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71"/>
  </p:notesMasterIdLst>
  <p:handoutMasterIdLst>
    <p:handoutMasterId r:id="rId72"/>
  </p:handoutMasterIdLst>
  <p:sldIdLst>
    <p:sldId id="259" r:id="rId2"/>
    <p:sldId id="348" r:id="rId3"/>
    <p:sldId id="258"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7" r:id="rId18"/>
    <p:sldId id="366" r:id="rId19"/>
    <p:sldId id="368" r:id="rId20"/>
    <p:sldId id="369" r:id="rId21"/>
    <p:sldId id="370" r:id="rId22"/>
    <p:sldId id="371" r:id="rId23"/>
    <p:sldId id="372" r:id="rId24"/>
    <p:sldId id="373" r:id="rId25"/>
    <p:sldId id="374" r:id="rId26"/>
    <p:sldId id="375" r:id="rId27"/>
    <p:sldId id="378" r:id="rId28"/>
    <p:sldId id="376" r:id="rId29"/>
    <p:sldId id="377" r:id="rId30"/>
    <p:sldId id="379" r:id="rId31"/>
    <p:sldId id="380" r:id="rId32"/>
    <p:sldId id="381" r:id="rId33"/>
    <p:sldId id="382" r:id="rId34"/>
    <p:sldId id="383" r:id="rId35"/>
    <p:sldId id="384" r:id="rId36"/>
    <p:sldId id="385" r:id="rId37"/>
    <p:sldId id="386" r:id="rId38"/>
    <p:sldId id="387" r:id="rId39"/>
    <p:sldId id="388" r:id="rId40"/>
    <p:sldId id="389" r:id="rId41"/>
    <p:sldId id="401" r:id="rId42"/>
    <p:sldId id="402" r:id="rId43"/>
    <p:sldId id="403" r:id="rId44"/>
    <p:sldId id="404" r:id="rId45"/>
    <p:sldId id="405" r:id="rId46"/>
    <p:sldId id="409" r:id="rId47"/>
    <p:sldId id="410" r:id="rId48"/>
    <p:sldId id="411" r:id="rId49"/>
    <p:sldId id="412" r:id="rId50"/>
    <p:sldId id="413" r:id="rId51"/>
    <p:sldId id="320" r:id="rId52"/>
    <p:sldId id="414" r:id="rId53"/>
    <p:sldId id="415" r:id="rId54"/>
    <p:sldId id="416" r:id="rId55"/>
    <p:sldId id="417" r:id="rId56"/>
    <p:sldId id="418" r:id="rId57"/>
    <p:sldId id="419" r:id="rId58"/>
    <p:sldId id="408" r:id="rId59"/>
    <p:sldId id="406" r:id="rId60"/>
    <p:sldId id="407" r:id="rId61"/>
    <p:sldId id="400" r:id="rId62"/>
    <p:sldId id="399" r:id="rId63"/>
    <p:sldId id="397" r:id="rId64"/>
    <p:sldId id="395" r:id="rId65"/>
    <p:sldId id="394" r:id="rId66"/>
    <p:sldId id="393" r:id="rId67"/>
    <p:sldId id="392" r:id="rId68"/>
    <p:sldId id="391" r:id="rId69"/>
    <p:sldId id="390"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71252" autoAdjust="0"/>
  </p:normalViewPr>
  <p:slideViewPr>
    <p:cSldViewPr>
      <p:cViewPr varScale="1">
        <p:scale>
          <a:sx n="88" d="100"/>
          <a:sy n="88" d="100"/>
        </p:scale>
        <p:origin x="2504" y="184"/>
      </p:cViewPr>
      <p:guideLst>
        <p:guide orient="horz" pos="2160"/>
        <p:guide pos="2880"/>
      </p:guideLst>
    </p:cSldViewPr>
  </p:slideViewPr>
  <p:outlineViewPr>
    <p:cViewPr>
      <p:scale>
        <a:sx n="33" d="100"/>
        <a:sy n="33" d="100"/>
      </p:scale>
      <p:origin x="0" y="10620"/>
    </p:cViewPr>
  </p:outlineViewPr>
  <p:notesTextViewPr>
    <p:cViewPr>
      <p:scale>
        <a:sx n="100" d="100"/>
        <a:sy n="100" d="100"/>
      </p:scale>
      <p:origin x="0" y="0"/>
    </p:cViewPr>
  </p:notesTextViewPr>
  <p:notesViewPr>
    <p:cSldViewPr>
      <p:cViewPr varScale="1">
        <p:scale>
          <a:sx n="118" d="100"/>
          <a:sy n="118" d="100"/>
        </p:scale>
        <p:origin x="1244" y="8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F64DAE-7E94-4D7C-9284-78EE2E756C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E74ACF-482F-4D5D-B478-2B1598DCB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3DE1A9-E64A-4D64-A223-412F455B4CA2}" type="datetimeFigureOut">
              <a:rPr lang="en-US" smtClean="0"/>
              <a:t>2/25/25</a:t>
            </a:fld>
            <a:endParaRPr lang="en-US"/>
          </a:p>
        </p:txBody>
      </p:sp>
      <p:sp>
        <p:nvSpPr>
          <p:cNvPr id="4" name="Footer Placeholder 3">
            <a:extLst>
              <a:ext uri="{FF2B5EF4-FFF2-40B4-BE49-F238E27FC236}">
                <a16:creationId xmlns:a16="http://schemas.microsoft.com/office/drawing/2014/main" id="{D194EF8E-5202-4F8F-8A41-02969E2351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5C26DB-88E7-49E7-AA1A-8A08011147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026179-4E30-43E0-BAA3-E383CC83EBD1}" type="slidenum">
              <a:rPr lang="en-US" smtClean="0"/>
              <a:t>‹#›</a:t>
            </a:fld>
            <a:endParaRPr lang="en-US"/>
          </a:p>
        </p:txBody>
      </p:sp>
    </p:spTree>
    <p:extLst>
      <p:ext uri="{BB962C8B-B14F-4D97-AF65-F5344CB8AC3E}">
        <p14:creationId xmlns:p14="http://schemas.microsoft.com/office/powerpoint/2010/main" val="3275036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3449F-B3C1-4B37-B2C8-03F415577145}" type="datetimeFigureOut">
              <a:rPr lang="el-GR" smtClean="0"/>
              <a:pPr/>
              <a:t>25/2/25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A5B74-993E-4665-9D43-59152E5FD1D0}" type="slidenum">
              <a:rPr lang="el-GR" smtClean="0"/>
              <a:pPr/>
              <a:t>‹#›</a:t>
            </a:fld>
            <a:endParaRPr lang="el-GR"/>
          </a:p>
        </p:txBody>
      </p:sp>
    </p:spTree>
    <p:extLst>
      <p:ext uri="{BB962C8B-B14F-4D97-AF65-F5344CB8AC3E}">
        <p14:creationId xmlns:p14="http://schemas.microsoft.com/office/powerpoint/2010/main" val="92226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10</a:t>
            </a:fld>
            <a:endParaRPr lang="el-GR"/>
          </a:p>
        </p:txBody>
      </p:sp>
    </p:spTree>
    <p:extLst>
      <p:ext uri="{BB962C8B-B14F-4D97-AF65-F5344CB8AC3E}">
        <p14:creationId xmlns:p14="http://schemas.microsoft.com/office/powerpoint/2010/main" val="2998364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11</a:t>
            </a:fld>
            <a:endParaRPr lang="el-GR"/>
          </a:p>
        </p:txBody>
      </p:sp>
    </p:spTree>
    <p:extLst>
      <p:ext uri="{BB962C8B-B14F-4D97-AF65-F5344CB8AC3E}">
        <p14:creationId xmlns:p14="http://schemas.microsoft.com/office/powerpoint/2010/main" val="428504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12</a:t>
            </a:fld>
            <a:endParaRPr lang="el-GR"/>
          </a:p>
        </p:txBody>
      </p:sp>
    </p:spTree>
    <p:extLst>
      <p:ext uri="{BB962C8B-B14F-4D97-AF65-F5344CB8AC3E}">
        <p14:creationId xmlns:p14="http://schemas.microsoft.com/office/powerpoint/2010/main" val="420735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l-GR" b="0" i="0" dirty="0">
              <a:solidFill>
                <a:srgbClr val="FFFFFF"/>
              </a:solidFill>
              <a:effectLst/>
              <a:highlight>
                <a:srgbClr val="212121"/>
              </a:highlight>
              <a:latin typeface="Inter"/>
            </a:endParaRPr>
          </a:p>
        </p:txBody>
      </p:sp>
      <p:sp>
        <p:nvSpPr>
          <p:cNvPr id="4" name="Slide Number Placeholder 3"/>
          <p:cNvSpPr>
            <a:spLocks noGrp="1"/>
          </p:cNvSpPr>
          <p:nvPr>
            <p:ph type="sldNum" sz="quarter" idx="5"/>
          </p:nvPr>
        </p:nvSpPr>
        <p:spPr/>
        <p:txBody>
          <a:bodyPr/>
          <a:lstStyle/>
          <a:p>
            <a:fld id="{5C2A5B74-993E-4665-9D43-59152E5FD1D0}" type="slidenum">
              <a:rPr lang="el-GR" smtClean="0"/>
              <a:pPr/>
              <a:t>13</a:t>
            </a:fld>
            <a:endParaRPr lang="el-GR"/>
          </a:p>
        </p:txBody>
      </p:sp>
    </p:spTree>
    <p:extLst>
      <p:ext uri="{BB962C8B-B14F-4D97-AF65-F5344CB8AC3E}">
        <p14:creationId xmlns:p14="http://schemas.microsoft.com/office/powerpoint/2010/main" val="1153294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14</a:t>
            </a:fld>
            <a:endParaRPr lang="el-GR"/>
          </a:p>
        </p:txBody>
      </p:sp>
    </p:spTree>
    <p:extLst>
      <p:ext uri="{BB962C8B-B14F-4D97-AF65-F5344CB8AC3E}">
        <p14:creationId xmlns:p14="http://schemas.microsoft.com/office/powerpoint/2010/main" val="212194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15</a:t>
            </a:fld>
            <a:endParaRPr lang="el-GR"/>
          </a:p>
        </p:txBody>
      </p:sp>
    </p:spTree>
    <p:extLst>
      <p:ext uri="{BB962C8B-B14F-4D97-AF65-F5344CB8AC3E}">
        <p14:creationId xmlns:p14="http://schemas.microsoft.com/office/powerpoint/2010/main" val="215446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16</a:t>
            </a:fld>
            <a:endParaRPr lang="el-GR"/>
          </a:p>
        </p:txBody>
      </p:sp>
    </p:spTree>
    <p:extLst>
      <p:ext uri="{BB962C8B-B14F-4D97-AF65-F5344CB8AC3E}">
        <p14:creationId xmlns:p14="http://schemas.microsoft.com/office/powerpoint/2010/main" val="34345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17</a:t>
            </a:fld>
            <a:endParaRPr lang="el-GR"/>
          </a:p>
        </p:txBody>
      </p:sp>
    </p:spTree>
    <p:extLst>
      <p:ext uri="{BB962C8B-B14F-4D97-AF65-F5344CB8AC3E}">
        <p14:creationId xmlns:p14="http://schemas.microsoft.com/office/powerpoint/2010/main" val="431372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GR"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18</a:t>
            </a:fld>
            <a:endParaRPr lang="el-GR"/>
          </a:p>
        </p:txBody>
      </p:sp>
    </p:spTree>
    <p:extLst>
      <p:ext uri="{BB962C8B-B14F-4D97-AF65-F5344CB8AC3E}">
        <p14:creationId xmlns:p14="http://schemas.microsoft.com/office/powerpoint/2010/main" val="197618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l-GR" b="0" i="0" dirty="0">
                <a:solidFill>
                  <a:srgbClr val="ECECEC"/>
                </a:solidFill>
                <a:effectLst/>
                <a:highlight>
                  <a:srgbClr val="212121"/>
                </a:highlight>
                <a:latin typeface="KaTeX_Main"/>
              </a:rPr>
            </a:br>
            <a:br>
              <a:rPr lang="el-GR" b="0" i="0" dirty="0">
                <a:solidFill>
                  <a:srgbClr val="ECECEC"/>
                </a:solidFill>
                <a:effectLst/>
                <a:highlight>
                  <a:srgbClr val="212121"/>
                </a:highlight>
                <a:latin typeface="Söhne"/>
              </a:rPr>
            </a:br>
            <a:endParaRPr lang="el-GR" b="0" i="0" dirty="0">
              <a:solidFill>
                <a:srgbClr val="ECECEC"/>
              </a:solidFill>
              <a:effectLst/>
              <a:highlight>
                <a:srgbClr val="212121"/>
              </a:highlight>
              <a:latin typeface="Söhne"/>
            </a:endParaRPr>
          </a:p>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19</a:t>
            </a:fld>
            <a:endParaRPr lang="el-GR"/>
          </a:p>
        </p:txBody>
      </p:sp>
    </p:spTree>
    <p:extLst>
      <p:ext uri="{BB962C8B-B14F-4D97-AF65-F5344CB8AC3E}">
        <p14:creationId xmlns:p14="http://schemas.microsoft.com/office/powerpoint/2010/main" val="369350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2</a:t>
            </a:fld>
            <a:endParaRPr lang="el-GR"/>
          </a:p>
        </p:txBody>
      </p:sp>
    </p:spTree>
    <p:extLst>
      <p:ext uri="{BB962C8B-B14F-4D97-AF65-F5344CB8AC3E}">
        <p14:creationId xmlns:p14="http://schemas.microsoft.com/office/powerpoint/2010/main" val="1322429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20</a:t>
            </a:fld>
            <a:endParaRPr lang="el-GR"/>
          </a:p>
        </p:txBody>
      </p:sp>
    </p:spTree>
    <p:extLst>
      <p:ext uri="{BB962C8B-B14F-4D97-AF65-F5344CB8AC3E}">
        <p14:creationId xmlns:p14="http://schemas.microsoft.com/office/powerpoint/2010/main" val="3352542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21</a:t>
            </a:fld>
            <a:endParaRPr lang="el-GR"/>
          </a:p>
        </p:txBody>
      </p:sp>
    </p:spTree>
    <p:extLst>
      <p:ext uri="{BB962C8B-B14F-4D97-AF65-F5344CB8AC3E}">
        <p14:creationId xmlns:p14="http://schemas.microsoft.com/office/powerpoint/2010/main" val="2806153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22</a:t>
            </a:fld>
            <a:endParaRPr lang="el-GR"/>
          </a:p>
        </p:txBody>
      </p:sp>
    </p:spTree>
    <p:extLst>
      <p:ext uri="{BB962C8B-B14F-4D97-AF65-F5344CB8AC3E}">
        <p14:creationId xmlns:p14="http://schemas.microsoft.com/office/powerpoint/2010/main" val="1271311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23</a:t>
            </a:fld>
            <a:endParaRPr lang="el-GR"/>
          </a:p>
        </p:txBody>
      </p:sp>
    </p:spTree>
    <p:extLst>
      <p:ext uri="{BB962C8B-B14F-4D97-AF65-F5344CB8AC3E}">
        <p14:creationId xmlns:p14="http://schemas.microsoft.com/office/powerpoint/2010/main" val="316007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24</a:t>
            </a:fld>
            <a:endParaRPr lang="el-GR"/>
          </a:p>
        </p:txBody>
      </p:sp>
    </p:spTree>
    <p:extLst>
      <p:ext uri="{BB962C8B-B14F-4D97-AF65-F5344CB8AC3E}">
        <p14:creationId xmlns:p14="http://schemas.microsoft.com/office/powerpoint/2010/main" val="3893253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60</a:t>
            </a:fld>
            <a:endParaRPr lang="el-GR"/>
          </a:p>
        </p:txBody>
      </p:sp>
    </p:spTree>
    <p:extLst>
      <p:ext uri="{BB962C8B-B14F-4D97-AF65-F5344CB8AC3E}">
        <p14:creationId xmlns:p14="http://schemas.microsoft.com/office/powerpoint/2010/main" val="451281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66</a:t>
            </a:fld>
            <a:endParaRPr lang="el-GR"/>
          </a:p>
        </p:txBody>
      </p:sp>
    </p:spTree>
    <p:extLst>
      <p:ext uri="{BB962C8B-B14F-4D97-AF65-F5344CB8AC3E}">
        <p14:creationId xmlns:p14="http://schemas.microsoft.com/office/powerpoint/2010/main" val="115326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3</a:t>
            </a:fld>
            <a:endParaRPr lang="el-GR"/>
          </a:p>
        </p:txBody>
      </p:sp>
    </p:spTree>
    <p:extLst>
      <p:ext uri="{BB962C8B-B14F-4D97-AF65-F5344CB8AC3E}">
        <p14:creationId xmlns:p14="http://schemas.microsoft.com/office/powerpoint/2010/main" val="182758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4</a:t>
            </a:fld>
            <a:endParaRPr lang="el-GR"/>
          </a:p>
        </p:txBody>
      </p:sp>
    </p:spTree>
    <p:extLst>
      <p:ext uri="{BB962C8B-B14F-4D97-AF65-F5344CB8AC3E}">
        <p14:creationId xmlns:p14="http://schemas.microsoft.com/office/powerpoint/2010/main" val="146981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5</a:t>
            </a:fld>
            <a:endParaRPr lang="el-GR"/>
          </a:p>
        </p:txBody>
      </p:sp>
    </p:spTree>
    <p:extLst>
      <p:ext uri="{BB962C8B-B14F-4D97-AF65-F5344CB8AC3E}">
        <p14:creationId xmlns:p14="http://schemas.microsoft.com/office/powerpoint/2010/main" val="422444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6</a:t>
            </a:fld>
            <a:endParaRPr lang="el-GR"/>
          </a:p>
        </p:txBody>
      </p:sp>
    </p:spTree>
    <p:extLst>
      <p:ext uri="{BB962C8B-B14F-4D97-AF65-F5344CB8AC3E}">
        <p14:creationId xmlns:p14="http://schemas.microsoft.com/office/powerpoint/2010/main" val="28888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7</a:t>
            </a:fld>
            <a:endParaRPr lang="el-GR"/>
          </a:p>
        </p:txBody>
      </p:sp>
    </p:spTree>
    <p:extLst>
      <p:ext uri="{BB962C8B-B14F-4D97-AF65-F5344CB8AC3E}">
        <p14:creationId xmlns:p14="http://schemas.microsoft.com/office/powerpoint/2010/main" val="224981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8</a:t>
            </a:fld>
            <a:endParaRPr lang="el-GR"/>
          </a:p>
        </p:txBody>
      </p:sp>
    </p:spTree>
    <p:extLst>
      <p:ext uri="{BB962C8B-B14F-4D97-AF65-F5344CB8AC3E}">
        <p14:creationId xmlns:p14="http://schemas.microsoft.com/office/powerpoint/2010/main" val="252955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C2A5B74-993E-4665-9D43-59152E5FD1D0}" type="slidenum">
              <a:rPr lang="el-GR" smtClean="0"/>
              <a:pPr/>
              <a:t>9</a:t>
            </a:fld>
            <a:endParaRPr lang="el-GR"/>
          </a:p>
        </p:txBody>
      </p:sp>
    </p:spTree>
    <p:extLst>
      <p:ext uri="{BB962C8B-B14F-4D97-AF65-F5344CB8AC3E}">
        <p14:creationId xmlns:p14="http://schemas.microsoft.com/office/powerpoint/2010/main" val="800673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68580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 name="Google Shape;11;p2"/>
          <p:cNvGrpSpPr/>
          <p:nvPr/>
        </p:nvGrpSpPr>
        <p:grpSpPr>
          <a:xfrm rot="10800000" flipH="1">
            <a:off x="341404" y="4166472"/>
            <a:ext cx="8801751" cy="2691633"/>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8" name="Google Shape;18;p2"/>
          <p:cNvSpPr txBox="1">
            <a:spLocks noGrp="1"/>
          </p:cNvSpPr>
          <p:nvPr>
            <p:ph type="ctrTitle"/>
          </p:nvPr>
        </p:nvSpPr>
        <p:spPr>
          <a:xfrm>
            <a:off x="614975" y="4166467"/>
            <a:ext cx="6058800" cy="2042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120928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grpSp>
        <p:nvGrpSpPr>
          <p:cNvPr id="133" name="Google Shape;133;p11"/>
          <p:cNvGrpSpPr/>
          <p:nvPr/>
        </p:nvGrpSpPr>
        <p:grpSpPr>
          <a:xfrm>
            <a:off x="1" y="6349867"/>
            <a:ext cx="603997" cy="508133"/>
            <a:chOff x="0" y="4762400"/>
            <a:chExt cx="603997" cy="381100"/>
          </a:xfrm>
        </p:grpSpPr>
        <p:sp>
          <p:nvSpPr>
            <p:cNvPr id="134" name="Google Shape;134;p11"/>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11"/>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6" name="Google Shape;136;p11"/>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70C569D-E9DD-4E75-B903-182B91457436}" type="slidenum">
              <a:rPr lang="en-US" smtClean="0"/>
              <a:t>‹#›</a:t>
            </a:fld>
            <a:endParaRPr lang="en-US"/>
          </a:p>
        </p:txBody>
      </p:sp>
      <p:grpSp>
        <p:nvGrpSpPr>
          <p:cNvPr id="137" name="Google Shape;137;p11"/>
          <p:cNvGrpSpPr/>
          <p:nvPr/>
        </p:nvGrpSpPr>
        <p:grpSpPr>
          <a:xfrm rot="10800000">
            <a:off x="125800" y="6"/>
            <a:ext cx="9018200" cy="625073"/>
            <a:chOff x="8" y="4674804"/>
            <a:chExt cx="9018200" cy="468805"/>
          </a:xfrm>
        </p:grpSpPr>
        <p:sp>
          <p:nvSpPr>
            <p:cNvPr id="138" name="Google Shape;138;p11"/>
            <p:cNvSpPr/>
            <p:nvPr/>
          </p:nvSpPr>
          <p:spPr>
            <a:xfrm rot="10800000">
              <a:off x="8" y="4766509"/>
              <a:ext cx="377100" cy="3771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11"/>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40" name="Google Shape;140;p11"/>
            <p:cNvSpPr/>
            <p:nvPr/>
          </p:nvSpPr>
          <p:spPr>
            <a:xfrm rot="10800000">
              <a:off x="633808" y="4674838"/>
              <a:ext cx="8384400" cy="3312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24952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ribbon">
  <p:cSld name="Blank with ribbon">
    <p:spTree>
      <p:nvGrpSpPr>
        <p:cNvPr id="1" name="Shape 141"/>
        <p:cNvGrpSpPr/>
        <p:nvPr/>
      </p:nvGrpSpPr>
      <p:grpSpPr>
        <a:xfrm>
          <a:off x="0" y="0"/>
          <a:ext cx="0" cy="0"/>
          <a:chOff x="0" y="0"/>
          <a:chExt cx="0" cy="0"/>
        </a:xfrm>
      </p:grpSpPr>
      <p:grpSp>
        <p:nvGrpSpPr>
          <p:cNvPr id="142" name="Google Shape;142;p12"/>
          <p:cNvGrpSpPr/>
          <p:nvPr/>
        </p:nvGrpSpPr>
        <p:grpSpPr>
          <a:xfrm>
            <a:off x="1" y="6349867"/>
            <a:ext cx="603997" cy="508133"/>
            <a:chOff x="0" y="4762400"/>
            <a:chExt cx="603997" cy="381100"/>
          </a:xfrm>
        </p:grpSpPr>
        <p:sp>
          <p:nvSpPr>
            <p:cNvPr id="143" name="Google Shape;143;p12"/>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12"/>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5" name="Google Shape;145;p12"/>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grpSp>
        <p:nvGrpSpPr>
          <p:cNvPr id="146" name="Google Shape;146;p12"/>
          <p:cNvGrpSpPr/>
          <p:nvPr/>
        </p:nvGrpSpPr>
        <p:grpSpPr>
          <a:xfrm rot="10800000">
            <a:off x="0" y="-63"/>
            <a:ext cx="9144000" cy="6876696"/>
            <a:chOff x="8" y="-13862"/>
            <a:chExt cx="9144000" cy="5157522"/>
          </a:xfrm>
        </p:grpSpPr>
        <p:sp>
          <p:nvSpPr>
            <p:cNvPr id="147" name="Google Shape;147;p12"/>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12"/>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49" name="Google Shape;149;p12"/>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89196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757F-E78A-4851-81AF-B8BD227748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75833-9BFB-4295-A4E5-FDEA24114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94FA7-58A3-4E35-89EA-575616A619A7}"/>
              </a:ext>
            </a:extLst>
          </p:cNvPr>
          <p:cNvSpPr>
            <a:spLocks noGrp="1"/>
          </p:cNvSpPr>
          <p:nvPr>
            <p:ph type="dt" sz="half" idx="10"/>
          </p:nvPr>
        </p:nvSpPr>
        <p:spPr/>
        <p:txBody>
          <a:bodyPr/>
          <a:lstStyle/>
          <a:p>
            <a:fld id="{FFD16796-C67B-44F3-8778-513EA876A369}" type="datetimeFigureOut">
              <a:rPr lang="en-US" smtClean="0"/>
              <a:t>2/25/25</a:t>
            </a:fld>
            <a:endParaRPr lang="en-US"/>
          </a:p>
        </p:txBody>
      </p:sp>
      <p:sp>
        <p:nvSpPr>
          <p:cNvPr id="5" name="Footer Placeholder 4">
            <a:extLst>
              <a:ext uri="{FF2B5EF4-FFF2-40B4-BE49-F238E27FC236}">
                <a16:creationId xmlns:a16="http://schemas.microsoft.com/office/drawing/2014/main" id="{A94325E4-EDA7-461F-B998-CDA66B73703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13AF141-BF9E-44AF-B690-1C923C0C7772}"/>
              </a:ext>
            </a:extLst>
          </p:cNvPr>
          <p:cNvSpPr>
            <a:spLocks noGrp="1"/>
          </p:cNvSpPr>
          <p:nvPr>
            <p:ph type="sldNum" sz="quarter" idx="12"/>
          </p:nvPr>
        </p:nvSpPr>
        <p:spPr/>
        <p:txBody>
          <a:bodyPr/>
          <a:lstStyle/>
          <a:p>
            <a:fld id="{270C569D-E9DD-4E75-B903-182B91457436}" type="slidenum">
              <a:rPr lang="en-US" smtClean="0"/>
              <a:t>‹#›</a:t>
            </a:fld>
            <a:endParaRPr lang="en-US"/>
          </a:p>
        </p:txBody>
      </p:sp>
    </p:spTree>
    <p:extLst>
      <p:ext uri="{BB962C8B-B14F-4D97-AF65-F5344CB8AC3E}">
        <p14:creationId xmlns:p14="http://schemas.microsoft.com/office/powerpoint/2010/main" val="59667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381001" y="1002785"/>
            <a:ext cx="876290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3"/>
          <p:cNvSpPr txBox="1">
            <a:spLocks noGrp="1"/>
          </p:cNvSpPr>
          <p:nvPr>
            <p:ph type="ctrTitle"/>
          </p:nvPr>
        </p:nvSpPr>
        <p:spPr>
          <a:xfrm>
            <a:off x="614975" y="2702200"/>
            <a:ext cx="49695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US"/>
              <a:t>Click to edit Master title style</a:t>
            </a:r>
            <a:endParaRPr/>
          </a:p>
        </p:txBody>
      </p:sp>
      <p:sp>
        <p:nvSpPr>
          <p:cNvPr id="28" name="Google Shape;28;p3"/>
          <p:cNvSpPr txBox="1">
            <a:spLocks noGrp="1"/>
          </p:cNvSpPr>
          <p:nvPr>
            <p:ph type="subTitle" idx="1"/>
          </p:nvPr>
        </p:nvSpPr>
        <p:spPr>
          <a:xfrm>
            <a:off x="614975" y="3481433"/>
            <a:ext cx="49695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190730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grpSp>
        <p:nvGrpSpPr>
          <p:cNvPr id="30" name="Google Shape;30;p4"/>
          <p:cNvGrpSpPr/>
          <p:nvPr/>
        </p:nvGrpSpPr>
        <p:grpSpPr>
          <a:xfrm>
            <a:off x="381001" y="507933"/>
            <a:ext cx="8762909" cy="5845667"/>
            <a:chOff x="381000" y="380950"/>
            <a:chExt cx="8762909" cy="4384250"/>
          </a:xfrm>
        </p:grpSpPr>
        <p:sp>
          <p:nvSpPr>
            <p:cNvPr id="31" name="Google Shape;31;p4"/>
            <p:cNvSpPr/>
            <p:nvPr/>
          </p:nvSpPr>
          <p:spPr>
            <a:xfrm>
              <a:off x="5829300" y="380950"/>
              <a:ext cx="746875" cy="4382725"/>
            </a:xfrm>
            <a:custGeom>
              <a:avLst/>
              <a:gdLst/>
              <a:ahLst/>
              <a:cxnLst/>
              <a:rect l="l" t="t" r="r" b="b"/>
              <a:pathLst>
                <a:path w="29875" h="175309" extrusionOk="0">
                  <a:moveTo>
                    <a:pt x="29713" y="25517"/>
                  </a:moveTo>
                  <a:lnTo>
                    <a:pt x="0" y="0"/>
                  </a:lnTo>
                  <a:lnTo>
                    <a:pt x="100" y="175309"/>
                  </a:lnTo>
                  <a:lnTo>
                    <a:pt x="29875" y="128396"/>
                  </a:lnTo>
                  <a:close/>
                </a:path>
              </a:pathLst>
            </a:custGeom>
            <a:solidFill>
              <a:schemeClr val="accent2"/>
            </a:solidFill>
            <a:ln>
              <a:noFill/>
            </a:ln>
          </p:spPr>
        </p:sp>
        <p:sp>
          <p:nvSpPr>
            <p:cNvPr id="32" name="Google Shape;32;p4"/>
            <p:cNvSpPr/>
            <p:nvPr/>
          </p:nvSpPr>
          <p:spPr>
            <a:xfrm>
              <a:off x="5830600" y="3379100"/>
              <a:ext cx="741675" cy="1384575"/>
            </a:xfrm>
            <a:custGeom>
              <a:avLst/>
              <a:gdLst/>
              <a:ahLst/>
              <a:cxnLst/>
              <a:rect l="l" t="t" r="r" b="b"/>
              <a:pathLst>
                <a:path w="29667" h="55383" extrusionOk="0">
                  <a:moveTo>
                    <a:pt x="29513" y="0"/>
                  </a:moveTo>
                  <a:lnTo>
                    <a:pt x="0" y="46895"/>
                  </a:lnTo>
                  <a:lnTo>
                    <a:pt x="0" y="55383"/>
                  </a:lnTo>
                  <a:lnTo>
                    <a:pt x="29667" y="8625"/>
                  </a:lnTo>
                  <a:close/>
                </a:path>
              </a:pathLst>
            </a:custGeom>
            <a:solidFill>
              <a:srgbClr val="001F46">
                <a:alpha val="20110"/>
              </a:srgbClr>
            </a:solidFill>
            <a:ln>
              <a:noFill/>
            </a:ln>
          </p:spPr>
        </p:sp>
        <p:sp>
          <p:nvSpPr>
            <p:cNvPr id="33" name="Google Shape;33;p4"/>
            <p:cNvSpPr/>
            <p:nvPr/>
          </p:nvSpPr>
          <p:spPr>
            <a:xfrm rot="10800000">
              <a:off x="6572309" y="1017613"/>
              <a:ext cx="2571600" cy="25719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4"/>
            <p:cNvSpPr/>
            <p:nvPr/>
          </p:nvSpPr>
          <p:spPr>
            <a:xfrm rot="10800000">
              <a:off x="381000" y="381000"/>
              <a:ext cx="5452500" cy="43842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4"/>
            <p:cNvSpPr/>
            <p:nvPr/>
          </p:nvSpPr>
          <p:spPr>
            <a:xfrm>
              <a:off x="6572284" y="3377858"/>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4"/>
            <p:cNvSpPr/>
            <p:nvPr/>
          </p:nvSpPr>
          <p:spPr>
            <a:xfrm>
              <a:off x="381000" y="45506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 name="Google Shape;37;p4"/>
          <p:cNvGrpSpPr/>
          <p:nvPr/>
        </p:nvGrpSpPr>
        <p:grpSpPr>
          <a:xfrm>
            <a:off x="1" y="6349867"/>
            <a:ext cx="603997" cy="508133"/>
            <a:chOff x="0" y="4762400"/>
            <a:chExt cx="603997" cy="381100"/>
          </a:xfrm>
        </p:grpSpPr>
        <p:sp>
          <p:nvSpPr>
            <p:cNvPr id="38" name="Google Shape;38;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0" name="Google Shape;40;p4"/>
          <p:cNvSpPr txBox="1">
            <a:spLocks noGrp="1"/>
          </p:cNvSpPr>
          <p:nvPr>
            <p:ph type="body" idx="1"/>
          </p:nvPr>
        </p:nvSpPr>
        <p:spPr>
          <a:xfrm>
            <a:off x="1105629" y="1386033"/>
            <a:ext cx="4055100" cy="38864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chemeClr val="lt1"/>
              </a:buClr>
              <a:buSzPts val="3000"/>
              <a:buChar char="▸"/>
              <a:defRPr sz="3000">
                <a:solidFill>
                  <a:schemeClr val="lt1"/>
                </a:solidFill>
              </a:defRPr>
            </a:lvl1pPr>
            <a:lvl2pPr marL="914400" lvl="1" indent="-419100" rtl="0">
              <a:spcBef>
                <a:spcPts val="0"/>
              </a:spcBef>
              <a:spcAft>
                <a:spcPts val="0"/>
              </a:spcAft>
              <a:buClr>
                <a:schemeClr val="lt1"/>
              </a:buClr>
              <a:buSzPts val="3000"/>
              <a:buChar char="▹"/>
              <a:defRPr sz="3000">
                <a:solidFill>
                  <a:schemeClr val="lt1"/>
                </a:solidFill>
              </a:defRPr>
            </a:lvl2pPr>
            <a:lvl3pPr marL="1371600" lvl="2" indent="-419100" rtl="0">
              <a:spcBef>
                <a:spcPts val="0"/>
              </a:spcBef>
              <a:spcAft>
                <a:spcPts val="0"/>
              </a:spcAft>
              <a:buClr>
                <a:schemeClr val="lt1"/>
              </a:buClr>
              <a:buSzPts val="3000"/>
              <a:buChar char="■"/>
              <a:defRPr sz="3000">
                <a:solidFill>
                  <a:schemeClr val="lt1"/>
                </a:solidFill>
              </a:defRPr>
            </a:lvl3pPr>
            <a:lvl4pPr marL="1828800" lvl="3" indent="-419100" rtl="0">
              <a:spcBef>
                <a:spcPts val="0"/>
              </a:spcBef>
              <a:spcAft>
                <a:spcPts val="0"/>
              </a:spcAft>
              <a:buClr>
                <a:schemeClr val="lt1"/>
              </a:buClr>
              <a:buSzPts val="3000"/>
              <a:buChar char="●"/>
              <a:defRPr sz="3000">
                <a:solidFill>
                  <a:schemeClr val="lt1"/>
                </a:solidFill>
              </a:defRPr>
            </a:lvl4pPr>
            <a:lvl5pPr marL="2286000" lvl="4" indent="-419100" rtl="0">
              <a:spcBef>
                <a:spcPts val="0"/>
              </a:spcBef>
              <a:spcAft>
                <a:spcPts val="0"/>
              </a:spcAft>
              <a:buClr>
                <a:schemeClr val="lt1"/>
              </a:buClr>
              <a:buSzPts val="3000"/>
              <a:buChar char="○"/>
              <a:defRPr sz="3000">
                <a:solidFill>
                  <a:schemeClr val="lt1"/>
                </a:solidFill>
              </a:defRPr>
            </a:lvl5pPr>
            <a:lvl6pPr marL="2743200" lvl="5" indent="-419100" rtl="0">
              <a:spcBef>
                <a:spcPts val="0"/>
              </a:spcBef>
              <a:spcAft>
                <a:spcPts val="0"/>
              </a:spcAft>
              <a:buClr>
                <a:schemeClr val="lt1"/>
              </a:buClr>
              <a:buSzPts val="3000"/>
              <a:buChar char="■"/>
              <a:defRPr sz="3000">
                <a:solidFill>
                  <a:schemeClr val="lt1"/>
                </a:solidFill>
              </a:defRPr>
            </a:lvl6pPr>
            <a:lvl7pPr marL="3200400" lvl="6" indent="-419100" rtl="0">
              <a:spcBef>
                <a:spcPts val="0"/>
              </a:spcBef>
              <a:spcAft>
                <a:spcPts val="0"/>
              </a:spcAft>
              <a:buClr>
                <a:schemeClr val="lt1"/>
              </a:buClr>
              <a:buSzPts val="3000"/>
              <a:buChar char="●"/>
              <a:defRPr sz="3000">
                <a:solidFill>
                  <a:schemeClr val="lt1"/>
                </a:solidFill>
              </a:defRPr>
            </a:lvl7pPr>
            <a:lvl8pPr marL="3657600" lvl="7" indent="-419100" rtl="0">
              <a:spcBef>
                <a:spcPts val="0"/>
              </a:spcBef>
              <a:spcAft>
                <a:spcPts val="0"/>
              </a:spcAft>
              <a:buClr>
                <a:schemeClr val="lt1"/>
              </a:buClr>
              <a:buSzPts val="3000"/>
              <a:buChar char="○"/>
              <a:defRPr sz="3000">
                <a:solidFill>
                  <a:schemeClr val="lt1"/>
                </a:solidFill>
              </a:defRPr>
            </a:lvl8pPr>
            <a:lvl9pPr marL="4114800" lvl="8" indent="-419100" rtl="0">
              <a:spcBef>
                <a:spcPts val="0"/>
              </a:spcBef>
              <a:spcAft>
                <a:spcPts val="0"/>
              </a:spcAft>
              <a:buClr>
                <a:schemeClr val="lt1"/>
              </a:buClr>
              <a:buSzPts val="3000"/>
              <a:buChar char="■"/>
              <a:defRPr sz="3000">
                <a:solidFill>
                  <a:schemeClr val="lt1"/>
                </a:solidFill>
              </a:defRPr>
            </a:lvl9pPr>
          </a:lstStyle>
          <a:p>
            <a:pPr lvl="0"/>
            <a:r>
              <a:rPr lang="en-US"/>
              <a:t>Click to edit Master text styles</a:t>
            </a:r>
          </a:p>
        </p:txBody>
      </p:sp>
      <p:sp>
        <p:nvSpPr>
          <p:cNvPr id="41" name="Google Shape;41;p4"/>
          <p:cNvSpPr txBox="1"/>
          <p:nvPr/>
        </p:nvSpPr>
        <p:spPr>
          <a:xfrm>
            <a:off x="723450" y="960967"/>
            <a:ext cx="3810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dk1"/>
                </a:solidFill>
                <a:latin typeface="Barlow"/>
                <a:ea typeface="Barlow"/>
                <a:cs typeface="Barlow"/>
                <a:sym typeface="Barlow"/>
              </a:rPr>
              <a:t>“</a:t>
            </a:r>
            <a:endParaRPr sz="9600">
              <a:solidFill>
                <a:schemeClr val="dk1"/>
              </a:solidFill>
              <a:latin typeface="Barlow"/>
              <a:ea typeface="Barlow"/>
              <a:cs typeface="Barlow"/>
              <a:sym typeface="Barlow"/>
            </a:endParaRPr>
          </a:p>
        </p:txBody>
      </p:sp>
      <p:sp>
        <p:nvSpPr>
          <p:cNvPr id="42" name="Google Shape;42;p4"/>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spTree>
    <p:extLst>
      <p:ext uri="{BB962C8B-B14F-4D97-AF65-F5344CB8AC3E}">
        <p14:creationId xmlns:p14="http://schemas.microsoft.com/office/powerpoint/2010/main" val="115364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603997"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7" name="Google Shape;47;p5"/>
          <p:cNvGrpSpPr/>
          <p:nvPr/>
        </p:nvGrpSpPr>
        <p:grpSpPr>
          <a:xfrm>
            <a:off x="381001" y="0"/>
            <a:ext cx="8763111"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6" name="Google Shape;56;p5"/>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57" name="Google Shape;57;p5"/>
          <p:cNvSpPr txBox="1">
            <a:spLocks noGrp="1"/>
          </p:cNvSpPr>
          <p:nvPr>
            <p:ph type="body" idx="1"/>
          </p:nvPr>
        </p:nvSpPr>
        <p:spPr>
          <a:xfrm>
            <a:off x="614975" y="2273567"/>
            <a:ext cx="67578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Click to edit Master text styles</a:t>
            </a:r>
          </a:p>
        </p:txBody>
      </p:sp>
      <p:sp>
        <p:nvSpPr>
          <p:cNvPr id="58" name="Google Shape;58;p5"/>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spTree>
    <p:extLst>
      <p:ext uri="{BB962C8B-B14F-4D97-AF65-F5344CB8AC3E}">
        <p14:creationId xmlns:p14="http://schemas.microsoft.com/office/powerpoint/2010/main" val="226897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603997"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3" name="Google Shape;63;p6"/>
          <p:cNvSpPr txBox="1">
            <a:spLocks noGrp="1"/>
          </p:cNvSpPr>
          <p:nvPr>
            <p:ph type="title"/>
          </p:nvPr>
        </p:nvSpPr>
        <p:spPr>
          <a:xfrm>
            <a:off x="614975" y="521800"/>
            <a:ext cx="36132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r>
              <a:rPr lang="en-US"/>
              <a:t>Click to edit Master title style</a:t>
            </a:r>
            <a:endParaRPr/>
          </a:p>
        </p:txBody>
      </p:sp>
      <p:sp>
        <p:nvSpPr>
          <p:cNvPr id="64" name="Google Shape;64;p6"/>
          <p:cNvSpPr txBox="1">
            <a:spLocks noGrp="1"/>
          </p:cNvSpPr>
          <p:nvPr>
            <p:ph type="body" idx="1"/>
          </p:nvPr>
        </p:nvSpPr>
        <p:spPr>
          <a:xfrm>
            <a:off x="614975" y="1968767"/>
            <a:ext cx="36132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Click to edit Master text styles</a:t>
            </a:r>
          </a:p>
        </p:txBody>
      </p:sp>
      <p:sp>
        <p:nvSpPr>
          <p:cNvPr id="65" name="Google Shape;65;p6"/>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grpSp>
        <p:nvGrpSpPr>
          <p:cNvPr id="66" name="Google Shape;66;p6"/>
          <p:cNvGrpSpPr/>
          <p:nvPr/>
        </p:nvGrpSpPr>
        <p:grpSpPr>
          <a:xfrm rot="10800000">
            <a:off x="4572000" y="-63"/>
            <a:ext cx="4572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7720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603997"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 name="Google Shape;74;p7"/>
          <p:cNvGrpSpPr/>
          <p:nvPr/>
        </p:nvGrpSpPr>
        <p:grpSpPr>
          <a:xfrm>
            <a:off x="381001" y="0"/>
            <a:ext cx="8763111"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83" name="Google Shape;83;p7"/>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4" name="Google Shape;84;p7"/>
          <p:cNvSpPr txBox="1">
            <a:spLocks noGrp="1"/>
          </p:cNvSpPr>
          <p:nvPr>
            <p:ph type="body" idx="1"/>
          </p:nvPr>
        </p:nvSpPr>
        <p:spPr>
          <a:xfrm>
            <a:off x="604000"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n-US"/>
              <a:t>Click to edit Master text styles</a:t>
            </a:r>
          </a:p>
        </p:txBody>
      </p:sp>
      <p:sp>
        <p:nvSpPr>
          <p:cNvPr id="85" name="Google Shape;85;p7"/>
          <p:cNvSpPr txBox="1">
            <a:spLocks noGrp="1"/>
          </p:cNvSpPr>
          <p:nvPr>
            <p:ph type="body" idx="2"/>
          </p:nvPr>
        </p:nvSpPr>
        <p:spPr>
          <a:xfrm>
            <a:off x="4187378"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n-US"/>
              <a:t>Click to edit Master text styles</a:t>
            </a:r>
          </a:p>
        </p:txBody>
      </p:sp>
      <p:sp>
        <p:nvSpPr>
          <p:cNvPr id="86" name="Google Shape;86;p7"/>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18" name="Picture 2" descr="Medlab – Unit of Medical Technology and Intelligent Information Systems">
            <a:extLst>
              <a:ext uri="{FF2B5EF4-FFF2-40B4-BE49-F238E27FC236}">
                <a16:creationId xmlns:a16="http://schemas.microsoft.com/office/drawing/2014/main" id="{02FF3BB9-FF41-45DC-A20B-5F3C6112EF2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2424"/>
          <a:stretch/>
        </p:blipFill>
        <p:spPr bwMode="auto">
          <a:xfrm>
            <a:off x="8637121" y="6172200"/>
            <a:ext cx="506879" cy="65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2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603997"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8"/>
          <p:cNvGrpSpPr/>
          <p:nvPr/>
        </p:nvGrpSpPr>
        <p:grpSpPr>
          <a:xfrm>
            <a:off x="381001" y="0"/>
            <a:ext cx="8763111"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00" name="Google Shape;100;p8"/>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1" name="Google Shape;101;p8"/>
          <p:cNvSpPr txBox="1">
            <a:spLocks noGrp="1"/>
          </p:cNvSpPr>
          <p:nvPr>
            <p:ph type="body" idx="1"/>
          </p:nvPr>
        </p:nvSpPr>
        <p:spPr>
          <a:xfrm>
            <a:off x="61497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2" name="Google Shape;102;p8"/>
          <p:cNvSpPr txBox="1">
            <a:spLocks noGrp="1"/>
          </p:cNvSpPr>
          <p:nvPr>
            <p:ph type="body" idx="2"/>
          </p:nvPr>
        </p:nvSpPr>
        <p:spPr>
          <a:xfrm>
            <a:off x="2949570"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3" name="Google Shape;103;p8"/>
          <p:cNvSpPr txBox="1">
            <a:spLocks noGrp="1"/>
          </p:cNvSpPr>
          <p:nvPr>
            <p:ph type="body" idx="3"/>
          </p:nvPr>
        </p:nvSpPr>
        <p:spPr>
          <a:xfrm>
            <a:off x="528416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4" name="Google Shape;104;p8"/>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pic>
        <p:nvPicPr>
          <p:cNvPr id="19" name="Picture 2" descr="Medlab – Unit of Medical Technology and Intelligent Information Systems">
            <a:extLst>
              <a:ext uri="{FF2B5EF4-FFF2-40B4-BE49-F238E27FC236}">
                <a16:creationId xmlns:a16="http://schemas.microsoft.com/office/drawing/2014/main" id="{9542CA82-6BBA-42D5-9723-86B926E606C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2424"/>
          <a:stretch/>
        </p:blipFill>
        <p:spPr bwMode="auto">
          <a:xfrm>
            <a:off x="8637121" y="6172200"/>
            <a:ext cx="506879" cy="65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603997"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 name="Google Shape;109;p9"/>
          <p:cNvGrpSpPr/>
          <p:nvPr/>
        </p:nvGrpSpPr>
        <p:grpSpPr>
          <a:xfrm>
            <a:off x="381001" y="0"/>
            <a:ext cx="8763111"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18" name="Google Shape;118;p9"/>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19" name="Google Shape;119;p9"/>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pic>
        <p:nvPicPr>
          <p:cNvPr id="16" name="Picture 2" descr="Medlab – Unit of Medical Technology and Intelligent Information Systems">
            <a:extLst>
              <a:ext uri="{FF2B5EF4-FFF2-40B4-BE49-F238E27FC236}">
                <a16:creationId xmlns:a16="http://schemas.microsoft.com/office/drawing/2014/main" id="{D2CC80AE-A096-4D80-96B6-CC72BBD025D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2424"/>
          <a:stretch/>
        </p:blipFill>
        <p:spPr bwMode="auto">
          <a:xfrm>
            <a:off x="8637121" y="6172200"/>
            <a:ext cx="506879" cy="65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6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sp>
        <p:nvSpPr>
          <p:cNvPr id="121" name="Google Shape;121;p10"/>
          <p:cNvSpPr/>
          <p:nvPr/>
        </p:nvSpPr>
        <p:spPr>
          <a:xfrm rot="10800000">
            <a:off x="7365397" y="100"/>
            <a:ext cx="724800" cy="14076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2" name="Google Shape;122;p10"/>
          <p:cNvGrpSpPr/>
          <p:nvPr/>
        </p:nvGrpSpPr>
        <p:grpSpPr>
          <a:xfrm>
            <a:off x="9" y="6233073"/>
            <a:ext cx="8088217" cy="625073"/>
            <a:chOff x="8" y="4674804"/>
            <a:chExt cx="8088217" cy="468805"/>
          </a:xfrm>
        </p:grpSpPr>
        <p:sp>
          <p:nvSpPr>
            <p:cNvPr id="123" name="Google Shape;123;p10"/>
            <p:cNvSpPr/>
            <p:nvPr/>
          </p:nvSpPr>
          <p:spPr>
            <a:xfrm>
              <a:off x="8" y="4766509"/>
              <a:ext cx="377100" cy="3771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0"/>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6"/>
            </a:solidFill>
            <a:ln>
              <a:noFill/>
            </a:ln>
          </p:spPr>
        </p:sp>
        <p:sp>
          <p:nvSpPr>
            <p:cNvPr id="125" name="Google Shape;125;p10"/>
            <p:cNvSpPr/>
            <p:nvPr/>
          </p:nvSpPr>
          <p:spPr>
            <a:xfrm rot="10800000">
              <a:off x="633825" y="4674850"/>
              <a:ext cx="7454400" cy="331200"/>
            </a:xfrm>
            <a:prstGeom prst="rect">
              <a:avLst/>
            </a:prstGeom>
            <a:gradFill>
              <a:gsLst>
                <a:gs pos="0">
                  <a:schemeClr val="accent6"/>
                </a:gs>
                <a:gs pos="73000">
                  <a:schemeClr val="accent6"/>
                </a:gs>
                <a:gs pos="100000">
                  <a:srgbClr val="C3CFDE"/>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10"/>
          <p:cNvSpPr txBox="1">
            <a:spLocks noGrp="1"/>
          </p:cNvSpPr>
          <p:nvPr>
            <p:ph type="sldNum" idx="12"/>
          </p:nvPr>
        </p:nvSpPr>
        <p:spPr>
          <a:xfrm>
            <a:off x="0" y="6349867"/>
            <a:ext cx="381000" cy="515200"/>
          </a:xfrm>
          <a:prstGeom prst="rect">
            <a:avLst/>
          </a:prstGeom>
          <a:no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grpSp>
        <p:nvGrpSpPr>
          <p:cNvPr id="127" name="Google Shape;127;p10"/>
          <p:cNvGrpSpPr/>
          <p:nvPr/>
        </p:nvGrpSpPr>
        <p:grpSpPr>
          <a:xfrm>
            <a:off x="8090200" y="0"/>
            <a:ext cx="1053910" cy="1405208"/>
            <a:chOff x="8090200" y="0"/>
            <a:chExt cx="1053910" cy="1053906"/>
          </a:xfrm>
        </p:grpSpPr>
        <p:sp>
          <p:nvSpPr>
            <p:cNvPr id="128" name="Google Shape;128;p10"/>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10"/>
            <p:cNvSpPr/>
            <p:nvPr/>
          </p:nvSpPr>
          <p:spPr>
            <a:xfrm>
              <a:off x="8090200" y="967217"/>
              <a:ext cx="1053900" cy="86689"/>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0" name="Google Shape;130;p10"/>
          <p:cNvSpPr txBox="1">
            <a:spLocks noGrp="1"/>
          </p:cNvSpPr>
          <p:nvPr>
            <p:ph type="body" idx="1"/>
          </p:nvPr>
        </p:nvSpPr>
        <p:spPr>
          <a:xfrm>
            <a:off x="814200" y="6233067"/>
            <a:ext cx="7104000" cy="4356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400"/>
              <a:buNone/>
              <a:defRPr sz="1400"/>
            </a:lvl1pPr>
          </a:lstStyle>
          <a:p>
            <a:pPr lvl="0"/>
            <a:r>
              <a:rPr lang="en-US"/>
              <a:t>Click to edit Master text styles</a:t>
            </a:r>
          </a:p>
        </p:txBody>
      </p:sp>
      <p:sp>
        <p:nvSpPr>
          <p:cNvPr id="131" name="Google Shape;131;p10"/>
          <p:cNvSpPr/>
          <p:nvPr/>
        </p:nvSpPr>
        <p:spPr>
          <a:xfrm>
            <a:off x="7366400" y="1"/>
            <a:ext cx="723250" cy="1401567"/>
          </a:xfrm>
          <a:custGeom>
            <a:avLst/>
            <a:gdLst/>
            <a:ahLst/>
            <a:cxnLst/>
            <a:rect l="l" t="t" r="r" b="b"/>
            <a:pathLst>
              <a:path w="28930" h="42047" extrusionOk="0">
                <a:moveTo>
                  <a:pt x="0" y="0"/>
                </a:moveTo>
                <a:lnTo>
                  <a:pt x="28930" y="42047"/>
                </a:lnTo>
                <a:lnTo>
                  <a:pt x="28930" y="38739"/>
                </a:lnTo>
                <a:lnTo>
                  <a:pt x="2908" y="74"/>
                </a:lnTo>
                <a:close/>
              </a:path>
            </a:pathLst>
          </a:custGeom>
          <a:solidFill>
            <a:srgbClr val="001F46">
              <a:alpha val="20110"/>
            </a:srgbClr>
          </a:solidFill>
          <a:ln>
            <a:noFill/>
          </a:ln>
        </p:spPr>
      </p:sp>
    </p:spTree>
    <p:extLst>
      <p:ext uri="{BB962C8B-B14F-4D97-AF65-F5344CB8AC3E}">
        <p14:creationId xmlns:p14="http://schemas.microsoft.com/office/powerpoint/2010/main" val="77421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r>
              <a:rPr lang="en-US" dirty="0"/>
              <a:t>1</a:t>
            </a:r>
          </a:p>
        </p:txBody>
      </p:sp>
      <p:sp>
        <p:nvSpPr>
          <p:cNvPr id="7" name="Google Shape;7;p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4030292449"/>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6.wmf"/><Relationship Id="rId5" Type="http://schemas.openxmlformats.org/officeDocument/2006/relationships/oleObject" Target="../embeddings/oleObject9.bin"/><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10.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www.sciencedirect.com/topics/engineering/biointeractions" TargetMode="External"/><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614975" y="2883900"/>
            <a:ext cx="4969500" cy="563700"/>
          </a:xfrm>
          <a:prstGeom prst="rect">
            <a:avLst/>
          </a:prstGeom>
        </p:spPr>
        <p:txBody>
          <a:bodyPr spcFirstLastPara="1" wrap="square" lIns="0" tIns="0" rIns="0" bIns="0" anchor="b" anchorCtr="0">
            <a:noAutofit/>
          </a:bodyPr>
          <a:lstStyle/>
          <a:p>
            <a:br>
              <a:rPr lang="el-GR"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Επιφάνεια </a:t>
            </a:r>
            <a:r>
              <a:rPr lang="el-GR" b="1" dirty="0" err="1">
                <a:latin typeface="Calibri" panose="020F0502020204030204" pitchFamily="34" charset="0"/>
                <a:cs typeface="Calibri" panose="020F0502020204030204" pitchFamily="34" charset="0"/>
              </a:rPr>
              <a:t>Βιοϋλικών</a:t>
            </a:r>
            <a:endParaRPr dirty="0">
              <a:latin typeface="Calibri" panose="020F0502020204030204" pitchFamily="34" charset="0"/>
              <a:cs typeface="Calibri" panose="020F0502020204030204" pitchFamily="34" charset="0"/>
            </a:endParaRPr>
          </a:p>
        </p:txBody>
      </p:sp>
      <p:sp>
        <p:nvSpPr>
          <p:cNvPr id="186" name="Google Shape;186;p16"/>
          <p:cNvSpPr txBox="1"/>
          <p:nvPr/>
        </p:nvSpPr>
        <p:spPr>
          <a:xfrm>
            <a:off x="6589900" y="1617200"/>
            <a:ext cx="2554200" cy="2561700"/>
          </a:xfrm>
          <a:prstGeom prst="rect">
            <a:avLst/>
          </a:prstGeom>
          <a:noFill/>
          <a:ln>
            <a:noFill/>
          </a:ln>
        </p:spPr>
        <p:txBody>
          <a:bodyPr spcFirstLastPara="1" wrap="square" lIns="91425" tIns="91425" rIns="91425" bIns="91425" anchor="ctr" anchorCtr="0">
            <a:noAutofit/>
          </a:bodyPr>
          <a:lstStyle/>
          <a:p>
            <a:pPr algn="ctr"/>
            <a:r>
              <a:rPr lang="en" sz="9600" dirty="0">
                <a:solidFill>
                  <a:schemeClr val="lt1"/>
                </a:solidFill>
                <a:latin typeface="Barlow SemiBold"/>
                <a:ea typeface="Barlow SemiBold"/>
                <a:cs typeface="Barlow SemiBold"/>
                <a:sym typeface="Barlow SemiBold"/>
              </a:rPr>
              <a:t>4</a:t>
            </a:r>
            <a:endParaRPr sz="9600" dirty="0">
              <a:solidFill>
                <a:schemeClr val="lt1"/>
              </a:solidFill>
              <a:latin typeface="Barlow SemiBold"/>
              <a:ea typeface="Barlow SemiBold"/>
              <a:cs typeface="Barlow SemiBold"/>
              <a:sym typeface="Barlow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29E4C-E7B1-48E3-871D-911C11564BA8}"/>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Πλεονάζουσα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Ελεύθερη ενέργεια επιφάνειας</a:t>
            </a:r>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7455787-0C6B-45C8-9F71-1ED846AB9F7D}"/>
              </a:ext>
            </a:extLst>
          </p:cNvPr>
          <p:cNvGrpSpPr/>
          <p:nvPr/>
        </p:nvGrpSpPr>
        <p:grpSpPr>
          <a:xfrm>
            <a:off x="1219200" y="3124200"/>
            <a:ext cx="6553200" cy="3462090"/>
            <a:chOff x="1181100" y="2599730"/>
            <a:chExt cx="6553200" cy="3462090"/>
          </a:xfrm>
        </p:grpSpPr>
        <p:grpSp>
          <p:nvGrpSpPr>
            <p:cNvPr id="5" name="Group 464">
              <a:extLst>
                <a:ext uri="{FF2B5EF4-FFF2-40B4-BE49-F238E27FC236}">
                  <a16:creationId xmlns:a16="http://schemas.microsoft.com/office/drawing/2014/main" id="{7A8C1FF9-557B-45A1-9FBC-4D3007B4B6AE}"/>
                </a:ext>
              </a:extLst>
            </p:cNvPr>
            <p:cNvGrpSpPr>
              <a:grpSpLocks/>
            </p:cNvGrpSpPr>
            <p:nvPr/>
          </p:nvGrpSpPr>
          <p:grpSpPr bwMode="auto">
            <a:xfrm>
              <a:off x="1181100" y="4458486"/>
              <a:ext cx="6553200" cy="1603334"/>
              <a:chOff x="624" y="2736"/>
              <a:chExt cx="4416" cy="1200"/>
            </a:xfrm>
          </p:grpSpPr>
          <p:sp>
            <p:nvSpPr>
              <p:cNvPr id="99" name="Oval 465">
                <a:extLst>
                  <a:ext uri="{FF2B5EF4-FFF2-40B4-BE49-F238E27FC236}">
                    <a16:creationId xmlns:a16="http://schemas.microsoft.com/office/drawing/2014/main" id="{31636EF3-2ABF-4FB4-9D05-8D0D40C8536A}"/>
                  </a:ext>
                </a:extLst>
              </p:cNvPr>
              <p:cNvSpPr>
                <a:spLocks noChangeArrowheads="1"/>
              </p:cNvSpPr>
              <p:nvPr/>
            </p:nvSpPr>
            <p:spPr bwMode="auto">
              <a:xfrm>
                <a:off x="182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0" name="Oval 466">
                <a:extLst>
                  <a:ext uri="{FF2B5EF4-FFF2-40B4-BE49-F238E27FC236}">
                    <a16:creationId xmlns:a16="http://schemas.microsoft.com/office/drawing/2014/main" id="{E918F9C6-21BF-4FF1-BE3A-472089B4AB9F}"/>
                  </a:ext>
                </a:extLst>
              </p:cNvPr>
              <p:cNvSpPr>
                <a:spLocks noChangeArrowheads="1"/>
              </p:cNvSpPr>
              <p:nvPr/>
            </p:nvSpPr>
            <p:spPr bwMode="auto">
              <a:xfrm>
                <a:off x="1968" y="2736"/>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1" name="Oval 467">
                <a:extLst>
                  <a:ext uri="{FF2B5EF4-FFF2-40B4-BE49-F238E27FC236}">
                    <a16:creationId xmlns:a16="http://schemas.microsoft.com/office/drawing/2014/main" id="{A5ED9C31-591D-4422-AF84-3C4148F5EEF3}"/>
                  </a:ext>
                </a:extLst>
              </p:cNvPr>
              <p:cNvSpPr>
                <a:spLocks noChangeArrowheads="1"/>
              </p:cNvSpPr>
              <p:nvPr/>
            </p:nvSpPr>
            <p:spPr bwMode="auto">
              <a:xfrm>
                <a:off x="196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2" name="Oval 468">
                <a:extLst>
                  <a:ext uri="{FF2B5EF4-FFF2-40B4-BE49-F238E27FC236}">
                    <a16:creationId xmlns:a16="http://schemas.microsoft.com/office/drawing/2014/main" id="{F46341A8-CD16-4D22-A7BE-2B72DF63C417}"/>
                  </a:ext>
                </a:extLst>
              </p:cNvPr>
              <p:cNvSpPr>
                <a:spLocks noChangeArrowheads="1"/>
              </p:cNvSpPr>
              <p:nvPr/>
            </p:nvSpPr>
            <p:spPr bwMode="auto">
              <a:xfrm rot="-5400000">
                <a:off x="216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3" name="Oval 469">
                <a:extLst>
                  <a:ext uri="{FF2B5EF4-FFF2-40B4-BE49-F238E27FC236}">
                    <a16:creationId xmlns:a16="http://schemas.microsoft.com/office/drawing/2014/main" id="{2FC728BA-D296-445D-998B-2E62E1DB87AA}"/>
                  </a:ext>
                </a:extLst>
              </p:cNvPr>
              <p:cNvSpPr>
                <a:spLocks noChangeArrowheads="1"/>
              </p:cNvSpPr>
              <p:nvPr/>
            </p:nvSpPr>
            <p:spPr bwMode="auto">
              <a:xfrm rot="-5400000">
                <a:off x="177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4" name="Oval 470">
                <a:extLst>
                  <a:ext uri="{FF2B5EF4-FFF2-40B4-BE49-F238E27FC236}">
                    <a16:creationId xmlns:a16="http://schemas.microsoft.com/office/drawing/2014/main" id="{CBE4F8C0-C168-4496-B4E2-693FA632066E}"/>
                  </a:ext>
                </a:extLst>
              </p:cNvPr>
              <p:cNvSpPr>
                <a:spLocks noChangeArrowheads="1"/>
              </p:cNvSpPr>
              <p:nvPr/>
            </p:nvSpPr>
            <p:spPr bwMode="auto">
              <a:xfrm>
                <a:off x="230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5" name="Oval 471">
                <a:extLst>
                  <a:ext uri="{FF2B5EF4-FFF2-40B4-BE49-F238E27FC236}">
                    <a16:creationId xmlns:a16="http://schemas.microsoft.com/office/drawing/2014/main" id="{61F0E810-8812-4CBF-AB78-DC8730387898}"/>
                  </a:ext>
                </a:extLst>
              </p:cNvPr>
              <p:cNvSpPr>
                <a:spLocks noChangeArrowheads="1"/>
              </p:cNvSpPr>
              <p:nvPr/>
            </p:nvSpPr>
            <p:spPr bwMode="auto">
              <a:xfrm>
                <a:off x="2448" y="2736"/>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6" name="Oval 472">
                <a:extLst>
                  <a:ext uri="{FF2B5EF4-FFF2-40B4-BE49-F238E27FC236}">
                    <a16:creationId xmlns:a16="http://schemas.microsoft.com/office/drawing/2014/main" id="{6F6E4D94-19E0-401D-B0D6-3ED13F6CEB96}"/>
                  </a:ext>
                </a:extLst>
              </p:cNvPr>
              <p:cNvSpPr>
                <a:spLocks noChangeArrowheads="1"/>
              </p:cNvSpPr>
              <p:nvPr/>
            </p:nvSpPr>
            <p:spPr bwMode="auto">
              <a:xfrm>
                <a:off x="244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7" name="Oval 473">
                <a:extLst>
                  <a:ext uri="{FF2B5EF4-FFF2-40B4-BE49-F238E27FC236}">
                    <a16:creationId xmlns:a16="http://schemas.microsoft.com/office/drawing/2014/main" id="{689C1393-1080-45B9-9640-052EF667B6C2}"/>
                  </a:ext>
                </a:extLst>
              </p:cNvPr>
              <p:cNvSpPr>
                <a:spLocks noChangeArrowheads="1"/>
              </p:cNvSpPr>
              <p:nvPr/>
            </p:nvSpPr>
            <p:spPr bwMode="auto">
              <a:xfrm rot="-5400000">
                <a:off x="264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8" name="Oval 474">
                <a:extLst>
                  <a:ext uri="{FF2B5EF4-FFF2-40B4-BE49-F238E27FC236}">
                    <a16:creationId xmlns:a16="http://schemas.microsoft.com/office/drawing/2014/main" id="{2C0A5643-EF21-4C95-93AA-CAEE9EBBA4F5}"/>
                  </a:ext>
                </a:extLst>
              </p:cNvPr>
              <p:cNvSpPr>
                <a:spLocks noChangeArrowheads="1"/>
              </p:cNvSpPr>
              <p:nvPr/>
            </p:nvSpPr>
            <p:spPr bwMode="auto">
              <a:xfrm rot="-5400000">
                <a:off x="225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9" name="Oval 475">
                <a:extLst>
                  <a:ext uri="{FF2B5EF4-FFF2-40B4-BE49-F238E27FC236}">
                    <a16:creationId xmlns:a16="http://schemas.microsoft.com/office/drawing/2014/main" id="{D3392C1D-2745-40D6-8E22-EAF521A4BC34}"/>
                  </a:ext>
                </a:extLst>
              </p:cNvPr>
              <p:cNvSpPr>
                <a:spLocks noChangeArrowheads="1"/>
              </p:cNvSpPr>
              <p:nvPr/>
            </p:nvSpPr>
            <p:spPr bwMode="auto">
              <a:xfrm>
                <a:off x="278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0" name="Oval 476">
                <a:extLst>
                  <a:ext uri="{FF2B5EF4-FFF2-40B4-BE49-F238E27FC236}">
                    <a16:creationId xmlns:a16="http://schemas.microsoft.com/office/drawing/2014/main" id="{621D6385-BA25-46D1-9C81-EE9CDF2FC65C}"/>
                  </a:ext>
                </a:extLst>
              </p:cNvPr>
              <p:cNvSpPr>
                <a:spLocks noChangeArrowheads="1"/>
              </p:cNvSpPr>
              <p:nvPr/>
            </p:nvSpPr>
            <p:spPr bwMode="auto">
              <a:xfrm>
                <a:off x="2928" y="2736"/>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1" name="Oval 477">
                <a:extLst>
                  <a:ext uri="{FF2B5EF4-FFF2-40B4-BE49-F238E27FC236}">
                    <a16:creationId xmlns:a16="http://schemas.microsoft.com/office/drawing/2014/main" id="{8C0180B6-7965-4D74-B149-949D1C03A1E8}"/>
                  </a:ext>
                </a:extLst>
              </p:cNvPr>
              <p:cNvSpPr>
                <a:spLocks noChangeArrowheads="1"/>
              </p:cNvSpPr>
              <p:nvPr/>
            </p:nvSpPr>
            <p:spPr bwMode="auto">
              <a:xfrm>
                <a:off x="292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2" name="Oval 478">
                <a:extLst>
                  <a:ext uri="{FF2B5EF4-FFF2-40B4-BE49-F238E27FC236}">
                    <a16:creationId xmlns:a16="http://schemas.microsoft.com/office/drawing/2014/main" id="{DF68A47C-4D8D-4FEA-8FEB-3370FDFCE2A9}"/>
                  </a:ext>
                </a:extLst>
              </p:cNvPr>
              <p:cNvSpPr>
                <a:spLocks noChangeArrowheads="1"/>
              </p:cNvSpPr>
              <p:nvPr/>
            </p:nvSpPr>
            <p:spPr bwMode="auto">
              <a:xfrm rot="-5400000">
                <a:off x="312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3" name="Oval 479">
                <a:extLst>
                  <a:ext uri="{FF2B5EF4-FFF2-40B4-BE49-F238E27FC236}">
                    <a16:creationId xmlns:a16="http://schemas.microsoft.com/office/drawing/2014/main" id="{5F99520C-23E6-4DFA-B596-285A64F4EDA4}"/>
                  </a:ext>
                </a:extLst>
              </p:cNvPr>
              <p:cNvSpPr>
                <a:spLocks noChangeArrowheads="1"/>
              </p:cNvSpPr>
              <p:nvPr/>
            </p:nvSpPr>
            <p:spPr bwMode="auto">
              <a:xfrm rot="-5400000">
                <a:off x="273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4" name="Oval 480">
                <a:extLst>
                  <a:ext uri="{FF2B5EF4-FFF2-40B4-BE49-F238E27FC236}">
                    <a16:creationId xmlns:a16="http://schemas.microsoft.com/office/drawing/2014/main" id="{4576D917-607B-4C36-A012-DCD3A4E96C91}"/>
                  </a:ext>
                </a:extLst>
              </p:cNvPr>
              <p:cNvSpPr>
                <a:spLocks noChangeArrowheads="1"/>
              </p:cNvSpPr>
              <p:nvPr/>
            </p:nvSpPr>
            <p:spPr bwMode="auto">
              <a:xfrm>
                <a:off x="326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5" name="Oval 481">
                <a:extLst>
                  <a:ext uri="{FF2B5EF4-FFF2-40B4-BE49-F238E27FC236}">
                    <a16:creationId xmlns:a16="http://schemas.microsoft.com/office/drawing/2014/main" id="{DFFF4B7D-5521-4402-ADC9-CF765F62906D}"/>
                  </a:ext>
                </a:extLst>
              </p:cNvPr>
              <p:cNvSpPr>
                <a:spLocks noChangeArrowheads="1"/>
              </p:cNvSpPr>
              <p:nvPr/>
            </p:nvSpPr>
            <p:spPr bwMode="auto">
              <a:xfrm>
                <a:off x="3408" y="2736"/>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6" name="Oval 482">
                <a:extLst>
                  <a:ext uri="{FF2B5EF4-FFF2-40B4-BE49-F238E27FC236}">
                    <a16:creationId xmlns:a16="http://schemas.microsoft.com/office/drawing/2014/main" id="{05AB55DA-C3B8-42C1-BC6A-6F2A2B133A54}"/>
                  </a:ext>
                </a:extLst>
              </p:cNvPr>
              <p:cNvSpPr>
                <a:spLocks noChangeArrowheads="1"/>
              </p:cNvSpPr>
              <p:nvPr/>
            </p:nvSpPr>
            <p:spPr bwMode="auto">
              <a:xfrm>
                <a:off x="340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7" name="Oval 483">
                <a:extLst>
                  <a:ext uri="{FF2B5EF4-FFF2-40B4-BE49-F238E27FC236}">
                    <a16:creationId xmlns:a16="http://schemas.microsoft.com/office/drawing/2014/main" id="{9AD10BF1-AD9A-4545-9E5F-AA19A6DA563D}"/>
                  </a:ext>
                </a:extLst>
              </p:cNvPr>
              <p:cNvSpPr>
                <a:spLocks noChangeArrowheads="1"/>
              </p:cNvSpPr>
              <p:nvPr/>
            </p:nvSpPr>
            <p:spPr bwMode="auto">
              <a:xfrm rot="-5400000">
                <a:off x="360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8" name="Oval 484">
                <a:extLst>
                  <a:ext uri="{FF2B5EF4-FFF2-40B4-BE49-F238E27FC236}">
                    <a16:creationId xmlns:a16="http://schemas.microsoft.com/office/drawing/2014/main" id="{C18A2D84-05EA-4B36-9F4D-FF112AA578AC}"/>
                  </a:ext>
                </a:extLst>
              </p:cNvPr>
              <p:cNvSpPr>
                <a:spLocks noChangeArrowheads="1"/>
              </p:cNvSpPr>
              <p:nvPr/>
            </p:nvSpPr>
            <p:spPr bwMode="auto">
              <a:xfrm rot="-5400000">
                <a:off x="321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9" name="Oval 485">
                <a:extLst>
                  <a:ext uri="{FF2B5EF4-FFF2-40B4-BE49-F238E27FC236}">
                    <a16:creationId xmlns:a16="http://schemas.microsoft.com/office/drawing/2014/main" id="{3A502CE1-BC17-44DB-8C42-C9345E0EC8F0}"/>
                  </a:ext>
                </a:extLst>
              </p:cNvPr>
              <p:cNvSpPr>
                <a:spLocks noChangeArrowheads="1"/>
              </p:cNvSpPr>
              <p:nvPr/>
            </p:nvSpPr>
            <p:spPr bwMode="auto">
              <a:xfrm>
                <a:off x="374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0" name="Oval 486">
                <a:extLst>
                  <a:ext uri="{FF2B5EF4-FFF2-40B4-BE49-F238E27FC236}">
                    <a16:creationId xmlns:a16="http://schemas.microsoft.com/office/drawing/2014/main" id="{21D11D5D-4576-482D-88D9-C8F653CB3754}"/>
                  </a:ext>
                </a:extLst>
              </p:cNvPr>
              <p:cNvSpPr>
                <a:spLocks noChangeArrowheads="1"/>
              </p:cNvSpPr>
              <p:nvPr/>
            </p:nvSpPr>
            <p:spPr bwMode="auto">
              <a:xfrm>
                <a:off x="3888" y="2736"/>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1" name="Oval 487">
                <a:extLst>
                  <a:ext uri="{FF2B5EF4-FFF2-40B4-BE49-F238E27FC236}">
                    <a16:creationId xmlns:a16="http://schemas.microsoft.com/office/drawing/2014/main" id="{9F1543F7-2107-486B-A00E-55A353F00241}"/>
                  </a:ext>
                </a:extLst>
              </p:cNvPr>
              <p:cNvSpPr>
                <a:spLocks noChangeArrowheads="1"/>
              </p:cNvSpPr>
              <p:nvPr/>
            </p:nvSpPr>
            <p:spPr bwMode="auto">
              <a:xfrm>
                <a:off x="388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2" name="Oval 488">
                <a:extLst>
                  <a:ext uri="{FF2B5EF4-FFF2-40B4-BE49-F238E27FC236}">
                    <a16:creationId xmlns:a16="http://schemas.microsoft.com/office/drawing/2014/main" id="{FD49D92F-8BBE-4BC3-8771-A46973413BB0}"/>
                  </a:ext>
                </a:extLst>
              </p:cNvPr>
              <p:cNvSpPr>
                <a:spLocks noChangeArrowheads="1"/>
              </p:cNvSpPr>
              <p:nvPr/>
            </p:nvSpPr>
            <p:spPr bwMode="auto">
              <a:xfrm rot="-5400000">
                <a:off x="408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3" name="Oval 489">
                <a:extLst>
                  <a:ext uri="{FF2B5EF4-FFF2-40B4-BE49-F238E27FC236}">
                    <a16:creationId xmlns:a16="http://schemas.microsoft.com/office/drawing/2014/main" id="{A378A53A-00BC-414A-A654-629B87E5CB1F}"/>
                  </a:ext>
                </a:extLst>
              </p:cNvPr>
              <p:cNvSpPr>
                <a:spLocks noChangeArrowheads="1"/>
              </p:cNvSpPr>
              <p:nvPr/>
            </p:nvSpPr>
            <p:spPr bwMode="auto">
              <a:xfrm rot="-5400000">
                <a:off x="369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4" name="Oval 490">
                <a:extLst>
                  <a:ext uri="{FF2B5EF4-FFF2-40B4-BE49-F238E27FC236}">
                    <a16:creationId xmlns:a16="http://schemas.microsoft.com/office/drawing/2014/main" id="{35532F1C-DF58-4634-B319-670FD4A853D5}"/>
                  </a:ext>
                </a:extLst>
              </p:cNvPr>
              <p:cNvSpPr>
                <a:spLocks noChangeArrowheads="1"/>
              </p:cNvSpPr>
              <p:nvPr/>
            </p:nvSpPr>
            <p:spPr bwMode="auto">
              <a:xfrm>
                <a:off x="182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5" name="Oval 491">
                <a:extLst>
                  <a:ext uri="{FF2B5EF4-FFF2-40B4-BE49-F238E27FC236}">
                    <a16:creationId xmlns:a16="http://schemas.microsoft.com/office/drawing/2014/main" id="{71F929B9-525E-416F-8A46-ACCFBEED8446}"/>
                  </a:ext>
                </a:extLst>
              </p:cNvPr>
              <p:cNvSpPr>
                <a:spLocks noChangeArrowheads="1"/>
              </p:cNvSpPr>
              <p:nvPr/>
            </p:nvSpPr>
            <p:spPr bwMode="auto">
              <a:xfrm>
                <a:off x="196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6" name="Oval 492">
                <a:extLst>
                  <a:ext uri="{FF2B5EF4-FFF2-40B4-BE49-F238E27FC236}">
                    <a16:creationId xmlns:a16="http://schemas.microsoft.com/office/drawing/2014/main" id="{C80F4088-65AA-4207-AEB5-E26FDC334C96}"/>
                  </a:ext>
                </a:extLst>
              </p:cNvPr>
              <p:cNvSpPr>
                <a:spLocks noChangeArrowheads="1"/>
              </p:cNvSpPr>
              <p:nvPr/>
            </p:nvSpPr>
            <p:spPr bwMode="auto">
              <a:xfrm>
                <a:off x="196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7" name="Oval 493">
                <a:extLst>
                  <a:ext uri="{FF2B5EF4-FFF2-40B4-BE49-F238E27FC236}">
                    <a16:creationId xmlns:a16="http://schemas.microsoft.com/office/drawing/2014/main" id="{ECFE002C-ED3E-428D-8272-8352F995BF87}"/>
                  </a:ext>
                </a:extLst>
              </p:cNvPr>
              <p:cNvSpPr>
                <a:spLocks noChangeArrowheads="1"/>
              </p:cNvSpPr>
              <p:nvPr/>
            </p:nvSpPr>
            <p:spPr bwMode="auto">
              <a:xfrm rot="-5400000">
                <a:off x="216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8" name="Oval 494">
                <a:extLst>
                  <a:ext uri="{FF2B5EF4-FFF2-40B4-BE49-F238E27FC236}">
                    <a16:creationId xmlns:a16="http://schemas.microsoft.com/office/drawing/2014/main" id="{4E67D712-853F-475A-95CA-F43F70752186}"/>
                  </a:ext>
                </a:extLst>
              </p:cNvPr>
              <p:cNvSpPr>
                <a:spLocks noChangeArrowheads="1"/>
              </p:cNvSpPr>
              <p:nvPr/>
            </p:nvSpPr>
            <p:spPr bwMode="auto">
              <a:xfrm rot="-5400000">
                <a:off x="177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9" name="Oval 495">
                <a:extLst>
                  <a:ext uri="{FF2B5EF4-FFF2-40B4-BE49-F238E27FC236}">
                    <a16:creationId xmlns:a16="http://schemas.microsoft.com/office/drawing/2014/main" id="{FAE9E9E5-8005-4CE4-AA06-D9A1EAF136C3}"/>
                  </a:ext>
                </a:extLst>
              </p:cNvPr>
              <p:cNvSpPr>
                <a:spLocks noChangeArrowheads="1"/>
              </p:cNvSpPr>
              <p:nvPr/>
            </p:nvSpPr>
            <p:spPr bwMode="auto">
              <a:xfrm>
                <a:off x="230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0" name="Oval 496">
                <a:extLst>
                  <a:ext uri="{FF2B5EF4-FFF2-40B4-BE49-F238E27FC236}">
                    <a16:creationId xmlns:a16="http://schemas.microsoft.com/office/drawing/2014/main" id="{BF006CBA-E18D-4E6A-8FFF-1FBE5950644B}"/>
                  </a:ext>
                </a:extLst>
              </p:cNvPr>
              <p:cNvSpPr>
                <a:spLocks noChangeArrowheads="1"/>
              </p:cNvSpPr>
              <p:nvPr/>
            </p:nvSpPr>
            <p:spPr bwMode="auto">
              <a:xfrm>
                <a:off x="244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1" name="Oval 497">
                <a:extLst>
                  <a:ext uri="{FF2B5EF4-FFF2-40B4-BE49-F238E27FC236}">
                    <a16:creationId xmlns:a16="http://schemas.microsoft.com/office/drawing/2014/main" id="{ECAE356F-A5A9-41C6-8CDB-ADD675A3551C}"/>
                  </a:ext>
                </a:extLst>
              </p:cNvPr>
              <p:cNvSpPr>
                <a:spLocks noChangeArrowheads="1"/>
              </p:cNvSpPr>
              <p:nvPr/>
            </p:nvSpPr>
            <p:spPr bwMode="auto">
              <a:xfrm>
                <a:off x="244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2" name="Oval 498">
                <a:extLst>
                  <a:ext uri="{FF2B5EF4-FFF2-40B4-BE49-F238E27FC236}">
                    <a16:creationId xmlns:a16="http://schemas.microsoft.com/office/drawing/2014/main" id="{6610B1CA-AA35-4B65-A32E-C7DE50D2212E}"/>
                  </a:ext>
                </a:extLst>
              </p:cNvPr>
              <p:cNvSpPr>
                <a:spLocks noChangeArrowheads="1"/>
              </p:cNvSpPr>
              <p:nvPr/>
            </p:nvSpPr>
            <p:spPr bwMode="auto">
              <a:xfrm rot="-5400000">
                <a:off x="264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3" name="Oval 499">
                <a:extLst>
                  <a:ext uri="{FF2B5EF4-FFF2-40B4-BE49-F238E27FC236}">
                    <a16:creationId xmlns:a16="http://schemas.microsoft.com/office/drawing/2014/main" id="{03823178-BD66-46CE-82CB-6D1E7B599F1F}"/>
                  </a:ext>
                </a:extLst>
              </p:cNvPr>
              <p:cNvSpPr>
                <a:spLocks noChangeArrowheads="1"/>
              </p:cNvSpPr>
              <p:nvPr/>
            </p:nvSpPr>
            <p:spPr bwMode="auto">
              <a:xfrm rot="-5400000">
                <a:off x="225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4" name="Oval 500">
                <a:extLst>
                  <a:ext uri="{FF2B5EF4-FFF2-40B4-BE49-F238E27FC236}">
                    <a16:creationId xmlns:a16="http://schemas.microsoft.com/office/drawing/2014/main" id="{F6CB714D-8494-47E2-AC4D-DACA29982682}"/>
                  </a:ext>
                </a:extLst>
              </p:cNvPr>
              <p:cNvSpPr>
                <a:spLocks noChangeArrowheads="1"/>
              </p:cNvSpPr>
              <p:nvPr/>
            </p:nvSpPr>
            <p:spPr bwMode="auto">
              <a:xfrm>
                <a:off x="278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5" name="Oval 501">
                <a:extLst>
                  <a:ext uri="{FF2B5EF4-FFF2-40B4-BE49-F238E27FC236}">
                    <a16:creationId xmlns:a16="http://schemas.microsoft.com/office/drawing/2014/main" id="{5310EA52-CC29-496F-92DB-907C5C8A656E}"/>
                  </a:ext>
                </a:extLst>
              </p:cNvPr>
              <p:cNvSpPr>
                <a:spLocks noChangeArrowheads="1"/>
              </p:cNvSpPr>
              <p:nvPr/>
            </p:nvSpPr>
            <p:spPr bwMode="auto">
              <a:xfrm>
                <a:off x="292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6" name="Oval 502">
                <a:extLst>
                  <a:ext uri="{FF2B5EF4-FFF2-40B4-BE49-F238E27FC236}">
                    <a16:creationId xmlns:a16="http://schemas.microsoft.com/office/drawing/2014/main" id="{A95EB84A-ECA4-4FFB-B7FE-7AD1B7E1FAA4}"/>
                  </a:ext>
                </a:extLst>
              </p:cNvPr>
              <p:cNvSpPr>
                <a:spLocks noChangeArrowheads="1"/>
              </p:cNvSpPr>
              <p:nvPr/>
            </p:nvSpPr>
            <p:spPr bwMode="auto">
              <a:xfrm>
                <a:off x="292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7" name="Oval 503">
                <a:extLst>
                  <a:ext uri="{FF2B5EF4-FFF2-40B4-BE49-F238E27FC236}">
                    <a16:creationId xmlns:a16="http://schemas.microsoft.com/office/drawing/2014/main" id="{D5291EE2-6FE8-4F1E-AF5F-57CAB4BACFB1}"/>
                  </a:ext>
                </a:extLst>
              </p:cNvPr>
              <p:cNvSpPr>
                <a:spLocks noChangeArrowheads="1"/>
              </p:cNvSpPr>
              <p:nvPr/>
            </p:nvSpPr>
            <p:spPr bwMode="auto">
              <a:xfrm rot="-5400000">
                <a:off x="312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8" name="Oval 504">
                <a:extLst>
                  <a:ext uri="{FF2B5EF4-FFF2-40B4-BE49-F238E27FC236}">
                    <a16:creationId xmlns:a16="http://schemas.microsoft.com/office/drawing/2014/main" id="{20A01833-719E-411C-B382-3D696A149E00}"/>
                  </a:ext>
                </a:extLst>
              </p:cNvPr>
              <p:cNvSpPr>
                <a:spLocks noChangeArrowheads="1"/>
              </p:cNvSpPr>
              <p:nvPr/>
            </p:nvSpPr>
            <p:spPr bwMode="auto">
              <a:xfrm rot="-5400000">
                <a:off x="273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9" name="Oval 505">
                <a:extLst>
                  <a:ext uri="{FF2B5EF4-FFF2-40B4-BE49-F238E27FC236}">
                    <a16:creationId xmlns:a16="http://schemas.microsoft.com/office/drawing/2014/main" id="{65992F76-AF64-454A-9C5B-103822FE603B}"/>
                  </a:ext>
                </a:extLst>
              </p:cNvPr>
              <p:cNvSpPr>
                <a:spLocks noChangeArrowheads="1"/>
              </p:cNvSpPr>
              <p:nvPr/>
            </p:nvSpPr>
            <p:spPr bwMode="auto">
              <a:xfrm>
                <a:off x="326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0" name="Oval 506">
                <a:extLst>
                  <a:ext uri="{FF2B5EF4-FFF2-40B4-BE49-F238E27FC236}">
                    <a16:creationId xmlns:a16="http://schemas.microsoft.com/office/drawing/2014/main" id="{FC120CBD-FC1E-4531-B4D8-69BFE847C33B}"/>
                  </a:ext>
                </a:extLst>
              </p:cNvPr>
              <p:cNvSpPr>
                <a:spLocks noChangeArrowheads="1"/>
              </p:cNvSpPr>
              <p:nvPr/>
            </p:nvSpPr>
            <p:spPr bwMode="auto">
              <a:xfrm>
                <a:off x="340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1" name="Oval 507">
                <a:extLst>
                  <a:ext uri="{FF2B5EF4-FFF2-40B4-BE49-F238E27FC236}">
                    <a16:creationId xmlns:a16="http://schemas.microsoft.com/office/drawing/2014/main" id="{79C1A5B4-6A83-4F23-8CB8-08E8F3D0B582}"/>
                  </a:ext>
                </a:extLst>
              </p:cNvPr>
              <p:cNvSpPr>
                <a:spLocks noChangeArrowheads="1"/>
              </p:cNvSpPr>
              <p:nvPr/>
            </p:nvSpPr>
            <p:spPr bwMode="auto">
              <a:xfrm>
                <a:off x="340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2" name="Oval 508">
                <a:extLst>
                  <a:ext uri="{FF2B5EF4-FFF2-40B4-BE49-F238E27FC236}">
                    <a16:creationId xmlns:a16="http://schemas.microsoft.com/office/drawing/2014/main" id="{0B84CB31-9074-436E-AC47-2919F7214A17}"/>
                  </a:ext>
                </a:extLst>
              </p:cNvPr>
              <p:cNvSpPr>
                <a:spLocks noChangeArrowheads="1"/>
              </p:cNvSpPr>
              <p:nvPr/>
            </p:nvSpPr>
            <p:spPr bwMode="auto">
              <a:xfrm rot="-5400000">
                <a:off x="360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3" name="Oval 509">
                <a:extLst>
                  <a:ext uri="{FF2B5EF4-FFF2-40B4-BE49-F238E27FC236}">
                    <a16:creationId xmlns:a16="http://schemas.microsoft.com/office/drawing/2014/main" id="{74EE6FF8-6D06-4C01-9938-C32CEABAB4A9}"/>
                  </a:ext>
                </a:extLst>
              </p:cNvPr>
              <p:cNvSpPr>
                <a:spLocks noChangeArrowheads="1"/>
              </p:cNvSpPr>
              <p:nvPr/>
            </p:nvSpPr>
            <p:spPr bwMode="auto">
              <a:xfrm rot="-5400000">
                <a:off x="321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4" name="Oval 510">
                <a:extLst>
                  <a:ext uri="{FF2B5EF4-FFF2-40B4-BE49-F238E27FC236}">
                    <a16:creationId xmlns:a16="http://schemas.microsoft.com/office/drawing/2014/main" id="{F776155E-7C0B-43EC-8F78-F00D07627498}"/>
                  </a:ext>
                </a:extLst>
              </p:cNvPr>
              <p:cNvSpPr>
                <a:spLocks noChangeArrowheads="1"/>
              </p:cNvSpPr>
              <p:nvPr/>
            </p:nvSpPr>
            <p:spPr bwMode="auto">
              <a:xfrm>
                <a:off x="374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5" name="Oval 511">
                <a:extLst>
                  <a:ext uri="{FF2B5EF4-FFF2-40B4-BE49-F238E27FC236}">
                    <a16:creationId xmlns:a16="http://schemas.microsoft.com/office/drawing/2014/main" id="{43B4CC90-33A4-4685-8D99-9039E1CEB129}"/>
                  </a:ext>
                </a:extLst>
              </p:cNvPr>
              <p:cNvSpPr>
                <a:spLocks noChangeArrowheads="1"/>
              </p:cNvSpPr>
              <p:nvPr/>
            </p:nvSpPr>
            <p:spPr bwMode="auto">
              <a:xfrm>
                <a:off x="388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6" name="Oval 512">
                <a:extLst>
                  <a:ext uri="{FF2B5EF4-FFF2-40B4-BE49-F238E27FC236}">
                    <a16:creationId xmlns:a16="http://schemas.microsoft.com/office/drawing/2014/main" id="{796C9098-6B9A-4872-BCAE-1D5FA14DFC5B}"/>
                  </a:ext>
                </a:extLst>
              </p:cNvPr>
              <p:cNvSpPr>
                <a:spLocks noChangeArrowheads="1"/>
              </p:cNvSpPr>
              <p:nvPr/>
            </p:nvSpPr>
            <p:spPr bwMode="auto">
              <a:xfrm>
                <a:off x="388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7" name="Oval 513">
                <a:extLst>
                  <a:ext uri="{FF2B5EF4-FFF2-40B4-BE49-F238E27FC236}">
                    <a16:creationId xmlns:a16="http://schemas.microsoft.com/office/drawing/2014/main" id="{0BC6619E-ED46-4239-96B8-1AE7B14E5ABF}"/>
                  </a:ext>
                </a:extLst>
              </p:cNvPr>
              <p:cNvSpPr>
                <a:spLocks noChangeArrowheads="1"/>
              </p:cNvSpPr>
              <p:nvPr/>
            </p:nvSpPr>
            <p:spPr bwMode="auto">
              <a:xfrm rot="-5400000">
                <a:off x="408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8" name="Oval 514">
                <a:extLst>
                  <a:ext uri="{FF2B5EF4-FFF2-40B4-BE49-F238E27FC236}">
                    <a16:creationId xmlns:a16="http://schemas.microsoft.com/office/drawing/2014/main" id="{698990C4-F2ED-4382-AA8B-F6E4F0991E22}"/>
                  </a:ext>
                </a:extLst>
              </p:cNvPr>
              <p:cNvSpPr>
                <a:spLocks noChangeArrowheads="1"/>
              </p:cNvSpPr>
              <p:nvPr/>
            </p:nvSpPr>
            <p:spPr bwMode="auto">
              <a:xfrm rot="-5400000">
                <a:off x="369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9" name="Oval 515">
                <a:extLst>
                  <a:ext uri="{FF2B5EF4-FFF2-40B4-BE49-F238E27FC236}">
                    <a16:creationId xmlns:a16="http://schemas.microsoft.com/office/drawing/2014/main" id="{88B8FADA-3F88-4D50-8C03-B66E781753A5}"/>
                  </a:ext>
                </a:extLst>
              </p:cNvPr>
              <p:cNvSpPr>
                <a:spLocks noChangeArrowheads="1"/>
              </p:cNvSpPr>
              <p:nvPr/>
            </p:nvSpPr>
            <p:spPr bwMode="auto">
              <a:xfrm>
                <a:off x="422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0" name="Oval 516">
                <a:extLst>
                  <a:ext uri="{FF2B5EF4-FFF2-40B4-BE49-F238E27FC236}">
                    <a16:creationId xmlns:a16="http://schemas.microsoft.com/office/drawing/2014/main" id="{BCE6BC79-2182-4B7A-8E4D-6B2C33D9A931}"/>
                  </a:ext>
                </a:extLst>
              </p:cNvPr>
              <p:cNvSpPr>
                <a:spLocks noChangeArrowheads="1"/>
              </p:cNvSpPr>
              <p:nvPr/>
            </p:nvSpPr>
            <p:spPr bwMode="auto">
              <a:xfrm>
                <a:off x="4368" y="2736"/>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1" name="Oval 517">
                <a:extLst>
                  <a:ext uri="{FF2B5EF4-FFF2-40B4-BE49-F238E27FC236}">
                    <a16:creationId xmlns:a16="http://schemas.microsoft.com/office/drawing/2014/main" id="{FA1CBE6A-F290-43FA-8EBF-A13E5E1B1D09}"/>
                  </a:ext>
                </a:extLst>
              </p:cNvPr>
              <p:cNvSpPr>
                <a:spLocks noChangeArrowheads="1"/>
              </p:cNvSpPr>
              <p:nvPr/>
            </p:nvSpPr>
            <p:spPr bwMode="auto">
              <a:xfrm>
                <a:off x="436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2" name="Oval 518">
                <a:extLst>
                  <a:ext uri="{FF2B5EF4-FFF2-40B4-BE49-F238E27FC236}">
                    <a16:creationId xmlns:a16="http://schemas.microsoft.com/office/drawing/2014/main" id="{A55108B5-FA35-4D6A-9578-30C549D2430D}"/>
                  </a:ext>
                </a:extLst>
              </p:cNvPr>
              <p:cNvSpPr>
                <a:spLocks noChangeArrowheads="1"/>
              </p:cNvSpPr>
              <p:nvPr/>
            </p:nvSpPr>
            <p:spPr bwMode="auto">
              <a:xfrm rot="-5400000">
                <a:off x="456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3" name="Oval 519">
                <a:extLst>
                  <a:ext uri="{FF2B5EF4-FFF2-40B4-BE49-F238E27FC236}">
                    <a16:creationId xmlns:a16="http://schemas.microsoft.com/office/drawing/2014/main" id="{83697465-2216-4337-B956-12DE2F78619B}"/>
                  </a:ext>
                </a:extLst>
              </p:cNvPr>
              <p:cNvSpPr>
                <a:spLocks noChangeArrowheads="1"/>
              </p:cNvSpPr>
              <p:nvPr/>
            </p:nvSpPr>
            <p:spPr bwMode="auto">
              <a:xfrm rot="-5400000">
                <a:off x="417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4" name="Oval 520">
                <a:extLst>
                  <a:ext uri="{FF2B5EF4-FFF2-40B4-BE49-F238E27FC236}">
                    <a16:creationId xmlns:a16="http://schemas.microsoft.com/office/drawing/2014/main" id="{7AFFDC77-456B-4683-AA09-091039E5BCF8}"/>
                  </a:ext>
                </a:extLst>
              </p:cNvPr>
              <p:cNvSpPr>
                <a:spLocks noChangeArrowheads="1"/>
              </p:cNvSpPr>
              <p:nvPr/>
            </p:nvSpPr>
            <p:spPr bwMode="auto">
              <a:xfrm>
                <a:off x="422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5" name="Oval 521">
                <a:extLst>
                  <a:ext uri="{FF2B5EF4-FFF2-40B4-BE49-F238E27FC236}">
                    <a16:creationId xmlns:a16="http://schemas.microsoft.com/office/drawing/2014/main" id="{B9DDCB62-6081-4551-8693-55750FC3AA71}"/>
                  </a:ext>
                </a:extLst>
              </p:cNvPr>
              <p:cNvSpPr>
                <a:spLocks noChangeArrowheads="1"/>
              </p:cNvSpPr>
              <p:nvPr/>
            </p:nvSpPr>
            <p:spPr bwMode="auto">
              <a:xfrm>
                <a:off x="436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6" name="Oval 522">
                <a:extLst>
                  <a:ext uri="{FF2B5EF4-FFF2-40B4-BE49-F238E27FC236}">
                    <a16:creationId xmlns:a16="http://schemas.microsoft.com/office/drawing/2014/main" id="{263A1A10-F6E6-401A-9CF8-C5E20DDDD231}"/>
                  </a:ext>
                </a:extLst>
              </p:cNvPr>
              <p:cNvSpPr>
                <a:spLocks noChangeArrowheads="1"/>
              </p:cNvSpPr>
              <p:nvPr/>
            </p:nvSpPr>
            <p:spPr bwMode="auto">
              <a:xfrm>
                <a:off x="436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7" name="Oval 523">
                <a:extLst>
                  <a:ext uri="{FF2B5EF4-FFF2-40B4-BE49-F238E27FC236}">
                    <a16:creationId xmlns:a16="http://schemas.microsoft.com/office/drawing/2014/main" id="{7164BBCA-7E7D-42EC-80BB-14CEAF4E2A09}"/>
                  </a:ext>
                </a:extLst>
              </p:cNvPr>
              <p:cNvSpPr>
                <a:spLocks noChangeArrowheads="1"/>
              </p:cNvSpPr>
              <p:nvPr/>
            </p:nvSpPr>
            <p:spPr bwMode="auto">
              <a:xfrm rot="-5400000">
                <a:off x="456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8" name="Oval 524">
                <a:extLst>
                  <a:ext uri="{FF2B5EF4-FFF2-40B4-BE49-F238E27FC236}">
                    <a16:creationId xmlns:a16="http://schemas.microsoft.com/office/drawing/2014/main" id="{6A6FDE9B-D16B-4266-9BEA-F697E5B72EBA}"/>
                  </a:ext>
                </a:extLst>
              </p:cNvPr>
              <p:cNvSpPr>
                <a:spLocks noChangeArrowheads="1"/>
              </p:cNvSpPr>
              <p:nvPr/>
            </p:nvSpPr>
            <p:spPr bwMode="auto">
              <a:xfrm rot="-5400000">
                <a:off x="417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9" name="Oval 525">
                <a:extLst>
                  <a:ext uri="{FF2B5EF4-FFF2-40B4-BE49-F238E27FC236}">
                    <a16:creationId xmlns:a16="http://schemas.microsoft.com/office/drawing/2014/main" id="{29B47E82-0906-4AD6-B1B4-A291C57788F6}"/>
                  </a:ext>
                </a:extLst>
              </p:cNvPr>
              <p:cNvSpPr>
                <a:spLocks noChangeArrowheads="1"/>
              </p:cNvSpPr>
              <p:nvPr/>
            </p:nvSpPr>
            <p:spPr bwMode="auto">
              <a:xfrm>
                <a:off x="134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0" name="Oval 526">
                <a:extLst>
                  <a:ext uri="{FF2B5EF4-FFF2-40B4-BE49-F238E27FC236}">
                    <a16:creationId xmlns:a16="http://schemas.microsoft.com/office/drawing/2014/main" id="{5D9EC618-2876-4851-A72A-9ABEC9589EA1}"/>
                  </a:ext>
                </a:extLst>
              </p:cNvPr>
              <p:cNvSpPr>
                <a:spLocks noChangeArrowheads="1"/>
              </p:cNvSpPr>
              <p:nvPr/>
            </p:nvSpPr>
            <p:spPr bwMode="auto">
              <a:xfrm>
                <a:off x="1488" y="2736"/>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1" name="Oval 527">
                <a:extLst>
                  <a:ext uri="{FF2B5EF4-FFF2-40B4-BE49-F238E27FC236}">
                    <a16:creationId xmlns:a16="http://schemas.microsoft.com/office/drawing/2014/main" id="{A55D174A-4C8F-44B2-A18E-0A3282B62B2A}"/>
                  </a:ext>
                </a:extLst>
              </p:cNvPr>
              <p:cNvSpPr>
                <a:spLocks noChangeArrowheads="1"/>
              </p:cNvSpPr>
              <p:nvPr/>
            </p:nvSpPr>
            <p:spPr bwMode="auto">
              <a:xfrm>
                <a:off x="148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2" name="Oval 528">
                <a:extLst>
                  <a:ext uri="{FF2B5EF4-FFF2-40B4-BE49-F238E27FC236}">
                    <a16:creationId xmlns:a16="http://schemas.microsoft.com/office/drawing/2014/main" id="{EF196ACA-9579-4F49-A1ED-181BB592EF32}"/>
                  </a:ext>
                </a:extLst>
              </p:cNvPr>
              <p:cNvSpPr>
                <a:spLocks noChangeArrowheads="1"/>
              </p:cNvSpPr>
              <p:nvPr/>
            </p:nvSpPr>
            <p:spPr bwMode="auto">
              <a:xfrm rot="-5400000">
                <a:off x="168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3" name="Oval 529">
                <a:extLst>
                  <a:ext uri="{FF2B5EF4-FFF2-40B4-BE49-F238E27FC236}">
                    <a16:creationId xmlns:a16="http://schemas.microsoft.com/office/drawing/2014/main" id="{D382FA06-DA2A-45B7-A3E6-8DCC25C3FEE7}"/>
                  </a:ext>
                </a:extLst>
              </p:cNvPr>
              <p:cNvSpPr>
                <a:spLocks noChangeArrowheads="1"/>
              </p:cNvSpPr>
              <p:nvPr/>
            </p:nvSpPr>
            <p:spPr bwMode="auto">
              <a:xfrm rot="-5400000">
                <a:off x="129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4" name="Oval 530">
                <a:extLst>
                  <a:ext uri="{FF2B5EF4-FFF2-40B4-BE49-F238E27FC236}">
                    <a16:creationId xmlns:a16="http://schemas.microsoft.com/office/drawing/2014/main" id="{9E01CA52-40EA-432E-B39B-2C31FA44F5B8}"/>
                  </a:ext>
                </a:extLst>
              </p:cNvPr>
              <p:cNvSpPr>
                <a:spLocks noChangeArrowheads="1"/>
              </p:cNvSpPr>
              <p:nvPr/>
            </p:nvSpPr>
            <p:spPr bwMode="auto">
              <a:xfrm>
                <a:off x="134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5" name="Oval 531">
                <a:extLst>
                  <a:ext uri="{FF2B5EF4-FFF2-40B4-BE49-F238E27FC236}">
                    <a16:creationId xmlns:a16="http://schemas.microsoft.com/office/drawing/2014/main" id="{9E8B9551-1CF8-4918-AAEF-EF9851B64BA6}"/>
                  </a:ext>
                </a:extLst>
              </p:cNvPr>
              <p:cNvSpPr>
                <a:spLocks noChangeArrowheads="1"/>
              </p:cNvSpPr>
              <p:nvPr/>
            </p:nvSpPr>
            <p:spPr bwMode="auto">
              <a:xfrm>
                <a:off x="148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6" name="Oval 532">
                <a:extLst>
                  <a:ext uri="{FF2B5EF4-FFF2-40B4-BE49-F238E27FC236}">
                    <a16:creationId xmlns:a16="http://schemas.microsoft.com/office/drawing/2014/main" id="{9E01EB39-725D-491E-B73B-D59C34D39FC8}"/>
                  </a:ext>
                </a:extLst>
              </p:cNvPr>
              <p:cNvSpPr>
                <a:spLocks noChangeArrowheads="1"/>
              </p:cNvSpPr>
              <p:nvPr/>
            </p:nvSpPr>
            <p:spPr bwMode="auto">
              <a:xfrm>
                <a:off x="148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7" name="Oval 533">
                <a:extLst>
                  <a:ext uri="{FF2B5EF4-FFF2-40B4-BE49-F238E27FC236}">
                    <a16:creationId xmlns:a16="http://schemas.microsoft.com/office/drawing/2014/main" id="{D2C96421-A1A7-4EFD-AC98-1A7165DFFD74}"/>
                  </a:ext>
                </a:extLst>
              </p:cNvPr>
              <p:cNvSpPr>
                <a:spLocks noChangeArrowheads="1"/>
              </p:cNvSpPr>
              <p:nvPr/>
            </p:nvSpPr>
            <p:spPr bwMode="auto">
              <a:xfrm rot="-5400000">
                <a:off x="168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8" name="Oval 534">
                <a:extLst>
                  <a:ext uri="{FF2B5EF4-FFF2-40B4-BE49-F238E27FC236}">
                    <a16:creationId xmlns:a16="http://schemas.microsoft.com/office/drawing/2014/main" id="{FC16B9CE-E1CE-4E14-A416-B300134EFDC0}"/>
                  </a:ext>
                </a:extLst>
              </p:cNvPr>
              <p:cNvSpPr>
                <a:spLocks noChangeArrowheads="1"/>
              </p:cNvSpPr>
              <p:nvPr/>
            </p:nvSpPr>
            <p:spPr bwMode="auto">
              <a:xfrm rot="-5400000">
                <a:off x="129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9" name="Oval 535">
                <a:extLst>
                  <a:ext uri="{FF2B5EF4-FFF2-40B4-BE49-F238E27FC236}">
                    <a16:creationId xmlns:a16="http://schemas.microsoft.com/office/drawing/2014/main" id="{A132BF79-5609-46A9-9975-C4178ED0A2AB}"/>
                  </a:ext>
                </a:extLst>
              </p:cNvPr>
              <p:cNvSpPr>
                <a:spLocks noChangeArrowheads="1"/>
              </p:cNvSpPr>
              <p:nvPr/>
            </p:nvSpPr>
            <p:spPr bwMode="auto">
              <a:xfrm>
                <a:off x="86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0" name="Oval 536">
                <a:extLst>
                  <a:ext uri="{FF2B5EF4-FFF2-40B4-BE49-F238E27FC236}">
                    <a16:creationId xmlns:a16="http://schemas.microsoft.com/office/drawing/2014/main" id="{07469BB5-9CE0-49B5-B4CE-4A5737AA05DA}"/>
                  </a:ext>
                </a:extLst>
              </p:cNvPr>
              <p:cNvSpPr>
                <a:spLocks noChangeArrowheads="1"/>
              </p:cNvSpPr>
              <p:nvPr/>
            </p:nvSpPr>
            <p:spPr bwMode="auto">
              <a:xfrm>
                <a:off x="1008" y="2736"/>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1" name="Oval 537">
                <a:extLst>
                  <a:ext uri="{FF2B5EF4-FFF2-40B4-BE49-F238E27FC236}">
                    <a16:creationId xmlns:a16="http://schemas.microsoft.com/office/drawing/2014/main" id="{D6F48EEB-0AE5-4326-8A91-E497BB486F70}"/>
                  </a:ext>
                </a:extLst>
              </p:cNvPr>
              <p:cNvSpPr>
                <a:spLocks noChangeArrowheads="1"/>
              </p:cNvSpPr>
              <p:nvPr/>
            </p:nvSpPr>
            <p:spPr bwMode="auto">
              <a:xfrm>
                <a:off x="100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2" name="Oval 538">
                <a:extLst>
                  <a:ext uri="{FF2B5EF4-FFF2-40B4-BE49-F238E27FC236}">
                    <a16:creationId xmlns:a16="http://schemas.microsoft.com/office/drawing/2014/main" id="{41B45F86-92F7-4714-BA0B-37BADDBF7A0F}"/>
                  </a:ext>
                </a:extLst>
              </p:cNvPr>
              <p:cNvSpPr>
                <a:spLocks noChangeArrowheads="1"/>
              </p:cNvSpPr>
              <p:nvPr/>
            </p:nvSpPr>
            <p:spPr bwMode="auto">
              <a:xfrm rot="-5400000">
                <a:off x="120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3" name="Oval 539">
                <a:extLst>
                  <a:ext uri="{FF2B5EF4-FFF2-40B4-BE49-F238E27FC236}">
                    <a16:creationId xmlns:a16="http://schemas.microsoft.com/office/drawing/2014/main" id="{5FB3C1DE-77CF-4107-B66A-790DC061E2E6}"/>
                  </a:ext>
                </a:extLst>
              </p:cNvPr>
              <p:cNvSpPr>
                <a:spLocks noChangeArrowheads="1"/>
              </p:cNvSpPr>
              <p:nvPr/>
            </p:nvSpPr>
            <p:spPr bwMode="auto">
              <a:xfrm rot="-5400000">
                <a:off x="81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4" name="Oval 540">
                <a:extLst>
                  <a:ext uri="{FF2B5EF4-FFF2-40B4-BE49-F238E27FC236}">
                    <a16:creationId xmlns:a16="http://schemas.microsoft.com/office/drawing/2014/main" id="{BDA492BF-503B-4C35-9CFC-59960004AE1E}"/>
                  </a:ext>
                </a:extLst>
              </p:cNvPr>
              <p:cNvSpPr>
                <a:spLocks noChangeArrowheads="1"/>
              </p:cNvSpPr>
              <p:nvPr/>
            </p:nvSpPr>
            <p:spPr bwMode="auto">
              <a:xfrm>
                <a:off x="86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5" name="Oval 541">
                <a:extLst>
                  <a:ext uri="{FF2B5EF4-FFF2-40B4-BE49-F238E27FC236}">
                    <a16:creationId xmlns:a16="http://schemas.microsoft.com/office/drawing/2014/main" id="{75998EA4-4E4A-4441-AD23-51C18CC58B10}"/>
                  </a:ext>
                </a:extLst>
              </p:cNvPr>
              <p:cNvSpPr>
                <a:spLocks noChangeArrowheads="1"/>
              </p:cNvSpPr>
              <p:nvPr/>
            </p:nvSpPr>
            <p:spPr bwMode="auto">
              <a:xfrm>
                <a:off x="100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6" name="Oval 542">
                <a:extLst>
                  <a:ext uri="{FF2B5EF4-FFF2-40B4-BE49-F238E27FC236}">
                    <a16:creationId xmlns:a16="http://schemas.microsoft.com/office/drawing/2014/main" id="{9B0071ED-65E4-4F27-B3BC-1285D7EF2CB7}"/>
                  </a:ext>
                </a:extLst>
              </p:cNvPr>
              <p:cNvSpPr>
                <a:spLocks noChangeArrowheads="1"/>
              </p:cNvSpPr>
              <p:nvPr/>
            </p:nvSpPr>
            <p:spPr bwMode="auto">
              <a:xfrm>
                <a:off x="100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7" name="Oval 543">
                <a:extLst>
                  <a:ext uri="{FF2B5EF4-FFF2-40B4-BE49-F238E27FC236}">
                    <a16:creationId xmlns:a16="http://schemas.microsoft.com/office/drawing/2014/main" id="{15951ACB-D1BF-4995-991F-8F65CA40257D}"/>
                  </a:ext>
                </a:extLst>
              </p:cNvPr>
              <p:cNvSpPr>
                <a:spLocks noChangeArrowheads="1"/>
              </p:cNvSpPr>
              <p:nvPr/>
            </p:nvSpPr>
            <p:spPr bwMode="auto">
              <a:xfrm rot="-5400000">
                <a:off x="120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8" name="Oval 544">
                <a:extLst>
                  <a:ext uri="{FF2B5EF4-FFF2-40B4-BE49-F238E27FC236}">
                    <a16:creationId xmlns:a16="http://schemas.microsoft.com/office/drawing/2014/main" id="{CE6140C3-8F84-4C7C-AB10-7ABAE9AB2B62}"/>
                  </a:ext>
                </a:extLst>
              </p:cNvPr>
              <p:cNvSpPr>
                <a:spLocks noChangeArrowheads="1"/>
              </p:cNvSpPr>
              <p:nvPr/>
            </p:nvSpPr>
            <p:spPr bwMode="auto">
              <a:xfrm rot="-5400000">
                <a:off x="81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9" name="Line 545">
                <a:extLst>
                  <a:ext uri="{FF2B5EF4-FFF2-40B4-BE49-F238E27FC236}">
                    <a16:creationId xmlns:a16="http://schemas.microsoft.com/office/drawing/2014/main" id="{E57573A0-7F02-46E4-B2F8-267EB8797092}"/>
                  </a:ext>
                </a:extLst>
              </p:cNvPr>
              <p:cNvSpPr>
                <a:spLocks noChangeShapeType="1"/>
              </p:cNvSpPr>
              <p:nvPr/>
            </p:nvSpPr>
            <p:spPr bwMode="auto">
              <a:xfrm>
                <a:off x="624" y="345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0" name="Line 546">
                <a:extLst>
                  <a:ext uri="{FF2B5EF4-FFF2-40B4-BE49-F238E27FC236}">
                    <a16:creationId xmlns:a16="http://schemas.microsoft.com/office/drawing/2014/main" id="{E0A8EF4E-A648-4070-8792-39046C658168}"/>
                  </a:ext>
                </a:extLst>
              </p:cNvPr>
              <p:cNvSpPr>
                <a:spLocks noChangeShapeType="1"/>
              </p:cNvSpPr>
              <p:nvPr/>
            </p:nvSpPr>
            <p:spPr bwMode="auto">
              <a:xfrm>
                <a:off x="624" y="297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1" name="Line 547">
                <a:extLst>
                  <a:ext uri="{FF2B5EF4-FFF2-40B4-BE49-F238E27FC236}">
                    <a16:creationId xmlns:a16="http://schemas.microsoft.com/office/drawing/2014/main" id="{986C93DC-1AA7-42A5-BE73-AD8EFE5CDBE8}"/>
                  </a:ext>
                </a:extLst>
              </p:cNvPr>
              <p:cNvSpPr>
                <a:spLocks noChangeShapeType="1"/>
              </p:cNvSpPr>
              <p:nvPr/>
            </p:nvSpPr>
            <p:spPr bwMode="auto">
              <a:xfrm>
                <a:off x="4752" y="345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2" name="Line 548">
                <a:extLst>
                  <a:ext uri="{FF2B5EF4-FFF2-40B4-BE49-F238E27FC236}">
                    <a16:creationId xmlns:a16="http://schemas.microsoft.com/office/drawing/2014/main" id="{BCFFDBD7-4063-4AA1-A8D0-1DBAD30D75C2}"/>
                  </a:ext>
                </a:extLst>
              </p:cNvPr>
              <p:cNvSpPr>
                <a:spLocks noChangeShapeType="1"/>
              </p:cNvSpPr>
              <p:nvPr/>
            </p:nvSpPr>
            <p:spPr bwMode="auto">
              <a:xfrm>
                <a:off x="4752" y="297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3" name="Line 549">
                <a:extLst>
                  <a:ext uri="{FF2B5EF4-FFF2-40B4-BE49-F238E27FC236}">
                    <a16:creationId xmlns:a16="http://schemas.microsoft.com/office/drawing/2014/main" id="{0FE64FBC-ECE5-47C9-8A5C-5677B1199735}"/>
                  </a:ext>
                </a:extLst>
              </p:cNvPr>
              <p:cNvSpPr>
                <a:spLocks noChangeShapeType="1"/>
              </p:cNvSpPr>
              <p:nvPr/>
            </p:nvSpPr>
            <p:spPr bwMode="auto">
              <a:xfrm rot="-5400000">
                <a:off x="96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4" name="Line 550">
                <a:extLst>
                  <a:ext uri="{FF2B5EF4-FFF2-40B4-BE49-F238E27FC236}">
                    <a16:creationId xmlns:a16="http://schemas.microsoft.com/office/drawing/2014/main" id="{6B4040D0-D344-407B-9D92-9A7DEB6158AB}"/>
                  </a:ext>
                </a:extLst>
              </p:cNvPr>
              <p:cNvSpPr>
                <a:spLocks noChangeShapeType="1"/>
              </p:cNvSpPr>
              <p:nvPr/>
            </p:nvSpPr>
            <p:spPr bwMode="auto">
              <a:xfrm rot="-5400000">
                <a:off x="144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5" name="Line 551">
                <a:extLst>
                  <a:ext uri="{FF2B5EF4-FFF2-40B4-BE49-F238E27FC236}">
                    <a16:creationId xmlns:a16="http://schemas.microsoft.com/office/drawing/2014/main" id="{3F5C89C0-DACA-4473-8195-974D1E9468D0}"/>
                  </a:ext>
                </a:extLst>
              </p:cNvPr>
              <p:cNvSpPr>
                <a:spLocks noChangeShapeType="1"/>
              </p:cNvSpPr>
              <p:nvPr/>
            </p:nvSpPr>
            <p:spPr bwMode="auto">
              <a:xfrm rot="-5400000">
                <a:off x="192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6" name="Line 552">
                <a:extLst>
                  <a:ext uri="{FF2B5EF4-FFF2-40B4-BE49-F238E27FC236}">
                    <a16:creationId xmlns:a16="http://schemas.microsoft.com/office/drawing/2014/main" id="{CDFE6A76-557F-4AE5-B9DF-B0374E856126}"/>
                  </a:ext>
                </a:extLst>
              </p:cNvPr>
              <p:cNvSpPr>
                <a:spLocks noChangeShapeType="1"/>
              </p:cNvSpPr>
              <p:nvPr/>
            </p:nvSpPr>
            <p:spPr bwMode="auto">
              <a:xfrm rot="-5400000">
                <a:off x="240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7" name="Line 553">
                <a:extLst>
                  <a:ext uri="{FF2B5EF4-FFF2-40B4-BE49-F238E27FC236}">
                    <a16:creationId xmlns:a16="http://schemas.microsoft.com/office/drawing/2014/main" id="{E64322B4-64BB-434E-B373-4432E48C82F7}"/>
                  </a:ext>
                </a:extLst>
              </p:cNvPr>
              <p:cNvSpPr>
                <a:spLocks noChangeShapeType="1"/>
              </p:cNvSpPr>
              <p:nvPr/>
            </p:nvSpPr>
            <p:spPr bwMode="auto">
              <a:xfrm rot="-5400000">
                <a:off x="288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8" name="Line 554">
                <a:extLst>
                  <a:ext uri="{FF2B5EF4-FFF2-40B4-BE49-F238E27FC236}">
                    <a16:creationId xmlns:a16="http://schemas.microsoft.com/office/drawing/2014/main" id="{5E8EE211-572F-4E39-A04E-F8921970BF89}"/>
                  </a:ext>
                </a:extLst>
              </p:cNvPr>
              <p:cNvSpPr>
                <a:spLocks noChangeShapeType="1"/>
              </p:cNvSpPr>
              <p:nvPr/>
            </p:nvSpPr>
            <p:spPr bwMode="auto">
              <a:xfrm rot="-5400000">
                <a:off x="336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9" name="Line 555">
                <a:extLst>
                  <a:ext uri="{FF2B5EF4-FFF2-40B4-BE49-F238E27FC236}">
                    <a16:creationId xmlns:a16="http://schemas.microsoft.com/office/drawing/2014/main" id="{A42D5F00-39CD-4C0B-88A3-6C3DD73932F3}"/>
                  </a:ext>
                </a:extLst>
              </p:cNvPr>
              <p:cNvSpPr>
                <a:spLocks noChangeShapeType="1"/>
              </p:cNvSpPr>
              <p:nvPr/>
            </p:nvSpPr>
            <p:spPr bwMode="auto">
              <a:xfrm rot="-5400000">
                <a:off x="384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90" name="Line 556">
                <a:extLst>
                  <a:ext uri="{FF2B5EF4-FFF2-40B4-BE49-F238E27FC236}">
                    <a16:creationId xmlns:a16="http://schemas.microsoft.com/office/drawing/2014/main" id="{72B067C1-B248-4126-B392-384004800B4D}"/>
                  </a:ext>
                </a:extLst>
              </p:cNvPr>
              <p:cNvSpPr>
                <a:spLocks noChangeShapeType="1"/>
              </p:cNvSpPr>
              <p:nvPr/>
            </p:nvSpPr>
            <p:spPr bwMode="auto">
              <a:xfrm rot="-5400000">
                <a:off x="432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6" name="Group 651">
              <a:extLst>
                <a:ext uri="{FF2B5EF4-FFF2-40B4-BE49-F238E27FC236}">
                  <a16:creationId xmlns:a16="http://schemas.microsoft.com/office/drawing/2014/main" id="{D6621B16-36E0-40FB-ADC8-EE2988A6BF65}"/>
                </a:ext>
              </a:extLst>
            </p:cNvPr>
            <p:cNvGrpSpPr>
              <a:grpSpLocks/>
            </p:cNvGrpSpPr>
            <p:nvPr/>
          </p:nvGrpSpPr>
          <p:grpSpPr bwMode="auto">
            <a:xfrm>
              <a:off x="1181100" y="2599730"/>
              <a:ext cx="6553200" cy="1591270"/>
              <a:chOff x="624" y="1248"/>
              <a:chExt cx="4416" cy="1296"/>
            </a:xfrm>
          </p:grpSpPr>
          <p:sp>
            <p:nvSpPr>
              <p:cNvPr id="7" name="Oval 558">
                <a:extLst>
                  <a:ext uri="{FF2B5EF4-FFF2-40B4-BE49-F238E27FC236}">
                    <a16:creationId xmlns:a16="http://schemas.microsoft.com/office/drawing/2014/main" id="{7352FB62-E5F9-4AF6-8038-AD62DFA1901A}"/>
                  </a:ext>
                </a:extLst>
              </p:cNvPr>
              <p:cNvSpPr>
                <a:spLocks noChangeArrowheads="1"/>
              </p:cNvSpPr>
              <p:nvPr/>
            </p:nvSpPr>
            <p:spPr bwMode="auto">
              <a:xfrm>
                <a:off x="1824" y="206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 name="Oval 559">
                <a:extLst>
                  <a:ext uri="{FF2B5EF4-FFF2-40B4-BE49-F238E27FC236}">
                    <a16:creationId xmlns:a16="http://schemas.microsoft.com/office/drawing/2014/main" id="{724CAED8-C9F7-40F5-AA2D-6A4EB558031D}"/>
                  </a:ext>
                </a:extLst>
              </p:cNvPr>
              <p:cNvSpPr>
                <a:spLocks noChangeArrowheads="1"/>
              </p:cNvSpPr>
              <p:nvPr/>
            </p:nvSpPr>
            <p:spPr bwMode="auto">
              <a:xfrm>
                <a:off x="1968" y="206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9" name="Oval 560">
                <a:extLst>
                  <a:ext uri="{FF2B5EF4-FFF2-40B4-BE49-F238E27FC236}">
                    <a16:creationId xmlns:a16="http://schemas.microsoft.com/office/drawing/2014/main" id="{BEE6F23F-12FD-495B-8E0B-110376DBE583}"/>
                  </a:ext>
                </a:extLst>
              </p:cNvPr>
              <p:cNvSpPr>
                <a:spLocks noChangeArrowheads="1"/>
              </p:cNvSpPr>
              <p:nvPr/>
            </p:nvSpPr>
            <p:spPr bwMode="auto">
              <a:xfrm>
                <a:off x="1968" y="2448"/>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 name="Oval 561">
                <a:extLst>
                  <a:ext uri="{FF2B5EF4-FFF2-40B4-BE49-F238E27FC236}">
                    <a16:creationId xmlns:a16="http://schemas.microsoft.com/office/drawing/2014/main" id="{16E2B591-FD25-4E88-9352-1DCE57953A65}"/>
                  </a:ext>
                </a:extLst>
              </p:cNvPr>
              <p:cNvSpPr>
                <a:spLocks noChangeArrowheads="1"/>
              </p:cNvSpPr>
              <p:nvPr/>
            </p:nvSpPr>
            <p:spPr bwMode="auto">
              <a:xfrm rot="-5400000">
                <a:off x="2160"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 name="Oval 562">
                <a:extLst>
                  <a:ext uri="{FF2B5EF4-FFF2-40B4-BE49-F238E27FC236}">
                    <a16:creationId xmlns:a16="http://schemas.microsoft.com/office/drawing/2014/main" id="{B440A8EE-2FC9-4EF2-AF8A-82E643ABBC56}"/>
                  </a:ext>
                </a:extLst>
              </p:cNvPr>
              <p:cNvSpPr>
                <a:spLocks noChangeArrowheads="1"/>
              </p:cNvSpPr>
              <p:nvPr/>
            </p:nvSpPr>
            <p:spPr bwMode="auto">
              <a:xfrm rot="-5400000">
                <a:off x="1776"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 name="Oval 563">
                <a:extLst>
                  <a:ext uri="{FF2B5EF4-FFF2-40B4-BE49-F238E27FC236}">
                    <a16:creationId xmlns:a16="http://schemas.microsoft.com/office/drawing/2014/main" id="{3C0DDFF9-38D1-4E32-AD12-27B304CCAC13}"/>
                  </a:ext>
                </a:extLst>
              </p:cNvPr>
              <p:cNvSpPr>
                <a:spLocks noChangeArrowheads="1"/>
              </p:cNvSpPr>
              <p:nvPr/>
            </p:nvSpPr>
            <p:spPr bwMode="auto">
              <a:xfrm>
                <a:off x="2304" y="206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 name="Oval 564">
                <a:extLst>
                  <a:ext uri="{FF2B5EF4-FFF2-40B4-BE49-F238E27FC236}">
                    <a16:creationId xmlns:a16="http://schemas.microsoft.com/office/drawing/2014/main" id="{B2C2A39E-9B4F-44A4-8289-AFAAB6ACACB0}"/>
                  </a:ext>
                </a:extLst>
              </p:cNvPr>
              <p:cNvSpPr>
                <a:spLocks noChangeArrowheads="1"/>
              </p:cNvSpPr>
              <p:nvPr/>
            </p:nvSpPr>
            <p:spPr bwMode="auto">
              <a:xfrm>
                <a:off x="2448" y="206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 name="Oval 565">
                <a:extLst>
                  <a:ext uri="{FF2B5EF4-FFF2-40B4-BE49-F238E27FC236}">
                    <a16:creationId xmlns:a16="http://schemas.microsoft.com/office/drawing/2014/main" id="{9C15DCBA-50B7-4A51-B147-BBE9BA66CD7E}"/>
                  </a:ext>
                </a:extLst>
              </p:cNvPr>
              <p:cNvSpPr>
                <a:spLocks noChangeArrowheads="1"/>
              </p:cNvSpPr>
              <p:nvPr/>
            </p:nvSpPr>
            <p:spPr bwMode="auto">
              <a:xfrm>
                <a:off x="2448" y="2448"/>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 name="Oval 566">
                <a:extLst>
                  <a:ext uri="{FF2B5EF4-FFF2-40B4-BE49-F238E27FC236}">
                    <a16:creationId xmlns:a16="http://schemas.microsoft.com/office/drawing/2014/main" id="{A6C06395-BD15-4A56-B950-5E6449427FA6}"/>
                  </a:ext>
                </a:extLst>
              </p:cNvPr>
              <p:cNvSpPr>
                <a:spLocks noChangeArrowheads="1"/>
              </p:cNvSpPr>
              <p:nvPr/>
            </p:nvSpPr>
            <p:spPr bwMode="auto">
              <a:xfrm rot="-5400000">
                <a:off x="2640"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 name="Oval 567">
                <a:extLst>
                  <a:ext uri="{FF2B5EF4-FFF2-40B4-BE49-F238E27FC236}">
                    <a16:creationId xmlns:a16="http://schemas.microsoft.com/office/drawing/2014/main" id="{398B0ECD-C895-47C3-BEDA-42C292C350DF}"/>
                  </a:ext>
                </a:extLst>
              </p:cNvPr>
              <p:cNvSpPr>
                <a:spLocks noChangeArrowheads="1"/>
              </p:cNvSpPr>
              <p:nvPr/>
            </p:nvSpPr>
            <p:spPr bwMode="auto">
              <a:xfrm rot="-5400000">
                <a:off x="2256"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 name="Oval 568">
                <a:extLst>
                  <a:ext uri="{FF2B5EF4-FFF2-40B4-BE49-F238E27FC236}">
                    <a16:creationId xmlns:a16="http://schemas.microsoft.com/office/drawing/2014/main" id="{5E538F08-D3F3-4DD8-A43D-5DA2C8AAA95B}"/>
                  </a:ext>
                </a:extLst>
              </p:cNvPr>
              <p:cNvSpPr>
                <a:spLocks noChangeArrowheads="1"/>
              </p:cNvSpPr>
              <p:nvPr/>
            </p:nvSpPr>
            <p:spPr bwMode="auto">
              <a:xfrm>
                <a:off x="2784" y="206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8" name="Oval 569">
                <a:extLst>
                  <a:ext uri="{FF2B5EF4-FFF2-40B4-BE49-F238E27FC236}">
                    <a16:creationId xmlns:a16="http://schemas.microsoft.com/office/drawing/2014/main" id="{DE9E5276-4196-48AF-9B0F-8584E5A37DDA}"/>
                  </a:ext>
                </a:extLst>
              </p:cNvPr>
              <p:cNvSpPr>
                <a:spLocks noChangeArrowheads="1"/>
              </p:cNvSpPr>
              <p:nvPr/>
            </p:nvSpPr>
            <p:spPr bwMode="auto">
              <a:xfrm>
                <a:off x="2928" y="206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9" name="Oval 570">
                <a:extLst>
                  <a:ext uri="{FF2B5EF4-FFF2-40B4-BE49-F238E27FC236}">
                    <a16:creationId xmlns:a16="http://schemas.microsoft.com/office/drawing/2014/main" id="{23A57A19-2163-439C-8D03-52235A0ABE24}"/>
                  </a:ext>
                </a:extLst>
              </p:cNvPr>
              <p:cNvSpPr>
                <a:spLocks noChangeArrowheads="1"/>
              </p:cNvSpPr>
              <p:nvPr/>
            </p:nvSpPr>
            <p:spPr bwMode="auto">
              <a:xfrm>
                <a:off x="2928" y="2448"/>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0" name="Oval 571">
                <a:extLst>
                  <a:ext uri="{FF2B5EF4-FFF2-40B4-BE49-F238E27FC236}">
                    <a16:creationId xmlns:a16="http://schemas.microsoft.com/office/drawing/2014/main" id="{3E242795-238D-48AA-905A-4BC4C01AD95B}"/>
                  </a:ext>
                </a:extLst>
              </p:cNvPr>
              <p:cNvSpPr>
                <a:spLocks noChangeArrowheads="1"/>
              </p:cNvSpPr>
              <p:nvPr/>
            </p:nvSpPr>
            <p:spPr bwMode="auto">
              <a:xfrm rot="-5400000">
                <a:off x="3120"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1" name="Oval 572">
                <a:extLst>
                  <a:ext uri="{FF2B5EF4-FFF2-40B4-BE49-F238E27FC236}">
                    <a16:creationId xmlns:a16="http://schemas.microsoft.com/office/drawing/2014/main" id="{0C147220-B5CB-4CBD-B30F-3945BAA15576}"/>
                  </a:ext>
                </a:extLst>
              </p:cNvPr>
              <p:cNvSpPr>
                <a:spLocks noChangeArrowheads="1"/>
              </p:cNvSpPr>
              <p:nvPr/>
            </p:nvSpPr>
            <p:spPr bwMode="auto">
              <a:xfrm rot="-5400000">
                <a:off x="2736"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2" name="Oval 573">
                <a:extLst>
                  <a:ext uri="{FF2B5EF4-FFF2-40B4-BE49-F238E27FC236}">
                    <a16:creationId xmlns:a16="http://schemas.microsoft.com/office/drawing/2014/main" id="{AFFEEA31-7E93-4566-81A8-B43ED80286D7}"/>
                  </a:ext>
                </a:extLst>
              </p:cNvPr>
              <p:cNvSpPr>
                <a:spLocks noChangeArrowheads="1"/>
              </p:cNvSpPr>
              <p:nvPr/>
            </p:nvSpPr>
            <p:spPr bwMode="auto">
              <a:xfrm>
                <a:off x="1824" y="158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3" name="Oval 574">
                <a:extLst>
                  <a:ext uri="{FF2B5EF4-FFF2-40B4-BE49-F238E27FC236}">
                    <a16:creationId xmlns:a16="http://schemas.microsoft.com/office/drawing/2014/main" id="{9EA94823-8EA3-45D3-8E50-9F546685CAB1}"/>
                  </a:ext>
                </a:extLst>
              </p:cNvPr>
              <p:cNvSpPr>
                <a:spLocks noChangeArrowheads="1"/>
              </p:cNvSpPr>
              <p:nvPr/>
            </p:nvSpPr>
            <p:spPr bwMode="auto">
              <a:xfrm>
                <a:off x="1968" y="158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4" name="Oval 575">
                <a:extLst>
                  <a:ext uri="{FF2B5EF4-FFF2-40B4-BE49-F238E27FC236}">
                    <a16:creationId xmlns:a16="http://schemas.microsoft.com/office/drawing/2014/main" id="{C73AFC54-5F13-4707-8980-354CB954B677}"/>
                  </a:ext>
                </a:extLst>
              </p:cNvPr>
              <p:cNvSpPr>
                <a:spLocks noChangeArrowheads="1"/>
              </p:cNvSpPr>
              <p:nvPr/>
            </p:nvSpPr>
            <p:spPr bwMode="auto">
              <a:xfrm>
                <a:off x="1968"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5" name="Oval 576">
                <a:extLst>
                  <a:ext uri="{FF2B5EF4-FFF2-40B4-BE49-F238E27FC236}">
                    <a16:creationId xmlns:a16="http://schemas.microsoft.com/office/drawing/2014/main" id="{F8F5F368-552B-42B8-A6F3-7DB16CE8C770}"/>
                  </a:ext>
                </a:extLst>
              </p:cNvPr>
              <p:cNvSpPr>
                <a:spLocks noChangeArrowheads="1"/>
              </p:cNvSpPr>
              <p:nvPr/>
            </p:nvSpPr>
            <p:spPr bwMode="auto">
              <a:xfrm rot="-5400000">
                <a:off x="2160"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6" name="Oval 577">
                <a:extLst>
                  <a:ext uri="{FF2B5EF4-FFF2-40B4-BE49-F238E27FC236}">
                    <a16:creationId xmlns:a16="http://schemas.microsoft.com/office/drawing/2014/main" id="{68E29A4F-39C4-46EC-AA00-1147A6CA4CC9}"/>
                  </a:ext>
                </a:extLst>
              </p:cNvPr>
              <p:cNvSpPr>
                <a:spLocks noChangeArrowheads="1"/>
              </p:cNvSpPr>
              <p:nvPr/>
            </p:nvSpPr>
            <p:spPr bwMode="auto">
              <a:xfrm rot="-5400000">
                <a:off x="1776"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7" name="Oval 578">
                <a:extLst>
                  <a:ext uri="{FF2B5EF4-FFF2-40B4-BE49-F238E27FC236}">
                    <a16:creationId xmlns:a16="http://schemas.microsoft.com/office/drawing/2014/main" id="{6016E8F4-5011-49D2-B9CE-3770F8424BC1}"/>
                  </a:ext>
                </a:extLst>
              </p:cNvPr>
              <p:cNvSpPr>
                <a:spLocks noChangeArrowheads="1"/>
              </p:cNvSpPr>
              <p:nvPr/>
            </p:nvSpPr>
            <p:spPr bwMode="auto">
              <a:xfrm>
                <a:off x="2304" y="158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8" name="Oval 579">
                <a:extLst>
                  <a:ext uri="{FF2B5EF4-FFF2-40B4-BE49-F238E27FC236}">
                    <a16:creationId xmlns:a16="http://schemas.microsoft.com/office/drawing/2014/main" id="{FE1869B8-3B4A-495C-A55F-CE3AECFF9FAC}"/>
                  </a:ext>
                </a:extLst>
              </p:cNvPr>
              <p:cNvSpPr>
                <a:spLocks noChangeArrowheads="1"/>
              </p:cNvSpPr>
              <p:nvPr/>
            </p:nvSpPr>
            <p:spPr bwMode="auto">
              <a:xfrm>
                <a:off x="2448" y="158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9" name="Oval 580">
                <a:extLst>
                  <a:ext uri="{FF2B5EF4-FFF2-40B4-BE49-F238E27FC236}">
                    <a16:creationId xmlns:a16="http://schemas.microsoft.com/office/drawing/2014/main" id="{D2B668DA-1E67-4083-96C6-AA7516F454D2}"/>
                  </a:ext>
                </a:extLst>
              </p:cNvPr>
              <p:cNvSpPr>
                <a:spLocks noChangeArrowheads="1"/>
              </p:cNvSpPr>
              <p:nvPr/>
            </p:nvSpPr>
            <p:spPr bwMode="auto">
              <a:xfrm>
                <a:off x="2448"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0" name="Oval 581">
                <a:extLst>
                  <a:ext uri="{FF2B5EF4-FFF2-40B4-BE49-F238E27FC236}">
                    <a16:creationId xmlns:a16="http://schemas.microsoft.com/office/drawing/2014/main" id="{86EF360F-95CA-427D-A542-580AA971DB79}"/>
                  </a:ext>
                </a:extLst>
              </p:cNvPr>
              <p:cNvSpPr>
                <a:spLocks noChangeArrowheads="1"/>
              </p:cNvSpPr>
              <p:nvPr/>
            </p:nvSpPr>
            <p:spPr bwMode="auto">
              <a:xfrm rot="-5400000">
                <a:off x="2640"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1" name="Oval 582">
                <a:extLst>
                  <a:ext uri="{FF2B5EF4-FFF2-40B4-BE49-F238E27FC236}">
                    <a16:creationId xmlns:a16="http://schemas.microsoft.com/office/drawing/2014/main" id="{460A4577-3047-4D4E-B64B-ADFAB78224ED}"/>
                  </a:ext>
                </a:extLst>
              </p:cNvPr>
              <p:cNvSpPr>
                <a:spLocks noChangeArrowheads="1"/>
              </p:cNvSpPr>
              <p:nvPr/>
            </p:nvSpPr>
            <p:spPr bwMode="auto">
              <a:xfrm rot="-5400000">
                <a:off x="2256"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2" name="Oval 583">
                <a:extLst>
                  <a:ext uri="{FF2B5EF4-FFF2-40B4-BE49-F238E27FC236}">
                    <a16:creationId xmlns:a16="http://schemas.microsoft.com/office/drawing/2014/main" id="{FFB12187-03D7-4900-92BE-B7A36BB52BB5}"/>
                  </a:ext>
                </a:extLst>
              </p:cNvPr>
              <p:cNvSpPr>
                <a:spLocks noChangeArrowheads="1"/>
              </p:cNvSpPr>
              <p:nvPr/>
            </p:nvSpPr>
            <p:spPr bwMode="auto">
              <a:xfrm>
                <a:off x="2784" y="158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3" name="Oval 584">
                <a:extLst>
                  <a:ext uri="{FF2B5EF4-FFF2-40B4-BE49-F238E27FC236}">
                    <a16:creationId xmlns:a16="http://schemas.microsoft.com/office/drawing/2014/main" id="{EB58398D-D410-49FA-921B-DC5C51820F93}"/>
                  </a:ext>
                </a:extLst>
              </p:cNvPr>
              <p:cNvSpPr>
                <a:spLocks noChangeArrowheads="1"/>
              </p:cNvSpPr>
              <p:nvPr/>
            </p:nvSpPr>
            <p:spPr bwMode="auto">
              <a:xfrm>
                <a:off x="2928" y="158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4" name="Oval 585">
                <a:extLst>
                  <a:ext uri="{FF2B5EF4-FFF2-40B4-BE49-F238E27FC236}">
                    <a16:creationId xmlns:a16="http://schemas.microsoft.com/office/drawing/2014/main" id="{6BF88223-B15D-4A6B-85BD-997B89370A80}"/>
                  </a:ext>
                </a:extLst>
              </p:cNvPr>
              <p:cNvSpPr>
                <a:spLocks noChangeArrowheads="1"/>
              </p:cNvSpPr>
              <p:nvPr/>
            </p:nvSpPr>
            <p:spPr bwMode="auto">
              <a:xfrm>
                <a:off x="2928"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5" name="Oval 586">
                <a:extLst>
                  <a:ext uri="{FF2B5EF4-FFF2-40B4-BE49-F238E27FC236}">
                    <a16:creationId xmlns:a16="http://schemas.microsoft.com/office/drawing/2014/main" id="{E4072146-6721-434E-A08F-4768F9BB1255}"/>
                  </a:ext>
                </a:extLst>
              </p:cNvPr>
              <p:cNvSpPr>
                <a:spLocks noChangeArrowheads="1"/>
              </p:cNvSpPr>
              <p:nvPr/>
            </p:nvSpPr>
            <p:spPr bwMode="auto">
              <a:xfrm rot="-5400000">
                <a:off x="3120"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6" name="Oval 587">
                <a:extLst>
                  <a:ext uri="{FF2B5EF4-FFF2-40B4-BE49-F238E27FC236}">
                    <a16:creationId xmlns:a16="http://schemas.microsoft.com/office/drawing/2014/main" id="{90934088-0ABB-4012-A6A9-315CCD5F1CFE}"/>
                  </a:ext>
                </a:extLst>
              </p:cNvPr>
              <p:cNvSpPr>
                <a:spLocks noChangeArrowheads="1"/>
              </p:cNvSpPr>
              <p:nvPr/>
            </p:nvSpPr>
            <p:spPr bwMode="auto">
              <a:xfrm rot="-5400000">
                <a:off x="2736"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7" name="Oval 588">
                <a:extLst>
                  <a:ext uri="{FF2B5EF4-FFF2-40B4-BE49-F238E27FC236}">
                    <a16:creationId xmlns:a16="http://schemas.microsoft.com/office/drawing/2014/main" id="{ADE697F1-779E-4E55-888A-DCACF7FBF602}"/>
                  </a:ext>
                </a:extLst>
              </p:cNvPr>
              <p:cNvSpPr>
                <a:spLocks noChangeArrowheads="1"/>
              </p:cNvSpPr>
              <p:nvPr/>
            </p:nvSpPr>
            <p:spPr bwMode="auto">
              <a:xfrm>
                <a:off x="3264" y="206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8" name="Oval 589">
                <a:extLst>
                  <a:ext uri="{FF2B5EF4-FFF2-40B4-BE49-F238E27FC236}">
                    <a16:creationId xmlns:a16="http://schemas.microsoft.com/office/drawing/2014/main" id="{0171D028-6610-43B5-9A93-CD1366AC9F33}"/>
                  </a:ext>
                </a:extLst>
              </p:cNvPr>
              <p:cNvSpPr>
                <a:spLocks noChangeArrowheads="1"/>
              </p:cNvSpPr>
              <p:nvPr/>
            </p:nvSpPr>
            <p:spPr bwMode="auto">
              <a:xfrm>
                <a:off x="3408" y="206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9" name="Oval 590">
                <a:extLst>
                  <a:ext uri="{FF2B5EF4-FFF2-40B4-BE49-F238E27FC236}">
                    <a16:creationId xmlns:a16="http://schemas.microsoft.com/office/drawing/2014/main" id="{537B6B57-3305-44C6-A7A3-3D3380D0CF58}"/>
                  </a:ext>
                </a:extLst>
              </p:cNvPr>
              <p:cNvSpPr>
                <a:spLocks noChangeArrowheads="1"/>
              </p:cNvSpPr>
              <p:nvPr/>
            </p:nvSpPr>
            <p:spPr bwMode="auto">
              <a:xfrm>
                <a:off x="3408" y="2448"/>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0" name="Oval 591">
                <a:extLst>
                  <a:ext uri="{FF2B5EF4-FFF2-40B4-BE49-F238E27FC236}">
                    <a16:creationId xmlns:a16="http://schemas.microsoft.com/office/drawing/2014/main" id="{3137E318-9538-4641-9979-2E415184C478}"/>
                  </a:ext>
                </a:extLst>
              </p:cNvPr>
              <p:cNvSpPr>
                <a:spLocks noChangeArrowheads="1"/>
              </p:cNvSpPr>
              <p:nvPr/>
            </p:nvSpPr>
            <p:spPr bwMode="auto">
              <a:xfrm rot="-5400000">
                <a:off x="3600"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1" name="Oval 592">
                <a:extLst>
                  <a:ext uri="{FF2B5EF4-FFF2-40B4-BE49-F238E27FC236}">
                    <a16:creationId xmlns:a16="http://schemas.microsoft.com/office/drawing/2014/main" id="{9568A40B-2E2B-448A-9BE1-8DDC42DDD532}"/>
                  </a:ext>
                </a:extLst>
              </p:cNvPr>
              <p:cNvSpPr>
                <a:spLocks noChangeArrowheads="1"/>
              </p:cNvSpPr>
              <p:nvPr/>
            </p:nvSpPr>
            <p:spPr bwMode="auto">
              <a:xfrm rot="-5400000">
                <a:off x="3216"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2" name="Oval 593">
                <a:extLst>
                  <a:ext uri="{FF2B5EF4-FFF2-40B4-BE49-F238E27FC236}">
                    <a16:creationId xmlns:a16="http://schemas.microsoft.com/office/drawing/2014/main" id="{9EA313B0-DEE1-4F60-8405-259F39FA06D0}"/>
                  </a:ext>
                </a:extLst>
              </p:cNvPr>
              <p:cNvSpPr>
                <a:spLocks noChangeArrowheads="1"/>
              </p:cNvSpPr>
              <p:nvPr/>
            </p:nvSpPr>
            <p:spPr bwMode="auto">
              <a:xfrm>
                <a:off x="3264" y="158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3" name="Oval 594">
                <a:extLst>
                  <a:ext uri="{FF2B5EF4-FFF2-40B4-BE49-F238E27FC236}">
                    <a16:creationId xmlns:a16="http://schemas.microsoft.com/office/drawing/2014/main" id="{E4DD8797-FB6E-4D8C-BB54-5089AFCFF821}"/>
                  </a:ext>
                </a:extLst>
              </p:cNvPr>
              <p:cNvSpPr>
                <a:spLocks noChangeArrowheads="1"/>
              </p:cNvSpPr>
              <p:nvPr/>
            </p:nvSpPr>
            <p:spPr bwMode="auto">
              <a:xfrm>
                <a:off x="3408" y="158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4" name="Oval 595">
                <a:extLst>
                  <a:ext uri="{FF2B5EF4-FFF2-40B4-BE49-F238E27FC236}">
                    <a16:creationId xmlns:a16="http://schemas.microsoft.com/office/drawing/2014/main" id="{BF0018D6-70B7-4B59-9E3D-A8AAEECF6216}"/>
                  </a:ext>
                </a:extLst>
              </p:cNvPr>
              <p:cNvSpPr>
                <a:spLocks noChangeArrowheads="1"/>
              </p:cNvSpPr>
              <p:nvPr/>
            </p:nvSpPr>
            <p:spPr bwMode="auto">
              <a:xfrm>
                <a:off x="3408"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5" name="Oval 596">
                <a:extLst>
                  <a:ext uri="{FF2B5EF4-FFF2-40B4-BE49-F238E27FC236}">
                    <a16:creationId xmlns:a16="http://schemas.microsoft.com/office/drawing/2014/main" id="{3052AF87-30B2-4A67-BEA8-4C948CF2C8A8}"/>
                  </a:ext>
                </a:extLst>
              </p:cNvPr>
              <p:cNvSpPr>
                <a:spLocks noChangeArrowheads="1"/>
              </p:cNvSpPr>
              <p:nvPr/>
            </p:nvSpPr>
            <p:spPr bwMode="auto">
              <a:xfrm rot="-5400000">
                <a:off x="3600"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6" name="Oval 597">
                <a:extLst>
                  <a:ext uri="{FF2B5EF4-FFF2-40B4-BE49-F238E27FC236}">
                    <a16:creationId xmlns:a16="http://schemas.microsoft.com/office/drawing/2014/main" id="{DC9AF613-C793-4069-8ACD-44FFA9E910D7}"/>
                  </a:ext>
                </a:extLst>
              </p:cNvPr>
              <p:cNvSpPr>
                <a:spLocks noChangeArrowheads="1"/>
              </p:cNvSpPr>
              <p:nvPr/>
            </p:nvSpPr>
            <p:spPr bwMode="auto">
              <a:xfrm rot="-5400000">
                <a:off x="3216"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7" name="Oval 598">
                <a:extLst>
                  <a:ext uri="{FF2B5EF4-FFF2-40B4-BE49-F238E27FC236}">
                    <a16:creationId xmlns:a16="http://schemas.microsoft.com/office/drawing/2014/main" id="{2438144C-D792-499C-81C6-8C4DCF07B1ED}"/>
                  </a:ext>
                </a:extLst>
              </p:cNvPr>
              <p:cNvSpPr>
                <a:spLocks noChangeArrowheads="1"/>
              </p:cNvSpPr>
              <p:nvPr/>
            </p:nvSpPr>
            <p:spPr bwMode="auto">
              <a:xfrm>
                <a:off x="3744" y="206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8" name="Oval 599">
                <a:extLst>
                  <a:ext uri="{FF2B5EF4-FFF2-40B4-BE49-F238E27FC236}">
                    <a16:creationId xmlns:a16="http://schemas.microsoft.com/office/drawing/2014/main" id="{5D06A224-C713-4377-BA7F-FD1D46DD99A5}"/>
                  </a:ext>
                </a:extLst>
              </p:cNvPr>
              <p:cNvSpPr>
                <a:spLocks noChangeArrowheads="1"/>
              </p:cNvSpPr>
              <p:nvPr/>
            </p:nvSpPr>
            <p:spPr bwMode="auto">
              <a:xfrm>
                <a:off x="3888" y="206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9" name="Oval 600">
                <a:extLst>
                  <a:ext uri="{FF2B5EF4-FFF2-40B4-BE49-F238E27FC236}">
                    <a16:creationId xmlns:a16="http://schemas.microsoft.com/office/drawing/2014/main" id="{E67CC653-F338-4683-A3C8-03E67C0E8E87}"/>
                  </a:ext>
                </a:extLst>
              </p:cNvPr>
              <p:cNvSpPr>
                <a:spLocks noChangeArrowheads="1"/>
              </p:cNvSpPr>
              <p:nvPr/>
            </p:nvSpPr>
            <p:spPr bwMode="auto">
              <a:xfrm>
                <a:off x="3888" y="2448"/>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0" name="Oval 601">
                <a:extLst>
                  <a:ext uri="{FF2B5EF4-FFF2-40B4-BE49-F238E27FC236}">
                    <a16:creationId xmlns:a16="http://schemas.microsoft.com/office/drawing/2014/main" id="{85F976B5-D337-4557-9F2C-14EAF1FAD0F0}"/>
                  </a:ext>
                </a:extLst>
              </p:cNvPr>
              <p:cNvSpPr>
                <a:spLocks noChangeArrowheads="1"/>
              </p:cNvSpPr>
              <p:nvPr/>
            </p:nvSpPr>
            <p:spPr bwMode="auto">
              <a:xfrm rot="-5400000">
                <a:off x="4080"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1" name="Oval 602">
                <a:extLst>
                  <a:ext uri="{FF2B5EF4-FFF2-40B4-BE49-F238E27FC236}">
                    <a16:creationId xmlns:a16="http://schemas.microsoft.com/office/drawing/2014/main" id="{485C6A98-0770-488C-85E2-EFD5846D842C}"/>
                  </a:ext>
                </a:extLst>
              </p:cNvPr>
              <p:cNvSpPr>
                <a:spLocks noChangeArrowheads="1"/>
              </p:cNvSpPr>
              <p:nvPr/>
            </p:nvSpPr>
            <p:spPr bwMode="auto">
              <a:xfrm rot="-5400000">
                <a:off x="3696"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2" name="Oval 603">
                <a:extLst>
                  <a:ext uri="{FF2B5EF4-FFF2-40B4-BE49-F238E27FC236}">
                    <a16:creationId xmlns:a16="http://schemas.microsoft.com/office/drawing/2014/main" id="{0C731A88-C6FF-47E1-BE2C-9983A76C16BD}"/>
                  </a:ext>
                </a:extLst>
              </p:cNvPr>
              <p:cNvSpPr>
                <a:spLocks noChangeArrowheads="1"/>
              </p:cNvSpPr>
              <p:nvPr/>
            </p:nvSpPr>
            <p:spPr bwMode="auto">
              <a:xfrm>
                <a:off x="3744" y="158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3" name="Oval 604">
                <a:extLst>
                  <a:ext uri="{FF2B5EF4-FFF2-40B4-BE49-F238E27FC236}">
                    <a16:creationId xmlns:a16="http://schemas.microsoft.com/office/drawing/2014/main" id="{CFAA5DA4-CF22-4A1A-858B-B0D219BECDFB}"/>
                  </a:ext>
                </a:extLst>
              </p:cNvPr>
              <p:cNvSpPr>
                <a:spLocks noChangeArrowheads="1"/>
              </p:cNvSpPr>
              <p:nvPr/>
            </p:nvSpPr>
            <p:spPr bwMode="auto">
              <a:xfrm>
                <a:off x="3888" y="158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4" name="Oval 605">
                <a:extLst>
                  <a:ext uri="{FF2B5EF4-FFF2-40B4-BE49-F238E27FC236}">
                    <a16:creationId xmlns:a16="http://schemas.microsoft.com/office/drawing/2014/main" id="{229CDCE9-B51E-4422-A3CC-90C5481D9BAA}"/>
                  </a:ext>
                </a:extLst>
              </p:cNvPr>
              <p:cNvSpPr>
                <a:spLocks noChangeArrowheads="1"/>
              </p:cNvSpPr>
              <p:nvPr/>
            </p:nvSpPr>
            <p:spPr bwMode="auto">
              <a:xfrm>
                <a:off x="3888"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5" name="Oval 606">
                <a:extLst>
                  <a:ext uri="{FF2B5EF4-FFF2-40B4-BE49-F238E27FC236}">
                    <a16:creationId xmlns:a16="http://schemas.microsoft.com/office/drawing/2014/main" id="{37F05676-F9EC-4618-9587-D69B4AC10B65}"/>
                  </a:ext>
                </a:extLst>
              </p:cNvPr>
              <p:cNvSpPr>
                <a:spLocks noChangeArrowheads="1"/>
              </p:cNvSpPr>
              <p:nvPr/>
            </p:nvSpPr>
            <p:spPr bwMode="auto">
              <a:xfrm rot="-5400000">
                <a:off x="4080"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6" name="Oval 607">
                <a:extLst>
                  <a:ext uri="{FF2B5EF4-FFF2-40B4-BE49-F238E27FC236}">
                    <a16:creationId xmlns:a16="http://schemas.microsoft.com/office/drawing/2014/main" id="{F9679038-670F-4854-84C2-B400A2E0FAF9}"/>
                  </a:ext>
                </a:extLst>
              </p:cNvPr>
              <p:cNvSpPr>
                <a:spLocks noChangeArrowheads="1"/>
              </p:cNvSpPr>
              <p:nvPr/>
            </p:nvSpPr>
            <p:spPr bwMode="auto">
              <a:xfrm rot="-5400000">
                <a:off x="3696"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7" name="Oval 608">
                <a:extLst>
                  <a:ext uri="{FF2B5EF4-FFF2-40B4-BE49-F238E27FC236}">
                    <a16:creationId xmlns:a16="http://schemas.microsoft.com/office/drawing/2014/main" id="{AE845FE4-8F98-47F0-8869-F86056DC9868}"/>
                  </a:ext>
                </a:extLst>
              </p:cNvPr>
              <p:cNvSpPr>
                <a:spLocks noChangeArrowheads="1"/>
              </p:cNvSpPr>
              <p:nvPr/>
            </p:nvSpPr>
            <p:spPr bwMode="auto">
              <a:xfrm>
                <a:off x="4224" y="206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8" name="Oval 609">
                <a:extLst>
                  <a:ext uri="{FF2B5EF4-FFF2-40B4-BE49-F238E27FC236}">
                    <a16:creationId xmlns:a16="http://schemas.microsoft.com/office/drawing/2014/main" id="{15D11F51-4359-4135-96E0-F9A2E610E784}"/>
                  </a:ext>
                </a:extLst>
              </p:cNvPr>
              <p:cNvSpPr>
                <a:spLocks noChangeArrowheads="1"/>
              </p:cNvSpPr>
              <p:nvPr/>
            </p:nvSpPr>
            <p:spPr bwMode="auto">
              <a:xfrm>
                <a:off x="4368" y="206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9" name="Oval 610">
                <a:extLst>
                  <a:ext uri="{FF2B5EF4-FFF2-40B4-BE49-F238E27FC236}">
                    <a16:creationId xmlns:a16="http://schemas.microsoft.com/office/drawing/2014/main" id="{15225A00-6044-4B29-8501-066E448438AA}"/>
                  </a:ext>
                </a:extLst>
              </p:cNvPr>
              <p:cNvSpPr>
                <a:spLocks noChangeArrowheads="1"/>
              </p:cNvSpPr>
              <p:nvPr/>
            </p:nvSpPr>
            <p:spPr bwMode="auto">
              <a:xfrm>
                <a:off x="4368" y="2448"/>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0" name="Oval 611">
                <a:extLst>
                  <a:ext uri="{FF2B5EF4-FFF2-40B4-BE49-F238E27FC236}">
                    <a16:creationId xmlns:a16="http://schemas.microsoft.com/office/drawing/2014/main" id="{57F1CFA4-633C-4B3E-BFF7-A2C922C6C0F6}"/>
                  </a:ext>
                </a:extLst>
              </p:cNvPr>
              <p:cNvSpPr>
                <a:spLocks noChangeArrowheads="1"/>
              </p:cNvSpPr>
              <p:nvPr/>
            </p:nvSpPr>
            <p:spPr bwMode="auto">
              <a:xfrm rot="-5400000">
                <a:off x="4560"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1" name="Oval 612">
                <a:extLst>
                  <a:ext uri="{FF2B5EF4-FFF2-40B4-BE49-F238E27FC236}">
                    <a16:creationId xmlns:a16="http://schemas.microsoft.com/office/drawing/2014/main" id="{8E04542E-6556-428E-AAC5-5900F74D13FA}"/>
                  </a:ext>
                </a:extLst>
              </p:cNvPr>
              <p:cNvSpPr>
                <a:spLocks noChangeArrowheads="1"/>
              </p:cNvSpPr>
              <p:nvPr/>
            </p:nvSpPr>
            <p:spPr bwMode="auto">
              <a:xfrm rot="-5400000">
                <a:off x="4176"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2" name="Oval 613">
                <a:extLst>
                  <a:ext uri="{FF2B5EF4-FFF2-40B4-BE49-F238E27FC236}">
                    <a16:creationId xmlns:a16="http://schemas.microsoft.com/office/drawing/2014/main" id="{B979B307-041C-4BA9-93E0-1A0002C93864}"/>
                  </a:ext>
                </a:extLst>
              </p:cNvPr>
              <p:cNvSpPr>
                <a:spLocks noChangeArrowheads="1"/>
              </p:cNvSpPr>
              <p:nvPr/>
            </p:nvSpPr>
            <p:spPr bwMode="auto">
              <a:xfrm>
                <a:off x="4224" y="158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3" name="Oval 614">
                <a:extLst>
                  <a:ext uri="{FF2B5EF4-FFF2-40B4-BE49-F238E27FC236}">
                    <a16:creationId xmlns:a16="http://schemas.microsoft.com/office/drawing/2014/main" id="{A552C77C-67EE-4576-B637-F8CB8429B6F3}"/>
                  </a:ext>
                </a:extLst>
              </p:cNvPr>
              <p:cNvSpPr>
                <a:spLocks noChangeArrowheads="1"/>
              </p:cNvSpPr>
              <p:nvPr/>
            </p:nvSpPr>
            <p:spPr bwMode="auto">
              <a:xfrm>
                <a:off x="4368" y="158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4" name="Oval 615">
                <a:extLst>
                  <a:ext uri="{FF2B5EF4-FFF2-40B4-BE49-F238E27FC236}">
                    <a16:creationId xmlns:a16="http://schemas.microsoft.com/office/drawing/2014/main" id="{5BFBEEFC-6626-4795-A462-F516610B2306}"/>
                  </a:ext>
                </a:extLst>
              </p:cNvPr>
              <p:cNvSpPr>
                <a:spLocks noChangeArrowheads="1"/>
              </p:cNvSpPr>
              <p:nvPr/>
            </p:nvSpPr>
            <p:spPr bwMode="auto">
              <a:xfrm>
                <a:off x="4368"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5" name="Oval 616">
                <a:extLst>
                  <a:ext uri="{FF2B5EF4-FFF2-40B4-BE49-F238E27FC236}">
                    <a16:creationId xmlns:a16="http://schemas.microsoft.com/office/drawing/2014/main" id="{1A40E22D-34EE-4438-8C88-0348315352A4}"/>
                  </a:ext>
                </a:extLst>
              </p:cNvPr>
              <p:cNvSpPr>
                <a:spLocks noChangeArrowheads="1"/>
              </p:cNvSpPr>
              <p:nvPr/>
            </p:nvSpPr>
            <p:spPr bwMode="auto">
              <a:xfrm rot="-5400000">
                <a:off x="4560"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6" name="Oval 617">
                <a:extLst>
                  <a:ext uri="{FF2B5EF4-FFF2-40B4-BE49-F238E27FC236}">
                    <a16:creationId xmlns:a16="http://schemas.microsoft.com/office/drawing/2014/main" id="{4A1A3381-D2D2-40AA-BA65-1F1DCFF3A81D}"/>
                  </a:ext>
                </a:extLst>
              </p:cNvPr>
              <p:cNvSpPr>
                <a:spLocks noChangeArrowheads="1"/>
              </p:cNvSpPr>
              <p:nvPr/>
            </p:nvSpPr>
            <p:spPr bwMode="auto">
              <a:xfrm rot="-5400000">
                <a:off x="4176"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7" name="Oval 618">
                <a:extLst>
                  <a:ext uri="{FF2B5EF4-FFF2-40B4-BE49-F238E27FC236}">
                    <a16:creationId xmlns:a16="http://schemas.microsoft.com/office/drawing/2014/main" id="{2D52B323-B0BA-4EAA-95F1-EA1A269EA49A}"/>
                  </a:ext>
                </a:extLst>
              </p:cNvPr>
              <p:cNvSpPr>
                <a:spLocks noChangeArrowheads="1"/>
              </p:cNvSpPr>
              <p:nvPr/>
            </p:nvSpPr>
            <p:spPr bwMode="auto">
              <a:xfrm>
                <a:off x="1344" y="206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8" name="Oval 619">
                <a:extLst>
                  <a:ext uri="{FF2B5EF4-FFF2-40B4-BE49-F238E27FC236}">
                    <a16:creationId xmlns:a16="http://schemas.microsoft.com/office/drawing/2014/main" id="{CE0FB67D-0703-43AA-8EB5-5BAAD3437C4D}"/>
                  </a:ext>
                </a:extLst>
              </p:cNvPr>
              <p:cNvSpPr>
                <a:spLocks noChangeArrowheads="1"/>
              </p:cNvSpPr>
              <p:nvPr/>
            </p:nvSpPr>
            <p:spPr bwMode="auto">
              <a:xfrm>
                <a:off x="1488" y="206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9" name="Oval 620">
                <a:extLst>
                  <a:ext uri="{FF2B5EF4-FFF2-40B4-BE49-F238E27FC236}">
                    <a16:creationId xmlns:a16="http://schemas.microsoft.com/office/drawing/2014/main" id="{7AF8F539-419B-4160-997F-2846BBD85991}"/>
                  </a:ext>
                </a:extLst>
              </p:cNvPr>
              <p:cNvSpPr>
                <a:spLocks noChangeArrowheads="1"/>
              </p:cNvSpPr>
              <p:nvPr/>
            </p:nvSpPr>
            <p:spPr bwMode="auto">
              <a:xfrm>
                <a:off x="1488" y="2448"/>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0" name="Oval 621">
                <a:extLst>
                  <a:ext uri="{FF2B5EF4-FFF2-40B4-BE49-F238E27FC236}">
                    <a16:creationId xmlns:a16="http://schemas.microsoft.com/office/drawing/2014/main" id="{5A81A49F-27D5-481A-8159-F08919725505}"/>
                  </a:ext>
                </a:extLst>
              </p:cNvPr>
              <p:cNvSpPr>
                <a:spLocks noChangeArrowheads="1"/>
              </p:cNvSpPr>
              <p:nvPr/>
            </p:nvSpPr>
            <p:spPr bwMode="auto">
              <a:xfrm rot="-5400000">
                <a:off x="1680"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1" name="Oval 622">
                <a:extLst>
                  <a:ext uri="{FF2B5EF4-FFF2-40B4-BE49-F238E27FC236}">
                    <a16:creationId xmlns:a16="http://schemas.microsoft.com/office/drawing/2014/main" id="{D1172254-E1C9-4D70-9923-531C577FA9A7}"/>
                  </a:ext>
                </a:extLst>
              </p:cNvPr>
              <p:cNvSpPr>
                <a:spLocks noChangeArrowheads="1"/>
              </p:cNvSpPr>
              <p:nvPr/>
            </p:nvSpPr>
            <p:spPr bwMode="auto">
              <a:xfrm rot="-5400000">
                <a:off x="1296"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2" name="Oval 623">
                <a:extLst>
                  <a:ext uri="{FF2B5EF4-FFF2-40B4-BE49-F238E27FC236}">
                    <a16:creationId xmlns:a16="http://schemas.microsoft.com/office/drawing/2014/main" id="{31096A66-066A-40CE-9788-6C686CA62E47}"/>
                  </a:ext>
                </a:extLst>
              </p:cNvPr>
              <p:cNvSpPr>
                <a:spLocks noChangeArrowheads="1"/>
              </p:cNvSpPr>
              <p:nvPr/>
            </p:nvSpPr>
            <p:spPr bwMode="auto">
              <a:xfrm>
                <a:off x="1344" y="158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3" name="Oval 624">
                <a:extLst>
                  <a:ext uri="{FF2B5EF4-FFF2-40B4-BE49-F238E27FC236}">
                    <a16:creationId xmlns:a16="http://schemas.microsoft.com/office/drawing/2014/main" id="{9F4E9EBE-FF77-4385-ACD7-F46623E815AA}"/>
                  </a:ext>
                </a:extLst>
              </p:cNvPr>
              <p:cNvSpPr>
                <a:spLocks noChangeArrowheads="1"/>
              </p:cNvSpPr>
              <p:nvPr/>
            </p:nvSpPr>
            <p:spPr bwMode="auto">
              <a:xfrm>
                <a:off x="1488" y="158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4" name="Oval 625">
                <a:extLst>
                  <a:ext uri="{FF2B5EF4-FFF2-40B4-BE49-F238E27FC236}">
                    <a16:creationId xmlns:a16="http://schemas.microsoft.com/office/drawing/2014/main" id="{FF218E80-F77C-4323-AD53-BA611D965E5B}"/>
                  </a:ext>
                </a:extLst>
              </p:cNvPr>
              <p:cNvSpPr>
                <a:spLocks noChangeArrowheads="1"/>
              </p:cNvSpPr>
              <p:nvPr/>
            </p:nvSpPr>
            <p:spPr bwMode="auto">
              <a:xfrm>
                <a:off x="1488"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5" name="Oval 626">
                <a:extLst>
                  <a:ext uri="{FF2B5EF4-FFF2-40B4-BE49-F238E27FC236}">
                    <a16:creationId xmlns:a16="http://schemas.microsoft.com/office/drawing/2014/main" id="{CCA9BE9F-AA83-4196-AE43-2C0C93C62418}"/>
                  </a:ext>
                </a:extLst>
              </p:cNvPr>
              <p:cNvSpPr>
                <a:spLocks noChangeArrowheads="1"/>
              </p:cNvSpPr>
              <p:nvPr/>
            </p:nvSpPr>
            <p:spPr bwMode="auto">
              <a:xfrm rot="-5400000">
                <a:off x="1680"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6" name="Oval 627">
                <a:extLst>
                  <a:ext uri="{FF2B5EF4-FFF2-40B4-BE49-F238E27FC236}">
                    <a16:creationId xmlns:a16="http://schemas.microsoft.com/office/drawing/2014/main" id="{0084B8C6-2D8F-4B20-B367-32AF550A2C17}"/>
                  </a:ext>
                </a:extLst>
              </p:cNvPr>
              <p:cNvSpPr>
                <a:spLocks noChangeArrowheads="1"/>
              </p:cNvSpPr>
              <p:nvPr/>
            </p:nvSpPr>
            <p:spPr bwMode="auto">
              <a:xfrm rot="-5400000">
                <a:off x="1296"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7" name="Oval 628">
                <a:extLst>
                  <a:ext uri="{FF2B5EF4-FFF2-40B4-BE49-F238E27FC236}">
                    <a16:creationId xmlns:a16="http://schemas.microsoft.com/office/drawing/2014/main" id="{A8CE40AF-8677-41B4-A7BB-BDB8922D99C1}"/>
                  </a:ext>
                </a:extLst>
              </p:cNvPr>
              <p:cNvSpPr>
                <a:spLocks noChangeArrowheads="1"/>
              </p:cNvSpPr>
              <p:nvPr/>
            </p:nvSpPr>
            <p:spPr bwMode="auto">
              <a:xfrm>
                <a:off x="864" y="206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8" name="Oval 629">
                <a:extLst>
                  <a:ext uri="{FF2B5EF4-FFF2-40B4-BE49-F238E27FC236}">
                    <a16:creationId xmlns:a16="http://schemas.microsoft.com/office/drawing/2014/main" id="{2BCDABEC-544A-4C0B-BB3F-F7A699CB5174}"/>
                  </a:ext>
                </a:extLst>
              </p:cNvPr>
              <p:cNvSpPr>
                <a:spLocks noChangeArrowheads="1"/>
              </p:cNvSpPr>
              <p:nvPr/>
            </p:nvSpPr>
            <p:spPr bwMode="auto">
              <a:xfrm>
                <a:off x="1008" y="206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9" name="Oval 630">
                <a:extLst>
                  <a:ext uri="{FF2B5EF4-FFF2-40B4-BE49-F238E27FC236}">
                    <a16:creationId xmlns:a16="http://schemas.microsoft.com/office/drawing/2014/main" id="{A7D71880-D76C-4EE6-B7AF-717259BEC258}"/>
                  </a:ext>
                </a:extLst>
              </p:cNvPr>
              <p:cNvSpPr>
                <a:spLocks noChangeArrowheads="1"/>
              </p:cNvSpPr>
              <p:nvPr/>
            </p:nvSpPr>
            <p:spPr bwMode="auto">
              <a:xfrm>
                <a:off x="1008" y="2448"/>
                <a:ext cx="192" cy="96"/>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0" name="Oval 631">
                <a:extLst>
                  <a:ext uri="{FF2B5EF4-FFF2-40B4-BE49-F238E27FC236}">
                    <a16:creationId xmlns:a16="http://schemas.microsoft.com/office/drawing/2014/main" id="{C04E3684-F3CE-4394-884D-B76978588A36}"/>
                  </a:ext>
                </a:extLst>
              </p:cNvPr>
              <p:cNvSpPr>
                <a:spLocks noChangeArrowheads="1"/>
              </p:cNvSpPr>
              <p:nvPr/>
            </p:nvSpPr>
            <p:spPr bwMode="auto">
              <a:xfrm rot="-5400000">
                <a:off x="1200"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1" name="Oval 632">
                <a:extLst>
                  <a:ext uri="{FF2B5EF4-FFF2-40B4-BE49-F238E27FC236}">
                    <a16:creationId xmlns:a16="http://schemas.microsoft.com/office/drawing/2014/main" id="{0DEE8631-0FE4-4A33-B471-2D7487AD049A}"/>
                  </a:ext>
                </a:extLst>
              </p:cNvPr>
              <p:cNvSpPr>
                <a:spLocks noChangeArrowheads="1"/>
              </p:cNvSpPr>
              <p:nvPr/>
            </p:nvSpPr>
            <p:spPr bwMode="auto">
              <a:xfrm rot="-5400000">
                <a:off x="816"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2" name="Oval 633">
                <a:extLst>
                  <a:ext uri="{FF2B5EF4-FFF2-40B4-BE49-F238E27FC236}">
                    <a16:creationId xmlns:a16="http://schemas.microsoft.com/office/drawing/2014/main" id="{1EC6EC0D-B64F-410C-911B-C01BC176626D}"/>
                  </a:ext>
                </a:extLst>
              </p:cNvPr>
              <p:cNvSpPr>
                <a:spLocks noChangeArrowheads="1"/>
              </p:cNvSpPr>
              <p:nvPr/>
            </p:nvSpPr>
            <p:spPr bwMode="auto">
              <a:xfrm>
                <a:off x="864" y="1584"/>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3" name="Oval 634">
                <a:extLst>
                  <a:ext uri="{FF2B5EF4-FFF2-40B4-BE49-F238E27FC236}">
                    <a16:creationId xmlns:a16="http://schemas.microsoft.com/office/drawing/2014/main" id="{5ECC17B9-B184-41C5-999C-75B87C298D40}"/>
                  </a:ext>
                </a:extLst>
              </p:cNvPr>
              <p:cNvSpPr>
                <a:spLocks noChangeArrowheads="1"/>
              </p:cNvSpPr>
              <p:nvPr/>
            </p:nvSpPr>
            <p:spPr bwMode="auto">
              <a:xfrm>
                <a:off x="1008" y="1584"/>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4" name="Oval 635">
                <a:extLst>
                  <a:ext uri="{FF2B5EF4-FFF2-40B4-BE49-F238E27FC236}">
                    <a16:creationId xmlns:a16="http://schemas.microsoft.com/office/drawing/2014/main" id="{87C6D67B-AEA6-4AB9-ABA0-C724BA59CD84}"/>
                  </a:ext>
                </a:extLst>
              </p:cNvPr>
              <p:cNvSpPr>
                <a:spLocks noChangeArrowheads="1"/>
              </p:cNvSpPr>
              <p:nvPr/>
            </p:nvSpPr>
            <p:spPr bwMode="auto">
              <a:xfrm>
                <a:off x="1008"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5" name="Oval 636">
                <a:extLst>
                  <a:ext uri="{FF2B5EF4-FFF2-40B4-BE49-F238E27FC236}">
                    <a16:creationId xmlns:a16="http://schemas.microsoft.com/office/drawing/2014/main" id="{6ABDA365-0B32-4A6C-B49B-F978D1491C73}"/>
                  </a:ext>
                </a:extLst>
              </p:cNvPr>
              <p:cNvSpPr>
                <a:spLocks noChangeArrowheads="1"/>
              </p:cNvSpPr>
              <p:nvPr/>
            </p:nvSpPr>
            <p:spPr bwMode="auto">
              <a:xfrm rot="-5400000">
                <a:off x="1200"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6" name="Oval 637">
                <a:extLst>
                  <a:ext uri="{FF2B5EF4-FFF2-40B4-BE49-F238E27FC236}">
                    <a16:creationId xmlns:a16="http://schemas.microsoft.com/office/drawing/2014/main" id="{0A8919CA-1EAC-4686-AE9E-C859EDCD15BB}"/>
                  </a:ext>
                </a:extLst>
              </p:cNvPr>
              <p:cNvSpPr>
                <a:spLocks noChangeArrowheads="1"/>
              </p:cNvSpPr>
              <p:nvPr/>
            </p:nvSpPr>
            <p:spPr bwMode="auto">
              <a:xfrm rot="-5400000">
                <a:off x="816"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7" name="Line 638">
                <a:extLst>
                  <a:ext uri="{FF2B5EF4-FFF2-40B4-BE49-F238E27FC236}">
                    <a16:creationId xmlns:a16="http://schemas.microsoft.com/office/drawing/2014/main" id="{90633460-0D7E-4F09-B37B-BC240F7D70F3}"/>
                  </a:ext>
                </a:extLst>
              </p:cNvPr>
              <p:cNvSpPr>
                <a:spLocks noChangeShapeType="1"/>
              </p:cNvSpPr>
              <p:nvPr/>
            </p:nvSpPr>
            <p:spPr bwMode="auto">
              <a:xfrm>
                <a:off x="624" y="230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8" name="Line 639">
                <a:extLst>
                  <a:ext uri="{FF2B5EF4-FFF2-40B4-BE49-F238E27FC236}">
                    <a16:creationId xmlns:a16="http://schemas.microsoft.com/office/drawing/2014/main" id="{4F0C7D3D-23B3-4822-86F2-A743083FAFC8}"/>
                  </a:ext>
                </a:extLst>
              </p:cNvPr>
              <p:cNvSpPr>
                <a:spLocks noChangeShapeType="1"/>
              </p:cNvSpPr>
              <p:nvPr/>
            </p:nvSpPr>
            <p:spPr bwMode="auto">
              <a:xfrm>
                <a:off x="624" y="182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9" name="Line 640">
                <a:extLst>
                  <a:ext uri="{FF2B5EF4-FFF2-40B4-BE49-F238E27FC236}">
                    <a16:creationId xmlns:a16="http://schemas.microsoft.com/office/drawing/2014/main" id="{DE13EA20-CB29-4E8E-862F-1C51F73780FE}"/>
                  </a:ext>
                </a:extLst>
              </p:cNvPr>
              <p:cNvSpPr>
                <a:spLocks noChangeShapeType="1"/>
              </p:cNvSpPr>
              <p:nvPr/>
            </p:nvSpPr>
            <p:spPr bwMode="auto">
              <a:xfrm>
                <a:off x="4752" y="230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0" name="Line 641">
                <a:extLst>
                  <a:ext uri="{FF2B5EF4-FFF2-40B4-BE49-F238E27FC236}">
                    <a16:creationId xmlns:a16="http://schemas.microsoft.com/office/drawing/2014/main" id="{318E73E6-3C9F-4169-ACD3-CEA6AE522DC7}"/>
                  </a:ext>
                </a:extLst>
              </p:cNvPr>
              <p:cNvSpPr>
                <a:spLocks noChangeShapeType="1"/>
              </p:cNvSpPr>
              <p:nvPr/>
            </p:nvSpPr>
            <p:spPr bwMode="auto">
              <a:xfrm>
                <a:off x="4752" y="182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1" name="Line 642">
                <a:extLst>
                  <a:ext uri="{FF2B5EF4-FFF2-40B4-BE49-F238E27FC236}">
                    <a16:creationId xmlns:a16="http://schemas.microsoft.com/office/drawing/2014/main" id="{EDD9B9EB-7FAC-464C-9D73-CDFB7D0A7279}"/>
                  </a:ext>
                </a:extLst>
              </p:cNvPr>
              <p:cNvSpPr>
                <a:spLocks noChangeShapeType="1"/>
              </p:cNvSpPr>
              <p:nvPr/>
            </p:nvSpPr>
            <p:spPr bwMode="auto">
              <a:xfrm rot="-5400000">
                <a:off x="960" y="13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2" name="Line 643">
                <a:extLst>
                  <a:ext uri="{FF2B5EF4-FFF2-40B4-BE49-F238E27FC236}">
                    <a16:creationId xmlns:a16="http://schemas.microsoft.com/office/drawing/2014/main" id="{C8AA56B7-8EE3-49E2-92AF-8E98CB7C1AA7}"/>
                  </a:ext>
                </a:extLst>
              </p:cNvPr>
              <p:cNvSpPr>
                <a:spLocks noChangeShapeType="1"/>
              </p:cNvSpPr>
              <p:nvPr/>
            </p:nvSpPr>
            <p:spPr bwMode="auto">
              <a:xfrm rot="-5400000">
                <a:off x="1440" y="13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3" name="Line 644">
                <a:extLst>
                  <a:ext uri="{FF2B5EF4-FFF2-40B4-BE49-F238E27FC236}">
                    <a16:creationId xmlns:a16="http://schemas.microsoft.com/office/drawing/2014/main" id="{7D1952A8-9171-4276-AD54-7DC16D96C5DB}"/>
                  </a:ext>
                </a:extLst>
              </p:cNvPr>
              <p:cNvSpPr>
                <a:spLocks noChangeShapeType="1"/>
              </p:cNvSpPr>
              <p:nvPr/>
            </p:nvSpPr>
            <p:spPr bwMode="auto">
              <a:xfrm rot="-5400000">
                <a:off x="1920" y="13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4" name="Line 645">
                <a:extLst>
                  <a:ext uri="{FF2B5EF4-FFF2-40B4-BE49-F238E27FC236}">
                    <a16:creationId xmlns:a16="http://schemas.microsoft.com/office/drawing/2014/main" id="{521AE0A6-7D16-460C-8C6B-3CF0A871BA52}"/>
                  </a:ext>
                </a:extLst>
              </p:cNvPr>
              <p:cNvSpPr>
                <a:spLocks noChangeShapeType="1"/>
              </p:cNvSpPr>
              <p:nvPr/>
            </p:nvSpPr>
            <p:spPr bwMode="auto">
              <a:xfrm rot="-5400000">
                <a:off x="2400" y="13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5" name="Line 646">
                <a:extLst>
                  <a:ext uri="{FF2B5EF4-FFF2-40B4-BE49-F238E27FC236}">
                    <a16:creationId xmlns:a16="http://schemas.microsoft.com/office/drawing/2014/main" id="{0A70B43A-AE8D-41E6-A80F-594AE9B87959}"/>
                  </a:ext>
                </a:extLst>
              </p:cNvPr>
              <p:cNvSpPr>
                <a:spLocks noChangeShapeType="1"/>
              </p:cNvSpPr>
              <p:nvPr/>
            </p:nvSpPr>
            <p:spPr bwMode="auto">
              <a:xfrm rot="-5400000">
                <a:off x="2880" y="13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6" name="Line 647">
                <a:extLst>
                  <a:ext uri="{FF2B5EF4-FFF2-40B4-BE49-F238E27FC236}">
                    <a16:creationId xmlns:a16="http://schemas.microsoft.com/office/drawing/2014/main" id="{34F85D26-2DAD-462A-B1EF-8EEDB54A1D0C}"/>
                  </a:ext>
                </a:extLst>
              </p:cNvPr>
              <p:cNvSpPr>
                <a:spLocks noChangeShapeType="1"/>
              </p:cNvSpPr>
              <p:nvPr/>
            </p:nvSpPr>
            <p:spPr bwMode="auto">
              <a:xfrm rot="-5400000">
                <a:off x="3360" y="13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7" name="Line 648">
                <a:extLst>
                  <a:ext uri="{FF2B5EF4-FFF2-40B4-BE49-F238E27FC236}">
                    <a16:creationId xmlns:a16="http://schemas.microsoft.com/office/drawing/2014/main" id="{C7D1028A-A99B-4297-A97D-B8461276E481}"/>
                  </a:ext>
                </a:extLst>
              </p:cNvPr>
              <p:cNvSpPr>
                <a:spLocks noChangeShapeType="1"/>
              </p:cNvSpPr>
              <p:nvPr/>
            </p:nvSpPr>
            <p:spPr bwMode="auto">
              <a:xfrm rot="-5400000">
                <a:off x="3840" y="13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8" name="Line 649">
                <a:extLst>
                  <a:ext uri="{FF2B5EF4-FFF2-40B4-BE49-F238E27FC236}">
                    <a16:creationId xmlns:a16="http://schemas.microsoft.com/office/drawing/2014/main" id="{23FD014E-D173-4029-BB19-C404FDC5C060}"/>
                  </a:ext>
                </a:extLst>
              </p:cNvPr>
              <p:cNvSpPr>
                <a:spLocks noChangeShapeType="1"/>
              </p:cNvSpPr>
              <p:nvPr/>
            </p:nvSpPr>
            <p:spPr bwMode="auto">
              <a:xfrm rot="-5400000">
                <a:off x="4320" y="13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sp>
        <p:nvSpPr>
          <p:cNvPr id="191" name="Text Box 3">
            <a:extLst>
              <a:ext uri="{FF2B5EF4-FFF2-40B4-BE49-F238E27FC236}">
                <a16:creationId xmlns:a16="http://schemas.microsoft.com/office/drawing/2014/main" id="{7A9432D3-F8FA-4AA9-BC33-446275B539E1}"/>
              </a:ext>
            </a:extLst>
          </p:cNvPr>
          <p:cNvSpPr txBox="1">
            <a:spLocks noChangeArrowheads="1"/>
          </p:cNvSpPr>
          <p:nvPr/>
        </p:nvSpPr>
        <p:spPr bwMode="auto">
          <a:xfrm>
            <a:off x="342899" y="2015286"/>
            <a:ext cx="8305800" cy="523220"/>
          </a:xfrm>
          <a:prstGeom prst="rect">
            <a:avLst/>
          </a:prstGeom>
          <a:noFill/>
          <a:ln w="9525">
            <a:noFill/>
            <a:miter lim="800000"/>
            <a:headEnd/>
            <a:tailEnd/>
          </a:ln>
          <a:effectLst/>
        </p:spPr>
        <p:txBody>
          <a:bodyPr wrap="square">
            <a:spAutoFit/>
          </a:bodyPr>
          <a:lstStyle/>
          <a:p>
            <a:pPr marL="274320" indent="-274320" algn="just">
              <a:spcBef>
                <a:spcPct val="50000"/>
              </a:spcBef>
              <a:spcAft>
                <a:spcPts val="400"/>
              </a:spcAft>
              <a:buFont typeface="Wingdings" pitchFamily="2" charset="2"/>
              <a:buChar char="§"/>
            </a:pPr>
            <a:r>
              <a:rPr lang="el-GR" dirty="0">
                <a:latin typeface="Calibri" panose="020F0502020204030204" pitchFamily="34" charset="0"/>
                <a:cs typeface="Calibri" panose="020F0502020204030204" pitchFamily="34" charset="0"/>
              </a:rPr>
              <a:t>Τα μόρια σε μια επιφάνεια είναι σε μια κατάσταση υψηλότερης ελεύθερης ενέργειας από αυτά μέσα σε ένα υλικό. Αυτό οφείλεται κατά ένα μεγάλο μέρος στις αλληλεπιδράσεις μεταξύ γειτονικών επιφανειών.</a:t>
            </a:r>
            <a:endParaRPr lang="en-US" dirty="0">
              <a:latin typeface="Calibri" panose="020F0502020204030204" pitchFamily="34" charset="0"/>
              <a:cs typeface="Calibri" panose="020F0502020204030204" pitchFamily="34" charset="0"/>
            </a:endParaRPr>
          </a:p>
        </p:txBody>
      </p:sp>
      <p:grpSp>
        <p:nvGrpSpPr>
          <p:cNvPr id="192" name="Google Shape;168;p14">
            <a:extLst>
              <a:ext uri="{FF2B5EF4-FFF2-40B4-BE49-F238E27FC236}">
                <a16:creationId xmlns:a16="http://schemas.microsoft.com/office/drawing/2014/main" id="{39997310-5FF5-43FF-84C1-B453EB3277F4}"/>
              </a:ext>
            </a:extLst>
          </p:cNvPr>
          <p:cNvGrpSpPr/>
          <p:nvPr/>
        </p:nvGrpSpPr>
        <p:grpSpPr>
          <a:xfrm>
            <a:off x="8458200" y="381000"/>
            <a:ext cx="450753" cy="450708"/>
            <a:chOff x="3277794" y="2969995"/>
            <a:chExt cx="457200" cy="457200"/>
          </a:xfrm>
        </p:grpSpPr>
        <p:sp>
          <p:nvSpPr>
            <p:cNvPr id="193" name="Google Shape;169;p14">
              <a:extLst>
                <a:ext uri="{FF2B5EF4-FFF2-40B4-BE49-F238E27FC236}">
                  <a16:creationId xmlns:a16="http://schemas.microsoft.com/office/drawing/2014/main" id="{C1AF1BBB-0AD9-498A-87D4-3E60258D0E61}"/>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94" name="Google Shape;170;p14">
              <a:extLst>
                <a:ext uri="{FF2B5EF4-FFF2-40B4-BE49-F238E27FC236}">
                  <a16:creationId xmlns:a16="http://schemas.microsoft.com/office/drawing/2014/main" id="{CCA27E5C-E8D6-438F-B8D5-05D330AA90D0}"/>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95" name="Google Shape;171;p14">
              <a:extLst>
                <a:ext uri="{FF2B5EF4-FFF2-40B4-BE49-F238E27FC236}">
                  <a16:creationId xmlns:a16="http://schemas.microsoft.com/office/drawing/2014/main" id="{C8A231A1-3D12-4BD9-8302-EDBBAD904DC0}"/>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19548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0CC3-C76E-423F-808A-64555EC16A07}"/>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Πλεονάζουσα Ελεύθερη ενέργεια επιφάνειας</a:t>
            </a:r>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4FBDB52-25AC-471F-BD57-CDCD4C0C951F}"/>
              </a:ext>
            </a:extLst>
          </p:cNvPr>
          <p:cNvGrpSpPr/>
          <p:nvPr/>
        </p:nvGrpSpPr>
        <p:grpSpPr>
          <a:xfrm>
            <a:off x="982663" y="2798895"/>
            <a:ext cx="7086600" cy="3505200"/>
            <a:chOff x="914400" y="1752600"/>
            <a:chExt cx="7086600" cy="4800600"/>
          </a:xfrm>
        </p:grpSpPr>
        <p:grpSp>
          <p:nvGrpSpPr>
            <p:cNvPr id="5" name="Group 9">
              <a:extLst>
                <a:ext uri="{FF2B5EF4-FFF2-40B4-BE49-F238E27FC236}">
                  <a16:creationId xmlns:a16="http://schemas.microsoft.com/office/drawing/2014/main" id="{B684A48C-75F4-42B9-A59A-370A9D396959}"/>
                </a:ext>
              </a:extLst>
            </p:cNvPr>
            <p:cNvGrpSpPr>
              <a:grpSpLocks/>
            </p:cNvGrpSpPr>
            <p:nvPr/>
          </p:nvGrpSpPr>
          <p:grpSpPr bwMode="auto">
            <a:xfrm>
              <a:off x="990600" y="4495800"/>
              <a:ext cx="7010400" cy="2057400"/>
              <a:chOff x="624" y="2832"/>
              <a:chExt cx="4416" cy="1296"/>
            </a:xfrm>
          </p:grpSpPr>
          <p:grpSp>
            <p:nvGrpSpPr>
              <p:cNvPr id="81" name="Group 10">
                <a:extLst>
                  <a:ext uri="{FF2B5EF4-FFF2-40B4-BE49-F238E27FC236}">
                    <a16:creationId xmlns:a16="http://schemas.microsoft.com/office/drawing/2014/main" id="{394B2102-3D68-4FFF-AE95-5872A89C7C7A}"/>
                  </a:ext>
                </a:extLst>
              </p:cNvPr>
              <p:cNvGrpSpPr>
                <a:grpSpLocks/>
              </p:cNvGrpSpPr>
              <p:nvPr/>
            </p:nvGrpSpPr>
            <p:grpSpPr bwMode="auto">
              <a:xfrm>
                <a:off x="816" y="2832"/>
                <a:ext cx="3937" cy="1126"/>
                <a:chOff x="816" y="2832"/>
                <a:chExt cx="3937" cy="1126"/>
              </a:xfrm>
            </p:grpSpPr>
            <p:sp>
              <p:nvSpPr>
                <p:cNvPr id="94" name="Freeform 11">
                  <a:extLst>
                    <a:ext uri="{FF2B5EF4-FFF2-40B4-BE49-F238E27FC236}">
                      <a16:creationId xmlns:a16="http://schemas.microsoft.com/office/drawing/2014/main" id="{2B500608-C3F8-47B3-BC7A-F67B4BF38325}"/>
                    </a:ext>
                  </a:extLst>
                </p:cNvPr>
                <p:cNvSpPr>
                  <a:spLocks/>
                </p:cNvSpPr>
                <p:nvPr/>
              </p:nvSpPr>
              <p:spPr bwMode="auto">
                <a:xfrm>
                  <a:off x="1344" y="2880"/>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5" name="Freeform 12">
                  <a:extLst>
                    <a:ext uri="{FF2B5EF4-FFF2-40B4-BE49-F238E27FC236}">
                      <a16:creationId xmlns:a16="http://schemas.microsoft.com/office/drawing/2014/main" id="{A69C7E64-C723-4FF7-9052-F3E2BE061674}"/>
                    </a:ext>
                  </a:extLst>
                </p:cNvPr>
                <p:cNvSpPr>
                  <a:spLocks/>
                </p:cNvSpPr>
                <p:nvPr/>
              </p:nvSpPr>
              <p:spPr bwMode="auto">
                <a:xfrm>
                  <a:off x="1344" y="3397"/>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6" name="Freeform 13">
                  <a:extLst>
                    <a:ext uri="{FF2B5EF4-FFF2-40B4-BE49-F238E27FC236}">
                      <a16:creationId xmlns:a16="http://schemas.microsoft.com/office/drawing/2014/main" id="{B122CB70-4934-4329-803A-E3D7C429CF0E}"/>
                    </a:ext>
                  </a:extLst>
                </p:cNvPr>
                <p:cNvSpPr>
                  <a:spLocks/>
                </p:cNvSpPr>
                <p:nvPr/>
              </p:nvSpPr>
              <p:spPr bwMode="auto">
                <a:xfrm rot="-5400000">
                  <a:off x="845" y="2899"/>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7" name="Freeform 14">
                  <a:extLst>
                    <a:ext uri="{FF2B5EF4-FFF2-40B4-BE49-F238E27FC236}">
                      <a16:creationId xmlns:a16="http://schemas.microsoft.com/office/drawing/2014/main" id="{7A589DEA-C35F-4EBA-979F-74A3B71D0E94}"/>
                    </a:ext>
                  </a:extLst>
                </p:cNvPr>
                <p:cNvSpPr>
                  <a:spLocks/>
                </p:cNvSpPr>
                <p:nvPr/>
              </p:nvSpPr>
              <p:spPr bwMode="auto">
                <a:xfrm flipH="1">
                  <a:off x="816" y="3408"/>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8" name="Freeform 15">
                  <a:extLst>
                    <a:ext uri="{FF2B5EF4-FFF2-40B4-BE49-F238E27FC236}">
                      <a16:creationId xmlns:a16="http://schemas.microsoft.com/office/drawing/2014/main" id="{7FB3C45A-D08D-48BA-919F-5D088DF1D30F}"/>
                    </a:ext>
                  </a:extLst>
                </p:cNvPr>
                <p:cNvSpPr>
                  <a:spLocks/>
                </p:cNvSpPr>
                <p:nvPr/>
              </p:nvSpPr>
              <p:spPr bwMode="auto">
                <a:xfrm>
                  <a:off x="2304" y="2891"/>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9" name="Freeform 16">
                  <a:extLst>
                    <a:ext uri="{FF2B5EF4-FFF2-40B4-BE49-F238E27FC236}">
                      <a16:creationId xmlns:a16="http://schemas.microsoft.com/office/drawing/2014/main" id="{A522CEAF-A0CC-46CB-8A00-A2BD164FFE91}"/>
                    </a:ext>
                  </a:extLst>
                </p:cNvPr>
                <p:cNvSpPr>
                  <a:spLocks/>
                </p:cNvSpPr>
                <p:nvPr/>
              </p:nvSpPr>
              <p:spPr bwMode="auto">
                <a:xfrm>
                  <a:off x="2304" y="3408"/>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0" name="Freeform 17">
                  <a:extLst>
                    <a:ext uri="{FF2B5EF4-FFF2-40B4-BE49-F238E27FC236}">
                      <a16:creationId xmlns:a16="http://schemas.microsoft.com/office/drawing/2014/main" id="{C262A728-EFDD-4EEA-B61D-6ADABB61CE53}"/>
                    </a:ext>
                  </a:extLst>
                </p:cNvPr>
                <p:cNvSpPr>
                  <a:spLocks/>
                </p:cNvSpPr>
                <p:nvPr/>
              </p:nvSpPr>
              <p:spPr bwMode="auto">
                <a:xfrm rot="-5400000">
                  <a:off x="1805" y="2910"/>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1" name="Freeform 18">
                  <a:extLst>
                    <a:ext uri="{FF2B5EF4-FFF2-40B4-BE49-F238E27FC236}">
                      <a16:creationId xmlns:a16="http://schemas.microsoft.com/office/drawing/2014/main" id="{81AA1243-D8C3-424A-872C-FABDC3692D2C}"/>
                    </a:ext>
                  </a:extLst>
                </p:cNvPr>
                <p:cNvSpPr>
                  <a:spLocks/>
                </p:cNvSpPr>
                <p:nvPr/>
              </p:nvSpPr>
              <p:spPr bwMode="auto">
                <a:xfrm flipH="1">
                  <a:off x="1776" y="3419"/>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2" name="Freeform 19">
                  <a:extLst>
                    <a:ext uri="{FF2B5EF4-FFF2-40B4-BE49-F238E27FC236}">
                      <a16:creationId xmlns:a16="http://schemas.microsoft.com/office/drawing/2014/main" id="{13460C21-5F5D-4AF3-B4D4-E6BE0A0EF970}"/>
                    </a:ext>
                  </a:extLst>
                </p:cNvPr>
                <p:cNvSpPr>
                  <a:spLocks/>
                </p:cNvSpPr>
                <p:nvPr/>
              </p:nvSpPr>
              <p:spPr bwMode="auto">
                <a:xfrm>
                  <a:off x="3216" y="2832"/>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3" name="Freeform 20">
                  <a:extLst>
                    <a:ext uri="{FF2B5EF4-FFF2-40B4-BE49-F238E27FC236}">
                      <a16:creationId xmlns:a16="http://schemas.microsoft.com/office/drawing/2014/main" id="{8EBA6065-215C-46EC-8DA0-E35BBCB2D0B3}"/>
                    </a:ext>
                  </a:extLst>
                </p:cNvPr>
                <p:cNvSpPr>
                  <a:spLocks/>
                </p:cNvSpPr>
                <p:nvPr/>
              </p:nvSpPr>
              <p:spPr bwMode="auto">
                <a:xfrm>
                  <a:off x="3216" y="3349"/>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4" name="Freeform 21">
                  <a:extLst>
                    <a:ext uri="{FF2B5EF4-FFF2-40B4-BE49-F238E27FC236}">
                      <a16:creationId xmlns:a16="http://schemas.microsoft.com/office/drawing/2014/main" id="{257A6B34-1BA1-40AE-ACCB-E32ED4CE662F}"/>
                    </a:ext>
                  </a:extLst>
                </p:cNvPr>
                <p:cNvSpPr>
                  <a:spLocks/>
                </p:cNvSpPr>
                <p:nvPr/>
              </p:nvSpPr>
              <p:spPr bwMode="auto">
                <a:xfrm rot="-5400000">
                  <a:off x="2717" y="2851"/>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5" name="Freeform 22">
                  <a:extLst>
                    <a:ext uri="{FF2B5EF4-FFF2-40B4-BE49-F238E27FC236}">
                      <a16:creationId xmlns:a16="http://schemas.microsoft.com/office/drawing/2014/main" id="{BC65ABF9-4014-41BA-9791-BB4782191538}"/>
                    </a:ext>
                  </a:extLst>
                </p:cNvPr>
                <p:cNvSpPr>
                  <a:spLocks/>
                </p:cNvSpPr>
                <p:nvPr/>
              </p:nvSpPr>
              <p:spPr bwMode="auto">
                <a:xfrm flipH="1">
                  <a:off x="2688" y="3360"/>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6" name="Freeform 23">
                  <a:extLst>
                    <a:ext uri="{FF2B5EF4-FFF2-40B4-BE49-F238E27FC236}">
                      <a16:creationId xmlns:a16="http://schemas.microsoft.com/office/drawing/2014/main" id="{B7C67441-3731-4D9F-ABE9-626A082798CF}"/>
                    </a:ext>
                  </a:extLst>
                </p:cNvPr>
                <p:cNvSpPr>
                  <a:spLocks/>
                </p:cNvSpPr>
                <p:nvPr/>
              </p:nvSpPr>
              <p:spPr bwMode="auto">
                <a:xfrm>
                  <a:off x="4176" y="2832"/>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7" name="Freeform 24">
                  <a:extLst>
                    <a:ext uri="{FF2B5EF4-FFF2-40B4-BE49-F238E27FC236}">
                      <a16:creationId xmlns:a16="http://schemas.microsoft.com/office/drawing/2014/main" id="{701CB0E8-4ADB-47D6-9001-ACE4342B60BE}"/>
                    </a:ext>
                  </a:extLst>
                </p:cNvPr>
                <p:cNvSpPr>
                  <a:spLocks/>
                </p:cNvSpPr>
                <p:nvPr/>
              </p:nvSpPr>
              <p:spPr bwMode="auto">
                <a:xfrm>
                  <a:off x="4176" y="3349"/>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8" name="Freeform 25">
                  <a:extLst>
                    <a:ext uri="{FF2B5EF4-FFF2-40B4-BE49-F238E27FC236}">
                      <a16:creationId xmlns:a16="http://schemas.microsoft.com/office/drawing/2014/main" id="{6BE34FF9-25DB-42BF-92DC-CE92B552FDC8}"/>
                    </a:ext>
                  </a:extLst>
                </p:cNvPr>
                <p:cNvSpPr>
                  <a:spLocks/>
                </p:cNvSpPr>
                <p:nvPr/>
              </p:nvSpPr>
              <p:spPr bwMode="auto">
                <a:xfrm rot="-5400000">
                  <a:off x="3677" y="2851"/>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9" name="Freeform 26">
                  <a:extLst>
                    <a:ext uri="{FF2B5EF4-FFF2-40B4-BE49-F238E27FC236}">
                      <a16:creationId xmlns:a16="http://schemas.microsoft.com/office/drawing/2014/main" id="{1EC44BBE-B135-457D-BB15-BEBD82D3F416}"/>
                    </a:ext>
                  </a:extLst>
                </p:cNvPr>
                <p:cNvSpPr>
                  <a:spLocks/>
                </p:cNvSpPr>
                <p:nvPr/>
              </p:nvSpPr>
              <p:spPr bwMode="auto">
                <a:xfrm flipH="1">
                  <a:off x="3648" y="3360"/>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grpSp>
          <p:sp>
            <p:nvSpPr>
              <p:cNvPr id="82" name="Line 27">
                <a:extLst>
                  <a:ext uri="{FF2B5EF4-FFF2-40B4-BE49-F238E27FC236}">
                    <a16:creationId xmlns:a16="http://schemas.microsoft.com/office/drawing/2014/main" id="{E759E739-E292-47D3-98CB-55C6D4079EDB}"/>
                  </a:ext>
                </a:extLst>
              </p:cNvPr>
              <p:cNvSpPr>
                <a:spLocks noChangeShapeType="1"/>
              </p:cNvSpPr>
              <p:nvPr/>
            </p:nvSpPr>
            <p:spPr bwMode="auto">
              <a:xfrm>
                <a:off x="624" y="3648"/>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3" name="Line 28">
                <a:extLst>
                  <a:ext uri="{FF2B5EF4-FFF2-40B4-BE49-F238E27FC236}">
                    <a16:creationId xmlns:a16="http://schemas.microsoft.com/office/drawing/2014/main" id="{926CBAC0-DC65-4F80-B27F-7F7CB3CC9121}"/>
                  </a:ext>
                </a:extLst>
              </p:cNvPr>
              <p:cNvSpPr>
                <a:spLocks noChangeShapeType="1"/>
              </p:cNvSpPr>
              <p:nvPr/>
            </p:nvSpPr>
            <p:spPr bwMode="auto">
              <a:xfrm>
                <a:off x="624" y="3168"/>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4" name="Line 29">
                <a:extLst>
                  <a:ext uri="{FF2B5EF4-FFF2-40B4-BE49-F238E27FC236}">
                    <a16:creationId xmlns:a16="http://schemas.microsoft.com/office/drawing/2014/main" id="{3B2C445F-3971-4927-B1EB-6D178A53BF23}"/>
                  </a:ext>
                </a:extLst>
              </p:cNvPr>
              <p:cNvSpPr>
                <a:spLocks noChangeShapeType="1"/>
              </p:cNvSpPr>
              <p:nvPr/>
            </p:nvSpPr>
            <p:spPr bwMode="auto">
              <a:xfrm>
                <a:off x="4752" y="3648"/>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5" name="Line 30">
                <a:extLst>
                  <a:ext uri="{FF2B5EF4-FFF2-40B4-BE49-F238E27FC236}">
                    <a16:creationId xmlns:a16="http://schemas.microsoft.com/office/drawing/2014/main" id="{A83E7EE8-A5BA-49C0-811F-0D3DC00960E8}"/>
                  </a:ext>
                </a:extLst>
              </p:cNvPr>
              <p:cNvSpPr>
                <a:spLocks noChangeShapeType="1"/>
              </p:cNvSpPr>
              <p:nvPr/>
            </p:nvSpPr>
            <p:spPr bwMode="auto">
              <a:xfrm>
                <a:off x="4752" y="3168"/>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6" name="Line 31">
                <a:extLst>
                  <a:ext uri="{FF2B5EF4-FFF2-40B4-BE49-F238E27FC236}">
                    <a16:creationId xmlns:a16="http://schemas.microsoft.com/office/drawing/2014/main" id="{56EC9FB2-047C-4457-B6BB-6302B2069DA1}"/>
                  </a:ext>
                </a:extLst>
              </p:cNvPr>
              <p:cNvSpPr>
                <a:spLocks noChangeShapeType="1"/>
              </p:cNvSpPr>
              <p:nvPr/>
            </p:nvSpPr>
            <p:spPr bwMode="auto">
              <a:xfrm rot="-5400000">
                <a:off x="96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7" name="Line 32">
                <a:extLst>
                  <a:ext uri="{FF2B5EF4-FFF2-40B4-BE49-F238E27FC236}">
                    <a16:creationId xmlns:a16="http://schemas.microsoft.com/office/drawing/2014/main" id="{2B7A1EA6-6B65-4088-A591-17BEFE046F1D}"/>
                  </a:ext>
                </a:extLst>
              </p:cNvPr>
              <p:cNvSpPr>
                <a:spLocks noChangeShapeType="1"/>
              </p:cNvSpPr>
              <p:nvPr/>
            </p:nvSpPr>
            <p:spPr bwMode="auto">
              <a:xfrm rot="-5400000">
                <a:off x="144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8" name="Line 33">
                <a:extLst>
                  <a:ext uri="{FF2B5EF4-FFF2-40B4-BE49-F238E27FC236}">
                    <a16:creationId xmlns:a16="http://schemas.microsoft.com/office/drawing/2014/main" id="{81C507FE-3090-4FDA-B904-EC3019A8B57D}"/>
                  </a:ext>
                </a:extLst>
              </p:cNvPr>
              <p:cNvSpPr>
                <a:spLocks noChangeShapeType="1"/>
              </p:cNvSpPr>
              <p:nvPr/>
            </p:nvSpPr>
            <p:spPr bwMode="auto">
              <a:xfrm rot="-5400000">
                <a:off x="192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9" name="Line 34">
                <a:extLst>
                  <a:ext uri="{FF2B5EF4-FFF2-40B4-BE49-F238E27FC236}">
                    <a16:creationId xmlns:a16="http://schemas.microsoft.com/office/drawing/2014/main" id="{9A4D47E0-92B2-4C16-AACE-5943B43EAF15}"/>
                  </a:ext>
                </a:extLst>
              </p:cNvPr>
              <p:cNvSpPr>
                <a:spLocks noChangeShapeType="1"/>
              </p:cNvSpPr>
              <p:nvPr/>
            </p:nvSpPr>
            <p:spPr bwMode="auto">
              <a:xfrm rot="-5400000">
                <a:off x="240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0" name="Line 35">
                <a:extLst>
                  <a:ext uri="{FF2B5EF4-FFF2-40B4-BE49-F238E27FC236}">
                    <a16:creationId xmlns:a16="http://schemas.microsoft.com/office/drawing/2014/main" id="{09A78112-F80C-4F51-AE19-7A9E90B0905E}"/>
                  </a:ext>
                </a:extLst>
              </p:cNvPr>
              <p:cNvSpPr>
                <a:spLocks noChangeShapeType="1"/>
              </p:cNvSpPr>
              <p:nvPr/>
            </p:nvSpPr>
            <p:spPr bwMode="auto">
              <a:xfrm rot="-5400000">
                <a:off x="288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1" name="Line 36">
                <a:extLst>
                  <a:ext uri="{FF2B5EF4-FFF2-40B4-BE49-F238E27FC236}">
                    <a16:creationId xmlns:a16="http://schemas.microsoft.com/office/drawing/2014/main" id="{87E92A85-0276-4CCB-AA58-AF72379CF0D4}"/>
                  </a:ext>
                </a:extLst>
              </p:cNvPr>
              <p:cNvSpPr>
                <a:spLocks noChangeShapeType="1"/>
              </p:cNvSpPr>
              <p:nvPr/>
            </p:nvSpPr>
            <p:spPr bwMode="auto">
              <a:xfrm rot="-5400000">
                <a:off x="336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2" name="Line 37">
                <a:extLst>
                  <a:ext uri="{FF2B5EF4-FFF2-40B4-BE49-F238E27FC236}">
                    <a16:creationId xmlns:a16="http://schemas.microsoft.com/office/drawing/2014/main" id="{0E0EC389-9B3E-48A4-AE22-DE5CAD8C0B99}"/>
                  </a:ext>
                </a:extLst>
              </p:cNvPr>
              <p:cNvSpPr>
                <a:spLocks noChangeShapeType="1"/>
              </p:cNvSpPr>
              <p:nvPr/>
            </p:nvSpPr>
            <p:spPr bwMode="auto">
              <a:xfrm rot="-5400000">
                <a:off x="384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3" name="Line 38">
                <a:extLst>
                  <a:ext uri="{FF2B5EF4-FFF2-40B4-BE49-F238E27FC236}">
                    <a16:creationId xmlns:a16="http://schemas.microsoft.com/office/drawing/2014/main" id="{5B12D6CE-8F4A-46D0-8673-4F724629604C}"/>
                  </a:ext>
                </a:extLst>
              </p:cNvPr>
              <p:cNvSpPr>
                <a:spLocks noChangeShapeType="1"/>
              </p:cNvSpPr>
              <p:nvPr/>
            </p:nvSpPr>
            <p:spPr bwMode="auto">
              <a:xfrm rot="-5400000">
                <a:off x="432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6" name="Group 42">
              <a:extLst>
                <a:ext uri="{FF2B5EF4-FFF2-40B4-BE49-F238E27FC236}">
                  <a16:creationId xmlns:a16="http://schemas.microsoft.com/office/drawing/2014/main" id="{98F3583F-335F-4352-813E-5C358A83EB43}"/>
                </a:ext>
              </a:extLst>
            </p:cNvPr>
            <p:cNvGrpSpPr>
              <a:grpSpLocks/>
            </p:cNvGrpSpPr>
            <p:nvPr/>
          </p:nvGrpSpPr>
          <p:grpSpPr bwMode="auto">
            <a:xfrm rot="-10800000">
              <a:off x="914400" y="1752600"/>
              <a:ext cx="7010400" cy="2057400"/>
              <a:chOff x="624" y="2832"/>
              <a:chExt cx="4416" cy="1296"/>
            </a:xfrm>
          </p:grpSpPr>
          <p:grpSp>
            <p:nvGrpSpPr>
              <p:cNvPr id="52" name="Group 43">
                <a:extLst>
                  <a:ext uri="{FF2B5EF4-FFF2-40B4-BE49-F238E27FC236}">
                    <a16:creationId xmlns:a16="http://schemas.microsoft.com/office/drawing/2014/main" id="{BCD57D5A-B2A1-4CB8-B891-CD9F5B3842ED}"/>
                  </a:ext>
                </a:extLst>
              </p:cNvPr>
              <p:cNvGrpSpPr>
                <a:grpSpLocks/>
              </p:cNvGrpSpPr>
              <p:nvPr/>
            </p:nvGrpSpPr>
            <p:grpSpPr bwMode="auto">
              <a:xfrm>
                <a:off x="816" y="2832"/>
                <a:ext cx="3937" cy="1126"/>
                <a:chOff x="816" y="2832"/>
                <a:chExt cx="3937" cy="1126"/>
              </a:xfrm>
            </p:grpSpPr>
            <p:sp>
              <p:nvSpPr>
                <p:cNvPr id="65" name="Freeform 44">
                  <a:extLst>
                    <a:ext uri="{FF2B5EF4-FFF2-40B4-BE49-F238E27FC236}">
                      <a16:creationId xmlns:a16="http://schemas.microsoft.com/office/drawing/2014/main" id="{0A6664D0-FBE5-45AA-9F99-2A39EE34A212}"/>
                    </a:ext>
                  </a:extLst>
                </p:cNvPr>
                <p:cNvSpPr>
                  <a:spLocks/>
                </p:cNvSpPr>
                <p:nvPr/>
              </p:nvSpPr>
              <p:spPr bwMode="auto">
                <a:xfrm flipH="1">
                  <a:off x="1344" y="2880"/>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6" name="Freeform 45">
                  <a:extLst>
                    <a:ext uri="{FF2B5EF4-FFF2-40B4-BE49-F238E27FC236}">
                      <a16:creationId xmlns:a16="http://schemas.microsoft.com/office/drawing/2014/main" id="{D098DD71-1C33-45D3-B441-998422C78D86}"/>
                    </a:ext>
                  </a:extLst>
                </p:cNvPr>
                <p:cNvSpPr>
                  <a:spLocks/>
                </p:cNvSpPr>
                <p:nvPr/>
              </p:nvSpPr>
              <p:spPr bwMode="auto">
                <a:xfrm>
                  <a:off x="1344" y="3397"/>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7" name="Freeform 46">
                  <a:extLst>
                    <a:ext uri="{FF2B5EF4-FFF2-40B4-BE49-F238E27FC236}">
                      <a16:creationId xmlns:a16="http://schemas.microsoft.com/office/drawing/2014/main" id="{81A42CEF-EF41-45C3-B1AA-B7526159DD2B}"/>
                    </a:ext>
                  </a:extLst>
                </p:cNvPr>
                <p:cNvSpPr>
                  <a:spLocks/>
                </p:cNvSpPr>
                <p:nvPr/>
              </p:nvSpPr>
              <p:spPr bwMode="auto">
                <a:xfrm rot="-5400000">
                  <a:off x="845" y="2899"/>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8" name="Freeform 47">
                  <a:extLst>
                    <a:ext uri="{FF2B5EF4-FFF2-40B4-BE49-F238E27FC236}">
                      <a16:creationId xmlns:a16="http://schemas.microsoft.com/office/drawing/2014/main" id="{96474474-0E71-4E94-90DD-39F23EAD539D}"/>
                    </a:ext>
                  </a:extLst>
                </p:cNvPr>
                <p:cNvSpPr>
                  <a:spLocks/>
                </p:cNvSpPr>
                <p:nvPr/>
              </p:nvSpPr>
              <p:spPr bwMode="auto">
                <a:xfrm flipH="1">
                  <a:off x="816" y="3408"/>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9" name="Freeform 48">
                  <a:extLst>
                    <a:ext uri="{FF2B5EF4-FFF2-40B4-BE49-F238E27FC236}">
                      <a16:creationId xmlns:a16="http://schemas.microsoft.com/office/drawing/2014/main" id="{54B38F47-853E-4B75-87F7-FB25D20E935C}"/>
                    </a:ext>
                  </a:extLst>
                </p:cNvPr>
                <p:cNvSpPr>
                  <a:spLocks/>
                </p:cNvSpPr>
                <p:nvPr/>
              </p:nvSpPr>
              <p:spPr bwMode="auto">
                <a:xfrm>
                  <a:off x="2304" y="2891"/>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0" name="Freeform 49">
                  <a:extLst>
                    <a:ext uri="{FF2B5EF4-FFF2-40B4-BE49-F238E27FC236}">
                      <a16:creationId xmlns:a16="http://schemas.microsoft.com/office/drawing/2014/main" id="{E78DC88C-1AC6-4312-8E3A-FA119636195B}"/>
                    </a:ext>
                  </a:extLst>
                </p:cNvPr>
                <p:cNvSpPr>
                  <a:spLocks/>
                </p:cNvSpPr>
                <p:nvPr/>
              </p:nvSpPr>
              <p:spPr bwMode="auto">
                <a:xfrm>
                  <a:off x="2304" y="3408"/>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1" name="Freeform 50">
                  <a:extLst>
                    <a:ext uri="{FF2B5EF4-FFF2-40B4-BE49-F238E27FC236}">
                      <a16:creationId xmlns:a16="http://schemas.microsoft.com/office/drawing/2014/main" id="{8786F76E-52BB-4C3F-8C3A-A3E1F9F54847}"/>
                    </a:ext>
                  </a:extLst>
                </p:cNvPr>
                <p:cNvSpPr>
                  <a:spLocks/>
                </p:cNvSpPr>
                <p:nvPr/>
              </p:nvSpPr>
              <p:spPr bwMode="auto">
                <a:xfrm rot="-5400000">
                  <a:off x="1805" y="2910"/>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2" name="Freeform 51">
                  <a:extLst>
                    <a:ext uri="{FF2B5EF4-FFF2-40B4-BE49-F238E27FC236}">
                      <a16:creationId xmlns:a16="http://schemas.microsoft.com/office/drawing/2014/main" id="{7050AC09-A44C-4078-A0B0-277574A3670A}"/>
                    </a:ext>
                  </a:extLst>
                </p:cNvPr>
                <p:cNvSpPr>
                  <a:spLocks/>
                </p:cNvSpPr>
                <p:nvPr/>
              </p:nvSpPr>
              <p:spPr bwMode="auto">
                <a:xfrm flipH="1">
                  <a:off x="1776" y="3419"/>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3" name="Freeform 52">
                  <a:extLst>
                    <a:ext uri="{FF2B5EF4-FFF2-40B4-BE49-F238E27FC236}">
                      <a16:creationId xmlns:a16="http://schemas.microsoft.com/office/drawing/2014/main" id="{407A448C-F9B4-405E-ADDA-857828C3E231}"/>
                    </a:ext>
                  </a:extLst>
                </p:cNvPr>
                <p:cNvSpPr>
                  <a:spLocks/>
                </p:cNvSpPr>
                <p:nvPr/>
              </p:nvSpPr>
              <p:spPr bwMode="auto">
                <a:xfrm>
                  <a:off x="3216" y="2832"/>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4" name="Freeform 53">
                  <a:extLst>
                    <a:ext uri="{FF2B5EF4-FFF2-40B4-BE49-F238E27FC236}">
                      <a16:creationId xmlns:a16="http://schemas.microsoft.com/office/drawing/2014/main" id="{23829E43-41C3-40E2-AEAB-8893D7B86CEF}"/>
                    </a:ext>
                  </a:extLst>
                </p:cNvPr>
                <p:cNvSpPr>
                  <a:spLocks/>
                </p:cNvSpPr>
                <p:nvPr/>
              </p:nvSpPr>
              <p:spPr bwMode="auto">
                <a:xfrm>
                  <a:off x="3216" y="3349"/>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5" name="Freeform 54">
                  <a:extLst>
                    <a:ext uri="{FF2B5EF4-FFF2-40B4-BE49-F238E27FC236}">
                      <a16:creationId xmlns:a16="http://schemas.microsoft.com/office/drawing/2014/main" id="{251EA7AC-46B9-4409-8ADA-06FBE831EA65}"/>
                    </a:ext>
                  </a:extLst>
                </p:cNvPr>
                <p:cNvSpPr>
                  <a:spLocks/>
                </p:cNvSpPr>
                <p:nvPr/>
              </p:nvSpPr>
              <p:spPr bwMode="auto">
                <a:xfrm rot="-5400000">
                  <a:off x="2717" y="2851"/>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6" name="Freeform 55">
                  <a:extLst>
                    <a:ext uri="{FF2B5EF4-FFF2-40B4-BE49-F238E27FC236}">
                      <a16:creationId xmlns:a16="http://schemas.microsoft.com/office/drawing/2014/main" id="{C3C6D2CB-1187-46FF-BED4-4048D7C9D154}"/>
                    </a:ext>
                  </a:extLst>
                </p:cNvPr>
                <p:cNvSpPr>
                  <a:spLocks/>
                </p:cNvSpPr>
                <p:nvPr/>
              </p:nvSpPr>
              <p:spPr bwMode="auto">
                <a:xfrm flipH="1">
                  <a:off x="2688" y="3360"/>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7" name="Freeform 56">
                  <a:extLst>
                    <a:ext uri="{FF2B5EF4-FFF2-40B4-BE49-F238E27FC236}">
                      <a16:creationId xmlns:a16="http://schemas.microsoft.com/office/drawing/2014/main" id="{2C878EE7-3411-408A-B7E3-A6E121C763B5}"/>
                    </a:ext>
                  </a:extLst>
                </p:cNvPr>
                <p:cNvSpPr>
                  <a:spLocks/>
                </p:cNvSpPr>
                <p:nvPr/>
              </p:nvSpPr>
              <p:spPr bwMode="auto">
                <a:xfrm>
                  <a:off x="4176" y="2832"/>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8" name="Freeform 57">
                  <a:extLst>
                    <a:ext uri="{FF2B5EF4-FFF2-40B4-BE49-F238E27FC236}">
                      <a16:creationId xmlns:a16="http://schemas.microsoft.com/office/drawing/2014/main" id="{7716F714-D729-41A3-ADE0-66F87B6210AB}"/>
                    </a:ext>
                  </a:extLst>
                </p:cNvPr>
                <p:cNvSpPr>
                  <a:spLocks/>
                </p:cNvSpPr>
                <p:nvPr/>
              </p:nvSpPr>
              <p:spPr bwMode="auto">
                <a:xfrm>
                  <a:off x="4176" y="3349"/>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79" name="Freeform 58">
                  <a:extLst>
                    <a:ext uri="{FF2B5EF4-FFF2-40B4-BE49-F238E27FC236}">
                      <a16:creationId xmlns:a16="http://schemas.microsoft.com/office/drawing/2014/main" id="{828A6B41-74A1-4C65-85E2-5015895CF108}"/>
                    </a:ext>
                  </a:extLst>
                </p:cNvPr>
                <p:cNvSpPr>
                  <a:spLocks/>
                </p:cNvSpPr>
                <p:nvPr/>
              </p:nvSpPr>
              <p:spPr bwMode="auto">
                <a:xfrm rot="-5400000">
                  <a:off x="3677" y="2851"/>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80" name="Freeform 59">
                  <a:extLst>
                    <a:ext uri="{FF2B5EF4-FFF2-40B4-BE49-F238E27FC236}">
                      <a16:creationId xmlns:a16="http://schemas.microsoft.com/office/drawing/2014/main" id="{17AED54E-60D6-446C-A517-1A8831EFE43A}"/>
                    </a:ext>
                  </a:extLst>
                </p:cNvPr>
                <p:cNvSpPr>
                  <a:spLocks/>
                </p:cNvSpPr>
                <p:nvPr/>
              </p:nvSpPr>
              <p:spPr bwMode="auto">
                <a:xfrm flipH="1">
                  <a:off x="3648" y="3360"/>
                  <a:ext cx="577" cy="539"/>
                </a:xfrm>
                <a:custGeom>
                  <a:avLst/>
                  <a:gdLst/>
                  <a:ahLst/>
                  <a:cxnLst>
                    <a:cxn ang="0">
                      <a:pos x="126" y="255"/>
                    </a:cxn>
                    <a:cxn ang="0">
                      <a:pos x="185" y="382"/>
                    </a:cxn>
                    <a:cxn ang="0">
                      <a:pos x="238" y="292"/>
                    </a:cxn>
                    <a:cxn ang="0">
                      <a:pos x="185" y="232"/>
                    </a:cxn>
                    <a:cxn ang="0">
                      <a:pos x="238" y="128"/>
                    </a:cxn>
                    <a:cxn ang="0">
                      <a:pos x="342" y="135"/>
                    </a:cxn>
                    <a:cxn ang="0">
                      <a:pos x="425" y="120"/>
                    </a:cxn>
                    <a:cxn ang="0">
                      <a:pos x="417" y="262"/>
                    </a:cxn>
                    <a:cxn ang="0">
                      <a:pos x="290" y="255"/>
                    </a:cxn>
                    <a:cxn ang="0">
                      <a:pos x="230" y="270"/>
                    </a:cxn>
                    <a:cxn ang="0">
                      <a:pos x="387" y="322"/>
                    </a:cxn>
                    <a:cxn ang="0">
                      <a:pos x="320" y="98"/>
                    </a:cxn>
                    <a:cxn ang="0">
                      <a:pos x="268" y="30"/>
                    </a:cxn>
                    <a:cxn ang="0">
                      <a:pos x="350" y="38"/>
                    </a:cxn>
                    <a:cxn ang="0">
                      <a:pos x="425" y="225"/>
                    </a:cxn>
                    <a:cxn ang="0">
                      <a:pos x="395" y="330"/>
                    </a:cxn>
                    <a:cxn ang="0">
                      <a:pos x="283" y="434"/>
                    </a:cxn>
                    <a:cxn ang="0">
                      <a:pos x="193" y="412"/>
                    </a:cxn>
                    <a:cxn ang="0">
                      <a:pos x="305" y="389"/>
                    </a:cxn>
                    <a:cxn ang="0">
                      <a:pos x="417" y="464"/>
                    </a:cxn>
                    <a:cxn ang="0">
                      <a:pos x="470" y="487"/>
                    </a:cxn>
                    <a:cxn ang="0">
                      <a:pos x="425" y="509"/>
                    </a:cxn>
                    <a:cxn ang="0">
                      <a:pos x="410" y="472"/>
                    </a:cxn>
                    <a:cxn ang="0">
                      <a:pos x="552" y="487"/>
                    </a:cxn>
                    <a:cxn ang="0">
                      <a:pos x="485" y="195"/>
                    </a:cxn>
                    <a:cxn ang="0">
                      <a:pos x="500" y="30"/>
                    </a:cxn>
                    <a:cxn ang="0">
                      <a:pos x="305" y="75"/>
                    </a:cxn>
                    <a:cxn ang="0">
                      <a:pos x="193" y="38"/>
                    </a:cxn>
                    <a:cxn ang="0">
                      <a:pos x="103" y="68"/>
                    </a:cxn>
                    <a:cxn ang="0">
                      <a:pos x="36" y="68"/>
                    </a:cxn>
                    <a:cxn ang="0">
                      <a:pos x="6" y="75"/>
                    </a:cxn>
                    <a:cxn ang="0">
                      <a:pos x="118" y="135"/>
                    </a:cxn>
                    <a:cxn ang="0">
                      <a:pos x="36" y="60"/>
                    </a:cxn>
                    <a:cxn ang="0">
                      <a:pos x="13" y="255"/>
                    </a:cxn>
                    <a:cxn ang="0">
                      <a:pos x="6" y="434"/>
                    </a:cxn>
                    <a:cxn ang="0">
                      <a:pos x="43" y="539"/>
                    </a:cxn>
                    <a:cxn ang="0">
                      <a:pos x="88" y="434"/>
                    </a:cxn>
                    <a:cxn ang="0">
                      <a:pos x="126" y="487"/>
                    </a:cxn>
                    <a:cxn ang="0">
                      <a:pos x="253" y="449"/>
                    </a:cxn>
                    <a:cxn ang="0">
                      <a:pos x="402" y="397"/>
                    </a:cxn>
                    <a:cxn ang="0">
                      <a:pos x="470" y="427"/>
                    </a:cxn>
                    <a:cxn ang="0">
                      <a:pos x="365" y="277"/>
                    </a:cxn>
                    <a:cxn ang="0">
                      <a:pos x="230" y="180"/>
                    </a:cxn>
                    <a:cxn ang="0">
                      <a:pos x="290" y="128"/>
                    </a:cxn>
                    <a:cxn ang="0">
                      <a:pos x="425" y="60"/>
                    </a:cxn>
                    <a:cxn ang="0">
                      <a:pos x="470" y="158"/>
                    </a:cxn>
                    <a:cxn ang="0">
                      <a:pos x="253" y="322"/>
                    </a:cxn>
                  </a:cxnLst>
                  <a:rect l="0" t="0" r="r" b="b"/>
                  <a:pathLst>
                    <a:path w="577" h="539">
                      <a:moveTo>
                        <a:pt x="81" y="389"/>
                      </a:moveTo>
                      <a:cubicBezTo>
                        <a:pt x="116" y="338"/>
                        <a:pt x="116" y="318"/>
                        <a:pt x="126" y="255"/>
                      </a:cubicBezTo>
                      <a:cubicBezTo>
                        <a:pt x="174" y="270"/>
                        <a:pt x="142" y="253"/>
                        <a:pt x="155" y="337"/>
                      </a:cubicBezTo>
                      <a:cubicBezTo>
                        <a:pt x="159" y="362"/>
                        <a:pt x="167" y="364"/>
                        <a:pt x="185" y="382"/>
                      </a:cubicBezTo>
                      <a:cubicBezTo>
                        <a:pt x="205" y="379"/>
                        <a:pt x="227" y="382"/>
                        <a:pt x="245" y="374"/>
                      </a:cubicBezTo>
                      <a:cubicBezTo>
                        <a:pt x="264" y="366"/>
                        <a:pt x="244" y="302"/>
                        <a:pt x="238" y="292"/>
                      </a:cubicBezTo>
                      <a:cubicBezTo>
                        <a:pt x="233" y="284"/>
                        <a:pt x="223" y="282"/>
                        <a:pt x="215" y="277"/>
                      </a:cubicBezTo>
                      <a:cubicBezTo>
                        <a:pt x="205" y="262"/>
                        <a:pt x="191" y="249"/>
                        <a:pt x="185" y="232"/>
                      </a:cubicBezTo>
                      <a:cubicBezTo>
                        <a:pt x="180" y="217"/>
                        <a:pt x="170" y="187"/>
                        <a:pt x="170" y="187"/>
                      </a:cubicBezTo>
                      <a:cubicBezTo>
                        <a:pt x="180" y="122"/>
                        <a:pt x="172" y="114"/>
                        <a:pt x="238" y="128"/>
                      </a:cubicBezTo>
                      <a:cubicBezTo>
                        <a:pt x="252" y="172"/>
                        <a:pt x="212" y="192"/>
                        <a:pt x="260" y="210"/>
                      </a:cubicBezTo>
                      <a:cubicBezTo>
                        <a:pt x="340" y="201"/>
                        <a:pt x="359" y="218"/>
                        <a:pt x="342" y="135"/>
                      </a:cubicBezTo>
                      <a:cubicBezTo>
                        <a:pt x="340" y="127"/>
                        <a:pt x="337" y="120"/>
                        <a:pt x="335" y="113"/>
                      </a:cubicBezTo>
                      <a:cubicBezTo>
                        <a:pt x="369" y="90"/>
                        <a:pt x="390" y="103"/>
                        <a:pt x="425" y="120"/>
                      </a:cubicBezTo>
                      <a:cubicBezTo>
                        <a:pt x="430" y="128"/>
                        <a:pt x="439" y="134"/>
                        <a:pt x="440" y="143"/>
                      </a:cubicBezTo>
                      <a:cubicBezTo>
                        <a:pt x="441" y="154"/>
                        <a:pt x="435" y="244"/>
                        <a:pt x="417" y="262"/>
                      </a:cubicBezTo>
                      <a:cubicBezTo>
                        <a:pt x="411" y="268"/>
                        <a:pt x="402" y="267"/>
                        <a:pt x="395" y="270"/>
                      </a:cubicBezTo>
                      <a:cubicBezTo>
                        <a:pt x="360" y="267"/>
                        <a:pt x="318" y="277"/>
                        <a:pt x="290" y="255"/>
                      </a:cubicBezTo>
                      <a:cubicBezTo>
                        <a:pt x="240" y="216"/>
                        <a:pt x="309" y="243"/>
                        <a:pt x="253" y="225"/>
                      </a:cubicBezTo>
                      <a:cubicBezTo>
                        <a:pt x="245" y="236"/>
                        <a:pt x="230" y="255"/>
                        <a:pt x="230" y="270"/>
                      </a:cubicBezTo>
                      <a:cubicBezTo>
                        <a:pt x="230" y="306"/>
                        <a:pt x="315" y="322"/>
                        <a:pt x="342" y="330"/>
                      </a:cubicBezTo>
                      <a:cubicBezTo>
                        <a:pt x="357" y="327"/>
                        <a:pt x="373" y="329"/>
                        <a:pt x="387" y="322"/>
                      </a:cubicBezTo>
                      <a:cubicBezTo>
                        <a:pt x="458" y="287"/>
                        <a:pt x="358" y="152"/>
                        <a:pt x="335" y="120"/>
                      </a:cubicBezTo>
                      <a:cubicBezTo>
                        <a:pt x="330" y="113"/>
                        <a:pt x="326" y="104"/>
                        <a:pt x="320" y="98"/>
                      </a:cubicBezTo>
                      <a:cubicBezTo>
                        <a:pt x="313" y="90"/>
                        <a:pt x="304" y="83"/>
                        <a:pt x="298" y="75"/>
                      </a:cubicBezTo>
                      <a:cubicBezTo>
                        <a:pt x="287" y="61"/>
                        <a:pt x="268" y="30"/>
                        <a:pt x="268" y="30"/>
                      </a:cubicBezTo>
                      <a:cubicBezTo>
                        <a:pt x="270" y="23"/>
                        <a:pt x="268" y="11"/>
                        <a:pt x="275" y="8"/>
                      </a:cubicBezTo>
                      <a:cubicBezTo>
                        <a:pt x="294" y="0"/>
                        <a:pt x="333" y="32"/>
                        <a:pt x="350" y="38"/>
                      </a:cubicBezTo>
                      <a:cubicBezTo>
                        <a:pt x="363" y="47"/>
                        <a:pt x="391" y="63"/>
                        <a:pt x="395" y="83"/>
                      </a:cubicBezTo>
                      <a:cubicBezTo>
                        <a:pt x="409" y="162"/>
                        <a:pt x="390" y="171"/>
                        <a:pt x="425" y="225"/>
                      </a:cubicBezTo>
                      <a:cubicBezTo>
                        <a:pt x="422" y="255"/>
                        <a:pt x="425" y="286"/>
                        <a:pt x="417" y="315"/>
                      </a:cubicBezTo>
                      <a:cubicBezTo>
                        <a:pt x="415" y="324"/>
                        <a:pt x="401" y="324"/>
                        <a:pt x="395" y="330"/>
                      </a:cubicBezTo>
                      <a:cubicBezTo>
                        <a:pt x="369" y="356"/>
                        <a:pt x="349" y="378"/>
                        <a:pt x="313" y="389"/>
                      </a:cubicBezTo>
                      <a:cubicBezTo>
                        <a:pt x="263" y="422"/>
                        <a:pt x="313" y="382"/>
                        <a:pt x="283" y="434"/>
                      </a:cubicBezTo>
                      <a:cubicBezTo>
                        <a:pt x="264" y="467"/>
                        <a:pt x="225" y="475"/>
                        <a:pt x="193" y="487"/>
                      </a:cubicBezTo>
                      <a:cubicBezTo>
                        <a:pt x="148" y="471"/>
                        <a:pt x="166" y="435"/>
                        <a:pt x="193" y="412"/>
                      </a:cubicBezTo>
                      <a:cubicBezTo>
                        <a:pt x="207" y="400"/>
                        <a:pt x="238" y="382"/>
                        <a:pt x="238" y="382"/>
                      </a:cubicBezTo>
                      <a:cubicBezTo>
                        <a:pt x="260" y="384"/>
                        <a:pt x="283" y="384"/>
                        <a:pt x="305" y="389"/>
                      </a:cubicBezTo>
                      <a:cubicBezTo>
                        <a:pt x="335" y="396"/>
                        <a:pt x="327" y="422"/>
                        <a:pt x="357" y="442"/>
                      </a:cubicBezTo>
                      <a:cubicBezTo>
                        <a:pt x="376" y="470"/>
                        <a:pt x="385" y="476"/>
                        <a:pt x="417" y="464"/>
                      </a:cubicBezTo>
                      <a:cubicBezTo>
                        <a:pt x="436" y="437"/>
                        <a:pt x="444" y="423"/>
                        <a:pt x="477" y="434"/>
                      </a:cubicBezTo>
                      <a:cubicBezTo>
                        <a:pt x="475" y="452"/>
                        <a:pt x="473" y="469"/>
                        <a:pt x="470" y="487"/>
                      </a:cubicBezTo>
                      <a:cubicBezTo>
                        <a:pt x="468" y="497"/>
                        <a:pt x="471" y="512"/>
                        <a:pt x="462" y="517"/>
                      </a:cubicBezTo>
                      <a:cubicBezTo>
                        <a:pt x="451" y="523"/>
                        <a:pt x="437" y="512"/>
                        <a:pt x="425" y="509"/>
                      </a:cubicBezTo>
                      <a:cubicBezTo>
                        <a:pt x="417" y="504"/>
                        <a:pt x="405" y="502"/>
                        <a:pt x="402" y="494"/>
                      </a:cubicBezTo>
                      <a:cubicBezTo>
                        <a:pt x="399" y="487"/>
                        <a:pt x="402" y="474"/>
                        <a:pt x="410" y="472"/>
                      </a:cubicBezTo>
                      <a:cubicBezTo>
                        <a:pt x="432" y="468"/>
                        <a:pt x="455" y="477"/>
                        <a:pt x="477" y="479"/>
                      </a:cubicBezTo>
                      <a:cubicBezTo>
                        <a:pt x="507" y="487"/>
                        <a:pt x="522" y="496"/>
                        <a:pt x="552" y="487"/>
                      </a:cubicBezTo>
                      <a:cubicBezTo>
                        <a:pt x="577" y="404"/>
                        <a:pt x="472" y="379"/>
                        <a:pt x="447" y="307"/>
                      </a:cubicBezTo>
                      <a:cubicBezTo>
                        <a:pt x="457" y="252"/>
                        <a:pt x="469" y="242"/>
                        <a:pt x="485" y="195"/>
                      </a:cubicBezTo>
                      <a:cubicBezTo>
                        <a:pt x="496" y="163"/>
                        <a:pt x="503" y="133"/>
                        <a:pt x="522" y="105"/>
                      </a:cubicBezTo>
                      <a:cubicBezTo>
                        <a:pt x="534" y="69"/>
                        <a:pt x="542" y="45"/>
                        <a:pt x="500" y="30"/>
                      </a:cubicBezTo>
                      <a:cubicBezTo>
                        <a:pt x="450" y="33"/>
                        <a:pt x="392" y="17"/>
                        <a:pt x="350" y="45"/>
                      </a:cubicBezTo>
                      <a:cubicBezTo>
                        <a:pt x="296" y="82"/>
                        <a:pt x="358" y="59"/>
                        <a:pt x="305" y="75"/>
                      </a:cubicBezTo>
                      <a:cubicBezTo>
                        <a:pt x="283" y="73"/>
                        <a:pt x="259" y="75"/>
                        <a:pt x="238" y="68"/>
                      </a:cubicBezTo>
                      <a:cubicBezTo>
                        <a:pt x="221" y="62"/>
                        <a:pt x="193" y="38"/>
                        <a:pt x="193" y="38"/>
                      </a:cubicBezTo>
                      <a:cubicBezTo>
                        <a:pt x="171" y="40"/>
                        <a:pt x="147" y="38"/>
                        <a:pt x="126" y="45"/>
                      </a:cubicBezTo>
                      <a:cubicBezTo>
                        <a:pt x="116" y="48"/>
                        <a:pt x="112" y="62"/>
                        <a:pt x="103" y="68"/>
                      </a:cubicBezTo>
                      <a:cubicBezTo>
                        <a:pt x="97" y="72"/>
                        <a:pt x="88" y="73"/>
                        <a:pt x="81" y="75"/>
                      </a:cubicBezTo>
                      <a:cubicBezTo>
                        <a:pt x="66" y="73"/>
                        <a:pt x="50" y="73"/>
                        <a:pt x="36" y="68"/>
                      </a:cubicBezTo>
                      <a:cubicBezTo>
                        <a:pt x="27" y="65"/>
                        <a:pt x="22" y="51"/>
                        <a:pt x="13" y="53"/>
                      </a:cubicBezTo>
                      <a:cubicBezTo>
                        <a:pt x="6" y="55"/>
                        <a:pt x="8" y="68"/>
                        <a:pt x="6" y="75"/>
                      </a:cubicBezTo>
                      <a:cubicBezTo>
                        <a:pt x="14" y="102"/>
                        <a:pt x="46" y="133"/>
                        <a:pt x="73" y="143"/>
                      </a:cubicBezTo>
                      <a:cubicBezTo>
                        <a:pt x="88" y="140"/>
                        <a:pt x="105" y="143"/>
                        <a:pt x="118" y="135"/>
                      </a:cubicBezTo>
                      <a:cubicBezTo>
                        <a:pt x="155" y="114"/>
                        <a:pt x="99" y="61"/>
                        <a:pt x="73" y="53"/>
                      </a:cubicBezTo>
                      <a:cubicBezTo>
                        <a:pt x="61" y="55"/>
                        <a:pt x="46" y="53"/>
                        <a:pt x="36" y="60"/>
                      </a:cubicBezTo>
                      <a:cubicBezTo>
                        <a:pt x="29" y="65"/>
                        <a:pt x="29" y="75"/>
                        <a:pt x="28" y="83"/>
                      </a:cubicBezTo>
                      <a:cubicBezTo>
                        <a:pt x="12" y="264"/>
                        <a:pt x="39" y="181"/>
                        <a:pt x="13" y="255"/>
                      </a:cubicBezTo>
                      <a:cubicBezTo>
                        <a:pt x="22" y="327"/>
                        <a:pt x="26" y="313"/>
                        <a:pt x="43" y="367"/>
                      </a:cubicBezTo>
                      <a:cubicBezTo>
                        <a:pt x="28" y="389"/>
                        <a:pt x="21" y="412"/>
                        <a:pt x="6" y="434"/>
                      </a:cubicBezTo>
                      <a:cubicBezTo>
                        <a:pt x="22" y="523"/>
                        <a:pt x="0" y="432"/>
                        <a:pt x="28" y="494"/>
                      </a:cubicBezTo>
                      <a:cubicBezTo>
                        <a:pt x="34" y="508"/>
                        <a:pt x="43" y="539"/>
                        <a:pt x="43" y="539"/>
                      </a:cubicBezTo>
                      <a:cubicBezTo>
                        <a:pt x="80" y="530"/>
                        <a:pt x="83" y="522"/>
                        <a:pt x="96" y="487"/>
                      </a:cubicBezTo>
                      <a:cubicBezTo>
                        <a:pt x="93" y="469"/>
                        <a:pt x="91" y="452"/>
                        <a:pt x="88" y="434"/>
                      </a:cubicBezTo>
                      <a:cubicBezTo>
                        <a:pt x="81" y="396"/>
                        <a:pt x="71" y="391"/>
                        <a:pt x="103" y="434"/>
                      </a:cubicBezTo>
                      <a:cubicBezTo>
                        <a:pt x="108" y="453"/>
                        <a:pt x="110" y="473"/>
                        <a:pt x="126" y="487"/>
                      </a:cubicBezTo>
                      <a:cubicBezTo>
                        <a:pt x="139" y="499"/>
                        <a:pt x="170" y="517"/>
                        <a:pt x="170" y="517"/>
                      </a:cubicBezTo>
                      <a:cubicBezTo>
                        <a:pt x="234" y="503"/>
                        <a:pt x="221" y="497"/>
                        <a:pt x="253" y="449"/>
                      </a:cubicBezTo>
                      <a:cubicBezTo>
                        <a:pt x="258" y="411"/>
                        <a:pt x="251" y="373"/>
                        <a:pt x="290" y="360"/>
                      </a:cubicBezTo>
                      <a:cubicBezTo>
                        <a:pt x="328" y="369"/>
                        <a:pt x="368" y="378"/>
                        <a:pt x="402" y="397"/>
                      </a:cubicBezTo>
                      <a:cubicBezTo>
                        <a:pt x="410" y="402"/>
                        <a:pt x="417" y="408"/>
                        <a:pt x="425" y="412"/>
                      </a:cubicBezTo>
                      <a:cubicBezTo>
                        <a:pt x="439" y="418"/>
                        <a:pt x="470" y="427"/>
                        <a:pt x="470" y="427"/>
                      </a:cubicBezTo>
                      <a:cubicBezTo>
                        <a:pt x="463" y="385"/>
                        <a:pt x="443" y="336"/>
                        <a:pt x="410" y="307"/>
                      </a:cubicBezTo>
                      <a:cubicBezTo>
                        <a:pt x="396" y="295"/>
                        <a:pt x="378" y="289"/>
                        <a:pt x="365" y="277"/>
                      </a:cubicBezTo>
                      <a:cubicBezTo>
                        <a:pt x="353" y="266"/>
                        <a:pt x="347" y="251"/>
                        <a:pt x="335" y="240"/>
                      </a:cubicBezTo>
                      <a:cubicBezTo>
                        <a:pt x="306" y="214"/>
                        <a:pt x="265" y="194"/>
                        <a:pt x="230" y="180"/>
                      </a:cubicBezTo>
                      <a:cubicBezTo>
                        <a:pt x="199" y="149"/>
                        <a:pt x="166" y="149"/>
                        <a:pt x="126" y="135"/>
                      </a:cubicBezTo>
                      <a:cubicBezTo>
                        <a:pt x="181" y="133"/>
                        <a:pt x="235" y="132"/>
                        <a:pt x="290" y="128"/>
                      </a:cubicBezTo>
                      <a:cubicBezTo>
                        <a:pt x="335" y="124"/>
                        <a:pt x="369" y="95"/>
                        <a:pt x="410" y="83"/>
                      </a:cubicBezTo>
                      <a:cubicBezTo>
                        <a:pt x="415" y="75"/>
                        <a:pt x="416" y="60"/>
                        <a:pt x="425" y="60"/>
                      </a:cubicBezTo>
                      <a:cubicBezTo>
                        <a:pt x="434" y="60"/>
                        <a:pt x="436" y="75"/>
                        <a:pt x="440" y="83"/>
                      </a:cubicBezTo>
                      <a:cubicBezTo>
                        <a:pt x="452" y="112"/>
                        <a:pt x="453" y="131"/>
                        <a:pt x="470" y="158"/>
                      </a:cubicBezTo>
                      <a:cubicBezTo>
                        <a:pt x="416" y="191"/>
                        <a:pt x="339" y="192"/>
                        <a:pt x="275" y="202"/>
                      </a:cubicBezTo>
                      <a:cubicBezTo>
                        <a:pt x="238" y="227"/>
                        <a:pt x="205" y="280"/>
                        <a:pt x="253" y="322"/>
                      </a:cubicBezTo>
                    </a:path>
                  </a:pathLst>
                </a:custGeom>
                <a:noFill/>
                <a:ln w="9525">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grpSp>
          <p:sp>
            <p:nvSpPr>
              <p:cNvPr id="53" name="Line 60">
                <a:extLst>
                  <a:ext uri="{FF2B5EF4-FFF2-40B4-BE49-F238E27FC236}">
                    <a16:creationId xmlns:a16="http://schemas.microsoft.com/office/drawing/2014/main" id="{5A38FA34-979F-4521-B580-FD4A24049C2B}"/>
                  </a:ext>
                </a:extLst>
              </p:cNvPr>
              <p:cNvSpPr>
                <a:spLocks noChangeShapeType="1"/>
              </p:cNvSpPr>
              <p:nvPr/>
            </p:nvSpPr>
            <p:spPr bwMode="auto">
              <a:xfrm>
                <a:off x="624" y="3648"/>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54" name="Line 61">
                <a:extLst>
                  <a:ext uri="{FF2B5EF4-FFF2-40B4-BE49-F238E27FC236}">
                    <a16:creationId xmlns:a16="http://schemas.microsoft.com/office/drawing/2014/main" id="{FA2A376E-C44F-443D-994F-E6069B6F31E8}"/>
                  </a:ext>
                </a:extLst>
              </p:cNvPr>
              <p:cNvSpPr>
                <a:spLocks noChangeShapeType="1"/>
              </p:cNvSpPr>
              <p:nvPr/>
            </p:nvSpPr>
            <p:spPr bwMode="auto">
              <a:xfrm>
                <a:off x="624" y="3168"/>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55" name="Line 62">
                <a:extLst>
                  <a:ext uri="{FF2B5EF4-FFF2-40B4-BE49-F238E27FC236}">
                    <a16:creationId xmlns:a16="http://schemas.microsoft.com/office/drawing/2014/main" id="{D555065A-6D03-46CA-A8E8-D8EFA5E8657A}"/>
                  </a:ext>
                </a:extLst>
              </p:cNvPr>
              <p:cNvSpPr>
                <a:spLocks noChangeShapeType="1"/>
              </p:cNvSpPr>
              <p:nvPr/>
            </p:nvSpPr>
            <p:spPr bwMode="auto">
              <a:xfrm>
                <a:off x="4752" y="3648"/>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56" name="Line 63">
                <a:extLst>
                  <a:ext uri="{FF2B5EF4-FFF2-40B4-BE49-F238E27FC236}">
                    <a16:creationId xmlns:a16="http://schemas.microsoft.com/office/drawing/2014/main" id="{6EC5AB3A-657C-4DA2-B26B-D5E0E16485CC}"/>
                  </a:ext>
                </a:extLst>
              </p:cNvPr>
              <p:cNvSpPr>
                <a:spLocks noChangeShapeType="1"/>
              </p:cNvSpPr>
              <p:nvPr/>
            </p:nvSpPr>
            <p:spPr bwMode="auto">
              <a:xfrm>
                <a:off x="4752" y="3168"/>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57" name="Line 64">
                <a:extLst>
                  <a:ext uri="{FF2B5EF4-FFF2-40B4-BE49-F238E27FC236}">
                    <a16:creationId xmlns:a16="http://schemas.microsoft.com/office/drawing/2014/main" id="{6732BF97-C941-4236-8FA8-DF137735E68C}"/>
                  </a:ext>
                </a:extLst>
              </p:cNvPr>
              <p:cNvSpPr>
                <a:spLocks noChangeShapeType="1"/>
              </p:cNvSpPr>
              <p:nvPr/>
            </p:nvSpPr>
            <p:spPr bwMode="auto">
              <a:xfrm rot="-5400000">
                <a:off x="96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58" name="Line 65">
                <a:extLst>
                  <a:ext uri="{FF2B5EF4-FFF2-40B4-BE49-F238E27FC236}">
                    <a16:creationId xmlns:a16="http://schemas.microsoft.com/office/drawing/2014/main" id="{394E048F-47F0-4DA4-BB5A-CFCB0F59BCF5}"/>
                  </a:ext>
                </a:extLst>
              </p:cNvPr>
              <p:cNvSpPr>
                <a:spLocks noChangeShapeType="1"/>
              </p:cNvSpPr>
              <p:nvPr/>
            </p:nvSpPr>
            <p:spPr bwMode="auto">
              <a:xfrm rot="-5400000">
                <a:off x="144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59" name="Line 66">
                <a:extLst>
                  <a:ext uri="{FF2B5EF4-FFF2-40B4-BE49-F238E27FC236}">
                    <a16:creationId xmlns:a16="http://schemas.microsoft.com/office/drawing/2014/main" id="{26A7FEE8-C186-40A4-82F8-4130054BBA2D}"/>
                  </a:ext>
                </a:extLst>
              </p:cNvPr>
              <p:cNvSpPr>
                <a:spLocks noChangeShapeType="1"/>
              </p:cNvSpPr>
              <p:nvPr/>
            </p:nvSpPr>
            <p:spPr bwMode="auto">
              <a:xfrm rot="-5400000">
                <a:off x="192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0" name="Line 67">
                <a:extLst>
                  <a:ext uri="{FF2B5EF4-FFF2-40B4-BE49-F238E27FC236}">
                    <a16:creationId xmlns:a16="http://schemas.microsoft.com/office/drawing/2014/main" id="{FD083BFD-731D-4487-A1E5-24FF6F5CD1A3}"/>
                  </a:ext>
                </a:extLst>
              </p:cNvPr>
              <p:cNvSpPr>
                <a:spLocks noChangeShapeType="1"/>
              </p:cNvSpPr>
              <p:nvPr/>
            </p:nvSpPr>
            <p:spPr bwMode="auto">
              <a:xfrm rot="-5400000">
                <a:off x="240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1" name="Line 68">
                <a:extLst>
                  <a:ext uri="{FF2B5EF4-FFF2-40B4-BE49-F238E27FC236}">
                    <a16:creationId xmlns:a16="http://schemas.microsoft.com/office/drawing/2014/main" id="{71A1275B-0509-48B2-A600-3C3F2B471FE4}"/>
                  </a:ext>
                </a:extLst>
              </p:cNvPr>
              <p:cNvSpPr>
                <a:spLocks noChangeShapeType="1"/>
              </p:cNvSpPr>
              <p:nvPr/>
            </p:nvSpPr>
            <p:spPr bwMode="auto">
              <a:xfrm rot="-5400000">
                <a:off x="288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2" name="Line 69">
                <a:extLst>
                  <a:ext uri="{FF2B5EF4-FFF2-40B4-BE49-F238E27FC236}">
                    <a16:creationId xmlns:a16="http://schemas.microsoft.com/office/drawing/2014/main" id="{DAF66BDA-81EB-4539-9C37-D997544A44BC}"/>
                  </a:ext>
                </a:extLst>
              </p:cNvPr>
              <p:cNvSpPr>
                <a:spLocks noChangeShapeType="1"/>
              </p:cNvSpPr>
              <p:nvPr/>
            </p:nvSpPr>
            <p:spPr bwMode="auto">
              <a:xfrm rot="-5400000">
                <a:off x="336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3" name="Line 70">
                <a:extLst>
                  <a:ext uri="{FF2B5EF4-FFF2-40B4-BE49-F238E27FC236}">
                    <a16:creationId xmlns:a16="http://schemas.microsoft.com/office/drawing/2014/main" id="{9E49F3DB-CB0D-4A90-8455-8E9D5E050816}"/>
                  </a:ext>
                </a:extLst>
              </p:cNvPr>
              <p:cNvSpPr>
                <a:spLocks noChangeShapeType="1"/>
              </p:cNvSpPr>
              <p:nvPr/>
            </p:nvSpPr>
            <p:spPr bwMode="auto">
              <a:xfrm rot="-5400000">
                <a:off x="384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4" name="Line 71">
                <a:extLst>
                  <a:ext uri="{FF2B5EF4-FFF2-40B4-BE49-F238E27FC236}">
                    <a16:creationId xmlns:a16="http://schemas.microsoft.com/office/drawing/2014/main" id="{1D277258-B1A2-4DE6-B091-F73F432C17A5}"/>
                  </a:ext>
                </a:extLst>
              </p:cNvPr>
              <p:cNvSpPr>
                <a:spLocks noChangeShapeType="1"/>
              </p:cNvSpPr>
              <p:nvPr/>
            </p:nvSpPr>
            <p:spPr bwMode="auto">
              <a:xfrm rot="-5400000">
                <a:off x="4320" y="39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7" name="Group 132">
              <a:extLst>
                <a:ext uri="{FF2B5EF4-FFF2-40B4-BE49-F238E27FC236}">
                  <a16:creationId xmlns:a16="http://schemas.microsoft.com/office/drawing/2014/main" id="{47139465-8637-4C7E-9C60-E11891B14AE6}"/>
                </a:ext>
              </a:extLst>
            </p:cNvPr>
            <p:cNvGrpSpPr>
              <a:grpSpLocks/>
            </p:cNvGrpSpPr>
            <p:nvPr/>
          </p:nvGrpSpPr>
          <p:grpSpPr bwMode="auto">
            <a:xfrm>
              <a:off x="1447800" y="3962400"/>
              <a:ext cx="5875338" cy="1001713"/>
              <a:chOff x="912" y="2496"/>
              <a:chExt cx="3701" cy="631"/>
            </a:xfrm>
          </p:grpSpPr>
          <p:grpSp>
            <p:nvGrpSpPr>
              <p:cNvPr id="8" name="Group 90">
                <a:extLst>
                  <a:ext uri="{FF2B5EF4-FFF2-40B4-BE49-F238E27FC236}">
                    <a16:creationId xmlns:a16="http://schemas.microsoft.com/office/drawing/2014/main" id="{C8EC0321-30FD-4449-A091-E3F3CFE6B707}"/>
                  </a:ext>
                </a:extLst>
              </p:cNvPr>
              <p:cNvGrpSpPr>
                <a:grpSpLocks/>
              </p:cNvGrpSpPr>
              <p:nvPr/>
            </p:nvGrpSpPr>
            <p:grpSpPr bwMode="auto">
              <a:xfrm>
                <a:off x="2688" y="2496"/>
                <a:ext cx="965" cy="535"/>
                <a:chOff x="830" y="2562"/>
                <a:chExt cx="965" cy="535"/>
              </a:xfrm>
            </p:grpSpPr>
            <p:sp>
              <p:nvSpPr>
                <p:cNvPr id="42" name="Freeform 80">
                  <a:extLst>
                    <a:ext uri="{FF2B5EF4-FFF2-40B4-BE49-F238E27FC236}">
                      <a16:creationId xmlns:a16="http://schemas.microsoft.com/office/drawing/2014/main" id="{424A058B-C1D2-430E-AE19-9B731A964735}"/>
                    </a:ext>
                  </a:extLst>
                </p:cNvPr>
                <p:cNvSpPr>
                  <a:spLocks/>
                </p:cNvSpPr>
                <p:nvPr/>
              </p:nvSpPr>
              <p:spPr bwMode="auto">
                <a:xfrm>
                  <a:off x="898" y="2633"/>
                  <a:ext cx="157" cy="412"/>
                </a:xfrm>
                <a:custGeom>
                  <a:avLst/>
                  <a:gdLst/>
                  <a:ahLst/>
                  <a:cxnLst>
                    <a:cxn ang="0">
                      <a:pos x="157" y="412"/>
                    </a:cxn>
                    <a:cxn ang="0">
                      <a:pos x="97" y="352"/>
                    </a:cxn>
                    <a:cxn ang="0">
                      <a:pos x="127" y="262"/>
                    </a:cxn>
                    <a:cxn ang="0">
                      <a:pos x="119" y="240"/>
                    </a:cxn>
                    <a:cxn ang="0">
                      <a:pos x="97" y="225"/>
                    </a:cxn>
                    <a:cxn ang="0">
                      <a:pos x="45" y="142"/>
                    </a:cxn>
                    <a:cxn ang="0">
                      <a:pos x="52" y="105"/>
                    </a:cxn>
                    <a:cxn ang="0">
                      <a:pos x="45" y="38"/>
                    </a:cxn>
                    <a:cxn ang="0">
                      <a:pos x="0" y="0"/>
                    </a:cxn>
                  </a:cxnLst>
                  <a:rect l="0" t="0" r="r" b="b"/>
                  <a:pathLst>
                    <a:path w="157" h="412">
                      <a:moveTo>
                        <a:pt x="157" y="412"/>
                      </a:moveTo>
                      <a:cubicBezTo>
                        <a:pt x="136" y="391"/>
                        <a:pt x="114" y="377"/>
                        <a:pt x="97" y="352"/>
                      </a:cubicBezTo>
                      <a:cubicBezTo>
                        <a:pt x="103" y="312"/>
                        <a:pt x="114" y="297"/>
                        <a:pt x="127" y="262"/>
                      </a:cubicBezTo>
                      <a:cubicBezTo>
                        <a:pt x="124" y="255"/>
                        <a:pt x="124" y="246"/>
                        <a:pt x="119" y="240"/>
                      </a:cubicBezTo>
                      <a:cubicBezTo>
                        <a:pt x="113" y="233"/>
                        <a:pt x="102" y="233"/>
                        <a:pt x="97" y="225"/>
                      </a:cubicBezTo>
                      <a:cubicBezTo>
                        <a:pt x="67" y="177"/>
                        <a:pt x="97" y="177"/>
                        <a:pt x="45" y="142"/>
                      </a:cubicBezTo>
                      <a:cubicBezTo>
                        <a:pt x="5" y="83"/>
                        <a:pt x="43" y="155"/>
                        <a:pt x="52" y="105"/>
                      </a:cubicBezTo>
                      <a:cubicBezTo>
                        <a:pt x="56" y="83"/>
                        <a:pt x="53" y="59"/>
                        <a:pt x="45" y="38"/>
                      </a:cubicBezTo>
                      <a:cubicBezTo>
                        <a:pt x="38" y="21"/>
                        <a:pt x="0" y="43"/>
                        <a:pt x="0"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3" name="Freeform 81">
                  <a:extLst>
                    <a:ext uri="{FF2B5EF4-FFF2-40B4-BE49-F238E27FC236}">
                      <a16:creationId xmlns:a16="http://schemas.microsoft.com/office/drawing/2014/main" id="{E390F250-9D7B-4268-9948-E663BFB80778}"/>
                    </a:ext>
                  </a:extLst>
                </p:cNvPr>
                <p:cNvSpPr>
                  <a:spLocks/>
                </p:cNvSpPr>
                <p:nvPr/>
              </p:nvSpPr>
              <p:spPr bwMode="auto">
                <a:xfrm>
                  <a:off x="1058" y="2618"/>
                  <a:ext cx="221" cy="456"/>
                </a:xfrm>
                <a:custGeom>
                  <a:avLst/>
                  <a:gdLst/>
                  <a:ahLst/>
                  <a:cxnLst>
                    <a:cxn ang="0">
                      <a:pos x="27" y="456"/>
                    </a:cxn>
                    <a:cxn ang="0">
                      <a:pos x="94" y="240"/>
                    </a:cxn>
                    <a:cxn ang="0">
                      <a:pos x="139" y="150"/>
                    </a:cxn>
                    <a:cxn ang="0">
                      <a:pos x="154" y="90"/>
                    </a:cxn>
                    <a:cxn ang="0">
                      <a:pos x="221" y="0"/>
                    </a:cxn>
                  </a:cxnLst>
                  <a:rect l="0" t="0" r="r" b="b"/>
                  <a:pathLst>
                    <a:path w="221" h="456">
                      <a:moveTo>
                        <a:pt x="27" y="456"/>
                      </a:moveTo>
                      <a:cubicBezTo>
                        <a:pt x="19" y="331"/>
                        <a:pt x="0" y="309"/>
                        <a:pt x="94" y="240"/>
                      </a:cubicBezTo>
                      <a:cubicBezTo>
                        <a:pt x="119" y="203"/>
                        <a:pt x="126" y="190"/>
                        <a:pt x="139" y="150"/>
                      </a:cubicBezTo>
                      <a:cubicBezTo>
                        <a:pt x="146" y="130"/>
                        <a:pt x="143" y="107"/>
                        <a:pt x="154" y="90"/>
                      </a:cubicBezTo>
                      <a:cubicBezTo>
                        <a:pt x="188" y="38"/>
                        <a:pt x="221" y="56"/>
                        <a:pt x="221"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4" name="Freeform 82">
                  <a:extLst>
                    <a:ext uri="{FF2B5EF4-FFF2-40B4-BE49-F238E27FC236}">
                      <a16:creationId xmlns:a16="http://schemas.microsoft.com/office/drawing/2014/main" id="{6DF01C5B-9B44-41F4-BAB5-502BEB4A81D7}"/>
                    </a:ext>
                  </a:extLst>
                </p:cNvPr>
                <p:cNvSpPr>
                  <a:spLocks/>
                </p:cNvSpPr>
                <p:nvPr/>
              </p:nvSpPr>
              <p:spPr bwMode="auto">
                <a:xfrm>
                  <a:off x="993" y="2562"/>
                  <a:ext cx="219" cy="512"/>
                </a:xfrm>
                <a:custGeom>
                  <a:avLst/>
                  <a:gdLst/>
                  <a:ahLst/>
                  <a:cxnLst>
                    <a:cxn ang="0">
                      <a:pos x="219" y="512"/>
                    </a:cxn>
                    <a:cxn ang="0">
                      <a:pos x="166" y="445"/>
                    </a:cxn>
                    <a:cxn ang="0">
                      <a:pos x="152" y="423"/>
                    </a:cxn>
                    <a:cxn ang="0">
                      <a:pos x="137" y="378"/>
                    </a:cxn>
                    <a:cxn ang="0">
                      <a:pos x="114" y="236"/>
                    </a:cxn>
                    <a:cxn ang="0">
                      <a:pos x="62" y="64"/>
                    </a:cxn>
                    <a:cxn ang="0">
                      <a:pos x="47" y="41"/>
                    </a:cxn>
                    <a:cxn ang="0">
                      <a:pos x="2" y="4"/>
                    </a:cxn>
                  </a:cxnLst>
                  <a:rect l="0" t="0" r="r" b="b"/>
                  <a:pathLst>
                    <a:path w="219" h="512">
                      <a:moveTo>
                        <a:pt x="219" y="512"/>
                      </a:moveTo>
                      <a:cubicBezTo>
                        <a:pt x="208" y="481"/>
                        <a:pt x="194" y="463"/>
                        <a:pt x="166" y="445"/>
                      </a:cubicBezTo>
                      <a:cubicBezTo>
                        <a:pt x="161" y="438"/>
                        <a:pt x="155" y="431"/>
                        <a:pt x="152" y="423"/>
                      </a:cubicBezTo>
                      <a:cubicBezTo>
                        <a:pt x="146" y="408"/>
                        <a:pt x="137" y="378"/>
                        <a:pt x="137" y="378"/>
                      </a:cubicBezTo>
                      <a:cubicBezTo>
                        <a:pt x="148" y="304"/>
                        <a:pt x="136" y="297"/>
                        <a:pt x="114" y="236"/>
                      </a:cubicBezTo>
                      <a:cubicBezTo>
                        <a:pt x="109" y="185"/>
                        <a:pt x="109" y="96"/>
                        <a:pt x="62" y="64"/>
                      </a:cubicBezTo>
                      <a:cubicBezTo>
                        <a:pt x="57" y="56"/>
                        <a:pt x="54" y="47"/>
                        <a:pt x="47" y="41"/>
                      </a:cubicBezTo>
                      <a:cubicBezTo>
                        <a:pt x="0" y="0"/>
                        <a:pt x="2" y="30"/>
                        <a:pt x="2" y="4"/>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5" name="Freeform 83">
                  <a:extLst>
                    <a:ext uri="{FF2B5EF4-FFF2-40B4-BE49-F238E27FC236}">
                      <a16:creationId xmlns:a16="http://schemas.microsoft.com/office/drawing/2014/main" id="{F009EE7C-DBA0-4123-B27B-53C04D214F3E}"/>
                    </a:ext>
                  </a:extLst>
                </p:cNvPr>
                <p:cNvSpPr>
                  <a:spLocks/>
                </p:cNvSpPr>
                <p:nvPr/>
              </p:nvSpPr>
              <p:spPr bwMode="auto">
                <a:xfrm>
                  <a:off x="830" y="2768"/>
                  <a:ext cx="175" cy="306"/>
                </a:xfrm>
                <a:custGeom>
                  <a:avLst/>
                  <a:gdLst/>
                  <a:ahLst/>
                  <a:cxnLst>
                    <a:cxn ang="0">
                      <a:pos x="157" y="306"/>
                    </a:cxn>
                    <a:cxn ang="0">
                      <a:pos x="90" y="164"/>
                    </a:cxn>
                    <a:cxn ang="0">
                      <a:pos x="83" y="127"/>
                    </a:cxn>
                    <a:cxn ang="0">
                      <a:pos x="60" y="112"/>
                    </a:cxn>
                    <a:cxn ang="0">
                      <a:pos x="75" y="37"/>
                    </a:cxn>
                    <a:cxn ang="0">
                      <a:pos x="23" y="7"/>
                    </a:cxn>
                    <a:cxn ang="0">
                      <a:pos x="0" y="0"/>
                    </a:cxn>
                  </a:cxnLst>
                  <a:rect l="0" t="0" r="r" b="b"/>
                  <a:pathLst>
                    <a:path w="175" h="306">
                      <a:moveTo>
                        <a:pt x="157" y="306"/>
                      </a:moveTo>
                      <a:cubicBezTo>
                        <a:pt x="175" y="243"/>
                        <a:pt x="152" y="186"/>
                        <a:pt x="90" y="164"/>
                      </a:cubicBezTo>
                      <a:cubicBezTo>
                        <a:pt x="88" y="152"/>
                        <a:pt x="89" y="138"/>
                        <a:pt x="83" y="127"/>
                      </a:cubicBezTo>
                      <a:cubicBezTo>
                        <a:pt x="78" y="119"/>
                        <a:pt x="62" y="121"/>
                        <a:pt x="60" y="112"/>
                      </a:cubicBezTo>
                      <a:cubicBezTo>
                        <a:pt x="56" y="95"/>
                        <a:pt x="69" y="57"/>
                        <a:pt x="75" y="37"/>
                      </a:cubicBezTo>
                      <a:cubicBezTo>
                        <a:pt x="45" y="7"/>
                        <a:pt x="64" y="19"/>
                        <a:pt x="23" y="7"/>
                      </a:cubicBezTo>
                      <a:cubicBezTo>
                        <a:pt x="15" y="5"/>
                        <a:pt x="0" y="0"/>
                        <a:pt x="0"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6" name="Freeform 84">
                  <a:extLst>
                    <a:ext uri="{FF2B5EF4-FFF2-40B4-BE49-F238E27FC236}">
                      <a16:creationId xmlns:a16="http://schemas.microsoft.com/office/drawing/2014/main" id="{A16C2AC5-970F-4876-948A-33170FA3D0E9}"/>
                    </a:ext>
                  </a:extLst>
                </p:cNvPr>
                <p:cNvSpPr>
                  <a:spLocks/>
                </p:cNvSpPr>
                <p:nvPr/>
              </p:nvSpPr>
              <p:spPr bwMode="auto">
                <a:xfrm>
                  <a:off x="1159" y="2768"/>
                  <a:ext cx="202" cy="329"/>
                </a:xfrm>
                <a:custGeom>
                  <a:avLst/>
                  <a:gdLst/>
                  <a:ahLst/>
                  <a:cxnLst>
                    <a:cxn ang="0">
                      <a:pos x="0" y="329"/>
                    </a:cxn>
                    <a:cxn ang="0">
                      <a:pos x="60" y="262"/>
                    </a:cxn>
                    <a:cxn ang="0">
                      <a:pos x="75" y="217"/>
                    </a:cxn>
                    <a:cxn ang="0">
                      <a:pos x="135" y="142"/>
                    </a:cxn>
                    <a:cxn ang="0">
                      <a:pos x="150" y="90"/>
                    </a:cxn>
                    <a:cxn ang="0">
                      <a:pos x="158" y="37"/>
                    </a:cxn>
                    <a:cxn ang="0">
                      <a:pos x="202" y="0"/>
                    </a:cxn>
                  </a:cxnLst>
                  <a:rect l="0" t="0" r="r" b="b"/>
                  <a:pathLst>
                    <a:path w="202" h="329">
                      <a:moveTo>
                        <a:pt x="0" y="329"/>
                      </a:moveTo>
                      <a:cubicBezTo>
                        <a:pt x="11" y="318"/>
                        <a:pt x="50" y="285"/>
                        <a:pt x="60" y="262"/>
                      </a:cubicBezTo>
                      <a:cubicBezTo>
                        <a:pt x="66" y="248"/>
                        <a:pt x="75" y="217"/>
                        <a:pt x="75" y="217"/>
                      </a:cubicBezTo>
                      <a:cubicBezTo>
                        <a:pt x="84" y="158"/>
                        <a:pt x="81" y="155"/>
                        <a:pt x="135" y="142"/>
                      </a:cubicBezTo>
                      <a:cubicBezTo>
                        <a:pt x="176" y="115"/>
                        <a:pt x="150" y="142"/>
                        <a:pt x="150" y="90"/>
                      </a:cubicBezTo>
                      <a:cubicBezTo>
                        <a:pt x="150" y="72"/>
                        <a:pt x="153" y="54"/>
                        <a:pt x="158" y="37"/>
                      </a:cubicBezTo>
                      <a:cubicBezTo>
                        <a:pt x="167" y="9"/>
                        <a:pt x="185" y="17"/>
                        <a:pt x="202"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7" name="Freeform 85">
                  <a:extLst>
                    <a:ext uri="{FF2B5EF4-FFF2-40B4-BE49-F238E27FC236}">
                      <a16:creationId xmlns:a16="http://schemas.microsoft.com/office/drawing/2014/main" id="{4DAA8216-AFE1-4FF0-AA4F-B123963943C4}"/>
                    </a:ext>
                  </a:extLst>
                </p:cNvPr>
                <p:cNvSpPr>
                  <a:spLocks/>
                </p:cNvSpPr>
                <p:nvPr/>
              </p:nvSpPr>
              <p:spPr bwMode="auto">
                <a:xfrm>
                  <a:off x="1467" y="2573"/>
                  <a:ext cx="156" cy="382"/>
                </a:xfrm>
                <a:custGeom>
                  <a:avLst/>
                  <a:gdLst/>
                  <a:ahLst/>
                  <a:cxnLst>
                    <a:cxn ang="0">
                      <a:pos x="22" y="382"/>
                    </a:cxn>
                    <a:cxn ang="0">
                      <a:pos x="67" y="270"/>
                    </a:cxn>
                    <a:cxn ang="0">
                      <a:pos x="119" y="180"/>
                    </a:cxn>
                    <a:cxn ang="0">
                      <a:pos x="156" y="68"/>
                    </a:cxn>
                    <a:cxn ang="0">
                      <a:pos x="149" y="0"/>
                    </a:cxn>
                  </a:cxnLst>
                  <a:rect l="0" t="0" r="r" b="b"/>
                  <a:pathLst>
                    <a:path w="156" h="382">
                      <a:moveTo>
                        <a:pt x="22" y="382"/>
                      </a:moveTo>
                      <a:cubicBezTo>
                        <a:pt x="39" y="326"/>
                        <a:pt x="0" y="286"/>
                        <a:pt x="67" y="270"/>
                      </a:cubicBezTo>
                      <a:cubicBezTo>
                        <a:pt x="98" y="249"/>
                        <a:pt x="102" y="214"/>
                        <a:pt x="119" y="180"/>
                      </a:cubicBezTo>
                      <a:cubicBezTo>
                        <a:pt x="128" y="142"/>
                        <a:pt x="144" y="106"/>
                        <a:pt x="156" y="68"/>
                      </a:cubicBezTo>
                      <a:cubicBezTo>
                        <a:pt x="149" y="5"/>
                        <a:pt x="149" y="28"/>
                        <a:pt x="149"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8" name="Freeform 86">
                  <a:extLst>
                    <a:ext uri="{FF2B5EF4-FFF2-40B4-BE49-F238E27FC236}">
                      <a16:creationId xmlns:a16="http://schemas.microsoft.com/office/drawing/2014/main" id="{25532236-A711-482D-ACE3-E899740E7787}"/>
                    </a:ext>
                  </a:extLst>
                </p:cNvPr>
                <p:cNvSpPr>
                  <a:spLocks/>
                </p:cNvSpPr>
                <p:nvPr/>
              </p:nvSpPr>
              <p:spPr bwMode="auto">
                <a:xfrm>
                  <a:off x="1458" y="2626"/>
                  <a:ext cx="240" cy="344"/>
                </a:xfrm>
                <a:custGeom>
                  <a:avLst/>
                  <a:gdLst/>
                  <a:ahLst/>
                  <a:cxnLst>
                    <a:cxn ang="0">
                      <a:pos x="240" y="344"/>
                    </a:cxn>
                    <a:cxn ang="0">
                      <a:pos x="105" y="247"/>
                    </a:cxn>
                    <a:cxn ang="0">
                      <a:pos x="76" y="202"/>
                    </a:cxn>
                    <a:cxn ang="0">
                      <a:pos x="23" y="67"/>
                    </a:cxn>
                    <a:cxn ang="0">
                      <a:pos x="16" y="0"/>
                    </a:cxn>
                  </a:cxnLst>
                  <a:rect l="0" t="0" r="r" b="b"/>
                  <a:pathLst>
                    <a:path w="240" h="344">
                      <a:moveTo>
                        <a:pt x="240" y="344"/>
                      </a:moveTo>
                      <a:cubicBezTo>
                        <a:pt x="203" y="305"/>
                        <a:pt x="157" y="263"/>
                        <a:pt x="105" y="247"/>
                      </a:cubicBezTo>
                      <a:cubicBezTo>
                        <a:pt x="95" y="232"/>
                        <a:pt x="86" y="217"/>
                        <a:pt x="76" y="202"/>
                      </a:cubicBezTo>
                      <a:cubicBezTo>
                        <a:pt x="0" y="84"/>
                        <a:pt x="132" y="100"/>
                        <a:pt x="23" y="67"/>
                      </a:cubicBezTo>
                      <a:cubicBezTo>
                        <a:pt x="11" y="31"/>
                        <a:pt x="16" y="53"/>
                        <a:pt x="16"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9" name="Freeform 87">
                  <a:extLst>
                    <a:ext uri="{FF2B5EF4-FFF2-40B4-BE49-F238E27FC236}">
                      <a16:creationId xmlns:a16="http://schemas.microsoft.com/office/drawing/2014/main" id="{CBCFF00C-3A51-4BE1-BDC2-656C72772CDE}"/>
                    </a:ext>
                  </a:extLst>
                </p:cNvPr>
                <p:cNvSpPr>
                  <a:spLocks/>
                </p:cNvSpPr>
                <p:nvPr/>
              </p:nvSpPr>
              <p:spPr bwMode="auto">
                <a:xfrm>
                  <a:off x="1376" y="2611"/>
                  <a:ext cx="38" cy="344"/>
                </a:xfrm>
                <a:custGeom>
                  <a:avLst/>
                  <a:gdLst/>
                  <a:ahLst/>
                  <a:cxnLst>
                    <a:cxn ang="0">
                      <a:pos x="0" y="344"/>
                    </a:cxn>
                    <a:cxn ang="0">
                      <a:pos x="15" y="232"/>
                    </a:cxn>
                    <a:cxn ang="0">
                      <a:pos x="38" y="75"/>
                    </a:cxn>
                    <a:cxn ang="0">
                      <a:pos x="15" y="0"/>
                    </a:cxn>
                  </a:cxnLst>
                  <a:rect l="0" t="0" r="r" b="b"/>
                  <a:pathLst>
                    <a:path w="38" h="344">
                      <a:moveTo>
                        <a:pt x="0" y="344"/>
                      </a:moveTo>
                      <a:cubicBezTo>
                        <a:pt x="29" y="299"/>
                        <a:pt x="22" y="294"/>
                        <a:pt x="15" y="232"/>
                      </a:cubicBezTo>
                      <a:cubicBezTo>
                        <a:pt x="20" y="179"/>
                        <a:pt x="20" y="125"/>
                        <a:pt x="38" y="75"/>
                      </a:cubicBezTo>
                      <a:cubicBezTo>
                        <a:pt x="27" y="44"/>
                        <a:pt x="15" y="34"/>
                        <a:pt x="15"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50" name="Freeform 88">
                  <a:extLst>
                    <a:ext uri="{FF2B5EF4-FFF2-40B4-BE49-F238E27FC236}">
                      <a16:creationId xmlns:a16="http://schemas.microsoft.com/office/drawing/2014/main" id="{BC36C54A-F833-4AA5-9B59-7AB4F488F2B5}"/>
                    </a:ext>
                  </a:extLst>
                </p:cNvPr>
                <p:cNvSpPr>
                  <a:spLocks/>
                </p:cNvSpPr>
                <p:nvPr/>
              </p:nvSpPr>
              <p:spPr bwMode="auto">
                <a:xfrm>
                  <a:off x="1721" y="2656"/>
                  <a:ext cx="74" cy="276"/>
                </a:xfrm>
                <a:custGeom>
                  <a:avLst/>
                  <a:gdLst/>
                  <a:ahLst/>
                  <a:cxnLst>
                    <a:cxn ang="0">
                      <a:pos x="0" y="0"/>
                    </a:cxn>
                    <a:cxn ang="0">
                      <a:pos x="14" y="52"/>
                    </a:cxn>
                    <a:cxn ang="0">
                      <a:pos x="44" y="97"/>
                    </a:cxn>
                    <a:cxn ang="0">
                      <a:pos x="74" y="217"/>
                    </a:cxn>
                    <a:cxn ang="0">
                      <a:pos x="67" y="276"/>
                    </a:cxn>
                  </a:cxnLst>
                  <a:rect l="0" t="0" r="r" b="b"/>
                  <a:pathLst>
                    <a:path w="74" h="276">
                      <a:moveTo>
                        <a:pt x="0" y="0"/>
                      </a:moveTo>
                      <a:cubicBezTo>
                        <a:pt x="1" y="6"/>
                        <a:pt x="9" y="44"/>
                        <a:pt x="14" y="52"/>
                      </a:cubicBezTo>
                      <a:cubicBezTo>
                        <a:pt x="23" y="68"/>
                        <a:pt x="44" y="97"/>
                        <a:pt x="44" y="97"/>
                      </a:cubicBezTo>
                      <a:cubicBezTo>
                        <a:pt x="33" y="156"/>
                        <a:pt x="16" y="177"/>
                        <a:pt x="74" y="217"/>
                      </a:cubicBezTo>
                      <a:cubicBezTo>
                        <a:pt x="66" y="266"/>
                        <a:pt x="67" y="246"/>
                        <a:pt x="67" y="276"/>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51" name="Freeform 89">
                  <a:extLst>
                    <a:ext uri="{FF2B5EF4-FFF2-40B4-BE49-F238E27FC236}">
                      <a16:creationId xmlns:a16="http://schemas.microsoft.com/office/drawing/2014/main" id="{FEDA017F-8E62-4A3B-B858-1413577352A2}"/>
                    </a:ext>
                  </a:extLst>
                </p:cNvPr>
                <p:cNvSpPr>
                  <a:spLocks/>
                </p:cNvSpPr>
                <p:nvPr/>
              </p:nvSpPr>
              <p:spPr bwMode="auto">
                <a:xfrm>
                  <a:off x="1634" y="2715"/>
                  <a:ext cx="161" cy="232"/>
                </a:xfrm>
                <a:custGeom>
                  <a:avLst/>
                  <a:gdLst/>
                  <a:ahLst/>
                  <a:cxnLst>
                    <a:cxn ang="0">
                      <a:pos x="34" y="0"/>
                    </a:cxn>
                    <a:cxn ang="0">
                      <a:pos x="27" y="30"/>
                    </a:cxn>
                    <a:cxn ang="0">
                      <a:pos x="12" y="75"/>
                    </a:cxn>
                    <a:cxn ang="0">
                      <a:pos x="72" y="165"/>
                    </a:cxn>
                    <a:cxn ang="0">
                      <a:pos x="116" y="98"/>
                    </a:cxn>
                    <a:cxn ang="0">
                      <a:pos x="161" y="158"/>
                    </a:cxn>
                    <a:cxn ang="0">
                      <a:pos x="124" y="232"/>
                    </a:cxn>
                  </a:cxnLst>
                  <a:rect l="0" t="0" r="r" b="b"/>
                  <a:pathLst>
                    <a:path w="161" h="232">
                      <a:moveTo>
                        <a:pt x="34" y="0"/>
                      </a:moveTo>
                      <a:cubicBezTo>
                        <a:pt x="32" y="10"/>
                        <a:pt x="30" y="20"/>
                        <a:pt x="27" y="30"/>
                      </a:cubicBezTo>
                      <a:cubicBezTo>
                        <a:pt x="23" y="45"/>
                        <a:pt x="12" y="75"/>
                        <a:pt x="12" y="75"/>
                      </a:cubicBezTo>
                      <a:cubicBezTo>
                        <a:pt x="19" y="147"/>
                        <a:pt x="0" y="178"/>
                        <a:pt x="72" y="165"/>
                      </a:cubicBezTo>
                      <a:cubicBezTo>
                        <a:pt x="95" y="131"/>
                        <a:pt x="76" y="111"/>
                        <a:pt x="116" y="98"/>
                      </a:cubicBezTo>
                      <a:cubicBezTo>
                        <a:pt x="143" y="116"/>
                        <a:pt x="152" y="127"/>
                        <a:pt x="161" y="158"/>
                      </a:cubicBezTo>
                      <a:cubicBezTo>
                        <a:pt x="155" y="178"/>
                        <a:pt x="138" y="218"/>
                        <a:pt x="124" y="232"/>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9" name="Group 91">
                <a:extLst>
                  <a:ext uri="{FF2B5EF4-FFF2-40B4-BE49-F238E27FC236}">
                    <a16:creationId xmlns:a16="http://schemas.microsoft.com/office/drawing/2014/main" id="{C36B9517-07C9-497F-AA7D-5D3D3405CF3D}"/>
                  </a:ext>
                </a:extLst>
              </p:cNvPr>
              <p:cNvGrpSpPr>
                <a:grpSpLocks/>
              </p:cNvGrpSpPr>
              <p:nvPr/>
            </p:nvGrpSpPr>
            <p:grpSpPr bwMode="auto">
              <a:xfrm>
                <a:off x="1680" y="2592"/>
                <a:ext cx="965" cy="535"/>
                <a:chOff x="830" y="2562"/>
                <a:chExt cx="965" cy="535"/>
              </a:xfrm>
            </p:grpSpPr>
            <p:sp>
              <p:nvSpPr>
                <p:cNvPr id="32" name="Freeform 92">
                  <a:extLst>
                    <a:ext uri="{FF2B5EF4-FFF2-40B4-BE49-F238E27FC236}">
                      <a16:creationId xmlns:a16="http://schemas.microsoft.com/office/drawing/2014/main" id="{D7C69301-59B6-45FC-A0F6-E1C1AD30F981}"/>
                    </a:ext>
                  </a:extLst>
                </p:cNvPr>
                <p:cNvSpPr>
                  <a:spLocks/>
                </p:cNvSpPr>
                <p:nvPr/>
              </p:nvSpPr>
              <p:spPr bwMode="auto">
                <a:xfrm>
                  <a:off x="898" y="2633"/>
                  <a:ext cx="157" cy="412"/>
                </a:xfrm>
                <a:custGeom>
                  <a:avLst/>
                  <a:gdLst/>
                  <a:ahLst/>
                  <a:cxnLst>
                    <a:cxn ang="0">
                      <a:pos x="157" y="412"/>
                    </a:cxn>
                    <a:cxn ang="0">
                      <a:pos x="97" y="352"/>
                    </a:cxn>
                    <a:cxn ang="0">
                      <a:pos x="127" y="262"/>
                    </a:cxn>
                    <a:cxn ang="0">
                      <a:pos x="119" y="240"/>
                    </a:cxn>
                    <a:cxn ang="0">
                      <a:pos x="97" y="225"/>
                    </a:cxn>
                    <a:cxn ang="0">
                      <a:pos x="45" y="142"/>
                    </a:cxn>
                    <a:cxn ang="0">
                      <a:pos x="52" y="105"/>
                    </a:cxn>
                    <a:cxn ang="0">
                      <a:pos x="45" y="38"/>
                    </a:cxn>
                    <a:cxn ang="0">
                      <a:pos x="0" y="0"/>
                    </a:cxn>
                  </a:cxnLst>
                  <a:rect l="0" t="0" r="r" b="b"/>
                  <a:pathLst>
                    <a:path w="157" h="412">
                      <a:moveTo>
                        <a:pt x="157" y="412"/>
                      </a:moveTo>
                      <a:cubicBezTo>
                        <a:pt x="136" y="391"/>
                        <a:pt x="114" y="377"/>
                        <a:pt x="97" y="352"/>
                      </a:cubicBezTo>
                      <a:cubicBezTo>
                        <a:pt x="103" y="312"/>
                        <a:pt x="114" y="297"/>
                        <a:pt x="127" y="262"/>
                      </a:cubicBezTo>
                      <a:cubicBezTo>
                        <a:pt x="124" y="255"/>
                        <a:pt x="124" y="246"/>
                        <a:pt x="119" y="240"/>
                      </a:cubicBezTo>
                      <a:cubicBezTo>
                        <a:pt x="113" y="233"/>
                        <a:pt x="102" y="233"/>
                        <a:pt x="97" y="225"/>
                      </a:cubicBezTo>
                      <a:cubicBezTo>
                        <a:pt x="67" y="177"/>
                        <a:pt x="97" y="177"/>
                        <a:pt x="45" y="142"/>
                      </a:cubicBezTo>
                      <a:cubicBezTo>
                        <a:pt x="5" y="83"/>
                        <a:pt x="43" y="155"/>
                        <a:pt x="52" y="105"/>
                      </a:cubicBezTo>
                      <a:cubicBezTo>
                        <a:pt x="56" y="83"/>
                        <a:pt x="53" y="59"/>
                        <a:pt x="45" y="38"/>
                      </a:cubicBezTo>
                      <a:cubicBezTo>
                        <a:pt x="38" y="21"/>
                        <a:pt x="0" y="43"/>
                        <a:pt x="0"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3" name="Freeform 93">
                  <a:extLst>
                    <a:ext uri="{FF2B5EF4-FFF2-40B4-BE49-F238E27FC236}">
                      <a16:creationId xmlns:a16="http://schemas.microsoft.com/office/drawing/2014/main" id="{D3A55887-93E6-4D57-BE54-778C4DBB4DF8}"/>
                    </a:ext>
                  </a:extLst>
                </p:cNvPr>
                <p:cNvSpPr>
                  <a:spLocks/>
                </p:cNvSpPr>
                <p:nvPr/>
              </p:nvSpPr>
              <p:spPr bwMode="auto">
                <a:xfrm>
                  <a:off x="1058" y="2618"/>
                  <a:ext cx="221" cy="456"/>
                </a:xfrm>
                <a:custGeom>
                  <a:avLst/>
                  <a:gdLst/>
                  <a:ahLst/>
                  <a:cxnLst>
                    <a:cxn ang="0">
                      <a:pos x="27" y="456"/>
                    </a:cxn>
                    <a:cxn ang="0">
                      <a:pos x="94" y="240"/>
                    </a:cxn>
                    <a:cxn ang="0">
                      <a:pos x="139" y="150"/>
                    </a:cxn>
                    <a:cxn ang="0">
                      <a:pos x="154" y="90"/>
                    </a:cxn>
                    <a:cxn ang="0">
                      <a:pos x="221" y="0"/>
                    </a:cxn>
                  </a:cxnLst>
                  <a:rect l="0" t="0" r="r" b="b"/>
                  <a:pathLst>
                    <a:path w="221" h="456">
                      <a:moveTo>
                        <a:pt x="27" y="456"/>
                      </a:moveTo>
                      <a:cubicBezTo>
                        <a:pt x="19" y="331"/>
                        <a:pt x="0" y="309"/>
                        <a:pt x="94" y="240"/>
                      </a:cubicBezTo>
                      <a:cubicBezTo>
                        <a:pt x="119" y="203"/>
                        <a:pt x="126" y="190"/>
                        <a:pt x="139" y="150"/>
                      </a:cubicBezTo>
                      <a:cubicBezTo>
                        <a:pt x="146" y="130"/>
                        <a:pt x="143" y="107"/>
                        <a:pt x="154" y="90"/>
                      </a:cubicBezTo>
                      <a:cubicBezTo>
                        <a:pt x="188" y="38"/>
                        <a:pt x="221" y="56"/>
                        <a:pt x="221"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4" name="Freeform 94">
                  <a:extLst>
                    <a:ext uri="{FF2B5EF4-FFF2-40B4-BE49-F238E27FC236}">
                      <a16:creationId xmlns:a16="http://schemas.microsoft.com/office/drawing/2014/main" id="{5B86B47D-207C-46D4-8295-EE5C51D61EC4}"/>
                    </a:ext>
                  </a:extLst>
                </p:cNvPr>
                <p:cNvSpPr>
                  <a:spLocks/>
                </p:cNvSpPr>
                <p:nvPr/>
              </p:nvSpPr>
              <p:spPr bwMode="auto">
                <a:xfrm>
                  <a:off x="993" y="2562"/>
                  <a:ext cx="219" cy="512"/>
                </a:xfrm>
                <a:custGeom>
                  <a:avLst/>
                  <a:gdLst/>
                  <a:ahLst/>
                  <a:cxnLst>
                    <a:cxn ang="0">
                      <a:pos x="219" y="512"/>
                    </a:cxn>
                    <a:cxn ang="0">
                      <a:pos x="166" y="445"/>
                    </a:cxn>
                    <a:cxn ang="0">
                      <a:pos x="152" y="423"/>
                    </a:cxn>
                    <a:cxn ang="0">
                      <a:pos x="137" y="378"/>
                    </a:cxn>
                    <a:cxn ang="0">
                      <a:pos x="114" y="236"/>
                    </a:cxn>
                    <a:cxn ang="0">
                      <a:pos x="62" y="64"/>
                    </a:cxn>
                    <a:cxn ang="0">
                      <a:pos x="47" y="41"/>
                    </a:cxn>
                    <a:cxn ang="0">
                      <a:pos x="2" y="4"/>
                    </a:cxn>
                  </a:cxnLst>
                  <a:rect l="0" t="0" r="r" b="b"/>
                  <a:pathLst>
                    <a:path w="219" h="512">
                      <a:moveTo>
                        <a:pt x="219" y="512"/>
                      </a:moveTo>
                      <a:cubicBezTo>
                        <a:pt x="208" y="481"/>
                        <a:pt x="194" y="463"/>
                        <a:pt x="166" y="445"/>
                      </a:cubicBezTo>
                      <a:cubicBezTo>
                        <a:pt x="161" y="438"/>
                        <a:pt x="155" y="431"/>
                        <a:pt x="152" y="423"/>
                      </a:cubicBezTo>
                      <a:cubicBezTo>
                        <a:pt x="146" y="408"/>
                        <a:pt x="137" y="378"/>
                        <a:pt x="137" y="378"/>
                      </a:cubicBezTo>
                      <a:cubicBezTo>
                        <a:pt x="148" y="304"/>
                        <a:pt x="136" y="297"/>
                        <a:pt x="114" y="236"/>
                      </a:cubicBezTo>
                      <a:cubicBezTo>
                        <a:pt x="109" y="185"/>
                        <a:pt x="109" y="96"/>
                        <a:pt x="62" y="64"/>
                      </a:cubicBezTo>
                      <a:cubicBezTo>
                        <a:pt x="57" y="56"/>
                        <a:pt x="54" y="47"/>
                        <a:pt x="47" y="41"/>
                      </a:cubicBezTo>
                      <a:cubicBezTo>
                        <a:pt x="0" y="0"/>
                        <a:pt x="2" y="30"/>
                        <a:pt x="2" y="4"/>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5" name="Freeform 95">
                  <a:extLst>
                    <a:ext uri="{FF2B5EF4-FFF2-40B4-BE49-F238E27FC236}">
                      <a16:creationId xmlns:a16="http://schemas.microsoft.com/office/drawing/2014/main" id="{26915CA9-A297-4DD9-9DC3-6FAC9C6D8A1F}"/>
                    </a:ext>
                  </a:extLst>
                </p:cNvPr>
                <p:cNvSpPr>
                  <a:spLocks/>
                </p:cNvSpPr>
                <p:nvPr/>
              </p:nvSpPr>
              <p:spPr bwMode="auto">
                <a:xfrm>
                  <a:off x="830" y="2768"/>
                  <a:ext cx="175" cy="306"/>
                </a:xfrm>
                <a:custGeom>
                  <a:avLst/>
                  <a:gdLst/>
                  <a:ahLst/>
                  <a:cxnLst>
                    <a:cxn ang="0">
                      <a:pos x="157" y="306"/>
                    </a:cxn>
                    <a:cxn ang="0">
                      <a:pos x="90" y="164"/>
                    </a:cxn>
                    <a:cxn ang="0">
                      <a:pos x="83" y="127"/>
                    </a:cxn>
                    <a:cxn ang="0">
                      <a:pos x="60" y="112"/>
                    </a:cxn>
                    <a:cxn ang="0">
                      <a:pos x="75" y="37"/>
                    </a:cxn>
                    <a:cxn ang="0">
                      <a:pos x="23" y="7"/>
                    </a:cxn>
                    <a:cxn ang="0">
                      <a:pos x="0" y="0"/>
                    </a:cxn>
                  </a:cxnLst>
                  <a:rect l="0" t="0" r="r" b="b"/>
                  <a:pathLst>
                    <a:path w="175" h="306">
                      <a:moveTo>
                        <a:pt x="157" y="306"/>
                      </a:moveTo>
                      <a:cubicBezTo>
                        <a:pt x="175" y="243"/>
                        <a:pt x="152" y="186"/>
                        <a:pt x="90" y="164"/>
                      </a:cubicBezTo>
                      <a:cubicBezTo>
                        <a:pt x="88" y="152"/>
                        <a:pt x="89" y="138"/>
                        <a:pt x="83" y="127"/>
                      </a:cubicBezTo>
                      <a:cubicBezTo>
                        <a:pt x="78" y="119"/>
                        <a:pt x="62" y="121"/>
                        <a:pt x="60" y="112"/>
                      </a:cubicBezTo>
                      <a:cubicBezTo>
                        <a:pt x="56" y="95"/>
                        <a:pt x="69" y="57"/>
                        <a:pt x="75" y="37"/>
                      </a:cubicBezTo>
                      <a:cubicBezTo>
                        <a:pt x="45" y="7"/>
                        <a:pt x="64" y="19"/>
                        <a:pt x="23" y="7"/>
                      </a:cubicBezTo>
                      <a:cubicBezTo>
                        <a:pt x="15" y="5"/>
                        <a:pt x="0" y="0"/>
                        <a:pt x="0"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6" name="Freeform 96">
                  <a:extLst>
                    <a:ext uri="{FF2B5EF4-FFF2-40B4-BE49-F238E27FC236}">
                      <a16:creationId xmlns:a16="http://schemas.microsoft.com/office/drawing/2014/main" id="{146E6F32-FE01-417E-B6C5-73E845A51B65}"/>
                    </a:ext>
                  </a:extLst>
                </p:cNvPr>
                <p:cNvSpPr>
                  <a:spLocks/>
                </p:cNvSpPr>
                <p:nvPr/>
              </p:nvSpPr>
              <p:spPr bwMode="auto">
                <a:xfrm>
                  <a:off x="1159" y="2768"/>
                  <a:ext cx="202" cy="329"/>
                </a:xfrm>
                <a:custGeom>
                  <a:avLst/>
                  <a:gdLst/>
                  <a:ahLst/>
                  <a:cxnLst>
                    <a:cxn ang="0">
                      <a:pos x="0" y="329"/>
                    </a:cxn>
                    <a:cxn ang="0">
                      <a:pos x="60" y="262"/>
                    </a:cxn>
                    <a:cxn ang="0">
                      <a:pos x="75" y="217"/>
                    </a:cxn>
                    <a:cxn ang="0">
                      <a:pos x="135" y="142"/>
                    </a:cxn>
                    <a:cxn ang="0">
                      <a:pos x="150" y="90"/>
                    </a:cxn>
                    <a:cxn ang="0">
                      <a:pos x="158" y="37"/>
                    </a:cxn>
                    <a:cxn ang="0">
                      <a:pos x="202" y="0"/>
                    </a:cxn>
                  </a:cxnLst>
                  <a:rect l="0" t="0" r="r" b="b"/>
                  <a:pathLst>
                    <a:path w="202" h="329">
                      <a:moveTo>
                        <a:pt x="0" y="329"/>
                      </a:moveTo>
                      <a:cubicBezTo>
                        <a:pt x="11" y="318"/>
                        <a:pt x="50" y="285"/>
                        <a:pt x="60" y="262"/>
                      </a:cubicBezTo>
                      <a:cubicBezTo>
                        <a:pt x="66" y="248"/>
                        <a:pt x="75" y="217"/>
                        <a:pt x="75" y="217"/>
                      </a:cubicBezTo>
                      <a:cubicBezTo>
                        <a:pt x="84" y="158"/>
                        <a:pt x="81" y="155"/>
                        <a:pt x="135" y="142"/>
                      </a:cubicBezTo>
                      <a:cubicBezTo>
                        <a:pt x="176" y="115"/>
                        <a:pt x="150" y="142"/>
                        <a:pt x="150" y="90"/>
                      </a:cubicBezTo>
                      <a:cubicBezTo>
                        <a:pt x="150" y="72"/>
                        <a:pt x="153" y="54"/>
                        <a:pt x="158" y="37"/>
                      </a:cubicBezTo>
                      <a:cubicBezTo>
                        <a:pt x="167" y="9"/>
                        <a:pt x="185" y="17"/>
                        <a:pt x="202"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7" name="Freeform 97">
                  <a:extLst>
                    <a:ext uri="{FF2B5EF4-FFF2-40B4-BE49-F238E27FC236}">
                      <a16:creationId xmlns:a16="http://schemas.microsoft.com/office/drawing/2014/main" id="{34C57528-8CDC-426A-A301-F8A0D69A76BF}"/>
                    </a:ext>
                  </a:extLst>
                </p:cNvPr>
                <p:cNvSpPr>
                  <a:spLocks/>
                </p:cNvSpPr>
                <p:nvPr/>
              </p:nvSpPr>
              <p:spPr bwMode="auto">
                <a:xfrm>
                  <a:off x="1467" y="2573"/>
                  <a:ext cx="156" cy="382"/>
                </a:xfrm>
                <a:custGeom>
                  <a:avLst/>
                  <a:gdLst/>
                  <a:ahLst/>
                  <a:cxnLst>
                    <a:cxn ang="0">
                      <a:pos x="22" y="382"/>
                    </a:cxn>
                    <a:cxn ang="0">
                      <a:pos x="67" y="270"/>
                    </a:cxn>
                    <a:cxn ang="0">
                      <a:pos x="119" y="180"/>
                    </a:cxn>
                    <a:cxn ang="0">
                      <a:pos x="156" y="68"/>
                    </a:cxn>
                    <a:cxn ang="0">
                      <a:pos x="149" y="0"/>
                    </a:cxn>
                  </a:cxnLst>
                  <a:rect l="0" t="0" r="r" b="b"/>
                  <a:pathLst>
                    <a:path w="156" h="382">
                      <a:moveTo>
                        <a:pt x="22" y="382"/>
                      </a:moveTo>
                      <a:cubicBezTo>
                        <a:pt x="39" y="326"/>
                        <a:pt x="0" y="286"/>
                        <a:pt x="67" y="270"/>
                      </a:cubicBezTo>
                      <a:cubicBezTo>
                        <a:pt x="98" y="249"/>
                        <a:pt x="102" y="214"/>
                        <a:pt x="119" y="180"/>
                      </a:cubicBezTo>
                      <a:cubicBezTo>
                        <a:pt x="128" y="142"/>
                        <a:pt x="144" y="106"/>
                        <a:pt x="156" y="68"/>
                      </a:cubicBezTo>
                      <a:cubicBezTo>
                        <a:pt x="149" y="5"/>
                        <a:pt x="149" y="28"/>
                        <a:pt x="149"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8" name="Freeform 98">
                  <a:extLst>
                    <a:ext uri="{FF2B5EF4-FFF2-40B4-BE49-F238E27FC236}">
                      <a16:creationId xmlns:a16="http://schemas.microsoft.com/office/drawing/2014/main" id="{62770ACC-AE6B-4BCC-80DD-9FB28056259A}"/>
                    </a:ext>
                  </a:extLst>
                </p:cNvPr>
                <p:cNvSpPr>
                  <a:spLocks/>
                </p:cNvSpPr>
                <p:nvPr/>
              </p:nvSpPr>
              <p:spPr bwMode="auto">
                <a:xfrm>
                  <a:off x="1458" y="2626"/>
                  <a:ext cx="240" cy="344"/>
                </a:xfrm>
                <a:custGeom>
                  <a:avLst/>
                  <a:gdLst/>
                  <a:ahLst/>
                  <a:cxnLst>
                    <a:cxn ang="0">
                      <a:pos x="240" y="344"/>
                    </a:cxn>
                    <a:cxn ang="0">
                      <a:pos x="105" y="247"/>
                    </a:cxn>
                    <a:cxn ang="0">
                      <a:pos x="76" y="202"/>
                    </a:cxn>
                    <a:cxn ang="0">
                      <a:pos x="23" y="67"/>
                    </a:cxn>
                    <a:cxn ang="0">
                      <a:pos x="16" y="0"/>
                    </a:cxn>
                  </a:cxnLst>
                  <a:rect l="0" t="0" r="r" b="b"/>
                  <a:pathLst>
                    <a:path w="240" h="344">
                      <a:moveTo>
                        <a:pt x="240" y="344"/>
                      </a:moveTo>
                      <a:cubicBezTo>
                        <a:pt x="203" y="305"/>
                        <a:pt x="157" y="263"/>
                        <a:pt x="105" y="247"/>
                      </a:cubicBezTo>
                      <a:cubicBezTo>
                        <a:pt x="95" y="232"/>
                        <a:pt x="86" y="217"/>
                        <a:pt x="76" y="202"/>
                      </a:cubicBezTo>
                      <a:cubicBezTo>
                        <a:pt x="0" y="84"/>
                        <a:pt x="132" y="100"/>
                        <a:pt x="23" y="67"/>
                      </a:cubicBezTo>
                      <a:cubicBezTo>
                        <a:pt x="11" y="31"/>
                        <a:pt x="16" y="53"/>
                        <a:pt x="16"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9" name="Freeform 99">
                  <a:extLst>
                    <a:ext uri="{FF2B5EF4-FFF2-40B4-BE49-F238E27FC236}">
                      <a16:creationId xmlns:a16="http://schemas.microsoft.com/office/drawing/2014/main" id="{E1D0FD15-572E-4130-842A-2CD408FDB59E}"/>
                    </a:ext>
                  </a:extLst>
                </p:cNvPr>
                <p:cNvSpPr>
                  <a:spLocks/>
                </p:cNvSpPr>
                <p:nvPr/>
              </p:nvSpPr>
              <p:spPr bwMode="auto">
                <a:xfrm>
                  <a:off x="1376" y="2611"/>
                  <a:ext cx="38" cy="344"/>
                </a:xfrm>
                <a:custGeom>
                  <a:avLst/>
                  <a:gdLst/>
                  <a:ahLst/>
                  <a:cxnLst>
                    <a:cxn ang="0">
                      <a:pos x="0" y="344"/>
                    </a:cxn>
                    <a:cxn ang="0">
                      <a:pos x="15" y="232"/>
                    </a:cxn>
                    <a:cxn ang="0">
                      <a:pos x="38" y="75"/>
                    </a:cxn>
                    <a:cxn ang="0">
                      <a:pos x="15" y="0"/>
                    </a:cxn>
                  </a:cxnLst>
                  <a:rect l="0" t="0" r="r" b="b"/>
                  <a:pathLst>
                    <a:path w="38" h="344">
                      <a:moveTo>
                        <a:pt x="0" y="344"/>
                      </a:moveTo>
                      <a:cubicBezTo>
                        <a:pt x="29" y="299"/>
                        <a:pt x="22" y="294"/>
                        <a:pt x="15" y="232"/>
                      </a:cubicBezTo>
                      <a:cubicBezTo>
                        <a:pt x="20" y="179"/>
                        <a:pt x="20" y="125"/>
                        <a:pt x="38" y="75"/>
                      </a:cubicBezTo>
                      <a:cubicBezTo>
                        <a:pt x="27" y="44"/>
                        <a:pt x="15" y="34"/>
                        <a:pt x="15"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0" name="Freeform 100">
                  <a:extLst>
                    <a:ext uri="{FF2B5EF4-FFF2-40B4-BE49-F238E27FC236}">
                      <a16:creationId xmlns:a16="http://schemas.microsoft.com/office/drawing/2014/main" id="{DD8E8ED3-A185-4479-A118-0E9B7AEC6AB8}"/>
                    </a:ext>
                  </a:extLst>
                </p:cNvPr>
                <p:cNvSpPr>
                  <a:spLocks/>
                </p:cNvSpPr>
                <p:nvPr/>
              </p:nvSpPr>
              <p:spPr bwMode="auto">
                <a:xfrm>
                  <a:off x="1721" y="2656"/>
                  <a:ext cx="74" cy="276"/>
                </a:xfrm>
                <a:custGeom>
                  <a:avLst/>
                  <a:gdLst/>
                  <a:ahLst/>
                  <a:cxnLst>
                    <a:cxn ang="0">
                      <a:pos x="0" y="0"/>
                    </a:cxn>
                    <a:cxn ang="0">
                      <a:pos x="14" y="52"/>
                    </a:cxn>
                    <a:cxn ang="0">
                      <a:pos x="44" y="97"/>
                    </a:cxn>
                    <a:cxn ang="0">
                      <a:pos x="74" y="217"/>
                    </a:cxn>
                    <a:cxn ang="0">
                      <a:pos x="67" y="276"/>
                    </a:cxn>
                  </a:cxnLst>
                  <a:rect l="0" t="0" r="r" b="b"/>
                  <a:pathLst>
                    <a:path w="74" h="276">
                      <a:moveTo>
                        <a:pt x="0" y="0"/>
                      </a:moveTo>
                      <a:cubicBezTo>
                        <a:pt x="1" y="6"/>
                        <a:pt x="9" y="44"/>
                        <a:pt x="14" y="52"/>
                      </a:cubicBezTo>
                      <a:cubicBezTo>
                        <a:pt x="23" y="68"/>
                        <a:pt x="44" y="97"/>
                        <a:pt x="44" y="97"/>
                      </a:cubicBezTo>
                      <a:cubicBezTo>
                        <a:pt x="33" y="156"/>
                        <a:pt x="16" y="177"/>
                        <a:pt x="74" y="217"/>
                      </a:cubicBezTo>
                      <a:cubicBezTo>
                        <a:pt x="66" y="266"/>
                        <a:pt x="67" y="246"/>
                        <a:pt x="67" y="276"/>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1" name="Freeform 101">
                  <a:extLst>
                    <a:ext uri="{FF2B5EF4-FFF2-40B4-BE49-F238E27FC236}">
                      <a16:creationId xmlns:a16="http://schemas.microsoft.com/office/drawing/2014/main" id="{085FF031-0301-45C2-BF70-767363F55C96}"/>
                    </a:ext>
                  </a:extLst>
                </p:cNvPr>
                <p:cNvSpPr>
                  <a:spLocks/>
                </p:cNvSpPr>
                <p:nvPr/>
              </p:nvSpPr>
              <p:spPr bwMode="auto">
                <a:xfrm>
                  <a:off x="1634" y="2715"/>
                  <a:ext cx="161" cy="232"/>
                </a:xfrm>
                <a:custGeom>
                  <a:avLst/>
                  <a:gdLst/>
                  <a:ahLst/>
                  <a:cxnLst>
                    <a:cxn ang="0">
                      <a:pos x="34" y="0"/>
                    </a:cxn>
                    <a:cxn ang="0">
                      <a:pos x="27" y="30"/>
                    </a:cxn>
                    <a:cxn ang="0">
                      <a:pos x="12" y="75"/>
                    </a:cxn>
                    <a:cxn ang="0">
                      <a:pos x="72" y="165"/>
                    </a:cxn>
                    <a:cxn ang="0">
                      <a:pos x="116" y="98"/>
                    </a:cxn>
                    <a:cxn ang="0">
                      <a:pos x="161" y="158"/>
                    </a:cxn>
                    <a:cxn ang="0">
                      <a:pos x="124" y="232"/>
                    </a:cxn>
                  </a:cxnLst>
                  <a:rect l="0" t="0" r="r" b="b"/>
                  <a:pathLst>
                    <a:path w="161" h="232">
                      <a:moveTo>
                        <a:pt x="34" y="0"/>
                      </a:moveTo>
                      <a:cubicBezTo>
                        <a:pt x="32" y="10"/>
                        <a:pt x="30" y="20"/>
                        <a:pt x="27" y="30"/>
                      </a:cubicBezTo>
                      <a:cubicBezTo>
                        <a:pt x="23" y="45"/>
                        <a:pt x="12" y="75"/>
                        <a:pt x="12" y="75"/>
                      </a:cubicBezTo>
                      <a:cubicBezTo>
                        <a:pt x="19" y="147"/>
                        <a:pt x="0" y="178"/>
                        <a:pt x="72" y="165"/>
                      </a:cubicBezTo>
                      <a:cubicBezTo>
                        <a:pt x="95" y="131"/>
                        <a:pt x="76" y="111"/>
                        <a:pt x="116" y="98"/>
                      </a:cubicBezTo>
                      <a:cubicBezTo>
                        <a:pt x="143" y="116"/>
                        <a:pt x="152" y="127"/>
                        <a:pt x="161" y="158"/>
                      </a:cubicBezTo>
                      <a:cubicBezTo>
                        <a:pt x="155" y="178"/>
                        <a:pt x="138" y="218"/>
                        <a:pt x="124" y="232"/>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10" name="Group 102">
                <a:extLst>
                  <a:ext uri="{FF2B5EF4-FFF2-40B4-BE49-F238E27FC236}">
                    <a16:creationId xmlns:a16="http://schemas.microsoft.com/office/drawing/2014/main" id="{64F146C5-50C5-47A7-A302-16E33F38572C}"/>
                  </a:ext>
                </a:extLst>
              </p:cNvPr>
              <p:cNvGrpSpPr>
                <a:grpSpLocks/>
              </p:cNvGrpSpPr>
              <p:nvPr/>
            </p:nvGrpSpPr>
            <p:grpSpPr bwMode="auto">
              <a:xfrm>
                <a:off x="912" y="2592"/>
                <a:ext cx="965" cy="535"/>
                <a:chOff x="830" y="2562"/>
                <a:chExt cx="965" cy="535"/>
              </a:xfrm>
            </p:grpSpPr>
            <p:sp>
              <p:nvSpPr>
                <p:cNvPr id="22" name="Freeform 103">
                  <a:extLst>
                    <a:ext uri="{FF2B5EF4-FFF2-40B4-BE49-F238E27FC236}">
                      <a16:creationId xmlns:a16="http://schemas.microsoft.com/office/drawing/2014/main" id="{47C3EDD7-65DA-47D2-92D6-8D1526253E4B}"/>
                    </a:ext>
                  </a:extLst>
                </p:cNvPr>
                <p:cNvSpPr>
                  <a:spLocks/>
                </p:cNvSpPr>
                <p:nvPr/>
              </p:nvSpPr>
              <p:spPr bwMode="auto">
                <a:xfrm>
                  <a:off x="898" y="2633"/>
                  <a:ext cx="157" cy="412"/>
                </a:xfrm>
                <a:custGeom>
                  <a:avLst/>
                  <a:gdLst/>
                  <a:ahLst/>
                  <a:cxnLst>
                    <a:cxn ang="0">
                      <a:pos x="157" y="412"/>
                    </a:cxn>
                    <a:cxn ang="0">
                      <a:pos x="97" y="352"/>
                    </a:cxn>
                    <a:cxn ang="0">
                      <a:pos x="127" y="262"/>
                    </a:cxn>
                    <a:cxn ang="0">
                      <a:pos x="119" y="240"/>
                    </a:cxn>
                    <a:cxn ang="0">
                      <a:pos x="97" y="225"/>
                    </a:cxn>
                    <a:cxn ang="0">
                      <a:pos x="45" y="142"/>
                    </a:cxn>
                    <a:cxn ang="0">
                      <a:pos x="52" y="105"/>
                    </a:cxn>
                    <a:cxn ang="0">
                      <a:pos x="45" y="38"/>
                    </a:cxn>
                    <a:cxn ang="0">
                      <a:pos x="0" y="0"/>
                    </a:cxn>
                  </a:cxnLst>
                  <a:rect l="0" t="0" r="r" b="b"/>
                  <a:pathLst>
                    <a:path w="157" h="412">
                      <a:moveTo>
                        <a:pt x="157" y="412"/>
                      </a:moveTo>
                      <a:cubicBezTo>
                        <a:pt x="136" y="391"/>
                        <a:pt x="114" y="377"/>
                        <a:pt x="97" y="352"/>
                      </a:cubicBezTo>
                      <a:cubicBezTo>
                        <a:pt x="103" y="312"/>
                        <a:pt x="114" y="297"/>
                        <a:pt x="127" y="262"/>
                      </a:cubicBezTo>
                      <a:cubicBezTo>
                        <a:pt x="124" y="255"/>
                        <a:pt x="124" y="246"/>
                        <a:pt x="119" y="240"/>
                      </a:cubicBezTo>
                      <a:cubicBezTo>
                        <a:pt x="113" y="233"/>
                        <a:pt x="102" y="233"/>
                        <a:pt x="97" y="225"/>
                      </a:cubicBezTo>
                      <a:cubicBezTo>
                        <a:pt x="67" y="177"/>
                        <a:pt x="97" y="177"/>
                        <a:pt x="45" y="142"/>
                      </a:cubicBezTo>
                      <a:cubicBezTo>
                        <a:pt x="5" y="83"/>
                        <a:pt x="43" y="155"/>
                        <a:pt x="52" y="105"/>
                      </a:cubicBezTo>
                      <a:cubicBezTo>
                        <a:pt x="56" y="83"/>
                        <a:pt x="53" y="59"/>
                        <a:pt x="45" y="38"/>
                      </a:cubicBezTo>
                      <a:cubicBezTo>
                        <a:pt x="38" y="21"/>
                        <a:pt x="0" y="43"/>
                        <a:pt x="0"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3" name="Freeform 104">
                  <a:extLst>
                    <a:ext uri="{FF2B5EF4-FFF2-40B4-BE49-F238E27FC236}">
                      <a16:creationId xmlns:a16="http://schemas.microsoft.com/office/drawing/2014/main" id="{FCA6FCFF-E2EC-41C8-B0D7-D35D6E5DA402}"/>
                    </a:ext>
                  </a:extLst>
                </p:cNvPr>
                <p:cNvSpPr>
                  <a:spLocks/>
                </p:cNvSpPr>
                <p:nvPr/>
              </p:nvSpPr>
              <p:spPr bwMode="auto">
                <a:xfrm>
                  <a:off x="1058" y="2618"/>
                  <a:ext cx="221" cy="456"/>
                </a:xfrm>
                <a:custGeom>
                  <a:avLst/>
                  <a:gdLst/>
                  <a:ahLst/>
                  <a:cxnLst>
                    <a:cxn ang="0">
                      <a:pos x="27" y="456"/>
                    </a:cxn>
                    <a:cxn ang="0">
                      <a:pos x="94" y="240"/>
                    </a:cxn>
                    <a:cxn ang="0">
                      <a:pos x="139" y="150"/>
                    </a:cxn>
                    <a:cxn ang="0">
                      <a:pos x="154" y="90"/>
                    </a:cxn>
                    <a:cxn ang="0">
                      <a:pos x="221" y="0"/>
                    </a:cxn>
                  </a:cxnLst>
                  <a:rect l="0" t="0" r="r" b="b"/>
                  <a:pathLst>
                    <a:path w="221" h="456">
                      <a:moveTo>
                        <a:pt x="27" y="456"/>
                      </a:moveTo>
                      <a:cubicBezTo>
                        <a:pt x="19" y="331"/>
                        <a:pt x="0" y="309"/>
                        <a:pt x="94" y="240"/>
                      </a:cubicBezTo>
                      <a:cubicBezTo>
                        <a:pt x="119" y="203"/>
                        <a:pt x="126" y="190"/>
                        <a:pt x="139" y="150"/>
                      </a:cubicBezTo>
                      <a:cubicBezTo>
                        <a:pt x="146" y="130"/>
                        <a:pt x="143" y="107"/>
                        <a:pt x="154" y="90"/>
                      </a:cubicBezTo>
                      <a:cubicBezTo>
                        <a:pt x="188" y="38"/>
                        <a:pt x="221" y="56"/>
                        <a:pt x="221"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4" name="Freeform 105">
                  <a:extLst>
                    <a:ext uri="{FF2B5EF4-FFF2-40B4-BE49-F238E27FC236}">
                      <a16:creationId xmlns:a16="http://schemas.microsoft.com/office/drawing/2014/main" id="{2EA25AE7-65FC-42AB-9806-AEC38D4DFF50}"/>
                    </a:ext>
                  </a:extLst>
                </p:cNvPr>
                <p:cNvSpPr>
                  <a:spLocks/>
                </p:cNvSpPr>
                <p:nvPr/>
              </p:nvSpPr>
              <p:spPr bwMode="auto">
                <a:xfrm>
                  <a:off x="993" y="2562"/>
                  <a:ext cx="219" cy="512"/>
                </a:xfrm>
                <a:custGeom>
                  <a:avLst/>
                  <a:gdLst/>
                  <a:ahLst/>
                  <a:cxnLst>
                    <a:cxn ang="0">
                      <a:pos x="219" y="512"/>
                    </a:cxn>
                    <a:cxn ang="0">
                      <a:pos x="166" y="445"/>
                    </a:cxn>
                    <a:cxn ang="0">
                      <a:pos x="152" y="423"/>
                    </a:cxn>
                    <a:cxn ang="0">
                      <a:pos x="137" y="378"/>
                    </a:cxn>
                    <a:cxn ang="0">
                      <a:pos x="114" y="236"/>
                    </a:cxn>
                    <a:cxn ang="0">
                      <a:pos x="62" y="64"/>
                    </a:cxn>
                    <a:cxn ang="0">
                      <a:pos x="47" y="41"/>
                    </a:cxn>
                    <a:cxn ang="0">
                      <a:pos x="2" y="4"/>
                    </a:cxn>
                  </a:cxnLst>
                  <a:rect l="0" t="0" r="r" b="b"/>
                  <a:pathLst>
                    <a:path w="219" h="512">
                      <a:moveTo>
                        <a:pt x="219" y="512"/>
                      </a:moveTo>
                      <a:cubicBezTo>
                        <a:pt x="208" y="481"/>
                        <a:pt x="194" y="463"/>
                        <a:pt x="166" y="445"/>
                      </a:cubicBezTo>
                      <a:cubicBezTo>
                        <a:pt x="161" y="438"/>
                        <a:pt x="155" y="431"/>
                        <a:pt x="152" y="423"/>
                      </a:cubicBezTo>
                      <a:cubicBezTo>
                        <a:pt x="146" y="408"/>
                        <a:pt x="137" y="378"/>
                        <a:pt x="137" y="378"/>
                      </a:cubicBezTo>
                      <a:cubicBezTo>
                        <a:pt x="148" y="304"/>
                        <a:pt x="136" y="297"/>
                        <a:pt x="114" y="236"/>
                      </a:cubicBezTo>
                      <a:cubicBezTo>
                        <a:pt x="109" y="185"/>
                        <a:pt x="109" y="96"/>
                        <a:pt x="62" y="64"/>
                      </a:cubicBezTo>
                      <a:cubicBezTo>
                        <a:pt x="57" y="56"/>
                        <a:pt x="54" y="47"/>
                        <a:pt x="47" y="41"/>
                      </a:cubicBezTo>
                      <a:cubicBezTo>
                        <a:pt x="0" y="0"/>
                        <a:pt x="2" y="30"/>
                        <a:pt x="2" y="4"/>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5" name="Freeform 106">
                  <a:extLst>
                    <a:ext uri="{FF2B5EF4-FFF2-40B4-BE49-F238E27FC236}">
                      <a16:creationId xmlns:a16="http://schemas.microsoft.com/office/drawing/2014/main" id="{6AE14986-1530-4578-9FDF-36115708D599}"/>
                    </a:ext>
                  </a:extLst>
                </p:cNvPr>
                <p:cNvSpPr>
                  <a:spLocks/>
                </p:cNvSpPr>
                <p:nvPr/>
              </p:nvSpPr>
              <p:spPr bwMode="auto">
                <a:xfrm>
                  <a:off x="830" y="2768"/>
                  <a:ext cx="175" cy="306"/>
                </a:xfrm>
                <a:custGeom>
                  <a:avLst/>
                  <a:gdLst/>
                  <a:ahLst/>
                  <a:cxnLst>
                    <a:cxn ang="0">
                      <a:pos x="157" y="306"/>
                    </a:cxn>
                    <a:cxn ang="0">
                      <a:pos x="90" y="164"/>
                    </a:cxn>
                    <a:cxn ang="0">
                      <a:pos x="83" y="127"/>
                    </a:cxn>
                    <a:cxn ang="0">
                      <a:pos x="60" y="112"/>
                    </a:cxn>
                    <a:cxn ang="0">
                      <a:pos x="75" y="37"/>
                    </a:cxn>
                    <a:cxn ang="0">
                      <a:pos x="23" y="7"/>
                    </a:cxn>
                    <a:cxn ang="0">
                      <a:pos x="0" y="0"/>
                    </a:cxn>
                  </a:cxnLst>
                  <a:rect l="0" t="0" r="r" b="b"/>
                  <a:pathLst>
                    <a:path w="175" h="306">
                      <a:moveTo>
                        <a:pt x="157" y="306"/>
                      </a:moveTo>
                      <a:cubicBezTo>
                        <a:pt x="175" y="243"/>
                        <a:pt x="152" y="186"/>
                        <a:pt x="90" y="164"/>
                      </a:cubicBezTo>
                      <a:cubicBezTo>
                        <a:pt x="88" y="152"/>
                        <a:pt x="89" y="138"/>
                        <a:pt x="83" y="127"/>
                      </a:cubicBezTo>
                      <a:cubicBezTo>
                        <a:pt x="78" y="119"/>
                        <a:pt x="62" y="121"/>
                        <a:pt x="60" y="112"/>
                      </a:cubicBezTo>
                      <a:cubicBezTo>
                        <a:pt x="56" y="95"/>
                        <a:pt x="69" y="57"/>
                        <a:pt x="75" y="37"/>
                      </a:cubicBezTo>
                      <a:cubicBezTo>
                        <a:pt x="45" y="7"/>
                        <a:pt x="64" y="19"/>
                        <a:pt x="23" y="7"/>
                      </a:cubicBezTo>
                      <a:cubicBezTo>
                        <a:pt x="15" y="5"/>
                        <a:pt x="0" y="0"/>
                        <a:pt x="0"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6" name="Freeform 107">
                  <a:extLst>
                    <a:ext uri="{FF2B5EF4-FFF2-40B4-BE49-F238E27FC236}">
                      <a16:creationId xmlns:a16="http://schemas.microsoft.com/office/drawing/2014/main" id="{55B31EFC-616C-4A6A-914F-05131EA2E9AE}"/>
                    </a:ext>
                  </a:extLst>
                </p:cNvPr>
                <p:cNvSpPr>
                  <a:spLocks/>
                </p:cNvSpPr>
                <p:nvPr/>
              </p:nvSpPr>
              <p:spPr bwMode="auto">
                <a:xfrm>
                  <a:off x="1159" y="2768"/>
                  <a:ext cx="202" cy="329"/>
                </a:xfrm>
                <a:custGeom>
                  <a:avLst/>
                  <a:gdLst/>
                  <a:ahLst/>
                  <a:cxnLst>
                    <a:cxn ang="0">
                      <a:pos x="0" y="329"/>
                    </a:cxn>
                    <a:cxn ang="0">
                      <a:pos x="60" y="262"/>
                    </a:cxn>
                    <a:cxn ang="0">
                      <a:pos x="75" y="217"/>
                    </a:cxn>
                    <a:cxn ang="0">
                      <a:pos x="135" y="142"/>
                    </a:cxn>
                    <a:cxn ang="0">
                      <a:pos x="150" y="90"/>
                    </a:cxn>
                    <a:cxn ang="0">
                      <a:pos x="158" y="37"/>
                    </a:cxn>
                    <a:cxn ang="0">
                      <a:pos x="202" y="0"/>
                    </a:cxn>
                  </a:cxnLst>
                  <a:rect l="0" t="0" r="r" b="b"/>
                  <a:pathLst>
                    <a:path w="202" h="329">
                      <a:moveTo>
                        <a:pt x="0" y="329"/>
                      </a:moveTo>
                      <a:cubicBezTo>
                        <a:pt x="11" y="318"/>
                        <a:pt x="50" y="285"/>
                        <a:pt x="60" y="262"/>
                      </a:cubicBezTo>
                      <a:cubicBezTo>
                        <a:pt x="66" y="248"/>
                        <a:pt x="75" y="217"/>
                        <a:pt x="75" y="217"/>
                      </a:cubicBezTo>
                      <a:cubicBezTo>
                        <a:pt x="84" y="158"/>
                        <a:pt x="81" y="155"/>
                        <a:pt x="135" y="142"/>
                      </a:cubicBezTo>
                      <a:cubicBezTo>
                        <a:pt x="176" y="115"/>
                        <a:pt x="150" y="142"/>
                        <a:pt x="150" y="90"/>
                      </a:cubicBezTo>
                      <a:cubicBezTo>
                        <a:pt x="150" y="72"/>
                        <a:pt x="153" y="54"/>
                        <a:pt x="158" y="37"/>
                      </a:cubicBezTo>
                      <a:cubicBezTo>
                        <a:pt x="167" y="9"/>
                        <a:pt x="185" y="17"/>
                        <a:pt x="202"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7" name="Freeform 108">
                  <a:extLst>
                    <a:ext uri="{FF2B5EF4-FFF2-40B4-BE49-F238E27FC236}">
                      <a16:creationId xmlns:a16="http://schemas.microsoft.com/office/drawing/2014/main" id="{47A31DE0-D599-4B2E-882D-435015FB2C55}"/>
                    </a:ext>
                  </a:extLst>
                </p:cNvPr>
                <p:cNvSpPr>
                  <a:spLocks/>
                </p:cNvSpPr>
                <p:nvPr/>
              </p:nvSpPr>
              <p:spPr bwMode="auto">
                <a:xfrm>
                  <a:off x="1467" y="2573"/>
                  <a:ext cx="156" cy="382"/>
                </a:xfrm>
                <a:custGeom>
                  <a:avLst/>
                  <a:gdLst/>
                  <a:ahLst/>
                  <a:cxnLst>
                    <a:cxn ang="0">
                      <a:pos x="22" y="382"/>
                    </a:cxn>
                    <a:cxn ang="0">
                      <a:pos x="67" y="270"/>
                    </a:cxn>
                    <a:cxn ang="0">
                      <a:pos x="119" y="180"/>
                    </a:cxn>
                    <a:cxn ang="0">
                      <a:pos x="156" y="68"/>
                    </a:cxn>
                    <a:cxn ang="0">
                      <a:pos x="149" y="0"/>
                    </a:cxn>
                  </a:cxnLst>
                  <a:rect l="0" t="0" r="r" b="b"/>
                  <a:pathLst>
                    <a:path w="156" h="382">
                      <a:moveTo>
                        <a:pt x="22" y="382"/>
                      </a:moveTo>
                      <a:cubicBezTo>
                        <a:pt x="39" y="326"/>
                        <a:pt x="0" y="286"/>
                        <a:pt x="67" y="270"/>
                      </a:cubicBezTo>
                      <a:cubicBezTo>
                        <a:pt x="98" y="249"/>
                        <a:pt x="102" y="214"/>
                        <a:pt x="119" y="180"/>
                      </a:cubicBezTo>
                      <a:cubicBezTo>
                        <a:pt x="128" y="142"/>
                        <a:pt x="144" y="106"/>
                        <a:pt x="156" y="68"/>
                      </a:cubicBezTo>
                      <a:cubicBezTo>
                        <a:pt x="149" y="5"/>
                        <a:pt x="149" y="28"/>
                        <a:pt x="149"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8" name="Freeform 109">
                  <a:extLst>
                    <a:ext uri="{FF2B5EF4-FFF2-40B4-BE49-F238E27FC236}">
                      <a16:creationId xmlns:a16="http://schemas.microsoft.com/office/drawing/2014/main" id="{76D0D458-AE1C-4377-81D0-8B5AEF6CD1A9}"/>
                    </a:ext>
                  </a:extLst>
                </p:cNvPr>
                <p:cNvSpPr>
                  <a:spLocks/>
                </p:cNvSpPr>
                <p:nvPr/>
              </p:nvSpPr>
              <p:spPr bwMode="auto">
                <a:xfrm>
                  <a:off x="1458" y="2626"/>
                  <a:ext cx="240" cy="344"/>
                </a:xfrm>
                <a:custGeom>
                  <a:avLst/>
                  <a:gdLst/>
                  <a:ahLst/>
                  <a:cxnLst>
                    <a:cxn ang="0">
                      <a:pos x="240" y="344"/>
                    </a:cxn>
                    <a:cxn ang="0">
                      <a:pos x="105" y="247"/>
                    </a:cxn>
                    <a:cxn ang="0">
                      <a:pos x="76" y="202"/>
                    </a:cxn>
                    <a:cxn ang="0">
                      <a:pos x="23" y="67"/>
                    </a:cxn>
                    <a:cxn ang="0">
                      <a:pos x="16" y="0"/>
                    </a:cxn>
                  </a:cxnLst>
                  <a:rect l="0" t="0" r="r" b="b"/>
                  <a:pathLst>
                    <a:path w="240" h="344">
                      <a:moveTo>
                        <a:pt x="240" y="344"/>
                      </a:moveTo>
                      <a:cubicBezTo>
                        <a:pt x="203" y="305"/>
                        <a:pt x="157" y="263"/>
                        <a:pt x="105" y="247"/>
                      </a:cubicBezTo>
                      <a:cubicBezTo>
                        <a:pt x="95" y="232"/>
                        <a:pt x="86" y="217"/>
                        <a:pt x="76" y="202"/>
                      </a:cubicBezTo>
                      <a:cubicBezTo>
                        <a:pt x="0" y="84"/>
                        <a:pt x="132" y="100"/>
                        <a:pt x="23" y="67"/>
                      </a:cubicBezTo>
                      <a:cubicBezTo>
                        <a:pt x="11" y="31"/>
                        <a:pt x="16" y="53"/>
                        <a:pt x="16"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9" name="Freeform 110">
                  <a:extLst>
                    <a:ext uri="{FF2B5EF4-FFF2-40B4-BE49-F238E27FC236}">
                      <a16:creationId xmlns:a16="http://schemas.microsoft.com/office/drawing/2014/main" id="{466B1A2B-EBCA-4A77-A294-F5DD4E5697A0}"/>
                    </a:ext>
                  </a:extLst>
                </p:cNvPr>
                <p:cNvSpPr>
                  <a:spLocks/>
                </p:cNvSpPr>
                <p:nvPr/>
              </p:nvSpPr>
              <p:spPr bwMode="auto">
                <a:xfrm>
                  <a:off x="1376" y="2611"/>
                  <a:ext cx="38" cy="344"/>
                </a:xfrm>
                <a:custGeom>
                  <a:avLst/>
                  <a:gdLst/>
                  <a:ahLst/>
                  <a:cxnLst>
                    <a:cxn ang="0">
                      <a:pos x="0" y="344"/>
                    </a:cxn>
                    <a:cxn ang="0">
                      <a:pos x="15" y="232"/>
                    </a:cxn>
                    <a:cxn ang="0">
                      <a:pos x="38" y="75"/>
                    </a:cxn>
                    <a:cxn ang="0">
                      <a:pos x="15" y="0"/>
                    </a:cxn>
                  </a:cxnLst>
                  <a:rect l="0" t="0" r="r" b="b"/>
                  <a:pathLst>
                    <a:path w="38" h="344">
                      <a:moveTo>
                        <a:pt x="0" y="344"/>
                      </a:moveTo>
                      <a:cubicBezTo>
                        <a:pt x="29" y="299"/>
                        <a:pt x="22" y="294"/>
                        <a:pt x="15" y="232"/>
                      </a:cubicBezTo>
                      <a:cubicBezTo>
                        <a:pt x="20" y="179"/>
                        <a:pt x="20" y="125"/>
                        <a:pt x="38" y="75"/>
                      </a:cubicBezTo>
                      <a:cubicBezTo>
                        <a:pt x="27" y="44"/>
                        <a:pt x="15" y="34"/>
                        <a:pt x="15"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0" name="Freeform 111">
                  <a:extLst>
                    <a:ext uri="{FF2B5EF4-FFF2-40B4-BE49-F238E27FC236}">
                      <a16:creationId xmlns:a16="http://schemas.microsoft.com/office/drawing/2014/main" id="{C0B350FF-490B-4EDA-84DA-C007F7E24026}"/>
                    </a:ext>
                  </a:extLst>
                </p:cNvPr>
                <p:cNvSpPr>
                  <a:spLocks/>
                </p:cNvSpPr>
                <p:nvPr/>
              </p:nvSpPr>
              <p:spPr bwMode="auto">
                <a:xfrm>
                  <a:off x="1721" y="2656"/>
                  <a:ext cx="74" cy="276"/>
                </a:xfrm>
                <a:custGeom>
                  <a:avLst/>
                  <a:gdLst/>
                  <a:ahLst/>
                  <a:cxnLst>
                    <a:cxn ang="0">
                      <a:pos x="0" y="0"/>
                    </a:cxn>
                    <a:cxn ang="0">
                      <a:pos x="14" y="52"/>
                    </a:cxn>
                    <a:cxn ang="0">
                      <a:pos x="44" y="97"/>
                    </a:cxn>
                    <a:cxn ang="0">
                      <a:pos x="74" y="217"/>
                    </a:cxn>
                    <a:cxn ang="0">
                      <a:pos x="67" y="276"/>
                    </a:cxn>
                  </a:cxnLst>
                  <a:rect l="0" t="0" r="r" b="b"/>
                  <a:pathLst>
                    <a:path w="74" h="276">
                      <a:moveTo>
                        <a:pt x="0" y="0"/>
                      </a:moveTo>
                      <a:cubicBezTo>
                        <a:pt x="1" y="6"/>
                        <a:pt x="9" y="44"/>
                        <a:pt x="14" y="52"/>
                      </a:cubicBezTo>
                      <a:cubicBezTo>
                        <a:pt x="23" y="68"/>
                        <a:pt x="44" y="97"/>
                        <a:pt x="44" y="97"/>
                      </a:cubicBezTo>
                      <a:cubicBezTo>
                        <a:pt x="33" y="156"/>
                        <a:pt x="16" y="177"/>
                        <a:pt x="74" y="217"/>
                      </a:cubicBezTo>
                      <a:cubicBezTo>
                        <a:pt x="66" y="266"/>
                        <a:pt x="67" y="246"/>
                        <a:pt x="67" y="276"/>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1" name="Freeform 112">
                  <a:extLst>
                    <a:ext uri="{FF2B5EF4-FFF2-40B4-BE49-F238E27FC236}">
                      <a16:creationId xmlns:a16="http://schemas.microsoft.com/office/drawing/2014/main" id="{1C98A18D-C17D-4077-9373-4BEB9382F0FC}"/>
                    </a:ext>
                  </a:extLst>
                </p:cNvPr>
                <p:cNvSpPr>
                  <a:spLocks/>
                </p:cNvSpPr>
                <p:nvPr/>
              </p:nvSpPr>
              <p:spPr bwMode="auto">
                <a:xfrm>
                  <a:off x="1634" y="2715"/>
                  <a:ext cx="161" cy="232"/>
                </a:xfrm>
                <a:custGeom>
                  <a:avLst/>
                  <a:gdLst/>
                  <a:ahLst/>
                  <a:cxnLst>
                    <a:cxn ang="0">
                      <a:pos x="34" y="0"/>
                    </a:cxn>
                    <a:cxn ang="0">
                      <a:pos x="27" y="30"/>
                    </a:cxn>
                    <a:cxn ang="0">
                      <a:pos x="12" y="75"/>
                    </a:cxn>
                    <a:cxn ang="0">
                      <a:pos x="72" y="165"/>
                    </a:cxn>
                    <a:cxn ang="0">
                      <a:pos x="116" y="98"/>
                    </a:cxn>
                    <a:cxn ang="0">
                      <a:pos x="161" y="158"/>
                    </a:cxn>
                    <a:cxn ang="0">
                      <a:pos x="124" y="232"/>
                    </a:cxn>
                  </a:cxnLst>
                  <a:rect l="0" t="0" r="r" b="b"/>
                  <a:pathLst>
                    <a:path w="161" h="232">
                      <a:moveTo>
                        <a:pt x="34" y="0"/>
                      </a:moveTo>
                      <a:cubicBezTo>
                        <a:pt x="32" y="10"/>
                        <a:pt x="30" y="20"/>
                        <a:pt x="27" y="30"/>
                      </a:cubicBezTo>
                      <a:cubicBezTo>
                        <a:pt x="23" y="45"/>
                        <a:pt x="12" y="75"/>
                        <a:pt x="12" y="75"/>
                      </a:cubicBezTo>
                      <a:cubicBezTo>
                        <a:pt x="19" y="147"/>
                        <a:pt x="0" y="178"/>
                        <a:pt x="72" y="165"/>
                      </a:cubicBezTo>
                      <a:cubicBezTo>
                        <a:pt x="95" y="131"/>
                        <a:pt x="76" y="111"/>
                        <a:pt x="116" y="98"/>
                      </a:cubicBezTo>
                      <a:cubicBezTo>
                        <a:pt x="143" y="116"/>
                        <a:pt x="152" y="127"/>
                        <a:pt x="161" y="158"/>
                      </a:cubicBezTo>
                      <a:cubicBezTo>
                        <a:pt x="155" y="178"/>
                        <a:pt x="138" y="218"/>
                        <a:pt x="124" y="232"/>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11" name="Group 113">
                <a:extLst>
                  <a:ext uri="{FF2B5EF4-FFF2-40B4-BE49-F238E27FC236}">
                    <a16:creationId xmlns:a16="http://schemas.microsoft.com/office/drawing/2014/main" id="{CDCD1592-EA53-40DB-B146-51BBF1FEFF5F}"/>
                  </a:ext>
                </a:extLst>
              </p:cNvPr>
              <p:cNvGrpSpPr>
                <a:grpSpLocks/>
              </p:cNvGrpSpPr>
              <p:nvPr/>
            </p:nvGrpSpPr>
            <p:grpSpPr bwMode="auto">
              <a:xfrm>
                <a:off x="3648" y="2496"/>
                <a:ext cx="965" cy="535"/>
                <a:chOff x="830" y="2562"/>
                <a:chExt cx="965" cy="535"/>
              </a:xfrm>
            </p:grpSpPr>
            <p:sp>
              <p:nvSpPr>
                <p:cNvPr id="12" name="Freeform 114">
                  <a:extLst>
                    <a:ext uri="{FF2B5EF4-FFF2-40B4-BE49-F238E27FC236}">
                      <a16:creationId xmlns:a16="http://schemas.microsoft.com/office/drawing/2014/main" id="{30EB6177-3BB5-48D8-95C0-D0477FB8343E}"/>
                    </a:ext>
                  </a:extLst>
                </p:cNvPr>
                <p:cNvSpPr>
                  <a:spLocks/>
                </p:cNvSpPr>
                <p:nvPr/>
              </p:nvSpPr>
              <p:spPr bwMode="auto">
                <a:xfrm>
                  <a:off x="898" y="2633"/>
                  <a:ext cx="157" cy="412"/>
                </a:xfrm>
                <a:custGeom>
                  <a:avLst/>
                  <a:gdLst/>
                  <a:ahLst/>
                  <a:cxnLst>
                    <a:cxn ang="0">
                      <a:pos x="157" y="412"/>
                    </a:cxn>
                    <a:cxn ang="0">
                      <a:pos x="97" y="352"/>
                    </a:cxn>
                    <a:cxn ang="0">
                      <a:pos x="127" y="262"/>
                    </a:cxn>
                    <a:cxn ang="0">
                      <a:pos x="119" y="240"/>
                    </a:cxn>
                    <a:cxn ang="0">
                      <a:pos x="97" y="225"/>
                    </a:cxn>
                    <a:cxn ang="0">
                      <a:pos x="45" y="142"/>
                    </a:cxn>
                    <a:cxn ang="0">
                      <a:pos x="52" y="105"/>
                    </a:cxn>
                    <a:cxn ang="0">
                      <a:pos x="45" y="38"/>
                    </a:cxn>
                    <a:cxn ang="0">
                      <a:pos x="0" y="0"/>
                    </a:cxn>
                  </a:cxnLst>
                  <a:rect l="0" t="0" r="r" b="b"/>
                  <a:pathLst>
                    <a:path w="157" h="412">
                      <a:moveTo>
                        <a:pt x="157" y="412"/>
                      </a:moveTo>
                      <a:cubicBezTo>
                        <a:pt x="136" y="391"/>
                        <a:pt x="114" y="377"/>
                        <a:pt x="97" y="352"/>
                      </a:cubicBezTo>
                      <a:cubicBezTo>
                        <a:pt x="103" y="312"/>
                        <a:pt x="114" y="297"/>
                        <a:pt x="127" y="262"/>
                      </a:cubicBezTo>
                      <a:cubicBezTo>
                        <a:pt x="124" y="255"/>
                        <a:pt x="124" y="246"/>
                        <a:pt x="119" y="240"/>
                      </a:cubicBezTo>
                      <a:cubicBezTo>
                        <a:pt x="113" y="233"/>
                        <a:pt x="102" y="233"/>
                        <a:pt x="97" y="225"/>
                      </a:cubicBezTo>
                      <a:cubicBezTo>
                        <a:pt x="67" y="177"/>
                        <a:pt x="97" y="177"/>
                        <a:pt x="45" y="142"/>
                      </a:cubicBezTo>
                      <a:cubicBezTo>
                        <a:pt x="5" y="83"/>
                        <a:pt x="43" y="155"/>
                        <a:pt x="52" y="105"/>
                      </a:cubicBezTo>
                      <a:cubicBezTo>
                        <a:pt x="56" y="83"/>
                        <a:pt x="53" y="59"/>
                        <a:pt x="45" y="38"/>
                      </a:cubicBezTo>
                      <a:cubicBezTo>
                        <a:pt x="38" y="21"/>
                        <a:pt x="0" y="43"/>
                        <a:pt x="0"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3" name="Freeform 115">
                  <a:extLst>
                    <a:ext uri="{FF2B5EF4-FFF2-40B4-BE49-F238E27FC236}">
                      <a16:creationId xmlns:a16="http://schemas.microsoft.com/office/drawing/2014/main" id="{734E6808-66F1-44A9-BCC6-44B700CE363A}"/>
                    </a:ext>
                  </a:extLst>
                </p:cNvPr>
                <p:cNvSpPr>
                  <a:spLocks/>
                </p:cNvSpPr>
                <p:nvPr/>
              </p:nvSpPr>
              <p:spPr bwMode="auto">
                <a:xfrm>
                  <a:off x="1058" y="2618"/>
                  <a:ext cx="221" cy="456"/>
                </a:xfrm>
                <a:custGeom>
                  <a:avLst/>
                  <a:gdLst/>
                  <a:ahLst/>
                  <a:cxnLst>
                    <a:cxn ang="0">
                      <a:pos x="27" y="456"/>
                    </a:cxn>
                    <a:cxn ang="0">
                      <a:pos x="94" y="240"/>
                    </a:cxn>
                    <a:cxn ang="0">
                      <a:pos x="139" y="150"/>
                    </a:cxn>
                    <a:cxn ang="0">
                      <a:pos x="154" y="90"/>
                    </a:cxn>
                    <a:cxn ang="0">
                      <a:pos x="221" y="0"/>
                    </a:cxn>
                  </a:cxnLst>
                  <a:rect l="0" t="0" r="r" b="b"/>
                  <a:pathLst>
                    <a:path w="221" h="456">
                      <a:moveTo>
                        <a:pt x="27" y="456"/>
                      </a:moveTo>
                      <a:cubicBezTo>
                        <a:pt x="19" y="331"/>
                        <a:pt x="0" y="309"/>
                        <a:pt x="94" y="240"/>
                      </a:cubicBezTo>
                      <a:cubicBezTo>
                        <a:pt x="119" y="203"/>
                        <a:pt x="126" y="190"/>
                        <a:pt x="139" y="150"/>
                      </a:cubicBezTo>
                      <a:cubicBezTo>
                        <a:pt x="146" y="130"/>
                        <a:pt x="143" y="107"/>
                        <a:pt x="154" y="90"/>
                      </a:cubicBezTo>
                      <a:cubicBezTo>
                        <a:pt x="188" y="38"/>
                        <a:pt x="221" y="56"/>
                        <a:pt x="221"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4" name="Freeform 116">
                  <a:extLst>
                    <a:ext uri="{FF2B5EF4-FFF2-40B4-BE49-F238E27FC236}">
                      <a16:creationId xmlns:a16="http://schemas.microsoft.com/office/drawing/2014/main" id="{FAC05FBB-BD8C-48CF-B0FC-65FAE9749D78}"/>
                    </a:ext>
                  </a:extLst>
                </p:cNvPr>
                <p:cNvSpPr>
                  <a:spLocks/>
                </p:cNvSpPr>
                <p:nvPr/>
              </p:nvSpPr>
              <p:spPr bwMode="auto">
                <a:xfrm>
                  <a:off x="993" y="2562"/>
                  <a:ext cx="219" cy="512"/>
                </a:xfrm>
                <a:custGeom>
                  <a:avLst/>
                  <a:gdLst/>
                  <a:ahLst/>
                  <a:cxnLst>
                    <a:cxn ang="0">
                      <a:pos x="219" y="512"/>
                    </a:cxn>
                    <a:cxn ang="0">
                      <a:pos x="166" y="445"/>
                    </a:cxn>
                    <a:cxn ang="0">
                      <a:pos x="152" y="423"/>
                    </a:cxn>
                    <a:cxn ang="0">
                      <a:pos x="137" y="378"/>
                    </a:cxn>
                    <a:cxn ang="0">
                      <a:pos x="114" y="236"/>
                    </a:cxn>
                    <a:cxn ang="0">
                      <a:pos x="62" y="64"/>
                    </a:cxn>
                    <a:cxn ang="0">
                      <a:pos x="47" y="41"/>
                    </a:cxn>
                    <a:cxn ang="0">
                      <a:pos x="2" y="4"/>
                    </a:cxn>
                  </a:cxnLst>
                  <a:rect l="0" t="0" r="r" b="b"/>
                  <a:pathLst>
                    <a:path w="219" h="512">
                      <a:moveTo>
                        <a:pt x="219" y="512"/>
                      </a:moveTo>
                      <a:cubicBezTo>
                        <a:pt x="208" y="481"/>
                        <a:pt x="194" y="463"/>
                        <a:pt x="166" y="445"/>
                      </a:cubicBezTo>
                      <a:cubicBezTo>
                        <a:pt x="161" y="438"/>
                        <a:pt x="155" y="431"/>
                        <a:pt x="152" y="423"/>
                      </a:cubicBezTo>
                      <a:cubicBezTo>
                        <a:pt x="146" y="408"/>
                        <a:pt x="137" y="378"/>
                        <a:pt x="137" y="378"/>
                      </a:cubicBezTo>
                      <a:cubicBezTo>
                        <a:pt x="148" y="304"/>
                        <a:pt x="136" y="297"/>
                        <a:pt x="114" y="236"/>
                      </a:cubicBezTo>
                      <a:cubicBezTo>
                        <a:pt x="109" y="185"/>
                        <a:pt x="109" y="96"/>
                        <a:pt x="62" y="64"/>
                      </a:cubicBezTo>
                      <a:cubicBezTo>
                        <a:pt x="57" y="56"/>
                        <a:pt x="54" y="47"/>
                        <a:pt x="47" y="41"/>
                      </a:cubicBezTo>
                      <a:cubicBezTo>
                        <a:pt x="0" y="0"/>
                        <a:pt x="2" y="30"/>
                        <a:pt x="2" y="4"/>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5" name="Freeform 117">
                  <a:extLst>
                    <a:ext uri="{FF2B5EF4-FFF2-40B4-BE49-F238E27FC236}">
                      <a16:creationId xmlns:a16="http://schemas.microsoft.com/office/drawing/2014/main" id="{40FDEF74-14B7-4A24-A7AE-C337EC82391E}"/>
                    </a:ext>
                  </a:extLst>
                </p:cNvPr>
                <p:cNvSpPr>
                  <a:spLocks/>
                </p:cNvSpPr>
                <p:nvPr/>
              </p:nvSpPr>
              <p:spPr bwMode="auto">
                <a:xfrm>
                  <a:off x="830" y="2768"/>
                  <a:ext cx="175" cy="306"/>
                </a:xfrm>
                <a:custGeom>
                  <a:avLst/>
                  <a:gdLst/>
                  <a:ahLst/>
                  <a:cxnLst>
                    <a:cxn ang="0">
                      <a:pos x="157" y="306"/>
                    </a:cxn>
                    <a:cxn ang="0">
                      <a:pos x="90" y="164"/>
                    </a:cxn>
                    <a:cxn ang="0">
                      <a:pos x="83" y="127"/>
                    </a:cxn>
                    <a:cxn ang="0">
                      <a:pos x="60" y="112"/>
                    </a:cxn>
                    <a:cxn ang="0">
                      <a:pos x="75" y="37"/>
                    </a:cxn>
                    <a:cxn ang="0">
                      <a:pos x="23" y="7"/>
                    </a:cxn>
                    <a:cxn ang="0">
                      <a:pos x="0" y="0"/>
                    </a:cxn>
                  </a:cxnLst>
                  <a:rect l="0" t="0" r="r" b="b"/>
                  <a:pathLst>
                    <a:path w="175" h="306">
                      <a:moveTo>
                        <a:pt x="157" y="306"/>
                      </a:moveTo>
                      <a:cubicBezTo>
                        <a:pt x="175" y="243"/>
                        <a:pt x="152" y="186"/>
                        <a:pt x="90" y="164"/>
                      </a:cubicBezTo>
                      <a:cubicBezTo>
                        <a:pt x="88" y="152"/>
                        <a:pt x="89" y="138"/>
                        <a:pt x="83" y="127"/>
                      </a:cubicBezTo>
                      <a:cubicBezTo>
                        <a:pt x="78" y="119"/>
                        <a:pt x="62" y="121"/>
                        <a:pt x="60" y="112"/>
                      </a:cubicBezTo>
                      <a:cubicBezTo>
                        <a:pt x="56" y="95"/>
                        <a:pt x="69" y="57"/>
                        <a:pt x="75" y="37"/>
                      </a:cubicBezTo>
                      <a:cubicBezTo>
                        <a:pt x="45" y="7"/>
                        <a:pt x="64" y="19"/>
                        <a:pt x="23" y="7"/>
                      </a:cubicBezTo>
                      <a:cubicBezTo>
                        <a:pt x="15" y="5"/>
                        <a:pt x="0" y="0"/>
                        <a:pt x="0"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6" name="Freeform 118">
                  <a:extLst>
                    <a:ext uri="{FF2B5EF4-FFF2-40B4-BE49-F238E27FC236}">
                      <a16:creationId xmlns:a16="http://schemas.microsoft.com/office/drawing/2014/main" id="{DE970617-24EA-4168-8CA3-C705E4727D77}"/>
                    </a:ext>
                  </a:extLst>
                </p:cNvPr>
                <p:cNvSpPr>
                  <a:spLocks/>
                </p:cNvSpPr>
                <p:nvPr/>
              </p:nvSpPr>
              <p:spPr bwMode="auto">
                <a:xfrm>
                  <a:off x="1159" y="2768"/>
                  <a:ext cx="202" cy="329"/>
                </a:xfrm>
                <a:custGeom>
                  <a:avLst/>
                  <a:gdLst/>
                  <a:ahLst/>
                  <a:cxnLst>
                    <a:cxn ang="0">
                      <a:pos x="0" y="329"/>
                    </a:cxn>
                    <a:cxn ang="0">
                      <a:pos x="60" y="262"/>
                    </a:cxn>
                    <a:cxn ang="0">
                      <a:pos x="75" y="217"/>
                    </a:cxn>
                    <a:cxn ang="0">
                      <a:pos x="135" y="142"/>
                    </a:cxn>
                    <a:cxn ang="0">
                      <a:pos x="150" y="90"/>
                    </a:cxn>
                    <a:cxn ang="0">
                      <a:pos x="158" y="37"/>
                    </a:cxn>
                    <a:cxn ang="0">
                      <a:pos x="202" y="0"/>
                    </a:cxn>
                  </a:cxnLst>
                  <a:rect l="0" t="0" r="r" b="b"/>
                  <a:pathLst>
                    <a:path w="202" h="329">
                      <a:moveTo>
                        <a:pt x="0" y="329"/>
                      </a:moveTo>
                      <a:cubicBezTo>
                        <a:pt x="11" y="318"/>
                        <a:pt x="50" y="285"/>
                        <a:pt x="60" y="262"/>
                      </a:cubicBezTo>
                      <a:cubicBezTo>
                        <a:pt x="66" y="248"/>
                        <a:pt x="75" y="217"/>
                        <a:pt x="75" y="217"/>
                      </a:cubicBezTo>
                      <a:cubicBezTo>
                        <a:pt x="84" y="158"/>
                        <a:pt x="81" y="155"/>
                        <a:pt x="135" y="142"/>
                      </a:cubicBezTo>
                      <a:cubicBezTo>
                        <a:pt x="176" y="115"/>
                        <a:pt x="150" y="142"/>
                        <a:pt x="150" y="90"/>
                      </a:cubicBezTo>
                      <a:cubicBezTo>
                        <a:pt x="150" y="72"/>
                        <a:pt x="153" y="54"/>
                        <a:pt x="158" y="37"/>
                      </a:cubicBezTo>
                      <a:cubicBezTo>
                        <a:pt x="167" y="9"/>
                        <a:pt x="185" y="17"/>
                        <a:pt x="202"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7" name="Freeform 119">
                  <a:extLst>
                    <a:ext uri="{FF2B5EF4-FFF2-40B4-BE49-F238E27FC236}">
                      <a16:creationId xmlns:a16="http://schemas.microsoft.com/office/drawing/2014/main" id="{DD2145D8-B5B5-4990-AE27-8F73A990376A}"/>
                    </a:ext>
                  </a:extLst>
                </p:cNvPr>
                <p:cNvSpPr>
                  <a:spLocks/>
                </p:cNvSpPr>
                <p:nvPr/>
              </p:nvSpPr>
              <p:spPr bwMode="auto">
                <a:xfrm>
                  <a:off x="1467" y="2573"/>
                  <a:ext cx="156" cy="382"/>
                </a:xfrm>
                <a:custGeom>
                  <a:avLst/>
                  <a:gdLst/>
                  <a:ahLst/>
                  <a:cxnLst>
                    <a:cxn ang="0">
                      <a:pos x="22" y="382"/>
                    </a:cxn>
                    <a:cxn ang="0">
                      <a:pos x="67" y="270"/>
                    </a:cxn>
                    <a:cxn ang="0">
                      <a:pos x="119" y="180"/>
                    </a:cxn>
                    <a:cxn ang="0">
                      <a:pos x="156" y="68"/>
                    </a:cxn>
                    <a:cxn ang="0">
                      <a:pos x="149" y="0"/>
                    </a:cxn>
                  </a:cxnLst>
                  <a:rect l="0" t="0" r="r" b="b"/>
                  <a:pathLst>
                    <a:path w="156" h="382">
                      <a:moveTo>
                        <a:pt x="22" y="382"/>
                      </a:moveTo>
                      <a:cubicBezTo>
                        <a:pt x="39" y="326"/>
                        <a:pt x="0" y="286"/>
                        <a:pt x="67" y="270"/>
                      </a:cubicBezTo>
                      <a:cubicBezTo>
                        <a:pt x="98" y="249"/>
                        <a:pt x="102" y="214"/>
                        <a:pt x="119" y="180"/>
                      </a:cubicBezTo>
                      <a:cubicBezTo>
                        <a:pt x="128" y="142"/>
                        <a:pt x="144" y="106"/>
                        <a:pt x="156" y="68"/>
                      </a:cubicBezTo>
                      <a:cubicBezTo>
                        <a:pt x="149" y="5"/>
                        <a:pt x="149" y="28"/>
                        <a:pt x="149"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 name="Freeform 120">
                  <a:extLst>
                    <a:ext uri="{FF2B5EF4-FFF2-40B4-BE49-F238E27FC236}">
                      <a16:creationId xmlns:a16="http://schemas.microsoft.com/office/drawing/2014/main" id="{D51DED31-FFFA-42B9-9202-5943ED1B4395}"/>
                    </a:ext>
                  </a:extLst>
                </p:cNvPr>
                <p:cNvSpPr>
                  <a:spLocks/>
                </p:cNvSpPr>
                <p:nvPr/>
              </p:nvSpPr>
              <p:spPr bwMode="auto">
                <a:xfrm>
                  <a:off x="1458" y="2626"/>
                  <a:ext cx="240" cy="344"/>
                </a:xfrm>
                <a:custGeom>
                  <a:avLst/>
                  <a:gdLst/>
                  <a:ahLst/>
                  <a:cxnLst>
                    <a:cxn ang="0">
                      <a:pos x="240" y="344"/>
                    </a:cxn>
                    <a:cxn ang="0">
                      <a:pos x="105" y="247"/>
                    </a:cxn>
                    <a:cxn ang="0">
                      <a:pos x="76" y="202"/>
                    </a:cxn>
                    <a:cxn ang="0">
                      <a:pos x="23" y="67"/>
                    </a:cxn>
                    <a:cxn ang="0">
                      <a:pos x="16" y="0"/>
                    </a:cxn>
                  </a:cxnLst>
                  <a:rect l="0" t="0" r="r" b="b"/>
                  <a:pathLst>
                    <a:path w="240" h="344">
                      <a:moveTo>
                        <a:pt x="240" y="344"/>
                      </a:moveTo>
                      <a:cubicBezTo>
                        <a:pt x="203" y="305"/>
                        <a:pt x="157" y="263"/>
                        <a:pt x="105" y="247"/>
                      </a:cubicBezTo>
                      <a:cubicBezTo>
                        <a:pt x="95" y="232"/>
                        <a:pt x="86" y="217"/>
                        <a:pt x="76" y="202"/>
                      </a:cubicBezTo>
                      <a:cubicBezTo>
                        <a:pt x="0" y="84"/>
                        <a:pt x="132" y="100"/>
                        <a:pt x="23" y="67"/>
                      </a:cubicBezTo>
                      <a:cubicBezTo>
                        <a:pt x="11" y="31"/>
                        <a:pt x="16" y="53"/>
                        <a:pt x="16"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9" name="Freeform 121">
                  <a:extLst>
                    <a:ext uri="{FF2B5EF4-FFF2-40B4-BE49-F238E27FC236}">
                      <a16:creationId xmlns:a16="http://schemas.microsoft.com/office/drawing/2014/main" id="{0E0A4C34-01ED-4E42-9570-B7EB0AAFB910}"/>
                    </a:ext>
                  </a:extLst>
                </p:cNvPr>
                <p:cNvSpPr>
                  <a:spLocks/>
                </p:cNvSpPr>
                <p:nvPr/>
              </p:nvSpPr>
              <p:spPr bwMode="auto">
                <a:xfrm>
                  <a:off x="1376" y="2611"/>
                  <a:ext cx="38" cy="344"/>
                </a:xfrm>
                <a:custGeom>
                  <a:avLst/>
                  <a:gdLst/>
                  <a:ahLst/>
                  <a:cxnLst>
                    <a:cxn ang="0">
                      <a:pos x="0" y="344"/>
                    </a:cxn>
                    <a:cxn ang="0">
                      <a:pos x="15" y="232"/>
                    </a:cxn>
                    <a:cxn ang="0">
                      <a:pos x="38" y="75"/>
                    </a:cxn>
                    <a:cxn ang="0">
                      <a:pos x="15" y="0"/>
                    </a:cxn>
                  </a:cxnLst>
                  <a:rect l="0" t="0" r="r" b="b"/>
                  <a:pathLst>
                    <a:path w="38" h="344">
                      <a:moveTo>
                        <a:pt x="0" y="344"/>
                      </a:moveTo>
                      <a:cubicBezTo>
                        <a:pt x="29" y="299"/>
                        <a:pt x="22" y="294"/>
                        <a:pt x="15" y="232"/>
                      </a:cubicBezTo>
                      <a:cubicBezTo>
                        <a:pt x="20" y="179"/>
                        <a:pt x="20" y="125"/>
                        <a:pt x="38" y="75"/>
                      </a:cubicBezTo>
                      <a:cubicBezTo>
                        <a:pt x="27" y="44"/>
                        <a:pt x="15" y="34"/>
                        <a:pt x="15" y="0"/>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0" name="Freeform 122">
                  <a:extLst>
                    <a:ext uri="{FF2B5EF4-FFF2-40B4-BE49-F238E27FC236}">
                      <a16:creationId xmlns:a16="http://schemas.microsoft.com/office/drawing/2014/main" id="{2C4EDE1D-E4D6-4FD1-B44A-64859EDFB399}"/>
                    </a:ext>
                  </a:extLst>
                </p:cNvPr>
                <p:cNvSpPr>
                  <a:spLocks/>
                </p:cNvSpPr>
                <p:nvPr/>
              </p:nvSpPr>
              <p:spPr bwMode="auto">
                <a:xfrm>
                  <a:off x="1721" y="2656"/>
                  <a:ext cx="74" cy="276"/>
                </a:xfrm>
                <a:custGeom>
                  <a:avLst/>
                  <a:gdLst/>
                  <a:ahLst/>
                  <a:cxnLst>
                    <a:cxn ang="0">
                      <a:pos x="0" y="0"/>
                    </a:cxn>
                    <a:cxn ang="0">
                      <a:pos x="14" y="52"/>
                    </a:cxn>
                    <a:cxn ang="0">
                      <a:pos x="44" y="97"/>
                    </a:cxn>
                    <a:cxn ang="0">
                      <a:pos x="74" y="217"/>
                    </a:cxn>
                    <a:cxn ang="0">
                      <a:pos x="67" y="276"/>
                    </a:cxn>
                  </a:cxnLst>
                  <a:rect l="0" t="0" r="r" b="b"/>
                  <a:pathLst>
                    <a:path w="74" h="276">
                      <a:moveTo>
                        <a:pt x="0" y="0"/>
                      </a:moveTo>
                      <a:cubicBezTo>
                        <a:pt x="1" y="6"/>
                        <a:pt x="9" y="44"/>
                        <a:pt x="14" y="52"/>
                      </a:cubicBezTo>
                      <a:cubicBezTo>
                        <a:pt x="23" y="68"/>
                        <a:pt x="44" y="97"/>
                        <a:pt x="44" y="97"/>
                      </a:cubicBezTo>
                      <a:cubicBezTo>
                        <a:pt x="33" y="156"/>
                        <a:pt x="16" y="177"/>
                        <a:pt x="74" y="217"/>
                      </a:cubicBezTo>
                      <a:cubicBezTo>
                        <a:pt x="66" y="266"/>
                        <a:pt x="67" y="246"/>
                        <a:pt x="67" y="276"/>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1" name="Freeform 123">
                  <a:extLst>
                    <a:ext uri="{FF2B5EF4-FFF2-40B4-BE49-F238E27FC236}">
                      <a16:creationId xmlns:a16="http://schemas.microsoft.com/office/drawing/2014/main" id="{F9F8FD70-EC18-4FCB-A4C8-B06D0E4FB28C}"/>
                    </a:ext>
                  </a:extLst>
                </p:cNvPr>
                <p:cNvSpPr>
                  <a:spLocks/>
                </p:cNvSpPr>
                <p:nvPr/>
              </p:nvSpPr>
              <p:spPr bwMode="auto">
                <a:xfrm>
                  <a:off x="1634" y="2715"/>
                  <a:ext cx="161" cy="232"/>
                </a:xfrm>
                <a:custGeom>
                  <a:avLst/>
                  <a:gdLst/>
                  <a:ahLst/>
                  <a:cxnLst>
                    <a:cxn ang="0">
                      <a:pos x="34" y="0"/>
                    </a:cxn>
                    <a:cxn ang="0">
                      <a:pos x="27" y="30"/>
                    </a:cxn>
                    <a:cxn ang="0">
                      <a:pos x="12" y="75"/>
                    </a:cxn>
                    <a:cxn ang="0">
                      <a:pos x="72" y="165"/>
                    </a:cxn>
                    <a:cxn ang="0">
                      <a:pos x="116" y="98"/>
                    </a:cxn>
                    <a:cxn ang="0">
                      <a:pos x="161" y="158"/>
                    </a:cxn>
                    <a:cxn ang="0">
                      <a:pos x="124" y="232"/>
                    </a:cxn>
                  </a:cxnLst>
                  <a:rect l="0" t="0" r="r" b="b"/>
                  <a:pathLst>
                    <a:path w="161" h="232">
                      <a:moveTo>
                        <a:pt x="34" y="0"/>
                      </a:moveTo>
                      <a:cubicBezTo>
                        <a:pt x="32" y="10"/>
                        <a:pt x="30" y="20"/>
                        <a:pt x="27" y="30"/>
                      </a:cubicBezTo>
                      <a:cubicBezTo>
                        <a:pt x="23" y="45"/>
                        <a:pt x="12" y="75"/>
                        <a:pt x="12" y="75"/>
                      </a:cubicBezTo>
                      <a:cubicBezTo>
                        <a:pt x="19" y="147"/>
                        <a:pt x="0" y="178"/>
                        <a:pt x="72" y="165"/>
                      </a:cubicBezTo>
                      <a:cubicBezTo>
                        <a:pt x="95" y="131"/>
                        <a:pt x="76" y="111"/>
                        <a:pt x="116" y="98"/>
                      </a:cubicBezTo>
                      <a:cubicBezTo>
                        <a:pt x="143" y="116"/>
                        <a:pt x="152" y="127"/>
                        <a:pt x="161" y="158"/>
                      </a:cubicBezTo>
                      <a:cubicBezTo>
                        <a:pt x="155" y="178"/>
                        <a:pt x="138" y="218"/>
                        <a:pt x="124" y="232"/>
                      </a:cubicBezTo>
                    </a:path>
                  </a:pathLst>
                </a:custGeom>
                <a:noFill/>
                <a:ln w="9525">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grpSp>
      <p:sp>
        <p:nvSpPr>
          <p:cNvPr id="110" name="Text Box 2">
            <a:extLst>
              <a:ext uri="{FF2B5EF4-FFF2-40B4-BE49-F238E27FC236}">
                <a16:creationId xmlns:a16="http://schemas.microsoft.com/office/drawing/2014/main" id="{53BC3CF2-12FA-4D5B-9CFE-12029719637C}"/>
              </a:ext>
            </a:extLst>
          </p:cNvPr>
          <p:cNvSpPr txBox="1">
            <a:spLocks noChangeArrowheads="1"/>
          </p:cNvSpPr>
          <p:nvPr/>
        </p:nvSpPr>
        <p:spPr bwMode="auto">
          <a:xfrm>
            <a:off x="41276" y="2098053"/>
            <a:ext cx="9144000" cy="307777"/>
          </a:xfrm>
          <a:prstGeom prst="rect">
            <a:avLst/>
          </a:prstGeom>
          <a:noFill/>
          <a:ln w="9525">
            <a:noFill/>
            <a:miter lim="800000"/>
            <a:headEnd/>
            <a:tailEnd/>
          </a:ln>
          <a:effectLst/>
        </p:spPr>
        <p:txBody>
          <a:bodyPr>
            <a:spAutoFit/>
          </a:bodyPr>
          <a:lstStyle/>
          <a:p>
            <a:pPr algn="ctr">
              <a:spcBef>
                <a:spcPct val="50000"/>
              </a:spcBef>
            </a:pPr>
            <a:r>
              <a:rPr lang="el-GR" dirty="0">
                <a:latin typeface="Calibri" panose="020F0502020204030204" pitchFamily="34" charset="0"/>
                <a:cs typeface="Calibri" panose="020F0502020204030204" pitchFamily="34" charset="0"/>
              </a:rPr>
              <a:t>Το ίδιο πράγμα συμβαίνει ανεξαρτήτως υλικού (π.χ. πολυμερή)</a:t>
            </a:r>
            <a:r>
              <a:rPr lang="en-US" dirty="0">
                <a:latin typeface="Calibri" panose="020F0502020204030204" pitchFamily="34" charset="0"/>
                <a:cs typeface="Calibri" panose="020F0502020204030204" pitchFamily="34" charset="0"/>
              </a:rPr>
              <a:t>.</a:t>
            </a:r>
          </a:p>
        </p:txBody>
      </p:sp>
      <p:grpSp>
        <p:nvGrpSpPr>
          <p:cNvPr id="112" name="Google Shape;168;p14">
            <a:extLst>
              <a:ext uri="{FF2B5EF4-FFF2-40B4-BE49-F238E27FC236}">
                <a16:creationId xmlns:a16="http://schemas.microsoft.com/office/drawing/2014/main" id="{C0A6BD4F-38D2-4E68-9AC3-6AE300085513}"/>
              </a:ext>
            </a:extLst>
          </p:cNvPr>
          <p:cNvGrpSpPr/>
          <p:nvPr/>
        </p:nvGrpSpPr>
        <p:grpSpPr>
          <a:xfrm>
            <a:off x="8458200" y="381000"/>
            <a:ext cx="450753" cy="450708"/>
            <a:chOff x="3277794" y="2969995"/>
            <a:chExt cx="457200" cy="457200"/>
          </a:xfrm>
        </p:grpSpPr>
        <p:sp>
          <p:nvSpPr>
            <p:cNvPr id="113" name="Google Shape;169;p14">
              <a:extLst>
                <a:ext uri="{FF2B5EF4-FFF2-40B4-BE49-F238E27FC236}">
                  <a16:creationId xmlns:a16="http://schemas.microsoft.com/office/drawing/2014/main" id="{547F133E-FB16-45D9-A53F-98A61309803E}"/>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4" name="Google Shape;170;p14">
              <a:extLst>
                <a:ext uri="{FF2B5EF4-FFF2-40B4-BE49-F238E27FC236}">
                  <a16:creationId xmlns:a16="http://schemas.microsoft.com/office/drawing/2014/main" id="{BCA8EB5F-15A4-4AC3-9D1A-8D0EF3B2C1BD}"/>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5" name="Google Shape;171;p14">
              <a:extLst>
                <a:ext uri="{FF2B5EF4-FFF2-40B4-BE49-F238E27FC236}">
                  <a16:creationId xmlns:a16="http://schemas.microsoft.com/office/drawing/2014/main" id="{3F74C5EF-59CE-49CF-93DA-12EAF39E017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17256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DF5C-E777-43F7-A572-3EC0AC1C8A5D}"/>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Σημαντικό χαρακτηριστικό</a:t>
            </a:r>
            <a:endParaRPr lang="en-US" dirty="0">
              <a:latin typeface="Calibri" panose="020F0502020204030204" pitchFamily="34" charset="0"/>
              <a:cs typeface="Calibri" panose="020F0502020204030204" pitchFamily="34" charset="0"/>
            </a:endParaRPr>
          </a:p>
        </p:txBody>
      </p:sp>
      <p:sp>
        <p:nvSpPr>
          <p:cNvPr id="3" name="Rectangle 190">
            <a:extLst>
              <a:ext uri="{FF2B5EF4-FFF2-40B4-BE49-F238E27FC236}">
                <a16:creationId xmlns:a16="http://schemas.microsoft.com/office/drawing/2014/main" id="{A2170A2E-778E-4CA9-B5D2-933578F33FBE}"/>
              </a:ext>
            </a:extLst>
          </p:cNvPr>
          <p:cNvSpPr>
            <a:spLocks noChangeArrowheads="1"/>
          </p:cNvSpPr>
          <p:nvPr/>
        </p:nvSpPr>
        <p:spPr bwMode="auto">
          <a:xfrm>
            <a:off x="228600" y="1747800"/>
            <a:ext cx="8458200" cy="4124206"/>
          </a:xfrm>
          <a:prstGeom prst="rect">
            <a:avLst/>
          </a:prstGeom>
          <a:noFill/>
          <a:ln w="9525">
            <a:noFill/>
            <a:miter lim="800000"/>
            <a:headEnd/>
            <a:tailEnd/>
          </a:ln>
          <a:effectLst/>
        </p:spPr>
        <p:txBody>
          <a:bodyPr wrap="square">
            <a:spAutoFit/>
          </a:bodyPr>
          <a:lstStyle/>
          <a:p>
            <a:pPr algn="ctr"/>
            <a:r>
              <a:rPr lang="el-GR" sz="2000" b="1" dirty="0">
                <a:latin typeface="Calibri" panose="020F0502020204030204" pitchFamily="34" charset="0"/>
                <a:cs typeface="Calibri" panose="020F0502020204030204" pitchFamily="34" charset="0"/>
              </a:rPr>
              <a:t>Τα συστήματα πάντα προσπαθούν να μειώσουν την ελεύθερη ενέργειά </a:t>
            </a:r>
            <a:r>
              <a:rPr lang="el-GR" b="1" dirty="0">
                <a:latin typeface="Calibri" panose="020F0502020204030204" pitchFamily="34" charset="0"/>
                <a:cs typeface="Calibri" panose="020F0502020204030204" pitchFamily="34" charset="0"/>
              </a:rPr>
              <a:t>τους</a:t>
            </a:r>
            <a:endParaRPr lang="en-US" b="1" dirty="0">
              <a:latin typeface="Calibri" panose="020F0502020204030204" pitchFamily="34" charset="0"/>
              <a:cs typeface="Calibri" panose="020F0502020204030204" pitchFamily="34" charset="0"/>
            </a:endParaRPr>
          </a:p>
          <a:p>
            <a:endParaRPr lang="en-US" sz="2000" dirty="0">
              <a:solidFill>
                <a:srgbClr val="FF0000"/>
              </a:solidFill>
              <a:latin typeface="Calibri" panose="020F0502020204030204" pitchFamily="34" charset="0"/>
              <a:cs typeface="Calibri" panose="020F0502020204030204" pitchFamily="34" charset="0"/>
            </a:endParaRPr>
          </a:p>
          <a:p>
            <a:pPr lvl="2"/>
            <a:r>
              <a:rPr lang="el-GR" sz="1600" dirty="0">
                <a:latin typeface="Calibri" panose="020F0502020204030204" pitchFamily="34" charset="0"/>
                <a:cs typeface="Calibri" panose="020F0502020204030204" pitchFamily="34" charset="0"/>
              </a:rPr>
              <a:t>Οι επιφάνειες το πετυχαίνουν</a:t>
            </a:r>
            <a:r>
              <a:rPr lang="en-US" sz="1600" dirty="0">
                <a:latin typeface="Calibri" panose="020F0502020204030204" pitchFamily="34" charset="0"/>
                <a:cs typeface="Calibri" panose="020F0502020204030204" pitchFamily="34" charset="0"/>
              </a:rPr>
              <a:t>:</a:t>
            </a:r>
          </a:p>
          <a:p>
            <a:pPr lvl="2"/>
            <a:endParaRPr lang="en-US" sz="1600" i="1" dirty="0">
              <a:latin typeface="Calibri" panose="020F0502020204030204" pitchFamily="34" charset="0"/>
              <a:cs typeface="Calibri" panose="020F0502020204030204" pitchFamily="34" charset="0"/>
            </a:endParaRPr>
          </a:p>
          <a:p>
            <a:pPr lvl="2"/>
            <a:r>
              <a:rPr lang="el-GR" sz="1600" dirty="0">
                <a:latin typeface="Calibri" panose="020F0502020204030204" pitchFamily="34" charset="0"/>
                <a:cs typeface="Calibri" panose="020F0502020204030204" pitchFamily="34" charset="0"/>
              </a:rPr>
              <a:t>Γεωμετρικές αλλαγές (αν είναι δυνατόν)</a:t>
            </a:r>
            <a:endParaRPr lang="en-US" sz="1600"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lvl="2"/>
            <a:r>
              <a:rPr lang="el-GR" sz="1600" dirty="0">
                <a:latin typeface="Calibri" panose="020F0502020204030204" pitchFamily="34" charset="0"/>
                <a:cs typeface="Calibri" panose="020F0502020204030204" pitchFamily="34" charset="0"/>
              </a:rPr>
              <a:t>Δεσμοί (ασθενείς και ισχυρές αλληλεπιδράσεις)</a:t>
            </a:r>
            <a:endParaRPr lang="en-US" sz="1600"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lvl="2"/>
            <a:endParaRPr lang="el-GR" sz="1600"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lvl="2"/>
            <a:r>
              <a:rPr lang="el-GR" sz="1600" dirty="0">
                <a:latin typeface="Calibri" panose="020F0502020204030204" pitchFamily="34" charset="0"/>
                <a:cs typeface="Calibri" panose="020F0502020204030204" pitchFamily="34" charset="0"/>
              </a:rPr>
              <a:t>Δυναμικός επαναπροσδιορισμός</a:t>
            </a:r>
            <a:endParaRPr lang="en-US" sz="16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86048A9-B98C-4F5A-9DA9-C2BA4DA63F88}"/>
              </a:ext>
            </a:extLst>
          </p:cNvPr>
          <p:cNvGrpSpPr/>
          <p:nvPr/>
        </p:nvGrpSpPr>
        <p:grpSpPr>
          <a:xfrm>
            <a:off x="5334000" y="2514600"/>
            <a:ext cx="2895600" cy="3903465"/>
            <a:chOff x="5562600" y="2133600"/>
            <a:chExt cx="2895600" cy="3903465"/>
          </a:xfrm>
        </p:grpSpPr>
        <p:sp>
          <p:nvSpPr>
            <p:cNvPr id="5" name="Line 191">
              <a:extLst>
                <a:ext uri="{FF2B5EF4-FFF2-40B4-BE49-F238E27FC236}">
                  <a16:creationId xmlns:a16="http://schemas.microsoft.com/office/drawing/2014/main" id="{BC2B862A-0D42-48BE-BDA3-E34A53E00033}"/>
                </a:ext>
              </a:extLst>
            </p:cNvPr>
            <p:cNvSpPr>
              <a:spLocks noChangeShapeType="1"/>
            </p:cNvSpPr>
            <p:nvPr/>
          </p:nvSpPr>
          <p:spPr bwMode="auto">
            <a:xfrm>
              <a:off x="5791200" y="2438400"/>
              <a:ext cx="990600" cy="0"/>
            </a:xfrm>
            <a:prstGeom prst="line">
              <a:avLst/>
            </a:prstGeom>
            <a:noFill/>
            <a:ln w="76200">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6" name="Line 192">
              <a:extLst>
                <a:ext uri="{FF2B5EF4-FFF2-40B4-BE49-F238E27FC236}">
                  <a16:creationId xmlns:a16="http://schemas.microsoft.com/office/drawing/2014/main" id="{40E3A37A-D549-443A-8D04-B3FC7FFFE696}"/>
                </a:ext>
              </a:extLst>
            </p:cNvPr>
            <p:cNvSpPr>
              <a:spLocks noChangeShapeType="1"/>
            </p:cNvSpPr>
            <p:nvPr/>
          </p:nvSpPr>
          <p:spPr bwMode="auto">
            <a:xfrm>
              <a:off x="6934200" y="2438400"/>
              <a:ext cx="304800" cy="0"/>
            </a:xfrm>
            <a:prstGeom prst="line">
              <a:avLst/>
            </a:prstGeom>
            <a:noFill/>
            <a:ln w="9525">
              <a:solidFill>
                <a:schemeClr val="tx1"/>
              </a:solidFill>
              <a:round/>
              <a:headEnd/>
              <a:tailEnd type="triangle" w="med" len="med"/>
            </a:ln>
            <a:effectLst/>
          </p:spPr>
          <p:txBody>
            <a:bodyPr/>
            <a:lstStyle/>
            <a:p>
              <a:endParaRPr lang="el-GR">
                <a:latin typeface="Calibri" panose="020F0502020204030204" pitchFamily="34" charset="0"/>
                <a:cs typeface="Calibri" panose="020F0502020204030204" pitchFamily="34" charset="0"/>
              </a:endParaRPr>
            </a:p>
          </p:txBody>
        </p:sp>
        <p:sp>
          <p:nvSpPr>
            <p:cNvPr id="7" name="Arc 194">
              <a:extLst>
                <a:ext uri="{FF2B5EF4-FFF2-40B4-BE49-F238E27FC236}">
                  <a16:creationId xmlns:a16="http://schemas.microsoft.com/office/drawing/2014/main" id="{132396D1-96EE-455E-A049-98F493AC203D}"/>
                </a:ext>
              </a:extLst>
            </p:cNvPr>
            <p:cNvSpPr>
              <a:spLocks/>
            </p:cNvSpPr>
            <p:nvPr/>
          </p:nvSpPr>
          <p:spPr bwMode="auto">
            <a:xfrm rot="16192123" flipV="1">
              <a:off x="7693025" y="1984375"/>
              <a:ext cx="455613" cy="754063"/>
            </a:xfrm>
            <a:custGeom>
              <a:avLst/>
              <a:gdLst>
                <a:gd name="G0" fmla="+- 0 0 0"/>
                <a:gd name="G1" fmla="+- 21305 0 0"/>
                <a:gd name="G2" fmla="+- 21600 0 0"/>
                <a:gd name="T0" fmla="*/ 3557 w 21600"/>
                <a:gd name="T1" fmla="*/ 0 h 42538"/>
                <a:gd name="T2" fmla="*/ 3966 w 21600"/>
                <a:gd name="T3" fmla="*/ 42538 h 42538"/>
                <a:gd name="T4" fmla="*/ 0 w 21600"/>
                <a:gd name="T5" fmla="*/ 21305 h 42538"/>
              </a:gdLst>
              <a:ahLst/>
              <a:cxnLst>
                <a:cxn ang="0">
                  <a:pos x="T0" y="T1"/>
                </a:cxn>
                <a:cxn ang="0">
                  <a:pos x="T2" y="T3"/>
                </a:cxn>
                <a:cxn ang="0">
                  <a:pos x="T4" y="T5"/>
                </a:cxn>
              </a:cxnLst>
              <a:rect l="0" t="0" r="r" b="b"/>
              <a:pathLst>
                <a:path w="21600" h="42538" fill="none" extrusionOk="0">
                  <a:moveTo>
                    <a:pt x="3557" y="-1"/>
                  </a:moveTo>
                  <a:cubicBezTo>
                    <a:pt x="13969" y="1738"/>
                    <a:pt x="21600" y="10748"/>
                    <a:pt x="21600" y="21305"/>
                  </a:cubicBezTo>
                  <a:cubicBezTo>
                    <a:pt x="21600" y="31704"/>
                    <a:pt x="14189" y="40628"/>
                    <a:pt x="3965" y="42537"/>
                  </a:cubicBezTo>
                </a:path>
                <a:path w="21600" h="42538" stroke="0" extrusionOk="0">
                  <a:moveTo>
                    <a:pt x="3557" y="-1"/>
                  </a:moveTo>
                  <a:cubicBezTo>
                    <a:pt x="13969" y="1738"/>
                    <a:pt x="21600" y="10748"/>
                    <a:pt x="21600" y="21305"/>
                  </a:cubicBezTo>
                  <a:cubicBezTo>
                    <a:pt x="21600" y="31704"/>
                    <a:pt x="14189" y="40628"/>
                    <a:pt x="3965" y="42537"/>
                  </a:cubicBezTo>
                  <a:lnTo>
                    <a:pt x="0" y="21305"/>
                  </a:lnTo>
                  <a:close/>
                </a:path>
              </a:pathLst>
            </a:custGeom>
            <a:noFill/>
            <a:ln w="76200">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 name="Line 195">
              <a:extLst>
                <a:ext uri="{FF2B5EF4-FFF2-40B4-BE49-F238E27FC236}">
                  <a16:creationId xmlns:a16="http://schemas.microsoft.com/office/drawing/2014/main" id="{002955D6-8CA5-4942-B488-14ED141A2714}"/>
                </a:ext>
              </a:extLst>
            </p:cNvPr>
            <p:cNvSpPr>
              <a:spLocks noChangeShapeType="1"/>
            </p:cNvSpPr>
            <p:nvPr/>
          </p:nvSpPr>
          <p:spPr bwMode="auto">
            <a:xfrm>
              <a:off x="6096000" y="4419600"/>
              <a:ext cx="2133600" cy="0"/>
            </a:xfrm>
            <a:prstGeom prst="line">
              <a:avLst/>
            </a:prstGeom>
            <a:noFill/>
            <a:ln w="76200">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 name="Oval 196">
              <a:extLst>
                <a:ext uri="{FF2B5EF4-FFF2-40B4-BE49-F238E27FC236}">
                  <a16:creationId xmlns:a16="http://schemas.microsoft.com/office/drawing/2014/main" id="{65CE463A-8401-4301-B03A-BC45288CCE5C}"/>
                </a:ext>
              </a:extLst>
            </p:cNvPr>
            <p:cNvSpPr>
              <a:spLocks noChangeArrowheads="1"/>
            </p:cNvSpPr>
            <p:nvPr/>
          </p:nvSpPr>
          <p:spPr bwMode="auto">
            <a:xfrm>
              <a:off x="6705600" y="3810000"/>
              <a:ext cx="1066800" cy="609600"/>
            </a:xfrm>
            <a:prstGeom prst="ellipse">
              <a:avLst/>
            </a:prstGeom>
            <a:solidFill>
              <a:schemeClr val="bg1"/>
            </a:solidFill>
            <a:ln w="57150">
              <a:solidFill>
                <a:schemeClr val="tx1"/>
              </a:solidFill>
              <a:round/>
              <a:headEnd/>
              <a:tailEnd/>
            </a:ln>
            <a:effectLst/>
          </p:spPr>
          <p:txBody>
            <a:bodyPr wrap="none" anchor="ctr"/>
            <a:lstStyle/>
            <a:p>
              <a:pPr algn="ctr"/>
              <a:r>
                <a:rPr lang="el-GR" dirty="0">
                  <a:latin typeface="Calibri" panose="020F0502020204030204" pitchFamily="34" charset="0"/>
                  <a:cs typeface="Calibri" panose="020F0502020204030204" pitchFamily="34" charset="0"/>
                </a:rPr>
                <a:t>Πρωτεΐνη</a:t>
              </a:r>
              <a:endParaRPr lang="en-US" dirty="0">
                <a:latin typeface="Calibri" panose="020F0502020204030204" pitchFamily="34" charset="0"/>
                <a:cs typeface="Calibri" panose="020F0502020204030204" pitchFamily="34" charset="0"/>
              </a:endParaRPr>
            </a:p>
          </p:txBody>
        </p:sp>
        <p:sp>
          <p:nvSpPr>
            <p:cNvPr id="10" name="Text Box 206">
              <a:extLst>
                <a:ext uri="{FF2B5EF4-FFF2-40B4-BE49-F238E27FC236}">
                  <a16:creationId xmlns:a16="http://schemas.microsoft.com/office/drawing/2014/main" id="{F396C95F-0450-46CF-9313-948E7EBE07F6}"/>
                </a:ext>
              </a:extLst>
            </p:cNvPr>
            <p:cNvSpPr txBox="1">
              <a:spLocks noChangeArrowheads="1"/>
            </p:cNvSpPr>
            <p:nvPr/>
          </p:nvSpPr>
          <p:spPr bwMode="auto">
            <a:xfrm>
              <a:off x="7391400" y="5334000"/>
              <a:ext cx="453970" cy="307777"/>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CH</a:t>
              </a:r>
              <a:r>
                <a:rPr lang="en-US" baseline="-25000">
                  <a:latin typeface="Calibri" panose="020F0502020204030204" pitchFamily="34" charset="0"/>
                  <a:cs typeface="Calibri" panose="020F0502020204030204" pitchFamily="34" charset="0"/>
                </a:rPr>
                <a:t>3</a:t>
              </a:r>
            </a:p>
          </p:txBody>
        </p:sp>
        <p:sp>
          <p:nvSpPr>
            <p:cNvPr id="11" name="Text Box 207">
              <a:extLst>
                <a:ext uri="{FF2B5EF4-FFF2-40B4-BE49-F238E27FC236}">
                  <a16:creationId xmlns:a16="http://schemas.microsoft.com/office/drawing/2014/main" id="{4FA34CCA-039C-4B57-8F03-52545E588776}"/>
                </a:ext>
              </a:extLst>
            </p:cNvPr>
            <p:cNvSpPr txBox="1">
              <a:spLocks noChangeArrowheads="1"/>
            </p:cNvSpPr>
            <p:nvPr/>
          </p:nvSpPr>
          <p:spPr bwMode="auto">
            <a:xfrm>
              <a:off x="7391400" y="5729288"/>
              <a:ext cx="415498" cy="307777"/>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OH</a:t>
              </a:r>
            </a:p>
          </p:txBody>
        </p:sp>
        <p:sp>
          <p:nvSpPr>
            <p:cNvPr id="12" name="Text Box 208">
              <a:extLst>
                <a:ext uri="{FF2B5EF4-FFF2-40B4-BE49-F238E27FC236}">
                  <a16:creationId xmlns:a16="http://schemas.microsoft.com/office/drawing/2014/main" id="{30ED857D-8B81-4030-9EB5-B5C4D2D6DD9D}"/>
                </a:ext>
              </a:extLst>
            </p:cNvPr>
            <p:cNvSpPr txBox="1">
              <a:spLocks noChangeArrowheads="1"/>
            </p:cNvSpPr>
            <p:nvPr/>
          </p:nvSpPr>
          <p:spPr bwMode="auto">
            <a:xfrm>
              <a:off x="7935913" y="5334000"/>
              <a:ext cx="453970" cy="307777"/>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CH</a:t>
              </a:r>
              <a:r>
                <a:rPr lang="en-US" baseline="-25000" dirty="0">
                  <a:latin typeface="Calibri" panose="020F0502020204030204" pitchFamily="34" charset="0"/>
                  <a:cs typeface="Calibri" panose="020F0502020204030204" pitchFamily="34" charset="0"/>
                </a:rPr>
                <a:t>3</a:t>
              </a:r>
            </a:p>
          </p:txBody>
        </p:sp>
        <p:sp>
          <p:nvSpPr>
            <p:cNvPr id="13" name="Text Box 209">
              <a:extLst>
                <a:ext uri="{FF2B5EF4-FFF2-40B4-BE49-F238E27FC236}">
                  <a16:creationId xmlns:a16="http://schemas.microsoft.com/office/drawing/2014/main" id="{B8EA5BCC-EB32-4F56-BC6C-0C9D06C490B0}"/>
                </a:ext>
              </a:extLst>
            </p:cNvPr>
            <p:cNvSpPr txBox="1">
              <a:spLocks noChangeArrowheads="1"/>
            </p:cNvSpPr>
            <p:nvPr/>
          </p:nvSpPr>
          <p:spPr bwMode="auto">
            <a:xfrm>
              <a:off x="7924800" y="5715000"/>
              <a:ext cx="415498" cy="307777"/>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OH</a:t>
              </a:r>
            </a:p>
          </p:txBody>
        </p:sp>
        <p:sp>
          <p:nvSpPr>
            <p:cNvPr id="14" name="Line 205">
              <a:extLst>
                <a:ext uri="{FF2B5EF4-FFF2-40B4-BE49-F238E27FC236}">
                  <a16:creationId xmlns:a16="http://schemas.microsoft.com/office/drawing/2014/main" id="{B09DD896-9F15-47EB-9C42-76484B96AF44}"/>
                </a:ext>
              </a:extLst>
            </p:cNvPr>
            <p:cNvSpPr>
              <a:spLocks noChangeShapeType="1"/>
            </p:cNvSpPr>
            <p:nvPr/>
          </p:nvSpPr>
          <p:spPr bwMode="auto">
            <a:xfrm>
              <a:off x="7467600" y="5715000"/>
              <a:ext cx="990600" cy="0"/>
            </a:xfrm>
            <a:prstGeom prst="line">
              <a:avLst/>
            </a:prstGeom>
            <a:noFill/>
            <a:ln w="76200">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5" name="Text Box 201">
              <a:extLst>
                <a:ext uri="{FF2B5EF4-FFF2-40B4-BE49-F238E27FC236}">
                  <a16:creationId xmlns:a16="http://schemas.microsoft.com/office/drawing/2014/main" id="{D5F7C121-605E-494E-ACFB-E976F7D89B3E}"/>
                </a:ext>
              </a:extLst>
            </p:cNvPr>
            <p:cNvSpPr txBox="1">
              <a:spLocks noChangeArrowheads="1"/>
            </p:cNvSpPr>
            <p:nvPr/>
          </p:nvSpPr>
          <p:spPr bwMode="auto">
            <a:xfrm>
              <a:off x="5562600" y="5715000"/>
              <a:ext cx="453970" cy="307777"/>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CH</a:t>
              </a:r>
              <a:r>
                <a:rPr lang="en-US" baseline="-25000" dirty="0">
                  <a:latin typeface="Calibri" panose="020F0502020204030204" pitchFamily="34" charset="0"/>
                  <a:cs typeface="Calibri" panose="020F0502020204030204" pitchFamily="34" charset="0"/>
                </a:rPr>
                <a:t>3</a:t>
              </a:r>
            </a:p>
          </p:txBody>
        </p:sp>
        <p:sp>
          <p:nvSpPr>
            <p:cNvPr id="16" name="Text Box 202">
              <a:extLst>
                <a:ext uri="{FF2B5EF4-FFF2-40B4-BE49-F238E27FC236}">
                  <a16:creationId xmlns:a16="http://schemas.microsoft.com/office/drawing/2014/main" id="{03228DAB-C2FB-4196-A2C3-849328E9DF82}"/>
                </a:ext>
              </a:extLst>
            </p:cNvPr>
            <p:cNvSpPr txBox="1">
              <a:spLocks noChangeArrowheads="1"/>
            </p:cNvSpPr>
            <p:nvPr/>
          </p:nvSpPr>
          <p:spPr bwMode="auto">
            <a:xfrm>
              <a:off x="5568950" y="5348288"/>
              <a:ext cx="415498" cy="307777"/>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OH</a:t>
              </a:r>
            </a:p>
          </p:txBody>
        </p:sp>
        <p:sp>
          <p:nvSpPr>
            <p:cNvPr id="17" name="Text Box 203">
              <a:extLst>
                <a:ext uri="{FF2B5EF4-FFF2-40B4-BE49-F238E27FC236}">
                  <a16:creationId xmlns:a16="http://schemas.microsoft.com/office/drawing/2014/main" id="{F70042C1-A306-48E4-80D6-2EE95CD4D51A}"/>
                </a:ext>
              </a:extLst>
            </p:cNvPr>
            <p:cNvSpPr txBox="1">
              <a:spLocks noChangeArrowheads="1"/>
            </p:cNvSpPr>
            <p:nvPr/>
          </p:nvSpPr>
          <p:spPr bwMode="auto">
            <a:xfrm>
              <a:off x="6107113" y="5715000"/>
              <a:ext cx="453970" cy="307777"/>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CH</a:t>
              </a:r>
              <a:r>
                <a:rPr lang="en-US" baseline="-25000" dirty="0">
                  <a:latin typeface="Calibri" panose="020F0502020204030204" pitchFamily="34" charset="0"/>
                  <a:cs typeface="Calibri" panose="020F0502020204030204" pitchFamily="34" charset="0"/>
                </a:rPr>
                <a:t>3</a:t>
              </a:r>
            </a:p>
          </p:txBody>
        </p:sp>
        <p:sp>
          <p:nvSpPr>
            <p:cNvPr id="18" name="Text Box 204">
              <a:extLst>
                <a:ext uri="{FF2B5EF4-FFF2-40B4-BE49-F238E27FC236}">
                  <a16:creationId xmlns:a16="http://schemas.microsoft.com/office/drawing/2014/main" id="{106098E7-1D8E-4D23-9EF1-EC48A7DD86B9}"/>
                </a:ext>
              </a:extLst>
            </p:cNvPr>
            <p:cNvSpPr txBox="1">
              <a:spLocks noChangeArrowheads="1"/>
            </p:cNvSpPr>
            <p:nvPr/>
          </p:nvSpPr>
          <p:spPr bwMode="auto">
            <a:xfrm>
              <a:off x="6102350" y="5334000"/>
              <a:ext cx="415498" cy="307777"/>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OH</a:t>
              </a:r>
            </a:p>
          </p:txBody>
        </p:sp>
        <p:sp>
          <p:nvSpPr>
            <p:cNvPr id="19" name="Line 200">
              <a:extLst>
                <a:ext uri="{FF2B5EF4-FFF2-40B4-BE49-F238E27FC236}">
                  <a16:creationId xmlns:a16="http://schemas.microsoft.com/office/drawing/2014/main" id="{ED6027BB-9195-43B6-A209-8623F30E1D55}"/>
                </a:ext>
              </a:extLst>
            </p:cNvPr>
            <p:cNvSpPr>
              <a:spLocks noChangeShapeType="1"/>
            </p:cNvSpPr>
            <p:nvPr/>
          </p:nvSpPr>
          <p:spPr bwMode="auto">
            <a:xfrm>
              <a:off x="6934200" y="5715000"/>
              <a:ext cx="304800" cy="0"/>
            </a:xfrm>
            <a:prstGeom prst="line">
              <a:avLst/>
            </a:prstGeom>
            <a:noFill/>
            <a:ln w="9525">
              <a:solidFill>
                <a:schemeClr val="tx1"/>
              </a:solidFill>
              <a:round/>
              <a:headEnd/>
              <a:tailEnd type="triangle" w="med" len="med"/>
            </a:ln>
            <a:effectLst/>
          </p:spPr>
          <p:txBody>
            <a:bodyPr/>
            <a:lstStyle/>
            <a:p>
              <a:endParaRPr lang="el-GR">
                <a:latin typeface="Calibri" panose="020F0502020204030204" pitchFamily="34" charset="0"/>
                <a:cs typeface="Calibri" panose="020F0502020204030204" pitchFamily="34" charset="0"/>
              </a:endParaRPr>
            </a:p>
          </p:txBody>
        </p:sp>
        <p:sp>
          <p:nvSpPr>
            <p:cNvPr id="20" name="Line 198">
              <a:extLst>
                <a:ext uri="{FF2B5EF4-FFF2-40B4-BE49-F238E27FC236}">
                  <a16:creationId xmlns:a16="http://schemas.microsoft.com/office/drawing/2014/main" id="{144A14CB-ED96-4DFE-8687-DAE0F3CAD721}"/>
                </a:ext>
              </a:extLst>
            </p:cNvPr>
            <p:cNvSpPr>
              <a:spLocks noChangeShapeType="1"/>
            </p:cNvSpPr>
            <p:nvPr/>
          </p:nvSpPr>
          <p:spPr bwMode="auto">
            <a:xfrm>
              <a:off x="5638800" y="5715000"/>
              <a:ext cx="990600" cy="0"/>
            </a:xfrm>
            <a:prstGeom prst="line">
              <a:avLst/>
            </a:prstGeom>
            <a:noFill/>
            <a:ln w="76200">
              <a:solidFill>
                <a:schemeClr val="tx1"/>
              </a:solidFill>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21" name="Google Shape;168;p14">
            <a:extLst>
              <a:ext uri="{FF2B5EF4-FFF2-40B4-BE49-F238E27FC236}">
                <a16:creationId xmlns:a16="http://schemas.microsoft.com/office/drawing/2014/main" id="{3B109FBC-F49E-49C8-94E5-3421C585161B}"/>
              </a:ext>
            </a:extLst>
          </p:cNvPr>
          <p:cNvGrpSpPr/>
          <p:nvPr/>
        </p:nvGrpSpPr>
        <p:grpSpPr>
          <a:xfrm>
            <a:off x="8458200" y="381000"/>
            <a:ext cx="450753" cy="450708"/>
            <a:chOff x="3277794" y="2969995"/>
            <a:chExt cx="457200" cy="457200"/>
          </a:xfrm>
        </p:grpSpPr>
        <p:sp>
          <p:nvSpPr>
            <p:cNvPr id="22" name="Google Shape;169;p14">
              <a:extLst>
                <a:ext uri="{FF2B5EF4-FFF2-40B4-BE49-F238E27FC236}">
                  <a16:creationId xmlns:a16="http://schemas.microsoft.com/office/drawing/2014/main" id="{D0503A83-2D84-4742-B255-89567AAC44E1}"/>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23" name="Google Shape;170;p14">
              <a:extLst>
                <a:ext uri="{FF2B5EF4-FFF2-40B4-BE49-F238E27FC236}">
                  <a16:creationId xmlns:a16="http://schemas.microsoft.com/office/drawing/2014/main" id="{6FCA908B-0142-474C-9138-A3EA09B21141}"/>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24" name="Google Shape;171;p14">
              <a:extLst>
                <a:ext uri="{FF2B5EF4-FFF2-40B4-BE49-F238E27FC236}">
                  <a16:creationId xmlns:a16="http://schemas.microsoft.com/office/drawing/2014/main" id="{1DB4D0B8-2BD7-4420-9C60-1EFFCD7033EE}"/>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9162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AF86-F6EF-4640-BB29-4900750C84C0}"/>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Ενέργεια επιφανειών και τάση στα υγρά</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A595197-40C3-4F2F-85A6-8D1E95458C48}"/>
              </a:ext>
            </a:extLst>
          </p:cNvPr>
          <p:cNvSpPr txBox="1"/>
          <p:nvPr/>
        </p:nvSpPr>
        <p:spPr>
          <a:xfrm>
            <a:off x="381000" y="1905000"/>
            <a:ext cx="8229600" cy="3898503"/>
          </a:xfrm>
          <a:prstGeom prst="rect">
            <a:avLst/>
          </a:prstGeom>
          <a:noFill/>
        </p:spPr>
        <p:txBody>
          <a:bodyPr wrap="square">
            <a:spAutoFit/>
          </a:bodyPr>
          <a:lstStyle/>
          <a:p>
            <a:pPr marL="274320" indent="-274320">
              <a:spcBef>
                <a:spcPct val="50000"/>
              </a:spcBef>
              <a:spcAft>
                <a:spcPts val="400"/>
              </a:spcAft>
              <a:buFont typeface="Wingdings" pitchFamily="2" charset="2"/>
              <a:buChar char="§"/>
            </a:pPr>
            <a:r>
              <a:rPr lang="el-GR" sz="1600" dirty="0">
                <a:latin typeface="Calibri" panose="020F0502020204030204" pitchFamily="34" charset="0"/>
                <a:cs typeface="Calibri" panose="020F0502020204030204" pitchFamily="34" charset="0"/>
              </a:rPr>
              <a:t>Κατ’ αρχάς θα πρέπει να αναλύσουμε τις ιδιότητες των επιφανειών των υγρών.</a:t>
            </a:r>
            <a:endParaRPr lang="en-US" sz="1600" dirty="0">
              <a:latin typeface="Calibri" panose="020F0502020204030204" pitchFamily="34" charset="0"/>
              <a:cs typeface="Calibri" panose="020F0502020204030204" pitchFamily="34" charset="0"/>
            </a:endParaRPr>
          </a:p>
          <a:p>
            <a:pPr marL="274320" indent="-274320">
              <a:spcBef>
                <a:spcPct val="50000"/>
              </a:spcBef>
              <a:spcAft>
                <a:spcPts val="1200"/>
              </a:spcAft>
              <a:buFont typeface="Wingdings" pitchFamily="2" charset="2"/>
              <a:buChar char="§"/>
            </a:pPr>
            <a:r>
              <a:rPr lang="el-GR" sz="1600" dirty="0">
                <a:latin typeface="Calibri" panose="020F0502020204030204" pitchFamily="34" charset="0"/>
                <a:cs typeface="Calibri" panose="020F0502020204030204" pitchFamily="34" charset="0"/>
              </a:rPr>
              <a:t>Το έργο (</a:t>
            </a:r>
            <a:r>
              <a:rPr lang="en-US" sz="1600" dirty="0">
                <a:latin typeface="Calibri" panose="020F0502020204030204" pitchFamily="34" charset="0"/>
                <a:cs typeface="Calibri" panose="020F0502020204030204" pitchFamily="34" charset="0"/>
              </a:rPr>
              <a:t>w) </a:t>
            </a:r>
            <a:r>
              <a:rPr lang="el-GR" sz="1600" dirty="0">
                <a:latin typeface="Calibri" panose="020F0502020204030204" pitchFamily="34" charset="0"/>
                <a:cs typeface="Calibri" panose="020F0502020204030204" pitchFamily="34" charset="0"/>
              </a:rPr>
              <a:t>που απαιτείται ώστε να δημιουργηθεί μια καινούρια επιφάνεια είναι ανάλογο με τον αριθμό των μορίων στην επιφάνεια και επομένως με το εμβαδόν αυτής (Α):</a:t>
            </a:r>
            <a:endParaRPr lang="en-US" sz="1600" dirty="0">
              <a:latin typeface="Calibri" panose="020F0502020204030204" pitchFamily="34" charset="0"/>
              <a:cs typeface="Calibri" panose="020F0502020204030204" pitchFamily="34" charset="0"/>
            </a:endParaRPr>
          </a:p>
          <a:p>
            <a:pPr marL="274320" indent="-274320">
              <a:spcBef>
                <a:spcPct val="50000"/>
              </a:spcBef>
              <a:spcAft>
                <a:spcPts val="400"/>
              </a:spcAft>
              <a:buFont typeface="Wingdings" pitchFamily="2" charset="2"/>
              <a:buChar char="§"/>
            </a:pPr>
            <a:r>
              <a:rPr lang="el-GR" sz="1600" dirty="0">
                <a:latin typeface="Calibri" panose="020F0502020204030204" pitchFamily="34" charset="0"/>
                <a:cs typeface="Calibri" panose="020F0502020204030204" pitchFamily="34" charset="0"/>
                <a:sym typeface="Symbol" pitchFamily="18" charset="2"/>
              </a:rPr>
              <a:t>Όπου το γ είναι η σταθερά που ορίζεται ως η ειδική ελεύθερη ενέργεια επιφάνειας. Έχει ως μονάδες (δύναμη/μονάδα μήκους, </a:t>
            </a:r>
            <a:r>
              <a:rPr lang="en-US" sz="1600" dirty="0" err="1">
                <a:latin typeface="Calibri" panose="020F0502020204030204" pitchFamily="34" charset="0"/>
                <a:cs typeface="Calibri" panose="020F0502020204030204" pitchFamily="34" charset="0"/>
                <a:sym typeface="Symbol" pitchFamily="18" charset="2"/>
              </a:rPr>
              <a:t>mN</a:t>
            </a:r>
            <a:r>
              <a:rPr lang="en-US" sz="1600" dirty="0">
                <a:latin typeface="Calibri" panose="020F0502020204030204" pitchFamily="34" charset="0"/>
                <a:cs typeface="Calibri" panose="020F0502020204030204" pitchFamily="34" charset="0"/>
                <a:sym typeface="Symbol" pitchFamily="18" charset="2"/>
              </a:rPr>
              <a:t>/m) </a:t>
            </a:r>
            <a:r>
              <a:rPr lang="el-GR" sz="1600" dirty="0">
                <a:latin typeface="Calibri" panose="020F0502020204030204" pitchFamily="34" charset="0"/>
                <a:cs typeface="Calibri" panose="020F0502020204030204" pitchFamily="34" charset="0"/>
                <a:sym typeface="Symbol" pitchFamily="18" charset="2"/>
              </a:rPr>
              <a:t>ή (ενέργεια/μονάδα επιφάνειας, </a:t>
            </a:r>
            <a:r>
              <a:rPr lang="en-US" sz="1600" dirty="0" err="1">
                <a:latin typeface="Calibri" panose="020F0502020204030204" pitchFamily="34" charset="0"/>
                <a:cs typeface="Calibri" panose="020F0502020204030204" pitchFamily="34" charset="0"/>
                <a:sym typeface="Symbol" pitchFamily="18" charset="2"/>
              </a:rPr>
              <a:t>mJ</a:t>
            </a:r>
            <a:r>
              <a:rPr lang="en-US" sz="1600" dirty="0">
                <a:latin typeface="Calibri" panose="020F0502020204030204" pitchFamily="34" charset="0"/>
                <a:cs typeface="Calibri" panose="020F0502020204030204" pitchFamily="34" charset="0"/>
                <a:sym typeface="Symbol" pitchFamily="18" charset="2"/>
              </a:rPr>
              <a:t>/m2 ).</a:t>
            </a:r>
            <a:endParaRPr lang="el-GR" sz="1600" dirty="0">
              <a:latin typeface="Calibri" panose="020F0502020204030204" pitchFamily="34" charset="0"/>
              <a:cs typeface="Calibri" panose="020F0502020204030204" pitchFamily="34" charset="0"/>
              <a:sym typeface="Symbol" pitchFamily="18" charset="2"/>
            </a:endParaRPr>
          </a:p>
          <a:p>
            <a:pPr marL="274320" indent="-274320">
              <a:spcBef>
                <a:spcPct val="50000"/>
              </a:spcBef>
              <a:spcAft>
                <a:spcPts val="400"/>
              </a:spcAft>
              <a:buFont typeface="Wingdings" pitchFamily="2" charset="2"/>
              <a:buChar char="§"/>
            </a:pPr>
            <a:r>
              <a:rPr lang="en-US" sz="1600" dirty="0">
                <a:latin typeface="Calibri" panose="020F0502020204030204" pitchFamily="34" charset="0"/>
                <a:cs typeface="Calibri" panose="020F0502020204030204" pitchFamily="34" charset="0"/>
                <a:sym typeface="Symbol" pitchFamily="18" charset="2"/>
              </a:rPr>
              <a:t>H </a:t>
            </a:r>
            <a:r>
              <a:rPr lang="el-GR" sz="1600" dirty="0">
                <a:latin typeface="Calibri" panose="020F0502020204030204" pitchFamily="34" charset="0"/>
                <a:cs typeface="Calibri" panose="020F0502020204030204" pitchFamily="34" charset="0"/>
                <a:sym typeface="Symbol" pitchFamily="18" charset="2"/>
              </a:rPr>
              <a:t>σταθερά γ επιδρά σαν δύναμη επαναφοράς ώστε να αντισταθεί σε μια αύξηση της επιφάνειας (για τα υγρά είναι αριθμητικά ίση με την επιφανειακή τάση).</a:t>
            </a:r>
            <a:endParaRPr lang="en-US" sz="1600" dirty="0">
              <a:latin typeface="Calibri" panose="020F0502020204030204" pitchFamily="34" charset="0"/>
              <a:cs typeface="Calibri" panose="020F0502020204030204" pitchFamily="34" charset="0"/>
              <a:sym typeface="Symbol" pitchFamily="18" charset="2"/>
            </a:endParaRPr>
          </a:p>
          <a:p>
            <a:pPr marL="274320" indent="-274320">
              <a:spcBef>
                <a:spcPct val="50000"/>
              </a:spcBef>
              <a:spcAft>
                <a:spcPts val="400"/>
              </a:spcAft>
              <a:buFont typeface="Wingdings" pitchFamily="2" charset="2"/>
              <a:buChar char="§"/>
            </a:pPr>
            <a:r>
              <a:rPr lang="el-GR" sz="1600" dirty="0">
                <a:latin typeface="Calibri" panose="020F0502020204030204" pitchFamily="34" charset="0"/>
                <a:cs typeface="Calibri" panose="020F0502020204030204" pitchFamily="34" charset="0"/>
                <a:sym typeface="Symbol" pitchFamily="18" charset="2"/>
              </a:rPr>
              <a:t>Η επιφανειακή τάση μειώνει την ελεύθερη ενέργεια του συστήματος, και έχει τα ακόλουθα αποτελέσματα:</a:t>
            </a:r>
            <a:endParaRPr lang="en-US" sz="1600" dirty="0">
              <a:latin typeface="Calibri" panose="020F0502020204030204" pitchFamily="34" charset="0"/>
              <a:cs typeface="Calibri" panose="020F0502020204030204" pitchFamily="34" charset="0"/>
              <a:sym typeface="Symbol" pitchFamily="18" charset="2"/>
            </a:endParaRPr>
          </a:p>
          <a:p>
            <a:pPr lvl="2">
              <a:spcBef>
                <a:spcPct val="50000"/>
              </a:spcBef>
              <a:buFont typeface="Wingdings" pitchFamily="2" charset="2"/>
              <a:buChar char="ü"/>
            </a:pPr>
            <a:r>
              <a:rPr lang="el-GR" sz="1600" dirty="0">
                <a:latin typeface="Calibri" panose="020F0502020204030204" pitchFamily="34" charset="0"/>
                <a:cs typeface="Calibri" panose="020F0502020204030204" pitchFamily="34" charset="0"/>
              </a:rPr>
              <a:t>Δημιουργία σφαιριδίων από υγρές σταγόνες</a:t>
            </a:r>
            <a:r>
              <a:rPr lang="en-US" sz="1600" dirty="0">
                <a:latin typeface="Calibri" panose="020F0502020204030204" pitchFamily="34" charset="0"/>
                <a:cs typeface="Calibri" panose="020F0502020204030204" pitchFamily="34" charset="0"/>
              </a:rPr>
              <a:t>,</a:t>
            </a:r>
          </a:p>
          <a:p>
            <a:pPr lvl="2">
              <a:spcBef>
                <a:spcPct val="50000"/>
              </a:spcBef>
              <a:buFont typeface="Wingdings" pitchFamily="2" charset="2"/>
              <a:buChar char="ü"/>
            </a:pPr>
            <a:r>
              <a:rPr lang="el-GR" sz="1600" dirty="0">
                <a:latin typeface="Calibri" panose="020F0502020204030204" pitchFamily="34" charset="0"/>
                <a:cs typeface="Calibri" panose="020F0502020204030204" pitchFamily="34" charset="0"/>
              </a:rPr>
              <a:t>Μηνίσκοι στα αιμοφόρα αγγεία</a:t>
            </a:r>
            <a:r>
              <a:rPr lang="en-US" sz="1600" dirty="0">
                <a:latin typeface="Calibri" panose="020F0502020204030204" pitchFamily="34" charset="0"/>
                <a:cs typeface="Calibri" panose="020F0502020204030204" pitchFamily="34" charset="0"/>
              </a:rPr>
              <a:t>.</a:t>
            </a:r>
          </a:p>
        </p:txBody>
      </p:sp>
      <p:graphicFrame>
        <p:nvGraphicFramePr>
          <p:cNvPr id="5" name="Object 2">
            <a:extLst>
              <a:ext uri="{FF2B5EF4-FFF2-40B4-BE49-F238E27FC236}">
                <a16:creationId xmlns:a16="http://schemas.microsoft.com/office/drawing/2014/main" id="{E1631BEB-826A-42BD-8319-17B81AC0E9E5}"/>
              </a:ext>
            </a:extLst>
          </p:cNvPr>
          <p:cNvGraphicFramePr>
            <a:graphicFrameLocks noChangeAspect="1"/>
          </p:cNvGraphicFramePr>
          <p:nvPr>
            <p:extLst>
              <p:ext uri="{D42A27DB-BD31-4B8C-83A1-F6EECF244321}">
                <p14:modId xmlns:p14="http://schemas.microsoft.com/office/powerpoint/2010/main" val="643077609"/>
              </p:ext>
            </p:extLst>
          </p:nvPr>
        </p:nvGraphicFramePr>
        <p:xfrm>
          <a:off x="3962400" y="2873363"/>
          <a:ext cx="1104900" cy="304127"/>
        </p:xfrm>
        <a:graphic>
          <a:graphicData uri="http://schemas.openxmlformats.org/presentationml/2006/ole">
            <mc:AlternateContent xmlns:mc="http://schemas.openxmlformats.org/markup-compatibility/2006">
              <mc:Choice xmlns:v="urn:schemas-microsoft-com:vml" Requires="v">
                <p:oleObj name="Equation" r:id="rId3" imgW="736560" imgH="203040" progId="Equation.DSMT4">
                  <p:embed/>
                </p:oleObj>
              </mc:Choice>
              <mc:Fallback>
                <p:oleObj name="Equation" r:id="rId3" imgW="736560" imgH="203040" progId="Equation.DSMT4">
                  <p:embed/>
                  <p:pic>
                    <p:nvPicPr>
                      <p:cNvPr id="1026" name="Object 2"/>
                      <p:cNvPicPr>
                        <a:picLocks noChangeAspect="1" noChangeArrowheads="1"/>
                      </p:cNvPicPr>
                      <p:nvPr/>
                    </p:nvPicPr>
                    <p:blipFill>
                      <a:blip r:embed="rId4"/>
                      <a:srcRect/>
                      <a:stretch>
                        <a:fillRect/>
                      </a:stretch>
                    </p:blipFill>
                    <p:spPr bwMode="auto">
                      <a:xfrm>
                        <a:off x="3962400" y="2873363"/>
                        <a:ext cx="1104900" cy="304127"/>
                      </a:xfrm>
                      <a:prstGeom prst="rect">
                        <a:avLst/>
                      </a:prstGeom>
                      <a:noFill/>
                    </p:spPr>
                  </p:pic>
                </p:oleObj>
              </mc:Fallback>
            </mc:AlternateContent>
          </a:graphicData>
        </a:graphic>
      </p:graphicFrame>
      <p:grpSp>
        <p:nvGrpSpPr>
          <p:cNvPr id="6" name="Google Shape;168;p14">
            <a:extLst>
              <a:ext uri="{FF2B5EF4-FFF2-40B4-BE49-F238E27FC236}">
                <a16:creationId xmlns:a16="http://schemas.microsoft.com/office/drawing/2014/main" id="{8A4508C6-39D0-43E1-A08A-98E204B8D796}"/>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913C375E-9C61-4C06-8533-13E2B94BE273}"/>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92B5D68D-1CC9-4143-BD0D-5058E383767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DD525745-DBC2-4C75-9C57-A5FB5FDE74F0}"/>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54387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C075-6862-49BF-A4D8-04A5C56ACAB2}"/>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Επιφανειακή τάση στερεών</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7F50977-4630-42A1-BD8D-3A045738BF06}"/>
              </a:ext>
            </a:extLst>
          </p:cNvPr>
          <p:cNvSpPr txBox="1"/>
          <p:nvPr/>
        </p:nvSpPr>
        <p:spPr>
          <a:xfrm>
            <a:off x="1028700" y="2209800"/>
            <a:ext cx="7086600" cy="3554819"/>
          </a:xfrm>
          <a:prstGeom prst="rect">
            <a:avLst/>
          </a:prstGeom>
          <a:noFill/>
        </p:spPr>
        <p:txBody>
          <a:bodyPr wrap="square">
            <a:spAutoFit/>
          </a:bodyPr>
          <a:lstStyle/>
          <a:p>
            <a:pPr algn="just">
              <a:spcBef>
                <a:spcPts val="600"/>
              </a:spcBef>
              <a:spcAft>
                <a:spcPts val="1200"/>
              </a:spcAft>
            </a:pPr>
            <a:r>
              <a:rPr lang="el-GR" sz="1800" b="1" dirty="0">
                <a:latin typeface="Calibri" panose="020F0502020204030204" pitchFamily="34" charset="0"/>
                <a:cs typeface="Calibri" panose="020F0502020204030204" pitchFamily="34" charset="0"/>
              </a:rPr>
              <a:t>Κανόνας:</a:t>
            </a:r>
            <a:endParaRPr lang="en-US" sz="1800" dirty="0">
              <a:latin typeface="Calibri" panose="020F0502020204030204" pitchFamily="34" charset="0"/>
              <a:cs typeface="Calibri" panose="020F0502020204030204" pitchFamily="34" charset="0"/>
            </a:endParaRPr>
          </a:p>
          <a:p>
            <a:pPr marL="274320" indent="-274320" algn="just">
              <a:spcBef>
                <a:spcPts val="600"/>
              </a:spcBef>
              <a:spcAft>
                <a:spcPts val="1200"/>
              </a:spcAft>
              <a:buFont typeface="Wingdings" pitchFamily="2" charset="2"/>
              <a:buChar char="§"/>
            </a:pPr>
            <a:r>
              <a:rPr lang="el-GR" sz="1800" dirty="0">
                <a:latin typeface="Calibri" panose="020F0502020204030204" pitchFamily="34" charset="0"/>
                <a:cs typeface="Calibri" panose="020F0502020204030204" pitchFamily="34" charset="0"/>
              </a:rPr>
              <a:t>Η επιφανειακή τάση των στερεών δεν γίνεται να προσδιοριστεί πειραματικά.</a:t>
            </a:r>
            <a:endParaRPr lang="en-US" sz="1800" dirty="0">
              <a:latin typeface="Calibri" panose="020F0502020204030204" pitchFamily="34" charset="0"/>
              <a:cs typeface="Calibri" panose="020F0502020204030204" pitchFamily="34" charset="0"/>
            </a:endParaRPr>
          </a:p>
          <a:p>
            <a:pPr algn="just">
              <a:spcBef>
                <a:spcPts val="600"/>
              </a:spcBef>
              <a:spcAft>
                <a:spcPts val="1200"/>
              </a:spcAft>
            </a:pPr>
            <a:r>
              <a:rPr lang="el-GR" sz="1800" b="1" dirty="0">
                <a:latin typeface="Calibri" panose="020F0502020204030204" pitchFamily="34" charset="0"/>
                <a:cs typeface="Calibri" panose="020F0502020204030204" pitchFamily="34" charset="0"/>
              </a:rPr>
              <a:t>Γιατί;</a:t>
            </a:r>
            <a:endParaRPr lang="en-US" sz="1800" dirty="0">
              <a:latin typeface="Calibri" panose="020F0502020204030204" pitchFamily="34" charset="0"/>
              <a:cs typeface="Calibri" panose="020F0502020204030204" pitchFamily="34" charset="0"/>
            </a:endParaRPr>
          </a:p>
          <a:p>
            <a:pPr marL="274320" indent="-274320" algn="just">
              <a:spcBef>
                <a:spcPts val="600"/>
              </a:spcBef>
              <a:spcAft>
                <a:spcPts val="1200"/>
              </a:spcAft>
              <a:buFont typeface="Wingdings" pitchFamily="2" charset="2"/>
              <a:buChar char="§"/>
            </a:pPr>
            <a:r>
              <a:rPr lang="el-GR" sz="1800" dirty="0">
                <a:latin typeface="Calibri" panose="020F0502020204030204" pitchFamily="34" charset="0"/>
                <a:cs typeface="Calibri" panose="020F0502020204030204" pitchFamily="34" charset="0"/>
              </a:rPr>
              <a:t>Η δημιουργία μιας καινούριας επιφάνειας σε ένα στερεό είναι μη αναστρέψιμη – καταλήγουμε να τεντώνουμε ή να κόβουμε το δείγμα.  Η δύναμη αλληλεπίδρασης κατά τη διάρκεια της ελαστικής επιμήκυνσης μπορεί να μετρηθεί και σχετίζεται με την τάση αλληλεπίδρασης μόνο αν είναι γνωστή η σχέση της επιφανειακής τάσης σαν εξίσωση τάσης.</a:t>
            </a:r>
            <a:endParaRPr lang="en-US" sz="1800" dirty="0">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89833AE3-8833-42C4-8CF0-0D4B272F03DF}"/>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B4D06A3E-5BA6-4D52-919B-6A92CFD2B52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C8DA927D-F5DB-4B65-A6CA-E61B824D2C6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5EA27A96-1C01-45B3-B273-C3820396C83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0460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617-61E7-4F04-88CD-77DE4D65845C}"/>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Έργο συνάφειας και πρόσφυσης</a:t>
            </a:r>
            <a:endParaRPr lang="en-US" dirty="0">
              <a:latin typeface="Calibri" panose="020F0502020204030204" pitchFamily="34" charset="0"/>
              <a:cs typeface="Calibri" panose="020F0502020204030204" pitchFamily="34" charset="0"/>
            </a:endParaRPr>
          </a:p>
        </p:txBody>
      </p:sp>
      <p:sp>
        <p:nvSpPr>
          <p:cNvPr id="3" name="Text Box 3">
            <a:extLst>
              <a:ext uri="{FF2B5EF4-FFF2-40B4-BE49-F238E27FC236}">
                <a16:creationId xmlns:a16="http://schemas.microsoft.com/office/drawing/2014/main" id="{BABA11B8-CB73-409E-8CC7-7E26AC96CAD4}"/>
              </a:ext>
            </a:extLst>
          </p:cNvPr>
          <p:cNvSpPr txBox="1">
            <a:spLocks noChangeArrowheads="1"/>
          </p:cNvSpPr>
          <p:nvPr/>
        </p:nvSpPr>
        <p:spPr bwMode="auto">
          <a:xfrm>
            <a:off x="633541" y="1920895"/>
            <a:ext cx="4724400" cy="1585049"/>
          </a:xfrm>
          <a:prstGeom prst="rect">
            <a:avLst/>
          </a:prstGeom>
          <a:noFill/>
          <a:ln w="9525">
            <a:noFill/>
            <a:miter lim="800000"/>
            <a:headEnd/>
            <a:tailEnd/>
          </a:ln>
          <a:effectLst/>
        </p:spPr>
        <p:txBody>
          <a:bodyPr wrap="square">
            <a:spAutoFit/>
          </a:bodyPr>
          <a:lstStyle/>
          <a:p>
            <a:pPr marL="274320" indent="-274320">
              <a:spcBef>
                <a:spcPts val="600"/>
              </a:spcBef>
              <a:spcAft>
                <a:spcPts val="1200"/>
              </a:spcAft>
              <a:buFont typeface="Wingdings" pitchFamily="2" charset="2"/>
              <a:buChar char="§"/>
            </a:pPr>
            <a:r>
              <a:rPr lang="el-GR" sz="2000" dirty="0">
                <a:latin typeface="Calibri" panose="020F0502020204030204" pitchFamily="34" charset="0"/>
                <a:cs typeface="Calibri" panose="020F0502020204030204" pitchFamily="34" charset="0"/>
              </a:rPr>
              <a:t>Για ένα αδιάσπαστο υγρό (συνάφεια):</a:t>
            </a:r>
            <a:endParaRPr lang="en-US" sz="2000" dirty="0">
              <a:latin typeface="Calibri" panose="020F0502020204030204" pitchFamily="34" charset="0"/>
              <a:cs typeface="Calibri" panose="020F0502020204030204" pitchFamily="34" charset="0"/>
            </a:endParaRPr>
          </a:p>
          <a:p>
            <a:pPr>
              <a:spcBef>
                <a:spcPct val="50000"/>
              </a:spcBef>
            </a:pPr>
            <a:endParaRPr lang="en-US" dirty="0">
              <a:latin typeface="Calibri" panose="020F0502020204030204" pitchFamily="34" charset="0"/>
              <a:cs typeface="Calibri" panose="020F0502020204030204" pitchFamily="34" charset="0"/>
            </a:endParaRPr>
          </a:p>
          <a:p>
            <a:pPr>
              <a:spcBef>
                <a:spcPct val="50000"/>
              </a:spcBef>
            </a:pPr>
            <a:endParaRPr lang="en-US" dirty="0">
              <a:latin typeface="Calibri" panose="020F0502020204030204" pitchFamily="34" charset="0"/>
              <a:cs typeface="Calibri" panose="020F0502020204030204" pitchFamily="34" charset="0"/>
            </a:endParaRPr>
          </a:p>
          <a:p>
            <a:pPr marL="274320" indent="-274320">
              <a:spcBef>
                <a:spcPts val="600"/>
              </a:spcBef>
              <a:spcAft>
                <a:spcPts val="1200"/>
              </a:spcAft>
              <a:buFont typeface="Wingdings" pitchFamily="2" charset="2"/>
              <a:buChar char="§"/>
            </a:pPr>
            <a:r>
              <a:rPr lang="el-GR" sz="2000" dirty="0">
                <a:latin typeface="Calibri" panose="020F0502020204030204" pitchFamily="34" charset="0"/>
                <a:cs typeface="Calibri" panose="020F0502020204030204" pitchFamily="34" charset="0"/>
              </a:rPr>
              <a:t>Για δύο διαφορετικά υγρά (πρόσφυση):</a:t>
            </a:r>
            <a:endParaRPr lang="en-US" sz="2000" dirty="0">
              <a:latin typeface="Calibri" panose="020F0502020204030204" pitchFamily="34" charset="0"/>
              <a:cs typeface="Calibri" panose="020F0502020204030204" pitchFamily="34" charset="0"/>
            </a:endParaRPr>
          </a:p>
        </p:txBody>
      </p:sp>
      <p:graphicFrame>
        <p:nvGraphicFramePr>
          <p:cNvPr id="4" name="Object 14">
            <a:extLst>
              <a:ext uri="{FF2B5EF4-FFF2-40B4-BE49-F238E27FC236}">
                <a16:creationId xmlns:a16="http://schemas.microsoft.com/office/drawing/2014/main" id="{DED11FF0-5473-40C3-BD94-F0B00AEB99AC}"/>
              </a:ext>
            </a:extLst>
          </p:cNvPr>
          <p:cNvGraphicFramePr>
            <a:graphicFrameLocks noChangeAspect="1"/>
          </p:cNvGraphicFramePr>
          <p:nvPr>
            <p:extLst>
              <p:ext uri="{D42A27DB-BD31-4B8C-83A1-F6EECF244321}">
                <p14:modId xmlns:p14="http://schemas.microsoft.com/office/powerpoint/2010/main" val="3920901222"/>
              </p:ext>
            </p:extLst>
          </p:nvPr>
        </p:nvGraphicFramePr>
        <p:xfrm>
          <a:off x="1219200" y="4373017"/>
          <a:ext cx="3644900" cy="590550"/>
        </p:xfrm>
        <a:graphic>
          <a:graphicData uri="http://schemas.openxmlformats.org/presentationml/2006/ole">
            <mc:AlternateContent xmlns:mc="http://schemas.openxmlformats.org/markup-compatibility/2006">
              <mc:Choice xmlns:v="urn:schemas-microsoft-com:vml" Requires="v">
                <p:oleObj name="Equation" r:id="rId3" imgW="1409700" imgH="228600" progId="Equation.3">
                  <p:embed/>
                </p:oleObj>
              </mc:Choice>
              <mc:Fallback>
                <p:oleObj name="Equation" r:id="rId3" imgW="1409700" imgH="228600" progId="Equation.3">
                  <p:embed/>
                  <p:pic>
                    <p:nvPicPr>
                      <p:cNvPr id="15374"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373017"/>
                        <a:ext cx="36449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3">
            <a:extLst>
              <a:ext uri="{FF2B5EF4-FFF2-40B4-BE49-F238E27FC236}">
                <a16:creationId xmlns:a16="http://schemas.microsoft.com/office/drawing/2014/main" id="{3454381D-0D25-4F03-8EDB-4621E4AF401A}"/>
              </a:ext>
            </a:extLst>
          </p:cNvPr>
          <p:cNvGraphicFramePr>
            <a:graphicFrameLocks noChangeAspect="1"/>
          </p:cNvGraphicFramePr>
          <p:nvPr>
            <p:extLst>
              <p:ext uri="{D42A27DB-BD31-4B8C-83A1-F6EECF244321}">
                <p14:modId xmlns:p14="http://schemas.microsoft.com/office/powerpoint/2010/main" val="1455267284"/>
              </p:ext>
            </p:extLst>
          </p:nvPr>
        </p:nvGraphicFramePr>
        <p:xfrm>
          <a:off x="2286000" y="2590800"/>
          <a:ext cx="1938338" cy="590550"/>
        </p:xfrm>
        <a:graphic>
          <a:graphicData uri="http://schemas.openxmlformats.org/presentationml/2006/ole">
            <mc:AlternateContent xmlns:mc="http://schemas.openxmlformats.org/markup-compatibility/2006">
              <mc:Choice xmlns:v="urn:schemas-microsoft-com:vml" Requires="v">
                <p:oleObj name="Equation" r:id="rId5" imgW="749300" imgH="228600" progId="Equation.3">
                  <p:embed/>
                </p:oleObj>
              </mc:Choice>
              <mc:Fallback>
                <p:oleObj name="Equation" r:id="rId5" imgW="749300" imgH="228600" progId="Equation.3">
                  <p:embed/>
                  <p:pic>
                    <p:nvPicPr>
                      <p:cNvPr id="15373"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590800"/>
                        <a:ext cx="193833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a:extLst>
              <a:ext uri="{FF2B5EF4-FFF2-40B4-BE49-F238E27FC236}">
                <a16:creationId xmlns:a16="http://schemas.microsoft.com/office/drawing/2014/main" id="{36FE3EBE-F512-4D89-8410-2E7A512C67C2}"/>
              </a:ext>
            </a:extLst>
          </p:cNvPr>
          <p:cNvSpPr>
            <a:spLocks noChangeArrowheads="1"/>
          </p:cNvSpPr>
          <p:nvPr/>
        </p:nvSpPr>
        <p:spPr bwMode="auto">
          <a:xfrm>
            <a:off x="5612426" y="5562600"/>
            <a:ext cx="990600" cy="1219200"/>
          </a:xfrm>
          <a:prstGeom prst="cube">
            <a:avLst>
              <a:gd name="adj" fmla="val 25000"/>
            </a:avLst>
          </a:prstGeom>
          <a:solidFill>
            <a:schemeClr val="hlink"/>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 name="AutoShape 4">
            <a:extLst>
              <a:ext uri="{FF2B5EF4-FFF2-40B4-BE49-F238E27FC236}">
                <a16:creationId xmlns:a16="http://schemas.microsoft.com/office/drawing/2014/main" id="{F62B1BF6-344C-4A0C-A24E-B3143B88F045}"/>
              </a:ext>
            </a:extLst>
          </p:cNvPr>
          <p:cNvSpPr>
            <a:spLocks noChangeArrowheads="1"/>
          </p:cNvSpPr>
          <p:nvPr/>
        </p:nvSpPr>
        <p:spPr bwMode="auto">
          <a:xfrm>
            <a:off x="5612426" y="1828800"/>
            <a:ext cx="990600" cy="1981200"/>
          </a:xfrm>
          <a:prstGeom prst="cube">
            <a:avLst>
              <a:gd name="adj" fmla="val 25000"/>
            </a:avLst>
          </a:prstGeom>
          <a:solidFill>
            <a:srgbClr val="00B0F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 name="AutoShape 5">
            <a:extLst>
              <a:ext uri="{FF2B5EF4-FFF2-40B4-BE49-F238E27FC236}">
                <a16:creationId xmlns:a16="http://schemas.microsoft.com/office/drawing/2014/main" id="{19ED7183-3C05-4183-AF13-58C712D92DB5}"/>
              </a:ext>
            </a:extLst>
          </p:cNvPr>
          <p:cNvSpPr>
            <a:spLocks noChangeArrowheads="1"/>
          </p:cNvSpPr>
          <p:nvPr/>
        </p:nvSpPr>
        <p:spPr bwMode="auto">
          <a:xfrm>
            <a:off x="7060226" y="1828800"/>
            <a:ext cx="990600" cy="990600"/>
          </a:xfrm>
          <a:prstGeom prst="cube">
            <a:avLst>
              <a:gd name="adj" fmla="val 25000"/>
            </a:avLst>
          </a:prstGeom>
          <a:solidFill>
            <a:srgbClr val="00B0F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 name="AutoShape 6">
            <a:extLst>
              <a:ext uri="{FF2B5EF4-FFF2-40B4-BE49-F238E27FC236}">
                <a16:creationId xmlns:a16="http://schemas.microsoft.com/office/drawing/2014/main" id="{3A2A9C70-23F2-4C64-9E9C-F044D011333D}"/>
              </a:ext>
            </a:extLst>
          </p:cNvPr>
          <p:cNvSpPr>
            <a:spLocks noChangeArrowheads="1"/>
          </p:cNvSpPr>
          <p:nvPr/>
        </p:nvSpPr>
        <p:spPr bwMode="auto">
          <a:xfrm>
            <a:off x="7060226" y="2819400"/>
            <a:ext cx="990600" cy="990600"/>
          </a:xfrm>
          <a:prstGeom prst="cube">
            <a:avLst>
              <a:gd name="adj" fmla="val 25000"/>
            </a:avLst>
          </a:prstGeom>
          <a:solidFill>
            <a:srgbClr val="00B0F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 name="Line 7">
            <a:extLst>
              <a:ext uri="{FF2B5EF4-FFF2-40B4-BE49-F238E27FC236}">
                <a16:creationId xmlns:a16="http://schemas.microsoft.com/office/drawing/2014/main" id="{A7175DE1-73D8-4FF2-9353-F6BFE23EBABC}"/>
              </a:ext>
            </a:extLst>
          </p:cNvPr>
          <p:cNvSpPr>
            <a:spLocks noChangeShapeType="1"/>
          </p:cNvSpPr>
          <p:nvPr/>
        </p:nvSpPr>
        <p:spPr bwMode="auto">
          <a:xfrm>
            <a:off x="6755426" y="2895600"/>
            <a:ext cx="228600" cy="0"/>
          </a:xfrm>
          <a:prstGeom prst="line">
            <a:avLst/>
          </a:prstGeom>
          <a:noFill/>
          <a:ln w="9525">
            <a:solidFill>
              <a:schemeClr val="tx1"/>
            </a:solidFill>
            <a:round/>
            <a:headEnd/>
            <a:tailEnd type="triangle" w="med" len="med"/>
          </a:ln>
          <a:effectLst/>
        </p:spPr>
        <p:txBody>
          <a:bodyPr/>
          <a:lstStyle/>
          <a:p>
            <a:endParaRPr lang="el-GR">
              <a:latin typeface="Calibri" panose="020F0502020204030204" pitchFamily="34" charset="0"/>
              <a:cs typeface="Calibri" panose="020F0502020204030204" pitchFamily="34" charset="0"/>
            </a:endParaRPr>
          </a:p>
        </p:txBody>
      </p:sp>
      <p:sp>
        <p:nvSpPr>
          <p:cNvPr id="14" name="AutoShape 8">
            <a:extLst>
              <a:ext uri="{FF2B5EF4-FFF2-40B4-BE49-F238E27FC236}">
                <a16:creationId xmlns:a16="http://schemas.microsoft.com/office/drawing/2014/main" id="{0B967655-7A84-41C7-B4BB-AC9AA54D60EF}"/>
              </a:ext>
            </a:extLst>
          </p:cNvPr>
          <p:cNvSpPr>
            <a:spLocks noChangeArrowheads="1"/>
          </p:cNvSpPr>
          <p:nvPr/>
        </p:nvSpPr>
        <p:spPr bwMode="auto">
          <a:xfrm>
            <a:off x="5612426" y="4648200"/>
            <a:ext cx="990600" cy="1219200"/>
          </a:xfrm>
          <a:prstGeom prst="cube">
            <a:avLst>
              <a:gd name="adj" fmla="val 25000"/>
            </a:avLst>
          </a:prstGeom>
          <a:solidFill>
            <a:srgbClr val="00B0F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 name="AutoShape 10">
            <a:extLst>
              <a:ext uri="{FF2B5EF4-FFF2-40B4-BE49-F238E27FC236}">
                <a16:creationId xmlns:a16="http://schemas.microsoft.com/office/drawing/2014/main" id="{63DB1CCC-F3E7-4AB1-AAE7-11F33A9C90DC}"/>
              </a:ext>
            </a:extLst>
          </p:cNvPr>
          <p:cNvSpPr>
            <a:spLocks noChangeArrowheads="1"/>
          </p:cNvSpPr>
          <p:nvPr/>
        </p:nvSpPr>
        <p:spPr bwMode="auto">
          <a:xfrm>
            <a:off x="7060226" y="4648200"/>
            <a:ext cx="990600" cy="1066800"/>
          </a:xfrm>
          <a:prstGeom prst="cube">
            <a:avLst>
              <a:gd name="adj" fmla="val 25000"/>
            </a:avLst>
          </a:prstGeom>
          <a:solidFill>
            <a:srgbClr val="00B0F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 name="AutoShape 11">
            <a:extLst>
              <a:ext uri="{FF2B5EF4-FFF2-40B4-BE49-F238E27FC236}">
                <a16:creationId xmlns:a16="http://schemas.microsoft.com/office/drawing/2014/main" id="{D50CCF04-59A3-4CD3-AD06-142B1FFA3214}"/>
              </a:ext>
            </a:extLst>
          </p:cNvPr>
          <p:cNvSpPr>
            <a:spLocks noChangeArrowheads="1"/>
          </p:cNvSpPr>
          <p:nvPr/>
        </p:nvSpPr>
        <p:spPr bwMode="auto">
          <a:xfrm>
            <a:off x="7060226" y="5715000"/>
            <a:ext cx="990600" cy="1066800"/>
          </a:xfrm>
          <a:prstGeom prst="cube">
            <a:avLst>
              <a:gd name="adj" fmla="val 25000"/>
            </a:avLst>
          </a:prstGeom>
          <a:solidFill>
            <a:schemeClr val="hlink"/>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F88A1F7-FF78-4D5E-A847-53DCE043D407}"/>
              </a:ext>
            </a:extLst>
          </p:cNvPr>
          <p:cNvSpPr>
            <a:spLocks noChangeArrowheads="1"/>
          </p:cNvSpPr>
          <p:nvPr/>
        </p:nvSpPr>
        <p:spPr bwMode="auto">
          <a:xfrm>
            <a:off x="5841026" y="2743200"/>
            <a:ext cx="288862" cy="307777"/>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A</a:t>
            </a:r>
          </a:p>
        </p:txBody>
      </p:sp>
      <p:sp>
        <p:nvSpPr>
          <p:cNvPr id="18" name="Rectangle 17">
            <a:extLst>
              <a:ext uri="{FF2B5EF4-FFF2-40B4-BE49-F238E27FC236}">
                <a16:creationId xmlns:a16="http://schemas.microsoft.com/office/drawing/2014/main" id="{F54E4821-BF18-4DD6-91BC-D776809B4A4A}"/>
              </a:ext>
            </a:extLst>
          </p:cNvPr>
          <p:cNvSpPr>
            <a:spLocks noChangeArrowheads="1"/>
          </p:cNvSpPr>
          <p:nvPr/>
        </p:nvSpPr>
        <p:spPr bwMode="auto">
          <a:xfrm>
            <a:off x="5841026" y="5181600"/>
            <a:ext cx="288862" cy="307777"/>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A</a:t>
            </a:r>
          </a:p>
        </p:txBody>
      </p:sp>
      <p:sp>
        <p:nvSpPr>
          <p:cNvPr id="19" name="Rectangle 18">
            <a:extLst>
              <a:ext uri="{FF2B5EF4-FFF2-40B4-BE49-F238E27FC236}">
                <a16:creationId xmlns:a16="http://schemas.microsoft.com/office/drawing/2014/main" id="{F78722EB-BBD6-4308-8B39-10AC6429EA85}"/>
              </a:ext>
            </a:extLst>
          </p:cNvPr>
          <p:cNvSpPr>
            <a:spLocks noChangeArrowheads="1"/>
          </p:cNvSpPr>
          <p:nvPr/>
        </p:nvSpPr>
        <p:spPr bwMode="auto">
          <a:xfrm>
            <a:off x="5841026" y="6096000"/>
            <a:ext cx="282450" cy="307777"/>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B</a:t>
            </a:r>
          </a:p>
        </p:txBody>
      </p:sp>
      <p:sp>
        <p:nvSpPr>
          <p:cNvPr id="20" name="Rectangle 19">
            <a:extLst>
              <a:ext uri="{FF2B5EF4-FFF2-40B4-BE49-F238E27FC236}">
                <a16:creationId xmlns:a16="http://schemas.microsoft.com/office/drawing/2014/main" id="{7DB0D059-D189-45DC-BBCC-5D1021B70692}"/>
              </a:ext>
            </a:extLst>
          </p:cNvPr>
          <p:cNvSpPr>
            <a:spLocks noChangeArrowheads="1"/>
          </p:cNvSpPr>
          <p:nvPr/>
        </p:nvSpPr>
        <p:spPr bwMode="auto">
          <a:xfrm>
            <a:off x="7288826" y="2209800"/>
            <a:ext cx="288862" cy="307777"/>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A</a:t>
            </a:r>
          </a:p>
        </p:txBody>
      </p:sp>
      <p:sp>
        <p:nvSpPr>
          <p:cNvPr id="21" name="Rectangle 20">
            <a:extLst>
              <a:ext uri="{FF2B5EF4-FFF2-40B4-BE49-F238E27FC236}">
                <a16:creationId xmlns:a16="http://schemas.microsoft.com/office/drawing/2014/main" id="{9D4C9339-BEB8-4071-A2E2-72365B5ED2BF}"/>
              </a:ext>
            </a:extLst>
          </p:cNvPr>
          <p:cNvSpPr>
            <a:spLocks noChangeArrowheads="1"/>
          </p:cNvSpPr>
          <p:nvPr/>
        </p:nvSpPr>
        <p:spPr bwMode="auto">
          <a:xfrm>
            <a:off x="7288826" y="3200400"/>
            <a:ext cx="288862" cy="307777"/>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A</a:t>
            </a:r>
          </a:p>
        </p:txBody>
      </p:sp>
      <p:sp>
        <p:nvSpPr>
          <p:cNvPr id="22" name="Rectangle 21">
            <a:extLst>
              <a:ext uri="{FF2B5EF4-FFF2-40B4-BE49-F238E27FC236}">
                <a16:creationId xmlns:a16="http://schemas.microsoft.com/office/drawing/2014/main" id="{CED61384-5DAA-4A1A-B1AF-674CF79C06B5}"/>
              </a:ext>
            </a:extLst>
          </p:cNvPr>
          <p:cNvSpPr>
            <a:spLocks noChangeArrowheads="1"/>
          </p:cNvSpPr>
          <p:nvPr/>
        </p:nvSpPr>
        <p:spPr bwMode="auto">
          <a:xfrm>
            <a:off x="7288826" y="5105400"/>
            <a:ext cx="288862" cy="307777"/>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A</a:t>
            </a:r>
          </a:p>
        </p:txBody>
      </p:sp>
      <p:sp>
        <p:nvSpPr>
          <p:cNvPr id="23" name="Rectangle 22">
            <a:extLst>
              <a:ext uri="{FF2B5EF4-FFF2-40B4-BE49-F238E27FC236}">
                <a16:creationId xmlns:a16="http://schemas.microsoft.com/office/drawing/2014/main" id="{251577FC-FE3D-4CB3-87CE-F7CA19AE027C}"/>
              </a:ext>
            </a:extLst>
          </p:cNvPr>
          <p:cNvSpPr>
            <a:spLocks noChangeArrowheads="1"/>
          </p:cNvSpPr>
          <p:nvPr/>
        </p:nvSpPr>
        <p:spPr bwMode="auto">
          <a:xfrm>
            <a:off x="7288826" y="6172200"/>
            <a:ext cx="282450" cy="307777"/>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B</a:t>
            </a:r>
          </a:p>
        </p:txBody>
      </p:sp>
      <p:sp>
        <p:nvSpPr>
          <p:cNvPr id="24" name="Rectangle 23">
            <a:extLst>
              <a:ext uri="{FF2B5EF4-FFF2-40B4-BE49-F238E27FC236}">
                <a16:creationId xmlns:a16="http://schemas.microsoft.com/office/drawing/2014/main" id="{6ED6DF01-CB9A-47B3-9ED2-0CD9A03A98F8}"/>
              </a:ext>
            </a:extLst>
          </p:cNvPr>
          <p:cNvSpPr>
            <a:spLocks noChangeArrowheads="1"/>
          </p:cNvSpPr>
          <p:nvPr/>
        </p:nvSpPr>
        <p:spPr bwMode="auto">
          <a:xfrm>
            <a:off x="8431826" y="2438400"/>
            <a:ext cx="533400" cy="307777"/>
          </a:xfrm>
          <a:prstGeom prst="rect">
            <a:avLst/>
          </a:prstGeom>
          <a:noFill/>
          <a:ln w="9525">
            <a:noFill/>
            <a:miter lim="800000"/>
            <a:headEnd/>
            <a:tailEnd/>
          </a:ln>
          <a:effectLst/>
        </p:spPr>
        <p:txBody>
          <a:bodyPr>
            <a:spAutoFit/>
          </a:bodyPr>
          <a:lstStyle/>
          <a:p>
            <a:r>
              <a:rPr lang="en-US">
                <a:latin typeface="Calibri" panose="020F0502020204030204" pitchFamily="34" charset="0"/>
                <a:cs typeface="Calibri" panose="020F0502020204030204" pitchFamily="34" charset="0"/>
                <a:sym typeface="Symbol" pitchFamily="18" charset="2"/>
              </a:rPr>
              <a:t></a:t>
            </a:r>
            <a:r>
              <a:rPr lang="en-US" i="1" baseline="-25000">
                <a:latin typeface="Calibri" panose="020F0502020204030204" pitchFamily="34" charset="0"/>
                <a:cs typeface="Calibri" panose="020F0502020204030204" pitchFamily="34" charset="0"/>
                <a:sym typeface="Symbol" pitchFamily="18" charset="2"/>
              </a:rPr>
              <a:t>AV</a:t>
            </a:r>
          </a:p>
        </p:txBody>
      </p:sp>
      <p:sp>
        <p:nvSpPr>
          <p:cNvPr id="25" name="AutoShape 24">
            <a:extLst>
              <a:ext uri="{FF2B5EF4-FFF2-40B4-BE49-F238E27FC236}">
                <a16:creationId xmlns:a16="http://schemas.microsoft.com/office/drawing/2014/main" id="{CA27FD11-7769-4155-89E9-DF6D91F8E579}"/>
              </a:ext>
            </a:extLst>
          </p:cNvPr>
          <p:cNvSpPr>
            <a:spLocks/>
          </p:cNvSpPr>
          <p:nvPr/>
        </p:nvSpPr>
        <p:spPr bwMode="auto">
          <a:xfrm>
            <a:off x="8127026" y="2590800"/>
            <a:ext cx="304800" cy="228600"/>
          </a:xfrm>
          <a:prstGeom prst="rightBracket">
            <a:avLst>
              <a:gd name="adj" fmla="val 8333"/>
            </a:avLst>
          </a:prstGeom>
          <a:noFill/>
          <a:ln w="9525">
            <a:solidFill>
              <a:schemeClr val="tx1"/>
            </a:solidFill>
            <a:round/>
            <a:headEnd type="triangle" w="med" len="med"/>
            <a:tailEnd type="triangle" w="med" len="me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5DC8607F-D01C-4441-B7A6-CD78DEE6A65A}"/>
              </a:ext>
            </a:extLst>
          </p:cNvPr>
          <p:cNvSpPr>
            <a:spLocks noChangeArrowheads="1"/>
          </p:cNvSpPr>
          <p:nvPr/>
        </p:nvSpPr>
        <p:spPr bwMode="auto">
          <a:xfrm>
            <a:off x="4926626" y="6172200"/>
            <a:ext cx="533400" cy="307777"/>
          </a:xfrm>
          <a:prstGeom prst="rect">
            <a:avLst/>
          </a:prstGeom>
          <a:noFill/>
          <a:ln w="9525">
            <a:noFill/>
            <a:miter lim="800000"/>
            <a:headEnd/>
            <a:tailEnd/>
          </a:ln>
          <a:effectLst/>
        </p:spPr>
        <p:txBody>
          <a:bodyPr>
            <a:spAutoFit/>
          </a:bodyPr>
          <a:lstStyle/>
          <a:p>
            <a:r>
              <a:rPr lang="en-US">
                <a:latin typeface="Calibri" panose="020F0502020204030204" pitchFamily="34" charset="0"/>
                <a:cs typeface="Calibri" panose="020F0502020204030204" pitchFamily="34" charset="0"/>
                <a:sym typeface="Symbol" pitchFamily="18" charset="2"/>
              </a:rPr>
              <a:t></a:t>
            </a:r>
            <a:r>
              <a:rPr lang="en-US" i="1" baseline="-25000">
                <a:latin typeface="Calibri" panose="020F0502020204030204" pitchFamily="34" charset="0"/>
                <a:cs typeface="Calibri" panose="020F0502020204030204" pitchFamily="34" charset="0"/>
                <a:sym typeface="Symbol" pitchFamily="18" charset="2"/>
              </a:rPr>
              <a:t>AB</a:t>
            </a:r>
          </a:p>
        </p:txBody>
      </p:sp>
      <p:sp>
        <p:nvSpPr>
          <p:cNvPr id="27" name="Line 26">
            <a:extLst>
              <a:ext uri="{FF2B5EF4-FFF2-40B4-BE49-F238E27FC236}">
                <a16:creationId xmlns:a16="http://schemas.microsoft.com/office/drawing/2014/main" id="{72E7574B-7264-44B1-ADAC-D094249A39DD}"/>
              </a:ext>
            </a:extLst>
          </p:cNvPr>
          <p:cNvSpPr>
            <a:spLocks noChangeShapeType="1"/>
          </p:cNvSpPr>
          <p:nvPr/>
        </p:nvSpPr>
        <p:spPr bwMode="auto">
          <a:xfrm flipV="1">
            <a:off x="5307626" y="5943600"/>
            <a:ext cx="228600" cy="304800"/>
          </a:xfrm>
          <a:prstGeom prst="line">
            <a:avLst/>
          </a:prstGeom>
          <a:noFill/>
          <a:ln w="9525">
            <a:solidFill>
              <a:schemeClr val="tx1"/>
            </a:solidFill>
            <a:round/>
            <a:headEnd/>
            <a:tailEnd type="triangle" w="med" len="med"/>
          </a:ln>
          <a:effectLst/>
        </p:spPr>
        <p:txBody>
          <a:bodyPr/>
          <a:lstStyle/>
          <a:p>
            <a:endParaRPr lang="el-GR">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96FA67FF-0B0E-4033-AC04-6F2FA248F148}"/>
              </a:ext>
            </a:extLst>
          </p:cNvPr>
          <p:cNvSpPr>
            <a:spLocks noChangeArrowheads="1"/>
          </p:cNvSpPr>
          <p:nvPr/>
        </p:nvSpPr>
        <p:spPr bwMode="auto">
          <a:xfrm>
            <a:off x="8279426" y="5029200"/>
            <a:ext cx="533400" cy="307777"/>
          </a:xfrm>
          <a:prstGeom prst="rect">
            <a:avLst/>
          </a:prstGeom>
          <a:noFill/>
          <a:ln w="9525">
            <a:noFill/>
            <a:miter lim="800000"/>
            <a:headEnd/>
            <a:tailEnd/>
          </a:ln>
          <a:effectLst/>
        </p:spPr>
        <p:txBody>
          <a:bodyPr>
            <a:spAutoFit/>
          </a:bodyPr>
          <a:lstStyle/>
          <a:p>
            <a:r>
              <a:rPr lang="en-US">
                <a:latin typeface="Calibri" panose="020F0502020204030204" pitchFamily="34" charset="0"/>
                <a:cs typeface="Calibri" panose="020F0502020204030204" pitchFamily="34" charset="0"/>
                <a:sym typeface="Symbol" pitchFamily="18" charset="2"/>
              </a:rPr>
              <a:t></a:t>
            </a:r>
            <a:r>
              <a:rPr lang="en-US" i="1" baseline="-25000">
                <a:latin typeface="Calibri" panose="020F0502020204030204" pitchFamily="34" charset="0"/>
                <a:cs typeface="Calibri" panose="020F0502020204030204" pitchFamily="34" charset="0"/>
                <a:sym typeface="Symbol" pitchFamily="18" charset="2"/>
              </a:rPr>
              <a:t>AV</a:t>
            </a:r>
          </a:p>
        </p:txBody>
      </p:sp>
      <p:sp>
        <p:nvSpPr>
          <p:cNvPr id="29" name="Rectangle 28">
            <a:extLst>
              <a:ext uri="{FF2B5EF4-FFF2-40B4-BE49-F238E27FC236}">
                <a16:creationId xmlns:a16="http://schemas.microsoft.com/office/drawing/2014/main" id="{FB31CEFA-E56D-46DF-AFED-4F3A4910D882}"/>
              </a:ext>
            </a:extLst>
          </p:cNvPr>
          <p:cNvSpPr>
            <a:spLocks noChangeArrowheads="1"/>
          </p:cNvSpPr>
          <p:nvPr/>
        </p:nvSpPr>
        <p:spPr bwMode="auto">
          <a:xfrm>
            <a:off x="8279426" y="5791200"/>
            <a:ext cx="533400" cy="307777"/>
          </a:xfrm>
          <a:prstGeom prst="rect">
            <a:avLst/>
          </a:prstGeom>
          <a:noFill/>
          <a:ln w="9525">
            <a:noFill/>
            <a:miter lim="800000"/>
            <a:headEnd/>
            <a:tailEnd/>
          </a:ln>
          <a:effectLst/>
        </p:spPr>
        <p:txBody>
          <a:bodyPr>
            <a:spAutoFit/>
          </a:bodyPr>
          <a:lstStyle/>
          <a:p>
            <a:r>
              <a:rPr lang="en-US">
                <a:latin typeface="Calibri" panose="020F0502020204030204" pitchFamily="34" charset="0"/>
                <a:cs typeface="Calibri" panose="020F0502020204030204" pitchFamily="34" charset="0"/>
                <a:sym typeface="Symbol" pitchFamily="18" charset="2"/>
              </a:rPr>
              <a:t></a:t>
            </a:r>
            <a:r>
              <a:rPr lang="en-US" i="1" baseline="-25000">
                <a:latin typeface="Calibri" panose="020F0502020204030204" pitchFamily="34" charset="0"/>
                <a:cs typeface="Calibri" panose="020F0502020204030204" pitchFamily="34" charset="0"/>
                <a:sym typeface="Symbol" pitchFamily="18" charset="2"/>
              </a:rPr>
              <a:t>AV</a:t>
            </a:r>
          </a:p>
        </p:txBody>
      </p:sp>
      <p:sp>
        <p:nvSpPr>
          <p:cNvPr id="30" name="Line 29">
            <a:extLst>
              <a:ext uri="{FF2B5EF4-FFF2-40B4-BE49-F238E27FC236}">
                <a16:creationId xmlns:a16="http://schemas.microsoft.com/office/drawing/2014/main" id="{7DCADDBB-5543-44B4-BBC0-2D62C4379BC5}"/>
              </a:ext>
            </a:extLst>
          </p:cNvPr>
          <p:cNvSpPr>
            <a:spLocks noChangeShapeType="1"/>
          </p:cNvSpPr>
          <p:nvPr/>
        </p:nvSpPr>
        <p:spPr bwMode="auto">
          <a:xfrm flipH="1" flipV="1">
            <a:off x="8127026" y="5791200"/>
            <a:ext cx="228600" cy="228600"/>
          </a:xfrm>
          <a:prstGeom prst="line">
            <a:avLst/>
          </a:prstGeom>
          <a:noFill/>
          <a:ln w="9525">
            <a:solidFill>
              <a:schemeClr val="tx1"/>
            </a:solidFill>
            <a:round/>
            <a:headEnd/>
            <a:tailEnd type="triangle" w="med" len="med"/>
          </a:ln>
          <a:effectLst/>
        </p:spPr>
        <p:txBody>
          <a:bodyPr/>
          <a:lstStyle/>
          <a:p>
            <a:endParaRPr lang="el-GR">
              <a:latin typeface="Calibri" panose="020F0502020204030204" pitchFamily="34" charset="0"/>
              <a:cs typeface="Calibri" panose="020F0502020204030204" pitchFamily="34" charset="0"/>
            </a:endParaRPr>
          </a:p>
        </p:txBody>
      </p:sp>
      <p:sp>
        <p:nvSpPr>
          <p:cNvPr id="31" name="Line 30">
            <a:extLst>
              <a:ext uri="{FF2B5EF4-FFF2-40B4-BE49-F238E27FC236}">
                <a16:creationId xmlns:a16="http://schemas.microsoft.com/office/drawing/2014/main" id="{989BA7B6-7ECF-4574-A7A5-0F73B2823FA5}"/>
              </a:ext>
            </a:extLst>
          </p:cNvPr>
          <p:cNvSpPr>
            <a:spLocks noChangeShapeType="1"/>
          </p:cNvSpPr>
          <p:nvPr/>
        </p:nvSpPr>
        <p:spPr bwMode="auto">
          <a:xfrm rot="10800000" flipV="1">
            <a:off x="8127026" y="5334000"/>
            <a:ext cx="228600" cy="152400"/>
          </a:xfrm>
          <a:prstGeom prst="line">
            <a:avLst/>
          </a:prstGeom>
          <a:noFill/>
          <a:ln w="9525">
            <a:solidFill>
              <a:schemeClr val="tx1"/>
            </a:solidFill>
            <a:round/>
            <a:headEnd/>
            <a:tailEnd type="triangle" w="med" len="med"/>
          </a:ln>
          <a:effectLst/>
        </p:spPr>
        <p:txBody>
          <a:bodyPr/>
          <a:lstStyle/>
          <a:p>
            <a:endParaRPr lang="el-GR">
              <a:latin typeface="Calibri" panose="020F0502020204030204" pitchFamily="34" charset="0"/>
              <a:cs typeface="Calibri" panose="020F0502020204030204" pitchFamily="34" charset="0"/>
            </a:endParaRPr>
          </a:p>
        </p:txBody>
      </p:sp>
      <p:grpSp>
        <p:nvGrpSpPr>
          <p:cNvPr id="32" name="Google Shape;168;p14">
            <a:extLst>
              <a:ext uri="{FF2B5EF4-FFF2-40B4-BE49-F238E27FC236}">
                <a16:creationId xmlns:a16="http://schemas.microsoft.com/office/drawing/2014/main" id="{3D2F9821-4CCD-4986-B217-D58ED7A7F264}"/>
              </a:ext>
            </a:extLst>
          </p:cNvPr>
          <p:cNvGrpSpPr/>
          <p:nvPr/>
        </p:nvGrpSpPr>
        <p:grpSpPr>
          <a:xfrm>
            <a:off x="8458200" y="381000"/>
            <a:ext cx="450753" cy="450708"/>
            <a:chOff x="3277794" y="2969995"/>
            <a:chExt cx="457200" cy="457200"/>
          </a:xfrm>
        </p:grpSpPr>
        <p:sp>
          <p:nvSpPr>
            <p:cNvPr id="33" name="Google Shape;169;p14">
              <a:extLst>
                <a:ext uri="{FF2B5EF4-FFF2-40B4-BE49-F238E27FC236}">
                  <a16:creationId xmlns:a16="http://schemas.microsoft.com/office/drawing/2014/main" id="{1BB5BA27-EF99-41EF-B49C-F6BCAA8DFE4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34" name="Google Shape;170;p14">
              <a:extLst>
                <a:ext uri="{FF2B5EF4-FFF2-40B4-BE49-F238E27FC236}">
                  <a16:creationId xmlns:a16="http://schemas.microsoft.com/office/drawing/2014/main" id="{0F23DA1E-AB26-4034-AA5B-E0BE52976CA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35" name="Google Shape;171;p14">
              <a:extLst>
                <a:ext uri="{FF2B5EF4-FFF2-40B4-BE49-F238E27FC236}">
                  <a16:creationId xmlns:a16="http://schemas.microsoft.com/office/drawing/2014/main" id="{F2DE34BB-6BD2-4BB2-8BD8-AC71F4610139}"/>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05828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D1AF-CE7E-4A7E-9BB9-A926A178435F}"/>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Εξίσωση </a:t>
            </a:r>
            <a:r>
              <a:rPr lang="en-US" dirty="0">
                <a:latin typeface="Calibri" panose="020F0502020204030204" pitchFamily="34" charset="0"/>
                <a:cs typeface="Calibri" panose="020F0502020204030204" pitchFamily="34" charset="0"/>
              </a:rPr>
              <a:t>Young-Laplace</a:t>
            </a:r>
          </a:p>
        </p:txBody>
      </p:sp>
      <p:sp>
        <p:nvSpPr>
          <p:cNvPr id="4" name="Text Box 5">
            <a:extLst>
              <a:ext uri="{FF2B5EF4-FFF2-40B4-BE49-F238E27FC236}">
                <a16:creationId xmlns:a16="http://schemas.microsoft.com/office/drawing/2014/main" id="{BFCCA479-AAB5-4B3E-9C94-EE3C7A4116C4}"/>
              </a:ext>
            </a:extLst>
          </p:cNvPr>
          <p:cNvSpPr txBox="1">
            <a:spLocks noChangeArrowheads="1"/>
          </p:cNvSpPr>
          <p:nvPr/>
        </p:nvSpPr>
        <p:spPr bwMode="auto">
          <a:xfrm>
            <a:off x="741533" y="1754307"/>
            <a:ext cx="7924800" cy="3600986"/>
          </a:xfrm>
          <a:prstGeom prst="rect">
            <a:avLst/>
          </a:prstGeom>
          <a:noFill/>
          <a:ln w="9525">
            <a:noFill/>
            <a:miter lim="800000"/>
            <a:headEnd/>
            <a:tailEnd/>
          </a:ln>
          <a:effectLst/>
        </p:spPr>
        <p:txBody>
          <a:bodyPr>
            <a:spAutoFit/>
          </a:bodyPr>
          <a:lstStyle/>
          <a:p>
            <a:pPr marL="274320" indent="-274320">
              <a:spcBef>
                <a:spcPts val="600"/>
              </a:spcBef>
              <a:spcAft>
                <a:spcPts val="1200"/>
              </a:spcAft>
              <a:buFont typeface="Wingdings" pitchFamily="2" charset="2"/>
              <a:buChar char="§"/>
            </a:pPr>
            <a:r>
              <a:rPr lang="el-GR" sz="2000" dirty="0">
                <a:latin typeface="Calibri" panose="020F0502020204030204" pitchFamily="34" charset="0"/>
                <a:cs typeface="Calibri" panose="020F0502020204030204" pitchFamily="34" charset="0"/>
              </a:rPr>
              <a:t>Η διαφορά πίεσης (</a:t>
            </a:r>
            <a:r>
              <a:rPr lang="el-GR" sz="2000" i="1" dirty="0">
                <a:latin typeface="Calibri" panose="020F0502020204030204" pitchFamily="34" charset="0"/>
                <a:cs typeface="Calibri" panose="020F0502020204030204" pitchFamily="34" charset="0"/>
              </a:rPr>
              <a:t>Δ</a:t>
            </a:r>
            <a:r>
              <a:rPr lang="en-US" sz="2000" i="1" dirty="0">
                <a:latin typeface="Calibri" panose="020F0502020204030204" pitchFamily="34" charset="0"/>
                <a:cs typeface="Calibri" panose="020F0502020204030204" pitchFamily="34" charset="0"/>
              </a:rPr>
              <a:t>P</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μεταξύ μιας επιφάνειας ενός υγρού σχετίζεται με  την καμπύλωση της επιφάνειας μέσω της σχέσης:</a:t>
            </a:r>
            <a:endParaRPr lang="en-US" sz="2000" dirty="0">
              <a:latin typeface="Calibri" panose="020F0502020204030204" pitchFamily="34" charset="0"/>
              <a:cs typeface="Calibri" panose="020F0502020204030204" pitchFamily="34" charset="0"/>
            </a:endParaRPr>
          </a:p>
          <a:p>
            <a:pPr>
              <a:spcBef>
                <a:spcPct val="50000"/>
              </a:spcBef>
            </a:pPr>
            <a:endParaRPr lang="en-US" dirty="0">
              <a:latin typeface="Calibri" panose="020F0502020204030204" pitchFamily="34" charset="0"/>
              <a:cs typeface="Calibri" panose="020F0502020204030204" pitchFamily="34" charset="0"/>
            </a:endParaRPr>
          </a:p>
          <a:p>
            <a:pPr>
              <a:spcBef>
                <a:spcPct val="50000"/>
              </a:spcBef>
            </a:pPr>
            <a:endParaRPr lang="en-US" dirty="0">
              <a:latin typeface="Calibri" panose="020F0502020204030204" pitchFamily="34" charset="0"/>
              <a:cs typeface="Calibri" panose="020F0502020204030204" pitchFamily="34" charset="0"/>
            </a:endParaRPr>
          </a:p>
          <a:p>
            <a:pPr>
              <a:spcBef>
                <a:spcPct val="50000"/>
              </a:spcBef>
            </a:pPr>
            <a:endParaRPr lang="en-US" dirty="0">
              <a:latin typeface="Calibri" panose="020F0502020204030204" pitchFamily="34" charset="0"/>
              <a:cs typeface="Calibri" panose="020F0502020204030204" pitchFamily="34" charset="0"/>
            </a:endParaRPr>
          </a:p>
          <a:p>
            <a:pPr>
              <a:spcBef>
                <a:spcPts val="600"/>
              </a:spcBef>
              <a:spcAft>
                <a:spcPts val="1200"/>
              </a:spcAft>
            </a:pPr>
            <a:r>
              <a:rPr lang="el-GR" sz="2000" dirty="0">
                <a:latin typeface="Calibri" panose="020F0502020204030204" pitchFamily="34" charset="0"/>
                <a:cs typeface="Calibri" panose="020F0502020204030204" pitchFamily="34" charset="0"/>
                <a:sym typeface="Symbol" pitchFamily="18" charset="2"/>
              </a:rPr>
              <a:t>για την ακτίνα της καμπύλωσης στις κατευθύνσεις 1</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R</a:t>
            </a:r>
            <a:r>
              <a:rPr lang="en-US" sz="2000" i="1" baseline="-25000" dirty="0">
                <a:latin typeface="Calibri" panose="020F0502020204030204" pitchFamily="34" charset="0"/>
                <a:cs typeface="Calibri" panose="020F0502020204030204" pitchFamily="34" charset="0"/>
              </a:rPr>
              <a:t>1</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και </a:t>
            </a:r>
            <a:r>
              <a:rPr lang="en-US" sz="2000" dirty="0">
                <a:latin typeface="Calibri" panose="020F0502020204030204" pitchFamily="34" charset="0"/>
                <a:cs typeface="Calibri" panose="020F0502020204030204" pitchFamily="34" charset="0"/>
              </a:rPr>
              <a:t>2 (</a:t>
            </a:r>
            <a:r>
              <a:rPr lang="en-US" sz="2000" i="1" dirty="0">
                <a:latin typeface="Calibri" panose="020F0502020204030204" pitchFamily="34" charset="0"/>
                <a:cs typeface="Calibri" panose="020F0502020204030204" pitchFamily="34" charset="0"/>
              </a:rPr>
              <a:t>R</a:t>
            </a:r>
            <a:r>
              <a:rPr lang="en-US" sz="2000" i="1"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a:t>
            </a:r>
          </a:p>
          <a:p>
            <a:pPr>
              <a:spcBef>
                <a:spcPts val="600"/>
              </a:spcBef>
              <a:spcAft>
                <a:spcPts val="1200"/>
              </a:spcAft>
            </a:pPr>
            <a:r>
              <a:rPr lang="el-GR" sz="2000" dirty="0">
                <a:latin typeface="Calibri" panose="020F0502020204030204" pitchFamily="34" charset="0"/>
                <a:cs typeface="Calibri" panose="020F0502020204030204" pitchFamily="34" charset="0"/>
              </a:rPr>
              <a:t>Επομένως, το </a:t>
            </a:r>
            <a:r>
              <a:rPr lang="el-GR" sz="2000" i="1" dirty="0">
                <a:latin typeface="Calibri" panose="020F0502020204030204" pitchFamily="34" charset="0"/>
                <a:cs typeface="Calibri" panose="020F0502020204030204" pitchFamily="34" charset="0"/>
              </a:rPr>
              <a:t>γ</a:t>
            </a:r>
            <a:r>
              <a:rPr lang="el-GR" sz="2000" dirty="0">
                <a:latin typeface="Calibri" panose="020F0502020204030204" pitchFamily="34" charset="0"/>
                <a:cs typeface="Calibri" panose="020F0502020204030204" pitchFamily="34" charset="0"/>
              </a:rPr>
              <a:t> ισορροπείται από το Δ</a:t>
            </a:r>
            <a:r>
              <a:rPr lang="en-US" sz="2000" dirty="0">
                <a:latin typeface="Calibri" panose="020F0502020204030204" pitchFamily="34" charset="0"/>
                <a:cs typeface="Calibri" panose="020F0502020204030204" pitchFamily="34" charset="0"/>
              </a:rPr>
              <a:t>P</a:t>
            </a:r>
            <a:r>
              <a:rPr lang="el-GR" sz="2000" dirty="0">
                <a:latin typeface="Calibri" panose="020F0502020204030204" pitchFamily="34" charset="0"/>
                <a:cs typeface="Calibri" panose="020F0502020204030204" pitchFamily="34" charset="0"/>
              </a:rPr>
              <a:t>,  ή η τάση της επιφάνειας τείνει να συμπιέσει τη σταγόνα, αυξάνοντας την εσωτερική πίεση.</a:t>
            </a:r>
            <a:endParaRPr lang="en-US" sz="2000" dirty="0">
              <a:latin typeface="Calibri" panose="020F0502020204030204" pitchFamily="34" charset="0"/>
              <a:cs typeface="Calibri" panose="020F0502020204030204" pitchFamily="34" charset="0"/>
              <a:sym typeface="Symbol" pitchFamily="18" charset="2"/>
            </a:endParaRPr>
          </a:p>
          <a:p>
            <a:pPr marL="274320" indent="-274320">
              <a:spcBef>
                <a:spcPts val="600"/>
              </a:spcBef>
              <a:spcAft>
                <a:spcPts val="1200"/>
              </a:spcAft>
              <a:buFont typeface="Wingdings" pitchFamily="2" charset="2"/>
              <a:buChar char="§"/>
            </a:pPr>
            <a:r>
              <a:rPr lang="el-GR" sz="2000" dirty="0">
                <a:latin typeface="Calibri" panose="020F0502020204030204" pitchFamily="34" charset="0"/>
                <a:cs typeface="Calibri" panose="020F0502020204030204" pitchFamily="34" charset="0"/>
                <a:sym typeface="Symbol" pitchFamily="18" charset="2"/>
              </a:rPr>
              <a:t>Ένα ενδιαφέρον συμπέρασμα:</a:t>
            </a:r>
            <a:endParaRPr lang="en-US" sz="2000" dirty="0">
              <a:latin typeface="Calibri" panose="020F0502020204030204" pitchFamily="34" charset="0"/>
              <a:cs typeface="Calibri" panose="020F0502020204030204" pitchFamily="34" charset="0"/>
              <a:sym typeface="Symbol" pitchFamily="18" charset="2"/>
            </a:endParaRPr>
          </a:p>
        </p:txBody>
      </p:sp>
      <p:graphicFrame>
        <p:nvGraphicFramePr>
          <p:cNvPr id="5" name="Object 2">
            <a:extLst>
              <a:ext uri="{FF2B5EF4-FFF2-40B4-BE49-F238E27FC236}">
                <a16:creationId xmlns:a16="http://schemas.microsoft.com/office/drawing/2014/main" id="{C030E9B0-C8B2-4723-99EA-E865C4782920}"/>
              </a:ext>
            </a:extLst>
          </p:cNvPr>
          <p:cNvGraphicFramePr>
            <a:graphicFrameLocks noChangeAspect="1"/>
          </p:cNvGraphicFramePr>
          <p:nvPr>
            <p:extLst>
              <p:ext uri="{D42A27DB-BD31-4B8C-83A1-F6EECF244321}">
                <p14:modId xmlns:p14="http://schemas.microsoft.com/office/powerpoint/2010/main" val="2093844044"/>
              </p:ext>
            </p:extLst>
          </p:nvPr>
        </p:nvGraphicFramePr>
        <p:xfrm>
          <a:off x="3276600" y="2730910"/>
          <a:ext cx="2362200" cy="997201"/>
        </p:xfrm>
        <a:graphic>
          <a:graphicData uri="http://schemas.openxmlformats.org/presentationml/2006/ole">
            <mc:AlternateContent xmlns:mc="http://schemas.openxmlformats.org/markup-compatibility/2006">
              <mc:Choice xmlns:v="urn:schemas-microsoft-com:vml" Requires="v">
                <p:oleObj name="Equation" r:id="rId3" imgW="1143000" imgH="482600" progId="Equation.3">
                  <p:embed/>
                </p:oleObj>
              </mc:Choice>
              <mc:Fallback>
                <p:oleObj name="Equation" r:id="rId3" imgW="1143000" imgH="482600" progId="Equation.3">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30910"/>
                        <a:ext cx="2362200" cy="997201"/>
                      </a:xfrm>
                      <a:prstGeom prst="rect">
                        <a:avLst/>
                      </a:prstGeom>
                      <a:noFill/>
                    </p:spPr>
                  </p:pic>
                </p:oleObj>
              </mc:Fallback>
            </mc:AlternateContent>
          </a:graphicData>
        </a:graphic>
      </p:graphicFrame>
      <p:sp>
        <p:nvSpPr>
          <p:cNvPr id="6" name="Rectangle 7">
            <a:extLst>
              <a:ext uri="{FF2B5EF4-FFF2-40B4-BE49-F238E27FC236}">
                <a16:creationId xmlns:a16="http://schemas.microsoft.com/office/drawing/2014/main" id="{D9A2590E-FBB3-448D-A65B-95AADB87A69B}"/>
              </a:ext>
            </a:extLst>
          </p:cNvPr>
          <p:cNvSpPr>
            <a:spLocks noChangeArrowheads="1"/>
          </p:cNvSpPr>
          <p:nvPr/>
        </p:nvSpPr>
        <p:spPr bwMode="auto">
          <a:xfrm>
            <a:off x="1333500" y="6094704"/>
            <a:ext cx="1219200" cy="152400"/>
          </a:xfrm>
          <a:prstGeom prst="rect">
            <a:avLst/>
          </a:prstGeom>
          <a:solidFill>
            <a:schemeClr val="bg1"/>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 name="Oval 8">
            <a:extLst>
              <a:ext uri="{FF2B5EF4-FFF2-40B4-BE49-F238E27FC236}">
                <a16:creationId xmlns:a16="http://schemas.microsoft.com/office/drawing/2014/main" id="{47349FD0-B2A3-4DFE-BC71-6E8B33F164B3}"/>
              </a:ext>
            </a:extLst>
          </p:cNvPr>
          <p:cNvSpPr>
            <a:spLocks noChangeArrowheads="1"/>
          </p:cNvSpPr>
          <p:nvPr/>
        </p:nvSpPr>
        <p:spPr bwMode="auto">
          <a:xfrm>
            <a:off x="762000" y="5798868"/>
            <a:ext cx="609600" cy="609600"/>
          </a:xfrm>
          <a:prstGeom prst="ellipse">
            <a:avLst/>
          </a:prstGeom>
          <a:gradFill rotWithShape="1">
            <a:gsLst>
              <a:gs pos="0">
                <a:srgbClr val="FF0000"/>
              </a:gs>
              <a:gs pos="100000">
                <a:srgbClr val="FF0000">
                  <a:gamma/>
                  <a:shade val="45882"/>
                  <a:invGamma/>
                </a:srgbClr>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 name="Oval 9">
            <a:extLst>
              <a:ext uri="{FF2B5EF4-FFF2-40B4-BE49-F238E27FC236}">
                <a16:creationId xmlns:a16="http://schemas.microsoft.com/office/drawing/2014/main" id="{35A7E85C-2D46-42BB-A095-B316405A857B}"/>
              </a:ext>
            </a:extLst>
          </p:cNvPr>
          <p:cNvSpPr>
            <a:spLocks noChangeArrowheads="1"/>
          </p:cNvSpPr>
          <p:nvPr/>
        </p:nvSpPr>
        <p:spPr bwMode="auto">
          <a:xfrm>
            <a:off x="2514600" y="5561304"/>
            <a:ext cx="1219200" cy="1219200"/>
          </a:xfrm>
          <a:prstGeom prst="ellipse">
            <a:avLst/>
          </a:prstGeom>
          <a:gradFill rotWithShape="1">
            <a:gsLst>
              <a:gs pos="0">
                <a:srgbClr val="0000FF"/>
              </a:gs>
              <a:gs pos="100000">
                <a:srgbClr val="0000FF">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9" name="Line 10">
            <a:extLst>
              <a:ext uri="{FF2B5EF4-FFF2-40B4-BE49-F238E27FC236}">
                <a16:creationId xmlns:a16="http://schemas.microsoft.com/office/drawing/2014/main" id="{889BAF19-1F19-43D0-8999-3954EF67770A}"/>
              </a:ext>
            </a:extLst>
          </p:cNvPr>
          <p:cNvSpPr>
            <a:spLocks noChangeShapeType="1"/>
          </p:cNvSpPr>
          <p:nvPr/>
        </p:nvSpPr>
        <p:spPr bwMode="auto">
          <a:xfrm>
            <a:off x="4038600" y="6247104"/>
            <a:ext cx="1219200" cy="0"/>
          </a:xfrm>
          <a:prstGeom prst="line">
            <a:avLst/>
          </a:prstGeom>
          <a:noFill/>
          <a:ln w="38100">
            <a:solidFill>
              <a:schemeClr val="tx1"/>
            </a:solidFill>
            <a:round/>
            <a:headEnd/>
            <a:tailEnd type="triangle" w="med" len="med"/>
          </a:ln>
          <a:effectLst/>
        </p:spPr>
        <p:txBody>
          <a:bodyPr/>
          <a:lstStyle/>
          <a:p>
            <a:endParaRPr lang="el-GR">
              <a:latin typeface="Calibri" panose="020F0502020204030204" pitchFamily="34" charset="0"/>
              <a:cs typeface="Calibri" panose="020F0502020204030204" pitchFamily="34" charset="0"/>
            </a:endParaRPr>
          </a:p>
        </p:txBody>
      </p:sp>
      <p:grpSp>
        <p:nvGrpSpPr>
          <p:cNvPr id="10" name="Group 15">
            <a:extLst>
              <a:ext uri="{FF2B5EF4-FFF2-40B4-BE49-F238E27FC236}">
                <a16:creationId xmlns:a16="http://schemas.microsoft.com/office/drawing/2014/main" id="{D70D7AEB-B9D1-430C-A62B-B6DC0196B135}"/>
              </a:ext>
            </a:extLst>
          </p:cNvPr>
          <p:cNvGrpSpPr>
            <a:grpSpLocks/>
          </p:cNvGrpSpPr>
          <p:nvPr/>
        </p:nvGrpSpPr>
        <p:grpSpPr bwMode="auto">
          <a:xfrm>
            <a:off x="5943600" y="5525424"/>
            <a:ext cx="2590800" cy="1371600"/>
            <a:chOff x="3648" y="2448"/>
            <a:chExt cx="1632" cy="864"/>
          </a:xfrm>
        </p:grpSpPr>
        <p:sp>
          <p:nvSpPr>
            <p:cNvPr id="11" name="Rectangle 12">
              <a:extLst>
                <a:ext uri="{FF2B5EF4-FFF2-40B4-BE49-F238E27FC236}">
                  <a16:creationId xmlns:a16="http://schemas.microsoft.com/office/drawing/2014/main" id="{0A8F0D03-80AC-4EBE-95E4-40605FD1567F}"/>
                </a:ext>
              </a:extLst>
            </p:cNvPr>
            <p:cNvSpPr>
              <a:spLocks noChangeArrowheads="1"/>
            </p:cNvSpPr>
            <p:nvPr/>
          </p:nvSpPr>
          <p:spPr bwMode="auto">
            <a:xfrm>
              <a:off x="3696" y="2832"/>
              <a:ext cx="768" cy="96"/>
            </a:xfrm>
            <a:prstGeom prst="rect">
              <a:avLst/>
            </a:prstGeom>
            <a:solidFill>
              <a:schemeClr val="bg1"/>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 name="Oval 13">
              <a:extLst>
                <a:ext uri="{FF2B5EF4-FFF2-40B4-BE49-F238E27FC236}">
                  <a16:creationId xmlns:a16="http://schemas.microsoft.com/office/drawing/2014/main" id="{16B6BA12-D756-4269-B1E0-89FEE3E45665}"/>
                </a:ext>
              </a:extLst>
            </p:cNvPr>
            <p:cNvSpPr>
              <a:spLocks noChangeArrowheads="1"/>
            </p:cNvSpPr>
            <p:nvPr/>
          </p:nvSpPr>
          <p:spPr bwMode="auto">
            <a:xfrm>
              <a:off x="3648" y="2832"/>
              <a:ext cx="96" cy="96"/>
            </a:xfrm>
            <a:prstGeom prst="ellipse">
              <a:avLst/>
            </a:prstGeom>
            <a:gradFill rotWithShape="1">
              <a:gsLst>
                <a:gs pos="0">
                  <a:srgbClr val="FF0000"/>
                </a:gs>
                <a:gs pos="100000">
                  <a:srgbClr val="FF0000">
                    <a:gamma/>
                    <a:shade val="45882"/>
                    <a:invGamma/>
                  </a:srgbClr>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 name="Oval 14">
              <a:extLst>
                <a:ext uri="{FF2B5EF4-FFF2-40B4-BE49-F238E27FC236}">
                  <a16:creationId xmlns:a16="http://schemas.microsoft.com/office/drawing/2014/main" id="{56BC1B99-69EC-4D30-942A-18A928AAA081}"/>
                </a:ext>
              </a:extLst>
            </p:cNvPr>
            <p:cNvSpPr>
              <a:spLocks noChangeArrowheads="1"/>
            </p:cNvSpPr>
            <p:nvPr/>
          </p:nvSpPr>
          <p:spPr bwMode="auto">
            <a:xfrm>
              <a:off x="4416" y="2448"/>
              <a:ext cx="864" cy="864"/>
            </a:xfrm>
            <a:prstGeom prst="ellipse">
              <a:avLst/>
            </a:prstGeom>
            <a:gradFill rotWithShape="1">
              <a:gsLst>
                <a:gs pos="0">
                  <a:srgbClr val="0000FF"/>
                </a:gs>
                <a:gs pos="100000">
                  <a:srgbClr val="0000FF">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grpSp>
      <p:grpSp>
        <p:nvGrpSpPr>
          <p:cNvPr id="15" name="Google Shape;168;p14">
            <a:extLst>
              <a:ext uri="{FF2B5EF4-FFF2-40B4-BE49-F238E27FC236}">
                <a16:creationId xmlns:a16="http://schemas.microsoft.com/office/drawing/2014/main" id="{39F384EC-DC3A-48F5-A8F0-13BCD8DA50BF}"/>
              </a:ext>
            </a:extLst>
          </p:cNvPr>
          <p:cNvGrpSpPr/>
          <p:nvPr/>
        </p:nvGrpSpPr>
        <p:grpSpPr>
          <a:xfrm>
            <a:off x="8458200" y="381000"/>
            <a:ext cx="450753" cy="450708"/>
            <a:chOff x="3277794" y="2969995"/>
            <a:chExt cx="457200" cy="457200"/>
          </a:xfrm>
        </p:grpSpPr>
        <p:sp>
          <p:nvSpPr>
            <p:cNvPr id="16" name="Google Shape;169;p14">
              <a:extLst>
                <a:ext uri="{FF2B5EF4-FFF2-40B4-BE49-F238E27FC236}">
                  <a16:creationId xmlns:a16="http://schemas.microsoft.com/office/drawing/2014/main" id="{8ABD402F-889F-45D5-B19B-3F85792DA6C9}"/>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7" name="Google Shape;170;p14">
              <a:extLst>
                <a:ext uri="{FF2B5EF4-FFF2-40B4-BE49-F238E27FC236}">
                  <a16:creationId xmlns:a16="http://schemas.microsoft.com/office/drawing/2014/main" id="{7F95C157-F2B9-49E3-A68D-7D9FFB2E1AFF}"/>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8" name="Google Shape;171;p14">
              <a:extLst>
                <a:ext uri="{FF2B5EF4-FFF2-40B4-BE49-F238E27FC236}">
                  <a16:creationId xmlns:a16="http://schemas.microsoft.com/office/drawing/2014/main" id="{947C97A6-934E-48AF-A857-D528E9CB030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328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DB8E-C08D-401D-A120-676AC88E7F5E}"/>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Εξίσωση </a:t>
            </a:r>
            <a:r>
              <a:rPr lang="en-US" dirty="0">
                <a:latin typeface="Calibri" panose="020F0502020204030204" pitchFamily="34" charset="0"/>
                <a:cs typeface="Calibri" panose="020F0502020204030204" pitchFamily="34" charset="0"/>
              </a:rPr>
              <a:t>Young-Dupre</a:t>
            </a:r>
          </a:p>
        </p:txBody>
      </p:sp>
      <p:sp>
        <p:nvSpPr>
          <p:cNvPr id="3" name="Text Box 3">
            <a:extLst>
              <a:ext uri="{FF2B5EF4-FFF2-40B4-BE49-F238E27FC236}">
                <a16:creationId xmlns:a16="http://schemas.microsoft.com/office/drawing/2014/main" id="{2439BC70-ED09-4FC4-A983-D2C658FFA081}"/>
              </a:ext>
            </a:extLst>
          </p:cNvPr>
          <p:cNvSpPr txBox="1">
            <a:spLocks noChangeArrowheads="1"/>
          </p:cNvSpPr>
          <p:nvPr/>
        </p:nvSpPr>
        <p:spPr bwMode="auto">
          <a:xfrm>
            <a:off x="533400" y="1747800"/>
            <a:ext cx="8534400" cy="3524042"/>
          </a:xfrm>
          <a:prstGeom prst="rect">
            <a:avLst/>
          </a:prstGeom>
          <a:noFill/>
          <a:ln w="9525">
            <a:noFill/>
            <a:miter lim="800000"/>
            <a:headEnd/>
            <a:tailEnd/>
          </a:ln>
          <a:effectLst/>
        </p:spPr>
        <p:txBody>
          <a:bodyPr>
            <a:spAutoFit/>
          </a:bodyPr>
          <a:lstStyle/>
          <a:p>
            <a:pPr marL="274320" indent="-274320">
              <a:spcAft>
                <a:spcPts val="600"/>
              </a:spcAft>
              <a:buFont typeface="Wingdings" pitchFamily="2" charset="2"/>
              <a:buChar char="§"/>
            </a:pPr>
            <a:endParaRPr lang="en-US" sz="1600" dirty="0">
              <a:latin typeface="Calibri" panose="020F0502020204030204" pitchFamily="34" charset="0"/>
              <a:cs typeface="Calibri" panose="020F0502020204030204" pitchFamily="34" charset="0"/>
            </a:endParaRPr>
          </a:p>
          <a:p>
            <a:pPr marL="274320" indent="-274320">
              <a:spcAft>
                <a:spcPts val="600"/>
              </a:spcAft>
              <a:buFont typeface="Wingdings" pitchFamily="2" charset="2"/>
              <a:buChar char="§"/>
            </a:pPr>
            <a:r>
              <a:rPr lang="el-GR" dirty="0">
                <a:latin typeface="Calibri" panose="020F0502020204030204" pitchFamily="34" charset="0"/>
                <a:cs typeface="Calibri" panose="020F0502020204030204" pitchFamily="34" charset="0"/>
              </a:rPr>
              <a:t>Για μια μικρή σταγόνα υγρού (1) σε ένα στερεό ή υγρό (3) παρουσία αερίου ή υγρού (2).</a:t>
            </a:r>
          </a:p>
          <a:p>
            <a:pPr marL="274320" indent="-274320">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Από την ισορροπία των δυνάμεων:</a:t>
            </a:r>
            <a:endParaRPr lang="en-US"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marL="274320" indent="-274320">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Όταν μια επιφάνεια είναι άκαμπτη:</a:t>
            </a:r>
            <a:endParaRPr lang="en-US"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marL="274320" indent="-274320">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Η μέτρηση των γωνιών επαφής είναι ένα χρήσιμο εργαλείο για την διερεύνηση  των ενεργειών της επιφάνειας.</a:t>
            </a:r>
            <a:endParaRPr lang="en-US" dirty="0">
              <a:latin typeface="Calibri" panose="020F0502020204030204" pitchFamily="34" charset="0"/>
              <a:cs typeface="Calibri" panose="020F0502020204030204" pitchFamily="34" charset="0"/>
            </a:endParaRPr>
          </a:p>
        </p:txBody>
      </p:sp>
      <p:pic>
        <p:nvPicPr>
          <p:cNvPr id="4" name="Picture 11">
            <a:extLst>
              <a:ext uri="{FF2B5EF4-FFF2-40B4-BE49-F238E27FC236}">
                <a16:creationId xmlns:a16="http://schemas.microsoft.com/office/drawing/2014/main" id="{97700209-9B62-4F58-8372-BF0ED61B70C9}"/>
              </a:ext>
            </a:extLst>
          </p:cNvPr>
          <p:cNvPicPr>
            <a:picLocks noChangeAspect="1" noChangeArrowheads="1"/>
          </p:cNvPicPr>
          <p:nvPr/>
        </p:nvPicPr>
        <p:blipFill>
          <a:blip r:embed="rId3" cstate="print"/>
          <a:srcRect/>
          <a:stretch>
            <a:fillRect/>
          </a:stretch>
        </p:blipFill>
        <p:spPr bwMode="auto">
          <a:xfrm>
            <a:off x="5144809" y="2396920"/>
            <a:ext cx="3478882" cy="2252662"/>
          </a:xfrm>
          <a:prstGeom prst="rect">
            <a:avLst/>
          </a:prstGeom>
          <a:noFill/>
          <a:ln w="9525">
            <a:noFill/>
            <a:miter lim="800000"/>
            <a:headEnd/>
            <a:tailEnd/>
          </a:ln>
          <a:effectLst/>
        </p:spPr>
      </p:pic>
      <p:grpSp>
        <p:nvGrpSpPr>
          <p:cNvPr id="5" name="Google Shape;168;p14">
            <a:extLst>
              <a:ext uri="{FF2B5EF4-FFF2-40B4-BE49-F238E27FC236}">
                <a16:creationId xmlns:a16="http://schemas.microsoft.com/office/drawing/2014/main" id="{CA92B8CF-7DA0-4D4B-977D-474F11CD6F64}"/>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CAFD4335-B965-4233-A0C2-B7F5E9FD64EC}"/>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102B2E94-0E55-4A07-ADE1-52EB6C318ECB}"/>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D345DD78-F95C-4053-8A23-7F64A958796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graphicFrame>
        <p:nvGraphicFramePr>
          <p:cNvPr id="9" name="Object 2">
            <a:extLst>
              <a:ext uri="{FF2B5EF4-FFF2-40B4-BE49-F238E27FC236}">
                <a16:creationId xmlns:a16="http://schemas.microsoft.com/office/drawing/2014/main" id="{AD4309B0-9684-5E17-E3FA-8D9FA9906B63}"/>
              </a:ext>
            </a:extLst>
          </p:cNvPr>
          <p:cNvGraphicFramePr>
            <a:graphicFrameLocks noChangeAspect="1"/>
          </p:cNvGraphicFramePr>
          <p:nvPr/>
        </p:nvGraphicFramePr>
        <p:xfrm>
          <a:off x="685800" y="2843212"/>
          <a:ext cx="3657600" cy="433388"/>
        </p:xfrm>
        <a:graphic>
          <a:graphicData uri="http://schemas.openxmlformats.org/presentationml/2006/ole">
            <mc:AlternateContent xmlns:mc="http://schemas.openxmlformats.org/markup-compatibility/2006">
              <mc:Choice xmlns:v="urn:schemas-microsoft-com:vml" Requires="v">
                <p:oleObj name="Equation" r:id="rId4" imgW="1930400" imgH="228600" progId="Equation.3">
                  <p:embed/>
                </p:oleObj>
              </mc:Choice>
              <mc:Fallback>
                <p:oleObj name="Equation" r:id="rId4" imgW="1930400" imgH="228600" progId="Equation.3">
                  <p:embed/>
                  <p:pic>
                    <p:nvPicPr>
                      <p:cNvPr id="61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843212"/>
                        <a:ext cx="36576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
            <a:extLst>
              <a:ext uri="{FF2B5EF4-FFF2-40B4-BE49-F238E27FC236}">
                <a16:creationId xmlns:a16="http://schemas.microsoft.com/office/drawing/2014/main" id="{55E8C867-82DA-9E97-2F15-30C7CACF8207}"/>
              </a:ext>
            </a:extLst>
          </p:cNvPr>
          <p:cNvGraphicFramePr>
            <a:graphicFrameLocks noChangeAspect="1"/>
          </p:cNvGraphicFramePr>
          <p:nvPr>
            <p:extLst>
              <p:ext uri="{D42A27DB-BD31-4B8C-83A1-F6EECF244321}">
                <p14:modId xmlns:p14="http://schemas.microsoft.com/office/powerpoint/2010/main" val="1308098550"/>
              </p:ext>
            </p:extLst>
          </p:nvPr>
        </p:nvGraphicFramePr>
        <p:xfrm>
          <a:off x="685800" y="4038600"/>
          <a:ext cx="2743200" cy="433388"/>
        </p:xfrm>
        <a:graphic>
          <a:graphicData uri="http://schemas.openxmlformats.org/presentationml/2006/ole">
            <mc:AlternateContent xmlns:mc="http://schemas.openxmlformats.org/markup-compatibility/2006">
              <mc:Choice xmlns:v="urn:schemas-microsoft-com:vml" Requires="v">
                <p:oleObj name="Equation" r:id="rId6" imgW="1447800" imgH="228600" progId="Equation.3">
                  <p:embed/>
                </p:oleObj>
              </mc:Choice>
              <mc:Fallback>
                <p:oleObj name="Equation" r:id="rId6" imgW="1447800" imgH="228600" progId="Equation.3">
                  <p:embed/>
                  <p:pic>
                    <p:nvPicPr>
                      <p:cNvPr id="61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038600"/>
                        <a:ext cx="27432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104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9FE2-9C4F-4857-BA37-7F0177D23CF7}"/>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Εξίσωση </a:t>
            </a:r>
            <a:r>
              <a:rPr lang="en-US" dirty="0">
                <a:latin typeface="Calibri" panose="020F0502020204030204" pitchFamily="34" charset="0"/>
                <a:cs typeface="Calibri" panose="020F0502020204030204" pitchFamily="34" charset="0"/>
              </a:rPr>
              <a:t>Gibbs-Kelvin</a:t>
            </a:r>
          </a:p>
        </p:txBody>
      </p:sp>
      <p:sp>
        <p:nvSpPr>
          <p:cNvPr id="4" name="TextBox 3">
            <a:extLst>
              <a:ext uri="{FF2B5EF4-FFF2-40B4-BE49-F238E27FC236}">
                <a16:creationId xmlns:a16="http://schemas.microsoft.com/office/drawing/2014/main" id="{C5F0C62E-AD35-4C56-A491-CC0A02CC7452}"/>
              </a:ext>
            </a:extLst>
          </p:cNvPr>
          <p:cNvSpPr txBox="1"/>
          <p:nvPr/>
        </p:nvSpPr>
        <p:spPr>
          <a:xfrm>
            <a:off x="685800" y="1981802"/>
            <a:ext cx="7010400" cy="3776418"/>
          </a:xfrm>
          <a:prstGeom prst="rect">
            <a:avLst/>
          </a:prstGeom>
          <a:noFill/>
        </p:spPr>
        <p:txBody>
          <a:bodyPr wrap="square">
            <a:spAutoFit/>
          </a:bodyPr>
          <a:lstStyle/>
          <a:p>
            <a:pPr marL="274320" indent="-274320">
              <a:spcBef>
                <a:spcPts val="600"/>
              </a:spcBef>
              <a:spcAft>
                <a:spcPts val="1200"/>
              </a:spcAft>
              <a:buFont typeface="Wingdings" pitchFamily="2" charset="2"/>
              <a:buChar char="§"/>
            </a:pPr>
            <a:r>
              <a:rPr lang="el-GR" sz="1800" dirty="0">
                <a:latin typeface="Calibri" panose="020F0502020204030204" pitchFamily="34" charset="0"/>
                <a:cs typeface="Calibri" panose="020F0502020204030204" pitchFamily="34" charset="0"/>
              </a:rPr>
              <a:t>Μπορούμε να συσχετίσουμε την αλλαγή στην πίεση λόγω της επιφανειακής τάσης με θερμοδυναμικές ιδιότητες για να πάρουμε:</a:t>
            </a:r>
            <a:endParaRPr lang="en-US" dirty="0">
              <a:latin typeface="Calibri" panose="020F0502020204030204" pitchFamily="34" charset="0"/>
              <a:cs typeface="Calibri" panose="020F0502020204030204" pitchFamily="34" charset="0"/>
            </a:endParaRPr>
          </a:p>
          <a:p>
            <a:pPr>
              <a:spcBef>
                <a:spcPct val="50000"/>
              </a:spcBef>
            </a:pPr>
            <a:endParaRPr lang="en-US" dirty="0">
              <a:latin typeface="Calibri" panose="020F0502020204030204" pitchFamily="34" charset="0"/>
              <a:cs typeface="Calibri" panose="020F0502020204030204" pitchFamily="34" charset="0"/>
            </a:endParaRPr>
          </a:p>
          <a:p>
            <a:pPr>
              <a:spcBef>
                <a:spcPct val="50000"/>
              </a:spcBef>
            </a:pPr>
            <a:endParaRPr lang="en-US" dirty="0">
              <a:latin typeface="Calibri" panose="020F0502020204030204" pitchFamily="34" charset="0"/>
              <a:cs typeface="Calibri" panose="020F0502020204030204" pitchFamily="34" charset="0"/>
            </a:endParaRPr>
          </a:p>
          <a:p>
            <a:pPr>
              <a:spcBef>
                <a:spcPct val="50000"/>
              </a:spcBef>
            </a:pPr>
            <a:endParaRPr lang="en-US" dirty="0">
              <a:latin typeface="Calibri" panose="020F0502020204030204" pitchFamily="34" charset="0"/>
              <a:cs typeface="Calibri" panose="020F0502020204030204" pitchFamily="34" charset="0"/>
            </a:endParaRPr>
          </a:p>
          <a:p>
            <a:pPr marL="274320" indent="-274320">
              <a:lnSpc>
                <a:spcPct val="110000"/>
              </a:lnSpc>
              <a:spcBef>
                <a:spcPts val="600"/>
              </a:spcBef>
              <a:spcAft>
                <a:spcPts val="1200"/>
              </a:spcAft>
              <a:buFont typeface="Wingdings" pitchFamily="2" charset="2"/>
              <a:buChar char="§"/>
            </a:pPr>
            <a:r>
              <a:rPr lang="el-GR" sz="1800" dirty="0">
                <a:latin typeface="Calibri" panose="020F0502020204030204" pitchFamily="34" charset="0"/>
                <a:cs typeface="Calibri" panose="020F0502020204030204" pitchFamily="34" charset="0"/>
              </a:rPr>
              <a:t>Όπου </a:t>
            </a:r>
            <a:r>
              <a:rPr lang="en-US" sz="1800" dirty="0">
                <a:latin typeface="Calibri" panose="020F0502020204030204" pitchFamily="34" charset="0"/>
                <a:cs typeface="Calibri" panose="020F0502020204030204" pitchFamily="34" charset="0"/>
              </a:rPr>
              <a:t>R </a:t>
            </a:r>
            <a:r>
              <a:rPr lang="el-GR" sz="1800" dirty="0">
                <a:latin typeface="Calibri" panose="020F0502020204030204" pitchFamily="34" charset="0"/>
                <a:cs typeface="Calibri" panose="020F0502020204030204" pitchFamily="34" charset="0"/>
              </a:rPr>
              <a:t>είναι η σταθερά αερίων, Τ είναι η απόλυτη θερμοκρασία, </a:t>
            </a:r>
            <a:r>
              <a:rPr lang="en-US" sz="1800" dirty="0">
                <a:latin typeface="Calibri" panose="020F0502020204030204" pitchFamily="34" charset="0"/>
                <a:cs typeface="Calibri" panose="020F0502020204030204" pitchFamily="34" charset="0"/>
              </a:rPr>
              <a:t>V</a:t>
            </a:r>
            <a:r>
              <a:rPr lang="en-US" sz="1800" baseline="-25000" dirty="0">
                <a:latin typeface="Calibri" panose="020F0502020204030204" pitchFamily="34" charset="0"/>
                <a:cs typeface="Calibri" panose="020F0502020204030204" pitchFamily="34" charset="0"/>
              </a:rPr>
              <a:t>L</a:t>
            </a:r>
            <a:r>
              <a:rPr lang="el-GR" sz="1800" dirty="0">
                <a:latin typeface="Calibri" panose="020F0502020204030204" pitchFamily="34" charset="0"/>
                <a:cs typeface="Calibri" panose="020F0502020204030204" pitchFamily="34" charset="0"/>
              </a:rPr>
              <a:t>  ο μοριακός όγκος του υγρού (βάρος/πυκνότητα) και </a:t>
            </a:r>
            <a:r>
              <a:rPr lang="en-US" sz="1800" dirty="0">
                <a:latin typeface="Calibri" panose="020F0502020204030204" pitchFamily="34" charset="0"/>
                <a:cs typeface="Calibri" panose="020F0502020204030204" pitchFamily="34" charset="0"/>
              </a:rPr>
              <a:t> P </a:t>
            </a:r>
            <a:r>
              <a:rPr lang="el-GR" sz="1800" dirty="0">
                <a:latin typeface="Calibri" panose="020F0502020204030204" pitchFamily="34" charset="0"/>
                <a:cs typeface="Calibri" panose="020F0502020204030204" pitchFamily="34" charset="0"/>
              </a:rPr>
              <a:t>και </a:t>
            </a:r>
            <a:r>
              <a:rPr lang="en-US" sz="1800" dirty="0">
                <a:latin typeface="Calibri" panose="020F0502020204030204" pitchFamily="34" charset="0"/>
                <a:cs typeface="Calibri" panose="020F0502020204030204" pitchFamily="34" charset="0"/>
              </a:rPr>
              <a:t>P</a:t>
            </a:r>
            <a:r>
              <a:rPr lang="en-US" sz="1800" baseline="-25000" dirty="0">
                <a:latin typeface="Calibri" panose="020F0502020204030204" pitchFamily="34" charset="0"/>
                <a:cs typeface="Calibri" panose="020F0502020204030204" pitchFamily="34" charset="0"/>
              </a:rPr>
              <a:t>o</a:t>
            </a:r>
            <a:r>
              <a:rPr lang="el-GR" sz="1800" dirty="0">
                <a:latin typeface="Calibri" panose="020F0502020204030204" pitchFamily="34" charset="0"/>
                <a:cs typeface="Calibri" panose="020F0502020204030204" pitchFamily="34" charset="0"/>
              </a:rPr>
              <a:t>  είναι οι πιέσεις μέσα στο υγρό και τους υδρατμούς αντίστοιχα.</a:t>
            </a:r>
            <a:endParaRPr lang="en-US" sz="1800" dirty="0">
              <a:latin typeface="Calibri" panose="020F0502020204030204" pitchFamily="34" charset="0"/>
              <a:cs typeface="Calibri" panose="020F0502020204030204" pitchFamily="34" charset="0"/>
            </a:endParaRPr>
          </a:p>
          <a:p>
            <a:pPr marL="274320" indent="-274320">
              <a:spcBef>
                <a:spcPts val="600"/>
              </a:spcBef>
              <a:spcAft>
                <a:spcPts val="1200"/>
              </a:spcAft>
              <a:buFont typeface="Wingdings" pitchFamily="2" charset="2"/>
              <a:buChar char="§"/>
            </a:pPr>
            <a:r>
              <a:rPr lang="el-GR" sz="1800" dirty="0">
                <a:latin typeface="Calibri" panose="020F0502020204030204" pitchFamily="34" charset="0"/>
                <a:cs typeface="Calibri" panose="020F0502020204030204" pitchFamily="34" charset="0"/>
              </a:rPr>
              <a:t>Έτσι μπορούμε να υπολογίσουμε τις απόλυτες πιέσεις</a:t>
            </a:r>
            <a:r>
              <a:rPr lang="en-US" sz="1800" dirty="0">
                <a:latin typeface="Calibri" panose="020F0502020204030204" pitchFamily="34" charset="0"/>
                <a:cs typeface="Calibri" panose="020F0502020204030204" pitchFamily="34" charset="0"/>
              </a:rPr>
              <a:t>.</a:t>
            </a:r>
          </a:p>
          <a:p>
            <a:pPr marL="274320" indent="-274320">
              <a:spcBef>
                <a:spcPts val="600"/>
              </a:spcBef>
              <a:spcAft>
                <a:spcPts val="1200"/>
              </a:spcAft>
              <a:buFont typeface="Wingdings" pitchFamily="2" charset="2"/>
              <a:buChar char="§"/>
            </a:pPr>
            <a:r>
              <a:rPr lang="el-GR" sz="1800" dirty="0">
                <a:latin typeface="Calibri" panose="020F0502020204030204" pitchFamily="34" charset="0"/>
                <a:cs typeface="Calibri" panose="020F0502020204030204" pitchFamily="34" charset="0"/>
              </a:rPr>
              <a:t>Ο </a:t>
            </a:r>
            <a:r>
              <a:rPr lang="en-US" sz="1800" dirty="0">
                <a:latin typeface="Calibri" panose="020F0502020204030204" pitchFamily="34" charset="0"/>
                <a:cs typeface="Calibri" panose="020F0502020204030204" pitchFamily="34" charset="0"/>
              </a:rPr>
              <a:t>Gibbs </a:t>
            </a:r>
            <a:r>
              <a:rPr lang="el-GR" sz="1800" dirty="0">
                <a:latin typeface="Calibri" panose="020F0502020204030204" pitchFamily="34" charset="0"/>
                <a:cs typeface="Calibri" panose="020F0502020204030204" pitchFamily="34" charset="0"/>
              </a:rPr>
              <a:t>ήταν ένας επιτυχημένος </a:t>
            </a:r>
            <a:r>
              <a:rPr lang="el-GR" sz="1800" dirty="0" err="1">
                <a:latin typeface="Calibri" panose="020F0502020204030204" pitchFamily="34" charset="0"/>
                <a:cs typeface="Calibri" panose="020F0502020204030204" pitchFamily="34" charset="0"/>
              </a:rPr>
              <a:t>θερμοδυναμιστής</a:t>
            </a:r>
            <a:r>
              <a:rPr lang="el-GR" sz="1800"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sym typeface="Symbol" pitchFamily="18" charset="2"/>
            </a:endParaRPr>
          </a:p>
        </p:txBody>
      </p:sp>
      <p:graphicFrame>
        <p:nvGraphicFramePr>
          <p:cNvPr id="5" name="Object 2">
            <a:extLst>
              <a:ext uri="{FF2B5EF4-FFF2-40B4-BE49-F238E27FC236}">
                <a16:creationId xmlns:a16="http://schemas.microsoft.com/office/drawing/2014/main" id="{1882B6B4-1592-4E6F-BCF9-1A0FAFDF9121}"/>
              </a:ext>
            </a:extLst>
          </p:cNvPr>
          <p:cNvGraphicFramePr>
            <a:graphicFrameLocks noChangeAspect="1"/>
          </p:cNvGraphicFramePr>
          <p:nvPr>
            <p:extLst>
              <p:ext uri="{D42A27DB-BD31-4B8C-83A1-F6EECF244321}">
                <p14:modId xmlns:p14="http://schemas.microsoft.com/office/powerpoint/2010/main" val="470130204"/>
              </p:ext>
            </p:extLst>
          </p:nvPr>
        </p:nvGraphicFramePr>
        <p:xfrm>
          <a:off x="2514600" y="2743200"/>
          <a:ext cx="3586591" cy="952562"/>
        </p:xfrm>
        <a:graphic>
          <a:graphicData uri="http://schemas.openxmlformats.org/presentationml/2006/ole">
            <mc:AlternateContent xmlns:mc="http://schemas.openxmlformats.org/markup-compatibility/2006">
              <mc:Choice xmlns:v="urn:schemas-microsoft-com:vml" Requires="v">
                <p:oleObj name="Equation" r:id="rId3" imgW="1815840" imgH="482400" progId="Equation.DSMT4">
                  <p:embed/>
                </p:oleObj>
              </mc:Choice>
              <mc:Fallback>
                <p:oleObj name="Equation" r:id="rId3" imgW="1815840" imgH="482400" progId="Equation.DSMT4">
                  <p:embed/>
                  <p:pic>
                    <p:nvPicPr>
                      <p:cNvPr id="5122" name="Object 2"/>
                      <p:cNvPicPr>
                        <a:picLocks noChangeAspect="1" noChangeArrowheads="1"/>
                      </p:cNvPicPr>
                      <p:nvPr/>
                    </p:nvPicPr>
                    <p:blipFill>
                      <a:blip r:embed="rId4"/>
                      <a:srcRect/>
                      <a:stretch>
                        <a:fillRect/>
                      </a:stretch>
                    </p:blipFill>
                    <p:spPr bwMode="auto">
                      <a:xfrm>
                        <a:off x="2514600" y="2743200"/>
                        <a:ext cx="3586591" cy="952562"/>
                      </a:xfrm>
                      <a:prstGeom prst="rect">
                        <a:avLst/>
                      </a:prstGeom>
                      <a:noFill/>
                    </p:spPr>
                  </p:pic>
                </p:oleObj>
              </mc:Fallback>
            </mc:AlternateContent>
          </a:graphicData>
        </a:graphic>
      </p:graphicFrame>
      <p:grpSp>
        <p:nvGrpSpPr>
          <p:cNvPr id="6" name="Google Shape;168;p14">
            <a:extLst>
              <a:ext uri="{FF2B5EF4-FFF2-40B4-BE49-F238E27FC236}">
                <a16:creationId xmlns:a16="http://schemas.microsoft.com/office/drawing/2014/main" id="{852CE3B1-2D3E-4BA9-9F7A-BC0D41040968}"/>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80828458-D2FB-4119-A816-D10C694BD6D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B3A25AC0-4476-408B-89DB-CF4CD68B5C31}"/>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C67F9C52-497F-430A-A64D-F92FED233F67}"/>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25940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6494-4743-412B-8D82-E180E6BFD398}"/>
              </a:ext>
            </a:extLst>
          </p:cNvPr>
          <p:cNvSpPr>
            <a:spLocks noGrp="1"/>
          </p:cNvSpPr>
          <p:nvPr>
            <p:ph type="title"/>
          </p:nvPr>
        </p:nvSpPr>
        <p:spPr/>
        <p:txBody>
          <a:bodyPr/>
          <a:lstStyle/>
          <a:p>
            <a:r>
              <a:rPr lang="el-GR" dirty="0" err="1">
                <a:latin typeface="Calibri" panose="020F0502020204030204" pitchFamily="34" charset="0"/>
                <a:cs typeface="Calibri" panose="020F0502020204030204" pitchFamily="34" charset="0"/>
              </a:rPr>
              <a:t>Ενδομοριακές</a:t>
            </a:r>
            <a:r>
              <a:rPr lang="el-GR" dirty="0">
                <a:latin typeface="Calibri" panose="020F0502020204030204" pitchFamily="34" charset="0"/>
                <a:cs typeface="Calibri" panose="020F0502020204030204" pitchFamily="34" charset="0"/>
              </a:rPr>
              <a:t> δυνάμεις</a:t>
            </a:r>
            <a:endParaRPr lang="en-US" dirty="0">
              <a:latin typeface="Calibri" panose="020F0502020204030204" pitchFamily="34" charset="0"/>
              <a:cs typeface="Calibri" panose="020F0502020204030204" pitchFamily="34" charset="0"/>
            </a:endParaRPr>
          </a:p>
        </p:txBody>
      </p:sp>
      <p:pic>
        <p:nvPicPr>
          <p:cNvPr id="3" name="Picture 6">
            <a:extLst>
              <a:ext uri="{FF2B5EF4-FFF2-40B4-BE49-F238E27FC236}">
                <a16:creationId xmlns:a16="http://schemas.microsoft.com/office/drawing/2014/main" id="{330FB210-CD10-4287-A3CF-5AC872740CC8}"/>
              </a:ext>
            </a:extLst>
          </p:cNvPr>
          <p:cNvPicPr>
            <a:picLocks noChangeAspect="1" noChangeArrowheads="1"/>
          </p:cNvPicPr>
          <p:nvPr/>
        </p:nvPicPr>
        <p:blipFill>
          <a:blip r:embed="rId3" cstate="print"/>
          <a:srcRect/>
          <a:stretch>
            <a:fillRect/>
          </a:stretch>
        </p:blipFill>
        <p:spPr bwMode="auto">
          <a:xfrm>
            <a:off x="4724400" y="2443956"/>
            <a:ext cx="4038600" cy="3189288"/>
          </a:xfrm>
          <a:prstGeom prst="rect">
            <a:avLst/>
          </a:prstGeom>
          <a:noFill/>
          <a:ln w="9525">
            <a:noFill/>
            <a:miter lim="800000"/>
            <a:headEnd/>
            <a:tailEnd/>
          </a:ln>
          <a:effectLst/>
        </p:spPr>
      </p:pic>
      <p:pic>
        <p:nvPicPr>
          <p:cNvPr id="4" name="Picture 8">
            <a:extLst>
              <a:ext uri="{FF2B5EF4-FFF2-40B4-BE49-F238E27FC236}">
                <a16:creationId xmlns:a16="http://schemas.microsoft.com/office/drawing/2014/main" id="{8B89CB8C-3F83-49A9-AD34-AF67F393B84D}"/>
              </a:ext>
            </a:extLst>
          </p:cNvPr>
          <p:cNvPicPr>
            <a:picLocks noChangeAspect="1" noChangeArrowheads="1"/>
          </p:cNvPicPr>
          <p:nvPr/>
        </p:nvPicPr>
        <p:blipFill>
          <a:blip r:embed="rId4" cstate="print"/>
          <a:srcRect/>
          <a:stretch>
            <a:fillRect/>
          </a:stretch>
        </p:blipFill>
        <p:spPr bwMode="auto">
          <a:xfrm>
            <a:off x="381000" y="2362199"/>
            <a:ext cx="3630020" cy="3409200"/>
          </a:xfrm>
          <a:prstGeom prst="rect">
            <a:avLst/>
          </a:prstGeom>
          <a:noFill/>
          <a:ln w="9525">
            <a:noFill/>
            <a:miter lim="800000"/>
            <a:headEnd/>
            <a:tailEnd/>
          </a:ln>
          <a:effectLst/>
        </p:spPr>
      </p:pic>
      <p:sp>
        <p:nvSpPr>
          <p:cNvPr id="5" name="AutoShape 10">
            <a:extLst>
              <a:ext uri="{FF2B5EF4-FFF2-40B4-BE49-F238E27FC236}">
                <a16:creationId xmlns:a16="http://schemas.microsoft.com/office/drawing/2014/main" id="{A11CF27F-D0D4-4646-9FA3-09D19908E214}"/>
              </a:ext>
            </a:extLst>
          </p:cNvPr>
          <p:cNvSpPr>
            <a:spLocks/>
          </p:cNvSpPr>
          <p:nvPr/>
        </p:nvSpPr>
        <p:spPr bwMode="auto">
          <a:xfrm>
            <a:off x="3962400" y="2362200"/>
            <a:ext cx="685800" cy="3200400"/>
          </a:xfrm>
          <a:prstGeom prst="leftBrace">
            <a:avLst>
              <a:gd name="adj1" fmla="val 38889"/>
              <a:gd name="adj2" fmla="val 44644"/>
            </a:avLst>
          </a:prstGeom>
          <a:noFill/>
          <a:ln w="38100">
            <a:solidFill>
              <a:srgbClr val="FF0000"/>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234EE6AA-8F47-415F-8E91-ADCFB658D564}"/>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EC1E7F8D-B179-4799-868F-7EA7EA8BA6A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EBC00E77-DD88-420C-882A-BBF679FBE49F}"/>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11382FBD-106B-4BAD-B293-E95C10E34E5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74437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ACCDB4-0483-4640-90BE-B4F216F48C89}"/>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Από τι σχηματίζεται μια επιφάνεια</a:t>
            </a:r>
          </a:p>
        </p:txBody>
      </p:sp>
      <p:sp>
        <p:nvSpPr>
          <p:cNvPr id="5" name="Text Placeholder 4">
            <a:extLst>
              <a:ext uri="{FF2B5EF4-FFF2-40B4-BE49-F238E27FC236}">
                <a16:creationId xmlns:a16="http://schemas.microsoft.com/office/drawing/2014/main" id="{B46A624B-EEF7-4131-8B7E-733C9C7DD979}"/>
              </a:ext>
            </a:extLst>
          </p:cNvPr>
          <p:cNvSpPr>
            <a:spLocks noGrp="1"/>
          </p:cNvSpPr>
          <p:nvPr>
            <p:ph type="body" idx="1"/>
          </p:nvPr>
        </p:nvSpPr>
        <p:spPr>
          <a:xfrm>
            <a:off x="614975" y="2013658"/>
            <a:ext cx="7320800" cy="3620800"/>
          </a:xfrm>
        </p:spPr>
        <p:txBody>
          <a:bodyPr/>
          <a:lstStyle/>
          <a:p>
            <a:pPr marL="88900" indent="0">
              <a:buNone/>
            </a:pPr>
            <a:r>
              <a:rPr lang="el-GR" dirty="0">
                <a:latin typeface="Calibri" panose="020F0502020204030204" pitchFamily="34" charset="0"/>
                <a:cs typeface="Calibri" panose="020F0502020204030204" pitchFamily="34" charset="0"/>
              </a:rPr>
              <a:t>Μια </a:t>
            </a:r>
            <a:r>
              <a:rPr lang="el-GR" dirty="0">
                <a:solidFill>
                  <a:srgbClr val="FF0000"/>
                </a:solidFill>
                <a:latin typeface="Calibri" panose="020F0502020204030204" pitchFamily="34" charset="0"/>
                <a:cs typeface="Calibri" panose="020F0502020204030204" pitchFamily="34" charset="0"/>
              </a:rPr>
              <a:t>επιφάνεια</a:t>
            </a:r>
            <a:r>
              <a:rPr lang="el-GR" dirty="0">
                <a:latin typeface="Calibri" panose="020F0502020204030204" pitchFamily="34" charset="0"/>
                <a:cs typeface="Calibri" panose="020F0502020204030204" pitchFamily="34" charset="0"/>
              </a:rPr>
              <a:t> αλληλεπίδρασης είναι η συνοριακή περιοχή  μεταξύ δύο γειτονικών σωμάτων</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88900" indent="0">
              <a:buNone/>
            </a:pPr>
            <a:r>
              <a:rPr lang="en-US" dirty="0">
                <a:latin typeface="Calibri" panose="020F0502020204030204" pitchFamily="34" charset="0"/>
                <a:cs typeface="Calibri" panose="020F0502020204030204" pitchFamily="34" charset="0"/>
                <a:sym typeface="Symbol" pitchFamily="18" charset="2"/>
              </a:rPr>
              <a:t>A</a:t>
            </a:r>
            <a:r>
              <a:rPr lang="el-GR" dirty="0" err="1">
                <a:latin typeface="Calibri" panose="020F0502020204030204" pitchFamily="34" charset="0"/>
                <a:cs typeface="Calibri" panose="020F0502020204030204" pitchFamily="34" charset="0"/>
                <a:sym typeface="Symbol" pitchFamily="18" charset="2"/>
              </a:rPr>
              <a:t>ναγνωρίζουμε</a:t>
            </a:r>
            <a:r>
              <a:rPr lang="el-GR" dirty="0">
                <a:latin typeface="Calibri" panose="020F0502020204030204" pitchFamily="34" charset="0"/>
                <a:cs typeface="Calibri" panose="020F0502020204030204" pitchFamily="34" charset="0"/>
                <a:sym typeface="Symbol" pitchFamily="18" charset="2"/>
              </a:rPr>
              <a:t> ως επιφάνειες τα (</a:t>
            </a:r>
            <a:r>
              <a:rPr lang="en-US" dirty="0">
                <a:latin typeface="Calibri" panose="020F0502020204030204" pitchFamily="34" charset="0"/>
                <a:cs typeface="Calibri" panose="020F0502020204030204" pitchFamily="34" charset="0"/>
                <a:sym typeface="Symbol" pitchFamily="18" charset="2"/>
              </a:rPr>
              <a:t>S/G), (S/L) </a:t>
            </a:r>
            <a:r>
              <a:rPr lang="el-GR" dirty="0">
                <a:latin typeface="Calibri" panose="020F0502020204030204" pitchFamily="34" charset="0"/>
                <a:cs typeface="Calibri" panose="020F0502020204030204" pitchFamily="34" charset="0"/>
                <a:sym typeface="Symbol" pitchFamily="18" charset="2"/>
              </a:rPr>
              <a:t>και </a:t>
            </a:r>
            <a:r>
              <a:rPr lang="en-US" dirty="0">
                <a:latin typeface="Calibri" panose="020F0502020204030204" pitchFamily="34" charset="0"/>
                <a:cs typeface="Calibri" panose="020F0502020204030204" pitchFamily="34" charset="0"/>
                <a:sym typeface="Symbol" pitchFamily="18" charset="2"/>
              </a:rPr>
              <a:t>(L/V)</a:t>
            </a:r>
          </a:p>
          <a:p>
            <a:pPr marL="88900" indent="0">
              <a:buNone/>
            </a:pPr>
            <a:endParaRPr lang="en-US" dirty="0">
              <a:latin typeface="Calibri" panose="020F0502020204030204" pitchFamily="34" charset="0"/>
              <a:cs typeface="Calibri" panose="020F0502020204030204" pitchFamily="34" charset="0"/>
            </a:endParaRPr>
          </a:p>
          <a:p>
            <a:pPr marL="88900" indent="0">
              <a:buNone/>
            </a:pPr>
            <a:endParaRPr lang="en-US" i="1" dirty="0">
              <a:latin typeface="Calibri" panose="020F0502020204030204" pitchFamily="34" charset="0"/>
              <a:cs typeface="Calibri" panose="020F0502020204030204" pitchFamily="34" charset="0"/>
            </a:endParaRPr>
          </a:p>
          <a:p>
            <a:pPr marL="88900" indent="0">
              <a:buNone/>
            </a:pPr>
            <a:endParaRPr lang="en-US" dirty="0">
              <a:latin typeface="Calibri" panose="020F0502020204030204" pitchFamily="34" charset="0"/>
              <a:cs typeface="Calibri" panose="020F0502020204030204" pitchFamily="34" charset="0"/>
            </a:endParaRPr>
          </a:p>
        </p:txBody>
      </p:sp>
      <p:grpSp>
        <p:nvGrpSpPr>
          <p:cNvPr id="7" name="Google Shape;168;p14">
            <a:extLst>
              <a:ext uri="{FF2B5EF4-FFF2-40B4-BE49-F238E27FC236}">
                <a16:creationId xmlns:a16="http://schemas.microsoft.com/office/drawing/2014/main" id="{12D8AA6E-C315-492A-818A-4763A7C473FF}"/>
              </a:ext>
            </a:extLst>
          </p:cNvPr>
          <p:cNvGrpSpPr/>
          <p:nvPr/>
        </p:nvGrpSpPr>
        <p:grpSpPr>
          <a:xfrm>
            <a:off x="8458200" y="381000"/>
            <a:ext cx="450753" cy="450708"/>
            <a:chOff x="3277794" y="2969995"/>
            <a:chExt cx="457200" cy="457200"/>
          </a:xfrm>
        </p:grpSpPr>
        <p:sp>
          <p:nvSpPr>
            <p:cNvPr id="8" name="Google Shape;169;p14">
              <a:extLst>
                <a:ext uri="{FF2B5EF4-FFF2-40B4-BE49-F238E27FC236}">
                  <a16:creationId xmlns:a16="http://schemas.microsoft.com/office/drawing/2014/main" id="{0241D1A6-1085-429E-9B8B-A7E7635525C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196CA0DB-C658-406A-9D73-8F3F6ED2374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C1ED1B5D-E28B-4E64-A32A-72D71BD0FE7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46FE371B-77B0-401F-8B64-E31C1158CFF4}"/>
              </a:ext>
            </a:extLst>
          </p:cNvPr>
          <p:cNvPicPr>
            <a:picLocks noChangeAspect="1"/>
          </p:cNvPicPr>
          <p:nvPr/>
        </p:nvPicPr>
        <p:blipFill>
          <a:blip r:embed="rId3"/>
          <a:stretch>
            <a:fillRect/>
          </a:stretch>
        </p:blipFill>
        <p:spPr>
          <a:xfrm>
            <a:off x="8456103" y="6248400"/>
            <a:ext cx="687897" cy="598747"/>
          </a:xfrm>
          <a:prstGeom prst="rect">
            <a:avLst/>
          </a:prstGeom>
        </p:spPr>
      </p:pic>
      <p:grpSp>
        <p:nvGrpSpPr>
          <p:cNvPr id="12" name="Group 38">
            <a:extLst>
              <a:ext uri="{FF2B5EF4-FFF2-40B4-BE49-F238E27FC236}">
                <a16:creationId xmlns:a16="http://schemas.microsoft.com/office/drawing/2014/main" id="{8873706B-C65C-44EE-88D0-5C6132D559F0}"/>
              </a:ext>
            </a:extLst>
          </p:cNvPr>
          <p:cNvGrpSpPr>
            <a:grpSpLocks/>
          </p:cNvGrpSpPr>
          <p:nvPr/>
        </p:nvGrpSpPr>
        <p:grpSpPr bwMode="auto">
          <a:xfrm>
            <a:off x="2209800" y="3459170"/>
            <a:ext cx="3886201" cy="2853978"/>
            <a:chOff x="1536" y="1248"/>
            <a:chExt cx="2928" cy="1968"/>
          </a:xfrm>
        </p:grpSpPr>
        <p:sp>
          <p:nvSpPr>
            <p:cNvPr id="13" name="Rectangle 21">
              <a:extLst>
                <a:ext uri="{FF2B5EF4-FFF2-40B4-BE49-F238E27FC236}">
                  <a16:creationId xmlns:a16="http://schemas.microsoft.com/office/drawing/2014/main" id="{3B592368-5613-45D4-B207-5CCB39E88023}"/>
                </a:ext>
              </a:extLst>
            </p:cNvPr>
            <p:cNvSpPr>
              <a:spLocks noChangeArrowheads="1"/>
            </p:cNvSpPr>
            <p:nvPr/>
          </p:nvSpPr>
          <p:spPr bwMode="auto">
            <a:xfrm>
              <a:off x="2592" y="2352"/>
              <a:ext cx="816" cy="432"/>
            </a:xfrm>
            <a:prstGeom prst="rect">
              <a:avLst/>
            </a:prstGeom>
            <a:pattFill prst="wave">
              <a:fgClr>
                <a:schemeClr val="accent1"/>
              </a:fgClr>
              <a:bgClr>
                <a:schemeClr val="accent2"/>
              </a:bgClr>
            </a:patt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 name="Rectangle 11">
              <a:extLst>
                <a:ext uri="{FF2B5EF4-FFF2-40B4-BE49-F238E27FC236}">
                  <a16:creationId xmlns:a16="http://schemas.microsoft.com/office/drawing/2014/main" id="{F0B7E7E6-CEDF-4168-91AE-ECCAE0269198}"/>
                </a:ext>
              </a:extLst>
            </p:cNvPr>
            <p:cNvSpPr>
              <a:spLocks noChangeArrowheads="1"/>
            </p:cNvSpPr>
            <p:nvPr/>
          </p:nvSpPr>
          <p:spPr bwMode="auto">
            <a:xfrm>
              <a:off x="2592" y="2784"/>
              <a:ext cx="816" cy="432"/>
            </a:xfrm>
            <a:prstGeom prst="rect">
              <a:avLst/>
            </a:prstGeom>
            <a:solidFill>
              <a:schemeClr val="tx1"/>
            </a:solid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 name="Rectangle 5">
              <a:extLst>
                <a:ext uri="{FF2B5EF4-FFF2-40B4-BE49-F238E27FC236}">
                  <a16:creationId xmlns:a16="http://schemas.microsoft.com/office/drawing/2014/main" id="{C1B05328-1EAE-4A83-87E6-90696A86B79C}"/>
                </a:ext>
              </a:extLst>
            </p:cNvPr>
            <p:cNvSpPr>
              <a:spLocks noChangeArrowheads="1"/>
            </p:cNvSpPr>
            <p:nvPr/>
          </p:nvSpPr>
          <p:spPr bwMode="auto">
            <a:xfrm>
              <a:off x="1536" y="1680"/>
              <a:ext cx="816" cy="432"/>
            </a:xfrm>
            <a:prstGeom prst="rect">
              <a:avLst/>
            </a:prstGeom>
            <a:pattFill prst="wave">
              <a:fgClr>
                <a:schemeClr val="accent1"/>
              </a:fgClr>
              <a:bgClr>
                <a:schemeClr val="accent2"/>
              </a:bgClr>
            </a:patt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 name="Rectangle 6" descr="Zig zag">
              <a:extLst>
                <a:ext uri="{FF2B5EF4-FFF2-40B4-BE49-F238E27FC236}">
                  <a16:creationId xmlns:a16="http://schemas.microsoft.com/office/drawing/2014/main" id="{79DE2EAD-8B11-4660-993A-EF30D30ECF7E}"/>
                </a:ext>
              </a:extLst>
            </p:cNvPr>
            <p:cNvSpPr>
              <a:spLocks noChangeArrowheads="1"/>
            </p:cNvSpPr>
            <p:nvPr/>
          </p:nvSpPr>
          <p:spPr bwMode="auto">
            <a:xfrm>
              <a:off x="1536" y="1248"/>
              <a:ext cx="816" cy="432"/>
            </a:xfrm>
            <a:prstGeom prst="rect">
              <a:avLst/>
            </a:prstGeom>
            <a:pattFill prst="zigZag">
              <a:fgClr>
                <a:srgbClr val="0000FF"/>
              </a:fgClr>
              <a:bgClr>
                <a:srgbClr val="FFFFFF"/>
              </a:bgClr>
            </a:patt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 name="Line 7">
              <a:extLst>
                <a:ext uri="{FF2B5EF4-FFF2-40B4-BE49-F238E27FC236}">
                  <a16:creationId xmlns:a16="http://schemas.microsoft.com/office/drawing/2014/main" id="{EE7C6A35-84A5-4587-B37D-39240CE7A6F7}"/>
                </a:ext>
              </a:extLst>
            </p:cNvPr>
            <p:cNvSpPr>
              <a:spLocks noChangeShapeType="1"/>
            </p:cNvSpPr>
            <p:nvPr/>
          </p:nvSpPr>
          <p:spPr bwMode="auto">
            <a:xfrm>
              <a:off x="1536" y="1680"/>
              <a:ext cx="816" cy="0"/>
            </a:xfrm>
            <a:prstGeom prst="line">
              <a:avLst/>
            </a:prstGeom>
            <a:noFill/>
            <a:ln w="38100">
              <a:solidFill>
                <a:srgbClr val="FF0000"/>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 name="Rectangle 8">
              <a:extLst>
                <a:ext uri="{FF2B5EF4-FFF2-40B4-BE49-F238E27FC236}">
                  <a16:creationId xmlns:a16="http://schemas.microsoft.com/office/drawing/2014/main" id="{21B4130A-869D-4CAB-A3AD-6C8BAEE31661}"/>
                </a:ext>
              </a:extLst>
            </p:cNvPr>
            <p:cNvSpPr>
              <a:spLocks noChangeArrowheads="1"/>
            </p:cNvSpPr>
            <p:nvPr/>
          </p:nvSpPr>
          <p:spPr bwMode="auto">
            <a:xfrm>
              <a:off x="2586" y="1703"/>
              <a:ext cx="816" cy="432"/>
            </a:xfrm>
            <a:prstGeom prst="rect">
              <a:avLst/>
            </a:prstGeom>
            <a:solidFill>
              <a:schemeClr val="tx1"/>
            </a:solid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9" name="Rectangle 9">
              <a:extLst>
                <a:ext uri="{FF2B5EF4-FFF2-40B4-BE49-F238E27FC236}">
                  <a16:creationId xmlns:a16="http://schemas.microsoft.com/office/drawing/2014/main" id="{01ABC4BD-D7C1-4783-BE46-E599584EB9F8}"/>
                </a:ext>
              </a:extLst>
            </p:cNvPr>
            <p:cNvSpPr>
              <a:spLocks noChangeArrowheads="1"/>
            </p:cNvSpPr>
            <p:nvPr/>
          </p:nvSpPr>
          <p:spPr bwMode="auto">
            <a:xfrm>
              <a:off x="2592" y="1248"/>
              <a:ext cx="816" cy="432"/>
            </a:xfrm>
            <a:prstGeom prst="rect">
              <a:avLst/>
            </a:prstGeom>
            <a:solidFill>
              <a:schemeClr val="bg1"/>
            </a:solid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0" name="Line 10">
              <a:extLst>
                <a:ext uri="{FF2B5EF4-FFF2-40B4-BE49-F238E27FC236}">
                  <a16:creationId xmlns:a16="http://schemas.microsoft.com/office/drawing/2014/main" id="{793F180A-8362-46DD-AC78-910C5F5BF3D6}"/>
                </a:ext>
              </a:extLst>
            </p:cNvPr>
            <p:cNvSpPr>
              <a:spLocks noChangeShapeType="1"/>
            </p:cNvSpPr>
            <p:nvPr/>
          </p:nvSpPr>
          <p:spPr bwMode="auto">
            <a:xfrm>
              <a:off x="2592" y="1680"/>
              <a:ext cx="816" cy="0"/>
            </a:xfrm>
            <a:prstGeom prst="line">
              <a:avLst/>
            </a:prstGeom>
            <a:noFill/>
            <a:ln w="38100">
              <a:solidFill>
                <a:srgbClr val="FF0000"/>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45EB46DE-C51F-4081-8C02-D8D6965EE579}"/>
                </a:ext>
              </a:extLst>
            </p:cNvPr>
            <p:cNvSpPr>
              <a:spLocks noChangeArrowheads="1"/>
            </p:cNvSpPr>
            <p:nvPr/>
          </p:nvSpPr>
          <p:spPr bwMode="auto">
            <a:xfrm>
              <a:off x="1536" y="2784"/>
              <a:ext cx="816" cy="432"/>
            </a:xfrm>
            <a:prstGeom prst="rect">
              <a:avLst/>
            </a:prstGeom>
            <a:pattFill prst="wave">
              <a:fgClr>
                <a:schemeClr val="accent1"/>
              </a:fgClr>
              <a:bgClr>
                <a:schemeClr val="accent2"/>
              </a:bgClr>
            </a:patt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2" name="Line 13">
              <a:extLst>
                <a:ext uri="{FF2B5EF4-FFF2-40B4-BE49-F238E27FC236}">
                  <a16:creationId xmlns:a16="http://schemas.microsoft.com/office/drawing/2014/main" id="{00351B4A-5AFE-428F-A5F5-D44E1DD073AC}"/>
                </a:ext>
              </a:extLst>
            </p:cNvPr>
            <p:cNvSpPr>
              <a:spLocks noChangeShapeType="1"/>
            </p:cNvSpPr>
            <p:nvPr/>
          </p:nvSpPr>
          <p:spPr bwMode="auto">
            <a:xfrm>
              <a:off x="2592" y="2784"/>
              <a:ext cx="816" cy="0"/>
            </a:xfrm>
            <a:prstGeom prst="line">
              <a:avLst/>
            </a:prstGeom>
            <a:noFill/>
            <a:ln w="38100">
              <a:solidFill>
                <a:srgbClr val="FF0000"/>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3" name="Rectangle 18">
              <a:extLst>
                <a:ext uri="{FF2B5EF4-FFF2-40B4-BE49-F238E27FC236}">
                  <a16:creationId xmlns:a16="http://schemas.microsoft.com/office/drawing/2014/main" id="{F0B95A3E-0F07-4614-81F2-20C927824E47}"/>
                </a:ext>
              </a:extLst>
            </p:cNvPr>
            <p:cNvSpPr>
              <a:spLocks noChangeArrowheads="1"/>
            </p:cNvSpPr>
            <p:nvPr/>
          </p:nvSpPr>
          <p:spPr bwMode="auto">
            <a:xfrm>
              <a:off x="1536" y="2352"/>
              <a:ext cx="816" cy="432"/>
            </a:xfrm>
            <a:prstGeom prst="rect">
              <a:avLst/>
            </a:prstGeom>
            <a:solidFill>
              <a:schemeClr val="accent1"/>
            </a:solid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4" name="Line 19">
              <a:extLst>
                <a:ext uri="{FF2B5EF4-FFF2-40B4-BE49-F238E27FC236}">
                  <a16:creationId xmlns:a16="http://schemas.microsoft.com/office/drawing/2014/main" id="{D27BEC2D-F52A-425C-8FD8-B1A753F93157}"/>
                </a:ext>
              </a:extLst>
            </p:cNvPr>
            <p:cNvSpPr>
              <a:spLocks noChangeShapeType="1"/>
            </p:cNvSpPr>
            <p:nvPr/>
          </p:nvSpPr>
          <p:spPr bwMode="auto">
            <a:xfrm>
              <a:off x="1536" y="2784"/>
              <a:ext cx="816" cy="0"/>
            </a:xfrm>
            <a:prstGeom prst="line">
              <a:avLst/>
            </a:prstGeom>
            <a:noFill/>
            <a:ln w="38100">
              <a:solidFill>
                <a:srgbClr val="FF0000"/>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5" name="Text Box 22">
              <a:extLst>
                <a:ext uri="{FF2B5EF4-FFF2-40B4-BE49-F238E27FC236}">
                  <a16:creationId xmlns:a16="http://schemas.microsoft.com/office/drawing/2014/main" id="{4CBE35CF-E734-4932-9035-CAE857B46B61}"/>
                </a:ext>
              </a:extLst>
            </p:cNvPr>
            <p:cNvSpPr txBox="1">
              <a:spLocks noChangeArrowheads="1"/>
            </p:cNvSpPr>
            <p:nvPr/>
          </p:nvSpPr>
          <p:spPr bwMode="auto">
            <a:xfrm>
              <a:off x="1852" y="1776"/>
              <a:ext cx="196" cy="212"/>
            </a:xfrm>
            <a:prstGeom prst="rect">
              <a:avLst/>
            </a:prstGeom>
            <a:noFill/>
            <a:ln w="9525">
              <a:noFill/>
              <a:miter lim="800000"/>
              <a:headEnd/>
              <a:tailEnd/>
            </a:ln>
            <a:effectLst/>
          </p:spPr>
          <p:txBody>
            <a:bodyPr wrap="none">
              <a:spAutoFit/>
            </a:bodyPr>
            <a:lstStyle/>
            <a:p>
              <a:r>
                <a:rPr lang="en-US">
                  <a:solidFill>
                    <a:schemeClr val="bg1"/>
                  </a:solidFill>
                  <a:latin typeface="Calibri" panose="020F0502020204030204" pitchFamily="34" charset="0"/>
                  <a:cs typeface="Calibri" panose="020F0502020204030204" pitchFamily="34" charset="0"/>
                </a:rPr>
                <a:t>L</a:t>
              </a:r>
            </a:p>
          </p:txBody>
        </p:sp>
        <p:sp>
          <p:nvSpPr>
            <p:cNvPr id="26" name="Text Box 23">
              <a:extLst>
                <a:ext uri="{FF2B5EF4-FFF2-40B4-BE49-F238E27FC236}">
                  <a16:creationId xmlns:a16="http://schemas.microsoft.com/office/drawing/2014/main" id="{B8785AA2-811B-43A6-9114-62C7F9588E86}"/>
                </a:ext>
              </a:extLst>
            </p:cNvPr>
            <p:cNvSpPr txBox="1">
              <a:spLocks noChangeArrowheads="1"/>
            </p:cNvSpPr>
            <p:nvPr/>
          </p:nvSpPr>
          <p:spPr bwMode="auto">
            <a:xfrm>
              <a:off x="1868" y="1344"/>
              <a:ext cx="196" cy="212"/>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L</a:t>
              </a:r>
            </a:p>
          </p:txBody>
        </p:sp>
        <p:sp>
          <p:nvSpPr>
            <p:cNvPr id="27" name="Text Box 24">
              <a:extLst>
                <a:ext uri="{FF2B5EF4-FFF2-40B4-BE49-F238E27FC236}">
                  <a16:creationId xmlns:a16="http://schemas.microsoft.com/office/drawing/2014/main" id="{E029064D-0C02-420B-9884-90785F09D3DF}"/>
                </a:ext>
              </a:extLst>
            </p:cNvPr>
            <p:cNvSpPr txBox="1">
              <a:spLocks noChangeArrowheads="1"/>
            </p:cNvSpPr>
            <p:nvPr/>
          </p:nvSpPr>
          <p:spPr bwMode="auto">
            <a:xfrm>
              <a:off x="1824" y="2448"/>
              <a:ext cx="216" cy="212"/>
            </a:xfrm>
            <a:prstGeom prst="rect">
              <a:avLst/>
            </a:prstGeom>
            <a:noFill/>
            <a:ln w="9525">
              <a:noFill/>
              <a:miter lim="800000"/>
              <a:headEnd/>
              <a:tailEnd/>
            </a:ln>
            <a:effectLst/>
          </p:spPr>
          <p:txBody>
            <a:bodyPr wrap="none">
              <a:spAutoFit/>
            </a:bodyPr>
            <a:lstStyle/>
            <a:p>
              <a:r>
                <a:rPr lang="en-US">
                  <a:latin typeface="Calibri" panose="020F0502020204030204" pitchFamily="34" charset="0"/>
                  <a:cs typeface="Calibri" panose="020F0502020204030204" pitchFamily="34" charset="0"/>
                </a:rPr>
                <a:t>V</a:t>
              </a:r>
            </a:p>
          </p:txBody>
        </p:sp>
        <p:sp>
          <p:nvSpPr>
            <p:cNvPr id="28" name="Text Box 25">
              <a:extLst>
                <a:ext uri="{FF2B5EF4-FFF2-40B4-BE49-F238E27FC236}">
                  <a16:creationId xmlns:a16="http://schemas.microsoft.com/office/drawing/2014/main" id="{25EDAF42-4C1C-452E-8AC4-4702910FD896}"/>
                </a:ext>
              </a:extLst>
            </p:cNvPr>
            <p:cNvSpPr txBox="1">
              <a:spLocks noChangeArrowheads="1"/>
            </p:cNvSpPr>
            <p:nvPr/>
          </p:nvSpPr>
          <p:spPr bwMode="auto">
            <a:xfrm>
              <a:off x="2880" y="1344"/>
              <a:ext cx="225" cy="212"/>
            </a:xfrm>
            <a:prstGeom prst="rect">
              <a:avLst/>
            </a:prstGeom>
            <a:noFill/>
            <a:ln w="9525">
              <a:noFill/>
              <a:miter lim="800000"/>
              <a:headEnd/>
              <a:tailEnd/>
            </a:ln>
            <a:effectLst/>
          </p:spPr>
          <p:txBody>
            <a:bodyPr wrap="none">
              <a:spAutoFit/>
            </a:bodyPr>
            <a:lstStyle/>
            <a:p>
              <a:r>
                <a:rPr lang="en-US" dirty="0">
                  <a:latin typeface="Calibri" panose="020F0502020204030204" pitchFamily="34" charset="0"/>
                  <a:cs typeface="Calibri" panose="020F0502020204030204" pitchFamily="34" charset="0"/>
                </a:rPr>
                <a:t>G</a:t>
              </a:r>
            </a:p>
          </p:txBody>
        </p:sp>
        <p:sp>
          <p:nvSpPr>
            <p:cNvPr id="29" name="Text Box 26">
              <a:extLst>
                <a:ext uri="{FF2B5EF4-FFF2-40B4-BE49-F238E27FC236}">
                  <a16:creationId xmlns:a16="http://schemas.microsoft.com/office/drawing/2014/main" id="{218389B0-64AB-474B-952D-1D6B59E6CF34}"/>
                </a:ext>
              </a:extLst>
            </p:cNvPr>
            <p:cNvSpPr txBox="1">
              <a:spLocks noChangeArrowheads="1"/>
            </p:cNvSpPr>
            <p:nvPr/>
          </p:nvSpPr>
          <p:spPr bwMode="auto">
            <a:xfrm>
              <a:off x="2880" y="1776"/>
              <a:ext cx="201" cy="212"/>
            </a:xfrm>
            <a:prstGeom prst="rect">
              <a:avLst/>
            </a:prstGeom>
            <a:noFill/>
            <a:ln w="9525">
              <a:noFill/>
              <a:miter lim="800000"/>
              <a:headEnd/>
              <a:tailEnd/>
            </a:ln>
            <a:effectLst/>
          </p:spPr>
          <p:txBody>
            <a:bodyPr wrap="none">
              <a:spAutoFit/>
            </a:bodyPr>
            <a:lstStyle/>
            <a:p>
              <a:r>
                <a:rPr lang="en-US">
                  <a:solidFill>
                    <a:schemeClr val="bg1"/>
                  </a:solidFill>
                  <a:latin typeface="Calibri" panose="020F0502020204030204" pitchFamily="34" charset="0"/>
                  <a:cs typeface="Calibri" panose="020F0502020204030204" pitchFamily="34" charset="0"/>
                </a:rPr>
                <a:t>S</a:t>
              </a:r>
            </a:p>
          </p:txBody>
        </p:sp>
        <p:sp>
          <p:nvSpPr>
            <p:cNvPr id="30" name="Text Box 27">
              <a:extLst>
                <a:ext uri="{FF2B5EF4-FFF2-40B4-BE49-F238E27FC236}">
                  <a16:creationId xmlns:a16="http://schemas.microsoft.com/office/drawing/2014/main" id="{D61874C2-1C7D-4DBC-90E4-3FC61319C70D}"/>
                </a:ext>
              </a:extLst>
            </p:cNvPr>
            <p:cNvSpPr txBox="1">
              <a:spLocks noChangeArrowheads="1"/>
            </p:cNvSpPr>
            <p:nvPr/>
          </p:nvSpPr>
          <p:spPr bwMode="auto">
            <a:xfrm>
              <a:off x="2880" y="2880"/>
              <a:ext cx="201" cy="212"/>
            </a:xfrm>
            <a:prstGeom prst="rect">
              <a:avLst/>
            </a:prstGeom>
            <a:noFill/>
            <a:ln w="9525">
              <a:noFill/>
              <a:miter lim="800000"/>
              <a:headEnd/>
              <a:tailEnd/>
            </a:ln>
            <a:effectLst/>
          </p:spPr>
          <p:txBody>
            <a:bodyPr wrap="none">
              <a:spAutoFit/>
            </a:bodyPr>
            <a:lstStyle/>
            <a:p>
              <a:r>
                <a:rPr lang="en-US">
                  <a:solidFill>
                    <a:schemeClr val="bg1"/>
                  </a:solidFill>
                  <a:latin typeface="Calibri" panose="020F0502020204030204" pitchFamily="34" charset="0"/>
                  <a:cs typeface="Calibri" panose="020F0502020204030204" pitchFamily="34" charset="0"/>
                </a:rPr>
                <a:t>S</a:t>
              </a:r>
            </a:p>
          </p:txBody>
        </p:sp>
        <p:sp>
          <p:nvSpPr>
            <p:cNvPr id="31" name="Text Box 28">
              <a:extLst>
                <a:ext uri="{FF2B5EF4-FFF2-40B4-BE49-F238E27FC236}">
                  <a16:creationId xmlns:a16="http://schemas.microsoft.com/office/drawing/2014/main" id="{DDB182B4-E1B9-4A24-8D71-9F4B7F7BB5A1}"/>
                </a:ext>
              </a:extLst>
            </p:cNvPr>
            <p:cNvSpPr txBox="1">
              <a:spLocks noChangeArrowheads="1"/>
            </p:cNvSpPr>
            <p:nvPr/>
          </p:nvSpPr>
          <p:spPr bwMode="auto">
            <a:xfrm>
              <a:off x="2880" y="2457"/>
              <a:ext cx="196" cy="212"/>
            </a:xfrm>
            <a:prstGeom prst="rect">
              <a:avLst/>
            </a:prstGeom>
            <a:noFill/>
            <a:ln w="9525">
              <a:noFill/>
              <a:miter lim="800000"/>
              <a:headEnd/>
              <a:tailEnd/>
            </a:ln>
            <a:effectLst/>
          </p:spPr>
          <p:txBody>
            <a:bodyPr wrap="none">
              <a:spAutoFit/>
            </a:bodyPr>
            <a:lstStyle/>
            <a:p>
              <a:r>
                <a:rPr lang="en-US" dirty="0">
                  <a:solidFill>
                    <a:schemeClr val="bg1"/>
                  </a:solidFill>
                  <a:latin typeface="Calibri" panose="020F0502020204030204" pitchFamily="34" charset="0"/>
                  <a:cs typeface="Calibri" panose="020F0502020204030204" pitchFamily="34" charset="0"/>
                </a:rPr>
                <a:t>L</a:t>
              </a:r>
            </a:p>
          </p:txBody>
        </p:sp>
        <p:sp>
          <p:nvSpPr>
            <p:cNvPr id="32" name="Text Box 29">
              <a:extLst>
                <a:ext uri="{FF2B5EF4-FFF2-40B4-BE49-F238E27FC236}">
                  <a16:creationId xmlns:a16="http://schemas.microsoft.com/office/drawing/2014/main" id="{4EDFC1D6-EE95-4910-B7C6-7A4FD33A6ACC}"/>
                </a:ext>
              </a:extLst>
            </p:cNvPr>
            <p:cNvSpPr txBox="1">
              <a:spLocks noChangeArrowheads="1"/>
            </p:cNvSpPr>
            <p:nvPr/>
          </p:nvSpPr>
          <p:spPr bwMode="auto">
            <a:xfrm>
              <a:off x="1824" y="2880"/>
              <a:ext cx="196" cy="212"/>
            </a:xfrm>
            <a:prstGeom prst="rect">
              <a:avLst/>
            </a:prstGeom>
            <a:noFill/>
            <a:ln w="9525">
              <a:noFill/>
              <a:miter lim="800000"/>
              <a:headEnd/>
              <a:tailEnd/>
            </a:ln>
            <a:effectLst/>
          </p:spPr>
          <p:txBody>
            <a:bodyPr wrap="none">
              <a:spAutoFit/>
            </a:bodyPr>
            <a:lstStyle/>
            <a:p>
              <a:r>
                <a:rPr lang="en-US">
                  <a:solidFill>
                    <a:schemeClr val="bg1"/>
                  </a:solidFill>
                  <a:latin typeface="Calibri" panose="020F0502020204030204" pitchFamily="34" charset="0"/>
                  <a:cs typeface="Calibri" panose="020F0502020204030204" pitchFamily="34" charset="0"/>
                </a:rPr>
                <a:t>L</a:t>
              </a:r>
            </a:p>
          </p:txBody>
        </p:sp>
        <p:sp>
          <p:nvSpPr>
            <p:cNvPr id="33" name="Text Box 30">
              <a:extLst>
                <a:ext uri="{FF2B5EF4-FFF2-40B4-BE49-F238E27FC236}">
                  <a16:creationId xmlns:a16="http://schemas.microsoft.com/office/drawing/2014/main" id="{5D7BD4FC-2604-437D-B36D-279A1FA3023E}"/>
                </a:ext>
              </a:extLst>
            </p:cNvPr>
            <p:cNvSpPr txBox="1">
              <a:spLocks noChangeArrowheads="1"/>
            </p:cNvSpPr>
            <p:nvPr/>
          </p:nvSpPr>
          <p:spPr bwMode="auto">
            <a:xfrm>
              <a:off x="3696" y="2400"/>
              <a:ext cx="754" cy="743"/>
            </a:xfrm>
            <a:prstGeom prst="rect">
              <a:avLst/>
            </a:prstGeom>
            <a:noFill/>
            <a:ln w="9525">
              <a:noFill/>
              <a:miter lim="800000"/>
              <a:headEnd/>
              <a:tailEnd/>
            </a:ln>
            <a:effectLst/>
          </p:spPr>
          <p:txBody>
            <a:bodyPr wrap="none">
              <a:spAutoFit/>
            </a:bodyPr>
            <a:lstStyle/>
            <a:p>
              <a:r>
                <a:rPr lang="en-US" sz="1600" dirty="0">
                  <a:latin typeface="Calibri" panose="020F0502020204030204" pitchFamily="34" charset="0"/>
                  <a:cs typeface="Calibri" panose="020F0502020204030204" pitchFamily="34" charset="0"/>
                </a:rPr>
                <a:t>L = Liquid</a:t>
              </a:r>
            </a:p>
            <a:p>
              <a:r>
                <a:rPr lang="en-US" sz="1600" dirty="0">
                  <a:latin typeface="Calibri" panose="020F0502020204030204" pitchFamily="34" charset="0"/>
                  <a:cs typeface="Calibri" panose="020F0502020204030204" pitchFamily="34" charset="0"/>
                </a:rPr>
                <a:t>G = Gas</a:t>
              </a:r>
            </a:p>
            <a:p>
              <a:r>
                <a:rPr lang="en-US" sz="1600" dirty="0">
                  <a:latin typeface="Calibri" panose="020F0502020204030204" pitchFamily="34" charset="0"/>
                  <a:cs typeface="Calibri" panose="020F0502020204030204" pitchFamily="34" charset="0"/>
                </a:rPr>
                <a:t>S = Solid</a:t>
              </a:r>
            </a:p>
            <a:p>
              <a:r>
                <a:rPr lang="en-US" sz="1600" dirty="0">
                  <a:latin typeface="Calibri" panose="020F0502020204030204" pitchFamily="34" charset="0"/>
                  <a:cs typeface="Calibri" panose="020F0502020204030204" pitchFamily="34" charset="0"/>
                </a:rPr>
                <a:t>V = Vapor</a:t>
              </a:r>
            </a:p>
          </p:txBody>
        </p:sp>
        <p:sp>
          <p:nvSpPr>
            <p:cNvPr id="34" name="Rectangle 32">
              <a:extLst>
                <a:ext uri="{FF2B5EF4-FFF2-40B4-BE49-F238E27FC236}">
                  <a16:creationId xmlns:a16="http://schemas.microsoft.com/office/drawing/2014/main" id="{8C6FE2F2-94AC-436F-9D68-7C4097327BCF}"/>
                </a:ext>
              </a:extLst>
            </p:cNvPr>
            <p:cNvSpPr>
              <a:spLocks noChangeArrowheads="1"/>
            </p:cNvSpPr>
            <p:nvPr/>
          </p:nvSpPr>
          <p:spPr bwMode="auto">
            <a:xfrm>
              <a:off x="3648" y="1680"/>
              <a:ext cx="816" cy="432"/>
            </a:xfrm>
            <a:prstGeom prst="rect">
              <a:avLst/>
            </a:prstGeom>
            <a:solidFill>
              <a:schemeClr val="tx1"/>
            </a:solid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5" name="Rectangle 33">
              <a:extLst>
                <a:ext uri="{FF2B5EF4-FFF2-40B4-BE49-F238E27FC236}">
                  <a16:creationId xmlns:a16="http://schemas.microsoft.com/office/drawing/2014/main" id="{CFBA8881-E730-40DA-9487-A95B77C587AC}"/>
                </a:ext>
              </a:extLst>
            </p:cNvPr>
            <p:cNvSpPr>
              <a:spLocks noChangeArrowheads="1"/>
            </p:cNvSpPr>
            <p:nvPr/>
          </p:nvSpPr>
          <p:spPr bwMode="auto">
            <a:xfrm>
              <a:off x="3648" y="1248"/>
              <a:ext cx="816" cy="432"/>
            </a:xfrm>
            <a:prstGeom prst="rect">
              <a:avLst/>
            </a:prstGeom>
            <a:solidFill>
              <a:schemeClr val="tx1"/>
            </a:solidFill>
            <a:ln w="12700">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6" name="Line 34">
              <a:extLst>
                <a:ext uri="{FF2B5EF4-FFF2-40B4-BE49-F238E27FC236}">
                  <a16:creationId xmlns:a16="http://schemas.microsoft.com/office/drawing/2014/main" id="{808F17F1-5DEE-42C7-9BA1-2B112A52239D}"/>
                </a:ext>
              </a:extLst>
            </p:cNvPr>
            <p:cNvSpPr>
              <a:spLocks noChangeShapeType="1"/>
            </p:cNvSpPr>
            <p:nvPr/>
          </p:nvSpPr>
          <p:spPr bwMode="auto">
            <a:xfrm>
              <a:off x="3648" y="1680"/>
              <a:ext cx="816" cy="0"/>
            </a:xfrm>
            <a:prstGeom prst="line">
              <a:avLst/>
            </a:prstGeom>
            <a:noFill/>
            <a:ln w="38100">
              <a:solidFill>
                <a:srgbClr val="FF0000"/>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37" name="Text Box 35">
              <a:extLst>
                <a:ext uri="{FF2B5EF4-FFF2-40B4-BE49-F238E27FC236}">
                  <a16:creationId xmlns:a16="http://schemas.microsoft.com/office/drawing/2014/main" id="{B5723803-23BF-41F5-8453-A7B716302905}"/>
                </a:ext>
              </a:extLst>
            </p:cNvPr>
            <p:cNvSpPr txBox="1">
              <a:spLocks noChangeArrowheads="1"/>
            </p:cNvSpPr>
            <p:nvPr/>
          </p:nvSpPr>
          <p:spPr bwMode="auto">
            <a:xfrm>
              <a:off x="3936" y="1344"/>
              <a:ext cx="201" cy="212"/>
            </a:xfrm>
            <a:prstGeom prst="rect">
              <a:avLst/>
            </a:prstGeom>
            <a:noFill/>
            <a:ln w="9525">
              <a:noFill/>
              <a:miter lim="800000"/>
              <a:headEnd/>
              <a:tailEnd/>
            </a:ln>
            <a:effectLst/>
          </p:spPr>
          <p:txBody>
            <a:bodyPr wrap="none">
              <a:spAutoFit/>
            </a:bodyPr>
            <a:lstStyle/>
            <a:p>
              <a:r>
                <a:rPr lang="en-US">
                  <a:solidFill>
                    <a:schemeClr val="bg1"/>
                  </a:solidFill>
                  <a:latin typeface="Calibri" panose="020F0502020204030204" pitchFamily="34" charset="0"/>
                  <a:cs typeface="Calibri" panose="020F0502020204030204" pitchFamily="34" charset="0"/>
                </a:rPr>
                <a:t>S</a:t>
              </a:r>
            </a:p>
          </p:txBody>
        </p:sp>
        <p:sp>
          <p:nvSpPr>
            <p:cNvPr id="38" name="Text Box 36">
              <a:extLst>
                <a:ext uri="{FF2B5EF4-FFF2-40B4-BE49-F238E27FC236}">
                  <a16:creationId xmlns:a16="http://schemas.microsoft.com/office/drawing/2014/main" id="{9C3B69F4-15F1-4BAD-9B07-9A8C64955171}"/>
                </a:ext>
              </a:extLst>
            </p:cNvPr>
            <p:cNvSpPr txBox="1">
              <a:spLocks noChangeArrowheads="1"/>
            </p:cNvSpPr>
            <p:nvPr/>
          </p:nvSpPr>
          <p:spPr bwMode="auto">
            <a:xfrm>
              <a:off x="3936" y="1776"/>
              <a:ext cx="201" cy="212"/>
            </a:xfrm>
            <a:prstGeom prst="rect">
              <a:avLst/>
            </a:prstGeom>
            <a:noFill/>
            <a:ln w="9525">
              <a:noFill/>
              <a:miter lim="800000"/>
              <a:headEnd/>
              <a:tailEnd/>
            </a:ln>
            <a:effectLst/>
          </p:spPr>
          <p:txBody>
            <a:bodyPr wrap="none">
              <a:spAutoFit/>
            </a:bodyPr>
            <a:lstStyle/>
            <a:p>
              <a:r>
                <a:rPr lang="en-US">
                  <a:solidFill>
                    <a:schemeClr val="bg1"/>
                  </a:solidFill>
                  <a:latin typeface="Calibri" panose="020F0502020204030204" pitchFamily="34" charset="0"/>
                  <a:cs typeface="Calibri" panose="020F0502020204030204" pitchFamily="34" charset="0"/>
                </a:rPr>
                <a:t>S</a:t>
              </a:r>
            </a:p>
          </p:txBody>
        </p:sp>
      </p:grpSp>
      <p:sp>
        <p:nvSpPr>
          <p:cNvPr id="39" name="Ορθογώνιο 1">
            <a:extLst>
              <a:ext uri="{FF2B5EF4-FFF2-40B4-BE49-F238E27FC236}">
                <a16:creationId xmlns:a16="http://schemas.microsoft.com/office/drawing/2014/main" id="{B2B0EAFF-C60A-4212-83DC-90AD915738AA}"/>
              </a:ext>
            </a:extLst>
          </p:cNvPr>
          <p:cNvSpPr/>
          <p:nvPr/>
        </p:nvSpPr>
        <p:spPr>
          <a:xfrm>
            <a:off x="4081300" y="6634184"/>
            <a:ext cx="4572000" cy="246221"/>
          </a:xfrm>
          <a:prstGeom prst="rect">
            <a:avLst/>
          </a:prstGeom>
        </p:spPr>
        <p:txBody>
          <a:bodyPr>
            <a:spAutoFit/>
          </a:bodyPr>
          <a:lstStyle/>
          <a:p>
            <a:pPr algn="ctr">
              <a:defRPr/>
            </a:pPr>
            <a:r>
              <a:rPr lang="en-US" sz="1000" dirty="0" err="1">
                <a:latin typeface="Calibri" panose="020F0502020204030204" pitchFamily="34" charset="0"/>
                <a:cs typeface="Calibri" panose="020F0502020204030204" pitchFamily="34" charset="0"/>
              </a:rPr>
              <a:t>Patric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Tresco</a:t>
            </a:r>
            <a:r>
              <a:rPr lang="en-US" sz="1000" dirty="0">
                <a:latin typeface="Calibri" panose="020F0502020204030204" pitchFamily="34" charset="0"/>
                <a:cs typeface="Calibri" panose="020F0502020204030204" pitchFamily="34" charset="0"/>
              </a:rPr>
              <a:t>,  Biomaterials course,  University of Utah</a:t>
            </a:r>
          </a:p>
        </p:txBody>
      </p:sp>
    </p:spTree>
    <p:extLst>
      <p:ext uri="{BB962C8B-B14F-4D97-AF65-F5344CB8AC3E}">
        <p14:creationId xmlns:p14="http://schemas.microsoft.com/office/powerpoint/2010/main" val="80818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510C-E0AD-4945-941F-FB2F3B9D7358}"/>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Δυνατές </a:t>
            </a:r>
            <a:r>
              <a:rPr lang="el-GR" dirty="0" err="1">
                <a:latin typeface="Calibri" panose="020F0502020204030204" pitchFamily="34" charset="0"/>
                <a:cs typeface="Calibri" panose="020F0502020204030204" pitchFamily="34" charset="0"/>
              </a:rPr>
              <a:t>ενδομοριακές</a:t>
            </a:r>
            <a:r>
              <a:rPr lang="el-GR" dirty="0">
                <a:latin typeface="Calibri" panose="020F0502020204030204" pitchFamily="34" charset="0"/>
                <a:cs typeface="Calibri" panose="020F0502020204030204" pitchFamily="34" charset="0"/>
              </a:rPr>
              <a:t> δυνάμεις</a:t>
            </a:r>
            <a:endParaRPr lang="en-US" dirty="0">
              <a:latin typeface="Calibri" panose="020F0502020204030204" pitchFamily="34" charset="0"/>
              <a:cs typeface="Calibri" panose="020F0502020204030204" pitchFamily="34" charset="0"/>
            </a:endParaRPr>
          </a:p>
        </p:txBody>
      </p:sp>
      <p:pic>
        <p:nvPicPr>
          <p:cNvPr id="5" name="Picture 4" descr="metallicblue">
            <a:extLst>
              <a:ext uri="{FF2B5EF4-FFF2-40B4-BE49-F238E27FC236}">
                <a16:creationId xmlns:a16="http://schemas.microsoft.com/office/drawing/2014/main" id="{A82E52D4-747B-4409-8645-3F9859014114}"/>
              </a:ext>
            </a:extLst>
          </p:cNvPr>
          <p:cNvPicPr>
            <a:picLocks noChangeAspect="1" noChangeArrowheads="1" noCrop="1"/>
          </p:cNvPicPr>
          <p:nvPr/>
        </p:nvPicPr>
        <p:blipFill>
          <a:blip r:embed="rId3" cstate="print"/>
          <a:srcRect/>
          <a:stretch>
            <a:fillRect/>
          </a:stretch>
        </p:blipFill>
        <p:spPr bwMode="auto">
          <a:xfrm>
            <a:off x="4570840" y="4281898"/>
            <a:ext cx="3276600" cy="2225675"/>
          </a:xfrm>
          <a:prstGeom prst="rect">
            <a:avLst/>
          </a:prstGeom>
          <a:noFill/>
        </p:spPr>
      </p:pic>
      <p:sp>
        <p:nvSpPr>
          <p:cNvPr id="6" name="Text Box 3">
            <a:extLst>
              <a:ext uri="{FF2B5EF4-FFF2-40B4-BE49-F238E27FC236}">
                <a16:creationId xmlns:a16="http://schemas.microsoft.com/office/drawing/2014/main" id="{44517BC3-E62D-4571-B4F2-204DABB79041}"/>
              </a:ext>
            </a:extLst>
          </p:cNvPr>
          <p:cNvSpPr txBox="1">
            <a:spLocks noChangeArrowheads="1"/>
          </p:cNvSpPr>
          <p:nvPr/>
        </p:nvSpPr>
        <p:spPr bwMode="auto">
          <a:xfrm>
            <a:off x="381000" y="1747800"/>
            <a:ext cx="7772400" cy="1800493"/>
          </a:xfrm>
          <a:prstGeom prst="rect">
            <a:avLst/>
          </a:prstGeom>
          <a:noFill/>
          <a:ln w="9525">
            <a:noFill/>
            <a:miter lim="800000"/>
            <a:headEnd/>
            <a:tailEnd/>
          </a:ln>
          <a:effectLst/>
        </p:spPr>
        <p:txBody>
          <a:bodyPr wrap="square">
            <a:spAutoFit/>
          </a:bodyPr>
          <a:lstStyle/>
          <a:p>
            <a:pPr marL="274320" indent="-274320">
              <a:spcAft>
                <a:spcPts val="600"/>
              </a:spcAft>
              <a:buFont typeface="Wingdings" pitchFamily="2" charset="2"/>
              <a:buChar char="§"/>
            </a:pPr>
            <a:r>
              <a:rPr lang="el-GR" dirty="0">
                <a:latin typeface="Calibri" panose="020F0502020204030204" pitchFamily="34" charset="0"/>
                <a:cs typeface="Calibri" panose="020F0502020204030204" pitchFamily="34" charset="0"/>
              </a:rPr>
              <a:t>Οι δυνατές </a:t>
            </a:r>
            <a:r>
              <a:rPr lang="el-GR" dirty="0" err="1">
                <a:latin typeface="Calibri" panose="020F0502020204030204" pitchFamily="34" charset="0"/>
                <a:cs typeface="Calibri" panose="020F0502020204030204" pitchFamily="34" charset="0"/>
              </a:rPr>
              <a:t>ενδομοριακές</a:t>
            </a:r>
            <a:r>
              <a:rPr lang="el-GR" dirty="0">
                <a:latin typeface="Calibri" panose="020F0502020204030204" pitchFamily="34" charset="0"/>
                <a:cs typeface="Calibri" panose="020F0502020204030204" pitchFamily="34" charset="0"/>
              </a:rPr>
              <a:t> αλληλεπιδράσεις προέρχονται από τον καταμερισμό των ηλεκτρονίων μεταξύ δύο ή περισσοτέρων ατόμων όπως αυτά αντιπροσωπεύονται από ομοιοπολικούς και μεταλλικούς δεσμούς. Έχουν τα ακόλουθα χαρακτηριστικά:</a:t>
            </a:r>
            <a:endParaRPr lang="en-US" dirty="0">
              <a:latin typeface="Calibri" panose="020F0502020204030204" pitchFamily="34" charset="0"/>
              <a:cs typeface="Calibri" panose="020F0502020204030204" pitchFamily="34" charset="0"/>
            </a:endParaRPr>
          </a:p>
          <a:p>
            <a:pPr lvl="1">
              <a:buFont typeface="Wingdings" pitchFamily="2" charset="2"/>
              <a:buChar char="ü"/>
            </a:pPr>
            <a:r>
              <a:rPr lang="el-GR" sz="1600" dirty="0">
                <a:latin typeface="Calibri" panose="020F0502020204030204" pitchFamily="34" charset="0"/>
                <a:cs typeface="Calibri" panose="020F0502020204030204" pitchFamily="34" charset="0"/>
              </a:rPr>
              <a:t> σθένος</a:t>
            </a:r>
            <a:r>
              <a:rPr lang="en-US" sz="1600" dirty="0">
                <a:latin typeface="Calibri" panose="020F0502020204030204" pitchFamily="34" charset="0"/>
                <a:cs typeface="Calibri" panose="020F0502020204030204" pitchFamily="34" charset="0"/>
              </a:rPr>
              <a:t>,</a:t>
            </a:r>
          </a:p>
          <a:p>
            <a:pPr lvl="1">
              <a:buFont typeface="Wingdings" pitchFamily="2" charset="2"/>
              <a:buChar char="ü"/>
            </a:pPr>
            <a:r>
              <a:rPr lang="el-GR" sz="1600" dirty="0">
                <a:latin typeface="Calibri" panose="020F0502020204030204" pitchFamily="34" charset="0"/>
                <a:cs typeface="Calibri" panose="020F0502020204030204" pitchFamily="34" charset="0"/>
              </a:rPr>
              <a:t> κατεύθυνση</a:t>
            </a:r>
            <a:r>
              <a:rPr lang="en-US" sz="1600" dirty="0">
                <a:latin typeface="Calibri" panose="020F0502020204030204" pitchFamily="34" charset="0"/>
                <a:cs typeface="Calibri" panose="020F0502020204030204" pitchFamily="34" charset="0"/>
              </a:rPr>
              <a:t>,</a:t>
            </a:r>
          </a:p>
          <a:p>
            <a:pPr lvl="1">
              <a:buFont typeface="Wingdings" pitchFamily="2" charset="2"/>
              <a:buChar char="ü"/>
            </a:pPr>
            <a:r>
              <a:rPr lang="el-GR" sz="1600" dirty="0">
                <a:latin typeface="Calibri" panose="020F0502020204030204" pitchFamily="34" charset="0"/>
                <a:cs typeface="Calibri" panose="020F0502020204030204" pitchFamily="34" charset="0"/>
              </a:rPr>
              <a:t> μικρή απόσταση </a:t>
            </a:r>
            <a:r>
              <a:rPr lang="en-US" sz="1600" dirty="0">
                <a:latin typeface="Calibri" panose="020F0502020204030204" pitchFamily="34" charset="0"/>
                <a:cs typeface="Calibri" panose="020F0502020204030204" pitchFamily="34" charset="0"/>
              </a:rPr>
              <a:t>(1 – 2 Å),</a:t>
            </a:r>
          </a:p>
          <a:p>
            <a:pPr lvl="1">
              <a:buFont typeface="Wingdings" pitchFamily="2" charset="2"/>
              <a:buChar char="ü"/>
            </a:pPr>
            <a:r>
              <a:rPr lang="el-GR" sz="1600" dirty="0">
                <a:latin typeface="Calibri" panose="020F0502020204030204" pitchFamily="34" charset="0"/>
                <a:cs typeface="Calibri" panose="020F0502020204030204" pitchFamily="34" charset="0"/>
              </a:rPr>
              <a:t> σχετικά δυνατές </a:t>
            </a:r>
            <a:r>
              <a:rPr lang="en-US" sz="1600" dirty="0">
                <a:latin typeface="Calibri" panose="020F0502020204030204" pitchFamily="34" charset="0"/>
                <a:cs typeface="Calibri" panose="020F0502020204030204" pitchFamily="34" charset="0"/>
              </a:rPr>
              <a:t>(100 – 300 </a:t>
            </a:r>
            <a:r>
              <a:rPr lang="en-US" sz="1600" i="1" dirty="0" err="1">
                <a:latin typeface="Calibri" panose="020F0502020204030204" pitchFamily="34" charset="0"/>
                <a:cs typeface="Calibri" panose="020F0502020204030204" pitchFamily="34" charset="0"/>
              </a:rPr>
              <a:t>kT</a:t>
            </a:r>
            <a:r>
              <a:rPr lang="en-US" sz="1600" dirty="0">
                <a:latin typeface="Calibri" panose="020F0502020204030204" pitchFamily="34" charset="0"/>
                <a:cs typeface="Calibri" panose="020F0502020204030204" pitchFamily="34" charset="0"/>
              </a:rPr>
              <a:t>/bond).</a:t>
            </a:r>
          </a:p>
        </p:txBody>
      </p:sp>
      <p:pic>
        <p:nvPicPr>
          <p:cNvPr id="7" name="Picture 2">
            <a:extLst>
              <a:ext uri="{FF2B5EF4-FFF2-40B4-BE49-F238E27FC236}">
                <a16:creationId xmlns:a16="http://schemas.microsoft.com/office/drawing/2014/main" id="{F9D92F2C-679B-4950-8A2F-B543B7DEAF5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15" b="12984"/>
          <a:stretch/>
        </p:blipFill>
        <p:spPr bwMode="auto">
          <a:xfrm>
            <a:off x="1295400" y="4267200"/>
            <a:ext cx="2514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oogle Shape;168;p14">
            <a:extLst>
              <a:ext uri="{FF2B5EF4-FFF2-40B4-BE49-F238E27FC236}">
                <a16:creationId xmlns:a16="http://schemas.microsoft.com/office/drawing/2014/main" id="{C410B6C7-5BBE-4BED-A91C-18F84972AE82}"/>
              </a:ext>
            </a:extLst>
          </p:cNvPr>
          <p:cNvGrpSpPr/>
          <p:nvPr/>
        </p:nvGrpSpPr>
        <p:grpSpPr>
          <a:xfrm>
            <a:off x="8458200" y="381000"/>
            <a:ext cx="450753" cy="450708"/>
            <a:chOff x="3277794" y="2969995"/>
            <a:chExt cx="457200" cy="457200"/>
          </a:xfrm>
        </p:grpSpPr>
        <p:sp>
          <p:nvSpPr>
            <p:cNvPr id="9" name="Google Shape;169;p14">
              <a:extLst>
                <a:ext uri="{FF2B5EF4-FFF2-40B4-BE49-F238E27FC236}">
                  <a16:creationId xmlns:a16="http://schemas.microsoft.com/office/drawing/2014/main" id="{F22EE636-6539-4FC3-8785-1761FDDBE86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D8130F92-2D3E-4A7E-8C2E-5AA39A9E8CFD}"/>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81778705-4936-469A-869B-E57B14E5B5D7}"/>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98799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1C61-B26C-46D4-9FCF-2DD9460D59F7}"/>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Αλληλεπίδραση φορτίου/φορτίου</a:t>
            </a:r>
            <a:endParaRPr lang="en-US"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F4E0AB8E-ECFF-493E-1916-35884055F765}"/>
              </a:ext>
            </a:extLst>
          </p:cNvPr>
          <p:cNvGrpSpPr/>
          <p:nvPr/>
        </p:nvGrpSpPr>
        <p:grpSpPr>
          <a:xfrm>
            <a:off x="381000" y="2667000"/>
            <a:ext cx="8458200" cy="3118226"/>
            <a:chOff x="457200" y="2819400"/>
            <a:chExt cx="8458200" cy="3118226"/>
          </a:xfrm>
        </p:grpSpPr>
        <p:sp>
          <p:nvSpPr>
            <p:cNvPr id="3" name="Text Box 3">
              <a:extLst>
                <a:ext uri="{FF2B5EF4-FFF2-40B4-BE49-F238E27FC236}">
                  <a16:creationId xmlns:a16="http://schemas.microsoft.com/office/drawing/2014/main" id="{C287896D-645C-4776-A2E8-E3E8A9D95806}"/>
                </a:ext>
              </a:extLst>
            </p:cNvPr>
            <p:cNvSpPr txBox="1">
              <a:spLocks noChangeArrowheads="1"/>
            </p:cNvSpPr>
            <p:nvPr/>
          </p:nvSpPr>
          <p:spPr bwMode="auto">
            <a:xfrm>
              <a:off x="457200" y="2819400"/>
              <a:ext cx="8458200" cy="3118226"/>
            </a:xfrm>
            <a:prstGeom prst="rect">
              <a:avLst/>
            </a:prstGeom>
            <a:noFill/>
            <a:ln w="9525">
              <a:noFill/>
              <a:miter lim="800000"/>
              <a:headEnd/>
              <a:tailEnd/>
            </a:ln>
            <a:effectLst/>
          </p:spPr>
          <p:txBody>
            <a:bodyPr wrap="square">
              <a:spAutoFit/>
            </a:bodyPr>
            <a:lstStyle/>
            <a:p>
              <a:pPr marL="274320" indent="-274320">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Οι ιονικοί δεσμοί είναι ένα παράδειγμα της αλληλεπίδρασης των μόνιμων φορτίων. Η δύναμη </a:t>
              </a:r>
              <a:r>
                <a:rPr lang="en-US" dirty="0">
                  <a:latin typeface="Calibri" panose="020F0502020204030204" pitchFamily="34" charset="0"/>
                  <a:cs typeface="Calibri" panose="020F0502020204030204" pitchFamily="34" charset="0"/>
                </a:rPr>
                <a:t>(F) </a:t>
              </a:r>
              <a:r>
                <a:rPr lang="el-GR" dirty="0">
                  <a:latin typeface="Calibri" panose="020F0502020204030204" pitchFamily="34" charset="0"/>
                  <a:cs typeface="Calibri" panose="020F0502020204030204" pitchFamily="34" charset="0"/>
                </a:rPr>
                <a:t>η οποία προέρχεται από δύο σημειακά φορτία υπολογίζεται από το νόμο του </a:t>
              </a:r>
              <a:r>
                <a:rPr lang="en-US" dirty="0">
                  <a:latin typeface="Calibri" panose="020F0502020204030204" pitchFamily="34" charset="0"/>
                  <a:cs typeface="Calibri" panose="020F0502020204030204" pitchFamily="34" charset="0"/>
                </a:rPr>
                <a:t>Coulomb:</a:t>
              </a:r>
            </a:p>
            <a:p>
              <a:pPr>
                <a:spcBef>
                  <a:spcPct val="50000"/>
                </a:spcBef>
              </a:pPr>
              <a:endParaRPr lang="en-US" sz="1600"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a:lnSpc>
                  <a:spcPct val="110000"/>
                </a:lnSpc>
                <a:spcBef>
                  <a:spcPct val="50000"/>
                </a:spcBef>
                <a:spcAft>
                  <a:spcPts val="600"/>
                </a:spcAft>
              </a:pPr>
              <a:r>
                <a:rPr lang="el-GR" dirty="0">
                  <a:latin typeface="Calibri" panose="020F0502020204030204" pitchFamily="34" charset="0"/>
                  <a:cs typeface="Calibri" panose="020F0502020204030204" pitchFamily="34" charset="0"/>
                  <a:sym typeface="Symbol" pitchFamily="18" charset="2"/>
                </a:rPr>
                <a:t>όπου τα σημειακά φορτία </a:t>
              </a:r>
              <a:r>
                <a:rPr lang="en-US" dirty="0">
                  <a:latin typeface="Calibri" panose="020F0502020204030204" pitchFamily="34" charset="0"/>
                  <a:cs typeface="Calibri" panose="020F0502020204030204" pitchFamily="34" charset="0"/>
                </a:rPr>
                <a:t>Q</a:t>
              </a:r>
              <a:r>
                <a:rPr lang="en-US" baseline="-25000" dirty="0">
                  <a:latin typeface="Calibri" panose="020F0502020204030204" pitchFamily="34" charset="0"/>
                  <a:cs typeface="Calibri" panose="020F0502020204030204" pitchFamily="34" charset="0"/>
                </a:rPr>
                <a:t>1</a:t>
              </a:r>
              <a:r>
                <a:rPr lang="el-GR"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sym typeface="Symbol" pitchFamily="18" charset="2"/>
                </a:rPr>
                <a:t> και </a:t>
              </a:r>
              <a:r>
                <a:rPr lang="en-US" dirty="0">
                  <a:latin typeface="Calibri" panose="020F0502020204030204" pitchFamily="34" charset="0"/>
                  <a:cs typeface="Calibri" panose="020F0502020204030204" pitchFamily="34" charset="0"/>
                </a:rPr>
                <a:t>Q</a:t>
              </a:r>
              <a:r>
                <a:rPr lang="en-US" baseline="-25000" dirty="0">
                  <a:latin typeface="Calibri" panose="020F0502020204030204" pitchFamily="34" charset="0"/>
                  <a:cs typeface="Calibri" panose="020F0502020204030204" pitchFamily="34" charset="0"/>
                </a:rPr>
                <a:t>2</a:t>
              </a:r>
              <a:r>
                <a:rPr lang="el-GR" baseline="-25000"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απέχουν μια απόσταση </a:t>
              </a:r>
              <a:r>
                <a:rPr lang="en-US" dirty="0">
                  <a:latin typeface="Calibri" panose="020F0502020204030204" pitchFamily="34" charset="0"/>
                  <a:cs typeface="Calibri" panose="020F0502020204030204" pitchFamily="34" charset="0"/>
                </a:rPr>
                <a:t>r </a:t>
              </a:r>
              <a:r>
                <a:rPr lang="el-GR" dirty="0">
                  <a:latin typeface="Calibri" panose="020F0502020204030204" pitchFamily="34" charset="0"/>
                  <a:cs typeface="Calibri" panose="020F0502020204030204" pitchFamily="34" charset="0"/>
                </a:rPr>
                <a:t>σε ένα μέσο με διηλεκτρική σταθερά </a:t>
              </a:r>
              <a:r>
                <a:rPr lang="en-US" dirty="0">
                  <a:latin typeface="Calibri" panose="020F0502020204030204" pitchFamily="34" charset="0"/>
                  <a:cs typeface="Calibri" panose="020F0502020204030204" pitchFamily="34" charset="0"/>
                  <a:sym typeface="Symbol" pitchFamily="18" charset="2"/>
                </a:rPr>
                <a:t></a:t>
              </a:r>
              <a:r>
                <a:rPr lang="el-GR" dirty="0">
                  <a:latin typeface="Calibri" panose="020F0502020204030204" pitchFamily="34" charset="0"/>
                  <a:cs typeface="Calibri" panose="020F0502020204030204" pitchFamily="34" charset="0"/>
                  <a:sym typeface="Symbol" pitchFamily="18" charset="2"/>
                </a:rPr>
                <a:t>.</a:t>
              </a:r>
              <a:endParaRPr lang="en-US" dirty="0">
                <a:latin typeface="Calibri" panose="020F0502020204030204" pitchFamily="34" charset="0"/>
                <a:cs typeface="Calibri" panose="020F0502020204030204" pitchFamily="34" charset="0"/>
                <a:sym typeface="Symbol" pitchFamily="18" charset="2"/>
              </a:endParaRPr>
            </a:p>
            <a:p>
              <a:pPr>
                <a:lnSpc>
                  <a:spcPct val="110000"/>
                </a:lnSpc>
                <a:spcBef>
                  <a:spcPct val="50000"/>
                </a:spcBef>
              </a:pPr>
              <a:r>
                <a:rPr lang="el-GR" sz="1600" dirty="0">
                  <a:latin typeface="Calibri" panose="020F0502020204030204" pitchFamily="34" charset="0"/>
                  <a:cs typeface="Calibri" panose="020F0502020204030204" pitchFamily="34" charset="0"/>
                  <a:sym typeface="Symbol" pitchFamily="18" charset="2"/>
                </a:rPr>
                <a:t> </a:t>
              </a:r>
              <a:endParaRPr lang="en-US" sz="1600" dirty="0">
                <a:latin typeface="Calibri" panose="020F0502020204030204" pitchFamily="34" charset="0"/>
                <a:cs typeface="Calibri" panose="020F0502020204030204" pitchFamily="34" charset="0"/>
                <a:sym typeface="Symbol" pitchFamily="18" charset="2"/>
              </a:endParaRPr>
            </a:p>
            <a:p>
              <a:pPr>
                <a:lnSpc>
                  <a:spcPct val="110000"/>
                </a:lnSpc>
                <a:spcBef>
                  <a:spcPct val="50000"/>
                </a:spcBef>
              </a:pPr>
              <a:endParaRPr lang="en-US" sz="1600" dirty="0">
                <a:latin typeface="Calibri" panose="020F0502020204030204" pitchFamily="34" charset="0"/>
                <a:cs typeface="Calibri" panose="020F0502020204030204" pitchFamily="34" charset="0"/>
                <a:sym typeface="Symbol" pitchFamily="18" charset="2"/>
              </a:endParaRPr>
            </a:p>
            <a:p>
              <a:pPr marL="274320" indent="-274320">
                <a:lnSpc>
                  <a:spcPct val="110000"/>
                </a:lnSpc>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sym typeface="Symbol" pitchFamily="18" charset="2"/>
                </a:rPr>
                <a:t>Οι δυνάμεις </a:t>
              </a:r>
              <a:r>
                <a:rPr lang="en-US" dirty="0">
                  <a:latin typeface="Calibri" panose="020F0502020204030204" pitchFamily="34" charset="0"/>
                  <a:cs typeface="Calibri" panose="020F0502020204030204" pitchFamily="34" charset="0"/>
                  <a:sym typeface="Symbol" pitchFamily="18" charset="2"/>
                </a:rPr>
                <a:t>Coulomb </a:t>
              </a:r>
              <a:r>
                <a:rPr lang="el-GR" dirty="0">
                  <a:latin typeface="Calibri" panose="020F0502020204030204" pitchFamily="34" charset="0"/>
                  <a:cs typeface="Calibri" panose="020F0502020204030204" pitchFamily="34" charset="0"/>
                  <a:sym typeface="Symbol" pitchFamily="18" charset="2"/>
                </a:rPr>
                <a:t>έχουν μεγάλη ακτίνα δράσης </a:t>
              </a:r>
              <a:r>
                <a:rPr lang="en-US" dirty="0">
                  <a:latin typeface="Calibri" panose="020F0502020204030204" pitchFamily="34" charset="0"/>
                  <a:cs typeface="Calibri" panose="020F0502020204030204" pitchFamily="34" charset="0"/>
                  <a:sym typeface="Symbol" pitchFamily="18" charset="2"/>
                </a:rPr>
                <a:t>(1/r</a:t>
              </a:r>
              <a:r>
                <a:rPr lang="en-US" baseline="-25000" dirty="0">
                  <a:latin typeface="Calibri" panose="020F0502020204030204" pitchFamily="34" charset="0"/>
                  <a:cs typeface="Calibri" panose="020F0502020204030204" pitchFamily="34" charset="0"/>
                  <a:sym typeface="Symbol" pitchFamily="18" charset="2"/>
                </a:rPr>
                <a:t>2</a:t>
              </a:r>
              <a:r>
                <a:rPr lang="en-US" dirty="0">
                  <a:latin typeface="Calibri" panose="020F0502020204030204" pitchFamily="34" charset="0"/>
                  <a:cs typeface="Calibri" panose="020F0502020204030204" pitchFamily="34" charset="0"/>
                  <a:sym typeface="Symbol" pitchFamily="18" charset="2"/>
                </a:rPr>
                <a:t>), </a:t>
              </a:r>
              <a:r>
                <a:rPr lang="el-GR" dirty="0">
                  <a:latin typeface="Calibri" panose="020F0502020204030204" pitchFamily="34" charset="0"/>
                  <a:cs typeface="Calibri" panose="020F0502020204030204" pitchFamily="34" charset="0"/>
                  <a:sym typeface="Symbol" pitchFamily="18" charset="2"/>
                </a:rPr>
                <a:t> όμως είναι γνωστό ότι συνήθως συγκαλύπτονται από ιόντα αντίθετων φορτίων. Επίσης μπορεί να σχηματίσουν σχετικά δυνατούς δεσμούς </a:t>
              </a:r>
              <a:r>
                <a:rPr lang="en-US" dirty="0">
                  <a:latin typeface="Calibri" panose="020F0502020204030204" pitchFamily="34" charset="0"/>
                  <a:cs typeface="Calibri" panose="020F0502020204030204" pitchFamily="34" charset="0"/>
                  <a:sym typeface="Symbol" pitchFamily="18" charset="2"/>
                </a:rPr>
                <a:t>(200 </a:t>
              </a:r>
              <a:r>
                <a:rPr lang="en-US" dirty="0" err="1">
                  <a:latin typeface="Calibri" panose="020F0502020204030204" pitchFamily="34" charset="0"/>
                  <a:cs typeface="Calibri" panose="020F0502020204030204" pitchFamily="34" charset="0"/>
                  <a:sym typeface="Symbol" pitchFamily="18" charset="2"/>
                </a:rPr>
                <a:t>kT</a:t>
              </a:r>
              <a:r>
                <a:rPr lang="en-US" dirty="0">
                  <a:latin typeface="Calibri" panose="020F0502020204030204" pitchFamily="34" charset="0"/>
                  <a:cs typeface="Calibri" panose="020F0502020204030204" pitchFamily="34" charset="0"/>
                  <a:sym typeface="Symbol" pitchFamily="18" charset="2"/>
                </a:rPr>
                <a:t> / </a:t>
              </a:r>
              <a:r>
                <a:rPr lang="en-US" dirty="0" err="1">
                  <a:latin typeface="Calibri" panose="020F0502020204030204" pitchFamily="34" charset="0"/>
                  <a:cs typeface="Calibri" panose="020F0502020204030204" pitchFamily="34" charset="0"/>
                  <a:sym typeface="Symbol" pitchFamily="18" charset="2"/>
                </a:rPr>
                <a:t>NaCl</a:t>
              </a:r>
              <a:r>
                <a:rPr lang="en-US" dirty="0">
                  <a:latin typeface="Calibri" panose="020F0502020204030204" pitchFamily="34" charset="0"/>
                  <a:cs typeface="Calibri" panose="020F0502020204030204" pitchFamily="34" charset="0"/>
                  <a:sym typeface="Symbol" pitchFamily="18" charset="2"/>
                </a:rPr>
                <a:t>)</a:t>
              </a:r>
              <a:r>
                <a:rPr lang="el-GR" dirty="0">
                  <a:latin typeface="Calibri" panose="020F0502020204030204" pitchFamily="34" charset="0"/>
                  <a:cs typeface="Calibri" panose="020F0502020204030204" pitchFamily="34" charset="0"/>
                  <a:sym typeface="Symbol" pitchFamily="18" charset="2"/>
                </a:rPr>
                <a:t>. </a:t>
              </a:r>
              <a:endParaRPr lang="en-US" dirty="0">
                <a:latin typeface="Calibri" panose="020F0502020204030204" pitchFamily="34" charset="0"/>
                <a:cs typeface="Calibri" panose="020F0502020204030204" pitchFamily="34" charset="0"/>
                <a:sym typeface="Symbol" pitchFamily="18" charset="2"/>
              </a:endParaRPr>
            </a:p>
          </p:txBody>
        </p:sp>
        <p:graphicFrame>
          <p:nvGraphicFramePr>
            <p:cNvPr id="4" name="Object 2">
              <a:extLst>
                <a:ext uri="{FF2B5EF4-FFF2-40B4-BE49-F238E27FC236}">
                  <a16:creationId xmlns:a16="http://schemas.microsoft.com/office/drawing/2014/main" id="{FEF588E8-049B-4AA2-ADCF-2C23DA67B9DF}"/>
                </a:ext>
              </a:extLst>
            </p:cNvPr>
            <p:cNvGraphicFramePr>
              <a:graphicFrameLocks noChangeAspect="1"/>
            </p:cNvGraphicFramePr>
            <p:nvPr>
              <p:extLst>
                <p:ext uri="{D42A27DB-BD31-4B8C-83A1-F6EECF244321}">
                  <p14:modId xmlns:p14="http://schemas.microsoft.com/office/powerpoint/2010/main" val="379994508"/>
                </p:ext>
              </p:extLst>
            </p:nvPr>
          </p:nvGraphicFramePr>
          <p:xfrm>
            <a:off x="3200400" y="3276600"/>
            <a:ext cx="2616200" cy="863600"/>
          </p:xfrm>
          <a:graphic>
            <a:graphicData uri="http://schemas.openxmlformats.org/presentationml/2006/ole">
              <mc:AlternateContent xmlns:mc="http://schemas.openxmlformats.org/markup-compatibility/2006">
                <mc:Choice xmlns:v="urn:schemas-microsoft-com:vml" Requires="v">
                  <p:oleObj name="Equation" r:id="rId3" imgW="1193760" imgH="393480" progId="Equation.DSMT4">
                    <p:embed/>
                  </p:oleObj>
                </mc:Choice>
                <mc:Fallback>
                  <p:oleObj name="Equation" r:id="rId3" imgW="1193760" imgH="393480" progId="Equation.DSMT4">
                    <p:embed/>
                    <p:pic>
                      <p:nvPicPr>
                        <p:cNvPr id="31746" name="Object 2"/>
                        <p:cNvPicPr>
                          <a:picLocks noChangeAspect="1" noChangeArrowheads="1"/>
                        </p:cNvPicPr>
                        <p:nvPr/>
                      </p:nvPicPr>
                      <p:blipFill>
                        <a:blip r:embed="rId4"/>
                        <a:srcRect/>
                        <a:stretch>
                          <a:fillRect/>
                        </a:stretch>
                      </p:blipFill>
                      <p:spPr bwMode="auto">
                        <a:xfrm>
                          <a:off x="3200400" y="3276600"/>
                          <a:ext cx="26162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BE282A53-54EE-43DF-AB2B-EB3490849091}"/>
                </a:ext>
              </a:extLst>
            </p:cNvPr>
            <p:cNvGraphicFramePr>
              <a:graphicFrameLocks noChangeAspect="1"/>
            </p:cNvGraphicFramePr>
            <p:nvPr>
              <p:extLst>
                <p:ext uri="{D42A27DB-BD31-4B8C-83A1-F6EECF244321}">
                  <p14:modId xmlns:p14="http://schemas.microsoft.com/office/powerpoint/2010/main" val="3994287563"/>
                </p:ext>
              </p:extLst>
            </p:nvPr>
          </p:nvGraphicFramePr>
          <p:xfrm>
            <a:off x="3124200" y="4572000"/>
            <a:ext cx="2533650" cy="835025"/>
          </p:xfrm>
          <a:graphic>
            <a:graphicData uri="http://schemas.openxmlformats.org/presentationml/2006/ole">
              <mc:AlternateContent xmlns:mc="http://schemas.openxmlformats.org/markup-compatibility/2006">
                <mc:Choice xmlns:v="urn:schemas-microsoft-com:vml" Requires="v">
                  <p:oleObj name="Equation" r:id="rId5" imgW="1155600" imgH="380880" progId="Equation.DSMT4">
                    <p:embed/>
                  </p:oleObj>
                </mc:Choice>
                <mc:Fallback>
                  <p:oleObj name="Equation" r:id="rId5" imgW="1155600" imgH="380880" progId="Equation.DSMT4">
                    <p:embed/>
                    <p:pic>
                      <p:nvPicPr>
                        <p:cNvPr id="31747" name="Object 3"/>
                        <p:cNvPicPr>
                          <a:picLocks noChangeAspect="1" noChangeArrowheads="1"/>
                        </p:cNvPicPr>
                        <p:nvPr/>
                      </p:nvPicPr>
                      <p:blipFill>
                        <a:blip r:embed="rId6"/>
                        <a:srcRect/>
                        <a:stretch>
                          <a:fillRect/>
                        </a:stretch>
                      </p:blipFill>
                      <p:spPr bwMode="auto">
                        <a:xfrm>
                          <a:off x="3124200" y="4572000"/>
                          <a:ext cx="253365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oogle Shape;168;p14">
            <a:extLst>
              <a:ext uri="{FF2B5EF4-FFF2-40B4-BE49-F238E27FC236}">
                <a16:creationId xmlns:a16="http://schemas.microsoft.com/office/drawing/2014/main" id="{12343A15-4119-46B6-8D26-4628D0442448}"/>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99EA1647-2679-4057-AF05-7E403CD990DC}"/>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51E9C67D-BE12-4669-AF9A-00F01356CDC8}"/>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92F15670-85DA-4C25-A854-9F69F998CD1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56676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7B42-93ED-43FF-A859-2A01C4012F4B}"/>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Αλληλεπιδράσεις  φορτίου - </a:t>
            </a:r>
            <a:r>
              <a:rPr lang="el-GR" dirty="0" err="1">
                <a:latin typeface="Calibri" panose="020F0502020204030204" pitchFamily="34" charset="0"/>
                <a:cs typeface="Calibri" panose="020F0502020204030204" pitchFamily="34" charset="0"/>
              </a:rPr>
              <a:t>διπόλου</a:t>
            </a:r>
            <a:endParaRPr lang="en-US" dirty="0">
              <a:latin typeface="Calibri" panose="020F0502020204030204" pitchFamily="34" charset="0"/>
              <a:cs typeface="Calibri" panose="020F0502020204030204" pitchFamily="34" charset="0"/>
            </a:endParaRPr>
          </a:p>
        </p:txBody>
      </p:sp>
      <p:sp>
        <p:nvSpPr>
          <p:cNvPr id="3" name="Text Box 3">
            <a:extLst>
              <a:ext uri="{FF2B5EF4-FFF2-40B4-BE49-F238E27FC236}">
                <a16:creationId xmlns:a16="http://schemas.microsoft.com/office/drawing/2014/main" id="{654974A1-380F-470B-971C-2F2918527452}"/>
              </a:ext>
            </a:extLst>
          </p:cNvPr>
          <p:cNvSpPr txBox="1">
            <a:spLocks noChangeArrowheads="1"/>
          </p:cNvSpPr>
          <p:nvPr/>
        </p:nvSpPr>
        <p:spPr bwMode="auto">
          <a:xfrm>
            <a:off x="527887" y="1763272"/>
            <a:ext cx="8382000" cy="2544927"/>
          </a:xfrm>
          <a:prstGeom prst="rect">
            <a:avLst/>
          </a:prstGeom>
          <a:noFill/>
          <a:ln w="9525">
            <a:noFill/>
            <a:miter lim="800000"/>
            <a:headEnd/>
            <a:tailEnd/>
          </a:ln>
          <a:effectLst/>
        </p:spPr>
        <p:txBody>
          <a:bodyPr wrap="square">
            <a:spAutoFit/>
          </a:bodyPr>
          <a:lstStyle/>
          <a:p>
            <a:pPr marL="274320" indent="-274320">
              <a:spcBef>
                <a:spcPct val="50000"/>
              </a:spcBef>
              <a:spcAft>
                <a:spcPts val="600"/>
              </a:spcAft>
              <a:buFont typeface="Wingdings" pitchFamily="2" charset="2"/>
              <a:buChar char="§"/>
            </a:pPr>
            <a:r>
              <a:rPr lang="el-GR" sz="1400" dirty="0">
                <a:latin typeface="Calibri" panose="020F0502020204030204" pitchFamily="34" charset="0"/>
                <a:cs typeface="Calibri" panose="020F0502020204030204" pitchFamily="34" charset="0"/>
              </a:rPr>
              <a:t>Ηλεκτροστατικές αλληλεπιδράσεις μπορεί επίσης να προέλθουν από φορτία που μοιράζονται το φορτίο τους με δίπολα. Αν υποθέσουμε ότι έχουμε ένα δίπολο με δύο σταθερά σημεία η ενέργεια αλληλεπίδρασης (</a:t>
            </a:r>
            <a:r>
              <a:rPr lang="en-US" sz="1400" dirty="0">
                <a:latin typeface="Calibri" panose="020F0502020204030204" pitchFamily="34" charset="0"/>
                <a:cs typeface="Calibri" panose="020F0502020204030204" pitchFamily="34" charset="0"/>
              </a:rPr>
              <a:t>U) </a:t>
            </a:r>
            <a:r>
              <a:rPr lang="el-GR" sz="1400" dirty="0">
                <a:latin typeface="Calibri" panose="020F0502020204030204" pitchFamily="34" charset="0"/>
                <a:cs typeface="Calibri" panose="020F0502020204030204" pitchFamily="34" charset="0"/>
              </a:rPr>
              <a:t>δίνεται από τον τύπο:</a:t>
            </a:r>
            <a:endParaRPr lang="en-US" sz="1400" dirty="0">
              <a:latin typeface="Calibri" panose="020F0502020204030204" pitchFamily="34" charset="0"/>
              <a:cs typeface="Calibri" panose="020F0502020204030204" pitchFamily="34" charset="0"/>
            </a:endParaRPr>
          </a:p>
          <a:p>
            <a:pPr>
              <a:spcBef>
                <a:spcPct val="50000"/>
              </a:spcBef>
            </a:pPr>
            <a:endParaRPr lang="en-US" sz="1100" dirty="0">
              <a:latin typeface="Calibri" panose="020F0502020204030204" pitchFamily="34" charset="0"/>
              <a:cs typeface="Calibri" panose="020F0502020204030204" pitchFamily="34" charset="0"/>
            </a:endParaRPr>
          </a:p>
          <a:p>
            <a:pPr>
              <a:spcBef>
                <a:spcPct val="50000"/>
              </a:spcBef>
            </a:pPr>
            <a:endParaRPr lang="en-US" sz="1100" dirty="0">
              <a:latin typeface="Calibri" panose="020F0502020204030204" pitchFamily="34" charset="0"/>
              <a:cs typeface="Calibri" panose="020F0502020204030204" pitchFamily="34" charset="0"/>
            </a:endParaRPr>
          </a:p>
          <a:p>
            <a:pPr marL="274320" indent="-274320">
              <a:lnSpc>
                <a:spcPct val="110000"/>
              </a:lnSpc>
              <a:spcBef>
                <a:spcPct val="50000"/>
              </a:spcBef>
              <a:spcAft>
                <a:spcPts val="600"/>
              </a:spcAft>
              <a:buFont typeface="Wingdings" pitchFamily="2" charset="2"/>
              <a:buChar char="§"/>
            </a:pPr>
            <a:r>
              <a:rPr lang="el-GR" sz="1400" dirty="0">
                <a:latin typeface="Calibri" panose="020F0502020204030204" pitchFamily="34" charset="0"/>
                <a:cs typeface="Calibri" panose="020F0502020204030204" pitchFamily="34" charset="0"/>
              </a:rPr>
              <a:t>όπου το σημειακό φορτίο </a:t>
            </a:r>
            <a:r>
              <a:rPr lang="en-US" sz="1400" dirty="0">
                <a:latin typeface="Calibri" panose="020F0502020204030204" pitchFamily="34" charset="0"/>
                <a:cs typeface="Calibri" panose="020F0502020204030204" pitchFamily="34" charset="0"/>
              </a:rPr>
              <a:t>Q </a:t>
            </a:r>
            <a:r>
              <a:rPr lang="el-GR" sz="1400" dirty="0">
                <a:latin typeface="Calibri" panose="020F0502020204030204" pitchFamily="34" charset="0"/>
                <a:cs typeface="Calibri" panose="020F0502020204030204" pitchFamily="34" charset="0"/>
              </a:rPr>
              <a:t>και το δίπολο </a:t>
            </a:r>
            <a:r>
              <a:rPr lang="en-US" sz="1400" dirty="0">
                <a:latin typeface="Calibri" panose="020F0502020204030204" pitchFamily="34" charset="0"/>
                <a:cs typeface="Calibri" panose="020F0502020204030204" pitchFamily="34" charset="0"/>
              </a:rPr>
              <a:t>P </a:t>
            </a:r>
            <a:r>
              <a:rPr lang="el-GR" sz="1400" dirty="0">
                <a:latin typeface="Calibri" panose="020F0502020204030204" pitchFamily="34" charset="0"/>
                <a:cs typeface="Calibri" panose="020F0502020204030204" pitchFamily="34" charset="0"/>
              </a:rPr>
              <a:t>απέχουν απόσταση </a:t>
            </a:r>
            <a:r>
              <a:rPr lang="en-US" sz="1400" dirty="0">
                <a:latin typeface="Calibri" panose="020F0502020204030204" pitchFamily="34" charset="0"/>
                <a:cs typeface="Calibri" panose="020F0502020204030204" pitchFamily="34" charset="0"/>
              </a:rPr>
              <a:t>r </a:t>
            </a:r>
            <a:r>
              <a:rPr lang="el-GR" sz="1400" dirty="0">
                <a:latin typeface="Calibri" panose="020F0502020204030204" pitchFamily="34" charset="0"/>
                <a:cs typeface="Calibri" panose="020F0502020204030204" pitchFamily="34" charset="0"/>
              </a:rPr>
              <a:t>σε ένα μέσο με διηλεκτρική σταθερά ε και το δίπολο έχει προσανατολισμό με γωνία πρόσπτωσης Θ.</a:t>
            </a:r>
            <a:endParaRPr lang="en-US" sz="1400" dirty="0">
              <a:latin typeface="Calibri" panose="020F0502020204030204" pitchFamily="34" charset="0"/>
              <a:cs typeface="Calibri" panose="020F0502020204030204" pitchFamily="34" charset="0"/>
              <a:sym typeface="Symbol" pitchFamily="18" charset="2"/>
            </a:endParaRPr>
          </a:p>
          <a:p>
            <a:pPr marL="274320" indent="-274320">
              <a:lnSpc>
                <a:spcPct val="110000"/>
              </a:lnSpc>
              <a:spcBef>
                <a:spcPct val="50000"/>
              </a:spcBef>
              <a:spcAft>
                <a:spcPts val="600"/>
              </a:spcAft>
              <a:buFont typeface="Wingdings" pitchFamily="2" charset="2"/>
              <a:buChar char="§"/>
            </a:pPr>
            <a:r>
              <a:rPr lang="el-GR" sz="1400" dirty="0">
                <a:latin typeface="Calibri" panose="020F0502020204030204" pitchFamily="34" charset="0"/>
                <a:cs typeface="Calibri" panose="020F0502020204030204" pitchFamily="34" charset="0"/>
                <a:sym typeface="Symbol" pitchFamily="18" charset="2"/>
              </a:rPr>
              <a:t>Παρατηρούμε ότι η δύναμη αλληλεπίδρασης φορτίου – </a:t>
            </a:r>
            <a:r>
              <a:rPr lang="el-GR" sz="1400" dirty="0" err="1">
                <a:latin typeface="Calibri" panose="020F0502020204030204" pitchFamily="34" charset="0"/>
                <a:cs typeface="Calibri" panose="020F0502020204030204" pitchFamily="34" charset="0"/>
                <a:sym typeface="Symbol" pitchFamily="18" charset="2"/>
              </a:rPr>
              <a:t>διπόλου</a:t>
            </a:r>
            <a:r>
              <a:rPr lang="el-GR" sz="1400" dirty="0">
                <a:latin typeface="Calibri" panose="020F0502020204030204" pitchFamily="34" charset="0"/>
                <a:cs typeface="Calibri" panose="020F0502020204030204" pitchFamily="34" charset="0"/>
                <a:sym typeface="Symbol" pitchFamily="18" charset="2"/>
              </a:rPr>
              <a:t> μειώνεται κατά </a:t>
            </a:r>
            <a:r>
              <a:rPr lang="en-US" sz="1400" dirty="0">
                <a:latin typeface="Calibri" panose="020F0502020204030204" pitchFamily="34" charset="0"/>
                <a:cs typeface="Calibri" panose="020F0502020204030204" pitchFamily="34" charset="0"/>
                <a:sym typeface="Symbol" pitchFamily="18" charset="2"/>
              </a:rPr>
              <a:t> 1/r3 </a:t>
            </a:r>
            <a:r>
              <a:rPr lang="el-GR" sz="1400" dirty="0">
                <a:latin typeface="Calibri" panose="020F0502020204030204" pitchFamily="34" charset="0"/>
                <a:cs typeface="Calibri" panose="020F0502020204030204" pitchFamily="34" charset="0"/>
                <a:sym typeface="Symbol" pitchFamily="18" charset="2"/>
              </a:rPr>
              <a:t>για την περίπτωση που είναι σταθερό και κατά </a:t>
            </a:r>
            <a:r>
              <a:rPr lang="en-US" sz="1400" dirty="0">
                <a:latin typeface="Calibri" panose="020F0502020204030204" pitchFamily="34" charset="0"/>
                <a:cs typeface="Calibri" panose="020F0502020204030204" pitchFamily="34" charset="0"/>
                <a:sym typeface="Symbol" pitchFamily="18" charset="2"/>
              </a:rPr>
              <a:t> 1/r5 </a:t>
            </a:r>
            <a:r>
              <a:rPr lang="el-GR" sz="1400" dirty="0">
                <a:latin typeface="Calibri" panose="020F0502020204030204" pitchFamily="34" charset="0"/>
                <a:cs typeface="Calibri" panose="020F0502020204030204" pitchFamily="34" charset="0"/>
                <a:sym typeface="Symbol" pitchFamily="18" charset="2"/>
              </a:rPr>
              <a:t>στην περίπτωση που περιστρέφεται.</a:t>
            </a:r>
            <a:endParaRPr lang="en-US" sz="1400" dirty="0">
              <a:latin typeface="Calibri" panose="020F0502020204030204" pitchFamily="34" charset="0"/>
              <a:cs typeface="Calibri" panose="020F0502020204030204" pitchFamily="34" charset="0"/>
              <a:sym typeface="Symbol" pitchFamily="18" charset="2"/>
            </a:endParaRPr>
          </a:p>
        </p:txBody>
      </p:sp>
      <p:pic>
        <p:nvPicPr>
          <p:cNvPr id="4" name="Picture 5">
            <a:extLst>
              <a:ext uri="{FF2B5EF4-FFF2-40B4-BE49-F238E27FC236}">
                <a16:creationId xmlns:a16="http://schemas.microsoft.com/office/drawing/2014/main" id="{36BB0EC4-7CF1-48CF-A9C6-E244D8E86603}"/>
              </a:ext>
            </a:extLst>
          </p:cNvPr>
          <p:cNvPicPr>
            <a:picLocks noChangeAspect="1" noChangeArrowheads="1"/>
          </p:cNvPicPr>
          <p:nvPr/>
        </p:nvPicPr>
        <p:blipFill>
          <a:blip r:embed="rId3" cstate="print"/>
          <a:srcRect/>
          <a:stretch>
            <a:fillRect/>
          </a:stretch>
        </p:blipFill>
        <p:spPr bwMode="auto">
          <a:xfrm>
            <a:off x="1371600" y="4944507"/>
            <a:ext cx="3962400" cy="1484089"/>
          </a:xfrm>
          <a:prstGeom prst="rect">
            <a:avLst/>
          </a:prstGeom>
          <a:noFill/>
          <a:ln w="9525">
            <a:noFill/>
            <a:miter lim="800000"/>
            <a:headEnd/>
            <a:tailEnd/>
          </a:ln>
          <a:effectLst/>
        </p:spPr>
      </p:pic>
      <p:sp>
        <p:nvSpPr>
          <p:cNvPr id="5" name="Ορθογώνιο 3">
            <a:extLst>
              <a:ext uri="{FF2B5EF4-FFF2-40B4-BE49-F238E27FC236}">
                <a16:creationId xmlns:a16="http://schemas.microsoft.com/office/drawing/2014/main" id="{13657DC8-4B91-4147-BC86-3F5D90ADADD0}"/>
              </a:ext>
            </a:extLst>
          </p:cNvPr>
          <p:cNvSpPr/>
          <p:nvPr/>
        </p:nvSpPr>
        <p:spPr>
          <a:xfrm>
            <a:off x="4267200" y="6444455"/>
            <a:ext cx="4228789" cy="400110"/>
          </a:xfrm>
          <a:prstGeom prst="rect">
            <a:avLst/>
          </a:prstGeom>
        </p:spPr>
        <p:txBody>
          <a:bodyPr wrap="square">
            <a:spAutoFit/>
          </a:bodyPr>
          <a:lstStyle/>
          <a:p>
            <a:pPr algn="ctr">
              <a:defRPr/>
            </a:pPr>
            <a:r>
              <a:rPr lang="en-US" sz="10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 </a:t>
            </a:r>
          </a:p>
        </p:txBody>
      </p:sp>
      <p:graphicFrame>
        <p:nvGraphicFramePr>
          <p:cNvPr id="6" name="Object 2">
            <a:extLst>
              <a:ext uri="{FF2B5EF4-FFF2-40B4-BE49-F238E27FC236}">
                <a16:creationId xmlns:a16="http://schemas.microsoft.com/office/drawing/2014/main" id="{9FF2922F-43E7-4F8A-8AE5-FEA3056F8856}"/>
              </a:ext>
            </a:extLst>
          </p:cNvPr>
          <p:cNvGraphicFramePr>
            <a:graphicFrameLocks noChangeAspect="1"/>
          </p:cNvGraphicFramePr>
          <p:nvPr>
            <p:extLst>
              <p:ext uri="{D42A27DB-BD31-4B8C-83A1-F6EECF244321}">
                <p14:modId xmlns:p14="http://schemas.microsoft.com/office/powerpoint/2010/main" val="1163664493"/>
              </p:ext>
            </p:extLst>
          </p:nvPr>
        </p:nvGraphicFramePr>
        <p:xfrm>
          <a:off x="3200401" y="2590801"/>
          <a:ext cx="2362200" cy="457200"/>
        </p:xfrm>
        <a:graphic>
          <a:graphicData uri="http://schemas.openxmlformats.org/presentationml/2006/ole">
            <mc:AlternateContent xmlns:mc="http://schemas.openxmlformats.org/markup-compatibility/2006">
              <mc:Choice xmlns:v="urn:schemas-microsoft-com:vml" Requires="v">
                <p:oleObj name="Equation" r:id="rId4" imgW="1511280" imgH="380880" progId="Equation.DSMT4">
                  <p:embed/>
                </p:oleObj>
              </mc:Choice>
              <mc:Fallback>
                <p:oleObj name="Equation" r:id="rId4" imgW="1511280" imgH="380880" progId="Equation.DSMT4">
                  <p:embed/>
                  <p:pic>
                    <p:nvPicPr>
                      <p:cNvPr id="32770" name="Object 2"/>
                      <p:cNvPicPr>
                        <a:picLocks noChangeAspect="1" noChangeArrowheads="1"/>
                      </p:cNvPicPr>
                      <p:nvPr/>
                    </p:nvPicPr>
                    <p:blipFill>
                      <a:blip r:embed="rId5"/>
                      <a:srcRect/>
                      <a:stretch>
                        <a:fillRect/>
                      </a:stretch>
                    </p:blipFill>
                    <p:spPr bwMode="auto">
                      <a:xfrm>
                        <a:off x="3200401" y="2590801"/>
                        <a:ext cx="2362200" cy="457200"/>
                      </a:xfrm>
                      <a:prstGeom prst="rect">
                        <a:avLst/>
                      </a:prstGeom>
                      <a:noFill/>
                    </p:spPr>
                  </p:pic>
                </p:oleObj>
              </mc:Fallback>
            </mc:AlternateContent>
          </a:graphicData>
        </a:graphic>
      </p:graphicFrame>
      <p:grpSp>
        <p:nvGrpSpPr>
          <p:cNvPr id="7" name="Google Shape;168;p14">
            <a:extLst>
              <a:ext uri="{FF2B5EF4-FFF2-40B4-BE49-F238E27FC236}">
                <a16:creationId xmlns:a16="http://schemas.microsoft.com/office/drawing/2014/main" id="{AB40ABE2-08D5-446F-BFCB-47BDF897D2C8}"/>
              </a:ext>
            </a:extLst>
          </p:cNvPr>
          <p:cNvGrpSpPr/>
          <p:nvPr/>
        </p:nvGrpSpPr>
        <p:grpSpPr>
          <a:xfrm>
            <a:off x="8458200" y="381000"/>
            <a:ext cx="450753" cy="450708"/>
            <a:chOff x="3277794" y="2969995"/>
            <a:chExt cx="457200" cy="457200"/>
          </a:xfrm>
        </p:grpSpPr>
        <p:sp>
          <p:nvSpPr>
            <p:cNvPr id="8" name="Google Shape;169;p14">
              <a:extLst>
                <a:ext uri="{FF2B5EF4-FFF2-40B4-BE49-F238E27FC236}">
                  <a16:creationId xmlns:a16="http://schemas.microsoft.com/office/drawing/2014/main" id="{4D854BEE-6D5F-47D6-9784-DDD6A8B4A08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ADC59279-447F-4E98-8E40-F460C4EC653D}"/>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88EE1F0B-10CB-4471-9414-0BFD2179970A}"/>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90117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G11_012">
            <a:extLst>
              <a:ext uri="{FF2B5EF4-FFF2-40B4-BE49-F238E27FC236}">
                <a16:creationId xmlns:a16="http://schemas.microsoft.com/office/drawing/2014/main" id="{D6ACE364-68C5-4515-B368-C2A63C56B3DD}"/>
              </a:ext>
            </a:extLst>
          </p:cNvPr>
          <p:cNvPicPr>
            <a:picLocks noChangeAspect="1" noChangeArrowheads="1"/>
          </p:cNvPicPr>
          <p:nvPr/>
        </p:nvPicPr>
        <p:blipFill>
          <a:blip r:embed="rId3" cstate="print"/>
          <a:srcRect/>
          <a:stretch>
            <a:fillRect/>
          </a:stretch>
        </p:blipFill>
        <p:spPr bwMode="auto">
          <a:xfrm>
            <a:off x="762000" y="1500057"/>
            <a:ext cx="6972300" cy="4648200"/>
          </a:xfrm>
          <a:prstGeom prst="rect">
            <a:avLst/>
          </a:prstGeom>
          <a:noFill/>
        </p:spPr>
      </p:pic>
      <p:sp>
        <p:nvSpPr>
          <p:cNvPr id="11" name="TextBox 10">
            <a:extLst>
              <a:ext uri="{FF2B5EF4-FFF2-40B4-BE49-F238E27FC236}">
                <a16:creationId xmlns:a16="http://schemas.microsoft.com/office/drawing/2014/main" id="{1C6E1BAC-2034-431F-AF39-975E2E2B933C}"/>
              </a:ext>
            </a:extLst>
          </p:cNvPr>
          <p:cNvSpPr txBox="1"/>
          <p:nvPr/>
        </p:nvSpPr>
        <p:spPr>
          <a:xfrm>
            <a:off x="2133600" y="762000"/>
            <a:ext cx="4572000" cy="707886"/>
          </a:xfrm>
          <a:prstGeom prst="rect">
            <a:avLst/>
          </a:prstGeom>
          <a:noFill/>
        </p:spPr>
        <p:txBody>
          <a:bodyPr wrap="square">
            <a:spAutoFit/>
          </a:bodyPr>
          <a:lstStyle/>
          <a:p>
            <a:pPr algn="ctr"/>
            <a:r>
              <a:rPr lang="el-GR" sz="2000" dirty="0">
                <a:solidFill>
                  <a:schemeClr val="bg1"/>
                </a:solidFill>
                <a:latin typeface="Calibri" panose="020F0502020204030204" pitchFamily="34" charset="0"/>
                <a:cs typeface="Calibri" panose="020F0502020204030204" pitchFamily="34" charset="0"/>
              </a:rPr>
              <a:t>Περίληψη των </a:t>
            </a:r>
            <a:r>
              <a:rPr lang="el-GR" sz="2000" dirty="0" err="1">
                <a:solidFill>
                  <a:schemeClr val="bg1"/>
                </a:solidFill>
                <a:latin typeface="Calibri" panose="020F0502020204030204" pitchFamily="34" charset="0"/>
                <a:cs typeface="Calibri" panose="020F0502020204030204" pitchFamily="34" charset="0"/>
              </a:rPr>
              <a:t>διαμοριακών</a:t>
            </a:r>
            <a:r>
              <a:rPr lang="el-GR" sz="2000" dirty="0">
                <a:solidFill>
                  <a:schemeClr val="bg1"/>
                </a:solidFill>
                <a:latin typeface="Calibri" panose="020F0502020204030204" pitchFamily="34" charset="0"/>
                <a:cs typeface="Calibri" panose="020F0502020204030204" pitchFamily="34" charset="0"/>
              </a:rPr>
              <a:t> δυνάμεων </a:t>
            </a:r>
            <a:r>
              <a:rPr lang="el-GR" sz="2000" dirty="0" err="1">
                <a:solidFill>
                  <a:schemeClr val="bg1"/>
                </a:solidFill>
                <a:latin typeface="Calibri" panose="020F0502020204030204" pitchFamily="34" charset="0"/>
                <a:cs typeface="Calibri" panose="020F0502020204030204" pitchFamily="34" charset="0"/>
              </a:rPr>
              <a:t>Coulomb</a:t>
            </a:r>
            <a:endParaRPr lang="el-GR" sz="2000" dirty="0">
              <a:solidFill>
                <a:schemeClr val="bg1"/>
              </a:solidFill>
              <a:latin typeface="Calibri" panose="020F0502020204030204" pitchFamily="34" charset="0"/>
              <a:cs typeface="Calibri" panose="020F0502020204030204" pitchFamily="34" charset="0"/>
            </a:endParaRPr>
          </a:p>
        </p:txBody>
      </p:sp>
      <p:sp>
        <p:nvSpPr>
          <p:cNvPr id="12" name="Ορθογώνιο 4">
            <a:extLst>
              <a:ext uri="{FF2B5EF4-FFF2-40B4-BE49-F238E27FC236}">
                <a16:creationId xmlns:a16="http://schemas.microsoft.com/office/drawing/2014/main" id="{1C6A7C7C-73E9-4EFE-8617-89B8404581B8}"/>
              </a:ext>
            </a:extLst>
          </p:cNvPr>
          <p:cNvSpPr/>
          <p:nvPr/>
        </p:nvSpPr>
        <p:spPr>
          <a:xfrm>
            <a:off x="685800" y="6400800"/>
            <a:ext cx="8001000" cy="246221"/>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3572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C9DD-195E-4E0E-9F9E-F986D2FFCE3E}"/>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Δυνάμεις </a:t>
            </a:r>
            <a:r>
              <a:rPr lang="el-GR" dirty="0" err="1">
                <a:latin typeface="Calibri" panose="020F0502020204030204" pitchFamily="34" charset="0"/>
                <a:cs typeface="Calibri" panose="020F0502020204030204" pitchFamily="34" charset="0"/>
              </a:rPr>
              <a:t>Van</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der</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Waals</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VdW</a:t>
            </a:r>
            <a:r>
              <a:rPr lang="el-GR" dirty="0">
                <a:latin typeface="Calibri" panose="020F0502020204030204" pitchFamily="34" charset="0"/>
                <a:cs typeface="Calibri" panose="020F0502020204030204" pitchFamily="34" charset="0"/>
              </a:rPr>
              <a:t>) μεταξύ αντικειμένων</a:t>
            </a:r>
            <a:endParaRPr lang="en-US" dirty="0">
              <a:latin typeface="Calibri" panose="020F0502020204030204" pitchFamily="34" charset="0"/>
              <a:cs typeface="Calibri" panose="020F0502020204030204" pitchFamily="34" charset="0"/>
            </a:endParaRPr>
          </a:p>
        </p:txBody>
      </p:sp>
      <p:sp>
        <p:nvSpPr>
          <p:cNvPr id="3" name="Text Box 3">
            <a:extLst>
              <a:ext uri="{FF2B5EF4-FFF2-40B4-BE49-F238E27FC236}">
                <a16:creationId xmlns:a16="http://schemas.microsoft.com/office/drawing/2014/main" id="{4E813DD2-42EC-4D14-AF63-6FBE5C4B4297}"/>
              </a:ext>
            </a:extLst>
          </p:cNvPr>
          <p:cNvSpPr txBox="1">
            <a:spLocks noChangeArrowheads="1"/>
          </p:cNvSpPr>
          <p:nvPr/>
        </p:nvSpPr>
        <p:spPr bwMode="auto">
          <a:xfrm>
            <a:off x="457200" y="2065501"/>
            <a:ext cx="7543800" cy="307777"/>
          </a:xfrm>
          <a:prstGeom prst="rect">
            <a:avLst/>
          </a:prstGeom>
          <a:noFill/>
          <a:ln w="9525">
            <a:noFill/>
            <a:miter lim="800000"/>
            <a:headEnd/>
            <a:tailEnd/>
          </a:ln>
          <a:effectLst/>
        </p:spPr>
        <p:txBody>
          <a:bodyPr>
            <a:spAutoFit/>
          </a:bodyPr>
          <a:lstStyle/>
          <a:p>
            <a:pPr marL="274320" indent="-274320">
              <a:spcAft>
                <a:spcPts val="600"/>
              </a:spcAft>
              <a:buFont typeface="Wingdings" pitchFamily="2" charset="2"/>
              <a:buChar char="§"/>
            </a:pPr>
            <a:r>
              <a:rPr lang="el-GR" dirty="0">
                <a:latin typeface="Calibri" panose="020F0502020204030204" pitchFamily="34" charset="0"/>
                <a:cs typeface="Calibri" panose="020F0502020204030204" pitchFamily="34" charset="0"/>
              </a:rPr>
              <a:t>Βρίσκονται με συνένωση των αλληλεπιδράσεων </a:t>
            </a:r>
            <a:r>
              <a:rPr lang="en-US" dirty="0" err="1">
                <a:latin typeface="Calibri" panose="020F0502020204030204" pitchFamily="34" charset="0"/>
                <a:cs typeface="Calibri" panose="020F0502020204030204" pitchFamily="34" charset="0"/>
              </a:rPr>
              <a:t>VdW</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μεταξύ ατόμων δύο σωμάτων.</a:t>
            </a:r>
            <a:endParaRPr lang="en-US" dirty="0">
              <a:latin typeface="Calibri" panose="020F0502020204030204" pitchFamily="34" charset="0"/>
              <a:cs typeface="Calibri" panose="020F0502020204030204" pitchFamily="34" charset="0"/>
            </a:endParaRPr>
          </a:p>
        </p:txBody>
      </p:sp>
      <p:pic>
        <p:nvPicPr>
          <p:cNvPr id="4" name="Picture 5">
            <a:extLst>
              <a:ext uri="{FF2B5EF4-FFF2-40B4-BE49-F238E27FC236}">
                <a16:creationId xmlns:a16="http://schemas.microsoft.com/office/drawing/2014/main" id="{333111F1-23B3-4E92-8B4B-0ED73F742AF0}"/>
              </a:ext>
            </a:extLst>
          </p:cNvPr>
          <p:cNvPicPr>
            <a:picLocks noChangeAspect="1" noChangeArrowheads="1"/>
          </p:cNvPicPr>
          <p:nvPr/>
        </p:nvPicPr>
        <p:blipFill>
          <a:blip r:embed="rId3" cstate="print"/>
          <a:srcRect/>
          <a:stretch>
            <a:fillRect/>
          </a:stretch>
        </p:blipFill>
        <p:spPr bwMode="auto">
          <a:xfrm>
            <a:off x="226869" y="2677670"/>
            <a:ext cx="4054475" cy="2506663"/>
          </a:xfrm>
          <a:prstGeom prst="rect">
            <a:avLst/>
          </a:prstGeom>
          <a:noFill/>
          <a:ln w="9525">
            <a:noFill/>
            <a:miter lim="800000"/>
            <a:headEnd/>
            <a:tailEnd/>
          </a:ln>
          <a:effectLst/>
        </p:spPr>
      </p:pic>
      <p:pic>
        <p:nvPicPr>
          <p:cNvPr id="5" name="Picture 6">
            <a:extLst>
              <a:ext uri="{FF2B5EF4-FFF2-40B4-BE49-F238E27FC236}">
                <a16:creationId xmlns:a16="http://schemas.microsoft.com/office/drawing/2014/main" id="{3B3884D8-FA7C-41BD-B251-DE618DFAE251}"/>
              </a:ext>
            </a:extLst>
          </p:cNvPr>
          <p:cNvPicPr>
            <a:picLocks noChangeAspect="1" noChangeArrowheads="1"/>
          </p:cNvPicPr>
          <p:nvPr/>
        </p:nvPicPr>
        <p:blipFill>
          <a:blip r:embed="rId4" cstate="print"/>
          <a:srcRect/>
          <a:stretch>
            <a:fillRect/>
          </a:stretch>
        </p:blipFill>
        <p:spPr bwMode="auto">
          <a:xfrm>
            <a:off x="4392169" y="2695758"/>
            <a:ext cx="4479925" cy="2465572"/>
          </a:xfrm>
          <a:prstGeom prst="rect">
            <a:avLst/>
          </a:prstGeom>
          <a:noFill/>
          <a:ln w="9525">
            <a:noFill/>
            <a:miter lim="800000"/>
            <a:headEnd/>
            <a:tailEnd/>
          </a:ln>
          <a:effectLst/>
        </p:spPr>
      </p:pic>
      <p:pic>
        <p:nvPicPr>
          <p:cNvPr id="6" name="Picture 7">
            <a:extLst>
              <a:ext uri="{FF2B5EF4-FFF2-40B4-BE49-F238E27FC236}">
                <a16:creationId xmlns:a16="http://schemas.microsoft.com/office/drawing/2014/main" id="{6FE6BF56-20ED-4EF6-97D5-5454B1434525}"/>
              </a:ext>
            </a:extLst>
          </p:cNvPr>
          <p:cNvPicPr>
            <a:picLocks noChangeAspect="1" noChangeArrowheads="1"/>
          </p:cNvPicPr>
          <p:nvPr/>
        </p:nvPicPr>
        <p:blipFill>
          <a:blip r:embed="rId5" cstate="print"/>
          <a:srcRect/>
          <a:stretch>
            <a:fillRect/>
          </a:stretch>
        </p:blipFill>
        <p:spPr bwMode="auto">
          <a:xfrm>
            <a:off x="2670031" y="5492452"/>
            <a:ext cx="3222625" cy="327025"/>
          </a:xfrm>
          <a:prstGeom prst="rect">
            <a:avLst/>
          </a:prstGeom>
          <a:noFill/>
          <a:ln w="9525">
            <a:noFill/>
            <a:miter lim="800000"/>
            <a:headEnd/>
            <a:tailEnd/>
          </a:ln>
          <a:effectLst/>
        </p:spPr>
      </p:pic>
      <p:sp>
        <p:nvSpPr>
          <p:cNvPr id="7" name="Ορθογώνιο 6">
            <a:extLst>
              <a:ext uri="{FF2B5EF4-FFF2-40B4-BE49-F238E27FC236}">
                <a16:creationId xmlns:a16="http://schemas.microsoft.com/office/drawing/2014/main" id="{8B571BF8-C293-4D02-9E80-1138D56205E3}"/>
              </a:ext>
            </a:extLst>
          </p:cNvPr>
          <p:cNvSpPr/>
          <p:nvPr/>
        </p:nvSpPr>
        <p:spPr>
          <a:xfrm>
            <a:off x="3429000" y="6364823"/>
            <a:ext cx="4737613" cy="369332"/>
          </a:xfrm>
          <a:prstGeom prst="rect">
            <a:avLst/>
          </a:prstGeom>
        </p:spPr>
        <p:txBody>
          <a:bodyPr wrap="square">
            <a:spAutoFit/>
          </a:bodyPr>
          <a:lstStyle/>
          <a:p>
            <a:pPr algn="ctr">
              <a:defRPr/>
            </a:pPr>
            <a:r>
              <a:rPr lang="en-US" sz="9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 </a:t>
            </a:r>
          </a:p>
        </p:txBody>
      </p:sp>
      <p:grpSp>
        <p:nvGrpSpPr>
          <p:cNvPr id="8" name="Google Shape;168;p14">
            <a:extLst>
              <a:ext uri="{FF2B5EF4-FFF2-40B4-BE49-F238E27FC236}">
                <a16:creationId xmlns:a16="http://schemas.microsoft.com/office/drawing/2014/main" id="{1815B5D3-3079-4C29-984C-A6C69C34AD2C}"/>
              </a:ext>
            </a:extLst>
          </p:cNvPr>
          <p:cNvGrpSpPr/>
          <p:nvPr/>
        </p:nvGrpSpPr>
        <p:grpSpPr>
          <a:xfrm>
            <a:off x="8458200" y="381000"/>
            <a:ext cx="450753" cy="450708"/>
            <a:chOff x="3277794" y="2969995"/>
            <a:chExt cx="457200" cy="457200"/>
          </a:xfrm>
        </p:grpSpPr>
        <p:sp>
          <p:nvSpPr>
            <p:cNvPr id="9" name="Google Shape;169;p14">
              <a:extLst>
                <a:ext uri="{FF2B5EF4-FFF2-40B4-BE49-F238E27FC236}">
                  <a16:creationId xmlns:a16="http://schemas.microsoft.com/office/drawing/2014/main" id="{8F7AA9DB-FD97-428C-8A42-9945D5C949A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6D2FFD82-CC65-45FE-BC88-7A47A02595E2}"/>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5CCE2970-D287-489E-AC59-07C354392A61}"/>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721909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1A5A-8122-488D-B80A-2D9265192C4D}"/>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Μεγάλης Εμβέλειας δυνάμεις </a:t>
            </a:r>
            <a:r>
              <a:rPr lang="el-GR" dirty="0" err="1">
                <a:latin typeface="Calibri" panose="020F0502020204030204" pitchFamily="34" charset="0"/>
                <a:cs typeface="Calibri" panose="020F0502020204030204" pitchFamily="34" charset="0"/>
              </a:rPr>
              <a:t>Van</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der</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Waals</a:t>
            </a:r>
            <a:endParaRPr lang="en-US" dirty="0">
              <a:latin typeface="Calibri" panose="020F0502020204030204" pitchFamily="34" charset="0"/>
              <a:cs typeface="Calibri" panose="020F0502020204030204" pitchFamily="34" charset="0"/>
            </a:endParaRPr>
          </a:p>
        </p:txBody>
      </p:sp>
      <p:pic>
        <p:nvPicPr>
          <p:cNvPr id="3" name="Picture 5">
            <a:extLst>
              <a:ext uri="{FF2B5EF4-FFF2-40B4-BE49-F238E27FC236}">
                <a16:creationId xmlns:a16="http://schemas.microsoft.com/office/drawing/2014/main" id="{AFB638CE-6E03-488A-9BBB-AB8891751CB6}"/>
              </a:ext>
            </a:extLst>
          </p:cNvPr>
          <p:cNvPicPr>
            <a:picLocks noChangeAspect="1" noChangeArrowheads="1"/>
          </p:cNvPicPr>
          <p:nvPr/>
        </p:nvPicPr>
        <p:blipFill>
          <a:blip r:embed="rId2" cstate="print"/>
          <a:srcRect/>
          <a:stretch>
            <a:fillRect/>
          </a:stretch>
        </p:blipFill>
        <p:spPr bwMode="auto">
          <a:xfrm>
            <a:off x="3993875" y="1910556"/>
            <a:ext cx="5105400" cy="3036888"/>
          </a:xfrm>
          <a:prstGeom prst="rect">
            <a:avLst/>
          </a:prstGeom>
          <a:noFill/>
          <a:ln w="9525">
            <a:noFill/>
            <a:miter lim="800000"/>
            <a:headEnd/>
            <a:tailEnd/>
          </a:ln>
          <a:effectLst/>
        </p:spPr>
      </p:pic>
      <p:grpSp>
        <p:nvGrpSpPr>
          <p:cNvPr id="4" name="Group 3">
            <a:extLst>
              <a:ext uri="{FF2B5EF4-FFF2-40B4-BE49-F238E27FC236}">
                <a16:creationId xmlns:a16="http://schemas.microsoft.com/office/drawing/2014/main" id="{188CEC97-8BF0-4D37-9DD4-F3E726758D46}"/>
              </a:ext>
            </a:extLst>
          </p:cNvPr>
          <p:cNvGrpSpPr/>
          <p:nvPr/>
        </p:nvGrpSpPr>
        <p:grpSpPr>
          <a:xfrm>
            <a:off x="304800" y="3124200"/>
            <a:ext cx="3939504" cy="1825004"/>
            <a:chOff x="91689" y="4063207"/>
            <a:chExt cx="4527489" cy="2099756"/>
          </a:xfrm>
        </p:grpSpPr>
        <p:pic>
          <p:nvPicPr>
            <p:cNvPr id="5" name="Picture 4">
              <a:extLst>
                <a:ext uri="{FF2B5EF4-FFF2-40B4-BE49-F238E27FC236}">
                  <a16:creationId xmlns:a16="http://schemas.microsoft.com/office/drawing/2014/main" id="{5A217300-C046-44EC-B484-2D3C6E3CAE7A}"/>
                </a:ext>
              </a:extLst>
            </p:cNvPr>
            <p:cNvPicPr>
              <a:picLocks noChangeAspect="1" noChangeArrowheads="1"/>
            </p:cNvPicPr>
            <p:nvPr/>
          </p:nvPicPr>
          <p:blipFill>
            <a:blip r:embed="rId3" cstate="print"/>
            <a:srcRect/>
            <a:stretch>
              <a:fillRect/>
            </a:stretch>
          </p:blipFill>
          <p:spPr bwMode="auto">
            <a:xfrm>
              <a:off x="91689" y="4063207"/>
              <a:ext cx="4524821" cy="2073275"/>
            </a:xfrm>
            <a:prstGeom prst="rect">
              <a:avLst/>
            </a:prstGeom>
            <a:noFill/>
            <a:ln w="9525">
              <a:noFill/>
              <a:miter lim="800000"/>
              <a:headEnd/>
              <a:tailEnd/>
            </a:ln>
            <a:effectLst/>
          </p:spPr>
        </p:pic>
        <p:sp>
          <p:nvSpPr>
            <p:cNvPr id="6" name="4 - TextBox">
              <a:extLst>
                <a:ext uri="{FF2B5EF4-FFF2-40B4-BE49-F238E27FC236}">
                  <a16:creationId xmlns:a16="http://schemas.microsoft.com/office/drawing/2014/main" id="{A9364D76-2B15-4604-A7C7-EB821411F67B}"/>
                </a:ext>
              </a:extLst>
            </p:cNvPr>
            <p:cNvSpPr txBox="1"/>
            <p:nvPr/>
          </p:nvSpPr>
          <p:spPr>
            <a:xfrm>
              <a:off x="1723578" y="4708499"/>
              <a:ext cx="2895600" cy="672812"/>
            </a:xfrm>
            <a:prstGeom prst="rect">
              <a:avLst/>
            </a:prstGeom>
            <a:solidFill>
              <a:schemeClr val="bg1"/>
            </a:solidFill>
          </p:spPr>
          <p:txBody>
            <a:bodyPr wrap="square" rtlCol="0">
              <a:spAutoFit/>
            </a:bodyPr>
            <a:lstStyle/>
            <a:p>
              <a:r>
                <a:rPr lang="el-GR" sz="1600" dirty="0">
                  <a:latin typeface="Calibri" panose="020F0502020204030204" pitchFamily="34" charset="0"/>
                  <a:cs typeface="Calibri" panose="020F0502020204030204" pitchFamily="34" charset="0"/>
                </a:rPr>
                <a:t>Απώθηση πολύ χαμηλής εμβέλειας </a:t>
              </a:r>
            </a:p>
          </p:txBody>
        </p:sp>
        <p:sp>
          <p:nvSpPr>
            <p:cNvPr id="7" name="5 - TextBox">
              <a:extLst>
                <a:ext uri="{FF2B5EF4-FFF2-40B4-BE49-F238E27FC236}">
                  <a16:creationId xmlns:a16="http://schemas.microsoft.com/office/drawing/2014/main" id="{7536A5C3-7842-4806-B747-3B337B061A02}"/>
                </a:ext>
              </a:extLst>
            </p:cNvPr>
            <p:cNvSpPr txBox="1"/>
            <p:nvPr/>
          </p:nvSpPr>
          <p:spPr>
            <a:xfrm>
              <a:off x="806510" y="5490151"/>
              <a:ext cx="3810000" cy="672812"/>
            </a:xfrm>
            <a:prstGeom prst="rect">
              <a:avLst/>
            </a:prstGeom>
            <a:solidFill>
              <a:schemeClr val="bg1"/>
            </a:solidFill>
          </p:spPr>
          <p:txBody>
            <a:bodyPr wrap="square" rtlCol="0">
              <a:spAutoFit/>
            </a:bodyPr>
            <a:lstStyle/>
            <a:p>
              <a:r>
                <a:rPr lang="el-GR" sz="1600" dirty="0">
                  <a:latin typeface="Calibri" panose="020F0502020204030204" pitchFamily="34" charset="0"/>
                  <a:cs typeface="Calibri" panose="020F0502020204030204" pitchFamily="34" charset="0"/>
                </a:rPr>
                <a:t>Αλληλεπίδραση μεγάλης εμβέλειας </a:t>
              </a:r>
              <a:r>
                <a:rPr lang="en-US" sz="1600" dirty="0">
                  <a:latin typeface="Calibri" panose="020F0502020204030204" pitchFamily="34" charset="0"/>
                  <a:cs typeface="Calibri" panose="020F0502020204030204" pitchFamily="34" charset="0"/>
                </a:rPr>
                <a:t>Van der Waals </a:t>
              </a:r>
              <a:endParaRPr lang="el-GR" sz="1600" dirty="0">
                <a:latin typeface="Calibri" panose="020F0502020204030204" pitchFamily="34" charset="0"/>
                <a:cs typeface="Calibri" panose="020F0502020204030204" pitchFamily="34" charset="0"/>
              </a:endParaRPr>
            </a:p>
          </p:txBody>
        </p:sp>
      </p:grpSp>
      <p:sp>
        <p:nvSpPr>
          <p:cNvPr id="8" name="Ορθογώνιο 7">
            <a:extLst>
              <a:ext uri="{FF2B5EF4-FFF2-40B4-BE49-F238E27FC236}">
                <a16:creationId xmlns:a16="http://schemas.microsoft.com/office/drawing/2014/main" id="{89A1D523-9F8F-4D44-A135-0AD5C31EAA0A}"/>
              </a:ext>
            </a:extLst>
          </p:cNvPr>
          <p:cNvSpPr/>
          <p:nvPr/>
        </p:nvSpPr>
        <p:spPr>
          <a:xfrm>
            <a:off x="4419600" y="6172932"/>
            <a:ext cx="3978234" cy="369332"/>
          </a:xfrm>
          <a:prstGeom prst="rect">
            <a:avLst/>
          </a:prstGeom>
        </p:spPr>
        <p:txBody>
          <a:bodyPr wrap="square">
            <a:spAutoFit/>
          </a:bodyPr>
          <a:lstStyle/>
          <a:p>
            <a:pPr>
              <a:defRPr/>
            </a:pPr>
            <a:r>
              <a:rPr lang="en-US" sz="9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 </a:t>
            </a:r>
          </a:p>
        </p:txBody>
      </p:sp>
      <p:grpSp>
        <p:nvGrpSpPr>
          <p:cNvPr id="9" name="Google Shape;168;p14">
            <a:extLst>
              <a:ext uri="{FF2B5EF4-FFF2-40B4-BE49-F238E27FC236}">
                <a16:creationId xmlns:a16="http://schemas.microsoft.com/office/drawing/2014/main" id="{85645339-4728-475E-92A7-9CF4BC1076DB}"/>
              </a:ext>
            </a:extLst>
          </p:cNvPr>
          <p:cNvGrpSpPr/>
          <p:nvPr/>
        </p:nvGrpSpPr>
        <p:grpSpPr>
          <a:xfrm>
            <a:off x="8458200" y="381000"/>
            <a:ext cx="450753" cy="450708"/>
            <a:chOff x="3277794" y="2969995"/>
            <a:chExt cx="457200" cy="457200"/>
          </a:xfrm>
        </p:grpSpPr>
        <p:sp>
          <p:nvSpPr>
            <p:cNvPr id="10" name="Google Shape;169;p14">
              <a:extLst>
                <a:ext uri="{FF2B5EF4-FFF2-40B4-BE49-F238E27FC236}">
                  <a16:creationId xmlns:a16="http://schemas.microsoft.com/office/drawing/2014/main" id="{041C02B1-2062-4A95-B3E9-C987B51CA5B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0;p14">
              <a:extLst>
                <a:ext uri="{FF2B5EF4-FFF2-40B4-BE49-F238E27FC236}">
                  <a16:creationId xmlns:a16="http://schemas.microsoft.com/office/drawing/2014/main" id="{3A3175AE-CD84-4BFD-9B16-3F3DB5D8F30B}"/>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1;p14">
              <a:extLst>
                <a:ext uri="{FF2B5EF4-FFF2-40B4-BE49-F238E27FC236}">
                  <a16:creationId xmlns:a16="http://schemas.microsoft.com/office/drawing/2014/main" id="{B4937681-8248-4EB8-B1DD-EF9021D7FDC3}"/>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95416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167D-1F17-4318-85C2-5BEB9FE57952}"/>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Νερό</a:t>
            </a:r>
            <a:endParaRPr lang="en-US" dirty="0">
              <a:latin typeface="Calibri" panose="020F0502020204030204" pitchFamily="34" charset="0"/>
              <a:cs typeface="Calibri" panose="020F0502020204030204" pitchFamily="34" charset="0"/>
            </a:endParaRPr>
          </a:p>
        </p:txBody>
      </p:sp>
      <p:pic>
        <p:nvPicPr>
          <p:cNvPr id="3" name="Picture 4">
            <a:extLst>
              <a:ext uri="{FF2B5EF4-FFF2-40B4-BE49-F238E27FC236}">
                <a16:creationId xmlns:a16="http://schemas.microsoft.com/office/drawing/2014/main" id="{6210A77E-1584-457C-9C20-5A16FB50257E}"/>
              </a:ext>
            </a:extLst>
          </p:cNvPr>
          <p:cNvPicPr>
            <a:picLocks noChangeAspect="1" noChangeArrowheads="1"/>
          </p:cNvPicPr>
          <p:nvPr/>
        </p:nvPicPr>
        <p:blipFill>
          <a:blip r:embed="rId2" cstate="print"/>
          <a:srcRect/>
          <a:stretch>
            <a:fillRect/>
          </a:stretch>
        </p:blipFill>
        <p:spPr bwMode="auto">
          <a:xfrm>
            <a:off x="5431321" y="1981200"/>
            <a:ext cx="3009900" cy="4784725"/>
          </a:xfrm>
          <a:prstGeom prst="rect">
            <a:avLst/>
          </a:prstGeom>
          <a:noFill/>
          <a:ln w="9525">
            <a:noFill/>
            <a:miter lim="800000"/>
            <a:headEnd/>
            <a:tailEnd/>
          </a:ln>
          <a:effectLst/>
        </p:spPr>
      </p:pic>
      <p:sp>
        <p:nvSpPr>
          <p:cNvPr id="4" name="Text Box 3">
            <a:extLst>
              <a:ext uri="{FF2B5EF4-FFF2-40B4-BE49-F238E27FC236}">
                <a16:creationId xmlns:a16="http://schemas.microsoft.com/office/drawing/2014/main" id="{F22A4697-9FD8-45E7-8C04-7FDE943F53F1}"/>
              </a:ext>
            </a:extLst>
          </p:cNvPr>
          <p:cNvSpPr txBox="1">
            <a:spLocks noChangeArrowheads="1"/>
          </p:cNvSpPr>
          <p:nvPr/>
        </p:nvSpPr>
        <p:spPr bwMode="auto">
          <a:xfrm>
            <a:off x="527058" y="3124199"/>
            <a:ext cx="4876800" cy="1123384"/>
          </a:xfrm>
          <a:prstGeom prst="rect">
            <a:avLst/>
          </a:prstGeom>
          <a:noFill/>
          <a:ln w="9525">
            <a:noFill/>
            <a:miter lim="800000"/>
            <a:headEnd/>
            <a:tailEnd/>
          </a:ln>
          <a:effectLst/>
        </p:spPr>
        <p:txBody>
          <a:bodyPr wrap="square">
            <a:spAutoFit/>
          </a:bodyPr>
          <a:lstStyle/>
          <a:p>
            <a:pPr marL="274320" indent="-274320">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Η παρουσία του νερού αλλάζει αρκετά πράγματα:</a:t>
            </a:r>
            <a:endParaRPr lang="en-US" dirty="0">
              <a:latin typeface="Calibri" panose="020F0502020204030204" pitchFamily="34" charset="0"/>
              <a:cs typeface="Calibri" panose="020F0502020204030204" pitchFamily="34" charset="0"/>
            </a:endParaRPr>
          </a:p>
          <a:p>
            <a:pPr lvl="1">
              <a:spcBef>
                <a:spcPct val="50000"/>
              </a:spcBef>
              <a:buFont typeface="Wingdings" pitchFamily="2" charset="2"/>
              <a:buChar char="ü"/>
            </a:pP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«Φαινόμενο υδροφοβικότητας»</a:t>
            </a:r>
            <a:r>
              <a:rPr lang="en-US"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lvl="1">
              <a:spcBef>
                <a:spcPct val="50000"/>
              </a:spcBef>
              <a:buFont typeface="Wingdings" pitchFamily="2" charset="2"/>
              <a:buChar char="ü"/>
            </a:pP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Ιοντική προστασία.</a:t>
            </a:r>
            <a:endParaRPr lang="en-US" sz="1600" dirty="0">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4B75A6FF-EDC9-44CC-9052-526EB5E77A86}"/>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9CAEB114-D3B5-4FEA-9466-3F9F07EA9A92}"/>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3B2CD69A-F270-4E16-8324-D9448233DB4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B547C0D9-3823-442A-8A5C-FAB891C13FC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072633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5EC4-1DC6-4FA6-BD1F-41414FDF0180}"/>
              </a:ext>
            </a:extLst>
          </p:cNvPr>
          <p:cNvSpPr>
            <a:spLocks noGrp="1"/>
          </p:cNvSpPr>
          <p:nvPr>
            <p:ph type="title"/>
          </p:nvPr>
        </p:nvSpPr>
        <p:spPr/>
        <p:txBody>
          <a:bodyPr/>
          <a:lstStyle/>
          <a:p>
            <a:pPr marL="76200" indent="0"/>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Διπλή ηλεκτρική στρώση</a:t>
            </a:r>
            <a:br>
              <a:rPr lang="el-G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1708172-ABB6-49A4-9D6F-A6CE4AB95878}"/>
              </a:ext>
            </a:extLst>
          </p:cNvPr>
          <p:cNvPicPr>
            <a:picLocks noChangeAspect="1"/>
          </p:cNvPicPr>
          <p:nvPr/>
        </p:nvPicPr>
        <p:blipFill>
          <a:blip r:embed="rId2"/>
          <a:stretch>
            <a:fillRect/>
          </a:stretch>
        </p:blipFill>
        <p:spPr>
          <a:xfrm>
            <a:off x="8456103" y="6248400"/>
            <a:ext cx="687897" cy="598747"/>
          </a:xfrm>
          <a:prstGeom prst="rect">
            <a:avLst/>
          </a:prstGeom>
        </p:spPr>
      </p:pic>
      <p:pic>
        <p:nvPicPr>
          <p:cNvPr id="7" name="Picture 4">
            <a:extLst>
              <a:ext uri="{FF2B5EF4-FFF2-40B4-BE49-F238E27FC236}">
                <a16:creationId xmlns:a16="http://schemas.microsoft.com/office/drawing/2014/main" id="{7D238D02-A79A-4F1E-99EC-41471E8727B3}"/>
              </a:ext>
            </a:extLst>
          </p:cNvPr>
          <p:cNvPicPr>
            <a:picLocks noChangeAspect="1" noChangeArrowheads="1"/>
          </p:cNvPicPr>
          <p:nvPr/>
        </p:nvPicPr>
        <p:blipFill>
          <a:blip r:embed="rId3" cstate="print"/>
          <a:srcRect/>
          <a:stretch>
            <a:fillRect/>
          </a:stretch>
        </p:blipFill>
        <p:spPr bwMode="auto">
          <a:xfrm>
            <a:off x="2286000" y="2286000"/>
            <a:ext cx="3810000" cy="3352800"/>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ACC59858-DD5C-478A-8DDA-05DA9979AACE}"/>
              </a:ext>
            </a:extLst>
          </p:cNvPr>
          <p:cNvSpPr txBox="1"/>
          <p:nvPr/>
        </p:nvSpPr>
        <p:spPr>
          <a:xfrm>
            <a:off x="3200400" y="1953414"/>
            <a:ext cx="4572000" cy="307777"/>
          </a:xfrm>
          <a:prstGeom prst="rect">
            <a:avLst/>
          </a:prstGeom>
          <a:noFill/>
        </p:spPr>
        <p:txBody>
          <a:bodyPr wrap="square">
            <a:spAutoFit/>
          </a:bodyPr>
          <a:lstStyle/>
          <a:p>
            <a:r>
              <a:rPr lang="el-GR" dirty="0">
                <a:latin typeface="Calibri" panose="020F0502020204030204" pitchFamily="34" charset="0"/>
                <a:cs typeface="Calibri" panose="020F0502020204030204" pitchFamily="34" charset="0"/>
              </a:rPr>
              <a:t>Μοντέλο </a:t>
            </a:r>
            <a:r>
              <a:rPr lang="en-US" dirty="0" err="1">
                <a:latin typeface="Calibri" panose="020F0502020204030204" pitchFamily="34" charset="0"/>
                <a:cs typeface="Calibri" panose="020F0502020204030204" pitchFamily="34" charset="0"/>
              </a:rPr>
              <a:t>Gouy</a:t>
            </a:r>
            <a:r>
              <a:rPr lang="en-US" dirty="0">
                <a:latin typeface="Calibri" panose="020F0502020204030204" pitchFamily="34" charset="0"/>
                <a:cs typeface="Calibri" panose="020F0502020204030204" pitchFamily="34" charset="0"/>
              </a:rPr>
              <a:t>-Stern </a:t>
            </a:r>
          </a:p>
        </p:txBody>
      </p:sp>
      <p:grpSp>
        <p:nvGrpSpPr>
          <p:cNvPr id="10" name="Google Shape;168;p14">
            <a:extLst>
              <a:ext uri="{FF2B5EF4-FFF2-40B4-BE49-F238E27FC236}">
                <a16:creationId xmlns:a16="http://schemas.microsoft.com/office/drawing/2014/main" id="{7689451E-BB6C-401D-ABAF-24B3A8153032}"/>
              </a:ext>
            </a:extLst>
          </p:cNvPr>
          <p:cNvGrpSpPr/>
          <p:nvPr/>
        </p:nvGrpSpPr>
        <p:grpSpPr>
          <a:xfrm>
            <a:off x="8458200" y="381000"/>
            <a:ext cx="450753" cy="450708"/>
            <a:chOff x="3277794" y="2969995"/>
            <a:chExt cx="457200" cy="457200"/>
          </a:xfrm>
        </p:grpSpPr>
        <p:sp>
          <p:nvSpPr>
            <p:cNvPr id="11" name="Google Shape;169;p14">
              <a:extLst>
                <a:ext uri="{FF2B5EF4-FFF2-40B4-BE49-F238E27FC236}">
                  <a16:creationId xmlns:a16="http://schemas.microsoft.com/office/drawing/2014/main" id="{C879F7C4-45A1-4951-9E28-C96F601EDE3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0;p14">
              <a:extLst>
                <a:ext uri="{FF2B5EF4-FFF2-40B4-BE49-F238E27FC236}">
                  <a16:creationId xmlns:a16="http://schemas.microsoft.com/office/drawing/2014/main" id="{F46C5D9E-4CED-40AD-B543-9D44FD9D9CB9}"/>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1;p14">
              <a:extLst>
                <a:ext uri="{FF2B5EF4-FFF2-40B4-BE49-F238E27FC236}">
                  <a16:creationId xmlns:a16="http://schemas.microsoft.com/office/drawing/2014/main" id="{39E185FF-A037-4833-893D-BCA1A4CBC457}"/>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BE6E-1D2C-4603-845C-ECF82C33D5CA}"/>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Θεωρία </a:t>
            </a:r>
            <a:r>
              <a:rPr lang="en-US" dirty="0">
                <a:latin typeface="Calibri" panose="020F0502020204030204" pitchFamily="34" charset="0"/>
                <a:cs typeface="Calibri" panose="020F0502020204030204" pitchFamily="34" charset="0"/>
              </a:rPr>
              <a:t>DLVO</a:t>
            </a:r>
          </a:p>
        </p:txBody>
      </p:sp>
      <p:pic>
        <p:nvPicPr>
          <p:cNvPr id="4" name="Picture 2">
            <a:extLst>
              <a:ext uri="{FF2B5EF4-FFF2-40B4-BE49-F238E27FC236}">
                <a16:creationId xmlns:a16="http://schemas.microsoft.com/office/drawing/2014/main" id="{9CB6EF51-68A4-4855-9213-EE3E14F839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981200"/>
            <a:ext cx="3275495" cy="470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oogle Shape;168;p14">
            <a:extLst>
              <a:ext uri="{FF2B5EF4-FFF2-40B4-BE49-F238E27FC236}">
                <a16:creationId xmlns:a16="http://schemas.microsoft.com/office/drawing/2014/main" id="{5DCD3F5B-D367-4710-AB74-1470684FB739}"/>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5EA086A1-65E3-4539-9EA5-F13310DB5FD3}"/>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8C9DEB92-70F1-49E4-8931-7767B8BDF143}"/>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2281A002-E541-4F30-BE9D-BC1E4232836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802641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4F6D-9920-4588-B8A1-67379431A44E}"/>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Επιφάνειες </a:t>
            </a:r>
            <a:r>
              <a:rPr lang="el-GR" dirty="0" err="1">
                <a:latin typeface="Calibri" panose="020F0502020204030204" pitchFamily="34" charset="0"/>
                <a:cs typeface="Calibri" panose="020F0502020204030204" pitchFamily="34" charset="0"/>
              </a:rPr>
              <a:t>Βιοϋλικών</a:t>
            </a:r>
            <a:r>
              <a:rPr lang="el-GR" dirty="0">
                <a:latin typeface="Calibri" panose="020F0502020204030204" pitchFamily="34" charset="0"/>
                <a:cs typeface="Calibri" panose="020F0502020204030204" pitchFamily="34" charset="0"/>
              </a:rPr>
              <a:t>–Χαρακτηρισμός επιφανειών</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D809C0E-88F4-48BD-8DCC-BD552AC286C3}"/>
              </a:ext>
            </a:extLst>
          </p:cNvPr>
          <p:cNvSpPr txBox="1"/>
          <p:nvPr/>
        </p:nvSpPr>
        <p:spPr>
          <a:xfrm>
            <a:off x="914400" y="1737743"/>
            <a:ext cx="7543800" cy="4647426"/>
          </a:xfrm>
          <a:prstGeom prst="rect">
            <a:avLst/>
          </a:prstGeom>
          <a:noFill/>
        </p:spPr>
        <p:txBody>
          <a:bodyPr wrap="square">
            <a:spAutoFit/>
          </a:bodyPr>
          <a:lstStyle/>
          <a:p>
            <a:pPr>
              <a:spcBef>
                <a:spcPct val="50000"/>
              </a:spcBef>
            </a:pPr>
            <a:r>
              <a:rPr lang="el-GR" sz="1600" b="1" dirty="0">
                <a:latin typeface="Calibri" panose="020F0502020204030204" pitchFamily="34" charset="0"/>
                <a:cs typeface="Calibri" panose="020F0502020204030204" pitchFamily="34" charset="0"/>
              </a:rPr>
              <a:t>Τα στερεά υλικά χαρακτηρίζονται από</a:t>
            </a:r>
            <a:r>
              <a:rPr lang="el-GR"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marL="742950" lvl="1" indent="-285750">
              <a:spcBef>
                <a:spcPct val="50000"/>
              </a:spcBef>
              <a:buFont typeface="Courier New" panose="02070309020205020404" pitchFamily="49" charset="0"/>
              <a:buChar char="o"/>
            </a:pPr>
            <a:r>
              <a:rPr lang="el-GR" sz="1600" dirty="0">
                <a:latin typeface="Calibri" panose="020F0502020204030204" pitchFamily="34" charset="0"/>
                <a:cs typeface="Calibri" panose="020F0502020204030204" pitchFamily="34" charset="0"/>
              </a:rPr>
              <a:t>   Χημική/Μοριακή σύνθεση.</a:t>
            </a:r>
            <a:endParaRPr lang="en-US" sz="1600" dirty="0">
              <a:latin typeface="Calibri" panose="020F0502020204030204" pitchFamily="34" charset="0"/>
              <a:cs typeface="Calibri" panose="020F0502020204030204" pitchFamily="34" charset="0"/>
            </a:endParaRPr>
          </a:p>
          <a:p>
            <a:pPr marL="742950" lvl="1" indent="-285750">
              <a:spcBef>
                <a:spcPct val="50000"/>
              </a:spcBef>
              <a:buFont typeface="Courier New" panose="02070309020205020404" pitchFamily="49" charset="0"/>
              <a:buChar char="o"/>
            </a:pPr>
            <a:r>
              <a:rPr lang="el-GR" sz="1600" dirty="0">
                <a:latin typeface="Calibri" panose="020F0502020204030204" pitchFamily="34" charset="0"/>
                <a:cs typeface="Calibri" panose="020F0502020204030204" pitchFamily="34" charset="0"/>
              </a:rPr>
              <a:t>   Ατομική /Μοριακή δομή (Κρυσταλλικότητα </a:t>
            </a:r>
            <a:r>
              <a:rPr lang="el-GR" sz="1600" dirty="0" err="1">
                <a:latin typeface="Calibri" panose="020F0502020204030204" pitchFamily="34" charset="0"/>
                <a:cs typeface="Calibri" panose="020F0502020204030204" pitchFamily="34" charset="0"/>
              </a:rPr>
              <a:t>κλπ</a:t>
            </a:r>
            <a:r>
              <a:rPr lang="el-GR"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marL="742950" lvl="1" indent="-285750">
              <a:spcBef>
                <a:spcPct val="50000"/>
              </a:spcBef>
              <a:buFont typeface="Courier New" panose="02070309020205020404" pitchFamily="49" charset="0"/>
              <a:buChar char="o"/>
            </a:pPr>
            <a:r>
              <a:rPr lang="el-GR" sz="1600" dirty="0">
                <a:latin typeface="Calibri" panose="020F0502020204030204" pitchFamily="34" charset="0"/>
                <a:cs typeface="Calibri" panose="020F0502020204030204" pitchFamily="34" charset="0"/>
              </a:rPr>
              <a:t>   Μηχανική (Ελαστικότητα </a:t>
            </a:r>
            <a:r>
              <a:rPr lang="el-GR" sz="1600" dirty="0" err="1">
                <a:latin typeface="Calibri" panose="020F0502020204030204" pitchFamily="34" charset="0"/>
                <a:cs typeface="Calibri" panose="020F0502020204030204" pitchFamily="34" charset="0"/>
              </a:rPr>
              <a:t>κλπ</a:t>
            </a:r>
            <a:r>
              <a:rPr lang="el-GR"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marL="742950" lvl="1" indent="-285750">
              <a:spcBef>
                <a:spcPct val="50000"/>
              </a:spcBef>
              <a:buFont typeface="Courier New" panose="02070309020205020404" pitchFamily="49" charset="0"/>
              <a:buChar char="o"/>
            </a:pP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Σχήμα.</a:t>
            </a:r>
            <a:endParaRPr lang="en-US" sz="1600" dirty="0">
              <a:latin typeface="Calibri" panose="020F0502020204030204" pitchFamily="34" charset="0"/>
              <a:cs typeface="Calibri" panose="020F0502020204030204" pitchFamily="34" charset="0"/>
            </a:endParaRPr>
          </a:p>
          <a:p>
            <a:pPr>
              <a:spcBef>
                <a:spcPct val="50000"/>
              </a:spcBef>
            </a:pPr>
            <a:r>
              <a:rPr lang="el-GR" sz="1600" b="1" dirty="0">
                <a:latin typeface="Calibri" panose="020F0502020204030204" pitchFamily="34" charset="0"/>
                <a:cs typeface="Calibri" panose="020F0502020204030204" pitchFamily="34" charset="0"/>
              </a:rPr>
              <a:t>Οι επιφάνειες των υλικών έχουν μοναδικές ιδιότητες που μπορούν να τα περιγράψουν:</a:t>
            </a:r>
            <a:endParaRPr lang="en-US" sz="1600" b="1" dirty="0">
              <a:latin typeface="Calibri" panose="020F0502020204030204" pitchFamily="34" charset="0"/>
              <a:cs typeface="Calibri" panose="020F0502020204030204" pitchFamily="34" charset="0"/>
            </a:endParaRPr>
          </a:p>
          <a:p>
            <a:pPr marL="742950" lvl="1" indent="-285750">
              <a:spcBef>
                <a:spcPct val="50000"/>
              </a:spcBef>
              <a:buFont typeface="Courier New" panose="02070309020205020404" pitchFamily="49" charset="0"/>
              <a:buChar char="o"/>
            </a:pPr>
            <a:r>
              <a:rPr lang="el-GR" sz="1600" dirty="0">
                <a:latin typeface="Calibri" panose="020F0502020204030204" pitchFamily="34" charset="0"/>
                <a:cs typeface="Calibri" panose="020F0502020204030204" pitchFamily="34" charset="0"/>
              </a:rPr>
              <a:t>   Πλεόνασμα ελεύθερης ενέργειας επιφάνειας.</a:t>
            </a:r>
            <a:endParaRPr lang="en-US" sz="1600" dirty="0">
              <a:latin typeface="Calibri" panose="020F0502020204030204" pitchFamily="34" charset="0"/>
              <a:cs typeface="Calibri" panose="020F0502020204030204" pitchFamily="34" charset="0"/>
            </a:endParaRPr>
          </a:p>
          <a:p>
            <a:pPr marL="742950" lvl="1" indent="-285750">
              <a:spcBef>
                <a:spcPct val="50000"/>
              </a:spcBef>
              <a:buFont typeface="Courier New" panose="02070309020205020404" pitchFamily="49" charset="0"/>
              <a:buChar char="o"/>
            </a:pPr>
            <a:r>
              <a:rPr lang="el-GR" sz="1600" dirty="0">
                <a:latin typeface="Calibri" panose="020F0502020204030204" pitchFamily="34" charset="0"/>
                <a:cs typeface="Calibri" panose="020F0502020204030204" pitchFamily="34" charset="0"/>
              </a:rPr>
              <a:t>   Ατομική/Μοριακή σύσταση.</a:t>
            </a:r>
            <a:endParaRPr lang="en-US" sz="1600" dirty="0">
              <a:latin typeface="Calibri" panose="020F0502020204030204" pitchFamily="34" charset="0"/>
              <a:cs typeface="Calibri" panose="020F0502020204030204" pitchFamily="34" charset="0"/>
            </a:endParaRPr>
          </a:p>
          <a:p>
            <a:pPr marL="742950" lvl="1" indent="-285750">
              <a:spcBef>
                <a:spcPct val="50000"/>
              </a:spcBef>
              <a:buFont typeface="Courier New" panose="02070309020205020404" pitchFamily="49" charset="0"/>
              <a:buChar char="o"/>
            </a:pPr>
            <a:r>
              <a:rPr lang="el-GR" sz="1600" dirty="0">
                <a:latin typeface="Calibri" panose="020F0502020204030204" pitchFamily="34" charset="0"/>
                <a:cs typeface="Calibri" panose="020F0502020204030204" pitchFamily="34" charset="0"/>
              </a:rPr>
              <a:t>   Χημική σύσταση (αντιδραστικότητα).</a:t>
            </a:r>
            <a:endParaRPr lang="en-US" sz="1600" dirty="0">
              <a:latin typeface="Calibri" panose="020F0502020204030204" pitchFamily="34" charset="0"/>
              <a:cs typeface="Calibri" panose="020F0502020204030204" pitchFamily="34" charset="0"/>
            </a:endParaRPr>
          </a:p>
          <a:p>
            <a:pPr marL="742950" lvl="1" indent="-285750">
              <a:spcBef>
                <a:spcPct val="50000"/>
              </a:spcBef>
              <a:buFont typeface="Courier New" panose="02070309020205020404" pitchFamily="49" charset="0"/>
              <a:buChar char="o"/>
            </a:pPr>
            <a:r>
              <a:rPr lang="el-GR" sz="1600" dirty="0">
                <a:latin typeface="Calibri" panose="020F0502020204030204" pitchFamily="34" charset="0"/>
                <a:cs typeface="Calibri" panose="020F0502020204030204" pitchFamily="34" charset="0"/>
              </a:rPr>
              <a:t>  Τοπογραφία (αντί σχήματος).</a:t>
            </a:r>
            <a:endParaRPr lang="en-US" sz="1600" dirty="0">
              <a:latin typeface="Calibri" panose="020F0502020204030204" pitchFamily="34" charset="0"/>
              <a:cs typeface="Calibri" panose="020F0502020204030204" pitchFamily="34" charset="0"/>
            </a:endParaRPr>
          </a:p>
          <a:p>
            <a:pPr>
              <a:spcBef>
                <a:spcPct val="50000"/>
              </a:spcBef>
            </a:pPr>
            <a:r>
              <a:rPr lang="el-GR" sz="1600" dirty="0">
                <a:latin typeface="Calibri" panose="020F0502020204030204" pitchFamily="34" charset="0"/>
                <a:cs typeface="Calibri" panose="020F0502020204030204" pitchFamily="34" charset="0"/>
              </a:rPr>
              <a:t>Ο χαρακτηρισμός επιφανειών μας δίνει συγκεκριμένες πληροφορίες σχετικά με τις επιφάνειες. </a:t>
            </a:r>
            <a:endParaRPr lang="en-US" sz="1600" dirty="0">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323BDD6B-D064-4A5D-AC31-4500DB0011E5}"/>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E0696A68-890A-4D64-B509-254AAB169983}"/>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8F69D268-C1A3-412B-9E13-9DBB798A5FAB}"/>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76DD52E6-0B3C-4FFB-A554-90F3C8718BC1}"/>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65938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9"/>
          <p:cNvSpPr>
            <a:spLocks noChangeArrowheads="1"/>
          </p:cNvSpPr>
          <p:nvPr/>
        </p:nvSpPr>
        <p:spPr bwMode="auto">
          <a:xfrm>
            <a:off x="388895" y="1421573"/>
            <a:ext cx="4339437" cy="523220"/>
          </a:xfrm>
          <a:prstGeom prst="rect">
            <a:avLst/>
          </a:prstGeom>
          <a:noFill/>
          <a:ln w="9525">
            <a:noFill/>
            <a:miter lim="800000"/>
            <a:headEnd/>
            <a:tailEnd/>
          </a:ln>
          <a:effectLst/>
        </p:spPr>
        <p:txBody>
          <a:bodyPr wrap="square">
            <a:spAutoFit/>
          </a:bodyPr>
          <a:lstStyle/>
          <a:p>
            <a:r>
              <a:rPr lang="el-GR" dirty="0">
                <a:latin typeface="Calibri" panose="020F0502020204030204" pitchFamily="34" charset="0"/>
                <a:cs typeface="Calibri" panose="020F0502020204030204" pitchFamily="34" charset="0"/>
              </a:rPr>
              <a:t>«Ιδεατές» επιφάνειες υπάρχουν μόνο σε μαθηματικά μοντέλα</a:t>
            </a:r>
            <a:r>
              <a:rPr lang="en-US" dirty="0">
                <a:latin typeface="Calibri" panose="020F0502020204030204" pitchFamily="34" charset="0"/>
                <a:cs typeface="Calibri" panose="020F0502020204030204" pitchFamily="34" charset="0"/>
              </a:rPr>
              <a:t>.</a:t>
            </a:r>
          </a:p>
        </p:txBody>
      </p:sp>
      <p:pic>
        <p:nvPicPr>
          <p:cNvPr id="6" name="Picture 41"/>
          <p:cNvPicPr>
            <a:picLocks noChangeAspect="1" noChangeArrowheads="1"/>
          </p:cNvPicPr>
          <p:nvPr/>
        </p:nvPicPr>
        <p:blipFill>
          <a:blip r:embed="rId3" cstate="print"/>
          <a:srcRect/>
          <a:stretch>
            <a:fillRect/>
          </a:stretch>
        </p:blipFill>
        <p:spPr bwMode="auto">
          <a:xfrm>
            <a:off x="609600" y="2590800"/>
            <a:ext cx="3581400" cy="3551238"/>
          </a:xfrm>
          <a:prstGeom prst="rect">
            <a:avLst/>
          </a:prstGeom>
          <a:noFill/>
          <a:ln w="9525">
            <a:noFill/>
            <a:miter lim="800000"/>
            <a:headEnd/>
            <a:tailEnd/>
          </a:ln>
          <a:effectLst/>
        </p:spPr>
      </p:pic>
      <p:grpSp>
        <p:nvGrpSpPr>
          <p:cNvPr id="7" name="Group 3"/>
          <p:cNvGrpSpPr>
            <a:grpSpLocks/>
          </p:cNvGrpSpPr>
          <p:nvPr/>
        </p:nvGrpSpPr>
        <p:grpSpPr bwMode="auto">
          <a:xfrm>
            <a:off x="4568739" y="1155937"/>
            <a:ext cx="3733800" cy="3429000"/>
            <a:chOff x="2880" y="1152"/>
            <a:chExt cx="2352" cy="2256"/>
          </a:xfrm>
        </p:grpSpPr>
        <p:sp>
          <p:nvSpPr>
            <p:cNvPr id="8" name="Oval 4"/>
            <p:cNvSpPr>
              <a:spLocks noChangeArrowheads="1"/>
            </p:cNvSpPr>
            <p:nvPr/>
          </p:nvSpPr>
          <p:spPr bwMode="auto">
            <a:xfrm>
              <a:off x="3456" y="139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9" name="Oval 5"/>
            <p:cNvSpPr>
              <a:spLocks noChangeArrowheads="1"/>
            </p:cNvSpPr>
            <p:nvPr/>
          </p:nvSpPr>
          <p:spPr bwMode="auto">
            <a:xfrm>
              <a:off x="3792" y="1344"/>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 name="Oval 6"/>
            <p:cNvSpPr>
              <a:spLocks noChangeArrowheads="1"/>
            </p:cNvSpPr>
            <p:nvPr/>
          </p:nvSpPr>
          <p:spPr bwMode="auto">
            <a:xfrm>
              <a:off x="3360" y="1728"/>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 name="Oval 7"/>
            <p:cNvSpPr>
              <a:spLocks noChangeArrowheads="1"/>
            </p:cNvSpPr>
            <p:nvPr/>
          </p:nvSpPr>
          <p:spPr bwMode="auto">
            <a:xfrm>
              <a:off x="3696" y="163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 name="Oval 8"/>
            <p:cNvSpPr>
              <a:spLocks noChangeArrowheads="1"/>
            </p:cNvSpPr>
            <p:nvPr/>
          </p:nvSpPr>
          <p:spPr bwMode="auto">
            <a:xfrm>
              <a:off x="3504" y="1968"/>
              <a:ext cx="240" cy="240"/>
            </a:xfrm>
            <a:prstGeom prst="ellipse">
              <a:avLst/>
            </a:prstGeom>
            <a:solidFill>
              <a:schemeClr val="accent2"/>
            </a:solidFill>
            <a:ln w="9525">
              <a:solidFill>
                <a:schemeClr val="tx1"/>
              </a:solidFill>
              <a:round/>
              <a:headEnd/>
              <a:tailEnd/>
            </a:ln>
            <a:effectLst/>
          </p:spPr>
          <p:txBody>
            <a:bodyPr wrap="none" anchor="ctr"/>
            <a:lstStyle/>
            <a:p>
              <a:endParaRPr lang="el-GR" dirty="0">
                <a:latin typeface="Calibri" panose="020F0502020204030204" pitchFamily="34" charset="0"/>
                <a:cs typeface="Calibri" panose="020F0502020204030204" pitchFamily="34" charset="0"/>
              </a:endParaRPr>
            </a:p>
          </p:txBody>
        </p:sp>
        <p:sp>
          <p:nvSpPr>
            <p:cNvPr id="13" name="Oval 9"/>
            <p:cNvSpPr>
              <a:spLocks noChangeArrowheads="1"/>
            </p:cNvSpPr>
            <p:nvPr/>
          </p:nvSpPr>
          <p:spPr bwMode="auto">
            <a:xfrm>
              <a:off x="3408" y="2256"/>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 name="Oval 10"/>
            <p:cNvSpPr>
              <a:spLocks noChangeArrowheads="1"/>
            </p:cNvSpPr>
            <p:nvPr/>
          </p:nvSpPr>
          <p:spPr bwMode="auto">
            <a:xfrm>
              <a:off x="3504" y="2544"/>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 name="Oval 11"/>
            <p:cNvSpPr>
              <a:spLocks noChangeArrowheads="1"/>
            </p:cNvSpPr>
            <p:nvPr/>
          </p:nvSpPr>
          <p:spPr bwMode="auto">
            <a:xfrm>
              <a:off x="3360" y="283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 name="Oval 12"/>
            <p:cNvSpPr>
              <a:spLocks noChangeArrowheads="1"/>
            </p:cNvSpPr>
            <p:nvPr/>
          </p:nvSpPr>
          <p:spPr bwMode="auto">
            <a:xfrm>
              <a:off x="3744" y="2688"/>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 name="Oval 13"/>
            <p:cNvSpPr>
              <a:spLocks noChangeArrowheads="1"/>
            </p:cNvSpPr>
            <p:nvPr/>
          </p:nvSpPr>
          <p:spPr bwMode="auto">
            <a:xfrm>
              <a:off x="3840" y="2448"/>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8" name="Oval 14"/>
            <p:cNvSpPr>
              <a:spLocks noChangeArrowheads="1"/>
            </p:cNvSpPr>
            <p:nvPr/>
          </p:nvSpPr>
          <p:spPr bwMode="auto">
            <a:xfrm>
              <a:off x="4032" y="2784"/>
              <a:ext cx="240" cy="240"/>
            </a:xfrm>
            <a:prstGeom prst="ellipse">
              <a:avLst/>
            </a:prstGeom>
            <a:solidFill>
              <a:schemeClr val="accent2"/>
            </a:solidFill>
            <a:ln w="9525">
              <a:solidFill>
                <a:schemeClr val="accent4"/>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9" name="Oval 15"/>
            <p:cNvSpPr>
              <a:spLocks noChangeArrowheads="1"/>
            </p:cNvSpPr>
            <p:nvPr/>
          </p:nvSpPr>
          <p:spPr bwMode="auto">
            <a:xfrm>
              <a:off x="4128" y="139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0" name="Oval 16"/>
            <p:cNvSpPr>
              <a:spLocks noChangeArrowheads="1"/>
            </p:cNvSpPr>
            <p:nvPr/>
          </p:nvSpPr>
          <p:spPr bwMode="auto">
            <a:xfrm>
              <a:off x="3984" y="163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1" name="Oval 17"/>
            <p:cNvSpPr>
              <a:spLocks noChangeArrowheads="1"/>
            </p:cNvSpPr>
            <p:nvPr/>
          </p:nvSpPr>
          <p:spPr bwMode="auto">
            <a:xfrm>
              <a:off x="4080" y="187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2" name="Oval 18"/>
            <p:cNvSpPr>
              <a:spLocks noChangeArrowheads="1"/>
            </p:cNvSpPr>
            <p:nvPr/>
          </p:nvSpPr>
          <p:spPr bwMode="auto">
            <a:xfrm>
              <a:off x="3792" y="1920"/>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3" name="Oval 19"/>
            <p:cNvSpPr>
              <a:spLocks noChangeArrowheads="1"/>
            </p:cNvSpPr>
            <p:nvPr/>
          </p:nvSpPr>
          <p:spPr bwMode="auto">
            <a:xfrm>
              <a:off x="4032" y="2160"/>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4" name="Oval 20"/>
            <p:cNvSpPr>
              <a:spLocks noChangeArrowheads="1"/>
            </p:cNvSpPr>
            <p:nvPr/>
          </p:nvSpPr>
          <p:spPr bwMode="auto">
            <a:xfrm>
              <a:off x="3744" y="2208"/>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5" name="Oval 21"/>
            <p:cNvSpPr>
              <a:spLocks noChangeArrowheads="1"/>
            </p:cNvSpPr>
            <p:nvPr/>
          </p:nvSpPr>
          <p:spPr bwMode="auto">
            <a:xfrm>
              <a:off x="4128" y="2448"/>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6" name="Oval 22"/>
            <p:cNvSpPr>
              <a:spLocks noChangeArrowheads="1"/>
            </p:cNvSpPr>
            <p:nvPr/>
          </p:nvSpPr>
          <p:spPr bwMode="auto">
            <a:xfrm flipH="1">
              <a:off x="4416" y="2448"/>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7" name="Oval 23"/>
            <p:cNvSpPr>
              <a:spLocks noChangeArrowheads="1"/>
            </p:cNvSpPr>
            <p:nvPr/>
          </p:nvSpPr>
          <p:spPr bwMode="auto">
            <a:xfrm flipH="1">
              <a:off x="4608" y="2784"/>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8" name="Oval 24"/>
            <p:cNvSpPr>
              <a:spLocks noChangeArrowheads="1"/>
            </p:cNvSpPr>
            <p:nvPr/>
          </p:nvSpPr>
          <p:spPr bwMode="auto">
            <a:xfrm flipH="1">
              <a:off x="3600" y="2928"/>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9" name="Oval 25"/>
            <p:cNvSpPr>
              <a:spLocks noChangeArrowheads="1"/>
            </p:cNvSpPr>
            <p:nvPr/>
          </p:nvSpPr>
          <p:spPr bwMode="auto">
            <a:xfrm flipH="1">
              <a:off x="4560" y="163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0" name="Oval 26"/>
            <p:cNvSpPr>
              <a:spLocks noChangeArrowheads="1"/>
            </p:cNvSpPr>
            <p:nvPr/>
          </p:nvSpPr>
          <p:spPr bwMode="auto">
            <a:xfrm flipH="1">
              <a:off x="4656" y="187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1" name="Oval 27"/>
            <p:cNvSpPr>
              <a:spLocks noChangeArrowheads="1"/>
            </p:cNvSpPr>
            <p:nvPr/>
          </p:nvSpPr>
          <p:spPr bwMode="auto">
            <a:xfrm flipH="1">
              <a:off x="4608" y="2160"/>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2" name="Oval 28"/>
            <p:cNvSpPr>
              <a:spLocks noChangeArrowheads="1"/>
            </p:cNvSpPr>
            <p:nvPr/>
          </p:nvSpPr>
          <p:spPr bwMode="auto">
            <a:xfrm flipH="1">
              <a:off x="4272" y="2976"/>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3" name="Oval 29"/>
            <p:cNvSpPr>
              <a:spLocks noChangeArrowheads="1"/>
            </p:cNvSpPr>
            <p:nvPr/>
          </p:nvSpPr>
          <p:spPr bwMode="auto">
            <a:xfrm>
              <a:off x="4320" y="2160"/>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4" name="Oval 30"/>
            <p:cNvSpPr>
              <a:spLocks noChangeArrowheads="1"/>
            </p:cNvSpPr>
            <p:nvPr/>
          </p:nvSpPr>
          <p:spPr bwMode="auto">
            <a:xfrm>
              <a:off x="4368" y="1920"/>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5" name="Oval 31"/>
            <p:cNvSpPr>
              <a:spLocks noChangeArrowheads="1"/>
            </p:cNvSpPr>
            <p:nvPr/>
          </p:nvSpPr>
          <p:spPr bwMode="auto">
            <a:xfrm>
              <a:off x="4416" y="1344"/>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6" name="Oval 32"/>
            <p:cNvSpPr>
              <a:spLocks noChangeArrowheads="1"/>
            </p:cNvSpPr>
            <p:nvPr/>
          </p:nvSpPr>
          <p:spPr bwMode="auto">
            <a:xfrm>
              <a:off x="4272" y="1632"/>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7" name="Oval 33"/>
            <p:cNvSpPr>
              <a:spLocks noChangeArrowheads="1"/>
            </p:cNvSpPr>
            <p:nvPr/>
          </p:nvSpPr>
          <p:spPr bwMode="auto">
            <a:xfrm>
              <a:off x="4320" y="2688"/>
              <a:ext cx="240" cy="240"/>
            </a:xfrm>
            <a:prstGeom prst="ellipse">
              <a:avLst/>
            </a:prstGeom>
            <a:solidFill>
              <a:schemeClr val="accent2"/>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8" name="Oval 34"/>
            <p:cNvSpPr>
              <a:spLocks noChangeArrowheads="1"/>
            </p:cNvSpPr>
            <p:nvPr/>
          </p:nvSpPr>
          <p:spPr bwMode="auto">
            <a:xfrm>
              <a:off x="2880" y="2112"/>
              <a:ext cx="240" cy="240"/>
            </a:xfrm>
            <a:prstGeom prst="ellipse">
              <a:avLst/>
            </a:prstGeom>
            <a:solidFill>
              <a:schemeClr val="accent1"/>
            </a:solidFill>
            <a:ln w="9525">
              <a:solidFill>
                <a:schemeClr val="tx1"/>
              </a:solidFill>
              <a:round/>
              <a:headEnd/>
              <a:tailEnd/>
            </a:ln>
            <a:effectLst/>
          </p:spPr>
          <p:txBody>
            <a:bodyPr wrap="none" anchor="ctr"/>
            <a:lstStyle/>
            <a:p>
              <a:endParaRPr lang="el-GR" dirty="0">
                <a:solidFill>
                  <a:schemeClr val="bg2">
                    <a:lumMod val="60000"/>
                    <a:lumOff val="40000"/>
                  </a:schemeClr>
                </a:solidFill>
                <a:latin typeface="Calibri" panose="020F0502020204030204" pitchFamily="34" charset="0"/>
                <a:cs typeface="Calibri" panose="020F0502020204030204" pitchFamily="34" charset="0"/>
              </a:endParaRPr>
            </a:p>
          </p:txBody>
        </p:sp>
        <p:sp>
          <p:nvSpPr>
            <p:cNvPr id="39" name="Line 35"/>
            <p:cNvSpPr>
              <a:spLocks noChangeShapeType="1"/>
            </p:cNvSpPr>
            <p:nvPr/>
          </p:nvSpPr>
          <p:spPr bwMode="auto">
            <a:xfrm>
              <a:off x="3456" y="1248"/>
              <a:ext cx="0" cy="1968"/>
            </a:xfrm>
            <a:prstGeom prst="line">
              <a:avLst/>
            </a:prstGeom>
            <a:noFill/>
            <a:ln w="38100">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40" name="Rectangle 36"/>
            <p:cNvSpPr>
              <a:spLocks noChangeArrowheads="1"/>
            </p:cNvSpPr>
            <p:nvPr/>
          </p:nvSpPr>
          <p:spPr bwMode="auto">
            <a:xfrm>
              <a:off x="3264" y="1152"/>
              <a:ext cx="1920" cy="288"/>
            </a:xfrm>
            <a:prstGeom prst="rect">
              <a:avLst/>
            </a:prstGeom>
            <a:solidFill>
              <a:schemeClr val="bg1"/>
            </a:solidFill>
            <a:ln w="9525">
              <a:no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1" name="Rectangle 37"/>
            <p:cNvSpPr>
              <a:spLocks noChangeArrowheads="1"/>
            </p:cNvSpPr>
            <p:nvPr/>
          </p:nvSpPr>
          <p:spPr bwMode="auto">
            <a:xfrm>
              <a:off x="3312" y="3120"/>
              <a:ext cx="1920" cy="288"/>
            </a:xfrm>
            <a:prstGeom prst="rect">
              <a:avLst/>
            </a:prstGeom>
            <a:solidFill>
              <a:schemeClr val="bg1"/>
            </a:solidFill>
            <a:ln w="9525">
              <a:no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2" name="Rectangle 38"/>
            <p:cNvSpPr>
              <a:spLocks noChangeArrowheads="1"/>
            </p:cNvSpPr>
            <p:nvPr/>
          </p:nvSpPr>
          <p:spPr bwMode="auto">
            <a:xfrm rot="-5400000">
              <a:off x="3888" y="2064"/>
              <a:ext cx="1920" cy="288"/>
            </a:xfrm>
            <a:prstGeom prst="rect">
              <a:avLst/>
            </a:prstGeom>
            <a:solidFill>
              <a:schemeClr val="bg1"/>
            </a:solidFill>
            <a:ln w="9525">
              <a:no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grpSp>
      <p:pic>
        <p:nvPicPr>
          <p:cNvPr id="43" name="Picture 40"/>
          <p:cNvPicPr>
            <a:picLocks noChangeAspect="1" noChangeArrowheads="1"/>
          </p:cNvPicPr>
          <p:nvPr/>
        </p:nvPicPr>
        <p:blipFill>
          <a:blip r:embed="rId4" cstate="print"/>
          <a:srcRect/>
          <a:stretch>
            <a:fillRect/>
          </a:stretch>
        </p:blipFill>
        <p:spPr bwMode="auto">
          <a:xfrm>
            <a:off x="4815681" y="4379339"/>
            <a:ext cx="2484438" cy="1774825"/>
          </a:xfrm>
          <a:prstGeom prst="rect">
            <a:avLst/>
          </a:prstGeom>
          <a:noFill/>
          <a:ln w="9525">
            <a:noFill/>
            <a:miter lim="800000"/>
            <a:headEnd/>
            <a:tailEnd/>
          </a:ln>
          <a:effectLst/>
        </p:spPr>
      </p:pic>
      <p:sp>
        <p:nvSpPr>
          <p:cNvPr id="2" name="Ορθογώνιο 1"/>
          <p:cNvSpPr/>
          <p:nvPr/>
        </p:nvSpPr>
        <p:spPr>
          <a:xfrm>
            <a:off x="3886200" y="6445994"/>
            <a:ext cx="4572000" cy="400110"/>
          </a:xfrm>
          <a:prstGeom prst="rect">
            <a:avLst/>
          </a:prstGeom>
        </p:spPr>
        <p:txBody>
          <a:bodyPr>
            <a:spAutoFit/>
          </a:bodyPr>
          <a:lstStyle/>
          <a:p>
            <a:pPr algn="ctr">
              <a:defRPr/>
            </a:pPr>
            <a:r>
              <a:rPr lang="en-US" sz="10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 </a:t>
            </a:r>
          </a:p>
        </p:txBody>
      </p:sp>
      <p:sp>
        <p:nvSpPr>
          <p:cNvPr id="44" name="Στρογγυλεμένο ορθογώνιο 43"/>
          <p:cNvSpPr/>
          <p:nvPr/>
        </p:nvSpPr>
        <p:spPr>
          <a:xfrm>
            <a:off x="76200" y="313972"/>
            <a:ext cx="8888058"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400" b="1"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Οι επιφάνειες δεν είναι δισδιάστατες </a:t>
            </a:r>
          </a:p>
        </p:txBody>
      </p:sp>
      <p:pic>
        <p:nvPicPr>
          <p:cNvPr id="45" name="Picture 44">
            <a:extLst>
              <a:ext uri="{FF2B5EF4-FFF2-40B4-BE49-F238E27FC236}">
                <a16:creationId xmlns:a16="http://schemas.microsoft.com/office/drawing/2014/main" id="{03124D08-1499-42F3-8B27-83614B1BB4A5}"/>
              </a:ext>
            </a:extLst>
          </p:cNvPr>
          <p:cNvPicPr>
            <a:picLocks noChangeAspect="1"/>
          </p:cNvPicPr>
          <p:nvPr/>
        </p:nvPicPr>
        <p:blipFill>
          <a:blip r:embed="rId5"/>
          <a:stretch>
            <a:fillRect/>
          </a:stretch>
        </p:blipFill>
        <p:spPr>
          <a:xfrm>
            <a:off x="8456103" y="6248400"/>
            <a:ext cx="687897" cy="5987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6FFDC-138D-4BDB-90BE-7FCADA75C500}"/>
              </a:ext>
            </a:extLst>
          </p:cNvPr>
          <p:cNvSpPr>
            <a:spLocks noGrp="1"/>
          </p:cNvSpPr>
          <p:nvPr>
            <p:ph type="title"/>
          </p:nvPr>
        </p:nvSpPr>
        <p:spPr/>
        <p:txBody>
          <a:bodyPr/>
          <a:lstStyle/>
          <a:p>
            <a:r>
              <a:rPr lang="el-GR" dirty="0"/>
              <a:t>Χαρακτηρισμός</a:t>
            </a:r>
            <a:endParaRPr lang="en-US" dirty="0"/>
          </a:p>
        </p:txBody>
      </p:sp>
      <p:sp>
        <p:nvSpPr>
          <p:cNvPr id="5" name="TextBox 4">
            <a:extLst>
              <a:ext uri="{FF2B5EF4-FFF2-40B4-BE49-F238E27FC236}">
                <a16:creationId xmlns:a16="http://schemas.microsoft.com/office/drawing/2014/main" id="{1DA24330-1A80-4CAB-AD85-8824E7CA87D5}"/>
              </a:ext>
            </a:extLst>
          </p:cNvPr>
          <p:cNvSpPr txBox="1"/>
          <p:nvPr/>
        </p:nvSpPr>
        <p:spPr>
          <a:xfrm>
            <a:off x="762000" y="1747800"/>
            <a:ext cx="7924800" cy="4093428"/>
          </a:xfrm>
          <a:prstGeom prst="rect">
            <a:avLst/>
          </a:prstGeom>
          <a:noFill/>
        </p:spPr>
        <p:txBody>
          <a:bodyPr wrap="square">
            <a:spAutoFit/>
          </a:bodyPr>
          <a:lstStyle/>
          <a:p>
            <a:pPr>
              <a:spcBef>
                <a:spcPct val="50000"/>
              </a:spcBef>
            </a:pPr>
            <a:r>
              <a:rPr lang="el-GR" dirty="0">
                <a:latin typeface="Calibri" panose="020F0502020204030204" pitchFamily="34" charset="0"/>
                <a:cs typeface="Calibri" panose="020F0502020204030204" pitchFamily="34" charset="0"/>
              </a:rPr>
              <a:t>Είναι απλό:</a:t>
            </a:r>
            <a:endParaRPr lang="en-US"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a:spcBef>
                <a:spcPct val="50000"/>
              </a:spcBef>
            </a:pPr>
            <a:endParaRPr lang="en-US" sz="1600" dirty="0">
              <a:latin typeface="Calibri" panose="020F0502020204030204" pitchFamily="34" charset="0"/>
              <a:cs typeface="Calibri" panose="020F0502020204030204" pitchFamily="34" charset="0"/>
            </a:endParaRPr>
          </a:p>
          <a:p>
            <a:pPr marL="274320" indent="-274320" algn="just">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Ο χαρακτηρισμός είναι μια μέθοδος κατά την οποία μπορούμε να αναπτύξουμε ένα </a:t>
            </a:r>
            <a:r>
              <a:rPr lang="en-US" dirty="0">
                <a:latin typeface="Calibri" panose="020F0502020204030204" pitchFamily="34" charset="0"/>
                <a:cs typeface="Calibri" panose="020F0502020204030204" pitchFamily="34" charset="0"/>
              </a:rPr>
              <a:t>dataset </a:t>
            </a:r>
            <a:r>
              <a:rPr lang="el-GR" dirty="0">
                <a:latin typeface="Calibri" panose="020F0502020204030204" pitchFamily="34" charset="0"/>
                <a:cs typeface="Calibri" panose="020F0502020204030204" pitchFamily="34" charset="0"/>
              </a:rPr>
              <a:t>το οποίο περιγράφει τις ιδιότητες ενός δείγματος. Εξαιτίας περιορισμένων δυνατοτήτων η διαδικασία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μπορεί να:</a:t>
            </a:r>
            <a:endParaRPr lang="en-US" dirty="0">
              <a:latin typeface="Calibri" panose="020F0502020204030204" pitchFamily="34" charset="0"/>
              <a:cs typeface="Calibri" panose="020F0502020204030204" pitchFamily="34" charset="0"/>
            </a:endParaRPr>
          </a:p>
          <a:p>
            <a:pPr lvl="1">
              <a:spcBef>
                <a:spcPct val="50000"/>
              </a:spcBef>
              <a:buFont typeface="Wingdings" pitchFamily="2" charset="2"/>
              <a:buChar char="ü"/>
            </a:pPr>
            <a:r>
              <a:rPr lang="el-GR" sz="1600" dirty="0">
                <a:latin typeface="Calibri" panose="020F0502020204030204" pitchFamily="34" charset="0"/>
                <a:cs typeface="Calibri" panose="020F0502020204030204" pitchFamily="34" charset="0"/>
              </a:rPr>
              <a:t>   Είναι ξεχωριστή/βασιζόμενη στη μεθοδολογία.</a:t>
            </a:r>
            <a:endParaRPr lang="en-US" sz="1600" dirty="0">
              <a:latin typeface="Calibri" panose="020F0502020204030204" pitchFamily="34" charset="0"/>
              <a:cs typeface="Calibri" panose="020F0502020204030204" pitchFamily="34" charset="0"/>
            </a:endParaRPr>
          </a:p>
          <a:p>
            <a:pPr lvl="1">
              <a:spcBef>
                <a:spcPct val="50000"/>
              </a:spcBef>
              <a:buFont typeface="Wingdings" pitchFamily="2" charset="2"/>
              <a:buChar char="ü"/>
            </a:pPr>
            <a:r>
              <a:rPr lang="el-GR" sz="1600" dirty="0">
                <a:latin typeface="Calibri" panose="020F0502020204030204" pitchFamily="34" charset="0"/>
                <a:cs typeface="Calibri" panose="020F0502020204030204" pitchFamily="34" charset="0"/>
              </a:rPr>
              <a:t>   Είναι συγκεκριμένη ανάλογα με την εφαρμογή.</a:t>
            </a:r>
            <a:endParaRPr lang="en-US" sz="1600" dirty="0">
              <a:latin typeface="Calibri" panose="020F0502020204030204" pitchFamily="34" charset="0"/>
              <a:cs typeface="Calibri" panose="020F0502020204030204" pitchFamily="34" charset="0"/>
            </a:endParaRPr>
          </a:p>
          <a:p>
            <a:pPr lvl="1">
              <a:spcBef>
                <a:spcPct val="50000"/>
              </a:spcBef>
              <a:buFont typeface="Wingdings" pitchFamily="2" charset="2"/>
              <a:buChar char="ü"/>
            </a:pPr>
            <a:r>
              <a:rPr lang="el-GR" sz="1600" dirty="0">
                <a:latin typeface="Calibri" panose="020F0502020204030204" pitchFamily="34" charset="0"/>
                <a:cs typeface="Calibri" panose="020F0502020204030204" pitchFamily="34" charset="0"/>
              </a:rPr>
              <a:t>   Εξαρτάται από το υλικό.</a:t>
            </a:r>
            <a:endParaRPr lang="en-US" sz="1600" dirty="0">
              <a:latin typeface="Calibri" panose="020F0502020204030204" pitchFamily="34" charset="0"/>
              <a:cs typeface="Calibri" panose="020F0502020204030204" pitchFamily="34" charset="0"/>
            </a:endParaRPr>
          </a:p>
          <a:p>
            <a:pPr lvl="1">
              <a:spcBef>
                <a:spcPct val="50000"/>
              </a:spcBef>
              <a:buFont typeface="Wingdings" pitchFamily="2" charset="2"/>
              <a:buChar char="ü"/>
            </a:pPr>
            <a:r>
              <a:rPr lang="el-GR" sz="1600" dirty="0">
                <a:latin typeface="Calibri" panose="020F0502020204030204" pitchFamily="34" charset="0"/>
                <a:cs typeface="Calibri" panose="020F0502020204030204" pitchFamily="34" charset="0"/>
              </a:rPr>
              <a:t>   Έχει περιορισμένους πόρους.</a:t>
            </a:r>
            <a:endParaRPr lang="en-US" sz="1600" dirty="0">
              <a:latin typeface="Calibri" panose="020F0502020204030204" pitchFamily="34" charset="0"/>
              <a:cs typeface="Calibri" panose="020F0502020204030204" pitchFamily="34" charset="0"/>
            </a:endParaRPr>
          </a:p>
        </p:txBody>
      </p:sp>
      <p:sp>
        <p:nvSpPr>
          <p:cNvPr id="6" name="AutoShape 4">
            <a:extLst>
              <a:ext uri="{FF2B5EF4-FFF2-40B4-BE49-F238E27FC236}">
                <a16:creationId xmlns:a16="http://schemas.microsoft.com/office/drawing/2014/main" id="{2ACF5F07-1D86-42E4-9649-981238FBAB09}"/>
              </a:ext>
            </a:extLst>
          </p:cNvPr>
          <p:cNvSpPr>
            <a:spLocks noChangeArrowheads="1"/>
          </p:cNvSpPr>
          <p:nvPr/>
        </p:nvSpPr>
        <p:spPr bwMode="auto">
          <a:xfrm>
            <a:off x="757358" y="2373734"/>
            <a:ext cx="1752600" cy="762000"/>
          </a:xfrm>
          <a:prstGeom prst="rightArrow">
            <a:avLst>
              <a:gd name="adj1" fmla="val 50000"/>
              <a:gd name="adj2" fmla="val 57500"/>
            </a:avLst>
          </a:prstGeom>
          <a:solidFill>
            <a:srgbClr val="00B0F0"/>
          </a:solidFill>
          <a:ln w="9525">
            <a:solidFill>
              <a:srgbClr val="00B0F0"/>
            </a:solidFill>
            <a:miter lim="800000"/>
            <a:headEnd/>
            <a:tailEnd/>
          </a:ln>
          <a:effectLst/>
        </p:spPr>
        <p:txBody>
          <a:bodyPr wrap="none" anchor="ctr"/>
          <a:lstStyle/>
          <a:p>
            <a:pPr algn="ctr"/>
            <a:r>
              <a:rPr lang="el-GR" dirty="0"/>
              <a:t>Αισθητήρας</a:t>
            </a:r>
            <a:endParaRPr lang="en-US" dirty="0"/>
          </a:p>
        </p:txBody>
      </p:sp>
      <p:sp>
        <p:nvSpPr>
          <p:cNvPr id="7" name="Rectangle 5">
            <a:extLst>
              <a:ext uri="{FF2B5EF4-FFF2-40B4-BE49-F238E27FC236}">
                <a16:creationId xmlns:a16="http://schemas.microsoft.com/office/drawing/2014/main" id="{02CECC9A-44CC-4111-873B-B7204DD39282}"/>
              </a:ext>
            </a:extLst>
          </p:cNvPr>
          <p:cNvSpPr>
            <a:spLocks noChangeArrowheads="1"/>
          </p:cNvSpPr>
          <p:nvPr/>
        </p:nvSpPr>
        <p:spPr bwMode="auto">
          <a:xfrm>
            <a:off x="2707614" y="2362200"/>
            <a:ext cx="1981200" cy="838200"/>
          </a:xfrm>
          <a:prstGeom prst="rect">
            <a:avLst/>
          </a:prstGeom>
          <a:solidFill>
            <a:srgbClr val="00B0F0"/>
          </a:solidFill>
          <a:ln w="9525">
            <a:solidFill>
              <a:schemeClr val="tx1"/>
            </a:solidFill>
            <a:miter lim="800000"/>
            <a:headEnd/>
            <a:tailEnd/>
          </a:ln>
          <a:effectLst/>
        </p:spPr>
        <p:txBody>
          <a:bodyPr wrap="none" anchor="ctr"/>
          <a:lstStyle/>
          <a:p>
            <a:pPr algn="ctr"/>
            <a:r>
              <a:rPr lang="el-GR" dirty="0"/>
              <a:t>Δείγμα</a:t>
            </a:r>
            <a:endParaRPr lang="en-US" dirty="0"/>
          </a:p>
        </p:txBody>
      </p:sp>
      <p:sp>
        <p:nvSpPr>
          <p:cNvPr id="8" name="AutoShape 7">
            <a:extLst>
              <a:ext uri="{FF2B5EF4-FFF2-40B4-BE49-F238E27FC236}">
                <a16:creationId xmlns:a16="http://schemas.microsoft.com/office/drawing/2014/main" id="{E2B383E3-EF5D-435F-99D2-56D650AA0184}"/>
              </a:ext>
            </a:extLst>
          </p:cNvPr>
          <p:cNvSpPr>
            <a:spLocks noChangeArrowheads="1"/>
          </p:cNvSpPr>
          <p:nvPr/>
        </p:nvSpPr>
        <p:spPr bwMode="auto">
          <a:xfrm>
            <a:off x="5024558" y="2373734"/>
            <a:ext cx="1752600" cy="762000"/>
          </a:xfrm>
          <a:prstGeom prst="rightArrow">
            <a:avLst>
              <a:gd name="adj1" fmla="val 50000"/>
              <a:gd name="adj2" fmla="val 57500"/>
            </a:avLst>
          </a:prstGeom>
          <a:solidFill>
            <a:srgbClr val="00B0F0"/>
          </a:solidFill>
          <a:ln w="9525">
            <a:solidFill>
              <a:schemeClr val="tx1"/>
            </a:solidFill>
            <a:miter lim="800000"/>
            <a:headEnd/>
            <a:tailEnd/>
          </a:ln>
          <a:effectLst/>
        </p:spPr>
        <p:txBody>
          <a:bodyPr wrap="none" anchor="ctr"/>
          <a:lstStyle/>
          <a:p>
            <a:pPr algn="ctr"/>
            <a:r>
              <a:rPr lang="el-GR" dirty="0"/>
              <a:t>Δεδομένα</a:t>
            </a:r>
            <a:r>
              <a:rPr lang="en-US" dirty="0"/>
              <a:t>!</a:t>
            </a:r>
          </a:p>
        </p:txBody>
      </p:sp>
      <p:sp>
        <p:nvSpPr>
          <p:cNvPr id="9" name="AutoShape 10">
            <a:extLst>
              <a:ext uri="{FF2B5EF4-FFF2-40B4-BE49-F238E27FC236}">
                <a16:creationId xmlns:a16="http://schemas.microsoft.com/office/drawing/2014/main" id="{426BBFC2-1186-49ED-AD79-AF14E7919AB3}"/>
              </a:ext>
            </a:extLst>
          </p:cNvPr>
          <p:cNvSpPr>
            <a:spLocks noChangeArrowheads="1"/>
          </p:cNvSpPr>
          <p:nvPr/>
        </p:nvSpPr>
        <p:spPr bwMode="auto">
          <a:xfrm>
            <a:off x="7005758" y="2373734"/>
            <a:ext cx="1600200" cy="838200"/>
          </a:xfrm>
          <a:prstGeom prst="flowChartAlternateProcess">
            <a:avLst/>
          </a:prstGeom>
          <a:solidFill>
            <a:srgbClr val="00B0F0"/>
          </a:solidFill>
          <a:ln w="9525">
            <a:solidFill>
              <a:schemeClr val="tx1"/>
            </a:solidFill>
            <a:miter lim="800000"/>
            <a:headEnd/>
            <a:tailEnd/>
          </a:ln>
          <a:effectLst/>
        </p:spPr>
        <p:txBody>
          <a:bodyPr wrap="none" anchor="ctr"/>
          <a:lstStyle/>
          <a:p>
            <a:pPr algn="ctr"/>
            <a:r>
              <a:rPr lang="el-GR" dirty="0"/>
              <a:t>Σχεδόν άπειρες </a:t>
            </a:r>
          </a:p>
          <a:p>
            <a:pPr algn="ctr"/>
            <a:r>
              <a:rPr lang="el-GR" dirty="0"/>
              <a:t>δυνατότητες</a:t>
            </a:r>
            <a:r>
              <a:rPr lang="en-US" dirty="0"/>
              <a:t>!</a:t>
            </a:r>
          </a:p>
        </p:txBody>
      </p:sp>
      <p:grpSp>
        <p:nvGrpSpPr>
          <p:cNvPr id="10" name="Google Shape;168;p14">
            <a:extLst>
              <a:ext uri="{FF2B5EF4-FFF2-40B4-BE49-F238E27FC236}">
                <a16:creationId xmlns:a16="http://schemas.microsoft.com/office/drawing/2014/main" id="{5FB15B43-31C8-4733-A9F9-05C20FCEE6BB}"/>
              </a:ext>
            </a:extLst>
          </p:cNvPr>
          <p:cNvGrpSpPr/>
          <p:nvPr/>
        </p:nvGrpSpPr>
        <p:grpSpPr>
          <a:xfrm>
            <a:off x="8458200" y="381000"/>
            <a:ext cx="450753" cy="450708"/>
            <a:chOff x="3277794" y="2969995"/>
            <a:chExt cx="457200" cy="457200"/>
          </a:xfrm>
        </p:grpSpPr>
        <p:sp>
          <p:nvSpPr>
            <p:cNvPr id="11" name="Google Shape;169;p14">
              <a:extLst>
                <a:ext uri="{FF2B5EF4-FFF2-40B4-BE49-F238E27FC236}">
                  <a16:creationId xmlns:a16="http://schemas.microsoft.com/office/drawing/2014/main" id="{437FC50D-BF70-48B7-A1A8-AB3D85EDB537}"/>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0;p14">
              <a:extLst>
                <a:ext uri="{FF2B5EF4-FFF2-40B4-BE49-F238E27FC236}">
                  <a16:creationId xmlns:a16="http://schemas.microsoft.com/office/drawing/2014/main" id="{0C9BA8DB-547E-401F-B4B6-72762F48E083}"/>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1;p14">
              <a:extLst>
                <a:ext uri="{FF2B5EF4-FFF2-40B4-BE49-F238E27FC236}">
                  <a16:creationId xmlns:a16="http://schemas.microsoft.com/office/drawing/2014/main" id="{716AD95F-00E1-45ED-8CB0-3FE275F5084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52672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4A56-90A5-43EC-B4B4-7AF770ABD80C}"/>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Ευαισθησία επιφανειών</a:t>
            </a:r>
            <a:endParaRPr lang="en-US" dirty="0">
              <a:latin typeface="Calibri" panose="020F0502020204030204" pitchFamily="34" charset="0"/>
              <a:cs typeface="Calibri" panose="020F0502020204030204" pitchFamily="34" charset="0"/>
            </a:endParaRPr>
          </a:p>
        </p:txBody>
      </p:sp>
      <p:pic>
        <p:nvPicPr>
          <p:cNvPr id="3" name="Picture 4">
            <a:extLst>
              <a:ext uri="{FF2B5EF4-FFF2-40B4-BE49-F238E27FC236}">
                <a16:creationId xmlns:a16="http://schemas.microsoft.com/office/drawing/2014/main" id="{F2D6EBA1-BD72-4EDD-B9EE-1DC9663A9732}"/>
              </a:ext>
            </a:extLst>
          </p:cNvPr>
          <p:cNvPicPr>
            <a:picLocks noChangeAspect="1" noChangeArrowheads="1"/>
          </p:cNvPicPr>
          <p:nvPr/>
        </p:nvPicPr>
        <p:blipFill>
          <a:blip r:embed="rId2" cstate="print"/>
          <a:srcRect/>
          <a:stretch>
            <a:fillRect/>
          </a:stretch>
        </p:blipFill>
        <p:spPr bwMode="auto">
          <a:xfrm>
            <a:off x="4343400" y="1828800"/>
            <a:ext cx="4004186" cy="4343400"/>
          </a:xfrm>
          <a:prstGeom prst="rect">
            <a:avLst/>
          </a:prstGeom>
          <a:noFill/>
          <a:ln w="9525">
            <a:noFill/>
            <a:miter lim="800000"/>
            <a:headEnd/>
            <a:tailEnd/>
          </a:ln>
          <a:effectLst/>
        </p:spPr>
      </p:pic>
      <p:sp>
        <p:nvSpPr>
          <p:cNvPr id="4" name="Rectangle 5">
            <a:extLst>
              <a:ext uri="{FF2B5EF4-FFF2-40B4-BE49-F238E27FC236}">
                <a16:creationId xmlns:a16="http://schemas.microsoft.com/office/drawing/2014/main" id="{44379665-FF25-46B7-A575-2EC0703937BC}"/>
              </a:ext>
            </a:extLst>
          </p:cNvPr>
          <p:cNvSpPr>
            <a:spLocks noChangeArrowheads="1"/>
          </p:cNvSpPr>
          <p:nvPr/>
        </p:nvSpPr>
        <p:spPr bwMode="auto">
          <a:xfrm>
            <a:off x="562074" y="2320313"/>
            <a:ext cx="3171725" cy="2554545"/>
          </a:xfrm>
          <a:prstGeom prst="rect">
            <a:avLst/>
          </a:prstGeom>
          <a:noFill/>
          <a:ln w="9525">
            <a:noFill/>
            <a:miter lim="800000"/>
            <a:headEnd/>
            <a:tailEnd/>
          </a:ln>
          <a:effectLst/>
        </p:spPr>
        <p:txBody>
          <a:bodyPr wrap="square">
            <a:spAutoFit/>
          </a:bodyPr>
          <a:lstStyle/>
          <a:p>
            <a:pPr marL="274320" indent="-274320" algn="just">
              <a:spcBef>
                <a:spcPct val="50000"/>
              </a:spcBef>
              <a:spcAft>
                <a:spcPts val="600"/>
              </a:spcAft>
              <a:buFont typeface="Wingdings" pitchFamily="2" charset="2"/>
              <a:buChar char="§"/>
            </a:pPr>
            <a:r>
              <a:rPr lang="el-GR" sz="2000" dirty="0">
                <a:latin typeface="Calibri" panose="020F0502020204030204" pitchFamily="34" charset="0"/>
                <a:cs typeface="Calibri" panose="020F0502020204030204" pitchFamily="34" charset="0"/>
              </a:rPr>
              <a:t>Όσο πιο γρήγορα παρέχει πληροφορίες η τεχνική για το δείγμα, τόσο λιγότερο ευαίσθητη είναι για την επιφάνεια. Αυτό είναι συνήθως σχετικό με το βάθος στο οποίο διεισδύει ο αισθητήρας.</a:t>
            </a:r>
            <a:endParaRPr lang="en-US" sz="20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21FD8C3E-2982-4B48-BD7A-0AA7F114D244}"/>
              </a:ext>
            </a:extLst>
          </p:cNvPr>
          <p:cNvSpPr/>
          <p:nvPr/>
        </p:nvSpPr>
        <p:spPr>
          <a:xfrm>
            <a:off x="1676400" y="6400800"/>
            <a:ext cx="7010400" cy="400110"/>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a:t>
            </a:r>
            <a:endParaRPr lang="en-IN" sz="1000"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87019271-0D77-4619-81D3-6092DBFC6417}"/>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55CB05AE-EBEE-4E18-A4D3-7061E94FDFD9}"/>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584A4C95-495F-4A28-B3BF-85896AD669A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3244B1FC-5D77-421E-9296-948464401D00}"/>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68080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ACCDB4-0483-4640-90BE-B4F216F48C89}"/>
              </a:ext>
            </a:extLst>
          </p:cNvPr>
          <p:cNvSpPr>
            <a:spLocks noGrp="1"/>
          </p:cNvSpPr>
          <p:nvPr>
            <p:ph type="title"/>
          </p:nvPr>
        </p:nvSpPr>
        <p:spPr/>
        <p:txBody>
          <a:bodyPr/>
          <a:lstStyle/>
          <a:p>
            <a:r>
              <a:rPr lang="el-GR" sz="2000" dirty="0">
                <a:latin typeface="Calibri" panose="020F0502020204030204" pitchFamily="34" charset="0"/>
                <a:cs typeface="Calibri" panose="020F0502020204030204" pitchFamily="34" charset="0"/>
              </a:rPr>
              <a:t>Τεχνικές ανάλυσης επιφανειών για τα </a:t>
            </a:r>
            <a:r>
              <a:rPr lang="el-GR" sz="2000" dirty="0" err="1">
                <a:latin typeface="Calibri" panose="020F0502020204030204" pitchFamily="34" charset="0"/>
                <a:cs typeface="Calibri" panose="020F0502020204030204" pitchFamily="34" charset="0"/>
              </a:rPr>
              <a:t>βιοϋλικά</a:t>
            </a:r>
            <a:endParaRPr lang="el-GR" sz="20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B46A624B-EEF7-4131-8B7E-733C9C7DD979}"/>
              </a:ext>
            </a:extLst>
          </p:cNvPr>
          <p:cNvSpPr>
            <a:spLocks noGrp="1"/>
          </p:cNvSpPr>
          <p:nvPr>
            <p:ph type="body" idx="1"/>
          </p:nvPr>
        </p:nvSpPr>
        <p:spPr/>
        <p:txBody>
          <a:bodyPr/>
          <a:lstStyle/>
          <a:p>
            <a:pPr>
              <a:spcAft>
                <a:spcPts val="800"/>
              </a:spcAft>
              <a:buFont typeface="Wingdings" pitchFamily="2" charset="2"/>
              <a:buChar char="§"/>
            </a:pPr>
            <a:r>
              <a:rPr lang="el-GR" sz="1400" dirty="0">
                <a:latin typeface="Calibri" panose="020F0502020204030204" pitchFamily="34" charset="0"/>
                <a:cs typeface="Calibri" panose="020F0502020204030204" pitchFamily="34" charset="0"/>
              </a:rPr>
              <a:t> Μετρήσεις γωνίας επαφής.</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Ηλεκτρονική </a:t>
            </a:r>
            <a:r>
              <a:rPr lang="el-GR" sz="1400" dirty="0" err="1">
                <a:latin typeface="Calibri" panose="020F0502020204030204" pitchFamily="34" charset="0"/>
                <a:cs typeface="Calibri" panose="020F0502020204030204" pitchFamily="34" charset="0"/>
              </a:rPr>
              <a:t>φασματομετρία</a:t>
            </a:r>
            <a:r>
              <a:rPr lang="el-GR" sz="1400" dirty="0">
                <a:latin typeface="Calibri" panose="020F0502020204030204" pitchFamily="34" charset="0"/>
                <a:cs typeface="Calibri" panose="020F0502020204030204" pitchFamily="34" charset="0"/>
              </a:rPr>
              <a:t> για χημική ανάλυση (</a:t>
            </a:r>
            <a:r>
              <a:rPr lang="en-US" sz="1400" dirty="0">
                <a:latin typeface="Calibri" panose="020F0502020204030204" pitchFamily="34" charset="0"/>
                <a:cs typeface="Calibri" panose="020F0502020204030204" pitchFamily="34" charset="0"/>
              </a:rPr>
              <a:t>ESCA/XPS).</a:t>
            </a: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Ηλεκτρονική </a:t>
            </a:r>
            <a:r>
              <a:rPr lang="el-GR" sz="1400" dirty="0" err="1">
                <a:latin typeface="Calibri" panose="020F0502020204030204" pitchFamily="34" charset="0"/>
                <a:cs typeface="Calibri" panose="020F0502020204030204" pitchFamily="34" charset="0"/>
              </a:rPr>
              <a:t>φασματομετρία</a:t>
            </a:r>
            <a:r>
              <a:rPr lang="el-GR"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Auger</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Near Edge X-ray Absorption Fine Structure (NEXAFS)</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Secondary Ion Mass Spectroscopy (SIMS)</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Scanning Probe Microscopy (AFM)</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Sum Frequency Generation (SFG)</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B76D3640-D727-4662-A733-1F6FB1348738}"/>
              </a:ext>
            </a:extLst>
          </p:cNvPr>
          <p:cNvSpPr>
            <a:spLocks noGrp="1"/>
          </p:cNvSpPr>
          <p:nvPr>
            <p:ph type="body" idx="2"/>
          </p:nvPr>
        </p:nvSpPr>
        <p:spPr/>
        <p:txBody>
          <a:bodyPr/>
          <a:lstStyle/>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Surface Plasmon Resonance (SPR)</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Optical Imaging and Spectroscopy (microscopy, TIRF)</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Ellipsometry</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Scanning Electron Microscopy (SEM)</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Φασματοσκοπία υπεριώδους </a:t>
            </a:r>
            <a:r>
              <a:rPr lang="en-US" sz="1400" dirty="0">
                <a:latin typeface="Calibri" panose="020F0502020204030204" pitchFamily="34" charset="0"/>
                <a:cs typeface="Calibri" panose="020F0502020204030204" pitchFamily="34" charset="0"/>
              </a:rPr>
              <a:t>(FTIR)</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a:spcAft>
                <a:spcPts val="800"/>
              </a:spcAft>
              <a:buFont typeface="Wingdings" pitchFamily="2" charset="2"/>
              <a:buChar char="§"/>
            </a:pP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Πολλές άλλες…</a:t>
            </a:r>
            <a:endParaRPr lang="en-US" sz="1400" dirty="0">
              <a:latin typeface="Calibri" panose="020F0502020204030204" pitchFamily="34" charset="0"/>
              <a:cs typeface="Calibri" panose="020F0502020204030204" pitchFamily="34" charset="0"/>
            </a:endParaRPr>
          </a:p>
        </p:txBody>
      </p:sp>
      <p:grpSp>
        <p:nvGrpSpPr>
          <p:cNvPr id="7" name="Google Shape;168;p14">
            <a:extLst>
              <a:ext uri="{FF2B5EF4-FFF2-40B4-BE49-F238E27FC236}">
                <a16:creationId xmlns:a16="http://schemas.microsoft.com/office/drawing/2014/main" id="{12D8AA6E-C315-492A-818A-4763A7C473FF}"/>
              </a:ext>
            </a:extLst>
          </p:cNvPr>
          <p:cNvGrpSpPr/>
          <p:nvPr/>
        </p:nvGrpSpPr>
        <p:grpSpPr>
          <a:xfrm>
            <a:off x="8458200" y="381000"/>
            <a:ext cx="450753" cy="450708"/>
            <a:chOff x="3277794" y="2969995"/>
            <a:chExt cx="457200" cy="457200"/>
          </a:xfrm>
        </p:grpSpPr>
        <p:sp>
          <p:nvSpPr>
            <p:cNvPr id="8" name="Google Shape;169;p14">
              <a:extLst>
                <a:ext uri="{FF2B5EF4-FFF2-40B4-BE49-F238E27FC236}">
                  <a16:creationId xmlns:a16="http://schemas.microsoft.com/office/drawing/2014/main" id="{0241D1A6-1085-429E-9B8B-A7E7635525C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196CA0DB-C658-406A-9D73-8F3F6ED2374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C1ED1B5D-E28B-4E64-A32A-72D71BD0FE7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pic>
        <p:nvPicPr>
          <p:cNvPr id="11" name="Picture 10">
            <a:extLst>
              <a:ext uri="{FF2B5EF4-FFF2-40B4-BE49-F238E27FC236}">
                <a16:creationId xmlns:a16="http://schemas.microsoft.com/office/drawing/2014/main" id="{46FE371B-77B0-401F-8B64-E31C1158CFF4}"/>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1046442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8B32-384F-4008-86B2-4F2B6BB6ED63}"/>
              </a:ext>
            </a:extLst>
          </p:cNvPr>
          <p:cNvSpPr>
            <a:spLocks noGrp="1"/>
          </p:cNvSpPr>
          <p:nvPr>
            <p:ph type="title"/>
          </p:nvPr>
        </p:nvSpPr>
        <p:spPr/>
        <p:txBody>
          <a:bodyPr/>
          <a:lstStyle/>
          <a:p>
            <a:r>
              <a:rPr lang="el-GR" sz="1800" dirty="0">
                <a:latin typeface="Calibri" panose="020F0502020204030204" pitchFamily="34" charset="0"/>
                <a:cs typeface="Calibri" panose="020F0502020204030204" pitchFamily="34" charset="0"/>
              </a:rPr>
              <a:t>Πληροφορίες επιφανειών </a:t>
            </a:r>
            <a:endParaRPr lang="en-US" sz="1800" dirty="0">
              <a:latin typeface="Calibri" panose="020F0502020204030204" pitchFamily="34" charset="0"/>
              <a:cs typeface="Calibri" panose="020F0502020204030204" pitchFamily="34" charset="0"/>
            </a:endParaRPr>
          </a:p>
        </p:txBody>
      </p:sp>
      <p:graphicFrame>
        <p:nvGraphicFramePr>
          <p:cNvPr id="6" name="Table 6">
            <a:extLst>
              <a:ext uri="{FF2B5EF4-FFF2-40B4-BE49-F238E27FC236}">
                <a16:creationId xmlns:a16="http://schemas.microsoft.com/office/drawing/2014/main" id="{66D4CB53-6C3F-4E16-8879-922CAAE64953}"/>
              </a:ext>
            </a:extLst>
          </p:cNvPr>
          <p:cNvGraphicFramePr>
            <a:graphicFrameLocks noGrp="1"/>
          </p:cNvGraphicFramePr>
          <p:nvPr>
            <p:extLst>
              <p:ext uri="{D42A27DB-BD31-4B8C-83A1-F6EECF244321}">
                <p14:modId xmlns:p14="http://schemas.microsoft.com/office/powerpoint/2010/main" val="939432488"/>
              </p:ext>
            </p:extLst>
          </p:nvPr>
        </p:nvGraphicFramePr>
        <p:xfrm>
          <a:off x="1447800" y="2362200"/>
          <a:ext cx="6096000" cy="3571240"/>
        </p:xfrm>
        <a:graphic>
          <a:graphicData uri="http://schemas.openxmlformats.org/drawingml/2006/table">
            <a:tbl>
              <a:tblPr firstRow="1" bandRow="1">
                <a:tableStyleId>{5202B0CA-FC54-4496-8BCA-5EF66A818D29}</a:tableStyleId>
              </a:tblPr>
              <a:tblGrid>
                <a:gridCol w="3048000">
                  <a:extLst>
                    <a:ext uri="{9D8B030D-6E8A-4147-A177-3AD203B41FA5}">
                      <a16:colId xmlns:a16="http://schemas.microsoft.com/office/drawing/2014/main" val="1319751302"/>
                    </a:ext>
                  </a:extLst>
                </a:gridCol>
                <a:gridCol w="3048000">
                  <a:extLst>
                    <a:ext uri="{9D8B030D-6E8A-4147-A177-3AD203B41FA5}">
                      <a16:colId xmlns:a16="http://schemas.microsoft.com/office/drawing/2014/main" val="3360605989"/>
                    </a:ext>
                  </a:extLst>
                </a:gridCol>
              </a:tblGrid>
              <a:tr h="370840">
                <a:tc>
                  <a:txBody>
                    <a:bodyPr/>
                    <a:lstStyle/>
                    <a:p>
                      <a:pPr algn="ctr"/>
                      <a:r>
                        <a:rPr lang="el-GR" sz="1200" u="none" dirty="0">
                          <a:latin typeface="Calibri" panose="020F0502020204030204" pitchFamily="34" charset="0"/>
                          <a:cs typeface="Calibri" panose="020F0502020204030204" pitchFamily="34" charset="0"/>
                        </a:rPr>
                        <a:t>Ιδιότητα</a:t>
                      </a:r>
                      <a:endParaRPr lang="en-US" sz="1200" u="none"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200" u="none" dirty="0">
                          <a:latin typeface="Calibri" panose="020F0502020204030204" pitchFamily="34" charset="0"/>
                          <a:cs typeface="Calibri" panose="020F0502020204030204" pitchFamily="34" charset="0"/>
                        </a:rPr>
                        <a:t>Τεχνική(</a:t>
                      </a:r>
                      <a:r>
                        <a:rPr lang="el-GR" sz="1200" u="none" dirty="0" err="1">
                          <a:latin typeface="Calibri" panose="020F0502020204030204" pitchFamily="34" charset="0"/>
                          <a:cs typeface="Calibri" panose="020F0502020204030204" pitchFamily="34" charset="0"/>
                        </a:rPr>
                        <a:t>ες</a:t>
                      </a:r>
                      <a:r>
                        <a:rPr lang="el-GR" sz="1200" u="none" dirty="0">
                          <a:latin typeface="Calibri" panose="020F0502020204030204" pitchFamily="34" charset="0"/>
                          <a:cs typeface="Calibri" panose="020F0502020204030204" pitchFamily="34" charset="0"/>
                        </a:rPr>
                        <a:t>)</a:t>
                      </a:r>
                      <a:endParaRPr lang="en-US" sz="1200" u="none"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54661222"/>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200" dirty="0">
                          <a:latin typeface="Calibri" panose="020F0502020204030204" pitchFamily="34" charset="0"/>
                          <a:cs typeface="Calibri" panose="020F0502020204030204" pitchFamily="34" charset="0"/>
                        </a:rPr>
                        <a:t>Σύσταση</a:t>
                      </a:r>
                      <a:r>
                        <a:rPr lang="en-US" sz="1200" dirty="0">
                          <a:latin typeface="Calibri" panose="020F0502020204030204" pitchFamily="34" charset="0"/>
                          <a:cs typeface="Calibri" panose="020F0502020204030204" pitchFamily="34" charset="0"/>
                        </a:rPr>
                        <a:t> NEXAFS</a:t>
                      </a:r>
                    </a:p>
                    <a:p>
                      <a:pPr algn="ctr"/>
                      <a:endParaRPr lang="en-US" sz="1200" dirty="0">
                        <a:latin typeface="Calibri" panose="020F0502020204030204" pitchFamily="34" charset="0"/>
                        <a:cs typeface="Calibri" panose="020F0502020204030204" pitchFamily="34" charset="0"/>
                      </a:endParaRPr>
                    </a:p>
                  </a:txBody>
                  <a:tcPr/>
                </a:tc>
                <a:tc>
                  <a:txBody>
                    <a:bodyPr/>
                    <a:lstStyle/>
                    <a:p>
                      <a:pPr algn="ctr"/>
                      <a:r>
                        <a:rPr lang="en-US" sz="1200" dirty="0">
                          <a:latin typeface="Calibri" panose="020F0502020204030204" pitchFamily="34" charset="0"/>
                          <a:cs typeface="Calibri" panose="020F0502020204030204" pitchFamily="34" charset="0"/>
                        </a:rPr>
                        <a:t>ESCA, Auger, SIMS</a:t>
                      </a:r>
                    </a:p>
                  </a:txBody>
                  <a:tcPr/>
                </a:tc>
                <a:extLst>
                  <a:ext uri="{0D108BD9-81ED-4DB2-BD59-A6C34878D82A}">
                    <a16:rowId xmlns:a16="http://schemas.microsoft.com/office/drawing/2014/main" val="3248809326"/>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200" dirty="0">
                          <a:latin typeface="Calibri" panose="020F0502020204030204" pitchFamily="34" charset="0"/>
                          <a:cs typeface="Calibri" panose="020F0502020204030204" pitchFamily="34" charset="0"/>
                        </a:rPr>
                        <a:t>Δομή </a:t>
                      </a:r>
                      <a:r>
                        <a:rPr lang="en-US" sz="1200" dirty="0">
                          <a:latin typeface="Calibri" panose="020F0502020204030204" pitchFamily="34" charset="0"/>
                          <a:cs typeface="Calibri" panose="020F0502020204030204" pitchFamily="34" charset="0"/>
                        </a:rPr>
                        <a:t>SFG</a:t>
                      </a:r>
                    </a:p>
                    <a:p>
                      <a:pPr algn="ctr"/>
                      <a:endParaRPr lang="en-US" sz="1200" dirty="0">
                        <a:latin typeface="Calibri" panose="020F0502020204030204" pitchFamily="34" charset="0"/>
                        <a:cs typeface="Calibri" panose="020F0502020204030204" pitchFamily="34" charset="0"/>
                      </a:endParaRPr>
                    </a:p>
                  </a:txBody>
                  <a:tcPr/>
                </a:tc>
                <a:tc>
                  <a:txBody>
                    <a:bodyPr/>
                    <a:lstStyle/>
                    <a:p>
                      <a:pPr algn="ctr"/>
                      <a:r>
                        <a:rPr lang="en-US" sz="1200" dirty="0">
                          <a:latin typeface="Calibri" panose="020F0502020204030204" pitchFamily="34" charset="0"/>
                          <a:cs typeface="Calibri" panose="020F0502020204030204" pitchFamily="34" charset="0"/>
                        </a:rPr>
                        <a:t>SIMS, ESCA, NEXAFS, FTIR, </a:t>
                      </a:r>
                    </a:p>
                  </a:txBody>
                  <a:tcPr/>
                </a:tc>
                <a:extLst>
                  <a:ext uri="{0D108BD9-81ED-4DB2-BD59-A6C34878D82A}">
                    <a16:rowId xmlns:a16="http://schemas.microsoft.com/office/drawing/2014/main" val="1022771472"/>
                  </a:ext>
                </a:extLst>
              </a:tr>
              <a:tr h="370840">
                <a:tc>
                  <a:txBody>
                    <a:bodyPr/>
                    <a:lstStyle/>
                    <a:p>
                      <a:pPr algn="ctr"/>
                      <a:r>
                        <a:rPr lang="el-GR" sz="1200" dirty="0">
                          <a:latin typeface="Calibri" panose="020F0502020204030204" pitchFamily="34" charset="0"/>
                          <a:cs typeface="Calibri" panose="020F0502020204030204" pitchFamily="34" charset="0"/>
                        </a:rPr>
                        <a:t>Προσανατολισμός </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Calibri" panose="020F0502020204030204" pitchFamily="34" charset="0"/>
                          <a:cs typeface="Calibri" panose="020F0502020204030204" pitchFamily="34" charset="0"/>
                        </a:rPr>
                        <a:t>NEXAFS, FTIR, SFG</a:t>
                      </a:r>
                    </a:p>
                    <a:p>
                      <a:pPr algn="ct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446744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200" dirty="0">
                          <a:latin typeface="Calibri" panose="020F0502020204030204" pitchFamily="34" charset="0"/>
                          <a:cs typeface="Calibri" panose="020F0502020204030204" pitchFamily="34" charset="0"/>
                        </a:rPr>
                        <a:t>Κατανομή στο χώρο </a:t>
                      </a:r>
                      <a:r>
                        <a:rPr lang="en-US" sz="1200" dirty="0">
                          <a:latin typeface="Calibri" panose="020F0502020204030204" pitchFamily="34" charset="0"/>
                          <a:cs typeface="Calibri" panose="020F0502020204030204" pitchFamily="34" charset="0"/>
                        </a:rPr>
                        <a:t>microscopy</a:t>
                      </a:r>
                    </a:p>
                    <a:p>
                      <a:pPr algn="ctr"/>
                      <a:endParaRPr lang="en-US" sz="1200" dirty="0">
                        <a:latin typeface="Calibri" panose="020F0502020204030204" pitchFamily="34" charset="0"/>
                        <a:cs typeface="Calibri" panose="020F0502020204030204" pitchFamily="34" charset="0"/>
                      </a:endParaRPr>
                    </a:p>
                  </a:txBody>
                  <a:tcPr/>
                </a:tc>
                <a:tc>
                  <a:txBody>
                    <a:bodyPr/>
                    <a:lstStyle/>
                    <a:p>
                      <a:pPr algn="ctr"/>
                      <a:r>
                        <a:rPr lang="en-US" sz="1200" dirty="0">
                          <a:latin typeface="Calibri" panose="020F0502020204030204" pitchFamily="34" charset="0"/>
                          <a:cs typeface="Calibri" panose="020F0502020204030204" pitchFamily="34" charset="0"/>
                        </a:rPr>
                        <a:t>Imaging SIMS, AFM,</a:t>
                      </a:r>
                    </a:p>
                  </a:txBody>
                  <a:tcPr/>
                </a:tc>
                <a:extLst>
                  <a:ext uri="{0D108BD9-81ED-4DB2-BD59-A6C34878D82A}">
                    <a16:rowId xmlns:a16="http://schemas.microsoft.com/office/drawing/2014/main" val="1937592351"/>
                  </a:ext>
                </a:extLst>
              </a:tr>
              <a:tr h="370840">
                <a:tc>
                  <a:txBody>
                    <a:bodyPr/>
                    <a:lstStyle/>
                    <a:p>
                      <a:pPr algn="ctr"/>
                      <a:r>
                        <a:rPr lang="el-GR" sz="1200" dirty="0">
                          <a:latin typeface="Calibri" panose="020F0502020204030204" pitchFamily="34" charset="0"/>
                          <a:cs typeface="Calibri" panose="020F0502020204030204" pitchFamily="34" charset="0"/>
                        </a:rPr>
                        <a:t>Τοπογραφία</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Calibri" panose="020F0502020204030204" pitchFamily="34" charset="0"/>
                          <a:cs typeface="Calibri" panose="020F0502020204030204" pitchFamily="34" charset="0"/>
                        </a:rPr>
                        <a:t>AFM</a:t>
                      </a:r>
                    </a:p>
                    <a:p>
                      <a:pPr algn="ct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13758444"/>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200" dirty="0">
                          <a:latin typeface="Calibri" panose="020F0502020204030204" pitchFamily="34" charset="0"/>
                          <a:cs typeface="Calibri" panose="020F0502020204030204" pitchFamily="34" charset="0"/>
                        </a:rPr>
                        <a:t>Πάχος  </a:t>
                      </a:r>
                      <a:r>
                        <a:rPr lang="en-US" sz="1200" dirty="0">
                          <a:latin typeface="Calibri" panose="020F0502020204030204" pitchFamily="34" charset="0"/>
                          <a:cs typeface="Calibri" panose="020F0502020204030204" pitchFamily="34" charset="0"/>
                        </a:rPr>
                        <a:t>SPR</a:t>
                      </a:r>
                    </a:p>
                    <a:p>
                      <a:pPr algn="ctr"/>
                      <a:endParaRPr lang="en-US" sz="1200" dirty="0">
                        <a:latin typeface="Calibri" panose="020F0502020204030204" pitchFamily="34" charset="0"/>
                        <a:cs typeface="Calibri" panose="020F0502020204030204" pitchFamily="34" charset="0"/>
                      </a:endParaRPr>
                    </a:p>
                  </a:txBody>
                  <a:tcPr/>
                </a:tc>
                <a:tc>
                  <a:txBody>
                    <a:bodyPr/>
                    <a:lstStyle/>
                    <a:p>
                      <a:pPr algn="ctr"/>
                      <a:r>
                        <a:rPr lang="en-US" sz="1200" dirty="0">
                          <a:latin typeface="Calibri" panose="020F0502020204030204" pitchFamily="34" charset="0"/>
                          <a:cs typeface="Calibri" panose="020F0502020204030204" pitchFamily="34" charset="0"/>
                        </a:rPr>
                        <a:t>ESCA, AFM, ellipsometry</a:t>
                      </a:r>
                    </a:p>
                  </a:txBody>
                  <a:tcPr/>
                </a:tc>
                <a:extLst>
                  <a:ext uri="{0D108BD9-81ED-4DB2-BD59-A6C34878D82A}">
                    <a16:rowId xmlns:a16="http://schemas.microsoft.com/office/drawing/2014/main" val="1372961081"/>
                  </a:ext>
                </a:extLst>
              </a:tr>
              <a:tr h="370840">
                <a:tc>
                  <a:txBody>
                    <a:bodyPr/>
                    <a:lstStyle/>
                    <a:p>
                      <a:pPr algn="ctr"/>
                      <a:r>
                        <a:rPr lang="el-GR" sz="1200" dirty="0">
                          <a:latin typeface="Calibri" panose="020F0502020204030204" pitchFamily="34" charset="0"/>
                          <a:cs typeface="Calibri" panose="020F0502020204030204" pitchFamily="34" charset="0"/>
                        </a:rPr>
                        <a:t>Ενέργεια</a:t>
                      </a:r>
                      <a:endParaRPr lang="en-US" sz="1200" dirty="0">
                        <a:latin typeface="Calibri" panose="020F0502020204030204" pitchFamily="34" charset="0"/>
                        <a:cs typeface="Calibri" panose="020F0502020204030204" pitchFamily="34" charset="0"/>
                      </a:endParaRPr>
                    </a:p>
                  </a:txBody>
                  <a:tcPr/>
                </a:tc>
                <a:tc>
                  <a:txBody>
                    <a:bodyPr/>
                    <a:lstStyle/>
                    <a:p>
                      <a:pPr algn="ctr"/>
                      <a:r>
                        <a:rPr lang="en-US" sz="1200" dirty="0">
                          <a:latin typeface="Calibri" panose="020F0502020204030204" pitchFamily="34" charset="0"/>
                          <a:cs typeface="Calibri" panose="020F0502020204030204" pitchFamily="34" charset="0"/>
                        </a:rPr>
                        <a:t>Contact angle</a:t>
                      </a:r>
                    </a:p>
                  </a:txBody>
                  <a:tcPr/>
                </a:tc>
                <a:extLst>
                  <a:ext uri="{0D108BD9-81ED-4DB2-BD59-A6C34878D82A}">
                    <a16:rowId xmlns:a16="http://schemas.microsoft.com/office/drawing/2014/main" val="2858118711"/>
                  </a:ext>
                </a:extLst>
              </a:tr>
            </a:tbl>
          </a:graphicData>
        </a:graphic>
      </p:graphicFrame>
      <p:grpSp>
        <p:nvGrpSpPr>
          <p:cNvPr id="7" name="Google Shape;168;p14">
            <a:extLst>
              <a:ext uri="{FF2B5EF4-FFF2-40B4-BE49-F238E27FC236}">
                <a16:creationId xmlns:a16="http://schemas.microsoft.com/office/drawing/2014/main" id="{D352B11A-1278-4E43-A425-49144286C7F3}"/>
              </a:ext>
            </a:extLst>
          </p:cNvPr>
          <p:cNvGrpSpPr/>
          <p:nvPr/>
        </p:nvGrpSpPr>
        <p:grpSpPr>
          <a:xfrm>
            <a:off x="8458200" y="381000"/>
            <a:ext cx="450753" cy="450708"/>
            <a:chOff x="3277794" y="2969995"/>
            <a:chExt cx="457200" cy="457200"/>
          </a:xfrm>
        </p:grpSpPr>
        <p:sp>
          <p:nvSpPr>
            <p:cNvPr id="8" name="Google Shape;169;p14">
              <a:extLst>
                <a:ext uri="{FF2B5EF4-FFF2-40B4-BE49-F238E27FC236}">
                  <a16:creationId xmlns:a16="http://schemas.microsoft.com/office/drawing/2014/main" id="{B184B534-6C08-4A1C-A066-FA7D32C98791}"/>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0E8B5524-4B66-4C68-81CC-1FF05F812E07}"/>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BF0F9A31-2585-4C8D-8C84-2A6422A6464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573932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E925-CB00-4B1E-B719-F7BDEFB04AA9}"/>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Βασικές τεχνικές</a:t>
            </a:r>
            <a:endParaRPr lang="en-US" dirty="0">
              <a:latin typeface="Calibri" panose="020F0502020204030204" pitchFamily="34" charset="0"/>
              <a:cs typeface="Calibri" panose="020F0502020204030204" pitchFamily="34" charset="0"/>
            </a:endParaRPr>
          </a:p>
        </p:txBody>
      </p:sp>
      <p:pic>
        <p:nvPicPr>
          <p:cNvPr id="6" name="Picture 4" descr="Untitled-12">
            <a:extLst>
              <a:ext uri="{FF2B5EF4-FFF2-40B4-BE49-F238E27FC236}">
                <a16:creationId xmlns:a16="http://schemas.microsoft.com/office/drawing/2014/main" id="{E551DFC6-F7B8-4B2A-B5FD-AF37B4F0D38E}"/>
              </a:ext>
            </a:extLst>
          </p:cNvPr>
          <p:cNvPicPr>
            <a:picLocks noChangeAspect="1" noChangeArrowheads="1"/>
          </p:cNvPicPr>
          <p:nvPr/>
        </p:nvPicPr>
        <p:blipFill>
          <a:blip r:embed="rId2" cstate="print"/>
          <a:srcRect/>
          <a:stretch>
            <a:fillRect/>
          </a:stretch>
        </p:blipFill>
        <p:spPr bwMode="auto">
          <a:xfrm>
            <a:off x="608399" y="1981200"/>
            <a:ext cx="7392601" cy="4602163"/>
          </a:xfrm>
          <a:prstGeom prst="rect">
            <a:avLst/>
          </a:prstGeom>
          <a:noFill/>
        </p:spPr>
      </p:pic>
      <p:grpSp>
        <p:nvGrpSpPr>
          <p:cNvPr id="7" name="Google Shape;168;p14">
            <a:extLst>
              <a:ext uri="{FF2B5EF4-FFF2-40B4-BE49-F238E27FC236}">
                <a16:creationId xmlns:a16="http://schemas.microsoft.com/office/drawing/2014/main" id="{438E22C8-5D05-4B07-9150-6D78BDC5FAEA}"/>
              </a:ext>
            </a:extLst>
          </p:cNvPr>
          <p:cNvGrpSpPr/>
          <p:nvPr/>
        </p:nvGrpSpPr>
        <p:grpSpPr>
          <a:xfrm>
            <a:off x="8458200" y="381000"/>
            <a:ext cx="450753" cy="450708"/>
            <a:chOff x="3277794" y="2969995"/>
            <a:chExt cx="457200" cy="457200"/>
          </a:xfrm>
        </p:grpSpPr>
        <p:sp>
          <p:nvSpPr>
            <p:cNvPr id="8" name="Google Shape;169;p14">
              <a:extLst>
                <a:ext uri="{FF2B5EF4-FFF2-40B4-BE49-F238E27FC236}">
                  <a16:creationId xmlns:a16="http://schemas.microsoft.com/office/drawing/2014/main" id="{7485DC5F-E31E-4D30-98AE-9ABC5D9CA891}"/>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B966C567-3278-4075-B891-F84FD320CD9D}"/>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D261A26F-B617-4DCB-AE23-4535F44A608C}"/>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80898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F489-FD71-426E-B4FF-94FFDBE25EA6}"/>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Τεχνική της γωνίας επαφής</a:t>
            </a:r>
            <a:endParaRPr lang="en-US" dirty="0">
              <a:latin typeface="Calibri" panose="020F0502020204030204" pitchFamily="34" charset="0"/>
              <a:cs typeface="Calibri" panose="020F0502020204030204" pitchFamily="34" charset="0"/>
            </a:endParaRPr>
          </a:p>
        </p:txBody>
      </p:sp>
      <p:graphicFrame>
        <p:nvGraphicFramePr>
          <p:cNvPr id="6" name="Table 6">
            <a:extLst>
              <a:ext uri="{FF2B5EF4-FFF2-40B4-BE49-F238E27FC236}">
                <a16:creationId xmlns:a16="http://schemas.microsoft.com/office/drawing/2014/main" id="{AF53EBB8-F61D-47A7-8278-1BAFB4602ACF}"/>
              </a:ext>
            </a:extLst>
          </p:cNvPr>
          <p:cNvGraphicFramePr>
            <a:graphicFrameLocks noGrp="1"/>
          </p:cNvGraphicFramePr>
          <p:nvPr>
            <p:extLst>
              <p:ext uri="{D42A27DB-BD31-4B8C-83A1-F6EECF244321}">
                <p14:modId xmlns:p14="http://schemas.microsoft.com/office/powerpoint/2010/main" val="836861485"/>
              </p:ext>
            </p:extLst>
          </p:nvPr>
        </p:nvGraphicFramePr>
        <p:xfrm>
          <a:off x="1524000" y="1905000"/>
          <a:ext cx="6096000" cy="487680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217430576"/>
                    </a:ext>
                  </a:extLst>
                </a:gridCol>
                <a:gridCol w="3048000">
                  <a:extLst>
                    <a:ext uri="{9D8B030D-6E8A-4147-A177-3AD203B41FA5}">
                      <a16:colId xmlns:a16="http://schemas.microsoft.com/office/drawing/2014/main" val="3524016714"/>
                    </a:ext>
                  </a:extLst>
                </a:gridCol>
              </a:tblGrid>
              <a:tr h="370840">
                <a:tc>
                  <a:txBody>
                    <a:bodyPr/>
                    <a:lstStyle/>
                    <a:p>
                      <a:r>
                        <a:rPr lang="el-GR" sz="1200" dirty="0">
                          <a:latin typeface="Calibri" panose="020F0502020204030204" pitchFamily="34" charset="0"/>
                          <a:cs typeface="Calibri" panose="020F0502020204030204" pitchFamily="34" charset="0"/>
                        </a:rPr>
                        <a:t>Μέθοδοι</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Calibri" panose="020F0502020204030204" pitchFamily="34" charset="0"/>
                          <a:cs typeface="Calibri" panose="020F0502020204030204" pitchFamily="34" charset="0"/>
                        </a:rPr>
                        <a:t>Sessile drop, captive bubble, </a:t>
                      </a:r>
                      <a:r>
                        <a:rPr lang="en-US" sz="1200" dirty="0" err="1">
                          <a:latin typeface="Calibri" panose="020F0502020204030204" pitchFamily="34" charset="0"/>
                          <a:cs typeface="Calibri" panose="020F0502020204030204" pitchFamily="34" charset="0"/>
                        </a:rPr>
                        <a:t>Wilhelmy</a:t>
                      </a:r>
                      <a:r>
                        <a:rPr lang="en-US" sz="1200" dirty="0">
                          <a:latin typeface="Calibri" panose="020F0502020204030204" pitchFamily="34" charset="0"/>
                          <a:cs typeface="Calibri" panose="020F0502020204030204" pitchFamily="34" charset="0"/>
                        </a:rPr>
                        <a:t>, dynamic</a:t>
                      </a:r>
                    </a:p>
                    <a:p>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46440584"/>
                  </a:ext>
                </a:extLst>
              </a:tr>
              <a:tr h="370840">
                <a:tc>
                  <a:txBody>
                    <a:bodyPr/>
                    <a:lstStyle/>
                    <a:p>
                      <a:r>
                        <a:rPr lang="el-GR" sz="1200" dirty="0">
                          <a:latin typeface="Calibri" panose="020F0502020204030204" pitchFamily="34" charset="0"/>
                          <a:cs typeface="Calibri" panose="020F0502020204030204" pitchFamily="34" charset="0"/>
                        </a:rPr>
                        <a:t>Αισθητήρας</a:t>
                      </a:r>
                      <a:endParaRPr lang="en-US" sz="1200" dirty="0">
                        <a:latin typeface="Calibri" panose="020F0502020204030204" pitchFamily="34" charset="0"/>
                        <a:cs typeface="Calibri" panose="020F0502020204030204" pitchFamily="34" charset="0"/>
                      </a:endParaRPr>
                    </a:p>
                  </a:txBody>
                  <a:tcPr/>
                </a:tc>
                <a:tc>
                  <a:txBody>
                    <a:bodyPr/>
                    <a:lstStyle/>
                    <a:p>
                      <a:r>
                        <a:rPr lang="el-GR" sz="1200" dirty="0">
                          <a:latin typeface="Calibri" panose="020F0502020204030204" pitchFamily="34" charset="0"/>
                          <a:cs typeface="Calibri" panose="020F0502020204030204" pitchFamily="34" charset="0"/>
                        </a:rPr>
                        <a:t>Μικρή σταγόνα υγρού η φυσαλίδας</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04190108"/>
                  </a:ext>
                </a:extLst>
              </a:tr>
              <a:tr h="370840">
                <a:tc>
                  <a:txBody>
                    <a:bodyPr/>
                    <a:lstStyle/>
                    <a:p>
                      <a:r>
                        <a:rPr lang="el-GR" sz="1200" dirty="0">
                          <a:latin typeface="Calibri" panose="020F0502020204030204" pitchFamily="34" charset="0"/>
                          <a:cs typeface="Calibri" panose="020F0502020204030204" pitchFamily="34" charset="0"/>
                        </a:rPr>
                        <a:t>Δεδομένα</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200" dirty="0">
                          <a:latin typeface="Calibri" panose="020F0502020204030204" pitchFamily="34" charset="0"/>
                          <a:cs typeface="Calibri" panose="020F0502020204030204" pitchFamily="34" charset="0"/>
                        </a:rPr>
                        <a:t>Γωνία Επαφής (Θ)</a:t>
                      </a:r>
                    </a:p>
                  </a:txBody>
                  <a:tcPr/>
                </a:tc>
                <a:extLst>
                  <a:ext uri="{0D108BD9-81ED-4DB2-BD59-A6C34878D82A}">
                    <a16:rowId xmlns:a16="http://schemas.microsoft.com/office/drawing/2014/main" val="3430239685"/>
                  </a:ext>
                </a:extLst>
              </a:tr>
              <a:tr h="370840">
                <a:tc>
                  <a:txBody>
                    <a:bodyPr/>
                    <a:lstStyle/>
                    <a:p>
                      <a:r>
                        <a:rPr lang="el-GR" sz="1200" dirty="0">
                          <a:latin typeface="Calibri" panose="020F0502020204030204" pitchFamily="34" charset="0"/>
                          <a:cs typeface="Calibri" panose="020F0502020204030204" pitchFamily="34" charset="0"/>
                        </a:rPr>
                        <a:t>Δείγμα</a:t>
                      </a:r>
                      <a:endParaRPr lang="en-US" sz="1200" dirty="0">
                        <a:latin typeface="Calibri" panose="020F0502020204030204" pitchFamily="34" charset="0"/>
                        <a:cs typeface="Calibri" panose="020F0502020204030204" pitchFamily="34" charset="0"/>
                      </a:endParaRPr>
                    </a:p>
                  </a:txBody>
                  <a:tcPr/>
                </a:tc>
                <a:tc>
                  <a:txBody>
                    <a:bodyPr/>
                    <a:lstStyle/>
                    <a:p>
                      <a:r>
                        <a:rPr lang="el-GR" sz="1200" dirty="0">
                          <a:latin typeface="Calibri" panose="020F0502020204030204" pitchFamily="34" charset="0"/>
                          <a:cs typeface="Calibri" panose="020F0502020204030204" pitchFamily="34" charset="0"/>
                        </a:rPr>
                        <a:t>Κάθε επιφάνεια υλικού που μπορεί να υποστηρίξει</a:t>
                      </a:r>
                      <a:r>
                        <a:rPr lang="en-US" sz="1200" dirty="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τον αισθητήρα</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1935037"/>
                  </a:ext>
                </a:extLst>
              </a:tr>
              <a:tr h="370840">
                <a:tc>
                  <a:txBody>
                    <a:bodyPr/>
                    <a:lstStyle/>
                    <a:p>
                      <a:r>
                        <a:rPr lang="el-GR" sz="1200" dirty="0">
                          <a:latin typeface="Calibri" panose="020F0502020204030204" pitchFamily="34" charset="0"/>
                          <a:cs typeface="Calibri" panose="020F0502020204030204" pitchFamily="34" charset="0"/>
                        </a:rPr>
                        <a:t>Αρχή</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200" dirty="0">
                          <a:latin typeface="Calibri" panose="020F0502020204030204" pitchFamily="34" charset="0"/>
                          <a:cs typeface="Calibri" panose="020F0502020204030204" pitchFamily="34" charset="0"/>
                        </a:rPr>
                        <a:t>Η τάση στην αλληλεπίδραση μπορεί να  χρησιμοποιηθεί για να εκτιμηθεί η ενέργεια στην επιφάνεια</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37452525"/>
                  </a:ext>
                </a:extLst>
              </a:tr>
              <a:tr h="370840">
                <a:tc>
                  <a:txBody>
                    <a:bodyPr/>
                    <a:lstStyle/>
                    <a:p>
                      <a:r>
                        <a:rPr lang="el-GR" sz="1200" dirty="0">
                          <a:latin typeface="Calibri" panose="020F0502020204030204" pitchFamily="34" charset="0"/>
                          <a:cs typeface="Calibri" panose="020F0502020204030204" pitchFamily="34" charset="0"/>
                        </a:rPr>
                        <a:t>Πληροφορίες</a:t>
                      </a:r>
                      <a:endParaRPr lang="en-US" sz="1200" dirty="0">
                        <a:latin typeface="Calibri" panose="020F0502020204030204" pitchFamily="34" charset="0"/>
                        <a:cs typeface="Calibri" panose="020F0502020204030204" pitchFamily="34" charset="0"/>
                      </a:endParaRPr>
                    </a:p>
                  </a:txBody>
                  <a:tcPr/>
                </a:tc>
                <a:tc>
                  <a:txBody>
                    <a:bodyPr/>
                    <a:lstStyle/>
                    <a:p>
                      <a:r>
                        <a:rPr lang="el-GR" sz="1200" dirty="0">
                          <a:latin typeface="Calibri" panose="020F0502020204030204" pitchFamily="34" charset="0"/>
                          <a:cs typeface="Calibri" panose="020F0502020204030204" pitchFamily="34" charset="0"/>
                        </a:rPr>
                        <a:t>Ενέργεια Επιφάνειας</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35084710"/>
                  </a:ext>
                </a:extLst>
              </a:tr>
              <a:tr h="370840">
                <a:tc>
                  <a:txBody>
                    <a:bodyPr/>
                    <a:lstStyle/>
                    <a:p>
                      <a:r>
                        <a:rPr lang="el-GR" sz="1200" dirty="0">
                          <a:latin typeface="Calibri" panose="020F0502020204030204" pitchFamily="34" charset="0"/>
                          <a:cs typeface="Calibri" panose="020F0502020204030204" pitchFamily="34" charset="0"/>
                        </a:rPr>
                        <a:t>Βάθος</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Calibri" panose="020F0502020204030204" pitchFamily="34" charset="0"/>
                          <a:cs typeface="Calibri" panose="020F0502020204030204" pitchFamily="34" charset="0"/>
                        </a:rPr>
                        <a:t>Å’s</a:t>
                      </a:r>
                    </a:p>
                  </a:txBody>
                  <a:tcPr/>
                </a:tc>
                <a:extLst>
                  <a:ext uri="{0D108BD9-81ED-4DB2-BD59-A6C34878D82A}">
                    <a16:rowId xmlns:a16="http://schemas.microsoft.com/office/drawing/2014/main" val="1023310447"/>
                  </a:ext>
                </a:extLst>
              </a:tr>
              <a:tr h="370840">
                <a:tc>
                  <a:txBody>
                    <a:bodyPr/>
                    <a:lstStyle/>
                    <a:p>
                      <a:r>
                        <a:rPr lang="el-GR" sz="1200" dirty="0">
                          <a:latin typeface="Calibri" panose="020F0502020204030204" pitchFamily="34" charset="0"/>
                          <a:cs typeface="Calibri" panose="020F0502020204030204" pitchFamily="34" charset="0"/>
                        </a:rPr>
                        <a:t>Διακριτική Ικανότητα</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Calibri" panose="020F0502020204030204" pitchFamily="34" charset="0"/>
                          <a:cs typeface="Calibri" panose="020F0502020204030204" pitchFamily="34" charset="0"/>
                        </a:rPr>
                        <a:t>mm</a:t>
                      </a:r>
                      <a:r>
                        <a:rPr lang="en-US" sz="1200" baseline="30000" dirty="0">
                          <a:latin typeface="Calibri" panose="020F0502020204030204" pitchFamily="34" charset="0"/>
                          <a:cs typeface="Calibri" panose="020F0502020204030204" pitchFamily="34" charset="0"/>
                        </a:rPr>
                        <a:t>2</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87770331"/>
                  </a:ext>
                </a:extLst>
              </a:tr>
              <a:tr h="370840">
                <a:tc>
                  <a:txBody>
                    <a:bodyPr/>
                    <a:lstStyle/>
                    <a:p>
                      <a:r>
                        <a:rPr lang="el-GR" sz="1200" dirty="0">
                          <a:latin typeface="Calibri" panose="020F0502020204030204" pitchFamily="34" charset="0"/>
                          <a:cs typeface="Calibri" panose="020F0502020204030204" pitchFamily="34" charset="0"/>
                        </a:rPr>
                        <a:t>Ευαισθησία</a:t>
                      </a:r>
                      <a:endParaRPr lang="en-US" sz="1200" dirty="0">
                        <a:latin typeface="Calibri" panose="020F0502020204030204" pitchFamily="34" charset="0"/>
                        <a:cs typeface="Calibri" panose="020F0502020204030204" pitchFamily="34" charset="0"/>
                      </a:endParaRPr>
                    </a:p>
                  </a:txBody>
                  <a:tcPr/>
                </a:tc>
                <a:tc>
                  <a:txBody>
                    <a:bodyPr/>
                    <a:lstStyle/>
                    <a:p>
                      <a:r>
                        <a:rPr lang="el-GR" sz="1200" dirty="0">
                          <a:latin typeface="Calibri" panose="020F0502020204030204" pitchFamily="34" charset="0"/>
                          <a:cs typeface="Calibri" panose="020F0502020204030204" pitchFamily="34" charset="0"/>
                        </a:rPr>
                        <a:t>Εξαρτάται από τη χημική σύσταση</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5298786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200" dirty="0">
                          <a:latin typeface="Calibri" panose="020F0502020204030204" pitchFamily="34" charset="0"/>
                          <a:cs typeface="Calibri" panose="020F0502020204030204" pitchFamily="34" charset="0"/>
                        </a:rPr>
                        <a:t>Σχετικό κόστος</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200" dirty="0">
                          <a:latin typeface="Calibri" panose="020F0502020204030204" pitchFamily="34" charset="0"/>
                          <a:cs typeface="Calibri" panose="020F0502020204030204" pitchFamily="34" charset="0"/>
                        </a:rPr>
                        <a:t>Φτηνό</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19837454"/>
                  </a:ext>
                </a:extLst>
              </a:tr>
              <a:tr h="370840">
                <a:tc>
                  <a:txBody>
                    <a:bodyPr/>
                    <a:lstStyle/>
                    <a:p>
                      <a:r>
                        <a:rPr lang="el-GR" sz="1200" dirty="0">
                          <a:latin typeface="Calibri" panose="020F0502020204030204" pitchFamily="34" charset="0"/>
                          <a:cs typeface="Calibri" panose="020F0502020204030204" pitchFamily="34" charset="0"/>
                        </a:rPr>
                        <a:t>Λοιπές πληροφορίες</a:t>
                      </a:r>
                      <a:endParaRPr lang="en-US" sz="1200" dirty="0">
                        <a:latin typeface="Calibri" panose="020F0502020204030204" pitchFamily="34" charset="0"/>
                        <a:cs typeface="Calibri" panose="020F0502020204030204" pitchFamily="34" charset="0"/>
                      </a:endParaRPr>
                    </a:p>
                  </a:txBody>
                  <a:tcPr/>
                </a:tc>
                <a:tc>
                  <a:txBody>
                    <a:bodyPr/>
                    <a:lstStyle/>
                    <a:p>
                      <a:r>
                        <a:rPr lang="el-GR" sz="1200" dirty="0">
                          <a:latin typeface="Calibri" panose="020F0502020204030204" pitchFamily="34" charset="0"/>
                          <a:cs typeface="Calibri" panose="020F0502020204030204" pitchFamily="34" charset="0"/>
                        </a:rPr>
                        <a:t>Παρόμοιες τεχνικές μπορούν να χρησιμοποιηθούν για τα υγρά</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36727937"/>
                  </a:ext>
                </a:extLst>
              </a:tr>
            </a:tbl>
          </a:graphicData>
        </a:graphic>
      </p:graphicFrame>
      <p:grpSp>
        <p:nvGrpSpPr>
          <p:cNvPr id="7" name="Google Shape;168;p14">
            <a:extLst>
              <a:ext uri="{FF2B5EF4-FFF2-40B4-BE49-F238E27FC236}">
                <a16:creationId xmlns:a16="http://schemas.microsoft.com/office/drawing/2014/main" id="{A5B7BD1B-BCEF-4CE2-8E2D-EF3DE8536DC5}"/>
              </a:ext>
            </a:extLst>
          </p:cNvPr>
          <p:cNvGrpSpPr/>
          <p:nvPr/>
        </p:nvGrpSpPr>
        <p:grpSpPr>
          <a:xfrm>
            <a:off x="8458200" y="381000"/>
            <a:ext cx="450753" cy="450708"/>
            <a:chOff x="3277794" y="2969995"/>
            <a:chExt cx="457200" cy="457200"/>
          </a:xfrm>
        </p:grpSpPr>
        <p:sp>
          <p:nvSpPr>
            <p:cNvPr id="8" name="Google Shape;169;p14">
              <a:extLst>
                <a:ext uri="{FF2B5EF4-FFF2-40B4-BE49-F238E27FC236}">
                  <a16:creationId xmlns:a16="http://schemas.microsoft.com/office/drawing/2014/main" id="{74B88957-BF1C-4A92-96BE-6B19D1C372C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41ADAC12-E562-4EB1-B8B8-1D76FC8D7DE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A94BAEBE-10B2-487D-BAE2-19A5D0C6B392}"/>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851090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5F75-3FA0-49EB-A7C2-65244E121441}"/>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Μέθοδος Ισορροπίας</a:t>
            </a:r>
            <a:endParaRPr lang="en-US" dirty="0">
              <a:latin typeface="Calibri" panose="020F0502020204030204" pitchFamily="34" charset="0"/>
              <a:cs typeface="Calibri" panose="020F0502020204030204" pitchFamily="34" charset="0"/>
            </a:endParaRPr>
          </a:p>
        </p:txBody>
      </p:sp>
      <p:sp>
        <p:nvSpPr>
          <p:cNvPr id="3" name="Text Box 3">
            <a:extLst>
              <a:ext uri="{FF2B5EF4-FFF2-40B4-BE49-F238E27FC236}">
                <a16:creationId xmlns:a16="http://schemas.microsoft.com/office/drawing/2014/main" id="{0F5D5D8C-72E3-474B-A135-069AD1C441D3}"/>
              </a:ext>
            </a:extLst>
          </p:cNvPr>
          <p:cNvSpPr txBox="1">
            <a:spLocks noChangeArrowheads="1"/>
          </p:cNvSpPr>
          <p:nvPr/>
        </p:nvSpPr>
        <p:spPr bwMode="auto">
          <a:xfrm>
            <a:off x="228600" y="2133600"/>
            <a:ext cx="4114800" cy="1569660"/>
          </a:xfrm>
          <a:prstGeom prst="rect">
            <a:avLst/>
          </a:prstGeom>
          <a:noFill/>
          <a:ln w="9525">
            <a:noFill/>
            <a:miter lim="800000"/>
            <a:headEnd/>
            <a:tailEnd/>
          </a:ln>
          <a:effectLst/>
        </p:spPr>
        <p:txBody>
          <a:bodyPr>
            <a:spAutoFit/>
          </a:bodyPr>
          <a:lstStyle/>
          <a:p>
            <a:pPr marL="274320" indent="-274320">
              <a:spcAft>
                <a:spcPts val="600"/>
              </a:spcAft>
              <a:buFont typeface="Wingdings" pitchFamily="2" charset="2"/>
              <a:buChar char="§"/>
            </a:pPr>
            <a:r>
              <a:rPr lang="el-GR" dirty="0">
                <a:latin typeface="Calibri" panose="020F0502020204030204" pitchFamily="34" charset="0"/>
                <a:cs typeface="Calibri" panose="020F0502020204030204" pitchFamily="34" charset="0"/>
              </a:rPr>
              <a:t>Εύκολη τεχνική: τοποθετούμε μια σταγόνα ή μια φυσαλίδα σε μια στερεή επιφάνεια και μετράμε τη γεωμετρία. Η «γωνία επαφής» Θ μπορεί να συσχετιστεί με επιφανειακή τάση μέσω της εξίσωσης </a:t>
            </a:r>
            <a:r>
              <a:rPr lang="en-US" dirty="0">
                <a:latin typeface="Calibri" panose="020F0502020204030204" pitchFamily="34" charset="0"/>
                <a:cs typeface="Calibri" panose="020F0502020204030204" pitchFamily="34" charset="0"/>
              </a:rPr>
              <a:t>Young-</a:t>
            </a:r>
            <a:r>
              <a:rPr lang="en-US" dirty="0" err="1">
                <a:latin typeface="Calibri" panose="020F0502020204030204" pitchFamily="34" charset="0"/>
                <a:cs typeface="Calibri" panose="020F0502020204030204" pitchFamily="34" charset="0"/>
              </a:rPr>
              <a:t>Dupre</a:t>
            </a:r>
            <a:r>
              <a:rPr lang="el-GR"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74320" indent="-274320">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Λίγο πιο δύσκολη τεχνική για άλλα υλικά.</a:t>
            </a:r>
            <a:endParaRPr lang="en-US" dirty="0">
              <a:latin typeface="Calibri" panose="020F0502020204030204" pitchFamily="34" charset="0"/>
              <a:cs typeface="Calibri" panose="020F0502020204030204" pitchFamily="34" charset="0"/>
              <a:sym typeface="Symbol" pitchFamily="18" charset="2"/>
            </a:endParaRPr>
          </a:p>
        </p:txBody>
      </p:sp>
      <p:pic>
        <p:nvPicPr>
          <p:cNvPr id="4" name="Picture 4">
            <a:extLst>
              <a:ext uri="{FF2B5EF4-FFF2-40B4-BE49-F238E27FC236}">
                <a16:creationId xmlns:a16="http://schemas.microsoft.com/office/drawing/2014/main" id="{CEB09498-81C7-4CD0-AA35-88DAF0A5EC56}"/>
              </a:ext>
            </a:extLst>
          </p:cNvPr>
          <p:cNvPicPr>
            <a:picLocks noChangeAspect="1" noChangeArrowheads="1"/>
          </p:cNvPicPr>
          <p:nvPr/>
        </p:nvPicPr>
        <p:blipFill>
          <a:blip r:embed="rId2" cstate="print"/>
          <a:srcRect/>
          <a:stretch>
            <a:fillRect/>
          </a:stretch>
        </p:blipFill>
        <p:spPr bwMode="auto">
          <a:xfrm>
            <a:off x="4648200" y="1905000"/>
            <a:ext cx="4191000" cy="2051050"/>
          </a:xfrm>
          <a:prstGeom prst="rect">
            <a:avLst/>
          </a:prstGeom>
          <a:noFill/>
          <a:ln w="9525">
            <a:noFill/>
            <a:miter lim="800000"/>
            <a:headEnd/>
            <a:tailEnd/>
          </a:ln>
          <a:effectLst/>
        </p:spPr>
      </p:pic>
      <p:pic>
        <p:nvPicPr>
          <p:cNvPr id="5" name="Picture 5">
            <a:extLst>
              <a:ext uri="{FF2B5EF4-FFF2-40B4-BE49-F238E27FC236}">
                <a16:creationId xmlns:a16="http://schemas.microsoft.com/office/drawing/2014/main" id="{670C8652-274F-41A8-9B2A-5C0502E46224}"/>
              </a:ext>
            </a:extLst>
          </p:cNvPr>
          <p:cNvPicPr>
            <a:picLocks noChangeAspect="1" noChangeArrowheads="1"/>
          </p:cNvPicPr>
          <p:nvPr/>
        </p:nvPicPr>
        <p:blipFill>
          <a:blip r:embed="rId3" cstate="print"/>
          <a:srcRect/>
          <a:stretch>
            <a:fillRect/>
          </a:stretch>
        </p:blipFill>
        <p:spPr bwMode="auto">
          <a:xfrm>
            <a:off x="597738" y="4657368"/>
            <a:ext cx="7948523" cy="2148879"/>
          </a:xfrm>
          <a:prstGeom prst="rect">
            <a:avLst/>
          </a:prstGeom>
          <a:noFill/>
          <a:ln w="9525">
            <a:noFill/>
            <a:miter lim="800000"/>
            <a:headEnd/>
            <a:tailEnd/>
          </a:ln>
          <a:effectLst/>
        </p:spPr>
      </p:pic>
      <p:sp>
        <p:nvSpPr>
          <p:cNvPr id="6" name="Ορθογώνιο 12">
            <a:extLst>
              <a:ext uri="{FF2B5EF4-FFF2-40B4-BE49-F238E27FC236}">
                <a16:creationId xmlns:a16="http://schemas.microsoft.com/office/drawing/2014/main" id="{F4E8AF58-6209-428C-B9CB-C83D1E97BB1D}"/>
              </a:ext>
            </a:extLst>
          </p:cNvPr>
          <p:cNvSpPr/>
          <p:nvPr/>
        </p:nvSpPr>
        <p:spPr>
          <a:xfrm>
            <a:off x="4403774" y="7137370"/>
            <a:ext cx="4572000" cy="400110"/>
          </a:xfrm>
          <a:prstGeom prst="rect">
            <a:avLst/>
          </a:prstGeom>
        </p:spPr>
        <p:txBody>
          <a:bodyPr>
            <a:spAutoFit/>
          </a:bodyPr>
          <a:lstStyle/>
          <a:p>
            <a:pPr algn="ctr">
              <a:defRPr/>
            </a:pPr>
            <a:r>
              <a:rPr lang="en-US" sz="10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 </a:t>
            </a:r>
          </a:p>
        </p:txBody>
      </p:sp>
      <p:grpSp>
        <p:nvGrpSpPr>
          <p:cNvPr id="7" name="Google Shape;168;p14">
            <a:extLst>
              <a:ext uri="{FF2B5EF4-FFF2-40B4-BE49-F238E27FC236}">
                <a16:creationId xmlns:a16="http://schemas.microsoft.com/office/drawing/2014/main" id="{19208D3D-14E3-41A9-96BF-B85D5654D1EB}"/>
              </a:ext>
            </a:extLst>
          </p:cNvPr>
          <p:cNvGrpSpPr/>
          <p:nvPr/>
        </p:nvGrpSpPr>
        <p:grpSpPr>
          <a:xfrm>
            <a:off x="8458200" y="381000"/>
            <a:ext cx="450753" cy="450708"/>
            <a:chOff x="3277794" y="2969995"/>
            <a:chExt cx="457200" cy="457200"/>
          </a:xfrm>
        </p:grpSpPr>
        <p:sp>
          <p:nvSpPr>
            <p:cNvPr id="8" name="Google Shape;169;p14">
              <a:extLst>
                <a:ext uri="{FF2B5EF4-FFF2-40B4-BE49-F238E27FC236}">
                  <a16:creationId xmlns:a16="http://schemas.microsoft.com/office/drawing/2014/main" id="{774A20CE-40EB-42ED-9230-8A319D2D7A2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5EE6B679-59FC-4F94-A98F-68CC9887565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CF40C513-9410-4086-9303-881BB016B893}"/>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570313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9DB9-C44F-447F-8311-CF3E23296EFB}"/>
              </a:ext>
            </a:extLst>
          </p:cNvPr>
          <p:cNvSpPr>
            <a:spLocks noGrp="1"/>
          </p:cNvSpPr>
          <p:nvPr>
            <p:ph type="title"/>
          </p:nvPr>
        </p:nvSpPr>
        <p:spPr>
          <a:xfrm>
            <a:off x="614975" y="521800"/>
            <a:ext cx="6757800" cy="1226000"/>
          </a:xfrm>
        </p:spPr>
        <p:txBody>
          <a:bodyPr/>
          <a:lstStyle/>
          <a:p>
            <a:r>
              <a:rPr lang="el-GR" dirty="0">
                <a:latin typeface="Calibri" panose="020F0502020204030204" pitchFamily="34" charset="0"/>
                <a:cs typeface="Calibri" panose="020F0502020204030204" pitchFamily="34" charset="0"/>
              </a:rPr>
              <a:t>Δυναμική μέθοδος</a:t>
            </a:r>
            <a:endParaRPr lang="en-US"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FD48EEB-3862-4C22-8899-9768E113022C}"/>
              </a:ext>
            </a:extLst>
          </p:cNvPr>
          <p:cNvPicPr>
            <a:picLocks noChangeAspect="1"/>
          </p:cNvPicPr>
          <p:nvPr/>
        </p:nvPicPr>
        <p:blipFill>
          <a:blip r:embed="rId2"/>
          <a:stretch>
            <a:fillRect/>
          </a:stretch>
        </p:blipFill>
        <p:spPr>
          <a:xfrm>
            <a:off x="533400" y="2065134"/>
            <a:ext cx="3511501" cy="4307039"/>
          </a:xfrm>
          <a:prstGeom prst="rect">
            <a:avLst/>
          </a:prstGeom>
        </p:spPr>
      </p:pic>
      <p:sp>
        <p:nvSpPr>
          <p:cNvPr id="10" name="Rectangle 7">
            <a:extLst>
              <a:ext uri="{FF2B5EF4-FFF2-40B4-BE49-F238E27FC236}">
                <a16:creationId xmlns:a16="http://schemas.microsoft.com/office/drawing/2014/main" id="{D0D6996C-A607-4BAB-9816-6877F4BEE97C}"/>
              </a:ext>
            </a:extLst>
          </p:cNvPr>
          <p:cNvSpPr>
            <a:spLocks noChangeArrowheads="1"/>
          </p:cNvSpPr>
          <p:nvPr/>
        </p:nvSpPr>
        <p:spPr bwMode="auto">
          <a:xfrm>
            <a:off x="4343400" y="3095268"/>
            <a:ext cx="3581400" cy="2246769"/>
          </a:xfrm>
          <a:prstGeom prst="rect">
            <a:avLst/>
          </a:prstGeom>
          <a:noFill/>
          <a:ln w="9525">
            <a:noFill/>
            <a:miter lim="800000"/>
            <a:headEnd/>
            <a:tailEnd/>
          </a:ln>
          <a:effectLst/>
        </p:spPr>
        <p:txBody>
          <a:bodyPr wrap="square">
            <a:spAutoFit/>
          </a:bodyPr>
          <a:lstStyle/>
          <a:p>
            <a:pPr marL="274320" indent="-274320" algn="just">
              <a:spcAft>
                <a:spcPts val="600"/>
              </a:spcAft>
              <a:buFont typeface="Wingdings" pitchFamily="2" charset="2"/>
              <a:buChar char="§"/>
            </a:pPr>
            <a:r>
              <a:rPr lang="el-GR" sz="2000" dirty="0">
                <a:latin typeface="Calibri" panose="020F0502020204030204" pitchFamily="34" charset="0"/>
                <a:cs typeface="Calibri" panose="020F0502020204030204" pitchFamily="34" charset="0"/>
              </a:rPr>
              <a:t>Αν κάποιος παρατηρήσει «υστέρηση» ή μια διαφορά στη θ</a:t>
            </a:r>
            <a:r>
              <a:rPr lang="en-US" sz="2400" baseline="-25000" dirty="0">
                <a:latin typeface="Calibri" panose="020F0502020204030204" pitchFamily="34" charset="0"/>
                <a:cs typeface="Calibri" panose="020F0502020204030204" pitchFamily="34" charset="0"/>
              </a:rPr>
              <a:t>a</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σε σχέση με την </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θ</a:t>
            </a:r>
            <a:r>
              <a:rPr lang="en-US" sz="2400" baseline="-25000" dirty="0">
                <a:latin typeface="Calibri" panose="020F0502020204030204" pitchFamily="34" charset="0"/>
                <a:cs typeface="Calibri" panose="020F0502020204030204" pitchFamily="34" charset="0"/>
              </a:rPr>
              <a:t>r</a:t>
            </a:r>
            <a:r>
              <a:rPr lang="el-GR" sz="2000" baseline="-25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τότε είναι πιθανό ότι η επιφάνεια αναδιατάσσεται λόγω της αλληλεπίδρασής της με τον αισθητήρα.</a:t>
            </a:r>
          </a:p>
        </p:txBody>
      </p:sp>
      <p:sp>
        <p:nvSpPr>
          <p:cNvPr id="11" name="Ορθογώνιο 4">
            <a:extLst>
              <a:ext uri="{FF2B5EF4-FFF2-40B4-BE49-F238E27FC236}">
                <a16:creationId xmlns:a16="http://schemas.microsoft.com/office/drawing/2014/main" id="{646D13E3-3D0E-4577-A321-B82E28F7DC28}"/>
              </a:ext>
            </a:extLst>
          </p:cNvPr>
          <p:cNvSpPr/>
          <p:nvPr/>
        </p:nvSpPr>
        <p:spPr>
          <a:xfrm>
            <a:off x="4572000" y="6419804"/>
            <a:ext cx="4572000" cy="400110"/>
          </a:xfrm>
          <a:prstGeom prst="rect">
            <a:avLst/>
          </a:prstGeom>
        </p:spPr>
        <p:txBody>
          <a:bodyPr>
            <a:spAutoFit/>
          </a:bodyPr>
          <a:lstStyle/>
          <a:p>
            <a:pPr>
              <a:defRPr/>
            </a:pPr>
            <a:r>
              <a:rPr lang="en-US" sz="10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 </a:t>
            </a:r>
          </a:p>
        </p:txBody>
      </p:sp>
      <p:grpSp>
        <p:nvGrpSpPr>
          <p:cNvPr id="12" name="Google Shape;168;p14">
            <a:extLst>
              <a:ext uri="{FF2B5EF4-FFF2-40B4-BE49-F238E27FC236}">
                <a16:creationId xmlns:a16="http://schemas.microsoft.com/office/drawing/2014/main" id="{DAEA3B98-50A9-408B-A0B7-0785F8F69C3C}"/>
              </a:ext>
            </a:extLst>
          </p:cNvPr>
          <p:cNvGrpSpPr/>
          <p:nvPr/>
        </p:nvGrpSpPr>
        <p:grpSpPr>
          <a:xfrm>
            <a:off x="8458200" y="381000"/>
            <a:ext cx="450753" cy="450708"/>
            <a:chOff x="3277794" y="2969995"/>
            <a:chExt cx="457200" cy="457200"/>
          </a:xfrm>
        </p:grpSpPr>
        <p:sp>
          <p:nvSpPr>
            <p:cNvPr id="13" name="Google Shape;169;p14">
              <a:extLst>
                <a:ext uri="{FF2B5EF4-FFF2-40B4-BE49-F238E27FC236}">
                  <a16:creationId xmlns:a16="http://schemas.microsoft.com/office/drawing/2014/main" id="{FD9DC64E-E527-4ADC-A8E4-95CB1A29A57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0;p14">
              <a:extLst>
                <a:ext uri="{FF2B5EF4-FFF2-40B4-BE49-F238E27FC236}">
                  <a16:creationId xmlns:a16="http://schemas.microsoft.com/office/drawing/2014/main" id="{61BBBEB5-80EC-4AED-9CA6-60A6DBA692CB}"/>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5" name="Google Shape;171;p14">
              <a:extLst>
                <a:ext uri="{FF2B5EF4-FFF2-40B4-BE49-F238E27FC236}">
                  <a16:creationId xmlns:a16="http://schemas.microsoft.com/office/drawing/2014/main" id="{185777A7-10F9-4B65-9167-D950219FB961}"/>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331162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068D-5128-4571-90F2-DEA01CEF7F72}"/>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θ: υποδηλώνει τον βαθμό ύγρανσης</a:t>
            </a:r>
            <a:endParaRPr lang="en-US"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762DAA8-B943-4DDB-A3F6-C356D9F0425E}"/>
              </a:ext>
            </a:extLst>
          </p:cNvPr>
          <p:cNvGrpSpPr/>
          <p:nvPr/>
        </p:nvGrpSpPr>
        <p:grpSpPr>
          <a:xfrm>
            <a:off x="762000" y="5065931"/>
            <a:ext cx="7543800" cy="1295400"/>
            <a:chOff x="838200" y="4648200"/>
            <a:chExt cx="7543800" cy="1295400"/>
          </a:xfrm>
        </p:grpSpPr>
        <p:sp>
          <p:nvSpPr>
            <p:cNvPr id="4" name="Oval 12">
              <a:extLst>
                <a:ext uri="{FF2B5EF4-FFF2-40B4-BE49-F238E27FC236}">
                  <a16:creationId xmlns:a16="http://schemas.microsoft.com/office/drawing/2014/main" id="{63CF076E-06C9-4A1E-814B-57413ACA62E0}"/>
                </a:ext>
              </a:extLst>
            </p:cNvPr>
            <p:cNvSpPr>
              <a:spLocks noChangeArrowheads="1"/>
            </p:cNvSpPr>
            <p:nvPr/>
          </p:nvSpPr>
          <p:spPr bwMode="auto">
            <a:xfrm>
              <a:off x="1143000" y="4648200"/>
              <a:ext cx="685800" cy="685800"/>
            </a:xfrm>
            <a:prstGeom prst="ellipse">
              <a:avLst/>
            </a:prstGeom>
            <a:solidFill>
              <a:schemeClr val="accent1"/>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 name="Oval 13">
              <a:extLst>
                <a:ext uri="{FF2B5EF4-FFF2-40B4-BE49-F238E27FC236}">
                  <a16:creationId xmlns:a16="http://schemas.microsoft.com/office/drawing/2014/main" id="{AD9B4C30-EC66-41F2-A597-756994A72894}"/>
                </a:ext>
              </a:extLst>
            </p:cNvPr>
            <p:cNvSpPr>
              <a:spLocks noChangeArrowheads="1"/>
            </p:cNvSpPr>
            <p:nvPr/>
          </p:nvSpPr>
          <p:spPr bwMode="auto">
            <a:xfrm>
              <a:off x="3962400" y="4800600"/>
              <a:ext cx="914400" cy="914400"/>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 name="Oval 14">
              <a:extLst>
                <a:ext uri="{FF2B5EF4-FFF2-40B4-BE49-F238E27FC236}">
                  <a16:creationId xmlns:a16="http://schemas.microsoft.com/office/drawing/2014/main" id="{E1CC9D90-652B-4580-9ECE-18C9B2D0E6C0}"/>
                </a:ext>
              </a:extLst>
            </p:cNvPr>
            <p:cNvSpPr>
              <a:spLocks noChangeArrowheads="1"/>
            </p:cNvSpPr>
            <p:nvPr/>
          </p:nvSpPr>
          <p:spPr bwMode="auto">
            <a:xfrm>
              <a:off x="6781800" y="4940300"/>
              <a:ext cx="1219200" cy="730250"/>
            </a:xfrm>
            <a:prstGeom prst="ellipse">
              <a:avLst/>
            </a:prstGeom>
            <a:solidFill>
              <a:srgbClr val="00FF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 name="Rectangle 15">
              <a:extLst>
                <a:ext uri="{FF2B5EF4-FFF2-40B4-BE49-F238E27FC236}">
                  <a16:creationId xmlns:a16="http://schemas.microsoft.com/office/drawing/2014/main" id="{D9E5EE7D-4F15-4723-AC13-44BE96382125}"/>
                </a:ext>
              </a:extLst>
            </p:cNvPr>
            <p:cNvSpPr>
              <a:spLocks noChangeArrowheads="1"/>
            </p:cNvSpPr>
            <p:nvPr/>
          </p:nvSpPr>
          <p:spPr bwMode="auto">
            <a:xfrm>
              <a:off x="990600" y="5257800"/>
              <a:ext cx="7239000" cy="685800"/>
            </a:xfrm>
            <a:prstGeom prst="rect">
              <a:avLst/>
            </a:prstGeom>
            <a:solidFill>
              <a:schemeClr val="bg1"/>
            </a:solidFill>
            <a:ln w="9525">
              <a:no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 name="Line 16">
              <a:extLst>
                <a:ext uri="{FF2B5EF4-FFF2-40B4-BE49-F238E27FC236}">
                  <a16:creationId xmlns:a16="http://schemas.microsoft.com/office/drawing/2014/main" id="{019F9FB7-7FFD-420A-AB6D-2B8C500858EF}"/>
                </a:ext>
              </a:extLst>
            </p:cNvPr>
            <p:cNvSpPr>
              <a:spLocks noChangeShapeType="1"/>
            </p:cNvSpPr>
            <p:nvPr/>
          </p:nvSpPr>
          <p:spPr bwMode="auto">
            <a:xfrm>
              <a:off x="838200" y="5257800"/>
              <a:ext cx="7543800" cy="0"/>
            </a:xfrm>
            <a:prstGeom prst="line">
              <a:avLst/>
            </a:prstGeom>
            <a:noFill/>
            <a:ln w="57150">
              <a:solidFill>
                <a:schemeClr val="tx1"/>
              </a:solidFill>
              <a:round/>
              <a:headEnd type="triangle" w="med" len="med"/>
              <a:tailEnd type="triangle" w="med" len="med"/>
            </a:ln>
            <a:effectLst/>
          </p:spPr>
          <p:txBody>
            <a:bodyPr/>
            <a:lstStyle/>
            <a:p>
              <a:endParaRPr lang="el-GR">
                <a:latin typeface="Calibri" panose="020F0502020204030204" pitchFamily="34" charset="0"/>
                <a:cs typeface="Calibri" panose="020F0502020204030204" pitchFamily="34" charset="0"/>
              </a:endParaRPr>
            </a:p>
          </p:txBody>
        </p:sp>
        <p:sp>
          <p:nvSpPr>
            <p:cNvPr id="9" name="Text Box 17">
              <a:extLst>
                <a:ext uri="{FF2B5EF4-FFF2-40B4-BE49-F238E27FC236}">
                  <a16:creationId xmlns:a16="http://schemas.microsoft.com/office/drawing/2014/main" id="{064A5FD8-891D-49E9-B3CA-EA6799D4F2CC}"/>
                </a:ext>
              </a:extLst>
            </p:cNvPr>
            <p:cNvSpPr txBox="1">
              <a:spLocks noChangeArrowheads="1"/>
            </p:cNvSpPr>
            <p:nvPr/>
          </p:nvSpPr>
          <p:spPr bwMode="auto">
            <a:xfrm>
              <a:off x="1074633" y="5334000"/>
              <a:ext cx="676788" cy="523220"/>
            </a:xfrm>
            <a:prstGeom prst="rect">
              <a:avLst/>
            </a:prstGeom>
            <a:noFill/>
            <a:ln w="9525">
              <a:noFill/>
              <a:miter lim="800000"/>
              <a:headEnd/>
              <a:tailEnd/>
            </a:ln>
            <a:effectLst/>
          </p:spPr>
          <p:txBody>
            <a:bodyPr wrap="none">
              <a:spAutoFit/>
            </a:bodyPr>
            <a:lstStyle/>
            <a:p>
              <a:pPr algn="ctr"/>
              <a:r>
                <a:rPr lang="en-US" dirty="0">
                  <a:latin typeface="Calibri" panose="020F0502020204030204" pitchFamily="34" charset="0"/>
                  <a:cs typeface="Calibri" panose="020F0502020204030204" pitchFamily="34" charset="0"/>
                </a:rPr>
                <a:t>102</a:t>
              </a:r>
              <a:r>
                <a:rPr lang="en-US" baseline="30000" dirty="0">
                  <a:latin typeface="Calibri" panose="020F0502020204030204" pitchFamily="34" charset="0"/>
                  <a:cs typeface="Calibri" panose="020F0502020204030204" pitchFamily="34" charset="0"/>
                </a:rPr>
                <a:t>o</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Νερό</a:t>
              </a:r>
              <a:r>
                <a:rPr lang="en-US" dirty="0">
                  <a:latin typeface="Calibri" panose="020F0502020204030204" pitchFamily="34" charset="0"/>
                  <a:cs typeface="Calibri" panose="020F0502020204030204" pitchFamily="34" charset="0"/>
                </a:rPr>
                <a:t>)</a:t>
              </a:r>
            </a:p>
          </p:txBody>
        </p:sp>
        <p:sp>
          <p:nvSpPr>
            <p:cNvPr id="10" name="Text Box 18">
              <a:extLst>
                <a:ext uri="{FF2B5EF4-FFF2-40B4-BE49-F238E27FC236}">
                  <a16:creationId xmlns:a16="http://schemas.microsoft.com/office/drawing/2014/main" id="{9BF89DAB-C708-4263-8324-EC687A556137}"/>
                </a:ext>
              </a:extLst>
            </p:cNvPr>
            <p:cNvSpPr txBox="1">
              <a:spLocks noChangeArrowheads="1"/>
            </p:cNvSpPr>
            <p:nvPr/>
          </p:nvSpPr>
          <p:spPr bwMode="auto">
            <a:xfrm>
              <a:off x="3578328" y="5334000"/>
              <a:ext cx="1587294" cy="523220"/>
            </a:xfrm>
            <a:prstGeom prst="rect">
              <a:avLst/>
            </a:prstGeom>
            <a:noFill/>
            <a:ln w="9525">
              <a:noFill/>
              <a:miter lim="800000"/>
              <a:headEnd/>
              <a:tailEnd/>
            </a:ln>
            <a:effectLst/>
          </p:spPr>
          <p:txBody>
            <a:bodyPr wrap="none">
              <a:spAutoFit/>
            </a:bodyPr>
            <a:lstStyle/>
            <a:p>
              <a:pPr algn="ctr"/>
              <a:r>
                <a:rPr lang="en-US" dirty="0">
                  <a:latin typeface="Calibri" panose="020F0502020204030204" pitchFamily="34" charset="0"/>
                  <a:cs typeface="Calibri" panose="020F0502020204030204" pitchFamily="34" charset="0"/>
                </a:rPr>
                <a:t>71</a:t>
              </a:r>
              <a:r>
                <a:rPr lang="en-US" baseline="30000" dirty="0">
                  <a:latin typeface="Calibri" panose="020F0502020204030204" pitchFamily="34" charset="0"/>
                  <a:cs typeface="Calibri" panose="020F0502020204030204" pitchFamily="34" charset="0"/>
                </a:rPr>
                <a:t>o</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(Methylene iodide)</a:t>
              </a:r>
            </a:p>
          </p:txBody>
        </p:sp>
        <p:sp>
          <p:nvSpPr>
            <p:cNvPr id="11" name="Text Box 19">
              <a:extLst>
                <a:ext uri="{FF2B5EF4-FFF2-40B4-BE49-F238E27FC236}">
                  <a16:creationId xmlns:a16="http://schemas.microsoft.com/office/drawing/2014/main" id="{5C2CAC30-19DF-4C11-B825-372CCAB65A76}"/>
                </a:ext>
              </a:extLst>
            </p:cNvPr>
            <p:cNvSpPr txBox="1">
              <a:spLocks noChangeArrowheads="1"/>
            </p:cNvSpPr>
            <p:nvPr/>
          </p:nvSpPr>
          <p:spPr bwMode="auto">
            <a:xfrm>
              <a:off x="6961728" y="5334000"/>
              <a:ext cx="840294" cy="523220"/>
            </a:xfrm>
            <a:prstGeom prst="rect">
              <a:avLst/>
            </a:prstGeom>
            <a:noFill/>
            <a:ln w="9525">
              <a:noFill/>
              <a:miter lim="800000"/>
              <a:headEnd/>
              <a:tailEnd/>
            </a:ln>
            <a:effectLst/>
          </p:spPr>
          <p:txBody>
            <a:bodyPr wrap="none">
              <a:spAutoFit/>
            </a:bodyPr>
            <a:lstStyle/>
            <a:p>
              <a:pPr algn="ctr"/>
              <a:r>
                <a:rPr lang="en-US" dirty="0">
                  <a:latin typeface="Calibri" panose="020F0502020204030204" pitchFamily="34" charset="0"/>
                  <a:cs typeface="Calibri" panose="020F0502020204030204" pitchFamily="34" charset="0"/>
                </a:rPr>
                <a:t>25</a:t>
              </a:r>
              <a:r>
                <a:rPr lang="en-US" baseline="30000" dirty="0">
                  <a:latin typeface="Calibri" panose="020F0502020204030204" pitchFamily="34" charset="0"/>
                  <a:cs typeface="Calibri" panose="020F0502020204030204" pitchFamily="34" charset="0"/>
                </a:rPr>
                <a:t>o</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Decane</a:t>
              </a:r>
              <a:r>
                <a:rPr lang="en-US" dirty="0">
                  <a:latin typeface="Calibri" panose="020F0502020204030204" pitchFamily="34" charset="0"/>
                  <a:cs typeface="Calibri" panose="020F0502020204030204" pitchFamily="34" charset="0"/>
                </a:rPr>
                <a:t>)</a:t>
              </a:r>
            </a:p>
          </p:txBody>
        </p:sp>
      </p:grpSp>
      <p:sp>
        <p:nvSpPr>
          <p:cNvPr id="12" name="Text Box 20">
            <a:extLst>
              <a:ext uri="{FF2B5EF4-FFF2-40B4-BE49-F238E27FC236}">
                <a16:creationId xmlns:a16="http://schemas.microsoft.com/office/drawing/2014/main" id="{28764A7A-085F-4ECB-BF6E-2C814F2DF8BC}"/>
              </a:ext>
            </a:extLst>
          </p:cNvPr>
          <p:cNvSpPr txBox="1">
            <a:spLocks noChangeArrowheads="1"/>
          </p:cNvSpPr>
          <p:nvPr/>
        </p:nvSpPr>
        <p:spPr bwMode="auto">
          <a:xfrm>
            <a:off x="-76200" y="4380131"/>
            <a:ext cx="9144000" cy="307777"/>
          </a:xfrm>
          <a:prstGeom prst="rect">
            <a:avLst/>
          </a:prstGeom>
          <a:noFill/>
          <a:ln w="9525">
            <a:noFill/>
            <a:miter lim="800000"/>
            <a:headEnd/>
            <a:tailEnd/>
          </a:ln>
          <a:effectLst/>
        </p:spPr>
        <p:txBody>
          <a:bodyPr>
            <a:spAutoFit/>
          </a:bodyPr>
          <a:lstStyle/>
          <a:p>
            <a:pPr algn="ctr">
              <a:spcBef>
                <a:spcPct val="50000"/>
              </a:spcBef>
            </a:pPr>
            <a:r>
              <a:rPr lang="el-GR" dirty="0">
                <a:latin typeface="Calibri" panose="020F0502020204030204" pitchFamily="34" charset="0"/>
                <a:cs typeface="Calibri" panose="020F0502020204030204" pitchFamily="34" charset="0"/>
              </a:rPr>
              <a:t>Μπορούμε επίσης να αλλάξουμε τον αισθητήρα, για παράδειγμα αν χρησιμοποιηθεί </a:t>
            </a:r>
            <a:r>
              <a:rPr lang="el-GR" dirty="0" err="1">
                <a:latin typeface="Calibri" panose="020F0502020204030204" pitchFamily="34" charset="0"/>
                <a:cs typeface="Calibri" panose="020F0502020204030204" pitchFamily="34" charset="0"/>
              </a:rPr>
              <a:t>τεφλόν</a:t>
            </a:r>
            <a:r>
              <a:rPr lang="el-GR"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AF4E3577-347E-413F-A2B2-61ACBFE70971}"/>
              </a:ext>
            </a:extLst>
          </p:cNvPr>
          <p:cNvGrpSpPr/>
          <p:nvPr/>
        </p:nvGrpSpPr>
        <p:grpSpPr>
          <a:xfrm>
            <a:off x="762000" y="2590800"/>
            <a:ext cx="7543800" cy="1295400"/>
            <a:chOff x="838200" y="1828800"/>
            <a:chExt cx="7543800" cy="1295400"/>
          </a:xfrm>
        </p:grpSpPr>
        <p:sp>
          <p:nvSpPr>
            <p:cNvPr id="14" name="Oval 5">
              <a:extLst>
                <a:ext uri="{FF2B5EF4-FFF2-40B4-BE49-F238E27FC236}">
                  <a16:creationId xmlns:a16="http://schemas.microsoft.com/office/drawing/2014/main" id="{11C0A1BC-6BEE-47DA-AA0C-6F1E303A0C48}"/>
                </a:ext>
              </a:extLst>
            </p:cNvPr>
            <p:cNvSpPr>
              <a:spLocks noChangeArrowheads="1"/>
            </p:cNvSpPr>
            <p:nvPr/>
          </p:nvSpPr>
          <p:spPr bwMode="auto">
            <a:xfrm>
              <a:off x="1143000" y="1828800"/>
              <a:ext cx="685800" cy="685800"/>
            </a:xfrm>
            <a:prstGeom prst="ellipse">
              <a:avLst/>
            </a:prstGeom>
            <a:solidFill>
              <a:schemeClr val="accent1"/>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 name="Oval 6">
              <a:extLst>
                <a:ext uri="{FF2B5EF4-FFF2-40B4-BE49-F238E27FC236}">
                  <a16:creationId xmlns:a16="http://schemas.microsoft.com/office/drawing/2014/main" id="{35286293-AD2A-41C6-9077-811DD807310A}"/>
                </a:ext>
              </a:extLst>
            </p:cNvPr>
            <p:cNvSpPr>
              <a:spLocks noChangeArrowheads="1"/>
            </p:cNvSpPr>
            <p:nvPr/>
          </p:nvSpPr>
          <p:spPr bwMode="auto">
            <a:xfrm>
              <a:off x="3962400" y="1981200"/>
              <a:ext cx="914400" cy="914400"/>
            </a:xfrm>
            <a:prstGeom prst="ellipse">
              <a:avLst/>
            </a:prstGeom>
            <a:solidFill>
              <a:schemeClr val="accent1"/>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 name="Oval 7">
              <a:extLst>
                <a:ext uri="{FF2B5EF4-FFF2-40B4-BE49-F238E27FC236}">
                  <a16:creationId xmlns:a16="http://schemas.microsoft.com/office/drawing/2014/main" id="{EF0FF336-3D71-443B-8E85-390001F46759}"/>
                </a:ext>
              </a:extLst>
            </p:cNvPr>
            <p:cNvSpPr>
              <a:spLocks noChangeArrowheads="1"/>
            </p:cNvSpPr>
            <p:nvPr/>
          </p:nvSpPr>
          <p:spPr bwMode="auto">
            <a:xfrm>
              <a:off x="6553200" y="2286000"/>
              <a:ext cx="1600200" cy="381000"/>
            </a:xfrm>
            <a:prstGeom prst="ellipse">
              <a:avLst/>
            </a:prstGeom>
            <a:solidFill>
              <a:schemeClr val="accent1"/>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 name="Rectangle 8">
              <a:extLst>
                <a:ext uri="{FF2B5EF4-FFF2-40B4-BE49-F238E27FC236}">
                  <a16:creationId xmlns:a16="http://schemas.microsoft.com/office/drawing/2014/main" id="{2E84F36D-1F36-4FFE-9597-C2D9D42BC3C3}"/>
                </a:ext>
              </a:extLst>
            </p:cNvPr>
            <p:cNvSpPr>
              <a:spLocks noChangeArrowheads="1"/>
            </p:cNvSpPr>
            <p:nvPr/>
          </p:nvSpPr>
          <p:spPr bwMode="auto">
            <a:xfrm>
              <a:off x="990600" y="2438400"/>
              <a:ext cx="7239000" cy="685800"/>
            </a:xfrm>
            <a:prstGeom prst="rect">
              <a:avLst/>
            </a:prstGeom>
            <a:solidFill>
              <a:schemeClr val="bg1"/>
            </a:solidFill>
            <a:ln w="9525">
              <a:no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8" name="Line 4">
              <a:extLst>
                <a:ext uri="{FF2B5EF4-FFF2-40B4-BE49-F238E27FC236}">
                  <a16:creationId xmlns:a16="http://schemas.microsoft.com/office/drawing/2014/main" id="{A8AB278D-0E7E-4B57-8D57-5463B8C34AC9}"/>
                </a:ext>
              </a:extLst>
            </p:cNvPr>
            <p:cNvSpPr>
              <a:spLocks noChangeShapeType="1"/>
            </p:cNvSpPr>
            <p:nvPr/>
          </p:nvSpPr>
          <p:spPr bwMode="auto">
            <a:xfrm>
              <a:off x="838200" y="2438400"/>
              <a:ext cx="7543800" cy="0"/>
            </a:xfrm>
            <a:prstGeom prst="line">
              <a:avLst/>
            </a:prstGeom>
            <a:noFill/>
            <a:ln w="57150">
              <a:solidFill>
                <a:schemeClr val="tx1"/>
              </a:solidFill>
              <a:round/>
              <a:headEnd type="triangle" w="med" len="med"/>
              <a:tailEnd type="triangle" w="med" len="med"/>
            </a:ln>
            <a:effectLst/>
          </p:spPr>
          <p:txBody>
            <a:bodyPr/>
            <a:lstStyle/>
            <a:p>
              <a:endParaRPr lang="el-GR">
                <a:latin typeface="Calibri" panose="020F0502020204030204" pitchFamily="34" charset="0"/>
                <a:cs typeface="Calibri" panose="020F0502020204030204" pitchFamily="34" charset="0"/>
              </a:endParaRPr>
            </a:p>
          </p:txBody>
        </p:sp>
        <p:sp>
          <p:nvSpPr>
            <p:cNvPr id="19" name="Text Box 9">
              <a:extLst>
                <a:ext uri="{FF2B5EF4-FFF2-40B4-BE49-F238E27FC236}">
                  <a16:creationId xmlns:a16="http://schemas.microsoft.com/office/drawing/2014/main" id="{1B977200-28DF-425D-807C-CDE27A178550}"/>
                </a:ext>
              </a:extLst>
            </p:cNvPr>
            <p:cNvSpPr txBox="1">
              <a:spLocks noChangeArrowheads="1"/>
            </p:cNvSpPr>
            <p:nvPr/>
          </p:nvSpPr>
          <p:spPr bwMode="auto">
            <a:xfrm>
              <a:off x="879898" y="2514600"/>
              <a:ext cx="1192954" cy="523220"/>
            </a:xfrm>
            <a:prstGeom prst="rect">
              <a:avLst/>
            </a:prstGeom>
            <a:noFill/>
            <a:ln w="9525">
              <a:noFill/>
              <a:miter lim="800000"/>
              <a:headEnd/>
              <a:tailEnd/>
            </a:ln>
            <a:effectLst/>
          </p:spPr>
          <p:txBody>
            <a:bodyPr wrap="none">
              <a:spAutoFit/>
            </a:bodyPr>
            <a:lstStyle/>
            <a:p>
              <a:pPr algn="ctr"/>
              <a:r>
                <a:rPr lang="en-US" dirty="0">
                  <a:latin typeface="Calibri" panose="020F0502020204030204" pitchFamily="34" charset="0"/>
                  <a:cs typeface="Calibri" panose="020F0502020204030204" pitchFamily="34" charset="0"/>
                </a:rPr>
                <a:t>102</a:t>
              </a:r>
              <a:r>
                <a:rPr lang="en-US" baseline="30000" dirty="0">
                  <a:latin typeface="Calibri" panose="020F0502020204030204" pitchFamily="34" charset="0"/>
                  <a:cs typeface="Calibri" panose="020F0502020204030204" pitchFamily="34" charset="0"/>
                </a:rPr>
                <a:t>o</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(Teflon, PTFE)</a:t>
              </a:r>
            </a:p>
          </p:txBody>
        </p:sp>
        <p:sp>
          <p:nvSpPr>
            <p:cNvPr id="20" name="Text Box 10">
              <a:extLst>
                <a:ext uri="{FF2B5EF4-FFF2-40B4-BE49-F238E27FC236}">
                  <a16:creationId xmlns:a16="http://schemas.microsoft.com/office/drawing/2014/main" id="{56E55A91-A39D-4DEA-8B04-FEDAD86CA8DC}"/>
                </a:ext>
              </a:extLst>
            </p:cNvPr>
            <p:cNvSpPr txBox="1">
              <a:spLocks noChangeArrowheads="1"/>
            </p:cNvSpPr>
            <p:nvPr/>
          </p:nvSpPr>
          <p:spPr bwMode="auto">
            <a:xfrm>
              <a:off x="3834808" y="2514600"/>
              <a:ext cx="1074333" cy="523220"/>
            </a:xfrm>
            <a:prstGeom prst="rect">
              <a:avLst/>
            </a:prstGeom>
            <a:noFill/>
            <a:ln w="9525">
              <a:noFill/>
              <a:miter lim="800000"/>
              <a:headEnd/>
              <a:tailEnd/>
            </a:ln>
            <a:effectLst/>
          </p:spPr>
          <p:txBody>
            <a:bodyPr wrap="none">
              <a:spAutoFit/>
            </a:bodyPr>
            <a:lstStyle/>
            <a:p>
              <a:pPr algn="ctr"/>
              <a:r>
                <a:rPr lang="en-US" dirty="0">
                  <a:latin typeface="Calibri" panose="020F0502020204030204" pitchFamily="34" charset="0"/>
                  <a:cs typeface="Calibri" panose="020F0502020204030204" pitchFamily="34" charset="0"/>
                </a:rPr>
                <a:t>72</a:t>
              </a:r>
              <a:r>
                <a:rPr lang="en-US" baseline="30000" dirty="0">
                  <a:latin typeface="Calibri" panose="020F0502020204030204" pitchFamily="34" charset="0"/>
                  <a:cs typeface="Calibri" panose="020F0502020204030204" pitchFamily="34" charset="0"/>
                </a:rPr>
                <a:t>o</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(Mylar, PET)</a:t>
              </a:r>
            </a:p>
          </p:txBody>
        </p:sp>
        <p:sp>
          <p:nvSpPr>
            <p:cNvPr id="21" name="Text Box 11">
              <a:extLst>
                <a:ext uri="{FF2B5EF4-FFF2-40B4-BE49-F238E27FC236}">
                  <a16:creationId xmlns:a16="http://schemas.microsoft.com/office/drawing/2014/main" id="{9D5A3CF8-0B7C-437E-84A9-676480770164}"/>
                </a:ext>
              </a:extLst>
            </p:cNvPr>
            <p:cNvSpPr txBox="1">
              <a:spLocks noChangeArrowheads="1"/>
            </p:cNvSpPr>
            <p:nvPr/>
          </p:nvSpPr>
          <p:spPr bwMode="auto">
            <a:xfrm>
              <a:off x="6994500" y="2514600"/>
              <a:ext cx="702436" cy="523220"/>
            </a:xfrm>
            <a:prstGeom prst="rect">
              <a:avLst/>
            </a:prstGeom>
            <a:noFill/>
            <a:ln w="9525">
              <a:noFill/>
              <a:miter lim="800000"/>
              <a:headEnd/>
              <a:tailEnd/>
            </a:ln>
            <a:effectLst/>
          </p:spPr>
          <p:txBody>
            <a:bodyPr wrap="none">
              <a:spAutoFit/>
            </a:bodyPr>
            <a:lstStyle/>
            <a:p>
              <a:pPr algn="ctr"/>
              <a:r>
                <a:rPr lang="en-US" dirty="0">
                  <a:latin typeface="Calibri" panose="020F0502020204030204" pitchFamily="34" charset="0"/>
                  <a:cs typeface="Calibri" panose="020F0502020204030204" pitchFamily="34" charset="0"/>
                </a:rPr>
                <a:t>~5</a:t>
              </a:r>
              <a:r>
                <a:rPr lang="en-US" baseline="30000" dirty="0">
                  <a:latin typeface="Calibri" panose="020F0502020204030204" pitchFamily="34" charset="0"/>
                  <a:cs typeface="Calibri" panose="020F0502020204030204" pitchFamily="34" charset="0"/>
                </a:rPr>
                <a:t>o</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Γυαλί</a:t>
              </a:r>
              <a:r>
                <a:rPr lang="en-US" dirty="0">
                  <a:latin typeface="Calibri" panose="020F0502020204030204" pitchFamily="34" charset="0"/>
                  <a:cs typeface="Calibri" panose="020F0502020204030204" pitchFamily="34" charset="0"/>
                </a:rPr>
                <a:t>)</a:t>
              </a:r>
            </a:p>
          </p:txBody>
        </p:sp>
        <p:sp>
          <p:nvSpPr>
            <p:cNvPr id="22" name="Line 21">
              <a:extLst>
                <a:ext uri="{FF2B5EF4-FFF2-40B4-BE49-F238E27FC236}">
                  <a16:creationId xmlns:a16="http://schemas.microsoft.com/office/drawing/2014/main" id="{35C67239-B232-4804-AC7A-80166AF0CBBB}"/>
                </a:ext>
              </a:extLst>
            </p:cNvPr>
            <p:cNvSpPr>
              <a:spLocks noChangeShapeType="1"/>
            </p:cNvSpPr>
            <p:nvPr/>
          </p:nvSpPr>
          <p:spPr bwMode="auto">
            <a:xfrm>
              <a:off x="990600" y="2438400"/>
              <a:ext cx="2438400" cy="0"/>
            </a:xfrm>
            <a:prstGeom prst="line">
              <a:avLst/>
            </a:prstGeom>
            <a:noFill/>
            <a:ln w="57150">
              <a:solidFill>
                <a:schemeClr val="accent2"/>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3" name="Line 22">
              <a:extLst>
                <a:ext uri="{FF2B5EF4-FFF2-40B4-BE49-F238E27FC236}">
                  <a16:creationId xmlns:a16="http://schemas.microsoft.com/office/drawing/2014/main" id="{45C466C2-E943-45DE-81CB-E8DCEE6AB60D}"/>
                </a:ext>
              </a:extLst>
            </p:cNvPr>
            <p:cNvSpPr>
              <a:spLocks noChangeShapeType="1"/>
            </p:cNvSpPr>
            <p:nvPr/>
          </p:nvSpPr>
          <p:spPr bwMode="auto">
            <a:xfrm>
              <a:off x="3352800" y="2438400"/>
              <a:ext cx="2438400" cy="0"/>
            </a:xfrm>
            <a:prstGeom prst="line">
              <a:avLst/>
            </a:prstGeom>
            <a:noFill/>
            <a:ln w="57150">
              <a:solidFill>
                <a:srgbClr val="FF00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24" name="Line 23">
              <a:extLst>
                <a:ext uri="{FF2B5EF4-FFF2-40B4-BE49-F238E27FC236}">
                  <a16:creationId xmlns:a16="http://schemas.microsoft.com/office/drawing/2014/main" id="{54B4488F-A9E8-4378-BB3B-91F4A4AAB8D0}"/>
                </a:ext>
              </a:extLst>
            </p:cNvPr>
            <p:cNvSpPr>
              <a:spLocks noChangeShapeType="1"/>
            </p:cNvSpPr>
            <p:nvPr/>
          </p:nvSpPr>
          <p:spPr bwMode="auto">
            <a:xfrm>
              <a:off x="5791200" y="2438400"/>
              <a:ext cx="2438400" cy="0"/>
            </a:xfrm>
            <a:prstGeom prst="line">
              <a:avLst/>
            </a:prstGeom>
            <a:noFill/>
            <a:ln w="57150">
              <a:solidFill>
                <a:srgbClr val="00FF00"/>
              </a:solidFill>
              <a:round/>
              <a:headEnd/>
              <a:tailEnd/>
            </a:ln>
            <a:effectLst/>
          </p:spPr>
          <p:txBody>
            <a:bodyPr/>
            <a:lstStyle/>
            <a:p>
              <a:endParaRPr lang="el-GR">
                <a:latin typeface="Calibri" panose="020F0502020204030204" pitchFamily="34" charset="0"/>
                <a:cs typeface="Calibri" panose="020F0502020204030204" pitchFamily="34" charset="0"/>
              </a:endParaRPr>
            </a:p>
          </p:txBody>
        </p:sp>
      </p:grpSp>
      <p:sp>
        <p:nvSpPr>
          <p:cNvPr id="25" name="Text Box 3">
            <a:extLst>
              <a:ext uri="{FF2B5EF4-FFF2-40B4-BE49-F238E27FC236}">
                <a16:creationId xmlns:a16="http://schemas.microsoft.com/office/drawing/2014/main" id="{95C241C8-F113-4D71-91E9-EF251E71D386}"/>
              </a:ext>
            </a:extLst>
          </p:cNvPr>
          <p:cNvSpPr txBox="1">
            <a:spLocks noChangeArrowheads="1"/>
          </p:cNvSpPr>
          <p:nvPr/>
        </p:nvSpPr>
        <p:spPr bwMode="auto">
          <a:xfrm>
            <a:off x="-76200" y="1828800"/>
            <a:ext cx="9144000" cy="338554"/>
          </a:xfrm>
          <a:prstGeom prst="rect">
            <a:avLst/>
          </a:prstGeom>
          <a:noFill/>
          <a:ln w="9525">
            <a:noFill/>
            <a:miter lim="800000"/>
            <a:headEnd/>
            <a:tailEnd/>
          </a:ln>
          <a:effectLst/>
        </p:spPr>
        <p:txBody>
          <a:bodyPr>
            <a:spAutoFit/>
          </a:bodyPr>
          <a:lstStyle/>
          <a:p>
            <a:pPr algn="ctr">
              <a:spcBef>
                <a:spcPct val="50000"/>
              </a:spcBef>
            </a:pPr>
            <a:r>
              <a:rPr lang="el-GR" sz="1600" dirty="0">
                <a:latin typeface="Calibri" panose="020F0502020204030204" pitchFamily="34" charset="0"/>
                <a:cs typeface="Calibri" panose="020F0502020204030204" pitchFamily="34" charset="0"/>
              </a:rPr>
              <a:t>Για το νερό </a:t>
            </a:r>
            <a:r>
              <a:rPr lang="en-US"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sym typeface="Symbol" pitchFamily="18" charset="2"/>
              </a:rPr>
              <a:t></a:t>
            </a:r>
            <a:r>
              <a:rPr lang="en-US" sz="1600" baseline="-25000" dirty="0">
                <a:latin typeface="Calibri" panose="020F0502020204030204" pitchFamily="34" charset="0"/>
                <a:cs typeface="Calibri" panose="020F0502020204030204" pitchFamily="34" charset="0"/>
                <a:sym typeface="Symbol" pitchFamily="18" charset="2"/>
              </a:rPr>
              <a:t>LV</a:t>
            </a:r>
            <a:r>
              <a:rPr lang="en-US" sz="1600" dirty="0">
                <a:latin typeface="Calibri" panose="020F0502020204030204" pitchFamily="34" charset="0"/>
                <a:cs typeface="Calibri" panose="020F0502020204030204" pitchFamily="34" charset="0"/>
                <a:sym typeface="Symbol" pitchFamily="18" charset="2"/>
              </a:rPr>
              <a:t> = 72.8 </a:t>
            </a:r>
            <a:r>
              <a:rPr lang="en-US" sz="1600" dirty="0" err="1">
                <a:latin typeface="Calibri" panose="020F0502020204030204" pitchFamily="34" charset="0"/>
                <a:cs typeface="Calibri" panose="020F0502020204030204" pitchFamily="34" charset="0"/>
                <a:sym typeface="Symbol" pitchFamily="18" charset="2"/>
              </a:rPr>
              <a:t>mN</a:t>
            </a:r>
            <a:r>
              <a:rPr lang="en-US" sz="1600" dirty="0">
                <a:latin typeface="Calibri" panose="020F0502020204030204" pitchFamily="34" charset="0"/>
                <a:cs typeface="Calibri" panose="020F0502020204030204" pitchFamily="34" charset="0"/>
                <a:sym typeface="Symbol" pitchFamily="18" charset="2"/>
              </a:rPr>
              <a:t>/m)</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είναι ο βαθμός </a:t>
            </a:r>
            <a:r>
              <a:rPr lang="el-GR" sz="1600" dirty="0" err="1">
                <a:latin typeface="Calibri" panose="020F0502020204030204" pitchFamily="34" charset="0"/>
                <a:cs typeface="Calibri" panose="020F0502020204030204" pitchFamily="34" charset="0"/>
              </a:rPr>
              <a:t>υδροφοβικότητας</a:t>
            </a:r>
            <a:r>
              <a:rPr lang="el-GR" sz="1600" dirty="0">
                <a:latin typeface="Calibri" panose="020F0502020204030204" pitchFamily="34" charset="0"/>
                <a:cs typeface="Calibri" panose="020F0502020204030204" pitchFamily="34" charset="0"/>
              </a:rPr>
              <a:t> και διαφέρει ανάλογα με το υλικό:</a:t>
            </a:r>
            <a:endParaRPr lang="en-US" sz="1600" dirty="0">
              <a:latin typeface="Calibri" panose="020F0502020204030204" pitchFamily="34" charset="0"/>
              <a:cs typeface="Calibri" panose="020F0502020204030204" pitchFamily="34" charset="0"/>
            </a:endParaRPr>
          </a:p>
        </p:txBody>
      </p:sp>
      <p:grpSp>
        <p:nvGrpSpPr>
          <p:cNvPr id="26" name="Google Shape;168;p14">
            <a:extLst>
              <a:ext uri="{FF2B5EF4-FFF2-40B4-BE49-F238E27FC236}">
                <a16:creationId xmlns:a16="http://schemas.microsoft.com/office/drawing/2014/main" id="{B996698C-9AC7-4250-A63B-86B72F339D88}"/>
              </a:ext>
            </a:extLst>
          </p:cNvPr>
          <p:cNvGrpSpPr/>
          <p:nvPr/>
        </p:nvGrpSpPr>
        <p:grpSpPr>
          <a:xfrm>
            <a:off x="8458200" y="381000"/>
            <a:ext cx="450753" cy="450708"/>
            <a:chOff x="3277794" y="2969995"/>
            <a:chExt cx="457200" cy="457200"/>
          </a:xfrm>
        </p:grpSpPr>
        <p:sp>
          <p:nvSpPr>
            <p:cNvPr id="27" name="Google Shape;169;p14">
              <a:extLst>
                <a:ext uri="{FF2B5EF4-FFF2-40B4-BE49-F238E27FC236}">
                  <a16:creationId xmlns:a16="http://schemas.microsoft.com/office/drawing/2014/main" id="{490953E5-5694-4E23-8CB6-8F860E46585C}"/>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28" name="Google Shape;170;p14">
              <a:extLst>
                <a:ext uri="{FF2B5EF4-FFF2-40B4-BE49-F238E27FC236}">
                  <a16:creationId xmlns:a16="http://schemas.microsoft.com/office/drawing/2014/main" id="{EC60368E-CDB5-4D89-96EF-F8EF63B26452}"/>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29" name="Google Shape;171;p14">
              <a:extLst>
                <a:ext uri="{FF2B5EF4-FFF2-40B4-BE49-F238E27FC236}">
                  <a16:creationId xmlns:a16="http://schemas.microsoft.com/office/drawing/2014/main" id="{E8C30524-7F6B-4BBA-A278-CC473AEC8D2A}"/>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19883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4858-181D-405E-AFA6-A35966479042}"/>
              </a:ext>
            </a:extLst>
          </p:cNvPr>
          <p:cNvSpPr>
            <a:spLocks noGrp="1"/>
          </p:cNvSpPr>
          <p:nvPr>
            <p:ph type="title"/>
          </p:nvPr>
        </p:nvSpPr>
        <p:spPr/>
        <p:txBody>
          <a:bodyPr/>
          <a:lstStyle/>
          <a:p>
            <a: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Επιφανειακή ενέργεια στερεών</a:t>
            </a:r>
            <a:endParaRPr lang="en-US" dirty="0">
              <a:solidFill>
                <a:schemeClr val="bg1"/>
              </a:solidFill>
              <a:latin typeface="Calibri" panose="020F0502020204030204" pitchFamily="34" charset="0"/>
              <a:cs typeface="Calibri" panose="020F0502020204030204" pitchFamily="34" charset="0"/>
            </a:endParaRPr>
          </a:p>
        </p:txBody>
      </p:sp>
      <p:sp>
        <p:nvSpPr>
          <p:cNvPr id="3" name="Text Box 3">
            <a:extLst>
              <a:ext uri="{FF2B5EF4-FFF2-40B4-BE49-F238E27FC236}">
                <a16:creationId xmlns:a16="http://schemas.microsoft.com/office/drawing/2014/main" id="{13FD404D-81C1-4C7C-A90A-ED3FC1393472}"/>
              </a:ext>
            </a:extLst>
          </p:cNvPr>
          <p:cNvSpPr txBox="1">
            <a:spLocks noChangeArrowheads="1"/>
          </p:cNvSpPr>
          <p:nvPr/>
        </p:nvSpPr>
        <p:spPr bwMode="auto">
          <a:xfrm>
            <a:off x="685800" y="1981200"/>
            <a:ext cx="7543800" cy="3123932"/>
          </a:xfrm>
          <a:prstGeom prst="rect">
            <a:avLst/>
          </a:prstGeom>
          <a:noFill/>
          <a:ln w="9525">
            <a:noFill/>
            <a:miter lim="800000"/>
            <a:headEnd/>
            <a:tailEnd/>
          </a:ln>
          <a:effectLst/>
        </p:spPr>
        <p:txBody>
          <a:bodyPr>
            <a:spAutoFit/>
          </a:bodyPr>
          <a:lstStyle/>
          <a:p>
            <a:pPr marL="274320" indent="-274320">
              <a:spcBef>
                <a:spcPct val="50000"/>
              </a:spcBef>
              <a:spcAft>
                <a:spcPts val="600"/>
              </a:spcAft>
              <a:buFont typeface="Wingdings" pitchFamily="2" charset="2"/>
              <a:buChar char="§"/>
            </a:pPr>
            <a:r>
              <a:rPr lang="el-GR" sz="2000" dirty="0">
                <a:latin typeface="Calibri" panose="020F0502020204030204" pitchFamily="34" charset="0"/>
                <a:cs typeface="Calibri" panose="020F0502020204030204" pitchFamily="34" charset="0"/>
              </a:rPr>
              <a:t>Θυμηθείτε ότι η επιφανειακή τάση των στερεών δεν μπορεί να προσδιοριστεί πειραματικά.</a:t>
            </a:r>
            <a:endParaRPr lang="en-US" sz="2000" dirty="0">
              <a:latin typeface="Calibri" panose="020F0502020204030204" pitchFamily="34" charset="0"/>
              <a:cs typeface="Calibri" panose="020F0502020204030204" pitchFamily="34" charset="0"/>
            </a:endParaRPr>
          </a:p>
          <a:p>
            <a:pPr marL="274320" indent="-274320">
              <a:spcBef>
                <a:spcPct val="50000"/>
              </a:spcBef>
              <a:spcAft>
                <a:spcPts val="600"/>
              </a:spcAft>
              <a:buFont typeface="Wingdings" pitchFamily="2" charset="2"/>
              <a:buChar char="§"/>
            </a:pPr>
            <a:r>
              <a:rPr lang="el-GR" sz="2000" dirty="0">
                <a:latin typeface="Calibri" panose="020F0502020204030204" pitchFamily="34" charset="0"/>
                <a:cs typeface="Calibri" panose="020F0502020204030204" pitchFamily="34" charset="0"/>
              </a:rPr>
              <a:t>Μπορούμε να χρησιμοποιήσουμε την προσέγγιση πολλαπλών αισθητήρων για να υπολογίσουμε τις επιφανειακές ενέργειες των στερεών.</a:t>
            </a:r>
            <a:endParaRPr lang="en-US" sz="2000" dirty="0">
              <a:latin typeface="Calibri" panose="020F0502020204030204" pitchFamily="34" charset="0"/>
              <a:cs typeface="Calibri" panose="020F0502020204030204" pitchFamily="34" charset="0"/>
            </a:endParaRPr>
          </a:p>
          <a:p>
            <a:pPr marL="274320" indent="-274320">
              <a:spcBef>
                <a:spcPct val="50000"/>
              </a:spcBef>
              <a:spcAft>
                <a:spcPts val="600"/>
              </a:spcAft>
              <a:buFont typeface="Wingdings" pitchFamily="2" charset="2"/>
              <a:buChar char="§"/>
            </a:pPr>
            <a:r>
              <a:rPr lang="el-GR" sz="2000" dirty="0">
                <a:latin typeface="Calibri" panose="020F0502020204030204" pitchFamily="34" charset="0"/>
                <a:cs typeface="Calibri" panose="020F0502020204030204" pitchFamily="34" charset="0"/>
              </a:rPr>
              <a:t>Υπάρχουν δύο βασικές μέθοδοι:</a:t>
            </a:r>
            <a:endParaRPr lang="en-US" sz="2000" dirty="0">
              <a:latin typeface="Calibri" panose="020F0502020204030204" pitchFamily="34" charset="0"/>
              <a:cs typeface="Calibri" panose="020F0502020204030204" pitchFamily="34" charset="0"/>
            </a:endParaRPr>
          </a:p>
          <a:p>
            <a:pPr lvl="1">
              <a:spcBef>
                <a:spcPct val="50000"/>
              </a:spcBef>
              <a:buFont typeface="Wingdings" pitchFamily="2" charset="2"/>
              <a:buChar char="ü"/>
            </a:pPr>
            <a:r>
              <a:rPr lang="en-US" dirty="0">
                <a:latin typeface="Calibri" panose="020F0502020204030204" pitchFamily="34" charset="0"/>
                <a:cs typeface="Calibri" panose="020F0502020204030204" pitchFamily="34" charset="0"/>
                <a:sym typeface="Symbol" pitchFamily="18" charset="2"/>
              </a:rPr>
              <a:t> </a:t>
            </a:r>
            <a:r>
              <a:rPr lang="el-GR" dirty="0">
                <a:latin typeface="Calibri" panose="020F0502020204030204" pitchFamily="34" charset="0"/>
                <a:cs typeface="Calibri" panose="020F0502020204030204" pitchFamily="34" charset="0"/>
                <a:sym typeface="Symbol" pitchFamily="18" charset="2"/>
              </a:rPr>
              <a:t> Κρίσιμη επιφανειακή τάση </a:t>
            </a:r>
            <a:r>
              <a:rPr lang="en-US"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sym typeface="Symbol" pitchFamily="18" charset="2"/>
              </a:rPr>
              <a:t></a:t>
            </a:r>
            <a:r>
              <a:rPr lang="en-US" baseline="-25000" dirty="0">
                <a:latin typeface="Calibri" panose="020F0502020204030204" pitchFamily="34" charset="0"/>
                <a:cs typeface="Calibri" panose="020F0502020204030204" pitchFamily="34" charset="0"/>
                <a:sym typeface="Symbol" pitchFamily="18" charset="2"/>
              </a:rPr>
              <a:t>c</a:t>
            </a:r>
            <a:r>
              <a:rPr lang="en-US" dirty="0">
                <a:latin typeface="Calibri" panose="020F0502020204030204" pitchFamily="34" charset="0"/>
                <a:cs typeface="Calibri" panose="020F0502020204030204" pitchFamily="34" charset="0"/>
                <a:sym typeface="Symbol" pitchFamily="18" charset="2"/>
              </a:rPr>
              <a:t>) </a:t>
            </a:r>
            <a:r>
              <a:rPr lang="el-GR" dirty="0">
                <a:latin typeface="Calibri" panose="020F0502020204030204" pitchFamily="34" charset="0"/>
                <a:cs typeface="Calibri" panose="020F0502020204030204" pitchFamily="34" charset="0"/>
                <a:sym typeface="Symbol" pitchFamily="18" charset="2"/>
              </a:rPr>
              <a:t>(μέθοδος </a:t>
            </a:r>
            <a:r>
              <a:rPr lang="en-US" dirty="0">
                <a:latin typeface="Calibri" panose="020F0502020204030204" pitchFamily="34" charset="0"/>
                <a:cs typeface="Calibri" panose="020F0502020204030204" pitchFamily="34" charset="0"/>
                <a:sym typeface="Symbol" pitchFamily="18" charset="2"/>
              </a:rPr>
              <a:t>Zisman)</a:t>
            </a:r>
            <a:r>
              <a:rPr lang="el-GR" dirty="0">
                <a:latin typeface="Calibri" panose="020F0502020204030204" pitchFamily="34" charset="0"/>
                <a:cs typeface="Calibri" panose="020F0502020204030204" pitchFamily="34" charset="0"/>
                <a:sym typeface="Symbol" pitchFamily="18" charset="2"/>
              </a:rPr>
              <a:t>,</a:t>
            </a:r>
            <a:endParaRPr lang="en-US" dirty="0">
              <a:latin typeface="Calibri" panose="020F0502020204030204" pitchFamily="34" charset="0"/>
              <a:cs typeface="Calibri" panose="020F0502020204030204" pitchFamily="34" charset="0"/>
              <a:sym typeface="Symbol" pitchFamily="18" charset="2"/>
            </a:endParaRPr>
          </a:p>
          <a:p>
            <a:pPr lvl="1">
              <a:spcBef>
                <a:spcPct val="50000"/>
              </a:spcBef>
              <a:buFont typeface="Wingdings" pitchFamily="2" charset="2"/>
              <a:buChar char="ü"/>
            </a:pPr>
            <a:r>
              <a:rPr lang="en-US" dirty="0">
                <a:latin typeface="Calibri" panose="020F0502020204030204" pitchFamily="34" charset="0"/>
                <a:cs typeface="Calibri" panose="020F0502020204030204" pitchFamily="34" charset="0"/>
                <a:sym typeface="Symbol" pitchFamily="18" charset="2"/>
              </a:rPr>
              <a:t> </a:t>
            </a:r>
            <a:r>
              <a:rPr lang="el-GR" dirty="0">
                <a:latin typeface="Calibri" panose="020F0502020204030204" pitchFamily="34" charset="0"/>
                <a:cs typeface="Calibri" panose="020F0502020204030204" pitchFamily="34" charset="0"/>
                <a:sym typeface="Symbol" pitchFamily="18" charset="2"/>
              </a:rPr>
              <a:t>«Μοριακή προσέγγιση» (μέθοδος </a:t>
            </a:r>
            <a:r>
              <a:rPr lang="en-US" dirty="0" err="1">
                <a:latin typeface="Calibri" panose="020F0502020204030204" pitchFamily="34" charset="0"/>
                <a:cs typeface="Calibri" panose="020F0502020204030204" pitchFamily="34" charset="0"/>
                <a:sym typeface="Symbol" pitchFamily="18" charset="2"/>
              </a:rPr>
              <a:t>Fowkes</a:t>
            </a:r>
            <a:r>
              <a:rPr lang="en-US" dirty="0">
                <a:latin typeface="Calibri" panose="020F0502020204030204" pitchFamily="34" charset="0"/>
                <a:cs typeface="Calibri" panose="020F0502020204030204" pitchFamily="34" charset="0"/>
                <a:sym typeface="Symbol" pitchFamily="18" charset="2"/>
              </a:rPr>
              <a:t>)</a:t>
            </a:r>
            <a:r>
              <a:rPr lang="el-GR" dirty="0">
                <a:latin typeface="Calibri" panose="020F0502020204030204" pitchFamily="34" charset="0"/>
                <a:cs typeface="Calibri" panose="020F0502020204030204" pitchFamily="34" charset="0"/>
                <a:sym typeface="Symbol" pitchFamily="18" charset="2"/>
              </a:rPr>
              <a:t>.</a:t>
            </a:r>
            <a:endParaRPr lang="en-US" dirty="0">
              <a:latin typeface="Calibri" panose="020F0502020204030204" pitchFamily="34" charset="0"/>
              <a:cs typeface="Calibri" panose="020F0502020204030204" pitchFamily="34" charset="0"/>
              <a:sym typeface="Symbol" pitchFamily="18" charset="2"/>
            </a:endParaRPr>
          </a:p>
        </p:txBody>
      </p:sp>
      <p:sp>
        <p:nvSpPr>
          <p:cNvPr id="4" name="Oval 12">
            <a:extLst>
              <a:ext uri="{FF2B5EF4-FFF2-40B4-BE49-F238E27FC236}">
                <a16:creationId xmlns:a16="http://schemas.microsoft.com/office/drawing/2014/main" id="{C112B9F1-7ECA-4ED4-9EC9-4981FDB6A285}"/>
              </a:ext>
            </a:extLst>
          </p:cNvPr>
          <p:cNvSpPr>
            <a:spLocks noChangeArrowheads="1"/>
          </p:cNvSpPr>
          <p:nvPr/>
        </p:nvSpPr>
        <p:spPr bwMode="auto">
          <a:xfrm>
            <a:off x="1219200" y="5404098"/>
            <a:ext cx="685800" cy="685800"/>
          </a:xfrm>
          <a:prstGeom prst="ellipse">
            <a:avLst/>
          </a:prstGeom>
          <a:solidFill>
            <a:schemeClr val="accent1"/>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 name="Oval 13">
            <a:extLst>
              <a:ext uri="{FF2B5EF4-FFF2-40B4-BE49-F238E27FC236}">
                <a16:creationId xmlns:a16="http://schemas.microsoft.com/office/drawing/2014/main" id="{EFB1E00F-4821-4CD1-AF29-7163AFBCD03F}"/>
              </a:ext>
            </a:extLst>
          </p:cNvPr>
          <p:cNvSpPr>
            <a:spLocks noChangeArrowheads="1"/>
          </p:cNvSpPr>
          <p:nvPr/>
        </p:nvSpPr>
        <p:spPr bwMode="auto">
          <a:xfrm>
            <a:off x="4152900" y="5638800"/>
            <a:ext cx="914400" cy="914400"/>
          </a:xfrm>
          <a:prstGeom prst="ellipse">
            <a:avLst/>
          </a:prstGeom>
          <a:solidFill>
            <a:srgbClr val="FF00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 name="Oval 14">
            <a:extLst>
              <a:ext uri="{FF2B5EF4-FFF2-40B4-BE49-F238E27FC236}">
                <a16:creationId xmlns:a16="http://schemas.microsoft.com/office/drawing/2014/main" id="{AC9925AC-8546-44ED-B565-00716DF16E0E}"/>
              </a:ext>
            </a:extLst>
          </p:cNvPr>
          <p:cNvSpPr>
            <a:spLocks noChangeArrowheads="1"/>
          </p:cNvSpPr>
          <p:nvPr/>
        </p:nvSpPr>
        <p:spPr bwMode="auto">
          <a:xfrm>
            <a:off x="6763175" y="5724773"/>
            <a:ext cx="1219200" cy="730250"/>
          </a:xfrm>
          <a:prstGeom prst="ellipse">
            <a:avLst/>
          </a:prstGeom>
          <a:solidFill>
            <a:srgbClr val="00FF0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 name="Line 16">
            <a:extLst>
              <a:ext uri="{FF2B5EF4-FFF2-40B4-BE49-F238E27FC236}">
                <a16:creationId xmlns:a16="http://schemas.microsoft.com/office/drawing/2014/main" id="{60B9B226-74DB-4C7A-A2A5-42C3971EA1CB}"/>
              </a:ext>
            </a:extLst>
          </p:cNvPr>
          <p:cNvSpPr>
            <a:spLocks noChangeShapeType="1"/>
          </p:cNvSpPr>
          <p:nvPr/>
        </p:nvSpPr>
        <p:spPr bwMode="auto">
          <a:xfrm>
            <a:off x="838200" y="6096000"/>
            <a:ext cx="7543800" cy="0"/>
          </a:xfrm>
          <a:prstGeom prst="line">
            <a:avLst/>
          </a:prstGeom>
          <a:noFill/>
          <a:ln w="57150">
            <a:solidFill>
              <a:schemeClr val="tx1"/>
            </a:solidFill>
            <a:round/>
            <a:headEnd type="triangle" w="med" len="med"/>
            <a:tailEnd type="triangle" w="med" len="med"/>
          </a:ln>
          <a:effectLst/>
        </p:spPr>
        <p:txBody>
          <a:bodyPr/>
          <a:lstStyle/>
          <a:p>
            <a:endParaRPr lang="el-GR">
              <a:latin typeface="Calibri" panose="020F0502020204030204" pitchFamily="34" charset="0"/>
              <a:cs typeface="Calibri" panose="020F0502020204030204" pitchFamily="34" charset="0"/>
            </a:endParaRPr>
          </a:p>
        </p:txBody>
      </p:sp>
      <p:grpSp>
        <p:nvGrpSpPr>
          <p:cNvPr id="8" name="Google Shape;168;p14">
            <a:extLst>
              <a:ext uri="{FF2B5EF4-FFF2-40B4-BE49-F238E27FC236}">
                <a16:creationId xmlns:a16="http://schemas.microsoft.com/office/drawing/2014/main" id="{D1A0F790-402D-4C14-A1DC-F8D125979348}"/>
              </a:ext>
            </a:extLst>
          </p:cNvPr>
          <p:cNvGrpSpPr/>
          <p:nvPr/>
        </p:nvGrpSpPr>
        <p:grpSpPr>
          <a:xfrm>
            <a:off x="8458200" y="381000"/>
            <a:ext cx="450753" cy="450708"/>
            <a:chOff x="3277794" y="2969995"/>
            <a:chExt cx="457200" cy="457200"/>
          </a:xfrm>
        </p:grpSpPr>
        <p:sp>
          <p:nvSpPr>
            <p:cNvPr id="9" name="Google Shape;169;p14">
              <a:extLst>
                <a:ext uri="{FF2B5EF4-FFF2-40B4-BE49-F238E27FC236}">
                  <a16:creationId xmlns:a16="http://schemas.microsoft.com/office/drawing/2014/main" id="{2DEFE355-7DB1-443D-9828-EE293DB394A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0CF0BE05-6172-4CA0-85B6-E98971A467F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7BDFD242-0CA9-4367-B6FE-4A7923E6DC2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45662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Περιγραφή επιφανειών </a:t>
            </a:r>
          </a:p>
        </p:txBody>
      </p:sp>
      <p:sp>
        <p:nvSpPr>
          <p:cNvPr id="6" name="Ορθογώνιο 5"/>
          <p:cNvSpPr/>
          <p:nvPr/>
        </p:nvSpPr>
        <p:spPr>
          <a:xfrm>
            <a:off x="914400" y="6334780"/>
            <a:ext cx="8229600" cy="246221"/>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J. Park and R.S. Lakes, Biomaterials an Introduction, 3rd Edition, Springer, New York, 2007. </a:t>
            </a:r>
            <a:endParaRPr lang="el-GR" sz="1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D08A08-2B89-4A51-9BCB-D256CF82688A}"/>
              </a:ext>
            </a:extLst>
          </p:cNvPr>
          <p:cNvPicPr>
            <a:picLocks noChangeAspect="1"/>
          </p:cNvPicPr>
          <p:nvPr/>
        </p:nvPicPr>
        <p:blipFill>
          <a:blip r:embed="rId3"/>
          <a:stretch>
            <a:fillRect/>
          </a:stretch>
        </p:blipFill>
        <p:spPr>
          <a:xfrm>
            <a:off x="8456103" y="6248400"/>
            <a:ext cx="687897" cy="598747"/>
          </a:xfrm>
          <a:prstGeom prst="rect">
            <a:avLst/>
          </a:prstGeom>
        </p:spPr>
      </p:pic>
      <p:grpSp>
        <p:nvGrpSpPr>
          <p:cNvPr id="9" name="Google Shape;168;p14">
            <a:extLst>
              <a:ext uri="{FF2B5EF4-FFF2-40B4-BE49-F238E27FC236}">
                <a16:creationId xmlns:a16="http://schemas.microsoft.com/office/drawing/2014/main" id="{0DA2CCC3-CD4B-443E-B869-E9DAFB31EEEA}"/>
              </a:ext>
            </a:extLst>
          </p:cNvPr>
          <p:cNvGrpSpPr/>
          <p:nvPr/>
        </p:nvGrpSpPr>
        <p:grpSpPr>
          <a:xfrm>
            <a:off x="8458200" y="381000"/>
            <a:ext cx="450753" cy="450708"/>
            <a:chOff x="3277794" y="2969995"/>
            <a:chExt cx="457200" cy="457200"/>
          </a:xfrm>
        </p:grpSpPr>
        <p:sp>
          <p:nvSpPr>
            <p:cNvPr id="10" name="Google Shape;169;p14">
              <a:extLst>
                <a:ext uri="{FF2B5EF4-FFF2-40B4-BE49-F238E27FC236}">
                  <a16:creationId xmlns:a16="http://schemas.microsoft.com/office/drawing/2014/main" id="{0C332B43-B680-457B-B7D6-52CE006E28A2}"/>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0;p14">
              <a:extLst>
                <a:ext uri="{FF2B5EF4-FFF2-40B4-BE49-F238E27FC236}">
                  <a16:creationId xmlns:a16="http://schemas.microsoft.com/office/drawing/2014/main" id="{38636DBF-AC60-4F36-942E-A374E1D5E467}"/>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1;p14">
              <a:extLst>
                <a:ext uri="{FF2B5EF4-FFF2-40B4-BE49-F238E27FC236}">
                  <a16:creationId xmlns:a16="http://schemas.microsoft.com/office/drawing/2014/main" id="{61880FD2-6A6C-45EC-8C64-B199826DAF3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
        <p:nvSpPr>
          <p:cNvPr id="13" name="TextBox 12">
            <a:extLst>
              <a:ext uri="{FF2B5EF4-FFF2-40B4-BE49-F238E27FC236}">
                <a16:creationId xmlns:a16="http://schemas.microsoft.com/office/drawing/2014/main" id="{242D60F7-4DB4-40F5-8E94-62B0A1972312}"/>
              </a:ext>
            </a:extLst>
          </p:cNvPr>
          <p:cNvSpPr txBox="1"/>
          <p:nvPr/>
        </p:nvSpPr>
        <p:spPr>
          <a:xfrm>
            <a:off x="457200" y="1848382"/>
            <a:ext cx="7924800" cy="2139047"/>
          </a:xfrm>
          <a:prstGeom prst="rect">
            <a:avLst/>
          </a:prstGeom>
          <a:noFill/>
        </p:spPr>
        <p:txBody>
          <a:bodyPr wrap="square">
            <a:spAutoFit/>
          </a:bodyPr>
          <a:lstStyle/>
          <a:p>
            <a:pPr>
              <a:spcBef>
                <a:spcPct val="50000"/>
              </a:spcBef>
            </a:pPr>
            <a:r>
              <a:rPr lang="el-GR" sz="1400" dirty="0">
                <a:latin typeface="Calibri" panose="020F0502020204030204" pitchFamily="34" charset="0"/>
                <a:cs typeface="Calibri" panose="020F0502020204030204" pitchFamily="34" charset="0"/>
              </a:rPr>
              <a:t>Οι επιφάνειες των </a:t>
            </a:r>
            <a:r>
              <a:rPr lang="el-GR" sz="1400" dirty="0" err="1">
                <a:latin typeface="Calibri" panose="020F0502020204030204" pitchFamily="34" charset="0"/>
                <a:cs typeface="Calibri" panose="020F0502020204030204" pitchFamily="34" charset="0"/>
              </a:rPr>
              <a:t>βιοϋλικών</a:t>
            </a:r>
            <a:r>
              <a:rPr lang="el-GR" sz="1400" dirty="0">
                <a:latin typeface="Calibri" panose="020F0502020204030204" pitchFamily="34" charset="0"/>
                <a:cs typeface="Calibri" panose="020F0502020204030204" pitchFamily="34" charset="0"/>
              </a:rPr>
              <a:t> παρουσιάζουν μεγάλη ετερογένεια στη φυσική τους δομή εξαρτώμενες από:</a:t>
            </a:r>
            <a:endParaRPr lang="en-US" sz="800" dirty="0">
              <a:latin typeface="Calibri" panose="020F0502020204030204" pitchFamily="34" charset="0"/>
              <a:cs typeface="Calibri" panose="020F0502020204030204" pitchFamily="34" charset="0"/>
            </a:endParaRPr>
          </a:p>
          <a:p>
            <a:pPr marL="285750" indent="-285750">
              <a:spcBef>
                <a:spcPct val="50000"/>
              </a:spcBef>
              <a:buFont typeface="Arial" panose="020B0604020202020204" pitchFamily="34" charset="0"/>
              <a:buChar char="•"/>
            </a:pPr>
            <a:r>
              <a:rPr lang="el-GR" sz="1400" u="sng" dirty="0">
                <a:latin typeface="Calibri" panose="020F0502020204030204" pitchFamily="34" charset="0"/>
                <a:cs typeface="Calibri" panose="020F0502020204030204" pitchFamily="34" charset="0"/>
              </a:rPr>
              <a:t>Υλικό</a:t>
            </a:r>
            <a:r>
              <a:rPr lang="el-GR" sz="1400" dirty="0">
                <a:latin typeface="Calibri" panose="020F0502020204030204" pitchFamily="34" charset="0"/>
                <a:cs typeface="Calibri" panose="020F0502020204030204" pitchFamily="34" charset="0"/>
              </a:rPr>
              <a:t>: Μέταλλα/Πολυμερή/Κεραμικά/</a:t>
            </a:r>
            <a:r>
              <a:rPr lang="en-US" sz="1400" dirty="0">
                <a:latin typeface="Calibri" panose="020F0502020204030204" pitchFamily="34" charset="0"/>
                <a:cs typeface="Calibri" panose="020F0502020204030204" pitchFamily="34" charset="0"/>
              </a:rPr>
              <a:t>gels.</a:t>
            </a:r>
            <a:endParaRPr lang="en-US" sz="1400" u="sng" dirty="0">
              <a:latin typeface="Calibri" panose="020F0502020204030204" pitchFamily="34" charset="0"/>
              <a:cs typeface="Calibri" panose="020F0502020204030204" pitchFamily="34" charset="0"/>
            </a:endParaRPr>
          </a:p>
          <a:p>
            <a:pPr marL="285750" indent="-285750">
              <a:spcBef>
                <a:spcPct val="50000"/>
              </a:spcBef>
              <a:buFont typeface="Arial" panose="020B0604020202020204" pitchFamily="34" charset="0"/>
              <a:buChar char="•"/>
            </a:pPr>
            <a:r>
              <a:rPr lang="el-GR" sz="1400" u="sng" dirty="0">
                <a:latin typeface="Calibri" panose="020F0502020204030204" pitchFamily="34" charset="0"/>
                <a:cs typeface="Calibri" panose="020F0502020204030204" pitchFamily="34" charset="0"/>
              </a:rPr>
              <a:t>Χημεία</a:t>
            </a:r>
            <a:r>
              <a:rPr lang="el-GR"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Πολικά/μη πολικά,  </a:t>
            </a:r>
            <a:r>
              <a:rPr lang="el-GR" sz="1400" dirty="0" err="1">
                <a:latin typeface="Calibri" panose="020F0502020204030204" pitchFamily="34" charset="0"/>
                <a:cs typeface="Calibri" panose="020F0502020204030204" pitchFamily="34" charset="0"/>
              </a:rPr>
              <a:t>επανενεργοποι</a:t>
            </a:r>
            <a:r>
              <a:rPr lang="en-US" sz="1400" dirty="0">
                <a:latin typeface="Calibri" panose="020F0502020204030204" pitchFamily="34" charset="0"/>
                <a:cs typeface="Calibri" panose="020F0502020204030204" pitchFamily="34" charset="0"/>
              </a:rPr>
              <a:t>o</a:t>
            </a:r>
            <a:r>
              <a:rPr lang="el-GR" sz="1400" dirty="0" err="1">
                <a:latin typeface="Calibri" panose="020F0502020204030204" pitchFamily="34" charset="0"/>
                <a:cs typeface="Calibri" panose="020F0502020204030204" pitchFamily="34" charset="0"/>
              </a:rPr>
              <a:t>ύμενα</a:t>
            </a:r>
            <a:r>
              <a:rPr lang="en-US" sz="1400" dirty="0">
                <a:latin typeface="Calibri" panose="020F0502020204030204" pitchFamily="34" charset="0"/>
                <a:cs typeface="Calibri" panose="020F0502020204030204" pitchFamily="34" charset="0"/>
              </a:rPr>
              <a:t>.</a:t>
            </a:r>
          </a:p>
          <a:p>
            <a:pPr marL="285750" indent="-285750">
              <a:spcBef>
                <a:spcPct val="50000"/>
              </a:spcBef>
              <a:buFont typeface="Arial" panose="020B0604020202020204" pitchFamily="34" charset="0"/>
              <a:buChar char="•"/>
            </a:pPr>
            <a:r>
              <a:rPr lang="el-GR" sz="1400" u="sng" dirty="0">
                <a:latin typeface="Calibri" panose="020F0502020204030204" pitchFamily="34" charset="0"/>
                <a:cs typeface="Calibri" panose="020F0502020204030204" pitchFamily="34" charset="0"/>
              </a:rPr>
              <a:t>Μορφολογία</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Λείες, ανώμαλες, </a:t>
            </a:r>
            <a:r>
              <a:rPr lang="el-GR" sz="1400" dirty="0" err="1">
                <a:latin typeface="Calibri" panose="020F0502020204030204" pitchFamily="34" charset="0"/>
                <a:cs typeface="Calibri" panose="020F0502020204030204" pitchFamily="34" charset="0"/>
              </a:rPr>
              <a:t>βηματικές</a:t>
            </a:r>
            <a:r>
              <a:rPr lang="el-GR" sz="1400" dirty="0">
                <a:latin typeface="Calibri" panose="020F0502020204030204" pitchFamily="34" charset="0"/>
                <a:cs typeface="Calibri" panose="020F0502020204030204" pitchFamily="34" charset="0"/>
              </a:rPr>
              <a:t>, διαχυτικές</a:t>
            </a:r>
            <a:r>
              <a:rPr lang="en-US" sz="1400" dirty="0">
                <a:latin typeface="Calibri" panose="020F0502020204030204" pitchFamily="34" charset="0"/>
                <a:cs typeface="Calibri" panose="020F0502020204030204" pitchFamily="34" charset="0"/>
              </a:rPr>
              <a:t>.a</a:t>
            </a:r>
          </a:p>
          <a:p>
            <a:pPr marL="285750" indent="-285750">
              <a:spcBef>
                <a:spcPct val="50000"/>
              </a:spcBef>
              <a:buFont typeface="Arial" panose="020B0604020202020204" pitchFamily="34" charset="0"/>
              <a:buChar char="•"/>
            </a:pPr>
            <a:r>
              <a:rPr lang="el-GR" sz="1400" u="sng" dirty="0">
                <a:latin typeface="Calibri" panose="020F0502020204030204" pitchFamily="34" charset="0"/>
                <a:cs typeface="Calibri" panose="020F0502020204030204" pitchFamily="34" charset="0"/>
              </a:rPr>
              <a:t>Τάξη</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Κρυσταλλικά, άμορφα, </a:t>
            </a:r>
            <a:r>
              <a:rPr lang="el-GR" sz="1400" dirty="0" err="1">
                <a:latin typeface="Calibri" panose="020F0502020204030204" pitchFamily="34" charset="0"/>
                <a:cs typeface="Calibri" panose="020F0502020204030204" pitchFamily="34" charset="0"/>
              </a:rPr>
              <a:t>ημι</a:t>
            </a:r>
            <a:r>
              <a:rPr lang="el-GR" sz="1400" dirty="0">
                <a:latin typeface="Calibri" panose="020F0502020204030204" pitchFamily="34" charset="0"/>
                <a:cs typeface="Calibri" panose="020F0502020204030204" pitchFamily="34" charset="0"/>
              </a:rPr>
              <a:t> – κρυσταλλικά, σε φάσεις</a:t>
            </a:r>
            <a:r>
              <a:rPr lang="en-US" sz="1400" dirty="0">
                <a:latin typeface="Calibri" panose="020F0502020204030204" pitchFamily="34" charset="0"/>
                <a:cs typeface="Calibri" panose="020F0502020204030204" pitchFamily="34" charset="0"/>
              </a:rPr>
              <a:t>.</a:t>
            </a:r>
          </a:p>
          <a:p>
            <a:pPr marL="285750" indent="-285750">
              <a:spcBef>
                <a:spcPct val="50000"/>
              </a:spcBef>
              <a:buFont typeface="Arial" panose="020B0604020202020204" pitchFamily="34" charset="0"/>
              <a:buChar char="•"/>
            </a:pPr>
            <a:r>
              <a:rPr lang="el-GR" sz="1400" u="sng" dirty="0">
                <a:latin typeface="Calibri" panose="020F0502020204030204" pitchFamily="34" charset="0"/>
                <a:cs typeface="Calibri" panose="020F0502020204030204" pitchFamily="34" charset="0"/>
              </a:rPr>
              <a:t>Περιβάλλον</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Υγρασία, ποιότητα Διαλύματος</a:t>
            </a:r>
            <a:r>
              <a:rPr lang="en-US" sz="14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9C251407-08CB-4D6C-9254-912116A65941}"/>
              </a:ext>
            </a:extLst>
          </p:cNvPr>
          <p:cNvPicPr>
            <a:picLocks noChangeAspect="1"/>
          </p:cNvPicPr>
          <p:nvPr/>
        </p:nvPicPr>
        <p:blipFill>
          <a:blip r:embed="rId4"/>
          <a:stretch>
            <a:fillRect/>
          </a:stretch>
        </p:blipFill>
        <p:spPr>
          <a:xfrm>
            <a:off x="762000" y="4053598"/>
            <a:ext cx="6818703" cy="207476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E191-3216-4BBF-A010-FAD531E24612}"/>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Μέθοδος </a:t>
            </a:r>
            <a:r>
              <a:rPr lang="en-US" dirty="0" err="1">
                <a:latin typeface="Calibri" panose="020F0502020204030204" pitchFamily="34" charset="0"/>
                <a:cs typeface="Calibri" panose="020F0502020204030204" pitchFamily="34" charset="0"/>
              </a:rPr>
              <a:t>ZIsman</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5" name="Text Box 3">
            <a:extLst>
              <a:ext uri="{FF2B5EF4-FFF2-40B4-BE49-F238E27FC236}">
                <a16:creationId xmlns:a16="http://schemas.microsoft.com/office/drawing/2014/main" id="{75670D05-417C-44BF-BCF2-048764761304}"/>
              </a:ext>
            </a:extLst>
          </p:cNvPr>
          <p:cNvSpPr txBox="1">
            <a:spLocks noGrp="1" noChangeArrowheads="1"/>
          </p:cNvSpPr>
          <p:nvPr>
            <p:ph type="body" idx="1"/>
          </p:nvPr>
        </p:nvSpPr>
        <p:spPr bwMode="auto">
          <a:xfrm>
            <a:off x="533400" y="1524000"/>
            <a:ext cx="3962400" cy="3616375"/>
          </a:xfrm>
          <a:prstGeom prst="rect">
            <a:avLst/>
          </a:prstGeom>
          <a:noFill/>
          <a:ln w="9525">
            <a:noFill/>
            <a:miter lim="800000"/>
            <a:headEnd/>
            <a:tailEnd/>
          </a:ln>
          <a:effectLst/>
        </p:spPr>
        <p:txBody>
          <a:bodyPr wrap="square">
            <a:spAutoFit/>
          </a:bodyPr>
          <a:lstStyle/>
          <a:p>
            <a:pPr marL="274320" indent="-274320">
              <a:spcBef>
                <a:spcPct val="50000"/>
              </a:spcBef>
              <a:spcAft>
                <a:spcPts val="600"/>
              </a:spcAft>
              <a:buFont typeface="Wingdings" pitchFamily="2" charset="2"/>
              <a:buChar char="§"/>
            </a:pPr>
            <a:r>
              <a:rPr lang="el-GR" sz="2000" dirty="0">
                <a:latin typeface="Calibri" panose="020F0502020204030204" pitchFamily="34" charset="0"/>
                <a:cs typeface="Calibri" panose="020F0502020204030204" pitchFamily="34" charset="0"/>
              </a:rPr>
              <a:t>Υγρά υψηλής επιφανειακής ενέργειας δεν διαδίδονται σε στερεά χαμηλής επιφανειακής ενέργειας αν και αυτό δε θα μειώσει το πλεόνασμα της ελεύθερης επιφανειακής ενέργειας.  Δηλαδή ένα υγρό που θα μούσκευε τελείως την επιφάνεια θα μπορούσε να μας δώσει μια εκτίμηση για την επιφανειακή τάση του στερεού.  </a:t>
            </a: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4DF72CA-37B1-4CD7-944E-1F3427490A43}"/>
              </a:ext>
            </a:extLst>
          </p:cNvPr>
          <p:cNvSpPr txBox="1"/>
          <p:nvPr/>
        </p:nvSpPr>
        <p:spPr>
          <a:xfrm>
            <a:off x="4605921" y="4724400"/>
            <a:ext cx="3886200" cy="784895"/>
          </a:xfrm>
          <a:prstGeom prst="rect">
            <a:avLst/>
          </a:prstGeom>
          <a:noFill/>
        </p:spPr>
        <p:txBody>
          <a:bodyPr wrap="square">
            <a:spAutoFit/>
          </a:bodyPr>
          <a:lstStyle/>
          <a:p>
            <a:pPr marL="274320" indent="-274320">
              <a:lnSpc>
                <a:spcPct val="110000"/>
              </a:lnSpc>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sym typeface="Symbol" pitchFamily="18" charset="2"/>
              </a:rPr>
              <a:t>Η «κρίσιμη επιφανειακή τάση» </a:t>
            </a:r>
            <a:r>
              <a:rPr lang="en-US" dirty="0">
                <a:latin typeface="Calibri" panose="020F0502020204030204" pitchFamily="34" charset="0"/>
                <a:cs typeface="Calibri" panose="020F0502020204030204" pitchFamily="34" charset="0"/>
                <a:sym typeface="Symbol" pitchFamily="18" charset="2"/>
              </a:rPr>
              <a:t>c </a:t>
            </a:r>
            <a:r>
              <a:rPr lang="el-GR" dirty="0">
                <a:latin typeface="Calibri" panose="020F0502020204030204" pitchFamily="34" charset="0"/>
                <a:cs typeface="Calibri" panose="020F0502020204030204" pitchFamily="34" charset="0"/>
                <a:sym typeface="Symbol" pitchFamily="18" charset="2"/>
              </a:rPr>
              <a:t>είναι ένα χρήσιμο μέτρο της επιφανειακής τάσης του στερεού.</a:t>
            </a:r>
            <a:endParaRPr lang="en-US" dirty="0">
              <a:latin typeface="Calibri" panose="020F0502020204030204" pitchFamily="34" charset="0"/>
              <a:cs typeface="Calibri" panose="020F0502020204030204" pitchFamily="34" charset="0"/>
              <a:sym typeface="Symbol" pitchFamily="18" charset="2"/>
            </a:endParaRPr>
          </a:p>
        </p:txBody>
      </p:sp>
      <p:sp>
        <p:nvSpPr>
          <p:cNvPr id="8" name="Ορθογώνιο 5">
            <a:extLst>
              <a:ext uri="{FF2B5EF4-FFF2-40B4-BE49-F238E27FC236}">
                <a16:creationId xmlns:a16="http://schemas.microsoft.com/office/drawing/2014/main" id="{75553F3A-9765-4213-8782-286EF3B59027}"/>
              </a:ext>
            </a:extLst>
          </p:cNvPr>
          <p:cNvSpPr/>
          <p:nvPr/>
        </p:nvSpPr>
        <p:spPr>
          <a:xfrm>
            <a:off x="2895600" y="6477000"/>
            <a:ext cx="4572000" cy="246221"/>
          </a:xfrm>
          <a:prstGeom prst="rect">
            <a:avLst/>
          </a:prstGeom>
        </p:spPr>
        <p:txBody>
          <a:bodyPr>
            <a:spAutoFit/>
          </a:bodyPr>
          <a:lstStyle/>
          <a:p>
            <a:pPr algn="ctr">
              <a:defRPr/>
            </a:pPr>
            <a:r>
              <a:rPr lang="en-US" sz="1000" dirty="0" err="1">
                <a:latin typeface="Calibri" panose="020F0502020204030204" pitchFamily="34" charset="0"/>
                <a:cs typeface="Calibri" panose="020F0502020204030204" pitchFamily="34" charset="0"/>
              </a:rPr>
              <a:t>Patric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Tresco</a:t>
            </a:r>
            <a:r>
              <a:rPr lang="en-US" sz="1000" dirty="0">
                <a:latin typeface="Calibri" panose="020F0502020204030204" pitchFamily="34" charset="0"/>
                <a:cs typeface="Calibri" panose="020F0502020204030204" pitchFamily="34" charset="0"/>
              </a:rPr>
              <a:t>,  Biomaterials course,  University of Utah</a:t>
            </a:r>
          </a:p>
        </p:txBody>
      </p:sp>
      <p:pic>
        <p:nvPicPr>
          <p:cNvPr id="3" name="Picture 2">
            <a:extLst>
              <a:ext uri="{FF2B5EF4-FFF2-40B4-BE49-F238E27FC236}">
                <a16:creationId xmlns:a16="http://schemas.microsoft.com/office/drawing/2014/main" id="{A71C99F1-45F2-4EBB-BF57-0F17E3D5CEC7}"/>
              </a:ext>
            </a:extLst>
          </p:cNvPr>
          <p:cNvPicPr>
            <a:picLocks noChangeAspect="1"/>
          </p:cNvPicPr>
          <p:nvPr/>
        </p:nvPicPr>
        <p:blipFill>
          <a:blip r:embed="rId2"/>
          <a:stretch>
            <a:fillRect/>
          </a:stretch>
        </p:blipFill>
        <p:spPr>
          <a:xfrm>
            <a:off x="4677699" y="914400"/>
            <a:ext cx="3767721" cy="3540575"/>
          </a:xfrm>
          <a:prstGeom prst="rect">
            <a:avLst/>
          </a:prstGeom>
        </p:spPr>
      </p:pic>
    </p:spTree>
    <p:extLst>
      <p:ext uri="{BB962C8B-B14F-4D97-AF65-F5344CB8AC3E}">
        <p14:creationId xmlns:p14="http://schemas.microsoft.com/office/powerpoint/2010/main" val="3039202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9E38-FB0D-455E-979B-22909AAE284F}"/>
              </a:ext>
            </a:extLst>
          </p:cNvPr>
          <p:cNvSpPr>
            <a:spLocks noGrp="1"/>
          </p:cNvSpPr>
          <p:nvPr>
            <p:ph type="title"/>
          </p:nvPr>
        </p:nvSpPr>
        <p:spPr/>
        <p:txBody>
          <a:bodyPr/>
          <a:lstStyle/>
          <a:p>
            <a:r>
              <a:rPr lang="el-GR"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Περιορισμοί γωνιών επαφής</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C0ABF7F-9535-485A-9AE3-DF6E569CF600}"/>
              </a:ext>
            </a:extLst>
          </p:cNvPr>
          <p:cNvSpPr txBox="1"/>
          <p:nvPr/>
        </p:nvSpPr>
        <p:spPr>
          <a:xfrm>
            <a:off x="533400" y="2057400"/>
            <a:ext cx="6778391" cy="1354217"/>
          </a:xfrm>
          <a:prstGeom prst="rect">
            <a:avLst/>
          </a:prstGeom>
          <a:noFill/>
        </p:spPr>
        <p:txBody>
          <a:bodyPr wrap="square">
            <a:spAutoFit/>
          </a:bodyPr>
          <a:lstStyle/>
          <a:p>
            <a:pPr marL="285750" indent="-285750">
              <a:spcBef>
                <a:spcPct val="50000"/>
              </a:spcBef>
              <a:spcAft>
                <a:spcPts val="600"/>
              </a:spcAft>
              <a:buFont typeface="Wingdings" panose="05000000000000000000" pitchFamily="2" charset="2"/>
              <a:buChar char="q"/>
            </a:pPr>
            <a:r>
              <a:rPr lang="el-GR" sz="1400" dirty="0">
                <a:latin typeface="Calibri" panose="020F0502020204030204" pitchFamily="34" charset="0"/>
                <a:cs typeface="Calibri" panose="020F0502020204030204" pitchFamily="34" charset="0"/>
              </a:rPr>
              <a:t>Η μέτρηση εξαρτάται πολύ από το άτομο που κάνει το πείραμα, επηρεάζεται από μολύνσεις, επηρεάζεται από την τραχύτητα της επιφάνειας και περιορίζεται από τις γεωμετρίες του δείγματος. </a:t>
            </a:r>
            <a:endParaRPr lang="en-US" sz="1400" dirty="0">
              <a:latin typeface="Calibri" panose="020F0502020204030204" pitchFamily="34" charset="0"/>
              <a:cs typeface="Calibri" panose="020F0502020204030204" pitchFamily="34" charset="0"/>
            </a:endParaRPr>
          </a:p>
          <a:p>
            <a:pPr marL="285750" indent="-285750">
              <a:spcBef>
                <a:spcPct val="50000"/>
              </a:spcBef>
              <a:spcAft>
                <a:spcPts val="600"/>
              </a:spcAft>
              <a:buFont typeface="Wingdings" panose="05000000000000000000" pitchFamily="2" charset="2"/>
              <a:buChar char="q"/>
            </a:pPr>
            <a:r>
              <a:rPr lang="el-GR" sz="1400" dirty="0">
                <a:latin typeface="Calibri" panose="020F0502020204030204" pitchFamily="34" charset="0"/>
                <a:cs typeface="Calibri" panose="020F0502020204030204" pitchFamily="34" charset="0"/>
              </a:rPr>
              <a:t>Μεγαλύτερο πρόβλημα – τόσο φθηνό και εύκολο που πολλές φορές δεν γίνεται καλά και παρερμηνεύεται.</a:t>
            </a:r>
            <a:endParaRPr lang="en-US" sz="1400" dirty="0">
              <a:latin typeface="Calibri" panose="020F0502020204030204" pitchFamily="34" charset="0"/>
              <a:cs typeface="Calibri" panose="020F0502020204030204" pitchFamily="34" charset="0"/>
            </a:endParaRPr>
          </a:p>
        </p:txBody>
      </p:sp>
      <p:grpSp>
        <p:nvGrpSpPr>
          <p:cNvPr id="5" name="Group 12">
            <a:extLst>
              <a:ext uri="{FF2B5EF4-FFF2-40B4-BE49-F238E27FC236}">
                <a16:creationId xmlns:a16="http://schemas.microsoft.com/office/drawing/2014/main" id="{E2336B54-B699-42C8-A1B4-1B433ECF572B}"/>
              </a:ext>
            </a:extLst>
          </p:cNvPr>
          <p:cNvGrpSpPr>
            <a:grpSpLocks/>
          </p:cNvGrpSpPr>
          <p:nvPr/>
        </p:nvGrpSpPr>
        <p:grpSpPr bwMode="auto">
          <a:xfrm>
            <a:off x="533400" y="3657599"/>
            <a:ext cx="8153400" cy="2216150"/>
            <a:chOff x="384" y="1440"/>
            <a:chExt cx="5136" cy="1396"/>
          </a:xfrm>
        </p:grpSpPr>
        <p:sp>
          <p:nvSpPr>
            <p:cNvPr id="6" name="Text Box 3">
              <a:extLst>
                <a:ext uri="{FF2B5EF4-FFF2-40B4-BE49-F238E27FC236}">
                  <a16:creationId xmlns:a16="http://schemas.microsoft.com/office/drawing/2014/main" id="{B3AE195D-F6D2-4008-B07C-7B2912DA5BC6}"/>
                </a:ext>
              </a:extLst>
            </p:cNvPr>
            <p:cNvSpPr txBox="1">
              <a:spLocks noChangeArrowheads="1"/>
            </p:cNvSpPr>
            <p:nvPr/>
          </p:nvSpPr>
          <p:spPr bwMode="auto">
            <a:xfrm>
              <a:off x="432" y="2640"/>
              <a:ext cx="1800" cy="194"/>
            </a:xfrm>
            <a:prstGeom prst="rect">
              <a:avLst/>
            </a:prstGeom>
            <a:noFill/>
            <a:ln w="9525">
              <a:noFill/>
              <a:miter lim="800000"/>
              <a:headEnd/>
              <a:tailEnd/>
            </a:ln>
            <a:effectLst/>
          </p:spPr>
          <p:txBody>
            <a:bodyPr wrap="square">
              <a:spAutoFit/>
            </a:bodyPr>
            <a:lstStyle/>
            <a:p>
              <a:pPr>
                <a:spcBef>
                  <a:spcPct val="50000"/>
                </a:spcBef>
              </a:pPr>
              <a:r>
                <a:rPr lang="el-GR" dirty="0">
                  <a:latin typeface="Calibri" panose="020F0502020204030204" pitchFamily="34" charset="0"/>
                  <a:cs typeface="Calibri" panose="020F0502020204030204" pitchFamily="34" charset="0"/>
                </a:rPr>
                <a:t>Σκληρότητα επιφάνειας</a:t>
              </a:r>
              <a:endParaRPr lang="en-US" dirty="0">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73DBA05E-D9D6-4685-89A5-26E78AB31166}"/>
                </a:ext>
              </a:extLst>
            </p:cNvPr>
            <p:cNvPicPr>
              <a:picLocks noChangeAspect="1" noChangeArrowheads="1"/>
            </p:cNvPicPr>
            <p:nvPr/>
          </p:nvPicPr>
          <p:blipFill>
            <a:blip r:embed="rId2" cstate="print"/>
            <a:srcRect/>
            <a:stretch>
              <a:fillRect/>
            </a:stretch>
          </p:blipFill>
          <p:spPr bwMode="auto">
            <a:xfrm>
              <a:off x="480" y="1488"/>
              <a:ext cx="1358" cy="1152"/>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E619996F-E4B2-4DE0-BA06-84406B0B1FAC}"/>
                </a:ext>
              </a:extLst>
            </p:cNvPr>
            <p:cNvPicPr>
              <a:picLocks noChangeAspect="1" noChangeArrowheads="1"/>
            </p:cNvPicPr>
            <p:nvPr/>
          </p:nvPicPr>
          <p:blipFill>
            <a:blip r:embed="rId3" cstate="print"/>
            <a:srcRect/>
            <a:stretch>
              <a:fillRect/>
            </a:stretch>
          </p:blipFill>
          <p:spPr bwMode="auto">
            <a:xfrm>
              <a:off x="3936" y="2160"/>
              <a:ext cx="1378" cy="514"/>
            </a:xfrm>
            <a:prstGeom prst="rect">
              <a:avLst/>
            </a:prstGeom>
            <a:noFill/>
            <a:ln w="9525">
              <a:noFill/>
              <a:miter lim="800000"/>
              <a:headEnd/>
              <a:tailEnd/>
            </a:ln>
            <a:effectLst/>
          </p:spPr>
        </p:pic>
        <p:sp>
          <p:nvSpPr>
            <p:cNvPr id="9" name="Text Box 7">
              <a:extLst>
                <a:ext uri="{FF2B5EF4-FFF2-40B4-BE49-F238E27FC236}">
                  <a16:creationId xmlns:a16="http://schemas.microsoft.com/office/drawing/2014/main" id="{88A664C6-F119-4DF7-8D2D-F9BA820B6053}"/>
                </a:ext>
              </a:extLst>
            </p:cNvPr>
            <p:cNvSpPr txBox="1">
              <a:spLocks noChangeArrowheads="1"/>
            </p:cNvSpPr>
            <p:nvPr/>
          </p:nvSpPr>
          <p:spPr bwMode="auto">
            <a:xfrm>
              <a:off x="2361" y="2642"/>
              <a:ext cx="1440" cy="194"/>
            </a:xfrm>
            <a:prstGeom prst="rect">
              <a:avLst/>
            </a:prstGeom>
            <a:noFill/>
            <a:ln w="9525">
              <a:noFill/>
              <a:miter lim="800000"/>
              <a:headEnd/>
              <a:tailEnd/>
            </a:ln>
            <a:effectLst/>
          </p:spPr>
          <p:txBody>
            <a:bodyPr>
              <a:spAutoFit/>
            </a:bodyPr>
            <a:lstStyle/>
            <a:p>
              <a:pPr>
                <a:spcBef>
                  <a:spcPct val="50000"/>
                </a:spcBef>
              </a:pPr>
              <a:r>
                <a:rPr lang="el-GR" dirty="0">
                  <a:latin typeface="Calibri" panose="020F0502020204030204" pitchFamily="34" charset="0"/>
                  <a:cs typeface="Calibri" panose="020F0502020204030204" pitchFamily="34" charset="0"/>
                </a:rPr>
                <a:t>Ετερογένεια</a:t>
              </a:r>
              <a:endParaRPr lang="en-US" dirty="0">
                <a:latin typeface="Calibri" panose="020F0502020204030204" pitchFamily="34" charset="0"/>
                <a:cs typeface="Calibri" panose="020F0502020204030204" pitchFamily="34" charset="0"/>
              </a:endParaRPr>
            </a:p>
          </p:txBody>
        </p:sp>
        <p:sp>
          <p:nvSpPr>
            <p:cNvPr id="10" name="Text Box 8">
              <a:extLst>
                <a:ext uri="{FF2B5EF4-FFF2-40B4-BE49-F238E27FC236}">
                  <a16:creationId xmlns:a16="http://schemas.microsoft.com/office/drawing/2014/main" id="{CE39397B-39DE-4DF8-B0FB-7DB9F53AA992}"/>
                </a:ext>
              </a:extLst>
            </p:cNvPr>
            <p:cNvSpPr txBox="1">
              <a:spLocks noChangeArrowheads="1"/>
            </p:cNvSpPr>
            <p:nvPr/>
          </p:nvSpPr>
          <p:spPr bwMode="auto">
            <a:xfrm>
              <a:off x="4080" y="2640"/>
              <a:ext cx="1440" cy="194"/>
            </a:xfrm>
            <a:prstGeom prst="rect">
              <a:avLst/>
            </a:prstGeom>
            <a:noFill/>
            <a:ln w="9525">
              <a:noFill/>
              <a:miter lim="800000"/>
              <a:headEnd/>
              <a:tailEnd/>
            </a:ln>
            <a:effectLst/>
          </p:spPr>
          <p:txBody>
            <a:bodyPr>
              <a:spAutoFit/>
            </a:bodyPr>
            <a:lstStyle/>
            <a:p>
              <a:pPr>
                <a:spcBef>
                  <a:spcPct val="50000"/>
                </a:spcBef>
              </a:pPr>
              <a:r>
                <a:rPr lang="el-GR" dirty="0">
                  <a:latin typeface="Calibri" panose="020F0502020204030204" pitchFamily="34" charset="0"/>
                  <a:cs typeface="Calibri" panose="020F0502020204030204" pitchFamily="34" charset="0"/>
                </a:rPr>
                <a:t>Μετακινήσεις</a:t>
              </a:r>
              <a:endParaRPr lang="en-US"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FEA286E-70D2-4928-BF5D-9C320798D365}"/>
                </a:ext>
              </a:extLst>
            </p:cNvPr>
            <p:cNvSpPr>
              <a:spLocks noChangeArrowheads="1"/>
            </p:cNvSpPr>
            <p:nvPr/>
          </p:nvSpPr>
          <p:spPr bwMode="auto">
            <a:xfrm>
              <a:off x="384" y="1440"/>
              <a:ext cx="240" cy="192"/>
            </a:xfrm>
            <a:prstGeom prst="rect">
              <a:avLst/>
            </a:prstGeom>
            <a:solidFill>
              <a:schemeClr val="bg1"/>
            </a:solidFill>
            <a:ln w="9525">
              <a:solidFill>
                <a:schemeClr val="bg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F5D4AC2-1645-4C34-AC8A-EC7D99F014F8}"/>
                </a:ext>
              </a:extLst>
            </p:cNvPr>
            <p:cNvPicPr>
              <a:picLocks noChangeAspect="1" noChangeArrowheads="1"/>
            </p:cNvPicPr>
            <p:nvPr/>
          </p:nvPicPr>
          <p:blipFill>
            <a:blip r:embed="rId4" cstate="print"/>
            <a:srcRect/>
            <a:stretch>
              <a:fillRect/>
            </a:stretch>
          </p:blipFill>
          <p:spPr bwMode="auto">
            <a:xfrm>
              <a:off x="2155" y="1517"/>
              <a:ext cx="1450" cy="1171"/>
            </a:xfrm>
            <a:prstGeom prst="rect">
              <a:avLst/>
            </a:prstGeom>
            <a:noFill/>
            <a:ln w="9525">
              <a:noFill/>
              <a:miter lim="800000"/>
              <a:headEnd/>
              <a:tailEnd/>
            </a:ln>
            <a:effectLst/>
          </p:spPr>
        </p:pic>
        <p:sp>
          <p:nvSpPr>
            <p:cNvPr id="13" name="Rectangle 10">
              <a:extLst>
                <a:ext uri="{FF2B5EF4-FFF2-40B4-BE49-F238E27FC236}">
                  <a16:creationId xmlns:a16="http://schemas.microsoft.com/office/drawing/2014/main" id="{106FF038-4691-4D67-A95D-FF821E6C2473}"/>
                </a:ext>
              </a:extLst>
            </p:cNvPr>
            <p:cNvSpPr>
              <a:spLocks noChangeArrowheads="1"/>
            </p:cNvSpPr>
            <p:nvPr/>
          </p:nvSpPr>
          <p:spPr bwMode="auto">
            <a:xfrm>
              <a:off x="2112" y="1632"/>
              <a:ext cx="240" cy="192"/>
            </a:xfrm>
            <a:prstGeom prst="rect">
              <a:avLst/>
            </a:prstGeom>
            <a:solidFill>
              <a:schemeClr val="bg1"/>
            </a:solidFill>
            <a:ln w="9525">
              <a:solidFill>
                <a:schemeClr val="bg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grpSp>
      <p:grpSp>
        <p:nvGrpSpPr>
          <p:cNvPr id="14" name="Google Shape;168;p14">
            <a:extLst>
              <a:ext uri="{FF2B5EF4-FFF2-40B4-BE49-F238E27FC236}">
                <a16:creationId xmlns:a16="http://schemas.microsoft.com/office/drawing/2014/main" id="{E3956C1D-CDA9-491C-9221-CCC6EB86FEF4}"/>
              </a:ext>
            </a:extLst>
          </p:cNvPr>
          <p:cNvGrpSpPr/>
          <p:nvPr/>
        </p:nvGrpSpPr>
        <p:grpSpPr>
          <a:xfrm>
            <a:off x="8458200" y="381000"/>
            <a:ext cx="450753" cy="450708"/>
            <a:chOff x="3277794" y="2969995"/>
            <a:chExt cx="457200" cy="457200"/>
          </a:xfrm>
        </p:grpSpPr>
        <p:sp>
          <p:nvSpPr>
            <p:cNvPr id="15" name="Google Shape;169;p14">
              <a:extLst>
                <a:ext uri="{FF2B5EF4-FFF2-40B4-BE49-F238E27FC236}">
                  <a16:creationId xmlns:a16="http://schemas.microsoft.com/office/drawing/2014/main" id="{9DFFE378-98C1-4164-8807-150A9F9D78B7}"/>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6" name="Google Shape;170;p14">
              <a:extLst>
                <a:ext uri="{FF2B5EF4-FFF2-40B4-BE49-F238E27FC236}">
                  <a16:creationId xmlns:a16="http://schemas.microsoft.com/office/drawing/2014/main" id="{FD87462C-03B7-4B19-8012-C7492EE37485}"/>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7" name="Google Shape;171;p14">
              <a:extLst>
                <a:ext uri="{FF2B5EF4-FFF2-40B4-BE49-F238E27FC236}">
                  <a16:creationId xmlns:a16="http://schemas.microsoft.com/office/drawing/2014/main" id="{A1181796-C989-4AC4-BB5F-5CEC387319CA}"/>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304131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E402-446C-412A-A939-763CCA30EF5B}"/>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Φωτοηλεκτρικές τεχνικές</a:t>
            </a:r>
            <a:endParaRPr lang="en-US" dirty="0">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08312692-82ED-4436-B085-349BABCFAA43}"/>
              </a:ext>
            </a:extLst>
          </p:cNvPr>
          <p:cNvGraphicFramePr>
            <a:graphicFrameLocks noGrp="1"/>
          </p:cNvGraphicFramePr>
          <p:nvPr>
            <p:extLst>
              <p:ext uri="{D42A27DB-BD31-4B8C-83A1-F6EECF244321}">
                <p14:modId xmlns:p14="http://schemas.microsoft.com/office/powerpoint/2010/main" val="4069204606"/>
              </p:ext>
            </p:extLst>
          </p:nvPr>
        </p:nvGraphicFramePr>
        <p:xfrm>
          <a:off x="1447800" y="1828800"/>
          <a:ext cx="6096000" cy="4826000"/>
        </p:xfrm>
        <a:graphic>
          <a:graphicData uri="http://schemas.openxmlformats.org/drawingml/2006/table">
            <a:tbl>
              <a:tblPr firstRow="1" bandRow="1">
                <a:tableStyleId>{5202B0CA-FC54-4496-8BCA-5EF66A818D29}</a:tableStyleId>
              </a:tblPr>
              <a:tblGrid>
                <a:gridCol w="3048000">
                  <a:extLst>
                    <a:ext uri="{9D8B030D-6E8A-4147-A177-3AD203B41FA5}">
                      <a16:colId xmlns:a16="http://schemas.microsoft.com/office/drawing/2014/main" val="3688074625"/>
                    </a:ext>
                  </a:extLst>
                </a:gridCol>
                <a:gridCol w="3048000">
                  <a:extLst>
                    <a:ext uri="{9D8B030D-6E8A-4147-A177-3AD203B41FA5}">
                      <a16:colId xmlns:a16="http://schemas.microsoft.com/office/drawing/2014/main" val="2682474796"/>
                    </a:ext>
                  </a:extLst>
                </a:gridCol>
              </a:tblGrid>
              <a:tr h="370840">
                <a:tc>
                  <a:txBody>
                    <a:bodyPr/>
                    <a:lstStyle/>
                    <a:p>
                      <a:r>
                        <a:rPr lang="el-GR" dirty="0"/>
                        <a:t>Όνομα</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ESCA (Electron Spectroscopy for Chemical Analysis)</a:t>
                      </a:r>
                    </a:p>
                  </a:txBody>
                  <a:tcPr/>
                </a:tc>
                <a:extLst>
                  <a:ext uri="{0D108BD9-81ED-4DB2-BD59-A6C34878D82A}">
                    <a16:rowId xmlns:a16="http://schemas.microsoft.com/office/drawing/2014/main" val="2669556156"/>
                  </a:ext>
                </a:extLst>
              </a:tr>
              <a:tr h="370840">
                <a:tc>
                  <a:txBody>
                    <a:bodyPr/>
                    <a:lstStyle/>
                    <a:p>
                      <a:r>
                        <a:rPr lang="el-GR" sz="1200" dirty="0"/>
                        <a:t>Μέθοδοι</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XPS (x-ray photoelectron spectroscopy), Auger Spectroscopy, UPS (UV photoelectron spectroscopy)</a:t>
                      </a:r>
                    </a:p>
                    <a:p>
                      <a:endParaRPr lang="en-US" sz="1200" dirty="0"/>
                    </a:p>
                  </a:txBody>
                  <a:tcPr/>
                </a:tc>
                <a:extLst>
                  <a:ext uri="{0D108BD9-81ED-4DB2-BD59-A6C34878D82A}">
                    <a16:rowId xmlns:a16="http://schemas.microsoft.com/office/drawing/2014/main" val="1256949839"/>
                  </a:ext>
                </a:extLst>
              </a:tr>
              <a:tr h="370840">
                <a:tc>
                  <a:txBody>
                    <a:bodyPr/>
                    <a:lstStyle/>
                    <a:p>
                      <a:r>
                        <a:rPr lang="el-GR" dirty="0"/>
                        <a:t>Αισθητήρας</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Φωτόνια</a:t>
                      </a:r>
                      <a:r>
                        <a:rPr lang="en-US" dirty="0"/>
                        <a:t> (x-rays, UV)</a:t>
                      </a:r>
                    </a:p>
                  </a:txBody>
                  <a:tcPr/>
                </a:tc>
                <a:extLst>
                  <a:ext uri="{0D108BD9-81ED-4DB2-BD59-A6C34878D82A}">
                    <a16:rowId xmlns:a16="http://schemas.microsoft.com/office/drawing/2014/main" val="2166913211"/>
                  </a:ext>
                </a:extLst>
              </a:tr>
              <a:tr h="370840">
                <a:tc>
                  <a:txBody>
                    <a:bodyPr/>
                    <a:lstStyle/>
                    <a:p>
                      <a:r>
                        <a:rPr lang="el-GR" dirty="0"/>
                        <a:t>Σήμα</a:t>
                      </a:r>
                      <a:endParaRPr lang="en-US" dirty="0"/>
                    </a:p>
                  </a:txBody>
                  <a:tcPr/>
                </a:tc>
                <a:tc>
                  <a:txBody>
                    <a:bodyPr/>
                    <a:lstStyle/>
                    <a:p>
                      <a:r>
                        <a:rPr lang="el-GR" dirty="0"/>
                        <a:t>Ηλεκτρόνια</a:t>
                      </a:r>
                      <a:endParaRPr lang="en-US" dirty="0"/>
                    </a:p>
                  </a:txBody>
                  <a:tcPr/>
                </a:tc>
                <a:extLst>
                  <a:ext uri="{0D108BD9-81ED-4DB2-BD59-A6C34878D82A}">
                    <a16:rowId xmlns:a16="http://schemas.microsoft.com/office/drawing/2014/main" val="1746010386"/>
                  </a:ext>
                </a:extLst>
              </a:tr>
              <a:tr h="370840">
                <a:tc>
                  <a:txBody>
                    <a:bodyPr/>
                    <a:lstStyle/>
                    <a:p>
                      <a:r>
                        <a:rPr lang="el-GR" dirty="0"/>
                        <a:t>Πληροφορία</a:t>
                      </a:r>
                      <a:endParaRPr lang="en-US" dirty="0"/>
                    </a:p>
                  </a:txBody>
                  <a:tcPr/>
                </a:tc>
                <a:tc>
                  <a:txBody>
                    <a:bodyPr/>
                    <a:lstStyle/>
                    <a:p>
                      <a:r>
                        <a:rPr lang="el-GR" dirty="0"/>
                        <a:t>Σύσταση και</a:t>
                      </a:r>
                      <a:r>
                        <a:rPr lang="en-US" dirty="0"/>
                        <a:t> </a:t>
                      </a:r>
                      <a:r>
                        <a:rPr lang="el-GR" dirty="0"/>
                        <a:t>μοριακό περιβάλλον</a:t>
                      </a:r>
                      <a:endParaRPr lang="en-US" dirty="0"/>
                    </a:p>
                  </a:txBody>
                  <a:tcPr/>
                </a:tc>
                <a:extLst>
                  <a:ext uri="{0D108BD9-81ED-4DB2-BD59-A6C34878D82A}">
                    <a16:rowId xmlns:a16="http://schemas.microsoft.com/office/drawing/2014/main" val="38495402"/>
                  </a:ext>
                </a:extLst>
              </a:tr>
              <a:tr h="370840">
                <a:tc>
                  <a:txBody>
                    <a:bodyPr/>
                    <a:lstStyle/>
                    <a:p>
                      <a:r>
                        <a:rPr lang="el-GR" dirty="0"/>
                        <a:t>Δείγμα</a:t>
                      </a:r>
                      <a:endParaRPr lang="en-US" dirty="0"/>
                    </a:p>
                  </a:txBody>
                  <a:tcPr/>
                </a:tc>
                <a:tc>
                  <a:txBody>
                    <a:bodyPr/>
                    <a:lstStyle/>
                    <a:p>
                      <a:r>
                        <a:rPr lang="el-GR" dirty="0"/>
                        <a:t>Οποιοδήποτε μπορεί να αντέξει κενό </a:t>
                      </a:r>
                      <a:endParaRPr lang="en-US" dirty="0"/>
                    </a:p>
                  </a:txBody>
                  <a:tcPr/>
                </a:tc>
                <a:extLst>
                  <a:ext uri="{0D108BD9-81ED-4DB2-BD59-A6C34878D82A}">
                    <a16:rowId xmlns:a16="http://schemas.microsoft.com/office/drawing/2014/main" val="2396308047"/>
                  </a:ext>
                </a:extLst>
              </a:tr>
              <a:tr h="370840">
                <a:tc>
                  <a:txBody>
                    <a:bodyPr/>
                    <a:lstStyle/>
                    <a:p>
                      <a:r>
                        <a:rPr lang="el-GR" dirty="0"/>
                        <a:t>Αρχή</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Φωτοηλεκτρικό φαινόμενο</a:t>
                      </a:r>
                      <a:r>
                        <a:rPr lang="en-US" dirty="0"/>
                        <a:t>(Einstein)</a:t>
                      </a:r>
                    </a:p>
                  </a:txBody>
                  <a:tcPr/>
                </a:tc>
                <a:extLst>
                  <a:ext uri="{0D108BD9-81ED-4DB2-BD59-A6C34878D82A}">
                    <a16:rowId xmlns:a16="http://schemas.microsoft.com/office/drawing/2014/main" val="324368176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Βάθος</a:t>
                      </a:r>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100 </a:t>
                      </a:r>
                      <a:r>
                        <a:rPr lang="en-US" dirty="0">
                          <a:cs typeface="Arial" charset="0"/>
                        </a:rPr>
                        <a:t>Å</a:t>
                      </a:r>
                    </a:p>
                  </a:txBody>
                  <a:tcPr/>
                </a:tc>
                <a:extLst>
                  <a:ext uri="{0D108BD9-81ED-4DB2-BD59-A6C34878D82A}">
                    <a16:rowId xmlns:a16="http://schemas.microsoft.com/office/drawing/2014/main" val="335745306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cs typeface="Arial" charset="0"/>
                        </a:rPr>
                        <a:t>Διακριτική Ικανότητα</a:t>
                      </a:r>
                      <a:endParaRPr lang="en-US" dirty="0">
                        <a:cs typeface="Arial" charset="0"/>
                      </a:endParaRPr>
                    </a:p>
                  </a:txBody>
                  <a:tcPr/>
                </a:tc>
                <a:tc>
                  <a:txBody>
                    <a:bodyPr/>
                    <a:lstStyle/>
                    <a:p>
                      <a:r>
                        <a:rPr lang="en-US" dirty="0">
                          <a:latin typeface="Symbol" pitchFamily="18" charset="2"/>
                          <a:cs typeface="Arial" charset="0"/>
                        </a:rPr>
                        <a:t>m</a:t>
                      </a:r>
                      <a:r>
                        <a:rPr lang="en-US" dirty="0">
                          <a:cs typeface="Arial" charset="0"/>
                        </a:rPr>
                        <a:t>m</a:t>
                      </a:r>
                      <a:r>
                        <a:rPr lang="en-US" baseline="30000" dirty="0">
                          <a:cs typeface="Arial" charset="0"/>
                        </a:rPr>
                        <a:t>2</a:t>
                      </a:r>
                      <a:endParaRPr lang="en-US" dirty="0"/>
                    </a:p>
                  </a:txBody>
                  <a:tcPr/>
                </a:tc>
                <a:extLst>
                  <a:ext uri="{0D108BD9-81ED-4DB2-BD59-A6C34878D82A}">
                    <a16:rowId xmlns:a16="http://schemas.microsoft.com/office/drawing/2014/main" val="213623519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cs typeface="Arial" charset="0"/>
                        </a:rPr>
                        <a:t>Ευαισθησία</a:t>
                      </a:r>
                      <a:r>
                        <a:rPr lang="en-US" dirty="0">
                          <a:cs typeface="Arial" charset="0"/>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cs typeface="Arial" charset="0"/>
                        </a:rPr>
                        <a:t>1%</a:t>
                      </a:r>
                      <a:r>
                        <a:rPr lang="el-GR" dirty="0">
                          <a:cs typeface="Arial" charset="0"/>
                        </a:rPr>
                        <a:t> </a:t>
                      </a:r>
                      <a:r>
                        <a:rPr lang="en-US" dirty="0">
                          <a:cs typeface="Arial" charset="0"/>
                        </a:rPr>
                        <a:t> </a:t>
                      </a:r>
                      <a:r>
                        <a:rPr lang="el-GR" dirty="0">
                          <a:cs typeface="Arial" charset="0"/>
                        </a:rPr>
                        <a:t>λάθος</a:t>
                      </a:r>
                      <a:endParaRPr lang="en-US" dirty="0">
                        <a:cs typeface="Arial" charset="0"/>
                      </a:endParaRPr>
                    </a:p>
                  </a:txBody>
                  <a:tcPr/>
                </a:tc>
                <a:extLst>
                  <a:ext uri="{0D108BD9-81ED-4DB2-BD59-A6C34878D82A}">
                    <a16:rowId xmlns:a16="http://schemas.microsoft.com/office/drawing/2014/main" val="292628050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cs typeface="Arial" charset="0"/>
                        </a:rPr>
                        <a:t>Σχετικό κόστος</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cs typeface="Arial" charset="0"/>
                        </a:rPr>
                        <a:t>Πολύ ακριβό</a:t>
                      </a:r>
                      <a:endParaRPr lang="en-US" dirty="0">
                        <a:cs typeface="Arial" charset="0"/>
                      </a:endParaRPr>
                    </a:p>
                  </a:txBody>
                  <a:tcPr/>
                </a:tc>
                <a:extLst>
                  <a:ext uri="{0D108BD9-81ED-4DB2-BD59-A6C34878D82A}">
                    <a16:rowId xmlns:a16="http://schemas.microsoft.com/office/drawing/2014/main" val="3641217119"/>
                  </a:ext>
                </a:extLst>
              </a:tr>
            </a:tbl>
          </a:graphicData>
        </a:graphic>
      </p:graphicFrame>
      <p:grpSp>
        <p:nvGrpSpPr>
          <p:cNvPr id="5" name="Google Shape;168;p14">
            <a:extLst>
              <a:ext uri="{FF2B5EF4-FFF2-40B4-BE49-F238E27FC236}">
                <a16:creationId xmlns:a16="http://schemas.microsoft.com/office/drawing/2014/main" id="{28245458-DD4B-43FF-AAB2-941ABCD5EAF7}"/>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D93B8D48-EF5B-4526-9FA8-5602D0209647}"/>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D02908AF-95C8-4B1C-B184-D6C3A8F021A9}"/>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66AE6525-51B2-48F2-B4E6-F19BC3E028E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02446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2A32-4A49-4D3F-A4BC-6031A979A944}"/>
              </a:ext>
            </a:extLst>
          </p:cNvPr>
          <p:cNvSpPr>
            <a:spLocks noGrp="1"/>
          </p:cNvSpPr>
          <p:nvPr>
            <p:ph type="title"/>
          </p:nvPr>
        </p:nvSpPr>
        <p:spPr/>
        <p:txBody>
          <a:bodyPr/>
          <a:lstStyle/>
          <a:p>
            <a:r>
              <a:rPr lang="el-GR"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Όργανο</a:t>
            </a:r>
            <a:endParaRPr lang="en-US" dirty="0">
              <a:latin typeface="Calibri" panose="020F0502020204030204" pitchFamily="34" charset="0"/>
              <a:cs typeface="Calibri" panose="020F0502020204030204" pitchFamily="34" charset="0"/>
            </a:endParaRPr>
          </a:p>
        </p:txBody>
      </p:sp>
      <p:pic>
        <p:nvPicPr>
          <p:cNvPr id="21506" name="Picture 2" descr="Electron Spectroscopy for Chemical Analysis - an overview | ScienceDirect  Topics">
            <a:extLst>
              <a:ext uri="{FF2B5EF4-FFF2-40B4-BE49-F238E27FC236}">
                <a16:creationId xmlns:a16="http://schemas.microsoft.com/office/drawing/2014/main" id="{466009C5-8D2F-46B8-AC69-581FB0121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879729"/>
            <a:ext cx="3581400" cy="4941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F022421-BFBD-4D0C-815C-004826D7FB97}"/>
              </a:ext>
            </a:extLst>
          </p:cNvPr>
          <p:cNvSpPr txBox="1"/>
          <p:nvPr/>
        </p:nvSpPr>
        <p:spPr>
          <a:xfrm>
            <a:off x="533400" y="2362200"/>
            <a:ext cx="2971800" cy="1169551"/>
          </a:xfrm>
          <a:prstGeom prst="rect">
            <a:avLst/>
          </a:prstGeom>
          <a:noFill/>
        </p:spPr>
        <p:txBody>
          <a:bodyPr wrap="square">
            <a:spAutoFit/>
          </a:bodyPr>
          <a:lstStyle/>
          <a:p>
            <a:pPr marL="342900" indent="-342900">
              <a:buFont typeface="+mj-lt"/>
              <a:buAutoNum type="alphaLcParenR"/>
            </a:pPr>
            <a:r>
              <a:rPr lang="en-US" b="0" i="0" dirty="0">
                <a:solidFill>
                  <a:schemeClr val="accent6">
                    <a:lumMod val="10000"/>
                  </a:schemeClr>
                </a:solidFill>
                <a:effectLst/>
                <a:latin typeface="Calibri" panose="020F0502020204030204" pitchFamily="34" charset="0"/>
                <a:cs typeface="Calibri" panose="020F0502020204030204" pitchFamily="34" charset="0"/>
              </a:rPr>
              <a:t>Photograph of a contemporary ESCA instrument</a:t>
            </a:r>
          </a:p>
          <a:p>
            <a:pPr marL="342900" indent="-342900">
              <a:buFont typeface="+mj-lt"/>
              <a:buAutoNum type="alphaLcParenR"/>
            </a:pPr>
            <a:r>
              <a:rPr lang="en-US" b="0" i="0" dirty="0">
                <a:solidFill>
                  <a:schemeClr val="accent6">
                    <a:lumMod val="10000"/>
                  </a:schemeClr>
                </a:solidFill>
                <a:effectLst/>
                <a:latin typeface="Calibri" panose="020F0502020204030204" pitchFamily="34" charset="0"/>
                <a:cs typeface="Calibri" panose="020F0502020204030204" pitchFamily="34" charset="0"/>
              </a:rPr>
              <a:t>Schematic diagram of a monochromatized ESCA instrument.</a:t>
            </a:r>
            <a:endParaRPr lang="en-US" dirty="0">
              <a:solidFill>
                <a:schemeClr val="accent6">
                  <a:lumMod val="10000"/>
                </a:schemeClr>
              </a:solidFill>
              <a:latin typeface="Calibri" panose="020F0502020204030204" pitchFamily="34" charset="0"/>
              <a:cs typeface="Calibri" panose="020F0502020204030204" pitchFamily="34" charset="0"/>
            </a:endParaRPr>
          </a:p>
        </p:txBody>
      </p:sp>
      <p:grpSp>
        <p:nvGrpSpPr>
          <p:cNvPr id="11" name="Google Shape;168;p14">
            <a:extLst>
              <a:ext uri="{FF2B5EF4-FFF2-40B4-BE49-F238E27FC236}">
                <a16:creationId xmlns:a16="http://schemas.microsoft.com/office/drawing/2014/main" id="{4A4376FF-371A-4599-8EB2-4CE738927B58}"/>
              </a:ext>
            </a:extLst>
          </p:cNvPr>
          <p:cNvGrpSpPr/>
          <p:nvPr/>
        </p:nvGrpSpPr>
        <p:grpSpPr>
          <a:xfrm>
            <a:off x="8458200" y="381000"/>
            <a:ext cx="450753" cy="450708"/>
            <a:chOff x="3277794" y="2969995"/>
            <a:chExt cx="457200" cy="457200"/>
          </a:xfrm>
        </p:grpSpPr>
        <p:sp>
          <p:nvSpPr>
            <p:cNvPr id="12" name="Google Shape;169;p14">
              <a:extLst>
                <a:ext uri="{FF2B5EF4-FFF2-40B4-BE49-F238E27FC236}">
                  <a16:creationId xmlns:a16="http://schemas.microsoft.com/office/drawing/2014/main" id="{EDF6D8DC-D7CD-4D45-BA3C-91D53562323C}"/>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0;p14">
              <a:extLst>
                <a:ext uri="{FF2B5EF4-FFF2-40B4-BE49-F238E27FC236}">
                  <a16:creationId xmlns:a16="http://schemas.microsoft.com/office/drawing/2014/main" id="{4BC5A74A-22A5-43BE-A91E-803059766642}"/>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1;p14">
              <a:extLst>
                <a:ext uri="{FF2B5EF4-FFF2-40B4-BE49-F238E27FC236}">
                  <a16:creationId xmlns:a16="http://schemas.microsoft.com/office/drawing/2014/main" id="{C4D4013D-A94E-4779-8F5B-54906541DAA0}"/>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540053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D5BE-6D92-4D97-8E34-4979E95151FA}"/>
              </a:ext>
            </a:extLst>
          </p:cNvPr>
          <p:cNvSpPr>
            <a:spLocks noGrp="1"/>
          </p:cNvSpPr>
          <p:nvPr>
            <p:ph type="title"/>
          </p:nvPr>
        </p:nvSpPr>
        <p:spPr/>
        <p:txBody>
          <a:bodyPr/>
          <a:lstStyle/>
          <a:p>
            <a:r>
              <a:rPr lang="el-GR"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Διαδικασία </a:t>
            </a:r>
            <a:r>
              <a:rPr lang="el-GR" sz="3200" b="1" dirty="0" err="1">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φωτοεκπομπής</a:t>
            </a:r>
            <a:endParaRPr lang="en-US"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8D274B7A-CC88-40AE-B05C-3E01D52AA9E7}"/>
              </a:ext>
            </a:extLst>
          </p:cNvPr>
          <p:cNvGrpSpPr/>
          <p:nvPr/>
        </p:nvGrpSpPr>
        <p:grpSpPr>
          <a:xfrm>
            <a:off x="1303103" y="2133600"/>
            <a:ext cx="6069672" cy="3727048"/>
            <a:chOff x="1386815" y="1294894"/>
            <a:chExt cx="6069672" cy="3727048"/>
          </a:xfrm>
        </p:grpSpPr>
        <p:pic>
          <p:nvPicPr>
            <p:cNvPr id="4" name="Picture 4">
              <a:extLst>
                <a:ext uri="{FF2B5EF4-FFF2-40B4-BE49-F238E27FC236}">
                  <a16:creationId xmlns:a16="http://schemas.microsoft.com/office/drawing/2014/main" id="{5126CFCD-46D0-45F7-8D81-C20B4636F9AB}"/>
                </a:ext>
              </a:extLst>
            </p:cNvPr>
            <p:cNvPicPr>
              <a:picLocks noChangeAspect="1" noChangeArrowheads="1"/>
            </p:cNvPicPr>
            <p:nvPr/>
          </p:nvPicPr>
          <p:blipFill>
            <a:blip r:embed="rId2" cstate="print"/>
            <a:srcRect/>
            <a:stretch>
              <a:fillRect/>
            </a:stretch>
          </p:blipFill>
          <p:spPr bwMode="auto">
            <a:xfrm>
              <a:off x="1763712" y="1304017"/>
              <a:ext cx="5692775" cy="3717925"/>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0577B321-BE88-4FF5-9D04-9F7D8DF23CEA}"/>
                </a:ext>
              </a:extLst>
            </p:cNvPr>
            <p:cNvSpPr txBox="1"/>
            <p:nvPr/>
          </p:nvSpPr>
          <p:spPr>
            <a:xfrm>
              <a:off x="5715000" y="1558181"/>
              <a:ext cx="990600" cy="523220"/>
            </a:xfrm>
            <a:prstGeom prst="rect">
              <a:avLst/>
            </a:prstGeom>
            <a:solidFill>
              <a:schemeClr val="bg1"/>
            </a:solidFill>
          </p:spPr>
          <p:txBody>
            <a:bodyPr wrap="square" rtlCol="0">
              <a:spAutoFit/>
            </a:bodyPr>
            <a:lstStyle/>
            <a:p>
              <a:r>
                <a:rPr lang="el-GR" sz="1400" dirty="0">
                  <a:latin typeface="Calibri" panose="020F0502020204030204" pitchFamily="34" charset="0"/>
                  <a:cs typeface="Calibri" panose="020F0502020204030204" pitchFamily="34" charset="0"/>
                </a:rPr>
                <a:t>Κινητική ενέργεια</a:t>
              </a:r>
              <a:endParaRPr lang="en-IN" sz="1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1E69E00-EB53-47C9-9376-E2DD25256FCF}"/>
                </a:ext>
              </a:extLst>
            </p:cNvPr>
            <p:cNvSpPr txBox="1"/>
            <p:nvPr/>
          </p:nvSpPr>
          <p:spPr>
            <a:xfrm>
              <a:off x="5661075" y="2807839"/>
              <a:ext cx="1024596" cy="461665"/>
            </a:xfrm>
            <a:prstGeom prst="rect">
              <a:avLst/>
            </a:prstGeom>
            <a:solidFill>
              <a:schemeClr val="bg1"/>
            </a:solidFill>
          </p:spPr>
          <p:txBody>
            <a:bodyPr wrap="square" rtlCol="0">
              <a:spAutoFit/>
            </a:bodyPr>
            <a:lstStyle/>
            <a:p>
              <a:r>
                <a:rPr lang="el-GR" sz="1200" dirty="0">
                  <a:latin typeface="Calibri" panose="020F0502020204030204" pitchFamily="34" charset="0"/>
                  <a:cs typeface="Calibri" panose="020F0502020204030204" pitchFamily="34" charset="0"/>
                </a:rPr>
                <a:t>Ενέργεια πρόσδεσης</a:t>
              </a:r>
              <a:endParaRPr lang="en-IN" sz="1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2A94285-64AA-494D-822A-2C2782B24170}"/>
                </a:ext>
              </a:extLst>
            </p:cNvPr>
            <p:cNvSpPr txBox="1"/>
            <p:nvPr/>
          </p:nvSpPr>
          <p:spPr>
            <a:xfrm>
              <a:off x="4114800" y="3733800"/>
              <a:ext cx="1219200" cy="307777"/>
            </a:xfrm>
            <a:prstGeom prst="rect">
              <a:avLst/>
            </a:prstGeom>
            <a:solidFill>
              <a:schemeClr val="bg1"/>
            </a:solidFill>
          </p:spPr>
          <p:txBody>
            <a:bodyPr wrap="square" rtlCol="0">
              <a:spAutoFit/>
            </a:bodyPr>
            <a:lstStyle/>
            <a:p>
              <a:r>
                <a:rPr lang="el-GR" dirty="0">
                  <a:latin typeface="Calibri" panose="020F0502020204030204" pitchFamily="34" charset="0"/>
                  <a:cs typeface="Calibri" panose="020F0502020204030204" pitchFamily="34" charset="0"/>
                </a:rPr>
                <a:t>Πυρήνας</a:t>
              </a:r>
              <a:endParaRPr lang="en-IN"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5289C9F-061F-4FE2-8455-8454A253DCC3}"/>
                </a:ext>
              </a:extLst>
            </p:cNvPr>
            <p:cNvSpPr txBox="1"/>
            <p:nvPr/>
          </p:nvSpPr>
          <p:spPr>
            <a:xfrm>
              <a:off x="3886200" y="1294894"/>
              <a:ext cx="1447800" cy="307777"/>
            </a:xfrm>
            <a:prstGeom prst="rect">
              <a:avLst/>
            </a:prstGeom>
            <a:solidFill>
              <a:schemeClr val="bg1"/>
            </a:solidFill>
          </p:spPr>
          <p:txBody>
            <a:bodyPr wrap="square" rtlCol="0">
              <a:spAutoFit/>
            </a:bodyPr>
            <a:lstStyle/>
            <a:p>
              <a:r>
                <a:rPr lang="el-GR" sz="1400" dirty="0">
                  <a:latin typeface="Calibri" panose="020F0502020204030204" pitchFamily="34" charset="0"/>
                  <a:cs typeface="Calibri" panose="020F0502020204030204" pitchFamily="34" charset="0"/>
                </a:rPr>
                <a:t>Φωτοηλεκτρόνιο</a:t>
              </a:r>
              <a:endParaRPr lang="en-IN" sz="1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1F95276-09CB-467B-BE3C-8C7DAB2D4F4E}"/>
                </a:ext>
              </a:extLst>
            </p:cNvPr>
            <p:cNvSpPr txBox="1"/>
            <p:nvPr/>
          </p:nvSpPr>
          <p:spPr>
            <a:xfrm>
              <a:off x="1386815" y="3787781"/>
              <a:ext cx="1143000" cy="307777"/>
            </a:xfrm>
            <a:prstGeom prst="rect">
              <a:avLst/>
            </a:prstGeom>
            <a:solidFill>
              <a:schemeClr val="bg1"/>
            </a:solidFill>
          </p:spPr>
          <p:txBody>
            <a:bodyPr wrap="square" rtlCol="0">
              <a:spAutoFit/>
            </a:bodyPr>
            <a:lstStyle/>
            <a:p>
              <a:r>
                <a:rPr lang="el-GR" dirty="0">
                  <a:latin typeface="Calibri" panose="020F0502020204030204" pitchFamily="34" charset="0"/>
                  <a:cs typeface="Calibri" panose="020F0502020204030204" pitchFamily="34" charset="0"/>
                </a:rPr>
                <a:t>Φωτόνιο</a:t>
              </a:r>
              <a:endParaRPr lang="en-IN"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70E5794-87CF-4DC2-84E4-4B7DC4C2833F}"/>
                </a:ext>
              </a:extLst>
            </p:cNvPr>
            <p:cNvSpPr txBox="1"/>
            <p:nvPr/>
          </p:nvSpPr>
          <p:spPr>
            <a:xfrm>
              <a:off x="1795342" y="4412342"/>
              <a:ext cx="804203" cy="523220"/>
            </a:xfrm>
            <a:prstGeom prst="rect">
              <a:avLst/>
            </a:prstGeom>
            <a:solidFill>
              <a:schemeClr val="bg1"/>
            </a:solidFill>
          </p:spPr>
          <p:txBody>
            <a:bodyPr wrap="square" rtlCol="0">
              <a:spAutoFit/>
            </a:bodyPr>
            <a:lstStyle/>
            <a:p>
              <a:r>
                <a:rPr lang="el-GR" sz="1400" dirty="0">
                  <a:latin typeface="Calibri" panose="020F0502020204030204" pitchFamily="34" charset="0"/>
                  <a:cs typeface="Calibri" panose="020F0502020204030204" pitchFamily="34" charset="0"/>
                </a:rPr>
                <a:t>Επίπεδα Πυρήνα</a:t>
              </a:r>
              <a:endParaRPr lang="en-IN" sz="1400" dirty="0">
                <a:latin typeface="Calibri" panose="020F0502020204030204" pitchFamily="34" charset="0"/>
                <a:cs typeface="Calibri" panose="020F0502020204030204" pitchFamily="34" charset="0"/>
              </a:endParaRPr>
            </a:p>
          </p:txBody>
        </p:sp>
      </p:grpSp>
      <p:grpSp>
        <p:nvGrpSpPr>
          <p:cNvPr id="11" name="Google Shape;168;p14">
            <a:extLst>
              <a:ext uri="{FF2B5EF4-FFF2-40B4-BE49-F238E27FC236}">
                <a16:creationId xmlns:a16="http://schemas.microsoft.com/office/drawing/2014/main" id="{3EE3FEA6-82BC-4E10-8905-188FE1AA72DE}"/>
              </a:ext>
            </a:extLst>
          </p:cNvPr>
          <p:cNvGrpSpPr/>
          <p:nvPr/>
        </p:nvGrpSpPr>
        <p:grpSpPr>
          <a:xfrm>
            <a:off x="8458200" y="381000"/>
            <a:ext cx="450753" cy="450708"/>
            <a:chOff x="3277794" y="2969995"/>
            <a:chExt cx="457200" cy="457200"/>
          </a:xfrm>
        </p:grpSpPr>
        <p:sp>
          <p:nvSpPr>
            <p:cNvPr id="12" name="Google Shape;169;p14">
              <a:extLst>
                <a:ext uri="{FF2B5EF4-FFF2-40B4-BE49-F238E27FC236}">
                  <a16:creationId xmlns:a16="http://schemas.microsoft.com/office/drawing/2014/main" id="{9F1601B3-8841-42B3-AEAA-A56B5C82E615}"/>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0;p14">
              <a:extLst>
                <a:ext uri="{FF2B5EF4-FFF2-40B4-BE49-F238E27FC236}">
                  <a16:creationId xmlns:a16="http://schemas.microsoft.com/office/drawing/2014/main" id="{4BCE7A67-D22B-4547-BFCD-6679DFEE6FB1}"/>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1;p14">
              <a:extLst>
                <a:ext uri="{FF2B5EF4-FFF2-40B4-BE49-F238E27FC236}">
                  <a16:creationId xmlns:a16="http://schemas.microsoft.com/office/drawing/2014/main" id="{C528145A-C228-49FC-9918-0F7E30C321BA}"/>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776952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51D2-4E5B-40C4-8CE0-C80E7EFAB6BE}"/>
              </a:ext>
            </a:extLst>
          </p:cNvPr>
          <p:cNvSpPr>
            <a:spLocks noGrp="1"/>
          </p:cNvSpPr>
          <p:nvPr>
            <p:ph type="title"/>
          </p:nvPr>
        </p:nvSpPr>
        <p:spPr/>
        <p:txBody>
          <a:bodyPr/>
          <a:lstStyle/>
          <a:p>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Pierre Auger</a:t>
            </a:r>
            <a:endParaRPr lang="en-US" dirty="0">
              <a:latin typeface="Calibri" panose="020F0502020204030204" pitchFamily="34" charset="0"/>
              <a:cs typeface="Calibri" panose="020F0502020204030204" pitchFamily="34" charset="0"/>
            </a:endParaRPr>
          </a:p>
        </p:txBody>
      </p:sp>
      <p:pic>
        <p:nvPicPr>
          <p:cNvPr id="5" name="Picture 5">
            <a:extLst>
              <a:ext uri="{FF2B5EF4-FFF2-40B4-BE49-F238E27FC236}">
                <a16:creationId xmlns:a16="http://schemas.microsoft.com/office/drawing/2014/main" id="{8A099FFA-03D1-4CF5-BFFC-73E074A25A6B}"/>
              </a:ext>
            </a:extLst>
          </p:cNvPr>
          <p:cNvPicPr>
            <a:picLocks noChangeAspect="1" noChangeArrowheads="1"/>
          </p:cNvPicPr>
          <p:nvPr/>
        </p:nvPicPr>
        <p:blipFill>
          <a:blip r:embed="rId2" cstate="print"/>
          <a:srcRect/>
          <a:stretch>
            <a:fillRect/>
          </a:stretch>
        </p:blipFill>
        <p:spPr bwMode="auto">
          <a:xfrm>
            <a:off x="381000" y="1905000"/>
            <a:ext cx="8016875" cy="4541838"/>
          </a:xfrm>
          <a:prstGeom prst="rect">
            <a:avLst/>
          </a:prstGeom>
          <a:noFill/>
          <a:ln w="9525">
            <a:noFill/>
            <a:miter lim="800000"/>
            <a:headEnd/>
            <a:tailEnd/>
          </a:ln>
          <a:effectLst/>
        </p:spPr>
      </p:pic>
      <p:pic>
        <p:nvPicPr>
          <p:cNvPr id="6" name="Picture 6" descr="Pierre">
            <a:extLst>
              <a:ext uri="{FF2B5EF4-FFF2-40B4-BE49-F238E27FC236}">
                <a16:creationId xmlns:a16="http://schemas.microsoft.com/office/drawing/2014/main" id="{BB5E7AEC-25E6-4D5D-91B3-502F013E9BBA}"/>
              </a:ext>
            </a:extLst>
          </p:cNvPr>
          <p:cNvPicPr>
            <a:picLocks noChangeAspect="1" noChangeArrowheads="1"/>
          </p:cNvPicPr>
          <p:nvPr/>
        </p:nvPicPr>
        <p:blipFill>
          <a:blip r:embed="rId3" cstate="print"/>
          <a:srcRect/>
          <a:stretch>
            <a:fillRect/>
          </a:stretch>
        </p:blipFill>
        <p:spPr bwMode="auto">
          <a:xfrm>
            <a:off x="3155155" y="2286000"/>
            <a:ext cx="2468563" cy="3352800"/>
          </a:xfrm>
          <a:prstGeom prst="rect">
            <a:avLst/>
          </a:prstGeom>
          <a:noFill/>
        </p:spPr>
      </p:pic>
      <p:grpSp>
        <p:nvGrpSpPr>
          <p:cNvPr id="7" name="Google Shape;168;p14">
            <a:extLst>
              <a:ext uri="{FF2B5EF4-FFF2-40B4-BE49-F238E27FC236}">
                <a16:creationId xmlns:a16="http://schemas.microsoft.com/office/drawing/2014/main" id="{142D7E77-2B77-4256-BD45-988218EAA518}"/>
              </a:ext>
            </a:extLst>
          </p:cNvPr>
          <p:cNvGrpSpPr/>
          <p:nvPr/>
        </p:nvGrpSpPr>
        <p:grpSpPr>
          <a:xfrm>
            <a:off x="8458200" y="381000"/>
            <a:ext cx="450753" cy="450708"/>
            <a:chOff x="3277794" y="2969995"/>
            <a:chExt cx="457200" cy="457200"/>
          </a:xfrm>
        </p:grpSpPr>
        <p:sp>
          <p:nvSpPr>
            <p:cNvPr id="8" name="Google Shape;169;p14">
              <a:extLst>
                <a:ext uri="{FF2B5EF4-FFF2-40B4-BE49-F238E27FC236}">
                  <a16:creationId xmlns:a16="http://schemas.microsoft.com/office/drawing/2014/main" id="{86362E48-8E8A-4FF7-B88A-B6DD3065FF65}"/>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0;p14">
              <a:extLst>
                <a:ext uri="{FF2B5EF4-FFF2-40B4-BE49-F238E27FC236}">
                  <a16:creationId xmlns:a16="http://schemas.microsoft.com/office/drawing/2014/main" id="{39328698-B15C-4CDE-BA7B-F31F7C21795C}"/>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1;p14">
              <a:extLst>
                <a:ext uri="{FF2B5EF4-FFF2-40B4-BE49-F238E27FC236}">
                  <a16:creationId xmlns:a16="http://schemas.microsoft.com/office/drawing/2014/main" id="{E8C6F9FC-9D71-495D-B756-12D2A2FA569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4263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39167 -0.18889 L -8.33333E-7 -1.11111E-6 " pathEditMode="relative" ptsTypes="AA">
                                      <p:cBhvr>
                                        <p:cTn id="8" dur="2000" fill="hold"/>
                                        <p:tgtEl>
                                          <p:spTgt spid="6"/>
                                        </p:tgtEl>
                                        <p:attrNameLst>
                                          <p:attrName>ppt_x</p:attrName>
                                          <p:attrName>ppt_y</p:attrName>
                                        </p:attrNameLst>
                                      </p:cBhvr>
                                    </p:animMotion>
                                  </p:childTnLst>
                                </p:cTn>
                              </p:par>
                              <p:par>
                                <p:cTn id="9" presetID="5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8E96-88D0-4242-9B6E-0487A106CA3B}"/>
              </a:ext>
            </a:extLst>
          </p:cNvPr>
          <p:cNvSpPr>
            <a:spLocks noGrp="1"/>
          </p:cNvSpPr>
          <p:nvPr>
            <p:ph type="title"/>
          </p:nvPr>
        </p:nvSpPr>
        <p:spPr/>
        <p:txBody>
          <a:bodyPr/>
          <a:lstStyle/>
          <a:p>
            <a:r>
              <a:rPr lang="el-GR"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Σάρωση βάθους</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A9DBCC1-7046-42FB-B577-0ADED463E210}"/>
              </a:ext>
            </a:extLst>
          </p:cNvPr>
          <p:cNvSpPr txBox="1"/>
          <p:nvPr/>
        </p:nvSpPr>
        <p:spPr>
          <a:xfrm>
            <a:off x="457200" y="2057400"/>
            <a:ext cx="7696200" cy="523220"/>
          </a:xfrm>
          <a:prstGeom prst="rect">
            <a:avLst/>
          </a:prstGeom>
          <a:noFill/>
        </p:spPr>
        <p:txBody>
          <a:bodyPr wrap="square">
            <a:spAutoFit/>
          </a:bodyPr>
          <a:lstStyle/>
          <a:p>
            <a:pPr marL="274320" indent="-274320">
              <a:spcBef>
                <a:spcPct val="500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Στο </a:t>
            </a:r>
            <a:r>
              <a:rPr lang="en-US" dirty="0">
                <a:latin typeface="Calibri" panose="020F0502020204030204" pitchFamily="34" charset="0"/>
                <a:cs typeface="Calibri" panose="020F0502020204030204" pitchFamily="34" charset="0"/>
              </a:rPr>
              <a:t>ESCA </a:t>
            </a:r>
            <a:r>
              <a:rPr lang="el-GR" dirty="0">
                <a:latin typeface="Calibri" panose="020F0502020204030204" pitchFamily="34" charset="0"/>
                <a:cs typeface="Calibri" panose="020F0502020204030204" pitchFamily="34" charset="0"/>
              </a:rPr>
              <a:t>και στις λοιπές τεχνικές μπορούν να γίνουν περισσότερο ευαίσθητες ως προς την επιφάνεια αλλάζοντας τη γωνία της ακτίνας</a:t>
            </a:r>
            <a:endParaRPr lang="en-US" dirty="0">
              <a:latin typeface="Calibri" panose="020F0502020204030204" pitchFamily="34" charset="0"/>
              <a:cs typeface="Calibri" panose="020F0502020204030204" pitchFamily="34" charset="0"/>
            </a:endParaRPr>
          </a:p>
        </p:txBody>
      </p:sp>
      <p:pic>
        <p:nvPicPr>
          <p:cNvPr id="5" name="Picture 6" descr="Untitled-2">
            <a:extLst>
              <a:ext uri="{FF2B5EF4-FFF2-40B4-BE49-F238E27FC236}">
                <a16:creationId xmlns:a16="http://schemas.microsoft.com/office/drawing/2014/main" id="{F0A3BC71-58FC-43B8-85F6-A80909489C3F}"/>
              </a:ext>
            </a:extLst>
          </p:cNvPr>
          <p:cNvPicPr>
            <a:picLocks noChangeAspect="1" noChangeArrowheads="1"/>
          </p:cNvPicPr>
          <p:nvPr/>
        </p:nvPicPr>
        <p:blipFill>
          <a:blip r:embed="rId2" cstate="print"/>
          <a:srcRect/>
          <a:stretch>
            <a:fillRect/>
          </a:stretch>
        </p:blipFill>
        <p:spPr bwMode="auto">
          <a:xfrm>
            <a:off x="1905000" y="2514600"/>
            <a:ext cx="5105400" cy="4114799"/>
          </a:xfrm>
          <a:prstGeom prst="rect">
            <a:avLst/>
          </a:prstGeom>
          <a:noFill/>
        </p:spPr>
      </p:pic>
      <p:grpSp>
        <p:nvGrpSpPr>
          <p:cNvPr id="6" name="Google Shape;168;p14">
            <a:extLst>
              <a:ext uri="{FF2B5EF4-FFF2-40B4-BE49-F238E27FC236}">
                <a16:creationId xmlns:a16="http://schemas.microsoft.com/office/drawing/2014/main" id="{51F56038-A36F-4511-9AE6-29CB24C018E4}"/>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DC4EB0DC-A135-4B80-ACE4-A4C892DAB728}"/>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945577DB-D82F-43B8-943E-D0156BE5FAD5}"/>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86800FE1-D41E-463B-B122-08756C3DF936}"/>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4179409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548E21C-D5D4-410E-B344-B0B9BDA5EFB2}"/>
              </a:ext>
            </a:extLst>
          </p:cNvPr>
          <p:cNvGraphicFramePr>
            <a:graphicFrameLocks noGrp="1"/>
          </p:cNvGraphicFramePr>
          <p:nvPr>
            <p:extLst>
              <p:ext uri="{D42A27DB-BD31-4B8C-83A1-F6EECF244321}">
                <p14:modId xmlns:p14="http://schemas.microsoft.com/office/powerpoint/2010/main" val="4219222042"/>
              </p:ext>
            </p:extLst>
          </p:nvPr>
        </p:nvGraphicFramePr>
        <p:xfrm>
          <a:off x="1295400" y="762000"/>
          <a:ext cx="6096000" cy="5708904"/>
        </p:xfrm>
        <a:graphic>
          <a:graphicData uri="http://schemas.openxmlformats.org/drawingml/2006/table">
            <a:tbl>
              <a:tblPr firstRow="1" bandRow="1">
                <a:tableStyleId>{7E9639D4-E3E2-4D34-9284-5A2195B3D0D7}</a:tableStyleId>
              </a:tblPr>
              <a:tblGrid>
                <a:gridCol w="3048000">
                  <a:extLst>
                    <a:ext uri="{9D8B030D-6E8A-4147-A177-3AD203B41FA5}">
                      <a16:colId xmlns:a16="http://schemas.microsoft.com/office/drawing/2014/main" val="3892137241"/>
                    </a:ext>
                  </a:extLst>
                </a:gridCol>
                <a:gridCol w="3048000">
                  <a:extLst>
                    <a:ext uri="{9D8B030D-6E8A-4147-A177-3AD203B41FA5}">
                      <a16:colId xmlns:a16="http://schemas.microsoft.com/office/drawing/2014/main" val="227166893"/>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b="1" dirty="0">
                          <a:solidFill>
                            <a:schemeClr val="tx2">
                              <a:lumMod val="75000"/>
                            </a:schemeClr>
                          </a:solidFill>
                          <a:effectLst>
                            <a:outerShdw blurRad="38100" dist="38100" dir="2700000" algn="tl">
                              <a:srgbClr val="000000">
                                <a:alpha val="43137"/>
                              </a:srgbClr>
                            </a:outerShdw>
                          </a:effectLst>
                        </a:rPr>
                        <a:t>Όνομα</a:t>
                      </a:r>
                      <a:endParaRPr lang="en-US" sz="1100" b="1" dirty="0">
                        <a:solidFill>
                          <a:schemeClr val="tx2">
                            <a:lumMod val="75000"/>
                          </a:schemeClr>
                        </a:solidFill>
                        <a:effectLst>
                          <a:outerShdw blurRad="38100" dist="38100" dir="2700000" algn="tl">
                            <a:srgbClr val="000000">
                              <a:alpha val="43137"/>
                            </a:srgbClr>
                          </a:outerShdw>
                        </a:effectLst>
                      </a:endParaRPr>
                    </a:p>
                  </a:txBody>
                  <a:tcPr/>
                </a:tc>
                <a:tc>
                  <a:txBody>
                    <a:bodyPr/>
                    <a:lstStyle/>
                    <a:p>
                      <a:r>
                        <a:rPr lang="en-US" sz="1100" dirty="0"/>
                        <a:t>Secondary Ion Mass Spectroscopy, </a:t>
                      </a:r>
                      <a:r>
                        <a:rPr lang="en-US" sz="1100" dirty="0" err="1"/>
                        <a:t>ToF</a:t>
                      </a:r>
                      <a:r>
                        <a:rPr lang="en-US" sz="1100" dirty="0"/>
                        <a:t>-SIMS</a:t>
                      </a:r>
                    </a:p>
                  </a:txBody>
                  <a:tcPr/>
                </a:tc>
                <a:extLst>
                  <a:ext uri="{0D108BD9-81ED-4DB2-BD59-A6C34878D82A}">
                    <a16:rowId xmlns:a16="http://schemas.microsoft.com/office/drawing/2014/main" val="1363549593"/>
                  </a:ext>
                </a:extLst>
              </a:tr>
              <a:tr h="370840">
                <a:tc>
                  <a:txBody>
                    <a:bodyPr/>
                    <a:lstStyle/>
                    <a:p>
                      <a:r>
                        <a:rPr lang="el-GR" sz="1050" dirty="0"/>
                        <a:t>Μέθοδοι</a:t>
                      </a:r>
                      <a:endParaRPr lang="en-US" sz="1050" dirty="0"/>
                    </a:p>
                  </a:txBody>
                  <a:tcPr/>
                </a:tc>
                <a:tc>
                  <a:txBody>
                    <a:bodyPr/>
                    <a:lstStyle/>
                    <a:p>
                      <a:r>
                        <a:rPr lang="el-GR" sz="1100" dirty="0"/>
                        <a:t>στατικό και δυναμικό, δευτερεύων ηλεκτρόνιο</a:t>
                      </a:r>
                      <a:endParaRPr lang="en-US" sz="1100" dirty="0"/>
                    </a:p>
                  </a:txBody>
                  <a:tcPr/>
                </a:tc>
                <a:extLst>
                  <a:ext uri="{0D108BD9-81ED-4DB2-BD59-A6C34878D82A}">
                    <a16:rowId xmlns:a16="http://schemas.microsoft.com/office/drawing/2014/main" val="3860786339"/>
                  </a:ext>
                </a:extLst>
              </a:tr>
              <a:tr h="370840">
                <a:tc>
                  <a:txBody>
                    <a:bodyPr/>
                    <a:lstStyle/>
                    <a:p>
                      <a:r>
                        <a:rPr lang="el-GR" sz="1100" dirty="0"/>
                        <a:t>Αισθητήρας</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a:t>Ιόντα</a:t>
                      </a:r>
                      <a:r>
                        <a:rPr lang="en-US" sz="1100" dirty="0"/>
                        <a:t> (</a:t>
                      </a:r>
                      <a:r>
                        <a:rPr lang="en-US" sz="1100" dirty="0" err="1"/>
                        <a:t>Ar</a:t>
                      </a:r>
                      <a:r>
                        <a:rPr lang="en-US" sz="1100" baseline="30000" dirty="0"/>
                        <a:t>+</a:t>
                      </a:r>
                      <a:r>
                        <a:rPr lang="en-US" sz="1100" dirty="0"/>
                        <a:t>, Ga</a:t>
                      </a:r>
                      <a:r>
                        <a:rPr lang="en-US" sz="1100" baseline="30000" dirty="0"/>
                        <a:t>+</a:t>
                      </a:r>
                      <a:r>
                        <a:rPr lang="en-US" sz="1100" dirty="0"/>
                        <a:t>, Cs</a:t>
                      </a:r>
                      <a:r>
                        <a:rPr lang="en-US" sz="1100" baseline="30000" dirty="0"/>
                        <a:t>+</a:t>
                      </a:r>
                      <a:r>
                        <a:rPr lang="en-US" sz="1100" dirty="0"/>
                        <a:t>, C</a:t>
                      </a:r>
                      <a:r>
                        <a:rPr lang="en-US" sz="1100" baseline="-25000" dirty="0"/>
                        <a:t>60</a:t>
                      </a:r>
                      <a:r>
                        <a:rPr lang="en-US" sz="1100" baseline="30000" dirty="0"/>
                        <a:t>+</a:t>
                      </a:r>
                      <a:r>
                        <a:rPr lang="en-US" sz="1100" dirty="0"/>
                        <a:t>, etc.), keV</a:t>
                      </a:r>
                    </a:p>
                  </a:txBody>
                  <a:tcPr/>
                </a:tc>
                <a:extLst>
                  <a:ext uri="{0D108BD9-81ED-4DB2-BD59-A6C34878D82A}">
                    <a16:rowId xmlns:a16="http://schemas.microsoft.com/office/drawing/2014/main" val="1187662876"/>
                  </a:ext>
                </a:extLst>
              </a:tr>
              <a:tr h="370840">
                <a:tc>
                  <a:txBody>
                    <a:bodyPr/>
                    <a:lstStyle/>
                    <a:p>
                      <a:r>
                        <a:rPr lang="el-GR" sz="1100" dirty="0"/>
                        <a:t>Σήμα</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a:t>Δευτερεύοντα Ιόντα</a:t>
                      </a:r>
                      <a:r>
                        <a:rPr lang="en-US" sz="1100" dirty="0"/>
                        <a:t>(</a:t>
                      </a:r>
                      <a:r>
                        <a:rPr lang="el-GR" sz="1100" dirty="0"/>
                        <a:t>από το δείγμα</a:t>
                      </a:r>
                      <a:r>
                        <a:rPr lang="en-US" sz="1100" dirty="0"/>
                        <a:t>)</a:t>
                      </a:r>
                    </a:p>
                  </a:txBody>
                  <a:tcPr/>
                </a:tc>
                <a:extLst>
                  <a:ext uri="{0D108BD9-81ED-4DB2-BD59-A6C34878D82A}">
                    <a16:rowId xmlns:a16="http://schemas.microsoft.com/office/drawing/2014/main" val="1117581413"/>
                  </a:ext>
                </a:extLst>
              </a:tr>
              <a:tr h="370840">
                <a:tc>
                  <a:txBody>
                    <a:bodyPr/>
                    <a:lstStyle/>
                    <a:p>
                      <a:r>
                        <a:rPr lang="el-GR" sz="1100" dirty="0"/>
                        <a:t>Πληροφορία</a:t>
                      </a:r>
                      <a:endParaRPr lang="en-US" sz="1100" dirty="0"/>
                    </a:p>
                  </a:txBody>
                  <a:tcPr/>
                </a:tc>
                <a:tc>
                  <a:txBody>
                    <a:bodyPr/>
                    <a:lstStyle/>
                    <a:p>
                      <a:r>
                        <a:rPr lang="el-GR" sz="1100" dirty="0"/>
                        <a:t>Σύσταση και</a:t>
                      </a:r>
                      <a:r>
                        <a:rPr lang="en-US" sz="1100" dirty="0"/>
                        <a:t> </a:t>
                      </a:r>
                      <a:r>
                        <a:rPr lang="el-GR" sz="1100" dirty="0"/>
                        <a:t>μοριακό περιβάλλον</a:t>
                      </a:r>
                      <a:endParaRPr lang="en-US" sz="1100" dirty="0"/>
                    </a:p>
                  </a:txBody>
                  <a:tcPr/>
                </a:tc>
                <a:extLst>
                  <a:ext uri="{0D108BD9-81ED-4DB2-BD59-A6C34878D82A}">
                    <a16:rowId xmlns:a16="http://schemas.microsoft.com/office/drawing/2014/main" val="1349876844"/>
                  </a:ext>
                </a:extLst>
              </a:tr>
              <a:tr h="370840">
                <a:tc>
                  <a:txBody>
                    <a:bodyPr/>
                    <a:lstStyle/>
                    <a:p>
                      <a:r>
                        <a:rPr lang="el-GR" sz="1100" dirty="0"/>
                        <a:t>Δείγμα</a:t>
                      </a:r>
                      <a:endParaRPr lang="en-US" sz="1100" dirty="0"/>
                    </a:p>
                  </a:txBody>
                  <a:tcPr/>
                </a:tc>
                <a:tc>
                  <a:txBody>
                    <a:bodyPr/>
                    <a:lstStyle/>
                    <a:p>
                      <a:r>
                        <a:rPr lang="el-GR" sz="1100" dirty="0"/>
                        <a:t>Οποιοδήποτε μπορεί να αντέξει κενό </a:t>
                      </a:r>
                      <a:endParaRPr lang="en-US" sz="1100" dirty="0"/>
                    </a:p>
                  </a:txBody>
                  <a:tcPr/>
                </a:tc>
                <a:extLst>
                  <a:ext uri="{0D108BD9-81ED-4DB2-BD59-A6C34878D82A}">
                    <a16:rowId xmlns:a16="http://schemas.microsoft.com/office/drawing/2014/main" val="1525054224"/>
                  </a:ext>
                </a:extLst>
              </a:tr>
              <a:tr h="370840">
                <a:tc>
                  <a:txBody>
                    <a:bodyPr/>
                    <a:lstStyle/>
                    <a:p>
                      <a:r>
                        <a:rPr lang="el-GR" sz="1100" dirty="0"/>
                        <a:t>Αρχή</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a:t>Ο βομβαρδισμός των ιόντων απελευθερώνει δευτερεύοντα σωματίδια από την επιφάνεια (ανιχνεύουν δευτερεύοντα           ιόντα για υπολογισμό μάζας)</a:t>
                      </a:r>
                      <a:endParaRPr lang="en-US" sz="1100" dirty="0"/>
                    </a:p>
                    <a:p>
                      <a:endParaRPr lang="en-US" sz="1100" dirty="0"/>
                    </a:p>
                  </a:txBody>
                  <a:tcPr/>
                </a:tc>
                <a:extLst>
                  <a:ext uri="{0D108BD9-81ED-4DB2-BD59-A6C34878D82A}">
                    <a16:rowId xmlns:a16="http://schemas.microsoft.com/office/drawing/2014/main" val="387392173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a:t>Βάθος</a:t>
                      </a:r>
                      <a:r>
                        <a:rPr lang="en-US" sz="1100" dirty="0"/>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10 </a:t>
                      </a:r>
                      <a:r>
                        <a:rPr lang="en-US" sz="1100" dirty="0">
                          <a:cs typeface="Arial" charset="0"/>
                        </a:rPr>
                        <a:t>Å (</a:t>
                      </a:r>
                      <a:r>
                        <a:rPr lang="el-GR" sz="1100" dirty="0"/>
                        <a:t>σε δυναμική μέθοδο</a:t>
                      </a:r>
                      <a:r>
                        <a:rPr lang="en-US" sz="1100" dirty="0"/>
                        <a:t>)</a:t>
                      </a:r>
                      <a:endParaRPr lang="en-US" sz="1100" dirty="0">
                        <a:cs typeface="Arial" charset="0"/>
                      </a:endParaRPr>
                    </a:p>
                  </a:txBody>
                  <a:tcPr/>
                </a:tc>
                <a:extLst>
                  <a:ext uri="{0D108BD9-81ED-4DB2-BD59-A6C34878D82A}">
                    <a16:rowId xmlns:a16="http://schemas.microsoft.com/office/drawing/2014/main" val="177384984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a:cs typeface="Arial" charset="0"/>
                        </a:rPr>
                        <a:t>Διακριτική Ικανότητα</a:t>
                      </a:r>
                      <a:endParaRPr lang="en-US" sz="1100" dirty="0">
                        <a:cs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a:cs typeface="Arial" charset="0"/>
                        </a:rPr>
                        <a:t>λιγότερο από </a:t>
                      </a:r>
                      <a:r>
                        <a:rPr lang="en-US" sz="1100" dirty="0">
                          <a:cs typeface="Arial" charset="0"/>
                        </a:rPr>
                        <a:t>1 </a:t>
                      </a:r>
                      <a:r>
                        <a:rPr lang="en-US" sz="1100" dirty="0">
                          <a:latin typeface="Symbol" pitchFamily="18" charset="2"/>
                          <a:cs typeface="Arial" charset="0"/>
                        </a:rPr>
                        <a:t>m</a:t>
                      </a:r>
                      <a:r>
                        <a:rPr lang="en-US" sz="1100" dirty="0">
                          <a:cs typeface="Arial" charset="0"/>
                        </a:rPr>
                        <a:t>m</a:t>
                      </a:r>
                      <a:r>
                        <a:rPr lang="en-US" sz="1100" baseline="30000" dirty="0">
                          <a:cs typeface="Arial" charset="0"/>
                        </a:rPr>
                        <a:t>2</a:t>
                      </a:r>
                      <a:endParaRPr lang="en-US" sz="1100" dirty="0">
                        <a:cs typeface="Arial" charset="0"/>
                      </a:endParaRPr>
                    </a:p>
                  </a:txBody>
                  <a:tcPr/>
                </a:tc>
                <a:extLst>
                  <a:ext uri="{0D108BD9-81ED-4DB2-BD59-A6C34878D82A}">
                    <a16:rowId xmlns:a16="http://schemas.microsoft.com/office/drawing/2014/main" val="620129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a:cs typeface="Arial" charset="0"/>
                        </a:rPr>
                        <a:t>Ευαισθησία</a:t>
                      </a:r>
                      <a:r>
                        <a:rPr lang="en-US" sz="1100" dirty="0">
                          <a:cs typeface="Arial" charset="0"/>
                        </a:rPr>
                        <a:t>		</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cs typeface="Arial" charset="0"/>
                        </a:rPr>
                        <a:t>“</a:t>
                      </a:r>
                      <a:r>
                        <a:rPr lang="el-GR" sz="1100" dirty="0">
                          <a:cs typeface="Arial" charset="0"/>
                        </a:rPr>
                        <a:t>πολύ υψηλή</a:t>
                      </a:r>
                      <a:r>
                        <a:rPr lang="en-US" sz="1100" dirty="0">
                          <a:cs typeface="Arial" charset="0"/>
                        </a:rPr>
                        <a:t>”</a:t>
                      </a:r>
                    </a:p>
                  </a:txBody>
                  <a:tcPr/>
                </a:tc>
                <a:extLst>
                  <a:ext uri="{0D108BD9-81ED-4DB2-BD59-A6C34878D82A}">
                    <a16:rowId xmlns:a16="http://schemas.microsoft.com/office/drawing/2014/main" val="397578796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a:cs typeface="Arial" charset="0"/>
                        </a:rPr>
                        <a:t>Σχετικό κόστος</a:t>
                      </a:r>
                    </a:p>
                  </a:txBody>
                  <a:tcPr/>
                </a:tc>
                <a:tc>
                  <a:txBody>
                    <a:bodyPr/>
                    <a:lstStyle/>
                    <a:p>
                      <a:r>
                        <a:rPr lang="el-GR" sz="1100" dirty="0">
                          <a:cs typeface="Arial" charset="0"/>
                        </a:rPr>
                        <a:t>Ακριβή</a:t>
                      </a:r>
                      <a:endParaRPr lang="en-US" sz="1100" dirty="0"/>
                    </a:p>
                  </a:txBody>
                  <a:tcPr/>
                </a:tc>
                <a:extLst>
                  <a:ext uri="{0D108BD9-81ED-4DB2-BD59-A6C34878D82A}">
                    <a16:rowId xmlns:a16="http://schemas.microsoft.com/office/drawing/2014/main" val="2862826355"/>
                  </a:ext>
                </a:extLst>
              </a:tr>
              <a:tr h="370840">
                <a:tc>
                  <a:txBody>
                    <a:bodyPr/>
                    <a:lstStyle/>
                    <a:p>
                      <a:r>
                        <a:rPr lang="el-GR" sz="1050" dirty="0">
                          <a:cs typeface="Arial" charset="0"/>
                        </a:rPr>
                        <a:t>Λοιπές πληροφορίες</a:t>
                      </a:r>
                      <a:endParaRPr lang="en-US" sz="1050" dirty="0"/>
                    </a:p>
                  </a:txBody>
                  <a:tcPr/>
                </a:tc>
                <a:tc>
                  <a:txBody>
                    <a:bodyPr/>
                    <a:lstStyle/>
                    <a:p>
                      <a:pPr>
                        <a:lnSpc>
                          <a:spcPct val="90000"/>
                        </a:lnSpc>
                        <a:spcBef>
                          <a:spcPts val="600"/>
                        </a:spcBef>
                      </a:pPr>
                      <a:r>
                        <a:rPr lang="el-GR" sz="1100" dirty="0">
                          <a:cs typeface="Arial" charset="0"/>
                        </a:rPr>
                        <a:t>Μπορεί να διαχωρίσει ισότοπα</a:t>
                      </a:r>
                      <a:endParaRPr lang="en-US" sz="1100" dirty="0">
                        <a:cs typeface="Arial" charset="0"/>
                      </a:endParaRPr>
                    </a:p>
                    <a:p>
                      <a:pPr>
                        <a:lnSpc>
                          <a:spcPct val="90000"/>
                        </a:lnSpc>
                        <a:spcBef>
                          <a:spcPts val="600"/>
                        </a:spcBef>
                      </a:pPr>
                      <a:r>
                        <a:rPr lang="el-GR" sz="1100" dirty="0">
                          <a:cs typeface="Arial" charset="0"/>
                        </a:rPr>
                        <a:t>Μέθοδοι απεικόνισης</a:t>
                      </a:r>
                      <a:endParaRPr lang="en-US" sz="1100" dirty="0">
                        <a:cs typeface="Arial" charset="0"/>
                      </a:endParaRPr>
                    </a:p>
                    <a:p>
                      <a:pPr>
                        <a:lnSpc>
                          <a:spcPct val="90000"/>
                        </a:lnSpc>
                        <a:spcBef>
                          <a:spcPts val="600"/>
                        </a:spcBef>
                      </a:pPr>
                      <a:r>
                        <a:rPr lang="el-GR" sz="1100" dirty="0">
                          <a:cs typeface="Arial" charset="0"/>
                        </a:rPr>
                        <a:t>Ανιχνευτές </a:t>
                      </a:r>
                      <a:r>
                        <a:rPr lang="en-US" sz="1100" dirty="0" err="1">
                          <a:cs typeface="Arial" charset="0"/>
                        </a:rPr>
                        <a:t>ToF</a:t>
                      </a:r>
                      <a:r>
                        <a:rPr lang="en-US" sz="1100" dirty="0">
                          <a:cs typeface="Arial" charset="0"/>
                        </a:rPr>
                        <a:t> </a:t>
                      </a:r>
                      <a:r>
                        <a:rPr lang="el-GR" sz="1100" dirty="0">
                          <a:cs typeface="Arial" charset="0"/>
                        </a:rPr>
                        <a:t>οδηγούν σε ανίχνευση μάζας με μεγάλη ακρίβεια</a:t>
                      </a:r>
                      <a:endParaRPr lang="en-US" sz="1100" dirty="0">
                        <a:cs typeface="Arial" charset="0"/>
                      </a:endParaRPr>
                    </a:p>
                    <a:p>
                      <a:endParaRPr lang="en-US" sz="1100" dirty="0"/>
                    </a:p>
                  </a:txBody>
                  <a:tcPr/>
                </a:tc>
                <a:extLst>
                  <a:ext uri="{0D108BD9-81ED-4DB2-BD59-A6C34878D82A}">
                    <a16:rowId xmlns:a16="http://schemas.microsoft.com/office/drawing/2014/main" val="4096946299"/>
                  </a:ext>
                </a:extLst>
              </a:tr>
            </a:tbl>
          </a:graphicData>
        </a:graphic>
      </p:graphicFrame>
      <p:sp>
        <p:nvSpPr>
          <p:cNvPr id="6" name="TextBox 5">
            <a:extLst>
              <a:ext uri="{FF2B5EF4-FFF2-40B4-BE49-F238E27FC236}">
                <a16:creationId xmlns:a16="http://schemas.microsoft.com/office/drawing/2014/main" id="{F2B98870-461D-45D2-AAE2-56D11C48B9FE}"/>
              </a:ext>
            </a:extLst>
          </p:cNvPr>
          <p:cNvSpPr txBox="1"/>
          <p:nvPr/>
        </p:nvSpPr>
        <p:spPr>
          <a:xfrm>
            <a:off x="1828800" y="228600"/>
            <a:ext cx="4572000" cy="369332"/>
          </a:xfrm>
          <a:prstGeom prst="rect">
            <a:avLst/>
          </a:prstGeom>
          <a:noFill/>
        </p:spPr>
        <p:txBody>
          <a:bodyPr wrap="square">
            <a:spAutoFit/>
          </a:bodyPr>
          <a:lstStyle/>
          <a:p>
            <a:pPr algn="ctr">
              <a:spcBef>
                <a:spcPct val="50000"/>
              </a:spcBef>
            </a:pPr>
            <a:r>
              <a:rPr lang="en-US" sz="1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SIMS</a:t>
            </a:r>
          </a:p>
        </p:txBody>
      </p:sp>
      <p:pic>
        <p:nvPicPr>
          <p:cNvPr id="7" name="Picture 6">
            <a:extLst>
              <a:ext uri="{FF2B5EF4-FFF2-40B4-BE49-F238E27FC236}">
                <a16:creationId xmlns:a16="http://schemas.microsoft.com/office/drawing/2014/main" id="{D41571AB-E1D0-4639-8CE7-CBDF23B21276}"/>
              </a:ext>
            </a:extLst>
          </p:cNvPr>
          <p:cNvPicPr>
            <a:picLocks noChangeAspect="1"/>
          </p:cNvPicPr>
          <p:nvPr/>
        </p:nvPicPr>
        <p:blipFill>
          <a:blip r:embed="rId2"/>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2181850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4A03-B5CC-4E6D-B452-17E842069FD7}"/>
              </a:ext>
            </a:extLst>
          </p:cNvPr>
          <p:cNvSpPr>
            <a:spLocks noGrp="1"/>
          </p:cNvSpPr>
          <p:nvPr>
            <p:ph type="title"/>
          </p:nvPr>
        </p:nvSpPr>
        <p:spPr/>
        <p:txBody>
          <a:bodyPr/>
          <a:lstStyle/>
          <a:p>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SIMS</a:t>
            </a:r>
            <a:endParaRPr lang="en-US" dirty="0">
              <a:latin typeface="Calibri" panose="020F0502020204030204" pitchFamily="34" charset="0"/>
              <a:cs typeface="Calibri" panose="020F0502020204030204" pitchFamily="34" charset="0"/>
            </a:endParaRPr>
          </a:p>
        </p:txBody>
      </p:sp>
      <p:pic>
        <p:nvPicPr>
          <p:cNvPr id="4" name="Picture 4" descr="Untitled-3">
            <a:extLst>
              <a:ext uri="{FF2B5EF4-FFF2-40B4-BE49-F238E27FC236}">
                <a16:creationId xmlns:a16="http://schemas.microsoft.com/office/drawing/2014/main" id="{E1A5AF94-9186-45A9-949C-DF146AD745DE}"/>
              </a:ext>
            </a:extLst>
          </p:cNvPr>
          <p:cNvPicPr>
            <a:picLocks noChangeAspect="1" noChangeArrowheads="1"/>
          </p:cNvPicPr>
          <p:nvPr/>
        </p:nvPicPr>
        <p:blipFill>
          <a:blip r:embed="rId2" cstate="print"/>
          <a:srcRect/>
          <a:stretch>
            <a:fillRect/>
          </a:stretch>
        </p:blipFill>
        <p:spPr bwMode="auto">
          <a:xfrm>
            <a:off x="18190" y="2883931"/>
            <a:ext cx="4462463" cy="3059113"/>
          </a:xfrm>
          <a:prstGeom prst="rect">
            <a:avLst/>
          </a:prstGeom>
          <a:noFill/>
        </p:spPr>
      </p:pic>
      <p:pic>
        <p:nvPicPr>
          <p:cNvPr id="5" name="Picture 5" descr="Untitled-4">
            <a:extLst>
              <a:ext uri="{FF2B5EF4-FFF2-40B4-BE49-F238E27FC236}">
                <a16:creationId xmlns:a16="http://schemas.microsoft.com/office/drawing/2014/main" id="{95DE5F23-7DEA-495F-8295-28F5A45BB593}"/>
              </a:ext>
            </a:extLst>
          </p:cNvPr>
          <p:cNvPicPr>
            <a:picLocks noChangeAspect="1" noChangeArrowheads="1"/>
          </p:cNvPicPr>
          <p:nvPr/>
        </p:nvPicPr>
        <p:blipFill>
          <a:blip r:embed="rId3" cstate="print"/>
          <a:srcRect/>
          <a:stretch>
            <a:fillRect/>
          </a:stretch>
        </p:blipFill>
        <p:spPr bwMode="auto">
          <a:xfrm>
            <a:off x="4913420" y="2883931"/>
            <a:ext cx="4129087" cy="3013075"/>
          </a:xfrm>
          <a:prstGeom prst="rect">
            <a:avLst/>
          </a:prstGeom>
          <a:noFill/>
        </p:spPr>
      </p:pic>
      <p:sp>
        <p:nvSpPr>
          <p:cNvPr id="6" name="Text Box 3">
            <a:extLst>
              <a:ext uri="{FF2B5EF4-FFF2-40B4-BE49-F238E27FC236}">
                <a16:creationId xmlns:a16="http://schemas.microsoft.com/office/drawing/2014/main" id="{8F0E1562-D801-45EA-A6EC-F80D41FE4A9F}"/>
              </a:ext>
            </a:extLst>
          </p:cNvPr>
          <p:cNvSpPr txBox="1">
            <a:spLocks noChangeArrowheads="1"/>
          </p:cNvSpPr>
          <p:nvPr/>
        </p:nvSpPr>
        <p:spPr bwMode="auto">
          <a:xfrm>
            <a:off x="2151790" y="2133600"/>
            <a:ext cx="5334000" cy="307777"/>
          </a:xfrm>
          <a:prstGeom prst="rect">
            <a:avLst/>
          </a:prstGeom>
          <a:noFill/>
          <a:ln w="9525">
            <a:noFill/>
            <a:miter lim="800000"/>
            <a:headEnd/>
            <a:tailEnd/>
          </a:ln>
          <a:effectLst/>
        </p:spPr>
        <p:txBody>
          <a:bodyPr>
            <a:spAutoFit/>
          </a:bodyPr>
          <a:lstStyle/>
          <a:p>
            <a:pPr>
              <a:spcBef>
                <a:spcPct val="50000"/>
              </a:spcBef>
            </a:pPr>
            <a:r>
              <a:rPr lang="el-GR" dirty="0">
                <a:latin typeface="Calibri" panose="020F0502020204030204" pitchFamily="34" charset="0"/>
                <a:cs typeface="Calibri" panose="020F0502020204030204" pitchFamily="34" charset="0"/>
              </a:rPr>
              <a:t>Είναι μια καταστρεπτική (βάση σχεδιασμού) τεχνική…</a:t>
            </a:r>
            <a:endParaRPr lang="en-US" dirty="0">
              <a:latin typeface="Calibri" panose="020F0502020204030204" pitchFamily="34" charset="0"/>
              <a:cs typeface="Calibri" panose="020F0502020204030204" pitchFamily="34" charset="0"/>
            </a:endParaRPr>
          </a:p>
        </p:txBody>
      </p:sp>
      <p:sp>
        <p:nvSpPr>
          <p:cNvPr id="7" name="Ορθογώνιο 5">
            <a:extLst>
              <a:ext uri="{FF2B5EF4-FFF2-40B4-BE49-F238E27FC236}">
                <a16:creationId xmlns:a16="http://schemas.microsoft.com/office/drawing/2014/main" id="{0957F432-C809-4AF8-8B9C-9F390C795D04}"/>
              </a:ext>
            </a:extLst>
          </p:cNvPr>
          <p:cNvSpPr/>
          <p:nvPr/>
        </p:nvSpPr>
        <p:spPr>
          <a:xfrm>
            <a:off x="1447800" y="6553200"/>
            <a:ext cx="4572000" cy="246221"/>
          </a:xfrm>
          <a:prstGeom prst="rect">
            <a:avLst/>
          </a:prstGeom>
        </p:spPr>
        <p:txBody>
          <a:bodyPr>
            <a:spAutoFit/>
          </a:bodyPr>
          <a:lstStyle/>
          <a:p>
            <a:pPr algn="ctr">
              <a:defRPr/>
            </a:pPr>
            <a:r>
              <a:rPr lang="en-US" sz="1000" dirty="0" err="1">
                <a:latin typeface="Calibri" panose="020F0502020204030204" pitchFamily="34" charset="0"/>
                <a:cs typeface="Calibri" panose="020F0502020204030204" pitchFamily="34" charset="0"/>
              </a:rPr>
              <a:t>Patric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Tresco</a:t>
            </a:r>
            <a:r>
              <a:rPr lang="en-US" sz="1000" dirty="0">
                <a:latin typeface="Calibri" panose="020F0502020204030204" pitchFamily="34" charset="0"/>
                <a:cs typeface="Calibri" panose="020F0502020204030204" pitchFamily="34" charset="0"/>
              </a:rPr>
              <a:t>,  Biomaterials course,  University of Utah</a:t>
            </a:r>
          </a:p>
        </p:txBody>
      </p:sp>
      <p:pic>
        <p:nvPicPr>
          <p:cNvPr id="8" name="Picture 7">
            <a:extLst>
              <a:ext uri="{FF2B5EF4-FFF2-40B4-BE49-F238E27FC236}">
                <a16:creationId xmlns:a16="http://schemas.microsoft.com/office/drawing/2014/main" id="{626475A6-27C2-4E42-B7E6-8F15B7575B12}"/>
              </a:ext>
            </a:extLst>
          </p:cNvPr>
          <p:cNvPicPr>
            <a:picLocks noChangeAspect="1"/>
          </p:cNvPicPr>
          <p:nvPr/>
        </p:nvPicPr>
        <p:blipFill>
          <a:blip r:embed="rId4"/>
          <a:stretch>
            <a:fillRect/>
          </a:stretch>
        </p:blipFill>
        <p:spPr>
          <a:xfrm>
            <a:off x="8456103" y="6248400"/>
            <a:ext cx="687897" cy="598747"/>
          </a:xfrm>
          <a:prstGeom prst="rect">
            <a:avLst/>
          </a:prstGeom>
        </p:spPr>
      </p:pic>
      <p:grpSp>
        <p:nvGrpSpPr>
          <p:cNvPr id="9" name="Google Shape;168;p14">
            <a:extLst>
              <a:ext uri="{FF2B5EF4-FFF2-40B4-BE49-F238E27FC236}">
                <a16:creationId xmlns:a16="http://schemas.microsoft.com/office/drawing/2014/main" id="{BEDCE62B-E0F2-444F-8322-1132840EF731}"/>
              </a:ext>
            </a:extLst>
          </p:cNvPr>
          <p:cNvGrpSpPr/>
          <p:nvPr/>
        </p:nvGrpSpPr>
        <p:grpSpPr>
          <a:xfrm>
            <a:off x="8458200" y="381000"/>
            <a:ext cx="450753" cy="450708"/>
            <a:chOff x="3277794" y="2969995"/>
            <a:chExt cx="457200" cy="457200"/>
          </a:xfrm>
        </p:grpSpPr>
        <p:sp>
          <p:nvSpPr>
            <p:cNvPr id="10" name="Google Shape;169;p14">
              <a:extLst>
                <a:ext uri="{FF2B5EF4-FFF2-40B4-BE49-F238E27FC236}">
                  <a16:creationId xmlns:a16="http://schemas.microsoft.com/office/drawing/2014/main" id="{C0756194-49D0-4CB5-A47E-578283A29FF9}"/>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0;p14">
              <a:extLst>
                <a:ext uri="{FF2B5EF4-FFF2-40B4-BE49-F238E27FC236}">
                  <a16:creationId xmlns:a16="http://schemas.microsoft.com/office/drawing/2014/main" id="{C8C7DB46-5A37-43CA-A736-7D45D43FC401}"/>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1;p14">
              <a:extLst>
                <a:ext uri="{FF2B5EF4-FFF2-40B4-BE49-F238E27FC236}">
                  <a16:creationId xmlns:a16="http://schemas.microsoft.com/office/drawing/2014/main" id="{BB6163E6-F548-4944-B378-D954F456A1F7}"/>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66261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F2CE-6E78-4D3F-B98B-13EF045503CD}"/>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Απεικονιστικές μέθοδοι για </a:t>
            </a:r>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ESCA </a:t>
            </a:r>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και </a:t>
            </a:r>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SIMS</a:t>
            </a:r>
            <a:endParaRPr lang="en-US" dirty="0">
              <a:latin typeface="Calibri" panose="020F0502020204030204" pitchFamily="34" charset="0"/>
              <a:cs typeface="Calibri" panose="020F0502020204030204" pitchFamily="34" charset="0"/>
            </a:endParaRPr>
          </a:p>
        </p:txBody>
      </p:sp>
      <p:pic>
        <p:nvPicPr>
          <p:cNvPr id="4" name="Picture 4" descr="Image183">
            <a:extLst>
              <a:ext uri="{FF2B5EF4-FFF2-40B4-BE49-F238E27FC236}">
                <a16:creationId xmlns:a16="http://schemas.microsoft.com/office/drawing/2014/main" id="{F3388918-1698-43C9-BBC3-61CE2C4EE1AF}"/>
              </a:ext>
            </a:extLst>
          </p:cNvPr>
          <p:cNvPicPr>
            <a:picLocks noChangeAspect="1" noChangeArrowheads="1"/>
          </p:cNvPicPr>
          <p:nvPr/>
        </p:nvPicPr>
        <p:blipFill>
          <a:blip r:embed="rId2" cstate="print"/>
          <a:srcRect/>
          <a:stretch>
            <a:fillRect/>
          </a:stretch>
        </p:blipFill>
        <p:spPr bwMode="auto">
          <a:xfrm>
            <a:off x="4800600" y="4603195"/>
            <a:ext cx="1753047" cy="1916049"/>
          </a:xfrm>
          <a:prstGeom prst="rect">
            <a:avLst/>
          </a:prstGeom>
          <a:noFill/>
        </p:spPr>
      </p:pic>
      <p:pic>
        <p:nvPicPr>
          <p:cNvPr id="5" name="Picture 5" descr="Image184">
            <a:extLst>
              <a:ext uri="{FF2B5EF4-FFF2-40B4-BE49-F238E27FC236}">
                <a16:creationId xmlns:a16="http://schemas.microsoft.com/office/drawing/2014/main" id="{0F82B0D3-8E0D-488C-862A-DECFF9D3AFE8}"/>
              </a:ext>
            </a:extLst>
          </p:cNvPr>
          <p:cNvPicPr>
            <a:picLocks noChangeAspect="1" noChangeArrowheads="1"/>
          </p:cNvPicPr>
          <p:nvPr/>
        </p:nvPicPr>
        <p:blipFill>
          <a:blip r:embed="rId3" cstate="print"/>
          <a:srcRect/>
          <a:stretch>
            <a:fillRect/>
          </a:stretch>
        </p:blipFill>
        <p:spPr bwMode="auto">
          <a:xfrm>
            <a:off x="2057400" y="4639099"/>
            <a:ext cx="1753046" cy="1880146"/>
          </a:xfrm>
          <a:prstGeom prst="rect">
            <a:avLst/>
          </a:prstGeom>
          <a:noFill/>
        </p:spPr>
      </p:pic>
      <p:pic>
        <p:nvPicPr>
          <p:cNvPr id="6" name="Picture 9" descr="afmcant">
            <a:extLst>
              <a:ext uri="{FF2B5EF4-FFF2-40B4-BE49-F238E27FC236}">
                <a16:creationId xmlns:a16="http://schemas.microsoft.com/office/drawing/2014/main" id="{553D5B1F-3751-4B6F-945D-9B46ABAE3BEE}"/>
              </a:ext>
            </a:extLst>
          </p:cNvPr>
          <p:cNvPicPr>
            <a:picLocks noChangeAspect="1" noChangeArrowheads="1"/>
          </p:cNvPicPr>
          <p:nvPr/>
        </p:nvPicPr>
        <p:blipFill>
          <a:blip r:embed="rId4" cstate="print"/>
          <a:srcRect/>
          <a:stretch>
            <a:fillRect/>
          </a:stretch>
        </p:blipFill>
        <p:spPr bwMode="auto">
          <a:xfrm>
            <a:off x="4572000" y="1828800"/>
            <a:ext cx="2971800" cy="2100263"/>
          </a:xfrm>
          <a:prstGeom prst="rect">
            <a:avLst/>
          </a:prstGeom>
          <a:noFill/>
        </p:spPr>
      </p:pic>
      <p:sp>
        <p:nvSpPr>
          <p:cNvPr id="7" name="Text Box 3">
            <a:extLst>
              <a:ext uri="{FF2B5EF4-FFF2-40B4-BE49-F238E27FC236}">
                <a16:creationId xmlns:a16="http://schemas.microsoft.com/office/drawing/2014/main" id="{0CFD7F74-1BDD-4666-9E9B-A30EC84959DC}"/>
              </a:ext>
            </a:extLst>
          </p:cNvPr>
          <p:cNvSpPr txBox="1">
            <a:spLocks noChangeArrowheads="1"/>
          </p:cNvSpPr>
          <p:nvPr/>
        </p:nvSpPr>
        <p:spPr bwMode="auto">
          <a:xfrm>
            <a:off x="1256856" y="3958683"/>
            <a:ext cx="6781800" cy="307777"/>
          </a:xfrm>
          <a:prstGeom prst="rect">
            <a:avLst/>
          </a:prstGeom>
          <a:noFill/>
          <a:ln w="9525">
            <a:noFill/>
            <a:miter lim="800000"/>
            <a:headEnd/>
            <a:tailEnd/>
          </a:ln>
          <a:effectLst/>
        </p:spPr>
        <p:txBody>
          <a:bodyPr>
            <a:spAutoFit/>
          </a:bodyPr>
          <a:lstStyle/>
          <a:p>
            <a:pPr>
              <a:spcBef>
                <a:spcPct val="50000"/>
              </a:spcBef>
            </a:pPr>
            <a:r>
              <a:rPr lang="el-GR" dirty="0">
                <a:latin typeface="Calibri" panose="020F0502020204030204" pitchFamily="34" charset="0"/>
                <a:cs typeface="Calibri" panose="020F0502020204030204" pitchFamily="34" charset="0"/>
              </a:rPr>
              <a:t>Τετράγωνα ινοβλαστών σε υπόβαθρο ΡΕΟ</a:t>
            </a:r>
            <a:endParaRPr lang="en-US"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602EEAC-9FEC-487C-9AFD-B59B4B740E57}"/>
              </a:ext>
            </a:extLst>
          </p:cNvPr>
          <p:cNvSpPr>
            <a:spLocks noChangeArrowheads="1"/>
          </p:cNvSpPr>
          <p:nvPr/>
        </p:nvSpPr>
        <p:spPr bwMode="auto">
          <a:xfrm>
            <a:off x="4769849" y="4234542"/>
            <a:ext cx="1515158" cy="338554"/>
          </a:xfrm>
          <a:prstGeom prst="rect">
            <a:avLst/>
          </a:prstGeom>
          <a:noFill/>
          <a:ln w="9525">
            <a:noFill/>
            <a:miter lim="800000"/>
            <a:headEnd/>
            <a:tailEnd/>
          </a:ln>
          <a:effectLst/>
        </p:spPr>
        <p:txBody>
          <a:bodyPr wrap="none" anchor="ctr">
            <a:spAutoFit/>
          </a:bodyPr>
          <a:lstStyle/>
          <a:p>
            <a:r>
              <a:rPr lang="en-US" dirty="0">
                <a:latin typeface="Calibri" panose="020F0502020204030204" pitchFamily="34" charset="0"/>
                <a:cs typeface="Calibri" panose="020F0502020204030204" pitchFamily="34" charset="0"/>
              </a:rPr>
              <a:t>CN</a:t>
            </a:r>
            <a:r>
              <a:rPr lang="en-US" sz="2400" baseline="30000" dirty="0">
                <a:latin typeface="Calibri" panose="020F0502020204030204" pitchFamily="34" charset="0"/>
                <a:cs typeface="Calibri" panose="020F0502020204030204" pitchFamily="34" charset="0"/>
              </a:rPr>
              <a:t>-</a:t>
            </a:r>
            <a:r>
              <a:rPr lang="en-US" baseline="30000"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εικόνα ιόντων</a:t>
            </a:r>
            <a:endParaRPr lang="en-US"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38A7F89-AF8C-41ED-A0D5-295F8A20DAFF}"/>
              </a:ext>
            </a:extLst>
          </p:cNvPr>
          <p:cNvSpPr>
            <a:spLocks noChangeArrowheads="1"/>
          </p:cNvSpPr>
          <p:nvPr/>
        </p:nvSpPr>
        <p:spPr bwMode="auto">
          <a:xfrm>
            <a:off x="2121469" y="4264640"/>
            <a:ext cx="1701107" cy="307777"/>
          </a:xfrm>
          <a:prstGeom prst="rect">
            <a:avLst/>
          </a:prstGeom>
          <a:noFill/>
          <a:ln w="9525">
            <a:noFill/>
            <a:miter lim="800000"/>
            <a:headEnd/>
            <a:tailEnd/>
          </a:ln>
          <a:effectLst/>
        </p:spPr>
        <p:txBody>
          <a:bodyPr wrap="none" anchor="ctr">
            <a:spAutoFit/>
          </a:bodyPr>
          <a:lstStyle/>
          <a:p>
            <a:pPr algn="just"/>
            <a:r>
              <a:rPr lang="en-US" dirty="0">
                <a:latin typeface="Calibri" panose="020F0502020204030204" pitchFamily="34" charset="0"/>
                <a:cs typeface="Calibri" panose="020F0502020204030204" pitchFamily="34" charset="0"/>
              </a:rPr>
              <a:t>CH</a:t>
            </a:r>
            <a:r>
              <a:rPr lang="en-US" baseline="-25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O</a:t>
            </a:r>
            <a:r>
              <a:rPr lang="en-US" baseline="300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εικόνα ιόντων</a:t>
            </a:r>
            <a:endParaRPr lang="en-US" dirty="0">
              <a:latin typeface="Calibri" panose="020F0502020204030204" pitchFamily="34" charset="0"/>
              <a:cs typeface="Calibri" panose="020F0502020204030204" pitchFamily="34" charset="0"/>
            </a:endParaRPr>
          </a:p>
        </p:txBody>
      </p:sp>
      <p:sp>
        <p:nvSpPr>
          <p:cNvPr id="10" name="Rectangle 10">
            <a:extLst>
              <a:ext uri="{FF2B5EF4-FFF2-40B4-BE49-F238E27FC236}">
                <a16:creationId xmlns:a16="http://schemas.microsoft.com/office/drawing/2014/main" id="{A125A4EE-B142-4F55-9729-DCB4AE53D715}"/>
              </a:ext>
            </a:extLst>
          </p:cNvPr>
          <p:cNvSpPr>
            <a:spLocks noChangeArrowheads="1"/>
          </p:cNvSpPr>
          <p:nvPr/>
        </p:nvSpPr>
        <p:spPr bwMode="auto">
          <a:xfrm>
            <a:off x="1391390" y="1958631"/>
            <a:ext cx="2895600" cy="1169551"/>
          </a:xfrm>
          <a:prstGeom prst="rect">
            <a:avLst/>
          </a:prstGeom>
          <a:noFill/>
          <a:ln w="9525">
            <a:noFill/>
            <a:miter lim="800000"/>
            <a:headEnd/>
            <a:tailEnd/>
          </a:ln>
          <a:effectLst/>
        </p:spPr>
        <p:txBody>
          <a:bodyPr>
            <a:spAutoFit/>
          </a:bodyPr>
          <a:lstStyle/>
          <a:p>
            <a:r>
              <a:rPr lang="el-GR" dirty="0">
                <a:latin typeface="Calibri" panose="020F0502020204030204" pitchFamily="34" charset="0"/>
                <a:cs typeface="Calibri" panose="020F0502020204030204" pitchFamily="34" charset="0"/>
              </a:rPr>
              <a:t>Εικόνα </a:t>
            </a:r>
            <a:r>
              <a:rPr lang="en-US" dirty="0">
                <a:latin typeface="Calibri" panose="020F0502020204030204" pitchFamily="34" charset="0"/>
                <a:cs typeface="Calibri" panose="020F0502020204030204" pitchFamily="34" charset="0"/>
              </a:rPr>
              <a:t>Auger </a:t>
            </a:r>
            <a:r>
              <a:rPr lang="el-GR" dirty="0">
                <a:latin typeface="Calibri" panose="020F0502020204030204" pitchFamily="34" charset="0"/>
                <a:cs typeface="Calibri" panose="020F0502020204030204" pitchFamily="34" charset="0"/>
              </a:rPr>
              <a:t>γέφυρας </a:t>
            </a:r>
            <a:r>
              <a:rPr lang="en-US" dirty="0">
                <a:latin typeface="Calibri" panose="020F0502020204030204" pitchFamily="34" charset="0"/>
                <a:cs typeface="Calibri" panose="020F0502020204030204" pitchFamily="34" charset="0"/>
              </a:rPr>
              <a:t>AFM </a:t>
            </a:r>
            <a:r>
              <a:rPr lang="el-GR" dirty="0">
                <a:latin typeface="Calibri" panose="020F0502020204030204" pitchFamily="34" charset="0"/>
                <a:cs typeface="Calibri" panose="020F0502020204030204" pitchFamily="34" charset="0"/>
              </a:rPr>
              <a:t>πάνω από ανόργανο μοτίβο – οποιοδήποτε σημείο της εικόνας μπορεί να επιλεχθεί για μεγαλύτερη ανάλυση</a:t>
            </a:r>
            <a:endParaRPr lang="en-US"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27DC28B6-E588-4EC1-A1EC-6BBEC07445D4}"/>
              </a:ext>
            </a:extLst>
          </p:cNvPr>
          <p:cNvPicPr>
            <a:picLocks noChangeAspect="1"/>
          </p:cNvPicPr>
          <p:nvPr/>
        </p:nvPicPr>
        <p:blipFill>
          <a:blip r:embed="rId5"/>
          <a:stretch>
            <a:fillRect/>
          </a:stretch>
        </p:blipFill>
        <p:spPr>
          <a:xfrm>
            <a:off x="8456103" y="6248400"/>
            <a:ext cx="687897" cy="598747"/>
          </a:xfrm>
          <a:prstGeom prst="rect">
            <a:avLst/>
          </a:prstGeom>
        </p:spPr>
      </p:pic>
      <p:grpSp>
        <p:nvGrpSpPr>
          <p:cNvPr id="12" name="Google Shape;168;p14">
            <a:extLst>
              <a:ext uri="{FF2B5EF4-FFF2-40B4-BE49-F238E27FC236}">
                <a16:creationId xmlns:a16="http://schemas.microsoft.com/office/drawing/2014/main" id="{52183A7B-345F-41C9-9A20-6E98D515FFE0}"/>
              </a:ext>
            </a:extLst>
          </p:cNvPr>
          <p:cNvGrpSpPr/>
          <p:nvPr/>
        </p:nvGrpSpPr>
        <p:grpSpPr>
          <a:xfrm>
            <a:off x="8458200" y="381000"/>
            <a:ext cx="450753" cy="450708"/>
            <a:chOff x="3277794" y="2969995"/>
            <a:chExt cx="457200" cy="457200"/>
          </a:xfrm>
        </p:grpSpPr>
        <p:sp>
          <p:nvSpPr>
            <p:cNvPr id="13" name="Google Shape;169;p14">
              <a:extLst>
                <a:ext uri="{FF2B5EF4-FFF2-40B4-BE49-F238E27FC236}">
                  <a16:creationId xmlns:a16="http://schemas.microsoft.com/office/drawing/2014/main" id="{7F1F22CA-56ED-4664-A618-969048304E11}"/>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0;p14">
              <a:extLst>
                <a:ext uri="{FF2B5EF4-FFF2-40B4-BE49-F238E27FC236}">
                  <a16:creationId xmlns:a16="http://schemas.microsoft.com/office/drawing/2014/main" id="{1D4FFCE9-23C3-4764-814E-F6A5D404380C}"/>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5" name="Google Shape;171;p14">
              <a:extLst>
                <a:ext uri="{FF2B5EF4-FFF2-40B4-BE49-F238E27FC236}">
                  <a16:creationId xmlns:a16="http://schemas.microsoft.com/office/drawing/2014/main" id="{CA7E2080-E353-4889-9E43-878B5777DC1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39337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F4AB-06CA-42DE-989A-165E17CC8C0F}"/>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Ατέλειες κρυσταλλικών επιφανειών</a:t>
            </a:r>
            <a:endParaRPr lang="en-US" dirty="0">
              <a:latin typeface="Calibri" panose="020F0502020204030204" pitchFamily="34" charset="0"/>
              <a:cs typeface="Calibri" panose="020F0502020204030204" pitchFamily="34" charset="0"/>
            </a:endParaRPr>
          </a:p>
        </p:txBody>
      </p:sp>
      <p:pic>
        <p:nvPicPr>
          <p:cNvPr id="3" name="Picture 3">
            <a:extLst>
              <a:ext uri="{FF2B5EF4-FFF2-40B4-BE49-F238E27FC236}">
                <a16:creationId xmlns:a16="http://schemas.microsoft.com/office/drawing/2014/main" id="{52015D3C-9714-4E45-B156-0080D6C3BFE6}"/>
              </a:ext>
            </a:extLst>
          </p:cNvPr>
          <p:cNvPicPr>
            <a:picLocks noChangeAspect="1" noChangeArrowheads="1"/>
          </p:cNvPicPr>
          <p:nvPr/>
        </p:nvPicPr>
        <p:blipFill>
          <a:blip r:embed="rId3" cstate="print"/>
          <a:srcRect/>
          <a:stretch>
            <a:fillRect/>
          </a:stretch>
        </p:blipFill>
        <p:spPr bwMode="auto">
          <a:xfrm>
            <a:off x="838200" y="1828800"/>
            <a:ext cx="4440914" cy="4808538"/>
          </a:xfrm>
          <a:prstGeom prst="rect">
            <a:avLst/>
          </a:prstGeom>
          <a:noFill/>
          <a:ln w="9525">
            <a:noFill/>
            <a:miter lim="800000"/>
            <a:headEnd/>
            <a:tailEnd/>
          </a:ln>
          <a:effectLst/>
        </p:spPr>
      </p:pic>
      <p:pic>
        <p:nvPicPr>
          <p:cNvPr id="4" name="Picture 4">
            <a:extLst>
              <a:ext uri="{FF2B5EF4-FFF2-40B4-BE49-F238E27FC236}">
                <a16:creationId xmlns:a16="http://schemas.microsoft.com/office/drawing/2014/main" id="{9487751D-0CDD-4DF1-AB44-A95CC89D3C50}"/>
              </a:ext>
            </a:extLst>
          </p:cNvPr>
          <p:cNvPicPr>
            <a:picLocks noChangeAspect="1" noChangeArrowheads="1"/>
          </p:cNvPicPr>
          <p:nvPr/>
        </p:nvPicPr>
        <p:blipFill>
          <a:blip r:embed="rId4" cstate="print"/>
          <a:srcRect/>
          <a:stretch>
            <a:fillRect/>
          </a:stretch>
        </p:blipFill>
        <p:spPr bwMode="auto">
          <a:xfrm>
            <a:off x="5562599" y="2638001"/>
            <a:ext cx="3172081" cy="2978574"/>
          </a:xfrm>
          <a:prstGeom prst="rect">
            <a:avLst/>
          </a:prstGeom>
          <a:noFill/>
          <a:ln w="9525">
            <a:noFill/>
            <a:miter lim="800000"/>
            <a:headEnd/>
            <a:tailEnd/>
          </a:ln>
          <a:effectLst/>
        </p:spPr>
      </p:pic>
      <p:grpSp>
        <p:nvGrpSpPr>
          <p:cNvPr id="5" name="Google Shape;168;p14">
            <a:extLst>
              <a:ext uri="{FF2B5EF4-FFF2-40B4-BE49-F238E27FC236}">
                <a16:creationId xmlns:a16="http://schemas.microsoft.com/office/drawing/2014/main" id="{691CF424-6A69-443F-9424-D9208FF22585}"/>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794C1A80-027E-4779-ABB8-95FFDFBAC58D}"/>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250B37B7-0D2A-46D7-820A-AF6E21FED0FF}"/>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7F0D1489-4836-472B-9D7E-3436B0D7E0AC}"/>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477916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figure6">
            <a:extLst>
              <a:ext uri="{FF2B5EF4-FFF2-40B4-BE49-F238E27FC236}">
                <a16:creationId xmlns:a16="http://schemas.microsoft.com/office/drawing/2014/main" id="{F4C62148-33EE-494A-B116-DCEFA7A68D6F}"/>
              </a:ext>
            </a:extLst>
          </p:cNvPr>
          <p:cNvPicPr>
            <a:picLocks noChangeAspect="1" noChangeArrowheads="1"/>
          </p:cNvPicPr>
          <p:nvPr/>
        </p:nvPicPr>
        <p:blipFill>
          <a:blip r:embed="rId2" cstate="print"/>
          <a:srcRect/>
          <a:stretch>
            <a:fillRect/>
          </a:stretch>
        </p:blipFill>
        <p:spPr bwMode="auto">
          <a:xfrm>
            <a:off x="3048000" y="3886200"/>
            <a:ext cx="3505200" cy="2057400"/>
          </a:xfrm>
          <a:prstGeom prst="rect">
            <a:avLst/>
          </a:prstGeom>
          <a:noFill/>
        </p:spPr>
      </p:pic>
      <p:grpSp>
        <p:nvGrpSpPr>
          <p:cNvPr id="17" name="Group 16">
            <a:extLst>
              <a:ext uri="{FF2B5EF4-FFF2-40B4-BE49-F238E27FC236}">
                <a16:creationId xmlns:a16="http://schemas.microsoft.com/office/drawing/2014/main" id="{36508D48-E04B-4777-BA12-7E612E61E458}"/>
              </a:ext>
            </a:extLst>
          </p:cNvPr>
          <p:cNvGrpSpPr/>
          <p:nvPr/>
        </p:nvGrpSpPr>
        <p:grpSpPr>
          <a:xfrm>
            <a:off x="7315200" y="1375086"/>
            <a:ext cx="1600200" cy="4568514"/>
            <a:chOff x="7239000" y="1527487"/>
            <a:chExt cx="1600200" cy="4568514"/>
          </a:xfrm>
        </p:grpSpPr>
        <p:pic>
          <p:nvPicPr>
            <p:cNvPr id="18" name="Picture 7" descr="figure4a">
              <a:extLst>
                <a:ext uri="{FF2B5EF4-FFF2-40B4-BE49-F238E27FC236}">
                  <a16:creationId xmlns:a16="http://schemas.microsoft.com/office/drawing/2014/main" id="{A5CC84F9-0FE4-4E2C-B233-DDAF13724A55}"/>
                </a:ext>
              </a:extLst>
            </p:cNvPr>
            <p:cNvPicPr>
              <a:picLocks noChangeAspect="1" noChangeArrowheads="1"/>
            </p:cNvPicPr>
            <p:nvPr/>
          </p:nvPicPr>
          <p:blipFill>
            <a:blip r:embed="rId3" cstate="print"/>
            <a:srcRect/>
            <a:stretch>
              <a:fillRect/>
            </a:stretch>
          </p:blipFill>
          <p:spPr bwMode="auto">
            <a:xfrm>
              <a:off x="7239000" y="3109823"/>
              <a:ext cx="1600200" cy="1536700"/>
            </a:xfrm>
            <a:prstGeom prst="rect">
              <a:avLst/>
            </a:prstGeom>
            <a:noFill/>
          </p:spPr>
        </p:pic>
        <p:pic>
          <p:nvPicPr>
            <p:cNvPr id="19" name="Picture 8" descr="figure4c">
              <a:extLst>
                <a:ext uri="{FF2B5EF4-FFF2-40B4-BE49-F238E27FC236}">
                  <a16:creationId xmlns:a16="http://schemas.microsoft.com/office/drawing/2014/main" id="{246FFE5B-0292-48D1-BABB-55721079F158}"/>
                </a:ext>
              </a:extLst>
            </p:cNvPr>
            <p:cNvPicPr>
              <a:picLocks noChangeAspect="1" noChangeArrowheads="1"/>
            </p:cNvPicPr>
            <p:nvPr/>
          </p:nvPicPr>
          <p:blipFill>
            <a:blip r:embed="rId4" cstate="print"/>
            <a:srcRect/>
            <a:stretch>
              <a:fillRect/>
            </a:stretch>
          </p:blipFill>
          <p:spPr bwMode="auto">
            <a:xfrm>
              <a:off x="7239000" y="1527487"/>
              <a:ext cx="1600200" cy="1536700"/>
            </a:xfrm>
            <a:prstGeom prst="rect">
              <a:avLst/>
            </a:prstGeom>
            <a:noFill/>
          </p:spPr>
        </p:pic>
        <p:pic>
          <p:nvPicPr>
            <p:cNvPr id="20" name="Picture 16">
              <a:extLst>
                <a:ext uri="{FF2B5EF4-FFF2-40B4-BE49-F238E27FC236}">
                  <a16:creationId xmlns:a16="http://schemas.microsoft.com/office/drawing/2014/main" id="{BF90C227-E1F3-477D-8D3D-002F9E5002C4}"/>
                </a:ext>
              </a:extLst>
            </p:cNvPr>
            <p:cNvPicPr>
              <a:picLocks noChangeAspect="1" noChangeArrowheads="1"/>
            </p:cNvPicPr>
            <p:nvPr/>
          </p:nvPicPr>
          <p:blipFill>
            <a:blip r:embed="rId5" cstate="print"/>
            <a:srcRect/>
            <a:stretch>
              <a:fillRect/>
            </a:stretch>
          </p:blipFill>
          <p:spPr bwMode="auto">
            <a:xfrm>
              <a:off x="7239000" y="4680297"/>
              <a:ext cx="1600200" cy="1415704"/>
            </a:xfrm>
            <a:prstGeom prst="rect">
              <a:avLst/>
            </a:prstGeom>
            <a:noFill/>
            <a:ln w="9525">
              <a:noFill/>
              <a:miter lim="800000"/>
              <a:headEnd/>
              <a:tailEnd/>
            </a:ln>
            <a:effectLst/>
          </p:spPr>
        </p:pic>
      </p:grpSp>
      <p:grpSp>
        <p:nvGrpSpPr>
          <p:cNvPr id="21" name="Group 20">
            <a:extLst>
              <a:ext uri="{FF2B5EF4-FFF2-40B4-BE49-F238E27FC236}">
                <a16:creationId xmlns:a16="http://schemas.microsoft.com/office/drawing/2014/main" id="{39AB1C33-AAD7-446B-ABF2-27A789A8E750}"/>
              </a:ext>
            </a:extLst>
          </p:cNvPr>
          <p:cNvGrpSpPr/>
          <p:nvPr/>
        </p:nvGrpSpPr>
        <p:grpSpPr>
          <a:xfrm>
            <a:off x="381000" y="1098896"/>
            <a:ext cx="6781800" cy="3429000"/>
            <a:chOff x="304800" y="1200150"/>
            <a:chExt cx="6781800" cy="3429000"/>
          </a:xfrm>
        </p:grpSpPr>
        <p:pic>
          <p:nvPicPr>
            <p:cNvPr id="22" name="Picture 5" descr="figure1a">
              <a:extLst>
                <a:ext uri="{FF2B5EF4-FFF2-40B4-BE49-F238E27FC236}">
                  <a16:creationId xmlns:a16="http://schemas.microsoft.com/office/drawing/2014/main" id="{4F65D9E5-C195-4927-8DE3-59BD68FF77D1}"/>
                </a:ext>
              </a:extLst>
            </p:cNvPr>
            <p:cNvPicPr>
              <a:picLocks noChangeAspect="1" noChangeArrowheads="1"/>
            </p:cNvPicPr>
            <p:nvPr/>
          </p:nvPicPr>
          <p:blipFill>
            <a:blip r:embed="rId6" cstate="print"/>
            <a:srcRect/>
            <a:stretch>
              <a:fillRect/>
            </a:stretch>
          </p:blipFill>
          <p:spPr bwMode="auto">
            <a:xfrm>
              <a:off x="3276600" y="2057400"/>
              <a:ext cx="2286000" cy="1714500"/>
            </a:xfrm>
            <a:prstGeom prst="rect">
              <a:avLst/>
            </a:prstGeom>
            <a:noFill/>
          </p:spPr>
        </p:pic>
        <p:sp>
          <p:nvSpPr>
            <p:cNvPr id="23" name="AutoShape 9">
              <a:extLst>
                <a:ext uri="{FF2B5EF4-FFF2-40B4-BE49-F238E27FC236}">
                  <a16:creationId xmlns:a16="http://schemas.microsoft.com/office/drawing/2014/main" id="{EC0B8BBB-C75B-4868-A84D-49E9E70EF6FF}"/>
                </a:ext>
              </a:extLst>
            </p:cNvPr>
            <p:cNvSpPr>
              <a:spLocks noChangeArrowheads="1"/>
            </p:cNvSpPr>
            <p:nvPr/>
          </p:nvSpPr>
          <p:spPr bwMode="auto">
            <a:xfrm>
              <a:off x="1295400" y="3124200"/>
              <a:ext cx="1828800" cy="381000"/>
            </a:xfrm>
            <a:prstGeom prst="rightArrow">
              <a:avLst>
                <a:gd name="adj1" fmla="val 37500"/>
                <a:gd name="adj2" fmla="val 120000"/>
              </a:avLst>
            </a:prstGeom>
            <a:solidFill>
              <a:srgbClr val="FF000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4" name="AutoShape 10">
              <a:extLst>
                <a:ext uri="{FF2B5EF4-FFF2-40B4-BE49-F238E27FC236}">
                  <a16:creationId xmlns:a16="http://schemas.microsoft.com/office/drawing/2014/main" id="{DB67691B-11A3-4CB1-AD3E-A42F316B6862}"/>
                </a:ext>
              </a:extLst>
            </p:cNvPr>
            <p:cNvSpPr>
              <a:spLocks noChangeArrowheads="1"/>
            </p:cNvSpPr>
            <p:nvPr/>
          </p:nvSpPr>
          <p:spPr bwMode="auto">
            <a:xfrm>
              <a:off x="5486400" y="3200400"/>
              <a:ext cx="1600200" cy="381000"/>
            </a:xfrm>
            <a:prstGeom prst="rightArrow">
              <a:avLst>
                <a:gd name="adj1" fmla="val 37500"/>
                <a:gd name="adj2" fmla="val 105000"/>
              </a:avLst>
            </a:prstGeom>
            <a:solidFill>
              <a:srgbClr val="FF000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pic>
          <p:nvPicPr>
            <p:cNvPr id="25" name="Picture 6" descr="figure1b">
              <a:extLst>
                <a:ext uri="{FF2B5EF4-FFF2-40B4-BE49-F238E27FC236}">
                  <a16:creationId xmlns:a16="http://schemas.microsoft.com/office/drawing/2014/main" id="{A91B91D7-0D9B-4E52-80C8-69768A57F2D3}"/>
                </a:ext>
              </a:extLst>
            </p:cNvPr>
            <p:cNvPicPr>
              <a:picLocks noChangeAspect="1" noChangeArrowheads="1"/>
            </p:cNvPicPr>
            <p:nvPr/>
          </p:nvPicPr>
          <p:blipFill>
            <a:blip r:embed="rId7" cstate="print"/>
            <a:srcRect/>
            <a:stretch>
              <a:fillRect/>
            </a:stretch>
          </p:blipFill>
          <p:spPr bwMode="auto">
            <a:xfrm>
              <a:off x="304800" y="1200150"/>
              <a:ext cx="2286000" cy="3429000"/>
            </a:xfrm>
            <a:prstGeom prst="rect">
              <a:avLst/>
            </a:prstGeom>
            <a:noFill/>
          </p:spPr>
        </p:pic>
      </p:grpSp>
      <p:sp>
        <p:nvSpPr>
          <p:cNvPr id="26" name="Rectangle 13">
            <a:extLst>
              <a:ext uri="{FF2B5EF4-FFF2-40B4-BE49-F238E27FC236}">
                <a16:creationId xmlns:a16="http://schemas.microsoft.com/office/drawing/2014/main" id="{66E0403C-FF99-43D1-B514-B61222E31E1A}"/>
              </a:ext>
            </a:extLst>
          </p:cNvPr>
          <p:cNvSpPr>
            <a:spLocks noChangeArrowheads="1"/>
          </p:cNvSpPr>
          <p:nvPr/>
        </p:nvSpPr>
        <p:spPr bwMode="auto">
          <a:xfrm>
            <a:off x="381000" y="4952999"/>
            <a:ext cx="2590800" cy="738664"/>
          </a:xfrm>
          <a:prstGeom prst="rect">
            <a:avLst/>
          </a:prstGeom>
          <a:noFill/>
          <a:ln w="9525">
            <a:noFill/>
            <a:miter lim="800000"/>
            <a:headEnd/>
            <a:tailEnd/>
          </a:ln>
          <a:effectLst/>
        </p:spPr>
        <p:txBody>
          <a:bodyPr>
            <a:spAutoFit/>
          </a:bodyPr>
          <a:lstStyle/>
          <a:p>
            <a:r>
              <a:rPr lang="el-GR" dirty="0">
                <a:latin typeface="Calibri" panose="020F0502020204030204" pitchFamily="34" charset="0"/>
                <a:cs typeface="Calibri" panose="020F0502020204030204" pitchFamily="34" charset="0"/>
              </a:rPr>
              <a:t>Πρέπει να «κλείσει» ο βρόγχος ελέγχου για να διατηρηθεί το σήμα</a:t>
            </a:r>
            <a:endParaRPr lang="en-US"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0AD29D82-BC91-43B9-9510-3AB36C6E6D54}"/>
              </a:ext>
            </a:extLst>
          </p:cNvPr>
          <p:cNvSpPr txBox="1"/>
          <p:nvPr/>
        </p:nvSpPr>
        <p:spPr>
          <a:xfrm>
            <a:off x="2133600" y="219619"/>
            <a:ext cx="4572000" cy="369332"/>
          </a:xfrm>
          <a:prstGeom prst="rect">
            <a:avLst/>
          </a:prstGeom>
          <a:noFill/>
        </p:spPr>
        <p:txBody>
          <a:bodyPr wrap="square">
            <a:spAutoFit/>
          </a:bodyPr>
          <a:lstStyle/>
          <a:p>
            <a:pPr algn="ctr">
              <a:spcBef>
                <a:spcPct val="50000"/>
              </a:spcBef>
            </a:pPr>
            <a:r>
              <a:rPr lang="el-GR" sz="1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Όργανα </a:t>
            </a:r>
            <a:endParaRPr lang="en-US" sz="1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2985FC32-FDAF-47B9-BED7-5495552B6CFE}"/>
              </a:ext>
            </a:extLst>
          </p:cNvPr>
          <p:cNvPicPr>
            <a:picLocks noChangeAspect="1"/>
          </p:cNvPicPr>
          <p:nvPr/>
        </p:nvPicPr>
        <p:blipFill>
          <a:blip r:embed="rId8"/>
          <a:stretch>
            <a:fillRect/>
          </a:stretch>
        </p:blipFill>
        <p:spPr>
          <a:xfrm>
            <a:off x="8456103" y="6259253"/>
            <a:ext cx="687897" cy="598747"/>
          </a:xfrm>
          <a:prstGeom prst="rect">
            <a:avLst/>
          </a:prstGeom>
        </p:spPr>
      </p:pic>
    </p:spTree>
    <p:extLst>
      <p:ext uri="{BB962C8B-B14F-4D97-AF65-F5344CB8AC3E}">
        <p14:creationId xmlns:p14="http://schemas.microsoft.com/office/powerpoint/2010/main" val="2590894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665" y="230358"/>
            <a:ext cx="9144000" cy="579438"/>
          </a:xfrm>
          <a:prstGeom prst="rect">
            <a:avLst/>
          </a:prstGeom>
          <a:noFill/>
          <a:ln w="9525">
            <a:noFill/>
            <a:miter lim="800000"/>
            <a:headEnd/>
            <a:tailEnd/>
          </a:ln>
          <a:effectLst/>
        </p:spPr>
        <p:txBody>
          <a:bodyPr>
            <a:spAutoFit/>
          </a:bodyPr>
          <a:lstStyle/>
          <a:p>
            <a:pPr algn="ctr">
              <a:spcBef>
                <a:spcPct val="50000"/>
              </a:spcBef>
            </a:pPr>
            <a:r>
              <a:rPr lang="en-US" sz="3200" dirty="0">
                <a:solidFill>
                  <a:schemeClr val="tx2">
                    <a:lumMod val="10000"/>
                  </a:schemeClr>
                </a:solidFill>
                <a:latin typeface="Calibri" panose="020F0502020204030204" pitchFamily="34" charset="0"/>
                <a:cs typeface="Calibri" panose="020F0502020204030204" pitchFamily="34" charset="0"/>
              </a:rPr>
              <a:t>AFM</a:t>
            </a:r>
          </a:p>
        </p:txBody>
      </p:sp>
      <p:sp>
        <p:nvSpPr>
          <p:cNvPr id="3" name="Text Box 3"/>
          <p:cNvSpPr txBox="1">
            <a:spLocks noChangeArrowheads="1"/>
          </p:cNvSpPr>
          <p:nvPr/>
        </p:nvSpPr>
        <p:spPr bwMode="auto">
          <a:xfrm>
            <a:off x="533400" y="891570"/>
            <a:ext cx="7924800" cy="630942"/>
          </a:xfrm>
          <a:prstGeom prst="rect">
            <a:avLst/>
          </a:prstGeom>
          <a:noFill/>
          <a:ln w="9525">
            <a:noFill/>
            <a:miter lim="800000"/>
            <a:headEnd/>
            <a:tailEnd/>
          </a:ln>
          <a:effectLst/>
        </p:spPr>
        <p:txBody>
          <a:bodyPr>
            <a:spAutoFit/>
          </a:bodyPr>
          <a:lstStyle/>
          <a:p>
            <a:pPr>
              <a:spcBef>
                <a:spcPct val="50000"/>
              </a:spcBef>
            </a:pPr>
            <a:r>
              <a:rPr lang="el-GR" dirty="0">
                <a:latin typeface="Calibri" panose="020F0502020204030204" pitchFamily="34" charset="0"/>
                <a:cs typeface="Calibri" panose="020F0502020204030204" pitchFamily="34" charset="0"/>
              </a:rPr>
              <a:t>Θα μελετήσουμε την τεχνική </a:t>
            </a:r>
            <a:r>
              <a:rPr lang="en-US" dirty="0">
                <a:latin typeface="Calibri" panose="020F0502020204030204" pitchFamily="34" charset="0"/>
                <a:cs typeface="Calibri" panose="020F0502020204030204" pitchFamily="34" charset="0"/>
              </a:rPr>
              <a:t>AFM </a:t>
            </a:r>
            <a:r>
              <a:rPr lang="el-GR" dirty="0">
                <a:latin typeface="Calibri" panose="020F0502020204030204" pitchFamily="34" charset="0"/>
                <a:cs typeface="Calibri" panose="020F0502020204030204" pitchFamily="34" charset="0"/>
              </a:rPr>
              <a:t>επειδή χρησιμοποιείται ευρέως.</a:t>
            </a:r>
            <a:endParaRPr lang="en-US" dirty="0">
              <a:latin typeface="Calibri" panose="020F0502020204030204" pitchFamily="34" charset="0"/>
              <a:cs typeface="Calibri" panose="020F0502020204030204" pitchFamily="34" charset="0"/>
            </a:endParaRPr>
          </a:p>
          <a:p>
            <a:pPr>
              <a:spcBef>
                <a:spcPct val="50000"/>
              </a:spcBef>
            </a:pPr>
            <a:r>
              <a:rPr lang="en-US" dirty="0" err="1">
                <a:latin typeface="Calibri" panose="020F0502020204030204" pitchFamily="34" charset="0"/>
                <a:cs typeface="Calibri" panose="020F0502020204030204" pitchFamily="34" charset="0"/>
              </a:rPr>
              <a:t>Lennard</a:t>
            </a:r>
            <a:r>
              <a:rPr lang="en-US" dirty="0">
                <a:latin typeface="Calibri" panose="020F0502020204030204" pitchFamily="34" charset="0"/>
                <a:cs typeface="Calibri" panose="020F0502020204030204" pitchFamily="34" charset="0"/>
              </a:rPr>
              <a:t>-Jones:</a:t>
            </a:r>
          </a:p>
        </p:txBody>
      </p:sp>
      <p:pic>
        <p:nvPicPr>
          <p:cNvPr id="4" name="Picture 17" descr="Untitled-6"/>
          <p:cNvPicPr>
            <a:picLocks noChangeAspect="1" noChangeArrowheads="1"/>
          </p:cNvPicPr>
          <p:nvPr/>
        </p:nvPicPr>
        <p:blipFill>
          <a:blip r:embed="rId2" cstate="print"/>
          <a:srcRect/>
          <a:stretch>
            <a:fillRect/>
          </a:stretch>
        </p:blipFill>
        <p:spPr bwMode="auto">
          <a:xfrm>
            <a:off x="381000" y="1674813"/>
            <a:ext cx="3733800" cy="2744787"/>
          </a:xfrm>
          <a:prstGeom prst="rect">
            <a:avLst/>
          </a:prstGeom>
          <a:noFill/>
        </p:spPr>
      </p:pic>
      <p:pic>
        <p:nvPicPr>
          <p:cNvPr id="5" name="Picture 7"/>
          <p:cNvPicPr>
            <a:picLocks noChangeAspect="1" noChangeArrowheads="1"/>
          </p:cNvPicPr>
          <p:nvPr/>
        </p:nvPicPr>
        <p:blipFill>
          <a:blip r:embed="rId3" cstate="print"/>
          <a:srcRect/>
          <a:stretch>
            <a:fillRect/>
          </a:stretch>
        </p:blipFill>
        <p:spPr bwMode="auto">
          <a:xfrm>
            <a:off x="4495800" y="2564769"/>
            <a:ext cx="4038600" cy="3124200"/>
          </a:xfrm>
          <a:prstGeom prst="rect">
            <a:avLst/>
          </a:prstGeom>
          <a:noFill/>
          <a:ln w="9525">
            <a:noFill/>
            <a:miter lim="800000"/>
            <a:headEnd/>
            <a:tailEnd/>
          </a:ln>
          <a:effectLst/>
        </p:spPr>
      </p:pic>
      <p:sp>
        <p:nvSpPr>
          <p:cNvPr id="6" name="Rectangle 9"/>
          <p:cNvSpPr>
            <a:spLocks noChangeArrowheads="1"/>
          </p:cNvSpPr>
          <p:nvPr/>
        </p:nvSpPr>
        <p:spPr bwMode="auto">
          <a:xfrm>
            <a:off x="4492925" y="1641439"/>
            <a:ext cx="4495800" cy="523220"/>
          </a:xfrm>
          <a:prstGeom prst="rect">
            <a:avLst/>
          </a:prstGeom>
          <a:noFill/>
          <a:ln w="9525">
            <a:noFill/>
            <a:miter lim="800000"/>
            <a:headEnd/>
            <a:tailEnd/>
          </a:ln>
          <a:effectLst/>
        </p:spPr>
        <p:txBody>
          <a:bodyPr>
            <a:spAutoFit/>
          </a:bodyPr>
          <a:lstStyle/>
          <a:p>
            <a:r>
              <a:rPr lang="el-GR" dirty="0">
                <a:latin typeface="Calibri" panose="020F0502020204030204" pitchFamily="34" charset="0"/>
                <a:cs typeface="Calibri" panose="020F0502020204030204" pitchFamily="34" charset="0"/>
              </a:rPr>
              <a:t>Επομένως κάποιος μπορεί να προσδιορίσει με σιγουριά την ακίδα «σε επαφή» με την επιφάνεια.</a:t>
            </a:r>
            <a:endParaRPr lang="en-US" dirty="0">
              <a:latin typeface="Calibri" panose="020F0502020204030204" pitchFamily="34" charset="0"/>
              <a:cs typeface="Calibri" panose="020F0502020204030204" pitchFamily="34" charset="0"/>
            </a:endParaRPr>
          </a:p>
        </p:txBody>
      </p:sp>
      <p:sp>
        <p:nvSpPr>
          <p:cNvPr id="7" name="Rectangle 15"/>
          <p:cNvSpPr>
            <a:spLocks noChangeArrowheads="1"/>
          </p:cNvSpPr>
          <p:nvPr/>
        </p:nvSpPr>
        <p:spPr bwMode="auto">
          <a:xfrm>
            <a:off x="533400" y="4419600"/>
            <a:ext cx="3962400" cy="1815882"/>
          </a:xfrm>
          <a:prstGeom prst="rect">
            <a:avLst/>
          </a:prstGeom>
          <a:noFill/>
          <a:ln w="9525">
            <a:noFill/>
            <a:miter lim="800000"/>
            <a:headEnd/>
            <a:tailEnd/>
          </a:ln>
          <a:effectLst/>
        </p:spPr>
        <p:txBody>
          <a:bodyPr wrap="square">
            <a:spAutoFit/>
          </a:bodyPr>
          <a:lstStyle/>
          <a:p>
            <a:endParaRPr lang="el-GR"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Βασικές μέθοδοι </a:t>
            </a:r>
            <a:r>
              <a:rPr lang="en-US" sz="1600" dirty="0">
                <a:latin typeface="Calibri" panose="020F0502020204030204" pitchFamily="34" charset="0"/>
                <a:cs typeface="Calibri" panose="020F0502020204030204" pitchFamily="34" charset="0"/>
              </a:rPr>
              <a:t>AFM</a:t>
            </a:r>
            <a:r>
              <a:rPr lang="el-G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επαφής, μη – επαφής, δύναμη προσκόλλησης, πλευρική δύναμη. </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Η θεωρία </a:t>
            </a:r>
            <a:r>
              <a:rPr lang="en-US" sz="1600" dirty="0">
                <a:latin typeface="Calibri" panose="020F0502020204030204" pitchFamily="34" charset="0"/>
                <a:cs typeface="Calibri" panose="020F0502020204030204" pitchFamily="34" charset="0"/>
              </a:rPr>
              <a:t>DVLO </a:t>
            </a:r>
            <a:r>
              <a:rPr lang="el-GR" sz="1600" dirty="0">
                <a:latin typeface="Calibri" panose="020F0502020204030204" pitchFamily="34" charset="0"/>
                <a:cs typeface="Calibri" panose="020F0502020204030204" pitchFamily="34" charset="0"/>
              </a:rPr>
              <a:t>χρησιμοποιείται για να </a:t>
            </a:r>
            <a:r>
              <a:rPr lang="el-GR" sz="1600" dirty="0" err="1">
                <a:latin typeface="Calibri" panose="020F0502020204030204" pitchFamily="34" charset="0"/>
                <a:cs typeface="Calibri" panose="020F0502020204030204" pitchFamily="34" charset="0"/>
              </a:rPr>
              <a:t>ποσοτικοποιήσει</a:t>
            </a:r>
            <a:r>
              <a:rPr lang="el-GR" sz="1600" dirty="0">
                <a:latin typeface="Calibri" panose="020F0502020204030204" pitchFamily="34" charset="0"/>
                <a:cs typeface="Calibri" panose="020F0502020204030204" pitchFamily="34" charset="0"/>
              </a:rPr>
              <a:t> τα δεδομένα της «καμπύλης δύναμης».</a:t>
            </a:r>
            <a:endParaRPr lang="en-US" sz="16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0728966-BA27-4C63-8338-1E9DE7472929}"/>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5E6AA-CB6E-4964-828D-0FA91A38554A}"/>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Φωτογραφία τοπογραφίας </a:t>
            </a:r>
            <a:endParaRPr lang="en-US" dirty="0">
              <a:latin typeface="Calibri" panose="020F0502020204030204" pitchFamily="34" charset="0"/>
              <a:cs typeface="Calibri" panose="020F0502020204030204" pitchFamily="34" charset="0"/>
            </a:endParaRPr>
          </a:p>
        </p:txBody>
      </p:sp>
      <p:pic>
        <p:nvPicPr>
          <p:cNvPr id="5" name="Picture 5" descr="figure8">
            <a:extLst>
              <a:ext uri="{FF2B5EF4-FFF2-40B4-BE49-F238E27FC236}">
                <a16:creationId xmlns:a16="http://schemas.microsoft.com/office/drawing/2014/main" id="{075AD85A-8EB4-4F05-9DBE-5E853F2084D4}"/>
              </a:ext>
            </a:extLst>
          </p:cNvPr>
          <p:cNvPicPr>
            <a:picLocks noChangeAspect="1" noChangeArrowheads="1"/>
          </p:cNvPicPr>
          <p:nvPr/>
        </p:nvPicPr>
        <p:blipFill>
          <a:blip r:embed="rId2" cstate="print"/>
          <a:srcRect/>
          <a:stretch>
            <a:fillRect/>
          </a:stretch>
        </p:blipFill>
        <p:spPr bwMode="auto">
          <a:xfrm>
            <a:off x="2438400" y="2133600"/>
            <a:ext cx="4114800" cy="3246438"/>
          </a:xfrm>
          <a:prstGeom prst="rect">
            <a:avLst/>
          </a:prstGeom>
          <a:noFill/>
        </p:spPr>
      </p:pic>
      <p:sp>
        <p:nvSpPr>
          <p:cNvPr id="7" name="TextBox 6">
            <a:extLst>
              <a:ext uri="{FF2B5EF4-FFF2-40B4-BE49-F238E27FC236}">
                <a16:creationId xmlns:a16="http://schemas.microsoft.com/office/drawing/2014/main" id="{E8E3ED25-2E00-45CE-BB34-937F3E0F07F8}"/>
              </a:ext>
            </a:extLst>
          </p:cNvPr>
          <p:cNvSpPr txBox="1"/>
          <p:nvPr/>
        </p:nvSpPr>
        <p:spPr>
          <a:xfrm>
            <a:off x="2447741" y="5334000"/>
            <a:ext cx="4572000" cy="116955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2.5 x 2.5 nm </a:t>
            </a:r>
            <a:r>
              <a:rPr lang="el-GR" dirty="0">
                <a:latin typeface="Calibri" panose="020F0502020204030204" pitchFamily="34" charset="0"/>
                <a:cs typeface="Calibri" panose="020F0502020204030204" pitchFamily="34" charset="0"/>
              </a:rPr>
              <a:t>Φωτογραφία τοπογραφίας και τριβής </a:t>
            </a:r>
            <a:r>
              <a:rPr lang="en-US" dirty="0">
                <a:latin typeface="Calibri" panose="020F0502020204030204" pitchFamily="34" charset="0"/>
                <a:cs typeface="Calibri" panose="020F0502020204030204" pitchFamily="34" charset="0"/>
              </a:rPr>
              <a:t>highly oriented pyrolytic graphic (HOPG). </a:t>
            </a:r>
            <a:r>
              <a:rPr lang="el-GR" dirty="0">
                <a:latin typeface="Calibri" panose="020F0502020204030204" pitchFamily="34" charset="0"/>
                <a:cs typeface="Calibri" panose="020F0502020204030204" pitchFamily="34" charset="0"/>
              </a:rPr>
              <a:t>Τα βουναλάκια αντιπροσωπεύουν την τοπική ατομική αυλάκωση ενώ ο χρωματισμός αντιπροσωπεύει τις πλάγιες δυνάμεις στην ακίδα.</a:t>
            </a:r>
            <a:endParaRPr lang="en-US" dirty="0">
              <a:latin typeface="Calibri" panose="020F0502020204030204" pitchFamily="34" charset="0"/>
              <a:cs typeface="Calibri" panose="020F0502020204030204" pitchFamily="34" charset="0"/>
            </a:endParaRPr>
          </a:p>
        </p:txBody>
      </p:sp>
      <p:grpSp>
        <p:nvGrpSpPr>
          <p:cNvPr id="8" name="Google Shape;168;p14">
            <a:extLst>
              <a:ext uri="{FF2B5EF4-FFF2-40B4-BE49-F238E27FC236}">
                <a16:creationId xmlns:a16="http://schemas.microsoft.com/office/drawing/2014/main" id="{F3B50B98-8327-43AF-94DF-EB8807C3FC62}"/>
              </a:ext>
            </a:extLst>
          </p:cNvPr>
          <p:cNvGrpSpPr/>
          <p:nvPr/>
        </p:nvGrpSpPr>
        <p:grpSpPr>
          <a:xfrm>
            <a:off x="8458200" y="381000"/>
            <a:ext cx="450753" cy="450708"/>
            <a:chOff x="3277794" y="2969995"/>
            <a:chExt cx="457200" cy="457200"/>
          </a:xfrm>
        </p:grpSpPr>
        <p:sp>
          <p:nvSpPr>
            <p:cNvPr id="9" name="Google Shape;169;p14">
              <a:extLst>
                <a:ext uri="{FF2B5EF4-FFF2-40B4-BE49-F238E27FC236}">
                  <a16:creationId xmlns:a16="http://schemas.microsoft.com/office/drawing/2014/main" id="{5BC6DE47-4DB1-4206-A668-0CE1B7E62BE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84D9C27E-72E1-4256-85E9-F6C78C8C5F0E}"/>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CE4497E4-F2D7-405B-8DD1-F9B70D64E3E7}"/>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414376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EDFE-7DF1-4F66-86ED-371EC9490599}"/>
              </a:ext>
            </a:extLst>
          </p:cNvPr>
          <p:cNvSpPr>
            <a:spLocks noGrp="1"/>
          </p:cNvSpPr>
          <p:nvPr>
            <p:ph type="title"/>
          </p:nvPr>
        </p:nvSpPr>
        <p:spPr/>
        <p:txBody>
          <a:bodyPr/>
          <a:lstStyle/>
          <a:p>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AFM – </a:t>
            </a:r>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Προσοχή</a:t>
            </a:r>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8AC5FE5-29A2-4FE8-A85B-3F6D21C1E345}"/>
              </a:ext>
            </a:extLst>
          </p:cNvPr>
          <p:cNvSpPr txBox="1"/>
          <p:nvPr/>
        </p:nvSpPr>
        <p:spPr>
          <a:xfrm>
            <a:off x="1447800" y="1828800"/>
            <a:ext cx="6019800" cy="4785926"/>
          </a:xfrm>
          <a:prstGeom prst="rect">
            <a:avLst/>
          </a:prstGeom>
          <a:noFill/>
        </p:spPr>
        <p:txBody>
          <a:bodyPr wrap="square">
            <a:spAutoFit/>
          </a:bodyPr>
          <a:lstStyle/>
          <a:p>
            <a:pPr marL="274320" indent="-274320">
              <a:spcAft>
                <a:spcPts val="600"/>
              </a:spcAft>
              <a:buFont typeface="Wingdings" pitchFamily="2" charset="2"/>
              <a:buChar char="§"/>
            </a:pPr>
            <a:r>
              <a:rPr lang="el-GR" sz="2000" dirty="0">
                <a:latin typeface="Calibri" panose="020F0502020204030204" pitchFamily="34" charset="0"/>
                <a:cs typeface="Calibri" panose="020F0502020204030204" pitchFamily="34" charset="0"/>
              </a:rPr>
              <a:t>Υπάρχει μεγάλη τάση να «βλέπουμε αυτό που θέλουμε» στις φωτογραφίες </a:t>
            </a:r>
            <a:r>
              <a:rPr lang="en-US" sz="2000" dirty="0">
                <a:latin typeface="Calibri" panose="020F0502020204030204" pitchFamily="34" charset="0"/>
                <a:cs typeface="Calibri" panose="020F0502020204030204" pitchFamily="34" charset="0"/>
              </a:rPr>
              <a:t>AFM</a:t>
            </a:r>
            <a:r>
              <a:rPr lang="el-GR" sz="2000" dirty="0">
                <a:latin typeface="Calibri" panose="020F0502020204030204" pitchFamily="34" charset="0"/>
                <a:cs typeface="Calibri" panose="020F0502020204030204" pitchFamily="34" charset="0"/>
              </a:rPr>
              <a:t>, αν και οι πολλαπλοί χρήστες βοηθούν να μειωθούν οι ερμηνείες. Αυτή η τεχνική έχει τους παρακάτω περιορισμούς:</a:t>
            </a:r>
            <a:endParaRPr lang="en-US" dirty="0">
              <a:latin typeface="Calibri" panose="020F0502020204030204" pitchFamily="34" charset="0"/>
              <a:cs typeface="Calibri" panose="020F0502020204030204" pitchFamily="34" charset="0"/>
            </a:endParaRPr>
          </a:p>
          <a:p>
            <a:pPr lvl="1">
              <a:spcBef>
                <a:spcPct val="50000"/>
              </a:spcBef>
              <a:buFontTx/>
              <a:buChar char="•"/>
            </a:pPr>
            <a:r>
              <a:rPr lang="el-GR" sz="2000" dirty="0">
                <a:latin typeface="Calibri" panose="020F0502020204030204" pitchFamily="34" charset="0"/>
                <a:cs typeface="Calibri" panose="020F0502020204030204" pitchFamily="34" charset="0"/>
              </a:rPr>
              <a:t>   μόλυνση της ακίδας,</a:t>
            </a:r>
            <a:endParaRPr lang="en-US" sz="2000" dirty="0">
              <a:latin typeface="Calibri" panose="020F0502020204030204" pitchFamily="34" charset="0"/>
              <a:cs typeface="Calibri" panose="020F0502020204030204" pitchFamily="34" charset="0"/>
            </a:endParaRPr>
          </a:p>
          <a:p>
            <a:pPr lvl="1">
              <a:spcBef>
                <a:spcPct val="50000"/>
              </a:spcBef>
              <a:buFontTx/>
              <a:buChar char="•"/>
            </a:pPr>
            <a:r>
              <a:rPr lang="el-GR" sz="2000" dirty="0">
                <a:latin typeface="Calibri" panose="020F0502020204030204" pitchFamily="34" charset="0"/>
                <a:cs typeface="Calibri" panose="020F0502020204030204" pitchFamily="34" charset="0"/>
              </a:rPr>
              <a:t>   μη γραμμικότητα και τάσεις,</a:t>
            </a:r>
            <a:endParaRPr lang="en-US" sz="2000" dirty="0">
              <a:latin typeface="Calibri" panose="020F0502020204030204" pitchFamily="34" charset="0"/>
              <a:cs typeface="Calibri" panose="020F0502020204030204" pitchFamily="34" charset="0"/>
            </a:endParaRPr>
          </a:p>
          <a:p>
            <a:pPr lvl="1">
              <a:spcBef>
                <a:spcPct val="50000"/>
              </a:spcBef>
              <a:buFontTx/>
              <a:buChar char="•"/>
            </a:pPr>
            <a:r>
              <a:rPr lang="el-GR" sz="2000" dirty="0">
                <a:latin typeface="Calibri" panose="020F0502020204030204" pitchFamily="34" charset="0"/>
                <a:cs typeface="Calibri" panose="020F0502020204030204" pitchFamily="34" charset="0"/>
              </a:rPr>
              <a:t>   οι ακίδες σπάνια χαρακτηρίζονται από σταθερές και γεωμετρία,</a:t>
            </a:r>
            <a:endParaRPr lang="en-US" sz="2000" dirty="0">
              <a:latin typeface="Calibri" panose="020F0502020204030204" pitchFamily="34" charset="0"/>
              <a:cs typeface="Calibri" panose="020F0502020204030204" pitchFamily="34" charset="0"/>
            </a:endParaRPr>
          </a:p>
          <a:p>
            <a:pPr lvl="1">
              <a:spcBef>
                <a:spcPct val="50000"/>
              </a:spcBef>
              <a:buFontTx/>
              <a:buChar char="•"/>
            </a:pPr>
            <a:r>
              <a:rPr lang="en-US" sz="2000" dirty="0">
                <a:latin typeface="Calibri" panose="020F0502020204030204" pitchFamily="34" charset="0"/>
                <a:cs typeface="Calibri" panose="020F0502020204030204" pitchFamily="34" charset="0"/>
              </a:rPr>
              <a:t>   artifacts (double tip)</a:t>
            </a:r>
            <a:r>
              <a:rPr lang="el-GR"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lvl="1">
              <a:spcBef>
                <a:spcPct val="50000"/>
              </a:spcBef>
              <a:buFontTx/>
              <a:buChar char="•"/>
            </a:pPr>
            <a:r>
              <a:rPr lang="el-GR" sz="2000" dirty="0">
                <a:latin typeface="Calibri" panose="020F0502020204030204" pitchFamily="34" charset="0"/>
                <a:cs typeface="Calibri" panose="020F0502020204030204" pitchFamily="34" charset="0"/>
              </a:rPr>
              <a:t>   τοπογραφία/ περιέλιξη της πλάγιας δύναμης,</a:t>
            </a:r>
            <a:endParaRPr lang="en-US" sz="2000" dirty="0">
              <a:latin typeface="Calibri" panose="020F0502020204030204" pitchFamily="34" charset="0"/>
              <a:cs typeface="Calibri" panose="020F0502020204030204" pitchFamily="34" charset="0"/>
            </a:endParaRPr>
          </a:p>
          <a:p>
            <a:pPr lvl="1">
              <a:spcBef>
                <a:spcPct val="50000"/>
              </a:spcBef>
              <a:buFontTx/>
              <a:buChar char="•"/>
            </a:pP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κοντόφθαλμη τεχνική</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806E3960-9A52-4144-AC8C-96D0BA38FDFB}"/>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810689E8-1017-4F97-9BBE-ECE252CC414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8765FE4C-312E-40A3-A9DB-D1F0F94C4D7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0E5212BD-6943-402E-B875-16A7DA107D1B}"/>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221788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469D35-17E3-4808-95D3-1AAE68243791}"/>
              </a:ext>
            </a:extLst>
          </p:cNvPr>
          <p:cNvSpPr>
            <a:spLocks noGrp="1"/>
          </p:cNvSpPr>
          <p:nvPr>
            <p:ph type="title"/>
          </p:nvPr>
        </p:nvSpPr>
        <p:spPr/>
        <p:txBody>
          <a:bodyPr/>
          <a:lstStyle/>
          <a:p>
            <a:r>
              <a:rPr lang="en-US" sz="2800" b="1" dirty="0" err="1">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Etc</a:t>
            </a:r>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Οπτικές τεχνικές</a:t>
            </a:r>
            <a:endParaRPr lang="en-US"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579899A-8B19-4A70-B2C0-32DDA468DB67}"/>
              </a:ext>
            </a:extLst>
          </p:cNvPr>
          <p:cNvSpPr>
            <a:spLocks noGrp="1"/>
          </p:cNvSpPr>
          <p:nvPr>
            <p:ph type="body" idx="1"/>
          </p:nvPr>
        </p:nvSpPr>
        <p:spPr/>
        <p:txBody>
          <a:bodyPr/>
          <a:lstStyle/>
          <a:p>
            <a:r>
              <a:rPr lang="en-US" sz="1800" b="1" dirty="0">
                <a:latin typeface="Calibri" panose="020F0502020204030204" pitchFamily="34" charset="0"/>
                <a:cs typeface="Calibri" panose="020F0502020204030204" pitchFamily="34" charset="0"/>
              </a:rPr>
              <a:t>Sum Frequency Generation (SFG</a:t>
            </a:r>
            <a:r>
              <a:rPr lang="el-GR"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Χρησιμοποιείται μη γραμμική διέγερση σε κάθε ασυμμετρία (π.χ. αλληλεπίδραση) για να συλλεχτούν δεδομένα </a:t>
            </a:r>
            <a:r>
              <a:rPr lang="en-US" sz="1800" dirty="0">
                <a:latin typeface="Calibri" panose="020F0502020204030204" pitchFamily="34" charset="0"/>
                <a:cs typeface="Calibri" panose="020F0502020204030204" pitchFamily="34" charset="0"/>
              </a:rPr>
              <a:t>IR </a:t>
            </a:r>
            <a:r>
              <a:rPr lang="el-GR" sz="1800" dirty="0">
                <a:latin typeface="Calibri" panose="020F0502020204030204" pitchFamily="34" charset="0"/>
                <a:cs typeface="Calibri" panose="020F0502020204030204" pitchFamily="34" charset="0"/>
              </a:rPr>
              <a:t>και </a:t>
            </a:r>
            <a:r>
              <a:rPr lang="en-US" sz="1800" dirty="0">
                <a:latin typeface="Calibri" panose="020F0502020204030204" pitchFamily="34" charset="0"/>
                <a:cs typeface="Calibri" panose="020F0502020204030204" pitchFamily="34" charset="0"/>
              </a:rPr>
              <a:t>Raman. </a:t>
            </a:r>
            <a:r>
              <a:rPr lang="el-GR" sz="1800" dirty="0">
                <a:latin typeface="Calibri" panose="020F0502020204030204" pitchFamily="34" charset="0"/>
                <a:cs typeface="Calibri" panose="020F0502020204030204" pitchFamily="34" charset="0"/>
              </a:rPr>
              <a:t>Έχει ευαισθησία μίας στοιβάδας και δίνει πληροφορίες για τον προσανατολισμό.</a:t>
            </a:r>
          </a:p>
          <a:p>
            <a:r>
              <a:rPr lang="en-US" sz="1800" b="1" dirty="0">
                <a:latin typeface="Calibri" panose="020F0502020204030204" pitchFamily="34" charset="0"/>
                <a:cs typeface="Calibri" panose="020F0502020204030204" pitchFamily="34" charset="0"/>
              </a:rPr>
              <a:t>Multiphoton Techniques: </a:t>
            </a:r>
            <a:r>
              <a:rPr lang="el-GR" sz="1800" dirty="0">
                <a:latin typeface="Calibri" panose="020F0502020204030204" pitchFamily="34" charset="0"/>
                <a:cs typeface="Calibri" panose="020F0502020204030204" pitchFamily="34" charset="0"/>
              </a:rPr>
              <a:t>Αυξημένη ανάλυση βάθους και διείσδυση σε μεγαλύτερο βάθος στον ιστό με καλύτερη αναλογία σήμα/θόρυβος. Όχι με έμφυτη ειδίκευση στο βάθος – αν και μπορεί να εφαρμοστεί σε μεμβράνες και επιφάνειες αλληλεπίδρασης (δηλ. </a:t>
            </a:r>
            <a:r>
              <a:rPr lang="en-US" sz="1800" dirty="0">
                <a:latin typeface="Calibri" panose="020F0502020204030204" pitchFamily="34" charset="0"/>
                <a:cs typeface="Calibri" panose="020F0502020204030204" pitchFamily="34" charset="0"/>
              </a:rPr>
              <a:t>fluorescence correlation spectroscopy</a:t>
            </a:r>
            <a:r>
              <a:rPr lang="el-GR" sz="1800" dirty="0">
                <a:latin typeface="Calibri" panose="020F0502020204030204" pitchFamily="34" charset="0"/>
                <a:cs typeface="Calibri" panose="020F0502020204030204" pitchFamily="34" charset="0"/>
              </a:rPr>
              <a:t>).</a:t>
            </a:r>
          </a:p>
          <a:p>
            <a:r>
              <a:rPr lang="en-US" sz="1800" b="1" dirty="0" err="1">
                <a:latin typeface="Calibri" panose="020F0502020204030204" pitchFamily="34" charset="0"/>
                <a:cs typeface="Calibri" panose="020F0502020204030204" pitchFamily="34" charset="0"/>
              </a:rPr>
              <a:t>Evanescant</a:t>
            </a:r>
            <a:r>
              <a:rPr lang="en-US" sz="1800" b="1" dirty="0">
                <a:latin typeface="Calibri" panose="020F0502020204030204" pitchFamily="34" charset="0"/>
                <a:cs typeface="Calibri" panose="020F0502020204030204" pitchFamily="34" charset="0"/>
              </a:rPr>
              <a:t> wave techniques: </a:t>
            </a:r>
            <a:r>
              <a:rPr lang="el-GR" sz="1800" dirty="0">
                <a:latin typeface="Calibri" panose="020F0502020204030204" pitchFamily="34" charset="0"/>
                <a:cs typeface="Calibri" panose="020F0502020204030204" pitchFamily="34" charset="0"/>
              </a:rPr>
              <a:t>Δημιουργεί διέγερση ειδική σε κάθε επιφάνεια (π.χ. </a:t>
            </a:r>
            <a:r>
              <a:rPr lang="en-US" sz="1800" dirty="0">
                <a:latin typeface="Calibri" panose="020F0502020204030204" pitchFamily="34" charset="0"/>
                <a:cs typeface="Calibri" panose="020F0502020204030204" pitchFamily="34" charset="0"/>
              </a:rPr>
              <a:t>TIRF) </a:t>
            </a:r>
            <a:r>
              <a:rPr lang="el-GR" sz="1800" dirty="0">
                <a:latin typeface="Calibri" panose="020F0502020204030204" pitchFamily="34" charset="0"/>
                <a:cs typeface="Calibri" panose="020F0502020204030204" pitchFamily="34" charset="0"/>
              </a:rPr>
              <a:t>ή συλλέγει πληροφορίες από την κοντινότερη επιφάνεια (π.χ. </a:t>
            </a:r>
            <a:r>
              <a:rPr lang="en-US" sz="1800" dirty="0">
                <a:latin typeface="Calibri" panose="020F0502020204030204" pitchFamily="34" charset="0"/>
                <a:cs typeface="Calibri" panose="020F0502020204030204" pitchFamily="34" charset="0"/>
              </a:rPr>
              <a:t>SPR) </a:t>
            </a:r>
            <a:r>
              <a:rPr lang="el-GR" sz="1800" dirty="0">
                <a:latin typeface="Calibri" panose="020F0502020204030204" pitchFamily="34" charset="0"/>
                <a:cs typeface="Calibri" panose="020F0502020204030204" pitchFamily="34" charset="0"/>
              </a:rPr>
              <a:t>χρησιμοποιώντας ένα κύμα. Πολύ </a:t>
            </a:r>
            <a:r>
              <a:rPr lang="el-GR" sz="1800" dirty="0" err="1">
                <a:latin typeface="Calibri" panose="020F0502020204030204" pitchFamily="34" charset="0"/>
                <a:cs typeface="Calibri" panose="020F0502020204030204" pitchFamily="34" charset="0"/>
              </a:rPr>
              <a:t>χρήσιμ</a:t>
            </a:r>
            <a:r>
              <a:rPr lang="el-GR" sz="1800" dirty="0">
                <a:latin typeface="Calibri" panose="020F0502020204030204" pitchFamily="34" charset="0"/>
                <a:cs typeface="Calibri" panose="020F0502020204030204" pitchFamily="34" charset="0"/>
              </a:rPr>
              <a:t> για μελέτες δέσμευσης ή προσρόφησης με τα βιολογικά συστήματα.</a:t>
            </a:r>
            <a:endParaRPr lang="en-US" sz="18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1F6C9F6-45F9-4B86-A22F-EEDE749414DC}"/>
              </a:ext>
            </a:extLst>
          </p:cNvPr>
          <p:cNvPicPr>
            <a:picLocks noChangeAspect="1"/>
          </p:cNvPicPr>
          <p:nvPr/>
        </p:nvPicPr>
        <p:blipFill>
          <a:blip r:embed="rId2"/>
          <a:stretch>
            <a:fillRect/>
          </a:stretch>
        </p:blipFill>
        <p:spPr>
          <a:xfrm>
            <a:off x="8456103" y="6248400"/>
            <a:ext cx="687897" cy="598747"/>
          </a:xfrm>
          <a:prstGeom prst="rect">
            <a:avLst/>
          </a:prstGeom>
        </p:spPr>
      </p:pic>
      <p:grpSp>
        <p:nvGrpSpPr>
          <p:cNvPr id="6" name="Google Shape;168;p14">
            <a:extLst>
              <a:ext uri="{FF2B5EF4-FFF2-40B4-BE49-F238E27FC236}">
                <a16:creationId xmlns:a16="http://schemas.microsoft.com/office/drawing/2014/main" id="{2D6A8F96-FFE1-446E-B961-4A469B360798}"/>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699A0F2C-3596-4C91-9F35-93AE0893543B}"/>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0AC602D4-742B-4B2C-911F-7BFF9BFE850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0D4A44E5-879E-4C6C-B391-A0ACA8020B2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787538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F54FE-C83A-4341-9BC4-1EB05BB38714}"/>
              </a:ext>
            </a:extLst>
          </p:cNvPr>
          <p:cNvSpPr>
            <a:spLocks noGrp="1"/>
          </p:cNvSpPr>
          <p:nvPr>
            <p:ph type="ctrTitle"/>
          </p:nvPr>
        </p:nvSpPr>
        <p:spPr>
          <a:xfrm>
            <a:off x="533400" y="3053200"/>
            <a:ext cx="4969500" cy="751600"/>
          </a:xfrm>
        </p:spPr>
        <p:txBody>
          <a:bodyPr/>
          <a:lstStyle/>
          <a:p>
            <a:r>
              <a:rPr lang="el-GR" sz="36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Αλληλεπιδράσεις πρωτεϊνών και επιφανειών</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2876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744C6-1D30-48FC-9571-E7EB9AF2F651}"/>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Περίληψη</a:t>
            </a:r>
            <a:endParaRPr lang="en-US"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4B3618F2-B71A-4D0C-84C9-D8F6632DAA51}"/>
              </a:ext>
            </a:extLst>
          </p:cNvPr>
          <p:cNvSpPr>
            <a:spLocks noGrp="1"/>
          </p:cNvSpPr>
          <p:nvPr>
            <p:ph type="body" idx="1"/>
          </p:nvPr>
        </p:nvSpPr>
        <p:spPr/>
        <p:txBody>
          <a:bodyPr/>
          <a:lstStyle/>
          <a:p>
            <a:pPr marL="342900" indent="-342900">
              <a:spcBef>
                <a:spcPct val="50000"/>
              </a:spcBef>
              <a:buFontTx/>
              <a:buAutoNum type="arabicPeriod"/>
            </a:pPr>
            <a:r>
              <a:rPr lang="el-GR" sz="1400" dirty="0">
                <a:latin typeface="Calibri" panose="020F0502020204030204" pitchFamily="34" charset="0"/>
                <a:cs typeface="Calibri" panose="020F0502020204030204" pitchFamily="34" charset="0"/>
              </a:rPr>
              <a:t>Οι επιφάνειες των υλικών έχουν μοναδικές ιδιότητες που τις περιγράφουν:</a:t>
            </a:r>
            <a:endParaRPr lang="en-US" sz="1400" dirty="0">
              <a:latin typeface="Calibri" panose="020F0502020204030204" pitchFamily="34" charset="0"/>
              <a:cs typeface="Calibri" panose="020F0502020204030204" pitchFamily="34" charset="0"/>
            </a:endParaRPr>
          </a:p>
          <a:p>
            <a:pPr marL="800100" lvl="1" indent="-342900">
              <a:spcBef>
                <a:spcPct val="50000"/>
              </a:spcBef>
              <a:buFont typeface="Wingdings" pitchFamily="2" charset="2"/>
              <a:buChar char="§"/>
            </a:pPr>
            <a:r>
              <a:rPr lang="el-GR" sz="1400" dirty="0">
                <a:latin typeface="Calibri" panose="020F0502020204030204" pitchFamily="34" charset="0"/>
                <a:cs typeface="Calibri" panose="020F0502020204030204" pitchFamily="34" charset="0"/>
              </a:rPr>
              <a:t>  Πλεόνασμα ελεύθερης ενέργειας,</a:t>
            </a:r>
            <a:endParaRPr lang="en-US" sz="1400" dirty="0">
              <a:latin typeface="Calibri" panose="020F0502020204030204" pitchFamily="34" charset="0"/>
              <a:cs typeface="Calibri" panose="020F0502020204030204" pitchFamily="34" charset="0"/>
            </a:endParaRPr>
          </a:p>
          <a:p>
            <a:pPr marL="800100" lvl="1" indent="-342900">
              <a:spcBef>
                <a:spcPct val="50000"/>
              </a:spcBef>
              <a:buFont typeface="Wingdings" pitchFamily="2" charset="2"/>
              <a:buChar char="§"/>
            </a:pPr>
            <a:r>
              <a:rPr lang="el-GR" sz="1400" dirty="0">
                <a:latin typeface="Calibri" panose="020F0502020204030204" pitchFamily="34" charset="0"/>
                <a:cs typeface="Calibri" panose="020F0502020204030204" pitchFamily="34" charset="0"/>
              </a:rPr>
              <a:t>  Ατομική/ Μοριακή σύσταση,</a:t>
            </a:r>
            <a:endParaRPr lang="en-US" sz="1400" dirty="0">
              <a:latin typeface="Calibri" panose="020F0502020204030204" pitchFamily="34" charset="0"/>
              <a:cs typeface="Calibri" panose="020F0502020204030204" pitchFamily="34" charset="0"/>
            </a:endParaRPr>
          </a:p>
          <a:p>
            <a:pPr marL="800100" lvl="1" indent="-342900">
              <a:spcBef>
                <a:spcPct val="50000"/>
              </a:spcBef>
              <a:buFont typeface="Wingdings" pitchFamily="2" charset="2"/>
              <a:buChar char="§"/>
            </a:pPr>
            <a:r>
              <a:rPr lang="el-GR" sz="1400" dirty="0">
                <a:latin typeface="Calibri" panose="020F0502020204030204" pitchFamily="34" charset="0"/>
                <a:cs typeface="Calibri" panose="020F0502020204030204" pitchFamily="34" charset="0"/>
              </a:rPr>
              <a:t>  Χημική σύσταση,</a:t>
            </a:r>
            <a:endParaRPr lang="en-US" sz="1400" dirty="0">
              <a:latin typeface="Calibri" panose="020F0502020204030204" pitchFamily="34" charset="0"/>
              <a:cs typeface="Calibri" panose="020F0502020204030204" pitchFamily="34" charset="0"/>
            </a:endParaRPr>
          </a:p>
          <a:p>
            <a:pPr marL="800100" lvl="1" indent="-342900">
              <a:spcBef>
                <a:spcPct val="50000"/>
              </a:spcBef>
              <a:buFont typeface="Wingdings" pitchFamily="2" charset="2"/>
              <a:buChar char="§"/>
            </a:pPr>
            <a:r>
              <a:rPr lang="el-GR" sz="1400" dirty="0">
                <a:latin typeface="Calibri" panose="020F0502020204030204" pitchFamily="34" charset="0"/>
                <a:cs typeface="Calibri" panose="020F0502020204030204" pitchFamily="34" charset="0"/>
              </a:rPr>
              <a:t> Τοπογραφία.</a:t>
            </a: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97C856ED-F64F-4E6D-83D1-5FAB1DBF058F}"/>
              </a:ext>
            </a:extLst>
          </p:cNvPr>
          <p:cNvSpPr>
            <a:spLocks noGrp="1"/>
          </p:cNvSpPr>
          <p:nvPr>
            <p:ph type="body" idx="2"/>
          </p:nvPr>
        </p:nvSpPr>
        <p:spPr/>
        <p:txBody>
          <a:bodyPr/>
          <a:lstStyle/>
          <a:p>
            <a:pPr marL="342900" indent="-342900">
              <a:spcBef>
                <a:spcPct val="50000"/>
              </a:spcBef>
              <a:buFontTx/>
              <a:buAutoNum type="arabicPeriod" startAt="2"/>
            </a:pPr>
            <a:r>
              <a:rPr lang="el-GR" sz="1400" dirty="0">
                <a:latin typeface="Calibri" panose="020F0502020204030204" pitchFamily="34" charset="0"/>
                <a:cs typeface="Calibri" panose="020F0502020204030204" pitchFamily="34" charset="0"/>
              </a:rPr>
              <a:t> Υπάρχουν αρκετές τεχνικές για χαρακτηρισμό συγκεκριμένων επιφανειών – οι κυριότερες από αυτές που χρησιμοποιούνται για τα </a:t>
            </a:r>
            <a:r>
              <a:rPr lang="el-GR" sz="1400" dirty="0" err="1">
                <a:latin typeface="Calibri" panose="020F0502020204030204" pitchFamily="34" charset="0"/>
                <a:cs typeface="Calibri" panose="020F0502020204030204" pitchFamily="34" charset="0"/>
              </a:rPr>
              <a:t>βιοϋλικά</a:t>
            </a:r>
            <a:r>
              <a:rPr lang="el-GR" sz="1400" dirty="0">
                <a:latin typeface="Calibri" panose="020F0502020204030204" pitchFamily="34" charset="0"/>
                <a:cs typeface="Calibri" panose="020F0502020204030204" pitchFamily="34" charset="0"/>
              </a:rPr>
              <a:t> είναι:</a:t>
            </a:r>
            <a:endParaRPr lang="en-US" sz="1400" dirty="0">
              <a:latin typeface="Calibri" panose="020F0502020204030204" pitchFamily="34" charset="0"/>
              <a:cs typeface="Calibri" panose="020F0502020204030204" pitchFamily="34" charset="0"/>
            </a:endParaRPr>
          </a:p>
          <a:p>
            <a:pPr marL="800100" lvl="1" indent="-342900">
              <a:spcBef>
                <a:spcPct val="50000"/>
              </a:spcBef>
              <a:buFont typeface="Wingdings" pitchFamily="2" charset="2"/>
              <a:buChar char="§"/>
            </a:pPr>
            <a:r>
              <a:rPr lang="el-GR" sz="1400" dirty="0">
                <a:latin typeface="Calibri" panose="020F0502020204030204" pitchFamily="34" charset="0"/>
                <a:cs typeface="Calibri" panose="020F0502020204030204" pitchFamily="34" charset="0"/>
              </a:rPr>
              <a:t>   Γωνίες επαφής,</a:t>
            </a:r>
            <a:endParaRPr lang="en-US" sz="1400" dirty="0">
              <a:latin typeface="Calibri" panose="020F0502020204030204" pitchFamily="34" charset="0"/>
              <a:cs typeface="Calibri" panose="020F0502020204030204" pitchFamily="34" charset="0"/>
            </a:endParaRPr>
          </a:p>
          <a:p>
            <a:pPr marL="800100" lvl="1" indent="-342900">
              <a:spcBef>
                <a:spcPct val="50000"/>
              </a:spcBef>
              <a:buFont typeface="Wingdings" pitchFamily="2" charset="2"/>
              <a:buChar char="§"/>
            </a:pPr>
            <a:r>
              <a:rPr lang="en-US" sz="1400" dirty="0">
                <a:latin typeface="Calibri" panose="020F0502020204030204" pitchFamily="34" charset="0"/>
                <a:cs typeface="Calibri" panose="020F0502020204030204" pitchFamily="34" charset="0"/>
              </a:rPr>
              <a:t>   ESCA / SIMS</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800100" lvl="1" indent="-342900">
              <a:spcBef>
                <a:spcPct val="50000"/>
              </a:spcBef>
              <a:buFont typeface="Wingdings" pitchFamily="2" charset="2"/>
              <a:buChar char="§"/>
            </a:pPr>
            <a:r>
              <a:rPr lang="en-US" sz="1400" dirty="0">
                <a:latin typeface="Calibri" panose="020F0502020204030204" pitchFamily="34" charset="0"/>
                <a:cs typeface="Calibri" panose="020F0502020204030204" pitchFamily="34" charset="0"/>
              </a:rPr>
              <a:t>   SPM (AFM, </a:t>
            </a:r>
            <a:r>
              <a:rPr lang="en-US" sz="1400" dirty="0" err="1">
                <a:latin typeface="Calibri" panose="020F0502020204030204" pitchFamily="34" charset="0"/>
                <a:cs typeface="Calibri" panose="020F0502020204030204" pitchFamily="34" charset="0"/>
              </a:rPr>
              <a:t>etc</a:t>
            </a:r>
            <a:r>
              <a:rPr lang="en-US"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F10B3D4-7947-4631-BBAC-66E2C6AA5CCB}"/>
              </a:ext>
            </a:extLst>
          </p:cNvPr>
          <p:cNvSpPr>
            <a:spLocks noGrp="1"/>
          </p:cNvSpPr>
          <p:nvPr>
            <p:ph type="body" idx="3"/>
          </p:nvPr>
        </p:nvSpPr>
        <p:spPr/>
        <p:txBody>
          <a:bodyPr/>
          <a:lstStyle/>
          <a:p>
            <a:r>
              <a:rPr lang="el-GR" sz="1600" dirty="0">
                <a:latin typeface="Calibri" panose="020F0502020204030204" pitchFamily="34" charset="0"/>
                <a:cs typeface="Calibri" panose="020F0502020204030204" pitchFamily="34" charset="0"/>
              </a:rPr>
              <a:t>Αυτές οι τεχνικές δίνουν πληροφορίες για τις ενέργειες των επιφανειών, την ατομική και μοριακή σύσταση, τη χημεία επιφανειών και την τοπογραφία.</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pSp>
        <p:nvGrpSpPr>
          <p:cNvPr id="8" name="Google Shape;168;p14">
            <a:extLst>
              <a:ext uri="{FF2B5EF4-FFF2-40B4-BE49-F238E27FC236}">
                <a16:creationId xmlns:a16="http://schemas.microsoft.com/office/drawing/2014/main" id="{51E40B0E-5F72-4C68-B696-9DEF8A2C0A1C}"/>
              </a:ext>
            </a:extLst>
          </p:cNvPr>
          <p:cNvGrpSpPr/>
          <p:nvPr/>
        </p:nvGrpSpPr>
        <p:grpSpPr>
          <a:xfrm>
            <a:off x="8458200" y="381000"/>
            <a:ext cx="450753" cy="450708"/>
            <a:chOff x="3277794" y="2969995"/>
            <a:chExt cx="457200" cy="457200"/>
          </a:xfrm>
        </p:grpSpPr>
        <p:sp>
          <p:nvSpPr>
            <p:cNvPr id="9" name="Google Shape;169;p14">
              <a:extLst>
                <a:ext uri="{FF2B5EF4-FFF2-40B4-BE49-F238E27FC236}">
                  <a16:creationId xmlns:a16="http://schemas.microsoft.com/office/drawing/2014/main" id="{39E6B496-92F6-481E-9AEF-862A2E02AC7E}"/>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0" name="Google Shape;170;p14">
              <a:extLst>
                <a:ext uri="{FF2B5EF4-FFF2-40B4-BE49-F238E27FC236}">
                  <a16:creationId xmlns:a16="http://schemas.microsoft.com/office/drawing/2014/main" id="{21F07200-523C-42F2-A706-BCCAA210246C}"/>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1" name="Google Shape;171;p14">
              <a:extLst>
                <a:ext uri="{FF2B5EF4-FFF2-40B4-BE49-F238E27FC236}">
                  <a16:creationId xmlns:a16="http://schemas.microsoft.com/office/drawing/2014/main" id="{93B6B738-F1F0-4641-8D33-12C2F2503F1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21947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A61B27-66F3-404D-8587-A9928A24AD30}"/>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Δομή πρωτεϊνών</a:t>
            </a:r>
            <a:endParaRPr lang="en-US"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59CFB2A6-B63F-43E1-86BA-A6C5BFB9DF14}"/>
              </a:ext>
            </a:extLst>
          </p:cNvPr>
          <p:cNvSpPr>
            <a:spLocks noGrp="1"/>
          </p:cNvSpPr>
          <p:nvPr>
            <p:ph type="body" idx="1"/>
          </p:nvPr>
        </p:nvSpPr>
        <p:spPr/>
        <p:txBody>
          <a:bodyPr/>
          <a:lstStyle/>
          <a:p>
            <a:r>
              <a:rPr lang="el-GR" sz="1800" dirty="0">
                <a:latin typeface="Calibri" panose="020F0502020204030204" pitchFamily="34" charset="0"/>
                <a:cs typeface="Calibri" panose="020F0502020204030204" pitchFamily="34" charset="0"/>
              </a:rPr>
              <a:t>Οι πρωτεΐνες αποτελούνται από διακριτούς δομικούς λίθους (αμινοξέα) τα οποία δομούνται σε ιεραρχικές δομές.</a:t>
            </a:r>
            <a:endParaRPr lang="en-US" sz="18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A6BBDB55-74F9-453B-8AFF-05BBD95382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594" y="3037326"/>
            <a:ext cx="4114800" cy="207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719776D8-7E1D-4CC5-A7D8-83CE6289E891}"/>
              </a:ext>
            </a:extLst>
          </p:cNvPr>
          <p:cNvSpPr txBox="1">
            <a:spLocks noChangeArrowheads="1"/>
          </p:cNvSpPr>
          <p:nvPr/>
        </p:nvSpPr>
        <p:spPr bwMode="auto">
          <a:xfrm>
            <a:off x="152400" y="4338336"/>
            <a:ext cx="5414962" cy="1492716"/>
          </a:xfrm>
          <a:prstGeom prst="rect">
            <a:avLst/>
          </a:prstGeom>
          <a:noFill/>
          <a:ln w="9525">
            <a:noFill/>
            <a:miter lim="800000"/>
            <a:headEnd/>
            <a:tailEnd/>
          </a:ln>
          <a:effectLst/>
        </p:spPr>
        <p:txBody>
          <a:bodyPr wrap="square">
            <a:spAutoFit/>
          </a:bodyPr>
          <a:lstStyle/>
          <a:p>
            <a:pPr>
              <a:spcBef>
                <a:spcPct val="50000"/>
              </a:spcBef>
            </a:pPr>
            <a:r>
              <a:rPr lang="el-GR" dirty="0">
                <a:latin typeface="Calibri" panose="020F0502020204030204" pitchFamily="34" charset="0"/>
                <a:cs typeface="Calibri" panose="020F0502020204030204" pitchFamily="34" charset="0"/>
              </a:rPr>
              <a:t>Η πλάγια αλυσίδα των αμινοξέων παρουσιάζει ετερογένεια η οποία εμφανίζεται και στο χαρακτήρα των επιφανειών των πρωτεϊνών:</a:t>
            </a:r>
            <a:endParaRPr lang="en-US" dirty="0">
              <a:latin typeface="Calibri" panose="020F0502020204030204" pitchFamily="34" charset="0"/>
              <a:cs typeface="Calibri" panose="020F0502020204030204" pitchFamily="34" charset="0"/>
            </a:endParaRPr>
          </a:p>
          <a:p>
            <a:pPr lvl="1">
              <a:spcBef>
                <a:spcPct val="50000"/>
              </a:spcBef>
              <a:buFont typeface="Wingdings" pitchFamily="2" charset="2"/>
              <a:buChar char="§"/>
            </a:pP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φορτισμένα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όξινα</a:t>
            </a:r>
            <a:r>
              <a:rPr lang="en-US" dirty="0">
                <a:latin typeface="Calibri" panose="020F0502020204030204" pitchFamily="34" charset="0"/>
                <a:cs typeface="Calibri" panose="020F0502020204030204" pitchFamily="34" charset="0"/>
              </a:rPr>
              <a:t> / </a:t>
            </a:r>
            <a:r>
              <a:rPr lang="el-GR" dirty="0">
                <a:latin typeface="Calibri" panose="020F0502020204030204" pitchFamily="34" charset="0"/>
                <a:cs typeface="Calibri" panose="020F0502020204030204" pitchFamily="34" charset="0"/>
              </a:rPr>
              <a:t>βασικά</a:t>
            </a:r>
            <a:r>
              <a:rPr lang="en-US" dirty="0">
                <a:latin typeface="Calibri" panose="020F0502020204030204" pitchFamily="34" charset="0"/>
                <a:cs typeface="Calibri" panose="020F0502020204030204" pitchFamily="34" charset="0"/>
              </a:rPr>
              <a:t>)</a:t>
            </a:r>
          </a:p>
          <a:p>
            <a:pPr lvl="1">
              <a:spcBef>
                <a:spcPct val="50000"/>
              </a:spcBef>
              <a:buFont typeface="Wingdings" pitchFamily="2" charset="2"/>
              <a:buChar char="§"/>
            </a:pP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μη φορτισμένα πολικά</a:t>
            </a:r>
            <a:endParaRPr lang="en-US" dirty="0">
              <a:latin typeface="Calibri" panose="020F0502020204030204" pitchFamily="34" charset="0"/>
              <a:cs typeface="Calibri" panose="020F0502020204030204" pitchFamily="34" charset="0"/>
            </a:endParaRPr>
          </a:p>
          <a:p>
            <a:pPr lvl="1">
              <a:spcBef>
                <a:spcPct val="50000"/>
              </a:spcBef>
              <a:buFont typeface="Wingdings" pitchFamily="2" charset="2"/>
              <a:buChar char="§"/>
            </a:pP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μη φορτισμένα μη πολικά</a:t>
            </a:r>
            <a:endParaRPr lang="en-US" dirty="0">
              <a:latin typeface="Calibri" panose="020F0502020204030204" pitchFamily="34" charset="0"/>
              <a:cs typeface="Calibri" panose="020F0502020204030204" pitchFamily="34" charset="0"/>
            </a:endParaRPr>
          </a:p>
        </p:txBody>
      </p:sp>
      <p:sp>
        <p:nvSpPr>
          <p:cNvPr id="10" name="AutoShape 6">
            <a:extLst>
              <a:ext uri="{FF2B5EF4-FFF2-40B4-BE49-F238E27FC236}">
                <a16:creationId xmlns:a16="http://schemas.microsoft.com/office/drawing/2014/main" id="{35F2CEA6-3BD2-4F49-B8A2-38FB5298DA19}"/>
              </a:ext>
            </a:extLst>
          </p:cNvPr>
          <p:cNvSpPr>
            <a:spLocks/>
          </p:cNvSpPr>
          <p:nvPr/>
        </p:nvSpPr>
        <p:spPr bwMode="auto">
          <a:xfrm>
            <a:off x="5493331" y="4966684"/>
            <a:ext cx="152400" cy="609600"/>
          </a:xfrm>
          <a:prstGeom prst="rightBrace">
            <a:avLst>
              <a:gd name="adj1" fmla="val 33333"/>
              <a:gd name="adj2" fmla="val 50000"/>
            </a:avLst>
          </a:prstGeom>
          <a:noFill/>
          <a:ln w="2857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 name="Rectangle 8">
            <a:extLst>
              <a:ext uri="{FF2B5EF4-FFF2-40B4-BE49-F238E27FC236}">
                <a16:creationId xmlns:a16="http://schemas.microsoft.com/office/drawing/2014/main" id="{DCAADAE4-DCF9-417E-BEB9-2982ED65C2A6}"/>
              </a:ext>
            </a:extLst>
          </p:cNvPr>
          <p:cNvSpPr>
            <a:spLocks noChangeArrowheads="1"/>
          </p:cNvSpPr>
          <p:nvPr/>
        </p:nvSpPr>
        <p:spPr bwMode="auto">
          <a:xfrm>
            <a:off x="5795962" y="5971875"/>
            <a:ext cx="1581150" cy="307777"/>
          </a:xfrm>
          <a:prstGeom prst="rect">
            <a:avLst/>
          </a:prstGeom>
          <a:noFill/>
          <a:ln w="9525">
            <a:noFill/>
            <a:miter lim="800000"/>
            <a:headEnd/>
            <a:tailEnd/>
          </a:ln>
          <a:effectLst/>
        </p:spPr>
        <p:txBody>
          <a:bodyPr>
            <a:spAutoFit/>
          </a:bodyPr>
          <a:lstStyle/>
          <a:p>
            <a:pPr>
              <a:spcBef>
                <a:spcPct val="50000"/>
              </a:spcBef>
            </a:pPr>
            <a:r>
              <a:rPr lang="en-US" dirty="0">
                <a:solidFill>
                  <a:schemeClr val="accent6">
                    <a:lumMod val="10000"/>
                  </a:schemeClr>
                </a:solidFill>
                <a:latin typeface="Calibri" panose="020F0502020204030204" pitchFamily="34" charset="0"/>
                <a:cs typeface="Calibri" panose="020F0502020204030204" pitchFamily="34" charset="0"/>
              </a:rPr>
              <a:t>“</a:t>
            </a:r>
            <a:r>
              <a:rPr lang="el-GR" dirty="0">
                <a:solidFill>
                  <a:schemeClr val="accent6">
                    <a:lumMod val="10000"/>
                  </a:schemeClr>
                </a:solidFill>
                <a:latin typeface="Calibri" panose="020F0502020204030204" pitchFamily="34" charset="0"/>
                <a:cs typeface="Calibri" panose="020F0502020204030204" pitchFamily="34" charset="0"/>
              </a:rPr>
              <a:t>υδρόφοβα</a:t>
            </a:r>
            <a:r>
              <a:rPr lang="en-US" dirty="0">
                <a:solidFill>
                  <a:schemeClr val="accent6">
                    <a:lumMod val="10000"/>
                  </a:schemeClr>
                </a:solidFill>
                <a:latin typeface="Calibri" panose="020F0502020204030204" pitchFamily="34" charset="0"/>
                <a:cs typeface="Calibri" panose="020F0502020204030204" pitchFamily="34" charset="0"/>
              </a:rPr>
              <a:t>”</a:t>
            </a:r>
          </a:p>
        </p:txBody>
      </p:sp>
      <p:sp>
        <p:nvSpPr>
          <p:cNvPr id="12" name="Rectangle 9">
            <a:extLst>
              <a:ext uri="{FF2B5EF4-FFF2-40B4-BE49-F238E27FC236}">
                <a16:creationId xmlns:a16="http://schemas.microsoft.com/office/drawing/2014/main" id="{552EE9D9-0BC9-4E77-B9F9-655E217A988E}"/>
              </a:ext>
            </a:extLst>
          </p:cNvPr>
          <p:cNvSpPr>
            <a:spLocks noChangeArrowheads="1"/>
          </p:cNvSpPr>
          <p:nvPr/>
        </p:nvSpPr>
        <p:spPr bwMode="auto">
          <a:xfrm>
            <a:off x="5819774" y="5040011"/>
            <a:ext cx="1581150" cy="307777"/>
          </a:xfrm>
          <a:prstGeom prst="rect">
            <a:avLst/>
          </a:prstGeom>
          <a:noFill/>
          <a:ln w="9525">
            <a:noFill/>
            <a:miter lim="800000"/>
            <a:headEnd/>
            <a:tailEnd/>
          </a:ln>
          <a:effectLst/>
        </p:spPr>
        <p:txBody>
          <a:bodyPr>
            <a:spAutoFit/>
          </a:bodyPr>
          <a:lstStyle/>
          <a:p>
            <a:pPr>
              <a:spcBef>
                <a:spcPct val="50000"/>
              </a:spcBef>
            </a:pPr>
            <a:r>
              <a:rPr lang="en-US" dirty="0">
                <a:solidFill>
                  <a:schemeClr val="accent6">
                    <a:lumMod val="10000"/>
                  </a:schemeClr>
                </a:solidFill>
                <a:latin typeface="Calibri" panose="020F0502020204030204" pitchFamily="34" charset="0"/>
                <a:cs typeface="Calibri" panose="020F0502020204030204" pitchFamily="34" charset="0"/>
              </a:rPr>
              <a:t>“</a:t>
            </a:r>
            <a:r>
              <a:rPr lang="el-GR" dirty="0">
                <a:solidFill>
                  <a:schemeClr val="accent6">
                    <a:lumMod val="10000"/>
                  </a:schemeClr>
                </a:solidFill>
                <a:latin typeface="Calibri" panose="020F0502020204030204" pitchFamily="34" charset="0"/>
                <a:cs typeface="Calibri" panose="020F0502020204030204" pitchFamily="34" charset="0"/>
              </a:rPr>
              <a:t>υδρόφιλα</a:t>
            </a:r>
            <a:r>
              <a:rPr lang="en-US" dirty="0">
                <a:solidFill>
                  <a:schemeClr val="accent6">
                    <a:lumMod val="10000"/>
                  </a:schemeClr>
                </a:solidFill>
                <a:latin typeface="Calibri" panose="020F0502020204030204" pitchFamily="34" charset="0"/>
                <a:cs typeface="Calibri" panose="020F0502020204030204" pitchFamily="34" charset="0"/>
              </a:rPr>
              <a:t>”</a:t>
            </a:r>
          </a:p>
        </p:txBody>
      </p:sp>
      <p:sp>
        <p:nvSpPr>
          <p:cNvPr id="13" name="AutoShape 7">
            <a:extLst>
              <a:ext uri="{FF2B5EF4-FFF2-40B4-BE49-F238E27FC236}">
                <a16:creationId xmlns:a16="http://schemas.microsoft.com/office/drawing/2014/main" id="{F632A441-0622-41E7-ADD8-2BCAAC92BEB5}"/>
              </a:ext>
            </a:extLst>
          </p:cNvPr>
          <p:cNvSpPr>
            <a:spLocks/>
          </p:cNvSpPr>
          <p:nvPr/>
        </p:nvSpPr>
        <p:spPr bwMode="auto">
          <a:xfrm>
            <a:off x="5497709" y="5873960"/>
            <a:ext cx="148022" cy="405692"/>
          </a:xfrm>
          <a:prstGeom prst="rightBrace">
            <a:avLst>
              <a:gd name="adj1" fmla="val 20833"/>
              <a:gd name="adj2" fmla="val 50000"/>
            </a:avLst>
          </a:prstGeom>
          <a:noFill/>
          <a:ln w="2857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71091CCA-EF4F-44A7-AFB7-4563076100D1}"/>
              </a:ext>
            </a:extLst>
          </p:cNvPr>
          <p:cNvPicPr>
            <a:picLocks noChangeAspect="1"/>
          </p:cNvPicPr>
          <p:nvPr/>
        </p:nvPicPr>
        <p:blipFill>
          <a:blip r:embed="rId3"/>
          <a:stretch>
            <a:fillRect/>
          </a:stretch>
        </p:blipFill>
        <p:spPr>
          <a:xfrm>
            <a:off x="8456103" y="6248400"/>
            <a:ext cx="687897" cy="598747"/>
          </a:xfrm>
          <a:prstGeom prst="rect">
            <a:avLst/>
          </a:prstGeom>
        </p:spPr>
      </p:pic>
      <p:grpSp>
        <p:nvGrpSpPr>
          <p:cNvPr id="15" name="Google Shape;168;p14">
            <a:extLst>
              <a:ext uri="{FF2B5EF4-FFF2-40B4-BE49-F238E27FC236}">
                <a16:creationId xmlns:a16="http://schemas.microsoft.com/office/drawing/2014/main" id="{E615C234-433F-497E-9C6A-749369B0F8A6}"/>
              </a:ext>
            </a:extLst>
          </p:cNvPr>
          <p:cNvGrpSpPr/>
          <p:nvPr/>
        </p:nvGrpSpPr>
        <p:grpSpPr>
          <a:xfrm>
            <a:off x="8458200" y="381000"/>
            <a:ext cx="450753" cy="450708"/>
            <a:chOff x="3277794" y="2969995"/>
            <a:chExt cx="457200" cy="457200"/>
          </a:xfrm>
        </p:grpSpPr>
        <p:sp>
          <p:nvSpPr>
            <p:cNvPr id="16" name="Google Shape;169;p14">
              <a:extLst>
                <a:ext uri="{FF2B5EF4-FFF2-40B4-BE49-F238E27FC236}">
                  <a16:creationId xmlns:a16="http://schemas.microsoft.com/office/drawing/2014/main" id="{ED29E0B0-F48B-4081-873D-7D93B2DF9D72}"/>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7" name="Google Shape;170;p14">
              <a:extLst>
                <a:ext uri="{FF2B5EF4-FFF2-40B4-BE49-F238E27FC236}">
                  <a16:creationId xmlns:a16="http://schemas.microsoft.com/office/drawing/2014/main" id="{DD04DE0D-8568-420B-AD2C-B00A4E8717A8}"/>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8" name="Google Shape;171;p14">
              <a:extLst>
                <a:ext uri="{FF2B5EF4-FFF2-40B4-BE49-F238E27FC236}">
                  <a16:creationId xmlns:a16="http://schemas.microsoft.com/office/drawing/2014/main" id="{441E21CB-F1C3-4E48-B649-A6EF887223F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654420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4126A1-6757-4415-996F-ED9421F8E7E4}"/>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Πεδία επιφανειών και πρωτεϊνών</a:t>
            </a:r>
            <a:endParaRPr lang="en-US" dirty="0">
              <a:latin typeface="Calibri" panose="020F0502020204030204" pitchFamily="34" charset="0"/>
              <a:cs typeface="Calibri" panose="020F0502020204030204" pitchFamily="34" charset="0"/>
            </a:endParaRPr>
          </a:p>
        </p:txBody>
      </p:sp>
      <p:pic>
        <p:nvPicPr>
          <p:cNvPr id="8" name="Picture 7" descr="Diagram&#10;&#10;Description automatically generated">
            <a:extLst>
              <a:ext uri="{FF2B5EF4-FFF2-40B4-BE49-F238E27FC236}">
                <a16:creationId xmlns:a16="http://schemas.microsoft.com/office/drawing/2014/main" id="{8284BCCE-EFA3-4F49-B3A9-03C4281F1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9" y="2258427"/>
            <a:ext cx="5217321" cy="3124785"/>
          </a:xfrm>
          <a:prstGeom prst="rect">
            <a:avLst/>
          </a:prstGeom>
        </p:spPr>
      </p:pic>
      <p:pic>
        <p:nvPicPr>
          <p:cNvPr id="9" name="Picture 5" descr="1tub1_14_surfpot_test">
            <a:extLst>
              <a:ext uri="{FF2B5EF4-FFF2-40B4-BE49-F238E27FC236}">
                <a16:creationId xmlns:a16="http://schemas.microsoft.com/office/drawing/2014/main" id="{D4D60F0C-2EEC-4188-A1E8-636B8A6EA003}"/>
              </a:ext>
            </a:extLst>
          </p:cNvPr>
          <p:cNvPicPr>
            <a:picLocks noChangeAspect="1" noChangeArrowheads="1"/>
          </p:cNvPicPr>
          <p:nvPr/>
        </p:nvPicPr>
        <p:blipFill>
          <a:blip r:embed="rId3" cstate="print"/>
          <a:srcRect/>
          <a:stretch>
            <a:fillRect/>
          </a:stretch>
        </p:blipFill>
        <p:spPr bwMode="auto">
          <a:xfrm>
            <a:off x="5784481" y="2223522"/>
            <a:ext cx="3176587" cy="3079750"/>
          </a:xfrm>
          <a:prstGeom prst="rect">
            <a:avLst/>
          </a:prstGeom>
          <a:noFill/>
        </p:spPr>
      </p:pic>
      <p:sp>
        <p:nvSpPr>
          <p:cNvPr id="11" name="TextBox 10">
            <a:extLst>
              <a:ext uri="{FF2B5EF4-FFF2-40B4-BE49-F238E27FC236}">
                <a16:creationId xmlns:a16="http://schemas.microsoft.com/office/drawing/2014/main" id="{ACAD5BB2-D580-4881-BB99-A18B0C6167EC}"/>
              </a:ext>
            </a:extLst>
          </p:cNvPr>
          <p:cNvSpPr txBox="1"/>
          <p:nvPr/>
        </p:nvSpPr>
        <p:spPr>
          <a:xfrm>
            <a:off x="762000" y="6172200"/>
            <a:ext cx="7696200" cy="600164"/>
          </a:xfrm>
          <a:prstGeom prst="rect">
            <a:avLst/>
          </a:prstGeom>
          <a:noFill/>
        </p:spPr>
        <p:txBody>
          <a:bodyPr wrap="square">
            <a:spAutoFit/>
          </a:bodyPr>
          <a:lstStyle/>
          <a:p>
            <a:pPr>
              <a:defRPr/>
            </a:pPr>
            <a:r>
              <a:rPr lang="en-US" sz="11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 </a:t>
            </a:r>
          </a:p>
          <a:p>
            <a:pPr>
              <a:defRPr/>
            </a:pPr>
            <a:r>
              <a:rPr lang="en-US" sz="1100" dirty="0">
                <a:latin typeface="Calibri" panose="020F0502020204030204" pitchFamily="34" charset="0"/>
                <a:cs typeface="Calibri" panose="020F0502020204030204" pitchFamily="34" charset="0"/>
              </a:rPr>
              <a:t>Å. Rosengren, “Cell-protein-material Interactions on </a:t>
            </a:r>
            <a:r>
              <a:rPr lang="en-US" sz="1100" dirty="0" err="1">
                <a:latin typeface="Calibri" panose="020F0502020204030204" pitchFamily="34" charset="0"/>
                <a:cs typeface="Calibri" panose="020F0502020204030204" pitchFamily="34" charset="0"/>
              </a:rPr>
              <a:t>Bioceramics</a:t>
            </a:r>
            <a:r>
              <a:rPr lang="en-US" sz="1100" dirty="0">
                <a:latin typeface="Calibri" panose="020F0502020204030204" pitchFamily="34" charset="0"/>
                <a:cs typeface="Calibri" panose="020F0502020204030204" pitchFamily="34" charset="0"/>
              </a:rPr>
              <a:t> and Model Surfaces,” undefined, 2004.</a:t>
            </a:r>
          </a:p>
        </p:txBody>
      </p:sp>
      <p:grpSp>
        <p:nvGrpSpPr>
          <p:cNvPr id="12" name="Google Shape;168;p14">
            <a:extLst>
              <a:ext uri="{FF2B5EF4-FFF2-40B4-BE49-F238E27FC236}">
                <a16:creationId xmlns:a16="http://schemas.microsoft.com/office/drawing/2014/main" id="{F6C87F15-CD86-48A8-80B4-F397C79D12AB}"/>
              </a:ext>
            </a:extLst>
          </p:cNvPr>
          <p:cNvGrpSpPr/>
          <p:nvPr/>
        </p:nvGrpSpPr>
        <p:grpSpPr>
          <a:xfrm>
            <a:off x="8458200" y="381000"/>
            <a:ext cx="450753" cy="450708"/>
            <a:chOff x="3277794" y="2969995"/>
            <a:chExt cx="457200" cy="457200"/>
          </a:xfrm>
        </p:grpSpPr>
        <p:sp>
          <p:nvSpPr>
            <p:cNvPr id="13" name="Google Shape;169;p14">
              <a:extLst>
                <a:ext uri="{FF2B5EF4-FFF2-40B4-BE49-F238E27FC236}">
                  <a16:creationId xmlns:a16="http://schemas.microsoft.com/office/drawing/2014/main" id="{3180E7D9-F239-4062-AD05-2227636202FE}"/>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0;p14">
              <a:extLst>
                <a:ext uri="{FF2B5EF4-FFF2-40B4-BE49-F238E27FC236}">
                  <a16:creationId xmlns:a16="http://schemas.microsoft.com/office/drawing/2014/main" id="{B3D87EAD-20C7-4A41-AD50-14E36D9503DB}"/>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5" name="Google Shape;171;p14">
              <a:extLst>
                <a:ext uri="{FF2B5EF4-FFF2-40B4-BE49-F238E27FC236}">
                  <a16:creationId xmlns:a16="http://schemas.microsoft.com/office/drawing/2014/main" id="{6B066EDF-2C7C-47AC-ABB3-715F8123DBF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283042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D3BC-3FF8-42AD-B39D-7F233918017C}"/>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Μέθοδοι προσρόφησης</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DC5168D4-357E-49EB-9FD0-9C7DDEBAC981}"/>
              </a:ext>
            </a:extLst>
          </p:cNvPr>
          <p:cNvSpPr>
            <a:spLocks noGrp="1"/>
          </p:cNvSpPr>
          <p:nvPr>
            <p:ph type="body" idx="1"/>
          </p:nvPr>
        </p:nvSpPr>
        <p:spPr/>
        <p:txBody>
          <a:bodyPr/>
          <a:lstStyle/>
          <a:p>
            <a:r>
              <a:rPr lang="el-GR" sz="1800" b="1" dirty="0">
                <a:latin typeface="Calibri" panose="020F0502020204030204" pitchFamily="34" charset="0"/>
                <a:cs typeface="Calibri" panose="020F0502020204030204" pitchFamily="34" charset="0"/>
              </a:rPr>
              <a:t>Προσρόφηση</a:t>
            </a:r>
            <a:r>
              <a:rPr lang="el-GR" sz="1800" dirty="0">
                <a:latin typeface="Calibri" panose="020F0502020204030204" pitchFamily="34" charset="0"/>
                <a:cs typeface="Calibri" panose="020F0502020204030204" pitchFamily="34" charset="0"/>
              </a:rPr>
              <a:t> είναι η διεργασία διαχωρισμού (κυρίως αραιών) μιγμάτων βασιζόμενη στην ιδιότητα ορισμένων πορωδών στερεών σωμάτων (</a:t>
            </a:r>
            <a:r>
              <a:rPr lang="el-GR" sz="1800" dirty="0" err="1">
                <a:latin typeface="Calibri" panose="020F0502020204030204" pitchFamily="34" charset="0"/>
                <a:cs typeface="Calibri" panose="020F0502020204030204" pitchFamily="34" charset="0"/>
              </a:rPr>
              <a:t>προσροφητές</a:t>
            </a:r>
            <a:r>
              <a:rPr lang="el-GR" sz="1800" dirty="0">
                <a:latin typeface="Calibri" panose="020F0502020204030204" pitchFamily="34" charset="0"/>
                <a:cs typeface="Calibri" panose="020F0502020204030204" pitchFamily="34" charset="0"/>
              </a:rPr>
              <a:t>) να προσροφούν εκλεκτικά στην επιφάνεια τους (φυσικά ή χημικά) διάφορα συστατικά του μίγματος</a:t>
            </a:r>
            <a:endParaRPr lang="en-US" sz="18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127EF176-E16D-450C-9923-4770FB64E08D}"/>
              </a:ext>
            </a:extLst>
          </p:cNvPr>
          <p:cNvSpPr>
            <a:spLocks noGrp="1"/>
          </p:cNvSpPr>
          <p:nvPr>
            <p:ph type="body" idx="2"/>
          </p:nvPr>
        </p:nvSpPr>
        <p:spPr/>
        <p:txBody>
          <a:bodyPr/>
          <a:lstStyle/>
          <a:p>
            <a:r>
              <a:rPr lang="el-GR" sz="2000" b="1" i="1" dirty="0">
                <a:latin typeface="Calibri" panose="020F0502020204030204" pitchFamily="34" charset="0"/>
                <a:cs typeface="Calibri" panose="020F0502020204030204" pitchFamily="34" charset="0"/>
              </a:rPr>
              <a:t>Απορρόφηση</a:t>
            </a:r>
            <a:r>
              <a:rPr lang="el-GR" sz="2000" dirty="0">
                <a:latin typeface="Calibri" panose="020F0502020204030204" pitchFamily="34" charset="0"/>
                <a:cs typeface="Calibri" panose="020F0502020204030204" pitchFamily="34" charset="0"/>
              </a:rPr>
              <a:t> είναι όταν το διάλυμα εισχωρεί στο υλικό.</a:t>
            </a:r>
            <a:endParaRPr lang="en-US" sz="2000" dirty="0">
              <a:latin typeface="Calibri" panose="020F0502020204030204" pitchFamily="34" charset="0"/>
              <a:cs typeface="Calibri" panose="020F0502020204030204" pitchFamily="34" charset="0"/>
            </a:endParaRPr>
          </a:p>
          <a:p>
            <a:pPr marL="88900" indent="0">
              <a:buNone/>
            </a:pPr>
            <a:endParaRPr lang="en-US" dirty="0">
              <a:latin typeface="Calibri" panose="020F0502020204030204" pitchFamily="34" charset="0"/>
              <a:cs typeface="Calibri" panose="020F0502020204030204" pitchFamily="34" charset="0"/>
            </a:endParaRPr>
          </a:p>
        </p:txBody>
      </p:sp>
      <p:grpSp>
        <p:nvGrpSpPr>
          <p:cNvPr id="5" name="Google Shape;168;p14">
            <a:extLst>
              <a:ext uri="{FF2B5EF4-FFF2-40B4-BE49-F238E27FC236}">
                <a16:creationId xmlns:a16="http://schemas.microsoft.com/office/drawing/2014/main" id="{39C6F451-8F01-4DFE-ACD9-4391273DF3C1}"/>
              </a:ext>
            </a:extLst>
          </p:cNvPr>
          <p:cNvGrpSpPr/>
          <p:nvPr/>
        </p:nvGrpSpPr>
        <p:grpSpPr>
          <a:xfrm>
            <a:off x="8458200" y="387492"/>
            <a:ext cx="450753" cy="450708"/>
            <a:chOff x="3277794" y="2969995"/>
            <a:chExt cx="457200" cy="457200"/>
          </a:xfrm>
        </p:grpSpPr>
        <p:sp>
          <p:nvSpPr>
            <p:cNvPr id="6" name="Google Shape;169;p14">
              <a:extLst>
                <a:ext uri="{FF2B5EF4-FFF2-40B4-BE49-F238E27FC236}">
                  <a16:creationId xmlns:a16="http://schemas.microsoft.com/office/drawing/2014/main" id="{CEA63117-2E47-4FCB-9519-B9C9DD7B0106}"/>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93A97775-0878-474A-AA9E-52E7826CBF4C}"/>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86147A66-A703-49CF-828B-A339266C22C5}"/>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421997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4E3B-7D76-42FB-AA77-6CB6BADFD4E0}"/>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Δυναμική κρυσταλλικών επιφανειών</a:t>
            </a:r>
            <a:endParaRPr lang="en-US" dirty="0">
              <a:latin typeface="Calibri" panose="020F0502020204030204" pitchFamily="34" charset="0"/>
              <a:cs typeface="Calibri" panose="020F0502020204030204" pitchFamily="34" charset="0"/>
            </a:endParaRPr>
          </a:p>
        </p:txBody>
      </p:sp>
      <p:pic>
        <p:nvPicPr>
          <p:cNvPr id="3" name="Picture 5">
            <a:extLst>
              <a:ext uri="{FF2B5EF4-FFF2-40B4-BE49-F238E27FC236}">
                <a16:creationId xmlns:a16="http://schemas.microsoft.com/office/drawing/2014/main" id="{A76359BC-6715-43D3-9FAC-AC5077FA23A2}"/>
              </a:ext>
            </a:extLst>
          </p:cNvPr>
          <p:cNvPicPr>
            <a:picLocks noChangeAspect="1" noChangeArrowheads="1"/>
          </p:cNvPicPr>
          <p:nvPr/>
        </p:nvPicPr>
        <p:blipFill>
          <a:blip r:embed="rId3" cstate="print"/>
          <a:srcRect/>
          <a:stretch>
            <a:fillRect/>
          </a:stretch>
        </p:blipFill>
        <p:spPr bwMode="auto">
          <a:xfrm>
            <a:off x="175958" y="1982372"/>
            <a:ext cx="2454275" cy="1524000"/>
          </a:xfrm>
          <a:prstGeom prst="rect">
            <a:avLst/>
          </a:prstGeom>
          <a:noFill/>
          <a:ln w="9525">
            <a:noFill/>
            <a:miter lim="800000"/>
            <a:headEnd/>
            <a:tailEnd/>
          </a:ln>
          <a:effectLst/>
        </p:spPr>
      </p:pic>
      <p:pic>
        <p:nvPicPr>
          <p:cNvPr id="4" name="Picture 6">
            <a:extLst>
              <a:ext uri="{FF2B5EF4-FFF2-40B4-BE49-F238E27FC236}">
                <a16:creationId xmlns:a16="http://schemas.microsoft.com/office/drawing/2014/main" id="{7AA39028-459D-4FB1-8CC9-C69BD732D093}"/>
              </a:ext>
            </a:extLst>
          </p:cNvPr>
          <p:cNvPicPr>
            <a:picLocks noChangeAspect="1" noChangeArrowheads="1"/>
          </p:cNvPicPr>
          <p:nvPr/>
        </p:nvPicPr>
        <p:blipFill>
          <a:blip r:embed="rId4" cstate="print"/>
          <a:srcRect/>
          <a:stretch>
            <a:fillRect/>
          </a:stretch>
        </p:blipFill>
        <p:spPr bwMode="auto">
          <a:xfrm>
            <a:off x="2743200" y="3352800"/>
            <a:ext cx="2697163" cy="1973263"/>
          </a:xfrm>
          <a:prstGeom prst="rect">
            <a:avLst/>
          </a:prstGeom>
          <a:noFill/>
          <a:ln w="9525">
            <a:noFill/>
            <a:miter lim="800000"/>
            <a:headEnd/>
            <a:tailEnd/>
          </a:ln>
          <a:effectLst/>
        </p:spPr>
      </p:pic>
      <p:pic>
        <p:nvPicPr>
          <p:cNvPr id="5" name="Picture 7">
            <a:extLst>
              <a:ext uri="{FF2B5EF4-FFF2-40B4-BE49-F238E27FC236}">
                <a16:creationId xmlns:a16="http://schemas.microsoft.com/office/drawing/2014/main" id="{625DB611-4220-4DDD-A46D-5A4B1DA04C78}"/>
              </a:ext>
            </a:extLst>
          </p:cNvPr>
          <p:cNvPicPr>
            <a:picLocks noChangeAspect="1" noChangeArrowheads="1"/>
          </p:cNvPicPr>
          <p:nvPr/>
        </p:nvPicPr>
        <p:blipFill>
          <a:blip r:embed="rId5" cstate="print"/>
          <a:srcRect/>
          <a:stretch>
            <a:fillRect/>
          </a:stretch>
        </p:blipFill>
        <p:spPr bwMode="auto">
          <a:xfrm>
            <a:off x="5738558" y="4800600"/>
            <a:ext cx="2759075" cy="2003425"/>
          </a:xfrm>
          <a:prstGeom prst="rect">
            <a:avLst/>
          </a:prstGeom>
          <a:noFill/>
          <a:ln w="9525">
            <a:noFill/>
            <a:miter lim="800000"/>
            <a:headEnd/>
            <a:tailEnd/>
          </a:ln>
          <a:effectLst/>
        </p:spPr>
      </p:pic>
      <p:grpSp>
        <p:nvGrpSpPr>
          <p:cNvPr id="6" name="Google Shape;168;p14">
            <a:extLst>
              <a:ext uri="{FF2B5EF4-FFF2-40B4-BE49-F238E27FC236}">
                <a16:creationId xmlns:a16="http://schemas.microsoft.com/office/drawing/2014/main" id="{B61F189F-3D43-49B3-AE57-09895C6F092C}"/>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D0A4C207-05F8-4179-BD14-824D15338EC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2E4705CA-7E73-4E02-BD4D-18629AE1A9E5}"/>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61625BC0-7FB4-478F-8F53-80869FD1669C}"/>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329515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FC285-0380-4097-BEE1-71FBD222C203}"/>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Πρωτεϊνική προσρόφηση</a:t>
            </a:r>
            <a:endParaRPr lang="en-US" dirty="0">
              <a:latin typeface="Calibri" panose="020F0502020204030204" pitchFamily="34" charset="0"/>
              <a:cs typeface="Calibri" panose="020F0502020204030204" pitchFamily="34" charset="0"/>
            </a:endParaRPr>
          </a:p>
        </p:txBody>
      </p:sp>
      <p:pic>
        <p:nvPicPr>
          <p:cNvPr id="3" name="Picture 2" descr="PDF] Cell-protein-material Interactions on Bioceramics and Model Surfaces |  Semantic Scholar">
            <a:extLst>
              <a:ext uri="{FF2B5EF4-FFF2-40B4-BE49-F238E27FC236}">
                <a16:creationId xmlns:a16="http://schemas.microsoft.com/office/drawing/2014/main" id="{E39B7E3F-6E6D-45A0-BE52-0CA01A1BB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1828800"/>
            <a:ext cx="4229100" cy="48768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168;p14">
            <a:extLst>
              <a:ext uri="{FF2B5EF4-FFF2-40B4-BE49-F238E27FC236}">
                <a16:creationId xmlns:a16="http://schemas.microsoft.com/office/drawing/2014/main" id="{5F88A657-6895-4513-BBA6-AC55FB1FF5E0}"/>
              </a:ext>
            </a:extLst>
          </p:cNvPr>
          <p:cNvGrpSpPr/>
          <p:nvPr/>
        </p:nvGrpSpPr>
        <p:grpSpPr>
          <a:xfrm>
            <a:off x="8458200" y="381000"/>
            <a:ext cx="450753" cy="450708"/>
            <a:chOff x="3277794" y="2969995"/>
            <a:chExt cx="457200" cy="457200"/>
          </a:xfrm>
        </p:grpSpPr>
        <p:sp>
          <p:nvSpPr>
            <p:cNvPr id="5" name="Google Shape;169;p14">
              <a:extLst>
                <a:ext uri="{FF2B5EF4-FFF2-40B4-BE49-F238E27FC236}">
                  <a16:creationId xmlns:a16="http://schemas.microsoft.com/office/drawing/2014/main" id="{EA999BAC-7049-42CC-A933-E7E14DA874D6}"/>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6" name="Google Shape;170;p14">
              <a:extLst>
                <a:ext uri="{FF2B5EF4-FFF2-40B4-BE49-F238E27FC236}">
                  <a16:creationId xmlns:a16="http://schemas.microsoft.com/office/drawing/2014/main" id="{A531DDFD-E757-4FB4-98FF-C889A7B2DED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1;p14">
              <a:extLst>
                <a:ext uri="{FF2B5EF4-FFF2-40B4-BE49-F238E27FC236}">
                  <a16:creationId xmlns:a16="http://schemas.microsoft.com/office/drawing/2014/main" id="{53228F6B-DC95-483A-9516-2CFF0D05D793}"/>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779789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3D2E-E189-4D5D-8968-DA5EC939A069}"/>
              </a:ext>
            </a:extLst>
          </p:cNvPr>
          <p:cNvSpPr>
            <a:spLocks noGrp="1"/>
          </p:cNvSpPr>
          <p:nvPr>
            <p:ph type="title"/>
          </p:nvPr>
        </p:nvSpPr>
        <p:spPr/>
        <p:txBody>
          <a:bodyPr/>
          <a:lstStyle/>
          <a:p>
            <a:r>
              <a:rPr lang="el-GR" sz="2800" b="1" dirty="0">
                <a:solidFill>
                  <a:schemeClr val="tx2">
                    <a:lumMod val="75000"/>
                  </a:schemeClr>
                </a:solidFill>
                <a:latin typeface="Calibri" panose="020F0502020204030204" pitchFamily="34" charset="0"/>
                <a:cs typeface="Calibri" panose="020F0502020204030204" pitchFamily="34" charset="0"/>
              </a:rPr>
              <a:t>Προσανατολισμός</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F292E6D-8406-4FF2-898B-EAAB9F3E1905}"/>
              </a:ext>
            </a:extLst>
          </p:cNvPr>
          <p:cNvSpPr txBox="1"/>
          <p:nvPr/>
        </p:nvSpPr>
        <p:spPr>
          <a:xfrm>
            <a:off x="398698" y="3175336"/>
            <a:ext cx="4572000" cy="523220"/>
          </a:xfrm>
          <a:prstGeom prst="rect">
            <a:avLst/>
          </a:prstGeom>
          <a:noFill/>
        </p:spPr>
        <p:txBody>
          <a:bodyPr wrap="square">
            <a:spAutoFit/>
          </a:bodyPr>
          <a:lstStyle/>
          <a:p>
            <a:pPr>
              <a:spcBef>
                <a:spcPct val="50000"/>
              </a:spcBef>
            </a:pPr>
            <a:r>
              <a:rPr lang="el-GR" dirty="0">
                <a:latin typeface="Calibri" panose="020F0502020204030204" pitchFamily="34" charset="0"/>
                <a:cs typeface="Calibri" panose="020F0502020204030204" pitchFamily="34" charset="0"/>
              </a:rPr>
              <a:t>Η προσρόφηση μπορεί να περιορίσει τον προσανατολισμό της πρωτεΐνης στην επιφάνεια.</a:t>
            </a:r>
            <a:endParaRPr lang="en-US" dirty="0">
              <a:latin typeface="Calibri" panose="020F0502020204030204" pitchFamily="34" charset="0"/>
              <a:cs typeface="Calibri" panose="020F0502020204030204" pitchFamily="34" charset="0"/>
            </a:endParaRPr>
          </a:p>
        </p:txBody>
      </p:sp>
      <p:pic>
        <p:nvPicPr>
          <p:cNvPr id="5" name="Picture 4" descr="Untitled-6">
            <a:extLst>
              <a:ext uri="{FF2B5EF4-FFF2-40B4-BE49-F238E27FC236}">
                <a16:creationId xmlns:a16="http://schemas.microsoft.com/office/drawing/2014/main" id="{70899164-0BB5-467C-B762-92D2DDE928DB}"/>
              </a:ext>
            </a:extLst>
          </p:cNvPr>
          <p:cNvPicPr>
            <a:picLocks noChangeAspect="1" noChangeArrowheads="1"/>
          </p:cNvPicPr>
          <p:nvPr/>
        </p:nvPicPr>
        <p:blipFill>
          <a:blip r:embed="rId2" cstate="print"/>
          <a:srcRect/>
          <a:stretch>
            <a:fillRect/>
          </a:stretch>
        </p:blipFill>
        <p:spPr bwMode="auto">
          <a:xfrm>
            <a:off x="5486400" y="2133600"/>
            <a:ext cx="2778516" cy="2743201"/>
          </a:xfrm>
          <a:prstGeom prst="rect">
            <a:avLst/>
          </a:prstGeom>
          <a:noFill/>
        </p:spPr>
      </p:pic>
      <p:sp>
        <p:nvSpPr>
          <p:cNvPr id="8" name="TextBox 7">
            <a:extLst>
              <a:ext uri="{FF2B5EF4-FFF2-40B4-BE49-F238E27FC236}">
                <a16:creationId xmlns:a16="http://schemas.microsoft.com/office/drawing/2014/main" id="{FC2407DE-1B8E-4C82-A3FB-BCA1281F7668}"/>
              </a:ext>
            </a:extLst>
          </p:cNvPr>
          <p:cNvSpPr txBox="1"/>
          <p:nvPr/>
        </p:nvSpPr>
        <p:spPr>
          <a:xfrm>
            <a:off x="414430" y="4114800"/>
            <a:ext cx="4572000" cy="523220"/>
          </a:xfrm>
          <a:prstGeom prst="rect">
            <a:avLst/>
          </a:prstGeom>
          <a:noFill/>
        </p:spPr>
        <p:txBody>
          <a:bodyPr wrap="square">
            <a:spAutoFit/>
          </a:bodyPr>
          <a:lstStyle/>
          <a:p>
            <a:pPr>
              <a:spcBef>
                <a:spcPct val="50000"/>
              </a:spcBef>
            </a:pPr>
            <a:r>
              <a:rPr lang="el-GR" dirty="0">
                <a:latin typeface="Calibri" panose="020F0502020204030204" pitchFamily="34" charset="0"/>
                <a:cs typeface="Calibri" panose="020F0502020204030204" pitchFamily="34" charset="0"/>
              </a:rPr>
              <a:t>Μια δυναμική αναδόμηση μπορεί να οδηγήσει σε αλλαγές στον προσανατολισμό.</a:t>
            </a:r>
            <a:endParaRPr lang="en-US" dirty="0">
              <a:latin typeface="Calibri" panose="020F0502020204030204" pitchFamily="34" charset="0"/>
              <a:cs typeface="Calibri" panose="020F0502020204030204" pitchFamily="34" charset="0"/>
            </a:endParaRPr>
          </a:p>
        </p:txBody>
      </p:sp>
      <p:pic>
        <p:nvPicPr>
          <p:cNvPr id="9" name="Picture 5" descr="Untitled-7">
            <a:extLst>
              <a:ext uri="{FF2B5EF4-FFF2-40B4-BE49-F238E27FC236}">
                <a16:creationId xmlns:a16="http://schemas.microsoft.com/office/drawing/2014/main" id="{673BBB22-51FE-436F-92A5-5F08F2569544}"/>
              </a:ext>
            </a:extLst>
          </p:cNvPr>
          <p:cNvPicPr>
            <a:picLocks noChangeAspect="1" noChangeArrowheads="1"/>
          </p:cNvPicPr>
          <p:nvPr/>
        </p:nvPicPr>
        <p:blipFill>
          <a:blip r:embed="rId3" cstate="print"/>
          <a:srcRect/>
          <a:stretch>
            <a:fillRect/>
          </a:stretch>
        </p:blipFill>
        <p:spPr bwMode="auto">
          <a:xfrm>
            <a:off x="533400" y="4923231"/>
            <a:ext cx="5257800" cy="1425751"/>
          </a:xfrm>
          <a:prstGeom prst="rect">
            <a:avLst/>
          </a:prstGeom>
          <a:noFill/>
        </p:spPr>
      </p:pic>
      <p:sp>
        <p:nvSpPr>
          <p:cNvPr id="11" name="TextBox 10">
            <a:extLst>
              <a:ext uri="{FF2B5EF4-FFF2-40B4-BE49-F238E27FC236}">
                <a16:creationId xmlns:a16="http://schemas.microsoft.com/office/drawing/2014/main" id="{499DAF25-430D-4591-B3B4-AC2E8868A2E7}"/>
              </a:ext>
            </a:extLst>
          </p:cNvPr>
          <p:cNvSpPr txBox="1"/>
          <p:nvPr/>
        </p:nvSpPr>
        <p:spPr>
          <a:xfrm>
            <a:off x="414430" y="2280897"/>
            <a:ext cx="4572000" cy="523220"/>
          </a:xfrm>
          <a:prstGeom prst="rect">
            <a:avLst/>
          </a:prstGeom>
          <a:noFill/>
        </p:spPr>
        <p:txBody>
          <a:bodyPr wrap="square">
            <a:spAutoFit/>
          </a:bodyPr>
          <a:lstStyle/>
          <a:p>
            <a:pPr algn="just"/>
            <a:r>
              <a:rPr lang="el-GR" dirty="0">
                <a:latin typeface="Calibri" panose="020F0502020204030204" pitchFamily="34" charset="0"/>
                <a:cs typeface="Calibri" panose="020F0502020204030204" pitchFamily="34" charset="0"/>
              </a:rPr>
              <a:t>Ο προσανατολισμός μπορεί να επηρεάσει την πρωτεϊνική δράση! </a:t>
            </a:r>
            <a:endParaRPr lang="en-US" dirty="0">
              <a:latin typeface="Calibri" panose="020F0502020204030204" pitchFamily="34" charset="0"/>
              <a:cs typeface="Calibri" panose="020F0502020204030204" pitchFamily="34" charset="0"/>
            </a:endParaRPr>
          </a:p>
        </p:txBody>
      </p:sp>
      <p:grpSp>
        <p:nvGrpSpPr>
          <p:cNvPr id="12" name="Google Shape;168;p14">
            <a:extLst>
              <a:ext uri="{FF2B5EF4-FFF2-40B4-BE49-F238E27FC236}">
                <a16:creationId xmlns:a16="http://schemas.microsoft.com/office/drawing/2014/main" id="{2C2E9512-DDC6-4CAA-887B-05EB3F47296E}"/>
              </a:ext>
            </a:extLst>
          </p:cNvPr>
          <p:cNvGrpSpPr/>
          <p:nvPr/>
        </p:nvGrpSpPr>
        <p:grpSpPr>
          <a:xfrm>
            <a:off x="8458200" y="381000"/>
            <a:ext cx="450753" cy="450708"/>
            <a:chOff x="3277794" y="2969995"/>
            <a:chExt cx="457200" cy="457200"/>
          </a:xfrm>
        </p:grpSpPr>
        <p:sp>
          <p:nvSpPr>
            <p:cNvPr id="13" name="Google Shape;169;p14">
              <a:extLst>
                <a:ext uri="{FF2B5EF4-FFF2-40B4-BE49-F238E27FC236}">
                  <a16:creationId xmlns:a16="http://schemas.microsoft.com/office/drawing/2014/main" id="{51E9E6C7-198D-491D-B2EA-6C7EC678FBE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0;p14">
              <a:extLst>
                <a:ext uri="{FF2B5EF4-FFF2-40B4-BE49-F238E27FC236}">
                  <a16:creationId xmlns:a16="http://schemas.microsoft.com/office/drawing/2014/main" id="{F25D7599-C462-4B4E-B6BF-CDE5F5CE2E03}"/>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5" name="Google Shape;171;p14">
              <a:extLst>
                <a:ext uri="{FF2B5EF4-FFF2-40B4-BE49-F238E27FC236}">
                  <a16:creationId xmlns:a16="http://schemas.microsoft.com/office/drawing/2014/main" id="{E58557AD-2188-4105-A21B-700EFC5EB7C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238980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140253-07AB-4988-B85E-3A377D785B27}"/>
              </a:ext>
            </a:extLst>
          </p:cNvPr>
          <p:cNvSpPr txBox="1"/>
          <p:nvPr/>
        </p:nvSpPr>
        <p:spPr>
          <a:xfrm>
            <a:off x="152400" y="228600"/>
            <a:ext cx="7391400" cy="369332"/>
          </a:xfrm>
          <a:prstGeom prst="rect">
            <a:avLst/>
          </a:prstGeom>
          <a:noFill/>
        </p:spPr>
        <p:txBody>
          <a:bodyPr wrap="square">
            <a:spAutoFit/>
          </a:bodyPr>
          <a:lstStyle/>
          <a:p>
            <a:r>
              <a:rPr lang="el-GR" sz="1800" dirty="0">
                <a:solidFill>
                  <a:schemeClr val="bg1"/>
                </a:solidFill>
                <a:latin typeface="Calibri" panose="020F0502020204030204" pitchFamily="34" charset="0"/>
                <a:cs typeface="Calibri" panose="020F0502020204030204" pitchFamily="34" charset="0"/>
              </a:rPr>
              <a:t>Ανταγωνιστική προσρόφηση</a:t>
            </a:r>
          </a:p>
        </p:txBody>
      </p:sp>
      <p:sp>
        <p:nvSpPr>
          <p:cNvPr id="8" name="TextBox 7">
            <a:extLst>
              <a:ext uri="{FF2B5EF4-FFF2-40B4-BE49-F238E27FC236}">
                <a16:creationId xmlns:a16="http://schemas.microsoft.com/office/drawing/2014/main" id="{0619C9FF-0857-4804-9B3B-6B39CAA5E19E}"/>
              </a:ext>
            </a:extLst>
          </p:cNvPr>
          <p:cNvSpPr txBox="1"/>
          <p:nvPr/>
        </p:nvSpPr>
        <p:spPr>
          <a:xfrm>
            <a:off x="304800" y="914400"/>
            <a:ext cx="8077200" cy="1261884"/>
          </a:xfrm>
          <a:prstGeom prst="rect">
            <a:avLst/>
          </a:prstGeom>
          <a:noFill/>
        </p:spPr>
        <p:txBody>
          <a:bodyPr wrap="square">
            <a:spAutoFit/>
          </a:bodyPr>
          <a:lstStyle/>
          <a:p>
            <a:pPr marL="274320" indent="-274320">
              <a:spcBef>
                <a:spcPts val="600"/>
              </a:spcBef>
              <a:spcAft>
                <a:spcPts val="600"/>
              </a:spcAft>
              <a:buFont typeface="Wingdings" pitchFamily="2" charset="2"/>
              <a:buChar char="§"/>
            </a:pPr>
            <a:r>
              <a:rPr lang="el-GR" sz="1400" dirty="0">
                <a:latin typeface="Calibri" panose="020F0502020204030204" pitchFamily="34" charset="0"/>
                <a:cs typeface="Calibri" panose="020F0502020204030204" pitchFamily="34" charset="0"/>
              </a:rPr>
              <a:t>Η ανταγωνιστική προσρόφηση σε μείγματα πολλών στοιχείων μπορεί να οδηγήσει σε αλλαγές στη σχετική συγκέντρωση επιφάνειας σε συνάρτηση με την ενεργή μάζα και με το χρόνο. </a:t>
            </a:r>
          </a:p>
          <a:p>
            <a:pPr marL="274320" indent="-274320">
              <a:spcBef>
                <a:spcPts val="600"/>
              </a:spcBef>
              <a:spcAft>
                <a:spcPts val="600"/>
              </a:spcAft>
              <a:buFont typeface="Wingdings" pitchFamily="2" charset="2"/>
              <a:buChar char="§"/>
            </a:pPr>
            <a:r>
              <a:rPr lang="el-GR" sz="1400" dirty="0">
                <a:latin typeface="Calibri" panose="020F0502020204030204" pitchFamily="34" charset="0"/>
                <a:cs typeface="Calibri" panose="020F0502020204030204" pitchFamily="34" charset="0"/>
              </a:rPr>
              <a:t>Η παροδική ανταγωνιστικότητα είναι γνωστή σαν «φαινόμενο </a:t>
            </a:r>
            <a:r>
              <a:rPr lang="en-US" sz="1400" dirty="0">
                <a:latin typeface="Calibri" panose="020F0502020204030204" pitchFamily="34" charset="0"/>
                <a:cs typeface="Calibri" panose="020F0502020204030204" pitchFamily="34" charset="0"/>
              </a:rPr>
              <a:t>Vroman</a:t>
            </a:r>
            <a:r>
              <a:rPr lang="el-GR" sz="1400" dirty="0">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a:p>
            <a:pPr marL="274320" indent="-274320">
              <a:spcBef>
                <a:spcPts val="600"/>
              </a:spcBef>
              <a:spcAft>
                <a:spcPts val="600"/>
              </a:spcAft>
              <a:buFont typeface="Wingdings" pitchFamily="2" charset="2"/>
              <a:buChar char="§"/>
            </a:pPr>
            <a:endParaRPr lang="el-GR" sz="1400" dirty="0">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772EAD96-A006-4200-AE3F-198CDFE752FB}"/>
              </a:ext>
            </a:extLst>
          </p:cNvPr>
          <p:cNvPicPr>
            <a:picLocks noChangeAspect="1"/>
          </p:cNvPicPr>
          <p:nvPr/>
        </p:nvPicPr>
        <p:blipFill>
          <a:blip r:embed="rId2"/>
          <a:stretch>
            <a:fillRect/>
          </a:stretch>
        </p:blipFill>
        <p:spPr>
          <a:xfrm>
            <a:off x="862262" y="2438400"/>
            <a:ext cx="7419475" cy="3286029"/>
          </a:xfrm>
          <a:prstGeom prst="rect">
            <a:avLst/>
          </a:prstGeom>
        </p:spPr>
      </p:pic>
      <p:pic>
        <p:nvPicPr>
          <p:cNvPr id="25" name="Picture 24">
            <a:extLst>
              <a:ext uri="{FF2B5EF4-FFF2-40B4-BE49-F238E27FC236}">
                <a16:creationId xmlns:a16="http://schemas.microsoft.com/office/drawing/2014/main" id="{59778B53-04A4-4035-97F2-ADC2F7B7A726}"/>
              </a:ext>
            </a:extLst>
          </p:cNvPr>
          <p:cNvPicPr>
            <a:picLocks noChangeAspect="1"/>
          </p:cNvPicPr>
          <p:nvPr/>
        </p:nvPicPr>
        <p:blipFill>
          <a:blip r:embed="rId3"/>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3838136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0E15AC-E8F9-4C3C-A0A9-633EAC15C341}"/>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Ανταγωνιστική προσρόφηση </a:t>
            </a:r>
            <a:endParaRPr lang="en-US" dirty="0">
              <a:latin typeface="Calibri" panose="020F0502020204030204" pitchFamily="34" charset="0"/>
              <a:cs typeface="Calibri" panose="020F0502020204030204" pitchFamily="34" charset="0"/>
            </a:endParaRPr>
          </a:p>
        </p:txBody>
      </p:sp>
      <p:pic>
        <p:nvPicPr>
          <p:cNvPr id="5" name="Picture 4" descr="Untitled-24">
            <a:extLst>
              <a:ext uri="{FF2B5EF4-FFF2-40B4-BE49-F238E27FC236}">
                <a16:creationId xmlns:a16="http://schemas.microsoft.com/office/drawing/2014/main" id="{C9019127-8648-40F0-B378-B1542C33B669}"/>
              </a:ext>
            </a:extLst>
          </p:cNvPr>
          <p:cNvPicPr>
            <a:picLocks noChangeAspect="1" noChangeArrowheads="1"/>
          </p:cNvPicPr>
          <p:nvPr/>
        </p:nvPicPr>
        <p:blipFill>
          <a:blip r:embed="rId2" cstate="print">
            <a:lum contrast="6000"/>
          </a:blip>
          <a:srcRect r="51877" b="13620"/>
          <a:stretch>
            <a:fillRect/>
          </a:stretch>
        </p:blipFill>
        <p:spPr bwMode="auto">
          <a:xfrm>
            <a:off x="6221656" y="1976438"/>
            <a:ext cx="2546350" cy="3200400"/>
          </a:xfrm>
          <a:prstGeom prst="rect">
            <a:avLst/>
          </a:prstGeom>
          <a:noFill/>
        </p:spPr>
      </p:pic>
      <p:pic>
        <p:nvPicPr>
          <p:cNvPr id="6" name="Picture 5" descr="Untitled-12">
            <a:extLst>
              <a:ext uri="{FF2B5EF4-FFF2-40B4-BE49-F238E27FC236}">
                <a16:creationId xmlns:a16="http://schemas.microsoft.com/office/drawing/2014/main" id="{AB1D2BF6-1BD7-4002-B6B4-1714A3C3C5DD}"/>
              </a:ext>
            </a:extLst>
          </p:cNvPr>
          <p:cNvPicPr>
            <a:picLocks noChangeAspect="1" noChangeArrowheads="1"/>
          </p:cNvPicPr>
          <p:nvPr/>
        </p:nvPicPr>
        <p:blipFill>
          <a:blip r:embed="rId3" cstate="print">
            <a:lum contrast="12000"/>
          </a:blip>
          <a:srcRect l="5634" t="9346" r="50705" b="19626"/>
          <a:stretch>
            <a:fillRect/>
          </a:stretch>
        </p:blipFill>
        <p:spPr bwMode="auto">
          <a:xfrm>
            <a:off x="2492618" y="2362200"/>
            <a:ext cx="2024063" cy="2479675"/>
          </a:xfrm>
          <a:prstGeom prst="rect">
            <a:avLst/>
          </a:prstGeom>
          <a:noFill/>
        </p:spPr>
      </p:pic>
      <p:sp>
        <p:nvSpPr>
          <p:cNvPr id="7" name="Rectangle 17">
            <a:extLst>
              <a:ext uri="{FF2B5EF4-FFF2-40B4-BE49-F238E27FC236}">
                <a16:creationId xmlns:a16="http://schemas.microsoft.com/office/drawing/2014/main" id="{81125FB5-F6B5-4AB3-B7C3-6CDD6C5FBCC1}"/>
              </a:ext>
            </a:extLst>
          </p:cNvPr>
          <p:cNvSpPr>
            <a:spLocks noChangeArrowheads="1"/>
          </p:cNvSpPr>
          <p:nvPr/>
        </p:nvSpPr>
        <p:spPr bwMode="auto">
          <a:xfrm>
            <a:off x="678106" y="2249488"/>
            <a:ext cx="685800" cy="2819400"/>
          </a:xfrm>
          <a:prstGeom prst="rect">
            <a:avLst/>
          </a:prstGeom>
          <a:pattFill prst="wdUpDiag">
            <a:fgClr>
              <a:schemeClr val="tx1">
                <a:alpha val="50000"/>
              </a:schemeClr>
            </a:fgClr>
            <a:bgClr>
              <a:schemeClr val="bg1">
                <a:alpha val="50000"/>
              </a:schemeClr>
            </a:bgClr>
          </a:pattFill>
          <a:ln w="9525">
            <a:no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 name="Text Box 27">
            <a:extLst>
              <a:ext uri="{FF2B5EF4-FFF2-40B4-BE49-F238E27FC236}">
                <a16:creationId xmlns:a16="http://schemas.microsoft.com/office/drawing/2014/main" id="{EFEFA7B1-4918-4E4C-8934-AA3392A8DD04}"/>
              </a:ext>
            </a:extLst>
          </p:cNvPr>
          <p:cNvSpPr txBox="1">
            <a:spLocks noChangeArrowheads="1"/>
          </p:cNvSpPr>
          <p:nvPr/>
        </p:nvSpPr>
        <p:spPr bwMode="auto">
          <a:xfrm>
            <a:off x="1729031" y="3251200"/>
            <a:ext cx="439544" cy="707886"/>
          </a:xfrm>
          <a:prstGeom prst="rect">
            <a:avLst/>
          </a:prstGeom>
          <a:noFill/>
          <a:ln w="9525">
            <a:noFill/>
            <a:miter lim="800000"/>
            <a:headEnd/>
            <a:tailEnd/>
          </a:ln>
          <a:effectLst/>
        </p:spPr>
        <p:txBody>
          <a:bodyPr wrap="none">
            <a:spAutoFit/>
          </a:bodyPr>
          <a:lstStyle/>
          <a:p>
            <a:r>
              <a:rPr lang="en-US" sz="4000">
                <a:latin typeface="Calibri" panose="020F0502020204030204" pitchFamily="34" charset="0"/>
                <a:cs typeface="Calibri" panose="020F0502020204030204" pitchFamily="34" charset="0"/>
              </a:rPr>
              <a:t>+</a:t>
            </a:r>
          </a:p>
        </p:txBody>
      </p:sp>
      <p:sp>
        <p:nvSpPr>
          <p:cNvPr id="9" name="Text Box 28">
            <a:extLst>
              <a:ext uri="{FF2B5EF4-FFF2-40B4-BE49-F238E27FC236}">
                <a16:creationId xmlns:a16="http://schemas.microsoft.com/office/drawing/2014/main" id="{0FD4301D-6A81-440E-86F1-60E2C52D2F9F}"/>
              </a:ext>
            </a:extLst>
          </p:cNvPr>
          <p:cNvSpPr txBox="1">
            <a:spLocks noChangeArrowheads="1"/>
          </p:cNvSpPr>
          <p:nvPr/>
        </p:nvSpPr>
        <p:spPr bwMode="auto">
          <a:xfrm>
            <a:off x="4923081" y="3176588"/>
            <a:ext cx="439544" cy="707886"/>
          </a:xfrm>
          <a:prstGeom prst="rect">
            <a:avLst/>
          </a:prstGeom>
          <a:noFill/>
          <a:ln w="9525">
            <a:noFill/>
            <a:miter lim="800000"/>
            <a:headEnd/>
            <a:tailEnd/>
          </a:ln>
          <a:effectLst/>
        </p:spPr>
        <p:txBody>
          <a:bodyPr wrap="none">
            <a:spAutoFit/>
          </a:bodyPr>
          <a:lstStyle/>
          <a:p>
            <a:r>
              <a:rPr lang="en-US" sz="4000">
                <a:latin typeface="Calibri" panose="020F0502020204030204" pitchFamily="34" charset="0"/>
                <a:cs typeface="Calibri" panose="020F0502020204030204" pitchFamily="34" charset="0"/>
              </a:rPr>
              <a:t>=</a:t>
            </a:r>
          </a:p>
        </p:txBody>
      </p:sp>
      <p:sp>
        <p:nvSpPr>
          <p:cNvPr id="10" name="Rectangle 30">
            <a:extLst>
              <a:ext uri="{FF2B5EF4-FFF2-40B4-BE49-F238E27FC236}">
                <a16:creationId xmlns:a16="http://schemas.microsoft.com/office/drawing/2014/main" id="{C86E36FB-DE1C-436E-82F4-5B286A5AD529}"/>
              </a:ext>
            </a:extLst>
          </p:cNvPr>
          <p:cNvSpPr>
            <a:spLocks noChangeArrowheads="1"/>
          </p:cNvSpPr>
          <p:nvPr/>
        </p:nvSpPr>
        <p:spPr bwMode="auto">
          <a:xfrm>
            <a:off x="633656" y="5283200"/>
            <a:ext cx="955711" cy="307777"/>
          </a:xfrm>
          <a:prstGeom prst="rect">
            <a:avLst/>
          </a:prstGeom>
          <a:noFill/>
          <a:ln w="9525">
            <a:noFill/>
            <a:miter lim="800000"/>
            <a:headEnd/>
            <a:tailEnd/>
          </a:ln>
          <a:effectLst/>
        </p:spPr>
        <p:txBody>
          <a:bodyPr wrap="none">
            <a:spAutoFit/>
          </a:bodyPr>
          <a:lstStyle/>
          <a:p>
            <a:r>
              <a:rPr lang="el-GR" dirty="0">
                <a:latin typeface="Calibri" panose="020F0502020204030204" pitchFamily="34" charset="0"/>
                <a:cs typeface="Calibri" panose="020F0502020204030204" pitchFamily="34" charset="0"/>
              </a:rPr>
              <a:t>Επιφάνεια</a:t>
            </a:r>
            <a:endParaRPr lang="en-US" dirty="0">
              <a:latin typeface="Calibri" panose="020F0502020204030204" pitchFamily="34" charset="0"/>
              <a:cs typeface="Calibri" panose="020F0502020204030204" pitchFamily="34" charset="0"/>
            </a:endParaRPr>
          </a:p>
        </p:txBody>
      </p:sp>
      <p:sp>
        <p:nvSpPr>
          <p:cNvPr id="11" name="Rectangle 31">
            <a:extLst>
              <a:ext uri="{FF2B5EF4-FFF2-40B4-BE49-F238E27FC236}">
                <a16:creationId xmlns:a16="http://schemas.microsoft.com/office/drawing/2014/main" id="{0911F181-C545-45D0-B243-3986AEE37560}"/>
              </a:ext>
            </a:extLst>
          </p:cNvPr>
          <p:cNvSpPr>
            <a:spLocks noChangeArrowheads="1"/>
          </p:cNvSpPr>
          <p:nvPr/>
        </p:nvSpPr>
        <p:spPr bwMode="auto">
          <a:xfrm>
            <a:off x="2673593" y="5287963"/>
            <a:ext cx="1689886" cy="307777"/>
          </a:xfrm>
          <a:prstGeom prst="rect">
            <a:avLst/>
          </a:prstGeom>
          <a:noFill/>
          <a:ln w="9525">
            <a:noFill/>
            <a:miter lim="800000"/>
            <a:headEnd/>
            <a:tailEnd/>
          </a:ln>
          <a:effectLst/>
        </p:spPr>
        <p:txBody>
          <a:bodyPr wrap="none">
            <a:spAutoFit/>
          </a:bodyPr>
          <a:lstStyle/>
          <a:p>
            <a:r>
              <a:rPr lang="el-GR" dirty="0">
                <a:latin typeface="Calibri" panose="020F0502020204030204" pitchFamily="34" charset="0"/>
                <a:cs typeface="Calibri" panose="020F0502020204030204" pitchFamily="34" charset="0"/>
              </a:rPr>
              <a:t>Πρωτεϊνικό διάλυμα</a:t>
            </a:r>
            <a:endParaRPr lang="en-US" dirty="0">
              <a:latin typeface="Calibri" panose="020F0502020204030204" pitchFamily="34" charset="0"/>
              <a:cs typeface="Calibri" panose="020F0502020204030204" pitchFamily="34" charset="0"/>
            </a:endParaRPr>
          </a:p>
        </p:txBody>
      </p:sp>
      <p:sp>
        <p:nvSpPr>
          <p:cNvPr id="12" name="Rectangle 32">
            <a:extLst>
              <a:ext uri="{FF2B5EF4-FFF2-40B4-BE49-F238E27FC236}">
                <a16:creationId xmlns:a16="http://schemas.microsoft.com/office/drawing/2014/main" id="{AAC78128-63C5-4EBE-9DC2-612070E77789}"/>
              </a:ext>
            </a:extLst>
          </p:cNvPr>
          <p:cNvSpPr>
            <a:spLocks noChangeArrowheads="1"/>
          </p:cNvSpPr>
          <p:nvPr/>
        </p:nvSpPr>
        <p:spPr bwMode="auto">
          <a:xfrm>
            <a:off x="6193081" y="5278438"/>
            <a:ext cx="1289135" cy="307777"/>
          </a:xfrm>
          <a:prstGeom prst="rect">
            <a:avLst/>
          </a:prstGeom>
          <a:noFill/>
          <a:ln w="9525">
            <a:noFill/>
            <a:miter lim="800000"/>
            <a:headEnd/>
            <a:tailEnd/>
          </a:ln>
          <a:effectLst/>
        </p:spPr>
        <p:txBody>
          <a:bodyPr wrap="none">
            <a:spAutoFit/>
          </a:bodyPr>
          <a:lstStyle/>
          <a:p>
            <a:r>
              <a:rPr lang="el-GR" dirty="0">
                <a:latin typeface="Calibri" panose="020F0502020204030204" pitchFamily="34" charset="0"/>
                <a:cs typeface="Calibri" panose="020F0502020204030204" pitchFamily="34" charset="0"/>
              </a:rPr>
              <a:t>Νέα επιφάνεια</a:t>
            </a: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F84EFAE3-4B2B-40B0-9A12-B38E01BAC2DD}"/>
              </a:ext>
            </a:extLst>
          </p:cNvPr>
          <p:cNvPicPr>
            <a:picLocks noChangeAspect="1"/>
          </p:cNvPicPr>
          <p:nvPr/>
        </p:nvPicPr>
        <p:blipFill>
          <a:blip r:embed="rId4"/>
          <a:stretch>
            <a:fillRect/>
          </a:stretch>
        </p:blipFill>
        <p:spPr>
          <a:xfrm>
            <a:off x="8456103" y="6248400"/>
            <a:ext cx="687897" cy="598747"/>
          </a:xfrm>
          <a:prstGeom prst="rect">
            <a:avLst/>
          </a:prstGeom>
        </p:spPr>
      </p:pic>
      <p:grpSp>
        <p:nvGrpSpPr>
          <p:cNvPr id="14" name="Google Shape;168;p14">
            <a:extLst>
              <a:ext uri="{FF2B5EF4-FFF2-40B4-BE49-F238E27FC236}">
                <a16:creationId xmlns:a16="http://schemas.microsoft.com/office/drawing/2014/main" id="{205D0320-B866-48A4-A9CC-DD53FB8F8FF8}"/>
              </a:ext>
            </a:extLst>
          </p:cNvPr>
          <p:cNvGrpSpPr/>
          <p:nvPr/>
        </p:nvGrpSpPr>
        <p:grpSpPr>
          <a:xfrm>
            <a:off x="8458200" y="381000"/>
            <a:ext cx="450753" cy="450708"/>
            <a:chOff x="3277794" y="2969995"/>
            <a:chExt cx="457200" cy="457200"/>
          </a:xfrm>
        </p:grpSpPr>
        <p:sp>
          <p:nvSpPr>
            <p:cNvPr id="15" name="Google Shape;169;p14">
              <a:extLst>
                <a:ext uri="{FF2B5EF4-FFF2-40B4-BE49-F238E27FC236}">
                  <a16:creationId xmlns:a16="http://schemas.microsoft.com/office/drawing/2014/main" id="{049A5DF5-FAE2-43F9-9E57-A207B4F34097}"/>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6" name="Google Shape;170;p14">
              <a:extLst>
                <a:ext uri="{FF2B5EF4-FFF2-40B4-BE49-F238E27FC236}">
                  <a16:creationId xmlns:a16="http://schemas.microsoft.com/office/drawing/2014/main" id="{EEEC4B5A-AEA0-4D28-A021-67EE92B415BF}"/>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7" name="Google Shape;171;p14">
              <a:extLst>
                <a:ext uri="{FF2B5EF4-FFF2-40B4-BE49-F238E27FC236}">
                  <a16:creationId xmlns:a16="http://schemas.microsoft.com/office/drawing/2014/main" id="{9AF0D2C6-6F0F-4FD3-A19F-A600F2869B81}"/>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839222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F4F04-6D99-4004-9927-191A14089B0C}"/>
              </a:ext>
            </a:extLst>
          </p:cNvPr>
          <p:cNvSpPr>
            <a:spLocks noGrp="1"/>
          </p:cNvSpPr>
          <p:nvPr>
            <p:ph type="title"/>
          </p:nvPr>
        </p:nvSpPr>
        <p:spPr/>
        <p:txBody>
          <a:bodyPr/>
          <a:lstStyle/>
          <a:p>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l-GR" sz="2800" b="1" dirty="0" err="1">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στορική</a:t>
            </a:r>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αναδρομή</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276B2BAF-FB8E-47C0-9940-07A1590B68C5}"/>
              </a:ext>
            </a:extLst>
          </p:cNvPr>
          <p:cNvSpPr>
            <a:spLocks noGrp="1"/>
          </p:cNvSpPr>
          <p:nvPr>
            <p:ph type="body" idx="1"/>
          </p:nvPr>
        </p:nvSpPr>
        <p:spPr>
          <a:xfrm>
            <a:off x="304800" y="2133600"/>
            <a:ext cx="8757625" cy="3768800"/>
          </a:xfrm>
        </p:spPr>
        <p:txBody>
          <a:bodyPr/>
          <a:lstStyle/>
          <a:p>
            <a:r>
              <a:rPr lang="el-GR" sz="2000" dirty="0">
                <a:latin typeface="Calibri" panose="020F0502020204030204" pitchFamily="34" charset="0"/>
                <a:cs typeface="Calibri" panose="020F0502020204030204" pitchFamily="34" charset="0"/>
              </a:rPr>
              <a:t>Από παλιά είχε παρατηρηθεί ότι το αίμα έπηζε πιο γρήγορα στο αρνητικά φορτισμένο γυαλί σε σχέση με το υδρόφοβο γυαλί ή με τα πολυμερή.</a:t>
            </a:r>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Αυτό το φαινόμενο αρχικά αποδόθηκε σε μια απλή σχέση μεταξύ φορτίων μέχρι το 1960. Η ιδέα ήταν ότι οι αρνητικά φορτισμένες επιφάνειες ελαχιστοποιούσαν τους χρόνους πήξεως με τρόπο που έμοιαζε με τη δράση της αρνητικά φορτισμένης ηπαρίνης, ένα αντιπηκτικό. </a:t>
            </a:r>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Οι πρωτεΐνες έχουν ένα συνολικά αρνητικό φορτίο και επομένως αποφεύγουν τις αρνητικά φορτισμένες επιφάνειες.</a:t>
            </a:r>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Η ανακάλυψη των ιδιοτήτων της πήξεως πάνω σε επιφάνειες άφησε κάποιες αμφιβολίες για αυτή τη θεωρία. Αποδείχτηκε ότι ενεργοποιείται ο </a:t>
            </a:r>
            <a:r>
              <a:rPr lang="en-US" sz="2000" dirty="0">
                <a:latin typeface="Calibri" panose="020F0502020204030204" pitchFamily="34" charset="0"/>
                <a:cs typeface="Calibri" panose="020F0502020204030204" pitchFamily="34" charset="0"/>
              </a:rPr>
              <a:t>“Hageman Factor”</a:t>
            </a:r>
            <a:r>
              <a:rPr lang="el-GR" sz="2000" dirty="0">
                <a:latin typeface="Calibri" panose="020F0502020204030204" pitchFamily="34" charset="0"/>
                <a:cs typeface="Calibri" panose="020F0502020204030204" pitchFamily="34" charset="0"/>
              </a:rPr>
              <a:t> και τελικά αυτός οδηγεί σε πήξη του αίματος.</a:t>
            </a:r>
            <a:r>
              <a:rPr lang="en-US" sz="20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32A833E-68D6-47BA-9B4C-FEFFAB165B9C}"/>
              </a:ext>
            </a:extLst>
          </p:cNvPr>
          <p:cNvPicPr>
            <a:picLocks noChangeAspect="1"/>
          </p:cNvPicPr>
          <p:nvPr/>
        </p:nvPicPr>
        <p:blipFill>
          <a:blip r:embed="rId2"/>
          <a:stretch>
            <a:fillRect/>
          </a:stretch>
        </p:blipFill>
        <p:spPr>
          <a:xfrm>
            <a:off x="8456103" y="6248400"/>
            <a:ext cx="687897" cy="598747"/>
          </a:xfrm>
          <a:prstGeom prst="rect">
            <a:avLst/>
          </a:prstGeom>
        </p:spPr>
      </p:pic>
      <p:grpSp>
        <p:nvGrpSpPr>
          <p:cNvPr id="5" name="Google Shape;168;p14">
            <a:extLst>
              <a:ext uri="{FF2B5EF4-FFF2-40B4-BE49-F238E27FC236}">
                <a16:creationId xmlns:a16="http://schemas.microsoft.com/office/drawing/2014/main" id="{B209B11E-4644-4A3C-B1AA-24474BD93EC9}"/>
              </a:ext>
            </a:extLst>
          </p:cNvPr>
          <p:cNvGrpSpPr/>
          <p:nvPr/>
        </p:nvGrpSpPr>
        <p:grpSpPr>
          <a:xfrm>
            <a:off x="8458200" y="381000"/>
            <a:ext cx="450753" cy="450708"/>
            <a:chOff x="3277794" y="2969995"/>
            <a:chExt cx="457200" cy="457200"/>
          </a:xfrm>
        </p:grpSpPr>
        <p:sp>
          <p:nvSpPr>
            <p:cNvPr id="6" name="Google Shape;169;p14">
              <a:extLst>
                <a:ext uri="{FF2B5EF4-FFF2-40B4-BE49-F238E27FC236}">
                  <a16:creationId xmlns:a16="http://schemas.microsoft.com/office/drawing/2014/main" id="{FB57E4D3-BC52-4D9A-9208-5F1E51519D0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7" name="Google Shape;170;p14">
              <a:extLst>
                <a:ext uri="{FF2B5EF4-FFF2-40B4-BE49-F238E27FC236}">
                  <a16:creationId xmlns:a16="http://schemas.microsoft.com/office/drawing/2014/main" id="{2780C341-8E2A-421B-BA2D-024A7564F962}"/>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1;p14">
              <a:extLst>
                <a:ext uri="{FF2B5EF4-FFF2-40B4-BE49-F238E27FC236}">
                  <a16:creationId xmlns:a16="http://schemas.microsoft.com/office/drawing/2014/main" id="{3EC7F0A9-8920-4C78-807E-A199AE681D04}"/>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294193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3CD5-8459-403A-B4D5-33AEFE2D0950}"/>
              </a:ext>
            </a:extLst>
          </p:cNvPr>
          <p:cNvSpPr>
            <a:spLocks noGrp="1"/>
          </p:cNvSpPr>
          <p:nvPr>
            <p:ph type="title"/>
          </p:nvPr>
        </p:nvSpPr>
        <p:spPr/>
        <p:txBody>
          <a:bodyPr/>
          <a:lstStyle/>
          <a:p>
            <a:r>
              <a:rPr lang="el-GR"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Υπόθεση χαμηλής κρίσιμης επιφανειακής ενέργειας</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87C2F83-D43B-4955-8261-1E4A3262615F}"/>
              </a:ext>
            </a:extLst>
          </p:cNvPr>
          <p:cNvPicPr>
            <a:picLocks noChangeAspect="1"/>
          </p:cNvPicPr>
          <p:nvPr/>
        </p:nvPicPr>
        <p:blipFill>
          <a:blip r:embed="rId2"/>
          <a:stretch>
            <a:fillRect/>
          </a:stretch>
        </p:blipFill>
        <p:spPr>
          <a:xfrm>
            <a:off x="1828800" y="2528926"/>
            <a:ext cx="4648200" cy="2581275"/>
          </a:xfrm>
          <a:prstGeom prst="rect">
            <a:avLst/>
          </a:prstGeom>
        </p:spPr>
      </p:pic>
      <p:sp>
        <p:nvSpPr>
          <p:cNvPr id="10" name="TextBox 9">
            <a:extLst>
              <a:ext uri="{FF2B5EF4-FFF2-40B4-BE49-F238E27FC236}">
                <a16:creationId xmlns:a16="http://schemas.microsoft.com/office/drawing/2014/main" id="{845EFFFB-AC61-4D90-8347-1E029F7E6979}"/>
              </a:ext>
            </a:extLst>
          </p:cNvPr>
          <p:cNvSpPr txBox="1"/>
          <p:nvPr/>
        </p:nvSpPr>
        <p:spPr>
          <a:xfrm>
            <a:off x="1524000" y="6331830"/>
            <a:ext cx="6172200" cy="461665"/>
          </a:xfrm>
          <a:prstGeom prst="rect">
            <a:avLst/>
          </a:prstGeom>
          <a:noFill/>
        </p:spPr>
        <p:txBody>
          <a:bodyPr wrap="square">
            <a:spAutoFit/>
          </a:bodyPr>
          <a:lstStyle/>
          <a:p>
            <a:pPr>
              <a:spcBef>
                <a:spcPts val="0"/>
              </a:spcBef>
              <a:spcAft>
                <a:spcPts val="0"/>
              </a:spcAft>
            </a:pPr>
            <a:r>
              <a:rPr lang="en-US" sz="1200" dirty="0">
                <a:effectLst/>
                <a:latin typeface="Calibri" panose="020F0502020204030204" pitchFamily="34" charset="0"/>
                <a:cs typeface="Calibri" panose="020F0502020204030204" pitchFamily="34" charset="0"/>
              </a:rPr>
              <a:t>“</a:t>
            </a:r>
            <a:r>
              <a:rPr lang="en-US" sz="1200" dirty="0" err="1">
                <a:effectLst/>
                <a:latin typeface="Calibri" panose="020F0502020204030204" pitchFamily="34" charset="0"/>
                <a:cs typeface="Calibri" panose="020F0502020204030204" pitchFamily="34" charset="0"/>
              </a:rPr>
              <a:t>Biointeractions</a:t>
            </a:r>
            <a:r>
              <a:rPr lang="en-US" sz="1200" dirty="0">
                <a:effectLst/>
                <a:latin typeface="Calibri" panose="020F0502020204030204" pitchFamily="34" charset="0"/>
                <a:cs typeface="Calibri" panose="020F0502020204030204" pitchFamily="34" charset="0"/>
              </a:rPr>
              <a:t> - an overview | ScienceDirect Topics.” </a:t>
            </a:r>
            <a:r>
              <a:rPr lang="en-US" sz="1200" dirty="0">
                <a:effectLst/>
                <a:latin typeface="Calibri" panose="020F0502020204030204" pitchFamily="34" charset="0"/>
                <a:cs typeface="Calibri" panose="020F0502020204030204" pitchFamily="34" charset="0"/>
                <a:hlinkClick r:id="rId3"/>
              </a:rPr>
              <a:t>https://www.sciencedirect.com/topics/engineering/biointeractions</a:t>
            </a:r>
            <a:endParaRPr lang="en-US" sz="1200" dirty="0">
              <a:effectLst/>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D15051D-ACF2-4F80-B737-D4002A98E390}"/>
              </a:ext>
            </a:extLst>
          </p:cNvPr>
          <p:cNvPicPr>
            <a:picLocks noChangeAspect="1"/>
          </p:cNvPicPr>
          <p:nvPr/>
        </p:nvPicPr>
        <p:blipFill>
          <a:blip r:embed="rId4"/>
          <a:stretch>
            <a:fillRect/>
          </a:stretch>
        </p:blipFill>
        <p:spPr>
          <a:xfrm>
            <a:off x="8456103" y="6248400"/>
            <a:ext cx="687897" cy="598747"/>
          </a:xfrm>
          <a:prstGeom prst="rect">
            <a:avLst/>
          </a:prstGeom>
        </p:spPr>
      </p:pic>
      <p:grpSp>
        <p:nvGrpSpPr>
          <p:cNvPr id="12" name="Google Shape;168;p14">
            <a:extLst>
              <a:ext uri="{FF2B5EF4-FFF2-40B4-BE49-F238E27FC236}">
                <a16:creationId xmlns:a16="http://schemas.microsoft.com/office/drawing/2014/main" id="{B04DDF80-F149-4976-A149-B5CB1D3CF97D}"/>
              </a:ext>
            </a:extLst>
          </p:cNvPr>
          <p:cNvGrpSpPr/>
          <p:nvPr/>
        </p:nvGrpSpPr>
        <p:grpSpPr>
          <a:xfrm>
            <a:off x="8458200" y="381000"/>
            <a:ext cx="450753" cy="450708"/>
            <a:chOff x="3277794" y="2969995"/>
            <a:chExt cx="457200" cy="457200"/>
          </a:xfrm>
        </p:grpSpPr>
        <p:sp>
          <p:nvSpPr>
            <p:cNvPr id="13" name="Google Shape;169;p14">
              <a:extLst>
                <a:ext uri="{FF2B5EF4-FFF2-40B4-BE49-F238E27FC236}">
                  <a16:creationId xmlns:a16="http://schemas.microsoft.com/office/drawing/2014/main" id="{6A1ACF91-2463-4C89-9DEF-41D8462CECBF}"/>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0;p14">
              <a:extLst>
                <a:ext uri="{FF2B5EF4-FFF2-40B4-BE49-F238E27FC236}">
                  <a16:creationId xmlns:a16="http://schemas.microsoft.com/office/drawing/2014/main" id="{42B0BC55-FC98-48CB-9904-9C489176E284}"/>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5" name="Google Shape;171;p14">
              <a:extLst>
                <a:ext uri="{FF2B5EF4-FFF2-40B4-BE49-F238E27FC236}">
                  <a16:creationId xmlns:a16="http://schemas.microsoft.com/office/drawing/2014/main" id="{DC1187D7-E4E4-4536-A326-58EE3921081F}"/>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1579183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BD95-02A1-4E37-9391-191546964C10}"/>
              </a:ext>
            </a:extLst>
          </p:cNvPr>
          <p:cNvSpPr>
            <a:spLocks noGrp="1"/>
          </p:cNvSpPr>
          <p:nvPr>
            <p:ph type="title"/>
          </p:nvPr>
        </p:nvSpPr>
        <p:spPr/>
        <p:txBody>
          <a:bodyPr/>
          <a:lstStyle/>
          <a:p>
            <a:r>
              <a:rPr lang="en-US" sz="2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Surface ↔ Free Energy ↔ Interfacial</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05502F5-9B8E-4DAE-861C-74C49EB8A61D}"/>
              </a:ext>
            </a:extLst>
          </p:cNvPr>
          <p:cNvSpPr>
            <a:spLocks noGrp="1"/>
          </p:cNvSpPr>
          <p:nvPr>
            <p:ph type="body" idx="1"/>
          </p:nvPr>
        </p:nvSpPr>
        <p:spPr/>
        <p:txBody>
          <a:bodyPr/>
          <a:lstStyle/>
          <a:p>
            <a:r>
              <a:rPr lang="el-GR" sz="1200" dirty="0">
                <a:latin typeface="Calibri" panose="020F0502020204030204" pitchFamily="34" charset="0"/>
                <a:cs typeface="Calibri" panose="020F0502020204030204" pitchFamily="34" charset="0"/>
              </a:rPr>
              <a:t>Ο </a:t>
            </a:r>
            <a:r>
              <a:rPr lang="el-GR" sz="1200" dirty="0" err="1">
                <a:latin typeface="Calibri" panose="020F0502020204030204" pitchFamily="34" charset="0"/>
                <a:cs typeface="Calibri" panose="020F0502020204030204" pitchFamily="34" charset="0"/>
              </a:rPr>
              <a:t>Lyman</a:t>
            </a:r>
            <a:r>
              <a:rPr lang="el-GR" sz="1200" dirty="0">
                <a:latin typeface="Calibri" panose="020F0502020204030204" pitchFamily="34" charset="0"/>
                <a:cs typeface="Calibri" panose="020F0502020204030204" pitchFamily="34" charset="0"/>
              </a:rPr>
              <a:t> υποστήριζε ότι οι ελεύθερες ενέργειες στις επιφάνειες (και όχι η σημαντική επιφανειακή ενέργεια) οδηγούν στην προσρόφηση των πρωτεϊνών και επομένως στη βιολογική ενεργοποίηση (όπως στην περίπτωση του παράγοντα </a:t>
            </a:r>
            <a:r>
              <a:rPr lang="el-GR" sz="1200" dirty="0" err="1">
                <a:latin typeface="Calibri" panose="020F0502020204030204" pitchFamily="34" charset="0"/>
                <a:cs typeface="Calibri" panose="020F0502020204030204" pitchFamily="34" charset="0"/>
              </a:rPr>
              <a:t>Hageman</a:t>
            </a:r>
            <a:r>
              <a:rPr lang="el-GR" sz="1200" dirty="0">
                <a:latin typeface="Calibri" panose="020F0502020204030204" pitchFamily="34" charset="0"/>
                <a:cs typeface="Calibri" panose="020F0502020204030204" pitchFamily="34" charset="0"/>
              </a:rPr>
              <a:t>). Επομένως, επιφάνειες με υψηλό φορτίο είναι λιγότερο </a:t>
            </a:r>
            <a:r>
              <a:rPr lang="el-GR" sz="1200" dirty="0" err="1">
                <a:latin typeface="Calibri" panose="020F0502020204030204" pitchFamily="34" charset="0"/>
                <a:cs typeface="Calibri" panose="020F0502020204030204" pitchFamily="34" charset="0"/>
              </a:rPr>
              <a:t>βιοσυμβατές</a:t>
            </a:r>
            <a:r>
              <a:rPr lang="el-GR" sz="1200" dirty="0">
                <a:latin typeface="Calibri" panose="020F0502020204030204" pitchFamily="34" charset="0"/>
                <a:cs typeface="Calibri" panose="020F0502020204030204" pitchFamily="34" charset="0"/>
              </a:rPr>
              <a:t>. Παραδείγματα είναι η ενεργοποίηση του γυαλιού και του αίματος.</a:t>
            </a:r>
          </a:p>
          <a:p>
            <a:endParaRPr lang="en-US" sz="12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164BCF2B-627B-4E09-B297-043A5DE87594}"/>
              </a:ext>
            </a:extLst>
          </p:cNvPr>
          <p:cNvSpPr>
            <a:spLocks noGrp="1"/>
          </p:cNvSpPr>
          <p:nvPr>
            <p:ph type="body" idx="2"/>
          </p:nvPr>
        </p:nvSpPr>
        <p:spPr/>
        <p:txBody>
          <a:bodyPr/>
          <a:lstStyle/>
          <a:p>
            <a:r>
              <a:rPr lang="el-GR" sz="1400" dirty="0">
                <a:latin typeface="Calibri" panose="020F0502020204030204" pitchFamily="34" charset="0"/>
                <a:cs typeface="Calibri" panose="020F0502020204030204" pitchFamily="34" charset="0"/>
              </a:rPr>
              <a:t>Ο </a:t>
            </a:r>
            <a:r>
              <a:rPr lang="el-GR" sz="1400" dirty="0" err="1">
                <a:latin typeface="Calibri" panose="020F0502020204030204" pitchFamily="34" charset="0"/>
                <a:cs typeface="Calibri" panose="020F0502020204030204" pitchFamily="34" charset="0"/>
              </a:rPr>
              <a:t>Andrade</a:t>
            </a:r>
            <a:r>
              <a:rPr lang="el-GR" sz="1400" dirty="0">
                <a:latin typeface="Calibri" panose="020F0502020204030204" pitchFamily="34" charset="0"/>
                <a:cs typeface="Calibri" panose="020F0502020204030204" pitchFamily="34" charset="0"/>
              </a:rPr>
              <a:t> υποστήριζε ότι η ελεύθερη ενέργεια μιας αλληλεπίδρασης πολυμερούς – νερού είναι αυτή που καθορίζει την προσρόφηση των πρωτεϊνών – έτσι ώστε το στερεό να μετατρέπεται όλο και περισσότερο σε νερό το οποίο είναι και περισσότερο </a:t>
            </a:r>
            <a:r>
              <a:rPr lang="el-GR" sz="1400" dirty="0" err="1">
                <a:latin typeface="Calibri" panose="020F0502020204030204" pitchFamily="34" charset="0"/>
                <a:cs typeface="Calibri" panose="020F0502020204030204" pitchFamily="34" charset="0"/>
              </a:rPr>
              <a:t>βιοσυμβατό</a:t>
            </a:r>
            <a:r>
              <a:rPr lang="el-GR" sz="1400" dirty="0">
                <a:latin typeface="Calibri" panose="020F0502020204030204" pitchFamily="34" charset="0"/>
                <a:cs typeface="Calibri" panose="020F0502020204030204" pitchFamily="34" charset="0"/>
              </a:rPr>
              <a:t>.</a:t>
            </a:r>
          </a:p>
          <a:p>
            <a:endParaRPr lang="en-US" sz="14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1B132D40-B625-4AAF-8D28-9CEC48A66BE6}"/>
              </a:ext>
            </a:extLst>
          </p:cNvPr>
          <p:cNvSpPr>
            <a:spLocks noGrp="1"/>
          </p:cNvSpPr>
          <p:nvPr>
            <p:ph type="body" idx="3"/>
          </p:nvPr>
        </p:nvSpPr>
        <p:spPr/>
        <p:txBody>
          <a:bodyPr/>
          <a:lstStyle/>
          <a:p>
            <a:r>
              <a:rPr lang="el-GR" sz="1200" dirty="0">
                <a:latin typeface="Calibri" panose="020F0502020204030204" pitchFamily="34" charset="0"/>
                <a:cs typeface="Calibri" panose="020F0502020204030204" pitchFamily="34" charset="0"/>
              </a:rPr>
              <a:t>Ο </a:t>
            </a:r>
            <a:r>
              <a:rPr lang="el-GR" sz="1200" dirty="0" err="1">
                <a:latin typeface="Calibri" panose="020F0502020204030204" pitchFamily="34" charset="0"/>
                <a:cs typeface="Calibri" panose="020F0502020204030204" pitchFamily="34" charset="0"/>
              </a:rPr>
              <a:t>Vogler</a:t>
            </a:r>
            <a:r>
              <a:rPr lang="el-GR" sz="1200" dirty="0">
                <a:latin typeface="Calibri" panose="020F0502020204030204" pitchFamily="34" charset="0"/>
                <a:cs typeface="Calibri" panose="020F0502020204030204" pitchFamily="34" charset="0"/>
              </a:rPr>
              <a:t> πρότεινε μια επέκταση των ενεργειών ελεύθερης ενέργειας. Η προσρόφηση των πρωτεϊνών γίνεται με διαμεσολάβηση του νερού στην επιφάνεια αλληλεπίδρασης. Η «ζώνη </a:t>
            </a:r>
            <a:r>
              <a:rPr lang="el-GR" sz="1200" dirty="0" err="1">
                <a:latin typeface="Calibri" panose="020F0502020204030204" pitchFamily="34" charset="0"/>
                <a:cs typeface="Calibri" panose="020F0502020204030204" pitchFamily="34" charset="0"/>
              </a:rPr>
              <a:t>βιοσυμβατότητας</a:t>
            </a:r>
            <a:r>
              <a:rPr lang="el-GR" sz="1200" dirty="0">
                <a:latin typeface="Calibri" panose="020F0502020204030204" pitchFamily="34" charset="0"/>
                <a:cs typeface="Calibri" panose="020F0502020204030204" pitchFamily="34" charset="0"/>
              </a:rPr>
              <a:t>» του </a:t>
            </a:r>
            <a:r>
              <a:rPr lang="el-GR" sz="1200" dirty="0" err="1">
                <a:latin typeface="Calibri" panose="020F0502020204030204" pitchFamily="34" charset="0"/>
                <a:cs typeface="Calibri" panose="020F0502020204030204" pitchFamily="34" charset="0"/>
              </a:rPr>
              <a:t>Baier</a:t>
            </a:r>
            <a:r>
              <a:rPr lang="el-GR" sz="1200" dirty="0">
                <a:latin typeface="Calibri" panose="020F0502020204030204" pitchFamily="34" charset="0"/>
                <a:cs typeface="Calibri" panose="020F0502020204030204" pitchFamily="34" charset="0"/>
              </a:rPr>
              <a:t> υπάρχει στο όριο μεταξύ υδρόφοβων και υδρόφιλων υλικών (ακόμα δεν είμαστε σίγουροι για τα αποτελέσματα της συγκεκριμένης θεωρίας…)</a:t>
            </a:r>
          </a:p>
          <a:p>
            <a:endParaRPr lang="en-US" sz="1200" dirty="0">
              <a:latin typeface="Calibri" panose="020F0502020204030204" pitchFamily="34" charset="0"/>
              <a:cs typeface="Calibri" panose="020F0502020204030204" pitchFamily="34" charset="0"/>
            </a:endParaRPr>
          </a:p>
        </p:txBody>
      </p:sp>
      <p:grpSp>
        <p:nvGrpSpPr>
          <p:cNvPr id="6" name="Google Shape;168;p14">
            <a:extLst>
              <a:ext uri="{FF2B5EF4-FFF2-40B4-BE49-F238E27FC236}">
                <a16:creationId xmlns:a16="http://schemas.microsoft.com/office/drawing/2014/main" id="{26ADD9CB-B229-4D7F-B960-BA4B6BFBCE5F}"/>
              </a:ext>
            </a:extLst>
          </p:cNvPr>
          <p:cNvGrpSpPr/>
          <p:nvPr/>
        </p:nvGrpSpPr>
        <p:grpSpPr>
          <a:xfrm>
            <a:off x="8458200" y="381000"/>
            <a:ext cx="450753" cy="450708"/>
            <a:chOff x="3277794" y="2969995"/>
            <a:chExt cx="457200" cy="457200"/>
          </a:xfrm>
        </p:grpSpPr>
        <p:sp>
          <p:nvSpPr>
            <p:cNvPr id="7" name="Google Shape;169;p14">
              <a:extLst>
                <a:ext uri="{FF2B5EF4-FFF2-40B4-BE49-F238E27FC236}">
                  <a16:creationId xmlns:a16="http://schemas.microsoft.com/office/drawing/2014/main" id="{D5924D85-9DAD-41E4-B3D5-1896D260B220}"/>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8" name="Google Shape;170;p14">
              <a:extLst>
                <a:ext uri="{FF2B5EF4-FFF2-40B4-BE49-F238E27FC236}">
                  <a16:creationId xmlns:a16="http://schemas.microsoft.com/office/drawing/2014/main" id="{597389D7-2A9E-4BF0-9EBF-AD665AC5411A}"/>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9" name="Google Shape;171;p14">
              <a:extLst>
                <a:ext uri="{FF2B5EF4-FFF2-40B4-BE49-F238E27FC236}">
                  <a16:creationId xmlns:a16="http://schemas.microsoft.com/office/drawing/2014/main" id="{60F96F47-EFF3-447B-AA2C-68B312B9BEF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4186860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53B86F-AC00-4498-B406-C93A68C057E1}"/>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[1]“Biofilm formation diagram,” France </a:t>
            </a:r>
            <a:r>
              <a:rPr lang="en-US" dirty="0" err="1">
                <a:latin typeface="Calibri" panose="020F0502020204030204" pitchFamily="34" charset="0"/>
                <a:cs typeface="Calibri" panose="020F0502020204030204" pitchFamily="34" charset="0"/>
              </a:rPr>
              <a:t>Organo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Chimique</a:t>
            </a:r>
            <a:r>
              <a:rPr lang="en-US" dirty="0">
                <a:latin typeface="Calibri" panose="020F0502020204030204" pitchFamily="34" charset="0"/>
                <a:cs typeface="Calibri" panose="020F0502020204030204" pitchFamily="34" charset="0"/>
              </a:rPr>
              <a:t>, Jun. 18, 2019. https://franceorganochimique.fr/en/schema-formation-biofilm.</a:t>
            </a:r>
          </a:p>
        </p:txBody>
      </p:sp>
      <p:sp>
        <p:nvSpPr>
          <p:cNvPr id="6" name="TextBox 5">
            <a:extLst>
              <a:ext uri="{FF2B5EF4-FFF2-40B4-BE49-F238E27FC236}">
                <a16:creationId xmlns:a16="http://schemas.microsoft.com/office/drawing/2014/main" id="{79B05F2D-8949-4807-A0A4-C6DEBF3CE6BB}"/>
              </a:ext>
            </a:extLst>
          </p:cNvPr>
          <p:cNvSpPr txBox="1"/>
          <p:nvPr/>
        </p:nvSpPr>
        <p:spPr>
          <a:xfrm>
            <a:off x="533400" y="228600"/>
            <a:ext cx="7162800" cy="584775"/>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l-GR" sz="3200" b="1" i="0" u="none" strike="noStrike" kern="0" cap="none" spc="0" normalizeH="0" baseline="0" noProof="0" dirty="0">
                <a:ln>
                  <a:noFill/>
                </a:ln>
                <a:solidFill>
                  <a:srgbClr val="F0F3F7">
                    <a:lumMod val="75000"/>
                  </a:srgb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Arial"/>
              </a:rPr>
              <a:t>Παράδειγμα:</a:t>
            </a:r>
            <a:r>
              <a:rPr kumimoji="0" lang="en-US" sz="3200" b="1" i="0" u="none" strike="noStrike" kern="0" cap="none" spc="0" normalizeH="0" baseline="0" noProof="0" dirty="0">
                <a:ln>
                  <a:noFill/>
                </a:ln>
                <a:solidFill>
                  <a:srgbClr val="F0F3F7">
                    <a:lumMod val="75000"/>
                  </a:srgb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Arial"/>
              </a:rPr>
              <a:t> </a:t>
            </a:r>
            <a:r>
              <a:rPr kumimoji="0" lang="el-GR" sz="3200" b="1" i="0" u="none" strike="noStrike" kern="0" cap="none" spc="0" normalizeH="0" baseline="0" noProof="0" dirty="0">
                <a:ln>
                  <a:noFill/>
                </a:ln>
                <a:solidFill>
                  <a:srgbClr val="F0F3F7">
                    <a:lumMod val="75000"/>
                  </a:srgb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Arial"/>
              </a:rPr>
              <a:t>πρόσφυση </a:t>
            </a:r>
            <a:r>
              <a:rPr kumimoji="0" lang="el-GR" sz="3200" b="1" i="0" u="none" strike="noStrike" kern="0" cap="none" spc="0" normalizeH="0" baseline="0" noProof="0" dirty="0" err="1">
                <a:ln>
                  <a:noFill/>
                </a:ln>
                <a:solidFill>
                  <a:srgbClr val="F0F3F7">
                    <a:lumMod val="75000"/>
                  </a:srgb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Arial"/>
              </a:rPr>
              <a:t>βιοϋλικών</a:t>
            </a:r>
            <a:r>
              <a:rPr kumimoji="0" lang="el-GR" sz="3200" b="1" i="0" u="none" strike="noStrike" kern="0" cap="none" spc="0" normalizeH="0" baseline="0" noProof="0" dirty="0">
                <a:ln>
                  <a:noFill/>
                </a:ln>
                <a:solidFill>
                  <a:srgbClr val="F0F3F7">
                    <a:lumMod val="75000"/>
                  </a:srgb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Arial"/>
              </a:rPr>
              <a:t> </a:t>
            </a:r>
            <a:endParaRPr kumimoji="0" lang="en-US" sz="3200" b="1" i="0" u="none" strike="noStrike" kern="0" cap="none" spc="0" normalizeH="0" baseline="0" noProof="0" dirty="0">
              <a:ln>
                <a:noFill/>
              </a:ln>
              <a:solidFill>
                <a:srgbClr val="F0F3F7">
                  <a:lumMod val="75000"/>
                </a:srgb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Arial"/>
            </a:endParaRPr>
          </a:p>
        </p:txBody>
      </p:sp>
      <p:pic>
        <p:nvPicPr>
          <p:cNvPr id="17410" name="Picture 2" descr="Biofilm training scheme - France Organo Chimique">
            <a:extLst>
              <a:ext uri="{FF2B5EF4-FFF2-40B4-BE49-F238E27FC236}">
                <a16:creationId xmlns:a16="http://schemas.microsoft.com/office/drawing/2014/main" id="{4EE74779-14A7-4762-98C0-9A9F1A882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79" y="1731121"/>
            <a:ext cx="8879021" cy="45458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956E1E-CB4F-4466-93E5-3AE75C37C395}"/>
              </a:ext>
            </a:extLst>
          </p:cNvPr>
          <p:cNvSpPr txBox="1"/>
          <p:nvPr/>
        </p:nvSpPr>
        <p:spPr>
          <a:xfrm>
            <a:off x="647700" y="979443"/>
            <a:ext cx="6934200" cy="592150"/>
          </a:xfrm>
          <a:prstGeom prst="rect">
            <a:avLst/>
          </a:prstGeom>
          <a:noFill/>
        </p:spPr>
        <p:txBody>
          <a:bodyPr wrap="square">
            <a:spAutoFit/>
          </a:bodyPr>
          <a:lstStyle/>
          <a:p>
            <a:pPr marL="274320" indent="-274320">
              <a:lnSpc>
                <a:spcPct val="120000"/>
              </a:lnSpc>
              <a:spcBef>
                <a:spcPts val="600"/>
              </a:spcBef>
              <a:spcAft>
                <a:spcPts val="600"/>
              </a:spcAft>
              <a:buFont typeface="Wingdings" pitchFamily="2" charset="2"/>
              <a:buChar char="§"/>
            </a:pPr>
            <a:r>
              <a:rPr lang="el-GR" dirty="0">
                <a:latin typeface="Calibri" panose="020F0502020204030204" pitchFamily="34" charset="0"/>
                <a:cs typeface="Calibri" panose="020F0502020204030204" pitchFamily="34" charset="0"/>
              </a:rPr>
              <a:t>Τα βακτήρια εκμεταλλεύονται τις ιδιότητες των επιφανειών για να βρουν στήριγμα – κατόπιν επισκευάζουν την επιφάνεια!</a:t>
            </a:r>
            <a:endParaRPr lang="en-US" dirty="0">
              <a:latin typeface="Calibri" panose="020F0502020204030204" pitchFamily="34" charset="0"/>
              <a:cs typeface="Calibri" panose="020F0502020204030204" pitchFamily="34" charset="0"/>
            </a:endParaRPr>
          </a:p>
        </p:txBody>
      </p:sp>
      <p:grpSp>
        <p:nvGrpSpPr>
          <p:cNvPr id="10" name="Google Shape;168;p14">
            <a:extLst>
              <a:ext uri="{FF2B5EF4-FFF2-40B4-BE49-F238E27FC236}">
                <a16:creationId xmlns:a16="http://schemas.microsoft.com/office/drawing/2014/main" id="{171DEBC8-8ACD-4981-9D0D-AE3F0960F8BC}"/>
              </a:ext>
            </a:extLst>
          </p:cNvPr>
          <p:cNvGrpSpPr/>
          <p:nvPr/>
        </p:nvGrpSpPr>
        <p:grpSpPr>
          <a:xfrm>
            <a:off x="8458200" y="381000"/>
            <a:ext cx="450753" cy="450708"/>
            <a:chOff x="3277794" y="2969995"/>
            <a:chExt cx="457200" cy="457200"/>
          </a:xfrm>
        </p:grpSpPr>
        <p:sp>
          <p:nvSpPr>
            <p:cNvPr id="11" name="Google Shape;169;p14">
              <a:extLst>
                <a:ext uri="{FF2B5EF4-FFF2-40B4-BE49-F238E27FC236}">
                  <a16:creationId xmlns:a16="http://schemas.microsoft.com/office/drawing/2014/main" id="{288F1443-93F0-4A60-B54A-2DF55C922491}"/>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2" name="Google Shape;170;p14">
              <a:extLst>
                <a:ext uri="{FF2B5EF4-FFF2-40B4-BE49-F238E27FC236}">
                  <a16:creationId xmlns:a16="http://schemas.microsoft.com/office/drawing/2014/main" id="{30F8451B-C17F-4581-8630-E851EE665896}"/>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1;p14">
              <a:extLst>
                <a:ext uri="{FF2B5EF4-FFF2-40B4-BE49-F238E27FC236}">
                  <a16:creationId xmlns:a16="http://schemas.microsoft.com/office/drawing/2014/main" id="{EB8E14BE-8971-42CB-B71B-BDF99D88BD4E}"/>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279668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15AB-6586-46EE-B219-4AA0B682232F}"/>
              </a:ext>
            </a:extLst>
          </p:cNvPr>
          <p:cNvSpPr>
            <a:spLocks noGrp="1"/>
          </p:cNvSpPr>
          <p:nvPr>
            <p:ph type="title"/>
          </p:nvPr>
        </p:nvSpPr>
        <p:spPr/>
        <p:txBody>
          <a:bodyPr/>
          <a:lstStyle/>
          <a:p>
            <a:r>
              <a:rPr lang="el-GR" dirty="0" err="1">
                <a:latin typeface="Calibri" panose="020F0502020204030204" pitchFamily="34" charset="0"/>
                <a:cs typeface="Calibri" panose="020F0502020204030204" pitchFamily="34" charset="0"/>
              </a:rPr>
              <a:t>Βιοαντιδράσεις</a:t>
            </a:r>
            <a:r>
              <a:rPr lang="el-GR" dirty="0">
                <a:latin typeface="Calibri" panose="020F0502020204030204" pitchFamily="34" charset="0"/>
                <a:cs typeface="Calibri" panose="020F0502020204030204" pitchFamily="34" charset="0"/>
              </a:rPr>
              <a:t> – γρήγορες και αργές</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4F4746A-D32C-454D-B2B1-76F7C8FD43AE}"/>
              </a:ext>
            </a:extLst>
          </p:cNvPr>
          <p:cNvSpPr>
            <a:spLocks noGrp="1"/>
          </p:cNvSpPr>
          <p:nvPr>
            <p:ph type="body" idx="1"/>
          </p:nvPr>
        </p:nvSpPr>
        <p:spPr/>
        <p:txBody>
          <a:bodyPr/>
          <a:lstStyle/>
          <a:p>
            <a:pPr marL="114300" indent="0">
              <a:buNone/>
            </a:pPr>
            <a:r>
              <a:rPr lang="el-GR" sz="1600" dirty="0">
                <a:latin typeface="Calibri" panose="020F0502020204030204" pitchFamily="34" charset="0"/>
                <a:cs typeface="Calibri" panose="020F0502020204030204" pitchFamily="34" charset="0"/>
              </a:rPr>
              <a:t>9 διαφορετικά υλικά:</a:t>
            </a:r>
          </a:p>
          <a:p>
            <a:r>
              <a:rPr lang="el-GR" sz="1600" dirty="0">
                <a:latin typeface="Calibri" panose="020F0502020204030204" pitchFamily="34" charset="0"/>
                <a:cs typeface="Calibri" panose="020F0502020204030204" pitchFamily="34" charset="0"/>
              </a:rPr>
              <a:t> Πολυαιθυλένιο</a:t>
            </a:r>
          </a:p>
          <a:p>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Υδροξυαπατίτης</a:t>
            </a:r>
            <a:endParaRPr lang="el-GR"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Πολυουρεθάνη</a:t>
            </a:r>
            <a:endParaRPr lang="el-GR"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 Σιλικόνη</a:t>
            </a:r>
          </a:p>
          <a:p>
            <a:r>
              <a:rPr lang="el-GR"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pHEMA</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PTFE (</a:t>
            </a:r>
            <a:r>
              <a:rPr lang="en-US" sz="1600" dirty="0" err="1">
                <a:latin typeface="Calibri" panose="020F0502020204030204" pitchFamily="34" charset="0"/>
                <a:cs typeface="Calibri" panose="020F0502020204030204" pitchFamily="34" charset="0"/>
              </a:rPr>
              <a:t>Gore-tex</a:t>
            </a:r>
            <a:r>
              <a:rPr lang="en-US" sz="1600" dirty="0">
                <a:latin typeface="Calibri" panose="020F0502020204030204" pitchFamily="34" charset="0"/>
                <a:cs typeface="Calibri" panose="020F0502020204030204" pitchFamily="34" charset="0"/>
              </a:rPr>
              <a:t>)</a:t>
            </a:r>
          </a:p>
          <a:p>
            <a:r>
              <a:rPr lang="en-US"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Πυρολυτικός</a:t>
            </a:r>
            <a:r>
              <a:rPr lang="el-GR" sz="1600" dirty="0">
                <a:latin typeface="Calibri" panose="020F0502020204030204" pitchFamily="34" charset="0"/>
                <a:cs typeface="Calibri" panose="020F0502020204030204" pitchFamily="34" charset="0"/>
              </a:rPr>
              <a:t> άνθρακας</a:t>
            </a:r>
          </a:p>
          <a:p>
            <a:r>
              <a:rPr lang="el-GR" sz="1600" dirty="0">
                <a:latin typeface="Calibri" panose="020F0502020204030204" pitchFamily="34" charset="0"/>
                <a:cs typeface="Calibri" panose="020F0502020204030204" pitchFamily="34" charset="0"/>
              </a:rPr>
              <a:t> Χρυσό </a:t>
            </a:r>
          </a:p>
          <a:p>
            <a:r>
              <a:rPr lang="el-GR" sz="1600" dirty="0">
                <a:latin typeface="Calibri" panose="020F0502020204030204" pitchFamily="34" charset="0"/>
                <a:cs typeface="Calibri" panose="020F0502020204030204" pitchFamily="34" charset="0"/>
              </a:rPr>
              <a:t> Τιτάνιο</a:t>
            </a:r>
          </a:p>
          <a:p>
            <a:endParaRPr lang="en-US" sz="16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007275D6-C722-4AAC-A445-C9E0C83B84F6}"/>
              </a:ext>
            </a:extLst>
          </p:cNvPr>
          <p:cNvSpPr>
            <a:spLocks noGrp="1"/>
          </p:cNvSpPr>
          <p:nvPr>
            <p:ph type="body" idx="2"/>
          </p:nvPr>
        </p:nvSpPr>
        <p:spPr/>
        <p:txBody>
          <a:bodyPr/>
          <a:lstStyle/>
          <a:p>
            <a:pPr marL="114300" indent="0">
              <a:spcBef>
                <a:spcPct val="50000"/>
              </a:spcBef>
              <a:buNone/>
            </a:pPr>
            <a:r>
              <a:rPr lang="el-GR" sz="1600" dirty="0">
                <a:solidFill>
                  <a:schemeClr val="tx1"/>
                </a:solidFill>
                <a:latin typeface="Calibri" panose="020F0502020204030204" pitchFamily="34" charset="0"/>
                <a:cs typeface="Calibri" panose="020F0502020204030204" pitchFamily="34" charset="0"/>
              </a:rPr>
              <a:t>Εμφύτευμα σε μαλακό ιστό</a:t>
            </a:r>
            <a:r>
              <a:rPr lang="en-US" sz="1600" dirty="0">
                <a:solidFill>
                  <a:schemeClr val="tx1"/>
                </a:solidFill>
                <a:latin typeface="Calibri" panose="020F0502020204030204" pitchFamily="34" charset="0"/>
                <a:cs typeface="Calibri" panose="020F0502020204030204" pitchFamily="34" charset="0"/>
              </a:rPr>
              <a:t>:</a:t>
            </a:r>
          </a:p>
          <a:p>
            <a:pPr marL="114300" indent="0">
              <a:spcBef>
                <a:spcPct val="50000"/>
              </a:spcBef>
              <a:buNone/>
            </a:pPr>
            <a:r>
              <a:rPr lang="el-GR" sz="1600" u="sng" dirty="0">
                <a:latin typeface="Calibri" panose="020F0502020204030204" pitchFamily="34" charset="0"/>
                <a:cs typeface="Calibri" panose="020F0502020204030204" pitchFamily="34" charset="0"/>
              </a:rPr>
              <a:t>Γρήγορη αντίδραση</a:t>
            </a:r>
            <a:r>
              <a:rPr lang="en-US" sz="1600" u="sng" dirty="0">
                <a:latin typeface="Calibri" panose="020F0502020204030204" pitchFamily="34" charset="0"/>
                <a:cs typeface="Calibri" panose="020F0502020204030204" pitchFamily="34" charset="0"/>
              </a:rPr>
              <a:t>:</a:t>
            </a:r>
          </a:p>
          <a:p>
            <a:pPr>
              <a:spcBef>
                <a:spcPct val="50000"/>
              </a:spcBef>
              <a:buFontTx/>
              <a:buChar char="•"/>
            </a:pPr>
            <a:r>
              <a:rPr lang="el-GR" sz="1600" dirty="0">
                <a:latin typeface="Calibri" panose="020F0502020204030204" pitchFamily="34" charset="0"/>
                <a:cs typeface="Calibri" panose="020F0502020204030204" pitchFamily="34" charset="0"/>
              </a:rPr>
              <a:t>Διαφορική πρωτεϊνική προσρόφηση</a:t>
            </a:r>
            <a:endParaRPr lang="en-US" sz="1600" dirty="0">
              <a:latin typeface="Calibri" panose="020F0502020204030204" pitchFamily="34" charset="0"/>
              <a:cs typeface="Calibri" panose="020F0502020204030204" pitchFamily="34" charset="0"/>
            </a:endParaRPr>
          </a:p>
          <a:p>
            <a:pPr>
              <a:spcBef>
                <a:spcPct val="50000"/>
              </a:spcBef>
              <a:buFontTx/>
              <a:buChar char="•"/>
            </a:pPr>
            <a:r>
              <a:rPr lang="el-GR" sz="1600" dirty="0">
                <a:latin typeface="Calibri" panose="020F0502020204030204" pitchFamily="34" charset="0"/>
                <a:cs typeface="Calibri" panose="020F0502020204030204" pitchFamily="34" charset="0"/>
              </a:rPr>
              <a:t>Διαφέρει η ενεργοποίηση του ξενιστή</a:t>
            </a:r>
            <a:endParaRPr lang="en-US" sz="1600" dirty="0">
              <a:latin typeface="Calibri" panose="020F0502020204030204" pitchFamily="34" charset="0"/>
              <a:cs typeface="Calibri" panose="020F0502020204030204" pitchFamily="34" charset="0"/>
            </a:endParaRPr>
          </a:p>
          <a:p>
            <a:pPr marL="114300" indent="0">
              <a:spcBef>
                <a:spcPct val="50000"/>
              </a:spcBef>
              <a:buNone/>
            </a:pPr>
            <a:r>
              <a:rPr lang="el-GR" sz="1600" u="sng" dirty="0">
                <a:latin typeface="Calibri" panose="020F0502020204030204" pitchFamily="34" charset="0"/>
                <a:cs typeface="Calibri" panose="020F0502020204030204" pitchFamily="34" charset="0"/>
              </a:rPr>
              <a:t>Αργή αντίδραση</a:t>
            </a:r>
            <a:r>
              <a:rPr lang="en-US" sz="1600" u="sng" dirty="0">
                <a:latin typeface="Calibri" panose="020F0502020204030204" pitchFamily="34" charset="0"/>
                <a:cs typeface="Calibri" panose="020F0502020204030204" pitchFamily="34" charset="0"/>
              </a:rPr>
              <a:t>:</a:t>
            </a:r>
          </a:p>
          <a:p>
            <a:pPr>
              <a:spcBef>
                <a:spcPct val="50000"/>
              </a:spcBef>
              <a:buFontTx/>
              <a:buChar char="•"/>
            </a:pP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Ινώδης σχηματισμός</a:t>
            </a:r>
            <a:endParaRPr lang="en-US" sz="1600" dirty="0">
              <a:latin typeface="Calibri" panose="020F0502020204030204" pitchFamily="34" charset="0"/>
              <a:cs typeface="Calibri" panose="020F0502020204030204" pitchFamily="34" charset="0"/>
            </a:endParaRPr>
          </a:p>
          <a:p>
            <a:pPr marL="114300" indent="0">
              <a:spcBef>
                <a:spcPct val="50000"/>
              </a:spcBef>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grpSp>
        <p:nvGrpSpPr>
          <p:cNvPr id="6" name="Group 13">
            <a:extLst>
              <a:ext uri="{FF2B5EF4-FFF2-40B4-BE49-F238E27FC236}">
                <a16:creationId xmlns:a16="http://schemas.microsoft.com/office/drawing/2014/main" id="{121424F7-1A41-4268-A944-6304C862C972}"/>
              </a:ext>
            </a:extLst>
          </p:cNvPr>
          <p:cNvGrpSpPr>
            <a:grpSpLocks/>
          </p:cNvGrpSpPr>
          <p:nvPr/>
        </p:nvGrpSpPr>
        <p:grpSpPr bwMode="auto">
          <a:xfrm>
            <a:off x="5284164" y="3276600"/>
            <a:ext cx="3771420" cy="1524000"/>
            <a:chOff x="2352" y="2640"/>
            <a:chExt cx="3065" cy="1104"/>
          </a:xfrm>
        </p:grpSpPr>
        <p:sp>
          <p:nvSpPr>
            <p:cNvPr id="7" name="Rectangle 11">
              <a:extLst>
                <a:ext uri="{FF2B5EF4-FFF2-40B4-BE49-F238E27FC236}">
                  <a16:creationId xmlns:a16="http://schemas.microsoft.com/office/drawing/2014/main" id="{E52AB78F-8CBB-4279-9FE4-95B9E8D1AE6F}"/>
                </a:ext>
              </a:extLst>
            </p:cNvPr>
            <p:cNvSpPr>
              <a:spLocks noChangeArrowheads="1"/>
            </p:cNvSpPr>
            <p:nvPr/>
          </p:nvSpPr>
          <p:spPr bwMode="auto">
            <a:xfrm>
              <a:off x="2352" y="2640"/>
              <a:ext cx="1104" cy="1104"/>
            </a:xfrm>
            <a:prstGeom prst="rect">
              <a:avLst/>
            </a:pr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900000" scaled="1"/>
            </a:gradFill>
            <a:ln w="9525">
              <a:solidFill>
                <a:schemeClr val="tx1"/>
              </a:solidFill>
              <a:miter lim="800000"/>
              <a:headEnd/>
              <a:tailEnd/>
            </a:ln>
          </p:spPr>
          <p:txBody>
            <a:bodyPr wrap="none" anchor="ctr"/>
            <a:lstStyle/>
            <a:p>
              <a:endParaRPr lang="el-GR">
                <a:latin typeface="Calibri" panose="020F0502020204030204" pitchFamily="34" charset="0"/>
                <a:cs typeface="Calibri" panose="020F0502020204030204" pitchFamily="34" charset="0"/>
              </a:endParaRPr>
            </a:p>
          </p:txBody>
        </p:sp>
        <p:sp>
          <p:nvSpPr>
            <p:cNvPr id="8" name="Text Box 8">
              <a:extLst>
                <a:ext uri="{FF2B5EF4-FFF2-40B4-BE49-F238E27FC236}">
                  <a16:creationId xmlns:a16="http://schemas.microsoft.com/office/drawing/2014/main" id="{AA511085-38A4-4B12-8343-F03C4F60E13B}"/>
                </a:ext>
              </a:extLst>
            </p:cNvPr>
            <p:cNvSpPr txBox="1">
              <a:spLocks noChangeArrowheads="1"/>
            </p:cNvSpPr>
            <p:nvPr/>
          </p:nvSpPr>
          <p:spPr bwMode="auto">
            <a:xfrm>
              <a:off x="2352" y="2736"/>
              <a:ext cx="1152" cy="847"/>
            </a:xfrm>
            <a:prstGeom prst="rect">
              <a:avLst/>
            </a:prstGeom>
            <a:solidFill>
              <a:schemeClr val="bg1"/>
            </a:solidFill>
            <a:ln w="3175">
              <a:solidFill>
                <a:schemeClr val="accent2"/>
              </a:solidFill>
              <a:miter lim="800000"/>
              <a:headEnd/>
              <a:tailEnd/>
            </a:ln>
          </p:spPr>
          <p:txBody>
            <a:bodyPr wrap="none">
              <a:spAutoFit/>
            </a:bodyPr>
            <a:lstStyle/>
            <a:p>
              <a:r>
                <a:rPr lang="el-GR" dirty="0">
                  <a:latin typeface="Calibri" panose="020F0502020204030204" pitchFamily="34" charset="0"/>
                  <a:cs typeface="Calibri" panose="020F0502020204030204" pitchFamily="34" charset="0"/>
                </a:rPr>
                <a:t>Υδρόφιλος</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Υδρόφοβος</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Μέταλλα</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Πολυμερή</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Σκληρά/Μαλακά</a:t>
              </a:r>
              <a:endParaRPr lang="en-US" dirty="0">
                <a:latin typeface="Calibri" panose="020F0502020204030204" pitchFamily="34" charset="0"/>
                <a:cs typeface="Calibri" panose="020F0502020204030204" pitchFamily="34" charset="0"/>
              </a:endParaRPr>
            </a:p>
          </p:txBody>
        </p:sp>
        <p:sp>
          <p:nvSpPr>
            <p:cNvPr id="9" name="Line 10">
              <a:extLst>
                <a:ext uri="{FF2B5EF4-FFF2-40B4-BE49-F238E27FC236}">
                  <a16:creationId xmlns:a16="http://schemas.microsoft.com/office/drawing/2014/main" id="{E843F876-DD8D-4199-B278-28A76ECAFAF3}"/>
                </a:ext>
              </a:extLst>
            </p:cNvPr>
            <p:cNvSpPr>
              <a:spLocks noChangeShapeType="1"/>
            </p:cNvSpPr>
            <p:nvPr/>
          </p:nvSpPr>
          <p:spPr bwMode="auto">
            <a:xfrm>
              <a:off x="3504" y="3216"/>
              <a:ext cx="528" cy="0"/>
            </a:xfrm>
            <a:prstGeom prst="line">
              <a:avLst/>
            </a:prstGeom>
            <a:noFill/>
            <a:ln w="76200">
              <a:solidFill>
                <a:schemeClr val="tx1"/>
              </a:solidFill>
              <a:round/>
              <a:headEnd/>
              <a:tailEnd type="triangle" w="med" len="med"/>
            </a:ln>
          </p:spPr>
          <p:txBody>
            <a:bodyPr/>
            <a:lstStyle/>
            <a:p>
              <a:endParaRPr lang="el-GR">
                <a:latin typeface="Calibri" panose="020F0502020204030204" pitchFamily="34" charset="0"/>
                <a:cs typeface="Calibri" panose="020F0502020204030204" pitchFamily="34" charset="0"/>
              </a:endParaRPr>
            </a:p>
          </p:txBody>
        </p:sp>
        <p:sp>
          <p:nvSpPr>
            <p:cNvPr id="10" name="Text Box 12">
              <a:extLst>
                <a:ext uri="{FF2B5EF4-FFF2-40B4-BE49-F238E27FC236}">
                  <a16:creationId xmlns:a16="http://schemas.microsoft.com/office/drawing/2014/main" id="{AE92DE05-303B-4632-80E1-AF536C9BBCFE}"/>
                </a:ext>
              </a:extLst>
            </p:cNvPr>
            <p:cNvSpPr txBox="1">
              <a:spLocks noChangeArrowheads="1"/>
            </p:cNvSpPr>
            <p:nvPr/>
          </p:nvSpPr>
          <p:spPr bwMode="auto">
            <a:xfrm>
              <a:off x="4032" y="3081"/>
              <a:ext cx="1385" cy="223"/>
            </a:xfrm>
            <a:prstGeom prst="rect">
              <a:avLst/>
            </a:prstGeom>
            <a:noFill/>
            <a:ln w="9525">
              <a:noFill/>
              <a:miter lim="800000"/>
              <a:headEnd/>
              <a:tailEnd/>
            </a:ln>
          </p:spPr>
          <p:txBody>
            <a:bodyPr wrap="none">
              <a:spAutoFit/>
            </a:bodyPr>
            <a:lstStyle/>
            <a:p>
              <a:r>
                <a:rPr lang="el-GR" dirty="0">
                  <a:latin typeface="Calibri" panose="020F0502020204030204" pitchFamily="34" charset="0"/>
                  <a:cs typeface="Calibri" panose="020F0502020204030204" pitchFamily="34" charset="0"/>
                </a:rPr>
                <a:t>Το ίδιο αποτέλεσμα</a:t>
              </a:r>
              <a:r>
                <a:rPr lang="en-US" dirty="0">
                  <a:latin typeface="Calibri" panose="020F0502020204030204" pitchFamily="34" charset="0"/>
                  <a:cs typeface="Calibri" panose="020F0502020204030204" pitchFamily="34" charset="0"/>
                </a:rPr>
                <a:t>!</a:t>
              </a:r>
            </a:p>
          </p:txBody>
        </p:sp>
      </p:grpSp>
      <p:grpSp>
        <p:nvGrpSpPr>
          <p:cNvPr id="11" name="Google Shape;168;p14">
            <a:extLst>
              <a:ext uri="{FF2B5EF4-FFF2-40B4-BE49-F238E27FC236}">
                <a16:creationId xmlns:a16="http://schemas.microsoft.com/office/drawing/2014/main" id="{FA982337-24FB-4D82-93E0-B58284A6EF73}"/>
              </a:ext>
            </a:extLst>
          </p:cNvPr>
          <p:cNvGrpSpPr/>
          <p:nvPr/>
        </p:nvGrpSpPr>
        <p:grpSpPr>
          <a:xfrm>
            <a:off x="8458200" y="381000"/>
            <a:ext cx="450753" cy="450708"/>
            <a:chOff x="3277794" y="2969995"/>
            <a:chExt cx="457200" cy="457200"/>
          </a:xfrm>
        </p:grpSpPr>
        <p:sp>
          <p:nvSpPr>
            <p:cNvPr id="12" name="Google Shape;169;p14">
              <a:extLst>
                <a:ext uri="{FF2B5EF4-FFF2-40B4-BE49-F238E27FC236}">
                  <a16:creationId xmlns:a16="http://schemas.microsoft.com/office/drawing/2014/main" id="{3B3C13C9-D0F4-4AA1-94BD-D7414EE593DA}"/>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3" name="Google Shape;170;p14">
              <a:extLst>
                <a:ext uri="{FF2B5EF4-FFF2-40B4-BE49-F238E27FC236}">
                  <a16:creationId xmlns:a16="http://schemas.microsoft.com/office/drawing/2014/main" id="{54C9A5ED-BB09-4987-8224-47A012ABEC48}"/>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4" name="Google Shape;171;p14">
              <a:extLst>
                <a:ext uri="{FF2B5EF4-FFF2-40B4-BE49-F238E27FC236}">
                  <a16:creationId xmlns:a16="http://schemas.microsoft.com/office/drawing/2014/main" id="{B6C9469C-ABA4-4A3B-9B16-67258E275D1A}"/>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5684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A5859C-8A43-4CE6-AA63-1473A003FC61}"/>
              </a:ext>
            </a:extLst>
          </p:cNvPr>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J. Park and R.S. Lakes, Biomaterials an Introduction, 3rd Edition, Springer, New York, 2007. </a:t>
            </a:r>
          </a:p>
          <a:p>
            <a:r>
              <a:rPr lang="en-US" sz="1200" dirty="0">
                <a:latin typeface="Calibri" panose="020F0502020204030204" pitchFamily="34" charset="0"/>
                <a:cs typeface="Calibri" panose="020F0502020204030204" pitchFamily="34" charset="0"/>
              </a:rPr>
              <a:t>B.D. Ratner, A.S. Hoffman, Biomaterials Science, 2nd Edition: An Introduction to Materials in Medicine, Elsevier Academic Press, San Diego, 2004. </a:t>
            </a:r>
          </a:p>
          <a:p>
            <a:r>
              <a:rPr lang="en-US" sz="1200" dirty="0">
                <a:latin typeface="Calibri" panose="020F0502020204030204" pitchFamily="34" charset="0"/>
                <a:cs typeface="Calibri" panose="020F0502020204030204" pitchFamily="34" charset="0"/>
              </a:rPr>
              <a:t>Biomaterials, Edited by J.Y. Wang and J.D. </a:t>
            </a:r>
            <a:r>
              <a:rPr lang="en-US" sz="1200" dirty="0" err="1">
                <a:latin typeface="Calibri" panose="020F0502020204030204" pitchFamily="34" charset="0"/>
                <a:cs typeface="Calibri" panose="020F0502020204030204" pitchFamily="34" charset="0"/>
              </a:rPr>
              <a:t>Bronzino</a:t>
            </a:r>
            <a:r>
              <a:rPr lang="en-US" sz="1200" dirty="0">
                <a:latin typeface="Calibri" panose="020F0502020204030204" pitchFamily="34" charset="0"/>
                <a:cs typeface="Calibri" panose="020F0502020204030204" pitchFamily="34" charset="0"/>
              </a:rPr>
              <a:t>, CRC Press, Boca Raton, 2007.</a:t>
            </a:r>
          </a:p>
          <a:p>
            <a:r>
              <a:rPr lang="en-US" sz="1200" dirty="0" err="1">
                <a:latin typeface="Calibri" panose="020F0502020204030204" pitchFamily="34" charset="0"/>
                <a:cs typeface="Calibri" panose="020F0502020204030204" pitchFamily="34" charset="0"/>
              </a:rPr>
              <a:t>Patric</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Tresco</a:t>
            </a:r>
            <a:r>
              <a:rPr lang="en-US" sz="1200" dirty="0">
                <a:latin typeface="Calibri" panose="020F0502020204030204" pitchFamily="34" charset="0"/>
                <a:cs typeface="Calibri" panose="020F0502020204030204" pitchFamily="34" charset="0"/>
              </a:rPr>
              <a:t>,  Biomaterials course,  University of Utah, 2010</a:t>
            </a:r>
          </a:p>
          <a:p>
            <a:r>
              <a:rPr lang="en-US" sz="1200" dirty="0">
                <a:latin typeface="Calibri" panose="020F0502020204030204" pitchFamily="34" charset="0"/>
                <a:cs typeface="Calibri" panose="020F0502020204030204" pitchFamily="34" charset="0"/>
              </a:rPr>
              <a:t>Materials Science and Engineering - An Introduction, 4th </a:t>
            </a:r>
            <a:r>
              <a:rPr lang="en-US" sz="1200" dirty="0" err="1">
                <a:latin typeface="Calibri" panose="020F0502020204030204" pitchFamily="34" charset="0"/>
                <a:cs typeface="Calibri" panose="020F0502020204030204" pitchFamily="34" charset="0"/>
              </a:rPr>
              <a:t>Ed,WD</a:t>
            </a:r>
            <a:r>
              <a:rPr lang="en-US" sz="1200" dirty="0">
                <a:latin typeface="Calibri" panose="020F0502020204030204" pitchFamily="34" charset="0"/>
                <a:cs typeface="Calibri" panose="020F0502020204030204" pitchFamily="34" charset="0"/>
              </a:rPr>
              <a:t> Callister, Jr.</a:t>
            </a:r>
          </a:p>
          <a:p>
            <a:r>
              <a:rPr lang="en-US" sz="1200" dirty="0">
                <a:latin typeface="Calibri" panose="020F0502020204030204" pitchFamily="34" charset="0"/>
                <a:cs typeface="Calibri" panose="020F0502020204030204" pitchFamily="34" charset="0"/>
              </a:rPr>
              <a:t>www.en.citizendium.org</a:t>
            </a:r>
          </a:p>
          <a:p>
            <a:r>
              <a:rPr lang="en-US" sz="1200" dirty="0">
                <a:latin typeface="Calibri" panose="020F0502020204030204" pitchFamily="34" charset="0"/>
                <a:cs typeface="Calibri" panose="020F0502020204030204" pitchFamily="34" charset="0"/>
              </a:rPr>
              <a:t>www.substeck.com</a:t>
            </a:r>
          </a:p>
          <a:p>
            <a:r>
              <a:rPr lang="en-US" sz="1200" dirty="0">
                <a:latin typeface="Calibri" panose="020F0502020204030204" pitchFamily="34" charset="0"/>
                <a:cs typeface="Calibri" panose="020F0502020204030204" pitchFamily="34" charset="0"/>
              </a:rPr>
              <a:t>www-3.unipv.it</a:t>
            </a:r>
          </a:p>
          <a:p>
            <a:pPr marL="38100" indent="0">
              <a:buNone/>
            </a:pPr>
            <a:endParaRPr lang="en-US" sz="1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2CD17F8-DDCB-43EE-8632-7E6F5D0A0CD8}"/>
              </a:ext>
            </a:extLst>
          </p:cNvPr>
          <p:cNvSpPr txBox="1"/>
          <p:nvPr/>
        </p:nvSpPr>
        <p:spPr>
          <a:xfrm>
            <a:off x="685800" y="762000"/>
            <a:ext cx="4577898" cy="369332"/>
          </a:xfrm>
          <a:prstGeom prst="rect">
            <a:avLst/>
          </a:prstGeom>
          <a:noFill/>
        </p:spPr>
        <p:txBody>
          <a:bodyPr wrap="square">
            <a:spAutoFit/>
          </a:bodyPr>
          <a:lstStyle/>
          <a:p>
            <a:pPr algn="ctr"/>
            <a:r>
              <a:rPr lang="el-GR" sz="1800" b="1" dirty="0">
                <a:effectLst>
                  <a:outerShdw blurRad="38100" dist="38100" dir="2700000" algn="tl">
                    <a:srgbClr val="000000">
                      <a:alpha val="43137"/>
                    </a:srgbClr>
                  </a:outerShdw>
                </a:effectLst>
              </a:rPr>
              <a:t>Βιβλιογραφικές αναφορές</a:t>
            </a:r>
            <a:endParaRPr lang="en-US" sz="1800" dirty="0"/>
          </a:p>
        </p:txBody>
      </p:sp>
    </p:spTree>
    <p:extLst>
      <p:ext uri="{BB962C8B-B14F-4D97-AF65-F5344CB8AC3E}">
        <p14:creationId xmlns:p14="http://schemas.microsoft.com/office/powerpoint/2010/main" val="22670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5C16-A66F-4818-8DB2-AE322B965A60}"/>
              </a:ext>
            </a:extLst>
          </p:cNvPr>
          <p:cNvSpPr>
            <a:spLocks noGrp="1"/>
          </p:cNvSpPr>
          <p:nvPr>
            <p:ph type="title"/>
          </p:nvPr>
        </p:nvSpPr>
        <p:spPr/>
        <p:txBody>
          <a:bodyPr/>
          <a:lstStyle/>
          <a:p>
            <a:r>
              <a:rPr lang="el-GR" dirty="0"/>
              <a:t>Δυναμική επιφανειών των πολυμερών</a:t>
            </a:r>
            <a:endParaRPr lang="en-US" dirty="0"/>
          </a:p>
        </p:txBody>
      </p:sp>
      <p:sp>
        <p:nvSpPr>
          <p:cNvPr id="4" name="TextBox 3">
            <a:extLst>
              <a:ext uri="{FF2B5EF4-FFF2-40B4-BE49-F238E27FC236}">
                <a16:creationId xmlns:a16="http://schemas.microsoft.com/office/drawing/2014/main" id="{E1496545-4AF0-4B4B-8588-A3CDEF02D066}"/>
              </a:ext>
            </a:extLst>
          </p:cNvPr>
          <p:cNvSpPr txBox="1"/>
          <p:nvPr/>
        </p:nvSpPr>
        <p:spPr>
          <a:xfrm>
            <a:off x="533400" y="2275998"/>
            <a:ext cx="7543800" cy="1200329"/>
          </a:xfrm>
          <a:prstGeom prst="rect">
            <a:avLst/>
          </a:prstGeom>
          <a:noFill/>
        </p:spPr>
        <p:txBody>
          <a:bodyPr wrap="square">
            <a:spAutoFit/>
          </a:bodyPr>
          <a:lstStyle/>
          <a:p>
            <a:pPr marL="274320" indent="-274320">
              <a:spcAft>
                <a:spcPts val="600"/>
              </a:spcAft>
              <a:buFont typeface="Wingdings" pitchFamily="2" charset="2"/>
              <a:buChar char="§"/>
            </a:pPr>
            <a:r>
              <a:rPr lang="el-GR" sz="1800" dirty="0"/>
              <a:t>Αν υπάρχει επαρκής κινητικότητα, οι επιφάνειες των πολυμερών θα </a:t>
            </a:r>
            <a:r>
              <a:rPr lang="el-GR" sz="1800" dirty="0" err="1"/>
              <a:t>επαναπροσανατολίζονται</a:t>
            </a:r>
            <a:r>
              <a:rPr lang="el-GR" sz="1800" dirty="0"/>
              <a:t> ή θα αλλάζουν τη δομή τους ανάλογα με το </a:t>
            </a:r>
            <a:r>
              <a:rPr lang="el-GR" sz="1800" dirty="0" err="1"/>
              <a:t>μικρο</a:t>
            </a:r>
            <a:r>
              <a:rPr lang="el-GR" sz="1800" dirty="0"/>
              <a:t>-περιβάλλον έτσι ώστε να ελαχιστοποιούν την ελεύθερη ενέργεια που υπάρχει στη </a:t>
            </a:r>
            <a:r>
              <a:rPr lang="el-GR" sz="1800" dirty="0" err="1"/>
              <a:t>διεπαφή</a:t>
            </a:r>
            <a:r>
              <a:rPr lang="el-GR" sz="1800" dirty="0"/>
              <a:t> με την </a:t>
            </a:r>
            <a:r>
              <a:rPr lang="el-GR" sz="1800" dirty="0" err="1"/>
              <a:t>περιβάλλουσα</a:t>
            </a:r>
            <a:r>
              <a:rPr lang="el-GR" sz="1800" dirty="0"/>
              <a:t> φάση.</a:t>
            </a:r>
            <a:endParaRPr lang="en-US" sz="1800" dirty="0"/>
          </a:p>
        </p:txBody>
      </p:sp>
      <p:grpSp>
        <p:nvGrpSpPr>
          <p:cNvPr id="5" name="Group 4">
            <a:extLst>
              <a:ext uri="{FF2B5EF4-FFF2-40B4-BE49-F238E27FC236}">
                <a16:creationId xmlns:a16="http://schemas.microsoft.com/office/drawing/2014/main" id="{26EF3705-B9E3-4DB9-807C-CF3908AD815A}"/>
              </a:ext>
            </a:extLst>
          </p:cNvPr>
          <p:cNvGrpSpPr/>
          <p:nvPr/>
        </p:nvGrpSpPr>
        <p:grpSpPr>
          <a:xfrm>
            <a:off x="1295400" y="4114800"/>
            <a:ext cx="2209800" cy="2362200"/>
            <a:chOff x="1219200" y="3657600"/>
            <a:chExt cx="2209800" cy="2362200"/>
          </a:xfrm>
        </p:grpSpPr>
        <p:sp>
          <p:nvSpPr>
            <p:cNvPr id="6" name="Text Box 10">
              <a:extLst>
                <a:ext uri="{FF2B5EF4-FFF2-40B4-BE49-F238E27FC236}">
                  <a16:creationId xmlns:a16="http://schemas.microsoft.com/office/drawing/2014/main" id="{F80A1889-29C0-4A86-A1BA-8BFEAB43EE9C}"/>
                </a:ext>
              </a:extLst>
            </p:cNvPr>
            <p:cNvSpPr txBox="1">
              <a:spLocks noChangeArrowheads="1"/>
            </p:cNvSpPr>
            <p:nvPr/>
          </p:nvSpPr>
          <p:spPr bwMode="auto">
            <a:xfrm>
              <a:off x="2286000" y="3657600"/>
              <a:ext cx="527050" cy="366713"/>
            </a:xfrm>
            <a:prstGeom prst="rect">
              <a:avLst/>
            </a:prstGeom>
            <a:noFill/>
            <a:ln w="9525">
              <a:noFill/>
              <a:miter lim="800000"/>
              <a:headEnd/>
              <a:tailEnd/>
            </a:ln>
            <a:effectLst/>
          </p:spPr>
          <p:txBody>
            <a:bodyPr wrap="none">
              <a:spAutoFit/>
            </a:bodyPr>
            <a:lstStyle/>
            <a:p>
              <a:r>
                <a:rPr lang="en-US"/>
                <a:t>OH</a:t>
              </a:r>
            </a:p>
          </p:txBody>
        </p:sp>
        <p:sp>
          <p:nvSpPr>
            <p:cNvPr id="7" name="Text Box 12">
              <a:extLst>
                <a:ext uri="{FF2B5EF4-FFF2-40B4-BE49-F238E27FC236}">
                  <a16:creationId xmlns:a16="http://schemas.microsoft.com/office/drawing/2014/main" id="{A21961DB-1C86-4E73-965E-04544DD19512}"/>
                </a:ext>
              </a:extLst>
            </p:cNvPr>
            <p:cNvSpPr txBox="1">
              <a:spLocks noChangeArrowheads="1"/>
            </p:cNvSpPr>
            <p:nvPr/>
          </p:nvSpPr>
          <p:spPr bwMode="auto">
            <a:xfrm>
              <a:off x="2819400" y="3657600"/>
              <a:ext cx="527050" cy="366713"/>
            </a:xfrm>
            <a:prstGeom prst="rect">
              <a:avLst/>
            </a:prstGeom>
            <a:noFill/>
            <a:ln w="9525">
              <a:noFill/>
              <a:miter lim="800000"/>
              <a:headEnd/>
              <a:tailEnd/>
            </a:ln>
            <a:effectLst/>
          </p:spPr>
          <p:txBody>
            <a:bodyPr wrap="none">
              <a:spAutoFit/>
            </a:bodyPr>
            <a:lstStyle/>
            <a:p>
              <a:r>
                <a:rPr lang="en-US"/>
                <a:t>OH</a:t>
              </a:r>
            </a:p>
          </p:txBody>
        </p:sp>
        <p:sp>
          <p:nvSpPr>
            <p:cNvPr id="8" name="Text Box 20">
              <a:extLst>
                <a:ext uri="{FF2B5EF4-FFF2-40B4-BE49-F238E27FC236}">
                  <a16:creationId xmlns:a16="http://schemas.microsoft.com/office/drawing/2014/main" id="{D3DFB08D-CA3A-473C-BF6D-12F7768FC94F}"/>
                </a:ext>
              </a:extLst>
            </p:cNvPr>
            <p:cNvSpPr txBox="1">
              <a:spLocks noChangeArrowheads="1"/>
            </p:cNvSpPr>
            <p:nvPr/>
          </p:nvSpPr>
          <p:spPr bwMode="auto">
            <a:xfrm>
              <a:off x="1219200" y="3671888"/>
              <a:ext cx="527050" cy="366712"/>
            </a:xfrm>
            <a:prstGeom prst="rect">
              <a:avLst/>
            </a:prstGeom>
            <a:noFill/>
            <a:ln w="9525">
              <a:noFill/>
              <a:miter lim="800000"/>
              <a:headEnd/>
              <a:tailEnd/>
            </a:ln>
            <a:effectLst/>
          </p:spPr>
          <p:txBody>
            <a:bodyPr wrap="none">
              <a:spAutoFit/>
            </a:bodyPr>
            <a:lstStyle/>
            <a:p>
              <a:r>
                <a:rPr lang="en-US"/>
                <a:t>OH</a:t>
              </a:r>
            </a:p>
          </p:txBody>
        </p:sp>
        <p:sp>
          <p:nvSpPr>
            <p:cNvPr id="9" name="Text Box 21">
              <a:extLst>
                <a:ext uri="{FF2B5EF4-FFF2-40B4-BE49-F238E27FC236}">
                  <a16:creationId xmlns:a16="http://schemas.microsoft.com/office/drawing/2014/main" id="{9550609E-9564-406E-BF01-7568C9F0CAF8}"/>
                </a:ext>
              </a:extLst>
            </p:cNvPr>
            <p:cNvSpPr txBox="1">
              <a:spLocks noChangeArrowheads="1"/>
            </p:cNvSpPr>
            <p:nvPr/>
          </p:nvSpPr>
          <p:spPr bwMode="auto">
            <a:xfrm>
              <a:off x="1752600" y="3657600"/>
              <a:ext cx="527050" cy="366713"/>
            </a:xfrm>
            <a:prstGeom prst="rect">
              <a:avLst/>
            </a:prstGeom>
            <a:noFill/>
            <a:ln w="9525">
              <a:noFill/>
              <a:miter lim="800000"/>
              <a:headEnd/>
              <a:tailEnd/>
            </a:ln>
            <a:effectLst/>
          </p:spPr>
          <p:txBody>
            <a:bodyPr wrap="none">
              <a:spAutoFit/>
            </a:bodyPr>
            <a:lstStyle/>
            <a:p>
              <a:r>
                <a:rPr lang="en-US"/>
                <a:t>OH</a:t>
              </a:r>
            </a:p>
          </p:txBody>
        </p:sp>
        <p:sp>
          <p:nvSpPr>
            <p:cNvPr id="10" name="Line 31">
              <a:extLst>
                <a:ext uri="{FF2B5EF4-FFF2-40B4-BE49-F238E27FC236}">
                  <a16:creationId xmlns:a16="http://schemas.microsoft.com/office/drawing/2014/main" id="{90D5FBEB-0C4C-49DE-881B-C48A9716EFC4}"/>
                </a:ext>
              </a:extLst>
            </p:cNvPr>
            <p:cNvSpPr>
              <a:spLocks noChangeShapeType="1"/>
            </p:cNvSpPr>
            <p:nvPr/>
          </p:nvSpPr>
          <p:spPr bwMode="auto">
            <a:xfrm>
              <a:off x="1371600" y="3962400"/>
              <a:ext cx="0" cy="304800"/>
            </a:xfrm>
            <a:prstGeom prst="line">
              <a:avLst/>
            </a:prstGeom>
            <a:noFill/>
            <a:ln w="9525">
              <a:solidFill>
                <a:schemeClr val="tx1"/>
              </a:solidFill>
              <a:round/>
              <a:headEnd/>
              <a:tailEnd/>
            </a:ln>
            <a:effectLst/>
          </p:spPr>
          <p:txBody>
            <a:bodyPr/>
            <a:lstStyle/>
            <a:p>
              <a:endParaRPr lang="el-GR"/>
            </a:p>
          </p:txBody>
        </p:sp>
        <p:sp>
          <p:nvSpPr>
            <p:cNvPr id="11" name="Line 32">
              <a:extLst>
                <a:ext uri="{FF2B5EF4-FFF2-40B4-BE49-F238E27FC236}">
                  <a16:creationId xmlns:a16="http://schemas.microsoft.com/office/drawing/2014/main" id="{4018C010-0614-40B8-94D0-64F15B875C4D}"/>
                </a:ext>
              </a:extLst>
            </p:cNvPr>
            <p:cNvSpPr>
              <a:spLocks noChangeShapeType="1"/>
            </p:cNvSpPr>
            <p:nvPr/>
          </p:nvSpPr>
          <p:spPr bwMode="auto">
            <a:xfrm>
              <a:off x="1905000" y="3962400"/>
              <a:ext cx="0" cy="304800"/>
            </a:xfrm>
            <a:prstGeom prst="line">
              <a:avLst/>
            </a:prstGeom>
            <a:noFill/>
            <a:ln w="9525">
              <a:solidFill>
                <a:schemeClr val="tx1"/>
              </a:solidFill>
              <a:round/>
              <a:headEnd/>
              <a:tailEnd/>
            </a:ln>
            <a:effectLst/>
          </p:spPr>
          <p:txBody>
            <a:bodyPr/>
            <a:lstStyle/>
            <a:p>
              <a:endParaRPr lang="el-GR"/>
            </a:p>
          </p:txBody>
        </p:sp>
        <p:sp>
          <p:nvSpPr>
            <p:cNvPr id="12" name="Line 33">
              <a:extLst>
                <a:ext uri="{FF2B5EF4-FFF2-40B4-BE49-F238E27FC236}">
                  <a16:creationId xmlns:a16="http://schemas.microsoft.com/office/drawing/2014/main" id="{CC91C8FD-A13A-46E4-9DFC-89E5873A58D4}"/>
                </a:ext>
              </a:extLst>
            </p:cNvPr>
            <p:cNvSpPr>
              <a:spLocks noChangeShapeType="1"/>
            </p:cNvSpPr>
            <p:nvPr/>
          </p:nvSpPr>
          <p:spPr bwMode="auto">
            <a:xfrm>
              <a:off x="2438400" y="3962400"/>
              <a:ext cx="0" cy="304800"/>
            </a:xfrm>
            <a:prstGeom prst="line">
              <a:avLst/>
            </a:prstGeom>
            <a:noFill/>
            <a:ln w="9525">
              <a:solidFill>
                <a:schemeClr val="tx1"/>
              </a:solidFill>
              <a:round/>
              <a:headEnd/>
              <a:tailEnd/>
            </a:ln>
            <a:effectLst/>
          </p:spPr>
          <p:txBody>
            <a:bodyPr/>
            <a:lstStyle/>
            <a:p>
              <a:endParaRPr lang="el-GR"/>
            </a:p>
          </p:txBody>
        </p:sp>
        <p:sp>
          <p:nvSpPr>
            <p:cNvPr id="13" name="Line 34">
              <a:extLst>
                <a:ext uri="{FF2B5EF4-FFF2-40B4-BE49-F238E27FC236}">
                  <a16:creationId xmlns:a16="http://schemas.microsoft.com/office/drawing/2014/main" id="{B9B226D3-C8D7-431C-961A-6B20003F6033}"/>
                </a:ext>
              </a:extLst>
            </p:cNvPr>
            <p:cNvSpPr>
              <a:spLocks noChangeShapeType="1"/>
            </p:cNvSpPr>
            <p:nvPr/>
          </p:nvSpPr>
          <p:spPr bwMode="auto">
            <a:xfrm>
              <a:off x="2971800" y="3962400"/>
              <a:ext cx="0" cy="304800"/>
            </a:xfrm>
            <a:prstGeom prst="line">
              <a:avLst/>
            </a:prstGeom>
            <a:noFill/>
            <a:ln w="9525">
              <a:solidFill>
                <a:schemeClr val="tx1"/>
              </a:solidFill>
              <a:round/>
              <a:headEnd/>
              <a:tailEnd/>
            </a:ln>
            <a:effectLst/>
          </p:spPr>
          <p:txBody>
            <a:bodyPr/>
            <a:lstStyle/>
            <a:p>
              <a:endParaRPr lang="el-GR"/>
            </a:p>
          </p:txBody>
        </p:sp>
        <p:sp>
          <p:nvSpPr>
            <p:cNvPr id="14" name="Rectangle 51" descr="Large confetti">
              <a:extLst>
                <a:ext uri="{FF2B5EF4-FFF2-40B4-BE49-F238E27FC236}">
                  <a16:creationId xmlns:a16="http://schemas.microsoft.com/office/drawing/2014/main" id="{2F532C28-C58D-49BA-910D-616D9EBC6A28}"/>
                </a:ext>
              </a:extLst>
            </p:cNvPr>
            <p:cNvSpPr>
              <a:spLocks noChangeArrowheads="1"/>
            </p:cNvSpPr>
            <p:nvPr/>
          </p:nvSpPr>
          <p:spPr bwMode="auto">
            <a:xfrm>
              <a:off x="1219200" y="4343400"/>
              <a:ext cx="2209800" cy="1676400"/>
            </a:xfrm>
            <a:prstGeom prst="rect">
              <a:avLst/>
            </a:prstGeom>
            <a:pattFill prst="lgConfetti">
              <a:fgClr>
                <a:schemeClr val="tx1">
                  <a:alpha val="17000"/>
                </a:schemeClr>
              </a:fgClr>
              <a:bgClr>
                <a:schemeClr val="bg1">
                  <a:alpha val="17000"/>
                </a:schemeClr>
              </a:bgClr>
            </a:pattFill>
            <a:ln w="9525">
              <a:solidFill>
                <a:schemeClr val="tx1"/>
              </a:solidFill>
              <a:miter lim="800000"/>
              <a:headEnd/>
              <a:tailEnd/>
            </a:ln>
            <a:effectLst/>
          </p:spPr>
          <p:txBody>
            <a:bodyPr wrap="none" anchor="ctr"/>
            <a:lstStyle/>
            <a:p>
              <a:pPr algn="ctr"/>
              <a:endParaRPr lang="en-US" dirty="0"/>
            </a:p>
            <a:p>
              <a:pPr algn="ctr"/>
              <a:endParaRPr lang="en-US" dirty="0"/>
            </a:p>
            <a:p>
              <a:pPr algn="ctr"/>
              <a:endParaRPr lang="en-US" dirty="0"/>
            </a:p>
            <a:p>
              <a:pPr algn="ctr"/>
              <a:endParaRPr lang="en-US" dirty="0"/>
            </a:p>
            <a:p>
              <a:pPr algn="ctr"/>
              <a:r>
                <a:rPr lang="el-GR" dirty="0"/>
                <a:t>Στερεό</a:t>
              </a:r>
              <a:endParaRPr lang="en-US" dirty="0"/>
            </a:p>
          </p:txBody>
        </p:sp>
      </p:grpSp>
      <p:grpSp>
        <p:nvGrpSpPr>
          <p:cNvPr id="15" name="Group 14">
            <a:extLst>
              <a:ext uri="{FF2B5EF4-FFF2-40B4-BE49-F238E27FC236}">
                <a16:creationId xmlns:a16="http://schemas.microsoft.com/office/drawing/2014/main" id="{DBCD303A-44C3-46F4-9EF6-D3018A52395E}"/>
              </a:ext>
            </a:extLst>
          </p:cNvPr>
          <p:cNvGrpSpPr/>
          <p:nvPr/>
        </p:nvGrpSpPr>
        <p:grpSpPr>
          <a:xfrm>
            <a:off x="5105400" y="4191000"/>
            <a:ext cx="2209800" cy="2271712"/>
            <a:chOff x="5029200" y="3748088"/>
            <a:chExt cx="2209800" cy="2271712"/>
          </a:xfrm>
        </p:grpSpPr>
        <p:sp>
          <p:nvSpPr>
            <p:cNvPr id="16" name="Text Box 27">
              <a:extLst>
                <a:ext uri="{FF2B5EF4-FFF2-40B4-BE49-F238E27FC236}">
                  <a16:creationId xmlns:a16="http://schemas.microsoft.com/office/drawing/2014/main" id="{47219BDE-88B4-4291-B94B-EF7934CE5C37}"/>
                </a:ext>
              </a:extLst>
            </p:cNvPr>
            <p:cNvSpPr txBox="1">
              <a:spLocks noChangeArrowheads="1"/>
            </p:cNvSpPr>
            <p:nvPr/>
          </p:nvSpPr>
          <p:spPr bwMode="auto">
            <a:xfrm>
              <a:off x="6096000" y="3748088"/>
              <a:ext cx="598488" cy="366712"/>
            </a:xfrm>
            <a:prstGeom prst="rect">
              <a:avLst/>
            </a:prstGeom>
            <a:noFill/>
            <a:ln w="9525">
              <a:noFill/>
              <a:miter lim="800000"/>
              <a:headEnd/>
              <a:tailEnd/>
            </a:ln>
            <a:effectLst/>
          </p:spPr>
          <p:txBody>
            <a:bodyPr wrap="none">
              <a:spAutoFit/>
            </a:bodyPr>
            <a:lstStyle/>
            <a:p>
              <a:r>
                <a:rPr lang="en-US"/>
                <a:t>CH</a:t>
              </a:r>
              <a:r>
                <a:rPr lang="en-US" baseline="-25000"/>
                <a:t>3</a:t>
              </a:r>
            </a:p>
          </p:txBody>
        </p:sp>
        <p:sp>
          <p:nvSpPr>
            <p:cNvPr id="17" name="Text Box 28">
              <a:extLst>
                <a:ext uri="{FF2B5EF4-FFF2-40B4-BE49-F238E27FC236}">
                  <a16:creationId xmlns:a16="http://schemas.microsoft.com/office/drawing/2014/main" id="{9EB4062C-1CE2-4879-8D02-8AFB561F4FF5}"/>
                </a:ext>
              </a:extLst>
            </p:cNvPr>
            <p:cNvSpPr txBox="1">
              <a:spLocks noChangeArrowheads="1"/>
            </p:cNvSpPr>
            <p:nvPr/>
          </p:nvSpPr>
          <p:spPr bwMode="auto">
            <a:xfrm>
              <a:off x="6640513" y="3748088"/>
              <a:ext cx="598487" cy="366712"/>
            </a:xfrm>
            <a:prstGeom prst="rect">
              <a:avLst/>
            </a:prstGeom>
            <a:noFill/>
            <a:ln w="9525">
              <a:noFill/>
              <a:miter lim="800000"/>
              <a:headEnd/>
              <a:tailEnd/>
            </a:ln>
            <a:effectLst/>
          </p:spPr>
          <p:txBody>
            <a:bodyPr wrap="none">
              <a:spAutoFit/>
            </a:bodyPr>
            <a:lstStyle/>
            <a:p>
              <a:r>
                <a:rPr lang="en-US"/>
                <a:t>CH</a:t>
              </a:r>
              <a:r>
                <a:rPr lang="en-US" baseline="-25000"/>
                <a:t>3</a:t>
              </a:r>
            </a:p>
          </p:txBody>
        </p:sp>
        <p:sp>
          <p:nvSpPr>
            <p:cNvPr id="18" name="Text Box 30">
              <a:extLst>
                <a:ext uri="{FF2B5EF4-FFF2-40B4-BE49-F238E27FC236}">
                  <a16:creationId xmlns:a16="http://schemas.microsoft.com/office/drawing/2014/main" id="{27B12BD1-EA5A-4C73-866E-167C9C864CC3}"/>
                </a:ext>
              </a:extLst>
            </p:cNvPr>
            <p:cNvSpPr txBox="1">
              <a:spLocks noChangeArrowheads="1"/>
            </p:cNvSpPr>
            <p:nvPr/>
          </p:nvSpPr>
          <p:spPr bwMode="auto">
            <a:xfrm>
              <a:off x="5573713" y="3748088"/>
              <a:ext cx="598487" cy="366712"/>
            </a:xfrm>
            <a:prstGeom prst="rect">
              <a:avLst/>
            </a:prstGeom>
            <a:noFill/>
            <a:ln w="9525">
              <a:noFill/>
              <a:miter lim="800000"/>
              <a:headEnd/>
              <a:tailEnd/>
            </a:ln>
            <a:effectLst/>
          </p:spPr>
          <p:txBody>
            <a:bodyPr wrap="none">
              <a:spAutoFit/>
            </a:bodyPr>
            <a:lstStyle/>
            <a:p>
              <a:r>
                <a:rPr lang="en-US" dirty="0"/>
                <a:t>CH</a:t>
              </a:r>
              <a:r>
                <a:rPr lang="en-US" baseline="-25000" dirty="0"/>
                <a:t>3</a:t>
              </a:r>
            </a:p>
          </p:txBody>
        </p:sp>
        <p:sp>
          <p:nvSpPr>
            <p:cNvPr id="19" name="Line 47">
              <a:extLst>
                <a:ext uri="{FF2B5EF4-FFF2-40B4-BE49-F238E27FC236}">
                  <a16:creationId xmlns:a16="http://schemas.microsoft.com/office/drawing/2014/main" id="{9201AA47-6B1E-4DB4-8E8F-1917D4CABEF0}"/>
                </a:ext>
              </a:extLst>
            </p:cNvPr>
            <p:cNvSpPr>
              <a:spLocks noChangeShapeType="1"/>
            </p:cNvSpPr>
            <p:nvPr/>
          </p:nvSpPr>
          <p:spPr bwMode="auto">
            <a:xfrm>
              <a:off x="5181600" y="4038600"/>
              <a:ext cx="0" cy="304800"/>
            </a:xfrm>
            <a:prstGeom prst="line">
              <a:avLst/>
            </a:prstGeom>
            <a:noFill/>
            <a:ln w="9525">
              <a:solidFill>
                <a:schemeClr val="tx1"/>
              </a:solidFill>
              <a:round/>
              <a:headEnd/>
              <a:tailEnd/>
            </a:ln>
            <a:effectLst/>
          </p:spPr>
          <p:txBody>
            <a:bodyPr/>
            <a:lstStyle/>
            <a:p>
              <a:endParaRPr lang="el-GR"/>
            </a:p>
          </p:txBody>
        </p:sp>
        <p:sp>
          <p:nvSpPr>
            <p:cNvPr id="20" name="Line 48">
              <a:extLst>
                <a:ext uri="{FF2B5EF4-FFF2-40B4-BE49-F238E27FC236}">
                  <a16:creationId xmlns:a16="http://schemas.microsoft.com/office/drawing/2014/main" id="{C3E7AAE6-409E-4A2E-AFFE-3AC9B1DD9243}"/>
                </a:ext>
              </a:extLst>
            </p:cNvPr>
            <p:cNvSpPr>
              <a:spLocks noChangeShapeType="1"/>
            </p:cNvSpPr>
            <p:nvPr/>
          </p:nvSpPr>
          <p:spPr bwMode="auto">
            <a:xfrm>
              <a:off x="5715000" y="4038600"/>
              <a:ext cx="0" cy="304800"/>
            </a:xfrm>
            <a:prstGeom prst="line">
              <a:avLst/>
            </a:prstGeom>
            <a:noFill/>
            <a:ln w="9525">
              <a:solidFill>
                <a:schemeClr val="tx1"/>
              </a:solidFill>
              <a:round/>
              <a:headEnd/>
              <a:tailEnd/>
            </a:ln>
            <a:effectLst/>
          </p:spPr>
          <p:txBody>
            <a:bodyPr/>
            <a:lstStyle/>
            <a:p>
              <a:endParaRPr lang="el-GR"/>
            </a:p>
          </p:txBody>
        </p:sp>
        <p:sp>
          <p:nvSpPr>
            <p:cNvPr id="21" name="Line 49">
              <a:extLst>
                <a:ext uri="{FF2B5EF4-FFF2-40B4-BE49-F238E27FC236}">
                  <a16:creationId xmlns:a16="http://schemas.microsoft.com/office/drawing/2014/main" id="{61D9B4B0-5B80-4C8F-A4FA-1907FC2A1948}"/>
                </a:ext>
              </a:extLst>
            </p:cNvPr>
            <p:cNvSpPr>
              <a:spLocks noChangeShapeType="1"/>
            </p:cNvSpPr>
            <p:nvPr/>
          </p:nvSpPr>
          <p:spPr bwMode="auto">
            <a:xfrm>
              <a:off x="6248400" y="4038600"/>
              <a:ext cx="0" cy="304800"/>
            </a:xfrm>
            <a:prstGeom prst="line">
              <a:avLst/>
            </a:prstGeom>
            <a:noFill/>
            <a:ln w="9525">
              <a:solidFill>
                <a:schemeClr val="tx1"/>
              </a:solidFill>
              <a:round/>
              <a:headEnd/>
              <a:tailEnd/>
            </a:ln>
            <a:effectLst/>
          </p:spPr>
          <p:txBody>
            <a:bodyPr/>
            <a:lstStyle/>
            <a:p>
              <a:endParaRPr lang="el-GR"/>
            </a:p>
          </p:txBody>
        </p:sp>
        <p:sp>
          <p:nvSpPr>
            <p:cNvPr id="22" name="Line 50">
              <a:extLst>
                <a:ext uri="{FF2B5EF4-FFF2-40B4-BE49-F238E27FC236}">
                  <a16:creationId xmlns:a16="http://schemas.microsoft.com/office/drawing/2014/main" id="{8E454A5B-4FDA-467F-9D62-07F13A10E033}"/>
                </a:ext>
              </a:extLst>
            </p:cNvPr>
            <p:cNvSpPr>
              <a:spLocks noChangeShapeType="1"/>
            </p:cNvSpPr>
            <p:nvPr/>
          </p:nvSpPr>
          <p:spPr bwMode="auto">
            <a:xfrm>
              <a:off x="6781800" y="4038600"/>
              <a:ext cx="0" cy="304800"/>
            </a:xfrm>
            <a:prstGeom prst="line">
              <a:avLst/>
            </a:prstGeom>
            <a:noFill/>
            <a:ln w="9525">
              <a:solidFill>
                <a:schemeClr val="tx1"/>
              </a:solidFill>
              <a:round/>
              <a:headEnd/>
              <a:tailEnd/>
            </a:ln>
            <a:effectLst/>
          </p:spPr>
          <p:txBody>
            <a:bodyPr/>
            <a:lstStyle/>
            <a:p>
              <a:endParaRPr lang="el-GR"/>
            </a:p>
          </p:txBody>
        </p:sp>
        <p:sp>
          <p:nvSpPr>
            <p:cNvPr id="23" name="Rectangle 53" descr="Large confetti">
              <a:extLst>
                <a:ext uri="{FF2B5EF4-FFF2-40B4-BE49-F238E27FC236}">
                  <a16:creationId xmlns:a16="http://schemas.microsoft.com/office/drawing/2014/main" id="{497539F1-FDE4-4934-B96E-85164F97762F}"/>
                </a:ext>
              </a:extLst>
            </p:cNvPr>
            <p:cNvSpPr>
              <a:spLocks noChangeArrowheads="1"/>
            </p:cNvSpPr>
            <p:nvPr/>
          </p:nvSpPr>
          <p:spPr bwMode="auto">
            <a:xfrm>
              <a:off x="5029200" y="4343400"/>
              <a:ext cx="2209800" cy="1676400"/>
            </a:xfrm>
            <a:prstGeom prst="rect">
              <a:avLst/>
            </a:prstGeom>
            <a:pattFill prst="lgConfetti">
              <a:fgClr>
                <a:schemeClr val="tx1">
                  <a:alpha val="17000"/>
                </a:schemeClr>
              </a:fgClr>
              <a:bgClr>
                <a:schemeClr val="bg1">
                  <a:alpha val="17000"/>
                </a:schemeClr>
              </a:bgClr>
            </a:pattFill>
            <a:ln w="9525">
              <a:solidFill>
                <a:schemeClr val="tx1"/>
              </a:solidFill>
              <a:miter lim="800000"/>
              <a:headEnd/>
              <a:tailEnd/>
            </a:ln>
            <a:effectLst/>
          </p:spPr>
          <p:txBody>
            <a:bodyPr wrap="none" anchor="ctr"/>
            <a:lstStyle/>
            <a:p>
              <a:pPr algn="ctr"/>
              <a:endParaRPr lang="en-US" dirty="0"/>
            </a:p>
            <a:p>
              <a:pPr algn="ctr"/>
              <a:endParaRPr lang="en-US" dirty="0"/>
            </a:p>
            <a:p>
              <a:pPr algn="ctr"/>
              <a:endParaRPr lang="en-US" dirty="0"/>
            </a:p>
            <a:p>
              <a:pPr algn="ctr"/>
              <a:endParaRPr lang="en-US" dirty="0"/>
            </a:p>
            <a:p>
              <a:pPr algn="ctr"/>
              <a:r>
                <a:rPr lang="el-GR" dirty="0"/>
                <a:t>Στερεό</a:t>
              </a:r>
              <a:endParaRPr lang="en-US" dirty="0"/>
            </a:p>
          </p:txBody>
        </p:sp>
        <p:sp>
          <p:nvSpPr>
            <p:cNvPr id="24" name="Text Box 29">
              <a:extLst>
                <a:ext uri="{FF2B5EF4-FFF2-40B4-BE49-F238E27FC236}">
                  <a16:creationId xmlns:a16="http://schemas.microsoft.com/office/drawing/2014/main" id="{FEA712C6-1188-4488-85BA-1685A8BA61BB}"/>
                </a:ext>
              </a:extLst>
            </p:cNvPr>
            <p:cNvSpPr txBox="1">
              <a:spLocks noChangeArrowheads="1"/>
            </p:cNvSpPr>
            <p:nvPr/>
          </p:nvSpPr>
          <p:spPr bwMode="auto">
            <a:xfrm>
              <a:off x="5029200" y="3748088"/>
              <a:ext cx="598488" cy="366712"/>
            </a:xfrm>
            <a:prstGeom prst="rect">
              <a:avLst/>
            </a:prstGeom>
            <a:noFill/>
            <a:ln w="9525">
              <a:noFill/>
              <a:miter lim="800000"/>
              <a:headEnd/>
              <a:tailEnd/>
            </a:ln>
            <a:effectLst/>
          </p:spPr>
          <p:txBody>
            <a:bodyPr wrap="none">
              <a:spAutoFit/>
            </a:bodyPr>
            <a:lstStyle/>
            <a:p>
              <a:r>
                <a:rPr lang="en-US" dirty="0"/>
                <a:t>CH</a:t>
              </a:r>
              <a:r>
                <a:rPr lang="en-US" baseline="-25000" dirty="0"/>
                <a:t>3</a:t>
              </a:r>
            </a:p>
          </p:txBody>
        </p:sp>
      </p:grpSp>
      <p:sp>
        <p:nvSpPr>
          <p:cNvPr id="25" name="Text Box 54">
            <a:extLst>
              <a:ext uri="{FF2B5EF4-FFF2-40B4-BE49-F238E27FC236}">
                <a16:creationId xmlns:a16="http://schemas.microsoft.com/office/drawing/2014/main" id="{C405BCC2-A167-48A0-B4B6-96CC2B7FFB2A}"/>
              </a:ext>
            </a:extLst>
          </p:cNvPr>
          <p:cNvSpPr txBox="1">
            <a:spLocks noChangeArrowheads="1"/>
          </p:cNvSpPr>
          <p:nvPr/>
        </p:nvSpPr>
        <p:spPr bwMode="auto">
          <a:xfrm>
            <a:off x="1524000" y="3669268"/>
            <a:ext cx="1702582" cy="369332"/>
          </a:xfrm>
          <a:prstGeom prst="rect">
            <a:avLst/>
          </a:prstGeom>
          <a:noFill/>
          <a:ln w="9525">
            <a:noFill/>
            <a:miter lim="800000"/>
            <a:headEnd/>
            <a:tailEnd/>
          </a:ln>
          <a:effectLst/>
        </p:spPr>
        <p:txBody>
          <a:bodyPr wrap="none">
            <a:spAutoFit/>
          </a:bodyPr>
          <a:lstStyle/>
          <a:p>
            <a:r>
              <a:rPr lang="el-GR" dirty="0"/>
              <a:t>Πολικά διάλυμα</a:t>
            </a:r>
            <a:endParaRPr lang="en-US" dirty="0"/>
          </a:p>
        </p:txBody>
      </p:sp>
      <p:sp>
        <p:nvSpPr>
          <p:cNvPr id="26" name="Text Box 55">
            <a:extLst>
              <a:ext uri="{FF2B5EF4-FFF2-40B4-BE49-F238E27FC236}">
                <a16:creationId xmlns:a16="http://schemas.microsoft.com/office/drawing/2014/main" id="{1F6A3DF1-CCBF-4CFB-B82D-8440E0A143D6}"/>
              </a:ext>
            </a:extLst>
          </p:cNvPr>
          <p:cNvSpPr txBox="1">
            <a:spLocks noChangeArrowheads="1"/>
          </p:cNvSpPr>
          <p:nvPr/>
        </p:nvSpPr>
        <p:spPr bwMode="auto">
          <a:xfrm>
            <a:off x="5029200" y="3669268"/>
            <a:ext cx="2774990" cy="369332"/>
          </a:xfrm>
          <a:prstGeom prst="rect">
            <a:avLst/>
          </a:prstGeom>
          <a:noFill/>
          <a:ln w="9525">
            <a:noFill/>
            <a:miter lim="800000"/>
            <a:headEnd/>
            <a:tailEnd/>
          </a:ln>
          <a:effectLst/>
        </p:spPr>
        <p:txBody>
          <a:bodyPr wrap="none">
            <a:spAutoFit/>
          </a:bodyPr>
          <a:lstStyle/>
          <a:p>
            <a:r>
              <a:rPr lang="el-GR" dirty="0"/>
              <a:t>Μη πολικό διάλυμα/ Αέρας</a:t>
            </a:r>
            <a:endParaRPr lang="en-US" dirty="0"/>
          </a:p>
        </p:txBody>
      </p:sp>
      <p:grpSp>
        <p:nvGrpSpPr>
          <p:cNvPr id="27" name="Google Shape;168;p14">
            <a:extLst>
              <a:ext uri="{FF2B5EF4-FFF2-40B4-BE49-F238E27FC236}">
                <a16:creationId xmlns:a16="http://schemas.microsoft.com/office/drawing/2014/main" id="{FD96FB7C-6152-4D4D-B448-A7626C07518C}"/>
              </a:ext>
            </a:extLst>
          </p:cNvPr>
          <p:cNvGrpSpPr/>
          <p:nvPr/>
        </p:nvGrpSpPr>
        <p:grpSpPr>
          <a:xfrm>
            <a:off x="8458200" y="381000"/>
            <a:ext cx="450753" cy="450708"/>
            <a:chOff x="3277794" y="2969995"/>
            <a:chExt cx="457200" cy="457200"/>
          </a:xfrm>
        </p:grpSpPr>
        <p:sp>
          <p:nvSpPr>
            <p:cNvPr id="28" name="Google Shape;169;p14">
              <a:extLst>
                <a:ext uri="{FF2B5EF4-FFF2-40B4-BE49-F238E27FC236}">
                  <a16:creationId xmlns:a16="http://schemas.microsoft.com/office/drawing/2014/main" id="{1C60BE4C-98EC-4F25-9F0D-D7A8790B15BE}"/>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29" name="Google Shape;170;p14">
              <a:extLst>
                <a:ext uri="{FF2B5EF4-FFF2-40B4-BE49-F238E27FC236}">
                  <a16:creationId xmlns:a16="http://schemas.microsoft.com/office/drawing/2014/main" id="{5E54B26B-0DDB-4427-B03B-CC11C6C88283}"/>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30" name="Google Shape;171;p14">
              <a:extLst>
                <a:ext uri="{FF2B5EF4-FFF2-40B4-BE49-F238E27FC236}">
                  <a16:creationId xmlns:a16="http://schemas.microsoft.com/office/drawing/2014/main" id="{3E566A26-E33B-4523-A4A0-3CA86548A87D}"/>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346931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3233BE-3DB9-4BB7-90B4-E61F606081C4}"/>
              </a:ext>
            </a:extLst>
          </p:cNvPr>
          <p:cNvPicPr>
            <a:picLocks noChangeAspect="1"/>
          </p:cNvPicPr>
          <p:nvPr/>
        </p:nvPicPr>
        <p:blipFill>
          <a:blip r:embed="rId3"/>
          <a:stretch>
            <a:fillRect/>
          </a:stretch>
        </p:blipFill>
        <p:spPr>
          <a:xfrm>
            <a:off x="457200" y="1371600"/>
            <a:ext cx="7773074" cy="4139543"/>
          </a:xfrm>
          <a:prstGeom prst="rect">
            <a:avLst/>
          </a:prstGeom>
        </p:spPr>
      </p:pic>
      <p:sp>
        <p:nvSpPr>
          <p:cNvPr id="7" name="TextBox 6">
            <a:extLst>
              <a:ext uri="{FF2B5EF4-FFF2-40B4-BE49-F238E27FC236}">
                <a16:creationId xmlns:a16="http://schemas.microsoft.com/office/drawing/2014/main" id="{601A5FF1-5010-4587-A037-9F74986002F4}"/>
              </a:ext>
            </a:extLst>
          </p:cNvPr>
          <p:cNvSpPr txBox="1"/>
          <p:nvPr/>
        </p:nvSpPr>
        <p:spPr>
          <a:xfrm>
            <a:off x="2133600" y="762000"/>
            <a:ext cx="4572000" cy="461665"/>
          </a:xfrm>
          <a:prstGeom prst="rect">
            <a:avLst/>
          </a:prstGeom>
          <a:noFill/>
        </p:spPr>
        <p:txBody>
          <a:bodyPr wrap="square">
            <a:spAutoFit/>
          </a:bodyPr>
          <a:lstStyle/>
          <a:p>
            <a:pPr algn="ctr">
              <a:spcBef>
                <a:spcPct val="50000"/>
              </a:spcBef>
            </a:pPr>
            <a:r>
              <a:rPr lang="el-GR" sz="2400" b="1" dirty="0">
                <a:solidFill>
                  <a:schemeClr val="tx2">
                    <a:lumMod val="75000"/>
                  </a:schemeClr>
                </a:solidFill>
                <a:effectLst>
                  <a:outerShdw blurRad="38100" dist="38100" dir="2700000" algn="tl">
                    <a:srgbClr val="000000">
                      <a:alpha val="43137"/>
                    </a:srgbClr>
                  </a:outerShdw>
                </a:effectLst>
              </a:rPr>
              <a:t>Βιολογικές επιφάνειες</a:t>
            </a:r>
            <a:endParaRPr lang="en-US" sz="24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300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0D42-2473-4990-8B3D-D40C2F843909}"/>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Ενεργητικές επιφάνειες</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51B959A-2E29-4BFA-A9F3-CC8767E59060}"/>
              </a:ext>
            </a:extLst>
          </p:cNvPr>
          <p:cNvSpPr txBox="1"/>
          <p:nvPr/>
        </p:nvSpPr>
        <p:spPr>
          <a:xfrm>
            <a:off x="450575" y="1905000"/>
            <a:ext cx="7086600" cy="1113125"/>
          </a:xfrm>
          <a:prstGeom prst="rect">
            <a:avLst/>
          </a:prstGeom>
          <a:noFill/>
        </p:spPr>
        <p:txBody>
          <a:bodyPr wrap="square">
            <a:spAutoFit/>
          </a:bodyPr>
          <a:lstStyle/>
          <a:p>
            <a:pPr marL="274320" indent="-274320" algn="just">
              <a:spcBef>
                <a:spcPct val="50000"/>
              </a:spcBef>
              <a:spcAft>
                <a:spcPts val="400"/>
              </a:spcAft>
              <a:buFont typeface="Wingdings" pitchFamily="2" charset="2"/>
              <a:buChar char="§"/>
            </a:pPr>
            <a:r>
              <a:rPr lang="el-GR" sz="1400" dirty="0">
                <a:latin typeface="Calibri" panose="020F0502020204030204" pitchFamily="34" charset="0"/>
                <a:cs typeface="Calibri" panose="020F0502020204030204" pitchFamily="34" charset="0"/>
              </a:rPr>
              <a:t>Τα μόρια στο σώμα του υλικού (π.χ. κρυσταλλική δομή) έχουν χαμηλή σχετική ενεργειακή κατάσταση λόγω των αλληλεπιδράσεων με το περιβάλλον τους (π.χ. δεσμοί)</a:t>
            </a:r>
            <a:r>
              <a:rPr lang="en-US" sz="1400" dirty="0">
                <a:latin typeface="Calibri" panose="020F0502020204030204" pitchFamily="34" charset="0"/>
                <a:cs typeface="Calibri" panose="020F0502020204030204" pitchFamily="34" charset="0"/>
              </a:rPr>
              <a:t>.</a:t>
            </a:r>
          </a:p>
          <a:p>
            <a:pPr marL="274320" indent="-274320" algn="just">
              <a:spcBef>
                <a:spcPct val="50000"/>
              </a:spcBef>
              <a:spcAft>
                <a:spcPts val="600"/>
              </a:spcAft>
              <a:buFont typeface="Wingdings" pitchFamily="2" charset="2"/>
              <a:buChar char="§"/>
            </a:pPr>
            <a:r>
              <a:rPr lang="el-GR" sz="1400" dirty="0">
                <a:latin typeface="Calibri" panose="020F0502020204030204" pitchFamily="34" charset="0"/>
                <a:cs typeface="Calibri" panose="020F0502020204030204" pitchFamily="34" charset="0"/>
              </a:rPr>
              <a:t>Αν εφαρμόσουμε επαρκή δύναμη στο σύστημα για να δημιουργήσουμε αλληλεπίδραση η κατάσταση ισορροπίας διαταράσσεται.</a:t>
            </a:r>
            <a:endParaRPr lang="en-US" sz="14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8895F07-9436-46E0-8D5E-12D81EE6634F}"/>
              </a:ext>
            </a:extLst>
          </p:cNvPr>
          <p:cNvGrpSpPr/>
          <p:nvPr/>
        </p:nvGrpSpPr>
        <p:grpSpPr>
          <a:xfrm>
            <a:off x="1066800" y="3386600"/>
            <a:ext cx="6781800" cy="3088119"/>
            <a:chOff x="457200" y="2286000"/>
            <a:chExt cx="7924800" cy="3962400"/>
          </a:xfrm>
        </p:grpSpPr>
        <p:grpSp>
          <p:nvGrpSpPr>
            <p:cNvPr id="6" name="Group 258">
              <a:extLst>
                <a:ext uri="{FF2B5EF4-FFF2-40B4-BE49-F238E27FC236}">
                  <a16:creationId xmlns:a16="http://schemas.microsoft.com/office/drawing/2014/main" id="{F242DB12-B3D9-4B99-ACB9-5A58785CE14A}"/>
                </a:ext>
              </a:extLst>
            </p:cNvPr>
            <p:cNvGrpSpPr>
              <a:grpSpLocks/>
            </p:cNvGrpSpPr>
            <p:nvPr/>
          </p:nvGrpSpPr>
          <p:grpSpPr bwMode="auto">
            <a:xfrm>
              <a:off x="990600" y="2286000"/>
              <a:ext cx="7010400" cy="2057400"/>
              <a:chOff x="624" y="1440"/>
              <a:chExt cx="4416" cy="1296"/>
            </a:xfrm>
          </p:grpSpPr>
          <p:sp>
            <p:nvSpPr>
              <p:cNvPr id="103" name="Oval 4">
                <a:extLst>
                  <a:ext uri="{FF2B5EF4-FFF2-40B4-BE49-F238E27FC236}">
                    <a16:creationId xmlns:a16="http://schemas.microsoft.com/office/drawing/2014/main" id="{7668D6BD-7403-41AA-A061-861A21C47B36}"/>
                  </a:ext>
                </a:extLst>
              </p:cNvPr>
              <p:cNvSpPr>
                <a:spLocks noChangeArrowheads="1"/>
              </p:cNvSpPr>
              <p:nvPr/>
            </p:nvSpPr>
            <p:spPr bwMode="auto">
              <a:xfrm>
                <a:off x="1824" y="225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4" name="Oval 5">
                <a:extLst>
                  <a:ext uri="{FF2B5EF4-FFF2-40B4-BE49-F238E27FC236}">
                    <a16:creationId xmlns:a16="http://schemas.microsoft.com/office/drawing/2014/main" id="{6F0DC578-E287-499D-9F03-F2D5C50C50F4}"/>
                  </a:ext>
                </a:extLst>
              </p:cNvPr>
              <p:cNvSpPr>
                <a:spLocks noChangeArrowheads="1"/>
              </p:cNvSpPr>
              <p:nvPr/>
            </p:nvSpPr>
            <p:spPr bwMode="auto">
              <a:xfrm>
                <a:off x="1968"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5" name="Oval 6">
                <a:extLst>
                  <a:ext uri="{FF2B5EF4-FFF2-40B4-BE49-F238E27FC236}">
                    <a16:creationId xmlns:a16="http://schemas.microsoft.com/office/drawing/2014/main" id="{37636AFF-0CCD-4998-BFEE-529EF3E33D35}"/>
                  </a:ext>
                </a:extLst>
              </p:cNvPr>
              <p:cNvSpPr>
                <a:spLocks noChangeArrowheads="1"/>
              </p:cNvSpPr>
              <p:nvPr/>
            </p:nvSpPr>
            <p:spPr bwMode="auto">
              <a:xfrm>
                <a:off x="1968" y="264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6" name="Oval 7">
                <a:extLst>
                  <a:ext uri="{FF2B5EF4-FFF2-40B4-BE49-F238E27FC236}">
                    <a16:creationId xmlns:a16="http://schemas.microsoft.com/office/drawing/2014/main" id="{67248E59-0C73-4214-A605-915F539A3B53}"/>
                  </a:ext>
                </a:extLst>
              </p:cNvPr>
              <p:cNvSpPr>
                <a:spLocks noChangeArrowheads="1"/>
              </p:cNvSpPr>
              <p:nvPr/>
            </p:nvSpPr>
            <p:spPr bwMode="auto">
              <a:xfrm rot="-5400000">
                <a:off x="2160"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7" name="Oval 8">
                <a:extLst>
                  <a:ext uri="{FF2B5EF4-FFF2-40B4-BE49-F238E27FC236}">
                    <a16:creationId xmlns:a16="http://schemas.microsoft.com/office/drawing/2014/main" id="{59482ED1-4A20-425E-98CD-7DBEE818B0F4}"/>
                  </a:ext>
                </a:extLst>
              </p:cNvPr>
              <p:cNvSpPr>
                <a:spLocks noChangeArrowheads="1"/>
              </p:cNvSpPr>
              <p:nvPr/>
            </p:nvSpPr>
            <p:spPr bwMode="auto">
              <a:xfrm rot="-5400000">
                <a:off x="1776"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8" name="Oval 9">
                <a:extLst>
                  <a:ext uri="{FF2B5EF4-FFF2-40B4-BE49-F238E27FC236}">
                    <a16:creationId xmlns:a16="http://schemas.microsoft.com/office/drawing/2014/main" id="{93C502C9-D981-442C-8547-B628B9AA0331}"/>
                  </a:ext>
                </a:extLst>
              </p:cNvPr>
              <p:cNvSpPr>
                <a:spLocks noChangeArrowheads="1"/>
              </p:cNvSpPr>
              <p:nvPr/>
            </p:nvSpPr>
            <p:spPr bwMode="auto">
              <a:xfrm>
                <a:off x="2304" y="225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9" name="Oval 10">
                <a:extLst>
                  <a:ext uri="{FF2B5EF4-FFF2-40B4-BE49-F238E27FC236}">
                    <a16:creationId xmlns:a16="http://schemas.microsoft.com/office/drawing/2014/main" id="{3FB9E5D0-49C6-4EE8-BD7A-3564A1437A5A}"/>
                  </a:ext>
                </a:extLst>
              </p:cNvPr>
              <p:cNvSpPr>
                <a:spLocks noChangeArrowheads="1"/>
              </p:cNvSpPr>
              <p:nvPr/>
            </p:nvSpPr>
            <p:spPr bwMode="auto">
              <a:xfrm>
                <a:off x="2448"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0" name="Oval 11">
                <a:extLst>
                  <a:ext uri="{FF2B5EF4-FFF2-40B4-BE49-F238E27FC236}">
                    <a16:creationId xmlns:a16="http://schemas.microsoft.com/office/drawing/2014/main" id="{B7D7D37B-1B1F-4958-B64C-B036D59568BE}"/>
                  </a:ext>
                </a:extLst>
              </p:cNvPr>
              <p:cNvSpPr>
                <a:spLocks noChangeArrowheads="1"/>
              </p:cNvSpPr>
              <p:nvPr/>
            </p:nvSpPr>
            <p:spPr bwMode="auto">
              <a:xfrm>
                <a:off x="2448" y="264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1" name="Oval 12">
                <a:extLst>
                  <a:ext uri="{FF2B5EF4-FFF2-40B4-BE49-F238E27FC236}">
                    <a16:creationId xmlns:a16="http://schemas.microsoft.com/office/drawing/2014/main" id="{291D54BF-5B20-4468-A560-A8B23F47A3BE}"/>
                  </a:ext>
                </a:extLst>
              </p:cNvPr>
              <p:cNvSpPr>
                <a:spLocks noChangeArrowheads="1"/>
              </p:cNvSpPr>
              <p:nvPr/>
            </p:nvSpPr>
            <p:spPr bwMode="auto">
              <a:xfrm rot="-5400000">
                <a:off x="2640"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2" name="Oval 13">
                <a:extLst>
                  <a:ext uri="{FF2B5EF4-FFF2-40B4-BE49-F238E27FC236}">
                    <a16:creationId xmlns:a16="http://schemas.microsoft.com/office/drawing/2014/main" id="{69DBFF6A-70B5-4F05-B0C2-1125BFD63785}"/>
                  </a:ext>
                </a:extLst>
              </p:cNvPr>
              <p:cNvSpPr>
                <a:spLocks noChangeArrowheads="1"/>
              </p:cNvSpPr>
              <p:nvPr/>
            </p:nvSpPr>
            <p:spPr bwMode="auto">
              <a:xfrm rot="-5400000">
                <a:off x="2256"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3" name="Oval 24">
                <a:extLst>
                  <a:ext uri="{FF2B5EF4-FFF2-40B4-BE49-F238E27FC236}">
                    <a16:creationId xmlns:a16="http://schemas.microsoft.com/office/drawing/2014/main" id="{25CA46EC-FD51-4CDF-ABD6-61EC5B7F53CB}"/>
                  </a:ext>
                </a:extLst>
              </p:cNvPr>
              <p:cNvSpPr>
                <a:spLocks noChangeArrowheads="1"/>
              </p:cNvSpPr>
              <p:nvPr/>
            </p:nvSpPr>
            <p:spPr bwMode="auto">
              <a:xfrm>
                <a:off x="2784" y="225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4" name="Oval 25">
                <a:extLst>
                  <a:ext uri="{FF2B5EF4-FFF2-40B4-BE49-F238E27FC236}">
                    <a16:creationId xmlns:a16="http://schemas.microsoft.com/office/drawing/2014/main" id="{CE8949A5-E872-4E4C-8867-0597A3DC296D}"/>
                  </a:ext>
                </a:extLst>
              </p:cNvPr>
              <p:cNvSpPr>
                <a:spLocks noChangeArrowheads="1"/>
              </p:cNvSpPr>
              <p:nvPr/>
            </p:nvSpPr>
            <p:spPr bwMode="auto">
              <a:xfrm>
                <a:off x="2928"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5" name="Oval 26">
                <a:extLst>
                  <a:ext uri="{FF2B5EF4-FFF2-40B4-BE49-F238E27FC236}">
                    <a16:creationId xmlns:a16="http://schemas.microsoft.com/office/drawing/2014/main" id="{FAAE5E70-5113-4247-94F2-10A8F5A1457B}"/>
                  </a:ext>
                </a:extLst>
              </p:cNvPr>
              <p:cNvSpPr>
                <a:spLocks noChangeArrowheads="1"/>
              </p:cNvSpPr>
              <p:nvPr/>
            </p:nvSpPr>
            <p:spPr bwMode="auto">
              <a:xfrm>
                <a:off x="2928" y="264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6" name="Oval 27">
                <a:extLst>
                  <a:ext uri="{FF2B5EF4-FFF2-40B4-BE49-F238E27FC236}">
                    <a16:creationId xmlns:a16="http://schemas.microsoft.com/office/drawing/2014/main" id="{9E50E695-AF46-4130-95D7-1BB6AEEADA37}"/>
                  </a:ext>
                </a:extLst>
              </p:cNvPr>
              <p:cNvSpPr>
                <a:spLocks noChangeArrowheads="1"/>
              </p:cNvSpPr>
              <p:nvPr/>
            </p:nvSpPr>
            <p:spPr bwMode="auto">
              <a:xfrm rot="-5400000">
                <a:off x="3120"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7" name="Oval 28">
                <a:extLst>
                  <a:ext uri="{FF2B5EF4-FFF2-40B4-BE49-F238E27FC236}">
                    <a16:creationId xmlns:a16="http://schemas.microsoft.com/office/drawing/2014/main" id="{02F4B40E-94FD-44E5-A7D5-D3192FB6412C}"/>
                  </a:ext>
                </a:extLst>
              </p:cNvPr>
              <p:cNvSpPr>
                <a:spLocks noChangeArrowheads="1"/>
              </p:cNvSpPr>
              <p:nvPr/>
            </p:nvSpPr>
            <p:spPr bwMode="auto">
              <a:xfrm rot="-5400000">
                <a:off x="2736"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8" name="Oval 34">
                <a:extLst>
                  <a:ext uri="{FF2B5EF4-FFF2-40B4-BE49-F238E27FC236}">
                    <a16:creationId xmlns:a16="http://schemas.microsoft.com/office/drawing/2014/main" id="{1A01120B-6A8D-4DA5-9136-D9F2C3027346}"/>
                  </a:ext>
                </a:extLst>
              </p:cNvPr>
              <p:cNvSpPr>
                <a:spLocks noChangeArrowheads="1"/>
              </p:cNvSpPr>
              <p:nvPr/>
            </p:nvSpPr>
            <p:spPr bwMode="auto">
              <a:xfrm>
                <a:off x="1824" y="177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19" name="Oval 35">
                <a:extLst>
                  <a:ext uri="{FF2B5EF4-FFF2-40B4-BE49-F238E27FC236}">
                    <a16:creationId xmlns:a16="http://schemas.microsoft.com/office/drawing/2014/main" id="{16ADBFF0-B086-48BC-8869-CC66CC7E8C0C}"/>
                  </a:ext>
                </a:extLst>
              </p:cNvPr>
              <p:cNvSpPr>
                <a:spLocks noChangeArrowheads="1"/>
              </p:cNvSpPr>
              <p:nvPr/>
            </p:nvSpPr>
            <p:spPr bwMode="auto">
              <a:xfrm>
                <a:off x="1968"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0" name="Oval 36">
                <a:extLst>
                  <a:ext uri="{FF2B5EF4-FFF2-40B4-BE49-F238E27FC236}">
                    <a16:creationId xmlns:a16="http://schemas.microsoft.com/office/drawing/2014/main" id="{29135BEA-37AC-4A0B-92F5-86DEB1BB4C20}"/>
                  </a:ext>
                </a:extLst>
              </p:cNvPr>
              <p:cNvSpPr>
                <a:spLocks noChangeArrowheads="1"/>
              </p:cNvSpPr>
              <p:nvPr/>
            </p:nvSpPr>
            <p:spPr bwMode="auto">
              <a:xfrm>
                <a:off x="1968" y="216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1" name="Oval 37">
                <a:extLst>
                  <a:ext uri="{FF2B5EF4-FFF2-40B4-BE49-F238E27FC236}">
                    <a16:creationId xmlns:a16="http://schemas.microsoft.com/office/drawing/2014/main" id="{01CA5C2E-A158-472F-9262-B0D6361450EB}"/>
                  </a:ext>
                </a:extLst>
              </p:cNvPr>
              <p:cNvSpPr>
                <a:spLocks noChangeArrowheads="1"/>
              </p:cNvSpPr>
              <p:nvPr/>
            </p:nvSpPr>
            <p:spPr bwMode="auto">
              <a:xfrm rot="-5400000">
                <a:off x="2160"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2" name="Oval 38">
                <a:extLst>
                  <a:ext uri="{FF2B5EF4-FFF2-40B4-BE49-F238E27FC236}">
                    <a16:creationId xmlns:a16="http://schemas.microsoft.com/office/drawing/2014/main" id="{1BF1EE15-ADEE-4305-BD3B-2E2E82A94D9A}"/>
                  </a:ext>
                </a:extLst>
              </p:cNvPr>
              <p:cNvSpPr>
                <a:spLocks noChangeArrowheads="1"/>
              </p:cNvSpPr>
              <p:nvPr/>
            </p:nvSpPr>
            <p:spPr bwMode="auto">
              <a:xfrm rot="-5400000">
                <a:off x="1776"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3" name="Oval 39">
                <a:extLst>
                  <a:ext uri="{FF2B5EF4-FFF2-40B4-BE49-F238E27FC236}">
                    <a16:creationId xmlns:a16="http://schemas.microsoft.com/office/drawing/2014/main" id="{9BFFAE41-29AB-48E3-BC43-9D85914185A9}"/>
                  </a:ext>
                </a:extLst>
              </p:cNvPr>
              <p:cNvSpPr>
                <a:spLocks noChangeArrowheads="1"/>
              </p:cNvSpPr>
              <p:nvPr/>
            </p:nvSpPr>
            <p:spPr bwMode="auto">
              <a:xfrm>
                <a:off x="2304" y="177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4" name="Oval 40">
                <a:extLst>
                  <a:ext uri="{FF2B5EF4-FFF2-40B4-BE49-F238E27FC236}">
                    <a16:creationId xmlns:a16="http://schemas.microsoft.com/office/drawing/2014/main" id="{B475852F-D506-44DB-B701-86A4D4422367}"/>
                  </a:ext>
                </a:extLst>
              </p:cNvPr>
              <p:cNvSpPr>
                <a:spLocks noChangeArrowheads="1"/>
              </p:cNvSpPr>
              <p:nvPr/>
            </p:nvSpPr>
            <p:spPr bwMode="auto">
              <a:xfrm>
                <a:off x="2448"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5" name="Oval 41">
                <a:extLst>
                  <a:ext uri="{FF2B5EF4-FFF2-40B4-BE49-F238E27FC236}">
                    <a16:creationId xmlns:a16="http://schemas.microsoft.com/office/drawing/2014/main" id="{EE06881E-0812-43F7-BC53-ED6FB62057E2}"/>
                  </a:ext>
                </a:extLst>
              </p:cNvPr>
              <p:cNvSpPr>
                <a:spLocks noChangeArrowheads="1"/>
              </p:cNvSpPr>
              <p:nvPr/>
            </p:nvSpPr>
            <p:spPr bwMode="auto">
              <a:xfrm>
                <a:off x="2448" y="216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6" name="Oval 42">
                <a:extLst>
                  <a:ext uri="{FF2B5EF4-FFF2-40B4-BE49-F238E27FC236}">
                    <a16:creationId xmlns:a16="http://schemas.microsoft.com/office/drawing/2014/main" id="{8832E6DA-7E71-431E-9CF8-A57EA9FF1B3D}"/>
                  </a:ext>
                </a:extLst>
              </p:cNvPr>
              <p:cNvSpPr>
                <a:spLocks noChangeArrowheads="1"/>
              </p:cNvSpPr>
              <p:nvPr/>
            </p:nvSpPr>
            <p:spPr bwMode="auto">
              <a:xfrm rot="-5400000">
                <a:off x="2640"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7" name="Oval 43">
                <a:extLst>
                  <a:ext uri="{FF2B5EF4-FFF2-40B4-BE49-F238E27FC236}">
                    <a16:creationId xmlns:a16="http://schemas.microsoft.com/office/drawing/2014/main" id="{F08AB3D5-86A6-419F-A47C-BD41E1FA3D15}"/>
                  </a:ext>
                </a:extLst>
              </p:cNvPr>
              <p:cNvSpPr>
                <a:spLocks noChangeArrowheads="1"/>
              </p:cNvSpPr>
              <p:nvPr/>
            </p:nvSpPr>
            <p:spPr bwMode="auto">
              <a:xfrm rot="-5400000">
                <a:off x="2256"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8" name="Oval 44">
                <a:extLst>
                  <a:ext uri="{FF2B5EF4-FFF2-40B4-BE49-F238E27FC236}">
                    <a16:creationId xmlns:a16="http://schemas.microsoft.com/office/drawing/2014/main" id="{B2498B53-3CC8-4895-843B-86D5344A9740}"/>
                  </a:ext>
                </a:extLst>
              </p:cNvPr>
              <p:cNvSpPr>
                <a:spLocks noChangeArrowheads="1"/>
              </p:cNvSpPr>
              <p:nvPr/>
            </p:nvSpPr>
            <p:spPr bwMode="auto">
              <a:xfrm>
                <a:off x="2784" y="177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9" name="Oval 45">
                <a:extLst>
                  <a:ext uri="{FF2B5EF4-FFF2-40B4-BE49-F238E27FC236}">
                    <a16:creationId xmlns:a16="http://schemas.microsoft.com/office/drawing/2014/main" id="{4FCDF191-CA63-4363-B91F-319893D79E55}"/>
                  </a:ext>
                </a:extLst>
              </p:cNvPr>
              <p:cNvSpPr>
                <a:spLocks noChangeArrowheads="1"/>
              </p:cNvSpPr>
              <p:nvPr/>
            </p:nvSpPr>
            <p:spPr bwMode="auto">
              <a:xfrm>
                <a:off x="2928"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0" name="Oval 46">
                <a:extLst>
                  <a:ext uri="{FF2B5EF4-FFF2-40B4-BE49-F238E27FC236}">
                    <a16:creationId xmlns:a16="http://schemas.microsoft.com/office/drawing/2014/main" id="{41EE749E-78F2-434F-B257-A84E8310B23E}"/>
                  </a:ext>
                </a:extLst>
              </p:cNvPr>
              <p:cNvSpPr>
                <a:spLocks noChangeArrowheads="1"/>
              </p:cNvSpPr>
              <p:nvPr/>
            </p:nvSpPr>
            <p:spPr bwMode="auto">
              <a:xfrm>
                <a:off x="2928" y="216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1" name="Oval 47">
                <a:extLst>
                  <a:ext uri="{FF2B5EF4-FFF2-40B4-BE49-F238E27FC236}">
                    <a16:creationId xmlns:a16="http://schemas.microsoft.com/office/drawing/2014/main" id="{669476B0-1B21-4958-9985-01A00F0B52F9}"/>
                  </a:ext>
                </a:extLst>
              </p:cNvPr>
              <p:cNvSpPr>
                <a:spLocks noChangeArrowheads="1"/>
              </p:cNvSpPr>
              <p:nvPr/>
            </p:nvSpPr>
            <p:spPr bwMode="auto">
              <a:xfrm rot="-5400000">
                <a:off x="3120"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2" name="Oval 48">
                <a:extLst>
                  <a:ext uri="{FF2B5EF4-FFF2-40B4-BE49-F238E27FC236}">
                    <a16:creationId xmlns:a16="http://schemas.microsoft.com/office/drawing/2014/main" id="{D4A67BA6-ADF5-4B15-8B9A-C5AA8D0F5058}"/>
                  </a:ext>
                </a:extLst>
              </p:cNvPr>
              <p:cNvSpPr>
                <a:spLocks noChangeArrowheads="1"/>
              </p:cNvSpPr>
              <p:nvPr/>
            </p:nvSpPr>
            <p:spPr bwMode="auto">
              <a:xfrm rot="-5400000">
                <a:off x="2736"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3" name="Oval 49">
                <a:extLst>
                  <a:ext uri="{FF2B5EF4-FFF2-40B4-BE49-F238E27FC236}">
                    <a16:creationId xmlns:a16="http://schemas.microsoft.com/office/drawing/2014/main" id="{1141E83C-2A68-4699-86AC-9B911616476C}"/>
                  </a:ext>
                </a:extLst>
              </p:cNvPr>
              <p:cNvSpPr>
                <a:spLocks noChangeArrowheads="1"/>
              </p:cNvSpPr>
              <p:nvPr/>
            </p:nvSpPr>
            <p:spPr bwMode="auto">
              <a:xfrm>
                <a:off x="3264" y="225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4" name="Oval 50">
                <a:extLst>
                  <a:ext uri="{FF2B5EF4-FFF2-40B4-BE49-F238E27FC236}">
                    <a16:creationId xmlns:a16="http://schemas.microsoft.com/office/drawing/2014/main" id="{71D33D90-14F4-4CC1-B03F-9A83827605C3}"/>
                  </a:ext>
                </a:extLst>
              </p:cNvPr>
              <p:cNvSpPr>
                <a:spLocks noChangeArrowheads="1"/>
              </p:cNvSpPr>
              <p:nvPr/>
            </p:nvSpPr>
            <p:spPr bwMode="auto">
              <a:xfrm>
                <a:off x="3408"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5" name="Oval 51">
                <a:extLst>
                  <a:ext uri="{FF2B5EF4-FFF2-40B4-BE49-F238E27FC236}">
                    <a16:creationId xmlns:a16="http://schemas.microsoft.com/office/drawing/2014/main" id="{7F2281E6-BFB7-4FE4-A093-A5A0C8A8C8DC}"/>
                  </a:ext>
                </a:extLst>
              </p:cNvPr>
              <p:cNvSpPr>
                <a:spLocks noChangeArrowheads="1"/>
              </p:cNvSpPr>
              <p:nvPr/>
            </p:nvSpPr>
            <p:spPr bwMode="auto">
              <a:xfrm>
                <a:off x="3408" y="264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6" name="Oval 52">
                <a:extLst>
                  <a:ext uri="{FF2B5EF4-FFF2-40B4-BE49-F238E27FC236}">
                    <a16:creationId xmlns:a16="http://schemas.microsoft.com/office/drawing/2014/main" id="{8B5B81C8-2C1C-44F6-9E68-37E1BF2862AA}"/>
                  </a:ext>
                </a:extLst>
              </p:cNvPr>
              <p:cNvSpPr>
                <a:spLocks noChangeArrowheads="1"/>
              </p:cNvSpPr>
              <p:nvPr/>
            </p:nvSpPr>
            <p:spPr bwMode="auto">
              <a:xfrm rot="-5400000">
                <a:off x="3600"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7" name="Oval 53">
                <a:extLst>
                  <a:ext uri="{FF2B5EF4-FFF2-40B4-BE49-F238E27FC236}">
                    <a16:creationId xmlns:a16="http://schemas.microsoft.com/office/drawing/2014/main" id="{DFC64FAB-9C76-4ADD-944E-919E12C25E03}"/>
                  </a:ext>
                </a:extLst>
              </p:cNvPr>
              <p:cNvSpPr>
                <a:spLocks noChangeArrowheads="1"/>
              </p:cNvSpPr>
              <p:nvPr/>
            </p:nvSpPr>
            <p:spPr bwMode="auto">
              <a:xfrm rot="-5400000">
                <a:off x="3216"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8" name="Oval 54">
                <a:extLst>
                  <a:ext uri="{FF2B5EF4-FFF2-40B4-BE49-F238E27FC236}">
                    <a16:creationId xmlns:a16="http://schemas.microsoft.com/office/drawing/2014/main" id="{11BAC144-9067-4594-BEEA-2E4C39918A48}"/>
                  </a:ext>
                </a:extLst>
              </p:cNvPr>
              <p:cNvSpPr>
                <a:spLocks noChangeArrowheads="1"/>
              </p:cNvSpPr>
              <p:nvPr/>
            </p:nvSpPr>
            <p:spPr bwMode="auto">
              <a:xfrm>
                <a:off x="3264" y="177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9" name="Oval 55">
                <a:extLst>
                  <a:ext uri="{FF2B5EF4-FFF2-40B4-BE49-F238E27FC236}">
                    <a16:creationId xmlns:a16="http://schemas.microsoft.com/office/drawing/2014/main" id="{D7190D34-3461-40B0-BB6D-CA9E5BA92668}"/>
                  </a:ext>
                </a:extLst>
              </p:cNvPr>
              <p:cNvSpPr>
                <a:spLocks noChangeArrowheads="1"/>
              </p:cNvSpPr>
              <p:nvPr/>
            </p:nvSpPr>
            <p:spPr bwMode="auto">
              <a:xfrm>
                <a:off x="3408"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0" name="Oval 56">
                <a:extLst>
                  <a:ext uri="{FF2B5EF4-FFF2-40B4-BE49-F238E27FC236}">
                    <a16:creationId xmlns:a16="http://schemas.microsoft.com/office/drawing/2014/main" id="{2FD0C8AE-4DD5-484B-9259-72AAADD134ED}"/>
                  </a:ext>
                </a:extLst>
              </p:cNvPr>
              <p:cNvSpPr>
                <a:spLocks noChangeArrowheads="1"/>
              </p:cNvSpPr>
              <p:nvPr/>
            </p:nvSpPr>
            <p:spPr bwMode="auto">
              <a:xfrm>
                <a:off x="3408" y="216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1" name="Oval 57">
                <a:extLst>
                  <a:ext uri="{FF2B5EF4-FFF2-40B4-BE49-F238E27FC236}">
                    <a16:creationId xmlns:a16="http://schemas.microsoft.com/office/drawing/2014/main" id="{2B7405C7-7F4C-4B71-A2C0-3A0836A3D673}"/>
                  </a:ext>
                </a:extLst>
              </p:cNvPr>
              <p:cNvSpPr>
                <a:spLocks noChangeArrowheads="1"/>
              </p:cNvSpPr>
              <p:nvPr/>
            </p:nvSpPr>
            <p:spPr bwMode="auto">
              <a:xfrm rot="-5400000">
                <a:off x="3600"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2" name="Oval 58">
                <a:extLst>
                  <a:ext uri="{FF2B5EF4-FFF2-40B4-BE49-F238E27FC236}">
                    <a16:creationId xmlns:a16="http://schemas.microsoft.com/office/drawing/2014/main" id="{3EEA2892-1738-4BBC-9936-BE2FA43FA0D2}"/>
                  </a:ext>
                </a:extLst>
              </p:cNvPr>
              <p:cNvSpPr>
                <a:spLocks noChangeArrowheads="1"/>
              </p:cNvSpPr>
              <p:nvPr/>
            </p:nvSpPr>
            <p:spPr bwMode="auto">
              <a:xfrm rot="-5400000">
                <a:off x="3216"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3" name="Oval 64">
                <a:extLst>
                  <a:ext uri="{FF2B5EF4-FFF2-40B4-BE49-F238E27FC236}">
                    <a16:creationId xmlns:a16="http://schemas.microsoft.com/office/drawing/2014/main" id="{8C46720A-4843-4814-A13A-367A95839C36}"/>
                  </a:ext>
                </a:extLst>
              </p:cNvPr>
              <p:cNvSpPr>
                <a:spLocks noChangeArrowheads="1"/>
              </p:cNvSpPr>
              <p:nvPr/>
            </p:nvSpPr>
            <p:spPr bwMode="auto">
              <a:xfrm>
                <a:off x="3744" y="225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4" name="Oval 65">
                <a:extLst>
                  <a:ext uri="{FF2B5EF4-FFF2-40B4-BE49-F238E27FC236}">
                    <a16:creationId xmlns:a16="http://schemas.microsoft.com/office/drawing/2014/main" id="{087EF48F-17B8-4094-A417-252AE75351E6}"/>
                  </a:ext>
                </a:extLst>
              </p:cNvPr>
              <p:cNvSpPr>
                <a:spLocks noChangeArrowheads="1"/>
              </p:cNvSpPr>
              <p:nvPr/>
            </p:nvSpPr>
            <p:spPr bwMode="auto">
              <a:xfrm>
                <a:off x="3888"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5" name="Oval 66">
                <a:extLst>
                  <a:ext uri="{FF2B5EF4-FFF2-40B4-BE49-F238E27FC236}">
                    <a16:creationId xmlns:a16="http://schemas.microsoft.com/office/drawing/2014/main" id="{51A849F2-5849-47B0-91E6-9BEF584C6803}"/>
                  </a:ext>
                </a:extLst>
              </p:cNvPr>
              <p:cNvSpPr>
                <a:spLocks noChangeArrowheads="1"/>
              </p:cNvSpPr>
              <p:nvPr/>
            </p:nvSpPr>
            <p:spPr bwMode="auto">
              <a:xfrm>
                <a:off x="3888" y="264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6" name="Oval 67">
                <a:extLst>
                  <a:ext uri="{FF2B5EF4-FFF2-40B4-BE49-F238E27FC236}">
                    <a16:creationId xmlns:a16="http://schemas.microsoft.com/office/drawing/2014/main" id="{8BADBE30-1F81-4A35-87B6-EC79391B4CEF}"/>
                  </a:ext>
                </a:extLst>
              </p:cNvPr>
              <p:cNvSpPr>
                <a:spLocks noChangeArrowheads="1"/>
              </p:cNvSpPr>
              <p:nvPr/>
            </p:nvSpPr>
            <p:spPr bwMode="auto">
              <a:xfrm rot="-5400000">
                <a:off x="4080"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7" name="Oval 68">
                <a:extLst>
                  <a:ext uri="{FF2B5EF4-FFF2-40B4-BE49-F238E27FC236}">
                    <a16:creationId xmlns:a16="http://schemas.microsoft.com/office/drawing/2014/main" id="{7681BA55-D9B0-4344-A0EB-C3D5FD978EDC}"/>
                  </a:ext>
                </a:extLst>
              </p:cNvPr>
              <p:cNvSpPr>
                <a:spLocks noChangeArrowheads="1"/>
              </p:cNvSpPr>
              <p:nvPr/>
            </p:nvSpPr>
            <p:spPr bwMode="auto">
              <a:xfrm rot="-5400000">
                <a:off x="3696"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8" name="Oval 69">
                <a:extLst>
                  <a:ext uri="{FF2B5EF4-FFF2-40B4-BE49-F238E27FC236}">
                    <a16:creationId xmlns:a16="http://schemas.microsoft.com/office/drawing/2014/main" id="{CB5AF44C-FDAC-463C-A842-46143D76CEFB}"/>
                  </a:ext>
                </a:extLst>
              </p:cNvPr>
              <p:cNvSpPr>
                <a:spLocks noChangeArrowheads="1"/>
              </p:cNvSpPr>
              <p:nvPr/>
            </p:nvSpPr>
            <p:spPr bwMode="auto">
              <a:xfrm>
                <a:off x="3744" y="177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9" name="Oval 70">
                <a:extLst>
                  <a:ext uri="{FF2B5EF4-FFF2-40B4-BE49-F238E27FC236}">
                    <a16:creationId xmlns:a16="http://schemas.microsoft.com/office/drawing/2014/main" id="{FD2D7A2F-6FC3-4415-B6F2-5B17E2977FAB}"/>
                  </a:ext>
                </a:extLst>
              </p:cNvPr>
              <p:cNvSpPr>
                <a:spLocks noChangeArrowheads="1"/>
              </p:cNvSpPr>
              <p:nvPr/>
            </p:nvSpPr>
            <p:spPr bwMode="auto">
              <a:xfrm>
                <a:off x="3888"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0" name="Oval 71">
                <a:extLst>
                  <a:ext uri="{FF2B5EF4-FFF2-40B4-BE49-F238E27FC236}">
                    <a16:creationId xmlns:a16="http://schemas.microsoft.com/office/drawing/2014/main" id="{D6D3513E-A5E1-40CB-AFBA-E1CF35778AE5}"/>
                  </a:ext>
                </a:extLst>
              </p:cNvPr>
              <p:cNvSpPr>
                <a:spLocks noChangeArrowheads="1"/>
              </p:cNvSpPr>
              <p:nvPr/>
            </p:nvSpPr>
            <p:spPr bwMode="auto">
              <a:xfrm>
                <a:off x="3888" y="216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1" name="Oval 72">
                <a:extLst>
                  <a:ext uri="{FF2B5EF4-FFF2-40B4-BE49-F238E27FC236}">
                    <a16:creationId xmlns:a16="http://schemas.microsoft.com/office/drawing/2014/main" id="{C3DF7E6F-0477-41E4-9461-A2CD9B0EF21E}"/>
                  </a:ext>
                </a:extLst>
              </p:cNvPr>
              <p:cNvSpPr>
                <a:spLocks noChangeArrowheads="1"/>
              </p:cNvSpPr>
              <p:nvPr/>
            </p:nvSpPr>
            <p:spPr bwMode="auto">
              <a:xfrm rot="-5400000">
                <a:off x="4080"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2" name="Oval 73">
                <a:extLst>
                  <a:ext uri="{FF2B5EF4-FFF2-40B4-BE49-F238E27FC236}">
                    <a16:creationId xmlns:a16="http://schemas.microsoft.com/office/drawing/2014/main" id="{BB5C5A63-C782-41BE-94A0-F940DF3FD0D5}"/>
                  </a:ext>
                </a:extLst>
              </p:cNvPr>
              <p:cNvSpPr>
                <a:spLocks noChangeArrowheads="1"/>
              </p:cNvSpPr>
              <p:nvPr/>
            </p:nvSpPr>
            <p:spPr bwMode="auto">
              <a:xfrm rot="-5400000">
                <a:off x="3696"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3" name="Oval 169">
                <a:extLst>
                  <a:ext uri="{FF2B5EF4-FFF2-40B4-BE49-F238E27FC236}">
                    <a16:creationId xmlns:a16="http://schemas.microsoft.com/office/drawing/2014/main" id="{36843E6F-4C98-486E-9E54-011627816AE5}"/>
                  </a:ext>
                </a:extLst>
              </p:cNvPr>
              <p:cNvSpPr>
                <a:spLocks noChangeArrowheads="1"/>
              </p:cNvSpPr>
              <p:nvPr/>
            </p:nvSpPr>
            <p:spPr bwMode="auto">
              <a:xfrm>
                <a:off x="4224" y="225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4" name="Oval 170">
                <a:extLst>
                  <a:ext uri="{FF2B5EF4-FFF2-40B4-BE49-F238E27FC236}">
                    <a16:creationId xmlns:a16="http://schemas.microsoft.com/office/drawing/2014/main" id="{1884B99F-1FF9-40F7-8EDF-B918895ABA35}"/>
                  </a:ext>
                </a:extLst>
              </p:cNvPr>
              <p:cNvSpPr>
                <a:spLocks noChangeArrowheads="1"/>
              </p:cNvSpPr>
              <p:nvPr/>
            </p:nvSpPr>
            <p:spPr bwMode="auto">
              <a:xfrm>
                <a:off x="4368"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5" name="Oval 171">
                <a:extLst>
                  <a:ext uri="{FF2B5EF4-FFF2-40B4-BE49-F238E27FC236}">
                    <a16:creationId xmlns:a16="http://schemas.microsoft.com/office/drawing/2014/main" id="{8420C997-86F7-42D2-AEEB-F0175FE0D488}"/>
                  </a:ext>
                </a:extLst>
              </p:cNvPr>
              <p:cNvSpPr>
                <a:spLocks noChangeArrowheads="1"/>
              </p:cNvSpPr>
              <p:nvPr/>
            </p:nvSpPr>
            <p:spPr bwMode="auto">
              <a:xfrm>
                <a:off x="4368" y="264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6" name="Oval 172">
                <a:extLst>
                  <a:ext uri="{FF2B5EF4-FFF2-40B4-BE49-F238E27FC236}">
                    <a16:creationId xmlns:a16="http://schemas.microsoft.com/office/drawing/2014/main" id="{227D070E-31E0-45C5-AF4B-52A219D03B07}"/>
                  </a:ext>
                </a:extLst>
              </p:cNvPr>
              <p:cNvSpPr>
                <a:spLocks noChangeArrowheads="1"/>
              </p:cNvSpPr>
              <p:nvPr/>
            </p:nvSpPr>
            <p:spPr bwMode="auto">
              <a:xfrm rot="-5400000">
                <a:off x="4560"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7" name="Oval 173">
                <a:extLst>
                  <a:ext uri="{FF2B5EF4-FFF2-40B4-BE49-F238E27FC236}">
                    <a16:creationId xmlns:a16="http://schemas.microsoft.com/office/drawing/2014/main" id="{01F53247-2E58-4CB5-8D11-381D1D426F73}"/>
                  </a:ext>
                </a:extLst>
              </p:cNvPr>
              <p:cNvSpPr>
                <a:spLocks noChangeArrowheads="1"/>
              </p:cNvSpPr>
              <p:nvPr/>
            </p:nvSpPr>
            <p:spPr bwMode="auto">
              <a:xfrm rot="-5400000">
                <a:off x="4176"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8" name="Oval 174">
                <a:extLst>
                  <a:ext uri="{FF2B5EF4-FFF2-40B4-BE49-F238E27FC236}">
                    <a16:creationId xmlns:a16="http://schemas.microsoft.com/office/drawing/2014/main" id="{9D4C520A-B393-4050-B497-88A0F5A01576}"/>
                  </a:ext>
                </a:extLst>
              </p:cNvPr>
              <p:cNvSpPr>
                <a:spLocks noChangeArrowheads="1"/>
              </p:cNvSpPr>
              <p:nvPr/>
            </p:nvSpPr>
            <p:spPr bwMode="auto">
              <a:xfrm>
                <a:off x="4224" y="177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9" name="Oval 175">
                <a:extLst>
                  <a:ext uri="{FF2B5EF4-FFF2-40B4-BE49-F238E27FC236}">
                    <a16:creationId xmlns:a16="http://schemas.microsoft.com/office/drawing/2014/main" id="{E480B2A5-E388-46CA-894E-A6D402DF706E}"/>
                  </a:ext>
                </a:extLst>
              </p:cNvPr>
              <p:cNvSpPr>
                <a:spLocks noChangeArrowheads="1"/>
              </p:cNvSpPr>
              <p:nvPr/>
            </p:nvSpPr>
            <p:spPr bwMode="auto">
              <a:xfrm>
                <a:off x="4368"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0" name="Oval 176">
                <a:extLst>
                  <a:ext uri="{FF2B5EF4-FFF2-40B4-BE49-F238E27FC236}">
                    <a16:creationId xmlns:a16="http://schemas.microsoft.com/office/drawing/2014/main" id="{B140FF27-9C07-4FF7-86C6-22856D16331F}"/>
                  </a:ext>
                </a:extLst>
              </p:cNvPr>
              <p:cNvSpPr>
                <a:spLocks noChangeArrowheads="1"/>
              </p:cNvSpPr>
              <p:nvPr/>
            </p:nvSpPr>
            <p:spPr bwMode="auto">
              <a:xfrm>
                <a:off x="4368" y="216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1" name="Oval 177">
                <a:extLst>
                  <a:ext uri="{FF2B5EF4-FFF2-40B4-BE49-F238E27FC236}">
                    <a16:creationId xmlns:a16="http://schemas.microsoft.com/office/drawing/2014/main" id="{983B6586-5F33-4370-B0C3-718510222E4A}"/>
                  </a:ext>
                </a:extLst>
              </p:cNvPr>
              <p:cNvSpPr>
                <a:spLocks noChangeArrowheads="1"/>
              </p:cNvSpPr>
              <p:nvPr/>
            </p:nvSpPr>
            <p:spPr bwMode="auto">
              <a:xfrm rot="-5400000">
                <a:off x="4560"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2" name="Oval 178">
                <a:extLst>
                  <a:ext uri="{FF2B5EF4-FFF2-40B4-BE49-F238E27FC236}">
                    <a16:creationId xmlns:a16="http://schemas.microsoft.com/office/drawing/2014/main" id="{9E48F294-25FD-4FED-924F-272ADE33B1A3}"/>
                  </a:ext>
                </a:extLst>
              </p:cNvPr>
              <p:cNvSpPr>
                <a:spLocks noChangeArrowheads="1"/>
              </p:cNvSpPr>
              <p:nvPr/>
            </p:nvSpPr>
            <p:spPr bwMode="auto">
              <a:xfrm rot="-5400000">
                <a:off x="4176"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3" name="Oval 189">
                <a:extLst>
                  <a:ext uri="{FF2B5EF4-FFF2-40B4-BE49-F238E27FC236}">
                    <a16:creationId xmlns:a16="http://schemas.microsoft.com/office/drawing/2014/main" id="{CB2705D0-3DA8-4272-8CC5-9B0F71F67D4D}"/>
                  </a:ext>
                </a:extLst>
              </p:cNvPr>
              <p:cNvSpPr>
                <a:spLocks noChangeArrowheads="1"/>
              </p:cNvSpPr>
              <p:nvPr/>
            </p:nvSpPr>
            <p:spPr bwMode="auto">
              <a:xfrm>
                <a:off x="1344" y="225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4" name="Oval 190">
                <a:extLst>
                  <a:ext uri="{FF2B5EF4-FFF2-40B4-BE49-F238E27FC236}">
                    <a16:creationId xmlns:a16="http://schemas.microsoft.com/office/drawing/2014/main" id="{E71BF8BF-7A97-4BC0-8897-B77D19196846}"/>
                  </a:ext>
                </a:extLst>
              </p:cNvPr>
              <p:cNvSpPr>
                <a:spLocks noChangeArrowheads="1"/>
              </p:cNvSpPr>
              <p:nvPr/>
            </p:nvSpPr>
            <p:spPr bwMode="auto">
              <a:xfrm>
                <a:off x="1488"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5" name="Oval 191">
                <a:extLst>
                  <a:ext uri="{FF2B5EF4-FFF2-40B4-BE49-F238E27FC236}">
                    <a16:creationId xmlns:a16="http://schemas.microsoft.com/office/drawing/2014/main" id="{409C08EC-6B65-49BD-87DC-2EBD02946814}"/>
                  </a:ext>
                </a:extLst>
              </p:cNvPr>
              <p:cNvSpPr>
                <a:spLocks noChangeArrowheads="1"/>
              </p:cNvSpPr>
              <p:nvPr/>
            </p:nvSpPr>
            <p:spPr bwMode="auto">
              <a:xfrm>
                <a:off x="1488" y="264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6" name="Oval 192">
                <a:extLst>
                  <a:ext uri="{FF2B5EF4-FFF2-40B4-BE49-F238E27FC236}">
                    <a16:creationId xmlns:a16="http://schemas.microsoft.com/office/drawing/2014/main" id="{8B01EFB5-82F2-4955-ABA6-3F029F073467}"/>
                  </a:ext>
                </a:extLst>
              </p:cNvPr>
              <p:cNvSpPr>
                <a:spLocks noChangeArrowheads="1"/>
              </p:cNvSpPr>
              <p:nvPr/>
            </p:nvSpPr>
            <p:spPr bwMode="auto">
              <a:xfrm rot="-5400000">
                <a:off x="1680"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7" name="Oval 193">
                <a:extLst>
                  <a:ext uri="{FF2B5EF4-FFF2-40B4-BE49-F238E27FC236}">
                    <a16:creationId xmlns:a16="http://schemas.microsoft.com/office/drawing/2014/main" id="{227B6CAF-EBA4-4309-AED8-17262502C23A}"/>
                  </a:ext>
                </a:extLst>
              </p:cNvPr>
              <p:cNvSpPr>
                <a:spLocks noChangeArrowheads="1"/>
              </p:cNvSpPr>
              <p:nvPr/>
            </p:nvSpPr>
            <p:spPr bwMode="auto">
              <a:xfrm rot="-5400000">
                <a:off x="1296"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8" name="Oval 194">
                <a:extLst>
                  <a:ext uri="{FF2B5EF4-FFF2-40B4-BE49-F238E27FC236}">
                    <a16:creationId xmlns:a16="http://schemas.microsoft.com/office/drawing/2014/main" id="{09007705-31EE-4769-9433-DF6FFBDA3DF3}"/>
                  </a:ext>
                </a:extLst>
              </p:cNvPr>
              <p:cNvSpPr>
                <a:spLocks noChangeArrowheads="1"/>
              </p:cNvSpPr>
              <p:nvPr/>
            </p:nvSpPr>
            <p:spPr bwMode="auto">
              <a:xfrm>
                <a:off x="1344" y="177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9" name="Oval 195">
                <a:extLst>
                  <a:ext uri="{FF2B5EF4-FFF2-40B4-BE49-F238E27FC236}">
                    <a16:creationId xmlns:a16="http://schemas.microsoft.com/office/drawing/2014/main" id="{7EC2D5CF-ACA9-4453-90BF-1BC978EC66D3}"/>
                  </a:ext>
                </a:extLst>
              </p:cNvPr>
              <p:cNvSpPr>
                <a:spLocks noChangeArrowheads="1"/>
              </p:cNvSpPr>
              <p:nvPr/>
            </p:nvSpPr>
            <p:spPr bwMode="auto">
              <a:xfrm>
                <a:off x="1488"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0" name="Oval 196">
                <a:extLst>
                  <a:ext uri="{FF2B5EF4-FFF2-40B4-BE49-F238E27FC236}">
                    <a16:creationId xmlns:a16="http://schemas.microsoft.com/office/drawing/2014/main" id="{54B03AAE-5F0F-46B7-B6FC-AC5FF0001A0A}"/>
                  </a:ext>
                </a:extLst>
              </p:cNvPr>
              <p:cNvSpPr>
                <a:spLocks noChangeArrowheads="1"/>
              </p:cNvSpPr>
              <p:nvPr/>
            </p:nvSpPr>
            <p:spPr bwMode="auto">
              <a:xfrm>
                <a:off x="1488" y="216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1" name="Oval 197">
                <a:extLst>
                  <a:ext uri="{FF2B5EF4-FFF2-40B4-BE49-F238E27FC236}">
                    <a16:creationId xmlns:a16="http://schemas.microsoft.com/office/drawing/2014/main" id="{25505134-0F1C-44CD-BF83-45F5CBAD8206}"/>
                  </a:ext>
                </a:extLst>
              </p:cNvPr>
              <p:cNvSpPr>
                <a:spLocks noChangeArrowheads="1"/>
              </p:cNvSpPr>
              <p:nvPr/>
            </p:nvSpPr>
            <p:spPr bwMode="auto">
              <a:xfrm rot="-5400000">
                <a:off x="1680"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2" name="Oval 198">
                <a:extLst>
                  <a:ext uri="{FF2B5EF4-FFF2-40B4-BE49-F238E27FC236}">
                    <a16:creationId xmlns:a16="http://schemas.microsoft.com/office/drawing/2014/main" id="{05454458-2A5F-4161-8620-196102A1957D}"/>
                  </a:ext>
                </a:extLst>
              </p:cNvPr>
              <p:cNvSpPr>
                <a:spLocks noChangeArrowheads="1"/>
              </p:cNvSpPr>
              <p:nvPr/>
            </p:nvSpPr>
            <p:spPr bwMode="auto">
              <a:xfrm rot="-5400000">
                <a:off x="1296"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3" name="Oval 209">
                <a:extLst>
                  <a:ext uri="{FF2B5EF4-FFF2-40B4-BE49-F238E27FC236}">
                    <a16:creationId xmlns:a16="http://schemas.microsoft.com/office/drawing/2014/main" id="{719FB431-612F-4EF2-B425-31A4184A6DA4}"/>
                  </a:ext>
                </a:extLst>
              </p:cNvPr>
              <p:cNvSpPr>
                <a:spLocks noChangeArrowheads="1"/>
              </p:cNvSpPr>
              <p:nvPr/>
            </p:nvSpPr>
            <p:spPr bwMode="auto">
              <a:xfrm>
                <a:off x="864" y="225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4" name="Oval 210">
                <a:extLst>
                  <a:ext uri="{FF2B5EF4-FFF2-40B4-BE49-F238E27FC236}">
                    <a16:creationId xmlns:a16="http://schemas.microsoft.com/office/drawing/2014/main" id="{0E743970-75AB-4983-85B1-205DAB3EC668}"/>
                  </a:ext>
                </a:extLst>
              </p:cNvPr>
              <p:cNvSpPr>
                <a:spLocks noChangeArrowheads="1"/>
              </p:cNvSpPr>
              <p:nvPr/>
            </p:nvSpPr>
            <p:spPr bwMode="auto">
              <a:xfrm>
                <a:off x="1008" y="225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5" name="Oval 211">
                <a:extLst>
                  <a:ext uri="{FF2B5EF4-FFF2-40B4-BE49-F238E27FC236}">
                    <a16:creationId xmlns:a16="http://schemas.microsoft.com/office/drawing/2014/main" id="{3924A411-501F-4FDC-BCB0-D91620897C5A}"/>
                  </a:ext>
                </a:extLst>
              </p:cNvPr>
              <p:cNvSpPr>
                <a:spLocks noChangeArrowheads="1"/>
              </p:cNvSpPr>
              <p:nvPr/>
            </p:nvSpPr>
            <p:spPr bwMode="auto">
              <a:xfrm>
                <a:off x="1008" y="264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6" name="Oval 212">
                <a:extLst>
                  <a:ext uri="{FF2B5EF4-FFF2-40B4-BE49-F238E27FC236}">
                    <a16:creationId xmlns:a16="http://schemas.microsoft.com/office/drawing/2014/main" id="{4CD6775E-1686-45CA-9074-067AF9DBE579}"/>
                  </a:ext>
                </a:extLst>
              </p:cNvPr>
              <p:cNvSpPr>
                <a:spLocks noChangeArrowheads="1"/>
              </p:cNvSpPr>
              <p:nvPr/>
            </p:nvSpPr>
            <p:spPr bwMode="auto">
              <a:xfrm rot="-5400000">
                <a:off x="1200"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7" name="Oval 213">
                <a:extLst>
                  <a:ext uri="{FF2B5EF4-FFF2-40B4-BE49-F238E27FC236}">
                    <a16:creationId xmlns:a16="http://schemas.microsoft.com/office/drawing/2014/main" id="{D408C271-A663-4026-B59F-202719644E03}"/>
                  </a:ext>
                </a:extLst>
              </p:cNvPr>
              <p:cNvSpPr>
                <a:spLocks noChangeArrowheads="1"/>
              </p:cNvSpPr>
              <p:nvPr/>
            </p:nvSpPr>
            <p:spPr bwMode="auto">
              <a:xfrm rot="-5400000">
                <a:off x="816" y="244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8" name="Oval 214">
                <a:extLst>
                  <a:ext uri="{FF2B5EF4-FFF2-40B4-BE49-F238E27FC236}">
                    <a16:creationId xmlns:a16="http://schemas.microsoft.com/office/drawing/2014/main" id="{D8542B27-E238-4389-8169-6FA015C031C4}"/>
                  </a:ext>
                </a:extLst>
              </p:cNvPr>
              <p:cNvSpPr>
                <a:spLocks noChangeArrowheads="1"/>
              </p:cNvSpPr>
              <p:nvPr/>
            </p:nvSpPr>
            <p:spPr bwMode="auto">
              <a:xfrm>
                <a:off x="864" y="177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9" name="Oval 215">
                <a:extLst>
                  <a:ext uri="{FF2B5EF4-FFF2-40B4-BE49-F238E27FC236}">
                    <a16:creationId xmlns:a16="http://schemas.microsoft.com/office/drawing/2014/main" id="{CFA36F05-9917-4B62-8C6E-57CAECC1BB53}"/>
                  </a:ext>
                </a:extLst>
              </p:cNvPr>
              <p:cNvSpPr>
                <a:spLocks noChangeArrowheads="1"/>
              </p:cNvSpPr>
              <p:nvPr/>
            </p:nvSpPr>
            <p:spPr bwMode="auto">
              <a:xfrm>
                <a:off x="1008" y="177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80" name="Oval 216">
                <a:extLst>
                  <a:ext uri="{FF2B5EF4-FFF2-40B4-BE49-F238E27FC236}">
                    <a16:creationId xmlns:a16="http://schemas.microsoft.com/office/drawing/2014/main" id="{22A15922-700D-425C-918A-95A378D28DBD}"/>
                  </a:ext>
                </a:extLst>
              </p:cNvPr>
              <p:cNvSpPr>
                <a:spLocks noChangeArrowheads="1"/>
              </p:cNvSpPr>
              <p:nvPr/>
            </p:nvSpPr>
            <p:spPr bwMode="auto">
              <a:xfrm>
                <a:off x="1008" y="216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81" name="Oval 217">
                <a:extLst>
                  <a:ext uri="{FF2B5EF4-FFF2-40B4-BE49-F238E27FC236}">
                    <a16:creationId xmlns:a16="http://schemas.microsoft.com/office/drawing/2014/main" id="{F1286547-983E-440C-9B48-23C7262A5EC5}"/>
                  </a:ext>
                </a:extLst>
              </p:cNvPr>
              <p:cNvSpPr>
                <a:spLocks noChangeArrowheads="1"/>
              </p:cNvSpPr>
              <p:nvPr/>
            </p:nvSpPr>
            <p:spPr bwMode="auto">
              <a:xfrm rot="-5400000">
                <a:off x="1200"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82" name="Oval 218">
                <a:extLst>
                  <a:ext uri="{FF2B5EF4-FFF2-40B4-BE49-F238E27FC236}">
                    <a16:creationId xmlns:a16="http://schemas.microsoft.com/office/drawing/2014/main" id="{B5F3A727-664C-497E-BD34-EBF985F2BBA5}"/>
                  </a:ext>
                </a:extLst>
              </p:cNvPr>
              <p:cNvSpPr>
                <a:spLocks noChangeArrowheads="1"/>
              </p:cNvSpPr>
              <p:nvPr/>
            </p:nvSpPr>
            <p:spPr bwMode="auto">
              <a:xfrm rot="-5400000">
                <a:off x="816" y="196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83" name="Line 231">
                <a:extLst>
                  <a:ext uri="{FF2B5EF4-FFF2-40B4-BE49-F238E27FC236}">
                    <a16:creationId xmlns:a16="http://schemas.microsoft.com/office/drawing/2014/main" id="{1130F6AB-7976-4CF8-A0CB-A5F908026855}"/>
                  </a:ext>
                </a:extLst>
              </p:cNvPr>
              <p:cNvSpPr>
                <a:spLocks noChangeShapeType="1"/>
              </p:cNvSpPr>
              <p:nvPr/>
            </p:nvSpPr>
            <p:spPr bwMode="auto">
              <a:xfrm>
                <a:off x="624" y="249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4" name="Line 232">
                <a:extLst>
                  <a:ext uri="{FF2B5EF4-FFF2-40B4-BE49-F238E27FC236}">
                    <a16:creationId xmlns:a16="http://schemas.microsoft.com/office/drawing/2014/main" id="{02BB2A6C-EB34-4B55-BC45-689B1D57208A}"/>
                  </a:ext>
                </a:extLst>
              </p:cNvPr>
              <p:cNvSpPr>
                <a:spLocks noChangeShapeType="1"/>
              </p:cNvSpPr>
              <p:nvPr/>
            </p:nvSpPr>
            <p:spPr bwMode="auto">
              <a:xfrm>
                <a:off x="624" y="201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5" name="Line 235">
                <a:extLst>
                  <a:ext uri="{FF2B5EF4-FFF2-40B4-BE49-F238E27FC236}">
                    <a16:creationId xmlns:a16="http://schemas.microsoft.com/office/drawing/2014/main" id="{C339890B-DFB1-4B1B-B372-2E21B95F99CA}"/>
                  </a:ext>
                </a:extLst>
              </p:cNvPr>
              <p:cNvSpPr>
                <a:spLocks noChangeShapeType="1"/>
              </p:cNvSpPr>
              <p:nvPr/>
            </p:nvSpPr>
            <p:spPr bwMode="auto">
              <a:xfrm>
                <a:off x="4752" y="249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6" name="Line 236">
                <a:extLst>
                  <a:ext uri="{FF2B5EF4-FFF2-40B4-BE49-F238E27FC236}">
                    <a16:creationId xmlns:a16="http://schemas.microsoft.com/office/drawing/2014/main" id="{D12A0736-548C-4BC5-841B-1C2832DAB55E}"/>
                  </a:ext>
                </a:extLst>
              </p:cNvPr>
              <p:cNvSpPr>
                <a:spLocks noChangeShapeType="1"/>
              </p:cNvSpPr>
              <p:nvPr/>
            </p:nvSpPr>
            <p:spPr bwMode="auto">
              <a:xfrm>
                <a:off x="4752" y="201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7" name="Line 249">
                <a:extLst>
                  <a:ext uri="{FF2B5EF4-FFF2-40B4-BE49-F238E27FC236}">
                    <a16:creationId xmlns:a16="http://schemas.microsoft.com/office/drawing/2014/main" id="{C7B5ED7D-7DBC-4185-BD59-0A94DB1FEC25}"/>
                  </a:ext>
                </a:extLst>
              </p:cNvPr>
              <p:cNvSpPr>
                <a:spLocks noChangeShapeType="1"/>
              </p:cNvSpPr>
              <p:nvPr/>
            </p:nvSpPr>
            <p:spPr bwMode="auto">
              <a:xfrm rot="-5400000">
                <a:off x="960" y="15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8" name="Line 250">
                <a:extLst>
                  <a:ext uri="{FF2B5EF4-FFF2-40B4-BE49-F238E27FC236}">
                    <a16:creationId xmlns:a16="http://schemas.microsoft.com/office/drawing/2014/main" id="{8F5AD4B0-B33F-4B25-B8A3-063D38C4733F}"/>
                  </a:ext>
                </a:extLst>
              </p:cNvPr>
              <p:cNvSpPr>
                <a:spLocks noChangeShapeType="1"/>
              </p:cNvSpPr>
              <p:nvPr/>
            </p:nvSpPr>
            <p:spPr bwMode="auto">
              <a:xfrm rot="-5400000">
                <a:off x="1440" y="15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89" name="Line 251">
                <a:extLst>
                  <a:ext uri="{FF2B5EF4-FFF2-40B4-BE49-F238E27FC236}">
                    <a16:creationId xmlns:a16="http://schemas.microsoft.com/office/drawing/2014/main" id="{CF6FD8DA-3972-4104-A20F-0FE568F32A38}"/>
                  </a:ext>
                </a:extLst>
              </p:cNvPr>
              <p:cNvSpPr>
                <a:spLocks noChangeShapeType="1"/>
              </p:cNvSpPr>
              <p:nvPr/>
            </p:nvSpPr>
            <p:spPr bwMode="auto">
              <a:xfrm rot="-5400000">
                <a:off x="1920" y="15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90" name="Line 252">
                <a:extLst>
                  <a:ext uri="{FF2B5EF4-FFF2-40B4-BE49-F238E27FC236}">
                    <a16:creationId xmlns:a16="http://schemas.microsoft.com/office/drawing/2014/main" id="{3BF198B8-C010-4E07-AEA2-2032534373EC}"/>
                  </a:ext>
                </a:extLst>
              </p:cNvPr>
              <p:cNvSpPr>
                <a:spLocks noChangeShapeType="1"/>
              </p:cNvSpPr>
              <p:nvPr/>
            </p:nvSpPr>
            <p:spPr bwMode="auto">
              <a:xfrm rot="-5400000">
                <a:off x="2400" y="15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91" name="Line 253">
                <a:extLst>
                  <a:ext uri="{FF2B5EF4-FFF2-40B4-BE49-F238E27FC236}">
                    <a16:creationId xmlns:a16="http://schemas.microsoft.com/office/drawing/2014/main" id="{0EB29E03-B3F9-4FA2-A371-AE19B84A7396}"/>
                  </a:ext>
                </a:extLst>
              </p:cNvPr>
              <p:cNvSpPr>
                <a:spLocks noChangeShapeType="1"/>
              </p:cNvSpPr>
              <p:nvPr/>
            </p:nvSpPr>
            <p:spPr bwMode="auto">
              <a:xfrm rot="-5400000">
                <a:off x="2880" y="15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92" name="Line 254">
                <a:extLst>
                  <a:ext uri="{FF2B5EF4-FFF2-40B4-BE49-F238E27FC236}">
                    <a16:creationId xmlns:a16="http://schemas.microsoft.com/office/drawing/2014/main" id="{ADF43FC1-FBF8-4C57-89DF-CC30CF44C64C}"/>
                  </a:ext>
                </a:extLst>
              </p:cNvPr>
              <p:cNvSpPr>
                <a:spLocks noChangeShapeType="1"/>
              </p:cNvSpPr>
              <p:nvPr/>
            </p:nvSpPr>
            <p:spPr bwMode="auto">
              <a:xfrm rot="-5400000">
                <a:off x="3360" y="15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93" name="Line 255">
                <a:extLst>
                  <a:ext uri="{FF2B5EF4-FFF2-40B4-BE49-F238E27FC236}">
                    <a16:creationId xmlns:a16="http://schemas.microsoft.com/office/drawing/2014/main" id="{FE100FDB-A673-412D-8828-33AAFA88BB7C}"/>
                  </a:ext>
                </a:extLst>
              </p:cNvPr>
              <p:cNvSpPr>
                <a:spLocks noChangeShapeType="1"/>
              </p:cNvSpPr>
              <p:nvPr/>
            </p:nvSpPr>
            <p:spPr bwMode="auto">
              <a:xfrm rot="-5400000">
                <a:off x="3840" y="15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94" name="Line 256">
                <a:extLst>
                  <a:ext uri="{FF2B5EF4-FFF2-40B4-BE49-F238E27FC236}">
                    <a16:creationId xmlns:a16="http://schemas.microsoft.com/office/drawing/2014/main" id="{82A9CF23-92AE-4D9B-BB8C-C77A70AD3BB6}"/>
                  </a:ext>
                </a:extLst>
              </p:cNvPr>
              <p:cNvSpPr>
                <a:spLocks noChangeShapeType="1"/>
              </p:cNvSpPr>
              <p:nvPr/>
            </p:nvSpPr>
            <p:spPr bwMode="auto">
              <a:xfrm rot="-5400000">
                <a:off x="4320" y="1584"/>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7" name="Group 257">
              <a:extLst>
                <a:ext uri="{FF2B5EF4-FFF2-40B4-BE49-F238E27FC236}">
                  <a16:creationId xmlns:a16="http://schemas.microsoft.com/office/drawing/2014/main" id="{2AB1754E-1F3A-498B-99C5-098FC0D4AE0E}"/>
                </a:ext>
              </a:extLst>
            </p:cNvPr>
            <p:cNvGrpSpPr>
              <a:grpSpLocks/>
            </p:cNvGrpSpPr>
            <p:nvPr/>
          </p:nvGrpSpPr>
          <p:grpSpPr bwMode="auto">
            <a:xfrm>
              <a:off x="990600" y="4343400"/>
              <a:ext cx="7010400" cy="1905000"/>
              <a:chOff x="624" y="2736"/>
              <a:chExt cx="4416" cy="1200"/>
            </a:xfrm>
          </p:grpSpPr>
          <p:sp>
            <p:nvSpPr>
              <p:cNvPr id="11" name="Oval 14">
                <a:extLst>
                  <a:ext uri="{FF2B5EF4-FFF2-40B4-BE49-F238E27FC236}">
                    <a16:creationId xmlns:a16="http://schemas.microsoft.com/office/drawing/2014/main" id="{7EF3F100-2ADA-408D-9E62-1875FFE9F322}"/>
                  </a:ext>
                </a:extLst>
              </p:cNvPr>
              <p:cNvSpPr>
                <a:spLocks noChangeArrowheads="1"/>
              </p:cNvSpPr>
              <p:nvPr/>
            </p:nvSpPr>
            <p:spPr bwMode="auto">
              <a:xfrm>
                <a:off x="182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2" name="Oval 15">
                <a:extLst>
                  <a:ext uri="{FF2B5EF4-FFF2-40B4-BE49-F238E27FC236}">
                    <a16:creationId xmlns:a16="http://schemas.microsoft.com/office/drawing/2014/main" id="{A0F7726F-E4E0-43F9-959F-640F6626418A}"/>
                  </a:ext>
                </a:extLst>
              </p:cNvPr>
              <p:cNvSpPr>
                <a:spLocks noChangeArrowheads="1"/>
              </p:cNvSpPr>
              <p:nvPr/>
            </p:nvSpPr>
            <p:spPr bwMode="auto">
              <a:xfrm>
                <a:off x="1968" y="273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3" name="Oval 16">
                <a:extLst>
                  <a:ext uri="{FF2B5EF4-FFF2-40B4-BE49-F238E27FC236}">
                    <a16:creationId xmlns:a16="http://schemas.microsoft.com/office/drawing/2014/main" id="{45DF60FF-C602-492A-A5F1-4B2661E309D8}"/>
                  </a:ext>
                </a:extLst>
              </p:cNvPr>
              <p:cNvSpPr>
                <a:spLocks noChangeArrowheads="1"/>
              </p:cNvSpPr>
              <p:nvPr/>
            </p:nvSpPr>
            <p:spPr bwMode="auto">
              <a:xfrm>
                <a:off x="196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4" name="Oval 17">
                <a:extLst>
                  <a:ext uri="{FF2B5EF4-FFF2-40B4-BE49-F238E27FC236}">
                    <a16:creationId xmlns:a16="http://schemas.microsoft.com/office/drawing/2014/main" id="{C8BE6967-7878-45D5-9B14-9EB1E5F70587}"/>
                  </a:ext>
                </a:extLst>
              </p:cNvPr>
              <p:cNvSpPr>
                <a:spLocks noChangeArrowheads="1"/>
              </p:cNvSpPr>
              <p:nvPr/>
            </p:nvSpPr>
            <p:spPr bwMode="auto">
              <a:xfrm rot="-5400000">
                <a:off x="216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5" name="Oval 18">
                <a:extLst>
                  <a:ext uri="{FF2B5EF4-FFF2-40B4-BE49-F238E27FC236}">
                    <a16:creationId xmlns:a16="http://schemas.microsoft.com/office/drawing/2014/main" id="{1A60C358-3051-4AFB-9A47-9C3F82D95D82}"/>
                  </a:ext>
                </a:extLst>
              </p:cNvPr>
              <p:cNvSpPr>
                <a:spLocks noChangeArrowheads="1"/>
              </p:cNvSpPr>
              <p:nvPr/>
            </p:nvSpPr>
            <p:spPr bwMode="auto">
              <a:xfrm rot="-5400000">
                <a:off x="177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6" name="Oval 19">
                <a:extLst>
                  <a:ext uri="{FF2B5EF4-FFF2-40B4-BE49-F238E27FC236}">
                    <a16:creationId xmlns:a16="http://schemas.microsoft.com/office/drawing/2014/main" id="{F1D7D1B3-B265-47F7-B51D-36FC1A15228C}"/>
                  </a:ext>
                </a:extLst>
              </p:cNvPr>
              <p:cNvSpPr>
                <a:spLocks noChangeArrowheads="1"/>
              </p:cNvSpPr>
              <p:nvPr/>
            </p:nvSpPr>
            <p:spPr bwMode="auto">
              <a:xfrm>
                <a:off x="230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7" name="Oval 20">
                <a:extLst>
                  <a:ext uri="{FF2B5EF4-FFF2-40B4-BE49-F238E27FC236}">
                    <a16:creationId xmlns:a16="http://schemas.microsoft.com/office/drawing/2014/main" id="{13830389-794E-4A47-B9F9-D62ACBDF651D}"/>
                  </a:ext>
                </a:extLst>
              </p:cNvPr>
              <p:cNvSpPr>
                <a:spLocks noChangeArrowheads="1"/>
              </p:cNvSpPr>
              <p:nvPr/>
            </p:nvSpPr>
            <p:spPr bwMode="auto">
              <a:xfrm>
                <a:off x="2448" y="273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8" name="Oval 21">
                <a:extLst>
                  <a:ext uri="{FF2B5EF4-FFF2-40B4-BE49-F238E27FC236}">
                    <a16:creationId xmlns:a16="http://schemas.microsoft.com/office/drawing/2014/main" id="{24F681DA-EB5A-47BC-ADA7-23E6150E5A44}"/>
                  </a:ext>
                </a:extLst>
              </p:cNvPr>
              <p:cNvSpPr>
                <a:spLocks noChangeArrowheads="1"/>
              </p:cNvSpPr>
              <p:nvPr/>
            </p:nvSpPr>
            <p:spPr bwMode="auto">
              <a:xfrm>
                <a:off x="244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9" name="Oval 22">
                <a:extLst>
                  <a:ext uri="{FF2B5EF4-FFF2-40B4-BE49-F238E27FC236}">
                    <a16:creationId xmlns:a16="http://schemas.microsoft.com/office/drawing/2014/main" id="{4395940F-04CD-4C55-9788-3811735907DE}"/>
                  </a:ext>
                </a:extLst>
              </p:cNvPr>
              <p:cNvSpPr>
                <a:spLocks noChangeArrowheads="1"/>
              </p:cNvSpPr>
              <p:nvPr/>
            </p:nvSpPr>
            <p:spPr bwMode="auto">
              <a:xfrm rot="-5400000">
                <a:off x="264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0" name="Oval 23">
                <a:extLst>
                  <a:ext uri="{FF2B5EF4-FFF2-40B4-BE49-F238E27FC236}">
                    <a16:creationId xmlns:a16="http://schemas.microsoft.com/office/drawing/2014/main" id="{B066BC63-E815-4F27-9DD1-C3B12D9BD7E1}"/>
                  </a:ext>
                </a:extLst>
              </p:cNvPr>
              <p:cNvSpPr>
                <a:spLocks noChangeArrowheads="1"/>
              </p:cNvSpPr>
              <p:nvPr/>
            </p:nvSpPr>
            <p:spPr bwMode="auto">
              <a:xfrm rot="-5400000">
                <a:off x="225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1" name="Oval 29">
                <a:extLst>
                  <a:ext uri="{FF2B5EF4-FFF2-40B4-BE49-F238E27FC236}">
                    <a16:creationId xmlns:a16="http://schemas.microsoft.com/office/drawing/2014/main" id="{65FC8CDC-EECF-47CC-9C98-BF49673CD0F6}"/>
                  </a:ext>
                </a:extLst>
              </p:cNvPr>
              <p:cNvSpPr>
                <a:spLocks noChangeArrowheads="1"/>
              </p:cNvSpPr>
              <p:nvPr/>
            </p:nvSpPr>
            <p:spPr bwMode="auto">
              <a:xfrm>
                <a:off x="278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2" name="Oval 30">
                <a:extLst>
                  <a:ext uri="{FF2B5EF4-FFF2-40B4-BE49-F238E27FC236}">
                    <a16:creationId xmlns:a16="http://schemas.microsoft.com/office/drawing/2014/main" id="{5C54E7A3-3039-4CB5-8E5C-4556DC11D7CB}"/>
                  </a:ext>
                </a:extLst>
              </p:cNvPr>
              <p:cNvSpPr>
                <a:spLocks noChangeArrowheads="1"/>
              </p:cNvSpPr>
              <p:nvPr/>
            </p:nvSpPr>
            <p:spPr bwMode="auto">
              <a:xfrm>
                <a:off x="2928" y="273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3" name="Oval 31">
                <a:extLst>
                  <a:ext uri="{FF2B5EF4-FFF2-40B4-BE49-F238E27FC236}">
                    <a16:creationId xmlns:a16="http://schemas.microsoft.com/office/drawing/2014/main" id="{1A1352B5-CDA3-463D-9E73-D7D8F5F7DBE0}"/>
                  </a:ext>
                </a:extLst>
              </p:cNvPr>
              <p:cNvSpPr>
                <a:spLocks noChangeArrowheads="1"/>
              </p:cNvSpPr>
              <p:nvPr/>
            </p:nvSpPr>
            <p:spPr bwMode="auto">
              <a:xfrm>
                <a:off x="292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4" name="Oval 32">
                <a:extLst>
                  <a:ext uri="{FF2B5EF4-FFF2-40B4-BE49-F238E27FC236}">
                    <a16:creationId xmlns:a16="http://schemas.microsoft.com/office/drawing/2014/main" id="{0D1E689F-50EF-45B2-A878-C980FF6C75FF}"/>
                  </a:ext>
                </a:extLst>
              </p:cNvPr>
              <p:cNvSpPr>
                <a:spLocks noChangeArrowheads="1"/>
              </p:cNvSpPr>
              <p:nvPr/>
            </p:nvSpPr>
            <p:spPr bwMode="auto">
              <a:xfrm rot="-5400000">
                <a:off x="312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5" name="Oval 33">
                <a:extLst>
                  <a:ext uri="{FF2B5EF4-FFF2-40B4-BE49-F238E27FC236}">
                    <a16:creationId xmlns:a16="http://schemas.microsoft.com/office/drawing/2014/main" id="{A30D28CF-4D8A-46A0-B2F4-625535C20BD9}"/>
                  </a:ext>
                </a:extLst>
              </p:cNvPr>
              <p:cNvSpPr>
                <a:spLocks noChangeArrowheads="1"/>
              </p:cNvSpPr>
              <p:nvPr/>
            </p:nvSpPr>
            <p:spPr bwMode="auto">
              <a:xfrm rot="-5400000">
                <a:off x="273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6" name="Oval 59">
                <a:extLst>
                  <a:ext uri="{FF2B5EF4-FFF2-40B4-BE49-F238E27FC236}">
                    <a16:creationId xmlns:a16="http://schemas.microsoft.com/office/drawing/2014/main" id="{12F34EE0-B08C-487A-8B6B-49062FB8D9A2}"/>
                  </a:ext>
                </a:extLst>
              </p:cNvPr>
              <p:cNvSpPr>
                <a:spLocks noChangeArrowheads="1"/>
              </p:cNvSpPr>
              <p:nvPr/>
            </p:nvSpPr>
            <p:spPr bwMode="auto">
              <a:xfrm>
                <a:off x="326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7" name="Oval 60">
                <a:extLst>
                  <a:ext uri="{FF2B5EF4-FFF2-40B4-BE49-F238E27FC236}">
                    <a16:creationId xmlns:a16="http://schemas.microsoft.com/office/drawing/2014/main" id="{B783FC56-E935-40A4-9E79-035048F17131}"/>
                  </a:ext>
                </a:extLst>
              </p:cNvPr>
              <p:cNvSpPr>
                <a:spLocks noChangeArrowheads="1"/>
              </p:cNvSpPr>
              <p:nvPr/>
            </p:nvSpPr>
            <p:spPr bwMode="auto">
              <a:xfrm>
                <a:off x="3408" y="273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8" name="Oval 61">
                <a:extLst>
                  <a:ext uri="{FF2B5EF4-FFF2-40B4-BE49-F238E27FC236}">
                    <a16:creationId xmlns:a16="http://schemas.microsoft.com/office/drawing/2014/main" id="{BA5488E9-8947-4F21-8020-5B4C9500D0C7}"/>
                  </a:ext>
                </a:extLst>
              </p:cNvPr>
              <p:cNvSpPr>
                <a:spLocks noChangeArrowheads="1"/>
              </p:cNvSpPr>
              <p:nvPr/>
            </p:nvSpPr>
            <p:spPr bwMode="auto">
              <a:xfrm>
                <a:off x="340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29" name="Oval 62">
                <a:extLst>
                  <a:ext uri="{FF2B5EF4-FFF2-40B4-BE49-F238E27FC236}">
                    <a16:creationId xmlns:a16="http://schemas.microsoft.com/office/drawing/2014/main" id="{9DF301BE-B4D4-4B6E-B6D1-6C9FCA5B4D73}"/>
                  </a:ext>
                </a:extLst>
              </p:cNvPr>
              <p:cNvSpPr>
                <a:spLocks noChangeArrowheads="1"/>
              </p:cNvSpPr>
              <p:nvPr/>
            </p:nvSpPr>
            <p:spPr bwMode="auto">
              <a:xfrm rot="-5400000">
                <a:off x="360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0" name="Oval 63">
                <a:extLst>
                  <a:ext uri="{FF2B5EF4-FFF2-40B4-BE49-F238E27FC236}">
                    <a16:creationId xmlns:a16="http://schemas.microsoft.com/office/drawing/2014/main" id="{AD12592C-4F9A-4E3B-A378-375E49451CAF}"/>
                  </a:ext>
                </a:extLst>
              </p:cNvPr>
              <p:cNvSpPr>
                <a:spLocks noChangeArrowheads="1"/>
              </p:cNvSpPr>
              <p:nvPr/>
            </p:nvSpPr>
            <p:spPr bwMode="auto">
              <a:xfrm rot="-5400000">
                <a:off x="321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1" name="Oval 74">
                <a:extLst>
                  <a:ext uri="{FF2B5EF4-FFF2-40B4-BE49-F238E27FC236}">
                    <a16:creationId xmlns:a16="http://schemas.microsoft.com/office/drawing/2014/main" id="{D9C98A86-99ED-4B87-BD74-445CB551D0CD}"/>
                  </a:ext>
                </a:extLst>
              </p:cNvPr>
              <p:cNvSpPr>
                <a:spLocks noChangeArrowheads="1"/>
              </p:cNvSpPr>
              <p:nvPr/>
            </p:nvSpPr>
            <p:spPr bwMode="auto">
              <a:xfrm>
                <a:off x="374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2" name="Oval 75">
                <a:extLst>
                  <a:ext uri="{FF2B5EF4-FFF2-40B4-BE49-F238E27FC236}">
                    <a16:creationId xmlns:a16="http://schemas.microsoft.com/office/drawing/2014/main" id="{FEA3A6B7-F190-41F3-8618-7AA9EE97209D}"/>
                  </a:ext>
                </a:extLst>
              </p:cNvPr>
              <p:cNvSpPr>
                <a:spLocks noChangeArrowheads="1"/>
              </p:cNvSpPr>
              <p:nvPr/>
            </p:nvSpPr>
            <p:spPr bwMode="auto">
              <a:xfrm>
                <a:off x="3888" y="273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3" name="Oval 76">
                <a:extLst>
                  <a:ext uri="{FF2B5EF4-FFF2-40B4-BE49-F238E27FC236}">
                    <a16:creationId xmlns:a16="http://schemas.microsoft.com/office/drawing/2014/main" id="{A36E5E6F-2EA3-4E3A-A393-84C0C8DDA72F}"/>
                  </a:ext>
                </a:extLst>
              </p:cNvPr>
              <p:cNvSpPr>
                <a:spLocks noChangeArrowheads="1"/>
              </p:cNvSpPr>
              <p:nvPr/>
            </p:nvSpPr>
            <p:spPr bwMode="auto">
              <a:xfrm>
                <a:off x="388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4" name="Oval 77">
                <a:extLst>
                  <a:ext uri="{FF2B5EF4-FFF2-40B4-BE49-F238E27FC236}">
                    <a16:creationId xmlns:a16="http://schemas.microsoft.com/office/drawing/2014/main" id="{5330AE8B-637A-4515-8FD4-0F3F5065E8B7}"/>
                  </a:ext>
                </a:extLst>
              </p:cNvPr>
              <p:cNvSpPr>
                <a:spLocks noChangeArrowheads="1"/>
              </p:cNvSpPr>
              <p:nvPr/>
            </p:nvSpPr>
            <p:spPr bwMode="auto">
              <a:xfrm rot="-5400000">
                <a:off x="408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5" name="Oval 78">
                <a:extLst>
                  <a:ext uri="{FF2B5EF4-FFF2-40B4-BE49-F238E27FC236}">
                    <a16:creationId xmlns:a16="http://schemas.microsoft.com/office/drawing/2014/main" id="{850E05B8-C959-495E-8378-7951A69AA22D}"/>
                  </a:ext>
                </a:extLst>
              </p:cNvPr>
              <p:cNvSpPr>
                <a:spLocks noChangeArrowheads="1"/>
              </p:cNvSpPr>
              <p:nvPr/>
            </p:nvSpPr>
            <p:spPr bwMode="auto">
              <a:xfrm rot="-5400000">
                <a:off x="369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6" name="Oval 94">
                <a:extLst>
                  <a:ext uri="{FF2B5EF4-FFF2-40B4-BE49-F238E27FC236}">
                    <a16:creationId xmlns:a16="http://schemas.microsoft.com/office/drawing/2014/main" id="{7ED9E26A-D95D-47BB-8B1C-5992ECD1A445}"/>
                  </a:ext>
                </a:extLst>
              </p:cNvPr>
              <p:cNvSpPr>
                <a:spLocks noChangeArrowheads="1"/>
              </p:cNvSpPr>
              <p:nvPr/>
            </p:nvSpPr>
            <p:spPr bwMode="auto">
              <a:xfrm>
                <a:off x="182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7" name="Oval 95">
                <a:extLst>
                  <a:ext uri="{FF2B5EF4-FFF2-40B4-BE49-F238E27FC236}">
                    <a16:creationId xmlns:a16="http://schemas.microsoft.com/office/drawing/2014/main" id="{68610C3B-69D6-4175-8D40-231665F8DC28}"/>
                  </a:ext>
                </a:extLst>
              </p:cNvPr>
              <p:cNvSpPr>
                <a:spLocks noChangeArrowheads="1"/>
              </p:cNvSpPr>
              <p:nvPr/>
            </p:nvSpPr>
            <p:spPr bwMode="auto">
              <a:xfrm>
                <a:off x="196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8" name="Oval 96">
                <a:extLst>
                  <a:ext uri="{FF2B5EF4-FFF2-40B4-BE49-F238E27FC236}">
                    <a16:creationId xmlns:a16="http://schemas.microsoft.com/office/drawing/2014/main" id="{B586A49E-D246-4BBD-B23A-CA8412D4270F}"/>
                  </a:ext>
                </a:extLst>
              </p:cNvPr>
              <p:cNvSpPr>
                <a:spLocks noChangeArrowheads="1"/>
              </p:cNvSpPr>
              <p:nvPr/>
            </p:nvSpPr>
            <p:spPr bwMode="auto">
              <a:xfrm>
                <a:off x="196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39" name="Oval 97">
                <a:extLst>
                  <a:ext uri="{FF2B5EF4-FFF2-40B4-BE49-F238E27FC236}">
                    <a16:creationId xmlns:a16="http://schemas.microsoft.com/office/drawing/2014/main" id="{44679215-0466-47D4-A947-B56923794552}"/>
                  </a:ext>
                </a:extLst>
              </p:cNvPr>
              <p:cNvSpPr>
                <a:spLocks noChangeArrowheads="1"/>
              </p:cNvSpPr>
              <p:nvPr/>
            </p:nvSpPr>
            <p:spPr bwMode="auto">
              <a:xfrm rot="-5400000">
                <a:off x="216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0" name="Oval 98">
                <a:extLst>
                  <a:ext uri="{FF2B5EF4-FFF2-40B4-BE49-F238E27FC236}">
                    <a16:creationId xmlns:a16="http://schemas.microsoft.com/office/drawing/2014/main" id="{469D625E-A1A8-406E-B549-F1E68C1CD4BF}"/>
                  </a:ext>
                </a:extLst>
              </p:cNvPr>
              <p:cNvSpPr>
                <a:spLocks noChangeArrowheads="1"/>
              </p:cNvSpPr>
              <p:nvPr/>
            </p:nvSpPr>
            <p:spPr bwMode="auto">
              <a:xfrm rot="-5400000">
                <a:off x="177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1" name="Oval 99">
                <a:extLst>
                  <a:ext uri="{FF2B5EF4-FFF2-40B4-BE49-F238E27FC236}">
                    <a16:creationId xmlns:a16="http://schemas.microsoft.com/office/drawing/2014/main" id="{0CABC517-5146-45B1-9D69-AF3BF3F6BA0F}"/>
                  </a:ext>
                </a:extLst>
              </p:cNvPr>
              <p:cNvSpPr>
                <a:spLocks noChangeArrowheads="1"/>
              </p:cNvSpPr>
              <p:nvPr/>
            </p:nvSpPr>
            <p:spPr bwMode="auto">
              <a:xfrm>
                <a:off x="230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2" name="Oval 100">
                <a:extLst>
                  <a:ext uri="{FF2B5EF4-FFF2-40B4-BE49-F238E27FC236}">
                    <a16:creationId xmlns:a16="http://schemas.microsoft.com/office/drawing/2014/main" id="{154668BB-33AA-4AEF-A6A6-7B9E4848D82E}"/>
                  </a:ext>
                </a:extLst>
              </p:cNvPr>
              <p:cNvSpPr>
                <a:spLocks noChangeArrowheads="1"/>
              </p:cNvSpPr>
              <p:nvPr/>
            </p:nvSpPr>
            <p:spPr bwMode="auto">
              <a:xfrm>
                <a:off x="244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3" name="Oval 101">
                <a:extLst>
                  <a:ext uri="{FF2B5EF4-FFF2-40B4-BE49-F238E27FC236}">
                    <a16:creationId xmlns:a16="http://schemas.microsoft.com/office/drawing/2014/main" id="{8E2ED1DF-BC39-43CF-B68D-30C35C59756A}"/>
                  </a:ext>
                </a:extLst>
              </p:cNvPr>
              <p:cNvSpPr>
                <a:spLocks noChangeArrowheads="1"/>
              </p:cNvSpPr>
              <p:nvPr/>
            </p:nvSpPr>
            <p:spPr bwMode="auto">
              <a:xfrm>
                <a:off x="244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4" name="Oval 102">
                <a:extLst>
                  <a:ext uri="{FF2B5EF4-FFF2-40B4-BE49-F238E27FC236}">
                    <a16:creationId xmlns:a16="http://schemas.microsoft.com/office/drawing/2014/main" id="{CD4FEB8B-468E-41B8-8170-A50E41972DDB}"/>
                  </a:ext>
                </a:extLst>
              </p:cNvPr>
              <p:cNvSpPr>
                <a:spLocks noChangeArrowheads="1"/>
              </p:cNvSpPr>
              <p:nvPr/>
            </p:nvSpPr>
            <p:spPr bwMode="auto">
              <a:xfrm rot="-5400000">
                <a:off x="264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5" name="Oval 103">
                <a:extLst>
                  <a:ext uri="{FF2B5EF4-FFF2-40B4-BE49-F238E27FC236}">
                    <a16:creationId xmlns:a16="http://schemas.microsoft.com/office/drawing/2014/main" id="{3CFC66F0-7563-4F05-AD17-8BED2A220B7C}"/>
                  </a:ext>
                </a:extLst>
              </p:cNvPr>
              <p:cNvSpPr>
                <a:spLocks noChangeArrowheads="1"/>
              </p:cNvSpPr>
              <p:nvPr/>
            </p:nvSpPr>
            <p:spPr bwMode="auto">
              <a:xfrm rot="-5400000">
                <a:off x="225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6" name="Oval 104">
                <a:extLst>
                  <a:ext uri="{FF2B5EF4-FFF2-40B4-BE49-F238E27FC236}">
                    <a16:creationId xmlns:a16="http://schemas.microsoft.com/office/drawing/2014/main" id="{CDE9E47A-5974-4057-84C4-870F77674751}"/>
                  </a:ext>
                </a:extLst>
              </p:cNvPr>
              <p:cNvSpPr>
                <a:spLocks noChangeArrowheads="1"/>
              </p:cNvSpPr>
              <p:nvPr/>
            </p:nvSpPr>
            <p:spPr bwMode="auto">
              <a:xfrm>
                <a:off x="278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7" name="Oval 105">
                <a:extLst>
                  <a:ext uri="{FF2B5EF4-FFF2-40B4-BE49-F238E27FC236}">
                    <a16:creationId xmlns:a16="http://schemas.microsoft.com/office/drawing/2014/main" id="{E1B05405-5BB5-44C4-8D69-39B202F57A58}"/>
                  </a:ext>
                </a:extLst>
              </p:cNvPr>
              <p:cNvSpPr>
                <a:spLocks noChangeArrowheads="1"/>
              </p:cNvSpPr>
              <p:nvPr/>
            </p:nvSpPr>
            <p:spPr bwMode="auto">
              <a:xfrm>
                <a:off x="292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8" name="Oval 106">
                <a:extLst>
                  <a:ext uri="{FF2B5EF4-FFF2-40B4-BE49-F238E27FC236}">
                    <a16:creationId xmlns:a16="http://schemas.microsoft.com/office/drawing/2014/main" id="{B5AA043C-9A5D-445D-97BA-6758F3466867}"/>
                  </a:ext>
                </a:extLst>
              </p:cNvPr>
              <p:cNvSpPr>
                <a:spLocks noChangeArrowheads="1"/>
              </p:cNvSpPr>
              <p:nvPr/>
            </p:nvSpPr>
            <p:spPr bwMode="auto">
              <a:xfrm>
                <a:off x="292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49" name="Oval 107">
                <a:extLst>
                  <a:ext uri="{FF2B5EF4-FFF2-40B4-BE49-F238E27FC236}">
                    <a16:creationId xmlns:a16="http://schemas.microsoft.com/office/drawing/2014/main" id="{FC2034A2-9426-46DC-B2A0-1B38EBD508A9}"/>
                  </a:ext>
                </a:extLst>
              </p:cNvPr>
              <p:cNvSpPr>
                <a:spLocks noChangeArrowheads="1"/>
              </p:cNvSpPr>
              <p:nvPr/>
            </p:nvSpPr>
            <p:spPr bwMode="auto">
              <a:xfrm rot="-5400000">
                <a:off x="312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0" name="Oval 108">
                <a:extLst>
                  <a:ext uri="{FF2B5EF4-FFF2-40B4-BE49-F238E27FC236}">
                    <a16:creationId xmlns:a16="http://schemas.microsoft.com/office/drawing/2014/main" id="{F0765542-FDDD-4ED5-B66F-4AF5B98A10E6}"/>
                  </a:ext>
                </a:extLst>
              </p:cNvPr>
              <p:cNvSpPr>
                <a:spLocks noChangeArrowheads="1"/>
              </p:cNvSpPr>
              <p:nvPr/>
            </p:nvSpPr>
            <p:spPr bwMode="auto">
              <a:xfrm rot="-5400000">
                <a:off x="273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1" name="Oval 109">
                <a:extLst>
                  <a:ext uri="{FF2B5EF4-FFF2-40B4-BE49-F238E27FC236}">
                    <a16:creationId xmlns:a16="http://schemas.microsoft.com/office/drawing/2014/main" id="{79F4FCC0-9D73-4C3F-A894-C5EB025BDB85}"/>
                  </a:ext>
                </a:extLst>
              </p:cNvPr>
              <p:cNvSpPr>
                <a:spLocks noChangeArrowheads="1"/>
              </p:cNvSpPr>
              <p:nvPr/>
            </p:nvSpPr>
            <p:spPr bwMode="auto">
              <a:xfrm>
                <a:off x="326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2" name="Oval 110">
                <a:extLst>
                  <a:ext uri="{FF2B5EF4-FFF2-40B4-BE49-F238E27FC236}">
                    <a16:creationId xmlns:a16="http://schemas.microsoft.com/office/drawing/2014/main" id="{E93DB10C-E98E-46FD-ABC1-D11A814EC804}"/>
                  </a:ext>
                </a:extLst>
              </p:cNvPr>
              <p:cNvSpPr>
                <a:spLocks noChangeArrowheads="1"/>
              </p:cNvSpPr>
              <p:nvPr/>
            </p:nvSpPr>
            <p:spPr bwMode="auto">
              <a:xfrm>
                <a:off x="340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3" name="Oval 111">
                <a:extLst>
                  <a:ext uri="{FF2B5EF4-FFF2-40B4-BE49-F238E27FC236}">
                    <a16:creationId xmlns:a16="http://schemas.microsoft.com/office/drawing/2014/main" id="{746181DA-08E7-4CF3-8ED3-1D03C8D872BB}"/>
                  </a:ext>
                </a:extLst>
              </p:cNvPr>
              <p:cNvSpPr>
                <a:spLocks noChangeArrowheads="1"/>
              </p:cNvSpPr>
              <p:nvPr/>
            </p:nvSpPr>
            <p:spPr bwMode="auto">
              <a:xfrm>
                <a:off x="340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4" name="Oval 112">
                <a:extLst>
                  <a:ext uri="{FF2B5EF4-FFF2-40B4-BE49-F238E27FC236}">
                    <a16:creationId xmlns:a16="http://schemas.microsoft.com/office/drawing/2014/main" id="{52025E3B-22A5-4E21-BC4C-A2153FBBBC0A}"/>
                  </a:ext>
                </a:extLst>
              </p:cNvPr>
              <p:cNvSpPr>
                <a:spLocks noChangeArrowheads="1"/>
              </p:cNvSpPr>
              <p:nvPr/>
            </p:nvSpPr>
            <p:spPr bwMode="auto">
              <a:xfrm rot="-5400000">
                <a:off x="360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5" name="Oval 113">
                <a:extLst>
                  <a:ext uri="{FF2B5EF4-FFF2-40B4-BE49-F238E27FC236}">
                    <a16:creationId xmlns:a16="http://schemas.microsoft.com/office/drawing/2014/main" id="{F2487DC9-0C75-41ED-8DFE-9779C8393F64}"/>
                  </a:ext>
                </a:extLst>
              </p:cNvPr>
              <p:cNvSpPr>
                <a:spLocks noChangeArrowheads="1"/>
              </p:cNvSpPr>
              <p:nvPr/>
            </p:nvSpPr>
            <p:spPr bwMode="auto">
              <a:xfrm rot="-5400000">
                <a:off x="321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6" name="Oval 114">
                <a:extLst>
                  <a:ext uri="{FF2B5EF4-FFF2-40B4-BE49-F238E27FC236}">
                    <a16:creationId xmlns:a16="http://schemas.microsoft.com/office/drawing/2014/main" id="{7E8CF21C-BEFD-469B-9D73-11D54B1CFF1C}"/>
                  </a:ext>
                </a:extLst>
              </p:cNvPr>
              <p:cNvSpPr>
                <a:spLocks noChangeArrowheads="1"/>
              </p:cNvSpPr>
              <p:nvPr/>
            </p:nvSpPr>
            <p:spPr bwMode="auto">
              <a:xfrm>
                <a:off x="374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7" name="Oval 115">
                <a:extLst>
                  <a:ext uri="{FF2B5EF4-FFF2-40B4-BE49-F238E27FC236}">
                    <a16:creationId xmlns:a16="http://schemas.microsoft.com/office/drawing/2014/main" id="{A7344762-C39B-4403-AF8B-193255B39C7B}"/>
                  </a:ext>
                </a:extLst>
              </p:cNvPr>
              <p:cNvSpPr>
                <a:spLocks noChangeArrowheads="1"/>
              </p:cNvSpPr>
              <p:nvPr/>
            </p:nvSpPr>
            <p:spPr bwMode="auto">
              <a:xfrm>
                <a:off x="388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8" name="Oval 116">
                <a:extLst>
                  <a:ext uri="{FF2B5EF4-FFF2-40B4-BE49-F238E27FC236}">
                    <a16:creationId xmlns:a16="http://schemas.microsoft.com/office/drawing/2014/main" id="{52B783FF-109C-4689-95A7-A5C863AFF327}"/>
                  </a:ext>
                </a:extLst>
              </p:cNvPr>
              <p:cNvSpPr>
                <a:spLocks noChangeArrowheads="1"/>
              </p:cNvSpPr>
              <p:nvPr/>
            </p:nvSpPr>
            <p:spPr bwMode="auto">
              <a:xfrm>
                <a:off x="388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59" name="Oval 117">
                <a:extLst>
                  <a:ext uri="{FF2B5EF4-FFF2-40B4-BE49-F238E27FC236}">
                    <a16:creationId xmlns:a16="http://schemas.microsoft.com/office/drawing/2014/main" id="{8836F1D2-79AE-46BA-89C7-D7BFA8B35031}"/>
                  </a:ext>
                </a:extLst>
              </p:cNvPr>
              <p:cNvSpPr>
                <a:spLocks noChangeArrowheads="1"/>
              </p:cNvSpPr>
              <p:nvPr/>
            </p:nvSpPr>
            <p:spPr bwMode="auto">
              <a:xfrm rot="-5400000">
                <a:off x="408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0" name="Oval 118">
                <a:extLst>
                  <a:ext uri="{FF2B5EF4-FFF2-40B4-BE49-F238E27FC236}">
                    <a16:creationId xmlns:a16="http://schemas.microsoft.com/office/drawing/2014/main" id="{6025095B-BEE3-4DDC-88CF-6AD0D43E6BF5}"/>
                  </a:ext>
                </a:extLst>
              </p:cNvPr>
              <p:cNvSpPr>
                <a:spLocks noChangeArrowheads="1"/>
              </p:cNvSpPr>
              <p:nvPr/>
            </p:nvSpPr>
            <p:spPr bwMode="auto">
              <a:xfrm rot="-5400000">
                <a:off x="369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1" name="Oval 179">
                <a:extLst>
                  <a:ext uri="{FF2B5EF4-FFF2-40B4-BE49-F238E27FC236}">
                    <a16:creationId xmlns:a16="http://schemas.microsoft.com/office/drawing/2014/main" id="{919AD702-FEC7-429D-BFD4-4AC9AFA135AA}"/>
                  </a:ext>
                </a:extLst>
              </p:cNvPr>
              <p:cNvSpPr>
                <a:spLocks noChangeArrowheads="1"/>
              </p:cNvSpPr>
              <p:nvPr/>
            </p:nvSpPr>
            <p:spPr bwMode="auto">
              <a:xfrm>
                <a:off x="422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2" name="Oval 180">
                <a:extLst>
                  <a:ext uri="{FF2B5EF4-FFF2-40B4-BE49-F238E27FC236}">
                    <a16:creationId xmlns:a16="http://schemas.microsoft.com/office/drawing/2014/main" id="{29B872F1-68F5-43FA-A102-AEEEA2AA923C}"/>
                  </a:ext>
                </a:extLst>
              </p:cNvPr>
              <p:cNvSpPr>
                <a:spLocks noChangeArrowheads="1"/>
              </p:cNvSpPr>
              <p:nvPr/>
            </p:nvSpPr>
            <p:spPr bwMode="auto">
              <a:xfrm>
                <a:off x="4368" y="273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3" name="Oval 181">
                <a:extLst>
                  <a:ext uri="{FF2B5EF4-FFF2-40B4-BE49-F238E27FC236}">
                    <a16:creationId xmlns:a16="http://schemas.microsoft.com/office/drawing/2014/main" id="{AD966CB8-F7DA-4A1A-9B29-843361781F02}"/>
                  </a:ext>
                </a:extLst>
              </p:cNvPr>
              <p:cNvSpPr>
                <a:spLocks noChangeArrowheads="1"/>
              </p:cNvSpPr>
              <p:nvPr/>
            </p:nvSpPr>
            <p:spPr bwMode="auto">
              <a:xfrm>
                <a:off x="436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4" name="Oval 182">
                <a:extLst>
                  <a:ext uri="{FF2B5EF4-FFF2-40B4-BE49-F238E27FC236}">
                    <a16:creationId xmlns:a16="http://schemas.microsoft.com/office/drawing/2014/main" id="{82CED546-F7B7-4002-8D40-5FAD1991AD59}"/>
                  </a:ext>
                </a:extLst>
              </p:cNvPr>
              <p:cNvSpPr>
                <a:spLocks noChangeArrowheads="1"/>
              </p:cNvSpPr>
              <p:nvPr/>
            </p:nvSpPr>
            <p:spPr bwMode="auto">
              <a:xfrm rot="-5400000">
                <a:off x="456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5" name="Oval 183">
                <a:extLst>
                  <a:ext uri="{FF2B5EF4-FFF2-40B4-BE49-F238E27FC236}">
                    <a16:creationId xmlns:a16="http://schemas.microsoft.com/office/drawing/2014/main" id="{1E7B42A8-1D7E-410F-8566-A6DD84D22874}"/>
                  </a:ext>
                </a:extLst>
              </p:cNvPr>
              <p:cNvSpPr>
                <a:spLocks noChangeArrowheads="1"/>
              </p:cNvSpPr>
              <p:nvPr/>
            </p:nvSpPr>
            <p:spPr bwMode="auto">
              <a:xfrm rot="-5400000">
                <a:off x="417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6" name="Oval 184">
                <a:extLst>
                  <a:ext uri="{FF2B5EF4-FFF2-40B4-BE49-F238E27FC236}">
                    <a16:creationId xmlns:a16="http://schemas.microsoft.com/office/drawing/2014/main" id="{FAE2327E-5F63-4E72-BB03-576BEE4B5F87}"/>
                  </a:ext>
                </a:extLst>
              </p:cNvPr>
              <p:cNvSpPr>
                <a:spLocks noChangeArrowheads="1"/>
              </p:cNvSpPr>
              <p:nvPr/>
            </p:nvSpPr>
            <p:spPr bwMode="auto">
              <a:xfrm>
                <a:off x="422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7" name="Oval 185">
                <a:extLst>
                  <a:ext uri="{FF2B5EF4-FFF2-40B4-BE49-F238E27FC236}">
                    <a16:creationId xmlns:a16="http://schemas.microsoft.com/office/drawing/2014/main" id="{5BE22EA7-8784-415B-A245-5455B349B762}"/>
                  </a:ext>
                </a:extLst>
              </p:cNvPr>
              <p:cNvSpPr>
                <a:spLocks noChangeArrowheads="1"/>
              </p:cNvSpPr>
              <p:nvPr/>
            </p:nvSpPr>
            <p:spPr bwMode="auto">
              <a:xfrm>
                <a:off x="436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8" name="Oval 186">
                <a:extLst>
                  <a:ext uri="{FF2B5EF4-FFF2-40B4-BE49-F238E27FC236}">
                    <a16:creationId xmlns:a16="http://schemas.microsoft.com/office/drawing/2014/main" id="{76827182-6F6E-4D67-B274-9B5A2FE95E26}"/>
                  </a:ext>
                </a:extLst>
              </p:cNvPr>
              <p:cNvSpPr>
                <a:spLocks noChangeArrowheads="1"/>
              </p:cNvSpPr>
              <p:nvPr/>
            </p:nvSpPr>
            <p:spPr bwMode="auto">
              <a:xfrm>
                <a:off x="436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69" name="Oval 187">
                <a:extLst>
                  <a:ext uri="{FF2B5EF4-FFF2-40B4-BE49-F238E27FC236}">
                    <a16:creationId xmlns:a16="http://schemas.microsoft.com/office/drawing/2014/main" id="{3B87FBA2-DE0E-45EF-B643-65AB84FE3661}"/>
                  </a:ext>
                </a:extLst>
              </p:cNvPr>
              <p:cNvSpPr>
                <a:spLocks noChangeArrowheads="1"/>
              </p:cNvSpPr>
              <p:nvPr/>
            </p:nvSpPr>
            <p:spPr bwMode="auto">
              <a:xfrm rot="-5400000">
                <a:off x="456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0" name="Oval 188">
                <a:extLst>
                  <a:ext uri="{FF2B5EF4-FFF2-40B4-BE49-F238E27FC236}">
                    <a16:creationId xmlns:a16="http://schemas.microsoft.com/office/drawing/2014/main" id="{CA7B16CF-C5A8-498F-972E-7529A3A0FACE}"/>
                  </a:ext>
                </a:extLst>
              </p:cNvPr>
              <p:cNvSpPr>
                <a:spLocks noChangeArrowheads="1"/>
              </p:cNvSpPr>
              <p:nvPr/>
            </p:nvSpPr>
            <p:spPr bwMode="auto">
              <a:xfrm rot="-5400000">
                <a:off x="417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1" name="Oval 199">
                <a:extLst>
                  <a:ext uri="{FF2B5EF4-FFF2-40B4-BE49-F238E27FC236}">
                    <a16:creationId xmlns:a16="http://schemas.microsoft.com/office/drawing/2014/main" id="{8F71071B-D1EC-46B2-87DF-3D462D380252}"/>
                  </a:ext>
                </a:extLst>
              </p:cNvPr>
              <p:cNvSpPr>
                <a:spLocks noChangeArrowheads="1"/>
              </p:cNvSpPr>
              <p:nvPr/>
            </p:nvSpPr>
            <p:spPr bwMode="auto">
              <a:xfrm>
                <a:off x="134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2" name="Oval 200">
                <a:extLst>
                  <a:ext uri="{FF2B5EF4-FFF2-40B4-BE49-F238E27FC236}">
                    <a16:creationId xmlns:a16="http://schemas.microsoft.com/office/drawing/2014/main" id="{DE87DA85-174F-4E13-BDC2-81BEC8B4AA19}"/>
                  </a:ext>
                </a:extLst>
              </p:cNvPr>
              <p:cNvSpPr>
                <a:spLocks noChangeArrowheads="1"/>
              </p:cNvSpPr>
              <p:nvPr/>
            </p:nvSpPr>
            <p:spPr bwMode="auto">
              <a:xfrm>
                <a:off x="1488" y="273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3" name="Oval 201">
                <a:extLst>
                  <a:ext uri="{FF2B5EF4-FFF2-40B4-BE49-F238E27FC236}">
                    <a16:creationId xmlns:a16="http://schemas.microsoft.com/office/drawing/2014/main" id="{B726A3A1-EB34-406F-A517-95A87EF71DF9}"/>
                  </a:ext>
                </a:extLst>
              </p:cNvPr>
              <p:cNvSpPr>
                <a:spLocks noChangeArrowheads="1"/>
              </p:cNvSpPr>
              <p:nvPr/>
            </p:nvSpPr>
            <p:spPr bwMode="auto">
              <a:xfrm>
                <a:off x="148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4" name="Oval 202">
                <a:extLst>
                  <a:ext uri="{FF2B5EF4-FFF2-40B4-BE49-F238E27FC236}">
                    <a16:creationId xmlns:a16="http://schemas.microsoft.com/office/drawing/2014/main" id="{6A6A7AC8-D033-449E-B238-B1AA533EDDA8}"/>
                  </a:ext>
                </a:extLst>
              </p:cNvPr>
              <p:cNvSpPr>
                <a:spLocks noChangeArrowheads="1"/>
              </p:cNvSpPr>
              <p:nvPr/>
            </p:nvSpPr>
            <p:spPr bwMode="auto">
              <a:xfrm rot="-5400000">
                <a:off x="168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5" name="Oval 203">
                <a:extLst>
                  <a:ext uri="{FF2B5EF4-FFF2-40B4-BE49-F238E27FC236}">
                    <a16:creationId xmlns:a16="http://schemas.microsoft.com/office/drawing/2014/main" id="{1322C797-E03B-4D78-98E8-A66A11EDB525}"/>
                  </a:ext>
                </a:extLst>
              </p:cNvPr>
              <p:cNvSpPr>
                <a:spLocks noChangeArrowheads="1"/>
              </p:cNvSpPr>
              <p:nvPr/>
            </p:nvSpPr>
            <p:spPr bwMode="auto">
              <a:xfrm rot="-5400000">
                <a:off x="129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6" name="Oval 204">
                <a:extLst>
                  <a:ext uri="{FF2B5EF4-FFF2-40B4-BE49-F238E27FC236}">
                    <a16:creationId xmlns:a16="http://schemas.microsoft.com/office/drawing/2014/main" id="{21214506-21F4-4331-BC3E-3D67D851CE9B}"/>
                  </a:ext>
                </a:extLst>
              </p:cNvPr>
              <p:cNvSpPr>
                <a:spLocks noChangeArrowheads="1"/>
              </p:cNvSpPr>
              <p:nvPr/>
            </p:nvSpPr>
            <p:spPr bwMode="auto">
              <a:xfrm>
                <a:off x="134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7" name="Oval 205">
                <a:extLst>
                  <a:ext uri="{FF2B5EF4-FFF2-40B4-BE49-F238E27FC236}">
                    <a16:creationId xmlns:a16="http://schemas.microsoft.com/office/drawing/2014/main" id="{1736EA45-70E2-4127-A0D0-066022599112}"/>
                  </a:ext>
                </a:extLst>
              </p:cNvPr>
              <p:cNvSpPr>
                <a:spLocks noChangeArrowheads="1"/>
              </p:cNvSpPr>
              <p:nvPr/>
            </p:nvSpPr>
            <p:spPr bwMode="auto">
              <a:xfrm>
                <a:off x="148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8" name="Oval 206">
                <a:extLst>
                  <a:ext uri="{FF2B5EF4-FFF2-40B4-BE49-F238E27FC236}">
                    <a16:creationId xmlns:a16="http://schemas.microsoft.com/office/drawing/2014/main" id="{58181A5D-C651-4FBF-A439-95AC05937ABC}"/>
                  </a:ext>
                </a:extLst>
              </p:cNvPr>
              <p:cNvSpPr>
                <a:spLocks noChangeArrowheads="1"/>
              </p:cNvSpPr>
              <p:nvPr/>
            </p:nvSpPr>
            <p:spPr bwMode="auto">
              <a:xfrm>
                <a:off x="148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79" name="Oval 207">
                <a:extLst>
                  <a:ext uri="{FF2B5EF4-FFF2-40B4-BE49-F238E27FC236}">
                    <a16:creationId xmlns:a16="http://schemas.microsoft.com/office/drawing/2014/main" id="{12445357-6016-4403-AFA3-3C6CE21B52C0}"/>
                  </a:ext>
                </a:extLst>
              </p:cNvPr>
              <p:cNvSpPr>
                <a:spLocks noChangeArrowheads="1"/>
              </p:cNvSpPr>
              <p:nvPr/>
            </p:nvSpPr>
            <p:spPr bwMode="auto">
              <a:xfrm rot="-5400000">
                <a:off x="168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0" name="Oval 208">
                <a:extLst>
                  <a:ext uri="{FF2B5EF4-FFF2-40B4-BE49-F238E27FC236}">
                    <a16:creationId xmlns:a16="http://schemas.microsoft.com/office/drawing/2014/main" id="{33BE400D-C5B2-4BF8-A569-CAD45BD7BDE1}"/>
                  </a:ext>
                </a:extLst>
              </p:cNvPr>
              <p:cNvSpPr>
                <a:spLocks noChangeArrowheads="1"/>
              </p:cNvSpPr>
              <p:nvPr/>
            </p:nvSpPr>
            <p:spPr bwMode="auto">
              <a:xfrm rot="-5400000">
                <a:off x="129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1" name="Oval 219">
                <a:extLst>
                  <a:ext uri="{FF2B5EF4-FFF2-40B4-BE49-F238E27FC236}">
                    <a16:creationId xmlns:a16="http://schemas.microsoft.com/office/drawing/2014/main" id="{7ADDB070-B762-4B9C-9037-662746E07F3D}"/>
                  </a:ext>
                </a:extLst>
              </p:cNvPr>
              <p:cNvSpPr>
                <a:spLocks noChangeArrowheads="1"/>
              </p:cNvSpPr>
              <p:nvPr/>
            </p:nvSpPr>
            <p:spPr bwMode="auto">
              <a:xfrm>
                <a:off x="864" y="273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2" name="Oval 220">
                <a:extLst>
                  <a:ext uri="{FF2B5EF4-FFF2-40B4-BE49-F238E27FC236}">
                    <a16:creationId xmlns:a16="http://schemas.microsoft.com/office/drawing/2014/main" id="{17DCB2B4-48C7-45D9-AE43-B4D5205E2D2F}"/>
                  </a:ext>
                </a:extLst>
              </p:cNvPr>
              <p:cNvSpPr>
                <a:spLocks noChangeArrowheads="1"/>
              </p:cNvSpPr>
              <p:nvPr/>
            </p:nvSpPr>
            <p:spPr bwMode="auto">
              <a:xfrm>
                <a:off x="1008" y="273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3" name="Oval 221">
                <a:extLst>
                  <a:ext uri="{FF2B5EF4-FFF2-40B4-BE49-F238E27FC236}">
                    <a16:creationId xmlns:a16="http://schemas.microsoft.com/office/drawing/2014/main" id="{39DD6ED4-E385-469F-A22B-0CF58C4655C8}"/>
                  </a:ext>
                </a:extLst>
              </p:cNvPr>
              <p:cNvSpPr>
                <a:spLocks noChangeArrowheads="1"/>
              </p:cNvSpPr>
              <p:nvPr/>
            </p:nvSpPr>
            <p:spPr bwMode="auto">
              <a:xfrm>
                <a:off x="1008" y="312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4" name="Oval 222">
                <a:extLst>
                  <a:ext uri="{FF2B5EF4-FFF2-40B4-BE49-F238E27FC236}">
                    <a16:creationId xmlns:a16="http://schemas.microsoft.com/office/drawing/2014/main" id="{33FAA9DD-356D-4AED-B9CC-AD1592D6A77B}"/>
                  </a:ext>
                </a:extLst>
              </p:cNvPr>
              <p:cNvSpPr>
                <a:spLocks noChangeArrowheads="1"/>
              </p:cNvSpPr>
              <p:nvPr/>
            </p:nvSpPr>
            <p:spPr bwMode="auto">
              <a:xfrm rot="-5400000">
                <a:off x="1200"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5" name="Oval 223">
                <a:extLst>
                  <a:ext uri="{FF2B5EF4-FFF2-40B4-BE49-F238E27FC236}">
                    <a16:creationId xmlns:a16="http://schemas.microsoft.com/office/drawing/2014/main" id="{FBDB620B-C034-465E-826C-83B8A5207A21}"/>
                  </a:ext>
                </a:extLst>
              </p:cNvPr>
              <p:cNvSpPr>
                <a:spLocks noChangeArrowheads="1"/>
              </p:cNvSpPr>
              <p:nvPr/>
            </p:nvSpPr>
            <p:spPr bwMode="auto">
              <a:xfrm rot="-5400000">
                <a:off x="816" y="292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6" name="Oval 224">
                <a:extLst>
                  <a:ext uri="{FF2B5EF4-FFF2-40B4-BE49-F238E27FC236}">
                    <a16:creationId xmlns:a16="http://schemas.microsoft.com/office/drawing/2014/main" id="{6DB030E5-D0F3-4337-BED6-003C883E3872}"/>
                  </a:ext>
                </a:extLst>
              </p:cNvPr>
              <p:cNvSpPr>
                <a:spLocks noChangeArrowheads="1"/>
              </p:cNvSpPr>
              <p:nvPr/>
            </p:nvSpPr>
            <p:spPr bwMode="auto">
              <a:xfrm>
                <a:off x="864" y="3216"/>
                <a:ext cx="480" cy="480"/>
              </a:xfrm>
              <a:prstGeom prst="ellipse">
                <a:avLst/>
              </a:prstGeom>
              <a:gradFill rotWithShape="1">
                <a:gsLst>
                  <a:gs pos="0">
                    <a:schemeClr val="tx1">
                      <a:gamma/>
                      <a:tint val="51373"/>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7" name="Oval 225">
                <a:extLst>
                  <a:ext uri="{FF2B5EF4-FFF2-40B4-BE49-F238E27FC236}">
                    <a16:creationId xmlns:a16="http://schemas.microsoft.com/office/drawing/2014/main" id="{B4ECE150-D26C-4776-A819-CF34F63DD115}"/>
                  </a:ext>
                </a:extLst>
              </p:cNvPr>
              <p:cNvSpPr>
                <a:spLocks noChangeArrowheads="1"/>
              </p:cNvSpPr>
              <p:nvPr/>
            </p:nvSpPr>
            <p:spPr bwMode="auto">
              <a:xfrm>
                <a:off x="1008" y="3216"/>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8" name="Oval 226">
                <a:extLst>
                  <a:ext uri="{FF2B5EF4-FFF2-40B4-BE49-F238E27FC236}">
                    <a16:creationId xmlns:a16="http://schemas.microsoft.com/office/drawing/2014/main" id="{7C38F412-BEF5-418D-A756-AA7ACE15CFB3}"/>
                  </a:ext>
                </a:extLst>
              </p:cNvPr>
              <p:cNvSpPr>
                <a:spLocks noChangeArrowheads="1"/>
              </p:cNvSpPr>
              <p:nvPr/>
            </p:nvSpPr>
            <p:spPr bwMode="auto">
              <a:xfrm>
                <a:off x="1008" y="3600"/>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89" name="Oval 227">
                <a:extLst>
                  <a:ext uri="{FF2B5EF4-FFF2-40B4-BE49-F238E27FC236}">
                    <a16:creationId xmlns:a16="http://schemas.microsoft.com/office/drawing/2014/main" id="{C79496E6-D883-4390-A0F1-C12B5E022FC6}"/>
                  </a:ext>
                </a:extLst>
              </p:cNvPr>
              <p:cNvSpPr>
                <a:spLocks noChangeArrowheads="1"/>
              </p:cNvSpPr>
              <p:nvPr/>
            </p:nvSpPr>
            <p:spPr bwMode="auto">
              <a:xfrm rot="-5400000">
                <a:off x="1200"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90" name="Oval 228">
                <a:extLst>
                  <a:ext uri="{FF2B5EF4-FFF2-40B4-BE49-F238E27FC236}">
                    <a16:creationId xmlns:a16="http://schemas.microsoft.com/office/drawing/2014/main" id="{30B651CC-9577-4E37-953F-E17B99B91424}"/>
                  </a:ext>
                </a:extLst>
              </p:cNvPr>
              <p:cNvSpPr>
                <a:spLocks noChangeArrowheads="1"/>
              </p:cNvSpPr>
              <p:nvPr/>
            </p:nvSpPr>
            <p:spPr bwMode="auto">
              <a:xfrm rot="-5400000">
                <a:off x="816" y="3408"/>
                <a:ext cx="192" cy="96"/>
              </a:xfrm>
              <a:prstGeom prst="ellipse">
                <a:avLst/>
              </a:prstGeom>
              <a:solidFill>
                <a:srgbClr val="C0C0C0"/>
              </a:solidFill>
              <a:ln w="9525">
                <a:solidFill>
                  <a:schemeClr val="tx1"/>
                </a:solidFill>
                <a:round/>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91" name="Line 229">
                <a:extLst>
                  <a:ext uri="{FF2B5EF4-FFF2-40B4-BE49-F238E27FC236}">
                    <a16:creationId xmlns:a16="http://schemas.microsoft.com/office/drawing/2014/main" id="{7660B34E-93F1-4FB6-8A96-4277E38B0455}"/>
                  </a:ext>
                </a:extLst>
              </p:cNvPr>
              <p:cNvSpPr>
                <a:spLocks noChangeShapeType="1"/>
              </p:cNvSpPr>
              <p:nvPr/>
            </p:nvSpPr>
            <p:spPr bwMode="auto">
              <a:xfrm>
                <a:off x="624" y="345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2" name="Line 230">
                <a:extLst>
                  <a:ext uri="{FF2B5EF4-FFF2-40B4-BE49-F238E27FC236}">
                    <a16:creationId xmlns:a16="http://schemas.microsoft.com/office/drawing/2014/main" id="{C0185C97-CEB5-478B-8196-2EDC6A1F7FD7}"/>
                  </a:ext>
                </a:extLst>
              </p:cNvPr>
              <p:cNvSpPr>
                <a:spLocks noChangeShapeType="1"/>
              </p:cNvSpPr>
              <p:nvPr/>
            </p:nvSpPr>
            <p:spPr bwMode="auto">
              <a:xfrm>
                <a:off x="624" y="297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3" name="Line 233">
                <a:extLst>
                  <a:ext uri="{FF2B5EF4-FFF2-40B4-BE49-F238E27FC236}">
                    <a16:creationId xmlns:a16="http://schemas.microsoft.com/office/drawing/2014/main" id="{DEEAD03E-E6B2-48AE-90C5-CC9599D1EB03}"/>
                  </a:ext>
                </a:extLst>
              </p:cNvPr>
              <p:cNvSpPr>
                <a:spLocks noChangeShapeType="1"/>
              </p:cNvSpPr>
              <p:nvPr/>
            </p:nvSpPr>
            <p:spPr bwMode="auto">
              <a:xfrm>
                <a:off x="4752" y="345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4" name="Line 234">
                <a:extLst>
                  <a:ext uri="{FF2B5EF4-FFF2-40B4-BE49-F238E27FC236}">
                    <a16:creationId xmlns:a16="http://schemas.microsoft.com/office/drawing/2014/main" id="{8CE3DEFE-C8F4-4046-85F5-BCB8F50C265C}"/>
                  </a:ext>
                </a:extLst>
              </p:cNvPr>
              <p:cNvSpPr>
                <a:spLocks noChangeShapeType="1"/>
              </p:cNvSpPr>
              <p:nvPr/>
            </p:nvSpPr>
            <p:spPr bwMode="auto">
              <a:xfrm>
                <a:off x="4752" y="2976"/>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5" name="Line 241">
                <a:extLst>
                  <a:ext uri="{FF2B5EF4-FFF2-40B4-BE49-F238E27FC236}">
                    <a16:creationId xmlns:a16="http://schemas.microsoft.com/office/drawing/2014/main" id="{62BBBE9D-3B52-4DFA-9494-6968B73473E7}"/>
                  </a:ext>
                </a:extLst>
              </p:cNvPr>
              <p:cNvSpPr>
                <a:spLocks noChangeShapeType="1"/>
              </p:cNvSpPr>
              <p:nvPr/>
            </p:nvSpPr>
            <p:spPr bwMode="auto">
              <a:xfrm rot="-5400000">
                <a:off x="96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6" name="Line 242">
                <a:extLst>
                  <a:ext uri="{FF2B5EF4-FFF2-40B4-BE49-F238E27FC236}">
                    <a16:creationId xmlns:a16="http://schemas.microsoft.com/office/drawing/2014/main" id="{231975E9-8F58-4D98-9DD5-0FDA1FD77FF9}"/>
                  </a:ext>
                </a:extLst>
              </p:cNvPr>
              <p:cNvSpPr>
                <a:spLocks noChangeShapeType="1"/>
              </p:cNvSpPr>
              <p:nvPr/>
            </p:nvSpPr>
            <p:spPr bwMode="auto">
              <a:xfrm rot="-5400000">
                <a:off x="144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7" name="Line 243">
                <a:extLst>
                  <a:ext uri="{FF2B5EF4-FFF2-40B4-BE49-F238E27FC236}">
                    <a16:creationId xmlns:a16="http://schemas.microsoft.com/office/drawing/2014/main" id="{C92A4485-65C5-4EEB-A006-F8A950727495}"/>
                  </a:ext>
                </a:extLst>
              </p:cNvPr>
              <p:cNvSpPr>
                <a:spLocks noChangeShapeType="1"/>
              </p:cNvSpPr>
              <p:nvPr/>
            </p:nvSpPr>
            <p:spPr bwMode="auto">
              <a:xfrm rot="-5400000">
                <a:off x="192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8" name="Line 244">
                <a:extLst>
                  <a:ext uri="{FF2B5EF4-FFF2-40B4-BE49-F238E27FC236}">
                    <a16:creationId xmlns:a16="http://schemas.microsoft.com/office/drawing/2014/main" id="{C232DFAE-B4C2-469A-B044-5892FC40E5B1}"/>
                  </a:ext>
                </a:extLst>
              </p:cNvPr>
              <p:cNvSpPr>
                <a:spLocks noChangeShapeType="1"/>
              </p:cNvSpPr>
              <p:nvPr/>
            </p:nvSpPr>
            <p:spPr bwMode="auto">
              <a:xfrm rot="-5400000">
                <a:off x="240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99" name="Line 245">
                <a:extLst>
                  <a:ext uri="{FF2B5EF4-FFF2-40B4-BE49-F238E27FC236}">
                    <a16:creationId xmlns:a16="http://schemas.microsoft.com/office/drawing/2014/main" id="{5BD314C1-3749-41A3-98C2-4174B6A24BA0}"/>
                  </a:ext>
                </a:extLst>
              </p:cNvPr>
              <p:cNvSpPr>
                <a:spLocks noChangeShapeType="1"/>
              </p:cNvSpPr>
              <p:nvPr/>
            </p:nvSpPr>
            <p:spPr bwMode="auto">
              <a:xfrm rot="-5400000">
                <a:off x="288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0" name="Line 246">
                <a:extLst>
                  <a:ext uri="{FF2B5EF4-FFF2-40B4-BE49-F238E27FC236}">
                    <a16:creationId xmlns:a16="http://schemas.microsoft.com/office/drawing/2014/main" id="{EC760780-1DAB-49C2-9882-DC6FD99BA4B2}"/>
                  </a:ext>
                </a:extLst>
              </p:cNvPr>
              <p:cNvSpPr>
                <a:spLocks noChangeShapeType="1"/>
              </p:cNvSpPr>
              <p:nvPr/>
            </p:nvSpPr>
            <p:spPr bwMode="auto">
              <a:xfrm rot="-5400000">
                <a:off x="336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1" name="Line 247">
                <a:extLst>
                  <a:ext uri="{FF2B5EF4-FFF2-40B4-BE49-F238E27FC236}">
                    <a16:creationId xmlns:a16="http://schemas.microsoft.com/office/drawing/2014/main" id="{6076C40D-1965-424A-B725-A63180021606}"/>
                  </a:ext>
                </a:extLst>
              </p:cNvPr>
              <p:cNvSpPr>
                <a:spLocks noChangeShapeType="1"/>
              </p:cNvSpPr>
              <p:nvPr/>
            </p:nvSpPr>
            <p:spPr bwMode="auto">
              <a:xfrm rot="-5400000">
                <a:off x="384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sp>
            <p:nvSpPr>
              <p:cNvPr id="102" name="Line 248">
                <a:extLst>
                  <a:ext uri="{FF2B5EF4-FFF2-40B4-BE49-F238E27FC236}">
                    <a16:creationId xmlns:a16="http://schemas.microsoft.com/office/drawing/2014/main" id="{F1A229C1-FC04-4129-B952-163C82795580}"/>
                  </a:ext>
                </a:extLst>
              </p:cNvPr>
              <p:cNvSpPr>
                <a:spLocks noChangeShapeType="1"/>
              </p:cNvSpPr>
              <p:nvPr/>
            </p:nvSpPr>
            <p:spPr bwMode="auto">
              <a:xfrm rot="-5400000">
                <a:off x="4320" y="3792"/>
                <a:ext cx="288" cy="0"/>
              </a:xfrm>
              <a:prstGeom prst="line">
                <a:avLst/>
              </a:prstGeom>
              <a:noFill/>
              <a:ln w="76200" cap="rnd">
                <a:solidFill>
                  <a:schemeClr val="tx1"/>
                </a:solidFill>
                <a:prstDash val="sysDot"/>
                <a:round/>
                <a:headEnd/>
                <a:tailEnd/>
              </a:ln>
              <a:effectLst/>
            </p:spPr>
            <p:txBody>
              <a:bodyPr/>
              <a:lstStyle/>
              <a:p>
                <a:endParaRPr lang="el-GR">
                  <a:latin typeface="Calibri" panose="020F0502020204030204" pitchFamily="34" charset="0"/>
                  <a:cs typeface="Calibri" panose="020F0502020204030204" pitchFamily="34" charset="0"/>
                </a:endParaRPr>
              </a:p>
            </p:txBody>
          </p:sp>
        </p:grpSp>
        <p:grpSp>
          <p:nvGrpSpPr>
            <p:cNvPr id="8" name="Group 261">
              <a:extLst>
                <a:ext uri="{FF2B5EF4-FFF2-40B4-BE49-F238E27FC236}">
                  <a16:creationId xmlns:a16="http://schemas.microsoft.com/office/drawing/2014/main" id="{E27C040D-330F-4DA4-9F09-04D380DEFDB4}"/>
                </a:ext>
              </a:extLst>
            </p:cNvPr>
            <p:cNvGrpSpPr>
              <a:grpSpLocks/>
            </p:cNvGrpSpPr>
            <p:nvPr/>
          </p:nvGrpSpPr>
          <p:grpSpPr bwMode="auto">
            <a:xfrm>
              <a:off x="457200" y="3352800"/>
              <a:ext cx="7924800" cy="1066800"/>
              <a:chOff x="288" y="2112"/>
              <a:chExt cx="4992" cy="672"/>
            </a:xfrm>
          </p:grpSpPr>
          <p:sp>
            <p:nvSpPr>
              <p:cNvPr id="9" name="AutoShape 259">
                <a:extLst>
                  <a:ext uri="{FF2B5EF4-FFF2-40B4-BE49-F238E27FC236}">
                    <a16:creationId xmlns:a16="http://schemas.microsoft.com/office/drawing/2014/main" id="{FC951A05-9549-46C0-A739-4C5E3FEEF999}"/>
                  </a:ext>
                </a:extLst>
              </p:cNvPr>
              <p:cNvSpPr>
                <a:spLocks noChangeArrowheads="1"/>
              </p:cNvSpPr>
              <p:nvPr/>
            </p:nvSpPr>
            <p:spPr bwMode="auto">
              <a:xfrm>
                <a:off x="288" y="2112"/>
                <a:ext cx="576" cy="672"/>
              </a:xfrm>
              <a:prstGeom prst="lightningBolt">
                <a:avLst/>
              </a:prstGeom>
              <a:solidFill>
                <a:srgbClr val="FF000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sp>
            <p:nvSpPr>
              <p:cNvPr id="10" name="AutoShape 260">
                <a:extLst>
                  <a:ext uri="{FF2B5EF4-FFF2-40B4-BE49-F238E27FC236}">
                    <a16:creationId xmlns:a16="http://schemas.microsoft.com/office/drawing/2014/main" id="{E4516844-A6CD-4463-8C8E-AAF8A66C96CA}"/>
                  </a:ext>
                </a:extLst>
              </p:cNvPr>
              <p:cNvSpPr>
                <a:spLocks noChangeArrowheads="1"/>
              </p:cNvSpPr>
              <p:nvPr/>
            </p:nvSpPr>
            <p:spPr bwMode="auto">
              <a:xfrm flipH="1">
                <a:off x="4704" y="2112"/>
                <a:ext cx="576" cy="672"/>
              </a:xfrm>
              <a:prstGeom prst="lightningBolt">
                <a:avLst/>
              </a:prstGeom>
              <a:solidFill>
                <a:srgbClr val="FF0000"/>
              </a:solidFill>
              <a:ln w="9525">
                <a:solidFill>
                  <a:schemeClr val="tx1"/>
                </a:solidFill>
                <a:miter lim="800000"/>
                <a:headEnd/>
                <a:tailEnd/>
              </a:ln>
              <a:effectLst/>
            </p:spPr>
            <p:txBody>
              <a:bodyPr wrap="none" anchor="ctr"/>
              <a:lstStyle/>
              <a:p>
                <a:endParaRPr lang="el-GR">
                  <a:latin typeface="Calibri" panose="020F0502020204030204" pitchFamily="34" charset="0"/>
                  <a:cs typeface="Calibri" panose="020F0502020204030204" pitchFamily="34" charset="0"/>
                </a:endParaRPr>
              </a:p>
            </p:txBody>
          </p:sp>
        </p:grpSp>
      </p:grpSp>
      <p:grpSp>
        <p:nvGrpSpPr>
          <p:cNvPr id="195" name="Google Shape;168;p14">
            <a:extLst>
              <a:ext uri="{FF2B5EF4-FFF2-40B4-BE49-F238E27FC236}">
                <a16:creationId xmlns:a16="http://schemas.microsoft.com/office/drawing/2014/main" id="{9940402A-760A-4F62-A208-D73864EF0FA6}"/>
              </a:ext>
            </a:extLst>
          </p:cNvPr>
          <p:cNvGrpSpPr/>
          <p:nvPr/>
        </p:nvGrpSpPr>
        <p:grpSpPr>
          <a:xfrm>
            <a:off x="8458200" y="381000"/>
            <a:ext cx="450753" cy="450708"/>
            <a:chOff x="3277794" y="2969995"/>
            <a:chExt cx="457200" cy="457200"/>
          </a:xfrm>
        </p:grpSpPr>
        <p:sp>
          <p:nvSpPr>
            <p:cNvPr id="196" name="Google Shape;169;p14">
              <a:extLst>
                <a:ext uri="{FF2B5EF4-FFF2-40B4-BE49-F238E27FC236}">
                  <a16:creationId xmlns:a16="http://schemas.microsoft.com/office/drawing/2014/main" id="{BA7DB737-C763-4F3E-BF92-3A1F0BE61384}"/>
                </a:ext>
              </a:extLst>
            </p:cNvPr>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97" name="Google Shape;170;p14">
              <a:extLst>
                <a:ext uri="{FF2B5EF4-FFF2-40B4-BE49-F238E27FC236}">
                  <a16:creationId xmlns:a16="http://schemas.microsoft.com/office/drawing/2014/main" id="{8DD03F9B-FF45-46FC-AEFF-2A8A71741D90}"/>
                </a:ext>
              </a:extLst>
            </p:cNvPr>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sp>
          <p:nvSpPr>
            <p:cNvPr id="198" name="Google Shape;171;p14">
              <a:extLst>
                <a:ext uri="{FF2B5EF4-FFF2-40B4-BE49-F238E27FC236}">
                  <a16:creationId xmlns:a16="http://schemas.microsoft.com/office/drawing/2014/main" id="{126D7D43-A34A-43E3-A03C-415AE3AC8E59}"/>
                </a:ext>
              </a:extLst>
            </p:cNvPr>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a:solidFill>
                  <a:srgbClr val="000000"/>
                </a:solidFill>
                <a:latin typeface="Calibri" panose="020F0502020204030204" pitchFamily="34" charset="0"/>
                <a:ea typeface="Calibri"/>
                <a:cs typeface="Calibri" panose="020F0502020204030204" pitchFamily="34" charset="0"/>
                <a:sym typeface="Calibri"/>
              </a:endParaRPr>
            </a:p>
          </p:txBody>
        </p:sp>
      </p:grpSp>
    </p:spTree>
    <p:extLst>
      <p:ext uri="{BB962C8B-B14F-4D97-AF65-F5344CB8AC3E}">
        <p14:creationId xmlns:p14="http://schemas.microsoft.com/office/powerpoint/2010/main" val="936852270"/>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3142</TotalTime>
  <Words>3704</Words>
  <Application>Microsoft Macintosh PowerPoint</Application>
  <PresentationFormat>On-screen Show (4:3)</PresentationFormat>
  <Paragraphs>517</Paragraphs>
  <Slides>69</Slides>
  <Notes>26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3" baseType="lpstr">
      <vt:lpstr>Aptos</vt:lpstr>
      <vt:lpstr>Arial</vt:lpstr>
      <vt:lpstr>Barlow</vt:lpstr>
      <vt:lpstr>Barlow Light</vt:lpstr>
      <vt:lpstr>Barlow SemiBold</vt:lpstr>
      <vt:lpstr>Calibri</vt:lpstr>
      <vt:lpstr>Courier New</vt:lpstr>
      <vt:lpstr>Inter</vt:lpstr>
      <vt:lpstr>KaTeX_Main</vt:lpstr>
      <vt:lpstr>Söhne</vt:lpstr>
      <vt:lpstr>Symbol</vt:lpstr>
      <vt:lpstr>Wingdings</vt:lpstr>
      <vt:lpstr>Caius template</vt:lpstr>
      <vt:lpstr>Equation</vt:lpstr>
      <vt:lpstr> Επιφάνεια Βιοϋλικών</vt:lpstr>
      <vt:lpstr>Από τι σχηματίζεται μια επιφάνεια</vt:lpstr>
      <vt:lpstr>PowerPoint Presentation</vt:lpstr>
      <vt:lpstr>Περιγραφή επιφανειών </vt:lpstr>
      <vt:lpstr>Ατέλειες κρυσταλλικών επιφανειών</vt:lpstr>
      <vt:lpstr>Δυναμική κρυσταλλικών επιφανειών</vt:lpstr>
      <vt:lpstr>Δυναμική επιφανειών των πολυμερών</vt:lpstr>
      <vt:lpstr>PowerPoint Presentation</vt:lpstr>
      <vt:lpstr>Ενεργητικές επιφάνειες</vt:lpstr>
      <vt:lpstr>Πλεονάζουσα Ελεύθερη ενέργεια επιφάνειας</vt:lpstr>
      <vt:lpstr>Πλεονάζουσα Ελεύθερη ενέργεια επιφάνειας</vt:lpstr>
      <vt:lpstr>Σημαντικό χαρακτηριστικό</vt:lpstr>
      <vt:lpstr>Ενέργεια επιφανειών και τάση στα υγρά</vt:lpstr>
      <vt:lpstr>Επιφανειακή τάση στερεών</vt:lpstr>
      <vt:lpstr>Έργο συνάφειας και πρόσφυσης</vt:lpstr>
      <vt:lpstr>Εξίσωση Young-Laplace</vt:lpstr>
      <vt:lpstr>Εξίσωση Young-Dupre</vt:lpstr>
      <vt:lpstr>Εξίσωση Gibbs-Kelvin</vt:lpstr>
      <vt:lpstr>Ενδομοριακές δυνάμεις</vt:lpstr>
      <vt:lpstr>Δυνατές ενδομοριακές δυνάμεις</vt:lpstr>
      <vt:lpstr>Αλληλεπίδραση φορτίου/φορτίου</vt:lpstr>
      <vt:lpstr>Αλληλεπιδράσεις  φορτίου - διπόλου</vt:lpstr>
      <vt:lpstr>PowerPoint Presentation</vt:lpstr>
      <vt:lpstr>Δυνάμεις Van der Waals (VdW) μεταξύ αντικειμένων</vt:lpstr>
      <vt:lpstr>Μεγάλης Εμβέλειας δυνάμεις Van der Waals</vt:lpstr>
      <vt:lpstr>Νερό</vt:lpstr>
      <vt:lpstr> Διπλή ηλεκτρική στρώση </vt:lpstr>
      <vt:lpstr>Θεωρία DLVO</vt:lpstr>
      <vt:lpstr>Επιφάνειες Βιοϋλικών–Χαρακτηρισμός επιφανειών</vt:lpstr>
      <vt:lpstr>Χαρακτηρισμός</vt:lpstr>
      <vt:lpstr>Ευαισθησία επιφανειών</vt:lpstr>
      <vt:lpstr>Τεχνικές ανάλυσης επιφανειών για τα βιοϋλικά</vt:lpstr>
      <vt:lpstr>Πληροφορίες επιφανειών </vt:lpstr>
      <vt:lpstr>Βασικές τεχνικές</vt:lpstr>
      <vt:lpstr>Τεχνική της γωνίας επαφής</vt:lpstr>
      <vt:lpstr>Μέθοδος Ισορροπίας</vt:lpstr>
      <vt:lpstr>Δυναμική μέθοδος</vt:lpstr>
      <vt:lpstr>θ: υποδηλώνει τον βαθμό ύγρανσης</vt:lpstr>
      <vt:lpstr>Επιφανειακή ενέργεια στερεών</vt:lpstr>
      <vt:lpstr>Μέθοδος ZIsman  </vt:lpstr>
      <vt:lpstr>Περιορισμοί γωνιών επαφής</vt:lpstr>
      <vt:lpstr>Φωτοηλεκτρικές τεχνικές</vt:lpstr>
      <vt:lpstr>Όργανο</vt:lpstr>
      <vt:lpstr>Διαδικασία φωτοεκπομπής</vt:lpstr>
      <vt:lpstr>Pierre Auger</vt:lpstr>
      <vt:lpstr>Σάρωση βάθους</vt:lpstr>
      <vt:lpstr>PowerPoint Presentation</vt:lpstr>
      <vt:lpstr>SIMS</vt:lpstr>
      <vt:lpstr>Απεικονιστικές μέθοδοι για ESCA και SIMS</vt:lpstr>
      <vt:lpstr>PowerPoint Presentation</vt:lpstr>
      <vt:lpstr>PowerPoint Presentation</vt:lpstr>
      <vt:lpstr>Φωτογραφία τοπογραφίας </vt:lpstr>
      <vt:lpstr>AFM – Προσοχή!</vt:lpstr>
      <vt:lpstr>Etc: Οπτικές τεχνικές</vt:lpstr>
      <vt:lpstr>Αλληλεπιδράσεις πρωτεϊνών και επιφανειών</vt:lpstr>
      <vt:lpstr>Περίληψη</vt:lpstr>
      <vt:lpstr>Δομή πρωτεϊνών</vt:lpstr>
      <vt:lpstr>Πεδία επιφανειών και πρωτεϊνών</vt:lpstr>
      <vt:lpstr>Μέθοδοι προσρόφησης</vt:lpstr>
      <vt:lpstr>Πρωτεϊνική προσρόφηση</vt:lpstr>
      <vt:lpstr>Προσανατολισμός</vt:lpstr>
      <vt:lpstr>PowerPoint Presentation</vt:lpstr>
      <vt:lpstr>Ανταγωνιστική προσρόφηση </vt:lpstr>
      <vt:lpstr>Iστορική αναδρομή</vt:lpstr>
      <vt:lpstr>Υπόθεση χαμηλής κρίσιμης επιφανειακής ενέργειας</vt:lpstr>
      <vt:lpstr>Surface ↔ Free Energy ↔ Interfacial</vt:lpstr>
      <vt:lpstr>PowerPoint Presentation</vt:lpstr>
      <vt:lpstr>Βιοαντιδράσεις – γρήγορες και αργές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Επιφάνειες Βιοϋλικών</dc:title>
  <dc:creator>Fenriz</dc:creator>
  <cp:lastModifiedBy>EFTERPI KARAPINTZOU</cp:lastModifiedBy>
  <cp:revision>286</cp:revision>
  <dcterms:created xsi:type="dcterms:W3CDTF">2010-02-23T09:25:03Z</dcterms:created>
  <dcterms:modified xsi:type="dcterms:W3CDTF">2025-02-25T09:17:53Z</dcterms:modified>
</cp:coreProperties>
</file>