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0" r:id="rId2"/>
  </p:sldMasterIdLst>
  <p:notesMasterIdLst>
    <p:notesMasterId r:id="rId20"/>
  </p:notesMasterIdLst>
  <p:sldIdLst>
    <p:sldId id="343" r:id="rId3"/>
    <p:sldId id="344" r:id="rId4"/>
    <p:sldId id="345" r:id="rId5"/>
    <p:sldId id="346" r:id="rId6"/>
    <p:sldId id="347" r:id="rId7"/>
    <p:sldId id="348" r:id="rId8"/>
    <p:sldId id="361" r:id="rId9"/>
    <p:sldId id="362" r:id="rId10"/>
    <p:sldId id="358" r:id="rId11"/>
    <p:sldId id="359" r:id="rId12"/>
    <p:sldId id="357" r:id="rId13"/>
    <p:sldId id="356" r:id="rId14"/>
    <p:sldId id="355" r:id="rId15"/>
    <p:sldId id="354" r:id="rId16"/>
    <p:sldId id="352" r:id="rId17"/>
    <p:sldId id="351" r:id="rId18"/>
    <p:sldId id="35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k" lastIdx="1" clrIdx="0">
    <p:extLst>
      <p:ext uri="{19B8F6BF-5375-455C-9EA6-DF929625EA0E}">
        <p15:presenceInfo xmlns:p15="http://schemas.microsoft.com/office/powerpoint/2012/main" userId="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4660"/>
  </p:normalViewPr>
  <p:slideViewPr>
    <p:cSldViewPr>
      <p:cViewPr varScale="1">
        <p:scale>
          <a:sx n="109" d="100"/>
          <a:sy n="109" d="100"/>
        </p:scale>
        <p:origin x="84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E6F0-39B4-4EA9-B369-14A2ED793C15}" type="datetimeFigureOut">
              <a:rPr lang="el-GR" smtClean="0"/>
              <a:pPr/>
              <a:t>3/3/2023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066C-F2C8-460C-A3D0-5699A1BA1F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6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f067c2c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bf067c2c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381002" y="507935"/>
            <a:ext cx="8762909" cy="5845667"/>
            <a:chOff x="381000" y="380950"/>
            <a:chExt cx="8762909" cy="4384250"/>
          </a:xfrm>
        </p:grpSpPr>
        <p:sp>
          <p:nvSpPr>
            <p:cNvPr id="31" name="Google Shape;31;p4"/>
            <p:cNvSpPr/>
            <p:nvPr/>
          </p:nvSpPr>
          <p:spPr>
            <a:xfrm>
              <a:off x="5829300" y="380950"/>
              <a:ext cx="746875" cy="4382725"/>
            </a:xfrm>
            <a:custGeom>
              <a:avLst/>
              <a:gdLst/>
              <a:ahLst/>
              <a:cxnLst/>
              <a:rect l="l" t="t" r="r" b="b"/>
              <a:pathLst>
                <a:path w="29875" h="175309" extrusionOk="0">
                  <a:moveTo>
                    <a:pt x="29713" y="25517"/>
                  </a:moveTo>
                  <a:lnTo>
                    <a:pt x="0" y="0"/>
                  </a:lnTo>
                  <a:lnTo>
                    <a:pt x="100" y="175309"/>
                  </a:lnTo>
                  <a:lnTo>
                    <a:pt x="29875" y="1283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5830600" y="3379100"/>
              <a:ext cx="741675" cy="1384575"/>
            </a:xfrm>
            <a:custGeom>
              <a:avLst/>
              <a:gdLst/>
              <a:ahLst/>
              <a:cxnLst/>
              <a:rect l="l" t="t" r="r" b="b"/>
              <a:pathLst>
                <a:path w="29667" h="55383" extrusionOk="0">
                  <a:moveTo>
                    <a:pt x="29513" y="0"/>
                  </a:moveTo>
                  <a:lnTo>
                    <a:pt x="0" y="46895"/>
                  </a:lnTo>
                  <a:lnTo>
                    <a:pt x="0" y="55383"/>
                  </a:lnTo>
                  <a:lnTo>
                    <a:pt x="29667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 rot="10800000">
              <a:off x="6572309" y="1017613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381000" y="381000"/>
              <a:ext cx="5452500" cy="4384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72284" y="3377858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000" y="45506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2" y="6349869"/>
            <a:ext cx="603997" cy="508133"/>
            <a:chOff x="0" y="4762400"/>
            <a:chExt cx="603997" cy="381100"/>
          </a:xfrm>
        </p:grpSpPr>
        <p:sp>
          <p:nvSpPr>
            <p:cNvPr id="38" name="Google Shape;38;p4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05629" y="1386033"/>
            <a:ext cx="4055100" cy="38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314325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000"/>
              <a:buChar char="▸"/>
              <a:defRPr sz="2250">
                <a:solidFill>
                  <a:schemeClr val="lt1"/>
                </a:solidFill>
              </a:defRPr>
            </a:lvl1pPr>
            <a:lvl2pPr marL="685800" lvl="1" indent="-3143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▹"/>
              <a:defRPr sz="2250">
                <a:solidFill>
                  <a:schemeClr val="lt1"/>
                </a:solidFill>
              </a:defRPr>
            </a:lvl2pPr>
            <a:lvl3pPr marL="1028700" lvl="2" indent="-3143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3pPr>
            <a:lvl4pPr marL="1371600" lvl="3" indent="-3143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4pPr>
            <a:lvl5pPr marL="1714500" lvl="4" indent="-3143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5pPr>
            <a:lvl6pPr marL="2057400" lvl="5" indent="-3143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6pPr>
            <a:lvl7pPr marL="2400300" lvl="6" indent="-3143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2250">
                <a:solidFill>
                  <a:schemeClr val="lt1"/>
                </a:solidFill>
              </a:defRPr>
            </a:lvl7pPr>
            <a:lvl8pPr marL="2743200" lvl="7" indent="-3143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2250">
                <a:solidFill>
                  <a:schemeClr val="lt1"/>
                </a:solidFill>
              </a:defRPr>
            </a:lvl8pPr>
            <a:lvl9pPr marL="3086100" lvl="8" indent="-3143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225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723450" y="960967"/>
            <a:ext cx="381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7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C9D68E80-3FB2-4413-9BB2-F83102AF6FE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8637121" y="6172200"/>
            <a:ext cx="50687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3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3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 rot="10800000">
            <a:off x="7365397" y="100"/>
            <a:ext cx="724800" cy="1407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22" name="Google Shape;122;p10"/>
          <p:cNvGrpSpPr/>
          <p:nvPr/>
        </p:nvGrpSpPr>
        <p:grpSpPr>
          <a:xfrm>
            <a:off x="9" y="6233073"/>
            <a:ext cx="8088217" cy="625073"/>
            <a:chOff x="8" y="4674804"/>
            <a:chExt cx="8088217" cy="468805"/>
          </a:xfrm>
        </p:grpSpPr>
        <p:sp>
          <p:nvSpPr>
            <p:cNvPr id="123" name="Google Shape;123;p10"/>
            <p:cNvSpPr/>
            <p:nvPr/>
          </p:nvSpPr>
          <p:spPr>
            <a:xfrm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" name="Google Shape;124;p10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5" name="Google Shape;125;p10"/>
            <p:cNvSpPr/>
            <p:nvPr/>
          </p:nvSpPr>
          <p:spPr>
            <a:xfrm rot="10800000">
              <a:off x="633825" y="4674850"/>
              <a:ext cx="7454400" cy="3312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73000">
                  <a:schemeClr val="accent6"/>
                </a:gs>
                <a:gs pos="100000">
                  <a:srgbClr val="C3CFD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6" name="Google Shape;126;p10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8090200" y="0"/>
            <a:ext cx="1053910" cy="1405208"/>
            <a:chOff x="8090200" y="0"/>
            <a:chExt cx="1053910" cy="1053906"/>
          </a:xfrm>
        </p:grpSpPr>
        <p:sp>
          <p:nvSpPr>
            <p:cNvPr id="128" name="Google Shape;128;p10"/>
            <p:cNvSpPr/>
            <p:nvPr/>
          </p:nvSpPr>
          <p:spPr>
            <a:xfrm>
              <a:off x="8090211" y="0"/>
              <a:ext cx="1053900" cy="1053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090200" y="967217"/>
              <a:ext cx="1053900" cy="86689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14200" y="6233067"/>
            <a:ext cx="7104000" cy="43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Google Shape;131;p10"/>
          <p:cNvSpPr/>
          <p:nvPr/>
        </p:nvSpPr>
        <p:spPr>
          <a:xfrm>
            <a:off x="7366400" y="1"/>
            <a:ext cx="723250" cy="1401567"/>
          </a:xfrm>
          <a:custGeom>
            <a:avLst/>
            <a:gdLst/>
            <a:ahLst/>
            <a:cxnLst/>
            <a:rect l="l" t="t" r="r" b="b"/>
            <a:pathLst>
              <a:path w="28930" h="42047" extrusionOk="0">
                <a:moveTo>
                  <a:pt x="0" y="0"/>
                </a:moveTo>
                <a:lnTo>
                  <a:pt x="28930" y="42047"/>
                </a:lnTo>
                <a:lnTo>
                  <a:pt x="28930" y="38739"/>
                </a:lnTo>
                <a:lnTo>
                  <a:pt x="2908" y="74"/>
                </a:lnTo>
                <a:close/>
              </a:path>
            </a:pathLst>
          </a:custGeom>
          <a:solidFill>
            <a:srgbClr val="001F46">
              <a:alpha val="2011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056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 with ribb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63"/>
            <a:ext cx="9144000" cy="6876696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96574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9007-5F9D-4CF9-9D97-68D4760F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1F393-06C7-4BAB-BBB0-F4FA3D5C3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59D1-F297-4DA0-BAEA-BA6615E5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79A78-8AB4-4115-8135-AADAE095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3698E-A60E-4CE2-8D69-8141984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740C-30DC-480C-A14D-3791DE83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1741-5C69-4D6E-9111-374134E98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0D55-F76A-43E2-B816-49914614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900A8-27B6-46E4-BD3E-5435E1C2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A8040-1BF0-4C4C-958F-F9A2F78C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5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1" y="1002785"/>
            <a:ext cx="876290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702200"/>
            <a:ext cx="49695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3481433"/>
            <a:ext cx="49695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23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2" y="6349869"/>
            <a:ext cx="603997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2" y="0"/>
            <a:ext cx="8763111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76225" rtl="0">
              <a:spcBef>
                <a:spcPts val="450"/>
              </a:spcBef>
              <a:spcAft>
                <a:spcPts val="0"/>
              </a:spcAft>
              <a:buSzPts val="2200"/>
              <a:buChar char="▸"/>
              <a:defRPr sz="1650"/>
            </a:lvl1pPr>
            <a:lvl2pPr marL="685800" lvl="1" indent="-276225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1650"/>
            </a:lvl2pPr>
            <a:lvl3pPr marL="1028700" lvl="2" indent="-276225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3pPr>
            <a:lvl4pPr marL="1371600" lvl="3" indent="-276225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650"/>
            </a:lvl4pPr>
            <a:lvl5pPr marL="1714500" lvl="4" indent="-276225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5pPr>
            <a:lvl6pPr marL="2057400" lvl="5" indent="-276225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6pPr>
            <a:lvl7pPr marL="2400300" lvl="6" indent="-276225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650"/>
            </a:lvl7pPr>
            <a:lvl8pPr marL="2743200" lvl="7" indent="-276225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8pPr>
            <a:lvl9pPr marL="3086100" lvl="8" indent="-276225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76225" rtl="0">
              <a:spcBef>
                <a:spcPts val="450"/>
              </a:spcBef>
              <a:spcAft>
                <a:spcPts val="0"/>
              </a:spcAft>
              <a:buSzPts val="2200"/>
              <a:buChar char="▸"/>
              <a:defRPr sz="1650"/>
            </a:lvl1pPr>
            <a:lvl2pPr marL="685800" lvl="1" indent="-276225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1650"/>
            </a:lvl2pPr>
            <a:lvl3pPr marL="1028700" lvl="2" indent="-276225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3pPr>
            <a:lvl4pPr marL="1371600" lvl="3" indent="-276225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650"/>
            </a:lvl4pPr>
            <a:lvl5pPr marL="1714500" lvl="4" indent="-276225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5pPr>
            <a:lvl6pPr marL="2057400" lvl="5" indent="-276225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6pPr>
            <a:lvl7pPr marL="2400300" lvl="6" indent="-276225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650"/>
            </a:lvl7pPr>
            <a:lvl8pPr marL="2743200" lvl="7" indent="-276225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650"/>
            </a:lvl8pPr>
            <a:lvl9pPr marL="3086100" lvl="8" indent="-276225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9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2DAA584C-1F93-479D-ACC0-C6C0123A48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8637121" y="6172200"/>
            <a:ext cx="50687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1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2" y="6349869"/>
            <a:ext cx="603997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2" y="0"/>
            <a:ext cx="8763111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▸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▸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▸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en-US" dirty="0"/>
              <a:t>1</a:t>
            </a:r>
          </a:p>
        </p:txBody>
      </p:sp>
      <p:pic>
        <p:nvPicPr>
          <p:cNvPr id="20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FE86D0AF-DCB8-40CF-BDA7-4A14A15A82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8637121" y="6172200"/>
            <a:ext cx="50687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2" y="6349869"/>
            <a:ext cx="603997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2" y="0"/>
            <a:ext cx="8763111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8A71DB26-2212-45E6-8276-9333EC4F9E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8637121" y="6172200"/>
            <a:ext cx="50687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 with ribb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2" y="6349869"/>
            <a:ext cx="603997" cy="508133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63"/>
            <a:ext cx="9144000" cy="6876696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96747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2" y="1002787"/>
            <a:ext cx="876290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702200"/>
            <a:ext cx="49695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3481433"/>
            <a:ext cx="49695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9pPr>
          </a:lstStyle>
          <a:p>
            <a:endParaRPr/>
          </a:p>
        </p:txBody>
      </p:sp>
      <p:pic>
        <p:nvPicPr>
          <p:cNvPr id="11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7B459731-99B2-4B4A-A125-E082BEE1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8637121" y="6172200"/>
            <a:ext cx="50687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381001" y="507933"/>
            <a:ext cx="8762909" cy="5845667"/>
            <a:chOff x="381000" y="380950"/>
            <a:chExt cx="8762909" cy="4384250"/>
          </a:xfrm>
        </p:grpSpPr>
        <p:sp>
          <p:nvSpPr>
            <p:cNvPr id="31" name="Google Shape;31;p4"/>
            <p:cNvSpPr/>
            <p:nvPr/>
          </p:nvSpPr>
          <p:spPr>
            <a:xfrm>
              <a:off x="5829300" y="380950"/>
              <a:ext cx="746875" cy="4382725"/>
            </a:xfrm>
            <a:custGeom>
              <a:avLst/>
              <a:gdLst/>
              <a:ahLst/>
              <a:cxnLst/>
              <a:rect l="l" t="t" r="r" b="b"/>
              <a:pathLst>
                <a:path w="29875" h="175309" extrusionOk="0">
                  <a:moveTo>
                    <a:pt x="29713" y="25517"/>
                  </a:moveTo>
                  <a:lnTo>
                    <a:pt x="0" y="0"/>
                  </a:lnTo>
                  <a:lnTo>
                    <a:pt x="100" y="175309"/>
                  </a:lnTo>
                  <a:lnTo>
                    <a:pt x="29875" y="1283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5830600" y="3379100"/>
              <a:ext cx="741675" cy="1384575"/>
            </a:xfrm>
            <a:custGeom>
              <a:avLst/>
              <a:gdLst/>
              <a:ahLst/>
              <a:cxnLst/>
              <a:rect l="l" t="t" r="r" b="b"/>
              <a:pathLst>
                <a:path w="29667" h="55383" extrusionOk="0">
                  <a:moveTo>
                    <a:pt x="29513" y="0"/>
                  </a:moveTo>
                  <a:lnTo>
                    <a:pt x="0" y="46895"/>
                  </a:lnTo>
                  <a:lnTo>
                    <a:pt x="0" y="55383"/>
                  </a:lnTo>
                  <a:lnTo>
                    <a:pt x="29667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 rot="10800000">
              <a:off x="6572309" y="1017613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381000" y="381000"/>
              <a:ext cx="5452500" cy="4384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72284" y="3377858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000" y="45506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38" name="Google Shape;38;p4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05629" y="1386033"/>
            <a:ext cx="4055100" cy="38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▸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▹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723450" y="960967"/>
            <a:ext cx="381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9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36132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968767"/>
            <a:ext cx="36132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63"/>
            <a:ext cx="4572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31985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1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825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9817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423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echeurope.org/wp-content/uploads/2019/04/The-European-Medical-Technology-Industry-in-figures-2019-1.pdf" TargetMode="External"/><Relationship Id="rId2" Type="http://schemas.openxmlformats.org/officeDocument/2006/relationships/hyperlink" Target="http://www.pharma-consult.a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sets.kpmg/content/dam/kpmg/xx/pdf/2017/12/medical-devices-203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Ανάπτυξη Ιατρικών Συσκευών</a:t>
            </a:r>
          </a:p>
        </p:txBody>
      </p:sp>
      <p:sp>
        <p:nvSpPr>
          <p:cNvPr id="530" name="Google Shape;530;p38"/>
          <p:cNvSpPr txBox="1"/>
          <p:nvPr/>
        </p:nvSpPr>
        <p:spPr>
          <a:xfrm>
            <a:off x="6085425" y="2070150"/>
            <a:ext cx="1915650" cy="19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r>
              <a:rPr lang="en" sz="7200" kern="0" dirty="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6</a:t>
            </a:r>
            <a:endParaRPr sz="7200" kern="0" dirty="0">
              <a:solidFill>
                <a:srgbClr val="FFFFFF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F09D-A76E-4AA4-8B70-113CB915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Λουράκι (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Strap)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μια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φορέσιμη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ιατρική συσκευή -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σχεδιασμού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8645EC-1CA3-4D35-8551-054422BE9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675" indent="0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el-G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Ανάγκες συσκευής</a:t>
            </a:r>
            <a:endParaRPr lang="en-GB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defRPr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Safety Requirements – EN 93/42, ISO-60601, ISO-10993)</a:t>
            </a:r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Υλικό: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Να μη προκαλεί ερεθισμούς, να είναι πιστοποιημένο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βιο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-συμβατό υλικό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Να είναι επιτυχή τα τεστ μηχανικής αντοχής</a:t>
            </a:r>
          </a:p>
          <a:p>
            <a:pPr marL="800100" lvl="1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Drop tests</a:t>
            </a:r>
          </a:p>
          <a:p>
            <a:pPr marL="800100" lvl="1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Shock tests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C26D8-FDC5-404F-BF56-59DAD02A0E9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6675" indent="0">
              <a:buNone/>
            </a:pPr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παιτήσεις</a:t>
            </a:r>
            <a:r>
              <a:rPr lang="el-G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αγοράς</a:t>
            </a:r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el-GR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Να είναι </a:t>
            </a:r>
            <a:r>
              <a:rPr kumimoji="0" lang="el-GR" sz="20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ευκολοφορέσιμο</a:t>
            </a:r>
            <a:endParaRPr kumimoji="0" lang="el-GR" sz="2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kumimoji="0" lang="el-GR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Να είναι αισθητικά αποδεκτή</a:t>
            </a:r>
          </a:p>
          <a:p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D1E2-67B4-4E27-A41F-C7ED76F03315}"/>
              </a:ext>
            </a:extLst>
          </p:cNvPr>
          <p:cNvSpPr txBox="1">
            <a:spLocks/>
          </p:cNvSpPr>
          <p:nvPr/>
        </p:nvSpPr>
        <p:spPr>
          <a:xfrm>
            <a:off x="2583543" y="1844824"/>
            <a:ext cx="3185400" cy="64807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6675"/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Wearable medical device </a:t>
            </a:r>
          </a:p>
          <a:p>
            <a:pPr marL="66675"/>
            <a:endParaRPr lang="en-US" sz="1800" kern="0" dirty="0"/>
          </a:p>
        </p:txBody>
      </p:sp>
      <p:grpSp>
        <p:nvGrpSpPr>
          <p:cNvPr id="8" name="Google Shape;168;p14">
            <a:extLst>
              <a:ext uri="{FF2B5EF4-FFF2-40B4-BE49-F238E27FC236}">
                <a16:creationId xmlns:a16="http://schemas.microsoft.com/office/drawing/2014/main" id="{C02B84C1-6634-4390-AE2D-83CA58366B27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9" name="Google Shape;169;p14">
              <a:extLst>
                <a:ext uri="{FF2B5EF4-FFF2-40B4-BE49-F238E27FC236}">
                  <a16:creationId xmlns:a16="http://schemas.microsoft.com/office/drawing/2014/main" id="{14CF5AE2-6BDA-4CD8-A773-A00F23CDAFF3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0;p14">
              <a:extLst>
                <a:ext uri="{FF2B5EF4-FFF2-40B4-BE49-F238E27FC236}">
                  <a16:creationId xmlns:a16="http://schemas.microsoft.com/office/drawing/2014/main" id="{E492174E-D982-4571-B6E2-C2DE5F9C9B55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71;p14">
              <a:extLst>
                <a:ext uri="{FF2B5EF4-FFF2-40B4-BE49-F238E27FC236}">
                  <a16:creationId xmlns:a16="http://schemas.microsoft.com/office/drawing/2014/main" id="{5B125853-8650-4BAE-9097-91695CE141A3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86FF11-7809-4CB8-8ED8-69B4D6FE8E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027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B3AFF6-D304-4AF2-B643-A2D79768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 ρίσκου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Risk Management File (RMF)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764E63-3146-4F5B-901F-07E7670B5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Ανεπάρκεια.</a:t>
            </a:r>
          </a:p>
          <a:p>
            <a:r>
              <a:rPr lang="el-GR" dirty="0"/>
              <a:t>Πιθανά αποτελέσματα.</a:t>
            </a:r>
          </a:p>
          <a:p>
            <a:r>
              <a:rPr lang="el-GR" dirty="0"/>
              <a:t>Αυστηρότητα, </a:t>
            </a:r>
          </a:p>
          <a:p>
            <a:r>
              <a:rPr lang="el-GR" dirty="0"/>
              <a:t>1 μέχρι 10 (από αμελητέα μέχρι πιθανότητα πολλαπλών θανάτων)</a:t>
            </a:r>
          </a:p>
          <a:p>
            <a:r>
              <a:rPr lang="el-GR" dirty="0"/>
              <a:t>Πιθανές αιτίες.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EBD796-82C7-4B3C-A3AF-394015D251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/>
              <a:t>Πιθανότητα,</a:t>
            </a:r>
          </a:p>
          <a:p>
            <a:r>
              <a:rPr lang="el-GR" dirty="0"/>
              <a:t>1 μέχρι 10 (&lt; 1 στις 500,000 μέχρι &gt; 1 στις 2).</a:t>
            </a:r>
          </a:p>
          <a:p>
            <a:r>
              <a:rPr lang="el-GR" dirty="0"/>
              <a:t>Ρίσκο,</a:t>
            </a:r>
          </a:p>
          <a:p>
            <a:r>
              <a:rPr lang="el-GR" dirty="0"/>
              <a:t>Πιθανότητα/πίνακας σοβαρότητας.</a:t>
            </a:r>
          </a:p>
          <a:p>
            <a:r>
              <a:rPr lang="el-GR" dirty="0"/>
              <a:t>Μετριασμός.</a:t>
            </a:r>
          </a:p>
          <a:p>
            <a:endParaRPr lang="en-US" dirty="0"/>
          </a:p>
        </p:txBody>
      </p:sp>
      <p:grpSp>
        <p:nvGrpSpPr>
          <p:cNvPr id="5" name="Google Shape;168;p14">
            <a:extLst>
              <a:ext uri="{FF2B5EF4-FFF2-40B4-BE49-F238E27FC236}">
                <a16:creationId xmlns:a16="http://schemas.microsoft.com/office/drawing/2014/main" id="{10625E58-354A-49DD-91FD-B8615A1F08A7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9" name="Google Shape;169;p14">
              <a:extLst>
                <a:ext uri="{FF2B5EF4-FFF2-40B4-BE49-F238E27FC236}">
                  <a16:creationId xmlns:a16="http://schemas.microsoft.com/office/drawing/2014/main" id="{33F14F97-BB45-47A1-891C-2265C2C8D96C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0;p14">
              <a:extLst>
                <a:ext uri="{FF2B5EF4-FFF2-40B4-BE49-F238E27FC236}">
                  <a16:creationId xmlns:a16="http://schemas.microsoft.com/office/drawing/2014/main" id="{E829C17B-C239-4468-BD38-FF6C62C2C9F1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71;p14">
              <a:extLst>
                <a:ext uri="{FF2B5EF4-FFF2-40B4-BE49-F238E27FC236}">
                  <a16:creationId xmlns:a16="http://schemas.microsoft.com/office/drawing/2014/main" id="{B8D34A79-4A48-485B-A464-FB5E43BB501E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B4104-DD84-48DC-89D7-141C0786CE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428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48D7-4133-44B3-9D28-49BDD8B0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Αρχικά σχέδια –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Concept Draws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88825-7DAA-485C-B57A-7A93788A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2" y="2618185"/>
            <a:ext cx="3221931" cy="1936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2A4D0-42F4-4CD3-A6AB-648CDB8F2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18185"/>
            <a:ext cx="2242567" cy="2717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A83E9-95C5-42FB-AB72-42651A3E5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395" y="4554841"/>
            <a:ext cx="1626599" cy="2291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AFA2A0-4697-4C1A-9174-CD18F9313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685" y="5509345"/>
            <a:ext cx="1667781" cy="12961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5404F3-B65C-4C82-9EF7-65122D8AA047}"/>
              </a:ext>
            </a:extLst>
          </p:cNvPr>
          <p:cNvSpPr txBox="1"/>
          <p:nvPr/>
        </p:nvSpPr>
        <p:spPr>
          <a:xfrm>
            <a:off x="503040" y="2281507"/>
            <a:ext cx="928459" cy="2769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/>
              <a:t>Concept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90050-4F2B-43F3-B203-8E08CF56CCE8}"/>
              </a:ext>
            </a:extLst>
          </p:cNvPr>
          <p:cNvSpPr txBox="1"/>
          <p:nvPr/>
        </p:nvSpPr>
        <p:spPr>
          <a:xfrm>
            <a:off x="6335688" y="2281507"/>
            <a:ext cx="2808312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u="sng" dirty="0"/>
              <a:t>Pros</a:t>
            </a:r>
          </a:p>
          <a:p>
            <a:pPr marL="285750" indent="-285750">
              <a:buFontTx/>
              <a:buChar char="-"/>
            </a:pPr>
            <a:r>
              <a:rPr lang="el-GR" sz="1200" b="1" dirty="0"/>
              <a:t>Διαδεδομένο σχέδιο (εύκολα αντιληπτή η λειτουργικότητα από τον χρήστη)</a:t>
            </a:r>
          </a:p>
          <a:p>
            <a:pPr marL="285750" indent="-285750">
              <a:buFontTx/>
              <a:buChar char="-"/>
            </a:pPr>
            <a:r>
              <a:rPr lang="el-GR" sz="1200" b="1" dirty="0"/>
              <a:t>Αισθητικά αποδεκτό</a:t>
            </a:r>
            <a:endParaRPr lang="en-GB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336CF3-F55D-4FF5-A509-F4E602723B7B}"/>
              </a:ext>
            </a:extLst>
          </p:cNvPr>
          <p:cNvSpPr txBox="1"/>
          <p:nvPr/>
        </p:nvSpPr>
        <p:spPr>
          <a:xfrm>
            <a:off x="6335688" y="4293096"/>
            <a:ext cx="2808312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200" b="1" u="sng" dirty="0"/>
              <a:t>Ρίσκα</a:t>
            </a:r>
            <a:endParaRPr lang="en-GB" sz="1200" b="1" u="sng" dirty="0"/>
          </a:p>
          <a:p>
            <a:pPr marL="285750" indent="-285750">
              <a:buFontTx/>
              <a:buChar char="-"/>
            </a:pPr>
            <a:r>
              <a:rPr lang="el-GR" sz="1200" b="1" dirty="0"/>
              <a:t>Εύκολη φθορά στη θέση του </a:t>
            </a:r>
            <a:r>
              <a:rPr lang="en-GB" sz="1200" b="1" dirty="0"/>
              <a:t>pin</a:t>
            </a:r>
            <a:endParaRPr lang="el-GR" sz="1200" b="1" dirty="0"/>
          </a:p>
          <a:p>
            <a:pPr marL="285750" indent="-285750">
              <a:buFontTx/>
              <a:buChar char="-"/>
            </a:pPr>
            <a:r>
              <a:rPr lang="el-GR" sz="1200" b="1" dirty="0"/>
              <a:t>Σύνθετος σχεδιασμός για το κάλυμμά (</a:t>
            </a:r>
            <a:r>
              <a:rPr lang="en-GB" sz="1200" b="1" dirty="0"/>
              <a:t>enclosure) </a:t>
            </a:r>
            <a:r>
              <a:rPr lang="el-GR" sz="1200" b="1" dirty="0"/>
              <a:t>της συσκευής</a:t>
            </a:r>
            <a:endParaRPr lang="en-GB" sz="1200" b="1" dirty="0"/>
          </a:p>
        </p:txBody>
      </p:sp>
      <p:grpSp>
        <p:nvGrpSpPr>
          <p:cNvPr id="10" name="Google Shape;168;p14">
            <a:extLst>
              <a:ext uri="{FF2B5EF4-FFF2-40B4-BE49-F238E27FC236}">
                <a16:creationId xmlns:a16="http://schemas.microsoft.com/office/drawing/2014/main" id="{5F934230-7DE9-45B5-88AD-DF5A6783DF87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11" name="Google Shape;169;p14">
              <a:extLst>
                <a:ext uri="{FF2B5EF4-FFF2-40B4-BE49-F238E27FC236}">
                  <a16:creationId xmlns:a16="http://schemas.microsoft.com/office/drawing/2014/main" id="{17B282C2-7841-47EF-ACED-93DCCFB4DA99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70;p14">
              <a:extLst>
                <a:ext uri="{FF2B5EF4-FFF2-40B4-BE49-F238E27FC236}">
                  <a16:creationId xmlns:a16="http://schemas.microsoft.com/office/drawing/2014/main" id="{06611CFF-531B-49D1-B07E-7F33654CF1EC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1;p14">
              <a:extLst>
                <a:ext uri="{FF2B5EF4-FFF2-40B4-BE49-F238E27FC236}">
                  <a16:creationId xmlns:a16="http://schemas.microsoft.com/office/drawing/2014/main" id="{1CA47A24-5865-4A83-B4F9-4AAC3363658E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F4553-5471-4F6F-A063-60834F1D50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700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63AD-C26E-4C23-8FEF-FB0BB35B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Αρχικά σχέδια –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Concept Draws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84A1D-88D3-44B5-8BC2-EF292713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17462"/>
            <a:ext cx="1296144" cy="3156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71A08-BF06-46B4-B8E8-BCB5ACCE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52936"/>
            <a:ext cx="1944216" cy="2878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53E8F8-9114-45F5-87A1-B8DAA48F3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528732"/>
            <a:ext cx="2232248" cy="1479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C14707-7A89-4A3A-B1C0-985462741724}"/>
              </a:ext>
            </a:extLst>
          </p:cNvPr>
          <p:cNvSpPr txBox="1"/>
          <p:nvPr/>
        </p:nvSpPr>
        <p:spPr>
          <a:xfrm>
            <a:off x="395536" y="2348880"/>
            <a:ext cx="926151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Concept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263C4-B243-4B5F-8A70-29450AC70D3C}"/>
              </a:ext>
            </a:extLst>
          </p:cNvPr>
          <p:cNvSpPr txBox="1"/>
          <p:nvPr/>
        </p:nvSpPr>
        <p:spPr>
          <a:xfrm>
            <a:off x="6228184" y="2348880"/>
            <a:ext cx="2808312" cy="1169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Pros</a:t>
            </a:r>
          </a:p>
          <a:p>
            <a:pPr marL="285750" indent="-285750">
              <a:buFontTx/>
              <a:buChar char="-"/>
            </a:pP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Αισθητικά αποδεκτό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l-G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Ευκολοφορετο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velcro)</a:t>
            </a:r>
          </a:p>
          <a:p>
            <a:pPr marL="285750" indent="-285750">
              <a:buFontTx/>
              <a:buChar char="-"/>
            </a:pP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Ανθεκτικό</a:t>
            </a:r>
          </a:p>
          <a:p>
            <a:pPr marL="285750" indent="-285750">
              <a:buFontTx/>
              <a:buChar char="-"/>
            </a:pP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Απλό στη κατασκευή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29DFF-3815-4891-A5D2-3EC03332A4CB}"/>
              </a:ext>
            </a:extLst>
          </p:cNvPr>
          <p:cNvSpPr txBox="1"/>
          <p:nvPr/>
        </p:nvSpPr>
        <p:spPr>
          <a:xfrm>
            <a:off x="6228184" y="4360469"/>
            <a:ext cx="2808312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Ρίσκα</a:t>
            </a:r>
            <a:endParaRPr lang="en-GB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Όχι διαδεδομένο σχέδιο</a:t>
            </a:r>
          </a:p>
          <a:p>
            <a:pPr marL="285750" indent="-285750">
              <a:buFontTx/>
              <a:buChar char="-"/>
            </a:pP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AD6A5-25C9-4023-801E-2EB67209BE96}"/>
              </a:ext>
            </a:extLst>
          </p:cNvPr>
          <p:cNvSpPr txBox="1"/>
          <p:nvPr/>
        </p:nvSpPr>
        <p:spPr>
          <a:xfrm>
            <a:off x="3947026" y="6349233"/>
            <a:ext cx="1524585" cy="3077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Velcro positioning</a:t>
            </a:r>
          </a:p>
        </p:txBody>
      </p:sp>
      <p:grpSp>
        <p:nvGrpSpPr>
          <p:cNvPr id="15" name="Google Shape;168;p14">
            <a:extLst>
              <a:ext uri="{FF2B5EF4-FFF2-40B4-BE49-F238E27FC236}">
                <a16:creationId xmlns:a16="http://schemas.microsoft.com/office/drawing/2014/main" id="{6C63E35B-B425-4E0B-9392-EE7C161942E2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16" name="Google Shape;169;p14">
              <a:extLst>
                <a:ext uri="{FF2B5EF4-FFF2-40B4-BE49-F238E27FC236}">
                  <a16:creationId xmlns:a16="http://schemas.microsoft.com/office/drawing/2014/main" id="{EDCDC478-C007-4DEC-8082-1118402C5932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0;p14">
              <a:extLst>
                <a:ext uri="{FF2B5EF4-FFF2-40B4-BE49-F238E27FC236}">
                  <a16:creationId xmlns:a16="http://schemas.microsoft.com/office/drawing/2014/main" id="{6B46A4AA-12B1-4531-B273-D546C46F647E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71;p14">
              <a:extLst>
                <a:ext uri="{FF2B5EF4-FFF2-40B4-BE49-F238E27FC236}">
                  <a16:creationId xmlns:a16="http://schemas.microsoft.com/office/drawing/2014/main" id="{496168DB-1590-4683-BEEC-9E65CB3E40EE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125A1-B569-4183-9327-243B399C9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941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30CCE-E476-474D-A61D-7A08F498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Έξοδος σχεδιασμού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προδιαγραφές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156401-216D-4B4F-ABEF-BE9330632055}"/>
              </a:ext>
            </a:extLst>
          </p:cNvPr>
          <p:cNvSpPr txBox="1"/>
          <p:nvPr/>
        </p:nvSpPr>
        <p:spPr>
          <a:xfrm>
            <a:off x="755576" y="2348880"/>
            <a:ext cx="2674899" cy="3385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Concept 1 3D print prototype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1843EA-9A99-4F4A-B83B-E5BD1407A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729978" cy="27974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BB8F35-2B5A-43E3-B38B-A84A5F863202}"/>
              </a:ext>
            </a:extLst>
          </p:cNvPr>
          <p:cNvSpPr txBox="1"/>
          <p:nvPr/>
        </p:nvSpPr>
        <p:spPr>
          <a:xfrm>
            <a:off x="4980060" y="1989700"/>
            <a:ext cx="2674899" cy="3385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Concept 2 3D print prototype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65C547-7593-4E72-B16D-3AAA2F2A5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2876411" cy="3835215"/>
          </a:xfrm>
          <a:prstGeom prst="rect">
            <a:avLst/>
          </a:prstGeom>
        </p:spPr>
      </p:pic>
      <p:grpSp>
        <p:nvGrpSpPr>
          <p:cNvPr id="7" name="Google Shape;168;p14">
            <a:extLst>
              <a:ext uri="{FF2B5EF4-FFF2-40B4-BE49-F238E27FC236}">
                <a16:creationId xmlns:a16="http://schemas.microsoft.com/office/drawing/2014/main" id="{E7D9A94F-19BF-4BDA-BE9D-9B9FC8FA44DF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8" name="Google Shape;169;p14">
              <a:extLst>
                <a:ext uri="{FF2B5EF4-FFF2-40B4-BE49-F238E27FC236}">
                  <a16:creationId xmlns:a16="http://schemas.microsoft.com/office/drawing/2014/main" id="{3EEA0F8A-D73F-4C98-A924-494443D8C67D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0;p14">
              <a:extLst>
                <a:ext uri="{FF2B5EF4-FFF2-40B4-BE49-F238E27FC236}">
                  <a16:creationId xmlns:a16="http://schemas.microsoft.com/office/drawing/2014/main" id="{5B757810-9B92-4BE1-8EAE-3A3FB816E22E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1C4B2A24-303A-45B5-A576-C63E82097022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2C803-4015-4DB6-B049-902DAC5BF2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61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41E6C0-83CF-4A96-88B2-9540B39A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Έξοδος σχεδιασμού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προδιαγραφές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A9D9D-9C93-496C-AF45-B38017BC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44824"/>
            <a:ext cx="6730567" cy="4712616"/>
          </a:xfrm>
          <a:prstGeom prst="rect">
            <a:avLst/>
          </a:prstGeom>
        </p:spPr>
      </p:pic>
      <p:grpSp>
        <p:nvGrpSpPr>
          <p:cNvPr id="4" name="Google Shape;168;p14">
            <a:extLst>
              <a:ext uri="{FF2B5EF4-FFF2-40B4-BE49-F238E27FC236}">
                <a16:creationId xmlns:a16="http://schemas.microsoft.com/office/drawing/2014/main" id="{56F76EB7-88C6-4D4D-BB04-619825925F6B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5" name="Google Shape;169;p14">
              <a:extLst>
                <a:ext uri="{FF2B5EF4-FFF2-40B4-BE49-F238E27FC236}">
                  <a16:creationId xmlns:a16="http://schemas.microsoft.com/office/drawing/2014/main" id="{E1AA0EDC-4F33-453D-B440-057DF4C77F22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0;p14">
              <a:extLst>
                <a:ext uri="{FF2B5EF4-FFF2-40B4-BE49-F238E27FC236}">
                  <a16:creationId xmlns:a16="http://schemas.microsoft.com/office/drawing/2014/main" id="{36AEFB6F-BC8F-43FB-AD65-10B489681B09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1;p14">
              <a:extLst>
                <a:ext uri="{FF2B5EF4-FFF2-40B4-BE49-F238E27FC236}">
                  <a16:creationId xmlns:a16="http://schemas.microsoft.com/office/drawing/2014/main" id="{6952711F-117F-47C6-8A5E-F06C7D176899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0DCACF-3B83-4E30-A7FE-8FCF88F2F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36748E-F73A-4426-AFCB-29FAEC2D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Έξοδος σχεδιασμού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προδιαγραφές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5265A-2064-4E79-954F-CDA8C78E3FED}"/>
              </a:ext>
            </a:extLst>
          </p:cNvPr>
          <p:cNvSpPr txBox="1"/>
          <p:nvPr/>
        </p:nvSpPr>
        <p:spPr>
          <a:xfrm>
            <a:off x="683568" y="2060848"/>
            <a:ext cx="1689826" cy="426482"/>
          </a:xfrm>
          <a:prstGeom prst="snip1Rect">
            <a:avLst>
              <a:gd name="adj" fmla="val 28055"/>
            </a:avLst>
          </a:prstGeom>
          <a:solidFill>
            <a:srgbClr val="1F497D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Design – Step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C1BF6-398B-4F4C-9833-354BB9BC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80928"/>
            <a:ext cx="1656184" cy="3267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C3DC1E-2EB4-481E-A839-238F06105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2232248" cy="2976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0F7576-E446-44C3-90DF-507A0165FD06}"/>
              </a:ext>
            </a:extLst>
          </p:cNvPr>
          <p:cNvSpPr txBox="1"/>
          <p:nvPr/>
        </p:nvSpPr>
        <p:spPr>
          <a:xfrm>
            <a:off x="2953498" y="2074400"/>
            <a:ext cx="2012867" cy="426482"/>
          </a:xfrm>
          <a:prstGeom prst="snip1Rect">
            <a:avLst>
              <a:gd name="adj" fmla="val 28055"/>
            </a:avLst>
          </a:prstGeom>
          <a:solidFill>
            <a:srgbClr val="1F497D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Prototype – Step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EB5233-310A-44E9-920F-F5277B57EC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4" t="20601" r="27951" b="34250"/>
          <a:stretch/>
        </p:blipFill>
        <p:spPr>
          <a:xfrm>
            <a:off x="5940152" y="2708920"/>
            <a:ext cx="1872208" cy="30963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C5050C-F785-4696-BA1F-C91395AA0073}"/>
              </a:ext>
            </a:extLst>
          </p:cNvPr>
          <p:cNvSpPr txBox="1"/>
          <p:nvPr/>
        </p:nvSpPr>
        <p:spPr>
          <a:xfrm>
            <a:off x="6058467" y="2097300"/>
            <a:ext cx="1635577" cy="426482"/>
          </a:xfrm>
          <a:prstGeom prst="snip1Rect">
            <a:avLst>
              <a:gd name="adj" fmla="val 28055"/>
            </a:avLst>
          </a:prstGeom>
          <a:solidFill>
            <a:srgbClr val="1F497D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Ready product</a:t>
            </a:r>
          </a:p>
        </p:txBody>
      </p:sp>
      <p:grpSp>
        <p:nvGrpSpPr>
          <p:cNvPr id="9" name="Google Shape;168;p14">
            <a:extLst>
              <a:ext uri="{FF2B5EF4-FFF2-40B4-BE49-F238E27FC236}">
                <a16:creationId xmlns:a16="http://schemas.microsoft.com/office/drawing/2014/main" id="{8C313CCA-7544-4118-8664-20CCCD17A809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10" name="Google Shape;169;p14">
              <a:extLst>
                <a:ext uri="{FF2B5EF4-FFF2-40B4-BE49-F238E27FC236}">
                  <a16:creationId xmlns:a16="http://schemas.microsoft.com/office/drawing/2014/main" id="{A6F9427E-8A1C-492E-9325-4ED1DCD69A2D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70;p14">
              <a:extLst>
                <a:ext uri="{FF2B5EF4-FFF2-40B4-BE49-F238E27FC236}">
                  <a16:creationId xmlns:a16="http://schemas.microsoft.com/office/drawing/2014/main" id="{D9933534-79BA-4D11-B18B-A0B4688D5777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71;p14">
              <a:extLst>
                <a:ext uri="{FF2B5EF4-FFF2-40B4-BE49-F238E27FC236}">
                  <a16:creationId xmlns:a16="http://schemas.microsoft.com/office/drawing/2014/main" id="{C35636F7-0E67-486E-AA9E-AB6055884D8D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9F4D5-8D1C-401A-8460-AC96C83329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9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BDC99-D9C5-417E-81CD-5F951983C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J. Park and R.S. Lakes, Biomaterials an Introduction, 3rd Edition, Springer, New York, 2007. </a:t>
            </a:r>
            <a:endParaRPr lang="el-GR" sz="1400" dirty="0">
              <a:solidFill>
                <a:schemeClr val="bg1"/>
              </a:solidFill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B.D. Ratner, A.S. Hoffman, Biomaterials Science, 2nd Edition: An Introduction to Materials in Medicine, Elsevier Academic Press, San Diego, 2004.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Biomaterials, Edited by J.Y. Wang and J.D. </a:t>
            </a:r>
            <a:r>
              <a:rPr lang="en-US" sz="1400" dirty="0" err="1">
                <a:solidFill>
                  <a:schemeClr val="bg1"/>
                </a:solidFill>
              </a:rPr>
              <a:t>Bronzino</a:t>
            </a:r>
            <a:r>
              <a:rPr lang="en-US" sz="1400" dirty="0">
                <a:solidFill>
                  <a:schemeClr val="bg1"/>
                </a:solidFill>
              </a:rPr>
              <a:t>, CRC Press, Boca Raton, 2007.</a:t>
            </a:r>
            <a:endParaRPr lang="el-GR" sz="1400" dirty="0">
              <a:solidFill>
                <a:schemeClr val="bg1"/>
              </a:solidFill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Patric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Tresco</a:t>
            </a:r>
            <a:r>
              <a:rPr lang="en-US" sz="1400" dirty="0">
                <a:solidFill>
                  <a:schemeClr val="bg1"/>
                </a:solidFill>
              </a:rPr>
              <a:t>,  Biomaterials course,  University</a:t>
            </a:r>
            <a:r>
              <a:rPr lang="en-US" sz="1400" baseline="0" dirty="0">
                <a:solidFill>
                  <a:schemeClr val="bg1"/>
                </a:solidFill>
              </a:rPr>
              <a:t> of Utah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Materials Science and Engineering - An Introduction, 4th </a:t>
            </a:r>
            <a:r>
              <a:rPr lang="en-US" sz="1400" dirty="0" err="1">
                <a:solidFill>
                  <a:schemeClr val="bg1"/>
                </a:solidFill>
              </a:rPr>
              <a:t>Ed,WD</a:t>
            </a:r>
            <a:r>
              <a:rPr lang="en-US" sz="1400" dirty="0">
                <a:solidFill>
                  <a:schemeClr val="bg1"/>
                </a:solidFill>
              </a:rPr>
              <a:t> Callister, Jr.</a:t>
            </a:r>
            <a:endParaRPr lang="en-IN" sz="1400" dirty="0">
              <a:solidFill>
                <a:schemeClr val="bg1"/>
              </a:solidFill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IN" sz="1400" dirty="0">
                <a:solidFill>
                  <a:schemeClr val="bg1"/>
                </a:solidFill>
              </a:rPr>
              <a:t>www.usinenouvelle.com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IN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www.pharma-consult.at</a:t>
            </a:r>
            <a:endParaRPr lang="en-IN" sz="1400" dirty="0">
              <a:solidFill>
                <a:schemeClr val="bg1"/>
              </a:solidFill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https://www.medtecheurope.org/wp-content/uploads/2019/04/The-European-Medical-Technology-Industry-in-figures-2019-1.pdf</a:t>
            </a:r>
            <a:endParaRPr lang="en-US" sz="1400" dirty="0">
              <a:solidFill>
                <a:schemeClr val="bg1"/>
              </a:solidFill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https://assets.kpmg/content/dam/kpmg/xx/pdf/2017/12/medical-devices-2030.pdf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E07D4-D2A0-4DAE-A8AF-EAACB7D85473}"/>
              </a:ext>
            </a:extLst>
          </p:cNvPr>
          <p:cNvSpPr txBox="1"/>
          <p:nvPr/>
        </p:nvSpPr>
        <p:spPr>
          <a:xfrm>
            <a:off x="827584" y="6206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Βιβλιογραφικές αναφορές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3EA3D-9B4C-487B-8016-6D3EC89B62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3BE33C-026F-4355-85EF-343BE335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μια ιατρική συσκευή;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41A98-2286-4419-8E9C-DB14B5B817BA}"/>
              </a:ext>
            </a:extLst>
          </p:cNvPr>
          <p:cNvSpPr txBox="1"/>
          <p:nvPr/>
        </p:nvSpPr>
        <p:spPr>
          <a:xfrm>
            <a:off x="755576" y="2276872"/>
            <a:ext cx="7344816" cy="347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Ένα όργανο, συσκευή, εργαλείο, μηχάνημα, εμφύτευμα, αντιδραστήριο εκτός σώματος ή άλλο παρόμοιο ή σχετικό αντικείμενο, που συμπεριλαμβάνει ένα τμήμα ή εξάρτημα το οποίο: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αναγνωρίζεται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στο εθνικό συνταγολόγιο ή στον ΕΟΦ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ή οποιοδήποτε βοήθημά του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χρησιμοποιείται στη διάγνωση και θεραπεία ασθενειών,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επηρεάζει τη δομή ή οποιαδήποτε λειτουργία στο σώμα του ανθρώπου ή ζώων, δεν επιτελεί το σκοπό του μέσω χημικών αντιδράσεων στο σώμα  και δεν πρέπει να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μεταβολιστεί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για να επιτύχει το στόχο του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pSp>
        <p:nvGrpSpPr>
          <p:cNvPr id="5" name="Google Shape;168;p14">
            <a:extLst>
              <a:ext uri="{FF2B5EF4-FFF2-40B4-BE49-F238E27FC236}">
                <a16:creationId xmlns:a16="http://schemas.microsoft.com/office/drawing/2014/main" id="{AF047547-2346-4466-ADB6-DFDBA4E3DD44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6" name="Google Shape;169;p14">
              <a:extLst>
                <a:ext uri="{FF2B5EF4-FFF2-40B4-BE49-F238E27FC236}">
                  <a16:creationId xmlns:a16="http://schemas.microsoft.com/office/drawing/2014/main" id="{F52C2CEB-0572-49EA-B742-6D519ADB850C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0;p14">
              <a:extLst>
                <a:ext uri="{FF2B5EF4-FFF2-40B4-BE49-F238E27FC236}">
                  <a16:creationId xmlns:a16="http://schemas.microsoft.com/office/drawing/2014/main" id="{210573AF-424B-4D26-BEDD-FFC99B8233D4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1;p14">
              <a:extLst>
                <a:ext uri="{FF2B5EF4-FFF2-40B4-BE49-F238E27FC236}">
                  <a16:creationId xmlns:a16="http://schemas.microsoft.com/office/drawing/2014/main" id="{30B6AEF2-3C8B-40BF-A8D4-44F8DF579F8D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0066E-CACC-48C0-BC81-39E7C4EC8A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3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5BCAEA-7F85-49A0-A955-34C8FEF7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Βιομηχανία ιατρικών συσκευών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BD884-1EA8-465B-ABD8-08F085EFA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παγκόσμια αγορά ξεπερνάει τα 400B USD (2018) και θα φτάσει τα 625B USD  το 2025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αγορά των ΗΠΑ αντιστοιχεί στο 42% της παγκόσμιας αγοράς.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Οι ΗΠΑ παράγουν περισσότερες ιατρικές συσκευές από τις υπόλοιπες χώρες.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E8DFE-715D-4C6E-B708-00BA6960812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αυξημένος έλεγχος βελτιώνει την ασφάλεια και την αποτελεσματικότητα αλλά μειώνει την εμπορική πρόοδο.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Τα εργοστάσια κατασκευής βρίσκονται συνήθως μακριά από τη χώρα κατανάλωσης.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1779F-2E6F-4AE1-A72B-7C6C88C2F9A9}"/>
              </a:ext>
            </a:extLst>
          </p:cNvPr>
          <p:cNvSpPr txBox="1"/>
          <p:nvPr/>
        </p:nvSpPr>
        <p:spPr>
          <a:xfrm>
            <a:off x="1331640" y="6586062"/>
            <a:ext cx="6048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https://www.fortunebusinessinsights.com/industry-reports/medical-devices-market-100085</a:t>
            </a:r>
          </a:p>
        </p:txBody>
      </p:sp>
      <p:grpSp>
        <p:nvGrpSpPr>
          <p:cNvPr id="6" name="Google Shape;168;p14">
            <a:extLst>
              <a:ext uri="{FF2B5EF4-FFF2-40B4-BE49-F238E27FC236}">
                <a16:creationId xmlns:a16="http://schemas.microsoft.com/office/drawing/2014/main" id="{1C226A9C-7544-48E8-9BAE-CF790742031F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7" name="Google Shape;169;p14">
              <a:extLst>
                <a:ext uri="{FF2B5EF4-FFF2-40B4-BE49-F238E27FC236}">
                  <a16:creationId xmlns:a16="http://schemas.microsoft.com/office/drawing/2014/main" id="{1CF7B00D-C054-457E-8F24-F5072BE578EB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0;p14">
              <a:extLst>
                <a:ext uri="{FF2B5EF4-FFF2-40B4-BE49-F238E27FC236}">
                  <a16:creationId xmlns:a16="http://schemas.microsoft.com/office/drawing/2014/main" id="{FF8D8911-A259-426D-B783-D13D654CD786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9E10F873-2852-4FAC-B147-A4438EA42078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D05F6-40D4-4006-9720-7488E1CE4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988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220497-1E08-48DF-AA67-74E80B1272C9}"/>
              </a:ext>
            </a:extLst>
          </p:cNvPr>
          <p:cNvSpPr txBox="1"/>
          <p:nvPr/>
        </p:nvSpPr>
        <p:spPr>
          <a:xfrm>
            <a:off x="2339752" y="6306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Βιομηχανία ιατρικών συσκευών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urope Surgical and Medical Device Market Forecast 2017-2026">
            <a:extLst>
              <a:ext uri="{FF2B5EF4-FFF2-40B4-BE49-F238E27FC236}">
                <a16:creationId xmlns:a16="http://schemas.microsoft.com/office/drawing/2014/main" id="{E6E5F0C1-9FDD-4AD5-990E-189356C3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177F6-3320-433D-BF6D-02EFC83B6E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617C-C8BE-42DF-8EC3-59913EB9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Βιομηχανία ιατρικών συσκευών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943F2-FAEB-439E-BC1E-5B47BD94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6" y="2624338"/>
            <a:ext cx="4842284" cy="28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0A6EF-298E-4CF1-9EB0-2D89E8C2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203848" cy="27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oogle Shape;168;p14">
            <a:extLst>
              <a:ext uri="{FF2B5EF4-FFF2-40B4-BE49-F238E27FC236}">
                <a16:creationId xmlns:a16="http://schemas.microsoft.com/office/drawing/2014/main" id="{FBE010EA-06DF-4F55-B5A8-A1FE80387B04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6" name="Google Shape;169;p14">
              <a:extLst>
                <a:ext uri="{FF2B5EF4-FFF2-40B4-BE49-F238E27FC236}">
                  <a16:creationId xmlns:a16="http://schemas.microsoft.com/office/drawing/2014/main" id="{CE9D77BF-3F87-4B89-B85C-05A909627CE5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0;p14">
              <a:extLst>
                <a:ext uri="{FF2B5EF4-FFF2-40B4-BE49-F238E27FC236}">
                  <a16:creationId xmlns:a16="http://schemas.microsoft.com/office/drawing/2014/main" id="{A0B17BC5-B5CD-4101-B386-35D5AA9A4FA6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1;p14">
              <a:extLst>
                <a:ext uri="{FF2B5EF4-FFF2-40B4-BE49-F238E27FC236}">
                  <a16:creationId xmlns:a16="http://schemas.microsoft.com/office/drawing/2014/main" id="{3B3D037E-DC76-47BE-871B-921EBC5FF36E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4B461-D50C-4749-B17F-B4A74F2AE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49F7-50FA-4927-83F9-927BDFAC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Βιομηχανία ιατρικών συσκευών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 descr="deltcomp2">
            <a:extLst>
              <a:ext uri="{FF2B5EF4-FFF2-40B4-BE49-F238E27FC236}">
                <a16:creationId xmlns:a16="http://schemas.microsoft.com/office/drawing/2014/main" id="{15A2F146-83CC-4AD6-9F2F-8D66AFDA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238" r="8333" b="5971"/>
          <a:stretch>
            <a:fillRect/>
          </a:stretch>
        </p:blipFill>
        <p:spPr bwMode="auto">
          <a:xfrm>
            <a:off x="5796136" y="1805691"/>
            <a:ext cx="2733096" cy="1966077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A14491-1840-4404-84AD-CF5F365D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733096" cy="22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BE5EE91-889B-4D41-A933-26A35292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4" y="2358005"/>
            <a:ext cx="4752529" cy="393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oogle Shape;168;p14">
            <a:extLst>
              <a:ext uri="{FF2B5EF4-FFF2-40B4-BE49-F238E27FC236}">
                <a16:creationId xmlns:a16="http://schemas.microsoft.com/office/drawing/2014/main" id="{F2DB4968-6CCB-49A9-833F-91DE8C92D863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7" name="Google Shape;169;p14">
              <a:extLst>
                <a:ext uri="{FF2B5EF4-FFF2-40B4-BE49-F238E27FC236}">
                  <a16:creationId xmlns:a16="http://schemas.microsoft.com/office/drawing/2014/main" id="{C9E1F41D-2589-4382-A669-F218C5662E7F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0;p14">
              <a:extLst>
                <a:ext uri="{FF2B5EF4-FFF2-40B4-BE49-F238E27FC236}">
                  <a16:creationId xmlns:a16="http://schemas.microsoft.com/office/drawing/2014/main" id="{536FE981-4E51-4D57-AF09-7A9C1159977E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1;p14">
              <a:extLst>
                <a:ext uri="{FF2B5EF4-FFF2-40B4-BE49-F238E27FC236}">
                  <a16:creationId xmlns:a16="http://schemas.microsoft.com/office/drawing/2014/main" id="{9E9BE43A-C5E1-4CEC-932E-A91F6880BCFD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A9AFE1-EDD8-42E8-9411-5EDDB09CD3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58200" y="521800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avLst/>
              <a:gdLst/>
              <a:ahLst/>
              <a:cxnLst/>
              <a:rect l="l" t="t" r="r" b="b"/>
              <a:pathLst>
                <a:path w="323373" h="208597" extrusionOk="0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avLst/>
              <a:gdLst/>
              <a:ahLst/>
              <a:cxnLst/>
              <a:rect l="l" t="t" r="r" b="b"/>
              <a:pathLst>
                <a:path w="124301" h="123825" extrusionOk="0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avLst/>
              <a:gdLst/>
              <a:ahLst/>
              <a:cxnLst/>
              <a:rect l="l" t="t" r="r" b="b"/>
              <a:pathLst>
                <a:path w="123825" h="124777" extrusionOk="0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Τρία βασικά στοιχεία</a:t>
            </a:r>
            <a:endParaRPr dirty="0"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2887893" y="4397874"/>
            <a:ext cx="4914410" cy="754290"/>
            <a:chOff x="1593000" y="2322567"/>
            <a:chExt cx="5831056" cy="643483"/>
          </a:xfrm>
        </p:grpSpPr>
        <p:sp>
          <p:nvSpPr>
            <p:cNvPr id="28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Medium"/>
                  <a:ea typeface="Barlow Medium"/>
                  <a:cs typeface="Barlow Medium"/>
                  <a:sym typeface="Barlow Medium"/>
                </a:rPr>
                <a:t>Έξοδος σχεδιασμού.</a:t>
              </a: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93000" y="2322567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93000" y="2322574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marR="0" lvl="0" indent="-15494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70CC"/>
                </a:buClr>
                <a:buSzPts val="1000"/>
                <a:buFont typeface="Barlow"/>
                <a:buChar char="✔"/>
                <a:tabLst/>
                <a:defRPr/>
              </a:pP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2170CC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2867415" y="3493450"/>
            <a:ext cx="4914409" cy="754291"/>
            <a:chOff x="1593000" y="2322567"/>
            <a:chExt cx="5831056" cy="643483"/>
          </a:xfrm>
        </p:grpSpPr>
        <p:sp>
          <p:nvSpPr>
            <p:cNvPr id="288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 rot="16200000">
              <a:off x="3501574" y="1934670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Medium"/>
                  <a:ea typeface="Barlow Medium"/>
                  <a:cs typeface="Barlow Medium"/>
                  <a:sym typeface="Barlow Medium"/>
                </a:rPr>
                <a:t>Υπολογισμός ρίσκου.</a:t>
              </a: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kumimoji="0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65100" marR="0" lvl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170CC"/>
                </a:buClr>
                <a:buSzPts val="1000"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1F46"/>
                </a:solidFill>
                <a:effectLst/>
                <a:uLnTx/>
                <a:uFillTx/>
                <a:latin typeface="Arial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2846936" y="2587797"/>
            <a:ext cx="2477683" cy="754142"/>
            <a:chOff x="1593000" y="2322568"/>
            <a:chExt cx="2939826" cy="643356"/>
          </a:xfrm>
        </p:grpSpPr>
        <p:sp>
          <p:nvSpPr>
            <p:cNvPr id="296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Medium"/>
                  <a:ea typeface="Barlow Medium"/>
                  <a:cs typeface="Barlow Medium"/>
                  <a:sym typeface="Barlow Medium"/>
                </a:rPr>
                <a:t>Είσοδος σχεδιασμού.</a:t>
              </a: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294B6DE2-A15E-42F2-89CF-57E70A291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A46DC-3559-4823-B6EB-17B1155876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AC6A8-A35B-4C64-BB40-EF8B4DC444A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4F1980-8D75-4516-A2B4-7DA3FCBD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σχεδιασμού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44F5F-D6DF-42C6-ADAE-97CE6861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2273567"/>
            <a:ext cx="7064344" cy="362080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Ανάγκες χρήστη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ερωτήματα που θέτονται από το χρήστη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Απαιτήσεις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αγοράς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μετρήσιμες, σχεδιαστικοί όροι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grpSp>
        <p:nvGrpSpPr>
          <p:cNvPr id="6" name="Google Shape;168;p14">
            <a:extLst>
              <a:ext uri="{FF2B5EF4-FFF2-40B4-BE49-F238E27FC236}">
                <a16:creationId xmlns:a16="http://schemas.microsoft.com/office/drawing/2014/main" id="{D6C3A449-89C6-46F2-A06E-D9EB606BB952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7" name="Google Shape;169;p14">
              <a:extLst>
                <a:ext uri="{FF2B5EF4-FFF2-40B4-BE49-F238E27FC236}">
                  <a16:creationId xmlns:a16="http://schemas.microsoft.com/office/drawing/2014/main" id="{7DFEBEDD-E379-4F0F-B8FE-AB4AB4976FFC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0;p14">
              <a:extLst>
                <a:ext uri="{FF2B5EF4-FFF2-40B4-BE49-F238E27FC236}">
                  <a16:creationId xmlns:a16="http://schemas.microsoft.com/office/drawing/2014/main" id="{735DF365-D334-407C-8393-EB48561A6E70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1;p14">
              <a:extLst>
                <a:ext uri="{FF2B5EF4-FFF2-40B4-BE49-F238E27FC236}">
                  <a16:creationId xmlns:a16="http://schemas.microsoft.com/office/drawing/2014/main" id="{80F2C13A-166B-442F-A24A-0EF2AAFC8CC9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1FDD11-0C85-4D7C-8AA3-4A74F8EB9D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734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57842B-CEF4-4884-8879-64F7567B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Λουράκι (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Strap)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μια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φορέσιμη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ιατρική συσκευή -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σχεδιασμού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14515-22DB-4455-98F0-9CAB4A96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08" y="2715400"/>
            <a:ext cx="6632296" cy="3620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Ανάγκες χρήστη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Ομάδα: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Ασθενείς με κινητικά προβλήματα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Να είναι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ευκολοφορέσιμο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Να απαιτεί το δυνατό λιγότερες κινήσεις από το χρήστη για να φορεθεί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Να συγκρατεί σωστά τη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φορέσιμη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συσκευή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Να είναι αισθητικά αποδεκτή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Να μη φθείρεται με το χρόνο</a:t>
            </a:r>
          </a:p>
          <a:p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436A5-8A13-4D10-8AA0-DDA494A6368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43808" y="2060848"/>
            <a:ext cx="3185400" cy="648072"/>
          </a:xfrm>
        </p:spPr>
        <p:txBody>
          <a:bodyPr/>
          <a:lstStyle/>
          <a:p>
            <a:pPr marL="66675" indent="0"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medical device </a:t>
            </a:r>
          </a:p>
          <a:p>
            <a:pPr marL="66675" indent="0">
              <a:buNone/>
            </a:pPr>
            <a:endParaRPr lang="en-US" sz="1800" dirty="0"/>
          </a:p>
        </p:txBody>
      </p:sp>
      <p:grpSp>
        <p:nvGrpSpPr>
          <p:cNvPr id="6" name="Google Shape;168;p14">
            <a:extLst>
              <a:ext uri="{FF2B5EF4-FFF2-40B4-BE49-F238E27FC236}">
                <a16:creationId xmlns:a16="http://schemas.microsoft.com/office/drawing/2014/main" id="{E9C45039-BFE8-45A4-8596-C7537ABB7DF2}"/>
              </a:ext>
            </a:extLst>
          </p:cNvPr>
          <p:cNvGrpSpPr/>
          <p:nvPr/>
        </p:nvGrpSpPr>
        <p:grpSpPr>
          <a:xfrm>
            <a:off x="8458200" y="381000"/>
            <a:ext cx="450753" cy="450708"/>
            <a:chOff x="3277794" y="2969995"/>
            <a:chExt cx="457200" cy="457200"/>
          </a:xfrm>
        </p:grpSpPr>
        <p:sp>
          <p:nvSpPr>
            <p:cNvPr id="7" name="Google Shape;169;p14">
              <a:extLst>
                <a:ext uri="{FF2B5EF4-FFF2-40B4-BE49-F238E27FC236}">
                  <a16:creationId xmlns:a16="http://schemas.microsoft.com/office/drawing/2014/main" id="{E2B72DDA-E509-403B-90C7-1C9A025EAC5F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0;p14">
              <a:extLst>
                <a:ext uri="{FF2B5EF4-FFF2-40B4-BE49-F238E27FC236}">
                  <a16:creationId xmlns:a16="http://schemas.microsoft.com/office/drawing/2014/main" id="{FF93C08F-ECE2-466E-BC51-B6B478CF5419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1;p14">
              <a:extLst>
                <a:ext uri="{FF2B5EF4-FFF2-40B4-BE49-F238E27FC236}">
                  <a16:creationId xmlns:a16="http://schemas.microsoft.com/office/drawing/2014/main" id="{0198F11B-BB4E-447D-83C9-4FCFE8B443BA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F6A7C-941D-4736-9DB7-0B07112F11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0901158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657</Words>
  <Application>Microsoft Office PowerPoint</Application>
  <PresentationFormat>On-screen Show (4:3)</PresentationFormat>
  <Paragraphs>112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Barlow</vt:lpstr>
      <vt:lpstr>Barlow Light</vt:lpstr>
      <vt:lpstr>Barlow Medium</vt:lpstr>
      <vt:lpstr>Barlow SemiBold</vt:lpstr>
      <vt:lpstr>Calibri</vt:lpstr>
      <vt:lpstr>Wingdings</vt:lpstr>
      <vt:lpstr>Caius template</vt:lpstr>
      <vt:lpstr>1_Caius template</vt:lpstr>
      <vt:lpstr>Ανάπτυξη Ιατρικών Συσκευών</vt:lpstr>
      <vt:lpstr>Τι είναι μια ιατρική συσκευή;</vt:lpstr>
      <vt:lpstr>Βιομηχανία ιατρικών συσκευών</vt:lpstr>
      <vt:lpstr>PowerPoint Presentation</vt:lpstr>
      <vt:lpstr>Βιομηχανία ιατρικών συσκευών</vt:lpstr>
      <vt:lpstr>Βιομηχανία ιατρικών συσκευών</vt:lpstr>
      <vt:lpstr>Τρία βασικά στοιχεία</vt:lpstr>
      <vt:lpstr>Είσοδος σχεδιασμού</vt:lpstr>
      <vt:lpstr>Λουράκι (Strap) για μια φορέσιμη ιατρική συσκευή - Είσοδος σχεδιασμού</vt:lpstr>
      <vt:lpstr>Λουράκι (Strap) για μια φορέσιμη ιατρική συσκευή - Είσοδος σχεδιασμού</vt:lpstr>
      <vt:lpstr>Ανάλυση ρίσκου – Risk Management File (RMF)</vt:lpstr>
      <vt:lpstr>Αρχικά σχέδια – Concept Draws</vt:lpstr>
      <vt:lpstr>Αρχικά σχέδια – Concept Draws</vt:lpstr>
      <vt:lpstr>Έξοδος σχεδιασμού-προδιαγραφές</vt:lpstr>
      <vt:lpstr>Έξοδος σχεδιασμού-προδιαγραφές</vt:lpstr>
      <vt:lpstr>Έξοδος σχεδιασμού-προδιαγραφές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Evi</dc:creator>
  <cp:lastModifiedBy>ΑΝΤΖΕΛΑ ΚΟΛΟΙ</cp:lastModifiedBy>
  <cp:revision>69</cp:revision>
  <dcterms:created xsi:type="dcterms:W3CDTF">2009-09-28T08:22:44Z</dcterms:created>
  <dcterms:modified xsi:type="dcterms:W3CDTF">2023-03-03T13:13:17Z</dcterms:modified>
</cp:coreProperties>
</file>