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6"/>
  </p:notesMasterIdLst>
  <p:sldIdLst>
    <p:sldId id="343" r:id="rId2"/>
    <p:sldId id="261" r:id="rId3"/>
    <p:sldId id="344" r:id="rId4"/>
    <p:sldId id="346" r:id="rId5"/>
    <p:sldId id="347" r:id="rId6"/>
    <p:sldId id="345" r:id="rId7"/>
    <p:sldId id="348" r:id="rId8"/>
    <p:sldId id="349" r:id="rId9"/>
    <p:sldId id="350" r:id="rId10"/>
    <p:sldId id="351" r:id="rId11"/>
    <p:sldId id="352" r:id="rId12"/>
    <p:sldId id="353" r:id="rId13"/>
    <p:sldId id="354" r:id="rId14"/>
    <p:sldId id="356" r:id="rId15"/>
    <p:sldId id="357" r:id="rId16"/>
    <p:sldId id="355" r:id="rId17"/>
    <p:sldId id="358" r:id="rId18"/>
    <p:sldId id="359" r:id="rId19"/>
    <p:sldId id="360" r:id="rId20"/>
    <p:sldId id="361" r:id="rId21"/>
    <p:sldId id="362" r:id="rId22"/>
    <p:sldId id="363" r:id="rId23"/>
    <p:sldId id="364" r:id="rId24"/>
    <p:sldId id="365" r:id="rId25"/>
    <p:sldId id="366" r:id="rId26"/>
    <p:sldId id="367" r:id="rId27"/>
    <p:sldId id="370" r:id="rId28"/>
    <p:sldId id="390" r:id="rId29"/>
    <p:sldId id="371" r:id="rId30"/>
    <p:sldId id="391" r:id="rId31"/>
    <p:sldId id="392" r:id="rId32"/>
    <p:sldId id="372" r:id="rId33"/>
    <p:sldId id="373" r:id="rId34"/>
    <p:sldId id="389" r:id="rId35"/>
    <p:sldId id="388" r:id="rId36"/>
    <p:sldId id="387" r:id="rId37"/>
    <p:sldId id="386" r:id="rId38"/>
    <p:sldId id="385" r:id="rId39"/>
    <p:sldId id="384" r:id="rId40"/>
    <p:sldId id="383" r:id="rId41"/>
    <p:sldId id="382" r:id="rId42"/>
    <p:sldId id="381" r:id="rId43"/>
    <p:sldId id="393" r:id="rId44"/>
    <p:sldId id="380" r:id="rId45"/>
    <p:sldId id="306" r:id="rId46"/>
    <p:sldId id="307" r:id="rId47"/>
    <p:sldId id="308" r:id="rId48"/>
    <p:sldId id="314" r:id="rId49"/>
    <p:sldId id="378" r:id="rId50"/>
    <p:sldId id="377" r:id="rId51"/>
    <p:sldId id="376" r:id="rId52"/>
    <p:sldId id="394" r:id="rId53"/>
    <p:sldId id="398" r:id="rId54"/>
    <p:sldId id="339"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9" autoAdjust="0"/>
  </p:normalViewPr>
  <p:slideViewPr>
    <p:cSldViewPr>
      <p:cViewPr varScale="1">
        <p:scale>
          <a:sx n="121" d="100"/>
          <a:sy n="121" d="100"/>
        </p:scale>
        <p:origin x="440" y="168"/>
      </p:cViewPr>
      <p:guideLst>
        <p:guide orient="horz" pos="2160"/>
        <p:guide pos="3840"/>
      </p:guideLst>
    </p:cSldViewPr>
  </p:slideViewPr>
  <p:outlineViewPr>
    <p:cViewPr>
      <p:scale>
        <a:sx n="33" d="100"/>
        <a:sy n="33" d="100"/>
      </p:scale>
      <p:origin x="0" y="108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ACE60-A70A-4987-9650-83362592AFB9}" type="datetimeFigureOut">
              <a:rPr lang="en-US" smtClean="0"/>
              <a:t>4/21/24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2917D-C43A-4CDB-B1ED-109607DAF983}" type="slidenum">
              <a:rPr lang="en-US" smtClean="0"/>
              <a:t>‹#›</a:t>
            </a:fld>
            <a:endParaRPr lang="en-US"/>
          </a:p>
        </p:txBody>
      </p:sp>
    </p:spTree>
    <p:extLst>
      <p:ext uri="{BB962C8B-B14F-4D97-AF65-F5344CB8AC3E}">
        <p14:creationId xmlns:p14="http://schemas.microsoft.com/office/powerpoint/2010/main" val="378027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bf067c2c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bf067c2c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53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48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24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23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15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80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3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26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82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3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55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4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42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903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740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30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52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168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45778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3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294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833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787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90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807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08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89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066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7889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212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492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717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057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290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9831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941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13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22917D-C43A-4CDB-B1ED-109607DAF983}" type="slidenum">
              <a:rPr lang="en-US" smtClean="0"/>
              <a:t>54</a:t>
            </a:fld>
            <a:endParaRPr lang="en-US"/>
          </a:p>
        </p:txBody>
      </p:sp>
    </p:spTree>
    <p:extLst>
      <p:ext uri="{BB962C8B-B14F-4D97-AF65-F5344CB8AC3E}">
        <p14:creationId xmlns:p14="http://schemas.microsoft.com/office/powerpoint/2010/main" val="231422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71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88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34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19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64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2" y="6349868"/>
            <a:ext cx="805329"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91" name="Google Shape;91;p8"/>
          <p:cNvGrpSpPr/>
          <p:nvPr/>
        </p:nvGrpSpPr>
        <p:grpSpPr>
          <a:xfrm>
            <a:off x="508002" y="0"/>
            <a:ext cx="11684148"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00" name="Google Shape;100;p8"/>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8"/>
          <p:cNvSpPr txBox="1">
            <a:spLocks noGrp="1"/>
          </p:cNvSpPr>
          <p:nvPr>
            <p:ph type="body" idx="1"/>
          </p:nvPr>
        </p:nvSpPr>
        <p:spPr>
          <a:xfrm>
            <a:off x="819967" y="2273567"/>
            <a:ext cx="27848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2" name="Google Shape;102;p8"/>
          <p:cNvSpPr txBox="1">
            <a:spLocks noGrp="1"/>
          </p:cNvSpPr>
          <p:nvPr>
            <p:ph type="body" idx="2"/>
          </p:nvPr>
        </p:nvSpPr>
        <p:spPr>
          <a:xfrm>
            <a:off x="3932760" y="2273567"/>
            <a:ext cx="27848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3" name="Google Shape;103;p8"/>
          <p:cNvSpPr txBox="1">
            <a:spLocks noGrp="1"/>
          </p:cNvSpPr>
          <p:nvPr>
            <p:ph type="body" idx="3"/>
          </p:nvPr>
        </p:nvSpPr>
        <p:spPr>
          <a:xfrm>
            <a:off x="7045553" y="2273567"/>
            <a:ext cx="27848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104" name="Google Shape;104;p8"/>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pic>
        <p:nvPicPr>
          <p:cNvPr id="20" name="Picture 2" descr="Medlab – Unit of Medical Technology and Intelligent Information Systems">
            <a:extLst>
              <a:ext uri="{FF2B5EF4-FFF2-40B4-BE49-F238E27FC236}">
                <a16:creationId xmlns:a16="http://schemas.microsoft.com/office/drawing/2014/main" id="{FE86D0AF-DCB8-40CF-BDA7-4A14A15A82E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2424"/>
          <a:stretch/>
        </p:blipFill>
        <p:spPr bwMode="auto">
          <a:xfrm>
            <a:off x="11516160" y="6172200"/>
            <a:ext cx="675839" cy="65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6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2" y="6349868"/>
            <a:ext cx="805329"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09" name="Google Shape;109;p9"/>
          <p:cNvGrpSpPr/>
          <p:nvPr/>
        </p:nvGrpSpPr>
        <p:grpSpPr>
          <a:xfrm>
            <a:off x="508002" y="0"/>
            <a:ext cx="11684148"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118" name="Google Shape;118;p9"/>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19" name="Google Shape;119;p9"/>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pic>
        <p:nvPicPr>
          <p:cNvPr id="16" name="Picture 2" descr="Medlab – Unit of Medical Technology and Intelligent Information Systems">
            <a:extLst>
              <a:ext uri="{FF2B5EF4-FFF2-40B4-BE49-F238E27FC236}">
                <a16:creationId xmlns:a16="http://schemas.microsoft.com/office/drawing/2014/main" id="{8A71DB26-2212-45E6-8276-9333EC4F9E9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2424"/>
          <a:stretch/>
        </p:blipFill>
        <p:spPr bwMode="auto">
          <a:xfrm>
            <a:off x="11516160" y="6172200"/>
            <a:ext cx="675839" cy="65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8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2" y="6349868"/>
            <a:ext cx="805329"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45" name="Google Shape;145;p12"/>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E0AC6A8-A35B-4C64-BB40-EF8B4DC444AD}" type="slidenum">
              <a:rPr lang="en-US" smtClean="0"/>
              <a:t>‹#›</a:t>
            </a:fld>
            <a:endParaRPr lang="en-US"/>
          </a:p>
        </p:txBody>
      </p:sp>
      <p:grpSp>
        <p:nvGrpSpPr>
          <p:cNvPr id="146" name="Google Shape;146;p12"/>
          <p:cNvGrpSpPr/>
          <p:nvPr/>
        </p:nvGrpSpPr>
        <p:grpSpPr>
          <a:xfrm rot="10800000">
            <a:off x="0" y="-63"/>
            <a:ext cx="12192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extLst>
      <p:ext uri="{BB962C8B-B14F-4D97-AF65-F5344CB8AC3E}">
        <p14:creationId xmlns:p14="http://schemas.microsoft.com/office/powerpoint/2010/main" val="54553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508002" y="1002786"/>
            <a:ext cx="1168387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7" name="Google Shape;27;p3"/>
          <p:cNvSpPr txBox="1">
            <a:spLocks noGrp="1"/>
          </p:cNvSpPr>
          <p:nvPr>
            <p:ph type="ctrTitle"/>
          </p:nvPr>
        </p:nvSpPr>
        <p:spPr>
          <a:xfrm>
            <a:off x="819967" y="2702200"/>
            <a:ext cx="66260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819967" y="3481433"/>
            <a:ext cx="66260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a:p>
        </p:txBody>
      </p:sp>
      <p:pic>
        <p:nvPicPr>
          <p:cNvPr id="11" name="Picture 2" descr="Medlab – Unit of Medical Technology and Intelligent Information Systems">
            <a:extLst>
              <a:ext uri="{FF2B5EF4-FFF2-40B4-BE49-F238E27FC236}">
                <a16:creationId xmlns:a16="http://schemas.microsoft.com/office/drawing/2014/main" id="{7B459731-99B2-4B4A-A125-E082BEE186E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2424"/>
          <a:stretch/>
        </p:blipFill>
        <p:spPr bwMode="auto">
          <a:xfrm>
            <a:off x="11516160" y="6172200"/>
            <a:ext cx="675839" cy="65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9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2" imgW="3048426" imgH="2029108" progId="PBrush">
                  <p:embed/>
                </p:oleObj>
              </mc:Choice>
              <mc:Fallback>
                <p:oleObj name="Bitmap Image" r:id="rId2" imgW="3048426" imgH="2029108" progId="PBrush">
                  <p:embed/>
                  <p:pic>
                    <p:nvPicPr>
                      <p:cNvPr id="5" name="Object 2"/>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4" cstate="print"/>
          <a:srcRect/>
          <a:stretch>
            <a:fillRect/>
          </a:stretch>
        </p:blipFill>
        <p:spPr bwMode="auto">
          <a:xfrm>
            <a:off x="143934" y="6269038"/>
            <a:ext cx="1439333" cy="544512"/>
          </a:xfrm>
          <a:prstGeom prst="rect">
            <a:avLst/>
          </a:prstGeom>
          <a:noFill/>
          <a:ln w="9525">
            <a:noFill/>
            <a:miter lim="800000"/>
            <a:headEnd/>
            <a:tailEnd/>
          </a:ln>
        </p:spPr>
      </p:pic>
      <p:sp>
        <p:nvSpPr>
          <p:cNvPr id="8" name="Line 14"/>
          <p:cNvSpPr>
            <a:spLocks noChangeShapeType="1"/>
          </p:cNvSpPr>
          <p:nvPr userDrawn="1"/>
        </p:nvSpPr>
        <p:spPr bwMode="auto">
          <a:xfrm>
            <a:off x="239184" y="6237288"/>
            <a:ext cx="11952816"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sz="1400"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a:t>Kλικ για επεξεργασία του τίτλου</a:t>
            </a: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4 - Θέση υποσέλιδου"/>
          <p:cNvSpPr>
            <a:spLocks noGrp="1"/>
          </p:cNvSpPr>
          <p:nvPr>
            <p:ph type="ftr" sz="quarter" idx="11"/>
          </p:nvPr>
        </p:nvSpPr>
        <p:spPr>
          <a:xfrm>
            <a:off x="0" y="6356351"/>
            <a:ext cx="12192000" cy="365125"/>
          </a:xfrm>
          <a:prstGeom prst="rect">
            <a:avLst/>
          </a:prstGeom>
        </p:spPr>
        <p:txBody>
          <a:bodyPr/>
          <a:lstStyle>
            <a:lvl1pPr algn="ctr">
              <a:defRPr sz="1100">
                <a:solidFill>
                  <a:srgbClr val="002060"/>
                </a:solidFill>
              </a:defRPr>
            </a:lvl1pPr>
          </a:lstStyle>
          <a:p>
            <a:pPr rtl="0"/>
            <a:endParaRPr lang="el-GR" kern="1200" dirty="0">
              <a:latin typeface="Calibri"/>
              <a:ea typeface="+mn-ea"/>
              <a:cs typeface="+mn-cs"/>
            </a:endParaRPr>
          </a:p>
        </p:txBody>
      </p:sp>
    </p:spTree>
    <p:extLst>
      <p:ext uri="{BB962C8B-B14F-4D97-AF65-F5344CB8AC3E}">
        <p14:creationId xmlns:p14="http://schemas.microsoft.com/office/powerpoint/2010/main" val="946725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508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fld id="{FE0AC6A8-A35B-4C64-BB40-EF8B4DC444AD}" type="slidenum">
              <a:rPr lang="en-US" smtClean="0"/>
              <a:t>‹#›</a:t>
            </a:fld>
            <a:endParaRPr lang="en-US"/>
          </a:p>
        </p:txBody>
      </p:sp>
      <p:sp>
        <p:nvSpPr>
          <p:cNvPr id="7" name="Google Shape;7;p1"/>
          <p:cNvSpPr txBox="1">
            <a:spLocks noGrp="1"/>
          </p:cNvSpPr>
          <p:nvPr>
            <p:ph type="title"/>
          </p:nvPr>
        </p:nvSpPr>
        <p:spPr>
          <a:xfrm>
            <a:off x="819967" y="521800"/>
            <a:ext cx="90104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819967" y="2273567"/>
            <a:ext cx="90104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74530054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4" r:id="rId3"/>
    <p:sldLayoutId id="2147483747" r:id="rId4"/>
    <p:sldLayoutId id="2147483748" r:id="rId5"/>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8"/>
          <p:cNvSpPr txBox="1">
            <a:spLocks noGrp="1"/>
          </p:cNvSpPr>
          <p:nvPr>
            <p:ph type="ctrTitle"/>
          </p:nvPr>
        </p:nvSpPr>
        <p:spPr>
          <a:xfrm>
            <a:off x="819967" y="3200400"/>
            <a:ext cx="6626000" cy="751600"/>
          </a:xfrm>
          <a:prstGeom prst="rect">
            <a:avLst/>
          </a:prstGeom>
        </p:spPr>
        <p:txBody>
          <a:bodyPr spcFirstLastPara="1" wrap="square" lIns="0" tIns="0" rIns="0" bIns="0" anchor="b" anchorCtr="0">
            <a:noAutofit/>
          </a:bodyPr>
          <a:lstStyle/>
          <a:p>
            <a:br>
              <a:rPr lang="el-GR" b="1" dirty="0">
                <a:latin typeface="+mj-lt"/>
              </a:rPr>
            </a:br>
            <a:br>
              <a:rPr lang="en-US" b="1" dirty="0">
                <a:latin typeface="+mj-lt"/>
              </a:rPr>
            </a:br>
            <a:r>
              <a:rPr lang="el-GR" b="1" dirty="0">
                <a:latin typeface="+mj-lt"/>
              </a:rPr>
              <a:t>Εμφυτεύματα, σχετικές μολύνσεις και μέθοδοι αποστείρωσης</a:t>
            </a:r>
          </a:p>
        </p:txBody>
      </p:sp>
      <p:sp>
        <p:nvSpPr>
          <p:cNvPr id="530" name="Google Shape;530;p38"/>
          <p:cNvSpPr txBox="1"/>
          <p:nvPr/>
        </p:nvSpPr>
        <p:spPr>
          <a:xfrm>
            <a:off x="8113900" y="1617200"/>
            <a:ext cx="2554200" cy="2561700"/>
          </a:xfrm>
          <a:prstGeom prst="rect">
            <a:avLst/>
          </a:prstGeom>
          <a:noFill/>
          <a:ln>
            <a:noFill/>
          </a:ln>
        </p:spPr>
        <p:txBody>
          <a:bodyPr spcFirstLastPara="1" wrap="square" lIns="91425" tIns="91425" rIns="91425" bIns="91425" anchor="ctr" anchorCtr="0">
            <a:noAutofit/>
          </a:bodyPr>
          <a:lstStyle/>
          <a:p>
            <a:pPr algn="ctr"/>
            <a:r>
              <a:rPr lang="en" sz="9600" dirty="0">
                <a:solidFill>
                  <a:schemeClr val="lt1"/>
                </a:solidFill>
                <a:latin typeface="Barlow SemiBold"/>
                <a:ea typeface="Barlow SemiBold"/>
                <a:cs typeface="Barlow SemiBold"/>
                <a:sym typeface="Barlow SemiBold"/>
              </a:rPr>
              <a:t>7</a:t>
            </a:r>
            <a:endParaRPr sz="9600" dirty="0">
              <a:solidFill>
                <a:schemeClr val="lt1"/>
              </a:solidFill>
              <a:latin typeface="Barlow SemiBold"/>
              <a:ea typeface="Barlow SemiBold"/>
              <a:cs typeface="Barlow SemiBold"/>
              <a:sym typeface="Barlow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Βιοφίλμ σε οδοντικό εμφύτευμα</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8705034" cy="3620800"/>
          </a:xfrm>
          <a:prstGeom prst="rect">
            <a:avLst/>
          </a:prstGeom>
        </p:spPr>
        <p:txBody>
          <a:bodyPr spcFirstLastPara="1" wrap="square" lIns="0" tIns="0" rIns="0" bIns="0" anchor="t" anchorCtr="0">
            <a:noAutofit/>
          </a:bodyPr>
          <a:lstStyle/>
          <a:p>
            <a:pPr marL="419100"/>
            <a:r>
              <a:rPr lang="el-GR" sz="2000" dirty="0">
                <a:latin typeface="+mj-lt"/>
              </a:rPr>
              <a:t>To Βιοφίλμ είναι σαν μια κολλώδης ταινία που δημιουργείται  από τους ζωντανούς, μικροσκοπικούς οργανισμούς.</a:t>
            </a:r>
          </a:p>
          <a:p>
            <a:pPr marL="419100"/>
            <a:r>
              <a:rPr lang="el-GR" sz="2000" dirty="0">
                <a:latin typeface="+mj-lt"/>
              </a:rPr>
              <a:t>Η δομή είναι αρκετά σκληρή, όπως για παράδειγμα η οδοντικής πλάκα στο στόμα.</a:t>
            </a:r>
          </a:p>
          <a:p>
            <a:pPr marL="419100"/>
            <a:r>
              <a:rPr lang="el-GR" sz="2000" dirty="0">
                <a:latin typeface="+mj-lt"/>
              </a:rPr>
              <a:t>Βακτήρια και άλλα μικροσκοπικά πλάσματα δημιουργούν αυτό το νοσηρό βιοφίλμ, προκειμένου να εξασφαλίσουν την επιβίωσή τους.</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10</a:t>
            </a:fld>
            <a:endParaRPr/>
          </a:p>
        </p:txBody>
      </p:sp>
      <p:pic>
        <p:nvPicPr>
          <p:cNvPr id="2" name="Picture 1">
            <a:extLst>
              <a:ext uri="{FF2B5EF4-FFF2-40B4-BE49-F238E27FC236}">
                <a16:creationId xmlns:a16="http://schemas.microsoft.com/office/drawing/2014/main" id="{50B100C2-D64D-4A7D-89AE-B73A951458AF}"/>
              </a:ext>
            </a:extLst>
          </p:cNvPr>
          <p:cNvPicPr>
            <a:picLocks noChangeAspect="1"/>
          </p:cNvPicPr>
          <p:nvPr/>
        </p:nvPicPr>
        <p:blipFill>
          <a:blip r:embed="rId3"/>
          <a:stretch>
            <a:fillRect/>
          </a:stretch>
        </p:blipFill>
        <p:spPr>
          <a:xfrm>
            <a:off x="2743200" y="4352263"/>
            <a:ext cx="2732671" cy="2013547"/>
          </a:xfrm>
          <a:prstGeom prst="rect">
            <a:avLst/>
          </a:prstGeom>
        </p:spPr>
      </p:pic>
      <p:pic>
        <p:nvPicPr>
          <p:cNvPr id="6" name="Picture 1027" descr="biofilm_tem">
            <a:extLst>
              <a:ext uri="{FF2B5EF4-FFF2-40B4-BE49-F238E27FC236}">
                <a16:creationId xmlns:a16="http://schemas.microsoft.com/office/drawing/2014/main" id="{C50DCC4C-99CD-41BD-B57A-4842087C6869}"/>
              </a:ext>
            </a:extLst>
          </p:cNvPr>
          <p:cNvPicPr>
            <a:picLocks noChangeAspect="1" noChangeArrowheads="1"/>
          </p:cNvPicPr>
          <p:nvPr/>
        </p:nvPicPr>
        <p:blipFill>
          <a:blip r:embed="rId4" cstate="print"/>
          <a:srcRect/>
          <a:stretch>
            <a:fillRect/>
          </a:stretch>
        </p:blipFill>
        <p:spPr bwMode="auto">
          <a:xfrm>
            <a:off x="8234778" y="4267200"/>
            <a:ext cx="3133724" cy="2581623"/>
          </a:xfrm>
          <a:prstGeom prst="rect">
            <a:avLst/>
          </a:prstGeom>
          <a:noFill/>
        </p:spPr>
      </p:pic>
      <p:sp>
        <p:nvSpPr>
          <p:cNvPr id="7" name="Ορθογώνιο 1">
            <a:extLst>
              <a:ext uri="{FF2B5EF4-FFF2-40B4-BE49-F238E27FC236}">
                <a16:creationId xmlns:a16="http://schemas.microsoft.com/office/drawing/2014/main" id="{5D11A565-FCAF-4C0D-A068-4FE79E4679FC}"/>
              </a:ext>
            </a:extLst>
          </p:cNvPr>
          <p:cNvSpPr/>
          <p:nvPr/>
        </p:nvSpPr>
        <p:spPr>
          <a:xfrm>
            <a:off x="381000" y="661177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extLst>
      <p:ext uri="{BB962C8B-B14F-4D97-AF65-F5344CB8AC3E}">
        <p14:creationId xmlns:p14="http://schemas.microsoft.com/office/powerpoint/2010/main" val="37213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Τύποι μολυσματικών παραγόντων</a:t>
            </a:r>
            <a:endParaRPr dirty="0">
              <a:solidFill>
                <a:schemeClr val="bg1"/>
              </a:solidFill>
              <a:latin typeface="+mj-lt"/>
            </a:endParaRP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11</a:t>
            </a:fld>
            <a:endParaRPr/>
          </a:p>
        </p:txBody>
      </p:sp>
      <p:pic>
        <p:nvPicPr>
          <p:cNvPr id="8" name="Picture 3">
            <a:extLst>
              <a:ext uri="{FF2B5EF4-FFF2-40B4-BE49-F238E27FC236}">
                <a16:creationId xmlns:a16="http://schemas.microsoft.com/office/drawing/2014/main" id="{B8EC2413-3586-4F69-A23F-2FB1A5C8EDF7}"/>
              </a:ext>
            </a:extLst>
          </p:cNvPr>
          <p:cNvPicPr>
            <a:picLocks noChangeAspect="1" noChangeArrowheads="1"/>
          </p:cNvPicPr>
          <p:nvPr/>
        </p:nvPicPr>
        <p:blipFill>
          <a:blip r:embed="rId3" cstate="print"/>
          <a:srcRect/>
          <a:stretch>
            <a:fillRect/>
          </a:stretch>
        </p:blipFill>
        <p:spPr bwMode="auto">
          <a:xfrm>
            <a:off x="1524000" y="2057400"/>
            <a:ext cx="7086600" cy="3976770"/>
          </a:xfrm>
          <a:prstGeom prst="rect">
            <a:avLst/>
          </a:prstGeom>
          <a:noFill/>
          <a:ln w="9525">
            <a:noFill/>
            <a:miter lim="800000"/>
            <a:headEnd/>
            <a:tailEnd/>
          </a:ln>
          <a:effectLst/>
        </p:spPr>
      </p:pic>
      <p:sp>
        <p:nvSpPr>
          <p:cNvPr id="9" name="Ορθογώνιο 1">
            <a:extLst>
              <a:ext uri="{FF2B5EF4-FFF2-40B4-BE49-F238E27FC236}">
                <a16:creationId xmlns:a16="http://schemas.microsoft.com/office/drawing/2014/main" id="{C83509D8-90C6-4813-87C0-3D4562846081}"/>
              </a:ext>
            </a:extLst>
          </p:cNvPr>
          <p:cNvSpPr/>
          <p:nvPr/>
        </p:nvSpPr>
        <p:spPr>
          <a:xfrm>
            <a:off x="990600" y="6611274"/>
            <a:ext cx="4572000" cy="246221"/>
          </a:xfrm>
          <a:prstGeom prst="rect">
            <a:avLst/>
          </a:prstGeom>
        </p:spPr>
        <p:txBody>
          <a:bodyPr>
            <a:spAutoFit/>
          </a:bodyPr>
          <a:lstStyle/>
          <a:p>
            <a:pPr>
              <a:defRPr/>
            </a:pPr>
            <a:r>
              <a:rPr lang="en-US" sz="1000" dirty="0" err="1"/>
              <a:t>Patric</a:t>
            </a:r>
            <a:r>
              <a:rPr lang="en-US" sz="1000" dirty="0"/>
              <a:t> </a:t>
            </a:r>
            <a:r>
              <a:rPr lang="en-US" sz="1000" dirty="0" err="1"/>
              <a:t>Tresco</a:t>
            </a:r>
            <a:r>
              <a:rPr lang="en-US" sz="1000" dirty="0"/>
              <a:t>,  Biomaterials course,  University of Utah</a:t>
            </a:r>
          </a:p>
        </p:txBody>
      </p:sp>
    </p:spTree>
    <p:extLst>
      <p:ext uri="{BB962C8B-B14F-4D97-AF65-F5344CB8AC3E}">
        <p14:creationId xmlns:p14="http://schemas.microsoft.com/office/powerpoint/2010/main" val="10467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Συσκευές και τύποι μόλυνσης</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7028634" cy="3620800"/>
          </a:xfrm>
          <a:prstGeom prst="rect">
            <a:avLst/>
          </a:prstGeom>
        </p:spPr>
        <p:txBody>
          <a:bodyPr spcFirstLastPara="1" wrap="square" lIns="0" tIns="0" rIns="0" bIns="0" anchor="t" anchorCtr="0">
            <a:noAutofit/>
          </a:bodyPr>
          <a:lstStyle/>
          <a:p>
            <a:pPr marL="419100"/>
            <a:r>
              <a:rPr lang="el-GR" sz="2000" dirty="0">
                <a:latin typeface="+mj-lt"/>
              </a:rPr>
              <a:t>Ραφές  - </a:t>
            </a:r>
            <a:r>
              <a:rPr lang="en-US" sz="2000" dirty="0">
                <a:latin typeface="+mj-lt"/>
              </a:rPr>
              <a:t>Staphylococcus epidermidis </a:t>
            </a:r>
            <a:r>
              <a:rPr lang="el-GR" sz="2000" dirty="0">
                <a:latin typeface="+mj-lt"/>
              </a:rPr>
              <a:t>και </a:t>
            </a:r>
            <a:r>
              <a:rPr lang="en-US" sz="2000" dirty="0">
                <a:latin typeface="+mj-lt"/>
              </a:rPr>
              <a:t>S. Aureus.</a:t>
            </a:r>
          </a:p>
          <a:p>
            <a:pPr marL="419100"/>
            <a:r>
              <a:rPr lang="el-GR" sz="2000" dirty="0">
                <a:latin typeface="+mj-lt"/>
              </a:rPr>
              <a:t>Σημεία εξόδου - </a:t>
            </a:r>
            <a:r>
              <a:rPr lang="en-US" sz="2000" dirty="0">
                <a:latin typeface="+mj-lt"/>
              </a:rPr>
              <a:t>S. epidermidis </a:t>
            </a:r>
            <a:r>
              <a:rPr lang="el-GR" sz="2000" dirty="0">
                <a:latin typeface="+mj-lt"/>
              </a:rPr>
              <a:t>και </a:t>
            </a:r>
            <a:r>
              <a:rPr lang="en-US" sz="2000" dirty="0">
                <a:latin typeface="+mj-lt"/>
              </a:rPr>
              <a:t>S. Aureus.</a:t>
            </a:r>
          </a:p>
          <a:p>
            <a:pPr marL="419100"/>
            <a:r>
              <a:rPr lang="el-GR" sz="2000" dirty="0">
                <a:latin typeface="+mj-lt"/>
              </a:rPr>
              <a:t>Φακοί επαφής - </a:t>
            </a:r>
            <a:r>
              <a:rPr lang="en-US" sz="2000" dirty="0">
                <a:latin typeface="+mj-lt"/>
              </a:rPr>
              <a:t>P. aeruginosa </a:t>
            </a:r>
            <a:r>
              <a:rPr lang="el-GR" sz="2000" dirty="0">
                <a:latin typeface="+mj-lt"/>
              </a:rPr>
              <a:t>και </a:t>
            </a:r>
            <a:r>
              <a:rPr lang="en-US" sz="2000" dirty="0">
                <a:latin typeface="+mj-lt"/>
              </a:rPr>
              <a:t>Gram - </a:t>
            </a:r>
            <a:r>
              <a:rPr lang="el-GR" sz="2000" dirty="0">
                <a:latin typeface="+mj-lt"/>
              </a:rPr>
              <a:t>θετικοί κόκκοι.</a:t>
            </a:r>
          </a:p>
          <a:p>
            <a:pPr marL="419100"/>
            <a:r>
              <a:rPr lang="el-GR" sz="2000" dirty="0">
                <a:latin typeface="+mj-lt"/>
              </a:rPr>
              <a:t>Καθετήρες ουροποιητικού συστήματος - </a:t>
            </a:r>
            <a:r>
              <a:rPr lang="en-US" sz="2000" dirty="0">
                <a:latin typeface="+mj-lt"/>
              </a:rPr>
              <a:t>E. coli </a:t>
            </a:r>
            <a:r>
              <a:rPr lang="el-GR" sz="2000" dirty="0">
                <a:latin typeface="+mj-lt"/>
              </a:rPr>
              <a:t>και άλλα </a:t>
            </a:r>
            <a:r>
              <a:rPr lang="en-US" sz="2000" dirty="0">
                <a:latin typeface="+mj-lt"/>
              </a:rPr>
              <a:t>Gram-</a:t>
            </a:r>
            <a:r>
              <a:rPr lang="el-GR" sz="2000" dirty="0">
                <a:latin typeface="+mj-lt"/>
              </a:rPr>
              <a:t>αρνητικά  βακτήρια σε σχήμα ράβδου.</a:t>
            </a:r>
          </a:p>
          <a:p>
            <a:pPr marL="419100"/>
            <a:r>
              <a:rPr lang="el-GR" sz="2000" dirty="0">
                <a:latin typeface="+mj-lt"/>
              </a:rPr>
              <a:t>Σωλήνες στο εσωτερικό της τραχείας – ποικιλία βακτηρίων και μυκήτων.</a:t>
            </a:r>
          </a:p>
          <a:p>
            <a:pPr marL="419100"/>
            <a:r>
              <a:rPr lang="el-GR" sz="2000" dirty="0">
                <a:latin typeface="+mj-lt"/>
              </a:rPr>
              <a:t>Μηχανικές καρδιακές βαλβίδες -  </a:t>
            </a:r>
            <a:r>
              <a:rPr lang="en-US" sz="2000" dirty="0">
                <a:latin typeface="+mj-lt"/>
              </a:rPr>
              <a:t>S. epidermidis </a:t>
            </a:r>
            <a:r>
              <a:rPr lang="el-GR" sz="2000" dirty="0">
                <a:latin typeface="+mj-lt"/>
              </a:rPr>
              <a:t>και </a:t>
            </a:r>
            <a:r>
              <a:rPr lang="en-US" sz="2000" dirty="0">
                <a:latin typeface="+mj-lt"/>
              </a:rPr>
              <a:t>S. Aureus.</a:t>
            </a:r>
          </a:p>
          <a:p>
            <a:pPr marL="419100"/>
            <a:r>
              <a:rPr lang="el-GR" sz="2000" dirty="0">
                <a:latin typeface="+mj-lt"/>
              </a:rPr>
              <a:t>Αγγειακά μοσχεύματα – </a:t>
            </a:r>
            <a:r>
              <a:rPr lang="en-US" sz="2000" dirty="0">
                <a:latin typeface="+mj-lt"/>
              </a:rPr>
              <a:t>Gram – </a:t>
            </a:r>
            <a:r>
              <a:rPr lang="el-GR" sz="2000" dirty="0">
                <a:latin typeface="+mj-lt"/>
              </a:rPr>
              <a:t>θετικοί κόκκοι.</a:t>
            </a:r>
          </a:p>
          <a:p>
            <a:pPr marL="419100"/>
            <a:r>
              <a:rPr lang="el-GR" sz="2000" dirty="0">
                <a:latin typeface="+mj-lt"/>
              </a:rPr>
              <a:t>Ορθοπαιδικές συσκευές – </a:t>
            </a:r>
            <a:r>
              <a:rPr lang="en-US" sz="2000" dirty="0">
                <a:latin typeface="+mj-lt"/>
              </a:rPr>
              <a:t>S. epidermidis </a:t>
            </a:r>
            <a:r>
              <a:rPr lang="el-GR" sz="2000" dirty="0">
                <a:latin typeface="+mj-lt"/>
              </a:rPr>
              <a:t>και </a:t>
            </a:r>
            <a:r>
              <a:rPr lang="en-US" sz="2000" dirty="0">
                <a:latin typeface="+mj-lt"/>
              </a:rPr>
              <a:t>S. Aureus.</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12</a:t>
            </a:fld>
            <a:endParaRPr/>
          </a:p>
        </p:txBody>
      </p:sp>
      <p:sp>
        <p:nvSpPr>
          <p:cNvPr id="7" name="Ορθογώνιο 1">
            <a:extLst>
              <a:ext uri="{FF2B5EF4-FFF2-40B4-BE49-F238E27FC236}">
                <a16:creationId xmlns:a16="http://schemas.microsoft.com/office/drawing/2014/main" id="{5D11A565-FCAF-4C0D-A068-4FE79E4679FC}"/>
              </a:ext>
            </a:extLst>
          </p:cNvPr>
          <p:cNvSpPr/>
          <p:nvPr/>
        </p:nvSpPr>
        <p:spPr>
          <a:xfrm>
            <a:off x="381000" y="661177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9" name="TextBox 8">
            <a:extLst>
              <a:ext uri="{FF2B5EF4-FFF2-40B4-BE49-F238E27FC236}">
                <a16:creationId xmlns:a16="http://schemas.microsoft.com/office/drawing/2014/main" id="{E5AF7F5A-DF35-4CD4-A933-54EF3D5C1A25}"/>
              </a:ext>
            </a:extLst>
          </p:cNvPr>
          <p:cNvSpPr txBox="1"/>
          <p:nvPr/>
        </p:nvSpPr>
        <p:spPr>
          <a:xfrm>
            <a:off x="8153966" y="2819400"/>
            <a:ext cx="3809434" cy="3139321"/>
          </a:xfrm>
          <a:prstGeom prst="rect">
            <a:avLst/>
          </a:prstGeom>
          <a:noFill/>
        </p:spPr>
        <p:txBody>
          <a:bodyPr wrap="square">
            <a:spAutoFit/>
          </a:bodyPr>
          <a:lstStyle/>
          <a:p>
            <a:r>
              <a:rPr lang="el-GR" sz="1800" dirty="0"/>
              <a:t>Ανάλογα με τη συμπεριφορά των βακτηρίων στη χρώση κατά Gram, ταξινομούνται σε</a:t>
            </a:r>
            <a:endParaRPr lang="en-US" sz="1800" dirty="0"/>
          </a:p>
          <a:p>
            <a:pPr marL="285750" indent="-285750">
              <a:buFont typeface="Arial" panose="020B0604020202020204" pitchFamily="34" charset="0"/>
              <a:buChar char="•"/>
            </a:pPr>
            <a:r>
              <a:rPr lang="el-GR" sz="1800" dirty="0"/>
              <a:t> Gram-θετικά (χρωματίζονται μωβ-μπλέ) και </a:t>
            </a:r>
            <a:endParaRPr lang="en-US" sz="1800" dirty="0"/>
          </a:p>
          <a:p>
            <a:pPr marL="285750" indent="-285750">
              <a:buFont typeface="Arial" panose="020B0604020202020204" pitchFamily="34" charset="0"/>
              <a:buChar char="•"/>
            </a:pPr>
            <a:r>
              <a:rPr lang="el-GR" sz="1800" dirty="0"/>
              <a:t>Gram-αρνητικά (χρωματίζονται κόκκινα ή φούξια). </a:t>
            </a:r>
            <a:endParaRPr lang="en-US" sz="1800" dirty="0"/>
          </a:p>
          <a:p>
            <a:r>
              <a:rPr lang="el-GR" sz="1800" dirty="0"/>
              <a:t>Η διάκριση αυτή έχει </a:t>
            </a:r>
            <a:r>
              <a:rPr lang="el-GR" sz="1800" b="1" dirty="0"/>
              <a:t>μεγάλη κλινική σημασία</a:t>
            </a:r>
            <a:r>
              <a:rPr lang="el-GR" sz="1800" dirty="0"/>
              <a:t> και σχετίζεται άμεσα με την ευαισθησία των βακτηρίων στα αντιβιοτικά.</a:t>
            </a:r>
            <a:endParaRPr lang="en-US" sz="1800" dirty="0"/>
          </a:p>
        </p:txBody>
      </p:sp>
    </p:spTree>
    <p:extLst>
      <p:ext uri="{BB962C8B-B14F-4D97-AF65-F5344CB8AC3E}">
        <p14:creationId xmlns:p14="http://schemas.microsoft.com/office/powerpoint/2010/main" val="345872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AFFA-8EF3-4278-B931-FDE42D68AF7B}"/>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mn-lt"/>
              </a:rPr>
              <a:t>Βακτηριακή  προσκόλληση στα βιοϋλικά</a:t>
            </a:r>
            <a:endParaRPr lang="en-US" sz="3200" b="1" dirty="0">
              <a:effectLst>
                <a:outerShdw blurRad="38100" dist="38100" dir="2700000" algn="tl">
                  <a:srgbClr val="000000">
                    <a:alpha val="43137"/>
                  </a:srgbClr>
                </a:outerShdw>
              </a:effectLst>
              <a:latin typeface="+mn-lt"/>
            </a:endParaRPr>
          </a:p>
        </p:txBody>
      </p:sp>
      <p:pic>
        <p:nvPicPr>
          <p:cNvPr id="3" name="Picture 1027">
            <a:extLst>
              <a:ext uri="{FF2B5EF4-FFF2-40B4-BE49-F238E27FC236}">
                <a16:creationId xmlns:a16="http://schemas.microsoft.com/office/drawing/2014/main" id="{5FC53C1C-BADC-49CA-8832-77AE30FB6D5C}"/>
              </a:ext>
            </a:extLst>
          </p:cNvPr>
          <p:cNvPicPr>
            <a:picLocks noChangeAspect="1" noChangeArrowheads="1"/>
          </p:cNvPicPr>
          <p:nvPr/>
        </p:nvPicPr>
        <p:blipFill rotWithShape="1">
          <a:blip r:embed="rId2" cstate="print"/>
          <a:srcRect t="5858" r="6397" b="8073"/>
          <a:stretch/>
        </p:blipFill>
        <p:spPr bwMode="auto">
          <a:xfrm>
            <a:off x="1295400" y="1981201"/>
            <a:ext cx="6594556" cy="4355000"/>
          </a:xfrm>
          <a:prstGeom prst="rect">
            <a:avLst/>
          </a:prstGeom>
          <a:noFill/>
          <a:ln w="9525">
            <a:noFill/>
            <a:miter lim="800000"/>
            <a:headEnd/>
            <a:tailEnd/>
          </a:ln>
          <a:effectLst/>
        </p:spPr>
      </p:pic>
      <p:sp>
        <p:nvSpPr>
          <p:cNvPr id="4" name="Ορθογώνιο 1">
            <a:extLst>
              <a:ext uri="{FF2B5EF4-FFF2-40B4-BE49-F238E27FC236}">
                <a16:creationId xmlns:a16="http://schemas.microsoft.com/office/drawing/2014/main" id="{82F30ECC-98C6-409A-9E0B-1E7E8333D039}"/>
              </a:ext>
            </a:extLst>
          </p:cNvPr>
          <p:cNvSpPr/>
          <p:nvPr/>
        </p:nvSpPr>
        <p:spPr>
          <a:xfrm>
            <a:off x="228600" y="647700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extLst>
      <p:ext uri="{BB962C8B-B14F-4D97-AF65-F5344CB8AC3E}">
        <p14:creationId xmlns:p14="http://schemas.microsoft.com/office/powerpoint/2010/main" val="276505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F205-6BDE-40B1-9274-8A1E12CAD438}"/>
              </a:ext>
            </a:extLst>
          </p:cNvPr>
          <p:cNvSpPr>
            <a:spLocks noGrp="1"/>
          </p:cNvSpPr>
          <p:nvPr>
            <p:ph type="ctrTitle"/>
          </p:nvPr>
        </p:nvSpPr>
        <p:spPr/>
        <p:txBody>
          <a:bodyPr/>
          <a:lstStyle/>
          <a:p>
            <a:pPr>
              <a:buSzPts val="3000"/>
            </a:pPr>
            <a:r>
              <a:rPr lang="el-GR" sz="3200" b="1" dirty="0">
                <a:effectLst>
                  <a:outerShdw blurRad="38100" dist="38100" dir="2700000" algn="tl">
                    <a:srgbClr val="000000">
                      <a:alpha val="43137"/>
                    </a:srgbClr>
                  </a:outerShdw>
                </a:effectLst>
                <a:latin typeface="+mn-lt"/>
              </a:rPr>
              <a:t>Πρόληψη και αποστείρωση </a:t>
            </a:r>
            <a:endParaRPr lang="en-US" sz="32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7096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1BD7-DD77-456E-ADB4-078B12748B08}"/>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mn-lt"/>
              </a:rPr>
              <a:t>Μέγεθος μικροοργανισμών</a:t>
            </a:r>
            <a:endParaRPr lang="en-US" sz="3200" b="1" dirty="0">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ED56021A-4416-40CA-B200-2A4A5DA6B0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020" t="2740" r="3030" b="4110"/>
          <a:stretch>
            <a:fillRect/>
          </a:stretch>
        </p:blipFill>
        <p:spPr bwMode="auto">
          <a:xfrm>
            <a:off x="1295400" y="1781106"/>
            <a:ext cx="6715925" cy="485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2">
            <a:extLst>
              <a:ext uri="{FF2B5EF4-FFF2-40B4-BE49-F238E27FC236}">
                <a16:creationId xmlns:a16="http://schemas.microsoft.com/office/drawing/2014/main" id="{9D846E5F-480E-4B93-BF69-F55C3F7C74F3}"/>
              </a:ext>
            </a:extLst>
          </p:cNvPr>
          <p:cNvSpPr/>
          <p:nvPr/>
        </p:nvSpPr>
        <p:spPr>
          <a:xfrm>
            <a:off x="7315200" y="6393214"/>
            <a:ext cx="4572000" cy="246221"/>
          </a:xfrm>
          <a:prstGeom prst="rect">
            <a:avLst/>
          </a:prstGeom>
        </p:spPr>
        <p:txBody>
          <a:bodyPr>
            <a:spAutoFit/>
          </a:bodyPr>
          <a:lstStyle/>
          <a:p>
            <a:pPr algn="ctr"/>
            <a:r>
              <a:rPr lang="en-IN" sz="1000" dirty="0"/>
              <a:t>http://www.oolfool.com/Microbial_Dimension.htm</a:t>
            </a:r>
          </a:p>
        </p:txBody>
      </p:sp>
    </p:spTree>
    <p:extLst>
      <p:ext uri="{BB962C8B-B14F-4D97-AF65-F5344CB8AC3E}">
        <p14:creationId xmlns:p14="http://schemas.microsoft.com/office/powerpoint/2010/main" val="54382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Σχηματισμός βιοφιλμ</a:t>
            </a:r>
            <a:endParaRPr dirty="0">
              <a:solidFill>
                <a:schemeClr val="bg1"/>
              </a:solidFill>
              <a:latin typeface="+mj-lt"/>
            </a:endParaRPr>
          </a:p>
        </p:txBody>
      </p:sp>
      <p:sp>
        <p:nvSpPr>
          <p:cNvPr id="202" name="Google Shape;202;p18"/>
          <p:cNvSpPr txBox="1">
            <a:spLocks noGrp="1"/>
          </p:cNvSpPr>
          <p:nvPr>
            <p:ph type="body" idx="1"/>
          </p:nvPr>
        </p:nvSpPr>
        <p:spPr>
          <a:xfrm>
            <a:off x="457200" y="4114800"/>
            <a:ext cx="11430000" cy="3023312"/>
          </a:xfrm>
          <a:prstGeom prst="rect">
            <a:avLst/>
          </a:prstGeom>
        </p:spPr>
        <p:txBody>
          <a:bodyPr spcFirstLastPara="1" wrap="square" lIns="0" tIns="0" rIns="0" bIns="0" anchor="t" anchorCtr="0">
            <a:noAutofit/>
          </a:bodyPr>
          <a:lstStyle/>
          <a:p>
            <a:pPr marL="419100"/>
            <a:r>
              <a:rPr lang="el-GR" dirty="0">
                <a:latin typeface="+mj-lt"/>
              </a:rPr>
              <a:t>Στάδιο 1: Τα πλαγκτονικά (ελεύθερα επιπλέοντα) βακτήρια προσκολλώνται στην επιφάνεια του βιοϋλικού. </a:t>
            </a:r>
          </a:p>
          <a:p>
            <a:pPr marL="419100"/>
            <a:r>
              <a:rPr lang="el-GR" dirty="0">
                <a:latin typeface="+mj-lt"/>
              </a:rPr>
              <a:t>Στάδιο 2: Τα συσσωματώματα των κυττάρων σχηματίζουν μικροκαλλιέργειες και εκκρίνουν εξωκυτταρικές πολυμερείς ουσίες. Η προσάρτηση γίνεται μη αναστρέψιμη. </a:t>
            </a:r>
          </a:p>
          <a:p>
            <a:pPr marL="419100"/>
            <a:r>
              <a:rPr lang="el-GR" dirty="0">
                <a:latin typeface="+mj-lt"/>
              </a:rPr>
              <a:t>Στάδιο 3: Δημιουργείται ένα βιοφίλμ. Αυτό ωριμάζει και τα κύτταρα σχηματίζουν πολυστρωματικές συστάδες. </a:t>
            </a:r>
          </a:p>
          <a:p>
            <a:pPr marL="419100"/>
            <a:r>
              <a:rPr lang="el-GR" dirty="0">
                <a:latin typeface="+mj-lt"/>
              </a:rPr>
              <a:t>Στάδιο 4: Τρισδιάστατη ανάπτυξη και περαιτέρω ωρίμανση του βιοφίλμ, παρέχοντας προστασία έναντι αμυντικών μηχανισμών και αντιβιοτικών.</a:t>
            </a:r>
          </a:p>
          <a:p>
            <a:pPr marL="419100"/>
            <a:r>
              <a:rPr lang="el-GR" dirty="0">
                <a:latin typeface="+mj-lt"/>
              </a:rPr>
              <a:t> Στάδιο 5: Το βιοφίλμ φτάνει σε μια κρίσιμη μάζα και διασκορπίζει τα πλαγκτονικά βακτήρια, έτοιμα να αποικίσουν άλλες επιφάνειες.</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16</a:t>
            </a:fld>
            <a:endParaRPr/>
          </a:p>
        </p:txBody>
      </p:sp>
      <p:sp>
        <p:nvSpPr>
          <p:cNvPr id="7" name="Ορθογώνιο 1">
            <a:extLst>
              <a:ext uri="{FF2B5EF4-FFF2-40B4-BE49-F238E27FC236}">
                <a16:creationId xmlns:a16="http://schemas.microsoft.com/office/drawing/2014/main" id="{5D11A565-FCAF-4C0D-A068-4FE79E4679FC}"/>
              </a:ext>
            </a:extLst>
          </p:cNvPr>
          <p:cNvSpPr/>
          <p:nvPr/>
        </p:nvSpPr>
        <p:spPr>
          <a:xfrm>
            <a:off x="7544367" y="6621874"/>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pic>
        <p:nvPicPr>
          <p:cNvPr id="8" name="Picture 2">
            <a:extLst>
              <a:ext uri="{FF2B5EF4-FFF2-40B4-BE49-F238E27FC236}">
                <a16:creationId xmlns:a16="http://schemas.microsoft.com/office/drawing/2014/main" id="{34A05282-D569-45C6-A1FE-E02670940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75"/>
          <a:stretch/>
        </p:blipFill>
        <p:spPr bwMode="auto">
          <a:xfrm>
            <a:off x="2590800" y="1845252"/>
            <a:ext cx="6223000" cy="215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67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Σχηματισμός βιοφιλμ</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10077744" cy="3023312"/>
          </a:xfrm>
          <a:prstGeom prst="rect">
            <a:avLst/>
          </a:prstGeom>
        </p:spPr>
        <p:txBody>
          <a:bodyPr spcFirstLastPara="1" wrap="square" lIns="0" tIns="0" rIns="0" bIns="0" anchor="t" anchorCtr="0">
            <a:noAutofit/>
          </a:bodyPr>
          <a:lstStyle/>
          <a:p>
            <a:pPr marL="419100"/>
            <a:r>
              <a:rPr lang="el-GR" sz="2000" dirty="0">
                <a:latin typeface="+mj-lt"/>
              </a:rPr>
              <a:t>Οι βιολογικοί μηχανισμοί δεν γίνονται εύκολα κατανοητοί.</a:t>
            </a:r>
          </a:p>
          <a:p>
            <a:pPr marL="419100"/>
            <a:r>
              <a:rPr lang="el-GR" sz="2000" dirty="0">
                <a:latin typeface="+mj-lt"/>
              </a:rPr>
              <a:t>Επομένως οι στρατηγικές μετρίασης επικεντρώνονται στη μείωση της αρχικής βιο – επιβάρυνσης.</a:t>
            </a:r>
          </a:p>
          <a:p>
            <a:pPr marL="419100"/>
            <a:r>
              <a:rPr lang="el-GR" sz="2000" dirty="0">
                <a:latin typeface="+mj-lt"/>
              </a:rPr>
              <a:t>Ένα σημαντικό στοιχείο στο σχηματισμό βιοφιλμ είναι η αλληλεπίδραση μεταξύ σώματος και εμφυτεύματος – πιο συγκεκριμένα η αλληλεπίδραση μεταξύ της επιφάνειας του βιοϋλικού με βακτήρια καθώς και με σχετικούς περιβαλλοντικούς παράγοντες. </a:t>
            </a:r>
          </a:p>
          <a:p>
            <a:pPr marL="419100"/>
            <a:r>
              <a:rPr lang="el-GR" sz="2000" dirty="0">
                <a:latin typeface="+mj-lt"/>
              </a:rPr>
              <a:t>Για παράδειγμα, πρωτεΐνες πλάσματος που εναποτίθενται στην επιφάνεια του εμφυτεύματος μπορούν να «προετοιμάσουν» την επιφάνεια για τη δημιουργία βιοφιλμ.</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17</a:t>
            </a:fld>
            <a:endParaRPr/>
          </a:p>
        </p:txBody>
      </p:sp>
      <p:sp>
        <p:nvSpPr>
          <p:cNvPr id="7" name="Ορθογώνιο 1">
            <a:extLst>
              <a:ext uri="{FF2B5EF4-FFF2-40B4-BE49-F238E27FC236}">
                <a16:creationId xmlns:a16="http://schemas.microsoft.com/office/drawing/2014/main" id="{5D11A565-FCAF-4C0D-A068-4FE79E4679FC}"/>
              </a:ext>
            </a:extLst>
          </p:cNvPr>
          <p:cNvSpPr/>
          <p:nvPr/>
        </p:nvSpPr>
        <p:spPr>
          <a:xfrm>
            <a:off x="7544367" y="6400800"/>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extLst>
      <p:ext uri="{BB962C8B-B14F-4D97-AF65-F5344CB8AC3E}">
        <p14:creationId xmlns:p14="http://schemas.microsoft.com/office/powerpoint/2010/main" val="376809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Μια μόλυνση που σχετίζεται με τεχνητό μέλος αντιμετωπίζεται δύσκολα</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Tα συνήθη αντιβιοτικά πρωτόκολλα αποτυγχάνουν να θεραπεύσουν.</a:t>
            </a:r>
          </a:p>
          <a:p>
            <a:pPr marL="419100"/>
            <a:r>
              <a:rPr lang="el-GR" sz="2000" dirty="0">
                <a:latin typeface="+mj-lt"/>
              </a:rPr>
              <a:t>Σχετικά μικρή διαθεσιμότητα αντιβιοτικών κυκλοφορίας.</a:t>
            </a:r>
          </a:p>
          <a:p>
            <a:pPr marL="419100"/>
            <a:r>
              <a:rPr lang="el-GR" sz="2000" dirty="0">
                <a:latin typeface="+mj-lt"/>
              </a:rPr>
              <a:t>Σχηματισμός ενός βιοφιλμ που σχετίζεται με βιοϋλικό (μη αναστρέψιμη μόλυνση) συνήθως οδηγεί σε αφαίρεση της συσκευής που έχει μολυνθεί ή του εμφυτεύματος.</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18</a:t>
            </a:fld>
            <a:endParaRPr/>
          </a:p>
        </p:txBody>
      </p:sp>
    </p:spTree>
    <p:extLst>
      <p:ext uri="{BB962C8B-B14F-4D97-AF65-F5344CB8AC3E}">
        <p14:creationId xmlns:p14="http://schemas.microsoft.com/office/powerpoint/2010/main" val="103836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Οι άνθρωποι σαν πηγή μόλυνσης</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 Όταν σχεδιάζουμε μια επέμβαση πρέπει να δώσουμε την απαραίτητη προσοχή στις πηγές σκόνης.</a:t>
            </a:r>
          </a:p>
          <a:p>
            <a:pPr marL="419100"/>
            <a:r>
              <a:rPr lang="el-GR" sz="2000" dirty="0">
                <a:latin typeface="+mj-lt"/>
              </a:rPr>
              <a:t>Οι άνθρωποι είναι οι κυριότερες πηγές σκόνης.</a:t>
            </a:r>
          </a:p>
          <a:p>
            <a:pPr marL="419100"/>
            <a:r>
              <a:rPr lang="el-GR" sz="2000" dirty="0">
                <a:latin typeface="+mj-lt"/>
              </a:rPr>
              <a:t>Τα σωματίδια σκόνης παράγονται από ανθρώπους και τις δραστηριότητές τους σε μεγάλες ποσότητες αν και τα περισσότερα σωματίδια τα οποία παράγονται είναι μικρότερα από 0.5 μm.</a:t>
            </a:r>
          </a:p>
          <a:p>
            <a:pPr marL="419100"/>
            <a:r>
              <a:rPr lang="el-GR" sz="2000" dirty="0">
                <a:latin typeface="+mj-lt"/>
              </a:rPr>
              <a:t>Ο αριθμός των σωματιδίων που έχουν μήκος 0.3 μm ή λιγότερο επηρεάζεται από την ταχύτητα και το είδος των κινήσεων.</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19</a:t>
            </a:fld>
            <a:endParaRPr/>
          </a:p>
        </p:txBody>
      </p:sp>
    </p:spTree>
    <p:extLst>
      <p:ext uri="{BB962C8B-B14F-4D97-AF65-F5344CB8AC3E}">
        <p14:creationId xmlns:p14="http://schemas.microsoft.com/office/powerpoint/2010/main" val="346202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Παράγοντες μόλυνσης</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7485834" cy="3620800"/>
          </a:xfrm>
          <a:prstGeom prst="rect">
            <a:avLst/>
          </a:prstGeom>
        </p:spPr>
        <p:txBody>
          <a:bodyPr spcFirstLastPara="1" wrap="square" lIns="0" tIns="0" rIns="0" bIns="0" anchor="t" anchorCtr="0">
            <a:noAutofit/>
          </a:bodyPr>
          <a:lstStyle/>
          <a:p>
            <a:pPr marL="76200" indent="0">
              <a:buNone/>
            </a:pPr>
            <a:r>
              <a:rPr lang="el-GR" sz="2000" dirty="0">
                <a:latin typeface="+mj-lt"/>
              </a:rPr>
              <a:t>Μικροσκοπικοί οργανισμοί όπως:</a:t>
            </a:r>
          </a:p>
          <a:p>
            <a:pPr marL="419100"/>
            <a:r>
              <a:rPr lang="el-GR" sz="2000" dirty="0">
                <a:latin typeface="+mj-lt"/>
              </a:rPr>
              <a:t>βακτήρια, </a:t>
            </a:r>
            <a:endParaRPr lang="en-US" sz="2000" dirty="0">
              <a:latin typeface="+mj-lt"/>
            </a:endParaRPr>
          </a:p>
          <a:p>
            <a:pPr marL="419100"/>
            <a:r>
              <a:rPr lang="el-GR" sz="2000" dirty="0">
                <a:latin typeface="+mj-lt"/>
              </a:rPr>
              <a:t>ιοί, </a:t>
            </a:r>
            <a:endParaRPr lang="en-US" sz="2000" dirty="0">
              <a:latin typeface="+mj-lt"/>
            </a:endParaRPr>
          </a:p>
          <a:p>
            <a:pPr marL="419100"/>
            <a:r>
              <a:rPr lang="el-GR" sz="2000" dirty="0">
                <a:latin typeface="+mj-lt"/>
              </a:rPr>
              <a:t>μύκητες, και </a:t>
            </a:r>
            <a:endParaRPr lang="en-US" sz="2000" dirty="0">
              <a:latin typeface="+mj-lt"/>
            </a:endParaRPr>
          </a:p>
          <a:p>
            <a:pPr marL="419100"/>
            <a:r>
              <a:rPr lang="el-GR" sz="2000" dirty="0">
                <a:latin typeface="+mj-lt"/>
              </a:rPr>
              <a:t>ζωϊκά παράσιτα, </a:t>
            </a:r>
          </a:p>
          <a:p>
            <a:pPr marL="76200" indent="0">
              <a:buNone/>
            </a:pPr>
            <a:r>
              <a:rPr lang="el-GR" sz="2000" dirty="0">
                <a:latin typeface="+mj-lt"/>
              </a:rPr>
              <a:t>διαπερνούν τους φυσικούς φραγμούς του σώματος και πολλαπλασιάζονται δημιουργώντας συμπτώματα.</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Σωματίδια που παράγονται από ανθρώπινες δραστηριότητες</a:t>
            </a:r>
            <a:endParaRPr dirty="0">
              <a:solidFill>
                <a:schemeClr val="bg1"/>
              </a:solidFill>
              <a:latin typeface="+mj-lt"/>
            </a:endParaRP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20</a:t>
            </a:fld>
            <a:endParaRPr/>
          </a:p>
        </p:txBody>
      </p:sp>
      <p:pic>
        <p:nvPicPr>
          <p:cNvPr id="4" name="Picture 3">
            <a:extLst>
              <a:ext uri="{FF2B5EF4-FFF2-40B4-BE49-F238E27FC236}">
                <a16:creationId xmlns:a16="http://schemas.microsoft.com/office/drawing/2014/main" id="{05206DB0-837E-4D29-B132-1942CF67C3C5}"/>
              </a:ext>
            </a:extLst>
          </p:cNvPr>
          <p:cNvPicPr>
            <a:picLocks noChangeAspect="1"/>
          </p:cNvPicPr>
          <p:nvPr/>
        </p:nvPicPr>
        <p:blipFill>
          <a:blip r:embed="rId3"/>
          <a:stretch>
            <a:fillRect/>
          </a:stretch>
        </p:blipFill>
        <p:spPr>
          <a:xfrm>
            <a:off x="2362200" y="2057400"/>
            <a:ext cx="6324600" cy="4507482"/>
          </a:xfrm>
          <a:prstGeom prst="rect">
            <a:avLst/>
          </a:prstGeom>
        </p:spPr>
      </p:pic>
    </p:spTree>
    <p:extLst>
      <p:ext uri="{BB962C8B-B14F-4D97-AF65-F5344CB8AC3E}">
        <p14:creationId xmlns:p14="http://schemas.microsoft.com/office/powerpoint/2010/main" val="332556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Παραγωγή ενέσεων σε συνθήκες αποστείρωσης</a:t>
            </a:r>
            <a:endParaRPr dirty="0">
              <a:solidFill>
                <a:schemeClr val="bg1"/>
              </a:solidFill>
              <a:latin typeface="+mj-lt"/>
            </a:endParaRP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21</a:t>
            </a:fld>
            <a:endParaRPr/>
          </a:p>
        </p:txBody>
      </p:sp>
      <p:pic>
        <p:nvPicPr>
          <p:cNvPr id="8" name="Picture 3" descr="D:\My Documents\My Pictures\injmoldcleanrm.jpg">
            <a:extLst>
              <a:ext uri="{FF2B5EF4-FFF2-40B4-BE49-F238E27FC236}">
                <a16:creationId xmlns:a16="http://schemas.microsoft.com/office/drawing/2014/main" id="{489D2F5B-8CD7-4D10-BD47-7708191541D7}"/>
              </a:ext>
            </a:extLst>
          </p:cNvPr>
          <p:cNvPicPr>
            <a:picLocks noChangeAspect="1" noChangeArrowheads="1"/>
          </p:cNvPicPr>
          <p:nvPr/>
        </p:nvPicPr>
        <p:blipFill>
          <a:blip r:embed="rId3" cstate="print"/>
          <a:srcRect/>
          <a:stretch>
            <a:fillRect/>
          </a:stretch>
        </p:blipFill>
        <p:spPr bwMode="auto">
          <a:xfrm>
            <a:off x="6781800" y="2284927"/>
            <a:ext cx="3733800" cy="3752494"/>
          </a:xfrm>
          <a:prstGeom prst="rect">
            <a:avLst/>
          </a:prstGeom>
          <a:noFill/>
        </p:spPr>
      </p:pic>
      <p:pic>
        <p:nvPicPr>
          <p:cNvPr id="9" name="Picture 2">
            <a:extLst>
              <a:ext uri="{FF2B5EF4-FFF2-40B4-BE49-F238E27FC236}">
                <a16:creationId xmlns:a16="http://schemas.microsoft.com/office/drawing/2014/main" id="{C151A516-F11D-4021-8DFE-A12382B835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385" y="19050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Ορθογώνιο 1">
            <a:extLst>
              <a:ext uri="{FF2B5EF4-FFF2-40B4-BE49-F238E27FC236}">
                <a16:creationId xmlns:a16="http://schemas.microsoft.com/office/drawing/2014/main" id="{C6071F23-7E4D-47C3-877B-CC0630E166AB}"/>
              </a:ext>
            </a:extLst>
          </p:cNvPr>
          <p:cNvSpPr/>
          <p:nvPr/>
        </p:nvSpPr>
        <p:spPr>
          <a:xfrm>
            <a:off x="10156780" y="6459379"/>
            <a:ext cx="1120820" cy="246221"/>
          </a:xfrm>
          <a:prstGeom prst="rect">
            <a:avLst/>
          </a:prstGeom>
        </p:spPr>
        <p:txBody>
          <a:bodyPr wrap="none">
            <a:spAutoFit/>
          </a:bodyPr>
          <a:lstStyle/>
          <a:p>
            <a:r>
              <a:rPr lang="en-IN" sz="1000" dirty="0"/>
              <a:t>corbisimages.com</a:t>
            </a:r>
          </a:p>
        </p:txBody>
      </p:sp>
    </p:spTree>
    <p:extLst>
      <p:ext uri="{BB962C8B-B14F-4D97-AF65-F5344CB8AC3E}">
        <p14:creationId xmlns:p14="http://schemas.microsoft.com/office/powerpoint/2010/main" val="253351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FA68-D155-4CA0-9BD7-F307534E1A09}"/>
              </a:ext>
            </a:extLst>
          </p:cNvPr>
          <p:cNvSpPr>
            <a:spLocks noGrp="1"/>
          </p:cNvSpPr>
          <p:nvPr>
            <p:ph type="title"/>
          </p:nvPr>
        </p:nvSpPr>
        <p:spPr/>
        <p:txBody>
          <a:bodyPr/>
          <a:lstStyle/>
          <a:p>
            <a:r>
              <a:rPr lang="el-GR" sz="3200" b="1" dirty="0">
                <a:effectLst>
                  <a:outerShdw blurRad="38100" dist="38100" dir="2700000" algn="tl">
                    <a:srgbClr val="000000">
                      <a:alpha val="43137"/>
                    </a:srgbClr>
                  </a:outerShdw>
                </a:effectLst>
                <a:latin typeface="+mn-lt"/>
              </a:rPr>
              <a:t>Συναρμολόγηση σε συνθήκες αποστείρωσης</a:t>
            </a:r>
            <a:endParaRPr lang="en-US" sz="3200" b="1" dirty="0">
              <a:effectLst>
                <a:outerShdw blurRad="38100" dist="38100" dir="2700000" algn="tl">
                  <a:srgbClr val="000000">
                    <a:alpha val="43137"/>
                  </a:srgbClr>
                </a:outerShdw>
              </a:effectLst>
              <a:latin typeface="+mn-lt"/>
            </a:endParaRPr>
          </a:p>
        </p:txBody>
      </p:sp>
      <p:pic>
        <p:nvPicPr>
          <p:cNvPr id="3" name="Picture 3" descr="D:\My Documents\My Pictures\assemblers1.jpg">
            <a:extLst>
              <a:ext uri="{FF2B5EF4-FFF2-40B4-BE49-F238E27FC236}">
                <a16:creationId xmlns:a16="http://schemas.microsoft.com/office/drawing/2014/main" id="{B71C59C9-75D4-4910-9B71-7B65155F2F08}"/>
              </a:ext>
            </a:extLst>
          </p:cNvPr>
          <p:cNvPicPr>
            <a:picLocks noChangeAspect="1" noChangeArrowheads="1"/>
          </p:cNvPicPr>
          <p:nvPr/>
        </p:nvPicPr>
        <p:blipFill>
          <a:blip r:embed="rId2" cstate="print"/>
          <a:srcRect/>
          <a:stretch>
            <a:fillRect/>
          </a:stretch>
        </p:blipFill>
        <p:spPr bwMode="auto">
          <a:xfrm>
            <a:off x="4796408" y="1847910"/>
            <a:ext cx="3617913" cy="4267200"/>
          </a:xfrm>
          <a:prstGeom prst="rect">
            <a:avLst/>
          </a:prstGeom>
          <a:noFill/>
        </p:spPr>
      </p:pic>
      <p:pic>
        <p:nvPicPr>
          <p:cNvPr id="4" name="Picture 4" descr="D:\My Documents\My Pictures\suture-assembly-sm.jpg">
            <a:extLst>
              <a:ext uri="{FF2B5EF4-FFF2-40B4-BE49-F238E27FC236}">
                <a16:creationId xmlns:a16="http://schemas.microsoft.com/office/drawing/2014/main" id="{3D1E41C8-FD8C-43A8-BA50-C19D65A0FE2C}"/>
              </a:ext>
            </a:extLst>
          </p:cNvPr>
          <p:cNvPicPr>
            <a:picLocks noChangeAspect="1" noChangeArrowheads="1"/>
          </p:cNvPicPr>
          <p:nvPr/>
        </p:nvPicPr>
        <p:blipFill>
          <a:blip r:embed="rId3" cstate="print"/>
          <a:srcRect/>
          <a:stretch>
            <a:fillRect/>
          </a:stretch>
        </p:blipFill>
        <p:spPr bwMode="auto">
          <a:xfrm>
            <a:off x="986408" y="1847910"/>
            <a:ext cx="3551238" cy="4343400"/>
          </a:xfrm>
          <a:prstGeom prst="rect">
            <a:avLst/>
          </a:prstGeom>
          <a:noFill/>
        </p:spPr>
      </p:pic>
      <p:sp>
        <p:nvSpPr>
          <p:cNvPr id="5" name="Ορθογώνιο 1">
            <a:extLst>
              <a:ext uri="{FF2B5EF4-FFF2-40B4-BE49-F238E27FC236}">
                <a16:creationId xmlns:a16="http://schemas.microsoft.com/office/drawing/2014/main" id="{E23BA55C-9AE1-4A79-B886-0BA41C993925}"/>
              </a:ext>
            </a:extLst>
          </p:cNvPr>
          <p:cNvSpPr/>
          <p:nvPr/>
        </p:nvSpPr>
        <p:spPr>
          <a:xfrm>
            <a:off x="4953000" y="6459379"/>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Tree>
    <p:extLst>
      <p:ext uri="{BB962C8B-B14F-4D97-AF65-F5344CB8AC3E}">
        <p14:creationId xmlns:p14="http://schemas.microsoft.com/office/powerpoint/2010/main" val="42663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Αποστείρωση</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9087144" cy="3023312"/>
          </a:xfrm>
          <a:prstGeom prst="rect">
            <a:avLst/>
          </a:prstGeom>
        </p:spPr>
        <p:txBody>
          <a:bodyPr spcFirstLastPara="1" wrap="square" lIns="0" tIns="0" rIns="0" bIns="0" anchor="t" anchorCtr="0">
            <a:noAutofit/>
          </a:bodyPr>
          <a:lstStyle/>
          <a:p>
            <a:pPr marL="419100"/>
            <a:r>
              <a:rPr lang="el-GR" sz="2000" dirty="0">
                <a:latin typeface="+mj-lt"/>
              </a:rPr>
              <a:t>Ορίζεται σαν η διαδικασία η οποία χρησιμοποιείται για να καθαρίσει ένα προϊόν από ζωντανούς οργανισμούς.</a:t>
            </a:r>
          </a:p>
          <a:p>
            <a:pPr marL="419100"/>
            <a:r>
              <a:rPr lang="el-GR" sz="2000" dirty="0">
                <a:latin typeface="+mj-lt"/>
              </a:rPr>
              <a:t>Η παρουσία μικροοργανισμών σε ξεχωριστά αντικείμενα εκφράζεται με πιθανότητες.</a:t>
            </a:r>
          </a:p>
          <a:p>
            <a:pPr marL="419100"/>
            <a:r>
              <a:rPr lang="el-GR" sz="2000" dirty="0">
                <a:latin typeface="+mj-lt"/>
              </a:rPr>
              <a:t>Αν και η πιθανότητα μπορεί να μειωθεί σε έναν πολύ μικρό αριθμό, ποτέ δεν μπορεί να γίνει μηδέν.</a:t>
            </a:r>
          </a:p>
          <a:p>
            <a:pPr marL="419100"/>
            <a:r>
              <a:rPr lang="el-GR" sz="2000" dirty="0">
                <a:latin typeface="+mj-lt"/>
              </a:rPr>
              <a:t>Η πιθανότητα μπορεί να εκφραστεί σαν μονάδα Sterility Assurance Level (SAL), που εκφράζει την πιθανότητα ενός μικροοργανισμού να βρίσκεται στη μονάδα παραγωγής μετά την αποστείρωση.</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23</a:t>
            </a:fld>
            <a:endParaRPr/>
          </a:p>
        </p:txBody>
      </p:sp>
    </p:spTree>
    <p:extLst>
      <p:ext uri="{BB962C8B-B14F-4D97-AF65-F5344CB8AC3E}">
        <p14:creationId xmlns:p14="http://schemas.microsoft.com/office/powerpoint/2010/main" val="223982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Ιστορική αναδρομή</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10230144" cy="3023312"/>
          </a:xfrm>
          <a:prstGeom prst="rect">
            <a:avLst/>
          </a:prstGeom>
        </p:spPr>
        <p:txBody>
          <a:bodyPr spcFirstLastPara="1" wrap="square" lIns="0" tIns="0" rIns="0" bIns="0" anchor="t" anchorCtr="0">
            <a:noAutofit/>
          </a:bodyPr>
          <a:lstStyle/>
          <a:p>
            <a:pPr marL="419100"/>
            <a:r>
              <a:rPr lang="el-GR" sz="2000" dirty="0">
                <a:latin typeface="+mj-lt"/>
              </a:rPr>
              <a:t>Για να απαλειφθούν τέτοιου είδους μολύνσεις, μια νέα βιομηχανία αναπτύχθηκε – η βιομηχανία ιατρικών συσκευών μιας χρήσεως. </a:t>
            </a:r>
          </a:p>
          <a:p>
            <a:pPr marL="419100"/>
            <a:r>
              <a:rPr lang="el-GR" sz="2000" dirty="0">
                <a:latin typeface="+mj-lt"/>
              </a:rPr>
              <a:t>Οι νοσοκομειακές μολύνσεις μειώθηκαν σημαντικά όταν οι διαδικασίες αποστείρωσης έγιναν περισσότερο διαδεδομένες.</a:t>
            </a:r>
          </a:p>
          <a:p>
            <a:pPr marL="419100"/>
            <a:r>
              <a:rPr lang="el-GR" sz="2000" dirty="0">
                <a:latin typeface="+mj-lt"/>
              </a:rPr>
              <a:t>Τα νέα προϊόντα μιας χρήσης δημιουργήθηκαν από ένα νέο είδος πλαστικού χαμηλού κόστους τα οποία παράγονται και συσκευάζονται για να διατηρούνται αποστειρωμένα μέχρι να χρησιμοποιηθούν.</a:t>
            </a:r>
          </a:p>
          <a:p>
            <a:pPr marL="419100"/>
            <a:r>
              <a:rPr lang="el-GR" sz="2000" dirty="0">
                <a:latin typeface="+mj-lt"/>
              </a:rPr>
              <a:t>Πλαστικές συσκευές μιας χρήσης, όπως σύριγγες, συσκευές μετάγγισης, και νοσοκομειακή ένδυση δεν ήταν δυνατόν να αποστειρωθούν με τις παραδοσιακές μεθόδους ξηρής θέρμανσης ή ατμού.</a:t>
            </a:r>
          </a:p>
          <a:p>
            <a:pPr marL="419100"/>
            <a:r>
              <a:rPr lang="el-GR" sz="2000" dirty="0">
                <a:latin typeface="+mj-lt"/>
              </a:rPr>
              <a:t>Νέες μέθοδοι αποστείρωσης σε χαμηλές θερμοκρασίες έπρεπε να αναπτυχθούν για να επιτρέψουν την αποστείρωση των συγκεκριμένων συσκευών.</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24</a:t>
            </a:fld>
            <a:endParaRPr/>
          </a:p>
        </p:txBody>
      </p:sp>
    </p:spTree>
    <p:extLst>
      <p:ext uri="{BB962C8B-B14F-4D97-AF65-F5344CB8AC3E}">
        <p14:creationId xmlns:p14="http://schemas.microsoft.com/office/powerpoint/2010/main" val="3465822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Γενικές αρχές αποστείρωσης ιατρικών συσκευών</a:t>
            </a:r>
            <a:endParaRPr dirty="0">
              <a:solidFill>
                <a:schemeClr val="bg1"/>
              </a:solidFill>
              <a:latin typeface="+mj-lt"/>
            </a:endParaRPr>
          </a:p>
        </p:txBody>
      </p:sp>
      <p:sp>
        <p:nvSpPr>
          <p:cNvPr id="202" name="Google Shape;202;p18"/>
          <p:cNvSpPr txBox="1">
            <a:spLocks noGrp="1"/>
          </p:cNvSpPr>
          <p:nvPr>
            <p:ph type="body" idx="1"/>
          </p:nvPr>
        </p:nvSpPr>
        <p:spPr>
          <a:xfrm>
            <a:off x="523728" y="1917344"/>
            <a:ext cx="11144544" cy="3023312"/>
          </a:xfrm>
          <a:prstGeom prst="rect">
            <a:avLst/>
          </a:prstGeom>
        </p:spPr>
        <p:txBody>
          <a:bodyPr spcFirstLastPara="1" wrap="square" lIns="0" tIns="0" rIns="0" bIns="0" anchor="t" anchorCtr="0">
            <a:noAutofit/>
          </a:bodyPr>
          <a:lstStyle/>
          <a:p>
            <a:pPr marL="419100"/>
            <a:r>
              <a:rPr lang="el-GR" sz="2000" dirty="0">
                <a:latin typeface="+mj-lt"/>
              </a:rPr>
              <a:t>Γενικά, οι ιατρικές συσκευές πολλών χρήσεων οι οποίες εισέρχονται σε ιστούς ή στο κυκλοφορικό σύστημα ή μέσω των οποίων διέρχεται αίμα, θα πρέπει να αποστειρώνονται πριν κάθε χρήση.</a:t>
            </a:r>
          </a:p>
          <a:p>
            <a:pPr marL="419100"/>
            <a:r>
              <a:rPr lang="el-GR" sz="2000" dirty="0">
                <a:latin typeface="+mj-lt"/>
              </a:rPr>
              <a:t>Αποστείρωση σημαίνει η χρήση μιας φυσικής ή χημικής διαδικασίας ώστε να καταστραφεί όλη η μικροβιακή ζωή, συμπεριλαμβανομένων των υψηλής ανθεκτικότητας βακτηριακών ενδοσπορίων.</a:t>
            </a:r>
          </a:p>
          <a:p>
            <a:pPr marL="419100"/>
            <a:r>
              <a:rPr lang="el-GR" sz="2000" dirty="0">
                <a:latin typeface="+mj-lt"/>
              </a:rPr>
              <a:t>Οι κύριες μέθοδοι αποστείρωσης είναι: </a:t>
            </a:r>
          </a:p>
          <a:p>
            <a:pPr marL="876300" lvl="1"/>
            <a:r>
              <a:rPr lang="el-GR" sz="2000" dirty="0">
                <a:latin typeface="+mj-lt"/>
              </a:rPr>
              <a:t>α) ξηρή θέρμανση </a:t>
            </a:r>
          </a:p>
          <a:p>
            <a:pPr marL="876300" lvl="1"/>
            <a:r>
              <a:rPr lang="el-GR" sz="2000" dirty="0">
                <a:latin typeface="+mj-lt"/>
              </a:rPr>
              <a:t>β) υγρή θέρμανση/ατμός</a:t>
            </a:r>
          </a:p>
          <a:p>
            <a:pPr marL="876300" lvl="1"/>
            <a:r>
              <a:rPr lang="el-GR" sz="2000" dirty="0">
                <a:latin typeface="+mj-lt"/>
              </a:rPr>
              <a:t> γ) αέριο οξείδιο του αιθυλενίου και </a:t>
            </a:r>
          </a:p>
          <a:p>
            <a:pPr marL="876300" lvl="1"/>
            <a:r>
              <a:rPr lang="el-GR" sz="2000" dirty="0">
                <a:latin typeface="+mj-lt"/>
              </a:rPr>
              <a:t>δ) ακτινοβολία.</a:t>
            </a:r>
          </a:p>
          <a:p>
            <a:pPr marL="419100"/>
            <a:r>
              <a:rPr lang="el-GR" sz="2000" dirty="0">
                <a:latin typeface="+mj-lt"/>
              </a:rPr>
              <a:t>Η απολύμανση  είναι η χημική διαδικασία η οποία εξαφανίζει τυπικά όλους τους γνωστούς παθογόνους μικροοργανισμούς αλλά όχι απαραίτητα όλα τα μικρόβια (π.χ. βακτηριακά ενδοσπόρια).</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25</a:t>
            </a:fld>
            <a:endParaRPr/>
          </a:p>
        </p:txBody>
      </p:sp>
    </p:spTree>
    <p:extLst>
      <p:ext uri="{BB962C8B-B14F-4D97-AF65-F5344CB8AC3E}">
        <p14:creationId xmlns:p14="http://schemas.microsoft.com/office/powerpoint/2010/main" val="319681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Μέθοδοι αποστείρωσης</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Δεν υπάρχει ιδανική μέθοδος αποστείρωσης αλλά γενικά:</a:t>
            </a:r>
          </a:p>
          <a:p>
            <a:pPr marL="876300" lvl="1"/>
            <a:endParaRPr lang="el-GR" sz="2000" dirty="0">
              <a:latin typeface="+mj-lt"/>
            </a:endParaRPr>
          </a:p>
          <a:p>
            <a:pPr marL="876300" lvl="1"/>
            <a:r>
              <a:rPr lang="el-GR" sz="2000" dirty="0">
                <a:latin typeface="+mj-lt"/>
              </a:rPr>
              <a:t>Για υγρά προϊόντα, όπου είναι δυνατόν, χρησιμοποιούμε μία από τις παραλλαγές της αποστείρωσης με ατμό. </a:t>
            </a:r>
          </a:p>
          <a:p>
            <a:pPr marL="876300" lvl="1"/>
            <a:endParaRPr lang="el-GR" sz="2000" dirty="0">
              <a:latin typeface="+mj-lt"/>
            </a:endParaRPr>
          </a:p>
          <a:p>
            <a:pPr marL="876300" lvl="1"/>
            <a:r>
              <a:rPr lang="el-GR" sz="2000" dirty="0">
                <a:latin typeface="+mj-lt"/>
              </a:rPr>
              <a:t>Για μη – υγρά προϊόντα προτιμούνται ατμός, ξηρή θέρμανση και ακτινοβολία. Οι παραπάνω διαδικασίες είναι σχετικά απλές  και δεν αφήνουν τοξικά κατάλοιπα στο προϊόν</a:t>
            </a: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26</a:t>
            </a:fld>
            <a:endParaRPr/>
          </a:p>
        </p:txBody>
      </p:sp>
    </p:spTree>
    <p:extLst>
      <p:ext uri="{BB962C8B-B14F-4D97-AF65-F5344CB8AC3E}">
        <p14:creationId xmlns:p14="http://schemas.microsoft.com/office/powerpoint/2010/main" val="165078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Ξηρή θέρμανση</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10001544" cy="3023312"/>
          </a:xfrm>
          <a:prstGeom prst="rect">
            <a:avLst/>
          </a:prstGeom>
        </p:spPr>
        <p:txBody>
          <a:bodyPr spcFirstLastPara="1" wrap="square" lIns="0" tIns="0" rIns="0" bIns="0" anchor="t" anchorCtr="0">
            <a:noAutofit/>
          </a:bodyPr>
          <a:lstStyle/>
          <a:p>
            <a:pPr marL="419100"/>
            <a:r>
              <a:rPr lang="el-GR" sz="2000" dirty="0">
                <a:latin typeface="+mj-lt"/>
              </a:rPr>
              <a:t>Θερμοκρασία: 140-170°C</a:t>
            </a:r>
          </a:p>
          <a:p>
            <a:pPr marL="419100"/>
            <a:r>
              <a:rPr lang="el-GR" sz="2000" dirty="0">
                <a:latin typeface="+mj-lt"/>
              </a:rPr>
              <a:t>Χρόνος έκθεσης: 60-180 λεπτά</a:t>
            </a:r>
          </a:p>
          <a:p>
            <a:pPr marL="419100"/>
            <a:r>
              <a:rPr lang="el-GR" sz="2000" dirty="0">
                <a:latin typeface="+mj-lt"/>
              </a:rPr>
              <a:t>Η αποστείρωση ξηρής θέρμανσης είναι σχετικά απλή διαδικασία η οποία περιλαμβάνει έκθεση του προϊόντος σε θερμό αέρα σε θάλαμο κατάλληλου μεγέθους. </a:t>
            </a:r>
          </a:p>
          <a:p>
            <a:pPr marL="419100"/>
            <a:r>
              <a:rPr lang="el-GR" sz="2000" dirty="0">
                <a:latin typeface="+mj-lt"/>
              </a:rPr>
              <a:t>Για να διασφαλίσουμε την ομοιομορφία της θερμοκρασίας μέσα στο θάλαμο, ο αέρας κυκλοφορεί μέσω ενός ανεμιστήρα.</a:t>
            </a:r>
          </a:p>
          <a:p>
            <a:pPr marL="419100"/>
            <a:r>
              <a:rPr lang="el-GR" sz="2000" dirty="0">
                <a:latin typeface="+mj-lt"/>
              </a:rPr>
              <a:t>Όταν αποστειρώνουμε φιαλίδια γυαλιού ή αμπούλες, χρησιμοποιείται ειδικός εξοπλισμός με συγκεκριμένα συστήματα ελέγχου για να διασφαλιστεί ότι το υλικό υπόκειται σε κατάλληλες συνθήκες κατά τη διάρκεια της αποστείρωσης</a:t>
            </a: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27</a:t>
            </a:fld>
            <a:endParaRPr/>
          </a:p>
        </p:txBody>
      </p:sp>
    </p:spTree>
    <p:extLst>
      <p:ext uri="{BB962C8B-B14F-4D97-AF65-F5344CB8AC3E}">
        <p14:creationId xmlns:p14="http://schemas.microsoft.com/office/powerpoint/2010/main" val="352246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Ξηρή θέρμανση</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172744" cy="3023312"/>
          </a:xfrm>
          <a:prstGeom prst="rect">
            <a:avLst/>
          </a:prstGeom>
        </p:spPr>
        <p:txBody>
          <a:bodyPr spcFirstLastPara="1" wrap="square" lIns="0" tIns="0" rIns="0" bIns="0" anchor="t" anchorCtr="0">
            <a:noAutofit/>
          </a:bodyPr>
          <a:lstStyle/>
          <a:p>
            <a:pPr marL="419100"/>
            <a:r>
              <a:rPr lang="el-GR" sz="2000" dirty="0">
                <a:latin typeface="+mj-lt"/>
              </a:rPr>
              <a:t>Τυπικά προϊόντα τα οποία αποστειρώνονται με ξηρή θέρμανση εκτός από γυάλινα φιαλίδια και αμπούλες είναι φαρμακευτικές σκόνες και έλαια τα οποία δεν είναι θερμο-ευαίσθητα και είναι ευαίσθητα  στην υγρασία ή στην υγρή θέρμανση.</a:t>
            </a:r>
          </a:p>
          <a:p>
            <a:pPr marL="419100"/>
            <a:r>
              <a:rPr lang="el-GR" sz="2000" dirty="0">
                <a:latin typeface="+mj-lt"/>
              </a:rPr>
              <a:t>Τα κυριότερα πλεονεκτήματα της αποστείρωσης με ξηρή θέρμανση είναι η ευκολία, η διεισδυτικότητα και η έλλειψη τοξικών υπολειμμάτων.</a:t>
            </a:r>
          </a:p>
          <a:p>
            <a:pPr marL="419100"/>
            <a:r>
              <a:rPr lang="el-GR" sz="2000" dirty="0">
                <a:latin typeface="+mj-lt"/>
              </a:rPr>
              <a:t>Τα μειονεκτήματα είναι ο σχετικά αργός χρόνος επεξεργασίας και η υψηλή θερμοκρασία που περιορίζει τους τύπους των προϊόντων και τα υλικά συσκευασίας που είναι συμβατά με την τεχνική αυτή.</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28</a:t>
            </a:fld>
            <a:endParaRPr/>
          </a:p>
        </p:txBody>
      </p:sp>
      <p:pic>
        <p:nvPicPr>
          <p:cNvPr id="5" name="Picture 2">
            <a:extLst>
              <a:ext uri="{FF2B5EF4-FFF2-40B4-BE49-F238E27FC236}">
                <a16:creationId xmlns:a16="http://schemas.microsoft.com/office/drawing/2014/main" id="{82CEA2D1-7460-4248-A04E-8614E1F125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5400" y="2696177"/>
            <a:ext cx="2861512" cy="205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21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Ατμός υπό πίεση</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5962944" cy="3023312"/>
          </a:xfrm>
          <a:prstGeom prst="rect">
            <a:avLst/>
          </a:prstGeom>
        </p:spPr>
        <p:txBody>
          <a:bodyPr spcFirstLastPara="1" wrap="square" lIns="0" tIns="0" rIns="0" bIns="0" anchor="t" anchorCtr="0">
            <a:noAutofit/>
          </a:bodyPr>
          <a:lstStyle/>
          <a:p>
            <a:pPr marL="419100"/>
            <a:r>
              <a:rPr lang="el-GR" sz="2000" dirty="0">
                <a:latin typeface="+mj-lt"/>
              </a:rPr>
              <a:t>Η αποστείρωση υπό πίεση είναι επίσης μια σχετικά απλή διαδικασία η οποία περιλαμβάνει έκθεση του προϊόντος σε ατμό στην επιθυμητή θερμοκρασία και πίεση.</a:t>
            </a:r>
          </a:p>
          <a:p>
            <a:pPr marL="419100"/>
            <a:r>
              <a:rPr lang="el-GR" sz="2000" dirty="0">
                <a:latin typeface="+mj-lt"/>
              </a:rPr>
              <a:t>Η διαδικασία συνήθως διεκπεραιώνεται σε ένα δοχείο πίεσης σχεδιασμένο να αντέχει σε συνθήκες υψηλής θερμοκρασίας και πίεσης.</a:t>
            </a:r>
          </a:p>
          <a:p>
            <a:pPr marL="419100"/>
            <a:r>
              <a:rPr lang="el-GR" sz="2000" dirty="0">
                <a:latin typeface="+mj-lt"/>
              </a:rPr>
              <a:t>Για να έχουμε ομοιόμορφη κατανομή θερμοκρασίας, είναι σημαντικό να αφαιρούμε αέρα από το θάλαμο αποστείρωσης.</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29</a:t>
            </a:fld>
            <a:endParaRPr/>
          </a:p>
        </p:txBody>
      </p:sp>
      <p:pic>
        <p:nvPicPr>
          <p:cNvPr id="5" name="Picture 2">
            <a:extLst>
              <a:ext uri="{FF2B5EF4-FFF2-40B4-BE49-F238E27FC236}">
                <a16:creationId xmlns:a16="http://schemas.microsoft.com/office/drawing/2014/main" id="{E8A26225-8C40-4E22-9AE4-A1175BB88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341456"/>
            <a:ext cx="4556913" cy="289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96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Νοσοκομειακές μολύνσεις</a:t>
            </a:r>
            <a:endParaRPr lang="el-GR" dirty="0">
              <a:solidFill>
                <a:schemeClr val="bg1"/>
              </a:solidFill>
              <a:latin typeface="+mj-lt"/>
            </a:endParaRPr>
          </a:p>
        </p:txBody>
      </p:sp>
      <p:sp>
        <p:nvSpPr>
          <p:cNvPr id="202" name="Google Shape;202;p18"/>
          <p:cNvSpPr txBox="1">
            <a:spLocks noGrp="1"/>
          </p:cNvSpPr>
          <p:nvPr>
            <p:ph type="body" idx="1"/>
          </p:nvPr>
        </p:nvSpPr>
        <p:spPr>
          <a:xfrm>
            <a:off x="819966" y="2273567"/>
            <a:ext cx="9238434" cy="3620800"/>
          </a:xfrm>
          <a:prstGeom prst="rect">
            <a:avLst/>
          </a:prstGeom>
        </p:spPr>
        <p:txBody>
          <a:bodyPr spcFirstLastPara="1" wrap="square" lIns="0" tIns="0" rIns="0" bIns="0" anchor="t" anchorCtr="0">
            <a:noAutofit/>
          </a:bodyPr>
          <a:lstStyle/>
          <a:p>
            <a:pPr marL="76200" indent="0">
              <a:buNone/>
            </a:pPr>
            <a:r>
              <a:rPr lang="el-GR" sz="2000" dirty="0">
                <a:latin typeface="+mj-lt"/>
              </a:rPr>
              <a:t>Μολύνσεις οι οποίες αποκτούνται όταν ένας ασθενής νοσηλεύεται.</a:t>
            </a:r>
          </a:p>
          <a:p>
            <a:pPr marL="76200" indent="0">
              <a:buNone/>
            </a:pPr>
            <a:r>
              <a:rPr lang="el-GR" sz="2000" dirty="0">
                <a:latin typeface="+mj-lt"/>
              </a:rPr>
              <a:t>Οι μολύνσεις που είναι σχετικές με συσκευές προέρχονται:</a:t>
            </a:r>
            <a:endParaRPr lang="en-US" sz="2000" dirty="0">
              <a:latin typeface="+mj-lt"/>
            </a:endParaRPr>
          </a:p>
          <a:p>
            <a:pPr marL="419100"/>
            <a:r>
              <a:rPr lang="el-GR" sz="2000" dirty="0">
                <a:latin typeface="+mj-lt"/>
              </a:rPr>
              <a:t>από εισαγωγή οργανισμών, κυρίως βακτηρίων, κατά τη διάρκεια της επέμβασης για την εμφύτευση συσκευών,</a:t>
            </a:r>
            <a:endParaRPr lang="en-US" sz="2000" dirty="0">
              <a:latin typeface="+mj-lt"/>
            </a:endParaRPr>
          </a:p>
          <a:p>
            <a:pPr marL="419100"/>
            <a:r>
              <a:rPr lang="el-GR" sz="2000" dirty="0">
                <a:latin typeface="+mj-lt"/>
              </a:rPr>
              <a:t> από προσκόλληση οργανισμών που κυκλοφορούν στο αίμα και στον επακόλουθο πολλαπλασιασμό τους στην επιφάνεια των συσκευών.</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1624786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Ατμός υπό πίεση</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10230144" cy="3023312"/>
          </a:xfrm>
          <a:prstGeom prst="rect">
            <a:avLst/>
          </a:prstGeom>
        </p:spPr>
        <p:txBody>
          <a:bodyPr spcFirstLastPara="1" wrap="square" lIns="0" tIns="0" rIns="0" bIns="0" anchor="t" anchorCtr="0">
            <a:noAutofit/>
          </a:bodyPr>
          <a:lstStyle/>
          <a:p>
            <a:pPr marL="419100"/>
            <a:r>
              <a:rPr lang="el-GR" sz="2000" dirty="0">
                <a:latin typeface="+mj-lt"/>
              </a:rPr>
              <a:t>Τα κυριότερα πλεονεκτήματα της αποστείρωσης μέσω ατμού είναι η απλότητα, ο μικρός χρόνος της διαδικασίας, και η έλλειψη τοξικών υπολειμμάτων.</a:t>
            </a:r>
          </a:p>
          <a:p>
            <a:pPr marL="419100"/>
            <a:r>
              <a:rPr lang="el-GR" sz="2000" dirty="0">
                <a:latin typeface="+mj-lt"/>
              </a:rPr>
              <a:t>Το κυριότερο μειονέκτημα είναι η σχετικά υψηλή θερμοκρασία (χαμηλότερη πάντως από τη θερμοκρασία ξηρής θέρμανσης) πράγμα το οποίο κάνει την τεχνική ακατάλληλη για πολλές πλαστικές συσκευές και για προϊόντα που είναι ευαίσθητα ή αδιαπέραστα στην υγρασία.</a:t>
            </a:r>
          </a:p>
          <a:p>
            <a:pPr marL="419100"/>
            <a:r>
              <a:rPr lang="el-GR" sz="2000" dirty="0">
                <a:latin typeface="+mj-lt"/>
              </a:rPr>
              <a:t>Τα προϊόντα τα οποία αποστειρώνονται με ατμό υπό πίεση συμπεριλαμβάνουν χειρουργικούς επιδέσμους, ενέσιμο νερό, φακούς επαφής και λοιπά.</a:t>
            </a:r>
          </a:p>
          <a:p>
            <a:pPr marL="419100"/>
            <a:r>
              <a:rPr lang="el-GR" sz="2000" dirty="0">
                <a:latin typeface="+mj-lt"/>
              </a:rPr>
              <a:t>Για να είναι ένα προϊόν συμβατό με την αποστείρωση, πρέπει:</a:t>
            </a:r>
          </a:p>
          <a:p>
            <a:pPr marL="876300" lvl="1"/>
            <a:r>
              <a:rPr lang="el-GR" sz="2000" dirty="0">
                <a:latin typeface="+mj-lt"/>
              </a:rPr>
              <a:t>α) να είναι σταθερό σε σχέση με τη θερμοκρασία και την υγρασία, </a:t>
            </a:r>
          </a:p>
          <a:p>
            <a:pPr marL="876300" lvl="1"/>
            <a:r>
              <a:rPr lang="el-GR" sz="2000" dirty="0">
                <a:latin typeface="+mj-lt"/>
              </a:rPr>
              <a:t>β) το σύνολο προϊόν/συσκευασία να διαπερνάται από ατμό. </a:t>
            </a:r>
          </a:p>
          <a:p>
            <a:pPr marL="419100"/>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30</a:t>
            </a:fld>
            <a:endParaRPr/>
          </a:p>
        </p:txBody>
      </p:sp>
    </p:spTree>
    <p:extLst>
      <p:ext uri="{BB962C8B-B14F-4D97-AF65-F5344CB8AC3E}">
        <p14:creationId xmlns:p14="http://schemas.microsoft.com/office/powerpoint/2010/main" val="418251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Αποστείρωση με ατμό: κλίβανος </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5810544" cy="3023312"/>
          </a:xfrm>
          <a:prstGeom prst="rect">
            <a:avLst/>
          </a:prstGeom>
        </p:spPr>
        <p:txBody>
          <a:bodyPr spcFirstLastPara="1" wrap="square" lIns="0" tIns="0" rIns="0" bIns="0" anchor="t" anchorCtr="0">
            <a:noAutofit/>
          </a:bodyPr>
          <a:lstStyle/>
          <a:p>
            <a:pPr marL="419100"/>
            <a:r>
              <a:rPr lang="el-GR" sz="2000" dirty="0">
                <a:latin typeface="+mj-lt"/>
              </a:rPr>
              <a:t>Ένας κλίβανος είναι ένα μηχάνημα που αποστειρώνει μέσω θέρμανσης και πίεσης.</a:t>
            </a:r>
          </a:p>
          <a:p>
            <a:pPr marL="419100"/>
            <a:r>
              <a:rPr lang="el-GR" sz="2000" dirty="0">
                <a:latin typeface="+mj-lt"/>
              </a:rPr>
              <a:t>Η αποστείρωση επιτυγχάνεται από την υψηλή θερμοκρασία του ατμού.</a:t>
            </a:r>
          </a:p>
          <a:p>
            <a:pPr marL="419100"/>
            <a:r>
              <a:rPr lang="el-GR" sz="2000" dirty="0">
                <a:latin typeface="+mj-lt"/>
              </a:rPr>
              <a:t>Η υψηλή πίεση επίσης διασφαλίζει την διαπότιση κλειστών χειρουργικών συσκευών με ατμό. </a:t>
            </a:r>
          </a:p>
          <a:p>
            <a:pPr marL="419100"/>
            <a:r>
              <a:rPr lang="el-GR" sz="2000" dirty="0">
                <a:latin typeface="+mj-lt"/>
              </a:rPr>
              <a:t>Ιδανικός τρόπος για μεταλλικά όργανα.</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31</a:t>
            </a:fld>
            <a:endParaRPr/>
          </a:p>
        </p:txBody>
      </p:sp>
      <p:pic>
        <p:nvPicPr>
          <p:cNvPr id="5" name="Picture 2">
            <a:extLst>
              <a:ext uri="{FF2B5EF4-FFF2-40B4-BE49-F238E27FC236}">
                <a16:creationId xmlns:a16="http://schemas.microsoft.com/office/drawing/2014/main" id="{308BC6CD-D58F-4500-9201-54AA76ED9B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39604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59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Προετοιμασία για αποστείρωση</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5962944" cy="3023312"/>
          </a:xfrm>
          <a:prstGeom prst="rect">
            <a:avLst/>
          </a:prstGeom>
        </p:spPr>
        <p:txBody>
          <a:bodyPr spcFirstLastPara="1" wrap="square" lIns="0" tIns="0" rIns="0" bIns="0" anchor="t" anchorCtr="0">
            <a:noAutofit/>
          </a:bodyPr>
          <a:lstStyle/>
          <a:p>
            <a:pPr marL="419100"/>
            <a:r>
              <a:rPr lang="el-GR" sz="2000" dirty="0">
                <a:latin typeface="+mj-lt"/>
              </a:rPr>
              <a:t>Όλα τα όργανα πρέπει να είναι διπλά τυλιγμένα σε ύφασμα ή σε ειδικό χαρτί ή ειδικό μεταλλικό κουτί εξοπλισμένο με φίλτρο πριν την αποστείρωση.</a:t>
            </a:r>
          </a:p>
          <a:p>
            <a:pPr marL="419100"/>
            <a:r>
              <a:rPr lang="el-GR" sz="2000" dirty="0">
                <a:latin typeface="+mj-lt"/>
              </a:rPr>
              <a:t>Οι άσπρες ρίγες στην ταινία γίνονται μαύρες όταν οι συνθήκες γίνονται κατάλληλες (θερμοκρασία).</a:t>
            </a:r>
          </a:p>
          <a:p>
            <a:pPr marL="419100"/>
            <a:r>
              <a:rPr lang="el-GR" sz="2000" dirty="0">
                <a:latin typeface="+mj-lt"/>
              </a:rPr>
              <a:t>Οι δείκτες πρέπει να βρίσκονται τόσο εσωτερικά  όσο και εξωτερικά στη συσκευασία του προϊόντος.</a:t>
            </a:r>
          </a:p>
          <a:p>
            <a:pPr marL="419100"/>
            <a:r>
              <a:rPr lang="el-GR" sz="2000" dirty="0">
                <a:latin typeface="+mj-lt"/>
              </a:rPr>
              <a:t>Οι ημερομηνίες λήξεως πρέπει να αναγράφονται σε όλες τις συσκευασίες.</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32</a:t>
            </a:fld>
            <a:endParaRPr/>
          </a:p>
        </p:txBody>
      </p:sp>
      <p:pic>
        <p:nvPicPr>
          <p:cNvPr id="5" name="Picture 2">
            <a:extLst>
              <a:ext uri="{FF2B5EF4-FFF2-40B4-BE49-F238E27FC236}">
                <a16:creationId xmlns:a16="http://schemas.microsoft.com/office/drawing/2014/main" id="{377F753B-C026-481E-8099-169FE1B0B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469611"/>
            <a:ext cx="4032448" cy="264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620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a:effectLst>
                  <a:outerShdw blurRad="38100" dist="38100" dir="2700000" algn="tl">
                    <a:srgbClr val="000000">
                      <a:alpha val="43137"/>
                    </a:srgbClr>
                  </a:outerShdw>
                </a:effectLst>
                <a:latin typeface="+mn-lt"/>
              </a:rPr>
              <a:t>Αποστείρωση οξειδίου του αιθυλενίου: αέριο ETO</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7029744" cy="3023312"/>
          </a:xfrm>
          <a:prstGeom prst="rect">
            <a:avLst/>
          </a:prstGeom>
        </p:spPr>
        <p:txBody>
          <a:bodyPr spcFirstLastPara="1" wrap="square" lIns="0" tIns="0" rIns="0" bIns="0" anchor="t" anchorCtr="0">
            <a:noAutofit/>
          </a:bodyPr>
          <a:lstStyle/>
          <a:p>
            <a:pPr marL="419100"/>
            <a:r>
              <a:rPr lang="el-GR" sz="2000" dirty="0">
                <a:latin typeface="+mj-lt"/>
              </a:rPr>
              <a:t> Άχρωμο αέριο, πολύ τοξικό και εύφλεκτο.</a:t>
            </a:r>
          </a:p>
          <a:p>
            <a:pPr marL="419100"/>
            <a:r>
              <a:rPr lang="el-GR" sz="2000" dirty="0">
                <a:latin typeface="+mj-lt"/>
              </a:rPr>
              <a:t>Απαιτεί ειδικό εξοπλισμό.</a:t>
            </a:r>
          </a:p>
          <a:p>
            <a:pPr marL="419100"/>
            <a:r>
              <a:rPr lang="el-GR" sz="2000" dirty="0">
                <a:latin typeface="+mj-lt"/>
              </a:rPr>
              <a:t>Μέθοδος αποστείρωσης χαμηλής θερμοκρασίας, καλή επιλογή για όργανα ευαίσθητα στη θερμότητα: πλαστικά, φακοί.</a:t>
            </a:r>
          </a:p>
          <a:p>
            <a:pPr marL="419100"/>
            <a:r>
              <a:rPr lang="el-GR" sz="2000" dirty="0">
                <a:latin typeface="+mj-lt"/>
              </a:rPr>
              <a:t>Τα όργανα πρέπει να αερίζονται καλά μετά την αποστείρωση.</a:t>
            </a:r>
          </a:p>
          <a:p>
            <a:pPr marL="419100"/>
            <a:r>
              <a:rPr lang="el-GR" sz="2000" dirty="0">
                <a:latin typeface="+mj-lt"/>
              </a:rPr>
              <a:t>Τα υλικά/όργανα πρέπει να είναι ξηρά.</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33</a:t>
            </a:fld>
            <a:endParaRPr/>
          </a:p>
        </p:txBody>
      </p:sp>
      <p:pic>
        <p:nvPicPr>
          <p:cNvPr id="5" name="Picture 2">
            <a:extLst>
              <a:ext uri="{FF2B5EF4-FFF2-40B4-BE49-F238E27FC236}">
                <a16:creationId xmlns:a16="http://schemas.microsoft.com/office/drawing/2014/main" id="{62977B56-7043-4ABD-995F-6C9F2BB3B9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9263" y="2292731"/>
            <a:ext cx="3968681" cy="28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640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Οξείδιο του αιθυλενίου</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Ξηρά προϊόντα, συσκευασμένα σε πακέτα διαπερατά από αέρα, μη συμβατά με θερμότητα ή υγρασία ή αποστείρωση μέσω ατμού, και μη συμβατά με αποστείρωση με ακτινοβολία, αποστειρώνονται με αέριο ETO.</a:t>
            </a:r>
          </a:p>
          <a:p>
            <a:pPr marL="419100"/>
            <a:r>
              <a:rPr lang="el-GR" sz="2000" dirty="0">
                <a:latin typeface="+mj-lt"/>
              </a:rPr>
              <a:t>Επειδή η τεχνική είναι τοξική και ίσως καρκινογόνα η χρήση του ETO βρίσκεται κάτω από αυστηρή επιτήρηση.</a:t>
            </a:r>
          </a:p>
          <a:p>
            <a:pPr marL="419100"/>
            <a:r>
              <a:rPr lang="el-GR" sz="2000" dirty="0">
                <a:latin typeface="+mj-lt"/>
              </a:rPr>
              <a:t>Το ETO είναι εύφλεκτο και εκρηκτικό, επομένως χρησιμοποιούνται ειδικός εξοπλισμός και ειδικές εγκαταστάσεις.</a:t>
            </a:r>
          </a:p>
          <a:p>
            <a:pPr marL="419100"/>
            <a:r>
              <a:rPr lang="el-GR" sz="2000" dirty="0">
                <a:latin typeface="+mj-lt"/>
              </a:rPr>
              <a:t>Το ΕΤΟ μπορεί να χρησιμοποιηθεί αδιάλυτο σε καθαρή μορφή ή μαζί με άζωτο, σαν διάλυμα.</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34</a:t>
            </a:fld>
            <a:endParaRPr/>
          </a:p>
        </p:txBody>
      </p:sp>
    </p:spTree>
    <p:extLst>
      <p:ext uri="{BB962C8B-B14F-4D97-AF65-F5344CB8AC3E}">
        <p14:creationId xmlns:p14="http://schemas.microsoft.com/office/powerpoint/2010/main" val="1831874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Οξείδιο του αιθυλενίου</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Τα κυριότερα πλεονεκτήματα αυτού του είδους της αποστείρωσης είναι η χαμηλή θερμοκρασία της διαδικασίας και η ευρεία γκάμα συμβατών υλικών.</a:t>
            </a:r>
          </a:p>
          <a:p>
            <a:pPr marL="419100"/>
            <a:r>
              <a:rPr lang="el-GR" sz="2000" dirty="0">
                <a:latin typeface="+mj-lt"/>
              </a:rPr>
              <a:t>Τα μειονεκτήματα της τεχνικής έχουν να κάνουν με την τοξικότητα του αερίου. Είναι χρήσιμο σαν μέσο αποστείρωσης επιφανειών.</a:t>
            </a:r>
          </a:p>
          <a:p>
            <a:pPr marL="419100"/>
            <a:r>
              <a:rPr lang="el-GR" sz="2000" dirty="0">
                <a:latin typeface="+mj-lt"/>
              </a:rPr>
              <a:t>Το αυξημένο κόστος του αερίου και τα λοιπά περιβαλλοντικά και κατασκευαστικά κόστη απαιτούνται για να διασφαλίσουμε χαμηλά ποσοστά καταλοίπων και χαμηλή έκθεση προσωπικού (δυσπρόσιτο το κόστος της αποστείρωσης με ETO).</a:t>
            </a:r>
          </a:p>
          <a:p>
            <a:pPr marL="419100"/>
            <a:r>
              <a:rPr lang="el-GR" sz="2000" dirty="0">
                <a:latin typeface="+mj-lt"/>
              </a:rPr>
              <a:t>Το ΕΤΟ χρησιμοποιείται για μια ευρεία γκάμα προϊόντων συμπεριλαμβανομένων συσκευών οξυγόνου, καθετήρων, σωλήνων τραχειοτομής, μηχανικών βαλβίδων καρδιάς, ραφών, επιδέσμων, συστημάτων σωλήνων και λοιπά.</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35</a:t>
            </a:fld>
            <a:endParaRPr/>
          </a:p>
        </p:txBody>
      </p:sp>
    </p:spTree>
    <p:extLst>
      <p:ext uri="{BB962C8B-B14F-4D97-AF65-F5344CB8AC3E}">
        <p14:creationId xmlns:p14="http://schemas.microsoft.com/office/powerpoint/2010/main" val="88584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Μολύνσεις σχετικές με εμφυτεύματα</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Τα οφέλη των εμφυτευμένων συσκευών συχνά περιορίζονται από πιθανές μολύνσεις που είναι σχετικές με τη συσκευή ακόμη και όταν χρησιμοποιούνται οι καλύτερες ασηπτικές τεχνικές.</a:t>
            </a:r>
          </a:p>
          <a:p>
            <a:pPr marL="419100"/>
            <a:r>
              <a:rPr lang="el-GR" sz="2000" dirty="0">
                <a:latin typeface="+mj-lt"/>
              </a:rPr>
              <a:t>Κάθε χρόνο, περίπου 2 εκατομμύρια ασθενείς σε νοσοκομεία στις ΗΠΑ αναπτύσσουν σχετικές μολύνσεις με κόστος περίπου 11 δισ $.</a:t>
            </a:r>
          </a:p>
          <a:p>
            <a:pPr marL="419100"/>
            <a:r>
              <a:rPr lang="el-GR" sz="2000" dirty="0">
                <a:latin typeface="+mj-lt"/>
              </a:rPr>
              <a:t>Περίπου 64.000 ετήσιοι θάνατοι στις ΗΠΑ έχουν σαν αιτία μολύνσεις σχετικές με συσκευές.</a:t>
            </a: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36</a:t>
            </a:fld>
            <a:endParaRPr/>
          </a:p>
        </p:txBody>
      </p:sp>
    </p:spTree>
    <p:extLst>
      <p:ext uri="{BB962C8B-B14F-4D97-AF65-F5344CB8AC3E}">
        <p14:creationId xmlns:p14="http://schemas.microsoft.com/office/powerpoint/2010/main" val="1153301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Ακτινοβολία (Co-60, Cs-137, επιταχυνόμενα ηλεκτρόνια)</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9696744" cy="3023312"/>
          </a:xfrm>
          <a:prstGeom prst="rect">
            <a:avLst/>
          </a:prstGeom>
        </p:spPr>
        <p:txBody>
          <a:bodyPr spcFirstLastPara="1" wrap="square" lIns="0" tIns="0" rIns="0" bIns="0" anchor="t" anchorCtr="0">
            <a:noAutofit/>
          </a:bodyPr>
          <a:lstStyle/>
          <a:p>
            <a:pPr marL="419100"/>
            <a:r>
              <a:rPr lang="el-GR" sz="2000" dirty="0">
                <a:latin typeface="+mj-lt"/>
              </a:rPr>
              <a:t>Δόση: 1.5-3.5 Mrad.</a:t>
            </a:r>
          </a:p>
          <a:p>
            <a:pPr marL="419100"/>
            <a:r>
              <a:rPr lang="el-GR" sz="2000" dirty="0">
                <a:latin typeface="+mj-lt"/>
              </a:rPr>
              <a:t>Αποστείρωση ακτινοβολίας, είτε με ακτίνες Γ από Co-60 ή Cs-137, ραδιοϊσότοπα, ή επιταχυνόμενα ηλεκτρόνια, προσφέρουν ένα απλό εναλλακτικό τρόπο αποστείρωσης για προϊόντα ευαίσθητα στην υγρασία και για ξηρά προϊόντα.</a:t>
            </a:r>
          </a:p>
          <a:p>
            <a:pPr marL="419100"/>
            <a:r>
              <a:rPr lang="el-GR" sz="2000" dirty="0">
                <a:latin typeface="+mj-lt"/>
              </a:rPr>
              <a:t>Η απενεργοποίηση των μικροοργανισμών επιτυγχάνεται είτε μέσω απευθείας ιονισμού σημαντικών μορίων των κυττάρων (DNA, βασικά ένζυμα κλπ) ή εμμέσως μέσω αντίδρασης των ελευθέρων μορίων που παράγονται στο κυτταρόπλασμα.</a:t>
            </a:r>
          </a:p>
          <a:p>
            <a:pPr marL="419100"/>
            <a:r>
              <a:rPr lang="el-GR" sz="2000" dirty="0">
                <a:latin typeface="+mj-lt"/>
              </a:rPr>
              <a:t>Επίσης εφαρμόζεται σε έναν μικρό όγκο υγρών προϊόντων που είναι συμβατά με τη ραδιενέργεια.</a:t>
            </a:r>
          </a:p>
          <a:p>
            <a:pPr marL="419100"/>
            <a:r>
              <a:rPr lang="el-GR" sz="2000" dirty="0">
                <a:latin typeface="+mj-lt"/>
              </a:rPr>
              <a:t>Τα προϊόντα που θα αποστειρωθούν εκτίθενται σε ακτίνες Γ από μια πηγή a Co-60 ή Cs-137 ή από επιταχυνόμενα μέσω μηχανής ηλεκτρόνια μέχρι να ληφθεί η επιθυμητή δόση.</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37</a:t>
            </a:fld>
            <a:endParaRPr/>
          </a:p>
        </p:txBody>
      </p:sp>
    </p:spTree>
    <p:extLst>
      <p:ext uri="{BB962C8B-B14F-4D97-AF65-F5344CB8AC3E}">
        <p14:creationId xmlns:p14="http://schemas.microsoft.com/office/powerpoint/2010/main" val="325395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Ραδιενέργεια</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Η ακτινοβολία Γ είναι ένα διεισδυτικό μέσο αποστείρωσης</a:t>
            </a:r>
          </a:p>
          <a:p>
            <a:pPr marL="419100"/>
            <a:r>
              <a:rPr lang="el-GR" sz="2000" dirty="0">
                <a:latin typeface="+mj-lt"/>
              </a:rPr>
              <a:t>Καμία περιοχή της συσκευής ή του δοχείου δεν μένει χωρίς αποστείρωση. </a:t>
            </a:r>
          </a:p>
          <a:p>
            <a:pPr marL="419100"/>
            <a:r>
              <a:rPr lang="el-GR" sz="2000" dirty="0">
                <a:latin typeface="+mj-lt"/>
              </a:rPr>
              <a:t>Δεν υπάρχει λόγος για εξειδικευμένη συσκευασία</a:t>
            </a:r>
          </a:p>
          <a:p>
            <a:pPr marL="419100"/>
            <a:r>
              <a:rPr lang="el-GR" sz="2000" dirty="0">
                <a:latin typeface="+mj-lt"/>
              </a:rPr>
              <a:t>Η ακτινοβολία Γ είναι φοβερά αξιόπιστη επειδή το μόνο που χρειάζεται να ελέγχουμε είναι ο χρόνος έκθεσης.</a:t>
            </a:r>
          </a:p>
          <a:p>
            <a:pPr marL="419100"/>
            <a:r>
              <a:rPr lang="el-GR" sz="2000" dirty="0">
                <a:latin typeface="+mj-lt"/>
              </a:rPr>
              <a:t>Η έκθεση στις ακτίνες Γ έχει χαμηλά κόστη. Τόσο τα προϊόντα με μεγάλο όγκο όσο και τα προϊόντα με μικρό όγκο μπορούν να αποστειρωθούν με χαμηλό κόστος.</a:t>
            </a:r>
          </a:p>
          <a:p>
            <a:pPr marL="419100"/>
            <a:r>
              <a:rPr lang="el-GR" sz="2000" dirty="0">
                <a:latin typeface="+mj-lt"/>
              </a:rPr>
              <a:t>Πολλά ιατρικά προϊόντα αποστειρώνονται με ακτινοβολία όπως ραφές, γάντια, ένδυση, μάσκες προσώπου, επίδεσμοι, σύριγγες, χειρουργικά εργαλεία κλπ. </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38</a:t>
            </a:fld>
            <a:endParaRPr/>
          </a:p>
        </p:txBody>
      </p:sp>
    </p:spTree>
    <p:extLst>
      <p:ext uri="{BB962C8B-B14F-4D97-AF65-F5344CB8AC3E}">
        <p14:creationId xmlns:p14="http://schemas.microsoft.com/office/powerpoint/2010/main" val="1254212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Διαδικασία ασηψίας</a:t>
            </a:r>
            <a:endParaRPr dirty="0">
              <a:solidFill>
                <a:schemeClr val="bg1"/>
              </a:solidFill>
              <a:latin typeface="+mj-lt"/>
            </a:endParaRPr>
          </a:p>
        </p:txBody>
      </p:sp>
      <p:sp>
        <p:nvSpPr>
          <p:cNvPr id="202" name="Google Shape;202;p18"/>
          <p:cNvSpPr txBox="1">
            <a:spLocks noGrp="1"/>
          </p:cNvSpPr>
          <p:nvPr>
            <p:ph type="body" idx="1"/>
          </p:nvPr>
        </p:nvSpPr>
        <p:spPr>
          <a:xfrm>
            <a:off x="508000" y="2049041"/>
            <a:ext cx="10687344" cy="3023312"/>
          </a:xfrm>
          <a:prstGeom prst="rect">
            <a:avLst/>
          </a:prstGeom>
        </p:spPr>
        <p:txBody>
          <a:bodyPr spcFirstLastPara="1" wrap="square" lIns="0" tIns="0" rIns="0" bIns="0" anchor="t" anchorCtr="0">
            <a:noAutofit/>
          </a:bodyPr>
          <a:lstStyle/>
          <a:p>
            <a:pPr marL="419100"/>
            <a:r>
              <a:rPr lang="el-GR" sz="2000" dirty="0">
                <a:latin typeface="+mj-lt"/>
              </a:rPr>
              <a:t>Πολλά υγρά φαρμακευτικά προϊόντα δεν μπορούν να αντέξουν καμία μορφή θερμικής αποστείρωσης, επομένως, τα περισσότερα από αυτά υπόκεινται σε ασηπτικό φιλτράρισμα και τοποθετούνται σε προ – αποστειρωμένα δοχεία σε καθαρό περιβάλλον.</a:t>
            </a:r>
          </a:p>
          <a:p>
            <a:pPr marL="419100"/>
            <a:r>
              <a:rPr lang="el-GR" sz="2000" dirty="0">
                <a:latin typeface="+mj-lt"/>
              </a:rPr>
              <a:t>Όπως προαναφέρθηκε, μερικά ασταθή στη θερμότητα υγρά προϊόντα είναι συμβατά με την αποστείρωση μέσω ακτινοβολίας.</a:t>
            </a:r>
          </a:p>
          <a:p>
            <a:pPr marL="419100"/>
            <a:r>
              <a:rPr lang="el-GR" sz="2000" dirty="0">
                <a:latin typeface="+mj-lt"/>
              </a:rPr>
              <a:t>Το ασηπτικό φιλτράρισμα περιλαμβάνει πέρασμα του διαλύματος από ασηπτικό 0.1 μέχρι 0.2 μικροβιολογικό φίλτρο και εγκλωβισμό του φιλτραρισμένου υλικού σε ένα προ–αποστειρωμένο δοχείο.</a:t>
            </a:r>
          </a:p>
          <a:p>
            <a:pPr marL="419100"/>
            <a:r>
              <a:rPr lang="el-GR" sz="2000" dirty="0">
                <a:latin typeface="+mj-lt"/>
              </a:rPr>
              <a:t>Το υγρό από το προ–αποστειρωμένο δοχείο πρέπει στη συνέχεια να μεταφερθεί σε αποστειρωμένα δοχεία όπως φιάλες, αμπούλες, σύριγγες.</a:t>
            </a:r>
          </a:p>
          <a:p>
            <a:pPr marL="419100"/>
            <a:r>
              <a:rPr lang="el-GR" sz="2000" dirty="0">
                <a:latin typeface="+mj-lt"/>
              </a:rPr>
              <a:t>Πολλά παρεντερικά και διαγνωστικά προϊόντα φιλτράρονται ασηπτικά όπως ενδοφλέβια διαλύματα, οφθαλμολογικά φάρμακα, αντιβιοτικά διαλύματα κλπ.</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39</a:t>
            </a:fld>
            <a:endParaRPr/>
          </a:p>
        </p:txBody>
      </p:sp>
    </p:spTree>
    <p:extLst>
      <p:ext uri="{BB962C8B-B14F-4D97-AF65-F5344CB8AC3E}">
        <p14:creationId xmlns:p14="http://schemas.microsoft.com/office/powerpoint/2010/main" val="322353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Νοσοκομειακές μολύνσεις</a:t>
            </a:r>
            <a:endParaRPr lang="el-GR" dirty="0">
              <a:solidFill>
                <a:schemeClr val="bg1"/>
              </a:solidFill>
              <a:latin typeface="+mj-lt"/>
            </a:endParaRP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a:t>
            </a:fld>
            <a:endParaRPr/>
          </a:p>
        </p:txBody>
      </p:sp>
      <p:pic>
        <p:nvPicPr>
          <p:cNvPr id="7" name="Picture 2">
            <a:extLst>
              <a:ext uri="{FF2B5EF4-FFF2-40B4-BE49-F238E27FC236}">
                <a16:creationId xmlns:a16="http://schemas.microsoft.com/office/drawing/2014/main" id="{9E325829-31E9-47BA-963E-3D74626C8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81214"/>
            <a:ext cx="8100574" cy="508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52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Τεχνικές αποστείρωσης για βιοδιασπώμενα ικριώματα σε εφαρμογές μηχανικής ιστών</a:t>
            </a: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40</a:t>
            </a:fld>
            <a:endParaRPr/>
          </a:p>
        </p:txBody>
      </p:sp>
      <p:pic>
        <p:nvPicPr>
          <p:cNvPr id="7" name="Picture 2">
            <a:extLst>
              <a:ext uri="{FF2B5EF4-FFF2-40B4-BE49-F238E27FC236}">
                <a16:creationId xmlns:a16="http://schemas.microsoft.com/office/drawing/2014/main" id="{900D50A6-B611-4366-AB08-DA10A96CA636}"/>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600200" y="1825966"/>
            <a:ext cx="6468300" cy="455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B72CF66F-2F49-4322-A0D0-372C4A107EFE}"/>
              </a:ext>
            </a:extLst>
          </p:cNvPr>
          <p:cNvSpPr/>
          <p:nvPr/>
        </p:nvSpPr>
        <p:spPr>
          <a:xfrm>
            <a:off x="1752600" y="6463616"/>
            <a:ext cx="8305800" cy="261610"/>
          </a:xfrm>
          <a:prstGeom prst="rect">
            <a:avLst/>
          </a:prstGeom>
        </p:spPr>
        <p:txBody>
          <a:bodyPr wrap="square">
            <a:spAutoFit/>
          </a:bodyPr>
          <a:lstStyle/>
          <a:p>
            <a:r>
              <a:rPr lang="en-US" sz="1100" dirty="0" err="1"/>
              <a:t>Zheng</a:t>
            </a:r>
            <a:r>
              <a:rPr lang="en-US" sz="1100" dirty="0"/>
              <a:t> Dai</a:t>
            </a:r>
            <a:r>
              <a:rPr lang="el-GR" sz="1100" dirty="0"/>
              <a:t>, </a:t>
            </a:r>
            <a:r>
              <a:rPr lang="en-US" sz="1100" i="1" dirty="0"/>
              <a:t>et al., </a:t>
            </a:r>
            <a:r>
              <a:rPr lang="el-GR" sz="1100" i="1" dirty="0"/>
              <a:t> </a:t>
            </a:r>
            <a:r>
              <a:rPr lang="en-US" sz="1100" dirty="0"/>
              <a:t>Sterilization techniques for biodegradable scaffolds in tissue engineering applications</a:t>
            </a:r>
            <a:r>
              <a:rPr lang="el-GR" sz="1100" dirty="0"/>
              <a:t>, </a:t>
            </a:r>
            <a:r>
              <a:rPr lang="en-US" sz="1100" dirty="0"/>
              <a:t>J Tissue Eng. 2016</a:t>
            </a:r>
            <a:r>
              <a:rPr lang="el-GR" sz="1100" dirty="0"/>
              <a:t>.</a:t>
            </a:r>
            <a:r>
              <a:rPr lang="en-US" sz="1100" dirty="0"/>
              <a:t> </a:t>
            </a:r>
            <a:endParaRPr lang="el-GR" sz="1100" dirty="0"/>
          </a:p>
        </p:txBody>
      </p:sp>
    </p:spTree>
    <p:extLst>
      <p:ext uri="{BB962C8B-B14F-4D97-AF65-F5344CB8AC3E}">
        <p14:creationId xmlns:p14="http://schemas.microsoft.com/office/powerpoint/2010/main" val="3350418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Τεχνικές αποστείρωσης για βιοδιασπώμενα ικριώματα σε εφαρμογές μηχανικής ιστών</a:t>
            </a: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41</a:t>
            </a:fld>
            <a:endParaRPr/>
          </a:p>
        </p:txBody>
      </p:sp>
      <p:pic>
        <p:nvPicPr>
          <p:cNvPr id="7" name="Picture 2">
            <a:extLst>
              <a:ext uri="{FF2B5EF4-FFF2-40B4-BE49-F238E27FC236}">
                <a16:creationId xmlns:a16="http://schemas.microsoft.com/office/drawing/2014/main" id="{E447C8E2-99D4-422E-84B2-1F8BE4F9BEBE}"/>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91910" y="1850837"/>
            <a:ext cx="5504090" cy="464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427A9550-D6D5-4247-AF88-655A469D14F5}"/>
              </a:ext>
            </a:extLst>
          </p:cNvPr>
          <p:cNvSpPr/>
          <p:nvPr/>
        </p:nvSpPr>
        <p:spPr>
          <a:xfrm>
            <a:off x="6400800" y="6248400"/>
            <a:ext cx="4572000" cy="430887"/>
          </a:xfrm>
          <a:prstGeom prst="rect">
            <a:avLst/>
          </a:prstGeom>
        </p:spPr>
        <p:txBody>
          <a:bodyPr wrap="square">
            <a:spAutoFit/>
          </a:bodyPr>
          <a:lstStyle/>
          <a:p>
            <a:r>
              <a:rPr lang="en-US" sz="1100" dirty="0" err="1"/>
              <a:t>Zheng</a:t>
            </a:r>
            <a:r>
              <a:rPr lang="en-US" sz="1100" dirty="0"/>
              <a:t> Dai</a:t>
            </a:r>
            <a:r>
              <a:rPr lang="el-GR" sz="1100" dirty="0"/>
              <a:t>, </a:t>
            </a:r>
            <a:r>
              <a:rPr lang="en-US" sz="1100" i="1" dirty="0"/>
              <a:t>et al., </a:t>
            </a:r>
            <a:r>
              <a:rPr lang="el-GR" sz="1100" i="1" dirty="0"/>
              <a:t> </a:t>
            </a:r>
            <a:r>
              <a:rPr lang="en-US" sz="1100" dirty="0"/>
              <a:t>Sterilization techniques for biodegradable scaffolds in tissue engineering applications</a:t>
            </a:r>
            <a:r>
              <a:rPr lang="el-GR" sz="1100" dirty="0"/>
              <a:t>, </a:t>
            </a:r>
            <a:r>
              <a:rPr lang="en-US" sz="1100" dirty="0"/>
              <a:t>J Tissue Eng. 2016</a:t>
            </a:r>
            <a:r>
              <a:rPr lang="el-GR" sz="1100" dirty="0"/>
              <a:t>.</a:t>
            </a:r>
            <a:r>
              <a:rPr lang="en-US" sz="1100" dirty="0"/>
              <a:t> </a:t>
            </a:r>
            <a:endParaRPr lang="el-GR" sz="1100" dirty="0"/>
          </a:p>
        </p:txBody>
      </p:sp>
    </p:spTree>
    <p:extLst>
      <p:ext uri="{BB962C8B-B14F-4D97-AF65-F5344CB8AC3E}">
        <p14:creationId xmlns:p14="http://schemas.microsoft.com/office/powerpoint/2010/main" val="2604576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endParaRPr dirty="0">
              <a:solidFill>
                <a:schemeClr val="bg1"/>
              </a:solidFill>
              <a:latin typeface="+mj-lt"/>
            </a:endParaRP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42</a:t>
            </a:fld>
            <a:endParaRPr/>
          </a:p>
        </p:txBody>
      </p:sp>
      <p:pic>
        <p:nvPicPr>
          <p:cNvPr id="7" name="Picture 2">
            <a:extLst>
              <a:ext uri="{FF2B5EF4-FFF2-40B4-BE49-F238E27FC236}">
                <a16:creationId xmlns:a16="http://schemas.microsoft.com/office/drawing/2014/main" id="{534E9594-C97C-4989-8969-AA05A495C3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759407"/>
            <a:ext cx="7261236" cy="38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378CA1E7-5B56-4594-A26F-B522D161F0C9}"/>
              </a:ext>
            </a:extLst>
          </p:cNvPr>
          <p:cNvSpPr txBox="1"/>
          <p:nvPr/>
        </p:nvSpPr>
        <p:spPr>
          <a:xfrm>
            <a:off x="1524000" y="5638800"/>
            <a:ext cx="8001000" cy="738664"/>
          </a:xfrm>
          <a:prstGeom prst="rect">
            <a:avLst/>
          </a:prstGeom>
          <a:noFill/>
        </p:spPr>
        <p:txBody>
          <a:bodyPr wrap="square">
            <a:spAutoFit/>
          </a:bodyPr>
          <a:lstStyle/>
          <a:p>
            <a:r>
              <a:rPr lang="el-GR" dirty="0"/>
              <a:t>-Η βιολογική δραστηριότητα των ενδοτοξινών σχετίζεται με τους λιποπολυσακχαρίτες (LPS). </a:t>
            </a:r>
          </a:p>
          <a:p>
            <a:r>
              <a:rPr lang="el-GR" dirty="0"/>
              <a:t>-Η τοξικότητα τους επίσης σχετίζεται με το λιπιδικό σύμπλεγμα (Lipid A) και η ανοσιογονικότητα σχετίζεται με  πολυσακχαριτικά συμπλέγματα.</a:t>
            </a:r>
          </a:p>
        </p:txBody>
      </p:sp>
      <p:sp>
        <p:nvSpPr>
          <p:cNvPr id="10" name="Ορθογώνιο 1">
            <a:extLst>
              <a:ext uri="{FF2B5EF4-FFF2-40B4-BE49-F238E27FC236}">
                <a16:creationId xmlns:a16="http://schemas.microsoft.com/office/drawing/2014/main" id="{4CE22184-D5F2-4CA2-B6C4-BA5F450BC433}"/>
              </a:ext>
            </a:extLst>
          </p:cNvPr>
          <p:cNvSpPr/>
          <p:nvPr/>
        </p:nvSpPr>
        <p:spPr>
          <a:xfrm>
            <a:off x="7736230" y="6499680"/>
            <a:ext cx="1157689" cy="246221"/>
          </a:xfrm>
          <a:prstGeom prst="rect">
            <a:avLst/>
          </a:prstGeom>
        </p:spPr>
        <p:txBody>
          <a:bodyPr wrap="none">
            <a:spAutoFit/>
          </a:bodyPr>
          <a:lstStyle/>
          <a:p>
            <a:r>
              <a:rPr lang="en-IN" sz="1000" dirty="0"/>
              <a:t>en.citizendium.org</a:t>
            </a:r>
          </a:p>
        </p:txBody>
      </p:sp>
    </p:spTree>
    <p:extLst>
      <p:ext uri="{BB962C8B-B14F-4D97-AF65-F5344CB8AC3E}">
        <p14:creationId xmlns:p14="http://schemas.microsoft.com/office/powerpoint/2010/main" val="1619480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0245-AE11-4F80-9F7C-C593AF186F1A}"/>
              </a:ext>
            </a:extLst>
          </p:cNvPr>
          <p:cNvSpPr>
            <a:spLocks noGrp="1"/>
          </p:cNvSpPr>
          <p:nvPr>
            <p:ph type="ctrTitle"/>
          </p:nvPr>
        </p:nvSpPr>
        <p:spPr/>
        <p:txBody>
          <a:bodyPr/>
          <a:lstStyle/>
          <a:p>
            <a:r>
              <a:rPr lang="el-GR" sz="3600" b="1" i="1" dirty="0">
                <a:solidFill>
                  <a:schemeClr val="bg1"/>
                </a:solidFill>
                <a:latin typeface="+mj-lt"/>
                <a:ea typeface="+mj-ea"/>
                <a:cs typeface="+mj-cs"/>
              </a:rPr>
              <a:t>Επικάλυψη Επιφανειών</a:t>
            </a:r>
            <a:endParaRPr lang="en-US" dirty="0">
              <a:solidFill>
                <a:schemeClr val="bg1"/>
              </a:solidFill>
            </a:endParaRPr>
          </a:p>
        </p:txBody>
      </p:sp>
      <p:pic>
        <p:nvPicPr>
          <p:cNvPr id="4" name="Picture 3" descr="9711b16a">
            <a:extLst>
              <a:ext uri="{FF2B5EF4-FFF2-40B4-BE49-F238E27FC236}">
                <a16:creationId xmlns:a16="http://schemas.microsoft.com/office/drawing/2014/main" id="{8A7F48AD-30CC-4AE8-B5E7-09617F7D6AA0}"/>
              </a:ext>
            </a:extLst>
          </p:cNvPr>
          <p:cNvPicPr>
            <a:picLocks noChangeAspect="1" noChangeArrowheads="1"/>
          </p:cNvPicPr>
          <p:nvPr/>
        </p:nvPicPr>
        <p:blipFill>
          <a:blip r:embed="rId2" cstate="print"/>
          <a:srcRect/>
          <a:stretch>
            <a:fillRect/>
          </a:stretch>
        </p:blipFill>
        <p:spPr bwMode="auto">
          <a:xfrm>
            <a:off x="8839200" y="1828800"/>
            <a:ext cx="3218003" cy="2155852"/>
          </a:xfrm>
          <a:prstGeom prst="rect">
            <a:avLst/>
          </a:prstGeom>
          <a:noFill/>
          <a:ln w="9525">
            <a:noFill/>
            <a:miter lim="800000"/>
            <a:headEnd/>
            <a:tailEnd/>
          </a:ln>
        </p:spPr>
      </p:pic>
    </p:spTree>
    <p:extLst>
      <p:ext uri="{BB962C8B-B14F-4D97-AF65-F5344CB8AC3E}">
        <p14:creationId xmlns:p14="http://schemas.microsoft.com/office/powerpoint/2010/main" val="3107614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400" dirty="0">
                <a:latin typeface="+mj-lt"/>
              </a:rPr>
              <a:t>Ελαχιστοποίηση επαφών – συνθήκες αποστείρωσης.</a:t>
            </a:r>
          </a:p>
          <a:p>
            <a:pPr marL="419100"/>
            <a:r>
              <a:rPr lang="el-GR" sz="2400" dirty="0">
                <a:latin typeface="+mj-lt"/>
              </a:rPr>
              <a:t>Εξόντωση όλων των οργανισμών με τους οποίους έρχεται η συσκευή σε επαφή – αποστείρωση.</a:t>
            </a:r>
          </a:p>
          <a:p>
            <a:pPr marL="419100"/>
            <a:r>
              <a:rPr lang="el-GR" sz="2400" dirty="0">
                <a:latin typeface="+mj-lt"/>
              </a:rPr>
              <a:t>Ελαχιστοποίηση στην επαφή – επικάλυψη επιφανειών.</a:t>
            </a:r>
          </a:p>
          <a:p>
            <a:pPr marL="419100"/>
            <a:r>
              <a:rPr lang="el-GR" sz="2400" dirty="0">
                <a:latin typeface="+mj-lt"/>
              </a:rPr>
              <a:t>Εξόντωση μετά από την επαφή – μη μολυσματικές επικαλύψεις.</a:t>
            </a:r>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44</a:t>
            </a:fld>
            <a:endParaRPr/>
          </a:p>
        </p:txBody>
      </p:sp>
      <p:sp>
        <p:nvSpPr>
          <p:cNvPr id="3" name="Title 2">
            <a:extLst>
              <a:ext uri="{FF2B5EF4-FFF2-40B4-BE49-F238E27FC236}">
                <a16:creationId xmlns:a16="http://schemas.microsoft.com/office/drawing/2014/main" id="{F37F796D-6C3F-439E-9BE9-D810750DCF6B}"/>
              </a:ext>
            </a:extLst>
          </p:cNvPr>
          <p:cNvSpPr>
            <a:spLocks noGrp="1"/>
          </p:cNvSpPr>
          <p:nvPr>
            <p:ph type="title"/>
          </p:nvPr>
        </p:nvSpPr>
        <p:spPr>
          <a:xfrm>
            <a:off x="838200" y="398888"/>
            <a:ext cx="9010400" cy="1226000"/>
          </a:xfrm>
        </p:spPr>
        <p:txBody>
          <a:bodyPr/>
          <a:lstStyle/>
          <a:p>
            <a:br>
              <a:rPr lang="el-GR" sz="3200" b="1" dirty="0">
                <a:effectLst>
                  <a:outerShdw blurRad="38100" dist="38100" dir="2700000" algn="tl">
                    <a:srgbClr val="000000">
                      <a:alpha val="43137"/>
                    </a:srgbClr>
                  </a:outerShdw>
                </a:effectLst>
                <a:latin typeface="+mn-lt"/>
              </a:rPr>
            </a:br>
            <a:r>
              <a:rPr lang="el-GR" sz="3200" b="1" dirty="0">
                <a:effectLst>
                  <a:outerShdw blurRad="38100" dist="38100" dir="2700000" algn="tl">
                    <a:srgbClr val="000000">
                      <a:alpha val="43137"/>
                    </a:srgbClr>
                  </a:outerShdw>
                </a:effectLst>
                <a:latin typeface="+mn-lt"/>
              </a:rPr>
              <a:t>Γενικές στρατηγικές για να αποτρέψουμε μολύνσεις που σχετίζονται με συσκευές</a:t>
            </a:r>
            <a:endParaRPr lang="en-US" sz="32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24012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303633" y="87243"/>
            <a:ext cx="7543800" cy="1295400"/>
          </a:xfrm>
        </p:spPr>
        <p:txBody>
          <a:bodyPr>
            <a:normAutofit/>
          </a:bodyPr>
          <a:lstStyle/>
          <a:p>
            <a:r>
              <a:rPr lang="el-GR" sz="3600" b="1" dirty="0">
                <a:solidFill>
                  <a:schemeClr val="accent3"/>
                </a:solidFill>
              </a:rPr>
              <a:t>Προσρόφηση πρωτεϊνών </a:t>
            </a:r>
            <a:r>
              <a:rPr lang="en-US" sz="3600" b="1" i="1" dirty="0">
                <a:solidFill>
                  <a:schemeClr val="accent3"/>
                </a:solidFill>
              </a:rPr>
              <a:t>in situ</a:t>
            </a:r>
          </a:p>
        </p:txBody>
      </p:sp>
      <p:sp>
        <p:nvSpPr>
          <p:cNvPr id="8" name="AutoShape 3"/>
          <p:cNvSpPr>
            <a:spLocks noChangeArrowheads="1"/>
          </p:cNvSpPr>
          <p:nvPr/>
        </p:nvSpPr>
        <p:spPr bwMode="auto">
          <a:xfrm rot="16203871">
            <a:off x="5124450" y="4897438"/>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 name="AutoShape 4"/>
          <p:cNvSpPr>
            <a:spLocks noChangeArrowheads="1"/>
          </p:cNvSpPr>
          <p:nvPr/>
        </p:nvSpPr>
        <p:spPr bwMode="auto">
          <a:xfrm rot="16203871">
            <a:off x="5122863" y="55832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 name="AutoShape 5"/>
          <p:cNvSpPr>
            <a:spLocks noChangeArrowheads="1"/>
          </p:cNvSpPr>
          <p:nvPr/>
        </p:nvSpPr>
        <p:spPr bwMode="auto">
          <a:xfrm rot="16203871">
            <a:off x="2332038" y="5126038"/>
            <a:ext cx="228600" cy="152400"/>
          </a:xfrm>
          <a:prstGeom prst="cloudCallout">
            <a:avLst>
              <a:gd name="adj1" fmla="val -43750"/>
              <a:gd name="adj2" fmla="val 70000"/>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1" name="AutoShape 6"/>
          <p:cNvSpPr>
            <a:spLocks noChangeArrowheads="1"/>
          </p:cNvSpPr>
          <p:nvPr/>
        </p:nvSpPr>
        <p:spPr bwMode="auto">
          <a:xfrm rot="16203871">
            <a:off x="4000500" y="48387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2" name="AutoShape 7"/>
          <p:cNvSpPr>
            <a:spLocks noChangeArrowheads="1"/>
          </p:cNvSpPr>
          <p:nvPr/>
        </p:nvSpPr>
        <p:spPr bwMode="auto">
          <a:xfrm rot="16203871">
            <a:off x="5219700" y="5230813"/>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3" name="AutoShape 8"/>
          <p:cNvSpPr>
            <a:spLocks noChangeArrowheads="1"/>
          </p:cNvSpPr>
          <p:nvPr/>
        </p:nvSpPr>
        <p:spPr bwMode="auto">
          <a:xfrm rot="16203871">
            <a:off x="4838700" y="4773613"/>
            <a:ext cx="228600" cy="152400"/>
          </a:xfrm>
          <a:prstGeom prst="cloudCallout">
            <a:avLst>
              <a:gd name="adj1" fmla="val -43750"/>
              <a:gd name="adj2" fmla="val 70000"/>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4" name="AutoShape 9"/>
          <p:cNvSpPr>
            <a:spLocks noChangeArrowheads="1"/>
          </p:cNvSpPr>
          <p:nvPr/>
        </p:nvSpPr>
        <p:spPr bwMode="auto">
          <a:xfrm rot="16203871">
            <a:off x="4959350" y="3749675"/>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5" name="AutoShape 10"/>
          <p:cNvSpPr>
            <a:spLocks noChangeArrowheads="1"/>
          </p:cNvSpPr>
          <p:nvPr/>
        </p:nvSpPr>
        <p:spPr bwMode="auto">
          <a:xfrm rot="16203871">
            <a:off x="4991100" y="41529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6" name="AutoShape 11"/>
          <p:cNvSpPr>
            <a:spLocks noChangeArrowheads="1"/>
          </p:cNvSpPr>
          <p:nvPr/>
        </p:nvSpPr>
        <p:spPr bwMode="auto">
          <a:xfrm rot="16203871">
            <a:off x="3086100" y="2400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7" name="AutoShape 12"/>
          <p:cNvSpPr>
            <a:spLocks noChangeArrowheads="1"/>
          </p:cNvSpPr>
          <p:nvPr/>
        </p:nvSpPr>
        <p:spPr bwMode="auto">
          <a:xfrm rot="16203871">
            <a:off x="4229100" y="24765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8" name="AutoShape 13"/>
          <p:cNvSpPr>
            <a:spLocks noChangeArrowheads="1"/>
          </p:cNvSpPr>
          <p:nvPr/>
        </p:nvSpPr>
        <p:spPr bwMode="auto">
          <a:xfrm rot="16203871">
            <a:off x="3810000" y="38481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9" name="AutoShape 14"/>
          <p:cNvSpPr>
            <a:spLocks noChangeArrowheads="1"/>
          </p:cNvSpPr>
          <p:nvPr/>
        </p:nvSpPr>
        <p:spPr bwMode="auto">
          <a:xfrm rot="16203871">
            <a:off x="3162300" y="3162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grpSp>
        <p:nvGrpSpPr>
          <p:cNvPr id="20" name="Group 15"/>
          <p:cNvGrpSpPr>
            <a:grpSpLocks/>
          </p:cNvGrpSpPr>
          <p:nvPr/>
        </p:nvGrpSpPr>
        <p:grpSpPr bwMode="auto">
          <a:xfrm>
            <a:off x="5715000" y="1600200"/>
            <a:ext cx="585788" cy="4724400"/>
            <a:chOff x="2640" y="1008"/>
            <a:chExt cx="369" cy="2976"/>
          </a:xfrm>
        </p:grpSpPr>
        <p:sp>
          <p:nvSpPr>
            <p:cNvPr id="21" name="Rectangle 16"/>
            <p:cNvSpPr>
              <a:spLocks noChangeArrowheads="1"/>
            </p:cNvSpPr>
            <p:nvPr/>
          </p:nvSpPr>
          <p:spPr bwMode="auto">
            <a:xfrm rot="-5396129">
              <a:off x="1176" y="2472"/>
              <a:ext cx="2976" cy="48"/>
            </a:xfrm>
            <a:prstGeom prst="rect">
              <a:avLst/>
            </a:prstGeom>
            <a:solidFill>
              <a:schemeClr val="accent1"/>
            </a:solidFill>
            <a:ln w="12700">
              <a:solidFill>
                <a:schemeClr val="bg2"/>
              </a:solidFill>
              <a:miter lim="800000"/>
              <a:headEnd/>
              <a:tailEnd/>
            </a:ln>
            <a:effectLst/>
          </p:spPr>
          <p:txBody>
            <a:bodyPr wrap="none" anchor="ctr"/>
            <a:lstStyle/>
            <a:p>
              <a:endParaRPr lang="el-GR"/>
            </a:p>
          </p:txBody>
        </p:sp>
        <p:sp>
          <p:nvSpPr>
            <p:cNvPr id="22" name="Rectangle 17"/>
            <p:cNvSpPr>
              <a:spLocks noChangeArrowheads="1"/>
            </p:cNvSpPr>
            <p:nvPr/>
          </p:nvSpPr>
          <p:spPr bwMode="auto">
            <a:xfrm rot="-5396129">
              <a:off x="1497" y="2472"/>
              <a:ext cx="2976" cy="48"/>
            </a:xfrm>
            <a:prstGeom prst="rect">
              <a:avLst/>
            </a:prstGeom>
            <a:solidFill>
              <a:schemeClr val="accent1"/>
            </a:solidFill>
            <a:ln w="12700">
              <a:solidFill>
                <a:schemeClr val="bg2"/>
              </a:solidFill>
              <a:miter lim="800000"/>
              <a:headEnd/>
              <a:tailEnd/>
            </a:ln>
            <a:effectLst/>
          </p:spPr>
          <p:txBody>
            <a:bodyPr wrap="none" anchor="ctr"/>
            <a:lstStyle/>
            <a:p>
              <a:endParaRPr lang="el-GR"/>
            </a:p>
          </p:txBody>
        </p:sp>
      </p:grpSp>
      <p:sp>
        <p:nvSpPr>
          <p:cNvPr id="23" name="AutoShape 18"/>
          <p:cNvSpPr>
            <a:spLocks noChangeArrowheads="1"/>
          </p:cNvSpPr>
          <p:nvPr/>
        </p:nvSpPr>
        <p:spPr bwMode="auto">
          <a:xfrm rot="16203871">
            <a:off x="5111750" y="3902075"/>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4" name="AutoShape 19"/>
          <p:cNvSpPr>
            <a:spLocks noChangeArrowheads="1"/>
          </p:cNvSpPr>
          <p:nvPr/>
        </p:nvSpPr>
        <p:spPr bwMode="auto">
          <a:xfrm rot="16203871">
            <a:off x="3086100" y="4076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5" name="AutoShape 20"/>
          <p:cNvSpPr>
            <a:spLocks noChangeArrowheads="1"/>
          </p:cNvSpPr>
          <p:nvPr/>
        </p:nvSpPr>
        <p:spPr bwMode="auto">
          <a:xfrm rot="16203871">
            <a:off x="4457700" y="2933700"/>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6" name="AutoShape 21"/>
          <p:cNvSpPr>
            <a:spLocks noChangeArrowheads="1"/>
          </p:cNvSpPr>
          <p:nvPr/>
        </p:nvSpPr>
        <p:spPr bwMode="auto">
          <a:xfrm rot="16203871">
            <a:off x="4838700" y="4914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7" name="AutoShape 22"/>
          <p:cNvSpPr>
            <a:spLocks noChangeArrowheads="1"/>
          </p:cNvSpPr>
          <p:nvPr/>
        </p:nvSpPr>
        <p:spPr bwMode="auto">
          <a:xfrm rot="16203871">
            <a:off x="3581400" y="3543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8" name="AutoShape 23"/>
          <p:cNvSpPr>
            <a:spLocks noChangeArrowheads="1"/>
          </p:cNvSpPr>
          <p:nvPr/>
        </p:nvSpPr>
        <p:spPr bwMode="auto">
          <a:xfrm rot="16203871">
            <a:off x="3543300" y="4838700"/>
            <a:ext cx="228600" cy="152400"/>
          </a:xfrm>
          <a:prstGeom prst="cloudCallout">
            <a:avLst>
              <a:gd name="adj1" fmla="val -410417"/>
              <a:gd name="adj2" fmla="val 369792"/>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9" name="AutoShape 24"/>
          <p:cNvSpPr>
            <a:spLocks noChangeArrowheads="1"/>
          </p:cNvSpPr>
          <p:nvPr/>
        </p:nvSpPr>
        <p:spPr bwMode="auto">
          <a:xfrm rot="16203871">
            <a:off x="4610100" y="57531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0" name="AutoShape 25"/>
          <p:cNvSpPr>
            <a:spLocks noChangeArrowheads="1"/>
          </p:cNvSpPr>
          <p:nvPr/>
        </p:nvSpPr>
        <p:spPr bwMode="auto">
          <a:xfrm rot="16203871">
            <a:off x="3771900" y="28575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1" name="AutoShape 26"/>
          <p:cNvSpPr>
            <a:spLocks noChangeArrowheads="1"/>
          </p:cNvSpPr>
          <p:nvPr/>
        </p:nvSpPr>
        <p:spPr bwMode="auto">
          <a:xfrm rot="16203871">
            <a:off x="4114800" y="4152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2" name="AutoShape 27"/>
          <p:cNvSpPr>
            <a:spLocks noChangeArrowheads="1"/>
          </p:cNvSpPr>
          <p:nvPr/>
        </p:nvSpPr>
        <p:spPr bwMode="auto">
          <a:xfrm rot="16203871">
            <a:off x="4381500" y="38481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3" name="AutoShape 28"/>
          <p:cNvSpPr>
            <a:spLocks noChangeArrowheads="1"/>
          </p:cNvSpPr>
          <p:nvPr/>
        </p:nvSpPr>
        <p:spPr bwMode="auto">
          <a:xfrm rot="16203871">
            <a:off x="5143500" y="31623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4" name="AutoShape 29"/>
          <p:cNvSpPr>
            <a:spLocks noChangeArrowheads="1"/>
          </p:cNvSpPr>
          <p:nvPr/>
        </p:nvSpPr>
        <p:spPr bwMode="auto">
          <a:xfrm rot="16203871">
            <a:off x="4760913" y="3390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5" name="AutoShape 30"/>
          <p:cNvSpPr>
            <a:spLocks noChangeArrowheads="1"/>
          </p:cNvSpPr>
          <p:nvPr/>
        </p:nvSpPr>
        <p:spPr bwMode="auto">
          <a:xfrm rot="16203871">
            <a:off x="4995863" y="1938338"/>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6" name="AutoShape 31"/>
          <p:cNvSpPr>
            <a:spLocks noChangeArrowheads="1"/>
          </p:cNvSpPr>
          <p:nvPr/>
        </p:nvSpPr>
        <p:spPr bwMode="auto">
          <a:xfrm rot="16203871">
            <a:off x="4995863" y="2624138"/>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7" name="AutoShape 32"/>
          <p:cNvSpPr>
            <a:spLocks noChangeArrowheads="1"/>
          </p:cNvSpPr>
          <p:nvPr/>
        </p:nvSpPr>
        <p:spPr bwMode="auto">
          <a:xfrm rot="16203871">
            <a:off x="4614863" y="21669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8" name="AutoShape 33"/>
          <p:cNvSpPr>
            <a:spLocks noChangeArrowheads="1"/>
          </p:cNvSpPr>
          <p:nvPr/>
        </p:nvSpPr>
        <p:spPr bwMode="auto">
          <a:xfrm rot="16203871">
            <a:off x="7810500" y="55245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9" name="AutoShape 34"/>
          <p:cNvSpPr>
            <a:spLocks noChangeArrowheads="1"/>
          </p:cNvSpPr>
          <p:nvPr/>
        </p:nvSpPr>
        <p:spPr bwMode="auto">
          <a:xfrm rot="16203871">
            <a:off x="8628063" y="57356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0" name="AutoShape 35"/>
          <p:cNvSpPr>
            <a:spLocks noChangeArrowheads="1"/>
          </p:cNvSpPr>
          <p:nvPr/>
        </p:nvSpPr>
        <p:spPr bwMode="auto">
          <a:xfrm rot="16203871">
            <a:off x="7505700" y="49911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1" name="AutoShape 36"/>
          <p:cNvSpPr>
            <a:spLocks noChangeArrowheads="1"/>
          </p:cNvSpPr>
          <p:nvPr/>
        </p:nvSpPr>
        <p:spPr bwMode="auto">
          <a:xfrm rot="16203871">
            <a:off x="8724900" y="5383213"/>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2" name="AutoShape 37"/>
          <p:cNvSpPr>
            <a:spLocks noChangeArrowheads="1"/>
          </p:cNvSpPr>
          <p:nvPr/>
        </p:nvSpPr>
        <p:spPr bwMode="auto">
          <a:xfrm rot="16203871">
            <a:off x="8343900" y="4926013"/>
            <a:ext cx="228600" cy="152400"/>
          </a:xfrm>
          <a:prstGeom prst="cloudCallout">
            <a:avLst>
              <a:gd name="adj1" fmla="val -43750"/>
              <a:gd name="adj2" fmla="val 70000"/>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3" name="AutoShape 38"/>
          <p:cNvSpPr>
            <a:spLocks noChangeArrowheads="1"/>
          </p:cNvSpPr>
          <p:nvPr/>
        </p:nvSpPr>
        <p:spPr bwMode="auto">
          <a:xfrm rot="16203871">
            <a:off x="8464550" y="3902075"/>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4" name="AutoShape 39"/>
          <p:cNvSpPr>
            <a:spLocks noChangeArrowheads="1"/>
          </p:cNvSpPr>
          <p:nvPr/>
        </p:nvSpPr>
        <p:spPr bwMode="auto">
          <a:xfrm rot="16203871">
            <a:off x="6896100" y="46101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5" name="AutoShape 40"/>
          <p:cNvSpPr>
            <a:spLocks noChangeArrowheads="1"/>
          </p:cNvSpPr>
          <p:nvPr/>
        </p:nvSpPr>
        <p:spPr bwMode="auto">
          <a:xfrm rot="16203871">
            <a:off x="6591300" y="2552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6" name="AutoShape 41"/>
          <p:cNvSpPr>
            <a:spLocks noChangeArrowheads="1"/>
          </p:cNvSpPr>
          <p:nvPr/>
        </p:nvSpPr>
        <p:spPr bwMode="auto">
          <a:xfrm rot="16203871">
            <a:off x="7124700" y="24003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7" name="AutoShape 42"/>
          <p:cNvSpPr>
            <a:spLocks noChangeArrowheads="1"/>
          </p:cNvSpPr>
          <p:nvPr/>
        </p:nvSpPr>
        <p:spPr bwMode="auto">
          <a:xfrm rot="16203871">
            <a:off x="7315200" y="40005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8" name="AutoShape 43"/>
          <p:cNvSpPr>
            <a:spLocks noChangeArrowheads="1"/>
          </p:cNvSpPr>
          <p:nvPr/>
        </p:nvSpPr>
        <p:spPr bwMode="auto">
          <a:xfrm rot="16203871">
            <a:off x="6667500" y="3314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49" name="AutoShape 44"/>
          <p:cNvSpPr>
            <a:spLocks noChangeArrowheads="1"/>
          </p:cNvSpPr>
          <p:nvPr/>
        </p:nvSpPr>
        <p:spPr bwMode="auto">
          <a:xfrm rot="16203871">
            <a:off x="8616950" y="4054475"/>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0" name="AutoShape 45"/>
          <p:cNvSpPr>
            <a:spLocks noChangeArrowheads="1"/>
          </p:cNvSpPr>
          <p:nvPr/>
        </p:nvSpPr>
        <p:spPr bwMode="auto">
          <a:xfrm rot="16203871">
            <a:off x="6591300" y="42291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1" name="AutoShape 46"/>
          <p:cNvSpPr>
            <a:spLocks noChangeArrowheads="1"/>
          </p:cNvSpPr>
          <p:nvPr/>
        </p:nvSpPr>
        <p:spPr bwMode="auto">
          <a:xfrm rot="16203871">
            <a:off x="7962900" y="3086100"/>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2" name="AutoShape 47"/>
          <p:cNvSpPr>
            <a:spLocks noChangeArrowheads="1"/>
          </p:cNvSpPr>
          <p:nvPr/>
        </p:nvSpPr>
        <p:spPr bwMode="auto">
          <a:xfrm rot="16203871">
            <a:off x="7048500" y="5676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3" name="AutoShape 48"/>
          <p:cNvSpPr>
            <a:spLocks noChangeArrowheads="1"/>
          </p:cNvSpPr>
          <p:nvPr/>
        </p:nvSpPr>
        <p:spPr bwMode="auto">
          <a:xfrm rot="16203871">
            <a:off x="7086600" y="3695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4" name="AutoShape 49"/>
          <p:cNvSpPr>
            <a:spLocks noChangeArrowheads="1"/>
          </p:cNvSpPr>
          <p:nvPr/>
        </p:nvSpPr>
        <p:spPr bwMode="auto">
          <a:xfrm rot="16203871">
            <a:off x="7048500" y="4991100"/>
            <a:ext cx="228600" cy="152400"/>
          </a:xfrm>
          <a:prstGeom prst="cloudCallout">
            <a:avLst>
              <a:gd name="adj1" fmla="val -410417"/>
              <a:gd name="adj2" fmla="val 369792"/>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5" name="AutoShape 50"/>
          <p:cNvSpPr>
            <a:spLocks noChangeArrowheads="1"/>
          </p:cNvSpPr>
          <p:nvPr/>
        </p:nvSpPr>
        <p:spPr bwMode="auto">
          <a:xfrm rot="16203871">
            <a:off x="6591300" y="56007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6" name="AutoShape 51"/>
          <p:cNvSpPr>
            <a:spLocks noChangeArrowheads="1"/>
          </p:cNvSpPr>
          <p:nvPr/>
        </p:nvSpPr>
        <p:spPr bwMode="auto">
          <a:xfrm rot="16203871">
            <a:off x="7277100" y="30099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7" name="AutoShape 52"/>
          <p:cNvSpPr>
            <a:spLocks noChangeArrowheads="1"/>
          </p:cNvSpPr>
          <p:nvPr/>
        </p:nvSpPr>
        <p:spPr bwMode="auto">
          <a:xfrm rot="16203871">
            <a:off x="7620000" y="4305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8" name="AutoShape 53"/>
          <p:cNvSpPr>
            <a:spLocks noChangeArrowheads="1"/>
          </p:cNvSpPr>
          <p:nvPr/>
        </p:nvSpPr>
        <p:spPr bwMode="auto">
          <a:xfrm rot="16203871">
            <a:off x="7886700" y="40005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9" name="AutoShape 54"/>
          <p:cNvSpPr>
            <a:spLocks noChangeArrowheads="1"/>
          </p:cNvSpPr>
          <p:nvPr/>
        </p:nvSpPr>
        <p:spPr bwMode="auto">
          <a:xfrm rot="16203871">
            <a:off x="8648700" y="33147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0" name="AutoShape 55"/>
          <p:cNvSpPr>
            <a:spLocks noChangeArrowheads="1"/>
          </p:cNvSpPr>
          <p:nvPr/>
        </p:nvSpPr>
        <p:spPr bwMode="auto">
          <a:xfrm rot="16203871">
            <a:off x="7658100" y="3543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1" name="AutoShape 56"/>
          <p:cNvSpPr>
            <a:spLocks noChangeArrowheads="1"/>
          </p:cNvSpPr>
          <p:nvPr/>
        </p:nvSpPr>
        <p:spPr bwMode="auto">
          <a:xfrm rot="16203871">
            <a:off x="8501063" y="2090738"/>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2" name="AutoShape 57"/>
          <p:cNvSpPr>
            <a:spLocks noChangeArrowheads="1"/>
          </p:cNvSpPr>
          <p:nvPr/>
        </p:nvSpPr>
        <p:spPr bwMode="auto">
          <a:xfrm rot="16203871">
            <a:off x="8501063" y="2776538"/>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3" name="AutoShape 58"/>
          <p:cNvSpPr>
            <a:spLocks noChangeArrowheads="1"/>
          </p:cNvSpPr>
          <p:nvPr/>
        </p:nvSpPr>
        <p:spPr bwMode="auto">
          <a:xfrm rot="16203871">
            <a:off x="8120063" y="23193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715000" y="1412818"/>
            <a:ext cx="585788" cy="4724400"/>
            <a:chOff x="2640" y="1008"/>
            <a:chExt cx="369" cy="2976"/>
          </a:xfrm>
        </p:grpSpPr>
        <p:sp>
          <p:nvSpPr>
            <p:cNvPr id="8" name="Rectangle 3"/>
            <p:cNvSpPr>
              <a:spLocks noChangeArrowheads="1"/>
            </p:cNvSpPr>
            <p:nvPr/>
          </p:nvSpPr>
          <p:spPr bwMode="auto">
            <a:xfrm rot="-5396129">
              <a:off x="1176" y="2472"/>
              <a:ext cx="2976" cy="48"/>
            </a:xfrm>
            <a:prstGeom prst="rect">
              <a:avLst/>
            </a:prstGeom>
            <a:solidFill>
              <a:schemeClr val="accent1"/>
            </a:solidFill>
            <a:ln w="12700">
              <a:solidFill>
                <a:schemeClr val="bg2"/>
              </a:solidFill>
              <a:miter lim="800000"/>
              <a:headEnd/>
              <a:tailEnd/>
            </a:ln>
            <a:effectLst/>
          </p:spPr>
          <p:txBody>
            <a:bodyPr wrap="none" anchor="ctr"/>
            <a:lstStyle/>
            <a:p>
              <a:endParaRPr lang="el-GR"/>
            </a:p>
          </p:txBody>
        </p:sp>
        <p:sp>
          <p:nvSpPr>
            <p:cNvPr id="9" name="Rectangle 4"/>
            <p:cNvSpPr>
              <a:spLocks noChangeArrowheads="1"/>
            </p:cNvSpPr>
            <p:nvPr/>
          </p:nvSpPr>
          <p:spPr bwMode="auto">
            <a:xfrm rot="-5396129">
              <a:off x="1497" y="2472"/>
              <a:ext cx="2976" cy="48"/>
            </a:xfrm>
            <a:prstGeom prst="rect">
              <a:avLst/>
            </a:prstGeom>
            <a:solidFill>
              <a:schemeClr val="accent1"/>
            </a:solidFill>
            <a:ln w="12700">
              <a:solidFill>
                <a:schemeClr val="bg2"/>
              </a:solidFill>
              <a:miter lim="800000"/>
              <a:headEnd/>
              <a:tailEnd/>
            </a:ln>
            <a:effectLst/>
          </p:spPr>
          <p:txBody>
            <a:bodyPr wrap="none" anchor="ctr"/>
            <a:lstStyle/>
            <a:p>
              <a:endParaRPr lang="el-GR"/>
            </a:p>
          </p:txBody>
        </p:sp>
      </p:grpSp>
      <p:sp>
        <p:nvSpPr>
          <p:cNvPr id="10" name="Rectangle 5"/>
          <p:cNvSpPr>
            <a:spLocks noChangeArrowheads="1"/>
          </p:cNvSpPr>
          <p:nvPr/>
        </p:nvSpPr>
        <p:spPr bwMode="auto">
          <a:xfrm rot="16203871">
            <a:off x="3900488" y="3736918"/>
            <a:ext cx="4724400" cy="76200"/>
          </a:xfrm>
          <a:prstGeom prst="rect">
            <a:avLst/>
          </a:prstGeom>
          <a:solidFill>
            <a:schemeClr val="accent1"/>
          </a:solidFill>
          <a:ln w="12700">
            <a:solidFill>
              <a:schemeClr val="bg2"/>
            </a:solidFill>
            <a:miter lim="800000"/>
            <a:headEnd/>
            <a:tailEnd/>
          </a:ln>
          <a:effectLst/>
        </p:spPr>
        <p:txBody>
          <a:bodyPr wrap="none" anchor="ctr"/>
          <a:lstStyle/>
          <a:p>
            <a:endParaRPr lang="el-GR"/>
          </a:p>
        </p:txBody>
      </p:sp>
      <p:sp>
        <p:nvSpPr>
          <p:cNvPr id="11" name="AutoShape 6"/>
          <p:cNvSpPr>
            <a:spLocks noChangeArrowheads="1"/>
          </p:cNvSpPr>
          <p:nvPr/>
        </p:nvSpPr>
        <p:spPr bwMode="auto">
          <a:xfrm rot="16203871">
            <a:off x="6097588" y="3530543"/>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2" name="AutoShape 7"/>
          <p:cNvSpPr>
            <a:spLocks noChangeArrowheads="1"/>
          </p:cNvSpPr>
          <p:nvPr/>
        </p:nvSpPr>
        <p:spPr bwMode="auto">
          <a:xfrm rot="16203871">
            <a:off x="6096000" y="3987743"/>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3" name="AutoShape 8"/>
          <p:cNvSpPr>
            <a:spLocks noChangeArrowheads="1"/>
          </p:cNvSpPr>
          <p:nvPr/>
        </p:nvSpPr>
        <p:spPr bwMode="auto">
          <a:xfrm rot="16203871">
            <a:off x="6097588" y="2387543"/>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4" name="AutoShape 9"/>
          <p:cNvSpPr>
            <a:spLocks noChangeArrowheads="1"/>
          </p:cNvSpPr>
          <p:nvPr/>
        </p:nvSpPr>
        <p:spPr bwMode="auto">
          <a:xfrm rot="16203871">
            <a:off x="6099175" y="1930343"/>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5" name="AutoShape 10"/>
          <p:cNvSpPr>
            <a:spLocks noChangeArrowheads="1"/>
          </p:cNvSpPr>
          <p:nvPr/>
        </p:nvSpPr>
        <p:spPr bwMode="auto">
          <a:xfrm rot="16203871">
            <a:off x="6097588" y="4308418"/>
            <a:ext cx="381000" cy="76200"/>
          </a:xfrm>
          <a:prstGeom prst="cloudCallout">
            <a:avLst>
              <a:gd name="adj1" fmla="val -6250"/>
              <a:gd name="adj2" fmla="val 189583"/>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6" name="AutoShape 11"/>
          <p:cNvSpPr>
            <a:spLocks noChangeArrowheads="1"/>
          </p:cNvSpPr>
          <p:nvPr/>
        </p:nvSpPr>
        <p:spPr bwMode="auto">
          <a:xfrm rot="16203871">
            <a:off x="6096000" y="4765618"/>
            <a:ext cx="381000" cy="76200"/>
          </a:xfrm>
          <a:prstGeom prst="cloudCallout">
            <a:avLst>
              <a:gd name="adj1" fmla="val -6250"/>
              <a:gd name="adj2" fmla="val 189583"/>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7" name="AutoShape 12"/>
          <p:cNvSpPr>
            <a:spLocks noChangeArrowheads="1"/>
          </p:cNvSpPr>
          <p:nvPr/>
        </p:nvSpPr>
        <p:spPr bwMode="auto">
          <a:xfrm rot="16203871">
            <a:off x="6097588" y="3165418"/>
            <a:ext cx="381000" cy="76200"/>
          </a:xfrm>
          <a:prstGeom prst="cloudCallout">
            <a:avLst>
              <a:gd name="adj1" fmla="val -6250"/>
              <a:gd name="adj2" fmla="val 189583"/>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8" name="AutoShape 13"/>
          <p:cNvSpPr>
            <a:spLocks noChangeArrowheads="1"/>
          </p:cNvSpPr>
          <p:nvPr/>
        </p:nvSpPr>
        <p:spPr bwMode="auto">
          <a:xfrm rot="16203871">
            <a:off x="6099175" y="2708218"/>
            <a:ext cx="381000" cy="76200"/>
          </a:xfrm>
          <a:prstGeom prst="cloudCallout">
            <a:avLst>
              <a:gd name="adj1" fmla="val -6250"/>
              <a:gd name="adj2" fmla="val 189583"/>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9" name="AutoShape 14"/>
          <p:cNvSpPr>
            <a:spLocks noChangeArrowheads="1"/>
          </p:cNvSpPr>
          <p:nvPr/>
        </p:nvSpPr>
        <p:spPr bwMode="auto">
          <a:xfrm rot="16203871">
            <a:off x="6097588" y="4689418"/>
            <a:ext cx="381000" cy="76200"/>
          </a:xfrm>
          <a:prstGeom prst="cloudCallout">
            <a:avLst>
              <a:gd name="adj1" fmla="val -6250"/>
              <a:gd name="adj2" fmla="val 189583"/>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0" name="AutoShape 15"/>
          <p:cNvSpPr>
            <a:spLocks noChangeArrowheads="1"/>
          </p:cNvSpPr>
          <p:nvPr/>
        </p:nvSpPr>
        <p:spPr bwMode="auto">
          <a:xfrm rot="16203871">
            <a:off x="6096000" y="5146618"/>
            <a:ext cx="381000" cy="76200"/>
          </a:xfrm>
          <a:prstGeom prst="cloudCallout">
            <a:avLst>
              <a:gd name="adj1" fmla="val -6250"/>
              <a:gd name="adj2" fmla="val 189583"/>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1" name="AutoShape 16"/>
          <p:cNvSpPr>
            <a:spLocks noChangeArrowheads="1"/>
          </p:cNvSpPr>
          <p:nvPr/>
        </p:nvSpPr>
        <p:spPr bwMode="auto">
          <a:xfrm rot="16203871">
            <a:off x="6097588" y="3546418"/>
            <a:ext cx="381000" cy="76200"/>
          </a:xfrm>
          <a:prstGeom prst="cloudCallout">
            <a:avLst>
              <a:gd name="adj1" fmla="val -6250"/>
              <a:gd name="adj2" fmla="val 189583"/>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2" name="AutoShape 17"/>
          <p:cNvSpPr>
            <a:spLocks noChangeArrowheads="1"/>
          </p:cNvSpPr>
          <p:nvPr/>
        </p:nvSpPr>
        <p:spPr bwMode="auto">
          <a:xfrm rot="16203871">
            <a:off x="6099175" y="3089218"/>
            <a:ext cx="381000" cy="76200"/>
          </a:xfrm>
          <a:prstGeom prst="cloudCallout">
            <a:avLst>
              <a:gd name="adj1" fmla="val -6250"/>
              <a:gd name="adj2" fmla="val 189583"/>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3" name="AutoShape 18"/>
          <p:cNvSpPr>
            <a:spLocks noChangeArrowheads="1"/>
          </p:cNvSpPr>
          <p:nvPr/>
        </p:nvSpPr>
        <p:spPr bwMode="auto">
          <a:xfrm rot="16203871">
            <a:off x="6097588" y="4927543"/>
            <a:ext cx="381000" cy="76200"/>
          </a:xfrm>
          <a:prstGeom prst="cloudCallout">
            <a:avLst>
              <a:gd name="adj1" fmla="val -6250"/>
              <a:gd name="adj2" fmla="val 189583"/>
            </a:avLst>
          </a:prstGeom>
          <a:solidFill>
            <a:schemeClr val="accent2"/>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4" name="AutoShape 19"/>
          <p:cNvSpPr>
            <a:spLocks noChangeArrowheads="1"/>
          </p:cNvSpPr>
          <p:nvPr/>
        </p:nvSpPr>
        <p:spPr bwMode="auto">
          <a:xfrm rot="16203871">
            <a:off x="6096000" y="5384743"/>
            <a:ext cx="381000" cy="76200"/>
          </a:xfrm>
          <a:prstGeom prst="cloudCallout">
            <a:avLst>
              <a:gd name="adj1" fmla="val -6250"/>
              <a:gd name="adj2" fmla="val 189583"/>
            </a:avLst>
          </a:prstGeom>
          <a:solidFill>
            <a:schemeClr val="accent2"/>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5" name="AutoShape 20"/>
          <p:cNvSpPr>
            <a:spLocks noChangeArrowheads="1"/>
          </p:cNvSpPr>
          <p:nvPr/>
        </p:nvSpPr>
        <p:spPr bwMode="auto">
          <a:xfrm rot="16203871">
            <a:off x="6097588" y="3784543"/>
            <a:ext cx="381000" cy="76200"/>
          </a:xfrm>
          <a:prstGeom prst="cloudCallout">
            <a:avLst>
              <a:gd name="adj1" fmla="val -6250"/>
              <a:gd name="adj2" fmla="val 189583"/>
            </a:avLst>
          </a:prstGeom>
          <a:solidFill>
            <a:schemeClr val="accent2"/>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6" name="AutoShape 21"/>
          <p:cNvSpPr>
            <a:spLocks noChangeArrowheads="1"/>
          </p:cNvSpPr>
          <p:nvPr/>
        </p:nvSpPr>
        <p:spPr bwMode="auto">
          <a:xfrm rot="16203871">
            <a:off x="6099175" y="3327343"/>
            <a:ext cx="381000" cy="76200"/>
          </a:xfrm>
          <a:prstGeom prst="cloudCallout">
            <a:avLst>
              <a:gd name="adj1" fmla="val -6250"/>
              <a:gd name="adj2" fmla="val 189583"/>
            </a:avLst>
          </a:prstGeom>
          <a:solidFill>
            <a:schemeClr val="accent2"/>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7" name="AutoShape 22"/>
          <p:cNvSpPr>
            <a:spLocks noChangeArrowheads="1"/>
          </p:cNvSpPr>
          <p:nvPr/>
        </p:nvSpPr>
        <p:spPr bwMode="auto">
          <a:xfrm rot="16203871">
            <a:off x="6096000" y="1641418"/>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8" name="AutoShape 23"/>
          <p:cNvSpPr>
            <a:spLocks noChangeArrowheads="1"/>
          </p:cNvSpPr>
          <p:nvPr/>
        </p:nvSpPr>
        <p:spPr bwMode="auto">
          <a:xfrm rot="16203871">
            <a:off x="6097588" y="4003618"/>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29" name="AutoShape 24"/>
          <p:cNvSpPr>
            <a:spLocks noChangeArrowheads="1"/>
          </p:cNvSpPr>
          <p:nvPr/>
        </p:nvSpPr>
        <p:spPr bwMode="auto">
          <a:xfrm rot="16203871">
            <a:off x="6096000" y="4460818"/>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30" name="AutoShape 25"/>
          <p:cNvSpPr>
            <a:spLocks noChangeArrowheads="1"/>
          </p:cNvSpPr>
          <p:nvPr/>
        </p:nvSpPr>
        <p:spPr bwMode="auto">
          <a:xfrm rot="16203871">
            <a:off x="6097588" y="2860618"/>
            <a:ext cx="381000" cy="76200"/>
          </a:xfrm>
          <a:prstGeom prst="cloudCallout">
            <a:avLst>
              <a:gd name="adj1" fmla="val -6250"/>
              <a:gd name="adj2" fmla="val 189583"/>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grpSp>
        <p:nvGrpSpPr>
          <p:cNvPr id="31" name="Group 26"/>
          <p:cNvGrpSpPr>
            <a:grpSpLocks/>
          </p:cNvGrpSpPr>
          <p:nvPr/>
        </p:nvGrpSpPr>
        <p:grpSpPr bwMode="auto">
          <a:xfrm>
            <a:off x="5700714" y="1412818"/>
            <a:ext cx="103187" cy="4724400"/>
            <a:chOff x="2463" y="1008"/>
            <a:chExt cx="65" cy="2976"/>
          </a:xfrm>
        </p:grpSpPr>
        <p:sp>
          <p:nvSpPr>
            <p:cNvPr id="32" name="Rectangle 27"/>
            <p:cNvSpPr>
              <a:spLocks noChangeArrowheads="1"/>
            </p:cNvSpPr>
            <p:nvPr/>
          </p:nvSpPr>
          <p:spPr bwMode="auto">
            <a:xfrm rot="-16186860">
              <a:off x="1016" y="2472"/>
              <a:ext cx="2976" cy="48"/>
            </a:xfrm>
            <a:prstGeom prst="rect">
              <a:avLst/>
            </a:prstGeom>
            <a:solidFill>
              <a:schemeClr val="accent1"/>
            </a:solidFill>
            <a:ln w="12700">
              <a:solidFill>
                <a:schemeClr val="bg2"/>
              </a:solidFill>
              <a:miter lim="800000"/>
              <a:headEnd/>
              <a:tailEnd/>
            </a:ln>
            <a:effectLst/>
          </p:spPr>
          <p:txBody>
            <a:bodyPr wrap="none" anchor="ctr"/>
            <a:lstStyle/>
            <a:p>
              <a:endParaRPr lang="el-GR"/>
            </a:p>
          </p:txBody>
        </p:sp>
        <p:sp>
          <p:nvSpPr>
            <p:cNvPr id="33" name="AutoShape 28"/>
            <p:cNvSpPr>
              <a:spLocks noChangeArrowheads="1"/>
            </p:cNvSpPr>
            <p:nvPr/>
          </p:nvSpPr>
          <p:spPr bwMode="auto">
            <a:xfrm rot="-16190663">
              <a:off x="2368" y="2342"/>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34" name="AutoShape 29"/>
            <p:cNvSpPr>
              <a:spLocks noChangeArrowheads="1"/>
            </p:cNvSpPr>
            <p:nvPr/>
          </p:nvSpPr>
          <p:spPr bwMode="auto">
            <a:xfrm rot="-16190663">
              <a:off x="2367" y="2630"/>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35" name="AutoShape 30"/>
            <p:cNvSpPr>
              <a:spLocks noChangeArrowheads="1"/>
            </p:cNvSpPr>
            <p:nvPr/>
          </p:nvSpPr>
          <p:spPr bwMode="auto">
            <a:xfrm rot="-16190663">
              <a:off x="2368" y="1622"/>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36" name="AutoShape 31"/>
            <p:cNvSpPr>
              <a:spLocks noChangeArrowheads="1"/>
            </p:cNvSpPr>
            <p:nvPr/>
          </p:nvSpPr>
          <p:spPr bwMode="auto">
            <a:xfrm rot="-16190663">
              <a:off x="2369" y="1334"/>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37" name="AutoShape 32"/>
            <p:cNvSpPr>
              <a:spLocks noChangeArrowheads="1"/>
            </p:cNvSpPr>
            <p:nvPr/>
          </p:nvSpPr>
          <p:spPr bwMode="auto">
            <a:xfrm rot="-16190663">
              <a:off x="2368" y="2832"/>
              <a:ext cx="240" cy="48"/>
            </a:xfrm>
            <a:prstGeom prst="cloudCallout">
              <a:avLst>
                <a:gd name="adj1" fmla="val -6250"/>
                <a:gd name="adj2" fmla="val 189583"/>
              </a:avLst>
            </a:prstGeom>
            <a:solidFill>
              <a:schemeClr val="bg1"/>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38" name="AutoShape 33"/>
            <p:cNvSpPr>
              <a:spLocks noChangeArrowheads="1"/>
            </p:cNvSpPr>
            <p:nvPr/>
          </p:nvSpPr>
          <p:spPr bwMode="auto">
            <a:xfrm rot="-16190663">
              <a:off x="2367" y="3120"/>
              <a:ext cx="240" cy="48"/>
            </a:xfrm>
            <a:prstGeom prst="cloudCallout">
              <a:avLst>
                <a:gd name="adj1" fmla="val -6250"/>
                <a:gd name="adj2" fmla="val 189583"/>
              </a:avLst>
            </a:prstGeom>
            <a:solidFill>
              <a:schemeClr val="bg1"/>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39" name="AutoShape 34"/>
            <p:cNvSpPr>
              <a:spLocks noChangeArrowheads="1"/>
            </p:cNvSpPr>
            <p:nvPr/>
          </p:nvSpPr>
          <p:spPr bwMode="auto">
            <a:xfrm rot="-16190663">
              <a:off x="2368" y="2112"/>
              <a:ext cx="240" cy="48"/>
            </a:xfrm>
            <a:prstGeom prst="cloudCallout">
              <a:avLst>
                <a:gd name="adj1" fmla="val -6250"/>
                <a:gd name="adj2" fmla="val 189583"/>
              </a:avLst>
            </a:prstGeom>
            <a:solidFill>
              <a:schemeClr val="bg1"/>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0" name="AutoShape 35"/>
            <p:cNvSpPr>
              <a:spLocks noChangeArrowheads="1"/>
            </p:cNvSpPr>
            <p:nvPr/>
          </p:nvSpPr>
          <p:spPr bwMode="auto">
            <a:xfrm rot="-16190663">
              <a:off x="2369" y="1824"/>
              <a:ext cx="240" cy="48"/>
            </a:xfrm>
            <a:prstGeom prst="cloudCallout">
              <a:avLst>
                <a:gd name="adj1" fmla="val -6250"/>
                <a:gd name="adj2" fmla="val 189583"/>
              </a:avLst>
            </a:prstGeom>
            <a:solidFill>
              <a:schemeClr val="bg1"/>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1" name="AutoShape 36"/>
            <p:cNvSpPr>
              <a:spLocks noChangeArrowheads="1"/>
            </p:cNvSpPr>
            <p:nvPr/>
          </p:nvSpPr>
          <p:spPr bwMode="auto">
            <a:xfrm rot="-16190663">
              <a:off x="2368" y="3072"/>
              <a:ext cx="240" cy="48"/>
            </a:xfrm>
            <a:prstGeom prst="cloudCallout">
              <a:avLst>
                <a:gd name="adj1" fmla="val -6250"/>
                <a:gd name="adj2" fmla="val 189583"/>
              </a:avLst>
            </a:prstGeom>
            <a:solidFill>
              <a:srgbClr val="FF0000"/>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2" name="AutoShape 37"/>
            <p:cNvSpPr>
              <a:spLocks noChangeArrowheads="1"/>
            </p:cNvSpPr>
            <p:nvPr/>
          </p:nvSpPr>
          <p:spPr bwMode="auto">
            <a:xfrm rot="-16190663">
              <a:off x="2367" y="3360"/>
              <a:ext cx="240" cy="48"/>
            </a:xfrm>
            <a:prstGeom prst="cloudCallout">
              <a:avLst>
                <a:gd name="adj1" fmla="val -6250"/>
                <a:gd name="adj2" fmla="val 189583"/>
              </a:avLst>
            </a:prstGeom>
            <a:solidFill>
              <a:srgbClr val="FF0000"/>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3" name="AutoShape 38"/>
            <p:cNvSpPr>
              <a:spLocks noChangeArrowheads="1"/>
            </p:cNvSpPr>
            <p:nvPr/>
          </p:nvSpPr>
          <p:spPr bwMode="auto">
            <a:xfrm rot="-16190663">
              <a:off x="2368" y="2352"/>
              <a:ext cx="240" cy="48"/>
            </a:xfrm>
            <a:prstGeom prst="cloudCallout">
              <a:avLst>
                <a:gd name="adj1" fmla="val -6250"/>
                <a:gd name="adj2" fmla="val 189583"/>
              </a:avLst>
            </a:prstGeom>
            <a:solidFill>
              <a:srgbClr val="FF0000"/>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4" name="AutoShape 39"/>
            <p:cNvSpPr>
              <a:spLocks noChangeArrowheads="1"/>
            </p:cNvSpPr>
            <p:nvPr/>
          </p:nvSpPr>
          <p:spPr bwMode="auto">
            <a:xfrm rot="-16190663">
              <a:off x="2369" y="2064"/>
              <a:ext cx="240" cy="48"/>
            </a:xfrm>
            <a:prstGeom prst="cloudCallout">
              <a:avLst>
                <a:gd name="adj1" fmla="val -6250"/>
                <a:gd name="adj2" fmla="val 189583"/>
              </a:avLst>
            </a:prstGeom>
            <a:solidFill>
              <a:srgbClr val="FF0000"/>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5" name="AutoShape 40"/>
            <p:cNvSpPr>
              <a:spLocks noChangeArrowheads="1"/>
            </p:cNvSpPr>
            <p:nvPr/>
          </p:nvSpPr>
          <p:spPr bwMode="auto">
            <a:xfrm rot="-16190663">
              <a:off x="2368" y="3222"/>
              <a:ext cx="240" cy="48"/>
            </a:xfrm>
            <a:prstGeom prst="cloudCallout">
              <a:avLst>
                <a:gd name="adj1" fmla="val -6250"/>
                <a:gd name="adj2" fmla="val 189583"/>
              </a:avLst>
            </a:prstGeom>
            <a:solidFill>
              <a:schemeClr val="accent2"/>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6" name="AutoShape 41"/>
            <p:cNvSpPr>
              <a:spLocks noChangeArrowheads="1"/>
            </p:cNvSpPr>
            <p:nvPr/>
          </p:nvSpPr>
          <p:spPr bwMode="auto">
            <a:xfrm rot="-16190663">
              <a:off x="2367" y="3510"/>
              <a:ext cx="240" cy="48"/>
            </a:xfrm>
            <a:prstGeom prst="cloudCallout">
              <a:avLst>
                <a:gd name="adj1" fmla="val -6250"/>
                <a:gd name="adj2" fmla="val 189583"/>
              </a:avLst>
            </a:prstGeom>
            <a:solidFill>
              <a:schemeClr val="accent2"/>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7" name="AutoShape 42"/>
            <p:cNvSpPr>
              <a:spLocks noChangeArrowheads="1"/>
            </p:cNvSpPr>
            <p:nvPr/>
          </p:nvSpPr>
          <p:spPr bwMode="auto">
            <a:xfrm rot="-16190663">
              <a:off x="2368" y="2502"/>
              <a:ext cx="240" cy="48"/>
            </a:xfrm>
            <a:prstGeom prst="cloudCallout">
              <a:avLst>
                <a:gd name="adj1" fmla="val -6250"/>
                <a:gd name="adj2" fmla="val 189583"/>
              </a:avLst>
            </a:prstGeom>
            <a:solidFill>
              <a:schemeClr val="accent2"/>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8" name="AutoShape 43"/>
            <p:cNvSpPr>
              <a:spLocks noChangeArrowheads="1"/>
            </p:cNvSpPr>
            <p:nvPr/>
          </p:nvSpPr>
          <p:spPr bwMode="auto">
            <a:xfrm rot="-16190663">
              <a:off x="2369" y="2214"/>
              <a:ext cx="240" cy="48"/>
            </a:xfrm>
            <a:prstGeom prst="cloudCallout">
              <a:avLst>
                <a:gd name="adj1" fmla="val -6250"/>
                <a:gd name="adj2" fmla="val 189583"/>
              </a:avLst>
            </a:prstGeom>
            <a:solidFill>
              <a:schemeClr val="accent2"/>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49" name="AutoShape 44"/>
            <p:cNvSpPr>
              <a:spLocks noChangeArrowheads="1"/>
            </p:cNvSpPr>
            <p:nvPr/>
          </p:nvSpPr>
          <p:spPr bwMode="auto">
            <a:xfrm rot="-16190663">
              <a:off x="2367" y="1152"/>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50" name="AutoShape 45"/>
            <p:cNvSpPr>
              <a:spLocks noChangeArrowheads="1"/>
            </p:cNvSpPr>
            <p:nvPr/>
          </p:nvSpPr>
          <p:spPr bwMode="auto">
            <a:xfrm rot="-16190663">
              <a:off x="2368" y="2640"/>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51" name="AutoShape 46"/>
            <p:cNvSpPr>
              <a:spLocks noChangeArrowheads="1"/>
            </p:cNvSpPr>
            <p:nvPr/>
          </p:nvSpPr>
          <p:spPr bwMode="auto">
            <a:xfrm rot="-16190663">
              <a:off x="2367" y="2928"/>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sp>
          <p:nvSpPr>
            <p:cNvPr id="52" name="AutoShape 47"/>
            <p:cNvSpPr>
              <a:spLocks noChangeArrowheads="1"/>
            </p:cNvSpPr>
            <p:nvPr/>
          </p:nvSpPr>
          <p:spPr bwMode="auto">
            <a:xfrm rot="-16190663">
              <a:off x="2368" y="1920"/>
              <a:ext cx="240" cy="48"/>
            </a:xfrm>
            <a:prstGeom prst="cloudCallout">
              <a:avLst>
                <a:gd name="adj1" fmla="val -6250"/>
                <a:gd name="adj2" fmla="val 189583"/>
              </a:avLst>
            </a:prstGeom>
            <a:solidFill>
              <a:schemeClr val="hlink"/>
            </a:solidFill>
            <a:ln w="12700">
              <a:solidFill>
                <a:schemeClr val="tx1"/>
              </a:solidFill>
              <a:round/>
              <a:headEnd/>
              <a:tailEnd/>
            </a:ln>
            <a:effectLst/>
          </p:spPr>
          <p:txBody>
            <a:bodyPr rot="10800000" vert="eaVert" anchor="ctr"/>
            <a:lstStyle/>
            <a:p>
              <a:pPr algn="ctr" eaLnBrk="0" hangingPunct="0"/>
              <a:endParaRPr lang="el-GR" sz="2000" b="1">
                <a:latin typeface="Times New Roman" charset="0"/>
              </a:endParaRPr>
            </a:p>
          </p:txBody>
        </p:sp>
      </p:grpSp>
      <p:sp>
        <p:nvSpPr>
          <p:cNvPr id="55" name="Rectangle 2"/>
          <p:cNvSpPr txBox="1">
            <a:spLocks noChangeArrowheads="1"/>
          </p:cNvSpPr>
          <p:nvPr/>
        </p:nvSpPr>
        <p:spPr>
          <a:xfrm>
            <a:off x="2303633" y="87243"/>
            <a:ext cx="7543800" cy="1295400"/>
          </a:xfrm>
          <a:prstGeom prst="rect">
            <a:avLst/>
          </a:prstGeom>
        </p:spPr>
        <p:txBody>
          <a:bodyPr vert="horz" lIns="91440" tIns="45720" rIns="91440" bIns="45720" rtlCol="0" anchor="ctr">
            <a:normAutofit lnSpcReduction="10000"/>
          </a:bodyPr>
          <a:lstStyle/>
          <a:p>
            <a:pPr algn="ctr">
              <a:spcBef>
                <a:spcPct val="0"/>
              </a:spcBef>
              <a:buClrTx/>
              <a:defRPr/>
            </a:pPr>
            <a:r>
              <a:rPr lang="el-GR" sz="4000" b="1" kern="1200" dirty="0">
                <a:solidFill>
                  <a:schemeClr val="accent3"/>
                </a:solidFill>
                <a:latin typeface="+mj-lt"/>
                <a:ea typeface="+mj-ea"/>
                <a:cs typeface="+mj-cs"/>
              </a:rPr>
              <a:t>Προσρόφηση πρωτεϊνών </a:t>
            </a:r>
            <a:r>
              <a:rPr lang="en-US" sz="4000" b="1" i="1" dirty="0">
                <a:solidFill>
                  <a:schemeClr val="accent3"/>
                </a:solidFill>
                <a:latin typeface="+mj-lt"/>
                <a:ea typeface="+mj-ea"/>
                <a:cs typeface="+mj-cs"/>
              </a:rPr>
              <a:t>in situ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9074" name="Picture 2" descr="D:\My Documents\My Pictures\Mode_Action_picA.gif"/>
          <p:cNvPicPr>
            <a:picLocks noChangeAspect="1" noChangeArrowheads="1"/>
          </p:cNvPicPr>
          <p:nvPr/>
        </p:nvPicPr>
        <p:blipFill rotWithShape="1">
          <a:blip r:embed="rId2" cstate="print"/>
          <a:srcRect l="5955" t="4517" b="50000"/>
          <a:stretch/>
        </p:blipFill>
        <p:spPr bwMode="auto">
          <a:xfrm>
            <a:off x="609600" y="1524000"/>
            <a:ext cx="3560696" cy="2668663"/>
          </a:xfrm>
          <a:prstGeom prst="rect">
            <a:avLst/>
          </a:prstGeom>
          <a:noFill/>
        </p:spPr>
      </p:pic>
      <p:sp>
        <p:nvSpPr>
          <p:cNvPr id="2" name="TextBox 1"/>
          <p:cNvSpPr txBox="1"/>
          <p:nvPr/>
        </p:nvSpPr>
        <p:spPr>
          <a:xfrm>
            <a:off x="3065833" y="1533328"/>
            <a:ext cx="1008112" cy="307777"/>
          </a:xfrm>
          <a:prstGeom prst="rect">
            <a:avLst/>
          </a:prstGeom>
          <a:solidFill>
            <a:schemeClr val="tx2">
              <a:lumMod val="60000"/>
              <a:lumOff val="40000"/>
            </a:schemeClr>
          </a:solidFill>
        </p:spPr>
        <p:txBody>
          <a:bodyPr wrap="square" rtlCol="0">
            <a:spAutoFit/>
          </a:bodyPr>
          <a:lstStyle/>
          <a:p>
            <a:r>
              <a:rPr lang="el-GR" dirty="0"/>
              <a:t>πρωτεΐνη</a:t>
            </a:r>
            <a:endParaRPr lang="en-IN" dirty="0"/>
          </a:p>
        </p:txBody>
      </p:sp>
      <p:sp>
        <p:nvSpPr>
          <p:cNvPr id="11" name="TextBox 10"/>
          <p:cNvSpPr txBox="1"/>
          <p:nvPr/>
        </p:nvSpPr>
        <p:spPr>
          <a:xfrm>
            <a:off x="3065833" y="1940857"/>
            <a:ext cx="1008112" cy="461665"/>
          </a:xfrm>
          <a:prstGeom prst="rect">
            <a:avLst/>
          </a:prstGeom>
          <a:solidFill>
            <a:schemeClr val="tx2">
              <a:lumMod val="60000"/>
              <a:lumOff val="40000"/>
            </a:schemeClr>
          </a:solidFill>
        </p:spPr>
        <p:txBody>
          <a:bodyPr wrap="square" rtlCol="0">
            <a:spAutoFit/>
          </a:bodyPr>
          <a:lstStyle/>
          <a:p>
            <a:r>
              <a:rPr lang="el-GR" sz="1200" dirty="0"/>
              <a:t>Υδρόφιλες περιοχές</a:t>
            </a:r>
            <a:endParaRPr lang="en-IN" sz="1200" dirty="0"/>
          </a:p>
        </p:txBody>
      </p:sp>
      <p:sp>
        <p:nvSpPr>
          <p:cNvPr id="12" name="TextBox 11"/>
          <p:cNvSpPr txBox="1"/>
          <p:nvPr/>
        </p:nvSpPr>
        <p:spPr>
          <a:xfrm>
            <a:off x="3065833" y="2410940"/>
            <a:ext cx="1008112" cy="461665"/>
          </a:xfrm>
          <a:prstGeom prst="rect">
            <a:avLst/>
          </a:prstGeom>
          <a:solidFill>
            <a:schemeClr val="tx2">
              <a:lumMod val="60000"/>
              <a:lumOff val="40000"/>
            </a:schemeClr>
          </a:solidFill>
        </p:spPr>
        <p:txBody>
          <a:bodyPr wrap="square" rtlCol="0">
            <a:spAutoFit/>
          </a:bodyPr>
          <a:lstStyle/>
          <a:p>
            <a:r>
              <a:rPr lang="el-GR" sz="1200" dirty="0"/>
              <a:t>Υδρόφοβες περιοχές</a:t>
            </a:r>
            <a:endParaRPr lang="en-IN" sz="1200" dirty="0"/>
          </a:p>
        </p:txBody>
      </p:sp>
      <p:pic>
        <p:nvPicPr>
          <p:cNvPr id="3" name="Picture 1027" descr="D:\My Documents\My Pictures\Mode_Action_picA.gif">
            <a:extLst>
              <a:ext uri="{FF2B5EF4-FFF2-40B4-BE49-F238E27FC236}">
                <a16:creationId xmlns:a16="http://schemas.microsoft.com/office/drawing/2014/main" id="{952F3C3B-6AEB-E32B-9B30-2270AA555429}"/>
              </a:ext>
            </a:extLst>
          </p:cNvPr>
          <p:cNvPicPr>
            <a:picLocks noChangeAspect="1" noChangeArrowheads="1"/>
          </p:cNvPicPr>
          <p:nvPr/>
        </p:nvPicPr>
        <p:blipFill>
          <a:blip r:embed="rId2" cstate="print"/>
          <a:srcRect/>
          <a:stretch>
            <a:fillRect/>
          </a:stretch>
        </p:blipFill>
        <p:spPr bwMode="auto">
          <a:xfrm>
            <a:off x="4223792" y="188640"/>
            <a:ext cx="3786188" cy="5867400"/>
          </a:xfrm>
          <a:prstGeom prst="rect">
            <a:avLst/>
          </a:prstGeom>
          <a:noFill/>
        </p:spPr>
      </p:pic>
      <p:pic>
        <p:nvPicPr>
          <p:cNvPr id="4" name="Picture 2" descr="D:\My Documents\My Pictures\Mode_Action_picA.gif">
            <a:extLst>
              <a:ext uri="{FF2B5EF4-FFF2-40B4-BE49-F238E27FC236}">
                <a16:creationId xmlns:a16="http://schemas.microsoft.com/office/drawing/2014/main" id="{B63D6A0C-9EA9-74CE-3175-E6109406B969}"/>
              </a:ext>
            </a:extLst>
          </p:cNvPr>
          <p:cNvPicPr>
            <a:picLocks noChangeAspect="1" noChangeArrowheads="1"/>
          </p:cNvPicPr>
          <p:nvPr/>
        </p:nvPicPr>
        <p:blipFill rotWithShape="1">
          <a:blip r:embed="rId2" cstate="print"/>
          <a:srcRect l="5955" t="4517" b="50000"/>
          <a:stretch/>
        </p:blipFill>
        <p:spPr bwMode="auto">
          <a:xfrm>
            <a:off x="4452201" y="453678"/>
            <a:ext cx="3560696" cy="2668663"/>
          </a:xfrm>
          <a:prstGeom prst="rect">
            <a:avLst/>
          </a:prstGeom>
          <a:noFill/>
        </p:spPr>
      </p:pic>
      <p:sp>
        <p:nvSpPr>
          <p:cNvPr id="5" name="TextBox 4">
            <a:extLst>
              <a:ext uri="{FF2B5EF4-FFF2-40B4-BE49-F238E27FC236}">
                <a16:creationId xmlns:a16="http://schemas.microsoft.com/office/drawing/2014/main" id="{41406E8D-728D-464F-FB17-C8ABC30111D6}"/>
              </a:ext>
            </a:extLst>
          </p:cNvPr>
          <p:cNvSpPr txBox="1"/>
          <p:nvPr/>
        </p:nvSpPr>
        <p:spPr>
          <a:xfrm>
            <a:off x="6908434" y="463006"/>
            <a:ext cx="1008112" cy="307777"/>
          </a:xfrm>
          <a:prstGeom prst="rect">
            <a:avLst/>
          </a:prstGeom>
          <a:solidFill>
            <a:schemeClr val="tx2">
              <a:lumMod val="60000"/>
              <a:lumOff val="40000"/>
            </a:schemeClr>
          </a:solidFill>
        </p:spPr>
        <p:txBody>
          <a:bodyPr wrap="square" rtlCol="0">
            <a:spAutoFit/>
          </a:bodyPr>
          <a:lstStyle/>
          <a:p>
            <a:r>
              <a:rPr lang="el-GR" dirty="0"/>
              <a:t>πρωτεΐνη</a:t>
            </a:r>
            <a:endParaRPr lang="en-IN" sz="1600" dirty="0"/>
          </a:p>
        </p:txBody>
      </p:sp>
      <p:sp>
        <p:nvSpPr>
          <p:cNvPr id="6" name="TextBox 5">
            <a:extLst>
              <a:ext uri="{FF2B5EF4-FFF2-40B4-BE49-F238E27FC236}">
                <a16:creationId xmlns:a16="http://schemas.microsoft.com/office/drawing/2014/main" id="{138E118F-1D26-468B-231C-9578CC6225EB}"/>
              </a:ext>
            </a:extLst>
          </p:cNvPr>
          <p:cNvSpPr txBox="1"/>
          <p:nvPr/>
        </p:nvSpPr>
        <p:spPr>
          <a:xfrm>
            <a:off x="6908434" y="1340618"/>
            <a:ext cx="1008112" cy="461665"/>
          </a:xfrm>
          <a:prstGeom prst="rect">
            <a:avLst/>
          </a:prstGeom>
          <a:solidFill>
            <a:schemeClr val="tx2">
              <a:lumMod val="60000"/>
              <a:lumOff val="40000"/>
            </a:schemeClr>
          </a:solidFill>
        </p:spPr>
        <p:txBody>
          <a:bodyPr wrap="square" rtlCol="0">
            <a:spAutoFit/>
          </a:bodyPr>
          <a:lstStyle/>
          <a:p>
            <a:r>
              <a:rPr lang="el-GR" sz="1200" dirty="0"/>
              <a:t>Υδρόφοβες περιοχές</a:t>
            </a:r>
            <a:endParaRPr lang="en-IN" sz="1200" dirty="0"/>
          </a:p>
        </p:txBody>
      </p:sp>
      <p:sp>
        <p:nvSpPr>
          <p:cNvPr id="7" name="TextBox 6">
            <a:extLst>
              <a:ext uri="{FF2B5EF4-FFF2-40B4-BE49-F238E27FC236}">
                <a16:creationId xmlns:a16="http://schemas.microsoft.com/office/drawing/2014/main" id="{F8CA8AA1-0991-CEF0-487C-4CBE7C9353C0}"/>
              </a:ext>
            </a:extLst>
          </p:cNvPr>
          <p:cNvSpPr txBox="1"/>
          <p:nvPr/>
        </p:nvSpPr>
        <p:spPr>
          <a:xfrm>
            <a:off x="6908434" y="2987080"/>
            <a:ext cx="855582" cy="523220"/>
          </a:xfrm>
          <a:prstGeom prst="rect">
            <a:avLst/>
          </a:prstGeom>
          <a:solidFill>
            <a:schemeClr val="tx2">
              <a:lumMod val="60000"/>
              <a:lumOff val="40000"/>
            </a:schemeClr>
          </a:solidFill>
        </p:spPr>
        <p:txBody>
          <a:bodyPr wrap="square" rtlCol="0">
            <a:spAutoFit/>
          </a:bodyPr>
          <a:lstStyle/>
          <a:p>
            <a:r>
              <a:rPr lang="el-GR" dirty="0"/>
              <a:t>Μόριο Νερού</a:t>
            </a:r>
            <a:endParaRPr lang="en-IN" dirty="0"/>
          </a:p>
        </p:txBody>
      </p:sp>
      <p:sp>
        <p:nvSpPr>
          <p:cNvPr id="8" name="TextBox 7">
            <a:extLst>
              <a:ext uri="{FF2B5EF4-FFF2-40B4-BE49-F238E27FC236}">
                <a16:creationId xmlns:a16="http://schemas.microsoft.com/office/drawing/2014/main" id="{45B08DD6-EF6E-38CB-628B-CA35ED6B652A}"/>
              </a:ext>
            </a:extLst>
          </p:cNvPr>
          <p:cNvSpPr txBox="1"/>
          <p:nvPr/>
        </p:nvSpPr>
        <p:spPr>
          <a:xfrm>
            <a:off x="6908434" y="878953"/>
            <a:ext cx="1008112" cy="461665"/>
          </a:xfrm>
          <a:prstGeom prst="rect">
            <a:avLst/>
          </a:prstGeom>
          <a:solidFill>
            <a:schemeClr val="tx2">
              <a:lumMod val="60000"/>
              <a:lumOff val="40000"/>
            </a:schemeClr>
          </a:solidFill>
        </p:spPr>
        <p:txBody>
          <a:bodyPr wrap="square" rtlCol="0">
            <a:spAutoFit/>
          </a:bodyPr>
          <a:lstStyle/>
          <a:p>
            <a:r>
              <a:rPr lang="el-GR" sz="1200" dirty="0"/>
              <a:t>Υδρόφιλες περιοχές</a:t>
            </a:r>
            <a:endParaRPr lang="en-IN" sz="1200" dirty="0"/>
          </a:p>
        </p:txBody>
      </p:sp>
      <p:sp>
        <p:nvSpPr>
          <p:cNvPr id="9" name="TextBox 8">
            <a:extLst>
              <a:ext uri="{FF2B5EF4-FFF2-40B4-BE49-F238E27FC236}">
                <a16:creationId xmlns:a16="http://schemas.microsoft.com/office/drawing/2014/main" id="{AB880FA4-CC9C-B1A6-74D1-8BE2C03D9855}"/>
              </a:ext>
            </a:extLst>
          </p:cNvPr>
          <p:cNvSpPr txBox="1"/>
          <p:nvPr/>
        </p:nvSpPr>
        <p:spPr>
          <a:xfrm>
            <a:off x="5315744" y="5292477"/>
            <a:ext cx="1800200" cy="338554"/>
          </a:xfrm>
          <a:prstGeom prst="rect">
            <a:avLst/>
          </a:prstGeom>
          <a:solidFill>
            <a:schemeClr val="bg1">
              <a:lumMod val="65000"/>
            </a:schemeClr>
          </a:solidFill>
        </p:spPr>
        <p:txBody>
          <a:bodyPr wrap="square" rtlCol="0">
            <a:spAutoFit/>
          </a:bodyPr>
          <a:lstStyle/>
          <a:p>
            <a:pPr algn="ctr"/>
            <a:r>
              <a:rPr lang="el-GR" sz="1600" dirty="0"/>
              <a:t>Ξένο Υλικό</a:t>
            </a:r>
            <a:endParaRPr lang="en-IN" sz="1600" dirty="0"/>
          </a:p>
        </p:txBody>
      </p:sp>
      <p:pic>
        <p:nvPicPr>
          <p:cNvPr id="10" name="Picture 2" descr="D:\My Documents\My Pictures\Mode_Action_picB.gif">
            <a:extLst>
              <a:ext uri="{FF2B5EF4-FFF2-40B4-BE49-F238E27FC236}">
                <a16:creationId xmlns:a16="http://schemas.microsoft.com/office/drawing/2014/main" id="{44C9D09C-EB93-7F3A-B490-A775B85886A9}"/>
              </a:ext>
            </a:extLst>
          </p:cNvPr>
          <p:cNvPicPr>
            <a:picLocks noChangeAspect="1" noChangeArrowheads="1"/>
          </p:cNvPicPr>
          <p:nvPr/>
        </p:nvPicPr>
        <p:blipFill>
          <a:blip r:embed="rId3" cstate="print"/>
          <a:srcRect/>
          <a:stretch>
            <a:fillRect/>
          </a:stretch>
        </p:blipFill>
        <p:spPr bwMode="auto">
          <a:xfrm>
            <a:off x="7935596" y="215498"/>
            <a:ext cx="3800475" cy="5943600"/>
          </a:xfrm>
          <a:prstGeom prst="rect">
            <a:avLst/>
          </a:prstGeom>
          <a:noFill/>
        </p:spPr>
      </p:pic>
      <p:sp>
        <p:nvSpPr>
          <p:cNvPr id="13" name="TextBox 12">
            <a:extLst>
              <a:ext uri="{FF2B5EF4-FFF2-40B4-BE49-F238E27FC236}">
                <a16:creationId xmlns:a16="http://schemas.microsoft.com/office/drawing/2014/main" id="{D2E0B7BF-9E9A-2470-955D-4F0E2153C87D}"/>
              </a:ext>
            </a:extLst>
          </p:cNvPr>
          <p:cNvSpPr txBox="1"/>
          <p:nvPr/>
        </p:nvSpPr>
        <p:spPr>
          <a:xfrm>
            <a:off x="10750312" y="6119282"/>
            <a:ext cx="1800200" cy="523220"/>
          </a:xfrm>
          <a:prstGeom prst="rect">
            <a:avLst/>
          </a:prstGeom>
          <a:noFill/>
        </p:spPr>
        <p:txBody>
          <a:bodyPr wrap="square" rtlCol="0">
            <a:spAutoFit/>
          </a:bodyPr>
          <a:lstStyle/>
          <a:p>
            <a:r>
              <a:rPr lang="el-GR" dirty="0"/>
              <a:t>Πλαστική επικάλυψη</a:t>
            </a:r>
            <a:endParaRPr lang="en-IN" dirty="0"/>
          </a:p>
        </p:txBody>
      </p:sp>
      <p:cxnSp>
        <p:nvCxnSpPr>
          <p:cNvPr id="14" name="Ευθεία γραμμή σύνδεσης 3">
            <a:extLst>
              <a:ext uri="{FF2B5EF4-FFF2-40B4-BE49-F238E27FC236}">
                <a16:creationId xmlns:a16="http://schemas.microsoft.com/office/drawing/2014/main" id="{28263DE6-4BE1-CF59-7643-CE72EE665A3F}"/>
              </a:ext>
            </a:extLst>
          </p:cNvPr>
          <p:cNvCxnSpPr>
            <a:cxnSpLocks/>
          </p:cNvCxnSpPr>
          <p:nvPr/>
        </p:nvCxnSpPr>
        <p:spPr>
          <a:xfrm>
            <a:off x="10203556" y="4949552"/>
            <a:ext cx="921644" cy="122264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Rectangle 2"/>
          <p:cNvSpPr>
            <a:spLocks noGrp="1" noChangeArrowheads="1"/>
          </p:cNvSpPr>
          <p:nvPr>
            <p:ph type="title"/>
          </p:nvPr>
        </p:nvSpPr>
        <p:spPr>
          <a:xfrm>
            <a:off x="2319796" y="87243"/>
            <a:ext cx="7543800" cy="1295400"/>
          </a:xfrm>
        </p:spPr>
        <p:txBody>
          <a:bodyPr>
            <a:normAutofit/>
          </a:bodyPr>
          <a:lstStyle/>
          <a:p>
            <a:r>
              <a:rPr lang="el-GR" sz="4000" b="1" dirty="0">
                <a:solidFill>
                  <a:schemeClr val="accent3"/>
                </a:solidFill>
                <a:effectLst>
                  <a:outerShdw blurRad="38100" dist="38100" dir="2700000" algn="tl">
                    <a:srgbClr val="000000">
                      <a:alpha val="43137"/>
                    </a:srgbClr>
                  </a:outerShdw>
                </a:effectLst>
              </a:rPr>
              <a:t>Καμία πρωτεϊνική προσρόφηση</a:t>
            </a:r>
            <a:endParaRPr lang="en-US" sz="4000" b="1" i="1" dirty="0">
              <a:solidFill>
                <a:schemeClr val="accent3"/>
              </a:solidFill>
              <a:effectLst>
                <a:outerShdw blurRad="38100" dist="38100" dir="2700000" algn="tl">
                  <a:srgbClr val="000000">
                    <a:alpha val="43137"/>
                  </a:srgbClr>
                </a:outerShdw>
              </a:effectLst>
            </a:endParaRPr>
          </a:p>
        </p:txBody>
      </p:sp>
      <p:sp>
        <p:nvSpPr>
          <p:cNvPr id="57" name="AutoShape 3"/>
          <p:cNvSpPr>
            <a:spLocks noChangeArrowheads="1"/>
          </p:cNvSpPr>
          <p:nvPr/>
        </p:nvSpPr>
        <p:spPr bwMode="auto">
          <a:xfrm rot="16203871">
            <a:off x="5124450" y="4897438"/>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8" name="AutoShape 4"/>
          <p:cNvSpPr>
            <a:spLocks noChangeArrowheads="1"/>
          </p:cNvSpPr>
          <p:nvPr/>
        </p:nvSpPr>
        <p:spPr bwMode="auto">
          <a:xfrm rot="16203871">
            <a:off x="5122863" y="55832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59" name="AutoShape 5"/>
          <p:cNvSpPr>
            <a:spLocks noChangeArrowheads="1"/>
          </p:cNvSpPr>
          <p:nvPr/>
        </p:nvSpPr>
        <p:spPr bwMode="auto">
          <a:xfrm rot="16203871">
            <a:off x="2332038" y="5126038"/>
            <a:ext cx="228600" cy="152400"/>
          </a:xfrm>
          <a:prstGeom prst="cloudCallout">
            <a:avLst>
              <a:gd name="adj1" fmla="val -43750"/>
              <a:gd name="adj2" fmla="val 70000"/>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0" name="AutoShape 6"/>
          <p:cNvSpPr>
            <a:spLocks noChangeArrowheads="1"/>
          </p:cNvSpPr>
          <p:nvPr/>
        </p:nvSpPr>
        <p:spPr bwMode="auto">
          <a:xfrm rot="16203871">
            <a:off x="4000500" y="48387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1" name="AutoShape 7"/>
          <p:cNvSpPr>
            <a:spLocks noChangeArrowheads="1"/>
          </p:cNvSpPr>
          <p:nvPr/>
        </p:nvSpPr>
        <p:spPr bwMode="auto">
          <a:xfrm rot="16203871">
            <a:off x="5219700" y="5230813"/>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2" name="AutoShape 8"/>
          <p:cNvSpPr>
            <a:spLocks noChangeArrowheads="1"/>
          </p:cNvSpPr>
          <p:nvPr/>
        </p:nvSpPr>
        <p:spPr bwMode="auto">
          <a:xfrm rot="16203871">
            <a:off x="4838700" y="4773613"/>
            <a:ext cx="228600" cy="152400"/>
          </a:xfrm>
          <a:prstGeom prst="cloudCallout">
            <a:avLst>
              <a:gd name="adj1" fmla="val -43750"/>
              <a:gd name="adj2" fmla="val 70000"/>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3" name="AutoShape 9"/>
          <p:cNvSpPr>
            <a:spLocks noChangeArrowheads="1"/>
          </p:cNvSpPr>
          <p:nvPr/>
        </p:nvSpPr>
        <p:spPr bwMode="auto">
          <a:xfrm rot="16203871">
            <a:off x="4959350" y="3749675"/>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4" name="AutoShape 10"/>
          <p:cNvSpPr>
            <a:spLocks noChangeArrowheads="1"/>
          </p:cNvSpPr>
          <p:nvPr/>
        </p:nvSpPr>
        <p:spPr bwMode="auto">
          <a:xfrm rot="16203871">
            <a:off x="4991100" y="41529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5" name="AutoShape 11"/>
          <p:cNvSpPr>
            <a:spLocks noChangeArrowheads="1"/>
          </p:cNvSpPr>
          <p:nvPr/>
        </p:nvSpPr>
        <p:spPr bwMode="auto">
          <a:xfrm rot="16203871">
            <a:off x="3086100" y="2400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6" name="AutoShape 12"/>
          <p:cNvSpPr>
            <a:spLocks noChangeArrowheads="1"/>
          </p:cNvSpPr>
          <p:nvPr/>
        </p:nvSpPr>
        <p:spPr bwMode="auto">
          <a:xfrm rot="16203871">
            <a:off x="4229100" y="24765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7" name="AutoShape 13"/>
          <p:cNvSpPr>
            <a:spLocks noChangeArrowheads="1"/>
          </p:cNvSpPr>
          <p:nvPr/>
        </p:nvSpPr>
        <p:spPr bwMode="auto">
          <a:xfrm rot="16203871">
            <a:off x="3810000" y="38481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68" name="AutoShape 14"/>
          <p:cNvSpPr>
            <a:spLocks noChangeArrowheads="1"/>
          </p:cNvSpPr>
          <p:nvPr/>
        </p:nvSpPr>
        <p:spPr bwMode="auto">
          <a:xfrm rot="16203871">
            <a:off x="3162300" y="3162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grpSp>
        <p:nvGrpSpPr>
          <p:cNvPr id="69" name="Group 15"/>
          <p:cNvGrpSpPr>
            <a:grpSpLocks/>
          </p:cNvGrpSpPr>
          <p:nvPr/>
        </p:nvGrpSpPr>
        <p:grpSpPr bwMode="auto">
          <a:xfrm>
            <a:off x="5715000" y="1600200"/>
            <a:ext cx="585788" cy="4724400"/>
            <a:chOff x="2640" y="1008"/>
            <a:chExt cx="369" cy="2976"/>
          </a:xfrm>
        </p:grpSpPr>
        <p:sp>
          <p:nvSpPr>
            <p:cNvPr id="70" name="Rectangle 16"/>
            <p:cNvSpPr>
              <a:spLocks noChangeArrowheads="1"/>
            </p:cNvSpPr>
            <p:nvPr/>
          </p:nvSpPr>
          <p:spPr bwMode="auto">
            <a:xfrm rot="-5396129">
              <a:off x="1176" y="2472"/>
              <a:ext cx="2976" cy="48"/>
            </a:xfrm>
            <a:prstGeom prst="rect">
              <a:avLst/>
            </a:prstGeom>
            <a:solidFill>
              <a:schemeClr val="hlink"/>
            </a:solidFill>
            <a:ln w="12700">
              <a:solidFill>
                <a:schemeClr val="bg2"/>
              </a:solidFill>
              <a:miter lim="800000"/>
              <a:headEnd/>
              <a:tailEnd/>
            </a:ln>
            <a:effectLst/>
          </p:spPr>
          <p:txBody>
            <a:bodyPr wrap="none" anchor="ctr"/>
            <a:lstStyle/>
            <a:p>
              <a:endParaRPr lang="el-GR"/>
            </a:p>
          </p:txBody>
        </p:sp>
        <p:sp>
          <p:nvSpPr>
            <p:cNvPr id="71" name="Rectangle 17"/>
            <p:cNvSpPr>
              <a:spLocks noChangeArrowheads="1"/>
            </p:cNvSpPr>
            <p:nvPr/>
          </p:nvSpPr>
          <p:spPr bwMode="auto">
            <a:xfrm rot="-5396129">
              <a:off x="1497" y="2472"/>
              <a:ext cx="2976" cy="48"/>
            </a:xfrm>
            <a:prstGeom prst="rect">
              <a:avLst/>
            </a:prstGeom>
            <a:solidFill>
              <a:schemeClr val="hlink"/>
            </a:solidFill>
            <a:ln w="12700">
              <a:solidFill>
                <a:schemeClr val="bg2"/>
              </a:solidFill>
              <a:miter lim="800000"/>
              <a:headEnd/>
              <a:tailEnd/>
            </a:ln>
            <a:effectLst/>
          </p:spPr>
          <p:txBody>
            <a:bodyPr wrap="none" anchor="ctr"/>
            <a:lstStyle/>
            <a:p>
              <a:endParaRPr lang="el-GR"/>
            </a:p>
          </p:txBody>
        </p:sp>
      </p:grpSp>
      <p:sp>
        <p:nvSpPr>
          <p:cNvPr id="72" name="AutoShape 18"/>
          <p:cNvSpPr>
            <a:spLocks noChangeArrowheads="1"/>
          </p:cNvSpPr>
          <p:nvPr/>
        </p:nvSpPr>
        <p:spPr bwMode="auto">
          <a:xfrm rot="16203871">
            <a:off x="5111750" y="3902075"/>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3" name="AutoShape 19"/>
          <p:cNvSpPr>
            <a:spLocks noChangeArrowheads="1"/>
          </p:cNvSpPr>
          <p:nvPr/>
        </p:nvSpPr>
        <p:spPr bwMode="auto">
          <a:xfrm rot="16203871">
            <a:off x="3086100" y="4076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4" name="AutoShape 20"/>
          <p:cNvSpPr>
            <a:spLocks noChangeArrowheads="1"/>
          </p:cNvSpPr>
          <p:nvPr/>
        </p:nvSpPr>
        <p:spPr bwMode="auto">
          <a:xfrm rot="16203871">
            <a:off x="4457700" y="2933700"/>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5" name="AutoShape 21"/>
          <p:cNvSpPr>
            <a:spLocks noChangeArrowheads="1"/>
          </p:cNvSpPr>
          <p:nvPr/>
        </p:nvSpPr>
        <p:spPr bwMode="auto">
          <a:xfrm rot="16203871">
            <a:off x="4838700" y="4914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6" name="AutoShape 22"/>
          <p:cNvSpPr>
            <a:spLocks noChangeArrowheads="1"/>
          </p:cNvSpPr>
          <p:nvPr/>
        </p:nvSpPr>
        <p:spPr bwMode="auto">
          <a:xfrm rot="16203871">
            <a:off x="3581400" y="3543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7" name="AutoShape 23"/>
          <p:cNvSpPr>
            <a:spLocks noChangeArrowheads="1"/>
          </p:cNvSpPr>
          <p:nvPr/>
        </p:nvSpPr>
        <p:spPr bwMode="auto">
          <a:xfrm rot="16203871">
            <a:off x="3543300" y="4838700"/>
            <a:ext cx="228600" cy="152400"/>
          </a:xfrm>
          <a:prstGeom prst="cloudCallout">
            <a:avLst>
              <a:gd name="adj1" fmla="val -410417"/>
              <a:gd name="adj2" fmla="val 369792"/>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8" name="AutoShape 24"/>
          <p:cNvSpPr>
            <a:spLocks noChangeArrowheads="1"/>
          </p:cNvSpPr>
          <p:nvPr/>
        </p:nvSpPr>
        <p:spPr bwMode="auto">
          <a:xfrm rot="16203871">
            <a:off x="4610100" y="57531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79" name="AutoShape 25"/>
          <p:cNvSpPr>
            <a:spLocks noChangeArrowheads="1"/>
          </p:cNvSpPr>
          <p:nvPr/>
        </p:nvSpPr>
        <p:spPr bwMode="auto">
          <a:xfrm rot="16203871">
            <a:off x="3771900" y="28575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0" name="AutoShape 26"/>
          <p:cNvSpPr>
            <a:spLocks noChangeArrowheads="1"/>
          </p:cNvSpPr>
          <p:nvPr/>
        </p:nvSpPr>
        <p:spPr bwMode="auto">
          <a:xfrm rot="16203871">
            <a:off x="4114800" y="4152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1" name="AutoShape 27"/>
          <p:cNvSpPr>
            <a:spLocks noChangeArrowheads="1"/>
          </p:cNvSpPr>
          <p:nvPr/>
        </p:nvSpPr>
        <p:spPr bwMode="auto">
          <a:xfrm rot="16203871">
            <a:off x="4381500" y="38481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2" name="AutoShape 28"/>
          <p:cNvSpPr>
            <a:spLocks noChangeArrowheads="1"/>
          </p:cNvSpPr>
          <p:nvPr/>
        </p:nvSpPr>
        <p:spPr bwMode="auto">
          <a:xfrm rot="16203871">
            <a:off x="5143500" y="31623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3" name="AutoShape 29"/>
          <p:cNvSpPr>
            <a:spLocks noChangeArrowheads="1"/>
          </p:cNvSpPr>
          <p:nvPr/>
        </p:nvSpPr>
        <p:spPr bwMode="auto">
          <a:xfrm rot="16203871">
            <a:off x="4760913" y="3390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4" name="AutoShape 30"/>
          <p:cNvSpPr>
            <a:spLocks noChangeArrowheads="1"/>
          </p:cNvSpPr>
          <p:nvPr/>
        </p:nvSpPr>
        <p:spPr bwMode="auto">
          <a:xfrm rot="16203871">
            <a:off x="4995863" y="1938338"/>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5" name="AutoShape 31"/>
          <p:cNvSpPr>
            <a:spLocks noChangeArrowheads="1"/>
          </p:cNvSpPr>
          <p:nvPr/>
        </p:nvSpPr>
        <p:spPr bwMode="auto">
          <a:xfrm rot="16203871">
            <a:off x="4995863" y="2624138"/>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6" name="AutoShape 32"/>
          <p:cNvSpPr>
            <a:spLocks noChangeArrowheads="1"/>
          </p:cNvSpPr>
          <p:nvPr/>
        </p:nvSpPr>
        <p:spPr bwMode="auto">
          <a:xfrm rot="16203871">
            <a:off x="4614863" y="21669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7" name="AutoShape 33"/>
          <p:cNvSpPr>
            <a:spLocks noChangeArrowheads="1"/>
          </p:cNvSpPr>
          <p:nvPr/>
        </p:nvSpPr>
        <p:spPr bwMode="auto">
          <a:xfrm rot="16203871">
            <a:off x="7810500" y="55245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8" name="AutoShape 34"/>
          <p:cNvSpPr>
            <a:spLocks noChangeArrowheads="1"/>
          </p:cNvSpPr>
          <p:nvPr/>
        </p:nvSpPr>
        <p:spPr bwMode="auto">
          <a:xfrm rot="16203871">
            <a:off x="8628063" y="57356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89" name="AutoShape 35"/>
          <p:cNvSpPr>
            <a:spLocks noChangeArrowheads="1"/>
          </p:cNvSpPr>
          <p:nvPr/>
        </p:nvSpPr>
        <p:spPr bwMode="auto">
          <a:xfrm rot="16203871">
            <a:off x="7505700" y="49911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0" name="AutoShape 36"/>
          <p:cNvSpPr>
            <a:spLocks noChangeArrowheads="1"/>
          </p:cNvSpPr>
          <p:nvPr/>
        </p:nvSpPr>
        <p:spPr bwMode="auto">
          <a:xfrm rot="16203871">
            <a:off x="8724900" y="5383213"/>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1" name="AutoShape 37"/>
          <p:cNvSpPr>
            <a:spLocks noChangeArrowheads="1"/>
          </p:cNvSpPr>
          <p:nvPr/>
        </p:nvSpPr>
        <p:spPr bwMode="auto">
          <a:xfrm rot="16203871">
            <a:off x="8343900" y="4926013"/>
            <a:ext cx="228600" cy="152400"/>
          </a:xfrm>
          <a:prstGeom prst="cloudCallout">
            <a:avLst>
              <a:gd name="adj1" fmla="val -43750"/>
              <a:gd name="adj2" fmla="val 70000"/>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2" name="AutoShape 38"/>
          <p:cNvSpPr>
            <a:spLocks noChangeArrowheads="1"/>
          </p:cNvSpPr>
          <p:nvPr/>
        </p:nvSpPr>
        <p:spPr bwMode="auto">
          <a:xfrm rot="16203871">
            <a:off x="8464550" y="3902075"/>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3" name="AutoShape 39"/>
          <p:cNvSpPr>
            <a:spLocks noChangeArrowheads="1"/>
          </p:cNvSpPr>
          <p:nvPr/>
        </p:nvSpPr>
        <p:spPr bwMode="auto">
          <a:xfrm rot="16203871">
            <a:off x="6896100" y="46101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4" name="AutoShape 40"/>
          <p:cNvSpPr>
            <a:spLocks noChangeArrowheads="1"/>
          </p:cNvSpPr>
          <p:nvPr/>
        </p:nvSpPr>
        <p:spPr bwMode="auto">
          <a:xfrm rot="16203871">
            <a:off x="6591300" y="2552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5" name="AutoShape 41"/>
          <p:cNvSpPr>
            <a:spLocks noChangeArrowheads="1"/>
          </p:cNvSpPr>
          <p:nvPr/>
        </p:nvSpPr>
        <p:spPr bwMode="auto">
          <a:xfrm rot="16203871">
            <a:off x="7124700" y="24003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6" name="AutoShape 42"/>
          <p:cNvSpPr>
            <a:spLocks noChangeArrowheads="1"/>
          </p:cNvSpPr>
          <p:nvPr/>
        </p:nvSpPr>
        <p:spPr bwMode="auto">
          <a:xfrm rot="16203871">
            <a:off x="7315200" y="4000500"/>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7" name="AutoShape 43"/>
          <p:cNvSpPr>
            <a:spLocks noChangeArrowheads="1"/>
          </p:cNvSpPr>
          <p:nvPr/>
        </p:nvSpPr>
        <p:spPr bwMode="auto">
          <a:xfrm rot="16203871">
            <a:off x="6667500" y="3314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8" name="AutoShape 44"/>
          <p:cNvSpPr>
            <a:spLocks noChangeArrowheads="1"/>
          </p:cNvSpPr>
          <p:nvPr/>
        </p:nvSpPr>
        <p:spPr bwMode="auto">
          <a:xfrm rot="16203871">
            <a:off x="8616950" y="4054475"/>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99" name="AutoShape 45"/>
          <p:cNvSpPr>
            <a:spLocks noChangeArrowheads="1"/>
          </p:cNvSpPr>
          <p:nvPr/>
        </p:nvSpPr>
        <p:spPr bwMode="auto">
          <a:xfrm rot="16203871">
            <a:off x="6591300" y="42291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0" name="AutoShape 46"/>
          <p:cNvSpPr>
            <a:spLocks noChangeArrowheads="1"/>
          </p:cNvSpPr>
          <p:nvPr/>
        </p:nvSpPr>
        <p:spPr bwMode="auto">
          <a:xfrm rot="16203871">
            <a:off x="7962900" y="3086100"/>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1" name="AutoShape 47"/>
          <p:cNvSpPr>
            <a:spLocks noChangeArrowheads="1"/>
          </p:cNvSpPr>
          <p:nvPr/>
        </p:nvSpPr>
        <p:spPr bwMode="auto">
          <a:xfrm rot="16203871">
            <a:off x="7048500" y="56769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2" name="AutoShape 48"/>
          <p:cNvSpPr>
            <a:spLocks noChangeArrowheads="1"/>
          </p:cNvSpPr>
          <p:nvPr/>
        </p:nvSpPr>
        <p:spPr bwMode="auto">
          <a:xfrm rot="16203871">
            <a:off x="7086600" y="36957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3" name="AutoShape 49"/>
          <p:cNvSpPr>
            <a:spLocks noChangeArrowheads="1"/>
          </p:cNvSpPr>
          <p:nvPr/>
        </p:nvSpPr>
        <p:spPr bwMode="auto">
          <a:xfrm rot="16203871">
            <a:off x="7048500" y="4991100"/>
            <a:ext cx="228600" cy="152400"/>
          </a:xfrm>
          <a:prstGeom prst="cloudCallout">
            <a:avLst>
              <a:gd name="adj1" fmla="val -410417"/>
              <a:gd name="adj2" fmla="val 369792"/>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4" name="AutoShape 50"/>
          <p:cNvSpPr>
            <a:spLocks noChangeArrowheads="1"/>
          </p:cNvSpPr>
          <p:nvPr/>
        </p:nvSpPr>
        <p:spPr bwMode="auto">
          <a:xfrm rot="16203871">
            <a:off x="6591300" y="56007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5" name="AutoShape 51"/>
          <p:cNvSpPr>
            <a:spLocks noChangeArrowheads="1"/>
          </p:cNvSpPr>
          <p:nvPr/>
        </p:nvSpPr>
        <p:spPr bwMode="auto">
          <a:xfrm rot="16203871">
            <a:off x="7277100" y="3009900"/>
            <a:ext cx="228600" cy="152400"/>
          </a:xfrm>
          <a:prstGeom prst="cloudCallout">
            <a:avLst>
              <a:gd name="adj1" fmla="val -410417"/>
              <a:gd name="adj2" fmla="val 369792"/>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6" name="AutoShape 52"/>
          <p:cNvSpPr>
            <a:spLocks noChangeArrowheads="1"/>
          </p:cNvSpPr>
          <p:nvPr/>
        </p:nvSpPr>
        <p:spPr bwMode="auto">
          <a:xfrm rot="16203871">
            <a:off x="7620000" y="4305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7" name="AutoShape 53"/>
          <p:cNvSpPr>
            <a:spLocks noChangeArrowheads="1"/>
          </p:cNvSpPr>
          <p:nvPr/>
        </p:nvSpPr>
        <p:spPr bwMode="auto">
          <a:xfrm rot="16203871">
            <a:off x="7886700" y="4000500"/>
            <a:ext cx="228600" cy="152400"/>
          </a:xfrm>
          <a:prstGeom prst="cloudCallout">
            <a:avLst>
              <a:gd name="adj1" fmla="val -43750"/>
              <a:gd name="adj2" fmla="val 70000"/>
            </a:avLst>
          </a:prstGeom>
          <a:solidFill>
            <a:srgbClr val="FF0000"/>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8" name="AutoShape 54"/>
          <p:cNvSpPr>
            <a:spLocks noChangeArrowheads="1"/>
          </p:cNvSpPr>
          <p:nvPr/>
        </p:nvSpPr>
        <p:spPr bwMode="auto">
          <a:xfrm rot="16203871">
            <a:off x="8648700" y="3314700"/>
            <a:ext cx="228600" cy="152400"/>
          </a:xfrm>
          <a:prstGeom prst="cloudCallout">
            <a:avLst>
              <a:gd name="adj1" fmla="val -410417"/>
              <a:gd name="adj2" fmla="val 369792"/>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09" name="AutoShape 55"/>
          <p:cNvSpPr>
            <a:spLocks noChangeArrowheads="1"/>
          </p:cNvSpPr>
          <p:nvPr/>
        </p:nvSpPr>
        <p:spPr bwMode="auto">
          <a:xfrm rot="16203871">
            <a:off x="7658100" y="3543300"/>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10" name="AutoShape 56"/>
          <p:cNvSpPr>
            <a:spLocks noChangeArrowheads="1"/>
          </p:cNvSpPr>
          <p:nvPr/>
        </p:nvSpPr>
        <p:spPr bwMode="auto">
          <a:xfrm rot="16203871">
            <a:off x="8501063" y="2090738"/>
            <a:ext cx="228600" cy="152400"/>
          </a:xfrm>
          <a:prstGeom prst="cloudCallout">
            <a:avLst>
              <a:gd name="adj1" fmla="val -410417"/>
              <a:gd name="adj2" fmla="val 369792"/>
            </a:avLst>
          </a:prstGeom>
          <a:solidFill>
            <a:schemeClr val="bg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11" name="AutoShape 57"/>
          <p:cNvSpPr>
            <a:spLocks noChangeArrowheads="1"/>
          </p:cNvSpPr>
          <p:nvPr/>
        </p:nvSpPr>
        <p:spPr bwMode="auto">
          <a:xfrm rot="16203871">
            <a:off x="8501063" y="2776538"/>
            <a:ext cx="228600" cy="152400"/>
          </a:xfrm>
          <a:prstGeom prst="cloudCallout">
            <a:avLst>
              <a:gd name="adj1" fmla="val -43750"/>
              <a:gd name="adj2" fmla="val 70000"/>
            </a:avLst>
          </a:prstGeom>
          <a:solidFill>
            <a:schemeClr val="accent1"/>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
        <p:nvSpPr>
          <p:cNvPr id="112" name="AutoShape 58"/>
          <p:cNvSpPr>
            <a:spLocks noChangeArrowheads="1"/>
          </p:cNvSpPr>
          <p:nvPr/>
        </p:nvSpPr>
        <p:spPr bwMode="auto">
          <a:xfrm rot="16203871">
            <a:off x="8120063" y="2319338"/>
            <a:ext cx="228600" cy="152400"/>
          </a:xfrm>
          <a:prstGeom prst="cloudCallout">
            <a:avLst>
              <a:gd name="adj1" fmla="val -43750"/>
              <a:gd name="adj2" fmla="val 70000"/>
            </a:avLst>
          </a:prstGeom>
          <a:solidFill>
            <a:schemeClr val="hlink"/>
          </a:solidFill>
          <a:ln w="12700">
            <a:solidFill>
              <a:schemeClr val="tx1"/>
            </a:solidFill>
            <a:round/>
            <a:headEnd/>
            <a:tailEnd/>
          </a:ln>
          <a:effectLst/>
        </p:spPr>
        <p:txBody>
          <a:bodyPr vert="eaVert" anchor="ctr"/>
          <a:lstStyle/>
          <a:p>
            <a:pPr algn="ctr" eaLnBrk="0" hangingPunct="0"/>
            <a:endParaRPr lang="el-GR" sz="2000" b="1">
              <a:latin typeface="Times New Roman"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Τεχνολογία επικάλυψης επιφανειών</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 Αλλαγή της χημείας των επιφανειών χωρίς να αλλάζουμε τις μηχανικές ιδιότητες.</a:t>
            </a:r>
          </a:p>
          <a:p>
            <a:pPr marL="419100"/>
            <a:r>
              <a:rPr lang="el-GR" sz="2000" dirty="0">
                <a:latin typeface="+mj-lt"/>
              </a:rPr>
              <a:t>Αλλαγή των ιδιοτήτων πρόσφυσης για τις πρωτεΐνες και άλλων μορίων για να βελτιώσουμε τις επιδόσεις της συσκευής.</a:t>
            </a:r>
          </a:p>
          <a:p>
            <a:pPr marL="419100"/>
            <a:r>
              <a:rPr lang="el-GR" sz="2000" dirty="0">
                <a:latin typeface="+mj-lt"/>
              </a:rPr>
              <a:t>Η τεχνολογία της επικάλυψης των επιφανειών αυξάνει το εύρος των επιδόσεων και απαιτεί λιγότερο κεφάλαιο και λιγότερες αλλαγές στις ήδη υπάρχουσες τεχνικές κατασκευής</a:t>
            </a: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49</a:t>
            </a:fld>
            <a:endParaRPr/>
          </a:p>
        </p:txBody>
      </p:sp>
    </p:spTree>
    <p:extLst>
      <p:ext uri="{BB962C8B-B14F-4D97-AF65-F5344CB8AC3E}">
        <p14:creationId xmlns:p14="http://schemas.microsoft.com/office/powerpoint/2010/main" val="102422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Νοσοκομειακές μολύνσεις</a:t>
            </a:r>
            <a:endParaRPr lang="el-GR" dirty="0">
              <a:solidFill>
                <a:schemeClr val="bg1"/>
              </a:solidFill>
              <a:latin typeface="+mj-lt"/>
            </a:endParaRPr>
          </a:p>
        </p:txBody>
      </p:sp>
      <p:sp>
        <p:nvSpPr>
          <p:cNvPr id="202" name="Google Shape;202;p18"/>
          <p:cNvSpPr txBox="1">
            <a:spLocks noGrp="1"/>
          </p:cNvSpPr>
          <p:nvPr>
            <p:ph type="body" idx="1"/>
          </p:nvPr>
        </p:nvSpPr>
        <p:spPr>
          <a:xfrm>
            <a:off x="819966" y="2273567"/>
            <a:ext cx="9619434" cy="3620800"/>
          </a:xfrm>
          <a:prstGeom prst="rect">
            <a:avLst/>
          </a:prstGeom>
        </p:spPr>
        <p:txBody>
          <a:bodyPr spcFirstLastPara="1" wrap="square" lIns="0" tIns="0" rIns="0" bIns="0" anchor="t" anchorCtr="0">
            <a:noAutofit/>
          </a:bodyPr>
          <a:lstStyle/>
          <a:p>
            <a:pPr marL="419100"/>
            <a:r>
              <a:rPr lang="el-GR" sz="2000" dirty="0">
                <a:latin typeface="+mj-lt"/>
              </a:rPr>
              <a:t>Προσεκτική κλινική εργασία – διεξοδικό καθάρισμα και απολύμανση περιοχής πριν από την εισαγωγή, κατάλληλη προετοιμασία από το προσωπικό και προσοχή στον χειρισμό των συσκευών για να διατηρηθεί η αποστείρωση πριν την εισαγωγή:</a:t>
            </a:r>
          </a:p>
          <a:p>
            <a:pPr marL="876300" lvl="1"/>
            <a:r>
              <a:rPr lang="el-GR" sz="2000" dirty="0">
                <a:latin typeface="+mj-lt"/>
              </a:rPr>
              <a:t>μειώνει αλλά δεν εξαλείφει την πιθανότητα μόλυνσης.</a:t>
            </a:r>
            <a:endParaRPr lang="en-US" sz="2000" dirty="0">
              <a:latin typeface="+mj-lt"/>
            </a:endParaRPr>
          </a:p>
          <a:p>
            <a:pPr marL="419100"/>
            <a:r>
              <a:rPr lang="el-GR" sz="2000" dirty="0">
                <a:latin typeface="+mj-lt"/>
              </a:rPr>
              <a:t>Η μόλυνση μπορεί επίσης να συμβεί μετά την εισαγωγή, είτε από βακτήρια αίματος ή ούρων που προσκολλούνται στις συσκευές είτε στην περίπτωση εξωτερικών συσκευών από βακτήρια που χρησιμοποιούν τη συσκευή σαν ένα μονοπάτι για το σώμα.</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3077847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Μέθοδοι </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Θεραπεία πλάσματος,</a:t>
            </a:r>
          </a:p>
          <a:p>
            <a:pPr marL="419100"/>
            <a:r>
              <a:rPr lang="el-GR" sz="2000" dirty="0">
                <a:latin typeface="+mj-lt"/>
              </a:rPr>
              <a:t>προσρόφηση και,</a:t>
            </a:r>
          </a:p>
          <a:p>
            <a:pPr marL="419100"/>
            <a:r>
              <a:rPr lang="el-GR" sz="2000" dirty="0">
                <a:latin typeface="+mj-lt"/>
              </a:rPr>
              <a:t>ακινητοποίηση μέσω ομοιοπολικών δεσμών.</a:t>
            </a:r>
          </a:p>
          <a:p>
            <a:pPr marL="419100"/>
            <a:r>
              <a:rPr lang="el-GR" sz="2000" dirty="0">
                <a:latin typeface="+mj-lt"/>
              </a:rPr>
              <a:t>Ο σκοπός είναι να δημιουργήσουμε μια επιφάνεια που αντιδρά ελάχιστα δημιουργώντας μια αλληλεπίδραση που είναι αόρατη στο σύστημα ή ενεργοποιείται ειδικά για να ελέγχει τη συμπεριφορά των κυττάρων στην επιφάνεια αλληλεπίδρασης.</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50</a:t>
            </a:fld>
            <a:endParaRPr/>
          </a:p>
        </p:txBody>
      </p:sp>
    </p:spTree>
    <p:extLst>
      <p:ext uri="{BB962C8B-B14F-4D97-AF65-F5344CB8AC3E}">
        <p14:creationId xmlns:p14="http://schemas.microsoft.com/office/powerpoint/2010/main" val="700159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Τροποποίηση επιφανειών χρησιμοποιώντας τεχνολογία πλάσματος χαμηλής πίεσης</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Το πλάσμα είναι μερικώς ιονισμένο αέριο που περιέχει ιόντα, ηλεκτρόνια, άτομα και ουδέτερα φορτισμένα σωματίδια.</a:t>
            </a:r>
          </a:p>
          <a:p>
            <a:pPr marL="419100"/>
            <a:r>
              <a:rPr lang="el-GR" sz="2000" dirty="0">
                <a:latin typeface="+mj-lt"/>
              </a:rPr>
              <a:t>Αν και πολλά αέρια μπορούν να χρησιμοποιηθούν, αυτά που συνήθως επιλέγονται είναι μείγμα αερίων για να τροποποιήσουν πολυμερή όπως οξυγόνο, αργό, άζωτο, νιτρώδες οξύ, τετραχλωρομεθάνιο.</a:t>
            </a:r>
          </a:p>
          <a:p>
            <a:pPr marL="419100"/>
            <a:r>
              <a:rPr lang="el-GR" sz="2000" dirty="0">
                <a:latin typeface="+mj-lt"/>
              </a:rPr>
              <a:t>Μία γεννήτρια υψηλών συχνοτήτων ιονίζει το αέριο και το μετατρέπει σε πλάσμα έτσι ώστε τα σωματίδια που σχηματίζονται να αντιδρούν με ευθύ τρόπο με την επιφάνεια χωρίς να αλλοιώνουν τις ιδιότητές της.</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51</a:t>
            </a:fld>
            <a:endParaRPr/>
          </a:p>
        </p:txBody>
      </p:sp>
    </p:spTree>
    <p:extLst>
      <p:ext uri="{BB962C8B-B14F-4D97-AF65-F5344CB8AC3E}">
        <p14:creationId xmlns:p14="http://schemas.microsoft.com/office/powerpoint/2010/main" val="607308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Εφαρμογές πλάσματος</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 Η τροποποίηση των επιφανειών χρησιμοποιώντας αέριο πλάσμα είναι μια διαδικασία ευέλικτη, με συστήματα στην αγορά ικανά να εφαρμοστούν σε πολλά υλικά, από μπαλόνια μέχρι μεγάλα και πολύπλοκα σύνθετα σώματα, από ίνες και χαρτί μέχρι πλαστικά και μεταλλικά και κεραμικά κομμάτια.</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52</a:t>
            </a:fld>
            <a:endParaRPr/>
          </a:p>
        </p:txBody>
      </p:sp>
    </p:spTree>
    <p:extLst>
      <p:ext uri="{BB962C8B-B14F-4D97-AF65-F5344CB8AC3E}">
        <p14:creationId xmlns:p14="http://schemas.microsoft.com/office/powerpoint/2010/main" val="2467916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Νέες τεχνολογίες</a:t>
            </a:r>
            <a:endParaRPr dirty="0">
              <a:solidFill>
                <a:schemeClr val="bg1"/>
              </a:solidFill>
              <a:latin typeface="+mj-lt"/>
            </a:endParaRPr>
          </a:p>
        </p:txBody>
      </p:sp>
      <p:sp>
        <p:nvSpPr>
          <p:cNvPr id="202" name="Google Shape;202;p18"/>
          <p:cNvSpPr txBox="1">
            <a:spLocks noGrp="1"/>
          </p:cNvSpPr>
          <p:nvPr>
            <p:ph type="body" idx="1"/>
          </p:nvPr>
        </p:nvSpPr>
        <p:spPr>
          <a:xfrm>
            <a:off x="514056" y="2209800"/>
            <a:ext cx="8858544" cy="3023312"/>
          </a:xfrm>
          <a:prstGeom prst="rect">
            <a:avLst/>
          </a:prstGeom>
        </p:spPr>
        <p:txBody>
          <a:bodyPr spcFirstLastPara="1" wrap="square" lIns="0" tIns="0" rIns="0" bIns="0" anchor="t" anchorCtr="0">
            <a:noAutofit/>
          </a:bodyPr>
          <a:lstStyle/>
          <a:p>
            <a:pPr marL="419100"/>
            <a:r>
              <a:rPr lang="el-GR" sz="2000" dirty="0">
                <a:latin typeface="+mj-lt"/>
              </a:rPr>
              <a:t>Επικαλύψεις για ενίσχυση των απεικονίσεων.</a:t>
            </a:r>
          </a:p>
          <a:p>
            <a:pPr marL="419100"/>
            <a:r>
              <a:rPr lang="el-GR" sz="2000" dirty="0">
                <a:latin typeface="+mj-lt"/>
              </a:rPr>
              <a:t>Επικαλύψεις κυττάρων για κατασκευή τεχνητών ιστών.</a:t>
            </a:r>
          </a:p>
          <a:p>
            <a:pPr marL="419100"/>
            <a:r>
              <a:rPr lang="el-GR" sz="2000" dirty="0">
                <a:latin typeface="+mj-lt"/>
              </a:rPr>
              <a:t>Επικαλύψεις για να ενισχυθεί η διαδικασία επούλωσης.</a:t>
            </a:r>
          </a:p>
          <a:p>
            <a:pPr marL="419100"/>
            <a:r>
              <a:rPr lang="el-GR" sz="2000" dirty="0">
                <a:latin typeface="+mj-lt"/>
              </a:rPr>
              <a:t>Επικαλύψεις για χορήγηση φαρμάκων.</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53</a:t>
            </a:fld>
            <a:endParaRPr/>
          </a:p>
        </p:txBody>
      </p:sp>
    </p:spTree>
    <p:extLst>
      <p:ext uri="{BB962C8B-B14F-4D97-AF65-F5344CB8AC3E}">
        <p14:creationId xmlns:p14="http://schemas.microsoft.com/office/powerpoint/2010/main" val="2273830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l-GR" sz="3200" b="1" dirty="0">
                <a:effectLst>
                  <a:outerShdw blurRad="38100" dist="38100" dir="2700000" algn="tl">
                    <a:srgbClr val="000000">
                      <a:alpha val="43137"/>
                    </a:srgbClr>
                  </a:outerShdw>
                </a:effectLst>
                <a:latin typeface="+mn-lt"/>
              </a:rPr>
              <a:t>Βιβλιογραφικές αναφορές</a:t>
            </a:r>
            <a:endParaRPr lang="en-IN" sz="3200" b="1" dirty="0">
              <a:effectLst>
                <a:outerShdw blurRad="38100" dist="38100" dir="2700000" algn="tl">
                  <a:srgbClr val="000000">
                    <a:alpha val="43137"/>
                  </a:srgbClr>
                </a:outerShdw>
              </a:effectLst>
              <a:latin typeface="+mn-lt"/>
            </a:endParaRPr>
          </a:p>
        </p:txBody>
      </p:sp>
      <p:sp>
        <p:nvSpPr>
          <p:cNvPr id="4" name="Content Placeholder 3"/>
          <p:cNvSpPr>
            <a:spLocks noGrp="1"/>
          </p:cNvSpPr>
          <p:nvPr>
            <p:ph idx="4294967295"/>
          </p:nvPr>
        </p:nvSpPr>
        <p:spPr>
          <a:xfrm>
            <a:off x="0" y="2057400"/>
            <a:ext cx="10287000" cy="4525963"/>
          </a:xfrm>
        </p:spPr>
        <p:txBody>
          <a:bodyPr>
            <a:normAutofit fontScale="77500" lnSpcReduction="20000"/>
          </a:bodyPr>
          <a:lstStyle/>
          <a:p>
            <a:pPr>
              <a:spcBef>
                <a:spcPts val="0"/>
              </a:spcBef>
              <a:spcAft>
                <a:spcPts val="600"/>
              </a:spcAft>
              <a:buClr>
                <a:schemeClr val="tx1"/>
              </a:buClr>
              <a:buSzPts val="1800"/>
            </a:pPr>
            <a:r>
              <a:rPr lang="en-US" sz="2200" dirty="0">
                <a:latin typeface="+mj-lt"/>
              </a:rPr>
              <a:t>J. Park and R.S. Lakes, Biomaterials an Introduction, 3rd Edition, Springer, New York, 2007. </a:t>
            </a:r>
          </a:p>
          <a:p>
            <a:pPr>
              <a:spcBef>
                <a:spcPts val="0"/>
              </a:spcBef>
              <a:spcAft>
                <a:spcPts val="600"/>
              </a:spcAft>
              <a:buClr>
                <a:schemeClr val="tx1"/>
              </a:buClr>
              <a:buSzPts val="1800"/>
            </a:pPr>
            <a:r>
              <a:rPr lang="en-US" sz="2200" dirty="0">
                <a:latin typeface="+mj-lt"/>
              </a:rPr>
              <a:t>B.D. Ratner, A.S. Hoffman, Biomaterials Science, 2nd Edition: An Introduction to Materials in Medicine, Elsevier Academic Press, San Diego, 2004. </a:t>
            </a:r>
          </a:p>
          <a:p>
            <a:pPr>
              <a:spcBef>
                <a:spcPts val="0"/>
              </a:spcBef>
              <a:spcAft>
                <a:spcPts val="600"/>
              </a:spcAft>
              <a:buClr>
                <a:schemeClr val="tx1"/>
              </a:buClr>
              <a:buSzPts val="1800"/>
            </a:pPr>
            <a:r>
              <a:rPr lang="en-US" sz="2200" dirty="0">
                <a:latin typeface="+mj-lt"/>
              </a:rPr>
              <a:t>Biomaterials, Edited by J.Y. Wang and J.D. </a:t>
            </a:r>
            <a:r>
              <a:rPr lang="en-US" sz="2200" dirty="0" err="1">
                <a:latin typeface="+mj-lt"/>
              </a:rPr>
              <a:t>Bronzino</a:t>
            </a:r>
            <a:r>
              <a:rPr lang="en-US" sz="2200" dirty="0">
                <a:latin typeface="+mj-lt"/>
              </a:rPr>
              <a:t>, CRC Press, Boca Raton, 2007.</a:t>
            </a:r>
          </a:p>
          <a:p>
            <a:pPr>
              <a:spcBef>
                <a:spcPts val="0"/>
              </a:spcBef>
              <a:spcAft>
                <a:spcPts val="600"/>
              </a:spcAft>
              <a:buClr>
                <a:schemeClr val="tx1"/>
              </a:buClr>
              <a:buSzPts val="1800"/>
            </a:pPr>
            <a:r>
              <a:rPr lang="en-US" sz="2200" dirty="0" err="1">
                <a:latin typeface="+mj-lt"/>
              </a:rPr>
              <a:t>Patric</a:t>
            </a:r>
            <a:r>
              <a:rPr lang="en-US" sz="2200" dirty="0">
                <a:latin typeface="+mj-lt"/>
              </a:rPr>
              <a:t> </a:t>
            </a:r>
            <a:r>
              <a:rPr lang="en-US" sz="2200" dirty="0" err="1">
                <a:latin typeface="+mj-lt"/>
              </a:rPr>
              <a:t>Tresco</a:t>
            </a:r>
            <a:r>
              <a:rPr lang="en-US" sz="2200" dirty="0">
                <a:latin typeface="+mj-lt"/>
              </a:rPr>
              <a:t>,  Biomaterials course,  University of Utah</a:t>
            </a:r>
          </a:p>
          <a:p>
            <a:pPr>
              <a:spcBef>
                <a:spcPts val="0"/>
              </a:spcBef>
              <a:spcAft>
                <a:spcPts val="600"/>
              </a:spcAft>
              <a:buClr>
                <a:schemeClr val="tx1"/>
              </a:buClr>
              <a:buSzPts val="1800"/>
            </a:pPr>
            <a:r>
              <a:rPr lang="en-US" sz="2200" dirty="0">
                <a:latin typeface="+mj-lt"/>
              </a:rPr>
              <a:t>Materials Science and Engineering - An Introduction, 4th </a:t>
            </a:r>
            <a:r>
              <a:rPr lang="en-US" sz="2200" dirty="0" err="1">
                <a:latin typeface="+mj-lt"/>
              </a:rPr>
              <a:t>Ed,WD</a:t>
            </a:r>
            <a:r>
              <a:rPr lang="en-US" sz="2200" dirty="0">
                <a:latin typeface="+mj-lt"/>
              </a:rPr>
              <a:t> Callister, Jr.</a:t>
            </a:r>
          </a:p>
          <a:p>
            <a:pPr>
              <a:spcBef>
                <a:spcPts val="0"/>
              </a:spcBef>
              <a:spcAft>
                <a:spcPts val="600"/>
              </a:spcAft>
              <a:buClr>
                <a:schemeClr val="tx1"/>
              </a:buClr>
              <a:buSzPts val="1800"/>
            </a:pPr>
            <a:r>
              <a:rPr lang="en-US" sz="2200" dirty="0">
                <a:latin typeface="+mj-lt"/>
              </a:rPr>
              <a:t>www.bioscience.org</a:t>
            </a:r>
          </a:p>
          <a:p>
            <a:pPr>
              <a:spcBef>
                <a:spcPts val="0"/>
              </a:spcBef>
              <a:spcAft>
                <a:spcPts val="600"/>
              </a:spcAft>
              <a:buClr>
                <a:schemeClr val="tx1"/>
              </a:buClr>
              <a:buSzPts val="1800"/>
            </a:pPr>
            <a:r>
              <a:rPr lang="en-US" sz="2200" dirty="0">
                <a:latin typeface="+mj-lt"/>
              </a:rPr>
              <a:t>www.mpkb.org</a:t>
            </a:r>
          </a:p>
          <a:p>
            <a:pPr>
              <a:spcBef>
                <a:spcPts val="0"/>
              </a:spcBef>
              <a:spcAft>
                <a:spcPts val="600"/>
              </a:spcAft>
              <a:buClr>
                <a:schemeClr val="tx1"/>
              </a:buClr>
              <a:buSzPts val="1800"/>
            </a:pPr>
            <a:r>
              <a:rPr lang="en-US" sz="2200" dirty="0">
                <a:latin typeface="+mj-lt"/>
              </a:rPr>
              <a:t>www.healthtype.org</a:t>
            </a:r>
          </a:p>
          <a:p>
            <a:pPr>
              <a:spcBef>
                <a:spcPts val="0"/>
              </a:spcBef>
              <a:spcAft>
                <a:spcPts val="600"/>
              </a:spcAft>
              <a:buClr>
                <a:schemeClr val="tx1"/>
              </a:buClr>
              <a:buSzPts val="1800"/>
            </a:pPr>
            <a:r>
              <a:rPr lang="en-US" sz="2200" dirty="0">
                <a:latin typeface="+mj-lt"/>
              </a:rPr>
              <a:t>http://www.oolfool.com/Microbial_Dimension.htm</a:t>
            </a:r>
          </a:p>
          <a:p>
            <a:pPr>
              <a:spcBef>
                <a:spcPts val="0"/>
              </a:spcBef>
              <a:spcAft>
                <a:spcPts val="600"/>
              </a:spcAft>
              <a:buClr>
                <a:schemeClr val="tx1"/>
              </a:buClr>
              <a:buSzPts val="1800"/>
            </a:pPr>
            <a:r>
              <a:rPr lang="en-US" sz="2200" dirty="0">
                <a:latin typeface="+mj-lt"/>
              </a:rPr>
              <a:t>www.pasteur.fr</a:t>
            </a:r>
          </a:p>
          <a:p>
            <a:pPr>
              <a:spcBef>
                <a:spcPts val="0"/>
              </a:spcBef>
              <a:spcAft>
                <a:spcPts val="600"/>
              </a:spcAft>
              <a:buClr>
                <a:schemeClr val="tx1"/>
              </a:buClr>
              <a:buSzPts val="1800"/>
            </a:pPr>
            <a:r>
              <a:rPr lang="en-US" sz="2200" dirty="0">
                <a:latin typeface="+mj-lt"/>
              </a:rPr>
              <a:t>www.corbisimages.com</a:t>
            </a:r>
          </a:p>
          <a:p>
            <a:pPr>
              <a:spcBef>
                <a:spcPts val="0"/>
              </a:spcBef>
              <a:spcAft>
                <a:spcPts val="600"/>
              </a:spcAft>
              <a:buClr>
                <a:schemeClr val="tx1"/>
              </a:buClr>
              <a:buSzPts val="1800"/>
            </a:pPr>
            <a:r>
              <a:rPr lang="en-US" sz="2200" dirty="0">
                <a:latin typeface="+mj-lt"/>
              </a:rPr>
              <a:t>www.valisafe.com</a:t>
            </a:r>
          </a:p>
          <a:p>
            <a:pPr>
              <a:spcBef>
                <a:spcPts val="0"/>
              </a:spcBef>
              <a:spcAft>
                <a:spcPts val="600"/>
              </a:spcAft>
              <a:buClr>
                <a:schemeClr val="tx1"/>
              </a:buClr>
              <a:buSzPts val="1800"/>
            </a:pPr>
            <a:r>
              <a:rPr lang="en-US" sz="2200" dirty="0">
                <a:latin typeface="+mj-lt"/>
              </a:rPr>
              <a:t>en.citizendium.org</a:t>
            </a:r>
          </a:p>
          <a:p>
            <a:pPr>
              <a:spcBef>
                <a:spcPts val="0"/>
              </a:spcBef>
              <a:spcAft>
                <a:spcPts val="600"/>
              </a:spcAft>
              <a:buClr>
                <a:schemeClr val="tx1"/>
              </a:buClr>
              <a:buSzPts val="1800"/>
            </a:pPr>
            <a:r>
              <a:rPr lang="en-US" sz="2200" dirty="0">
                <a:latin typeface="+mj-lt"/>
              </a:rPr>
              <a:t>uic.edu</a:t>
            </a:r>
          </a:p>
          <a:p>
            <a:pPr>
              <a:spcBef>
                <a:spcPts val="0"/>
              </a:spcBef>
              <a:spcAft>
                <a:spcPts val="600"/>
              </a:spcAft>
              <a:buClr>
                <a:schemeClr val="tx1"/>
              </a:buClr>
              <a:buSzPts val="1800"/>
            </a:pPr>
            <a:r>
              <a:rPr lang="en-US" sz="2200" dirty="0">
                <a:latin typeface="+mj-lt"/>
              </a:rPr>
              <a:t>J Chem Edu 79 121, 2002</a:t>
            </a:r>
          </a:p>
        </p:txBody>
      </p:sp>
    </p:spTree>
    <p:extLst>
      <p:ext uri="{BB962C8B-B14F-4D97-AF65-F5344CB8AC3E}">
        <p14:creationId xmlns:p14="http://schemas.microsoft.com/office/powerpoint/2010/main" val="1348523604"/>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Καθετήρες ουροποιητικού</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6647634" cy="3620800"/>
          </a:xfrm>
          <a:prstGeom prst="rect">
            <a:avLst/>
          </a:prstGeom>
        </p:spPr>
        <p:txBody>
          <a:bodyPr spcFirstLastPara="1" wrap="square" lIns="0" tIns="0" rIns="0" bIns="0" anchor="t" anchorCtr="0">
            <a:noAutofit/>
          </a:bodyPr>
          <a:lstStyle/>
          <a:p>
            <a:pPr marL="419100"/>
            <a:r>
              <a:rPr lang="el-GR" sz="2000" dirty="0">
                <a:latin typeface="+mj-lt"/>
              </a:rPr>
              <a:t>Μολύνσεις στις διόδους του ουροποιητικού συστήματος, παρατηρούνται στο 20% των ασθενών με τοποθετημένους καθετήρες Foley για περισσότερες από 10 ημέρες και σε περισσότερο από το 40% των ασθενών με τοποθετημένους καθετήρες για περισσότερες από 25 ημέρες.</a:t>
            </a:r>
            <a:endParaRPr lang="en-US" sz="2000" dirty="0">
              <a:latin typeface="+mj-lt"/>
            </a:endParaRPr>
          </a:p>
          <a:p>
            <a:pPr marL="419100"/>
            <a:r>
              <a:rPr lang="el-GR" sz="2000" dirty="0">
                <a:latin typeface="+mj-lt"/>
              </a:rPr>
              <a:t>Υπάρχουν περίπου 500.000 περιπτώσεις τέτοιας μορφής στα νοσοκομεία των ΗΠΑ κάθε χρόνο και οι περισσότερες είναι σχετικές με καθετήρες.</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6</a:t>
            </a:fld>
            <a:endParaRPr/>
          </a:p>
        </p:txBody>
      </p:sp>
      <p:pic>
        <p:nvPicPr>
          <p:cNvPr id="5" name="Picture 2">
            <a:extLst>
              <a:ext uri="{FF2B5EF4-FFF2-40B4-BE49-F238E27FC236}">
                <a16:creationId xmlns:a16="http://schemas.microsoft.com/office/drawing/2014/main" id="{5BFF7226-E77D-4BD6-A164-E45838F40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667000"/>
            <a:ext cx="3613716" cy="275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567C1A8F-4DDE-4039-8837-ED9A953A7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309" y="2819400"/>
            <a:ext cx="1979091" cy="28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68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Φλεβικοί καθετήρες</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7485834" cy="3620800"/>
          </a:xfrm>
          <a:prstGeom prst="rect">
            <a:avLst/>
          </a:prstGeom>
        </p:spPr>
        <p:txBody>
          <a:bodyPr spcFirstLastPara="1" wrap="square" lIns="0" tIns="0" rIns="0" bIns="0" anchor="t" anchorCtr="0">
            <a:noAutofit/>
          </a:bodyPr>
          <a:lstStyle/>
          <a:p>
            <a:pPr marL="419100"/>
            <a:r>
              <a:rPr lang="el-GR" sz="2000" dirty="0">
                <a:latin typeface="+mj-lt"/>
              </a:rPr>
              <a:t>Οι μολύνσεις του αίματος στις Ηνωμένες Πολιτείες είναι περισσότερες από 100.000 κάθε χρόνο, με ετήσια θνησιμότητα που κυμαίνεται από 10.000 μέχρι 20.000 και κόστος θεραπείας περίπου 1 δισ. $.</a:t>
            </a:r>
          </a:p>
          <a:p>
            <a:pPr marL="419100"/>
            <a:r>
              <a:rPr lang="el-GR" sz="2000" dirty="0">
                <a:latin typeface="+mj-lt"/>
              </a:rPr>
              <a:t>Τουλάχιστον 50.000 περιπτώσεις από αυτές τις μολύνσεις σχετίζονται με φλεβικούς καθετήρες καθώς και άλλες συσκευές όπως καθετήρες μεσαίας γραμμής και περιφερειακά εισαγόμενοι κεντρικοί καθετήρες (PICCs).</a:t>
            </a:r>
          </a:p>
          <a:p>
            <a:pPr marL="419100"/>
            <a:r>
              <a:rPr lang="el-GR" sz="2000" dirty="0">
                <a:latin typeface="+mj-lt"/>
              </a:rPr>
              <a:t>PICCs: Πρόκειται για λεπτoύς, εύκαµπτους καθετήρες πολυουρεθάνης των οποίων το σηµείο εισαγωγής είναι µία περιφερική φλέβα, συνήθως του άνω άκρου, και καταλήγει στον δεξιό κόλπο της καρδιάς.</a:t>
            </a: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7</a:t>
            </a:fld>
            <a:endParaRPr/>
          </a:p>
        </p:txBody>
      </p:sp>
      <p:pic>
        <p:nvPicPr>
          <p:cNvPr id="7" name="Picture 2">
            <a:extLst>
              <a:ext uri="{FF2B5EF4-FFF2-40B4-BE49-F238E27FC236}">
                <a16:creationId xmlns:a16="http://schemas.microsoft.com/office/drawing/2014/main" id="{503B5577-68E2-445A-8C34-338FF0CBA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514600"/>
            <a:ext cx="2699792" cy="207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53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Μολύνσεις κυκλοφορικού συστήματος</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10076634" cy="3620800"/>
          </a:xfrm>
          <a:prstGeom prst="rect">
            <a:avLst/>
          </a:prstGeom>
        </p:spPr>
        <p:txBody>
          <a:bodyPr spcFirstLastPara="1" wrap="square" lIns="0" tIns="0" rIns="0" bIns="0" anchor="t" anchorCtr="0">
            <a:noAutofit/>
          </a:bodyPr>
          <a:lstStyle/>
          <a:p>
            <a:pPr marL="419100"/>
            <a:r>
              <a:rPr lang="el-GR" sz="2000" dirty="0">
                <a:latin typeface="+mj-lt"/>
              </a:rPr>
              <a:t>Η μετανάστευση οργανισμών του δέρματος στο σημείο εισαγωγής στη δερματική περιοχή και η τελική μετακίνηση στο άκρο του καθετήρα είναι η συνηθέστερη διαδρομή μόλυνσης για τους περιφερειακά εισερχόμενους, μικρής χρονικής διάρκειας καθετήρες.</a:t>
            </a:r>
          </a:p>
          <a:p>
            <a:pPr marL="419100"/>
            <a:r>
              <a:rPr lang="el-GR" sz="2000" dirty="0">
                <a:latin typeface="+mj-lt"/>
              </a:rPr>
              <a:t>Περιστασιακά, οι καθετήρες μπορεί να μολυνθούν μέσω της κυκλοφορίας από άλλη εστία μόλυνσης.</a:t>
            </a:r>
          </a:p>
          <a:p>
            <a:pPr marL="419100"/>
            <a:r>
              <a:rPr lang="el-GR" sz="2000" dirty="0">
                <a:latin typeface="+mj-lt"/>
              </a:rPr>
              <a:t>Σπάνια, η μόλυνση σχετίζεται με λοιμώξεις του αίματος (bloodstream infections).</a:t>
            </a:r>
          </a:p>
          <a:p>
            <a:pPr marL="876300" lvl="1"/>
            <a:r>
              <a:rPr lang="el-GR" sz="2000" dirty="0">
                <a:latin typeface="+mj-lt"/>
              </a:rPr>
              <a:t>Οι λοιμώξεις του αίματος είναι λοιμώδεις νόσοι που ορίζονται από την παρουσία βιώσιμων βακτηριακών ή μυκητιακών μικροοργανισμών στην κυκλοφορία του αίματος και προκαλούν φλεγμονώδη αντίδραση χαρακτηριζόμενη από αλλοίωση κλινικών, εργαστηριακών και αιμοδυναμικών παραμέτρων</a:t>
            </a:r>
          </a:p>
          <a:p>
            <a:pPr marL="876300" lvl="1"/>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248479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18"/>
          <p:cNvSpPr txBox="1">
            <a:spLocks noGrp="1"/>
          </p:cNvSpPr>
          <p:nvPr>
            <p:ph type="title"/>
          </p:nvPr>
        </p:nvSpPr>
        <p:spPr>
          <a:prstGeom prst="rect">
            <a:avLst/>
          </a:prstGeom>
        </p:spPr>
        <p:txBody>
          <a:bodyPr spcFirstLastPara="1" wrap="square" lIns="0" tIns="0" rIns="0" bIns="0" anchor="ctr" anchorCtr="0">
            <a:noAutofit/>
          </a:bodyPr>
          <a:lstStyle/>
          <a:p>
            <a:r>
              <a:rPr lang="el-GR" sz="3200" b="1" dirty="0">
                <a:effectLst>
                  <a:outerShdw blurRad="38100" dist="38100" dir="2700000" algn="tl">
                    <a:srgbClr val="000000">
                      <a:alpha val="43137"/>
                    </a:srgbClr>
                  </a:outerShdw>
                </a:effectLst>
                <a:latin typeface="+mn-lt"/>
              </a:rPr>
              <a:t>Μολύνσεις κυκλοφορικού συστήματος</a:t>
            </a:r>
            <a:endParaRPr dirty="0">
              <a:solidFill>
                <a:schemeClr val="bg1"/>
              </a:solidFill>
              <a:latin typeface="+mj-lt"/>
            </a:endParaRPr>
          </a:p>
        </p:txBody>
      </p:sp>
      <p:sp>
        <p:nvSpPr>
          <p:cNvPr id="202" name="Google Shape;202;p18"/>
          <p:cNvSpPr txBox="1">
            <a:spLocks noGrp="1"/>
          </p:cNvSpPr>
          <p:nvPr>
            <p:ph type="body" idx="1"/>
          </p:nvPr>
        </p:nvSpPr>
        <p:spPr>
          <a:xfrm>
            <a:off x="819966" y="2273567"/>
            <a:ext cx="10076634" cy="3620800"/>
          </a:xfrm>
          <a:prstGeom prst="rect">
            <a:avLst/>
          </a:prstGeom>
        </p:spPr>
        <p:txBody>
          <a:bodyPr spcFirstLastPara="1" wrap="square" lIns="0" tIns="0" rIns="0" bIns="0" anchor="t" anchorCtr="0">
            <a:noAutofit/>
          </a:bodyPr>
          <a:lstStyle/>
          <a:p>
            <a:pPr marL="419100"/>
            <a:r>
              <a:rPr lang="el-GR" sz="2000" dirty="0">
                <a:latin typeface="+mj-lt"/>
              </a:rPr>
              <a:t>Η μετανάστευση οργανισμών του δέρματος στο σημείο εισαγωγής στη δερματική περιοχή και η τελική μετακίνηση στο άκρο του καθετήρα είναι η συνηθέστερη διαδρομή μόλυνσης για τους περιφερειακά εισερχόμενους, μικρής χρονικής διάρκειας καθετήρες.</a:t>
            </a:r>
          </a:p>
          <a:p>
            <a:pPr marL="419100"/>
            <a:r>
              <a:rPr lang="el-GR" sz="2000" dirty="0">
                <a:latin typeface="+mj-lt"/>
              </a:rPr>
              <a:t>Περιστασιακά, οι καθετήρες μπορεί να μολυνθούν μέσω της κυκλοφορίας από άλλη εστία μόλυνσης.</a:t>
            </a:r>
          </a:p>
          <a:p>
            <a:pPr marL="419100"/>
            <a:r>
              <a:rPr lang="el-GR" sz="2000" dirty="0">
                <a:latin typeface="+mj-lt"/>
              </a:rPr>
              <a:t>Σπάνια, η μόλυνση σχετίζεται με λοιμώξεις του αίματος (bloodstream infections).</a:t>
            </a:r>
          </a:p>
          <a:p>
            <a:pPr marL="876300" lvl="1"/>
            <a:r>
              <a:rPr lang="el-GR" sz="2000" dirty="0">
                <a:latin typeface="+mj-lt"/>
              </a:rPr>
              <a:t>Οι λοιμώξεις του αίματος είναι λοιμώδεις νόσοι που ορίζονται από την παρουσία βιώσιμων βακτηριακών ή μυκητιακών μικροοργανισμών στην κυκλοφορία του αίματος και προκαλούν φλεγμονώδη αντίδραση χαρακτηριζόμενη από αλλοίωση κλινικών, εργαστηριακών και αιμοδυναμικών παραμέτρων</a:t>
            </a:r>
          </a:p>
          <a:p>
            <a:pPr marL="876300" lvl="1"/>
            <a:endParaRPr lang="el-GR" sz="2000" dirty="0">
              <a:latin typeface="+mj-lt"/>
            </a:endParaRPr>
          </a:p>
          <a:p>
            <a:pPr marL="76200" indent="0">
              <a:buNone/>
            </a:pPr>
            <a:endParaRPr lang="en" dirty="0"/>
          </a:p>
        </p:txBody>
      </p:sp>
      <p:sp>
        <p:nvSpPr>
          <p:cNvPr id="203" name="Google Shape;203;p18"/>
          <p:cNvSpPr txBox="1">
            <a:spLocks noGrp="1"/>
          </p:cNvSpPr>
          <p:nvPr>
            <p:ph type="sldNum" idx="12"/>
          </p:nvPr>
        </p:nvSpPr>
        <p:spPr>
          <a:prstGeom prst="rect">
            <a:avLst/>
          </a:prstGeom>
        </p:spPr>
        <p:txBody>
          <a:bodyPr spcFirstLastPara="1" wrap="square" lIns="0" tIns="0" rIns="0" bIns="0" anchor="ctr" anchorCtr="0">
            <a:noAutofit/>
          </a:bodyPr>
          <a:lstStyle/>
          <a:p>
            <a:fld id="{00000000-1234-1234-1234-123412341234}" type="slidenum">
              <a:rPr lang="en"/>
              <a:pPr/>
              <a:t>9</a:t>
            </a:fld>
            <a:endParaRPr/>
          </a:p>
        </p:txBody>
      </p:sp>
    </p:spTree>
    <p:extLst>
      <p:ext uri="{BB962C8B-B14F-4D97-AF65-F5344CB8AC3E}">
        <p14:creationId xmlns:p14="http://schemas.microsoft.com/office/powerpoint/2010/main" val="3128925213"/>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5293</TotalTime>
  <Words>3255</Words>
  <Application>Microsoft Macintosh PowerPoint</Application>
  <PresentationFormat>Widescreen</PresentationFormat>
  <Paragraphs>290</Paragraphs>
  <Slides>54</Slides>
  <Notes>45</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Barlow Light</vt:lpstr>
      <vt:lpstr>Barlow SemiBold</vt:lpstr>
      <vt:lpstr>Calibri</vt:lpstr>
      <vt:lpstr>Times New Roman</vt:lpstr>
      <vt:lpstr>Wingdings</vt:lpstr>
      <vt:lpstr>Caius template</vt:lpstr>
      <vt:lpstr>Bitmap Image</vt:lpstr>
      <vt:lpstr>  Εμφυτεύματα, σχετικές μολύνσεις και μέθοδοι αποστείρωσης</vt:lpstr>
      <vt:lpstr>Παράγοντες μόλυνσης</vt:lpstr>
      <vt:lpstr>Νοσοκομειακές μολύνσεις</vt:lpstr>
      <vt:lpstr>Νοσοκομειακές μολύνσεις</vt:lpstr>
      <vt:lpstr>Νοσοκομειακές μολύνσεις</vt:lpstr>
      <vt:lpstr>Καθετήρες ουροποιητικού</vt:lpstr>
      <vt:lpstr>Φλεβικοί καθετήρες</vt:lpstr>
      <vt:lpstr>Μολύνσεις κυκλοφορικού συστήματος</vt:lpstr>
      <vt:lpstr>Μολύνσεις κυκλοφορικού συστήματος</vt:lpstr>
      <vt:lpstr>Βιοφίλμ σε οδοντικό εμφύτευμα</vt:lpstr>
      <vt:lpstr>Τύποι μολυσματικών παραγόντων</vt:lpstr>
      <vt:lpstr>Συσκευές και τύποι μόλυνσης</vt:lpstr>
      <vt:lpstr>Βακτηριακή  προσκόλληση στα βιοϋλικά</vt:lpstr>
      <vt:lpstr>Πρόληψη και αποστείρωση </vt:lpstr>
      <vt:lpstr>Μέγεθος μικροοργανισμών</vt:lpstr>
      <vt:lpstr>Σχηματισμός βιοφιλμ</vt:lpstr>
      <vt:lpstr>Σχηματισμός βιοφιλμ</vt:lpstr>
      <vt:lpstr>Μια μόλυνση που σχετίζεται με τεχνητό μέλος αντιμετωπίζεται δύσκολα</vt:lpstr>
      <vt:lpstr>Οι άνθρωποι σαν πηγή μόλυνσης</vt:lpstr>
      <vt:lpstr>Σωματίδια που παράγονται από ανθρώπινες δραστηριότητες</vt:lpstr>
      <vt:lpstr>Παραγωγή ενέσεων σε συνθήκες αποστείρωσης</vt:lpstr>
      <vt:lpstr>Συναρμολόγηση σε συνθήκες αποστείρωσης</vt:lpstr>
      <vt:lpstr>Αποστείρωση</vt:lpstr>
      <vt:lpstr>Ιστορική αναδρομή</vt:lpstr>
      <vt:lpstr>Γενικές αρχές αποστείρωσης ιατρικών συσκευών</vt:lpstr>
      <vt:lpstr>Μέθοδοι αποστείρωσης</vt:lpstr>
      <vt:lpstr>Ξηρή θέρμανση</vt:lpstr>
      <vt:lpstr>Ξηρή θέρμανση</vt:lpstr>
      <vt:lpstr>Ατμός υπό πίεση</vt:lpstr>
      <vt:lpstr>Ατμός υπό πίεση</vt:lpstr>
      <vt:lpstr>Αποστείρωση με ατμό: κλίβανος </vt:lpstr>
      <vt:lpstr>Προετοιμασία για αποστείρωση</vt:lpstr>
      <vt:lpstr>Αποστείρωση οξειδίου του αιθυλενίου: αέριο ETO</vt:lpstr>
      <vt:lpstr>Οξείδιο του αιθυλενίου</vt:lpstr>
      <vt:lpstr>Οξείδιο του αιθυλενίου</vt:lpstr>
      <vt:lpstr>Μολύνσεις σχετικές με εμφυτεύματα</vt:lpstr>
      <vt:lpstr>Ακτινοβολία (Co-60, Cs-137, επιταχυνόμενα ηλεκτρόνια)</vt:lpstr>
      <vt:lpstr>Ραδιενέργεια</vt:lpstr>
      <vt:lpstr>Διαδικασία ασηψίας</vt:lpstr>
      <vt:lpstr>Τεχνικές αποστείρωσης για βιοδιασπώμενα ικριώματα σε εφαρμογές μηχανικής ιστών</vt:lpstr>
      <vt:lpstr>Τεχνικές αποστείρωσης για βιοδιασπώμενα ικριώματα σε εφαρμογές μηχανικής ιστών</vt:lpstr>
      <vt:lpstr>PowerPoint Presentation</vt:lpstr>
      <vt:lpstr>Επικάλυψη Επιφανειών</vt:lpstr>
      <vt:lpstr> Γενικές στρατηγικές για να αποτρέψουμε μολύνσεις που σχετίζονται με συσκευές</vt:lpstr>
      <vt:lpstr>Προσρόφηση πρωτεϊνών in situ</vt:lpstr>
      <vt:lpstr>PowerPoint Presentation</vt:lpstr>
      <vt:lpstr>PowerPoint Presentation</vt:lpstr>
      <vt:lpstr>Καμία πρωτεϊνική προσρόφηση</vt:lpstr>
      <vt:lpstr>Τεχνολογία επικάλυψης επιφανειών</vt:lpstr>
      <vt:lpstr>Μέθοδοι </vt:lpstr>
      <vt:lpstr>Τροποποίηση επιφανειών χρησιμοποιώντας τεχνολογία πλάσματος χαμηλής πίεσης</vt:lpstr>
      <vt:lpstr>Εφαρμογές πλάσματος</vt:lpstr>
      <vt:lpstr>Νέες τεχνολογίες</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Πολυμερή Υλικά</dc:title>
  <dc:creator>Fenriz</dc:creator>
  <cp:lastModifiedBy>EFTERPI KARAPINTZOU</cp:lastModifiedBy>
  <cp:revision>342</cp:revision>
  <dcterms:created xsi:type="dcterms:W3CDTF">2010-02-11T12:03:36Z</dcterms:created>
  <dcterms:modified xsi:type="dcterms:W3CDTF">2024-04-21T17:33:29Z</dcterms:modified>
</cp:coreProperties>
</file>