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9"/>
  </p:notesMasterIdLst>
  <p:sldIdLst>
    <p:sldId id="343" r:id="rId2"/>
    <p:sldId id="346" r:id="rId3"/>
    <p:sldId id="347" r:id="rId4"/>
    <p:sldId id="348" r:id="rId5"/>
    <p:sldId id="349" r:id="rId6"/>
    <p:sldId id="350" r:id="rId7"/>
    <p:sldId id="351" r:id="rId8"/>
    <p:sldId id="353" r:id="rId9"/>
    <p:sldId id="354" r:id="rId10"/>
    <p:sldId id="355" r:id="rId11"/>
    <p:sldId id="352" r:id="rId12"/>
    <p:sldId id="356" r:id="rId13"/>
    <p:sldId id="357" r:id="rId14"/>
    <p:sldId id="358" r:id="rId15"/>
    <p:sldId id="359" r:id="rId16"/>
    <p:sldId id="360" r:id="rId17"/>
    <p:sldId id="361"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5" r:id="rId35"/>
    <p:sldId id="299" r:id="rId36"/>
    <p:sldId id="302" r:id="rId37"/>
    <p:sldId id="303" r:id="rId38"/>
    <p:sldId id="305" r:id="rId39"/>
    <p:sldId id="306" r:id="rId40"/>
    <p:sldId id="307" r:id="rId41"/>
    <p:sldId id="308" r:id="rId42"/>
    <p:sldId id="309" r:id="rId43"/>
    <p:sldId id="310" r:id="rId44"/>
    <p:sldId id="311" r:id="rId45"/>
    <p:sldId id="312" r:id="rId46"/>
    <p:sldId id="313" r:id="rId47"/>
    <p:sldId id="318" r:id="rId48"/>
    <p:sldId id="319" r:id="rId49"/>
    <p:sldId id="320" r:id="rId50"/>
    <p:sldId id="321" r:id="rId51"/>
    <p:sldId id="323" r:id="rId52"/>
    <p:sldId id="326" r:id="rId53"/>
    <p:sldId id="328" r:id="rId54"/>
    <p:sldId id="332" r:id="rId55"/>
    <p:sldId id="333" r:id="rId56"/>
    <p:sldId id="339" r:id="rId57"/>
    <p:sldId id="340"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autoAdjust="0"/>
    <p:restoredTop sz="94638" autoAdjust="0"/>
  </p:normalViewPr>
  <p:slideViewPr>
    <p:cSldViewPr>
      <p:cViewPr>
        <p:scale>
          <a:sx n="107" d="100"/>
          <a:sy n="107" d="100"/>
        </p:scale>
        <p:origin x="944" y="616"/>
      </p:cViewPr>
      <p:guideLst>
        <p:guide orient="horz" pos="2160"/>
        <p:guide pos="2880"/>
      </p:guideLst>
    </p:cSldViewPr>
  </p:slideViewPr>
  <p:outlineViewPr>
    <p:cViewPr>
      <p:scale>
        <a:sx n="33" d="100"/>
        <a:sy n="33" d="100"/>
      </p:scale>
      <p:origin x="0" y="29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2E6F0-39B4-4EA9-B369-14A2ED793C15}" type="datetimeFigureOut">
              <a:rPr lang="el-GR" smtClean="0"/>
              <a:pPr/>
              <a:t>12/5/24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8066C-F2C8-460C-A3D0-5699A1BA1F82}" type="slidenum">
              <a:rPr lang="el-GR" smtClean="0"/>
              <a:pPr/>
              <a:t>‹#›</a:t>
            </a:fld>
            <a:endParaRPr lang="el-GR"/>
          </a:p>
        </p:txBody>
      </p:sp>
    </p:spTree>
    <p:extLst>
      <p:ext uri="{BB962C8B-B14F-4D97-AF65-F5344CB8AC3E}">
        <p14:creationId xmlns:p14="http://schemas.microsoft.com/office/powerpoint/2010/main" val="396036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bf067c2c6a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bf067c2c6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7D8066C-F2C8-460C-A3D0-5699A1BA1F82}"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IN" dirty="0"/>
          </a:p>
        </p:txBody>
      </p:sp>
      <p:sp>
        <p:nvSpPr>
          <p:cNvPr id="4" name="Θέση αριθμού διαφάνειας 3"/>
          <p:cNvSpPr>
            <a:spLocks noGrp="1"/>
          </p:cNvSpPr>
          <p:nvPr>
            <p:ph type="sldNum" sz="quarter" idx="10"/>
          </p:nvPr>
        </p:nvSpPr>
        <p:spPr/>
        <p:txBody>
          <a:bodyPr/>
          <a:lstStyle/>
          <a:p>
            <a:fld id="{57D8066C-F2C8-460C-A3D0-5699A1BA1F82}" type="slidenum">
              <a:rPr lang="el-GR" smtClean="0"/>
              <a:pPr/>
              <a:t>57</a:t>
            </a:fld>
            <a:endParaRPr lang="el-GR"/>
          </a:p>
        </p:txBody>
      </p:sp>
    </p:spTree>
    <p:extLst>
      <p:ext uri="{BB962C8B-B14F-4D97-AF65-F5344CB8AC3E}">
        <p14:creationId xmlns:p14="http://schemas.microsoft.com/office/powerpoint/2010/main" val="412446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1" y="1002785"/>
            <a:ext cx="876290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3"/>
          <p:cNvSpPr txBox="1">
            <a:spLocks noGrp="1"/>
          </p:cNvSpPr>
          <p:nvPr>
            <p:ph type="ctrTitle"/>
          </p:nvPr>
        </p:nvSpPr>
        <p:spPr>
          <a:xfrm>
            <a:off x="614975" y="2702200"/>
            <a:ext cx="49695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l-GR"/>
              <a:t>Κάντε κλικ για να επεξεργαστείτε τον τίτλο υποδείγματος</a:t>
            </a:r>
            <a:endParaRPr/>
          </a:p>
        </p:txBody>
      </p:sp>
      <p:sp>
        <p:nvSpPr>
          <p:cNvPr id="28" name="Google Shape;28;p3"/>
          <p:cNvSpPr txBox="1">
            <a:spLocks noGrp="1"/>
          </p:cNvSpPr>
          <p:nvPr>
            <p:ph type="subTitle" idx="1"/>
          </p:nvPr>
        </p:nvSpPr>
        <p:spPr>
          <a:xfrm>
            <a:off x="614975" y="3481433"/>
            <a:ext cx="49695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r>
              <a:rPr lang="el-GR"/>
              <a:t>Κάντε κλικ για να επεξεργαστείτε τον υπότιτλο του υποδείγματος</a:t>
            </a:r>
            <a:endParaRPr/>
          </a:p>
        </p:txBody>
      </p:sp>
    </p:spTree>
    <p:extLst>
      <p:ext uri="{BB962C8B-B14F-4D97-AF65-F5344CB8AC3E}">
        <p14:creationId xmlns:p14="http://schemas.microsoft.com/office/powerpoint/2010/main" val="94174340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5" name="Object 2"/>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8" descr="medlab_logo"/>
          <p:cNvPicPr>
            <a:picLocks noChangeAspect="1" noChangeArrowheads="1"/>
          </p:cNvPicPr>
          <p:nvPr userDrawn="1"/>
        </p:nvPicPr>
        <p:blipFill>
          <a:blip r:embed="rId4"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title"/>
          </p:nvPr>
        </p:nvSpPr>
        <p:spPr/>
        <p:txBody>
          <a:bodyPr/>
          <a:lstStyle>
            <a:lvl1pPr>
              <a:defRPr>
                <a:solidFill>
                  <a:schemeClr val="tx2">
                    <a:lumMod val="75000"/>
                  </a:schemeClr>
                </a:solidFill>
              </a:defRPr>
            </a:lvl1pPr>
          </a:lstStyle>
          <a:p>
            <a:r>
              <a:rPr lang="el-GR"/>
              <a:t>Kλικ για επεξεργασία του τίτλου</a:t>
            </a:r>
          </a:p>
        </p:txBody>
      </p:sp>
      <p:sp>
        <p:nvSpPr>
          <p:cNvPr id="3" name="2 - Θέση περιεχομένου"/>
          <p:cNvSpPr>
            <a:spLocks noGrp="1"/>
          </p:cNvSpPr>
          <p:nvPr>
            <p:ph idx="1"/>
          </p:nvPr>
        </p:nvSpPr>
        <p:spPr/>
        <p:txBody>
          <a:bodyPr/>
          <a:lstStyle>
            <a:lvl1pPr>
              <a:buClr>
                <a:schemeClr val="tx2">
                  <a:lumMod val="75000"/>
                </a:schemeClr>
              </a:buClr>
              <a:buFont typeface="Wingdings" pitchFamily="2" charset="2"/>
              <a:buChar char="§"/>
              <a:defRPr/>
            </a:lvl1pPr>
            <a:lvl2pPr>
              <a:buClr>
                <a:schemeClr val="tx2">
                  <a:lumMod val="75000"/>
                </a:schemeClr>
              </a:buClr>
              <a:buFont typeface="Wingdings" pitchFamily="2" charset="2"/>
              <a:buChar char="§"/>
              <a:defRPr/>
            </a:lvl2pPr>
            <a:lvl3pPr>
              <a:buClr>
                <a:schemeClr val="tx2">
                  <a:lumMod val="75000"/>
                </a:schemeClr>
              </a:buClr>
              <a:buFont typeface="Wingdings" pitchFamily="2" charset="2"/>
              <a:buChar char="§"/>
              <a:defRPr/>
            </a:lvl3pPr>
            <a:lvl4pPr>
              <a:buClr>
                <a:schemeClr val="tx2">
                  <a:lumMod val="75000"/>
                </a:schemeClr>
              </a:buClr>
              <a:buFont typeface="Wingdings" pitchFamily="2" charset="2"/>
              <a:buChar char="§"/>
              <a:defRPr/>
            </a:lvl4pPr>
            <a:lvl5pPr>
              <a:buClr>
                <a:schemeClr val="tx2">
                  <a:lumMod val="75000"/>
                </a:schemeClr>
              </a:buClr>
              <a:buFont typeface="Wingdings" pitchFamily="2" charset="2"/>
              <a:buChar cha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solidFill>
                  <a:srgbClr val="002060"/>
                </a:solidFill>
              </a:defRPr>
            </a:lvl1pPr>
          </a:lstStyle>
          <a:p>
            <a:pPr rtl="0"/>
            <a:endParaRPr lang="el-GR" kern="1200" dirty="0">
              <a:latin typeface="Calibri"/>
              <a:ea typeface="+mn-ea"/>
              <a:cs typeface="+mn-cs"/>
            </a:endParaRPr>
          </a:p>
        </p:txBody>
      </p:sp>
    </p:spTree>
    <p:extLst>
      <p:ext uri="{BB962C8B-B14F-4D97-AF65-F5344CB8AC3E}">
        <p14:creationId xmlns:p14="http://schemas.microsoft.com/office/powerpoint/2010/main" val="27834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603997"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 name="Google Shape;47;p5"/>
          <p:cNvGrpSpPr/>
          <p:nvPr/>
        </p:nvGrpSpPr>
        <p:grpSpPr>
          <a:xfrm>
            <a:off x="381001" y="0"/>
            <a:ext cx="8763111"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6" name="Google Shape;56;p5"/>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57" name="Google Shape;57;p5"/>
          <p:cNvSpPr txBox="1">
            <a:spLocks noGrp="1"/>
          </p:cNvSpPr>
          <p:nvPr>
            <p:ph type="body" idx="1"/>
          </p:nvPr>
        </p:nvSpPr>
        <p:spPr>
          <a:xfrm>
            <a:off x="614975" y="2273567"/>
            <a:ext cx="67578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l-GR"/>
              <a:t>Στυλ κειμένου υποδείγματος</a:t>
            </a:r>
          </a:p>
        </p:txBody>
      </p:sp>
      <p:sp>
        <p:nvSpPr>
          <p:cNvPr id="58" name="Google Shape;58;p5"/>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252287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603997"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3" name="Google Shape;63;p6"/>
          <p:cNvSpPr txBox="1">
            <a:spLocks noGrp="1"/>
          </p:cNvSpPr>
          <p:nvPr>
            <p:ph type="title"/>
          </p:nvPr>
        </p:nvSpPr>
        <p:spPr>
          <a:xfrm>
            <a:off x="614975" y="521800"/>
            <a:ext cx="36132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r>
              <a:rPr lang="el-GR"/>
              <a:t>Κάντε κλικ για να επεξεργαστείτε τον τίτλο υποδείγματος</a:t>
            </a:r>
            <a:endParaRPr/>
          </a:p>
        </p:txBody>
      </p:sp>
      <p:sp>
        <p:nvSpPr>
          <p:cNvPr id="64" name="Google Shape;64;p6"/>
          <p:cNvSpPr txBox="1">
            <a:spLocks noGrp="1"/>
          </p:cNvSpPr>
          <p:nvPr>
            <p:ph type="body" idx="1"/>
          </p:nvPr>
        </p:nvSpPr>
        <p:spPr>
          <a:xfrm>
            <a:off x="614975" y="1968767"/>
            <a:ext cx="36132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l-GR"/>
              <a:t>Στυλ κειμένου υποδείγματος</a:t>
            </a:r>
          </a:p>
        </p:txBody>
      </p:sp>
      <p:sp>
        <p:nvSpPr>
          <p:cNvPr id="65" name="Google Shape;65;p6"/>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66" name="Google Shape;66;p6"/>
          <p:cNvGrpSpPr/>
          <p:nvPr/>
        </p:nvGrpSpPr>
        <p:grpSpPr>
          <a:xfrm rot="10800000">
            <a:off x="4572000" y="-63"/>
            <a:ext cx="4572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30718402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603997"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 name="Google Shape;74;p7"/>
          <p:cNvGrpSpPr/>
          <p:nvPr/>
        </p:nvGrpSpPr>
        <p:grpSpPr>
          <a:xfrm>
            <a:off x="381001" y="0"/>
            <a:ext cx="8763111"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83" name="Google Shape;83;p7"/>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84" name="Google Shape;84;p7"/>
          <p:cNvSpPr txBox="1">
            <a:spLocks noGrp="1"/>
          </p:cNvSpPr>
          <p:nvPr>
            <p:ph type="body" idx="1"/>
          </p:nvPr>
        </p:nvSpPr>
        <p:spPr>
          <a:xfrm>
            <a:off x="604000"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5" name="Google Shape;85;p7"/>
          <p:cNvSpPr txBox="1">
            <a:spLocks noGrp="1"/>
          </p:cNvSpPr>
          <p:nvPr>
            <p:ph type="body" idx="2"/>
          </p:nvPr>
        </p:nvSpPr>
        <p:spPr>
          <a:xfrm>
            <a:off x="4187378"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6" name="Google Shape;86;p7"/>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172216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603997"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8"/>
          <p:cNvGrpSpPr/>
          <p:nvPr/>
        </p:nvGrpSpPr>
        <p:grpSpPr>
          <a:xfrm>
            <a:off x="381001" y="0"/>
            <a:ext cx="8763111"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00" name="Google Shape;100;p8"/>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01" name="Google Shape;101;p8"/>
          <p:cNvSpPr txBox="1">
            <a:spLocks noGrp="1"/>
          </p:cNvSpPr>
          <p:nvPr>
            <p:ph type="body" idx="1"/>
          </p:nvPr>
        </p:nvSpPr>
        <p:spPr>
          <a:xfrm>
            <a:off x="61497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2" name="Google Shape;102;p8"/>
          <p:cNvSpPr txBox="1">
            <a:spLocks noGrp="1"/>
          </p:cNvSpPr>
          <p:nvPr>
            <p:ph type="body" idx="2"/>
          </p:nvPr>
        </p:nvSpPr>
        <p:spPr>
          <a:xfrm>
            <a:off x="2949570"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3" name="Google Shape;103;p8"/>
          <p:cNvSpPr txBox="1">
            <a:spLocks noGrp="1"/>
          </p:cNvSpPr>
          <p:nvPr>
            <p:ph type="body" idx="3"/>
          </p:nvPr>
        </p:nvSpPr>
        <p:spPr>
          <a:xfrm>
            <a:off x="528416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4" name="Google Shape;104;p8"/>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572611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603997"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 name="Google Shape;109;p9"/>
          <p:cNvGrpSpPr/>
          <p:nvPr/>
        </p:nvGrpSpPr>
        <p:grpSpPr>
          <a:xfrm>
            <a:off x="381001" y="0"/>
            <a:ext cx="8763111"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18" name="Google Shape;118;p9"/>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19" name="Google Shape;119;p9"/>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121113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10"/>
          <p:cNvSpPr/>
          <p:nvPr/>
        </p:nvSpPr>
        <p:spPr>
          <a:xfrm rot="10800000">
            <a:off x="7365397" y="100"/>
            <a:ext cx="724800" cy="14076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2" name="Google Shape;122;p10"/>
          <p:cNvGrpSpPr/>
          <p:nvPr/>
        </p:nvGrpSpPr>
        <p:grpSpPr>
          <a:xfrm>
            <a:off x="9" y="6233073"/>
            <a:ext cx="8088217" cy="625073"/>
            <a:chOff x="8" y="4674804"/>
            <a:chExt cx="8088217" cy="468805"/>
          </a:xfrm>
        </p:grpSpPr>
        <p:sp>
          <p:nvSpPr>
            <p:cNvPr id="123" name="Google Shape;123;p10"/>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0"/>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25" name="Google Shape;125;p10"/>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10"/>
          <p:cNvSpPr txBox="1">
            <a:spLocks noGrp="1"/>
          </p:cNvSpPr>
          <p:nvPr>
            <p:ph type="sldNum" idx="12"/>
          </p:nvPr>
        </p:nvSpPr>
        <p:spPr>
          <a:xfrm>
            <a:off x="0" y="6349867"/>
            <a:ext cx="381000" cy="5152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27" name="Google Shape;127;p10"/>
          <p:cNvGrpSpPr/>
          <p:nvPr/>
        </p:nvGrpSpPr>
        <p:grpSpPr>
          <a:xfrm>
            <a:off x="8090200" y="0"/>
            <a:ext cx="1053910" cy="1405208"/>
            <a:chOff x="8090200" y="0"/>
            <a:chExt cx="1053910" cy="1053906"/>
          </a:xfrm>
        </p:grpSpPr>
        <p:sp>
          <p:nvSpPr>
            <p:cNvPr id="128" name="Google Shape;128;p1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10"/>
            <p:cNvSpPr/>
            <p:nvPr/>
          </p:nvSpPr>
          <p:spPr>
            <a:xfrm>
              <a:off x="8090200" y="967217"/>
              <a:ext cx="1053900" cy="86689"/>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0" name="Google Shape;130;p10"/>
          <p:cNvSpPr txBox="1">
            <a:spLocks noGrp="1"/>
          </p:cNvSpPr>
          <p:nvPr>
            <p:ph type="body" idx="1"/>
          </p:nvPr>
        </p:nvSpPr>
        <p:spPr>
          <a:xfrm>
            <a:off x="814200" y="6233067"/>
            <a:ext cx="7104000" cy="4356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pPr lvl="0"/>
            <a:r>
              <a:rPr lang="el-GR"/>
              <a:t>Στυλ κειμένου υποδείγματος</a:t>
            </a:r>
          </a:p>
        </p:txBody>
      </p:sp>
      <p:sp>
        <p:nvSpPr>
          <p:cNvPr id="131" name="Google Shape;131;p10"/>
          <p:cNvSpPr/>
          <p:nvPr/>
        </p:nvSpPr>
        <p:spPr>
          <a:xfrm>
            <a:off x="7366400" y="1"/>
            <a:ext cx="723250" cy="1401567"/>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extLst>
      <p:ext uri="{BB962C8B-B14F-4D97-AF65-F5344CB8AC3E}">
        <p14:creationId xmlns:p14="http://schemas.microsoft.com/office/powerpoint/2010/main" val="5956246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grpSp>
        <p:nvGrpSpPr>
          <p:cNvPr id="133" name="Google Shape;133;p11"/>
          <p:cNvGrpSpPr/>
          <p:nvPr/>
        </p:nvGrpSpPr>
        <p:grpSpPr>
          <a:xfrm>
            <a:off x="1" y="6349867"/>
            <a:ext cx="603997" cy="508133"/>
            <a:chOff x="0" y="4762400"/>
            <a:chExt cx="603997" cy="381100"/>
          </a:xfrm>
        </p:grpSpPr>
        <p:sp>
          <p:nvSpPr>
            <p:cNvPr id="134" name="Google Shape;134;p11"/>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11"/>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6" name="Google Shape;136;p11"/>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37" name="Google Shape;137;p11"/>
          <p:cNvGrpSpPr/>
          <p:nvPr/>
        </p:nvGrpSpPr>
        <p:grpSpPr>
          <a:xfrm rot="10800000">
            <a:off x="125800" y="6"/>
            <a:ext cx="9018200" cy="625073"/>
            <a:chOff x="8" y="4674804"/>
            <a:chExt cx="9018200" cy="468805"/>
          </a:xfrm>
        </p:grpSpPr>
        <p:sp>
          <p:nvSpPr>
            <p:cNvPr id="138" name="Google Shape;138;p11"/>
            <p:cNvSpPr/>
            <p:nvPr/>
          </p:nvSpPr>
          <p:spPr>
            <a:xfrm rot="10800000">
              <a:off x="8" y="4766509"/>
              <a:ext cx="377100" cy="3771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11"/>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40" name="Google Shape;140;p11"/>
            <p:cNvSpPr/>
            <p:nvPr/>
          </p:nvSpPr>
          <p:spPr>
            <a:xfrm rot="10800000">
              <a:off x="633808" y="4674838"/>
              <a:ext cx="8384400" cy="3312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11459812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grpSp>
        <p:nvGrpSpPr>
          <p:cNvPr id="142" name="Google Shape;142;p12"/>
          <p:cNvGrpSpPr/>
          <p:nvPr/>
        </p:nvGrpSpPr>
        <p:grpSpPr>
          <a:xfrm>
            <a:off x="1" y="6349867"/>
            <a:ext cx="603997" cy="508133"/>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5" name="Google Shape;145;p12"/>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46" name="Google Shape;146;p12"/>
          <p:cNvGrpSpPr/>
          <p:nvPr/>
        </p:nvGrpSpPr>
        <p:grpSpPr>
          <a:xfrm rot="10800000">
            <a:off x="0" y="-63"/>
            <a:ext cx="9144000" cy="6876696"/>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85047434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1770163965"/>
      </p:ext>
    </p:extLst>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6" r:id="rId10"/>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69E6B-E646-4B85-B230-DD573FF1FB10}"/>
              </a:ext>
            </a:extLst>
          </p:cNvPr>
          <p:cNvSpPr>
            <a:spLocks noGrp="1"/>
          </p:cNvSpPr>
          <p:nvPr>
            <p:ph type="ctrTitle"/>
          </p:nvPr>
        </p:nvSpPr>
        <p:spPr/>
        <p:txBody>
          <a:bodyPr/>
          <a:lstStyle/>
          <a:p>
            <a:r>
              <a:rPr lang="el-GR" dirty="0" err="1">
                <a:latin typeface="Calibri" panose="020F0502020204030204" pitchFamily="34" charset="0"/>
                <a:cs typeface="Calibri" panose="020F0502020204030204" pitchFamily="34" charset="0"/>
              </a:rPr>
              <a:t>Αντι</a:t>
            </a:r>
            <a:r>
              <a:rPr lang="el-GR" dirty="0">
                <a:latin typeface="Calibri" panose="020F0502020204030204" pitchFamily="34" charset="0"/>
                <a:cs typeface="Calibri" panose="020F0502020204030204" pitchFamily="34" charset="0"/>
              </a:rPr>
              <a:t> – μολυσματικές επικαλύψεις</a:t>
            </a:r>
          </a:p>
        </p:txBody>
      </p:sp>
      <p:sp>
        <p:nvSpPr>
          <p:cNvPr id="6" name="Τίτλος 1">
            <a:extLst>
              <a:ext uri="{FF2B5EF4-FFF2-40B4-BE49-F238E27FC236}">
                <a16:creationId xmlns:a16="http://schemas.microsoft.com/office/drawing/2014/main" id="{75B82DFF-2456-41B5-991E-57E4FFFD4C49}"/>
              </a:ext>
            </a:extLst>
          </p:cNvPr>
          <p:cNvSpPr txBox="1">
            <a:spLocks/>
          </p:cNvSpPr>
          <p:nvPr/>
        </p:nvSpPr>
        <p:spPr>
          <a:xfrm>
            <a:off x="7524328" y="2133233"/>
            <a:ext cx="720080" cy="94476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1pPr>
            <a:lvl2pPr marR="0" lvl="1"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2pPr>
            <a:lvl3pPr marR="0" lvl="2"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3pPr>
            <a:lvl4pPr marR="0" lvl="3"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4pPr>
            <a:lvl5pPr marR="0" lvl="4"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5pPr>
            <a:lvl6pPr marR="0" lvl="5"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6pPr>
            <a:lvl7pPr marR="0" lvl="6"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7pPr>
            <a:lvl8pPr marR="0" lvl="7"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8pPr>
            <a:lvl9pPr marR="0" lvl="8" algn="l" rtl="0" eaLnBrk="1" hangingPunct="1">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9pPr>
          </a:lstStyle>
          <a:p>
            <a:r>
              <a:rPr lang="en-US" sz="4800" dirty="0">
                <a:latin typeface="Calibri" panose="020F0502020204030204" pitchFamily="34" charset="0"/>
                <a:cs typeface="Calibri" panose="020F0502020204030204" pitchFamily="34" charset="0"/>
              </a:rPr>
              <a:t>8</a:t>
            </a:r>
            <a:endParaRPr lang="el-GR"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190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B9A8FB52-D3A5-48EB-BEA0-2F6161C5BBE8}"/>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Οι ηλεκτροστατικές αλληλεπιδράσεις με θετικά φορτισμένα φάρμακα </a:t>
            </a:r>
          </a:p>
        </p:txBody>
      </p:sp>
      <p:sp>
        <p:nvSpPr>
          <p:cNvPr id="7" name="Θέση κειμένου 6">
            <a:extLst>
              <a:ext uri="{FF2B5EF4-FFF2-40B4-BE49-F238E27FC236}">
                <a16:creationId xmlns:a16="http://schemas.microsoft.com/office/drawing/2014/main" id="{471108EC-1CC3-44A3-BD19-6342E38CC301}"/>
              </a:ext>
            </a:extLst>
          </p:cNvPr>
          <p:cNvSpPr>
            <a:spLocks noGrp="1"/>
          </p:cNvSpPr>
          <p:nvPr>
            <p:ph type="body" idx="1"/>
          </p:nvPr>
        </p:nvSpPr>
        <p:spPr/>
        <p:txBody>
          <a:bodyPr/>
          <a:lstStyle/>
          <a:p>
            <a:r>
              <a:rPr lang="el-GR" sz="1800" dirty="0">
                <a:latin typeface="Calibri" panose="020F0502020204030204" pitchFamily="34" charset="0"/>
                <a:cs typeface="Calibri" panose="020F0502020204030204" pitchFamily="34" charset="0"/>
              </a:rPr>
              <a:t>Τα φάρμακα δεν βρίσκονται μόνιμα στην επιφάνεια. Αν εκτεθούν σε αίμα ή σε άλλα σωματικά υγρά απελευθερώνονται με αργό ρυθμό, και αυτό έχει ως αποτέλεσμα το περιβάλλον γύρω από κάποια προσθετική επιφάνεια να έχει υψηλή συγκέντρωση φαρμάκου (πιο υψηλή από αυτή που θα είχε αν χορηγούνταν με άλλο τρόπο).</a:t>
            </a:r>
          </a:p>
          <a:p>
            <a:endParaRPr lang="el-GR" sz="1400" dirty="0">
              <a:latin typeface="Calibri" panose="020F0502020204030204" pitchFamily="34" charset="0"/>
              <a:cs typeface="Calibri" panose="020F0502020204030204" pitchFamily="34" charset="0"/>
            </a:endParaRPr>
          </a:p>
        </p:txBody>
      </p:sp>
      <p:sp>
        <p:nvSpPr>
          <p:cNvPr id="8" name="Θέση κειμένου 7">
            <a:extLst>
              <a:ext uri="{FF2B5EF4-FFF2-40B4-BE49-F238E27FC236}">
                <a16:creationId xmlns:a16="http://schemas.microsoft.com/office/drawing/2014/main" id="{57681303-1A9F-4C71-A573-AFEB32FC267F}"/>
              </a:ext>
            </a:extLst>
          </p:cNvPr>
          <p:cNvSpPr>
            <a:spLocks noGrp="1"/>
          </p:cNvSpPr>
          <p:nvPr>
            <p:ph type="body" idx="2"/>
          </p:nvPr>
        </p:nvSpPr>
        <p:spPr/>
        <p:txBody>
          <a:bodyPr/>
          <a:lstStyle/>
          <a:p>
            <a:r>
              <a:rPr lang="el-GR" sz="1800" dirty="0">
                <a:latin typeface="Calibri" panose="020F0502020204030204" pitchFamily="34" charset="0"/>
                <a:cs typeface="Calibri" panose="020F0502020204030204" pitchFamily="34" charset="0"/>
              </a:rPr>
              <a:t>Αυτή η υψηλή συγκέντρωση αντιβιοτικών προκαλεί περιορισμένη αναστολή </a:t>
            </a:r>
            <a:r>
              <a:rPr lang="el-GR" sz="1800" dirty="0" err="1">
                <a:latin typeface="Calibri" panose="020F0502020204030204" pitchFamily="34" charset="0"/>
                <a:cs typeface="Calibri" panose="020F0502020204030204" pitchFamily="34" charset="0"/>
              </a:rPr>
              <a:t>βακτηριακής</a:t>
            </a:r>
            <a:r>
              <a:rPr lang="el-GR" sz="1800" dirty="0">
                <a:latin typeface="Calibri" panose="020F0502020204030204" pitchFamily="34" charset="0"/>
                <a:cs typeface="Calibri" panose="020F0502020204030204" pitchFamily="34" charset="0"/>
              </a:rPr>
              <a:t> ανάπτυξης.</a:t>
            </a:r>
          </a:p>
          <a:p>
            <a:endParaRPr lang="el-GR" sz="1800" dirty="0">
              <a:latin typeface="Calibri" panose="020F0502020204030204" pitchFamily="34" charset="0"/>
              <a:cs typeface="Calibri" panose="020F0502020204030204" pitchFamily="34" charset="0"/>
            </a:endParaRPr>
          </a:p>
        </p:txBody>
      </p:sp>
      <p:grpSp>
        <p:nvGrpSpPr>
          <p:cNvPr id="9" name="Google Shape;168;p14">
            <a:extLst>
              <a:ext uri="{FF2B5EF4-FFF2-40B4-BE49-F238E27FC236}">
                <a16:creationId xmlns:a16="http://schemas.microsoft.com/office/drawing/2014/main" id="{851F877B-B3D1-47C8-8F54-0DFEBEBCC5B3}"/>
              </a:ext>
            </a:extLst>
          </p:cNvPr>
          <p:cNvGrpSpPr/>
          <p:nvPr/>
        </p:nvGrpSpPr>
        <p:grpSpPr>
          <a:xfrm>
            <a:off x="8458200" y="362146"/>
            <a:ext cx="450753" cy="450708"/>
            <a:chOff x="3277794" y="2969995"/>
            <a:chExt cx="457200" cy="457200"/>
          </a:xfrm>
        </p:grpSpPr>
        <p:sp>
          <p:nvSpPr>
            <p:cNvPr id="10" name="Google Shape;169;p14">
              <a:extLst>
                <a:ext uri="{FF2B5EF4-FFF2-40B4-BE49-F238E27FC236}">
                  <a16:creationId xmlns:a16="http://schemas.microsoft.com/office/drawing/2014/main" id="{B2D6F07F-D339-4D17-B685-BBBC67AB43F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0;p14">
              <a:extLst>
                <a:ext uri="{FF2B5EF4-FFF2-40B4-BE49-F238E27FC236}">
                  <a16:creationId xmlns:a16="http://schemas.microsoft.com/office/drawing/2014/main" id="{D53BF926-801D-4E42-98F2-9F4011A10252}"/>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1;p14">
              <a:extLst>
                <a:ext uri="{FF2B5EF4-FFF2-40B4-BE49-F238E27FC236}">
                  <a16:creationId xmlns:a16="http://schemas.microsoft.com/office/drawing/2014/main" id="{0BB85B84-E3CF-4823-909E-1FC3701A8C23}"/>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3" name="Picture 10">
            <a:extLst>
              <a:ext uri="{FF2B5EF4-FFF2-40B4-BE49-F238E27FC236}">
                <a16:creationId xmlns:a16="http://schemas.microsoft.com/office/drawing/2014/main" id="{1903288F-CDE1-4752-88BE-16E53C425D87}"/>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19982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2"/>
          <p:cNvSpPr txBox="1">
            <a:spLocks noGrp="1"/>
          </p:cNvSpPr>
          <p:nvPr>
            <p:ph type="title"/>
          </p:nvPr>
        </p:nvSpPr>
        <p:spPr>
          <a:xfrm>
            <a:off x="576974" y="750144"/>
            <a:ext cx="6757800" cy="919500"/>
          </a:xfrm>
          <a:prstGeom prst="rect">
            <a:avLst/>
          </a:prstGeom>
        </p:spPr>
        <p:txBody>
          <a:bodyPr spcFirstLastPara="1" wrap="square" lIns="0" tIns="0" rIns="0" bIns="0" anchor="ctr" anchorCtr="0">
            <a:noAutofit/>
          </a:bodyPr>
          <a:lstStyle/>
          <a:p>
            <a:r>
              <a:rPr lang="el-G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Ελεγχόμενοι μηχανισμοί απελευθέρωσης</a:t>
            </a:r>
            <a:endParaRPr lang="en-US" dirty="0">
              <a:latin typeface="Calibri" panose="020F0502020204030204" pitchFamily="34" charset="0"/>
              <a:cs typeface="Calibri" panose="020F0502020204030204" pitchFamily="34" charset="0"/>
            </a:endParaRPr>
          </a:p>
        </p:txBody>
      </p:sp>
      <p:sp>
        <p:nvSpPr>
          <p:cNvPr id="619" name="Google Shape;619;p42"/>
          <p:cNvSpPr/>
          <p:nvPr/>
        </p:nvSpPr>
        <p:spPr>
          <a:xfrm>
            <a:off x="381000" y="2168100"/>
            <a:ext cx="3425100" cy="1635900"/>
          </a:xfrm>
          <a:prstGeom prst="rect">
            <a:avLst/>
          </a:prstGeom>
          <a:solidFill>
            <a:schemeClr val="lt2"/>
          </a:solidFill>
          <a:ln>
            <a:noFill/>
          </a:ln>
        </p:spPr>
        <p:txBody>
          <a:bodyPr spcFirstLastPara="1" wrap="square" lIns="91425" tIns="91425" rIns="1371600" bIns="91425" anchor="t" anchorCtr="0">
            <a:noAutofit/>
          </a:bodyPr>
          <a:lstStyle/>
          <a:p>
            <a:pPr>
              <a:spcBef>
                <a:spcPct val="20000"/>
              </a:spcBef>
              <a:buClr>
                <a:schemeClr val="tx2">
                  <a:lumMod val="75000"/>
                </a:schemeClr>
              </a:buClr>
              <a:defRPr/>
            </a:pPr>
            <a:r>
              <a:rPr lang="el-GR" dirty="0">
                <a:latin typeface="Calibri" panose="020F0502020204030204" pitchFamily="34" charset="0"/>
                <a:cs typeface="Calibri" panose="020F0502020204030204" pitchFamily="34" charset="0"/>
              </a:rPr>
              <a:t>Μ</a:t>
            </a:r>
            <a:r>
              <a:rPr lang="el-GR" sz="1400" dirty="0">
                <a:latin typeface="Calibri" panose="020F0502020204030204" pitchFamily="34" charset="0"/>
                <a:cs typeface="Calibri" panose="020F0502020204030204" pitchFamily="34" charset="0"/>
              </a:rPr>
              <a:t>εμβράνες</a:t>
            </a:r>
            <a:r>
              <a:rPr lang="en-GB" sz="1400" dirty="0">
                <a:latin typeface="Calibri" panose="020F0502020204030204" pitchFamily="34" charset="0"/>
                <a:cs typeface="Calibri" panose="020F0502020204030204" pitchFamily="34" charset="0"/>
              </a:rPr>
              <a:t> (monoliths)</a:t>
            </a:r>
          </a:p>
        </p:txBody>
      </p:sp>
      <p:sp>
        <p:nvSpPr>
          <p:cNvPr id="620" name="Google Shape;620;p42"/>
          <p:cNvSpPr/>
          <p:nvPr/>
        </p:nvSpPr>
        <p:spPr>
          <a:xfrm>
            <a:off x="3947727" y="2168100"/>
            <a:ext cx="3425100" cy="1635900"/>
          </a:xfrm>
          <a:prstGeom prst="rect">
            <a:avLst/>
          </a:prstGeom>
          <a:solidFill>
            <a:schemeClr val="lt2"/>
          </a:solidFill>
          <a:ln>
            <a:noFill/>
          </a:ln>
        </p:spPr>
        <p:txBody>
          <a:bodyPr spcFirstLastPara="1" wrap="square" lIns="1371600" tIns="91425" rIns="91425" bIns="91425" anchor="t" anchorCtr="0">
            <a:noAutofit/>
          </a:bodyPr>
          <a:lstStyle/>
          <a:p>
            <a:pPr>
              <a:spcBef>
                <a:spcPct val="20000"/>
              </a:spcBef>
              <a:buClr>
                <a:schemeClr val="tx2">
                  <a:lumMod val="75000"/>
                </a:schemeClr>
              </a:buClr>
              <a:defRPr/>
            </a:pPr>
            <a:r>
              <a:rPr lang="el-GR" dirty="0">
                <a:latin typeface="Calibri" panose="020F0502020204030204" pitchFamily="34" charset="0"/>
                <a:cs typeface="Calibri" panose="020F0502020204030204" pitchFamily="34" charset="0"/>
              </a:rPr>
              <a:t>Α</a:t>
            </a:r>
            <a:r>
              <a:rPr lang="el-GR" sz="1400" dirty="0">
                <a:latin typeface="Calibri" panose="020F0502020204030204" pitchFamily="34" charset="0"/>
                <a:cs typeface="Calibri" panose="020F0502020204030204" pitchFamily="34" charset="0"/>
              </a:rPr>
              <a:t>ποθήκες (μεμβράνες</a:t>
            </a:r>
            <a:r>
              <a:rPr lang="el-GR" sz="1200" dirty="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sp>
        <p:nvSpPr>
          <p:cNvPr id="621" name="Google Shape;621;p42"/>
          <p:cNvSpPr/>
          <p:nvPr/>
        </p:nvSpPr>
        <p:spPr>
          <a:xfrm>
            <a:off x="377072" y="3983644"/>
            <a:ext cx="3429028" cy="1635900"/>
          </a:xfrm>
          <a:prstGeom prst="rect">
            <a:avLst/>
          </a:prstGeom>
          <a:solidFill>
            <a:schemeClr val="lt2"/>
          </a:solidFill>
          <a:ln>
            <a:noFill/>
          </a:ln>
        </p:spPr>
        <p:txBody>
          <a:bodyPr spcFirstLastPara="1" wrap="square" lIns="91425" tIns="91425" rIns="1371600" bIns="91425" anchor="b" anchorCtr="0">
            <a:noAutofit/>
          </a:bodyPr>
          <a:lstStyle/>
          <a:p>
            <a:pPr>
              <a:buClr>
                <a:schemeClr val="dk1"/>
              </a:buClr>
              <a:buSzPts val="1100"/>
            </a:pPr>
            <a:endParaRPr lang="el-GR" b="1">
              <a:solidFill>
                <a:schemeClr val="dk1"/>
              </a:solidFill>
              <a:latin typeface="Calibri" panose="020F0502020204030204" pitchFamily="34" charset="0"/>
              <a:ea typeface="Barlow"/>
              <a:cs typeface="Calibri" panose="020F0502020204030204" pitchFamily="34" charset="0"/>
              <a:sym typeface="Barlow"/>
            </a:endParaRPr>
          </a:p>
          <a:p>
            <a:pPr>
              <a:lnSpc>
                <a:spcPct val="150000"/>
              </a:lnSpc>
              <a:spcBef>
                <a:spcPct val="20000"/>
              </a:spcBef>
              <a:buClr>
                <a:schemeClr val="tx2">
                  <a:lumMod val="75000"/>
                </a:schemeClr>
              </a:buClr>
              <a:defRPr/>
            </a:pPr>
            <a:r>
              <a:rPr lang="el-GR" sz="1400">
                <a:latin typeface="Calibri" panose="020F0502020204030204" pitchFamily="34" charset="0"/>
                <a:cs typeface="Calibri" panose="020F0502020204030204" pitchFamily="34" charset="0"/>
              </a:rPr>
              <a:t>Βιοδιάβρωση</a:t>
            </a:r>
            <a:endParaRPr lang="el-GR" sz="1400" dirty="0">
              <a:latin typeface="Calibri" panose="020F0502020204030204" pitchFamily="34" charset="0"/>
              <a:cs typeface="Calibri" panose="020F0502020204030204" pitchFamily="34" charset="0"/>
            </a:endParaRPr>
          </a:p>
        </p:txBody>
      </p:sp>
      <p:sp>
        <p:nvSpPr>
          <p:cNvPr id="622" name="Google Shape;622;p42"/>
          <p:cNvSpPr/>
          <p:nvPr/>
        </p:nvSpPr>
        <p:spPr>
          <a:xfrm>
            <a:off x="3947727" y="3983644"/>
            <a:ext cx="3425100" cy="1635900"/>
          </a:xfrm>
          <a:prstGeom prst="rect">
            <a:avLst/>
          </a:prstGeom>
          <a:solidFill>
            <a:schemeClr val="lt2"/>
          </a:solidFill>
          <a:ln>
            <a:noFill/>
          </a:ln>
        </p:spPr>
        <p:txBody>
          <a:bodyPr spcFirstLastPara="1" wrap="square" lIns="1371600" tIns="91425" rIns="91425" bIns="91425" anchor="b" anchorCtr="0">
            <a:noAutofit/>
          </a:bodyPr>
          <a:lstStyle/>
          <a:p>
            <a:pPr>
              <a:lnSpc>
                <a:spcPct val="150000"/>
              </a:lnSpc>
              <a:spcBef>
                <a:spcPct val="20000"/>
              </a:spcBef>
              <a:buClr>
                <a:schemeClr val="tx2">
                  <a:lumMod val="75000"/>
                </a:schemeClr>
              </a:buClr>
              <a:defRPr/>
            </a:pPr>
            <a:r>
              <a:rPr lang="el-GR" sz="1400" dirty="0">
                <a:latin typeface="Calibri" panose="020F0502020204030204" pitchFamily="34" charset="0"/>
                <a:cs typeface="Calibri" panose="020F0502020204030204" pitchFamily="34" charset="0"/>
              </a:rPr>
              <a:t>Χημική αποικοδόμηση</a:t>
            </a:r>
            <a:endParaRPr lang="en-GB" sz="1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22563E6-8FFA-47C1-8758-A11EFF15A761}"/>
              </a:ext>
            </a:extLst>
          </p:cNvPr>
          <p:cNvSpPr txBox="1"/>
          <p:nvPr/>
        </p:nvSpPr>
        <p:spPr>
          <a:xfrm>
            <a:off x="2627784" y="2933422"/>
            <a:ext cx="4572000" cy="338554"/>
          </a:xfrm>
          <a:prstGeom prst="rect">
            <a:avLst/>
          </a:prstGeom>
          <a:noFill/>
        </p:spPr>
        <p:txBody>
          <a:bodyPr wrap="square">
            <a:spAutoFit/>
          </a:bodyPr>
          <a:lstStyle/>
          <a:p>
            <a:pPr marL="292100" indent="-292100" eaLnBrk="0" hangingPunct="0">
              <a:buSzPct val="75000"/>
              <a:buFont typeface="Monotype Sorts" charset="2"/>
              <a:buNone/>
            </a:pPr>
            <a:r>
              <a:rPr lang="el-GR" sz="1600" b="1" dirty="0">
                <a:solidFill>
                  <a:schemeClr val="tx2">
                    <a:lumMod val="75000"/>
                  </a:schemeClr>
                </a:solidFill>
                <a:latin typeface="Calibri" panose="020F0502020204030204" pitchFamily="34" charset="0"/>
                <a:cs typeface="Calibri" panose="020F0502020204030204" pitchFamily="34" charset="0"/>
              </a:rPr>
              <a:t>Έλεγχος μέσω διήθησης</a:t>
            </a:r>
            <a:endParaRPr lang="en-GB" sz="1600" b="1" dirty="0">
              <a:solidFill>
                <a:schemeClr val="tx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FA31E8F-E855-49E9-9D6E-8290A6ABB950}"/>
              </a:ext>
            </a:extLst>
          </p:cNvPr>
          <p:cNvSpPr txBox="1"/>
          <p:nvPr/>
        </p:nvSpPr>
        <p:spPr>
          <a:xfrm>
            <a:off x="2843808" y="4538573"/>
            <a:ext cx="4572000" cy="338554"/>
          </a:xfrm>
          <a:prstGeom prst="rect">
            <a:avLst/>
          </a:prstGeom>
          <a:noFill/>
        </p:spPr>
        <p:txBody>
          <a:bodyPr wrap="square">
            <a:spAutoFit/>
          </a:bodyPr>
          <a:lstStyle/>
          <a:p>
            <a:pPr marL="292100" indent="-292100" eaLnBrk="0" hangingPunct="0">
              <a:buSzPct val="75000"/>
              <a:buFont typeface="Monotype Sorts" charset="2"/>
              <a:buNone/>
            </a:pPr>
            <a:r>
              <a:rPr lang="el-GR" sz="1600" b="1" dirty="0">
                <a:solidFill>
                  <a:schemeClr val="tx2">
                    <a:lumMod val="75000"/>
                  </a:schemeClr>
                </a:solidFill>
                <a:latin typeface="Calibri" panose="020F0502020204030204" pitchFamily="34" charset="0"/>
                <a:cs typeface="Calibri" panose="020F0502020204030204" pitchFamily="34" charset="0"/>
              </a:rPr>
              <a:t>Χημικά ελεγχόμενοι</a:t>
            </a:r>
            <a:endParaRPr lang="en-GB" sz="1600" b="1" dirty="0">
              <a:solidFill>
                <a:schemeClr val="tx2">
                  <a:lumMod val="75000"/>
                </a:schemeClr>
              </a:solidFill>
              <a:latin typeface="Calibri" panose="020F0502020204030204" pitchFamily="34" charset="0"/>
              <a:cs typeface="Calibri" panose="020F0502020204030204" pitchFamily="34" charset="0"/>
            </a:endParaRPr>
          </a:p>
        </p:txBody>
      </p:sp>
      <p:grpSp>
        <p:nvGrpSpPr>
          <p:cNvPr id="20" name="Google Shape;168;p14">
            <a:extLst>
              <a:ext uri="{FF2B5EF4-FFF2-40B4-BE49-F238E27FC236}">
                <a16:creationId xmlns:a16="http://schemas.microsoft.com/office/drawing/2014/main" id="{AA6A682C-AF44-4BE6-BD34-C74B83B86330}"/>
              </a:ext>
            </a:extLst>
          </p:cNvPr>
          <p:cNvGrpSpPr/>
          <p:nvPr/>
        </p:nvGrpSpPr>
        <p:grpSpPr>
          <a:xfrm>
            <a:off x="8458200" y="362146"/>
            <a:ext cx="450753" cy="450708"/>
            <a:chOff x="3277794" y="2969995"/>
            <a:chExt cx="457200" cy="457200"/>
          </a:xfrm>
        </p:grpSpPr>
        <p:sp>
          <p:nvSpPr>
            <p:cNvPr id="21" name="Google Shape;169;p14">
              <a:extLst>
                <a:ext uri="{FF2B5EF4-FFF2-40B4-BE49-F238E27FC236}">
                  <a16:creationId xmlns:a16="http://schemas.microsoft.com/office/drawing/2014/main" id="{D1C24AB6-84EB-4F9D-B28F-FA90296F398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22" name="Google Shape;170;p14">
              <a:extLst>
                <a:ext uri="{FF2B5EF4-FFF2-40B4-BE49-F238E27FC236}">
                  <a16:creationId xmlns:a16="http://schemas.microsoft.com/office/drawing/2014/main" id="{A9C57A67-57B3-4D9F-8707-AD7FB8C2B5B7}"/>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23" name="Google Shape;171;p14">
              <a:extLst>
                <a:ext uri="{FF2B5EF4-FFF2-40B4-BE49-F238E27FC236}">
                  <a16:creationId xmlns:a16="http://schemas.microsoft.com/office/drawing/2014/main" id="{261D97EB-6A96-497D-8543-013505FB189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24" name="Picture 10">
            <a:extLst>
              <a:ext uri="{FF2B5EF4-FFF2-40B4-BE49-F238E27FC236}">
                <a16:creationId xmlns:a16="http://schemas.microsoft.com/office/drawing/2014/main" id="{BAEED01B-346A-48C2-9077-9877DA996CAA}"/>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7B8BFFFB-2C4D-498C-A7D2-D588437B55E2}"/>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Ενσωμάτωση στο πολυμερές</a:t>
            </a:r>
            <a:endParaRPr lang="el-GR" dirty="0">
              <a:latin typeface="Calibri" panose="020F0502020204030204" pitchFamily="34" charset="0"/>
              <a:cs typeface="Calibri" panose="020F0502020204030204" pitchFamily="34" charset="0"/>
            </a:endParaRPr>
          </a:p>
        </p:txBody>
      </p:sp>
      <p:sp>
        <p:nvSpPr>
          <p:cNvPr id="7" name="Θέση κειμένου 6">
            <a:extLst>
              <a:ext uri="{FF2B5EF4-FFF2-40B4-BE49-F238E27FC236}">
                <a16:creationId xmlns:a16="http://schemas.microsoft.com/office/drawing/2014/main" id="{4F3C94DF-CB74-4B49-9E4D-0FE91A917FFB}"/>
              </a:ext>
            </a:extLst>
          </p:cNvPr>
          <p:cNvSpPr>
            <a:spLocks noGrp="1"/>
          </p:cNvSpPr>
          <p:nvPr>
            <p:ph type="body" idx="1"/>
          </p:nvPr>
        </p:nvSpPr>
        <p:spPr/>
        <p:txBody>
          <a:bodyPr/>
          <a:lstStyle/>
          <a:p>
            <a:r>
              <a:rPr kumimoji="0" lang="el-G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Η αρχή της τεχνικής βασίζεται στο ότι το υπόστρωμα της συσκευής μπορεί να αποτελέσει μια δεξαμενή που επιτρέπει την εξαγωγή φαρμάκου, παρέχοντας έτσι</a:t>
            </a:r>
            <a:r>
              <a:rPr kumimoji="0" lang="el-GR" sz="16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l-GR" sz="1600" b="0" i="0" u="none" strike="noStrike" kern="120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rPr>
              <a:t>αντιμικροβιακή</a:t>
            </a:r>
            <a:r>
              <a:rPr kumimoji="0" lang="el-GR" sz="16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δραστηριότητα δίπλα στην επιφάνεια.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l-GR" sz="1600" dirty="0">
              <a:latin typeface="Calibri" panose="020F0502020204030204" pitchFamily="34" charset="0"/>
              <a:cs typeface="Calibri" panose="020F0502020204030204" pitchFamily="34" charset="0"/>
            </a:endParaRPr>
          </a:p>
        </p:txBody>
      </p:sp>
      <p:sp>
        <p:nvSpPr>
          <p:cNvPr id="8" name="Θέση κειμένου 7">
            <a:extLst>
              <a:ext uri="{FF2B5EF4-FFF2-40B4-BE49-F238E27FC236}">
                <a16:creationId xmlns:a16="http://schemas.microsoft.com/office/drawing/2014/main" id="{8E69DBF2-1EDC-45FA-88A0-BDDE8D7293EF}"/>
              </a:ext>
            </a:extLst>
          </p:cNvPr>
          <p:cNvSpPr>
            <a:spLocks noGrp="1"/>
          </p:cNvSpPr>
          <p:nvPr>
            <p:ph type="body" idx="2"/>
          </p:nvPr>
        </p:nvSpPr>
        <p:spPr/>
        <p:txBody>
          <a:bodyPr/>
          <a:lstStyle/>
          <a:p>
            <a:r>
              <a:rPr kumimoji="0" lang="el-G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Μια σημαντική</a:t>
            </a:r>
            <a:r>
              <a:rPr kumimoji="0" lang="el-GR" sz="16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ποσότητα φαρμάκου μπορεί να εγκλωβιστεί μέσα στο υπόστρωμα της συσκευής αναμιγνύοντας το φάρμακο στο πλαστικό πριν το σχηματισμό καλουπιού, με τον ίδιο τρόπο που προστίθενται βαφικές ύλες και δυναμωτικά στις ρητίνες.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l-GR" sz="1600" dirty="0">
              <a:latin typeface="Calibri" panose="020F0502020204030204" pitchFamily="34" charset="0"/>
              <a:cs typeface="Calibri" panose="020F0502020204030204" pitchFamily="34" charset="0"/>
            </a:endParaRPr>
          </a:p>
        </p:txBody>
      </p:sp>
      <p:sp>
        <p:nvSpPr>
          <p:cNvPr id="9" name="Θέση κειμένου 8">
            <a:extLst>
              <a:ext uri="{FF2B5EF4-FFF2-40B4-BE49-F238E27FC236}">
                <a16:creationId xmlns:a16="http://schemas.microsoft.com/office/drawing/2014/main" id="{313EFEFA-2BC0-4A70-B1D0-5D812FC4B540}"/>
              </a:ext>
            </a:extLst>
          </p:cNvPr>
          <p:cNvSpPr>
            <a:spLocks noGrp="1"/>
          </p:cNvSpPr>
          <p:nvPr>
            <p:ph type="body" idx="3"/>
          </p:nvPr>
        </p:nvSpPr>
        <p:spPr/>
        <p:txBody>
          <a:bodyPr/>
          <a:lstStyle/>
          <a:p>
            <a:r>
              <a:rPr kumimoji="0" lang="el-GR"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Υπάρχουν αναφορές ικανοποιητικών πειραματικών αποτελεσμάτων χρησιμοποιώντας</a:t>
            </a:r>
            <a:r>
              <a:rPr kumimoji="0" lang="el-GR" sz="16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την συγκεκριμένη τεχνική με </a:t>
            </a:r>
            <a:r>
              <a:rPr kumimoji="0" lang="el-GR" sz="1600" b="0" i="0" u="none" strike="noStrike" kern="1200" cap="none" spc="0" normalizeH="0" noProof="0" dirty="0" err="1">
                <a:ln>
                  <a:noFill/>
                </a:ln>
                <a:solidFill>
                  <a:schemeClr val="tx1"/>
                </a:solidFill>
                <a:effectLst/>
                <a:uLnTx/>
                <a:uFillTx/>
                <a:latin typeface="Calibri" panose="020F0502020204030204" pitchFamily="34" charset="0"/>
                <a:ea typeface="+mn-ea"/>
                <a:cs typeface="Calibri" panose="020F0502020204030204" pitchFamily="34" charset="0"/>
              </a:rPr>
              <a:t>αντιμικροβιακή</a:t>
            </a:r>
            <a:r>
              <a:rPr kumimoji="0" lang="el-GR" sz="16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δραστηριότητα που ανιχνεύεται τρεις και τέσσερεις εβδομάδες μετά.</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sz="1600" dirty="0">
              <a:latin typeface="Calibri" panose="020F0502020204030204" pitchFamily="34" charset="0"/>
              <a:cs typeface="Calibri" panose="020F0502020204030204" pitchFamily="34" charset="0"/>
            </a:endParaRPr>
          </a:p>
        </p:txBody>
      </p:sp>
      <p:grpSp>
        <p:nvGrpSpPr>
          <p:cNvPr id="10" name="Google Shape;168;p14">
            <a:extLst>
              <a:ext uri="{FF2B5EF4-FFF2-40B4-BE49-F238E27FC236}">
                <a16:creationId xmlns:a16="http://schemas.microsoft.com/office/drawing/2014/main" id="{10F30C6B-794B-4F5D-AA00-E4213B4B480C}"/>
              </a:ext>
            </a:extLst>
          </p:cNvPr>
          <p:cNvGrpSpPr/>
          <p:nvPr/>
        </p:nvGrpSpPr>
        <p:grpSpPr>
          <a:xfrm>
            <a:off x="8458200" y="362146"/>
            <a:ext cx="450753" cy="450708"/>
            <a:chOff x="3277794" y="2969995"/>
            <a:chExt cx="457200" cy="457200"/>
          </a:xfrm>
        </p:grpSpPr>
        <p:sp>
          <p:nvSpPr>
            <p:cNvPr id="11" name="Google Shape;169;p14">
              <a:extLst>
                <a:ext uri="{FF2B5EF4-FFF2-40B4-BE49-F238E27FC236}">
                  <a16:creationId xmlns:a16="http://schemas.microsoft.com/office/drawing/2014/main" id="{A181C8B3-24F5-49D0-B8C7-DFDFCD13539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0;p14">
              <a:extLst>
                <a:ext uri="{FF2B5EF4-FFF2-40B4-BE49-F238E27FC236}">
                  <a16:creationId xmlns:a16="http://schemas.microsoft.com/office/drawing/2014/main" id="{835A7AF0-02D0-452D-8BCA-1527076DB882}"/>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1;p14">
              <a:extLst>
                <a:ext uri="{FF2B5EF4-FFF2-40B4-BE49-F238E27FC236}">
                  <a16:creationId xmlns:a16="http://schemas.microsoft.com/office/drawing/2014/main" id="{10053CE1-420B-4505-89E1-5D9BE5E579E3}"/>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4" name="Picture 10">
            <a:extLst>
              <a:ext uri="{FF2B5EF4-FFF2-40B4-BE49-F238E27FC236}">
                <a16:creationId xmlns:a16="http://schemas.microsoft.com/office/drawing/2014/main" id="{E47CE035-5B4C-4E38-B1E1-03264BFA3C15}"/>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210025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940EE1F7-43F3-42E8-9AA4-74F81AE43F87}"/>
              </a:ext>
            </a:extLst>
          </p:cNvPr>
          <p:cNvSpPr>
            <a:spLocks noGrp="1"/>
          </p:cNvSpPr>
          <p:nvPr>
            <p:ph type="title"/>
          </p:nvPr>
        </p:nvSpPr>
        <p:spPr/>
        <p:txBody>
          <a:bodyPr/>
          <a:lstStyle/>
          <a:p>
            <a:r>
              <a:rPr lang="el-GR" dirty="0">
                <a:solidFill>
                  <a:schemeClr val="tx1"/>
                </a:solidFill>
                <a:latin typeface="Calibri" panose="020F0502020204030204" pitchFamily="34" charset="0"/>
                <a:cs typeface="Calibri" panose="020F0502020204030204" pitchFamily="34" charset="0"/>
              </a:rPr>
              <a:t>Μεμβράνη (</a:t>
            </a:r>
            <a:r>
              <a:rPr lang="en-US" dirty="0">
                <a:solidFill>
                  <a:schemeClr val="tx1"/>
                </a:solidFill>
                <a:latin typeface="Calibri" panose="020F0502020204030204" pitchFamily="34" charset="0"/>
                <a:cs typeface="Calibri" panose="020F0502020204030204" pitchFamily="34" charset="0"/>
              </a:rPr>
              <a:t>monolithic)</a:t>
            </a:r>
            <a:endParaRPr lang="el-GR" dirty="0">
              <a:solidFill>
                <a:schemeClr val="tx1"/>
              </a:solidFill>
              <a:latin typeface="Calibri" panose="020F0502020204030204" pitchFamily="34" charset="0"/>
              <a:cs typeface="Calibri" panose="020F0502020204030204" pitchFamily="34" charset="0"/>
            </a:endParaRPr>
          </a:p>
        </p:txBody>
      </p:sp>
      <p:sp>
        <p:nvSpPr>
          <p:cNvPr id="7" name="Θέση κειμένου 6">
            <a:extLst>
              <a:ext uri="{FF2B5EF4-FFF2-40B4-BE49-F238E27FC236}">
                <a16:creationId xmlns:a16="http://schemas.microsoft.com/office/drawing/2014/main" id="{76D590D2-1157-4D59-9BDB-F8F554892661}"/>
              </a:ext>
            </a:extLst>
          </p:cNvPr>
          <p:cNvSpPr>
            <a:spLocks noGrp="1"/>
          </p:cNvSpPr>
          <p:nvPr>
            <p:ph type="body" idx="1"/>
          </p:nvPr>
        </p:nvSpPr>
        <p:spPr/>
        <p:txBody>
          <a:bodyPr/>
          <a:lstStyle/>
          <a:p>
            <a:pPr marL="76200" indent="0" algn="just">
              <a:lnSpc>
                <a:spcPct val="90000"/>
              </a:lnSpc>
              <a:spcBef>
                <a:spcPct val="20000"/>
              </a:spcBef>
              <a:buClr>
                <a:schemeClr val="tx2">
                  <a:lumMod val="75000"/>
                </a:schemeClr>
              </a:buClr>
              <a:buSzPct val="75000"/>
              <a:buNone/>
              <a:defRPr/>
            </a:pPr>
            <a:r>
              <a:rPr lang="el-GR" sz="2400" dirty="0">
                <a:solidFill>
                  <a:srgbClr val="000000"/>
                </a:solidFill>
                <a:latin typeface="Calibri" panose="020F0502020204030204" pitchFamily="34" charset="0"/>
                <a:cs typeface="Calibri" panose="020F0502020204030204" pitchFamily="34" charset="0"/>
              </a:rPr>
              <a:t>Το φάρμακο κατανέμεται ομοιόμορφα μέσω μιας πολυμερούς μεμβράνης: </a:t>
            </a:r>
            <a:endParaRPr lang="en-GB" sz="2400" dirty="0">
              <a:solidFill>
                <a:srgbClr val="000000"/>
              </a:solidFill>
              <a:latin typeface="Calibri" panose="020F0502020204030204" pitchFamily="34" charset="0"/>
              <a:cs typeface="Calibri" panose="020F0502020204030204" pitchFamily="34" charset="0"/>
            </a:endParaRPr>
          </a:p>
          <a:p>
            <a:pPr marL="342900" indent="-342900">
              <a:lnSpc>
                <a:spcPct val="90000"/>
              </a:lnSpc>
              <a:spcBef>
                <a:spcPct val="20000"/>
              </a:spcBef>
              <a:buClr>
                <a:schemeClr val="tx2">
                  <a:lumMod val="75000"/>
                </a:schemeClr>
              </a:buClr>
              <a:buFont typeface="Wingdings" pitchFamily="2" charset="2"/>
              <a:buChar char="§"/>
              <a:defRPr/>
            </a:pPr>
            <a:r>
              <a:rPr lang="el-GR" sz="2400" dirty="0">
                <a:solidFill>
                  <a:srgbClr val="000000"/>
                </a:solidFill>
                <a:latin typeface="Calibri" panose="020F0502020204030204" pitchFamily="34" charset="0"/>
                <a:cs typeface="Calibri" panose="020F0502020204030204" pitchFamily="34" charset="0"/>
              </a:rPr>
              <a:t>κανένα ρίσκο απόρριψης φαρμάκου,</a:t>
            </a:r>
            <a:endParaRPr lang="en-GB" sz="2400" dirty="0">
              <a:solidFill>
                <a:srgbClr val="000000"/>
              </a:solidFill>
              <a:latin typeface="Calibri" panose="020F0502020204030204" pitchFamily="34" charset="0"/>
              <a:cs typeface="Calibri" panose="020F0502020204030204" pitchFamily="34" charset="0"/>
            </a:endParaRPr>
          </a:p>
          <a:p>
            <a:pPr marL="342900" indent="-342900">
              <a:lnSpc>
                <a:spcPct val="90000"/>
              </a:lnSpc>
              <a:spcBef>
                <a:spcPct val="20000"/>
              </a:spcBef>
              <a:buClr>
                <a:schemeClr val="tx2">
                  <a:lumMod val="75000"/>
                </a:schemeClr>
              </a:buClr>
              <a:buFont typeface="Wingdings" pitchFamily="2" charset="2"/>
              <a:buChar char="§"/>
              <a:defRPr/>
            </a:pPr>
            <a:r>
              <a:rPr lang="el-GR" sz="2400" dirty="0">
                <a:solidFill>
                  <a:srgbClr val="000000"/>
                </a:solidFill>
                <a:latin typeface="Calibri" panose="020F0502020204030204" pitchFamily="34" charset="0"/>
                <a:cs typeface="Calibri" panose="020F0502020204030204" pitchFamily="34" charset="0"/>
              </a:rPr>
              <a:t>πρώτης τάξεως κινητική.</a:t>
            </a:r>
            <a:endParaRPr lang="en-GB" sz="2400" dirty="0">
              <a:solidFill>
                <a:srgbClr val="000000"/>
              </a:solidFill>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8" name="Group 3">
            <a:extLst>
              <a:ext uri="{FF2B5EF4-FFF2-40B4-BE49-F238E27FC236}">
                <a16:creationId xmlns:a16="http://schemas.microsoft.com/office/drawing/2014/main" id="{338B0130-8E07-4C89-911F-B9AF7F85EFA2}"/>
              </a:ext>
            </a:extLst>
          </p:cNvPr>
          <p:cNvGrpSpPr>
            <a:grpSpLocks/>
          </p:cNvGrpSpPr>
          <p:nvPr/>
        </p:nvGrpSpPr>
        <p:grpSpPr bwMode="auto">
          <a:xfrm>
            <a:off x="5292080" y="1484132"/>
            <a:ext cx="2143125" cy="1889125"/>
            <a:chOff x="2841" y="748"/>
            <a:chExt cx="1350" cy="1190"/>
          </a:xfrm>
        </p:grpSpPr>
        <p:sp>
          <p:nvSpPr>
            <p:cNvPr id="9" name="Freeform 4">
              <a:extLst>
                <a:ext uri="{FF2B5EF4-FFF2-40B4-BE49-F238E27FC236}">
                  <a16:creationId xmlns:a16="http://schemas.microsoft.com/office/drawing/2014/main" id="{3FB3CB71-3D2E-4C95-A538-46D6E38F2A07}"/>
                </a:ext>
              </a:extLst>
            </p:cNvPr>
            <p:cNvSpPr>
              <a:spLocks/>
            </p:cNvSpPr>
            <p:nvPr/>
          </p:nvSpPr>
          <p:spPr bwMode="auto">
            <a:xfrm>
              <a:off x="3098" y="748"/>
              <a:ext cx="1093" cy="925"/>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latin typeface="Calibri" panose="020F0502020204030204" pitchFamily="34" charset="0"/>
                <a:cs typeface="Calibri" panose="020F0502020204030204" pitchFamily="34" charset="0"/>
              </a:endParaRPr>
            </a:p>
          </p:txBody>
        </p:sp>
        <p:sp>
          <p:nvSpPr>
            <p:cNvPr id="10" name="Rectangle 5">
              <a:extLst>
                <a:ext uri="{FF2B5EF4-FFF2-40B4-BE49-F238E27FC236}">
                  <a16:creationId xmlns:a16="http://schemas.microsoft.com/office/drawing/2014/main" id="{962D9556-5911-4CD8-B41A-7E6E311C1455}"/>
                </a:ext>
              </a:extLst>
            </p:cNvPr>
            <p:cNvSpPr>
              <a:spLocks noChangeArrowheads="1"/>
            </p:cNvSpPr>
            <p:nvPr/>
          </p:nvSpPr>
          <p:spPr bwMode="auto">
            <a:xfrm>
              <a:off x="2841" y="1063"/>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dirty="0">
                  <a:latin typeface="Calibri" panose="020F0502020204030204" pitchFamily="34" charset="0"/>
                  <a:cs typeface="Calibri" panose="020F0502020204030204" pitchFamily="34" charset="0"/>
                </a:rPr>
                <a:t>Q</a:t>
              </a:r>
            </a:p>
          </p:txBody>
        </p:sp>
        <p:sp>
          <p:nvSpPr>
            <p:cNvPr id="11" name="Rectangle 6">
              <a:extLst>
                <a:ext uri="{FF2B5EF4-FFF2-40B4-BE49-F238E27FC236}">
                  <a16:creationId xmlns:a16="http://schemas.microsoft.com/office/drawing/2014/main" id="{686F44CC-001E-4ADB-9190-B7ECA0F85134}"/>
                </a:ext>
              </a:extLst>
            </p:cNvPr>
            <p:cNvSpPr>
              <a:spLocks noChangeArrowheads="1"/>
            </p:cNvSpPr>
            <p:nvPr/>
          </p:nvSpPr>
          <p:spPr bwMode="auto">
            <a:xfrm>
              <a:off x="3517" y="1688"/>
              <a:ext cx="251" cy="250"/>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Calibri" panose="020F0502020204030204" pitchFamily="34" charset="0"/>
                  <a:cs typeface="Calibri" panose="020F0502020204030204" pitchFamily="34" charset="0"/>
                </a:rPr>
                <a:t>√t</a:t>
              </a:r>
            </a:p>
          </p:txBody>
        </p:sp>
        <p:sp>
          <p:nvSpPr>
            <p:cNvPr id="12" name="Line 7">
              <a:extLst>
                <a:ext uri="{FF2B5EF4-FFF2-40B4-BE49-F238E27FC236}">
                  <a16:creationId xmlns:a16="http://schemas.microsoft.com/office/drawing/2014/main" id="{A7F7DAF2-61B8-473C-8B76-785D39E21AB4}"/>
                </a:ext>
              </a:extLst>
            </p:cNvPr>
            <p:cNvSpPr>
              <a:spLocks noChangeShapeType="1"/>
            </p:cNvSpPr>
            <p:nvPr/>
          </p:nvSpPr>
          <p:spPr bwMode="auto">
            <a:xfrm flipV="1">
              <a:off x="3114" y="800"/>
              <a:ext cx="852" cy="868"/>
            </a:xfrm>
            <a:prstGeom prst="line">
              <a:avLst/>
            </a:prstGeom>
            <a:noFill/>
            <a:ln w="12700">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grpSp>
        <p:nvGrpSpPr>
          <p:cNvPr id="13" name="Group 8">
            <a:extLst>
              <a:ext uri="{FF2B5EF4-FFF2-40B4-BE49-F238E27FC236}">
                <a16:creationId xmlns:a16="http://schemas.microsoft.com/office/drawing/2014/main" id="{B53C020F-203E-491B-AC85-916405AEAA18}"/>
              </a:ext>
            </a:extLst>
          </p:cNvPr>
          <p:cNvGrpSpPr>
            <a:grpSpLocks/>
          </p:cNvGrpSpPr>
          <p:nvPr/>
        </p:nvGrpSpPr>
        <p:grpSpPr bwMode="auto">
          <a:xfrm>
            <a:off x="5268268" y="3717032"/>
            <a:ext cx="2166938" cy="1889125"/>
            <a:chOff x="4395" y="771"/>
            <a:chExt cx="1365" cy="1190"/>
          </a:xfrm>
        </p:grpSpPr>
        <p:sp>
          <p:nvSpPr>
            <p:cNvPr id="14" name="Freeform 9">
              <a:extLst>
                <a:ext uri="{FF2B5EF4-FFF2-40B4-BE49-F238E27FC236}">
                  <a16:creationId xmlns:a16="http://schemas.microsoft.com/office/drawing/2014/main" id="{DA42DF7C-0738-463D-B60F-9EC226582211}"/>
                </a:ext>
              </a:extLst>
            </p:cNvPr>
            <p:cNvSpPr>
              <a:spLocks/>
            </p:cNvSpPr>
            <p:nvPr/>
          </p:nvSpPr>
          <p:spPr bwMode="auto">
            <a:xfrm>
              <a:off x="4641" y="771"/>
              <a:ext cx="1093" cy="925"/>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latin typeface="Calibri" panose="020F0502020204030204" pitchFamily="34" charset="0"/>
                <a:cs typeface="Calibri" panose="020F0502020204030204" pitchFamily="34" charset="0"/>
              </a:endParaRPr>
            </a:p>
          </p:txBody>
        </p:sp>
        <p:sp>
          <p:nvSpPr>
            <p:cNvPr id="15" name="Rectangle 10">
              <a:extLst>
                <a:ext uri="{FF2B5EF4-FFF2-40B4-BE49-F238E27FC236}">
                  <a16:creationId xmlns:a16="http://schemas.microsoft.com/office/drawing/2014/main" id="{ACB75004-1BD6-46B9-9A10-77642E6F7C47}"/>
                </a:ext>
              </a:extLst>
            </p:cNvPr>
            <p:cNvSpPr>
              <a:spLocks noChangeArrowheads="1"/>
            </p:cNvSpPr>
            <p:nvPr/>
          </p:nvSpPr>
          <p:spPr bwMode="auto">
            <a:xfrm>
              <a:off x="4395" y="1075"/>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Calibri" panose="020F0502020204030204" pitchFamily="34" charset="0"/>
                  <a:cs typeface="Calibri" panose="020F0502020204030204" pitchFamily="34" charset="0"/>
                </a:rPr>
                <a:t>Q</a:t>
              </a:r>
            </a:p>
          </p:txBody>
        </p:sp>
        <p:sp>
          <p:nvSpPr>
            <p:cNvPr id="16" name="Rectangle 11">
              <a:extLst>
                <a:ext uri="{FF2B5EF4-FFF2-40B4-BE49-F238E27FC236}">
                  <a16:creationId xmlns:a16="http://schemas.microsoft.com/office/drawing/2014/main" id="{943230A1-162B-4361-B5AF-B0F7933E4356}"/>
                </a:ext>
              </a:extLst>
            </p:cNvPr>
            <p:cNvSpPr>
              <a:spLocks noChangeArrowheads="1"/>
            </p:cNvSpPr>
            <p:nvPr/>
          </p:nvSpPr>
          <p:spPr bwMode="auto">
            <a:xfrm>
              <a:off x="5060" y="1711"/>
              <a:ext cx="171" cy="250"/>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Calibri" panose="020F0502020204030204" pitchFamily="34" charset="0"/>
                  <a:cs typeface="Calibri" panose="020F0502020204030204" pitchFamily="34" charset="0"/>
                </a:rPr>
                <a:t>t</a:t>
              </a:r>
            </a:p>
          </p:txBody>
        </p:sp>
        <p:sp>
          <p:nvSpPr>
            <p:cNvPr id="17" name="Arc 12">
              <a:extLst>
                <a:ext uri="{FF2B5EF4-FFF2-40B4-BE49-F238E27FC236}">
                  <a16:creationId xmlns:a16="http://schemas.microsoft.com/office/drawing/2014/main" id="{30AA3ABE-4CD0-4B81-9350-F4C915AD7721}"/>
                </a:ext>
              </a:extLst>
            </p:cNvPr>
            <p:cNvSpPr>
              <a:spLocks/>
            </p:cNvSpPr>
            <p:nvPr/>
          </p:nvSpPr>
          <p:spPr bwMode="auto">
            <a:xfrm rot="10800000">
              <a:off x="4684" y="864"/>
              <a:ext cx="1076" cy="82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8054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8EFBCC5-26DD-4E4F-91E3-A4D541CE97ED}"/>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Απομόνωση φαρμάκων σε επιφάνειες συσκευών</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B66E2958-DA24-4D71-84C0-6ED7E86AB3DE}"/>
              </a:ext>
            </a:extLst>
          </p:cNvPr>
          <p:cNvSpPr>
            <a:spLocks noGrp="1"/>
          </p:cNvSpPr>
          <p:nvPr>
            <p:ph type="body" idx="1"/>
          </p:nvPr>
        </p:nvSpPr>
        <p:spPr>
          <a:xfrm>
            <a:off x="614975" y="1844824"/>
            <a:ext cx="6757800" cy="3768800"/>
          </a:xfrm>
        </p:spPr>
        <p:txBody>
          <a:bodyPr/>
          <a:lstStyle/>
          <a:p>
            <a:pPr marL="0" marR="0" lvl="0" indent="0" algn="just" defTabSz="914400" rtl="0" eaLnBrk="1" fontAlgn="auto" latinLnBrk="0" hangingPunct="1">
              <a:lnSpc>
                <a:spcPct val="100000"/>
              </a:lnSpc>
              <a:spcBef>
                <a:spcPct val="20000"/>
              </a:spcBef>
              <a:spcAft>
                <a:spcPts val="0"/>
              </a:spcAft>
              <a:buClr>
                <a:schemeClr val="tx2">
                  <a:lumMod val="75000"/>
                </a:schemeClr>
              </a:buClr>
              <a:buSzTx/>
              <a:buNone/>
              <a:tabLst/>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Η</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τροποποίηση μιας επιφάνειας μπορεί να γίνει χωρίς να αλλάξουμε τις βασικές ιδιότητές της ενώ μπορούμε να ενσωματώσουμε αρκετή ποσότητα φαρμάκου.</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Τα συστήματα τα οποία είναι εμπορικά διαθέσιμα γενικά παρασκευάζονται με μία από</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τις δύο μεθόδους: συσκευές με διασυνδεδεμένα πολυμερή που περιέχουν φάρμακα ή συσκευές με διαλύματα πολυμερών που περιέχουν </a:t>
            </a:r>
            <a:r>
              <a:rPr kumimoji="0" lang="el-GR" sz="2400" b="0" i="0" u="none" strike="noStrike" kern="1200" cap="none" spc="0" normalizeH="0" noProof="0" dirty="0" err="1">
                <a:ln>
                  <a:noFill/>
                </a:ln>
                <a:solidFill>
                  <a:schemeClr val="tx1"/>
                </a:solidFill>
                <a:effectLst/>
                <a:uLnTx/>
                <a:uFillTx/>
                <a:latin typeface="Calibri" panose="020F0502020204030204" pitchFamily="34" charset="0"/>
                <a:ea typeface="+mn-ea"/>
                <a:cs typeface="Calibri" panose="020F0502020204030204" pitchFamily="34" charset="0"/>
              </a:rPr>
              <a:t>αντι</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-μικροβιακούς παράγοντες.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7F1893D3-F687-490E-A471-91D30528C9CA}"/>
              </a:ext>
            </a:extLst>
          </p:cNvPr>
          <p:cNvGrpSpPr/>
          <p:nvPr/>
        </p:nvGrpSpPr>
        <p:grpSpPr>
          <a:xfrm>
            <a:off x="8458200" y="362146"/>
            <a:ext cx="450753" cy="450708"/>
            <a:chOff x="3277794" y="2969995"/>
            <a:chExt cx="457200" cy="457200"/>
          </a:xfrm>
        </p:grpSpPr>
        <p:sp>
          <p:nvSpPr>
            <p:cNvPr id="7" name="Google Shape;169;p14">
              <a:extLst>
                <a:ext uri="{FF2B5EF4-FFF2-40B4-BE49-F238E27FC236}">
                  <a16:creationId xmlns:a16="http://schemas.microsoft.com/office/drawing/2014/main" id="{90FD9607-A836-48FD-A75E-D96FA24F1AE9}"/>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4CC45C87-870E-4C3F-BF07-27EA97D9186E}"/>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C2259640-F3A8-45D3-8F8B-63168218054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0" name="Picture 10">
            <a:extLst>
              <a:ext uri="{FF2B5EF4-FFF2-40B4-BE49-F238E27FC236}">
                <a16:creationId xmlns:a16="http://schemas.microsoft.com/office/drawing/2014/main" id="{ED73859D-5218-4832-A782-5F1B0D7D7351}"/>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162489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2A3B79B-C710-44C2-A1C4-3EC4A2162E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8"/>
            <a:ext cx="8064896" cy="44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96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940EE1F7-43F3-42E8-9AA4-74F81AE43F87}"/>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Σύστημα δεξαμενής</a:t>
            </a:r>
            <a:endParaRPr lang="el-GR" dirty="0">
              <a:solidFill>
                <a:schemeClr val="tx1"/>
              </a:solidFill>
              <a:latin typeface="Calibri" panose="020F0502020204030204" pitchFamily="34" charset="0"/>
              <a:cs typeface="Calibri" panose="020F0502020204030204" pitchFamily="34" charset="0"/>
            </a:endParaRPr>
          </a:p>
        </p:txBody>
      </p:sp>
      <p:sp>
        <p:nvSpPr>
          <p:cNvPr id="7" name="Θέση κειμένου 6">
            <a:extLst>
              <a:ext uri="{FF2B5EF4-FFF2-40B4-BE49-F238E27FC236}">
                <a16:creationId xmlns:a16="http://schemas.microsoft.com/office/drawing/2014/main" id="{76D590D2-1157-4D59-9BDB-F8F554892661}"/>
              </a:ext>
            </a:extLst>
          </p:cNvPr>
          <p:cNvSpPr>
            <a:spLocks noGrp="1"/>
          </p:cNvSpPr>
          <p:nvPr>
            <p:ph type="body" idx="4294967295"/>
          </p:nvPr>
        </p:nvSpPr>
        <p:spPr>
          <a:xfrm>
            <a:off x="1138516" y="2236787"/>
            <a:ext cx="3613150" cy="3768725"/>
          </a:xfrm>
        </p:spPr>
        <p:txBody>
          <a:bodyPr/>
          <a:lstStyle/>
          <a:p>
            <a:pPr marL="342900" indent="-342900">
              <a:spcBef>
                <a:spcPct val="20000"/>
              </a:spcBef>
              <a:buClr>
                <a:schemeClr val="tx2">
                  <a:lumMod val="75000"/>
                </a:schemeClr>
              </a:buClr>
              <a:buFont typeface="Wingdings" pitchFamily="2" charset="2"/>
              <a:buChar char="§"/>
              <a:defRPr/>
            </a:pPr>
            <a:r>
              <a:rPr lang="el-GR" sz="1800" dirty="0">
                <a:latin typeface="Calibri" panose="020F0502020204030204" pitchFamily="34" charset="0"/>
                <a:cs typeface="Calibri" panose="020F0502020204030204" pitchFamily="34" charset="0"/>
              </a:rPr>
              <a:t>Πυρήνας φαρμάκου που περιβάλλεται από </a:t>
            </a:r>
            <a:r>
              <a:rPr lang="el-GR" sz="1800" dirty="0" err="1">
                <a:latin typeface="Calibri" panose="020F0502020204030204" pitchFamily="34" charset="0"/>
                <a:cs typeface="Calibri" panose="020F0502020204030204" pitchFamily="34" charset="0"/>
              </a:rPr>
              <a:t>βιο-αποικοδομήσιμο</a:t>
            </a:r>
            <a:r>
              <a:rPr lang="el-GR" sz="1800" dirty="0">
                <a:latin typeface="Calibri" panose="020F0502020204030204" pitchFamily="34" charset="0"/>
                <a:cs typeface="Calibri" panose="020F0502020204030204" pitchFamily="34" charset="0"/>
              </a:rPr>
              <a:t> πολυμερές.</a:t>
            </a:r>
            <a:endParaRPr lang="en-GB" sz="1800" dirty="0">
              <a:latin typeface="Calibri" panose="020F0502020204030204" pitchFamily="34" charset="0"/>
              <a:cs typeface="Calibri" panose="020F0502020204030204" pitchFamily="34" charset="0"/>
            </a:endParaRPr>
          </a:p>
          <a:p>
            <a:pPr marL="342900" indent="-342900">
              <a:spcBef>
                <a:spcPct val="20000"/>
              </a:spcBef>
              <a:buClr>
                <a:schemeClr val="tx2">
                  <a:lumMod val="75000"/>
                </a:schemeClr>
              </a:buClr>
              <a:buFont typeface="Wingdings" pitchFamily="2" charset="2"/>
              <a:buChar char="§"/>
              <a:defRPr/>
            </a:pPr>
            <a:r>
              <a:rPr lang="el-GR" sz="1800" dirty="0">
                <a:latin typeface="Calibri" panose="020F0502020204030204" pitchFamily="34" charset="0"/>
                <a:cs typeface="Calibri" panose="020F0502020204030204" pitchFamily="34" charset="0"/>
              </a:rPr>
              <a:t>Οι ιδιότητες του φαρμάκου και του πολυμερούς κατευθύνουν το ρυθμό διήθησης.</a:t>
            </a:r>
            <a:endParaRPr lang="en-GB" sz="1800" dirty="0">
              <a:latin typeface="Calibri" panose="020F0502020204030204" pitchFamily="34" charset="0"/>
              <a:cs typeface="Calibri" panose="020F0502020204030204" pitchFamily="34" charset="0"/>
            </a:endParaRPr>
          </a:p>
          <a:p>
            <a:pPr marL="342900" indent="-342900">
              <a:spcBef>
                <a:spcPct val="20000"/>
              </a:spcBef>
              <a:buClr>
                <a:schemeClr val="tx2">
                  <a:lumMod val="75000"/>
                </a:schemeClr>
              </a:buClr>
              <a:buFont typeface="Wingdings" pitchFamily="2" charset="2"/>
              <a:buChar char="§"/>
              <a:defRPr/>
            </a:pPr>
            <a:r>
              <a:rPr lang="el-GR" sz="1800" dirty="0">
                <a:latin typeface="Calibri" panose="020F0502020204030204" pitchFamily="34" charset="0"/>
                <a:cs typeface="Calibri" panose="020F0502020204030204" pitchFamily="34" charset="0"/>
              </a:rPr>
              <a:t>Απόπτωση φαρμάκου αν η μεμβράνη πάθει ρήξη ή αλλοιωθεί γρήγορα.</a:t>
            </a:r>
            <a:endParaRPr lang="en-GB" sz="1800" dirty="0">
              <a:latin typeface="Calibri" panose="020F0502020204030204" pitchFamily="34" charset="0"/>
              <a:cs typeface="Calibri" panose="020F0502020204030204" pitchFamily="34" charset="0"/>
            </a:endParaRPr>
          </a:p>
          <a:p>
            <a:pPr marL="342900" indent="-342900">
              <a:spcBef>
                <a:spcPct val="20000"/>
              </a:spcBef>
              <a:buClr>
                <a:schemeClr val="tx2">
                  <a:lumMod val="75000"/>
                </a:schemeClr>
              </a:buClr>
              <a:buFont typeface="Wingdings" pitchFamily="2" charset="2"/>
              <a:buChar char="§"/>
              <a:defRPr/>
            </a:pPr>
            <a:r>
              <a:rPr lang="el-GR" sz="1800" dirty="0">
                <a:latin typeface="Calibri" panose="020F0502020204030204" pitchFamily="34" charset="0"/>
                <a:cs typeface="Calibri" panose="020F0502020204030204" pitchFamily="34" charset="0"/>
              </a:rPr>
              <a:t>Κινητικές εξισώσεις μηδενικής τάξης λόγω σταθερής δραστηριότητας της πηγής.</a:t>
            </a:r>
            <a:endParaRPr lang="en-GB" sz="1800" dirty="0">
              <a:latin typeface="Calibri" panose="020F0502020204030204" pitchFamily="34" charset="0"/>
              <a:cs typeface="Calibri" panose="020F0502020204030204" pitchFamily="34" charset="0"/>
            </a:endParaRPr>
          </a:p>
          <a:p>
            <a:endParaRPr lang="el-GR" sz="1800" dirty="0">
              <a:latin typeface="Calibri" panose="020F0502020204030204" pitchFamily="34" charset="0"/>
              <a:cs typeface="Calibri" panose="020F0502020204030204" pitchFamily="34" charset="0"/>
            </a:endParaRPr>
          </a:p>
        </p:txBody>
      </p:sp>
      <p:grpSp>
        <p:nvGrpSpPr>
          <p:cNvPr id="26" name="Group 3">
            <a:extLst>
              <a:ext uri="{FF2B5EF4-FFF2-40B4-BE49-F238E27FC236}">
                <a16:creationId xmlns:a16="http://schemas.microsoft.com/office/drawing/2014/main" id="{1A2E2A48-CFAC-4265-ABCE-F8069E2E133C}"/>
              </a:ext>
            </a:extLst>
          </p:cNvPr>
          <p:cNvGrpSpPr>
            <a:grpSpLocks/>
          </p:cNvGrpSpPr>
          <p:nvPr/>
        </p:nvGrpSpPr>
        <p:grpSpPr bwMode="auto">
          <a:xfrm>
            <a:off x="5943600" y="2590800"/>
            <a:ext cx="1885950" cy="1730375"/>
            <a:chOff x="4224" y="2688"/>
            <a:chExt cx="1188" cy="1090"/>
          </a:xfrm>
        </p:grpSpPr>
        <p:sp>
          <p:nvSpPr>
            <p:cNvPr id="27" name="Rectangle 4">
              <a:extLst>
                <a:ext uri="{FF2B5EF4-FFF2-40B4-BE49-F238E27FC236}">
                  <a16:creationId xmlns:a16="http://schemas.microsoft.com/office/drawing/2014/main" id="{81DA5E2D-010F-4900-809E-6C5ABC0BAB6E}"/>
                </a:ext>
              </a:extLst>
            </p:cNvPr>
            <p:cNvSpPr>
              <a:spLocks noChangeArrowheads="1"/>
            </p:cNvSpPr>
            <p:nvPr/>
          </p:nvSpPr>
          <p:spPr bwMode="auto">
            <a:xfrm>
              <a:off x="4224" y="2903"/>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Calibri" panose="020F0502020204030204" pitchFamily="34" charset="0"/>
                  <a:cs typeface="Calibri" panose="020F0502020204030204" pitchFamily="34" charset="0"/>
                </a:rPr>
                <a:t>Q</a:t>
              </a:r>
            </a:p>
          </p:txBody>
        </p:sp>
        <p:sp>
          <p:nvSpPr>
            <p:cNvPr id="28" name="Rectangle 5">
              <a:extLst>
                <a:ext uri="{FF2B5EF4-FFF2-40B4-BE49-F238E27FC236}">
                  <a16:creationId xmlns:a16="http://schemas.microsoft.com/office/drawing/2014/main" id="{65CCF97F-B212-4296-B347-C854DF34464B}"/>
                </a:ext>
              </a:extLst>
            </p:cNvPr>
            <p:cNvSpPr>
              <a:spLocks noChangeArrowheads="1"/>
            </p:cNvSpPr>
            <p:nvPr/>
          </p:nvSpPr>
          <p:spPr bwMode="auto">
            <a:xfrm>
              <a:off x="4900" y="3528"/>
              <a:ext cx="171" cy="250"/>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Calibri" panose="020F0502020204030204" pitchFamily="34" charset="0"/>
                  <a:cs typeface="Calibri" panose="020F0502020204030204" pitchFamily="34" charset="0"/>
                </a:rPr>
                <a:t>t</a:t>
              </a:r>
            </a:p>
          </p:txBody>
        </p:sp>
        <p:sp>
          <p:nvSpPr>
            <p:cNvPr id="29" name="Line 6">
              <a:extLst>
                <a:ext uri="{FF2B5EF4-FFF2-40B4-BE49-F238E27FC236}">
                  <a16:creationId xmlns:a16="http://schemas.microsoft.com/office/drawing/2014/main" id="{9DDF893B-CB57-4F68-9285-994CB84855A1}"/>
                </a:ext>
              </a:extLst>
            </p:cNvPr>
            <p:cNvSpPr>
              <a:spLocks noChangeShapeType="1"/>
            </p:cNvSpPr>
            <p:nvPr/>
          </p:nvSpPr>
          <p:spPr bwMode="auto">
            <a:xfrm flipV="1">
              <a:off x="4560" y="2688"/>
              <a:ext cx="852" cy="868"/>
            </a:xfrm>
            <a:prstGeom prst="line">
              <a:avLst/>
            </a:prstGeom>
            <a:noFill/>
            <a:ln w="12700">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sp>
        <p:nvSpPr>
          <p:cNvPr id="30" name="Freeform 7">
            <a:extLst>
              <a:ext uri="{FF2B5EF4-FFF2-40B4-BE49-F238E27FC236}">
                <a16:creationId xmlns:a16="http://schemas.microsoft.com/office/drawing/2014/main" id="{4F802B7C-DA83-49F6-BA29-0D6E67B17891}"/>
              </a:ext>
            </a:extLst>
          </p:cNvPr>
          <p:cNvSpPr>
            <a:spLocks/>
          </p:cNvSpPr>
          <p:nvPr/>
        </p:nvSpPr>
        <p:spPr bwMode="auto">
          <a:xfrm>
            <a:off x="6400800" y="2514600"/>
            <a:ext cx="1735138" cy="1468438"/>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latin typeface="Calibri" panose="020F0502020204030204" pitchFamily="34" charset="0"/>
              <a:cs typeface="Calibri" panose="020F0502020204030204" pitchFamily="34" charset="0"/>
            </a:endParaRPr>
          </a:p>
        </p:txBody>
      </p:sp>
      <p:grpSp>
        <p:nvGrpSpPr>
          <p:cNvPr id="32" name="Google Shape;168;p14">
            <a:extLst>
              <a:ext uri="{FF2B5EF4-FFF2-40B4-BE49-F238E27FC236}">
                <a16:creationId xmlns:a16="http://schemas.microsoft.com/office/drawing/2014/main" id="{C3A69EA7-31AA-4BCF-87CC-A663CEABF1C2}"/>
              </a:ext>
            </a:extLst>
          </p:cNvPr>
          <p:cNvGrpSpPr/>
          <p:nvPr/>
        </p:nvGrpSpPr>
        <p:grpSpPr>
          <a:xfrm>
            <a:off x="8458200" y="362146"/>
            <a:ext cx="450753" cy="450708"/>
            <a:chOff x="3277794" y="2969995"/>
            <a:chExt cx="457200" cy="457200"/>
          </a:xfrm>
        </p:grpSpPr>
        <p:sp>
          <p:nvSpPr>
            <p:cNvPr id="33" name="Google Shape;169;p14">
              <a:extLst>
                <a:ext uri="{FF2B5EF4-FFF2-40B4-BE49-F238E27FC236}">
                  <a16:creationId xmlns:a16="http://schemas.microsoft.com/office/drawing/2014/main" id="{74D2D8C7-F733-49B5-86AD-90D6909E8E05}"/>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34" name="Google Shape;170;p14">
              <a:extLst>
                <a:ext uri="{FF2B5EF4-FFF2-40B4-BE49-F238E27FC236}">
                  <a16:creationId xmlns:a16="http://schemas.microsoft.com/office/drawing/2014/main" id="{EDAD6CBE-38DE-48FE-8A60-91056D2E096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35" name="Google Shape;171;p14">
              <a:extLst>
                <a:ext uri="{FF2B5EF4-FFF2-40B4-BE49-F238E27FC236}">
                  <a16:creationId xmlns:a16="http://schemas.microsoft.com/office/drawing/2014/main" id="{6CD91508-E4CA-4FF7-B865-7F252ACDDA2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36" name="Picture 10">
            <a:extLst>
              <a:ext uri="{FF2B5EF4-FFF2-40B4-BE49-F238E27FC236}">
                <a16:creationId xmlns:a16="http://schemas.microsoft.com/office/drawing/2014/main" id="{3B3D3DCC-91A2-495B-8480-55BFDD987EFD}"/>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33280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AB4FD074-6CE3-4C21-B448-B0F1F4D0D968}"/>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a:t>
            </a:r>
            <a:r>
              <a:rPr lang="el-GR" sz="3200" dirty="0">
                <a:latin typeface="Calibri" panose="020F0502020204030204" pitchFamily="34" charset="0"/>
                <a:cs typeface="Calibri" panose="020F0502020204030204" pitchFamily="34" charset="0"/>
              </a:rPr>
              <a:t> </a:t>
            </a:r>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ιδανική μέθοδος για τις επιφάνειες</a:t>
            </a:r>
            <a:endParaRPr lang="el-GR" dirty="0">
              <a:latin typeface="Calibri" panose="020F0502020204030204" pitchFamily="34" charset="0"/>
              <a:cs typeface="Calibri" panose="020F0502020204030204" pitchFamily="34" charset="0"/>
            </a:endParaRPr>
          </a:p>
        </p:txBody>
      </p:sp>
      <p:sp>
        <p:nvSpPr>
          <p:cNvPr id="4" name="Θέση κειμένου 3">
            <a:extLst>
              <a:ext uri="{FF2B5EF4-FFF2-40B4-BE49-F238E27FC236}">
                <a16:creationId xmlns:a16="http://schemas.microsoft.com/office/drawing/2014/main" id="{4D4B5B15-1EFA-4242-8944-63143AFE7852}"/>
              </a:ext>
            </a:extLst>
          </p:cNvPr>
          <p:cNvSpPr>
            <a:spLocks noGrp="1"/>
          </p:cNvSpPr>
          <p:nvPr>
            <p:ph type="body" idx="1"/>
          </p:nvPr>
        </p:nvSpPr>
        <p:spPr/>
        <p:txBody>
          <a:bodyPr/>
          <a:lstStyle/>
          <a:p>
            <a:pPr marL="342900" indent="-342900" algn="just">
              <a:spcBef>
                <a:spcPct val="20000"/>
              </a:spcBef>
              <a:buClr>
                <a:schemeClr val="tx2">
                  <a:lumMod val="75000"/>
                </a:schemeClr>
              </a:buClr>
              <a:buFont typeface="Wingdings" pitchFamily="2" charset="2"/>
              <a:buChar char="§"/>
              <a:defRPr/>
            </a:pPr>
            <a:r>
              <a:rPr lang="el-GR" sz="2000" b="1" dirty="0" err="1">
                <a:latin typeface="Calibri" panose="020F0502020204030204" pitchFamily="34" charset="0"/>
                <a:cs typeface="Calibri" panose="020F0502020204030204" pitchFamily="34" charset="0"/>
              </a:rPr>
              <a:t>Βιοσυμβατότητα</a:t>
            </a:r>
            <a:r>
              <a:rPr lang="el-GR" sz="2000" dirty="0">
                <a:latin typeface="Calibri" panose="020F0502020204030204" pitchFamily="34" charset="0"/>
                <a:cs typeface="Calibri" panose="020F0502020204030204" pitchFamily="34" charset="0"/>
              </a:rPr>
              <a:t> - πρέπει όλες οι συσκευές που έρχονται σε επαφή με βιολογικά υγρά και ιστούς να είναι απολύτως </a:t>
            </a:r>
            <a:r>
              <a:rPr lang="el-GR" sz="2000" dirty="0" err="1">
                <a:latin typeface="Calibri" panose="020F0502020204030204" pitchFamily="34" charset="0"/>
                <a:cs typeface="Calibri" panose="020F0502020204030204" pitchFamily="34" charset="0"/>
              </a:rPr>
              <a:t>βιοσυμβατές</a:t>
            </a:r>
            <a:r>
              <a:rPr lang="el-GR"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marL="342900" indent="-342900" algn="just">
              <a:spcBef>
                <a:spcPct val="20000"/>
              </a:spcBef>
              <a:buClr>
                <a:schemeClr val="tx2">
                  <a:lumMod val="75000"/>
                </a:schemeClr>
              </a:buClr>
              <a:buFont typeface="Wingdings" pitchFamily="2" charset="2"/>
              <a:buChar char="§"/>
              <a:defRPr/>
            </a:pPr>
            <a:r>
              <a:rPr lang="el-GR" sz="2000" b="1" dirty="0">
                <a:latin typeface="Calibri" panose="020F0502020204030204" pitchFamily="34" charset="0"/>
                <a:cs typeface="Calibri" panose="020F0502020204030204" pitchFamily="34" charset="0"/>
              </a:rPr>
              <a:t>Διαθεσιμότητα του φαρμάκου</a:t>
            </a:r>
            <a:r>
              <a:rPr lang="el-GR" sz="2000" dirty="0">
                <a:latin typeface="Calibri" panose="020F0502020204030204" pitchFamily="34" charset="0"/>
                <a:cs typeface="Calibri" panose="020F0502020204030204" pitchFamily="34" charset="0"/>
              </a:rPr>
              <a:t>: η ποσότητα του φαρμάκου που είναι διαθέσιμο είναι σημαντικό. Κάθε σύστημα που αλλοιώνει την επιφάνεια και δεν μπορεί να παρέχει κατάλληλη ποσότητα φαρμάκου για τον προκαθορισμένο χρόνο επιτρέπει ανεπιθύμητη έκθεση σε μολύνσεις. </a:t>
            </a:r>
            <a:endParaRPr lang="en-US" sz="2000" dirty="0">
              <a:latin typeface="Calibri" panose="020F0502020204030204" pitchFamily="34" charset="0"/>
              <a:cs typeface="Calibri" panose="020F0502020204030204" pitchFamily="34" charset="0"/>
            </a:endParaRPr>
          </a:p>
          <a:p>
            <a:pPr marL="342900" indent="-342900" algn="just">
              <a:spcBef>
                <a:spcPct val="20000"/>
              </a:spcBef>
              <a:buClr>
                <a:schemeClr val="tx2">
                  <a:lumMod val="75000"/>
                </a:schemeClr>
              </a:buClr>
              <a:buFont typeface="Wingdings" pitchFamily="2" charset="2"/>
              <a:buChar char="§"/>
              <a:defRPr/>
            </a:pPr>
            <a:r>
              <a:rPr lang="el-GR" sz="2000" b="1" dirty="0">
                <a:latin typeface="Calibri" panose="020F0502020204030204" pitchFamily="34" charset="0"/>
                <a:cs typeface="Calibri" panose="020F0502020204030204" pitchFamily="34" charset="0"/>
              </a:rPr>
              <a:t>Προσρόφηση</a:t>
            </a:r>
            <a:r>
              <a:rPr lang="el-GR" sz="2000" dirty="0">
                <a:latin typeface="Calibri" panose="020F0502020204030204" pitchFamily="34" charset="0"/>
                <a:cs typeface="Calibri" panose="020F0502020204030204" pitchFamily="34" charset="0"/>
              </a:rPr>
              <a:t> -  η επιλεγμένη τεχνική τροποποίησης επιφάνειας δεν πρέπει να επιτρέπει διάχυση. Η απώλεια μεγάλων επιφανειακών μορίων μπορεί να προκαλέσει να κατανεμηθεί το φάρμακο σε λανθασμένες περιοχές στο σώμα.</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2AE92EB8-B125-4537-A54D-6B866CE912C8}"/>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87A567F1-E494-4ED7-8B5A-0D42913CCEC7}"/>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1E5D9BF9-65DA-4518-B437-429B4360E05E}"/>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11C830CD-CED3-4AA5-9F6F-F83CEEADB88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9" name="Picture 10">
            <a:extLst>
              <a:ext uri="{FF2B5EF4-FFF2-40B4-BE49-F238E27FC236}">
                <a16:creationId xmlns:a16="http://schemas.microsoft.com/office/drawing/2014/main" id="{8101E502-565B-4153-A5A2-BE8E619FB6BD}"/>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101688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 ιδανική μέθοδος για τις επιφάνειες</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E8FBFD70-6A7E-4AD1-BF08-19C8EC430248}"/>
              </a:ext>
            </a:extLst>
          </p:cNvPr>
          <p:cNvSpPr>
            <a:spLocks noGrp="1"/>
          </p:cNvSpPr>
          <p:nvPr>
            <p:ph type="body" idx="1"/>
          </p:nvPr>
        </p:nvSpPr>
        <p:spPr/>
        <p:txBody>
          <a:bodyPr/>
          <a:lstStyle/>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1800" b="1" dirty="0">
                <a:latin typeface="Calibri" panose="020F0502020204030204" pitchFamily="34" charset="0"/>
                <a:cs typeface="Calibri" panose="020F0502020204030204" pitchFamily="34" charset="0"/>
              </a:rPr>
              <a:t>Ανθεκτικότητα</a:t>
            </a:r>
            <a:r>
              <a:rPr lang="el-GR" sz="1800" dirty="0">
                <a:latin typeface="Calibri" panose="020F0502020204030204" pitchFamily="34" charset="0"/>
                <a:cs typeface="Calibri" panose="020F0502020204030204" pitchFamily="34" charset="0"/>
              </a:rPr>
              <a:t> - η επεξεργασία των επιφανειών πρέπει να αντέχει τη δυσκολία της διαδικασίας εισχώρησης καθώς και οποιαδήποτε παραποίηση της συσκευής μετά την εμφύτευση.</a:t>
            </a:r>
          </a:p>
          <a:p>
            <a:pPr marR="0" lvl="0" algn="just" fontAlgn="auto">
              <a:lnSpc>
                <a:spcPct val="100000"/>
              </a:lnSpc>
              <a:spcBef>
                <a:spcPct val="20000"/>
              </a:spcBef>
              <a:spcAft>
                <a:spcPts val="0"/>
              </a:spcAft>
              <a:buClr>
                <a:schemeClr val="tx2">
                  <a:lumMod val="75000"/>
                </a:schemeClr>
              </a:buClr>
              <a:buSzTx/>
              <a:tabLst/>
              <a:defRPr/>
            </a:pPr>
            <a:endParaRPr lang="en-US" sz="1800" dirty="0">
              <a:latin typeface="Calibri" panose="020F0502020204030204" pitchFamily="34" charset="0"/>
              <a:cs typeface="Calibri" panose="020F0502020204030204" pitchFamily="34"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1800" b="1" dirty="0">
                <a:latin typeface="Calibri" panose="020F0502020204030204" pitchFamily="34" charset="0"/>
                <a:cs typeface="Calibri" panose="020F0502020204030204" pitchFamily="34" charset="0"/>
              </a:rPr>
              <a:t>Ελαστικότητα</a:t>
            </a:r>
            <a:r>
              <a:rPr lang="el-GR" sz="1800" dirty="0">
                <a:latin typeface="Calibri" panose="020F0502020204030204" pitchFamily="34" charset="0"/>
                <a:cs typeface="Calibri" panose="020F0502020204030204" pitchFamily="34" charset="0"/>
              </a:rPr>
              <a:t> - κάθε επεξεργασία της επιφάνειας που αυξάνει τη διάμετρο της συσκευής αναμένεται να προκαλέσει δυσκαμψία. Η ελαχιστοποίηση αυτής της πρόσθετης δυσκαμψίας είναι σημαντική για συσκευές όπως καθετήρες με μικρή διάμετρο που βασίζονται σε πολύ ελαστικά άκρα για να μειωθεί το ρίσκο διάτρησης.</a:t>
            </a:r>
          </a:p>
          <a:p>
            <a:pPr marR="0" lvl="0" algn="just" fontAlgn="auto">
              <a:lnSpc>
                <a:spcPct val="100000"/>
              </a:lnSpc>
              <a:spcBef>
                <a:spcPct val="20000"/>
              </a:spcBef>
              <a:spcAft>
                <a:spcPts val="0"/>
              </a:spcAft>
              <a:buClr>
                <a:schemeClr val="tx2">
                  <a:lumMod val="75000"/>
                </a:schemeClr>
              </a:buClr>
              <a:buSzTx/>
              <a:tabLst/>
              <a:defRPr/>
            </a:pPr>
            <a:endParaRPr lang="en-US" sz="1800" dirty="0">
              <a:latin typeface="Calibri" panose="020F0502020204030204" pitchFamily="34" charset="0"/>
              <a:cs typeface="Calibri" panose="020F0502020204030204" pitchFamily="34"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1800" b="1" dirty="0">
                <a:latin typeface="Calibri" panose="020F0502020204030204" pitchFamily="34" charset="0"/>
                <a:cs typeface="Calibri" panose="020F0502020204030204" pitchFamily="34" charset="0"/>
              </a:rPr>
              <a:t> Επικάλυψη </a:t>
            </a:r>
            <a:r>
              <a:rPr lang="el-GR" sz="1800" dirty="0">
                <a:latin typeface="Calibri" panose="020F0502020204030204" pitchFamily="34" charset="0"/>
                <a:cs typeface="Calibri" panose="020F0502020204030204" pitchFamily="34" charset="0"/>
              </a:rPr>
              <a:t>- η επιλεγμένη τεχνική πρέπει να καλύπτει τελείως οποιεσδήποτε επιφάνειες της συσκευής εκτίθενται στα σωματικά υγρά ώστε να μειωθεί η πιθανότητα έκθεσης σε βακτήρια.</a:t>
            </a:r>
            <a:endParaRPr lang="en-US" sz="1800" dirty="0">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1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endParaRPr lang="el-GR" sz="1800"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BD8FDD33-5468-4F06-B585-33B812CE1B9C}"/>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5FAB2542-3CE0-4DD3-BD9A-B2DB5A27072C}"/>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711BB560-1C14-4D45-8653-3BDF38D48A6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796A9461-78DB-4511-B3F7-93A288F5C1A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099E0511-8358-4529-AD39-53E13ABD7268}"/>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 ιδανική μέθοδος για τις επιφάνειες</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38FC58F9-0B6F-42C9-ACC4-84AF3ED8F21E}"/>
              </a:ext>
            </a:extLst>
          </p:cNvPr>
          <p:cNvSpPr>
            <a:spLocks noGrp="1"/>
          </p:cNvSpPr>
          <p:nvPr>
            <p:ph type="body" idx="1"/>
          </p:nvPr>
        </p:nvSpPr>
        <p:spPr/>
        <p:txBody>
          <a:bodyPr/>
          <a:lstStyle/>
          <a:p>
            <a:pPr algn="just">
              <a:spcBef>
                <a:spcPct val="20000"/>
              </a:spcBef>
              <a:buClr>
                <a:schemeClr val="tx2">
                  <a:lumMod val="75000"/>
                </a:schemeClr>
              </a:buClr>
              <a:buSzTx/>
              <a:defRPr/>
            </a:pPr>
            <a:r>
              <a:rPr kumimoji="0" lang="el-GR"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Αποστείρωση</a:t>
            </a:r>
            <a:endParaRPr lang="el-GR" sz="2000" kern="1200" baseline="0" dirty="0">
              <a:solidFill>
                <a:srgbClr val="000000"/>
              </a:solidFill>
              <a:latin typeface="Calibri" panose="020F0502020204030204" pitchFamily="34" charset="0"/>
              <a:cs typeface="Calibri" panose="020F0502020204030204" pitchFamily="34" charset="0"/>
            </a:endParaRPr>
          </a:p>
          <a:p>
            <a:pPr marL="88900" indent="0">
              <a:spcBef>
                <a:spcPct val="20000"/>
              </a:spcBef>
              <a:buClr>
                <a:schemeClr val="tx2">
                  <a:lumMod val="75000"/>
                </a:schemeClr>
              </a:buClr>
              <a:buSzTx/>
              <a:buNone/>
              <a:defRPr/>
            </a:pPr>
            <a:r>
              <a:rPr kumimoji="0" lang="el-GR" sz="2000" b="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 </a:t>
            </a:r>
            <a:r>
              <a:rPr lang="el-GR" sz="2000" kern="1200" dirty="0">
                <a:solidFill>
                  <a:srgbClr val="000000"/>
                </a:solidFill>
                <a:latin typeface="Calibri" panose="020F0502020204030204" pitchFamily="34" charset="0"/>
                <a:cs typeface="Calibri" panose="020F0502020204030204" pitchFamily="34" charset="0"/>
              </a:rPr>
              <a:t>Κάθε</a:t>
            </a:r>
            <a:r>
              <a:rPr kumimoji="0" lang="el-GR" sz="2000" b="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 συσκευή πρέπει να είναι αποστειρωμένη. Για τα εμπορικά προϊόντα αυτό σημαίνει ότι πρέπει να είναι συσκευασμένα και αποστειρωμένα χωρίς να μειώνεται η αποτελεσματικότητα του αντιβιοτικού.</a:t>
            </a:r>
          </a:p>
          <a:p>
            <a:pPr marR="0" lvl="0" algn="just" defTabSz="914400" rtl="0" eaLnBrk="1" fontAlgn="auto" latinLnBrk="0" hangingPunct="1">
              <a:lnSpc>
                <a:spcPct val="100000"/>
              </a:lnSpc>
              <a:spcBef>
                <a:spcPct val="20000"/>
              </a:spcBef>
              <a:spcAft>
                <a:spcPts val="0"/>
              </a:spcAft>
              <a:buClr>
                <a:schemeClr val="tx2">
                  <a:lumMod val="75000"/>
                </a:schemeClr>
              </a:buClr>
              <a:buSzTx/>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chemeClr val="tx2">
                  <a:lumMod val="75000"/>
                </a:schemeClr>
              </a:buClr>
              <a:buSzTx/>
              <a:buNone/>
              <a:tabLst/>
              <a:defRPr/>
            </a:pPr>
            <a:r>
              <a:rPr kumimoji="0" lang="el-GR"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lang="el-GR" sz="2000" dirty="0">
              <a:latin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08451028-851B-41A3-B31E-0A9E17D06CE9}"/>
              </a:ext>
            </a:extLst>
          </p:cNvPr>
          <p:cNvSpPr>
            <a:spLocks noGrp="1"/>
          </p:cNvSpPr>
          <p:nvPr>
            <p:ph type="body" idx="2"/>
          </p:nvPr>
        </p:nvSpPr>
        <p:spPr/>
        <p:txBody>
          <a:bodyPr/>
          <a:lstStyle/>
          <a:p>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Σταθερότητα</a:t>
            </a:r>
            <a:r>
              <a:rPr kumimoji="0" lang="el-GR" sz="1800" b="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 </a:t>
            </a:r>
          </a:p>
          <a:p>
            <a:pPr marL="88900" indent="0">
              <a:buNone/>
            </a:pPr>
            <a:r>
              <a:rPr kumimoji="0" lang="el-GR" sz="1800" b="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Η επιφάνεια και το φάρμακο πρέπει να παραμένουν σταθερά κάτω από συνθήκες κανονικής αποθήκευσης. Η αποστείρωση με ακτινοβολία και μερικές τεχνικές αλλοίωσης επιφανειών μπορεί να προκαλέσουν </a:t>
            </a:r>
            <a:r>
              <a:rPr kumimoji="0" lang="el-GR" sz="1800" b="0" i="0" u="none" strike="noStrike" kern="1200" cap="none" spc="0" normalizeH="0" noProof="0" dirty="0" err="1">
                <a:ln>
                  <a:noFill/>
                </a:ln>
                <a:solidFill>
                  <a:srgbClr val="000000"/>
                </a:solidFill>
                <a:effectLst/>
                <a:uLnTx/>
                <a:uFillTx/>
                <a:latin typeface="Calibri" panose="020F0502020204030204" pitchFamily="34" charset="0"/>
                <a:cs typeface="Calibri" panose="020F0502020204030204" pitchFamily="34" charset="0"/>
              </a:rPr>
              <a:t>διασυνδεσιμότητα</a:t>
            </a:r>
            <a:r>
              <a:rPr kumimoji="0" lang="el-GR" sz="1800" b="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 </a:t>
            </a:r>
            <a:r>
              <a:rPr lang="el-GR" sz="1800" dirty="0">
                <a:solidFill>
                  <a:srgbClr val="000000"/>
                </a:solidFill>
                <a:latin typeface="Calibri" panose="020F0502020204030204" pitchFamily="34" charset="0"/>
                <a:cs typeface="Calibri" panose="020F0502020204030204" pitchFamily="34" charset="0"/>
              </a:rPr>
              <a:t>Πολλά προϊόντα τα οποία βασίζονται στη </a:t>
            </a:r>
            <a:r>
              <a:rPr lang="el-GR" sz="1800" dirty="0" err="1">
                <a:solidFill>
                  <a:srgbClr val="000000"/>
                </a:solidFill>
                <a:latin typeface="Calibri" panose="020F0502020204030204" pitchFamily="34" charset="0"/>
                <a:cs typeface="Calibri" panose="020F0502020204030204" pitchFamily="34" charset="0"/>
              </a:rPr>
              <a:t>διασυνδεσιμότητα</a:t>
            </a:r>
            <a:r>
              <a:rPr lang="el-GR" sz="1800" dirty="0">
                <a:solidFill>
                  <a:srgbClr val="000000"/>
                </a:solidFill>
                <a:latin typeface="Calibri" panose="020F0502020204030204" pitchFamily="34" charset="0"/>
                <a:cs typeface="Calibri" panose="020F0502020204030204" pitchFamily="34" charset="0"/>
              </a:rPr>
              <a:t> ή αποστειρώνονται μέσω ακτινοβολίας πρέπει να εξετάζονται γιατί μπορεί να είναι εύθραυστα.</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grpSp>
        <p:nvGrpSpPr>
          <p:cNvPr id="9" name="Google Shape;168;p14">
            <a:extLst>
              <a:ext uri="{FF2B5EF4-FFF2-40B4-BE49-F238E27FC236}">
                <a16:creationId xmlns:a16="http://schemas.microsoft.com/office/drawing/2014/main" id="{9B8C0B08-4C0F-414E-B048-B027D4C306D9}"/>
              </a:ext>
            </a:extLst>
          </p:cNvPr>
          <p:cNvGrpSpPr/>
          <p:nvPr/>
        </p:nvGrpSpPr>
        <p:grpSpPr>
          <a:xfrm>
            <a:off x="8458200" y="362146"/>
            <a:ext cx="450753" cy="450708"/>
            <a:chOff x="3277794" y="2969995"/>
            <a:chExt cx="457200" cy="457200"/>
          </a:xfrm>
        </p:grpSpPr>
        <p:sp>
          <p:nvSpPr>
            <p:cNvPr id="10" name="Google Shape;169;p14">
              <a:extLst>
                <a:ext uri="{FF2B5EF4-FFF2-40B4-BE49-F238E27FC236}">
                  <a16:creationId xmlns:a16="http://schemas.microsoft.com/office/drawing/2014/main" id="{1D34B74D-69B9-446F-A811-F05F01E59EB2}"/>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0;p14">
              <a:extLst>
                <a:ext uri="{FF2B5EF4-FFF2-40B4-BE49-F238E27FC236}">
                  <a16:creationId xmlns:a16="http://schemas.microsoft.com/office/drawing/2014/main" id="{AAFFD390-B4AB-4562-A8F5-460EE383917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1;p14">
              <a:extLst>
                <a:ext uri="{FF2B5EF4-FFF2-40B4-BE49-F238E27FC236}">
                  <a16:creationId xmlns:a16="http://schemas.microsoft.com/office/drawing/2014/main" id="{97FA5130-3185-41D0-9BA2-458FF376C90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3" name="Picture 10">
            <a:extLst>
              <a:ext uri="{FF2B5EF4-FFF2-40B4-BE49-F238E27FC236}">
                <a16:creationId xmlns:a16="http://schemas.microsoft.com/office/drawing/2014/main" id="{8C52021B-9287-494E-AAA3-1C0EBD7507C4}"/>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296DE41-9434-40C6-A5FB-F979B40FB69A}"/>
              </a:ext>
            </a:extLst>
          </p:cNvPr>
          <p:cNvSpPr>
            <a:spLocks noGrp="1"/>
          </p:cNvSpPr>
          <p:nvPr>
            <p:ph type="title"/>
          </p:nvPr>
        </p:nvSpPr>
        <p:spPr/>
        <p:txBody>
          <a:bodyPr/>
          <a:lstStyle/>
          <a:p>
            <a:r>
              <a:rPr lang="el-GR"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Γενικές στρατηγικές για τις μολύνσεις που προκαλούνται από συσκευές</a:t>
            </a:r>
            <a:endParaRPr lang="el-GR" sz="2800" dirty="0">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781FA168-AF27-4269-BE0E-F1F19D32E772}"/>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Ελαχιστοποίηση επαφής – </a:t>
            </a:r>
            <a:r>
              <a:rPr lang="el-GR" sz="2400" dirty="0">
                <a:latin typeface="Calibri" panose="020F0502020204030204" pitchFamily="34" charset="0"/>
                <a:cs typeface="Calibri" panose="020F0502020204030204" pitchFamily="34" charset="0"/>
              </a:rPr>
              <a:t>σ</a:t>
            </a:r>
            <a:r>
              <a:rPr kumimoji="0" lang="el-GR"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υνθήκες</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αποστείρωσης</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Αποστείρωση –</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εξόντωση όλων των μικροοργανισμών</a:t>
            </a:r>
            <a:r>
              <a:rPr kumimoji="0" lang="en-US"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Ελαχιστοποίηση της δέσμευσης στην ε</a:t>
            </a:r>
            <a:r>
              <a:rPr lang="el-GR" sz="2400" dirty="0" err="1">
                <a:latin typeface="Calibri" panose="020F0502020204030204" pitchFamily="34" charset="0"/>
                <a:cs typeface="Calibri" panose="020F0502020204030204" pitchFamily="34" charset="0"/>
              </a:rPr>
              <a:t>πιφάνεια</a:t>
            </a:r>
            <a:r>
              <a:rPr lang="el-GR" sz="2400" dirty="0">
                <a:latin typeface="Calibri" panose="020F0502020204030204" pitchFamily="34" charset="0"/>
                <a:cs typeface="Calibri" panose="020F0502020204030204" pitchFamily="34" charset="0"/>
              </a:rPr>
              <a:t> επαφής</a:t>
            </a:r>
            <a:r>
              <a:rPr lang="en-US"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Εξόντωση μετά την επαφή</a:t>
            </a:r>
            <a:r>
              <a:rPr kumimoji="0" lang="el-GR" sz="24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 </a:t>
            </a:r>
            <a:r>
              <a:rPr kumimoji="0" lang="el-GR" sz="2400" b="0" i="0" u="none" strike="noStrike" kern="1200" cap="none" spc="0" normalizeH="0" noProof="0" dirty="0" err="1">
                <a:ln>
                  <a:noFill/>
                </a:ln>
                <a:effectLst/>
                <a:uLnTx/>
                <a:uFillTx/>
                <a:latin typeface="Calibri" panose="020F0502020204030204" pitchFamily="34" charset="0"/>
                <a:ea typeface="+mn-ea"/>
                <a:cs typeface="Calibri" panose="020F0502020204030204" pitchFamily="34" charset="0"/>
              </a:rPr>
              <a:t>αντι</a:t>
            </a:r>
            <a:r>
              <a:rPr kumimoji="0" lang="el-GR" sz="24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 μολυσματικές επικαλύψεις </a:t>
            </a:r>
            <a:r>
              <a:rPr kumimoji="0" lang="en-US" sz="24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endParaRPr lang="el-GR" dirty="0"/>
          </a:p>
        </p:txBody>
      </p:sp>
      <p:grpSp>
        <p:nvGrpSpPr>
          <p:cNvPr id="15" name="Google Shape;168;p14">
            <a:extLst>
              <a:ext uri="{FF2B5EF4-FFF2-40B4-BE49-F238E27FC236}">
                <a16:creationId xmlns:a16="http://schemas.microsoft.com/office/drawing/2014/main" id="{946BE1D9-1D62-46BE-AEC3-EBD40CBF6A93}"/>
              </a:ext>
            </a:extLst>
          </p:cNvPr>
          <p:cNvGrpSpPr/>
          <p:nvPr/>
        </p:nvGrpSpPr>
        <p:grpSpPr>
          <a:xfrm>
            <a:off x="8458200" y="362146"/>
            <a:ext cx="450753" cy="450708"/>
            <a:chOff x="3277794" y="2969995"/>
            <a:chExt cx="457200" cy="457200"/>
          </a:xfrm>
        </p:grpSpPr>
        <p:sp>
          <p:nvSpPr>
            <p:cNvPr id="16" name="Google Shape;169;p14">
              <a:extLst>
                <a:ext uri="{FF2B5EF4-FFF2-40B4-BE49-F238E27FC236}">
                  <a16:creationId xmlns:a16="http://schemas.microsoft.com/office/drawing/2014/main" id="{7A62C275-ACA6-4782-815D-B193CFCD1443}"/>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7" name="Google Shape;170;p14">
              <a:extLst>
                <a:ext uri="{FF2B5EF4-FFF2-40B4-BE49-F238E27FC236}">
                  <a16:creationId xmlns:a16="http://schemas.microsoft.com/office/drawing/2014/main" id="{CBF59056-D8E0-415D-9111-F57A8A3EA182}"/>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8" name="Google Shape;171;p14">
              <a:extLst>
                <a:ext uri="{FF2B5EF4-FFF2-40B4-BE49-F238E27FC236}">
                  <a16:creationId xmlns:a16="http://schemas.microsoft.com/office/drawing/2014/main" id="{76B987B6-5C66-4D81-8DD6-EFD163BD1B0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9" name="Picture 10">
            <a:extLst>
              <a:ext uri="{FF2B5EF4-FFF2-40B4-BE49-F238E27FC236}">
                <a16:creationId xmlns:a16="http://schemas.microsoft.com/office/drawing/2014/main" id="{6B9C11FD-BE02-4238-A244-E6B0E91F2D17}"/>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172461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 ιδανική μέθοδος για τις επιφάνειες</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617ABB5A-67B0-420E-8799-8F20DA49DA33}"/>
              </a:ext>
            </a:extLst>
          </p:cNvPr>
          <p:cNvSpPr>
            <a:spLocks noGrp="1"/>
          </p:cNvSpPr>
          <p:nvPr>
            <p:ph type="body" idx="1"/>
          </p:nvPr>
        </p:nvSpPr>
        <p:spPr/>
        <p:txBody>
          <a:bodyPr/>
          <a:lstStyle/>
          <a:p>
            <a:pPr marL="342900" indent="-342900" algn="just">
              <a:spcBef>
                <a:spcPct val="20000"/>
              </a:spcBef>
              <a:buClr>
                <a:schemeClr val="tx2">
                  <a:lumMod val="75000"/>
                </a:schemeClr>
              </a:buClr>
              <a:buFont typeface="Wingdings" pitchFamily="2" charset="2"/>
              <a:buChar char="§"/>
              <a:defRPr/>
            </a:pPr>
            <a:r>
              <a:rPr lang="el-GR" sz="2400" b="1" dirty="0">
                <a:solidFill>
                  <a:srgbClr val="000000"/>
                </a:solidFill>
                <a:latin typeface="Calibri" panose="020F0502020204030204" pitchFamily="34" charset="0"/>
                <a:cs typeface="Calibri" panose="020F0502020204030204" pitchFamily="34" charset="0"/>
              </a:rPr>
              <a:t>Εύκολα στη χρήση </a:t>
            </a:r>
            <a:r>
              <a:rPr lang="el-GR" sz="2400" dirty="0">
                <a:solidFill>
                  <a:srgbClr val="000000"/>
                </a:solidFill>
                <a:latin typeface="Calibri" panose="020F0502020204030204" pitchFamily="34" charset="0"/>
                <a:cs typeface="Calibri" panose="020F0502020204030204" pitchFamily="34" charset="0"/>
              </a:rPr>
              <a:t>- για να είναι κλινικά εφαρμόσιμες, οι κλινικές συσκευές πρέπει να είναι σχετικά εύκολες στη χρήση. Αυτό αποτελεί μειονέκτημα για τις συσκευές οι οποίες πρέπει να προστεθούν κατά τη διάρκεια της κλινικής διαδικασίας.</a:t>
            </a:r>
          </a:p>
          <a:p>
            <a:pPr algn="just">
              <a:spcBef>
                <a:spcPct val="20000"/>
              </a:spcBef>
              <a:buClr>
                <a:schemeClr val="tx2">
                  <a:lumMod val="75000"/>
                </a:schemeClr>
              </a:buClr>
              <a:defRPr/>
            </a:pPr>
            <a:endParaRPr lang="en-US" sz="2400" dirty="0">
              <a:solidFill>
                <a:srgbClr val="000000"/>
              </a:solidFill>
              <a:latin typeface="Calibri" panose="020F0502020204030204" pitchFamily="34" charset="0"/>
              <a:cs typeface="Calibri" panose="020F0502020204030204" pitchFamily="34" charset="0"/>
            </a:endParaRPr>
          </a:p>
          <a:p>
            <a:pPr marL="342900" indent="-342900" algn="just">
              <a:spcBef>
                <a:spcPct val="20000"/>
              </a:spcBef>
              <a:buClr>
                <a:schemeClr val="tx2">
                  <a:lumMod val="75000"/>
                </a:schemeClr>
              </a:buClr>
              <a:buFont typeface="Wingdings" pitchFamily="2" charset="2"/>
              <a:buChar char="§"/>
              <a:defRPr/>
            </a:pPr>
            <a:r>
              <a:rPr lang="el-GR" sz="2400" b="1" dirty="0">
                <a:solidFill>
                  <a:srgbClr val="000000"/>
                </a:solidFill>
                <a:latin typeface="Calibri" panose="020F0502020204030204" pitchFamily="34" charset="0"/>
                <a:cs typeface="Calibri" panose="020F0502020204030204" pitchFamily="34" charset="0"/>
              </a:rPr>
              <a:t>Κόστος</a:t>
            </a:r>
            <a:r>
              <a:rPr lang="el-GR" sz="2400" dirty="0">
                <a:solidFill>
                  <a:srgbClr val="000000"/>
                </a:solidFill>
                <a:latin typeface="Calibri" panose="020F0502020204030204" pitchFamily="34" charset="0"/>
                <a:cs typeface="Calibri" panose="020F0502020204030204" pitchFamily="34" charset="0"/>
              </a:rPr>
              <a:t> -  ένα πασιφανές κριτήριο σε όλες τις αποφάσεις ανάπτυξης ενός προϊόντος. </a:t>
            </a:r>
          </a:p>
          <a:p>
            <a:pPr algn="just">
              <a:spcBef>
                <a:spcPct val="20000"/>
              </a:spcBef>
              <a:buClr>
                <a:schemeClr val="tx2">
                  <a:lumMod val="75000"/>
                </a:schemeClr>
              </a:buClr>
              <a:defRPr/>
            </a:pPr>
            <a:r>
              <a:rPr lang="el-GR" sz="2400" dirty="0">
                <a:solidFill>
                  <a:srgbClr val="000000"/>
                </a:solidFill>
                <a:latin typeface="Calibri" panose="020F0502020204030204" pitchFamily="34" charset="0"/>
                <a:cs typeface="Calibri" panose="020F0502020204030204" pitchFamily="34" charset="0"/>
              </a:rPr>
              <a:t> -&gt; </a:t>
            </a:r>
            <a:r>
              <a:rPr lang="el-GR" sz="2400" i="1" dirty="0">
                <a:solidFill>
                  <a:srgbClr val="000000"/>
                </a:solidFill>
                <a:latin typeface="Calibri" panose="020F0502020204030204" pitchFamily="34" charset="0"/>
                <a:cs typeface="Calibri" panose="020F0502020204030204" pitchFamily="34" charset="0"/>
              </a:rPr>
              <a:t>Δικαιολογούν τα οφέλη που προσφέρει η συσκευή το κόστος της;</a:t>
            </a:r>
            <a:endParaRPr lang="en-US" sz="2400" i="1" dirty="0">
              <a:solidFill>
                <a:srgbClr val="000000"/>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7" name="Google Shape;168;p14">
            <a:extLst>
              <a:ext uri="{FF2B5EF4-FFF2-40B4-BE49-F238E27FC236}">
                <a16:creationId xmlns:a16="http://schemas.microsoft.com/office/drawing/2014/main" id="{9B6A4CAD-105A-48F5-83ED-9424CE14C608}"/>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D0E7339D-3C4A-4610-ACBD-E998CD2CFDC5}"/>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22BC5B09-5255-4E46-91C3-62B34C68E4A9}"/>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6628C09B-A1B1-4D0A-8650-08E9D832631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7474AF00-538F-4158-9D35-C415E850C83D}"/>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Ανερχόμενες τεχνολογίες</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A54DDA27-0A79-441F-8518-DE1C107D55F0}"/>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Επικαλύψεις για ενισχυμένη απεικόνιση.</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Κυτταρικές επιφάνειες μοσχευμάτων.</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Επικαλύψεις για την ενίσχυση της επούλωσης.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Επικαλύψεις για απελευθέρωση φαρμάκων.</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C1AFEF27-E8AE-4E91-B3D7-9CD747FA3E21}"/>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AC91D2DA-6809-4B23-BEB3-2B5CF2F35FB4}"/>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93CC4D10-9C96-4AD7-AAA5-766717883CD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363D6760-0526-4054-8EE2-E218EB0464D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6F076D34-7B99-4653-9058-A7BF0F71CF91}"/>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564904"/>
            <a:ext cx="2893251" cy="23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31180"/>
            <a:ext cx="3048339" cy="21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611560" y="404664"/>
            <a:ext cx="8458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u="none" strike="noStrike" kern="1200" cap="none" spc="0" normalizeH="0" baseline="0" noProof="0" dirty="0">
                <a:ln>
                  <a:noFill/>
                </a:ln>
                <a:solidFill>
                  <a:schemeClr val="tx2">
                    <a:lumMod val="10000"/>
                  </a:schemeClr>
                </a:solidFill>
                <a:uLnTx/>
                <a:uFillTx/>
                <a:latin typeface="Calibri" panose="020F0502020204030204" pitchFamily="34" charset="0"/>
                <a:ea typeface="+mj-ea"/>
                <a:cs typeface="Calibri" panose="020F0502020204030204" pitchFamily="34" charset="0"/>
              </a:rPr>
              <a:t>Επίδεσμοι και Ράμματα</a:t>
            </a:r>
            <a:endParaRPr kumimoji="0" lang="en-US" sz="4400" b="1" u="none" strike="noStrike" kern="1200" cap="none" spc="0" normalizeH="0" baseline="0" noProof="0" dirty="0">
              <a:ln>
                <a:noFill/>
              </a:ln>
              <a:solidFill>
                <a:schemeClr val="tx2">
                  <a:lumMod val="10000"/>
                </a:schemeClr>
              </a:solidFill>
              <a:uLnTx/>
              <a:uFillTx/>
              <a:latin typeface="Calibri" panose="020F0502020204030204" pitchFamily="34" charset="0"/>
              <a:ea typeface="+mj-ea"/>
              <a:cs typeface="Calibri" panose="020F0502020204030204" pitchFamily="34" charset="0"/>
            </a:endParaRPr>
          </a:p>
        </p:txBody>
      </p:sp>
      <p:pic>
        <p:nvPicPr>
          <p:cNvPr id="9" name="Picture 10">
            <a:extLst>
              <a:ext uri="{FF2B5EF4-FFF2-40B4-BE49-F238E27FC236}">
                <a16:creationId xmlns:a16="http://schemas.microsoft.com/office/drawing/2014/main" id="{40C2DCA2-219A-486B-AF79-BDEF25990E99}"/>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p:txBody>
          <a:bodyPr>
            <a:normAutofit/>
          </a:bodyPr>
          <a:lstStyle/>
          <a:p>
            <a:r>
              <a:rPr lang="el-GR" sz="3200" b="1" dirty="0">
                <a:solidFill>
                  <a:schemeClr val="tx2"/>
                </a:solidFill>
                <a:latin typeface="Calibri" panose="020F0502020204030204" pitchFamily="34" charset="0"/>
                <a:cs typeface="Calibri" panose="020F0502020204030204" pitchFamily="34" charset="0"/>
              </a:rPr>
              <a:t>Προϊόντα φροντίδας τραυμάτων</a:t>
            </a:r>
            <a:endParaRPr lang="en-US" sz="3200" b="1" dirty="0">
              <a:solidFill>
                <a:schemeClr val="tx2"/>
              </a:solidFill>
              <a:latin typeface="Calibri" panose="020F0502020204030204" pitchFamily="34" charset="0"/>
              <a:cs typeface="Calibri" panose="020F0502020204030204" pitchFamily="34" charset="0"/>
            </a:endParaRPr>
          </a:p>
        </p:txBody>
      </p:sp>
      <p:sp>
        <p:nvSpPr>
          <p:cNvPr id="13"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Σκοποί</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Ν</a:t>
            </a:r>
            <a:r>
              <a:rPr lang="el-GR" sz="2400" baseline="0" dirty="0">
                <a:latin typeface="Calibri" panose="020F0502020204030204" pitchFamily="34" charset="0"/>
                <a:cs typeface="Calibri" panose="020F0502020204030204" pitchFamily="34" charset="0"/>
              </a:rPr>
              <a:t>α</a:t>
            </a:r>
            <a:r>
              <a:rPr lang="el-GR" sz="2400" dirty="0">
                <a:latin typeface="Calibri" panose="020F0502020204030204" pitchFamily="34" charset="0"/>
                <a:cs typeface="Calibri" panose="020F0502020204030204" pitchFamily="34" charset="0"/>
              </a:rPr>
              <a:t> δέσουν το επιθήλιο της επιφάνειας με τους κατώτερους ιστούς όταν είναι αυτό δυνατό.</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Να προστατέψουν το τραύμα από μολύνσεις.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Να διατηρήσουν την υγρασία στο περιβάλλον του τραύματος.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Να επιτρέψουν την ανταλλαγή αερίων.</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Να προάγουν την παραγωγή νέου επιθηλίου.</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6" name="Google Shape;168;p14">
            <a:extLst>
              <a:ext uri="{FF2B5EF4-FFF2-40B4-BE49-F238E27FC236}">
                <a16:creationId xmlns:a16="http://schemas.microsoft.com/office/drawing/2014/main" id="{E3B0DF0E-0A27-49BC-8A6A-16AA4A00ABED}"/>
              </a:ext>
            </a:extLst>
          </p:cNvPr>
          <p:cNvGrpSpPr/>
          <p:nvPr/>
        </p:nvGrpSpPr>
        <p:grpSpPr>
          <a:xfrm>
            <a:off x="8458200" y="362146"/>
            <a:ext cx="450753" cy="450708"/>
            <a:chOff x="3277794" y="2969995"/>
            <a:chExt cx="457200" cy="457200"/>
          </a:xfrm>
        </p:grpSpPr>
        <p:sp>
          <p:nvSpPr>
            <p:cNvPr id="7" name="Google Shape;169;p14">
              <a:extLst>
                <a:ext uri="{FF2B5EF4-FFF2-40B4-BE49-F238E27FC236}">
                  <a16:creationId xmlns:a16="http://schemas.microsoft.com/office/drawing/2014/main" id="{425E7974-1182-4276-A1F8-EA360CDE702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892CEF23-537C-4471-B115-B74431C6E9C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80342E03-192E-4983-9EF5-8684A5BA017A}"/>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0" name="Picture 10">
            <a:extLst>
              <a:ext uri="{FF2B5EF4-FFF2-40B4-BE49-F238E27FC236}">
                <a16:creationId xmlns:a16="http://schemas.microsoft.com/office/drawing/2014/main" id="{F6C8296C-4E53-4CD4-8982-78154F1DB1C0}"/>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Αρχές θεραπείας τραυμάτων</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
                <a:schemeClr val="tx2">
                  <a:lumMod val="75000"/>
                </a:schemeClr>
              </a:buClr>
              <a:buSzTx/>
              <a:tabLst/>
              <a:defRPr/>
            </a:pPr>
            <a:endParaRPr lang="el-GR" sz="2400" dirty="0">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Αιμόσταση</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Ερεθισμός </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Κοκκώδης ιστός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Ανακατασκευή</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ιστού ή ωρίμανση</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5" name="Google Shape;168;p14">
            <a:extLst>
              <a:ext uri="{FF2B5EF4-FFF2-40B4-BE49-F238E27FC236}">
                <a16:creationId xmlns:a16="http://schemas.microsoft.com/office/drawing/2014/main" id="{93429317-F373-4DF2-B763-0565B0ABDDA6}"/>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97EE2613-DA82-47E2-9511-301CE1943FD2}"/>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D57DF99A-7FAF-4A4C-A1D7-EC5B1F48334D}"/>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922B1225-71AC-4B5B-9F88-587F6914EE3E}"/>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DF0CAE1E-B4FE-4724-B1F5-CB60113BA166}"/>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Βασικοί παράγοντες στην επούλωση τραυμάτων</a:t>
            </a:r>
            <a:endParaRPr lang="en-US" sz="3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57200" y="1916832"/>
            <a:ext cx="8229600" cy="37444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lang="el-GR" sz="2400" dirty="0">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Ανίχνευση των αιτιολογικών παραγόντων. </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Βελτίωση</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του τοπικού περιβάλλοντος.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5" name="Google Shape;168;p14">
            <a:extLst>
              <a:ext uri="{FF2B5EF4-FFF2-40B4-BE49-F238E27FC236}">
                <a16:creationId xmlns:a16="http://schemas.microsoft.com/office/drawing/2014/main" id="{FD49A8BE-E354-4772-AB0F-67B1D61C9A9F}"/>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E7D007F2-7BA4-4E2C-9032-5227807DDDD5}"/>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03420231-96A5-4200-9062-48634D7EA0B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DB492D32-31DC-4982-A0E3-98A5AA5AE9A9}"/>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9C92B32C-3D4E-441E-9D4B-3E54D4CD75E9}"/>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Κοινά αίτια τραυμάτων</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614975" y="2060848"/>
            <a:ext cx="8229600" cy="44116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Τραύμα - ατύχημα ή χειρουργείο</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Εγκαύματα</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(χημικά ή φυσικά).</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Δαγκωματιές</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από ζώα ή τσιμπήματα εντόμων.</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Πίεση (τραύμα στη</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σπονδυλική στήλη).</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Τραύματα</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σχετικά με τα αγγεία, αρτηριακά.</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Ανοσοκαταστολή</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Κακοήθειες.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Διαταραχές συνδετικού ιστού.</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Διαταραχές μεταβολισμού</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ή ενδοκρινικές (διαβήτης).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Διατροφικές ανεπάρκειες.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Ψυχοκοινωνικές.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Ανεπιθύμητες ενέργειες φαρμάκων.</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5" name="Google Shape;168;p14">
            <a:extLst>
              <a:ext uri="{FF2B5EF4-FFF2-40B4-BE49-F238E27FC236}">
                <a16:creationId xmlns:a16="http://schemas.microsoft.com/office/drawing/2014/main" id="{B5C61695-3016-4309-BB8C-578A43530647}"/>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9BE76219-CF0F-48EF-8AE1-3C26D86FB185}"/>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A4B32ADD-05A9-40BF-8369-8E63FAF2932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E652FF59-30E2-49EB-89C8-58A9FDE43F70}"/>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32ACB48B-6132-4706-BD7A-643F6C2E934A}"/>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Χρονοδιάγραμμα επούλωσης τραύματος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57200" y="2204864"/>
            <a:ext cx="86868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Αιμόσταση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άμεση</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Ερεθισμός</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1-4 </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μέρες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Κοκκώδης Ιστός</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4-21 </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μέρες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latin typeface="Calibri" panose="020F0502020204030204" pitchFamily="34" charset="0"/>
                <a:cs typeface="Calibri" panose="020F0502020204030204" pitchFamily="34" charset="0"/>
              </a:rPr>
              <a:t>Ανακατασκευή ιστού</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21 </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μέρες</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χρόνια</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grpSp>
        <p:nvGrpSpPr>
          <p:cNvPr id="5" name="Google Shape;168;p14">
            <a:extLst>
              <a:ext uri="{FF2B5EF4-FFF2-40B4-BE49-F238E27FC236}">
                <a16:creationId xmlns:a16="http://schemas.microsoft.com/office/drawing/2014/main" id="{634D3F69-14B7-4873-AFA5-5F3E766D597C}"/>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F2A6D51B-B111-4C71-A0B5-FF3A5697CF28}"/>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3099EEF2-8227-4855-854F-DC2D930BC883}"/>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76E7F0A0-9CFA-414B-BC48-B8C594C024E2}"/>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B195B77D-774D-449B-A5C2-82AC09838E81}"/>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1"/>
          <p:cNvGrpSpPr>
            <a:grpSpLocks/>
          </p:cNvGrpSpPr>
          <p:nvPr/>
        </p:nvGrpSpPr>
        <p:grpSpPr bwMode="auto">
          <a:xfrm>
            <a:off x="469900" y="620688"/>
            <a:ext cx="8204200" cy="5988383"/>
            <a:chOff x="-32" y="136"/>
            <a:chExt cx="5168" cy="4088"/>
          </a:xfrm>
        </p:grpSpPr>
        <p:grpSp>
          <p:nvGrpSpPr>
            <p:cNvPr id="8" name="Group 22"/>
            <p:cNvGrpSpPr>
              <a:grpSpLocks/>
            </p:cNvGrpSpPr>
            <p:nvPr/>
          </p:nvGrpSpPr>
          <p:grpSpPr bwMode="auto">
            <a:xfrm>
              <a:off x="259" y="1056"/>
              <a:ext cx="816" cy="566"/>
              <a:chOff x="259" y="1056"/>
              <a:chExt cx="816" cy="566"/>
            </a:xfrm>
          </p:grpSpPr>
          <p:sp>
            <p:nvSpPr>
              <p:cNvPr id="41" name="Text Box 5"/>
              <p:cNvSpPr txBox="1">
                <a:spLocks noChangeArrowheads="1"/>
              </p:cNvSpPr>
              <p:nvPr/>
            </p:nvSpPr>
            <p:spPr bwMode="auto">
              <a:xfrm>
                <a:off x="259" y="1100"/>
                <a:ext cx="816" cy="441"/>
              </a:xfrm>
              <a:prstGeom prst="rect">
                <a:avLst/>
              </a:prstGeom>
              <a:noFill/>
              <a:ln w="9525">
                <a:noFill/>
                <a:miter lim="800000"/>
                <a:headEnd/>
                <a:tailEnd/>
              </a:ln>
              <a:effectLst/>
            </p:spPr>
            <p:txBody>
              <a:bodyPr>
                <a:spAutoFit/>
              </a:bodyPr>
              <a:lstStyle/>
              <a:p>
                <a:pPr algn="ctr">
                  <a:spcBef>
                    <a:spcPct val="50000"/>
                  </a:spcBef>
                </a:pPr>
                <a:r>
                  <a:rPr lang="el-GR" dirty="0"/>
                  <a:t>Θεραπεία αίτιου</a:t>
                </a:r>
                <a:endParaRPr lang="en-US" dirty="0"/>
              </a:p>
            </p:txBody>
          </p:sp>
          <p:sp>
            <p:nvSpPr>
              <p:cNvPr id="42" name="Rectangle 12"/>
              <p:cNvSpPr>
                <a:spLocks noChangeArrowheads="1"/>
              </p:cNvSpPr>
              <p:nvPr/>
            </p:nvSpPr>
            <p:spPr bwMode="auto">
              <a:xfrm>
                <a:off x="288" y="1056"/>
                <a:ext cx="768" cy="566"/>
              </a:xfrm>
              <a:prstGeom prst="rect">
                <a:avLst/>
              </a:prstGeom>
              <a:noFill/>
              <a:ln w="9525">
                <a:solidFill>
                  <a:schemeClr val="tx1"/>
                </a:solidFill>
                <a:miter lim="800000"/>
                <a:headEnd/>
                <a:tailEnd/>
              </a:ln>
              <a:effectLst/>
            </p:spPr>
            <p:txBody>
              <a:bodyPr wrap="none" anchor="ctr"/>
              <a:lstStyle/>
              <a:p>
                <a:endParaRPr lang="el-GR"/>
              </a:p>
            </p:txBody>
          </p:sp>
        </p:grpSp>
        <p:grpSp>
          <p:nvGrpSpPr>
            <p:cNvPr id="9" name="Group 24"/>
            <p:cNvGrpSpPr>
              <a:grpSpLocks/>
            </p:cNvGrpSpPr>
            <p:nvPr/>
          </p:nvGrpSpPr>
          <p:grpSpPr bwMode="auto">
            <a:xfrm>
              <a:off x="1872" y="864"/>
              <a:ext cx="864" cy="672"/>
              <a:chOff x="1872" y="1008"/>
              <a:chExt cx="864" cy="672"/>
            </a:xfrm>
          </p:grpSpPr>
          <p:sp>
            <p:nvSpPr>
              <p:cNvPr id="39" name="Text Box 6"/>
              <p:cNvSpPr txBox="1">
                <a:spLocks noChangeArrowheads="1"/>
              </p:cNvSpPr>
              <p:nvPr/>
            </p:nvSpPr>
            <p:spPr bwMode="auto">
              <a:xfrm>
                <a:off x="1901" y="1029"/>
                <a:ext cx="816" cy="630"/>
              </a:xfrm>
              <a:prstGeom prst="rect">
                <a:avLst/>
              </a:prstGeom>
              <a:noFill/>
              <a:ln w="9525">
                <a:noFill/>
                <a:miter lim="800000"/>
                <a:headEnd/>
                <a:tailEnd/>
              </a:ln>
              <a:effectLst/>
            </p:spPr>
            <p:txBody>
              <a:bodyPr>
                <a:spAutoFit/>
              </a:bodyPr>
              <a:lstStyle/>
              <a:p>
                <a:pPr algn="ctr">
                  <a:spcBef>
                    <a:spcPct val="50000"/>
                  </a:spcBef>
                </a:pPr>
                <a:r>
                  <a:rPr lang="el-GR" dirty="0"/>
                  <a:t>Θεραπεία Τοπικού τραύματος</a:t>
                </a:r>
                <a:endParaRPr lang="en-US" dirty="0"/>
              </a:p>
            </p:txBody>
          </p:sp>
          <p:sp>
            <p:nvSpPr>
              <p:cNvPr id="40" name="Rectangle 13"/>
              <p:cNvSpPr>
                <a:spLocks noChangeArrowheads="1"/>
              </p:cNvSpPr>
              <p:nvPr/>
            </p:nvSpPr>
            <p:spPr bwMode="auto">
              <a:xfrm>
                <a:off x="1872" y="1008"/>
                <a:ext cx="864" cy="672"/>
              </a:xfrm>
              <a:prstGeom prst="rect">
                <a:avLst/>
              </a:prstGeom>
              <a:noFill/>
              <a:ln w="9525">
                <a:solidFill>
                  <a:schemeClr val="tx1"/>
                </a:solidFill>
                <a:miter lim="800000"/>
                <a:headEnd/>
                <a:tailEnd/>
              </a:ln>
              <a:effectLst/>
            </p:spPr>
            <p:txBody>
              <a:bodyPr wrap="none" anchor="ctr"/>
              <a:lstStyle/>
              <a:p>
                <a:endParaRPr lang="el-GR"/>
              </a:p>
            </p:txBody>
          </p:sp>
        </p:grpSp>
        <p:grpSp>
          <p:nvGrpSpPr>
            <p:cNvPr id="10" name="Group 21"/>
            <p:cNvGrpSpPr>
              <a:grpSpLocks/>
            </p:cNvGrpSpPr>
            <p:nvPr/>
          </p:nvGrpSpPr>
          <p:grpSpPr bwMode="auto">
            <a:xfrm>
              <a:off x="-32" y="2352"/>
              <a:ext cx="1520" cy="496"/>
              <a:chOff x="16" y="2064"/>
              <a:chExt cx="1520" cy="496"/>
            </a:xfrm>
          </p:grpSpPr>
          <p:sp>
            <p:nvSpPr>
              <p:cNvPr id="37" name="Text Box 8"/>
              <p:cNvSpPr txBox="1">
                <a:spLocks noChangeArrowheads="1"/>
              </p:cNvSpPr>
              <p:nvPr/>
            </p:nvSpPr>
            <p:spPr bwMode="auto">
              <a:xfrm>
                <a:off x="80" y="2103"/>
                <a:ext cx="1392" cy="441"/>
              </a:xfrm>
              <a:prstGeom prst="rect">
                <a:avLst/>
              </a:prstGeom>
              <a:noFill/>
              <a:ln w="9525">
                <a:noFill/>
                <a:miter lim="800000"/>
                <a:headEnd/>
                <a:tailEnd/>
              </a:ln>
              <a:effectLst/>
            </p:spPr>
            <p:txBody>
              <a:bodyPr>
                <a:spAutoFit/>
              </a:bodyPr>
              <a:lstStyle/>
              <a:p>
                <a:pPr algn="ctr">
                  <a:spcBef>
                    <a:spcPct val="50000"/>
                  </a:spcBef>
                </a:pPr>
                <a:r>
                  <a:rPr lang="en-US" sz="1400" dirty="0"/>
                  <a:t> </a:t>
                </a:r>
                <a:r>
                  <a:rPr lang="el-GR" dirty="0"/>
                  <a:t>Χειρουργική αφαίρεση ιστού</a:t>
                </a:r>
                <a:endParaRPr lang="en-US" dirty="0"/>
              </a:p>
            </p:txBody>
          </p:sp>
          <p:sp>
            <p:nvSpPr>
              <p:cNvPr id="38" name="Rectangle 14"/>
              <p:cNvSpPr>
                <a:spLocks noChangeArrowheads="1"/>
              </p:cNvSpPr>
              <p:nvPr/>
            </p:nvSpPr>
            <p:spPr bwMode="auto">
              <a:xfrm>
                <a:off x="16" y="2064"/>
                <a:ext cx="1520" cy="496"/>
              </a:xfrm>
              <a:prstGeom prst="rect">
                <a:avLst/>
              </a:prstGeom>
              <a:noFill/>
              <a:ln w="9525">
                <a:solidFill>
                  <a:schemeClr val="tx1"/>
                </a:solidFill>
                <a:miter lim="800000"/>
                <a:headEnd/>
                <a:tailEnd/>
              </a:ln>
              <a:effectLst/>
            </p:spPr>
            <p:txBody>
              <a:bodyPr wrap="none" anchor="ctr"/>
              <a:lstStyle/>
              <a:p>
                <a:endParaRPr lang="el-GR"/>
              </a:p>
            </p:txBody>
          </p:sp>
        </p:grpSp>
        <p:sp>
          <p:nvSpPr>
            <p:cNvPr id="11" name="Text Box 9"/>
            <p:cNvSpPr txBox="1">
              <a:spLocks noChangeArrowheads="1"/>
            </p:cNvSpPr>
            <p:nvPr/>
          </p:nvSpPr>
          <p:spPr bwMode="auto">
            <a:xfrm>
              <a:off x="1710" y="2269"/>
              <a:ext cx="1811" cy="630"/>
            </a:xfrm>
            <a:prstGeom prst="rect">
              <a:avLst/>
            </a:prstGeom>
            <a:noFill/>
            <a:ln w="9525">
              <a:noFill/>
              <a:miter lim="800000"/>
              <a:headEnd/>
              <a:tailEnd/>
            </a:ln>
            <a:effectLst/>
          </p:spPr>
          <p:txBody>
            <a:bodyPr>
              <a:spAutoFit/>
            </a:bodyPr>
            <a:lstStyle/>
            <a:p>
              <a:pPr algn="ctr">
                <a:spcBef>
                  <a:spcPct val="50000"/>
                </a:spcBef>
              </a:pPr>
              <a:r>
                <a:rPr lang="el-GR" dirty="0"/>
                <a:t>Καθαρισμός και αφομοίωση</a:t>
              </a:r>
              <a:r>
                <a:rPr lang="en-US" dirty="0"/>
                <a:t>-</a:t>
              </a:r>
              <a:r>
                <a:rPr lang="el-GR" dirty="0" err="1"/>
                <a:t>Βακτηριακή</a:t>
              </a:r>
              <a:r>
                <a:rPr lang="el-GR" dirty="0"/>
                <a:t> Διαχείριση</a:t>
              </a:r>
              <a:endParaRPr lang="en-US" dirty="0"/>
            </a:p>
          </p:txBody>
        </p:sp>
        <p:sp>
          <p:nvSpPr>
            <p:cNvPr id="12" name="Rectangle 15"/>
            <p:cNvSpPr>
              <a:spLocks noChangeArrowheads="1"/>
            </p:cNvSpPr>
            <p:nvPr/>
          </p:nvSpPr>
          <p:spPr bwMode="auto">
            <a:xfrm>
              <a:off x="1776" y="2208"/>
              <a:ext cx="1680" cy="816"/>
            </a:xfrm>
            <a:prstGeom prst="rect">
              <a:avLst/>
            </a:prstGeom>
            <a:noFill/>
            <a:ln w="9525">
              <a:solidFill>
                <a:schemeClr val="tx1"/>
              </a:solidFill>
              <a:miter lim="800000"/>
              <a:headEnd/>
              <a:tailEnd/>
            </a:ln>
            <a:effectLst/>
          </p:spPr>
          <p:txBody>
            <a:bodyPr wrap="none" anchor="ctr"/>
            <a:lstStyle/>
            <a:p>
              <a:endParaRPr lang="el-GR"/>
            </a:p>
          </p:txBody>
        </p:sp>
        <p:grpSp>
          <p:nvGrpSpPr>
            <p:cNvPr id="13" name="Group 20"/>
            <p:cNvGrpSpPr>
              <a:grpSpLocks/>
            </p:cNvGrpSpPr>
            <p:nvPr/>
          </p:nvGrpSpPr>
          <p:grpSpPr bwMode="auto">
            <a:xfrm>
              <a:off x="1824" y="3360"/>
              <a:ext cx="1776" cy="864"/>
              <a:chOff x="1824" y="3120"/>
              <a:chExt cx="1776" cy="864"/>
            </a:xfrm>
          </p:grpSpPr>
          <p:sp>
            <p:nvSpPr>
              <p:cNvPr id="35" name="Text Box 11"/>
              <p:cNvSpPr txBox="1">
                <a:spLocks noChangeArrowheads="1"/>
              </p:cNvSpPr>
              <p:nvPr/>
            </p:nvSpPr>
            <p:spPr bwMode="auto">
              <a:xfrm>
                <a:off x="1824" y="3189"/>
                <a:ext cx="1776" cy="725"/>
              </a:xfrm>
              <a:prstGeom prst="rect">
                <a:avLst/>
              </a:prstGeom>
              <a:noFill/>
              <a:ln w="9525">
                <a:noFill/>
                <a:miter lim="800000"/>
                <a:headEnd/>
                <a:tailEnd/>
              </a:ln>
              <a:effectLst/>
            </p:spPr>
            <p:txBody>
              <a:bodyPr>
                <a:spAutoFit/>
              </a:bodyPr>
              <a:lstStyle/>
              <a:p>
                <a:pPr algn="ctr">
                  <a:spcBef>
                    <a:spcPct val="50000"/>
                  </a:spcBef>
                </a:pPr>
                <a:r>
                  <a:rPr lang="el-GR" dirty="0"/>
                  <a:t>Τραύματα που δεν θεραπεύονται</a:t>
                </a:r>
                <a:endParaRPr lang="en-US" dirty="0"/>
              </a:p>
              <a:p>
                <a:pPr algn="ctr">
                  <a:spcBef>
                    <a:spcPct val="50000"/>
                  </a:spcBef>
                </a:pPr>
                <a:r>
                  <a:rPr lang="el-GR" dirty="0"/>
                  <a:t>Βιολογικοί παράγοντες</a:t>
                </a:r>
                <a:endParaRPr lang="en-US" dirty="0"/>
              </a:p>
            </p:txBody>
          </p:sp>
          <p:sp>
            <p:nvSpPr>
              <p:cNvPr id="36" name="Rectangle 16"/>
              <p:cNvSpPr>
                <a:spLocks noChangeArrowheads="1"/>
              </p:cNvSpPr>
              <p:nvPr/>
            </p:nvSpPr>
            <p:spPr bwMode="auto">
              <a:xfrm>
                <a:off x="1824" y="3120"/>
                <a:ext cx="1728" cy="864"/>
              </a:xfrm>
              <a:prstGeom prst="rect">
                <a:avLst/>
              </a:prstGeom>
              <a:noFill/>
              <a:ln w="9525">
                <a:solidFill>
                  <a:schemeClr val="tx1"/>
                </a:solidFill>
                <a:miter lim="800000"/>
                <a:headEnd/>
                <a:tailEnd/>
              </a:ln>
              <a:effectLst/>
            </p:spPr>
            <p:txBody>
              <a:bodyPr wrap="none" anchor="ctr"/>
              <a:lstStyle/>
              <a:p>
                <a:endParaRPr lang="el-GR"/>
              </a:p>
            </p:txBody>
          </p:sp>
        </p:grpSp>
        <p:grpSp>
          <p:nvGrpSpPr>
            <p:cNvPr id="14" name="Group 23"/>
            <p:cNvGrpSpPr>
              <a:grpSpLocks/>
            </p:cNvGrpSpPr>
            <p:nvPr/>
          </p:nvGrpSpPr>
          <p:grpSpPr bwMode="auto">
            <a:xfrm>
              <a:off x="1296" y="136"/>
              <a:ext cx="2832" cy="384"/>
              <a:chOff x="1296" y="424"/>
              <a:chExt cx="2832" cy="384"/>
            </a:xfrm>
          </p:grpSpPr>
          <p:sp>
            <p:nvSpPr>
              <p:cNvPr id="33" name="Text Box 4"/>
              <p:cNvSpPr txBox="1">
                <a:spLocks noChangeArrowheads="1"/>
              </p:cNvSpPr>
              <p:nvPr/>
            </p:nvSpPr>
            <p:spPr bwMode="auto">
              <a:xfrm>
                <a:off x="1296" y="485"/>
                <a:ext cx="2832" cy="273"/>
              </a:xfrm>
              <a:prstGeom prst="rect">
                <a:avLst/>
              </a:prstGeom>
              <a:noFill/>
              <a:ln w="9525">
                <a:noFill/>
                <a:miter lim="800000"/>
                <a:headEnd/>
                <a:tailEnd/>
              </a:ln>
              <a:effectLst/>
            </p:spPr>
            <p:txBody>
              <a:bodyPr>
                <a:spAutoFit/>
              </a:bodyPr>
              <a:lstStyle/>
              <a:p>
                <a:pPr>
                  <a:spcBef>
                    <a:spcPct val="50000"/>
                  </a:spcBef>
                </a:pPr>
                <a:r>
                  <a:rPr lang="el-GR" sz="2000" b="1" dirty="0">
                    <a:effectLst>
                      <a:outerShdw blurRad="38100" dist="38100" dir="2700000" algn="tl">
                        <a:srgbClr val="000000">
                          <a:alpha val="43137"/>
                        </a:srgbClr>
                      </a:outerShdw>
                    </a:effectLst>
                  </a:rPr>
                  <a:t>Διάγνωση Χρόνιου τραύματος</a:t>
                </a:r>
                <a:endParaRPr lang="en-US" sz="2000" b="1" dirty="0">
                  <a:effectLst>
                    <a:outerShdw blurRad="38100" dist="38100" dir="2700000" algn="tl">
                      <a:srgbClr val="000000">
                        <a:alpha val="43137"/>
                      </a:srgbClr>
                    </a:outerShdw>
                  </a:effectLst>
                </a:endParaRPr>
              </a:p>
            </p:txBody>
          </p:sp>
          <p:sp>
            <p:nvSpPr>
              <p:cNvPr id="34" name="Rectangle 17"/>
              <p:cNvSpPr>
                <a:spLocks noChangeArrowheads="1"/>
              </p:cNvSpPr>
              <p:nvPr/>
            </p:nvSpPr>
            <p:spPr bwMode="auto">
              <a:xfrm>
                <a:off x="1330" y="424"/>
                <a:ext cx="2352" cy="384"/>
              </a:xfrm>
              <a:prstGeom prst="rect">
                <a:avLst/>
              </a:prstGeom>
              <a:noFill/>
              <a:ln w="9525">
                <a:solidFill>
                  <a:schemeClr val="tx1"/>
                </a:solidFill>
                <a:miter lim="800000"/>
                <a:headEnd/>
                <a:tailEnd/>
              </a:ln>
              <a:effectLst/>
            </p:spPr>
            <p:txBody>
              <a:bodyPr wrap="none" anchor="ctr"/>
              <a:lstStyle/>
              <a:p>
                <a:endParaRPr lang="el-GR"/>
              </a:p>
            </p:txBody>
          </p:sp>
        </p:grpSp>
        <p:grpSp>
          <p:nvGrpSpPr>
            <p:cNvPr id="15" name="Group 25"/>
            <p:cNvGrpSpPr>
              <a:grpSpLocks/>
            </p:cNvGrpSpPr>
            <p:nvPr/>
          </p:nvGrpSpPr>
          <p:grpSpPr bwMode="auto">
            <a:xfrm>
              <a:off x="3168" y="992"/>
              <a:ext cx="1632" cy="630"/>
              <a:chOff x="3264" y="1056"/>
              <a:chExt cx="1632" cy="630"/>
            </a:xfrm>
          </p:grpSpPr>
          <p:sp>
            <p:nvSpPr>
              <p:cNvPr id="31" name="Text Box 7"/>
              <p:cNvSpPr txBox="1">
                <a:spLocks noChangeArrowheads="1"/>
              </p:cNvSpPr>
              <p:nvPr/>
            </p:nvSpPr>
            <p:spPr bwMode="auto">
              <a:xfrm>
                <a:off x="3264" y="1056"/>
                <a:ext cx="1472" cy="630"/>
              </a:xfrm>
              <a:prstGeom prst="rect">
                <a:avLst/>
              </a:prstGeom>
              <a:noFill/>
              <a:ln w="9525">
                <a:noFill/>
                <a:miter lim="800000"/>
                <a:headEnd/>
                <a:tailEnd/>
              </a:ln>
              <a:effectLst/>
            </p:spPr>
            <p:txBody>
              <a:bodyPr wrap="square">
                <a:spAutoFit/>
              </a:bodyPr>
              <a:lstStyle/>
              <a:p>
                <a:pPr algn="ctr">
                  <a:spcBef>
                    <a:spcPct val="50000"/>
                  </a:spcBef>
                </a:pPr>
                <a:r>
                  <a:rPr lang="el-GR" dirty="0"/>
                  <a:t>Ενδιαφέρον επικεντρωμένο στον ασθενή</a:t>
                </a:r>
                <a:endParaRPr lang="en-US" dirty="0"/>
              </a:p>
            </p:txBody>
          </p:sp>
          <p:sp>
            <p:nvSpPr>
              <p:cNvPr id="32" name="Rectangle 18"/>
              <p:cNvSpPr>
                <a:spLocks noChangeArrowheads="1"/>
              </p:cNvSpPr>
              <p:nvPr/>
            </p:nvSpPr>
            <p:spPr bwMode="auto">
              <a:xfrm>
                <a:off x="3264" y="1056"/>
                <a:ext cx="1632" cy="630"/>
              </a:xfrm>
              <a:prstGeom prst="rect">
                <a:avLst/>
              </a:prstGeom>
              <a:noFill/>
              <a:ln w="9525">
                <a:solidFill>
                  <a:schemeClr val="tx1"/>
                </a:solidFill>
                <a:miter lim="800000"/>
                <a:headEnd/>
                <a:tailEnd/>
              </a:ln>
              <a:effectLst/>
            </p:spPr>
            <p:txBody>
              <a:bodyPr wrap="none" anchor="ctr"/>
              <a:lstStyle/>
              <a:p>
                <a:endParaRPr lang="el-GR"/>
              </a:p>
            </p:txBody>
          </p:sp>
        </p:grpSp>
        <p:sp>
          <p:nvSpPr>
            <p:cNvPr id="16" name="Text Box 10"/>
            <p:cNvSpPr txBox="1">
              <a:spLocks noChangeArrowheads="1"/>
            </p:cNvSpPr>
            <p:nvPr/>
          </p:nvSpPr>
          <p:spPr bwMode="auto">
            <a:xfrm>
              <a:off x="3701" y="2026"/>
              <a:ext cx="1435" cy="914"/>
            </a:xfrm>
            <a:prstGeom prst="rect">
              <a:avLst/>
            </a:prstGeom>
            <a:noFill/>
            <a:ln w="9525">
              <a:noFill/>
              <a:miter lim="800000"/>
              <a:headEnd/>
              <a:tailEnd/>
            </a:ln>
            <a:effectLst/>
          </p:spPr>
          <p:txBody>
            <a:bodyPr>
              <a:spAutoFit/>
            </a:bodyPr>
            <a:lstStyle/>
            <a:p>
              <a:pPr algn="ctr">
                <a:spcBef>
                  <a:spcPct val="50000"/>
                </a:spcBef>
              </a:pPr>
              <a:r>
                <a:rPr lang="el-GR" dirty="0"/>
                <a:t>Προστασία - Υγρασία Θεραπεία με αλληλεπίδραση</a:t>
              </a:r>
            </a:p>
            <a:p>
              <a:pPr>
                <a:spcBef>
                  <a:spcPct val="50000"/>
                </a:spcBef>
              </a:pPr>
              <a:endParaRPr lang="el-GR" dirty="0"/>
            </a:p>
          </p:txBody>
        </p:sp>
        <p:sp>
          <p:nvSpPr>
            <p:cNvPr id="17" name="Rectangle 19"/>
            <p:cNvSpPr>
              <a:spLocks noChangeArrowheads="1"/>
            </p:cNvSpPr>
            <p:nvPr/>
          </p:nvSpPr>
          <p:spPr bwMode="auto">
            <a:xfrm>
              <a:off x="3696" y="1968"/>
              <a:ext cx="1440" cy="768"/>
            </a:xfrm>
            <a:prstGeom prst="rect">
              <a:avLst/>
            </a:prstGeom>
            <a:noFill/>
            <a:ln w="9525">
              <a:solidFill>
                <a:schemeClr val="tx1"/>
              </a:solidFill>
              <a:miter lim="800000"/>
              <a:headEnd/>
              <a:tailEnd/>
            </a:ln>
            <a:effectLst/>
          </p:spPr>
          <p:txBody>
            <a:bodyPr wrap="none" anchor="ctr"/>
            <a:lstStyle/>
            <a:p>
              <a:endParaRPr lang="el-GR"/>
            </a:p>
          </p:txBody>
        </p:sp>
        <p:sp>
          <p:nvSpPr>
            <p:cNvPr id="18" name="Line 28"/>
            <p:cNvSpPr>
              <a:spLocks noChangeShapeType="1"/>
            </p:cNvSpPr>
            <p:nvPr/>
          </p:nvSpPr>
          <p:spPr bwMode="auto">
            <a:xfrm flipH="1">
              <a:off x="816" y="576"/>
              <a:ext cx="516" cy="336"/>
            </a:xfrm>
            <a:prstGeom prst="line">
              <a:avLst/>
            </a:prstGeom>
            <a:noFill/>
            <a:ln w="9525">
              <a:solidFill>
                <a:schemeClr val="tx1"/>
              </a:solidFill>
              <a:round/>
              <a:headEnd/>
              <a:tailEnd type="triangle" w="med" len="med"/>
            </a:ln>
            <a:effectLst/>
          </p:spPr>
          <p:txBody>
            <a:bodyPr/>
            <a:lstStyle/>
            <a:p>
              <a:endParaRPr lang="el-GR"/>
            </a:p>
          </p:txBody>
        </p:sp>
        <p:sp>
          <p:nvSpPr>
            <p:cNvPr id="19" name="Line 29"/>
            <p:cNvSpPr>
              <a:spLocks noChangeShapeType="1"/>
            </p:cNvSpPr>
            <p:nvPr/>
          </p:nvSpPr>
          <p:spPr bwMode="auto">
            <a:xfrm>
              <a:off x="2256" y="528"/>
              <a:ext cx="0" cy="288"/>
            </a:xfrm>
            <a:prstGeom prst="line">
              <a:avLst/>
            </a:prstGeom>
            <a:noFill/>
            <a:ln w="9525">
              <a:solidFill>
                <a:schemeClr val="tx1"/>
              </a:solidFill>
              <a:round/>
              <a:headEnd/>
              <a:tailEnd type="triangle" w="med" len="med"/>
            </a:ln>
            <a:effectLst/>
          </p:spPr>
          <p:txBody>
            <a:bodyPr/>
            <a:lstStyle/>
            <a:p>
              <a:endParaRPr lang="el-GR"/>
            </a:p>
          </p:txBody>
        </p:sp>
        <p:sp>
          <p:nvSpPr>
            <p:cNvPr id="20" name="Line 30"/>
            <p:cNvSpPr>
              <a:spLocks noChangeShapeType="1"/>
            </p:cNvSpPr>
            <p:nvPr/>
          </p:nvSpPr>
          <p:spPr bwMode="auto">
            <a:xfrm>
              <a:off x="3648" y="576"/>
              <a:ext cx="336" cy="336"/>
            </a:xfrm>
            <a:prstGeom prst="line">
              <a:avLst/>
            </a:prstGeom>
            <a:noFill/>
            <a:ln w="9525">
              <a:solidFill>
                <a:schemeClr val="tx1"/>
              </a:solidFill>
              <a:round/>
              <a:headEnd/>
              <a:tailEnd type="triangle" w="med" len="med"/>
            </a:ln>
            <a:effectLst/>
          </p:spPr>
          <p:txBody>
            <a:bodyPr/>
            <a:lstStyle/>
            <a:p>
              <a:endParaRPr lang="el-GR"/>
            </a:p>
          </p:txBody>
        </p:sp>
        <p:sp>
          <p:nvSpPr>
            <p:cNvPr id="21" name="Line 31"/>
            <p:cNvSpPr>
              <a:spLocks noChangeShapeType="1"/>
            </p:cNvSpPr>
            <p:nvPr/>
          </p:nvSpPr>
          <p:spPr bwMode="auto">
            <a:xfrm>
              <a:off x="1104" y="1296"/>
              <a:ext cx="72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2" name="Line 32"/>
            <p:cNvSpPr>
              <a:spLocks noChangeShapeType="1"/>
            </p:cNvSpPr>
            <p:nvPr/>
          </p:nvSpPr>
          <p:spPr bwMode="auto">
            <a:xfrm flipH="1">
              <a:off x="2784" y="1272"/>
              <a:ext cx="384"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3" name="Line 33"/>
            <p:cNvSpPr>
              <a:spLocks noChangeShapeType="1"/>
            </p:cNvSpPr>
            <p:nvPr/>
          </p:nvSpPr>
          <p:spPr bwMode="auto">
            <a:xfrm flipH="1">
              <a:off x="816" y="1632"/>
              <a:ext cx="1152" cy="672"/>
            </a:xfrm>
            <a:prstGeom prst="line">
              <a:avLst/>
            </a:prstGeom>
            <a:noFill/>
            <a:ln w="9525">
              <a:solidFill>
                <a:schemeClr val="tx1"/>
              </a:solidFill>
              <a:round/>
              <a:headEnd/>
              <a:tailEnd type="triangle" w="med" len="med"/>
            </a:ln>
            <a:effectLst/>
          </p:spPr>
          <p:txBody>
            <a:bodyPr/>
            <a:lstStyle/>
            <a:p>
              <a:endParaRPr lang="el-GR"/>
            </a:p>
          </p:txBody>
        </p:sp>
        <p:sp>
          <p:nvSpPr>
            <p:cNvPr id="24" name="Line 34"/>
            <p:cNvSpPr>
              <a:spLocks noChangeShapeType="1"/>
            </p:cNvSpPr>
            <p:nvPr/>
          </p:nvSpPr>
          <p:spPr bwMode="auto">
            <a:xfrm>
              <a:off x="2304" y="1680"/>
              <a:ext cx="0" cy="384"/>
            </a:xfrm>
            <a:prstGeom prst="line">
              <a:avLst/>
            </a:prstGeom>
            <a:noFill/>
            <a:ln w="9525">
              <a:solidFill>
                <a:schemeClr val="tx1"/>
              </a:solidFill>
              <a:round/>
              <a:headEnd/>
              <a:tailEnd type="triangle" w="med" len="med"/>
            </a:ln>
            <a:effectLst/>
          </p:spPr>
          <p:txBody>
            <a:bodyPr/>
            <a:lstStyle/>
            <a:p>
              <a:endParaRPr lang="el-GR"/>
            </a:p>
          </p:txBody>
        </p:sp>
        <p:sp>
          <p:nvSpPr>
            <p:cNvPr id="25" name="Line 35"/>
            <p:cNvSpPr>
              <a:spLocks noChangeShapeType="1"/>
            </p:cNvSpPr>
            <p:nvPr/>
          </p:nvSpPr>
          <p:spPr bwMode="auto">
            <a:xfrm>
              <a:off x="2784" y="1536"/>
              <a:ext cx="864" cy="480"/>
            </a:xfrm>
            <a:prstGeom prst="line">
              <a:avLst/>
            </a:prstGeom>
            <a:noFill/>
            <a:ln w="9525">
              <a:solidFill>
                <a:schemeClr val="tx1"/>
              </a:solidFill>
              <a:round/>
              <a:headEnd/>
              <a:tailEnd type="triangle" w="med" len="med"/>
            </a:ln>
            <a:effectLst/>
          </p:spPr>
          <p:txBody>
            <a:bodyPr/>
            <a:lstStyle/>
            <a:p>
              <a:endParaRPr lang="el-GR"/>
            </a:p>
          </p:txBody>
        </p:sp>
        <p:sp>
          <p:nvSpPr>
            <p:cNvPr id="26" name="Line 36"/>
            <p:cNvSpPr>
              <a:spLocks noChangeShapeType="1"/>
            </p:cNvSpPr>
            <p:nvPr/>
          </p:nvSpPr>
          <p:spPr bwMode="auto">
            <a:xfrm>
              <a:off x="1536" y="2448"/>
              <a:ext cx="24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7" name="Line 37"/>
            <p:cNvSpPr>
              <a:spLocks noChangeShapeType="1"/>
            </p:cNvSpPr>
            <p:nvPr/>
          </p:nvSpPr>
          <p:spPr bwMode="auto">
            <a:xfrm>
              <a:off x="3456" y="2448"/>
              <a:ext cx="24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8" name="Line 38"/>
            <p:cNvSpPr>
              <a:spLocks noChangeShapeType="1"/>
            </p:cNvSpPr>
            <p:nvPr/>
          </p:nvSpPr>
          <p:spPr bwMode="auto">
            <a:xfrm>
              <a:off x="972" y="2904"/>
              <a:ext cx="720" cy="336"/>
            </a:xfrm>
            <a:prstGeom prst="line">
              <a:avLst/>
            </a:prstGeom>
            <a:noFill/>
            <a:ln w="9525">
              <a:solidFill>
                <a:schemeClr val="tx1"/>
              </a:solidFill>
              <a:round/>
              <a:headEnd/>
              <a:tailEnd type="triangle" w="med" len="med"/>
            </a:ln>
            <a:effectLst/>
          </p:spPr>
          <p:txBody>
            <a:bodyPr/>
            <a:lstStyle/>
            <a:p>
              <a:endParaRPr lang="el-GR"/>
            </a:p>
          </p:txBody>
        </p:sp>
        <p:sp>
          <p:nvSpPr>
            <p:cNvPr id="29" name="Line 39"/>
            <p:cNvSpPr>
              <a:spLocks noChangeShapeType="1"/>
            </p:cNvSpPr>
            <p:nvPr/>
          </p:nvSpPr>
          <p:spPr bwMode="auto">
            <a:xfrm>
              <a:off x="2616" y="3072"/>
              <a:ext cx="0" cy="240"/>
            </a:xfrm>
            <a:prstGeom prst="line">
              <a:avLst/>
            </a:prstGeom>
            <a:noFill/>
            <a:ln w="9525">
              <a:solidFill>
                <a:schemeClr val="tx1"/>
              </a:solidFill>
              <a:round/>
              <a:headEnd/>
              <a:tailEnd type="triangle" w="med" len="med"/>
            </a:ln>
            <a:effectLst/>
          </p:spPr>
          <p:txBody>
            <a:bodyPr/>
            <a:lstStyle/>
            <a:p>
              <a:endParaRPr lang="el-GR"/>
            </a:p>
          </p:txBody>
        </p:sp>
        <p:sp>
          <p:nvSpPr>
            <p:cNvPr id="30" name="Line 40"/>
            <p:cNvSpPr>
              <a:spLocks noChangeShapeType="1"/>
            </p:cNvSpPr>
            <p:nvPr/>
          </p:nvSpPr>
          <p:spPr bwMode="auto">
            <a:xfrm flipH="1">
              <a:off x="3456" y="2928"/>
              <a:ext cx="384" cy="288"/>
            </a:xfrm>
            <a:prstGeom prst="line">
              <a:avLst/>
            </a:prstGeom>
            <a:noFill/>
            <a:ln w="9525">
              <a:solidFill>
                <a:schemeClr val="tx1"/>
              </a:solidFill>
              <a:round/>
              <a:headEnd/>
              <a:tailEnd type="triangle" w="med" len="med"/>
            </a:ln>
            <a:effectLst/>
          </p:spPr>
          <p:txBody>
            <a:bodyPr/>
            <a:lstStyle/>
            <a:p>
              <a:endParaRPr lang="el-GR"/>
            </a:p>
          </p:txBody>
        </p:sp>
      </p:grpSp>
      <p:pic>
        <p:nvPicPr>
          <p:cNvPr id="47" name="Picture 10">
            <a:extLst>
              <a:ext uri="{FF2B5EF4-FFF2-40B4-BE49-F238E27FC236}">
                <a16:creationId xmlns:a16="http://schemas.microsoft.com/office/drawing/2014/main" id="{FB3236C2-835F-4152-AB79-D6CCD9190C89}"/>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Χρώμα τραύματος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55E53E74-423A-4DE4-950C-E707C4AD541A}"/>
              </a:ext>
            </a:extLst>
          </p:cNvPr>
          <p:cNvSpPr>
            <a:spLocks noGrp="1"/>
          </p:cNvSpPr>
          <p:nvPr>
            <p:ph type="body" idx="1"/>
          </p:nvPr>
        </p:nvSpPr>
        <p:spPr>
          <a:xfrm>
            <a:off x="614975" y="2273567"/>
            <a:ext cx="8061481" cy="3620800"/>
          </a:xfrm>
        </p:spPr>
        <p:txBody>
          <a:bodyPr/>
          <a:lstStyle/>
          <a:p>
            <a:pPr>
              <a:lnSpc>
                <a:spcPct val="80000"/>
              </a:lnSpc>
              <a:spcBef>
                <a:spcPct val="20000"/>
              </a:spcBef>
              <a:buClr>
                <a:schemeClr val="tx2">
                  <a:lumMod val="75000"/>
                </a:schemeClr>
              </a:buClr>
              <a:defRPr/>
            </a:pPr>
            <a:endParaRPr lang="en-US" sz="1600" dirty="0">
              <a:latin typeface="Calibri" panose="020F0502020204030204" pitchFamily="34" charset="0"/>
              <a:cs typeface="Calibri" panose="020F0502020204030204" pitchFamily="34" charset="0"/>
            </a:endParaRPr>
          </a:p>
          <a:p>
            <a:pPr marL="285750" indent="-285750">
              <a:lnSpc>
                <a:spcPct val="80000"/>
              </a:lnSpc>
              <a:spcBef>
                <a:spcPct val="20000"/>
              </a:spcBef>
              <a:buClr>
                <a:schemeClr val="tx2">
                  <a:lumMod val="75000"/>
                </a:schemeClr>
              </a:buClr>
              <a:defRPr/>
            </a:pPr>
            <a:r>
              <a:rPr lang="el-GR" sz="1600" b="1" dirty="0">
                <a:solidFill>
                  <a:schemeClr val="tx2">
                    <a:lumMod val="10000"/>
                  </a:schemeClr>
                </a:solidFill>
                <a:latin typeface="Calibri" panose="020F0502020204030204" pitchFamily="34" charset="0"/>
                <a:cs typeface="Calibri" panose="020F0502020204030204" pitchFamily="34" charset="0"/>
              </a:rPr>
              <a:t>Κίτρινο</a:t>
            </a:r>
            <a:r>
              <a:rPr lang="en-US" sz="1600" b="1" dirty="0">
                <a:solidFill>
                  <a:schemeClr val="tx2">
                    <a:lumMod val="10000"/>
                  </a:schemeClr>
                </a:solidFill>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Τα κίτρινα τραύματα μπορεί να περιέχουν υγρό ιστό νέκρωσης και/ή περιέχουν πυώδεις αποχετεύσεις. Ο κύριος στόχος είναι να αφαιρεθεί ο μη υγιής ιστός, οποιαδήποτε υλικά μόλυνσης, και πλεονάζουσες εκκρίσεις που εμποδίζουν τη διαδικασία επούλωσης. Όταν έχουμε καθαρό, υγρό και βιώσιμο στρώμα τραύματος μπορεί να αρχίσει η επούλωση.</a:t>
            </a:r>
            <a:endParaRPr lang="en-US" sz="1600" dirty="0">
              <a:latin typeface="Calibri" panose="020F0502020204030204" pitchFamily="34" charset="0"/>
              <a:cs typeface="Calibri" panose="020F0502020204030204" pitchFamily="34" charset="0"/>
            </a:endParaRPr>
          </a:p>
          <a:p>
            <a:pPr marL="285750" indent="-285750">
              <a:lnSpc>
                <a:spcPct val="80000"/>
              </a:lnSpc>
              <a:spcBef>
                <a:spcPct val="20000"/>
              </a:spcBef>
              <a:buClr>
                <a:schemeClr val="tx2">
                  <a:lumMod val="75000"/>
                </a:schemeClr>
              </a:buClr>
              <a:defRPr/>
            </a:pPr>
            <a:endParaRPr lang="en-US" sz="1600" dirty="0">
              <a:latin typeface="Calibri" panose="020F0502020204030204" pitchFamily="34" charset="0"/>
              <a:cs typeface="Calibri" panose="020F0502020204030204" pitchFamily="34" charset="0"/>
            </a:endParaRPr>
          </a:p>
          <a:p>
            <a:pPr marL="285750" indent="-285750">
              <a:lnSpc>
                <a:spcPct val="80000"/>
              </a:lnSpc>
              <a:spcBef>
                <a:spcPct val="20000"/>
              </a:spcBef>
              <a:buClr>
                <a:schemeClr val="tx2">
                  <a:lumMod val="75000"/>
                </a:schemeClr>
              </a:buClr>
              <a:defRPr/>
            </a:pPr>
            <a:r>
              <a:rPr lang="el-GR" sz="1600" b="1" dirty="0">
                <a:solidFill>
                  <a:schemeClr val="tx2">
                    <a:lumMod val="10000"/>
                  </a:schemeClr>
                </a:solidFill>
                <a:latin typeface="Calibri" panose="020F0502020204030204" pitchFamily="34" charset="0"/>
                <a:cs typeface="Calibri" panose="020F0502020204030204" pitchFamily="34" charset="0"/>
              </a:rPr>
              <a:t>Κόκκινο</a:t>
            </a:r>
            <a:r>
              <a:rPr lang="en-US" sz="1600" b="1" dirty="0">
                <a:solidFill>
                  <a:schemeClr val="tx2">
                    <a:lumMod val="10000"/>
                  </a:schemeClr>
                </a:solidFill>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Καλό χρώμα - η πραγματική επούλωση έχει αρχίσει, ο πολλαπλασιασμός των κυττάρων ξεκινάει, οι </a:t>
            </a:r>
            <a:r>
              <a:rPr lang="el-GR" sz="1600" dirty="0" err="1">
                <a:latin typeface="Calibri" panose="020F0502020204030204" pitchFamily="34" charset="0"/>
                <a:cs typeface="Calibri" panose="020F0502020204030204" pitchFamily="34" charset="0"/>
              </a:rPr>
              <a:t>ινοβλάστες</a:t>
            </a:r>
            <a:r>
              <a:rPr lang="el-GR" sz="1600" dirty="0">
                <a:latin typeface="Calibri" panose="020F0502020204030204" pitchFamily="34" charset="0"/>
                <a:cs typeface="Calibri" panose="020F0502020204030204" pitchFamily="34" charset="0"/>
              </a:rPr>
              <a:t> σχηματίζουν κολλαγόνο και σταδιακά σχηματίζονται μικρές, κόκκινες και κοκκώδεις μάζες  που ονομάζονται κοκκώδης ιστός (</a:t>
            </a:r>
            <a:r>
              <a:rPr lang="el-GR" sz="1600" dirty="0" err="1">
                <a:latin typeface="Calibri" panose="020F0502020204030204" pitchFamily="34" charset="0"/>
                <a:cs typeface="Calibri" panose="020F0502020204030204" pitchFamily="34" charset="0"/>
              </a:rPr>
              <a:t>αγγειογέννεση</a:t>
            </a:r>
            <a:r>
              <a:rPr lang="el-GR"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marL="285750" indent="-285750">
              <a:lnSpc>
                <a:spcPct val="80000"/>
              </a:lnSpc>
              <a:spcBef>
                <a:spcPct val="20000"/>
              </a:spcBef>
              <a:buClr>
                <a:schemeClr val="tx2">
                  <a:lumMod val="75000"/>
                </a:schemeClr>
              </a:buClr>
              <a:defRPr/>
            </a:pPr>
            <a:endParaRPr lang="en-US" sz="1600" dirty="0">
              <a:latin typeface="Calibri" panose="020F0502020204030204" pitchFamily="34" charset="0"/>
              <a:cs typeface="Calibri" panose="020F0502020204030204" pitchFamily="34" charset="0"/>
            </a:endParaRPr>
          </a:p>
          <a:p>
            <a:pPr marL="285750" indent="-285750">
              <a:lnSpc>
                <a:spcPct val="80000"/>
              </a:lnSpc>
              <a:spcBef>
                <a:spcPct val="20000"/>
              </a:spcBef>
              <a:buClr>
                <a:schemeClr val="tx2">
                  <a:lumMod val="75000"/>
                </a:schemeClr>
              </a:buClr>
              <a:defRPr/>
            </a:pPr>
            <a:r>
              <a:rPr lang="el-GR" sz="1600" b="1" dirty="0">
                <a:solidFill>
                  <a:schemeClr val="tx2">
                    <a:lumMod val="10000"/>
                  </a:schemeClr>
                </a:solidFill>
                <a:latin typeface="Calibri" panose="020F0502020204030204" pitchFamily="34" charset="0"/>
                <a:cs typeface="Calibri" panose="020F0502020204030204" pitchFamily="34" charset="0"/>
              </a:rPr>
              <a:t>Μαύρο </a:t>
            </a:r>
            <a:r>
              <a:rPr lang="en-US" sz="1600" b="1" dirty="0">
                <a:solidFill>
                  <a:schemeClr val="tx2">
                    <a:lumMod val="10000"/>
                  </a:schemeClr>
                </a:solidFill>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Ο νεκρωτικός ιστός είναι μη βιώσιμος και πρέπει να αφαιρεθεί πριν τη θεραπεία.</a:t>
            </a:r>
            <a:endParaRPr lang="en-US" sz="1600" b="1" dirty="0">
              <a:solidFill>
                <a:schemeClr val="tx2">
                  <a:lumMod val="10000"/>
                </a:schemeClr>
              </a:solidFill>
              <a:latin typeface="Calibri" panose="020F0502020204030204" pitchFamily="34" charset="0"/>
              <a:cs typeface="Calibri" panose="020F0502020204030204" pitchFamily="34" charset="0"/>
            </a:endParaRPr>
          </a:p>
          <a:p>
            <a:pPr marL="285750" indent="-285750">
              <a:lnSpc>
                <a:spcPct val="80000"/>
              </a:lnSpc>
              <a:spcBef>
                <a:spcPct val="20000"/>
              </a:spcBef>
              <a:buClr>
                <a:schemeClr val="tx2">
                  <a:lumMod val="75000"/>
                </a:schemeClr>
              </a:buClr>
              <a:defRPr/>
            </a:pPr>
            <a:endParaRPr lang="en-US" sz="1600" dirty="0">
              <a:latin typeface="Calibri" panose="020F0502020204030204" pitchFamily="34" charset="0"/>
              <a:cs typeface="Calibri" panose="020F0502020204030204" pitchFamily="34" charset="0"/>
            </a:endParaRPr>
          </a:p>
          <a:p>
            <a:pPr algn="ctr"/>
            <a:endParaRPr lang="el-GR" sz="1600" dirty="0">
              <a:latin typeface="Calibri" panose="020F0502020204030204" pitchFamily="34" charset="0"/>
              <a:cs typeface="Calibri" panose="020F0502020204030204" pitchFamily="34" charset="0"/>
            </a:endParaRPr>
          </a:p>
          <a:p>
            <a:pPr marL="0" indent="0" algn="just">
              <a:lnSpc>
                <a:spcPct val="80000"/>
              </a:lnSpc>
              <a:spcBef>
                <a:spcPct val="20000"/>
              </a:spcBef>
              <a:buClr>
                <a:schemeClr val="tx2">
                  <a:lumMod val="75000"/>
                </a:schemeClr>
              </a:buClr>
              <a:buFont typeface="Barlow Light"/>
              <a:buNone/>
              <a:defRPr/>
            </a:pPr>
            <a:endParaRPr lang="el-GR" sz="1600" dirty="0">
              <a:latin typeface="Calibri" panose="020F0502020204030204" pitchFamily="34" charset="0"/>
              <a:cs typeface="Calibri" panose="020F0502020204030204" pitchFamily="34" charset="0"/>
            </a:endParaRPr>
          </a:p>
          <a:p>
            <a:pPr marL="114300" indent="0" algn="just">
              <a:lnSpc>
                <a:spcPct val="80000"/>
              </a:lnSpc>
              <a:spcBef>
                <a:spcPct val="20000"/>
              </a:spcBef>
              <a:buClr>
                <a:schemeClr val="tx2">
                  <a:lumMod val="75000"/>
                </a:schemeClr>
              </a:buClr>
              <a:buNone/>
              <a:defRPr/>
            </a:pPr>
            <a:endParaRPr lang="el-GR" sz="1600" dirty="0">
              <a:latin typeface="Calibri" panose="020F0502020204030204" pitchFamily="34" charset="0"/>
              <a:cs typeface="Calibri" panose="020F0502020204030204" pitchFamily="34" charset="0"/>
            </a:endParaRPr>
          </a:p>
          <a:p>
            <a:pPr>
              <a:lnSpc>
                <a:spcPct val="80000"/>
              </a:lnSpc>
              <a:spcBef>
                <a:spcPct val="20000"/>
              </a:spcBef>
              <a:buClr>
                <a:schemeClr val="tx2">
                  <a:lumMod val="75000"/>
                </a:schemeClr>
              </a:buClr>
              <a:defRPr/>
            </a:pPr>
            <a:endParaRPr lang="el-GR" sz="1600" dirty="0">
              <a:latin typeface="Calibri" panose="020F0502020204030204" pitchFamily="34" charset="0"/>
              <a:cs typeface="Calibri" panose="020F0502020204030204" pitchFamily="34" charset="0"/>
            </a:endParaRPr>
          </a:p>
          <a:p>
            <a:pPr marL="114300" indent="0">
              <a:buNone/>
            </a:pPr>
            <a:endParaRPr lang="el-GR" sz="1600" dirty="0">
              <a:latin typeface="Calibri" panose="020F0502020204030204" pitchFamily="34" charset="0"/>
              <a:cs typeface="Calibri" panose="020F0502020204030204" pitchFamily="34" charset="0"/>
            </a:endParaRPr>
          </a:p>
        </p:txBody>
      </p:sp>
      <p:sp>
        <p:nvSpPr>
          <p:cNvPr id="8" name="Rectangle 3"/>
          <p:cNvSpPr>
            <a:spLocks noChangeArrowheads="1"/>
          </p:cNvSpPr>
          <p:nvPr/>
        </p:nvSpPr>
        <p:spPr bwMode="auto">
          <a:xfrm>
            <a:off x="-36512" y="3017838"/>
            <a:ext cx="9144000" cy="307777"/>
          </a:xfrm>
          <a:prstGeom prst="rect">
            <a:avLst/>
          </a:prstGeom>
          <a:noFill/>
          <a:ln w="9525">
            <a:noFill/>
            <a:miter lim="800000"/>
            <a:headEnd/>
            <a:tailEnd/>
          </a:ln>
          <a:effectLst/>
        </p:spPr>
        <p:txBody>
          <a:bodyPr>
            <a:spAutoFit/>
          </a:bodyPr>
          <a:lstStyle/>
          <a:p>
            <a:endParaRPr lang="el-GR">
              <a:latin typeface="Calibri" panose="020F0502020204030204" pitchFamily="34" charset="0"/>
              <a:cs typeface="Calibri" panose="020F0502020204030204" pitchFamily="34" charset="0"/>
            </a:endParaRPr>
          </a:p>
        </p:txBody>
      </p:sp>
      <p:sp>
        <p:nvSpPr>
          <p:cNvPr id="12" name="Rectangle 7"/>
          <p:cNvSpPr>
            <a:spLocks noChangeArrowheads="1"/>
          </p:cNvSpPr>
          <p:nvPr/>
        </p:nvSpPr>
        <p:spPr bwMode="auto">
          <a:xfrm>
            <a:off x="-36512" y="2470150"/>
            <a:ext cx="9144000" cy="307777"/>
          </a:xfrm>
          <a:prstGeom prst="rect">
            <a:avLst/>
          </a:prstGeom>
          <a:noFill/>
          <a:ln w="9525">
            <a:noFill/>
            <a:miter lim="800000"/>
            <a:headEnd/>
            <a:tailEnd/>
          </a:ln>
          <a:effectLst/>
        </p:spPr>
        <p:txBody>
          <a:bodyPr>
            <a:spAutoFit/>
          </a:bodyPr>
          <a:lstStyle/>
          <a:p>
            <a:endParaRPr lang="el-GR">
              <a:latin typeface="Calibri" panose="020F0502020204030204" pitchFamily="34" charset="0"/>
              <a:cs typeface="Calibri" panose="020F0502020204030204" pitchFamily="34" charset="0"/>
            </a:endParaRPr>
          </a:p>
        </p:txBody>
      </p:sp>
      <p:sp>
        <p:nvSpPr>
          <p:cNvPr id="16" name="Rectangle 11"/>
          <p:cNvSpPr>
            <a:spLocks noChangeArrowheads="1"/>
          </p:cNvSpPr>
          <p:nvPr/>
        </p:nvSpPr>
        <p:spPr bwMode="auto">
          <a:xfrm>
            <a:off x="-36512" y="2852936"/>
            <a:ext cx="9144000" cy="307777"/>
          </a:xfrm>
          <a:prstGeom prst="rect">
            <a:avLst/>
          </a:prstGeom>
          <a:noFill/>
          <a:ln w="9525">
            <a:noFill/>
            <a:miter lim="800000"/>
            <a:headEnd/>
            <a:tailEnd/>
          </a:ln>
          <a:effectLst/>
        </p:spPr>
        <p:txBody>
          <a:bodyPr>
            <a:spAutoFit/>
          </a:bodyPr>
          <a:lstStyle/>
          <a:p>
            <a:endParaRPr lang="el-GR">
              <a:latin typeface="Calibri" panose="020F0502020204030204" pitchFamily="34" charset="0"/>
              <a:cs typeface="Calibri" panose="020F0502020204030204" pitchFamily="34" charset="0"/>
            </a:endParaRPr>
          </a:p>
        </p:txBody>
      </p:sp>
      <p:sp>
        <p:nvSpPr>
          <p:cNvPr id="11" name="Θέση κειμένου 2">
            <a:extLst>
              <a:ext uri="{FF2B5EF4-FFF2-40B4-BE49-F238E27FC236}">
                <a16:creationId xmlns:a16="http://schemas.microsoft.com/office/drawing/2014/main" id="{8ADD26FA-7058-4476-99B1-F74501553D77}"/>
              </a:ext>
            </a:extLst>
          </p:cNvPr>
          <p:cNvSpPr txBox="1">
            <a:spLocks/>
          </p:cNvSpPr>
          <p:nvPr/>
        </p:nvSpPr>
        <p:spPr>
          <a:xfrm>
            <a:off x="2949575" y="2273567"/>
            <a:ext cx="2088600" cy="3620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eaLnBrk="1" hangingPunct="1">
              <a:lnSpc>
                <a:spcPct val="100000"/>
              </a:lnSpc>
              <a:spcBef>
                <a:spcPts val="0"/>
              </a:spcBef>
              <a:spcAft>
                <a:spcPts val="0"/>
              </a:spcAft>
              <a:buClr>
                <a:schemeClr val="dk2"/>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pPr algn="ctr">
              <a:lnSpc>
                <a:spcPct val="80000"/>
              </a:lnSpc>
              <a:spcBef>
                <a:spcPct val="20000"/>
              </a:spcBef>
              <a:buClr>
                <a:schemeClr val="tx2">
                  <a:lumMod val="75000"/>
                </a:schemeClr>
              </a:buClr>
              <a:defRPr/>
            </a:pPr>
            <a:endParaRPr lang="el-GR" sz="1600" dirty="0">
              <a:latin typeface="Calibri" panose="020F0502020204030204" pitchFamily="34" charset="0"/>
              <a:cs typeface="Calibri" panose="020F0502020204030204" pitchFamily="34" charset="0"/>
            </a:endParaRPr>
          </a:p>
          <a:p>
            <a:pPr algn="ctr"/>
            <a:endParaRPr kumimoji="1" lang="en-US" sz="1400" b="1" dirty="0">
              <a:solidFill>
                <a:srgbClr val="000066"/>
              </a:solidFill>
              <a:latin typeface="Calibri" panose="020F0502020204030204" pitchFamily="34" charset="0"/>
              <a:cs typeface="Calibri" panose="020F0502020204030204" pitchFamily="34" charset="0"/>
            </a:endParaRPr>
          </a:p>
          <a:p>
            <a:pPr algn="ctr"/>
            <a:endParaRPr lang="el-GR" sz="1600" dirty="0">
              <a:latin typeface="Calibri" panose="020F0502020204030204" pitchFamily="34" charset="0"/>
              <a:cs typeface="Calibri" panose="020F0502020204030204" pitchFamily="34" charset="0"/>
            </a:endParaRPr>
          </a:p>
        </p:txBody>
      </p:sp>
      <p:grpSp>
        <p:nvGrpSpPr>
          <p:cNvPr id="14" name="Google Shape;168;p14">
            <a:extLst>
              <a:ext uri="{FF2B5EF4-FFF2-40B4-BE49-F238E27FC236}">
                <a16:creationId xmlns:a16="http://schemas.microsoft.com/office/drawing/2014/main" id="{8F9E2F3D-BD7A-4DFA-8BFA-CCE0D56F41C3}"/>
              </a:ext>
            </a:extLst>
          </p:cNvPr>
          <p:cNvGrpSpPr/>
          <p:nvPr/>
        </p:nvGrpSpPr>
        <p:grpSpPr>
          <a:xfrm>
            <a:off x="8458200" y="362146"/>
            <a:ext cx="450753" cy="450708"/>
            <a:chOff x="3277794" y="2969995"/>
            <a:chExt cx="457200" cy="457200"/>
          </a:xfrm>
        </p:grpSpPr>
        <p:sp>
          <p:nvSpPr>
            <p:cNvPr id="15" name="Google Shape;169;p14">
              <a:extLst>
                <a:ext uri="{FF2B5EF4-FFF2-40B4-BE49-F238E27FC236}">
                  <a16:creationId xmlns:a16="http://schemas.microsoft.com/office/drawing/2014/main" id="{0399F3BB-9E26-489D-8BDE-EB6721379B1C}"/>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7" name="Google Shape;170;p14">
              <a:extLst>
                <a:ext uri="{FF2B5EF4-FFF2-40B4-BE49-F238E27FC236}">
                  <a16:creationId xmlns:a16="http://schemas.microsoft.com/office/drawing/2014/main" id="{EDD2BA21-550D-4518-9BB8-C20BEEFA862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8" name="Google Shape;171;p14">
              <a:extLst>
                <a:ext uri="{FF2B5EF4-FFF2-40B4-BE49-F238E27FC236}">
                  <a16:creationId xmlns:a16="http://schemas.microsoft.com/office/drawing/2014/main" id="{4D7B1021-2BDE-458E-A9C2-2A80ADB46C68}"/>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9" name="Picture 10">
            <a:extLst>
              <a:ext uri="{FF2B5EF4-FFF2-40B4-BE49-F238E27FC236}">
                <a16:creationId xmlns:a16="http://schemas.microsoft.com/office/drawing/2014/main" id="{54BCD40F-5348-4EDA-942D-5CBB9F710E6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D6194C0-24CD-4423-9949-E6AFE156AA31}"/>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Συσκευές</a:t>
            </a:r>
            <a:endParaRPr lang="el-GR" dirty="0">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8F74092D-B368-4CD5-8727-37DE67B2B25D}"/>
              </a:ext>
            </a:extLst>
          </p:cNvPr>
          <p:cNvSpPr>
            <a:spLocks noGrp="1"/>
          </p:cNvSpPr>
          <p:nvPr>
            <p:ph type="body" idx="1"/>
          </p:nvPr>
        </p:nvSpPr>
        <p:spPr/>
        <p:txBody>
          <a:bodyPr/>
          <a:lstStyle/>
          <a:p>
            <a:pPr marL="114300" indent="0">
              <a:buNone/>
            </a:pPr>
            <a:r>
              <a:rPr lang="el-GR" sz="1600" b="1" dirty="0">
                <a:latin typeface="Calibri" panose="020F0502020204030204" pitchFamily="34" charset="0"/>
                <a:cs typeface="Calibri" panose="020F0502020204030204" pitchFamily="34" charset="0"/>
              </a:rPr>
              <a:t>Ιατρική Συσκευή </a:t>
            </a:r>
          </a:p>
          <a:p>
            <a:r>
              <a:rPr lang="el-GR" sz="1600" dirty="0">
                <a:latin typeface="Calibri" panose="020F0502020204030204" pitchFamily="34" charset="0"/>
                <a:cs typeface="Calibri" panose="020F0502020204030204" pitchFamily="34" charset="0"/>
              </a:rPr>
              <a:t>Μια συσκευή η οποία έχει εμφυτευθεί μόνιμα ή προσωρινά στο σώμα με μηχανικό/ δομικό ρόλο. Συνήθως, κατασκευάζεται με εξώθηση ή με έγχυση σε καλούπι (συσκευές από πολυμερή).</a:t>
            </a:r>
          </a:p>
          <a:p>
            <a:endParaRPr lang="el-GR" sz="1600" dirty="0">
              <a:latin typeface="Calibri" panose="020F0502020204030204" pitchFamily="34" charset="0"/>
              <a:cs typeface="Calibri" panose="020F0502020204030204" pitchFamily="34" charset="0"/>
            </a:endParaRPr>
          </a:p>
        </p:txBody>
      </p:sp>
      <p:sp>
        <p:nvSpPr>
          <p:cNvPr id="6" name="Θέση κειμένου 5">
            <a:extLst>
              <a:ext uri="{FF2B5EF4-FFF2-40B4-BE49-F238E27FC236}">
                <a16:creationId xmlns:a16="http://schemas.microsoft.com/office/drawing/2014/main" id="{CF603427-E454-4887-812E-0EE9D4B52176}"/>
              </a:ext>
            </a:extLst>
          </p:cNvPr>
          <p:cNvSpPr>
            <a:spLocks noGrp="1"/>
          </p:cNvSpPr>
          <p:nvPr>
            <p:ph type="body" idx="2"/>
          </p:nvPr>
        </p:nvSpPr>
        <p:spPr/>
        <p:txBody>
          <a:bodyPr/>
          <a:lstStyle/>
          <a:p>
            <a:pPr marL="114300" indent="0">
              <a:buNone/>
            </a:pPr>
            <a:r>
              <a:rPr lang="el-GR" sz="1600" b="1" dirty="0">
                <a:latin typeface="Calibri" panose="020F0502020204030204" pitchFamily="34" charset="0"/>
                <a:cs typeface="Calibri" panose="020F0502020204030204" pitchFamily="34" charset="0"/>
              </a:rPr>
              <a:t>Συσκευή για τη διανομή φαρμάκου</a:t>
            </a:r>
          </a:p>
          <a:p>
            <a:r>
              <a:rPr lang="el-GR" sz="1600" dirty="0">
                <a:latin typeface="Calibri" panose="020F0502020204030204" pitchFamily="34" charset="0"/>
                <a:cs typeface="Calibri" panose="020F0502020204030204" pitchFamily="34" charset="0"/>
              </a:rPr>
              <a:t>Μια συσκευή η οποία χρησιμοποιείται για να παρέχει φάρμακο για προληπτικούς ή θεραπευτικούς σκοπούς. Συνήθως, τέτοιες συσκευές ελέγχουν το ρυθμό με τον οποίο γίνεται η χορήγηση του φαρμάκου.</a:t>
            </a:r>
          </a:p>
          <a:p>
            <a:endParaRPr lang="el-GR" sz="1600" dirty="0">
              <a:latin typeface="Calibri" panose="020F0502020204030204" pitchFamily="34" charset="0"/>
              <a:cs typeface="Calibri" panose="020F0502020204030204" pitchFamily="34" charset="0"/>
            </a:endParaRPr>
          </a:p>
        </p:txBody>
      </p:sp>
      <p:sp>
        <p:nvSpPr>
          <p:cNvPr id="7" name="Θέση κειμένου 6">
            <a:extLst>
              <a:ext uri="{FF2B5EF4-FFF2-40B4-BE49-F238E27FC236}">
                <a16:creationId xmlns:a16="http://schemas.microsoft.com/office/drawing/2014/main" id="{26AF203B-27AF-4874-B916-420856736F16}"/>
              </a:ext>
            </a:extLst>
          </p:cNvPr>
          <p:cNvSpPr>
            <a:spLocks noGrp="1"/>
          </p:cNvSpPr>
          <p:nvPr>
            <p:ph type="body" idx="3"/>
          </p:nvPr>
        </p:nvSpPr>
        <p:spPr/>
        <p:txBody>
          <a:bodyPr/>
          <a:lstStyle/>
          <a:p>
            <a:pPr marL="114300" indent="0">
              <a:buNone/>
            </a:pPr>
            <a:r>
              <a:rPr lang="el-GR" sz="1600" b="1" dirty="0">
                <a:latin typeface="Calibri" panose="020F0502020204030204" pitchFamily="34" charset="0"/>
                <a:cs typeface="Calibri" panose="020F0502020204030204" pitchFamily="34" charset="0"/>
              </a:rPr>
              <a:t>Υβριδική Συσκευή</a:t>
            </a:r>
          </a:p>
          <a:p>
            <a:r>
              <a:rPr lang="el-GR" sz="1600" dirty="0">
                <a:latin typeface="Calibri" panose="020F0502020204030204" pitchFamily="34" charset="0"/>
                <a:cs typeface="Calibri" panose="020F0502020204030204" pitchFamily="34" charset="0"/>
              </a:rPr>
              <a:t>Μια ιατρική συσκευή με βασική μηχανική/δομική λειτουργία που έχει και δευτερεύουσα λειτουργία τη χορήγηση φαρμάκου, είτε για την προστασία της συσκευής είτε για </a:t>
            </a:r>
            <a:r>
              <a:rPr lang="el-GR" sz="1600" dirty="0" err="1">
                <a:latin typeface="Calibri" panose="020F0502020204030204" pitchFamily="34" charset="0"/>
                <a:cs typeface="Calibri" panose="020F0502020204030204" pitchFamily="34" charset="0"/>
              </a:rPr>
              <a:t>στοχευόμενη</a:t>
            </a:r>
            <a:r>
              <a:rPr lang="el-GR" sz="1600" dirty="0">
                <a:latin typeface="Calibri" panose="020F0502020204030204" pitchFamily="34" charset="0"/>
                <a:cs typeface="Calibri" panose="020F0502020204030204" pitchFamily="34" charset="0"/>
              </a:rPr>
              <a:t> δράση.</a:t>
            </a:r>
          </a:p>
          <a:p>
            <a:endParaRPr lang="el-GR" sz="1600" dirty="0">
              <a:latin typeface="Calibri" panose="020F0502020204030204" pitchFamily="34" charset="0"/>
              <a:cs typeface="Calibri" panose="020F0502020204030204" pitchFamily="34" charset="0"/>
            </a:endParaRPr>
          </a:p>
        </p:txBody>
      </p:sp>
      <p:grpSp>
        <p:nvGrpSpPr>
          <p:cNvPr id="12" name="Google Shape;168;p14">
            <a:extLst>
              <a:ext uri="{FF2B5EF4-FFF2-40B4-BE49-F238E27FC236}">
                <a16:creationId xmlns:a16="http://schemas.microsoft.com/office/drawing/2014/main" id="{E42C1B62-AA1C-4D6E-983F-6EC353199A64}"/>
              </a:ext>
            </a:extLst>
          </p:cNvPr>
          <p:cNvGrpSpPr/>
          <p:nvPr/>
        </p:nvGrpSpPr>
        <p:grpSpPr>
          <a:xfrm>
            <a:off x="8458200" y="362146"/>
            <a:ext cx="450753" cy="450708"/>
            <a:chOff x="3277794" y="2969995"/>
            <a:chExt cx="457200" cy="457200"/>
          </a:xfrm>
        </p:grpSpPr>
        <p:sp>
          <p:nvSpPr>
            <p:cNvPr id="13" name="Google Shape;169;p14">
              <a:extLst>
                <a:ext uri="{FF2B5EF4-FFF2-40B4-BE49-F238E27FC236}">
                  <a16:creationId xmlns:a16="http://schemas.microsoft.com/office/drawing/2014/main" id="{D4CAF415-7197-4C29-A931-EC9ADF7A272E}"/>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0;p14">
              <a:extLst>
                <a:ext uri="{FF2B5EF4-FFF2-40B4-BE49-F238E27FC236}">
                  <a16:creationId xmlns:a16="http://schemas.microsoft.com/office/drawing/2014/main" id="{1F3C2BEE-EE4A-47C6-9A23-E5EB5088E85E}"/>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5" name="Google Shape;171;p14">
              <a:extLst>
                <a:ext uri="{FF2B5EF4-FFF2-40B4-BE49-F238E27FC236}">
                  <a16:creationId xmlns:a16="http://schemas.microsoft.com/office/drawing/2014/main" id="{CE486334-0E04-40E4-922C-A5E404FE163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6" name="Picture 10">
            <a:extLst>
              <a:ext uri="{FF2B5EF4-FFF2-40B4-BE49-F238E27FC236}">
                <a16:creationId xmlns:a16="http://schemas.microsoft.com/office/drawing/2014/main" id="{5E71CF5B-1AF3-4F77-9778-3AD934A0D14D}"/>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487310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Ιστορία των </a:t>
            </a:r>
            <a:r>
              <a:rPr lang="el-GR" sz="36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βιοϋλικών</a:t>
            </a: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στην ιατρική</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1027"/>
          <p:cNvSpPr txBox="1">
            <a:spLocks noChangeArrowheads="1"/>
          </p:cNvSpPr>
          <p:nvPr/>
        </p:nvSpPr>
        <p:spPr>
          <a:xfrm>
            <a:off x="457200" y="2276872"/>
            <a:ext cx="8229600" cy="3672408"/>
          </a:xfrm>
          <a:prstGeom prst="rect">
            <a:avLst/>
          </a:prstGeom>
        </p:spPr>
        <p:txBody>
          <a:bodyPr vert="horz" lIns="91440" tIns="45720" rIns="91440" bIns="45720" rtlCol="0">
            <a:normAutofit/>
          </a:bodyPr>
          <a:lstStyle/>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latin typeface="Calibri" panose="020F0502020204030204" pitchFamily="34" charset="0"/>
                <a:cs typeface="Calibri" panose="020F0502020204030204" pitchFamily="34" charset="0"/>
              </a:rPr>
              <a:t>Οι αρχαίοι πολιτισμοί χρησιμοποιούσαν πρωτόγονα υλικά από το φυσικό τους περιβάλλον για να επουλώσουν τραύματα και να γιατρέψουν ασθένειες.</a:t>
            </a:r>
          </a:p>
          <a:p>
            <a:pPr marR="0" lvl="0" algn="just" fontAlgn="auto">
              <a:lnSpc>
                <a:spcPct val="80000"/>
              </a:lnSpc>
              <a:spcBef>
                <a:spcPct val="20000"/>
              </a:spcBef>
              <a:spcAft>
                <a:spcPts val="0"/>
              </a:spcAft>
              <a:buClr>
                <a:schemeClr val="tx2">
                  <a:lumMod val="75000"/>
                </a:schemeClr>
              </a:buClr>
              <a:buSzTx/>
              <a:tabLst/>
              <a:defRPr/>
            </a:pPr>
            <a:endParaRPr lang="en-US" sz="2200" dirty="0">
              <a:latin typeface="Calibri" panose="020F0502020204030204" pitchFamily="34" charset="0"/>
              <a:cs typeface="Calibri" panose="020F0502020204030204" pitchFamily="34" charset="0"/>
            </a:endParaRPr>
          </a:p>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latin typeface="Calibri" panose="020F0502020204030204" pitchFamily="34" charset="0"/>
                <a:cs typeface="Calibri" panose="020F0502020204030204" pitchFamily="34" charset="0"/>
              </a:rPr>
              <a:t>Οι αρχαιότεροι επίδεσμοι βρέθηκαν στη Σουμέρια (2100 π.Χ.).</a:t>
            </a:r>
          </a:p>
          <a:p>
            <a:pPr marR="0" lvl="0" algn="just" fontAlgn="auto">
              <a:lnSpc>
                <a:spcPct val="80000"/>
              </a:lnSpc>
              <a:spcBef>
                <a:spcPct val="20000"/>
              </a:spcBef>
              <a:spcAft>
                <a:spcPts val="0"/>
              </a:spcAft>
              <a:buClr>
                <a:schemeClr val="tx2">
                  <a:lumMod val="75000"/>
                </a:schemeClr>
              </a:buClr>
              <a:buSzTx/>
              <a:tabLst/>
              <a:defRPr/>
            </a:pPr>
            <a:endParaRPr lang="en-US" sz="2200" dirty="0">
              <a:latin typeface="Calibri" panose="020F0502020204030204" pitchFamily="34" charset="0"/>
              <a:cs typeface="Calibri" panose="020F0502020204030204" pitchFamily="34" charset="0"/>
            </a:endParaRPr>
          </a:p>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latin typeface="Calibri" panose="020F0502020204030204" pitchFamily="34" charset="0"/>
                <a:cs typeface="Calibri" panose="020F0502020204030204" pitchFamily="34" charset="0"/>
              </a:rPr>
              <a:t>Ένα ιατρικό χειρόγραφο γραμμένο σε πέτρινες πλάκες  περιγράφει λεπτομερώς  την διαδικασία του πλυσίματος των τραυμάτων και την τοποθέτηση επιδέσμων!</a:t>
            </a:r>
            <a:endParaRPr lang="en-US" sz="2200"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C2045102-E13B-4843-8714-6057C6F3AAD6}"/>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9BB4E6F2-2214-447B-A487-BCC74848C1F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D1D47A10-575A-400E-B3A8-7EF563822F4B}"/>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94F4C594-4E1B-450E-81BF-455CBF3AF05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C5EDEB76-3B93-47FB-BBD7-BFCC2B0A9544}"/>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Ράμματα</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57200" y="1988840"/>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Η</a:t>
            </a:r>
            <a:r>
              <a:rPr kumimoji="0" lang="el-GR" sz="24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μεγαλύτερη ομάδα εμφυτευμάτων στους ανθρώπους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Εξ’ ορισμού, ένα ράμμα</a:t>
            </a:r>
            <a:r>
              <a:rPr kumimoji="0" lang="el-GR" sz="24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είναι ένα νήμα που είτε προσεγγίζει είτε διατηρεί ιστούς τον ένα δίπλα στον άλλο μέχρι να </a:t>
            </a:r>
            <a:r>
              <a:rPr lang="el-GR" sz="2400" dirty="0">
                <a:latin typeface="Calibri" panose="020F0502020204030204" pitchFamily="34" charset="0"/>
                <a:cs typeface="Calibri" panose="020F0502020204030204" pitchFamily="34" charset="0"/>
              </a:rPr>
              <a:t>ε</a:t>
            </a:r>
            <a:r>
              <a:rPr kumimoji="0" lang="el-GR" sz="2400" b="0" i="0" u="none" strike="noStrike" kern="1200" cap="none" spc="0" normalizeH="0" noProof="0" dirty="0" err="1">
                <a:ln>
                  <a:noFill/>
                </a:ln>
                <a:solidFill>
                  <a:schemeClr val="tx1"/>
                </a:solidFill>
                <a:effectLst/>
                <a:uLnTx/>
                <a:uFillTx/>
                <a:latin typeface="Calibri" panose="020F0502020204030204" pitchFamily="34" charset="0"/>
                <a:cs typeface="Calibri" panose="020F0502020204030204" pitchFamily="34" charset="0"/>
              </a:rPr>
              <a:t>πιτευχθεί</a:t>
            </a:r>
            <a:r>
              <a:rPr kumimoji="0" lang="el-GR" sz="24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φυσική επούλωση.</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Ομαδοποιούνται σε δύο μεγάλες ομάδες, αυτά που απορροφούνται και αυτά που δεν απορροφούνται. </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DA2BC0F1-D1FD-4DB4-A6EB-01FCD27D60D6}"/>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274ECA82-30B0-4095-9D97-8A175B066B9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BE04D102-DC7F-4938-9328-F19D5766844F}"/>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DE81BE74-59FC-4E89-A975-C61A365AF08E}"/>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A6D8A226-4B41-4BD0-BC21-BEA3F70369E2}"/>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Ράμματα διαθέσιμα στο εμπόριο</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1027"/>
          <p:cNvSpPr txBox="1">
            <a:spLocks noChangeArrowheads="1"/>
          </p:cNvSpPr>
          <p:nvPr/>
        </p:nvSpPr>
        <p:spPr>
          <a:xfrm>
            <a:off x="1403648" y="2276872"/>
            <a:ext cx="4493840" cy="44116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Κυτταρίνη (βαμβάκι),</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πρωτεϊνική κυτταρίνη</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μετάξι),</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κολλαγόνο,</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lang="el-GR" sz="2000" dirty="0">
                <a:latin typeface="Calibri" panose="020F0502020204030204" pitchFamily="34" charset="0"/>
                <a:cs typeface="Calibri" panose="020F0502020204030204" pitchFamily="34" charset="0"/>
              </a:rPr>
              <a:t>νάιλον,</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πολυπροπυλένιο,</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ίνες </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Aramid</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lang="el-GR" sz="2000" dirty="0">
                <a:latin typeface="Calibri" panose="020F0502020204030204" pitchFamily="34" charset="0"/>
                <a:cs typeface="Calibri" panose="020F0502020204030204" pitchFamily="34" charset="0"/>
              </a:rPr>
              <a:t>ά</a:t>
            </a:r>
            <a:r>
              <a:rPr kumimoji="0" lang="el-GR"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λφα</a:t>
            </a:r>
            <a:r>
              <a:rPr kumimoji="0" lang="el-GR" sz="20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 </a:t>
            </a:r>
            <a:r>
              <a:rPr kumimoji="0" lang="el-GR" sz="2000" b="0" i="0" u="none" strike="noStrike" kern="1200" cap="none" spc="0" normalizeH="0" noProof="0" dirty="0" err="1">
                <a:ln>
                  <a:noFill/>
                </a:ln>
                <a:solidFill>
                  <a:schemeClr val="tx1"/>
                </a:solidFill>
                <a:effectLst/>
                <a:uLnTx/>
                <a:uFillTx/>
                <a:latin typeface="Calibri" panose="020F0502020204030204" pitchFamily="34" charset="0"/>
                <a:cs typeface="Calibri" panose="020F0502020204030204" pitchFamily="34" charset="0"/>
              </a:rPr>
              <a:t>υδροξυοξέα</a:t>
            </a:r>
            <a:r>
              <a:rPr kumimoji="0" lang="el-GR" sz="20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polyglycologic</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acid</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polyglycolide-lactide</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polymer</a:t>
            </a:r>
            <a:r>
              <a:rPr lang="el-GR" sz="2000" dirty="0">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πολυτετραφθοροαιθυλένιο</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ανοξείδωτο ατσάλι,</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κράματα αλουμινίου.</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None/>
              <a:tabLst/>
              <a:defRPr/>
            </a:pP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9D56573A-720E-496D-8FAD-4D69DC210F1F}"/>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9636B411-0A66-4326-9E37-D42AD194D844}"/>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3022C620-8007-4E91-8812-A9526D026CF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41A96C85-3BD5-414B-8616-9FDF36704CF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F34CCC04-2205-40C1-A28C-F31AB1A744A7}"/>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Δοκιμές για ράμματα</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1027"/>
          <p:cNvSpPr txBox="1">
            <a:spLocks noChangeArrowheads="1"/>
          </p:cNvSpPr>
          <p:nvPr/>
        </p:nvSpPr>
        <p:spPr>
          <a:xfrm>
            <a:off x="1043608" y="2060848"/>
            <a:ext cx="6455640" cy="441166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Ανθεκτικότητα</a:t>
            </a:r>
            <a:r>
              <a:rPr lang="el-GR" sz="2000" dirty="0">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μήκος μέχρι να σπάσει,</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συντελεστής </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Young</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ασφάλεια ραφών,</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ελαστικές και κολλώδης ιδιότητες,</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αντίδραση στους ιστούς,</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κυτταρική απόκριση,</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κυτταρική </a:t>
            </a:r>
            <a:r>
              <a:rPr kumimoji="0" lang="el-GR" sz="20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ενζυμική</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δραστηριότητα,</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μεταβολισμός των ραφών,</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χρόνια τοξικότητα,</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πιθανότητα μετάλλαξης,</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καρκινογένεση,</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αλλεργιογένεση</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ανοσοποίηση</a:t>
            </a:r>
            <a:r>
              <a:rPr lang="el-GR" sz="2000" dirty="0">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6" name="Google Shape;168;p14">
            <a:extLst>
              <a:ext uri="{FF2B5EF4-FFF2-40B4-BE49-F238E27FC236}">
                <a16:creationId xmlns:a16="http://schemas.microsoft.com/office/drawing/2014/main" id="{B3299E7A-5E11-4754-BF40-7E8AF811B74F}"/>
              </a:ext>
            </a:extLst>
          </p:cNvPr>
          <p:cNvGrpSpPr/>
          <p:nvPr/>
        </p:nvGrpSpPr>
        <p:grpSpPr>
          <a:xfrm>
            <a:off x="8458200" y="362146"/>
            <a:ext cx="450753" cy="450708"/>
            <a:chOff x="3277794" y="2969995"/>
            <a:chExt cx="457200" cy="457200"/>
          </a:xfrm>
        </p:grpSpPr>
        <p:sp>
          <p:nvSpPr>
            <p:cNvPr id="8" name="Google Shape;169;p14">
              <a:extLst>
                <a:ext uri="{FF2B5EF4-FFF2-40B4-BE49-F238E27FC236}">
                  <a16:creationId xmlns:a16="http://schemas.microsoft.com/office/drawing/2014/main" id="{3F68D87A-3A10-49C1-9E52-8BB838F140CF}"/>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155B28B7-7658-454C-8C27-F81661AE923E}"/>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DA7686CA-EA43-4A6B-AAF9-40E4C5CAF43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E30D11F2-3F3A-4E33-87E9-BBB7757482E0}"/>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ημερομηνίας"/>
          <p:cNvSpPr txBox="1">
            <a:spLocks/>
          </p:cNvSpPr>
          <p:nvPr/>
        </p:nvSpPr>
        <p:spPr>
          <a:xfrm>
            <a:off x="457200" y="6248400"/>
            <a:ext cx="2133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7" name="Rectangle 1026"/>
          <p:cNvSpPr>
            <a:spLocks noGrp="1" noChangeArrowheads="1"/>
          </p:cNvSpPr>
          <p:nvPr>
            <p:ph type="title"/>
          </p:nvPr>
        </p:nvSpPr>
        <p:spPr/>
        <p:txBody>
          <a:bodyPr>
            <a:normAutofit/>
          </a:bodyPr>
          <a:lstStyle/>
          <a:p>
            <a:r>
              <a:rPr lang="el-GR" sz="40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Συνδετήρες</a:t>
            </a:r>
            <a:endParaRPr lang="en-US" sz="40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1027"/>
          <p:cNvSpPr txBox="1">
            <a:spLocks noChangeArrowheads="1"/>
          </p:cNvSpPr>
          <p:nvPr/>
        </p:nvSpPr>
        <p:spPr>
          <a:xfrm>
            <a:off x="242708" y="1120433"/>
            <a:ext cx="4038600" cy="4735428"/>
          </a:xfrm>
          <a:prstGeom prst="rect">
            <a:avLst/>
          </a:prstGeom>
        </p:spPr>
        <p:txBody>
          <a:bodyPr vert="horz" lIns="91440" tIns="45720" rIns="91440" bIns="45720" rtlCol="0">
            <a:noAutofit/>
          </a:bodyPr>
          <a:lstStyle/>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None/>
              <a:tabLst/>
              <a:defRPr/>
            </a:pPr>
            <a:r>
              <a:rPr kumimoji="0" lang="en-US" b="0" i="0" u="none" strike="noStrike" kern="1200" cap="none" spc="0" normalizeH="0" baseline="0" noProof="0" dirty="0">
                <a:ln>
                  <a:noFill/>
                </a:ln>
                <a:solidFill>
                  <a:srgbClr val="003366"/>
                </a:solidFill>
                <a:effectLst/>
                <a:uLnTx/>
                <a:uFillTx/>
                <a:latin typeface="Calibri" panose="020F0502020204030204" pitchFamily="34" charset="0"/>
                <a:cs typeface="Calibri" panose="020F0502020204030204" pitchFamily="34" charset="0"/>
              </a:rPr>
              <a:t> </a:t>
            </a: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Λεπτό μέταλλο το οποίο χρησιμοποιείται στα άκρα του δέρματος</a:t>
            </a:r>
            <a:r>
              <a:rPr kumimoji="0" lang="el-GR"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Το όργανο σπρώχνει τις δύο αιχμηρές άκρες του συνδετήρα διαμέσου της επιδερμίδας και του ενδιάμεσου στρώματος</a:t>
            </a:r>
            <a:r>
              <a:rPr kumimoji="0" lang="el-GR"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στο υποδερμικό στρώμα και μετά λυγίζει τις άκρες προς τα μέσα.</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Μετά το λύγισμα των άκρων</a:t>
            </a:r>
            <a:r>
              <a:rPr lang="el-GR" baseline="0"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οι θέσεις των άκρων του δέρματος παραμένουν σταθερές.</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Τα κυριότερα πλεονεκτήματα είναι η ταχύτητα επούλωσης και η</a:t>
            </a:r>
            <a:r>
              <a:rPr kumimoji="0" lang="el-GR"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απώλεια ουλής.</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Ενδεδειγμένο για δέρμα κεφαλής, κοιλιά</a:t>
            </a:r>
            <a:r>
              <a:rPr kumimoji="0" lang="el-GR"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93067"/>
            <a:ext cx="381300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171064" y="6292334"/>
            <a:ext cx="1032655" cy="246221"/>
          </a:xfrm>
          <a:prstGeom prst="rect">
            <a:avLst/>
          </a:prstGeom>
        </p:spPr>
        <p:txBody>
          <a:bodyPr wrap="none">
            <a:spAutoFit/>
          </a:bodyPr>
          <a:lstStyle/>
          <a:p>
            <a:r>
              <a:rPr lang="en-IN" sz="1000" dirty="0">
                <a:latin typeface="Calibri" panose="020F0502020204030204" pitchFamily="34" charset="0"/>
                <a:cs typeface="Calibri" panose="020F0502020204030204" pitchFamily="34" charset="0"/>
              </a:rPr>
              <a:t>medgadget.com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p:txBody>
          <a:bodyPr>
            <a:normAutofit fontScale="90000"/>
          </a:bodyPr>
          <a:lstStyle/>
          <a:p>
            <a:r>
              <a:rPr lang="el-GR"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Υλικά που χρησιμοποιούνται για αιμόσταση</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C3A7C284-179B-4AAD-A5C8-D5EFED434F65}"/>
              </a:ext>
            </a:extLst>
          </p:cNvPr>
          <p:cNvSpPr>
            <a:spLocks noGrp="1"/>
          </p:cNvSpPr>
          <p:nvPr>
            <p:ph type="body" idx="1"/>
          </p:nvPr>
        </p:nvSpPr>
        <p:spPr/>
        <p:txBody>
          <a:bodyPr/>
          <a:lstStyle/>
          <a:p>
            <a:pPr marL="76200" indent="0">
              <a:buNone/>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Η χειρουργική ρητίνη είναι ένα υλικό</a:t>
            </a:r>
            <a:r>
              <a:rPr kumimoji="0" lang="el-GR"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που παρέχει ένα πλέγμα πάνω στο οποίο προσδένονται οι παράγοντες πήξεως και τα αιμοπετάλια και σχηματίζουν ένα θρόμβο για να δράσει σαν μπάλωμα πάνω από μια επιφάνεια που αιμορραγεί.</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001272"/>
            <a:ext cx="3613200" cy="285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84861" y="6237312"/>
            <a:ext cx="1098378" cy="246221"/>
          </a:xfrm>
          <a:prstGeom prst="rect">
            <a:avLst/>
          </a:prstGeom>
        </p:spPr>
        <p:txBody>
          <a:bodyPr wrap="none">
            <a:spAutoFit/>
          </a:bodyPr>
          <a:lstStyle/>
          <a:p>
            <a:r>
              <a:rPr lang="en-IN" sz="1000" dirty="0">
                <a:latin typeface="Calibri" panose="020F0502020204030204" pitchFamily="34" charset="0"/>
                <a:cs typeface="Calibri" panose="020F0502020204030204" pitchFamily="34" charset="0"/>
              </a:rPr>
              <a:t>neurocirugia.com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Παραδοσιακά προϊόντα για την αντιμετώπιση τραυμάτων</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C4E7B08B-3506-4183-86B2-EA388F777B6F}"/>
              </a:ext>
            </a:extLst>
          </p:cNvPr>
          <p:cNvSpPr>
            <a:spLocks noGrp="1"/>
          </p:cNvSpPr>
          <p:nvPr>
            <p:ph type="body" idx="1"/>
          </p:nvPr>
        </p:nvSpPr>
        <p:spPr>
          <a:xfrm>
            <a:off x="683568" y="2479600"/>
            <a:ext cx="6757800" cy="3768800"/>
          </a:xfrm>
        </p:spPr>
        <p:txBody>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None/>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Προστατευτικά και διαπερατά από αέρα:</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Διάφανες</a:t>
            </a:r>
            <a:r>
              <a:rPr kumimoji="0" lang="el-GR" sz="24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Μεμβράνες.</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Αφροί.</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lvl="1" indent="-285750">
              <a:lnSpc>
                <a:spcPct val="90000"/>
              </a:lnSpc>
              <a:spcBef>
                <a:spcPct val="20000"/>
              </a:spcBef>
              <a:buClr>
                <a:schemeClr val="tx2">
                  <a:lumMod val="75000"/>
                </a:schemeClr>
              </a:buClr>
              <a:buFont typeface="Wingdings" pitchFamily="2" charset="2"/>
              <a:buChar char="§"/>
              <a:defRPr/>
            </a:pPr>
            <a:r>
              <a:rPr lang="el-GR" sz="2400" dirty="0" err="1">
                <a:latin typeface="Calibri" panose="020F0502020204030204" pitchFamily="34" charset="0"/>
                <a:cs typeface="Calibri" panose="020F0502020204030204" pitchFamily="34" charset="0"/>
              </a:rPr>
              <a:t>Υδροκολλοειδή</a:t>
            </a:r>
            <a:r>
              <a:rPr lang="el-GR" sz="2400" dirty="0">
                <a:latin typeface="Calibri" panose="020F0502020204030204" pitchFamily="34" charset="0"/>
                <a:cs typeface="Calibri" panose="020F0502020204030204" pitchFamily="34" charset="0"/>
              </a:rPr>
              <a:t> ή </a:t>
            </a:r>
            <a:r>
              <a:rPr lang="el-GR" sz="2400" dirty="0" err="1">
                <a:latin typeface="Calibri" panose="020F0502020204030204" pitchFamily="34" charset="0"/>
                <a:cs typeface="Calibri" panose="020F0502020204030204" pitchFamily="34" charset="0"/>
              </a:rPr>
              <a:t>Υδροτζελ</a:t>
            </a:r>
            <a:r>
              <a:rPr lang="el-GR"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742950" lvl="1" indent="-285750">
              <a:lnSpc>
                <a:spcPct val="90000"/>
              </a:lnSpc>
              <a:spcBef>
                <a:spcPct val="20000"/>
              </a:spcBef>
              <a:buClr>
                <a:schemeClr val="tx2">
                  <a:lumMod val="75000"/>
                </a:schemeClr>
              </a:buClr>
              <a:buFont typeface="Wingdings" pitchFamily="2" charset="2"/>
              <a:buChar char="§"/>
              <a:defRPr/>
            </a:pPr>
            <a:r>
              <a:rPr lang="en-US" sz="2400" dirty="0">
                <a:latin typeface="Calibri" panose="020F0502020204030204" pitchFamily="34" charset="0"/>
                <a:cs typeface="Calibri" panose="020F0502020204030204" pitchFamily="34" charset="0"/>
              </a:rPr>
              <a:t>Alginates</a:t>
            </a:r>
            <a:r>
              <a:rPr lang="el-GR"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742950" lvl="1" indent="-285750">
              <a:lnSpc>
                <a:spcPct val="90000"/>
              </a:lnSpc>
              <a:spcBef>
                <a:spcPct val="20000"/>
              </a:spcBef>
              <a:buClr>
                <a:schemeClr val="tx2">
                  <a:lumMod val="75000"/>
                </a:schemeClr>
              </a:buClr>
              <a:buFont typeface="Wingdings" pitchFamily="2" charset="2"/>
              <a:buChar char="§"/>
              <a:defRPr/>
            </a:pPr>
            <a:r>
              <a:rPr lang="el-GR" sz="2400" dirty="0">
                <a:latin typeface="Calibri" panose="020F0502020204030204" pitchFamily="34" charset="0"/>
                <a:cs typeface="Calibri" panose="020F0502020204030204" pitchFamily="34" charset="0"/>
              </a:rPr>
              <a:t>Απορροφητικοί επίδεσμοι.</a:t>
            </a:r>
            <a:endParaRPr lang="en-US" sz="2400"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DAACA479-A948-41AE-B2F4-D687F9F956D6}"/>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3398EEAA-C89D-4447-B75C-48EE4148ABD5}"/>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DC8CE441-071C-4332-A81F-D0FF4FD31553}"/>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DA64E029-BF3E-4DFB-B4E8-02E841899BF3}"/>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4203E3BD-C17B-4E5D-8E12-B00F807EA859}"/>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Διαφανείς μεμβράνες</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1159891" y="2204864"/>
            <a:ext cx="2590800" cy="44116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Acu-derm</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Bioclusive</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Blisterfilm</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Polyskin</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II</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a:t>
            </a: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Clude</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Op-Site</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Opraflex</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Tegaderm</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Transeal</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Transite</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Uniflex</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Ventex</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9" name="Picture 4" descr="tegaderm238234"/>
          <p:cNvPicPr>
            <a:picLocks noChangeAspect="1" noChangeArrowheads="1"/>
          </p:cNvPicPr>
          <p:nvPr/>
        </p:nvPicPr>
        <p:blipFill>
          <a:blip r:embed="rId2" cstate="print"/>
          <a:srcRect/>
          <a:stretch>
            <a:fillRect/>
          </a:stretch>
        </p:blipFill>
        <p:spPr bwMode="auto">
          <a:xfrm>
            <a:off x="7234313" y="1844824"/>
            <a:ext cx="1499592" cy="2183344"/>
          </a:xfrm>
          <a:prstGeom prst="rect">
            <a:avLst/>
          </a:prstGeom>
          <a:noFill/>
        </p:spPr>
      </p:pic>
      <p:pic>
        <p:nvPicPr>
          <p:cNvPr id="10" name="Picture 5" descr="OpSite* Flexigrid"/>
          <p:cNvPicPr>
            <a:picLocks noChangeAspect="1" noChangeArrowheads="1"/>
          </p:cNvPicPr>
          <p:nvPr/>
        </p:nvPicPr>
        <p:blipFill>
          <a:blip r:embed="rId3" cstate="print"/>
          <a:srcRect/>
          <a:stretch>
            <a:fillRect/>
          </a:stretch>
        </p:blipFill>
        <p:spPr bwMode="auto">
          <a:xfrm>
            <a:off x="4184911" y="3806031"/>
            <a:ext cx="2788171" cy="2078807"/>
          </a:xfrm>
          <a:prstGeom prst="rect">
            <a:avLst/>
          </a:prstGeom>
          <a:noFill/>
        </p:spPr>
      </p:pic>
      <p:grpSp>
        <p:nvGrpSpPr>
          <p:cNvPr id="11" name="Google Shape;168;p14">
            <a:extLst>
              <a:ext uri="{FF2B5EF4-FFF2-40B4-BE49-F238E27FC236}">
                <a16:creationId xmlns:a16="http://schemas.microsoft.com/office/drawing/2014/main" id="{23F3C0EB-1885-47FB-8024-4A38E409BF2D}"/>
              </a:ext>
            </a:extLst>
          </p:cNvPr>
          <p:cNvGrpSpPr/>
          <p:nvPr/>
        </p:nvGrpSpPr>
        <p:grpSpPr>
          <a:xfrm>
            <a:off x="8458200" y="362146"/>
            <a:ext cx="450753" cy="450708"/>
            <a:chOff x="3277794" y="2969995"/>
            <a:chExt cx="457200" cy="457200"/>
          </a:xfrm>
        </p:grpSpPr>
        <p:sp>
          <p:nvSpPr>
            <p:cNvPr id="12" name="Google Shape;169;p14">
              <a:extLst>
                <a:ext uri="{FF2B5EF4-FFF2-40B4-BE49-F238E27FC236}">
                  <a16:creationId xmlns:a16="http://schemas.microsoft.com/office/drawing/2014/main" id="{DB191B85-4761-4B1E-A9F7-F93FFCCD5A3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0;p14">
              <a:extLst>
                <a:ext uri="{FF2B5EF4-FFF2-40B4-BE49-F238E27FC236}">
                  <a16:creationId xmlns:a16="http://schemas.microsoft.com/office/drawing/2014/main" id="{A310BBAA-535B-4D3F-BEDF-9D38F4F2771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1;p14">
              <a:extLst>
                <a:ext uri="{FF2B5EF4-FFF2-40B4-BE49-F238E27FC236}">
                  <a16:creationId xmlns:a16="http://schemas.microsoft.com/office/drawing/2014/main" id="{DC33A4D8-D761-45CC-918F-7616DBE35711}"/>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5" name="Picture 10">
            <a:extLst>
              <a:ext uri="{FF2B5EF4-FFF2-40B4-BE49-F238E27FC236}">
                <a16:creationId xmlns:a16="http://schemas.microsoft.com/office/drawing/2014/main" id="{2A869CD1-73C9-4FE7-9E5D-B192DC27A516}"/>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Διαφανείς μεμβράνες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648680" y="1755648"/>
            <a:ext cx="7846640" cy="426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rgbClr val="00004B"/>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Πλεονεκτήματα</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αδιάβροχες και απροσπέλαστες</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από βακτήρια,</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επιτρέπουν την</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παρατήρηση του τραύματος και,</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δεν προκαλούν</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βλάβη στο τραύμα όταν αφαιρείται.</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Μειονεκτήματα:</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δεν συνίστανται για τραύματα</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με εκκρίσεις,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δε συνίστανται</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για τραύματα που περιβάλλονται από εύθραυστο δέρμα και,</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δεν προστατεύουν το τραύμα μηχανικά.</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5" name="Google Shape;168;p14">
            <a:extLst>
              <a:ext uri="{FF2B5EF4-FFF2-40B4-BE49-F238E27FC236}">
                <a16:creationId xmlns:a16="http://schemas.microsoft.com/office/drawing/2014/main" id="{D34A001E-A006-48F4-9179-AC54129B3694}"/>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876B8DEC-3548-4FFC-AB1D-7A7C199D293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1C1C34B1-633D-4FEC-9580-C03B204E719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B31D57C0-C123-4675-A07D-15FAD46040A2}"/>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3A862C7A-4B31-4156-93AE-E1D845ED3E70}"/>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Αφροί</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57199" y="1747800"/>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000" dirty="0">
                <a:latin typeface="Calibri" panose="020F0502020204030204" pitchFamily="34" charset="0"/>
                <a:cs typeface="Calibri" panose="020F0502020204030204" pitchFamily="34" charset="0"/>
              </a:rPr>
              <a:t>Παραδείγματα</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Allevyn</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Cutinova</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Foam</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Epilock</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Flexzam</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Hydrasorb</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Lyofoam</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Mitraflex</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Nu-</a:t>
            </a: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derm</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Polymem</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Tielle</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pic>
        <p:nvPicPr>
          <p:cNvPr id="10" name="Picture 5" descr="ferris"/>
          <p:cNvPicPr>
            <a:picLocks noChangeAspect="1" noChangeArrowheads="1"/>
          </p:cNvPicPr>
          <p:nvPr/>
        </p:nvPicPr>
        <p:blipFill>
          <a:blip r:embed="rId2" cstate="print"/>
          <a:srcRect/>
          <a:stretch>
            <a:fillRect/>
          </a:stretch>
        </p:blipFill>
        <p:spPr bwMode="auto">
          <a:xfrm>
            <a:off x="3263354" y="2230725"/>
            <a:ext cx="2617291" cy="2211373"/>
          </a:xfrm>
          <a:prstGeom prst="rect">
            <a:avLst/>
          </a:prstGeom>
          <a:noFill/>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312" y="2145786"/>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596336" y="6309320"/>
            <a:ext cx="849913" cy="246221"/>
          </a:xfrm>
          <a:prstGeom prst="rect">
            <a:avLst/>
          </a:prstGeom>
        </p:spPr>
        <p:txBody>
          <a:bodyPr wrap="none">
            <a:spAutoFit/>
          </a:bodyPr>
          <a:lstStyle/>
          <a:p>
            <a:r>
              <a:rPr lang="en-IN" sz="1000" dirty="0">
                <a:latin typeface="Calibri" panose="020F0502020204030204" pitchFamily="34" charset="0"/>
                <a:cs typeface="Calibri" panose="020F0502020204030204" pitchFamily="34" charset="0"/>
              </a:rPr>
              <a:t>envytrip.info</a:t>
            </a:r>
          </a:p>
        </p:txBody>
      </p:sp>
      <p:grpSp>
        <p:nvGrpSpPr>
          <p:cNvPr id="11" name="Google Shape;168;p14">
            <a:extLst>
              <a:ext uri="{FF2B5EF4-FFF2-40B4-BE49-F238E27FC236}">
                <a16:creationId xmlns:a16="http://schemas.microsoft.com/office/drawing/2014/main" id="{1E5422FE-B403-4B1C-94A3-72F090F12E08}"/>
              </a:ext>
            </a:extLst>
          </p:cNvPr>
          <p:cNvGrpSpPr/>
          <p:nvPr/>
        </p:nvGrpSpPr>
        <p:grpSpPr>
          <a:xfrm>
            <a:off x="8458200" y="362146"/>
            <a:ext cx="450753" cy="450708"/>
            <a:chOff x="3277794" y="2969995"/>
            <a:chExt cx="457200" cy="457200"/>
          </a:xfrm>
        </p:grpSpPr>
        <p:sp>
          <p:nvSpPr>
            <p:cNvPr id="12" name="Google Shape;169;p14">
              <a:extLst>
                <a:ext uri="{FF2B5EF4-FFF2-40B4-BE49-F238E27FC236}">
                  <a16:creationId xmlns:a16="http://schemas.microsoft.com/office/drawing/2014/main" id="{9D2A304D-07B2-4333-A905-769770DB7A93}"/>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0;p14">
              <a:extLst>
                <a:ext uri="{FF2B5EF4-FFF2-40B4-BE49-F238E27FC236}">
                  <a16:creationId xmlns:a16="http://schemas.microsoft.com/office/drawing/2014/main" id="{CB1D3864-18CF-496B-9636-53E2191A7673}"/>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1;p14">
              <a:extLst>
                <a:ext uri="{FF2B5EF4-FFF2-40B4-BE49-F238E27FC236}">
                  <a16:creationId xmlns:a16="http://schemas.microsoft.com/office/drawing/2014/main" id="{CDBF21E3-B509-41CB-AA48-81A389320928}"/>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5" name="Picture 10">
            <a:extLst>
              <a:ext uri="{FF2B5EF4-FFF2-40B4-BE49-F238E27FC236}">
                <a16:creationId xmlns:a16="http://schemas.microsoft.com/office/drawing/2014/main" id="{84B47917-3F75-45B6-83A3-770E159ACAE8}"/>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F1E836E-2315-2E2F-2F4E-B785E94AAFFD}"/>
              </a:ext>
            </a:extLst>
          </p:cNvPr>
          <p:cNvSpPr>
            <a:spLocks noGrp="1"/>
          </p:cNvSpPr>
          <p:nvPr>
            <p:ph type="title"/>
          </p:nvPr>
        </p:nvSpPr>
        <p:spPr>
          <a:xfrm>
            <a:off x="614975" y="521800"/>
            <a:ext cx="6757800" cy="1226000"/>
          </a:xfrm>
        </p:spPr>
        <p:txBody>
          <a:bodyPr/>
          <a:lstStyle/>
          <a:p>
            <a:r>
              <a:rPr lang="el-GR" sz="32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Αντι</a:t>
            </a:r>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–μολυσματικές επικαλύψεις</a:t>
            </a:r>
            <a:endParaRPr lang="en-US" dirty="0">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66214FBE-DCA2-AC1B-20D6-F5EE3C055C79}"/>
              </a:ext>
            </a:extLst>
          </p:cNvPr>
          <p:cNvSpPr>
            <a:spLocks noGrp="1"/>
          </p:cNvSpPr>
          <p:nvPr>
            <p:ph type="body" idx="1"/>
          </p:nvPr>
        </p:nvSpPr>
        <p:spPr>
          <a:xfrm>
            <a:off x="614975" y="2273567"/>
            <a:ext cx="6757800" cy="3768800"/>
          </a:xfrm>
        </p:spPr>
        <p:txBody>
          <a:bodyPr/>
          <a:lstStyle/>
          <a:p>
            <a:r>
              <a:rPr lang="el-GR" sz="1800" dirty="0">
                <a:latin typeface="Calibri" panose="020F0502020204030204" pitchFamily="34" charset="0"/>
                <a:cs typeface="Calibri" panose="020F0502020204030204" pitchFamily="34" charset="0"/>
              </a:rPr>
              <a:t>Τα τελευταία χρόνια, έχουν γίνει αρκετές προσπάθειες για να απομονωθούν </a:t>
            </a:r>
            <a:r>
              <a:rPr lang="el-GR" sz="1800" dirty="0" err="1">
                <a:latin typeface="Calibri" panose="020F0502020204030204" pitchFamily="34" charset="0"/>
                <a:cs typeface="Calibri" panose="020F0502020204030204" pitchFamily="34" charset="0"/>
              </a:rPr>
              <a:t>αντι</a:t>
            </a:r>
            <a:r>
              <a:rPr lang="el-GR" sz="1800" dirty="0">
                <a:latin typeface="Calibri" panose="020F0502020204030204" pitchFamily="34" charset="0"/>
                <a:cs typeface="Calibri" panose="020F0502020204030204" pitchFamily="34" charset="0"/>
              </a:rPr>
              <a:t>-μικροβιακές και αντιβιοτικές ουσίες που βρίσκονται στις επιφάνειες ή στο εσωτερικό των συσκευών που τοποθετούνται στο κυκλοφορικό ή στο ουροποιητικό σύστημα για να μειωθούν οι μολύνσεις που σχετίζονται με τις συσκευές αυτές.</a:t>
            </a:r>
          </a:p>
          <a:p>
            <a:r>
              <a:rPr lang="el-GR" sz="1800" dirty="0">
                <a:latin typeface="Calibri" panose="020F0502020204030204" pitchFamily="34" charset="0"/>
                <a:cs typeface="Calibri" panose="020F0502020204030204" pitchFamily="34" charset="0"/>
              </a:rPr>
              <a:t>Η παρουσία ενεργών </a:t>
            </a:r>
            <a:r>
              <a:rPr lang="el-GR" sz="1800" dirty="0" err="1">
                <a:latin typeface="Calibri" panose="020F0502020204030204" pitchFamily="34" charset="0"/>
                <a:cs typeface="Calibri" panose="020F0502020204030204" pitchFamily="34" charset="0"/>
              </a:rPr>
              <a:t>αντι</a:t>
            </a:r>
            <a:r>
              <a:rPr lang="el-GR" sz="1800" dirty="0">
                <a:latin typeface="Calibri" panose="020F0502020204030204" pitchFamily="34" charset="0"/>
                <a:cs typeface="Calibri" panose="020F0502020204030204" pitchFamily="34" charset="0"/>
              </a:rPr>
              <a:t>–μολυσματικών παραγόντων μέσα ή πάνω στη συσκευή είναι δευτερεύουσας σημασία σε σχέση με την κύρια διαγνωστική ή θεραπευτική λειτουργία της.</a:t>
            </a:r>
          </a:p>
          <a:p>
            <a:r>
              <a:rPr lang="el-GR" sz="1800" dirty="0">
                <a:latin typeface="Calibri" panose="020F0502020204030204" pitchFamily="34" charset="0"/>
                <a:cs typeface="Calibri" panose="020F0502020204030204" pitchFamily="34" charset="0"/>
              </a:rPr>
              <a:t>Δεν αναφέρουμε τη χρήση των συσκευών σαν μέσα διανομής φαρμάκου για την αντιμετώπιση καταστάσεων που προϋπήρχαν αλλά τη χρήση που ουσιαστικά εμποδίζει τις μολύνσεις από εμφυτευμένες συσκευές.</a:t>
            </a:r>
          </a:p>
          <a:p>
            <a:endParaRPr lang="en-US" sz="1800" dirty="0">
              <a:latin typeface="Calibri" panose="020F0502020204030204" pitchFamily="34" charset="0"/>
              <a:cs typeface="Calibri" panose="020F0502020204030204" pitchFamily="34" charset="0"/>
            </a:endParaRPr>
          </a:p>
        </p:txBody>
      </p:sp>
      <p:grpSp>
        <p:nvGrpSpPr>
          <p:cNvPr id="15" name="Google Shape;168;p14">
            <a:extLst>
              <a:ext uri="{FF2B5EF4-FFF2-40B4-BE49-F238E27FC236}">
                <a16:creationId xmlns:a16="http://schemas.microsoft.com/office/drawing/2014/main" id="{D3047B6E-494C-4CB8-948E-02A0ED39D6A2}"/>
              </a:ext>
            </a:extLst>
          </p:cNvPr>
          <p:cNvGrpSpPr/>
          <p:nvPr/>
        </p:nvGrpSpPr>
        <p:grpSpPr>
          <a:xfrm>
            <a:off x="8458200" y="362146"/>
            <a:ext cx="450753" cy="450708"/>
            <a:chOff x="3277794" y="2969995"/>
            <a:chExt cx="457200" cy="457200"/>
          </a:xfrm>
        </p:grpSpPr>
        <p:sp>
          <p:nvSpPr>
            <p:cNvPr id="16" name="Google Shape;169;p14">
              <a:extLst>
                <a:ext uri="{FF2B5EF4-FFF2-40B4-BE49-F238E27FC236}">
                  <a16:creationId xmlns:a16="http://schemas.microsoft.com/office/drawing/2014/main" id="{B35A43B7-CC26-49D3-ABFA-95C39896883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7" name="Google Shape;170;p14">
              <a:extLst>
                <a:ext uri="{FF2B5EF4-FFF2-40B4-BE49-F238E27FC236}">
                  <a16:creationId xmlns:a16="http://schemas.microsoft.com/office/drawing/2014/main" id="{F1ACB54E-B6C4-4BB2-AAB2-76046AD9FF37}"/>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8" name="Google Shape;171;p14">
              <a:extLst>
                <a:ext uri="{FF2B5EF4-FFF2-40B4-BE49-F238E27FC236}">
                  <a16:creationId xmlns:a16="http://schemas.microsoft.com/office/drawing/2014/main" id="{351009DD-B56C-4855-A5D8-777BB1C9C897}"/>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9" name="Picture 10">
            <a:extLst>
              <a:ext uri="{FF2B5EF4-FFF2-40B4-BE49-F238E27FC236}">
                <a16:creationId xmlns:a16="http://schemas.microsoft.com/office/drawing/2014/main" id="{B407F71F-0499-45F1-9D71-5AD76B9DA7D7}"/>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2771682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Αφροί - υποστηρίγματα </a:t>
            </a:r>
            <a:r>
              <a:rPr lang="el-GR" sz="4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πολυουρεθάνης</a:t>
            </a:r>
            <a:endPar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CBDE9C51-C96E-4A0D-B150-16A180CC2329}"/>
              </a:ext>
            </a:extLst>
          </p:cNvPr>
          <p:cNvSpPr>
            <a:spLocks noGrp="1"/>
          </p:cNvSpPr>
          <p:nvPr>
            <p:ph type="body" idx="1"/>
          </p:nvPr>
        </p:nvSpPr>
        <p:spPr/>
        <p:txBody>
          <a:bodyPr/>
          <a:lstStyle/>
          <a:p>
            <a:pPr marL="0" lvl="0" indent="0" algn="just">
              <a:lnSpc>
                <a:spcPct val="90000"/>
              </a:lnSpc>
              <a:spcBef>
                <a:spcPct val="20000"/>
              </a:spcBef>
              <a:buClr>
                <a:schemeClr val="tx2">
                  <a:lumMod val="75000"/>
                </a:schemeClr>
              </a:buClr>
              <a:buNone/>
            </a:pPr>
            <a:r>
              <a:rPr lang="el-GR" sz="2400" b="1" dirty="0">
                <a:latin typeface="Calibri" panose="020F0502020204030204" pitchFamily="34" charset="0"/>
                <a:cs typeface="Calibri" panose="020F0502020204030204" pitchFamily="34" charset="0"/>
              </a:rPr>
              <a:t>Ενδείκνυνται σε μη μολυσμένο τραύμα</a:t>
            </a:r>
            <a:endPar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R="0" lvl="0" algn="just"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Πλεονεκτήματα:</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δεν </a:t>
            </a:r>
            <a:r>
              <a:rPr kumimoji="0" lang="el-GR"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συγκολλούνται</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δεν τραυματίζουν το</a:t>
            </a:r>
            <a:r>
              <a:rPr kumimoji="0" lang="el-GR" sz="20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περιβάλλον δέρμα,</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μπορούν να απωθήσουν μολυσμένα</a:t>
            </a:r>
            <a:r>
              <a:rPr kumimoji="0" lang="el-GR" sz="20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υλικά, </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μπορούν να χρησιμοποιηθούν υπό πίεση,</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βοηθούν</a:t>
            </a:r>
            <a:r>
              <a:rPr kumimoji="0" lang="el-GR" sz="20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στη μηχανική προστασία του τραύματος,</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διατηρούν ένα υγρό περιβάλλον στο τραύμα,</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000" dirty="0">
                <a:latin typeface="Calibri" panose="020F0502020204030204" pitchFamily="34" charset="0"/>
                <a:cs typeface="Calibri" panose="020F0502020204030204" pitchFamily="34" charset="0"/>
              </a:rPr>
              <a:t>διαμορφώσιμοι,</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000" dirty="0">
                <a:latin typeface="Calibri" panose="020F0502020204030204" pitchFamily="34" charset="0"/>
                <a:cs typeface="Calibri" panose="020F0502020204030204" pitchFamily="34" charset="0"/>
              </a:rPr>
              <a:t>δ</a:t>
            </a:r>
            <a:r>
              <a:rPr kumimoji="0" lang="el-GR"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ιαπερατοί</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από αέριο.</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4568548C-4086-459C-91D0-292797C02565}"/>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1685843A-8106-46DD-8BF4-4F53099A7437}"/>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20313D14-9CC8-431C-8E3C-F2DDDCCAD49E}"/>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35BA8E3A-3DE2-4583-86E5-4814BC3843E8}"/>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78B342A3-5793-43DD-B465-3E4F9CFD1778}"/>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Υδροκολλοειδή</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539552" y="2060848"/>
            <a:ext cx="7920880" cy="4572000"/>
          </a:xfrm>
          <a:prstGeom prst="rect">
            <a:avLst/>
          </a:prstGeom>
        </p:spPr>
        <p:txBody>
          <a:bodyPr vert="horz" lIns="91440" tIns="45720" rIns="91440" bIns="45720" rtlCol="0">
            <a:normAutofit lnSpcReduction="10000"/>
          </a:bodyPr>
          <a:lstStyle/>
          <a:p>
            <a:pPr marL="342900" indent="-342900">
              <a:spcBef>
                <a:spcPct val="20000"/>
              </a:spcBef>
              <a:buClr>
                <a:schemeClr val="tx2">
                  <a:lumMod val="75000"/>
                </a:schemeClr>
              </a:buClr>
              <a:buFont typeface="Wingdings" pitchFamily="2" charset="2"/>
              <a:buChar char="§"/>
              <a:defRPr/>
            </a:pPr>
            <a:r>
              <a:rPr lang="el-GR" sz="2200" dirty="0">
                <a:latin typeface="Calibri" panose="020F0502020204030204" pitchFamily="34" charset="0"/>
                <a:cs typeface="Calibri" panose="020F0502020204030204" pitchFamily="34" charset="0"/>
              </a:rPr>
              <a:t>Σε μορφή </a:t>
            </a:r>
            <a:r>
              <a:rPr lang="el-GR" sz="2200" dirty="0" err="1">
                <a:latin typeface="Calibri" panose="020F0502020204030204" pitchFamily="34" charset="0"/>
                <a:cs typeface="Calibri" panose="020F0502020204030204" pitchFamily="34" charset="0"/>
              </a:rPr>
              <a:t>υποβοηθημάτων</a:t>
            </a:r>
            <a:r>
              <a:rPr lang="el-GR" sz="2200" dirty="0">
                <a:latin typeface="Calibri" panose="020F0502020204030204" pitchFamily="34" charset="0"/>
                <a:cs typeface="Calibri" panose="020F0502020204030204" pitchFamily="34" charset="0"/>
              </a:rPr>
              <a:t>, φύλλου ή ενδιάμεσου κενού για </a:t>
            </a:r>
            <a:r>
              <a:rPr lang="el-GR" sz="2200" dirty="0" err="1">
                <a:latin typeface="Calibri" panose="020F0502020204030204" pitchFamily="34" charset="0"/>
                <a:cs typeface="Calibri" panose="020F0502020204030204" pitchFamily="34" charset="0"/>
              </a:rPr>
              <a:t>εμφρακτική</a:t>
            </a:r>
            <a:r>
              <a:rPr lang="el-GR" sz="2200" dirty="0">
                <a:latin typeface="Calibri" panose="020F0502020204030204" pitchFamily="34" charset="0"/>
                <a:cs typeface="Calibri" panose="020F0502020204030204" pitchFamily="34" charset="0"/>
              </a:rPr>
              <a:t> λειτουργία.</a:t>
            </a:r>
            <a:endParaRPr lang="en-US" sz="2200" dirty="0">
              <a:latin typeface="Calibri" panose="020F0502020204030204" pitchFamily="34" charset="0"/>
              <a:cs typeface="Calibri" panose="020F0502020204030204" pitchFamily="34" charset="0"/>
            </a:endParaRPr>
          </a:p>
          <a:p>
            <a:pPr marL="342900" indent="-342900">
              <a:spcBef>
                <a:spcPct val="20000"/>
              </a:spcBef>
              <a:buClr>
                <a:schemeClr val="tx2">
                  <a:lumMod val="75000"/>
                </a:schemeClr>
              </a:buClr>
              <a:buFont typeface="Wingdings" pitchFamily="2" charset="2"/>
              <a:buChar char="§"/>
              <a:defRPr/>
            </a:pPr>
            <a:r>
              <a:rPr lang="el-GR" sz="2200" dirty="0">
                <a:latin typeface="Calibri" panose="020F0502020204030204" pitchFamily="34" charset="0"/>
                <a:cs typeface="Calibri" panose="020F0502020204030204" pitchFamily="34" charset="0"/>
              </a:rPr>
              <a:t>Σχηματίζουν ένα </a:t>
            </a:r>
            <a:r>
              <a:rPr lang="en-US" sz="2200" dirty="0">
                <a:latin typeface="Calibri" panose="020F0502020204030204" pitchFamily="34" charset="0"/>
                <a:cs typeface="Calibri" panose="020F0502020204030204" pitchFamily="34" charset="0"/>
              </a:rPr>
              <a:t>"gel" </a:t>
            </a:r>
            <a:r>
              <a:rPr lang="el-GR" sz="2200" dirty="0">
                <a:latin typeface="Calibri" panose="020F0502020204030204" pitchFamily="34" charset="0"/>
                <a:cs typeface="Calibri" panose="020F0502020204030204" pitchFamily="34" charset="0"/>
              </a:rPr>
              <a:t>καθώς απορροφούν νερό από το τραύμα.</a:t>
            </a:r>
            <a:endParaRPr lang="en-US" sz="2200" dirty="0">
              <a:latin typeface="Calibri" panose="020F0502020204030204" pitchFamily="34" charset="0"/>
              <a:cs typeface="Calibri" panose="020F0502020204030204" pitchFamily="34" charset="0"/>
            </a:endParaRPr>
          </a:p>
          <a:p>
            <a:pPr marL="342900" indent="-342900">
              <a:spcBef>
                <a:spcPct val="20000"/>
              </a:spcBef>
              <a:buClr>
                <a:schemeClr val="tx2">
                  <a:lumMod val="75000"/>
                </a:schemeClr>
              </a:buClr>
              <a:buFont typeface="Wingdings" pitchFamily="2" charset="2"/>
              <a:buChar char="§"/>
              <a:defRPr/>
            </a:pPr>
            <a:r>
              <a:rPr lang="el-GR" sz="2200" dirty="0">
                <a:latin typeface="Calibri" panose="020F0502020204030204" pitchFamily="34" charset="0"/>
                <a:cs typeface="Calibri" panose="020F0502020204030204" pitchFamily="34" charset="0"/>
              </a:rPr>
              <a:t>Ενδείξεις: μικρές, απομονωμένες κύστες ή ελαφρά έως μέτρια τραύματα με εκκρίσεις. </a:t>
            </a:r>
            <a:endParaRPr lang="en-US" sz="2200" dirty="0">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Πλεονεκτήματα:</a:t>
            </a:r>
            <a:endParaRPr kumimoji="0" lang="en-US"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Μη διαπερατά από βακτήρια και άλλους παράγοντες μόλυνσης.</a:t>
            </a:r>
            <a:endParaRPr kumimoji="0" lang="en-US"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Επάγουν</a:t>
            </a:r>
            <a:r>
              <a:rPr kumimoji="0" lang="el-GR" sz="2200" b="0" i="0" u="none" strike="noStrike" kern="1200" cap="none" spc="0" normalizeH="0" noProof="0" dirty="0">
                <a:ln>
                  <a:noFill/>
                </a:ln>
                <a:effectLst/>
                <a:uLnTx/>
                <a:uFillTx/>
                <a:latin typeface="Calibri" panose="020F0502020204030204" pitchFamily="34" charset="0"/>
                <a:cs typeface="Calibri" panose="020F0502020204030204" pitchFamily="34" charset="0"/>
              </a:rPr>
              <a:t> την αγγειογέννεση και την κοκκοποίηση.</a:t>
            </a:r>
            <a:endParaRPr kumimoji="0" lang="en-US"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200" dirty="0">
                <a:latin typeface="Calibri" panose="020F0502020204030204" pitchFamily="34" charset="0"/>
                <a:cs typeface="Calibri" panose="020F0502020204030204" pitchFamily="34" charset="0"/>
              </a:rPr>
              <a:t>Χαρακτηρίζονται από π</a:t>
            </a:r>
            <a:r>
              <a:rPr kumimoji="0" lang="el-GR"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εριορισμένη</a:t>
            </a:r>
            <a:r>
              <a:rPr kumimoji="0" lang="el-GR" sz="2200" b="0" i="0" u="none" strike="noStrike" kern="1200" cap="none" spc="0" normalizeH="0" noProof="0" dirty="0">
                <a:ln>
                  <a:noFill/>
                </a:ln>
                <a:effectLst/>
                <a:uLnTx/>
                <a:uFillTx/>
                <a:latin typeface="Calibri" panose="020F0502020204030204" pitchFamily="34" charset="0"/>
                <a:cs typeface="Calibri" panose="020F0502020204030204" pitchFamily="34" charset="0"/>
              </a:rPr>
              <a:t> - μέτρια απορρόφηση.</a:t>
            </a:r>
            <a:endParaRPr kumimoji="0" lang="en-US"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Δημιουργούν</a:t>
            </a:r>
            <a:r>
              <a:rPr kumimoji="0" lang="el-GR" sz="2200" b="0" i="0" u="none" strike="noStrike" kern="1200" cap="none" spc="0" normalizeH="0" noProof="0" dirty="0">
                <a:ln>
                  <a:noFill/>
                </a:ln>
                <a:effectLst/>
                <a:uLnTx/>
                <a:uFillTx/>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υ</a:t>
            </a:r>
            <a:r>
              <a:rPr kumimoji="0" lang="el-GR" sz="2200" b="0" i="0" u="none" strike="noStrike" kern="1200" cap="none" spc="0" normalizeH="0" noProof="0" dirty="0" err="1">
                <a:ln>
                  <a:noFill/>
                </a:ln>
                <a:effectLst/>
                <a:uLnTx/>
                <a:uFillTx/>
                <a:latin typeface="Calibri" panose="020F0502020204030204" pitchFamily="34" charset="0"/>
                <a:cs typeface="Calibri" panose="020F0502020204030204" pitchFamily="34" charset="0"/>
              </a:rPr>
              <a:t>γρό</a:t>
            </a:r>
            <a:r>
              <a:rPr kumimoji="0" lang="el-GR" sz="2200" b="0" i="0" u="none" strike="noStrike" kern="1200" cap="none" spc="0" normalizeH="0" noProof="0" dirty="0">
                <a:ln>
                  <a:noFill/>
                </a:ln>
                <a:effectLst/>
                <a:uLnTx/>
                <a:uFillTx/>
                <a:latin typeface="Calibri" panose="020F0502020204030204" pitchFamily="34" charset="0"/>
                <a:cs typeface="Calibri" panose="020F0502020204030204" pitchFamily="34" charset="0"/>
              </a:rPr>
              <a:t> περιβάλλον.</a:t>
            </a:r>
            <a:endParaRPr kumimoji="0" lang="en-US"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Μπορούν να μείνουν στη θέση τους μέχρι και 5 ημέρες.</a:t>
            </a:r>
            <a:endParaRPr kumimoji="0" lang="en-US"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Αδιάβροχ</a:t>
            </a:r>
            <a:r>
              <a:rPr lang="el-GR" sz="2200" noProof="0" dirty="0">
                <a:latin typeface="Calibri" panose="020F0502020204030204" pitchFamily="34" charset="0"/>
                <a:cs typeface="Calibri" panose="020F0502020204030204" pitchFamily="34" charset="0"/>
              </a:rPr>
              <a:t>α</a:t>
            </a:r>
            <a:r>
              <a:rPr lang="el-GR" sz="2200" dirty="0">
                <a:latin typeface="Calibri" panose="020F0502020204030204" pitchFamily="34" charset="0"/>
                <a:cs typeface="Calibri" panose="020F0502020204030204" pitchFamily="34" charset="0"/>
              </a:rPr>
              <a:t>.</a:t>
            </a:r>
            <a:endParaRPr kumimoji="0" lang="en-US" sz="2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E418353B-FB74-44D9-A93A-92B8EB8DC31A}"/>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5B59305F-112B-40DE-8CBD-3B2E2E3368A6}"/>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EF5479AD-A92E-4CE0-B05D-28BEF62EFA3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D794BB67-C37D-4EFA-8896-5FD9DEB0158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83E92996-7B9E-446A-A519-CC27195531CF}"/>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614975" y="2348880"/>
            <a:ext cx="3352800" cy="4114800"/>
          </a:xfrm>
          <a:prstGeom prst="rect">
            <a:avLst/>
          </a:prstGeom>
        </p:spPr>
        <p:txBody>
          <a:bodyPr vert="horz" lIns="91440" tIns="45720" rIns="91440" bIns="45720" rtlCol="0">
            <a:normAutofit fontScale="92500" lnSpcReduction="20000"/>
          </a:bodyPr>
          <a:lstStyle/>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AquaCel</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Comfeel</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Cutinova</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Hydra</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Duoderm</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Hydrapad</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Intrasite</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J&amp;J Ulcer Dressing</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Procol</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Replicare</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Restore</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Triad</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Ultec</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9" name="Picture 4" descr="a1_DuoDERMCGF_gb_pro"/>
          <p:cNvPicPr>
            <a:picLocks noChangeAspect="1" noChangeArrowheads="1"/>
          </p:cNvPicPr>
          <p:nvPr/>
        </p:nvPicPr>
        <p:blipFill>
          <a:blip r:embed="rId2" cstate="print"/>
          <a:srcRect/>
          <a:stretch>
            <a:fillRect/>
          </a:stretch>
        </p:blipFill>
        <p:spPr bwMode="auto">
          <a:xfrm>
            <a:off x="5662810" y="1943986"/>
            <a:ext cx="2468563" cy="1760538"/>
          </a:xfrm>
          <a:prstGeom prst="rect">
            <a:avLst/>
          </a:prstGeom>
          <a:noFill/>
        </p:spPr>
      </p:pic>
      <p:pic>
        <p:nvPicPr>
          <p:cNvPr id="10" name="Picture 5" descr="PROCOL is a sterile, self-adhesive hydrocolloid wound dressing indicated for such wounds as dermal ulcers, superficial wounds, donor sites, 1st and 2nd degree burns, post operative wounds, lacerations and abrasions."/>
          <p:cNvPicPr>
            <a:picLocks noChangeAspect="1" noChangeArrowheads="1"/>
          </p:cNvPicPr>
          <p:nvPr/>
        </p:nvPicPr>
        <p:blipFill>
          <a:blip r:embed="rId3" cstate="print"/>
          <a:srcRect/>
          <a:stretch>
            <a:fillRect/>
          </a:stretch>
        </p:blipFill>
        <p:spPr bwMode="auto">
          <a:xfrm>
            <a:off x="4788024" y="4092575"/>
            <a:ext cx="2879725" cy="2765425"/>
          </a:xfrm>
          <a:prstGeom prst="rect">
            <a:avLst/>
          </a:prstGeom>
          <a:noFill/>
        </p:spPr>
      </p:pic>
      <p:sp>
        <p:nvSpPr>
          <p:cNvPr id="6" name="Rectangle 2"/>
          <p:cNvSpPr>
            <a:spLocks noGrp="1" noChangeArrowheads="1"/>
          </p:cNvSpPr>
          <p:nvPr>
            <p:ph type="title"/>
          </p:nvPr>
        </p:nvSpPr>
        <p:spPr/>
        <p:txBody>
          <a:bodyPr>
            <a:normAutofit/>
          </a:bodyPr>
          <a:lstStyle/>
          <a:p>
            <a:r>
              <a:rPr lang="el-GR" sz="36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Υδροκολλοειδή</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1" name="Google Shape;168;p14">
            <a:extLst>
              <a:ext uri="{FF2B5EF4-FFF2-40B4-BE49-F238E27FC236}">
                <a16:creationId xmlns:a16="http://schemas.microsoft.com/office/drawing/2014/main" id="{2872EECB-79D3-4CF3-83D6-B92781F96A6C}"/>
              </a:ext>
            </a:extLst>
          </p:cNvPr>
          <p:cNvGrpSpPr/>
          <p:nvPr/>
        </p:nvGrpSpPr>
        <p:grpSpPr>
          <a:xfrm>
            <a:off x="8458200" y="362146"/>
            <a:ext cx="450753" cy="450708"/>
            <a:chOff x="3277794" y="2969995"/>
            <a:chExt cx="457200" cy="457200"/>
          </a:xfrm>
        </p:grpSpPr>
        <p:sp>
          <p:nvSpPr>
            <p:cNvPr id="12" name="Google Shape;169;p14">
              <a:extLst>
                <a:ext uri="{FF2B5EF4-FFF2-40B4-BE49-F238E27FC236}">
                  <a16:creationId xmlns:a16="http://schemas.microsoft.com/office/drawing/2014/main" id="{34DD317C-96F6-4822-8FF1-051F86D15EB4}"/>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0;p14">
              <a:extLst>
                <a:ext uri="{FF2B5EF4-FFF2-40B4-BE49-F238E27FC236}">
                  <a16:creationId xmlns:a16="http://schemas.microsoft.com/office/drawing/2014/main" id="{8A907439-A031-4329-A251-DACF5EF90010}"/>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1;p14">
              <a:extLst>
                <a:ext uri="{FF2B5EF4-FFF2-40B4-BE49-F238E27FC236}">
                  <a16:creationId xmlns:a16="http://schemas.microsoft.com/office/drawing/2014/main" id="{AF36B448-B468-4935-9AC3-59A5B41AC451}"/>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5" name="Picture 10">
            <a:extLst>
              <a:ext uri="{FF2B5EF4-FFF2-40B4-BE49-F238E27FC236}">
                <a16:creationId xmlns:a16="http://schemas.microsoft.com/office/drawing/2014/main" id="{1632E75D-7F3B-42E2-B240-99A929C89F44}"/>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57200" y="1844824"/>
            <a:ext cx="8229600" cy="4411662"/>
          </a:xfrm>
          <a:prstGeom prst="rect">
            <a:avLst/>
          </a:prstGeom>
        </p:spPr>
        <p:txBody>
          <a:bodyPr vert="horz" lIns="91440" tIns="45720" rIns="91440" bIns="45720" rtlCol="0">
            <a:normAutofit fontScale="85000" lnSpcReduction="20000"/>
          </a:bodyPr>
          <a:lstStyle/>
          <a:p>
            <a:pPr marL="285750" lvl="0" indent="-285750">
              <a:lnSpc>
                <a:spcPct val="90000"/>
              </a:lnSpc>
              <a:spcBef>
                <a:spcPct val="20000"/>
              </a:spcBef>
              <a:buClr>
                <a:schemeClr val="tx2">
                  <a:lumMod val="75000"/>
                </a:schemeClr>
              </a:buClr>
              <a:buFont typeface="Wingdings" pitchFamily="2" charset="2"/>
              <a:buChar char="§"/>
            </a:pPr>
            <a:endParaRPr lang="el-GR" sz="2400" dirty="0">
              <a:latin typeface="Calibri" panose="020F0502020204030204" pitchFamily="34" charset="0"/>
              <a:cs typeface="Calibri" panose="020F0502020204030204" pitchFamily="34" charset="0"/>
            </a:endParaRPr>
          </a:p>
          <a:p>
            <a:pPr marL="285750" lvl="0" indent="-285750">
              <a:lnSpc>
                <a:spcPct val="90000"/>
              </a:lnSpc>
              <a:spcBef>
                <a:spcPct val="20000"/>
              </a:spcBef>
              <a:buClr>
                <a:schemeClr val="tx2">
                  <a:lumMod val="75000"/>
                </a:schemeClr>
              </a:buClr>
              <a:buFont typeface="Wingdings" pitchFamily="2" charset="2"/>
              <a:buChar char="§"/>
            </a:pPr>
            <a:r>
              <a:rPr lang="en-US" sz="2400" dirty="0">
                <a:latin typeface="Calibri" panose="020F0502020204030204" pitchFamily="34" charset="0"/>
                <a:cs typeface="Calibri" panose="020F0502020204030204" pitchFamily="34" charset="0"/>
              </a:rPr>
              <a:t>Y</a:t>
            </a:r>
            <a:r>
              <a:rPr lang="el-GR" sz="2400" dirty="0">
                <a:latin typeface="Calibri" panose="020F0502020204030204" pitchFamily="34" charset="0"/>
                <a:cs typeface="Calibri" panose="020F0502020204030204" pitchFamily="34" charset="0"/>
              </a:rPr>
              <a:t>δρόφιλες μεμβράνες που περιέχουν υποβοηθήματα τύπου γάζας που επιτρέπουν τη μεταφορά νερού, αερίου και </a:t>
            </a:r>
            <a:r>
              <a:rPr lang="en-US" sz="2400" dirty="0">
                <a:latin typeface="Calibri" panose="020F0502020204030204" pitchFamily="34" charset="0"/>
                <a:cs typeface="Calibri" panose="020F0502020204030204" pitchFamily="34" charset="0"/>
              </a:rPr>
              <a:t>CO</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 αλλά αποτρέπουν την αφυδάτωση.</a:t>
            </a:r>
          </a:p>
          <a:p>
            <a:pPr lvl="0">
              <a:lnSpc>
                <a:spcPct val="90000"/>
              </a:lnSpc>
              <a:spcBef>
                <a:spcPct val="20000"/>
              </a:spcBef>
              <a:buClr>
                <a:schemeClr val="tx2">
                  <a:lumMod val="75000"/>
                </a:schemeClr>
              </a:buClr>
            </a:pPr>
            <a:endParaRPr lang="en-US" sz="2400" dirty="0">
              <a:latin typeface="Calibri" panose="020F0502020204030204" pitchFamily="34" charset="0"/>
              <a:cs typeface="Calibri" panose="020F0502020204030204" pitchFamily="34" charset="0"/>
            </a:endParaRPr>
          </a:p>
          <a:p>
            <a:pPr marL="285750" marR="0" lvl="0" indent="-285750" fontAlgn="auto">
              <a:lnSpc>
                <a:spcPct val="90000"/>
              </a:lnSpc>
              <a:spcBef>
                <a:spcPct val="20000"/>
              </a:spcBef>
              <a:spcAft>
                <a:spcPts val="0"/>
              </a:spcAft>
              <a:buClr>
                <a:schemeClr val="tx2">
                  <a:lumMod val="75000"/>
                </a:schemeClr>
              </a:buClr>
              <a:buSzTx/>
              <a:buFont typeface="Wingdings" pitchFamily="2" charset="2"/>
              <a:buChar char="§"/>
              <a:tabLst/>
              <a:defRPr/>
            </a:pPr>
            <a:r>
              <a:rPr lang="el-GR" sz="2400" dirty="0">
                <a:latin typeface="Calibri" panose="020F0502020204030204" pitchFamily="34" charset="0"/>
                <a:cs typeface="Calibri" panose="020F0502020204030204" pitchFamily="34" charset="0"/>
              </a:rPr>
              <a:t>Ενδεικτική χρήση</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τραύματα με μεγάλο πάχος και μέτρια παροχέτευση.</a:t>
            </a:r>
          </a:p>
          <a:p>
            <a:pPr marR="0" lvl="0" fontAlgn="auto">
              <a:lnSpc>
                <a:spcPct val="90000"/>
              </a:lnSpc>
              <a:spcBef>
                <a:spcPct val="20000"/>
              </a:spcBef>
              <a:spcAft>
                <a:spcPts val="0"/>
              </a:spcAft>
              <a:buClr>
                <a:schemeClr val="tx2">
                  <a:lumMod val="75000"/>
                </a:schemeClr>
              </a:buClr>
              <a:buSzTx/>
              <a:tabLst/>
              <a:defRPr/>
            </a:pPr>
            <a:endParaRPr lang="el-GR" sz="2400" dirty="0">
              <a:latin typeface="Calibri" panose="020F0502020204030204" pitchFamily="34" charset="0"/>
              <a:cs typeface="Calibri" panose="020F0502020204030204" pitchFamily="34" charset="0"/>
            </a:endParaRPr>
          </a:p>
          <a:p>
            <a:pPr marR="0" lvl="0" fontAlgn="auto">
              <a:lnSpc>
                <a:spcPct val="90000"/>
              </a:lnSpc>
              <a:spcBef>
                <a:spcPct val="20000"/>
              </a:spcBef>
              <a:spcAft>
                <a:spcPts val="0"/>
              </a:spcAft>
              <a:buClr>
                <a:schemeClr val="tx2">
                  <a:lumMod val="75000"/>
                </a:schemeClr>
              </a:buClr>
              <a:buSzTx/>
              <a:tabLst/>
              <a:defRPr/>
            </a:pPr>
            <a:endParaRPr lang="en-US" sz="2400" dirty="0">
              <a:latin typeface="Calibri" panose="020F0502020204030204" pitchFamily="34" charset="0"/>
              <a:cs typeface="Calibri" panose="020F0502020204030204" pitchFamily="34" charset="0"/>
            </a:endParaRPr>
          </a:p>
          <a:p>
            <a:pPr marL="285750" indent="-285750">
              <a:lnSpc>
                <a:spcPct val="90000"/>
              </a:lnSpc>
              <a:spcBef>
                <a:spcPct val="20000"/>
              </a:spcBef>
              <a:buClr>
                <a:schemeClr val="tx2">
                  <a:lumMod val="75000"/>
                </a:schemeClr>
              </a:buClr>
            </a:pPr>
            <a:r>
              <a:rPr kumimoji="0" lang="el-GR"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Πλεονεκτήματα:</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απαλύνουν το τραύμα,</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συμπληρώνουν τα κενά,</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υψηλά απορροφητικά,</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μπορούν να χρησιμοποιηθούν σε μολυσμένα τραύματα.</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Μειονεκτήματα:</a:t>
            </a: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δύσκολα να διατηρηθούν</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στη θέση τους,</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ενθαρρύνουν</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την ανάπτυξη </a:t>
            </a:r>
            <a:r>
              <a:rPr kumimoji="0" lang="en-US"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gram </a:t>
            </a:r>
            <a:r>
              <a:rPr kumimoji="0" lang="el-GR"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αρνητικών οργανισμών.</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6" name="Google Shape;168;p14">
            <a:extLst>
              <a:ext uri="{FF2B5EF4-FFF2-40B4-BE49-F238E27FC236}">
                <a16:creationId xmlns:a16="http://schemas.microsoft.com/office/drawing/2014/main" id="{EB06F336-B2A0-4E07-AB81-9B2A8BAD1FC0}"/>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9B1E574B-DDB6-4812-99F9-4F235B2B22E8}"/>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CB6B1E2A-7D06-46F0-8EC4-29599ABB6040}"/>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3C8536DB-BE09-463D-B727-59D3072E7BB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A6C9C9CD-B2E5-4CCB-9A3A-D1E8D5509D84}"/>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95536" y="2020768"/>
            <a:ext cx="3200400" cy="4411662"/>
          </a:xfrm>
          <a:prstGeom prst="rect">
            <a:avLst/>
          </a:prstGeom>
        </p:spPr>
        <p:txBody>
          <a:bodyPr vert="horz" lIns="91440" tIns="45720" rIns="91440" bIns="45720" rtlCol="0">
            <a:normAutofit fontScale="92500" lnSpcReduction="10000"/>
          </a:bodyPr>
          <a:lstStyle/>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AquaSorb</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Carrington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Carrasyn</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-V</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Clear-Site</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Curasol</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Flexderm</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Hydron</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Intrasite</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Solosite</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SAF-Gel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Transorb</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WounDres</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803914"/>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5076056" y="6309320"/>
            <a:ext cx="2302233" cy="246221"/>
          </a:xfrm>
          <a:prstGeom prst="rect">
            <a:avLst/>
          </a:prstGeom>
        </p:spPr>
        <p:txBody>
          <a:bodyPr wrap="none">
            <a:spAutoFit/>
          </a:bodyPr>
          <a:lstStyle/>
          <a:p>
            <a:r>
              <a:rPr lang="en-IN" sz="1000" dirty="0">
                <a:latin typeface="Calibri" panose="020F0502020204030204" pitchFamily="34" charset="0"/>
                <a:cs typeface="Calibri" panose="020F0502020204030204" pitchFamily="34" charset="0"/>
              </a:rPr>
              <a:t>http://vidibiv.eu/s/dressing%20hydrogel</a:t>
            </a:r>
          </a:p>
        </p:txBody>
      </p:sp>
      <p:sp>
        <p:nvSpPr>
          <p:cNvPr id="6" name="Rectangle 2"/>
          <p:cNvSpPr>
            <a:spLocks noGrp="1" noChangeArrowheads="1"/>
          </p:cNvSpPr>
          <p:nvPr>
            <p:ph type="title"/>
          </p:nvPr>
        </p:nvSpPr>
        <p:spPr/>
        <p:txBody>
          <a:bodyPr>
            <a:normAutofit/>
          </a:bodyPr>
          <a:lstStyle/>
          <a:p>
            <a:r>
              <a:rPr lang="en-US" sz="4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Hydrogels</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9" name="Google Shape;168;p14">
            <a:extLst>
              <a:ext uri="{FF2B5EF4-FFF2-40B4-BE49-F238E27FC236}">
                <a16:creationId xmlns:a16="http://schemas.microsoft.com/office/drawing/2014/main" id="{67357D37-7AEF-4D68-8E40-091F2854236A}"/>
              </a:ext>
            </a:extLst>
          </p:cNvPr>
          <p:cNvGrpSpPr/>
          <p:nvPr/>
        </p:nvGrpSpPr>
        <p:grpSpPr>
          <a:xfrm>
            <a:off x="8458200" y="362146"/>
            <a:ext cx="450753" cy="450708"/>
            <a:chOff x="3277794" y="2969995"/>
            <a:chExt cx="457200" cy="457200"/>
          </a:xfrm>
        </p:grpSpPr>
        <p:sp>
          <p:nvSpPr>
            <p:cNvPr id="10" name="Google Shape;169;p14">
              <a:extLst>
                <a:ext uri="{FF2B5EF4-FFF2-40B4-BE49-F238E27FC236}">
                  <a16:creationId xmlns:a16="http://schemas.microsoft.com/office/drawing/2014/main" id="{A36F4D3E-0833-4B9A-A63E-2FBD63339492}"/>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0;p14">
              <a:extLst>
                <a:ext uri="{FF2B5EF4-FFF2-40B4-BE49-F238E27FC236}">
                  <a16:creationId xmlns:a16="http://schemas.microsoft.com/office/drawing/2014/main" id="{70BCD871-7EEE-4E21-93B1-4A7547A34B69}"/>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1;p14">
              <a:extLst>
                <a:ext uri="{FF2B5EF4-FFF2-40B4-BE49-F238E27FC236}">
                  <a16:creationId xmlns:a16="http://schemas.microsoft.com/office/drawing/2014/main" id="{5F410A4F-ACD9-4CB4-B85D-C306A441B75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3" name="Picture 10">
            <a:extLst>
              <a:ext uri="{FF2B5EF4-FFF2-40B4-BE49-F238E27FC236}">
                <a16:creationId xmlns:a16="http://schemas.microsoft.com/office/drawing/2014/main" id="{D831B395-4A4F-4DBB-BDC5-EF9AD65162DB}"/>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fontScale="90000"/>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Κολλώδεις ταινίες </a:t>
            </a: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gel </a:t>
            </a: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για αντιμετώπιση ουλών</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37195D66-F7B9-48B5-8A11-A846988064D2}"/>
              </a:ext>
            </a:extLst>
          </p:cNvPr>
          <p:cNvSpPr>
            <a:spLocks noGrp="1"/>
          </p:cNvSpPr>
          <p:nvPr>
            <p:ph type="body" idx="1"/>
          </p:nvPr>
        </p:nvSpPr>
        <p:spPr>
          <a:xfrm>
            <a:off x="539552" y="2348880"/>
            <a:ext cx="3613200" cy="3768800"/>
          </a:xfrm>
        </p:spPr>
        <p:txBody>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Αποτελούνται από</a:t>
            </a:r>
            <a:r>
              <a:rPr kumimoji="0" lang="el-GR"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lang="el-GR" sz="2000" dirty="0">
                <a:latin typeface="Calibri" panose="020F0502020204030204" pitchFamily="34" charset="0"/>
                <a:cs typeface="Calibri" panose="020F0502020204030204" pitchFamily="34" charset="0"/>
              </a:rPr>
              <a:t>ε</a:t>
            </a:r>
            <a:r>
              <a:rPr kumimoji="0" lang="el-GR" sz="20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ύκαμπτο</a:t>
            </a: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r>
              <a:rPr kumimoji="0" lang="el-GR"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κολλώδες, </a:t>
            </a:r>
            <a:r>
              <a:rPr kumimoji="0" lang="el-GR" sz="2000" b="0" i="0" u="none" strike="noStrike" kern="1200" cap="none" spc="0" normalizeH="0" noProof="0" dirty="0" err="1">
                <a:ln>
                  <a:noFill/>
                </a:ln>
                <a:solidFill>
                  <a:schemeClr val="tx1"/>
                </a:solidFill>
                <a:effectLst/>
                <a:uLnTx/>
                <a:uFillTx/>
                <a:latin typeface="Calibri" panose="020F0502020204030204" pitchFamily="34" charset="0"/>
                <a:ea typeface="+mn-ea"/>
                <a:cs typeface="Calibri" panose="020F0502020204030204" pitchFamily="34" charset="0"/>
              </a:rPr>
              <a:t>ημι-εμφρακτικό</a:t>
            </a:r>
            <a:r>
              <a:rPr kumimoji="0" lang="el-GR"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φύλο σιλικόνης</a:t>
            </a:r>
            <a:r>
              <a:rPr lang="el-GR" sz="2000" dirty="0">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Μειώνουν το κοκκίνισμα των</a:t>
            </a:r>
            <a:r>
              <a:rPr kumimoji="0" lang="el-GR"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ουλών ώστε να σβήνουν σταδιακά και να μη γίνονται εύκολα αντιληπτά.</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Η εφαρμογή τους είναι εύκολη και η</a:t>
            </a:r>
            <a:r>
              <a:rPr kumimoji="0" lang="el-GR"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ταινία </a:t>
            </a:r>
            <a:r>
              <a:rPr kumimoji="0" lang="en-US"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gel </a:t>
            </a:r>
            <a:r>
              <a:rPr kumimoji="0" lang="el-GR" sz="20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μπορεί να πλυθεί και να χρησιμοποιηθεί πολλές φορές.</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2025" y="1985783"/>
            <a:ext cx="3686200" cy="36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916175" y="6309320"/>
            <a:ext cx="1149674" cy="246221"/>
          </a:xfrm>
          <a:prstGeom prst="rect">
            <a:avLst/>
          </a:prstGeom>
        </p:spPr>
        <p:txBody>
          <a:bodyPr wrap="none">
            <a:spAutoFit/>
          </a:bodyPr>
          <a:lstStyle/>
          <a:p>
            <a:r>
              <a:rPr lang="en-IN" sz="1000" dirty="0">
                <a:latin typeface="Calibri" panose="020F0502020204030204" pitchFamily="34" charset="0"/>
                <a:cs typeface="Calibri" panose="020F0502020204030204" pitchFamily="34" charset="0"/>
              </a:rPr>
              <a:t>woundsource.com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Μεμβράνες αναρρόφησης</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27217" y="2070636"/>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Η μεμβράνη είναι ένας</a:t>
            </a:r>
            <a:r>
              <a:rPr kumimoji="0" lang="el-GR" sz="24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βασικός επίδεσμος που μεταμορφώνεται σε ένα μαλακό </a:t>
            </a:r>
            <a:r>
              <a:rPr kumimoji="0" lang="en-US" sz="24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gel</a:t>
            </a:r>
            <a:r>
              <a:rPr kumimoji="0" lang="el-GR" sz="24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επιτρέποντας έτσι την επαφή με ολόκληρο το τραύμα.</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latin typeface="Calibri" panose="020F0502020204030204" pitchFamily="34" charset="0"/>
                <a:cs typeface="Calibri" panose="020F0502020204030204" pitchFamily="34" charset="0"/>
              </a:rPr>
              <a:t>Αποτελείται από 45% </a:t>
            </a:r>
            <a:r>
              <a:rPr lang="el-GR" sz="2400" dirty="0" err="1">
                <a:latin typeface="Calibri" panose="020F0502020204030204" pitchFamily="34" charset="0"/>
                <a:cs typeface="Calibri" panose="020F0502020204030204" pitchFamily="34" charset="0"/>
              </a:rPr>
              <a:t>σελουλόζη</a:t>
            </a:r>
            <a:r>
              <a:rPr lang="el-GR" sz="2400" dirty="0">
                <a:latin typeface="Calibri" panose="020F0502020204030204" pitchFamily="34" charset="0"/>
                <a:cs typeface="Calibri" panose="020F0502020204030204" pitchFamily="34" charset="0"/>
              </a:rPr>
              <a:t> και 55% κολλαγόνο τύπου Ι.</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pic>
        <p:nvPicPr>
          <p:cNvPr id="9" name="Picture 4" descr="thur_promogran_product_photo"/>
          <p:cNvPicPr>
            <a:picLocks noChangeAspect="1" noChangeArrowheads="1"/>
          </p:cNvPicPr>
          <p:nvPr/>
        </p:nvPicPr>
        <p:blipFill>
          <a:blip r:embed="rId2" cstate="print"/>
          <a:srcRect/>
          <a:stretch>
            <a:fillRect/>
          </a:stretch>
        </p:blipFill>
        <p:spPr bwMode="auto">
          <a:xfrm>
            <a:off x="5217401" y="2440638"/>
            <a:ext cx="3441046" cy="2205831"/>
          </a:xfrm>
          <a:prstGeom prst="rect">
            <a:avLst/>
          </a:prstGeom>
          <a:noFill/>
        </p:spPr>
      </p:pic>
      <p:sp>
        <p:nvSpPr>
          <p:cNvPr id="2" name="Ορθογώνιο 1"/>
          <p:cNvSpPr/>
          <p:nvPr/>
        </p:nvSpPr>
        <p:spPr>
          <a:xfrm>
            <a:off x="4434057" y="6211669"/>
            <a:ext cx="4572000" cy="246221"/>
          </a:xfrm>
          <a:prstGeom prst="rect">
            <a:avLst/>
          </a:prstGeom>
        </p:spPr>
        <p:txBody>
          <a:bodyPr>
            <a:spAutoFit/>
          </a:bodyPr>
          <a:lstStyle/>
          <a:p>
            <a:pPr algn="ctr">
              <a:defRPr/>
            </a:pPr>
            <a:r>
              <a:rPr lang="en-US" sz="1000" dirty="0" err="1">
                <a:latin typeface="Calibri" panose="020F0502020204030204" pitchFamily="34" charset="0"/>
                <a:cs typeface="Calibri" panose="020F0502020204030204" pitchFamily="34" charset="0"/>
              </a:rPr>
              <a:t>Patric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Tresco</a:t>
            </a:r>
            <a:r>
              <a:rPr lang="en-US" sz="1000" dirty="0">
                <a:latin typeface="Calibri" panose="020F0502020204030204" pitchFamily="34" charset="0"/>
                <a:cs typeface="Calibri" panose="020F0502020204030204" pitchFamily="34" charset="0"/>
              </a:rPr>
              <a:t>,  Biomaterials course,  University of Utah</a:t>
            </a:r>
          </a:p>
        </p:txBody>
      </p:sp>
      <p:grpSp>
        <p:nvGrpSpPr>
          <p:cNvPr id="10" name="Google Shape;168;p14">
            <a:extLst>
              <a:ext uri="{FF2B5EF4-FFF2-40B4-BE49-F238E27FC236}">
                <a16:creationId xmlns:a16="http://schemas.microsoft.com/office/drawing/2014/main" id="{22E263BA-22EF-461A-AA53-1F6252715BA9}"/>
              </a:ext>
            </a:extLst>
          </p:cNvPr>
          <p:cNvGrpSpPr/>
          <p:nvPr/>
        </p:nvGrpSpPr>
        <p:grpSpPr>
          <a:xfrm>
            <a:off x="8458200" y="362146"/>
            <a:ext cx="450753" cy="450708"/>
            <a:chOff x="3277794" y="2969995"/>
            <a:chExt cx="457200" cy="457200"/>
          </a:xfrm>
        </p:grpSpPr>
        <p:sp>
          <p:nvSpPr>
            <p:cNvPr id="12" name="Google Shape;169;p14">
              <a:extLst>
                <a:ext uri="{FF2B5EF4-FFF2-40B4-BE49-F238E27FC236}">
                  <a16:creationId xmlns:a16="http://schemas.microsoft.com/office/drawing/2014/main" id="{CBE5AEC9-E176-4773-BBC0-06F8DFADB167}"/>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0;p14">
              <a:extLst>
                <a:ext uri="{FF2B5EF4-FFF2-40B4-BE49-F238E27FC236}">
                  <a16:creationId xmlns:a16="http://schemas.microsoft.com/office/drawing/2014/main" id="{A37BBA7B-1CBB-428C-B113-C4CE59AE450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1;p14">
              <a:extLst>
                <a:ext uri="{FF2B5EF4-FFF2-40B4-BE49-F238E27FC236}">
                  <a16:creationId xmlns:a16="http://schemas.microsoft.com/office/drawing/2014/main" id="{5CC8D1CB-D8AA-462B-ACF6-02774D5727E9}"/>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5" name="Picture 10">
            <a:extLst>
              <a:ext uri="{FF2B5EF4-FFF2-40B4-BE49-F238E27FC236}">
                <a16:creationId xmlns:a16="http://schemas.microsoft.com/office/drawing/2014/main" id="{B45560A1-EF6E-4B45-91FD-B47854F229F4}"/>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584B10-4443-458D-A644-4C6F0DF4E685}"/>
              </a:ext>
            </a:extLst>
          </p:cNvPr>
          <p:cNvSpPr>
            <a:spLocks noGrp="1"/>
          </p:cNvSpPr>
          <p:nvPr>
            <p:ph type="ctrTitle"/>
          </p:nvPr>
        </p:nvSpPr>
        <p:spPr/>
        <p:txBody>
          <a:bodyPr/>
          <a:lstStyle/>
          <a:p>
            <a:r>
              <a:rPr lang="el-GR" sz="3600" b="1" dirty="0" err="1">
                <a:solidFill>
                  <a:schemeClr val="bg1"/>
                </a:solidFill>
                <a:latin typeface="Calibri" panose="020F0502020204030204" pitchFamily="34" charset="0"/>
                <a:ea typeface="+mj-ea"/>
                <a:cs typeface="Calibri" panose="020F0502020204030204" pitchFamily="34" charset="0"/>
              </a:rPr>
              <a:t>Ελαστομερή</a:t>
            </a:r>
            <a:endParaRPr lang="el-G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4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Ελαστομερή</a:t>
            </a: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78C38E12-5574-4405-BEA0-C5341C63C4E1}"/>
              </a:ext>
            </a:extLst>
          </p:cNvPr>
          <p:cNvSpPr>
            <a:spLocks noGrp="1"/>
          </p:cNvSpPr>
          <p:nvPr>
            <p:ph type="body" idx="1"/>
          </p:nvPr>
        </p:nvSpPr>
        <p:spPr/>
        <p:txBody>
          <a:bodyPr/>
          <a:lstStyle/>
          <a:p>
            <a:pPr marL="342900" indent="-342900" algn="just">
              <a:lnSpc>
                <a:spcPct val="80000"/>
              </a:lnSpc>
              <a:spcBef>
                <a:spcPct val="20000"/>
              </a:spcBef>
              <a:buClr>
                <a:schemeClr val="tx2">
                  <a:lumMod val="75000"/>
                </a:schemeClr>
              </a:buClr>
              <a:buFont typeface="Wingdings" pitchFamily="2" charset="2"/>
              <a:buChar char="§"/>
              <a:defRPr/>
            </a:pPr>
            <a:r>
              <a:rPr lang="el-GR" sz="2400" dirty="0">
                <a:latin typeface="Calibri" panose="020F0502020204030204" pitchFamily="34" charset="0"/>
                <a:cs typeface="Calibri" panose="020F0502020204030204" pitchFamily="34" charset="0"/>
              </a:rPr>
              <a:t>Ορισμός – υλικά ικανά να αλλάξουν το μήκος τους με αναστρέψιμο τρόπο, δηλαδή όταν το φορτίο αφαιρείται το υλικό επιστρέφει στις κανονικές διαστάσεις του.</a:t>
            </a:r>
          </a:p>
          <a:p>
            <a:pPr marL="342900" indent="-342900">
              <a:lnSpc>
                <a:spcPct val="80000"/>
              </a:lnSpc>
              <a:spcBef>
                <a:spcPct val="20000"/>
              </a:spcBef>
              <a:buClr>
                <a:schemeClr val="tx2">
                  <a:lumMod val="75000"/>
                </a:schemeClr>
              </a:buClr>
              <a:buFont typeface="Wingdings" pitchFamily="2" charset="2"/>
              <a:buChar char="§"/>
              <a:defRPr/>
            </a:pPr>
            <a:endParaRPr lang="en-US" sz="2400" dirty="0">
              <a:latin typeface="Calibri" panose="020F0502020204030204" pitchFamily="34" charset="0"/>
              <a:cs typeface="Calibri" panose="020F0502020204030204" pitchFamily="34" charset="0"/>
            </a:endParaRPr>
          </a:p>
          <a:p>
            <a:pPr marL="342900" indent="-342900">
              <a:lnSpc>
                <a:spcPct val="80000"/>
              </a:lnSpc>
              <a:spcBef>
                <a:spcPct val="20000"/>
              </a:spcBef>
              <a:buClr>
                <a:schemeClr val="tx2">
                  <a:lumMod val="75000"/>
                </a:schemeClr>
              </a:buClr>
              <a:buFont typeface="Wingdings" pitchFamily="2" charset="2"/>
              <a:buChar char="§"/>
              <a:defRPr/>
            </a:pPr>
            <a:r>
              <a:rPr lang="el-GR" sz="2400" dirty="0">
                <a:latin typeface="Calibri" panose="020F0502020204030204" pitchFamily="34" charset="0"/>
                <a:cs typeface="Calibri" panose="020F0502020204030204" pitchFamily="34" charset="0"/>
              </a:rPr>
              <a:t> Λαστιχένια μείγματα.</a:t>
            </a:r>
          </a:p>
          <a:p>
            <a:pPr marL="342900" indent="-342900">
              <a:lnSpc>
                <a:spcPct val="80000"/>
              </a:lnSpc>
              <a:spcBef>
                <a:spcPct val="20000"/>
              </a:spcBef>
              <a:buClr>
                <a:schemeClr val="tx2">
                  <a:lumMod val="75000"/>
                </a:schemeClr>
              </a:buClr>
              <a:buFont typeface="Wingdings" pitchFamily="2" charset="2"/>
              <a:buChar char="§"/>
              <a:defRPr/>
            </a:pPr>
            <a:endParaRPr lang="en-US" sz="2400" dirty="0">
              <a:latin typeface="Calibri" panose="020F0502020204030204" pitchFamily="34" charset="0"/>
              <a:cs typeface="Calibri" panose="020F0502020204030204" pitchFamily="34" charset="0"/>
            </a:endParaRPr>
          </a:p>
          <a:p>
            <a:pPr marL="342900" indent="-342900" algn="just">
              <a:lnSpc>
                <a:spcPct val="80000"/>
              </a:lnSpc>
              <a:spcBef>
                <a:spcPct val="20000"/>
              </a:spcBef>
              <a:buClr>
                <a:schemeClr val="tx2">
                  <a:lumMod val="75000"/>
                </a:schemeClr>
              </a:buClr>
              <a:buFont typeface="Wingdings" pitchFamily="2" charset="2"/>
              <a:buChar char="§"/>
              <a:defRPr/>
            </a:pPr>
            <a:r>
              <a:rPr lang="el-GR" sz="2400" dirty="0">
                <a:latin typeface="Calibri" panose="020F0502020204030204" pitchFamily="34" charset="0"/>
                <a:cs typeface="Calibri" panose="020F0502020204030204" pitchFamily="34" charset="0"/>
              </a:rPr>
              <a:t> Συνήθως, άμορφα με </a:t>
            </a:r>
            <a:r>
              <a:rPr lang="en-US" sz="2400" dirty="0" err="1">
                <a:latin typeface="Calibri" panose="020F0502020204030204" pitchFamily="34" charset="0"/>
                <a:cs typeface="Calibri" panose="020F0502020204030204" pitchFamily="34" charset="0"/>
              </a:rPr>
              <a:t>Tg</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μικρότερη από θερμοκρασία     δωματίου για να επιτρέπουν πλήρη κινητικότητα στην αλυσίδα – η δύναμη επαναφοράς είναι </a:t>
            </a:r>
            <a:r>
              <a:rPr lang="el-GR" sz="2400" dirty="0" err="1">
                <a:latin typeface="Calibri" panose="020F0502020204030204" pitchFamily="34" charset="0"/>
                <a:cs typeface="Calibri" panose="020F0502020204030204" pitchFamily="34" charset="0"/>
              </a:rPr>
              <a:t>εντροπική</a:t>
            </a:r>
            <a:r>
              <a:rPr lang="el-GR"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20000"/>
              </a:spcBef>
              <a:spcAft>
                <a:spcPts val="0"/>
              </a:spcAft>
              <a:buClr>
                <a:schemeClr val="tx2">
                  <a:lumMod val="75000"/>
                </a:schemeClr>
              </a:buClr>
              <a:buSzTx/>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02B293C9-1E8A-409E-A04E-312AC23EC91F}"/>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977E032F-6C90-4F4E-B933-5297D128DB4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7E257D3E-8217-4AC4-90CF-DA74DC4BEBF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FF60DFA8-31D9-4486-BC19-80CC5185AF5C}"/>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BA82272C-5401-46A8-A55A-55DDAE118DE3}"/>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Τύποι</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5C5A0D2C-0B09-41BC-A954-D10F2DEF4480}"/>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Φυσικό και συνθετικό λάστιχο –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Thiokol, Bun, Neoprene</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err="1">
                <a:latin typeface="Calibri" panose="020F0502020204030204" pitchFamily="34" charset="0"/>
                <a:cs typeface="Calibri" panose="020F0502020204030204" pitchFamily="34" charset="0"/>
              </a:rPr>
              <a:t>Πολυουρεθάνη</a:t>
            </a:r>
            <a:r>
              <a:rPr lang="el-GR" sz="2400" dirty="0">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Σιλικόνη – </a:t>
            </a:r>
            <a:r>
              <a:rPr kumimoji="0" lang="el-GR"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πολυσιλοξάνη</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Φυσικές πρωτεΐνες – </a:t>
            </a:r>
            <a:r>
              <a:rPr kumimoji="0" lang="el-GR" sz="2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ελαστίνη</a:t>
            </a:r>
            <a:r>
              <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76200" indent="0">
              <a:buNone/>
            </a:pPr>
            <a:endParaRPr lang="el-GR" dirty="0">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6" name="Google Shape;168;p14">
            <a:extLst>
              <a:ext uri="{FF2B5EF4-FFF2-40B4-BE49-F238E27FC236}">
                <a16:creationId xmlns:a16="http://schemas.microsoft.com/office/drawing/2014/main" id="{DF7124B0-045D-4649-A950-F8506822F9C5}"/>
              </a:ext>
            </a:extLst>
          </p:cNvPr>
          <p:cNvGrpSpPr/>
          <p:nvPr/>
        </p:nvGrpSpPr>
        <p:grpSpPr>
          <a:xfrm>
            <a:off x="8458200" y="362146"/>
            <a:ext cx="450753" cy="450708"/>
            <a:chOff x="3277794" y="2969995"/>
            <a:chExt cx="457200" cy="457200"/>
          </a:xfrm>
        </p:grpSpPr>
        <p:sp>
          <p:nvSpPr>
            <p:cNvPr id="9" name="Google Shape;169;p14">
              <a:extLst>
                <a:ext uri="{FF2B5EF4-FFF2-40B4-BE49-F238E27FC236}">
                  <a16:creationId xmlns:a16="http://schemas.microsoft.com/office/drawing/2014/main" id="{88F63937-A161-439F-B98E-6031ED07D5E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ED17B110-1F23-46E4-A00F-4222B824A610}"/>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7AC60EDD-EABC-4AB0-8062-F57563B6C7D9}"/>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 name="Picture 10">
            <a:extLst>
              <a:ext uri="{FF2B5EF4-FFF2-40B4-BE49-F238E27FC236}">
                <a16:creationId xmlns:a16="http://schemas.microsoft.com/office/drawing/2014/main" id="{5AB69E61-F5E7-430C-98A1-63973F5A9FAA}"/>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30F3192-29E8-4BE9-ABE5-399EB8FA704C}"/>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rPr>
              <a:t>Βασική αρχή</a:t>
            </a:r>
            <a:endParaRPr lang="el-GR" dirty="0"/>
          </a:p>
        </p:txBody>
      </p:sp>
      <p:sp>
        <p:nvSpPr>
          <p:cNvPr id="5" name="Θέση κειμένου 4">
            <a:extLst>
              <a:ext uri="{FF2B5EF4-FFF2-40B4-BE49-F238E27FC236}">
                <a16:creationId xmlns:a16="http://schemas.microsoft.com/office/drawing/2014/main" id="{4247B92D-CC7E-4169-BF5F-64A715EA0EEF}"/>
              </a:ext>
            </a:extLst>
          </p:cNvPr>
          <p:cNvSpPr>
            <a:spLocks noGrp="1"/>
          </p:cNvSpPr>
          <p:nvPr>
            <p:ph type="body" idx="1"/>
          </p:nvPr>
        </p:nvSpPr>
        <p:spPr>
          <a:xfrm>
            <a:off x="614975" y="2276872"/>
            <a:ext cx="6757800" cy="3768800"/>
          </a:xfrm>
        </p:spPr>
        <p:txBody>
          <a:bodyPr/>
          <a:lstStyle/>
          <a:p>
            <a:r>
              <a:rPr lang="el-GR" sz="1800" b="1" dirty="0">
                <a:solidFill>
                  <a:srgbClr val="000000"/>
                </a:solidFill>
                <a:latin typeface="Calibri" panose="020F0502020204030204" pitchFamily="34" charset="0"/>
                <a:cs typeface="Calibri" panose="020F0502020204030204" pitchFamily="34" charset="0"/>
              </a:rPr>
              <a:t>Χορήγηση φαρμάκου σε συγκεκριμένα σημεία - </a:t>
            </a:r>
            <a:r>
              <a:rPr lang="el-GR" sz="1800" dirty="0">
                <a:solidFill>
                  <a:srgbClr val="000000"/>
                </a:solidFill>
                <a:latin typeface="Calibri" panose="020F0502020204030204" pitchFamily="34" charset="0"/>
                <a:cs typeface="Calibri" panose="020F0502020204030204" pitchFamily="34" charset="0"/>
              </a:rPr>
              <a:t>εντοπισμός ενεργών παραγόντων ή φαρμάκων μόνο στην επιφάνεια ή στην περιοχή των συσκευών ώστε να περιορίσουμε τις σχετικές με τις συσκευές μολύνσεις</a:t>
            </a:r>
            <a:r>
              <a:rPr lang="en-US" sz="1800" dirty="0">
                <a:solidFill>
                  <a:srgbClr val="000000"/>
                </a:solidFill>
                <a:latin typeface="Calibri" panose="020F0502020204030204" pitchFamily="34" charset="0"/>
                <a:cs typeface="Calibri" panose="020F0502020204030204" pitchFamily="34" charset="0"/>
              </a:rPr>
              <a:t>. </a:t>
            </a:r>
            <a:r>
              <a:rPr lang="el-GR" sz="1800" dirty="0">
                <a:solidFill>
                  <a:srgbClr val="000000"/>
                </a:solidFill>
                <a:latin typeface="Calibri" panose="020F0502020204030204" pitchFamily="34" charset="0"/>
                <a:cs typeface="Calibri" panose="020F0502020204030204" pitchFamily="34" charset="0"/>
              </a:rPr>
              <a:t>Προτιμάται από τη χορήγηση φαρμάκου σε όλο το σύστημα</a:t>
            </a:r>
            <a:endParaRPr lang="en-US" sz="1800" dirty="0">
              <a:solidFill>
                <a:srgbClr val="000000"/>
              </a:solidFill>
              <a:latin typeface="Calibri" panose="020F0502020204030204" pitchFamily="34" charset="0"/>
              <a:cs typeface="Calibri" panose="020F0502020204030204" pitchFamily="34" charset="0"/>
            </a:endParaRPr>
          </a:p>
          <a:p>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Η χορήγηση σε όλο το σύστημα απαιτεί την</a:t>
            </a:r>
            <a:r>
              <a:rPr kumimoji="0" lang="el-GR" sz="1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διατήρηση της δοσολογίας σε όλο το σώμα ενώ η τοπική χορήγηση μέσω της επιφάνειας της συσκευής συγκεντρώνει το φάρμακο εκεί που χρειάζεται.</a:t>
            </a:r>
            <a:endParaRPr kumimoji="0" lang="en-US" sz="1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Υπάρχουν βάσιμες υποψίες για αυξημένη</a:t>
            </a:r>
            <a:r>
              <a:rPr kumimoji="0" lang="el-GR" sz="1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l-GR" sz="1800" b="0" i="0" u="none" strike="noStrike" kern="120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rPr>
              <a:t>βακτηριακή</a:t>
            </a:r>
            <a:r>
              <a:rPr kumimoji="0" lang="el-GR" sz="1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αντοχή λόγω χρόνιας συστηματικής χορήγησης αντιβιοτικών.</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15" name="Google Shape;168;p14">
            <a:extLst>
              <a:ext uri="{FF2B5EF4-FFF2-40B4-BE49-F238E27FC236}">
                <a16:creationId xmlns:a16="http://schemas.microsoft.com/office/drawing/2014/main" id="{C48F4E3E-6DF1-4CA8-970B-D27C389E4616}"/>
              </a:ext>
            </a:extLst>
          </p:cNvPr>
          <p:cNvGrpSpPr/>
          <p:nvPr/>
        </p:nvGrpSpPr>
        <p:grpSpPr>
          <a:xfrm>
            <a:off x="8458200" y="362146"/>
            <a:ext cx="450753" cy="450708"/>
            <a:chOff x="3277794" y="2969995"/>
            <a:chExt cx="457200" cy="457200"/>
          </a:xfrm>
        </p:grpSpPr>
        <p:sp>
          <p:nvSpPr>
            <p:cNvPr id="16" name="Google Shape;169;p14">
              <a:extLst>
                <a:ext uri="{FF2B5EF4-FFF2-40B4-BE49-F238E27FC236}">
                  <a16:creationId xmlns:a16="http://schemas.microsoft.com/office/drawing/2014/main" id="{D19007C1-4768-46A5-9EE9-950FA45D0D76}"/>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7" name="Google Shape;170;p14">
              <a:extLst>
                <a:ext uri="{FF2B5EF4-FFF2-40B4-BE49-F238E27FC236}">
                  <a16:creationId xmlns:a16="http://schemas.microsoft.com/office/drawing/2014/main" id="{9D840ED5-7729-429A-A0C4-3BCB3342BB3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8" name="Google Shape;171;p14">
              <a:extLst>
                <a:ext uri="{FF2B5EF4-FFF2-40B4-BE49-F238E27FC236}">
                  <a16:creationId xmlns:a16="http://schemas.microsoft.com/office/drawing/2014/main" id="{A5AC33E5-99C4-4212-BB76-8E0FE179EBA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9" name="Picture 10">
            <a:extLst>
              <a:ext uri="{FF2B5EF4-FFF2-40B4-BE49-F238E27FC236}">
                <a16:creationId xmlns:a16="http://schemas.microsoft.com/office/drawing/2014/main" id="{205FFCA4-AB73-4C85-B318-4EBAA8B5544B}"/>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2906303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974725" y="1290638"/>
            <a:ext cx="7040563" cy="5559425"/>
            <a:chOff x="614" y="496"/>
            <a:chExt cx="4435" cy="3502"/>
          </a:xfrm>
        </p:grpSpPr>
        <p:sp>
          <p:nvSpPr>
            <p:cNvPr id="6" name="Freeform 3"/>
            <p:cNvSpPr>
              <a:spLocks/>
            </p:cNvSpPr>
            <p:nvPr/>
          </p:nvSpPr>
          <p:spPr bwMode="auto">
            <a:xfrm>
              <a:off x="1566"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7" name="Freeform 4"/>
            <p:cNvSpPr>
              <a:spLocks/>
            </p:cNvSpPr>
            <p:nvPr/>
          </p:nvSpPr>
          <p:spPr bwMode="auto">
            <a:xfrm>
              <a:off x="1566"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8" name="Freeform 5"/>
            <p:cNvSpPr>
              <a:spLocks/>
            </p:cNvSpPr>
            <p:nvPr/>
          </p:nvSpPr>
          <p:spPr bwMode="auto">
            <a:xfrm>
              <a:off x="1106" y="3157"/>
              <a:ext cx="12" cy="107"/>
            </a:xfrm>
            <a:custGeom>
              <a:avLst/>
              <a:gdLst/>
              <a:ahLst/>
              <a:cxnLst>
                <a:cxn ang="0">
                  <a:pos x="11" y="8"/>
                </a:cxn>
                <a:cxn ang="0">
                  <a:pos x="10" y="5"/>
                </a:cxn>
                <a:cxn ang="0">
                  <a:pos x="10" y="4"/>
                </a:cxn>
                <a:cxn ang="0">
                  <a:pos x="9" y="1"/>
                </a:cxn>
                <a:cxn ang="0">
                  <a:pos x="8" y="0"/>
                </a:cxn>
                <a:cxn ang="0">
                  <a:pos x="3" y="0"/>
                </a:cxn>
                <a:cxn ang="0">
                  <a:pos x="1" y="1"/>
                </a:cxn>
                <a:cxn ang="0">
                  <a:pos x="0" y="4"/>
                </a:cxn>
                <a:cxn ang="0">
                  <a:pos x="0" y="102"/>
                </a:cxn>
                <a:cxn ang="0">
                  <a:pos x="1" y="103"/>
                </a:cxn>
                <a:cxn ang="0">
                  <a:pos x="3" y="104"/>
                </a:cxn>
                <a:cxn ang="0">
                  <a:pos x="4" y="104"/>
                </a:cxn>
                <a:cxn ang="0">
                  <a:pos x="5" y="106"/>
                </a:cxn>
                <a:cxn ang="0">
                  <a:pos x="6" y="104"/>
                </a:cxn>
                <a:cxn ang="0">
                  <a:pos x="8" y="104"/>
                </a:cxn>
                <a:cxn ang="0">
                  <a:pos x="10" y="102"/>
                </a:cxn>
                <a:cxn ang="0">
                  <a:pos x="10" y="99"/>
                </a:cxn>
                <a:cxn ang="0">
                  <a:pos x="11" y="98"/>
                </a:cxn>
                <a:cxn ang="0">
                  <a:pos x="11" y="8"/>
                </a:cxn>
              </a:cxnLst>
              <a:rect l="0" t="0" r="r" b="b"/>
              <a:pathLst>
                <a:path w="12" h="107">
                  <a:moveTo>
                    <a:pt x="11" y="8"/>
                  </a:moveTo>
                  <a:lnTo>
                    <a:pt x="10" y="5"/>
                  </a:lnTo>
                  <a:lnTo>
                    <a:pt x="10" y="4"/>
                  </a:lnTo>
                  <a:lnTo>
                    <a:pt x="9" y="1"/>
                  </a:lnTo>
                  <a:lnTo>
                    <a:pt x="8" y="0"/>
                  </a:lnTo>
                  <a:lnTo>
                    <a:pt x="3" y="0"/>
                  </a:lnTo>
                  <a:lnTo>
                    <a:pt x="1" y="1"/>
                  </a:lnTo>
                  <a:lnTo>
                    <a:pt x="0" y="4"/>
                  </a:lnTo>
                  <a:lnTo>
                    <a:pt x="0" y="102"/>
                  </a:lnTo>
                  <a:lnTo>
                    <a:pt x="1" y="103"/>
                  </a:lnTo>
                  <a:lnTo>
                    <a:pt x="3" y="104"/>
                  </a:lnTo>
                  <a:lnTo>
                    <a:pt x="4" y="104"/>
                  </a:lnTo>
                  <a:lnTo>
                    <a:pt x="5" y="106"/>
                  </a:lnTo>
                  <a:lnTo>
                    <a:pt x="6" y="104"/>
                  </a:lnTo>
                  <a:lnTo>
                    <a:pt x="8" y="104"/>
                  </a:lnTo>
                  <a:lnTo>
                    <a:pt x="10" y="102"/>
                  </a:lnTo>
                  <a:lnTo>
                    <a:pt x="10" y="99"/>
                  </a:lnTo>
                  <a:lnTo>
                    <a:pt x="11" y="98"/>
                  </a:lnTo>
                  <a:lnTo>
                    <a:pt x="11" y="8"/>
                  </a:lnTo>
                </a:path>
              </a:pathLst>
            </a:custGeom>
            <a:solidFill>
              <a:srgbClr val="000000"/>
            </a:solidFill>
            <a:ln w="9525" cap="rnd">
              <a:noFill/>
              <a:round/>
              <a:headEnd type="none" w="sm" len="sm"/>
              <a:tailEnd type="none" w="sm" len="sm"/>
            </a:ln>
            <a:effectLst/>
          </p:spPr>
          <p:txBody>
            <a:bodyPr/>
            <a:lstStyle/>
            <a:p>
              <a:endParaRPr lang="el-GR"/>
            </a:p>
          </p:txBody>
        </p:sp>
        <p:sp>
          <p:nvSpPr>
            <p:cNvPr id="9" name="Freeform 6"/>
            <p:cNvSpPr>
              <a:spLocks/>
            </p:cNvSpPr>
            <p:nvPr/>
          </p:nvSpPr>
          <p:spPr bwMode="auto">
            <a:xfrm>
              <a:off x="1106" y="3252"/>
              <a:ext cx="471" cy="12"/>
            </a:xfrm>
            <a:custGeom>
              <a:avLst/>
              <a:gdLst/>
              <a:ahLst/>
              <a:cxnLst>
                <a:cxn ang="0">
                  <a:pos x="8" y="0"/>
                </a:cxn>
                <a:cxn ang="0">
                  <a:pos x="4" y="0"/>
                </a:cxn>
                <a:cxn ang="0">
                  <a:pos x="2" y="1"/>
                </a:cxn>
                <a:cxn ang="0">
                  <a:pos x="0" y="3"/>
                </a:cxn>
                <a:cxn ang="0">
                  <a:pos x="0" y="8"/>
                </a:cxn>
                <a:cxn ang="0">
                  <a:pos x="2" y="9"/>
                </a:cxn>
                <a:cxn ang="0">
                  <a:pos x="4" y="10"/>
                </a:cxn>
                <a:cxn ang="0">
                  <a:pos x="6" y="10"/>
                </a:cxn>
                <a:cxn ang="0">
                  <a:pos x="8" y="11"/>
                </a:cxn>
                <a:cxn ang="0">
                  <a:pos x="462" y="11"/>
                </a:cxn>
                <a:cxn ang="0">
                  <a:pos x="463" y="10"/>
                </a:cxn>
                <a:cxn ang="0">
                  <a:pos x="466" y="10"/>
                </a:cxn>
                <a:cxn ang="0">
                  <a:pos x="469" y="8"/>
                </a:cxn>
                <a:cxn ang="0">
                  <a:pos x="469" y="6"/>
                </a:cxn>
                <a:cxn ang="0">
                  <a:pos x="470" y="6"/>
                </a:cxn>
                <a:cxn ang="0">
                  <a:pos x="469" y="4"/>
                </a:cxn>
                <a:cxn ang="0">
                  <a:pos x="469" y="3"/>
                </a:cxn>
                <a:cxn ang="0">
                  <a:pos x="467" y="1"/>
                </a:cxn>
                <a:cxn ang="0">
                  <a:pos x="466" y="0"/>
                </a:cxn>
                <a:cxn ang="0">
                  <a:pos x="462" y="0"/>
                </a:cxn>
                <a:cxn ang="0">
                  <a:pos x="8" y="0"/>
                </a:cxn>
              </a:cxnLst>
              <a:rect l="0" t="0" r="r" b="b"/>
              <a:pathLst>
                <a:path w="471" h="12">
                  <a:moveTo>
                    <a:pt x="8" y="0"/>
                  </a:moveTo>
                  <a:lnTo>
                    <a:pt x="4" y="0"/>
                  </a:lnTo>
                  <a:lnTo>
                    <a:pt x="2" y="1"/>
                  </a:lnTo>
                  <a:lnTo>
                    <a:pt x="0" y="3"/>
                  </a:lnTo>
                  <a:lnTo>
                    <a:pt x="0" y="8"/>
                  </a:lnTo>
                  <a:lnTo>
                    <a:pt x="2" y="9"/>
                  </a:lnTo>
                  <a:lnTo>
                    <a:pt x="4" y="10"/>
                  </a:lnTo>
                  <a:lnTo>
                    <a:pt x="6" y="10"/>
                  </a:lnTo>
                  <a:lnTo>
                    <a:pt x="8" y="11"/>
                  </a:lnTo>
                  <a:lnTo>
                    <a:pt x="462" y="11"/>
                  </a:lnTo>
                  <a:lnTo>
                    <a:pt x="463" y="10"/>
                  </a:lnTo>
                  <a:lnTo>
                    <a:pt x="466" y="10"/>
                  </a:lnTo>
                  <a:lnTo>
                    <a:pt x="469" y="8"/>
                  </a:lnTo>
                  <a:lnTo>
                    <a:pt x="469" y="6"/>
                  </a:lnTo>
                  <a:lnTo>
                    <a:pt x="470" y="6"/>
                  </a:lnTo>
                  <a:lnTo>
                    <a:pt x="469" y="4"/>
                  </a:lnTo>
                  <a:lnTo>
                    <a:pt x="469"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0" name="Freeform 7"/>
            <p:cNvSpPr>
              <a:spLocks/>
            </p:cNvSpPr>
            <p:nvPr/>
          </p:nvSpPr>
          <p:spPr bwMode="auto">
            <a:xfrm>
              <a:off x="1566"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1" name="Freeform 8"/>
            <p:cNvSpPr>
              <a:spLocks/>
            </p:cNvSpPr>
            <p:nvPr/>
          </p:nvSpPr>
          <p:spPr bwMode="auto">
            <a:xfrm>
              <a:off x="2009" y="3157"/>
              <a:ext cx="12" cy="107"/>
            </a:xfrm>
            <a:custGeom>
              <a:avLst/>
              <a:gdLst/>
              <a:ahLst/>
              <a:cxnLst>
                <a:cxn ang="0">
                  <a:pos x="11" y="8"/>
                </a:cxn>
                <a:cxn ang="0">
                  <a:pos x="10" y="5"/>
                </a:cxn>
                <a:cxn ang="0">
                  <a:pos x="10" y="4"/>
                </a:cxn>
                <a:cxn ang="0">
                  <a:pos x="9" y="1"/>
                </a:cxn>
                <a:cxn ang="0">
                  <a:pos x="8" y="0"/>
                </a:cxn>
                <a:cxn ang="0">
                  <a:pos x="3" y="0"/>
                </a:cxn>
                <a:cxn ang="0">
                  <a:pos x="1" y="1"/>
                </a:cxn>
                <a:cxn ang="0">
                  <a:pos x="0" y="4"/>
                </a:cxn>
                <a:cxn ang="0">
                  <a:pos x="0" y="102"/>
                </a:cxn>
                <a:cxn ang="0">
                  <a:pos x="1" y="103"/>
                </a:cxn>
                <a:cxn ang="0">
                  <a:pos x="3" y="104"/>
                </a:cxn>
                <a:cxn ang="0">
                  <a:pos x="4" y="104"/>
                </a:cxn>
                <a:cxn ang="0">
                  <a:pos x="5" y="106"/>
                </a:cxn>
                <a:cxn ang="0">
                  <a:pos x="6" y="104"/>
                </a:cxn>
                <a:cxn ang="0">
                  <a:pos x="8" y="104"/>
                </a:cxn>
                <a:cxn ang="0">
                  <a:pos x="10" y="102"/>
                </a:cxn>
                <a:cxn ang="0">
                  <a:pos x="10" y="99"/>
                </a:cxn>
                <a:cxn ang="0">
                  <a:pos x="11" y="98"/>
                </a:cxn>
                <a:cxn ang="0">
                  <a:pos x="11" y="8"/>
                </a:cxn>
              </a:cxnLst>
              <a:rect l="0" t="0" r="r" b="b"/>
              <a:pathLst>
                <a:path w="12" h="107">
                  <a:moveTo>
                    <a:pt x="11" y="8"/>
                  </a:moveTo>
                  <a:lnTo>
                    <a:pt x="10" y="5"/>
                  </a:lnTo>
                  <a:lnTo>
                    <a:pt x="10" y="4"/>
                  </a:lnTo>
                  <a:lnTo>
                    <a:pt x="9" y="1"/>
                  </a:lnTo>
                  <a:lnTo>
                    <a:pt x="8" y="0"/>
                  </a:lnTo>
                  <a:lnTo>
                    <a:pt x="3" y="0"/>
                  </a:lnTo>
                  <a:lnTo>
                    <a:pt x="1" y="1"/>
                  </a:lnTo>
                  <a:lnTo>
                    <a:pt x="0" y="4"/>
                  </a:lnTo>
                  <a:lnTo>
                    <a:pt x="0" y="102"/>
                  </a:lnTo>
                  <a:lnTo>
                    <a:pt x="1" y="103"/>
                  </a:lnTo>
                  <a:lnTo>
                    <a:pt x="3" y="104"/>
                  </a:lnTo>
                  <a:lnTo>
                    <a:pt x="4" y="104"/>
                  </a:lnTo>
                  <a:lnTo>
                    <a:pt x="5" y="106"/>
                  </a:lnTo>
                  <a:lnTo>
                    <a:pt x="6" y="104"/>
                  </a:lnTo>
                  <a:lnTo>
                    <a:pt x="8" y="104"/>
                  </a:lnTo>
                  <a:lnTo>
                    <a:pt x="10" y="102"/>
                  </a:lnTo>
                  <a:lnTo>
                    <a:pt x="10" y="99"/>
                  </a:lnTo>
                  <a:lnTo>
                    <a:pt x="11" y="98"/>
                  </a:lnTo>
                  <a:lnTo>
                    <a:pt x="11" y="8"/>
                  </a:lnTo>
                </a:path>
              </a:pathLst>
            </a:custGeom>
            <a:solidFill>
              <a:srgbClr val="000000"/>
            </a:solidFill>
            <a:ln w="9525" cap="rnd">
              <a:noFill/>
              <a:round/>
              <a:headEnd type="none" w="sm" len="sm"/>
              <a:tailEnd type="none" w="sm" len="sm"/>
            </a:ln>
            <a:effectLst/>
          </p:spPr>
          <p:txBody>
            <a:bodyPr/>
            <a:lstStyle/>
            <a:p>
              <a:endParaRPr lang="el-GR"/>
            </a:p>
          </p:txBody>
        </p:sp>
        <p:sp>
          <p:nvSpPr>
            <p:cNvPr id="12" name="Freeform 9"/>
            <p:cNvSpPr>
              <a:spLocks/>
            </p:cNvSpPr>
            <p:nvPr/>
          </p:nvSpPr>
          <p:spPr bwMode="auto">
            <a:xfrm>
              <a:off x="2009" y="3252"/>
              <a:ext cx="471" cy="12"/>
            </a:xfrm>
            <a:custGeom>
              <a:avLst/>
              <a:gdLst/>
              <a:ahLst/>
              <a:cxnLst>
                <a:cxn ang="0">
                  <a:pos x="8" y="0"/>
                </a:cxn>
                <a:cxn ang="0">
                  <a:pos x="4" y="0"/>
                </a:cxn>
                <a:cxn ang="0">
                  <a:pos x="2" y="1"/>
                </a:cxn>
                <a:cxn ang="0">
                  <a:pos x="0" y="3"/>
                </a:cxn>
                <a:cxn ang="0">
                  <a:pos x="0" y="8"/>
                </a:cxn>
                <a:cxn ang="0">
                  <a:pos x="2" y="9"/>
                </a:cxn>
                <a:cxn ang="0">
                  <a:pos x="4" y="10"/>
                </a:cxn>
                <a:cxn ang="0">
                  <a:pos x="6" y="10"/>
                </a:cxn>
                <a:cxn ang="0">
                  <a:pos x="8" y="11"/>
                </a:cxn>
                <a:cxn ang="0">
                  <a:pos x="462" y="11"/>
                </a:cxn>
                <a:cxn ang="0">
                  <a:pos x="463" y="10"/>
                </a:cxn>
                <a:cxn ang="0">
                  <a:pos x="466" y="10"/>
                </a:cxn>
                <a:cxn ang="0">
                  <a:pos x="469" y="8"/>
                </a:cxn>
                <a:cxn ang="0">
                  <a:pos x="469" y="6"/>
                </a:cxn>
                <a:cxn ang="0">
                  <a:pos x="470" y="6"/>
                </a:cxn>
                <a:cxn ang="0">
                  <a:pos x="469" y="4"/>
                </a:cxn>
                <a:cxn ang="0">
                  <a:pos x="469" y="3"/>
                </a:cxn>
                <a:cxn ang="0">
                  <a:pos x="467" y="1"/>
                </a:cxn>
                <a:cxn ang="0">
                  <a:pos x="466" y="0"/>
                </a:cxn>
                <a:cxn ang="0">
                  <a:pos x="462" y="0"/>
                </a:cxn>
                <a:cxn ang="0">
                  <a:pos x="8" y="0"/>
                </a:cxn>
              </a:cxnLst>
              <a:rect l="0" t="0" r="r" b="b"/>
              <a:pathLst>
                <a:path w="471" h="12">
                  <a:moveTo>
                    <a:pt x="8" y="0"/>
                  </a:moveTo>
                  <a:lnTo>
                    <a:pt x="4" y="0"/>
                  </a:lnTo>
                  <a:lnTo>
                    <a:pt x="2" y="1"/>
                  </a:lnTo>
                  <a:lnTo>
                    <a:pt x="0" y="3"/>
                  </a:lnTo>
                  <a:lnTo>
                    <a:pt x="0" y="8"/>
                  </a:lnTo>
                  <a:lnTo>
                    <a:pt x="2" y="9"/>
                  </a:lnTo>
                  <a:lnTo>
                    <a:pt x="4" y="10"/>
                  </a:lnTo>
                  <a:lnTo>
                    <a:pt x="6" y="10"/>
                  </a:lnTo>
                  <a:lnTo>
                    <a:pt x="8" y="11"/>
                  </a:lnTo>
                  <a:lnTo>
                    <a:pt x="462" y="11"/>
                  </a:lnTo>
                  <a:lnTo>
                    <a:pt x="463" y="10"/>
                  </a:lnTo>
                  <a:lnTo>
                    <a:pt x="466" y="10"/>
                  </a:lnTo>
                  <a:lnTo>
                    <a:pt x="469" y="8"/>
                  </a:lnTo>
                  <a:lnTo>
                    <a:pt x="469" y="6"/>
                  </a:lnTo>
                  <a:lnTo>
                    <a:pt x="470" y="6"/>
                  </a:lnTo>
                  <a:lnTo>
                    <a:pt x="469" y="4"/>
                  </a:lnTo>
                  <a:lnTo>
                    <a:pt x="469"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3" name="Freeform 10"/>
            <p:cNvSpPr>
              <a:spLocks/>
            </p:cNvSpPr>
            <p:nvPr/>
          </p:nvSpPr>
          <p:spPr bwMode="auto">
            <a:xfrm>
              <a:off x="2469"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4" name="Freeform 11"/>
            <p:cNvSpPr>
              <a:spLocks/>
            </p:cNvSpPr>
            <p:nvPr/>
          </p:nvSpPr>
          <p:spPr bwMode="auto">
            <a:xfrm>
              <a:off x="2469"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15" name="Freeform 12"/>
            <p:cNvSpPr>
              <a:spLocks/>
            </p:cNvSpPr>
            <p:nvPr/>
          </p:nvSpPr>
          <p:spPr bwMode="auto">
            <a:xfrm>
              <a:off x="2469"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6" name="Freeform 13"/>
            <p:cNvSpPr>
              <a:spLocks/>
            </p:cNvSpPr>
            <p:nvPr/>
          </p:nvSpPr>
          <p:spPr bwMode="auto">
            <a:xfrm>
              <a:off x="2929"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7" name="Freeform 14"/>
            <p:cNvSpPr>
              <a:spLocks/>
            </p:cNvSpPr>
            <p:nvPr/>
          </p:nvSpPr>
          <p:spPr bwMode="auto">
            <a:xfrm>
              <a:off x="2929"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18" name="Freeform 15"/>
            <p:cNvSpPr>
              <a:spLocks/>
            </p:cNvSpPr>
            <p:nvPr/>
          </p:nvSpPr>
          <p:spPr bwMode="auto">
            <a:xfrm>
              <a:off x="2929" y="3252"/>
              <a:ext cx="470"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1" y="11"/>
                </a:cxn>
                <a:cxn ang="0">
                  <a:pos x="463" y="10"/>
                </a:cxn>
                <a:cxn ang="0">
                  <a:pos x="465" y="10"/>
                </a:cxn>
                <a:cxn ang="0">
                  <a:pos x="468" y="8"/>
                </a:cxn>
                <a:cxn ang="0">
                  <a:pos x="468" y="6"/>
                </a:cxn>
                <a:cxn ang="0">
                  <a:pos x="469" y="6"/>
                </a:cxn>
                <a:cxn ang="0">
                  <a:pos x="468" y="4"/>
                </a:cxn>
                <a:cxn ang="0">
                  <a:pos x="468" y="3"/>
                </a:cxn>
                <a:cxn ang="0">
                  <a:pos x="467" y="1"/>
                </a:cxn>
                <a:cxn ang="0">
                  <a:pos x="465" y="0"/>
                </a:cxn>
                <a:cxn ang="0">
                  <a:pos x="461" y="0"/>
                </a:cxn>
                <a:cxn ang="0">
                  <a:pos x="8" y="0"/>
                </a:cxn>
              </a:cxnLst>
              <a:rect l="0" t="0" r="r" b="b"/>
              <a:pathLst>
                <a:path w="470" h="12">
                  <a:moveTo>
                    <a:pt x="8" y="0"/>
                  </a:moveTo>
                  <a:lnTo>
                    <a:pt x="4" y="0"/>
                  </a:lnTo>
                  <a:lnTo>
                    <a:pt x="1" y="1"/>
                  </a:lnTo>
                  <a:lnTo>
                    <a:pt x="0" y="3"/>
                  </a:lnTo>
                  <a:lnTo>
                    <a:pt x="0" y="8"/>
                  </a:lnTo>
                  <a:lnTo>
                    <a:pt x="1" y="9"/>
                  </a:lnTo>
                  <a:lnTo>
                    <a:pt x="4" y="10"/>
                  </a:lnTo>
                  <a:lnTo>
                    <a:pt x="5" y="10"/>
                  </a:lnTo>
                  <a:lnTo>
                    <a:pt x="8" y="11"/>
                  </a:lnTo>
                  <a:lnTo>
                    <a:pt x="461" y="11"/>
                  </a:lnTo>
                  <a:lnTo>
                    <a:pt x="463" y="10"/>
                  </a:lnTo>
                  <a:lnTo>
                    <a:pt x="465" y="10"/>
                  </a:lnTo>
                  <a:lnTo>
                    <a:pt x="468" y="8"/>
                  </a:lnTo>
                  <a:lnTo>
                    <a:pt x="468" y="6"/>
                  </a:lnTo>
                  <a:lnTo>
                    <a:pt x="469" y="6"/>
                  </a:lnTo>
                  <a:lnTo>
                    <a:pt x="468" y="4"/>
                  </a:lnTo>
                  <a:lnTo>
                    <a:pt x="468" y="3"/>
                  </a:lnTo>
                  <a:lnTo>
                    <a:pt x="467" y="1"/>
                  </a:lnTo>
                  <a:lnTo>
                    <a:pt x="465" y="0"/>
                  </a:lnTo>
                  <a:lnTo>
                    <a:pt x="461"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9" name="Freeform 16"/>
            <p:cNvSpPr>
              <a:spLocks/>
            </p:cNvSpPr>
            <p:nvPr/>
          </p:nvSpPr>
          <p:spPr bwMode="auto">
            <a:xfrm>
              <a:off x="3372" y="3157"/>
              <a:ext cx="11" cy="107"/>
            </a:xfrm>
            <a:custGeom>
              <a:avLst/>
              <a:gdLst/>
              <a:ahLst/>
              <a:cxnLst>
                <a:cxn ang="0">
                  <a:pos x="10" y="8"/>
                </a:cxn>
                <a:cxn ang="0">
                  <a:pos x="9" y="5"/>
                </a:cxn>
                <a:cxn ang="0">
                  <a:pos x="9" y="4"/>
                </a:cxn>
                <a:cxn ang="0">
                  <a:pos x="9"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9"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20" name="Freeform 17"/>
            <p:cNvSpPr>
              <a:spLocks/>
            </p:cNvSpPr>
            <p:nvPr/>
          </p:nvSpPr>
          <p:spPr bwMode="auto">
            <a:xfrm>
              <a:off x="3372"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21" name="Freeform 18"/>
            <p:cNvSpPr>
              <a:spLocks/>
            </p:cNvSpPr>
            <p:nvPr/>
          </p:nvSpPr>
          <p:spPr bwMode="auto">
            <a:xfrm>
              <a:off x="3832"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22" name="Freeform 19"/>
            <p:cNvSpPr>
              <a:spLocks/>
            </p:cNvSpPr>
            <p:nvPr/>
          </p:nvSpPr>
          <p:spPr bwMode="auto">
            <a:xfrm>
              <a:off x="3832"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23" name="Freeform 20"/>
            <p:cNvSpPr>
              <a:spLocks/>
            </p:cNvSpPr>
            <p:nvPr/>
          </p:nvSpPr>
          <p:spPr bwMode="auto">
            <a:xfrm>
              <a:off x="3832" y="3252"/>
              <a:ext cx="469"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0" y="11"/>
                </a:cxn>
                <a:cxn ang="0">
                  <a:pos x="461" y="10"/>
                </a:cxn>
                <a:cxn ang="0">
                  <a:pos x="464" y="10"/>
                </a:cxn>
                <a:cxn ang="0">
                  <a:pos x="467" y="8"/>
                </a:cxn>
                <a:cxn ang="0">
                  <a:pos x="467" y="6"/>
                </a:cxn>
                <a:cxn ang="0">
                  <a:pos x="468" y="6"/>
                </a:cxn>
                <a:cxn ang="0">
                  <a:pos x="467" y="4"/>
                </a:cxn>
                <a:cxn ang="0">
                  <a:pos x="467" y="3"/>
                </a:cxn>
                <a:cxn ang="0">
                  <a:pos x="465" y="1"/>
                </a:cxn>
                <a:cxn ang="0">
                  <a:pos x="464" y="0"/>
                </a:cxn>
                <a:cxn ang="0">
                  <a:pos x="460" y="0"/>
                </a:cxn>
                <a:cxn ang="0">
                  <a:pos x="8" y="0"/>
                </a:cxn>
              </a:cxnLst>
              <a:rect l="0" t="0" r="r" b="b"/>
              <a:pathLst>
                <a:path w="469" h="12">
                  <a:moveTo>
                    <a:pt x="8" y="0"/>
                  </a:moveTo>
                  <a:lnTo>
                    <a:pt x="4" y="0"/>
                  </a:lnTo>
                  <a:lnTo>
                    <a:pt x="1" y="1"/>
                  </a:lnTo>
                  <a:lnTo>
                    <a:pt x="0" y="3"/>
                  </a:lnTo>
                  <a:lnTo>
                    <a:pt x="0" y="8"/>
                  </a:lnTo>
                  <a:lnTo>
                    <a:pt x="1" y="9"/>
                  </a:lnTo>
                  <a:lnTo>
                    <a:pt x="4" y="10"/>
                  </a:lnTo>
                  <a:lnTo>
                    <a:pt x="5" y="10"/>
                  </a:lnTo>
                  <a:lnTo>
                    <a:pt x="8" y="11"/>
                  </a:lnTo>
                  <a:lnTo>
                    <a:pt x="460" y="11"/>
                  </a:lnTo>
                  <a:lnTo>
                    <a:pt x="461" y="10"/>
                  </a:lnTo>
                  <a:lnTo>
                    <a:pt x="464" y="10"/>
                  </a:lnTo>
                  <a:lnTo>
                    <a:pt x="467" y="8"/>
                  </a:lnTo>
                  <a:lnTo>
                    <a:pt x="467" y="6"/>
                  </a:lnTo>
                  <a:lnTo>
                    <a:pt x="468" y="6"/>
                  </a:lnTo>
                  <a:lnTo>
                    <a:pt x="467" y="4"/>
                  </a:lnTo>
                  <a:lnTo>
                    <a:pt x="467" y="3"/>
                  </a:lnTo>
                  <a:lnTo>
                    <a:pt x="465" y="1"/>
                  </a:lnTo>
                  <a:lnTo>
                    <a:pt x="464" y="0"/>
                  </a:lnTo>
                  <a:lnTo>
                    <a:pt x="460"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24" name="Freeform 21"/>
            <p:cNvSpPr>
              <a:spLocks/>
            </p:cNvSpPr>
            <p:nvPr/>
          </p:nvSpPr>
          <p:spPr bwMode="auto">
            <a:xfrm>
              <a:off x="4290"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25" name="Freeform 22"/>
            <p:cNvSpPr>
              <a:spLocks/>
            </p:cNvSpPr>
            <p:nvPr/>
          </p:nvSpPr>
          <p:spPr bwMode="auto">
            <a:xfrm>
              <a:off x="4290" y="496"/>
              <a:ext cx="11" cy="2751"/>
            </a:xfrm>
            <a:custGeom>
              <a:avLst/>
              <a:gdLst/>
              <a:ahLst/>
              <a:cxnLst>
                <a:cxn ang="0">
                  <a:pos x="0" y="2742"/>
                </a:cxn>
                <a:cxn ang="0">
                  <a:pos x="0" y="2746"/>
                </a:cxn>
                <a:cxn ang="0">
                  <a:pos x="1" y="2748"/>
                </a:cxn>
                <a:cxn ang="0">
                  <a:pos x="3" y="2749"/>
                </a:cxn>
                <a:cxn ang="0">
                  <a:pos x="5" y="2750"/>
                </a:cxn>
                <a:cxn ang="0">
                  <a:pos x="6" y="2749"/>
                </a:cxn>
                <a:cxn ang="0">
                  <a:pos x="8" y="2749"/>
                </a:cxn>
                <a:cxn ang="0">
                  <a:pos x="9" y="2746"/>
                </a:cxn>
                <a:cxn ang="0">
                  <a:pos x="9" y="2744"/>
                </a:cxn>
                <a:cxn ang="0">
                  <a:pos x="10" y="2742"/>
                </a:cxn>
                <a:cxn ang="0">
                  <a:pos x="10" y="8"/>
                </a:cxn>
                <a:cxn ang="0">
                  <a:pos x="9" y="6"/>
                </a:cxn>
                <a:cxn ang="0">
                  <a:pos x="9" y="4"/>
                </a:cxn>
                <a:cxn ang="0">
                  <a:pos x="8" y="2"/>
                </a:cxn>
                <a:cxn ang="0">
                  <a:pos x="8" y="0"/>
                </a:cxn>
                <a:cxn ang="0">
                  <a:pos x="3" y="0"/>
                </a:cxn>
                <a:cxn ang="0">
                  <a:pos x="1" y="2"/>
                </a:cxn>
                <a:cxn ang="0">
                  <a:pos x="0" y="4"/>
                </a:cxn>
                <a:cxn ang="0">
                  <a:pos x="0" y="8"/>
                </a:cxn>
                <a:cxn ang="0">
                  <a:pos x="0" y="2742"/>
                </a:cxn>
              </a:cxnLst>
              <a:rect l="0" t="0" r="r" b="b"/>
              <a:pathLst>
                <a:path w="11" h="2751">
                  <a:moveTo>
                    <a:pt x="0" y="2742"/>
                  </a:moveTo>
                  <a:lnTo>
                    <a:pt x="0" y="2746"/>
                  </a:lnTo>
                  <a:lnTo>
                    <a:pt x="1" y="2748"/>
                  </a:lnTo>
                  <a:lnTo>
                    <a:pt x="3" y="2749"/>
                  </a:lnTo>
                  <a:lnTo>
                    <a:pt x="5" y="2750"/>
                  </a:lnTo>
                  <a:lnTo>
                    <a:pt x="6" y="2749"/>
                  </a:lnTo>
                  <a:lnTo>
                    <a:pt x="8" y="2749"/>
                  </a:lnTo>
                  <a:lnTo>
                    <a:pt x="9" y="2746"/>
                  </a:lnTo>
                  <a:lnTo>
                    <a:pt x="9" y="2744"/>
                  </a:lnTo>
                  <a:lnTo>
                    <a:pt x="10" y="2742"/>
                  </a:lnTo>
                  <a:lnTo>
                    <a:pt x="10" y="8"/>
                  </a:lnTo>
                  <a:lnTo>
                    <a:pt x="9" y="6"/>
                  </a:lnTo>
                  <a:lnTo>
                    <a:pt x="9" y="4"/>
                  </a:lnTo>
                  <a:lnTo>
                    <a:pt x="8" y="2"/>
                  </a:lnTo>
                  <a:lnTo>
                    <a:pt x="8" y="0"/>
                  </a:lnTo>
                  <a:lnTo>
                    <a:pt x="3" y="0"/>
                  </a:lnTo>
                  <a:lnTo>
                    <a:pt x="1" y="2"/>
                  </a:lnTo>
                  <a:lnTo>
                    <a:pt x="0" y="4"/>
                  </a:lnTo>
                  <a:lnTo>
                    <a:pt x="0" y="8"/>
                  </a:lnTo>
                  <a:lnTo>
                    <a:pt x="0" y="2742"/>
                  </a:lnTo>
                </a:path>
              </a:pathLst>
            </a:custGeom>
            <a:solidFill>
              <a:srgbClr val="000000"/>
            </a:solidFill>
            <a:ln w="9525" cap="rnd">
              <a:noFill/>
              <a:round/>
              <a:headEnd type="none" w="sm" len="sm"/>
              <a:tailEnd type="none" w="sm" len="sm"/>
            </a:ln>
            <a:effectLst/>
          </p:spPr>
          <p:txBody>
            <a:bodyPr/>
            <a:lstStyle/>
            <a:p>
              <a:endParaRPr lang="el-GR"/>
            </a:p>
          </p:txBody>
        </p:sp>
        <p:sp>
          <p:nvSpPr>
            <p:cNvPr id="26" name="Freeform 23"/>
            <p:cNvSpPr>
              <a:spLocks/>
            </p:cNvSpPr>
            <p:nvPr/>
          </p:nvSpPr>
          <p:spPr bwMode="auto">
            <a:xfrm>
              <a:off x="4180" y="3094"/>
              <a:ext cx="121" cy="11"/>
            </a:xfrm>
            <a:custGeom>
              <a:avLst/>
              <a:gdLst/>
              <a:ahLst/>
              <a:cxnLst>
                <a:cxn ang="0">
                  <a:pos x="112" y="10"/>
                </a:cxn>
                <a:cxn ang="0">
                  <a:pos x="113" y="9"/>
                </a:cxn>
                <a:cxn ang="0">
                  <a:pos x="116" y="9"/>
                </a:cxn>
                <a:cxn ang="0">
                  <a:pos x="119" y="8"/>
                </a:cxn>
                <a:cxn ang="0">
                  <a:pos x="119" y="6"/>
                </a:cxn>
                <a:cxn ang="0">
                  <a:pos x="120" y="5"/>
                </a:cxn>
                <a:cxn ang="0">
                  <a:pos x="119" y="3"/>
                </a:cxn>
                <a:cxn ang="0">
                  <a:pos x="117" y="1"/>
                </a:cxn>
                <a:cxn ang="0">
                  <a:pos x="116" y="0"/>
                </a:cxn>
                <a:cxn ang="0">
                  <a:pos x="4" y="0"/>
                </a:cxn>
                <a:cxn ang="0">
                  <a:pos x="1" y="1"/>
                </a:cxn>
                <a:cxn ang="0">
                  <a:pos x="0" y="3"/>
                </a:cxn>
                <a:cxn ang="0">
                  <a:pos x="0" y="8"/>
                </a:cxn>
                <a:cxn ang="0">
                  <a:pos x="1" y="8"/>
                </a:cxn>
                <a:cxn ang="0">
                  <a:pos x="4" y="9"/>
                </a:cxn>
                <a:cxn ang="0">
                  <a:pos x="5" y="9"/>
                </a:cxn>
                <a:cxn ang="0">
                  <a:pos x="8" y="10"/>
                </a:cxn>
                <a:cxn ang="0">
                  <a:pos x="112" y="10"/>
                </a:cxn>
              </a:cxnLst>
              <a:rect l="0" t="0" r="r" b="b"/>
              <a:pathLst>
                <a:path w="121" h="11">
                  <a:moveTo>
                    <a:pt x="112" y="10"/>
                  </a:moveTo>
                  <a:lnTo>
                    <a:pt x="113" y="9"/>
                  </a:lnTo>
                  <a:lnTo>
                    <a:pt x="116" y="9"/>
                  </a:lnTo>
                  <a:lnTo>
                    <a:pt x="119" y="8"/>
                  </a:lnTo>
                  <a:lnTo>
                    <a:pt x="119" y="6"/>
                  </a:lnTo>
                  <a:lnTo>
                    <a:pt x="120" y="5"/>
                  </a:lnTo>
                  <a:lnTo>
                    <a:pt x="119" y="3"/>
                  </a:lnTo>
                  <a:lnTo>
                    <a:pt x="117" y="1"/>
                  </a:lnTo>
                  <a:lnTo>
                    <a:pt x="116" y="0"/>
                  </a:lnTo>
                  <a:lnTo>
                    <a:pt x="4" y="0"/>
                  </a:lnTo>
                  <a:lnTo>
                    <a:pt x="1" y="1"/>
                  </a:lnTo>
                  <a:lnTo>
                    <a:pt x="0" y="3"/>
                  </a:lnTo>
                  <a:lnTo>
                    <a:pt x="0" y="8"/>
                  </a:lnTo>
                  <a:lnTo>
                    <a:pt x="1" y="8"/>
                  </a:lnTo>
                  <a:lnTo>
                    <a:pt x="4" y="9"/>
                  </a:lnTo>
                  <a:lnTo>
                    <a:pt x="5" y="9"/>
                  </a:lnTo>
                  <a:lnTo>
                    <a:pt x="8" y="10"/>
                  </a:lnTo>
                  <a:lnTo>
                    <a:pt x="112" y="10"/>
                  </a:lnTo>
                </a:path>
              </a:pathLst>
            </a:custGeom>
            <a:solidFill>
              <a:srgbClr val="000000"/>
            </a:solidFill>
            <a:ln w="9525" cap="rnd">
              <a:noFill/>
              <a:round/>
              <a:headEnd type="none" w="sm" len="sm"/>
              <a:tailEnd type="none" w="sm" len="sm"/>
            </a:ln>
            <a:effectLst/>
          </p:spPr>
          <p:txBody>
            <a:bodyPr/>
            <a:lstStyle/>
            <a:p>
              <a:endParaRPr lang="el-GR"/>
            </a:p>
          </p:txBody>
        </p:sp>
        <p:sp>
          <p:nvSpPr>
            <p:cNvPr id="27" name="Freeform 24"/>
            <p:cNvSpPr>
              <a:spLocks/>
            </p:cNvSpPr>
            <p:nvPr/>
          </p:nvSpPr>
          <p:spPr bwMode="auto">
            <a:xfrm>
              <a:off x="4180" y="2302"/>
              <a:ext cx="121" cy="12"/>
            </a:xfrm>
            <a:custGeom>
              <a:avLst/>
              <a:gdLst/>
              <a:ahLst/>
              <a:cxnLst>
                <a:cxn ang="0">
                  <a:pos x="112" y="11"/>
                </a:cxn>
                <a:cxn ang="0">
                  <a:pos x="113" y="10"/>
                </a:cxn>
                <a:cxn ang="0">
                  <a:pos x="116" y="10"/>
                </a:cxn>
                <a:cxn ang="0">
                  <a:pos x="119" y="8"/>
                </a:cxn>
                <a:cxn ang="0">
                  <a:pos x="119" y="6"/>
                </a:cxn>
                <a:cxn ang="0">
                  <a:pos x="120" y="5"/>
                </a:cxn>
                <a:cxn ang="0">
                  <a:pos x="119" y="4"/>
                </a:cxn>
                <a:cxn ang="0">
                  <a:pos x="119" y="3"/>
                </a:cxn>
                <a:cxn ang="0">
                  <a:pos x="117" y="1"/>
                </a:cxn>
                <a:cxn ang="0">
                  <a:pos x="116" y="0"/>
                </a:cxn>
                <a:cxn ang="0">
                  <a:pos x="4" y="0"/>
                </a:cxn>
                <a:cxn ang="0">
                  <a:pos x="1" y="1"/>
                </a:cxn>
                <a:cxn ang="0">
                  <a:pos x="0" y="3"/>
                </a:cxn>
                <a:cxn ang="0">
                  <a:pos x="0" y="8"/>
                </a:cxn>
                <a:cxn ang="0">
                  <a:pos x="1" y="9"/>
                </a:cxn>
                <a:cxn ang="0">
                  <a:pos x="4" y="10"/>
                </a:cxn>
                <a:cxn ang="0">
                  <a:pos x="5" y="10"/>
                </a:cxn>
                <a:cxn ang="0">
                  <a:pos x="8" y="11"/>
                </a:cxn>
                <a:cxn ang="0">
                  <a:pos x="112" y="11"/>
                </a:cxn>
              </a:cxnLst>
              <a:rect l="0" t="0" r="r" b="b"/>
              <a:pathLst>
                <a:path w="121" h="12">
                  <a:moveTo>
                    <a:pt x="112" y="11"/>
                  </a:moveTo>
                  <a:lnTo>
                    <a:pt x="113" y="10"/>
                  </a:lnTo>
                  <a:lnTo>
                    <a:pt x="116" y="10"/>
                  </a:lnTo>
                  <a:lnTo>
                    <a:pt x="119" y="8"/>
                  </a:lnTo>
                  <a:lnTo>
                    <a:pt x="119" y="6"/>
                  </a:lnTo>
                  <a:lnTo>
                    <a:pt x="120" y="5"/>
                  </a:lnTo>
                  <a:lnTo>
                    <a:pt x="119" y="4"/>
                  </a:lnTo>
                  <a:lnTo>
                    <a:pt x="119" y="3"/>
                  </a:lnTo>
                  <a:lnTo>
                    <a:pt x="117" y="1"/>
                  </a:lnTo>
                  <a:lnTo>
                    <a:pt x="116" y="0"/>
                  </a:lnTo>
                  <a:lnTo>
                    <a:pt x="4" y="0"/>
                  </a:lnTo>
                  <a:lnTo>
                    <a:pt x="1" y="1"/>
                  </a:lnTo>
                  <a:lnTo>
                    <a:pt x="0" y="3"/>
                  </a:lnTo>
                  <a:lnTo>
                    <a:pt x="0" y="8"/>
                  </a:lnTo>
                  <a:lnTo>
                    <a:pt x="1" y="9"/>
                  </a:lnTo>
                  <a:lnTo>
                    <a:pt x="4" y="10"/>
                  </a:lnTo>
                  <a:lnTo>
                    <a:pt x="5" y="10"/>
                  </a:lnTo>
                  <a:lnTo>
                    <a:pt x="8" y="11"/>
                  </a:lnTo>
                  <a:lnTo>
                    <a:pt x="112" y="11"/>
                  </a:lnTo>
                </a:path>
              </a:pathLst>
            </a:custGeom>
            <a:solidFill>
              <a:srgbClr val="000000"/>
            </a:solidFill>
            <a:ln w="9525" cap="rnd">
              <a:noFill/>
              <a:round/>
              <a:headEnd type="none" w="sm" len="sm"/>
              <a:tailEnd type="none" w="sm" len="sm"/>
            </a:ln>
            <a:effectLst/>
          </p:spPr>
          <p:txBody>
            <a:bodyPr/>
            <a:lstStyle/>
            <a:p>
              <a:endParaRPr lang="el-GR"/>
            </a:p>
          </p:txBody>
        </p:sp>
        <p:sp>
          <p:nvSpPr>
            <p:cNvPr id="28" name="Freeform 25"/>
            <p:cNvSpPr>
              <a:spLocks/>
            </p:cNvSpPr>
            <p:nvPr/>
          </p:nvSpPr>
          <p:spPr bwMode="auto">
            <a:xfrm>
              <a:off x="4147" y="1495"/>
              <a:ext cx="154" cy="11"/>
            </a:xfrm>
            <a:custGeom>
              <a:avLst/>
              <a:gdLst/>
              <a:ahLst/>
              <a:cxnLst>
                <a:cxn ang="0">
                  <a:pos x="145" y="10"/>
                </a:cxn>
                <a:cxn ang="0">
                  <a:pos x="146" y="9"/>
                </a:cxn>
                <a:cxn ang="0">
                  <a:pos x="149" y="9"/>
                </a:cxn>
                <a:cxn ang="0">
                  <a:pos x="152" y="8"/>
                </a:cxn>
                <a:cxn ang="0">
                  <a:pos x="152" y="6"/>
                </a:cxn>
                <a:cxn ang="0">
                  <a:pos x="153" y="5"/>
                </a:cxn>
                <a:cxn ang="0">
                  <a:pos x="152" y="3"/>
                </a:cxn>
                <a:cxn ang="0">
                  <a:pos x="150" y="1"/>
                </a:cxn>
                <a:cxn ang="0">
                  <a:pos x="149" y="0"/>
                </a:cxn>
                <a:cxn ang="0">
                  <a:pos x="4" y="0"/>
                </a:cxn>
                <a:cxn ang="0">
                  <a:pos x="2" y="1"/>
                </a:cxn>
                <a:cxn ang="0">
                  <a:pos x="0" y="3"/>
                </a:cxn>
                <a:cxn ang="0">
                  <a:pos x="0" y="8"/>
                </a:cxn>
                <a:cxn ang="0">
                  <a:pos x="2" y="8"/>
                </a:cxn>
                <a:cxn ang="0">
                  <a:pos x="4" y="9"/>
                </a:cxn>
                <a:cxn ang="0">
                  <a:pos x="6" y="9"/>
                </a:cxn>
                <a:cxn ang="0">
                  <a:pos x="9" y="10"/>
                </a:cxn>
                <a:cxn ang="0">
                  <a:pos x="145" y="10"/>
                </a:cxn>
              </a:cxnLst>
              <a:rect l="0" t="0" r="r" b="b"/>
              <a:pathLst>
                <a:path w="154" h="11">
                  <a:moveTo>
                    <a:pt x="145" y="10"/>
                  </a:moveTo>
                  <a:lnTo>
                    <a:pt x="146" y="9"/>
                  </a:lnTo>
                  <a:lnTo>
                    <a:pt x="149" y="9"/>
                  </a:lnTo>
                  <a:lnTo>
                    <a:pt x="152" y="8"/>
                  </a:lnTo>
                  <a:lnTo>
                    <a:pt x="152" y="6"/>
                  </a:lnTo>
                  <a:lnTo>
                    <a:pt x="153" y="5"/>
                  </a:lnTo>
                  <a:lnTo>
                    <a:pt x="152" y="3"/>
                  </a:lnTo>
                  <a:lnTo>
                    <a:pt x="150" y="1"/>
                  </a:lnTo>
                  <a:lnTo>
                    <a:pt x="149" y="0"/>
                  </a:lnTo>
                  <a:lnTo>
                    <a:pt x="4" y="0"/>
                  </a:lnTo>
                  <a:lnTo>
                    <a:pt x="2" y="1"/>
                  </a:lnTo>
                  <a:lnTo>
                    <a:pt x="0" y="3"/>
                  </a:lnTo>
                  <a:lnTo>
                    <a:pt x="0" y="8"/>
                  </a:lnTo>
                  <a:lnTo>
                    <a:pt x="2" y="8"/>
                  </a:lnTo>
                  <a:lnTo>
                    <a:pt x="4" y="9"/>
                  </a:lnTo>
                  <a:lnTo>
                    <a:pt x="6" y="9"/>
                  </a:lnTo>
                  <a:lnTo>
                    <a:pt x="9" y="10"/>
                  </a:lnTo>
                  <a:lnTo>
                    <a:pt x="145" y="10"/>
                  </a:lnTo>
                </a:path>
              </a:pathLst>
            </a:custGeom>
            <a:solidFill>
              <a:srgbClr val="000000"/>
            </a:solidFill>
            <a:ln w="9525" cap="rnd">
              <a:noFill/>
              <a:round/>
              <a:headEnd type="none" w="sm" len="sm"/>
              <a:tailEnd type="none" w="sm" len="sm"/>
            </a:ln>
            <a:effectLst/>
          </p:spPr>
          <p:txBody>
            <a:bodyPr/>
            <a:lstStyle/>
            <a:p>
              <a:endParaRPr lang="el-GR"/>
            </a:p>
          </p:txBody>
        </p:sp>
        <p:sp>
          <p:nvSpPr>
            <p:cNvPr id="29" name="Freeform 26"/>
            <p:cNvSpPr>
              <a:spLocks/>
            </p:cNvSpPr>
            <p:nvPr/>
          </p:nvSpPr>
          <p:spPr bwMode="auto">
            <a:xfrm>
              <a:off x="4147" y="702"/>
              <a:ext cx="154" cy="11"/>
            </a:xfrm>
            <a:custGeom>
              <a:avLst/>
              <a:gdLst/>
              <a:ahLst/>
              <a:cxnLst>
                <a:cxn ang="0">
                  <a:pos x="145" y="10"/>
                </a:cxn>
                <a:cxn ang="0">
                  <a:pos x="146" y="9"/>
                </a:cxn>
                <a:cxn ang="0">
                  <a:pos x="149" y="9"/>
                </a:cxn>
                <a:cxn ang="0">
                  <a:pos x="152" y="8"/>
                </a:cxn>
                <a:cxn ang="0">
                  <a:pos x="152" y="6"/>
                </a:cxn>
                <a:cxn ang="0">
                  <a:pos x="153" y="5"/>
                </a:cxn>
                <a:cxn ang="0">
                  <a:pos x="152" y="3"/>
                </a:cxn>
                <a:cxn ang="0">
                  <a:pos x="150" y="1"/>
                </a:cxn>
                <a:cxn ang="0">
                  <a:pos x="149" y="0"/>
                </a:cxn>
                <a:cxn ang="0">
                  <a:pos x="4" y="0"/>
                </a:cxn>
                <a:cxn ang="0">
                  <a:pos x="2" y="1"/>
                </a:cxn>
                <a:cxn ang="0">
                  <a:pos x="0" y="3"/>
                </a:cxn>
                <a:cxn ang="0">
                  <a:pos x="0" y="8"/>
                </a:cxn>
                <a:cxn ang="0">
                  <a:pos x="2" y="8"/>
                </a:cxn>
                <a:cxn ang="0">
                  <a:pos x="4" y="9"/>
                </a:cxn>
                <a:cxn ang="0">
                  <a:pos x="6" y="9"/>
                </a:cxn>
                <a:cxn ang="0">
                  <a:pos x="9" y="10"/>
                </a:cxn>
                <a:cxn ang="0">
                  <a:pos x="145" y="10"/>
                </a:cxn>
              </a:cxnLst>
              <a:rect l="0" t="0" r="r" b="b"/>
              <a:pathLst>
                <a:path w="154" h="11">
                  <a:moveTo>
                    <a:pt x="145" y="10"/>
                  </a:moveTo>
                  <a:lnTo>
                    <a:pt x="146" y="9"/>
                  </a:lnTo>
                  <a:lnTo>
                    <a:pt x="149" y="9"/>
                  </a:lnTo>
                  <a:lnTo>
                    <a:pt x="152" y="8"/>
                  </a:lnTo>
                  <a:lnTo>
                    <a:pt x="152" y="6"/>
                  </a:lnTo>
                  <a:lnTo>
                    <a:pt x="153" y="5"/>
                  </a:lnTo>
                  <a:lnTo>
                    <a:pt x="152" y="3"/>
                  </a:lnTo>
                  <a:lnTo>
                    <a:pt x="150" y="1"/>
                  </a:lnTo>
                  <a:lnTo>
                    <a:pt x="149" y="0"/>
                  </a:lnTo>
                  <a:lnTo>
                    <a:pt x="4" y="0"/>
                  </a:lnTo>
                  <a:lnTo>
                    <a:pt x="2" y="1"/>
                  </a:lnTo>
                  <a:lnTo>
                    <a:pt x="0" y="3"/>
                  </a:lnTo>
                  <a:lnTo>
                    <a:pt x="0" y="8"/>
                  </a:lnTo>
                  <a:lnTo>
                    <a:pt x="2" y="8"/>
                  </a:lnTo>
                  <a:lnTo>
                    <a:pt x="4" y="9"/>
                  </a:lnTo>
                  <a:lnTo>
                    <a:pt x="6" y="9"/>
                  </a:lnTo>
                  <a:lnTo>
                    <a:pt x="9" y="10"/>
                  </a:lnTo>
                  <a:lnTo>
                    <a:pt x="145" y="10"/>
                  </a:lnTo>
                </a:path>
              </a:pathLst>
            </a:custGeom>
            <a:solidFill>
              <a:srgbClr val="000000"/>
            </a:solidFill>
            <a:ln w="9525" cap="rnd">
              <a:noFill/>
              <a:round/>
              <a:headEnd type="none" w="sm" len="sm"/>
              <a:tailEnd type="none" w="sm" len="sm"/>
            </a:ln>
            <a:effectLst/>
          </p:spPr>
          <p:txBody>
            <a:bodyPr/>
            <a:lstStyle/>
            <a:p>
              <a:endParaRPr lang="el-GR"/>
            </a:p>
          </p:txBody>
        </p:sp>
        <p:sp>
          <p:nvSpPr>
            <p:cNvPr id="30" name="Freeform 27"/>
            <p:cNvSpPr>
              <a:spLocks/>
            </p:cNvSpPr>
            <p:nvPr/>
          </p:nvSpPr>
          <p:spPr bwMode="auto">
            <a:xfrm>
              <a:off x="1109" y="1339"/>
              <a:ext cx="6" cy="1922"/>
            </a:xfrm>
            <a:custGeom>
              <a:avLst/>
              <a:gdLst/>
              <a:ahLst/>
              <a:cxnLst>
                <a:cxn ang="0">
                  <a:pos x="0" y="1916"/>
                </a:cxn>
                <a:cxn ang="0">
                  <a:pos x="0" y="1918"/>
                </a:cxn>
                <a:cxn ang="0">
                  <a:pos x="1" y="1920"/>
                </a:cxn>
                <a:cxn ang="0">
                  <a:pos x="2" y="1920"/>
                </a:cxn>
                <a:cxn ang="0">
                  <a:pos x="2" y="1921"/>
                </a:cxn>
                <a:cxn ang="0">
                  <a:pos x="3" y="1920"/>
                </a:cxn>
                <a:cxn ang="0">
                  <a:pos x="4" y="1920"/>
                </a:cxn>
                <a:cxn ang="0">
                  <a:pos x="4" y="1918"/>
                </a:cxn>
                <a:cxn ang="0">
                  <a:pos x="4" y="1917"/>
                </a:cxn>
                <a:cxn ang="0">
                  <a:pos x="5" y="1916"/>
                </a:cxn>
                <a:cxn ang="0">
                  <a:pos x="5" y="5"/>
                </a:cxn>
                <a:cxn ang="0">
                  <a:pos x="4" y="4"/>
                </a:cxn>
                <a:cxn ang="0">
                  <a:pos x="4" y="3"/>
                </a:cxn>
                <a:cxn ang="0">
                  <a:pos x="4" y="1"/>
                </a:cxn>
                <a:cxn ang="0">
                  <a:pos x="4" y="0"/>
                </a:cxn>
                <a:cxn ang="0">
                  <a:pos x="1" y="0"/>
                </a:cxn>
                <a:cxn ang="0">
                  <a:pos x="0" y="3"/>
                </a:cxn>
                <a:cxn ang="0">
                  <a:pos x="0" y="5"/>
                </a:cxn>
                <a:cxn ang="0">
                  <a:pos x="0" y="1916"/>
                </a:cxn>
              </a:cxnLst>
              <a:rect l="0" t="0" r="r" b="b"/>
              <a:pathLst>
                <a:path w="6" h="1922">
                  <a:moveTo>
                    <a:pt x="0" y="1916"/>
                  </a:moveTo>
                  <a:lnTo>
                    <a:pt x="0" y="1918"/>
                  </a:lnTo>
                  <a:lnTo>
                    <a:pt x="1" y="1920"/>
                  </a:lnTo>
                  <a:lnTo>
                    <a:pt x="2" y="1920"/>
                  </a:lnTo>
                  <a:lnTo>
                    <a:pt x="2" y="1921"/>
                  </a:lnTo>
                  <a:lnTo>
                    <a:pt x="3" y="1920"/>
                  </a:lnTo>
                  <a:lnTo>
                    <a:pt x="4" y="1920"/>
                  </a:lnTo>
                  <a:lnTo>
                    <a:pt x="4" y="1918"/>
                  </a:lnTo>
                  <a:lnTo>
                    <a:pt x="4" y="1917"/>
                  </a:lnTo>
                  <a:lnTo>
                    <a:pt x="5" y="1916"/>
                  </a:lnTo>
                  <a:lnTo>
                    <a:pt x="5" y="5"/>
                  </a:lnTo>
                  <a:lnTo>
                    <a:pt x="4" y="4"/>
                  </a:lnTo>
                  <a:lnTo>
                    <a:pt x="4" y="3"/>
                  </a:lnTo>
                  <a:lnTo>
                    <a:pt x="4" y="1"/>
                  </a:lnTo>
                  <a:lnTo>
                    <a:pt x="4" y="0"/>
                  </a:lnTo>
                  <a:lnTo>
                    <a:pt x="1" y="0"/>
                  </a:lnTo>
                  <a:lnTo>
                    <a:pt x="0" y="3"/>
                  </a:lnTo>
                  <a:lnTo>
                    <a:pt x="0" y="5"/>
                  </a:lnTo>
                  <a:lnTo>
                    <a:pt x="0" y="1916"/>
                  </a:lnTo>
                </a:path>
              </a:pathLst>
            </a:custGeom>
            <a:solidFill>
              <a:srgbClr val="000000"/>
            </a:solidFill>
            <a:ln w="9525" cap="rnd">
              <a:noFill/>
              <a:round/>
              <a:headEnd type="none" w="sm" len="sm"/>
              <a:tailEnd type="none" w="sm" len="sm"/>
            </a:ln>
            <a:effectLst/>
          </p:spPr>
          <p:txBody>
            <a:bodyPr/>
            <a:lstStyle/>
            <a:p>
              <a:endParaRPr lang="el-GR"/>
            </a:p>
          </p:txBody>
        </p:sp>
        <p:sp>
          <p:nvSpPr>
            <p:cNvPr id="31" name="Freeform 28"/>
            <p:cNvSpPr>
              <a:spLocks/>
            </p:cNvSpPr>
            <p:nvPr/>
          </p:nvSpPr>
          <p:spPr bwMode="auto">
            <a:xfrm>
              <a:off x="1109" y="737"/>
              <a:ext cx="132" cy="2540"/>
            </a:xfrm>
            <a:custGeom>
              <a:avLst/>
              <a:gdLst/>
              <a:ahLst/>
              <a:cxnLst>
                <a:cxn ang="0">
                  <a:pos x="0" y="2532"/>
                </a:cxn>
                <a:cxn ang="0">
                  <a:pos x="0" y="2535"/>
                </a:cxn>
                <a:cxn ang="0">
                  <a:pos x="1" y="2536"/>
                </a:cxn>
                <a:cxn ang="0">
                  <a:pos x="1" y="2538"/>
                </a:cxn>
                <a:cxn ang="0">
                  <a:pos x="3" y="2538"/>
                </a:cxn>
                <a:cxn ang="0">
                  <a:pos x="4" y="2539"/>
                </a:cxn>
                <a:cxn ang="0">
                  <a:pos x="5" y="2539"/>
                </a:cxn>
                <a:cxn ang="0">
                  <a:pos x="7" y="2538"/>
                </a:cxn>
                <a:cxn ang="0">
                  <a:pos x="8" y="2538"/>
                </a:cxn>
                <a:cxn ang="0">
                  <a:pos x="9" y="2536"/>
                </a:cxn>
                <a:cxn ang="0">
                  <a:pos x="9" y="2535"/>
                </a:cxn>
                <a:cxn ang="0">
                  <a:pos x="11" y="2534"/>
                </a:cxn>
                <a:cxn ang="0">
                  <a:pos x="131" y="5"/>
                </a:cxn>
                <a:cxn ang="0">
                  <a:pos x="131" y="4"/>
                </a:cxn>
                <a:cxn ang="0">
                  <a:pos x="130" y="3"/>
                </a:cxn>
                <a:cxn ang="0">
                  <a:pos x="130" y="1"/>
                </a:cxn>
                <a:cxn ang="0">
                  <a:pos x="128" y="0"/>
                </a:cxn>
                <a:cxn ang="0">
                  <a:pos x="123" y="0"/>
                </a:cxn>
                <a:cxn ang="0">
                  <a:pos x="122" y="1"/>
                </a:cxn>
                <a:cxn ang="0">
                  <a:pos x="120" y="1"/>
                </a:cxn>
                <a:cxn ang="0">
                  <a:pos x="120" y="4"/>
                </a:cxn>
                <a:cxn ang="0">
                  <a:pos x="0" y="2532"/>
                </a:cxn>
              </a:cxnLst>
              <a:rect l="0" t="0" r="r" b="b"/>
              <a:pathLst>
                <a:path w="132" h="2540">
                  <a:moveTo>
                    <a:pt x="0" y="2532"/>
                  </a:moveTo>
                  <a:lnTo>
                    <a:pt x="0" y="2535"/>
                  </a:lnTo>
                  <a:lnTo>
                    <a:pt x="1" y="2536"/>
                  </a:lnTo>
                  <a:lnTo>
                    <a:pt x="1" y="2538"/>
                  </a:lnTo>
                  <a:lnTo>
                    <a:pt x="3" y="2538"/>
                  </a:lnTo>
                  <a:lnTo>
                    <a:pt x="4" y="2539"/>
                  </a:lnTo>
                  <a:lnTo>
                    <a:pt x="5" y="2539"/>
                  </a:lnTo>
                  <a:lnTo>
                    <a:pt x="7" y="2538"/>
                  </a:lnTo>
                  <a:lnTo>
                    <a:pt x="8" y="2538"/>
                  </a:lnTo>
                  <a:lnTo>
                    <a:pt x="9" y="2536"/>
                  </a:lnTo>
                  <a:lnTo>
                    <a:pt x="9" y="2535"/>
                  </a:lnTo>
                  <a:lnTo>
                    <a:pt x="11" y="2534"/>
                  </a:lnTo>
                  <a:lnTo>
                    <a:pt x="131" y="5"/>
                  </a:lnTo>
                  <a:lnTo>
                    <a:pt x="131" y="4"/>
                  </a:lnTo>
                  <a:lnTo>
                    <a:pt x="130" y="3"/>
                  </a:lnTo>
                  <a:lnTo>
                    <a:pt x="130" y="1"/>
                  </a:lnTo>
                  <a:lnTo>
                    <a:pt x="128" y="0"/>
                  </a:lnTo>
                  <a:lnTo>
                    <a:pt x="123" y="0"/>
                  </a:lnTo>
                  <a:lnTo>
                    <a:pt x="122" y="1"/>
                  </a:lnTo>
                  <a:lnTo>
                    <a:pt x="120" y="1"/>
                  </a:lnTo>
                  <a:lnTo>
                    <a:pt x="120" y="4"/>
                  </a:lnTo>
                  <a:lnTo>
                    <a:pt x="0" y="2532"/>
                  </a:lnTo>
                </a:path>
              </a:pathLst>
            </a:custGeom>
            <a:solidFill>
              <a:srgbClr val="000000"/>
            </a:solidFill>
            <a:ln w="9525" cap="rnd">
              <a:noFill/>
              <a:round/>
              <a:headEnd type="none" w="sm" len="sm"/>
              <a:tailEnd type="none" w="sm" len="sm"/>
            </a:ln>
            <a:effectLst/>
          </p:spPr>
          <p:txBody>
            <a:bodyPr/>
            <a:lstStyle/>
            <a:p>
              <a:endParaRPr lang="el-GR"/>
            </a:p>
          </p:txBody>
        </p:sp>
        <p:sp>
          <p:nvSpPr>
            <p:cNvPr id="32" name="Freeform 29"/>
            <p:cNvSpPr>
              <a:spLocks/>
            </p:cNvSpPr>
            <p:nvPr/>
          </p:nvSpPr>
          <p:spPr bwMode="auto">
            <a:xfrm>
              <a:off x="1125" y="1260"/>
              <a:ext cx="2812" cy="1985"/>
            </a:xfrm>
            <a:custGeom>
              <a:avLst/>
              <a:gdLst/>
              <a:ahLst/>
              <a:cxnLst>
                <a:cxn ang="0">
                  <a:pos x="4" y="1984"/>
                </a:cxn>
                <a:cxn ang="0">
                  <a:pos x="10" y="1980"/>
                </a:cxn>
                <a:cxn ang="0">
                  <a:pos x="61" y="1754"/>
                </a:cxn>
                <a:cxn ang="0">
                  <a:pos x="121" y="1497"/>
                </a:cxn>
                <a:cxn ang="0">
                  <a:pos x="176" y="1267"/>
                </a:cxn>
                <a:cxn ang="0">
                  <a:pos x="234" y="1025"/>
                </a:cxn>
                <a:cxn ang="0">
                  <a:pos x="281" y="851"/>
                </a:cxn>
                <a:cxn ang="0">
                  <a:pos x="324" y="706"/>
                </a:cxn>
                <a:cxn ang="0">
                  <a:pos x="367" y="569"/>
                </a:cxn>
                <a:cxn ang="0">
                  <a:pos x="390" y="499"/>
                </a:cxn>
                <a:cxn ang="0">
                  <a:pos x="408" y="462"/>
                </a:cxn>
                <a:cxn ang="0">
                  <a:pos x="427" y="442"/>
                </a:cxn>
                <a:cxn ang="0">
                  <a:pos x="459" y="429"/>
                </a:cxn>
                <a:cxn ang="0">
                  <a:pos x="502" y="410"/>
                </a:cxn>
                <a:cxn ang="0">
                  <a:pos x="557" y="383"/>
                </a:cxn>
                <a:cxn ang="0">
                  <a:pos x="638" y="355"/>
                </a:cxn>
                <a:cxn ang="0">
                  <a:pos x="705" y="340"/>
                </a:cxn>
                <a:cxn ang="0">
                  <a:pos x="787" y="327"/>
                </a:cxn>
                <a:cxn ang="0">
                  <a:pos x="890" y="313"/>
                </a:cxn>
                <a:cxn ang="0">
                  <a:pos x="1019" y="297"/>
                </a:cxn>
                <a:cxn ang="0">
                  <a:pos x="1185" y="279"/>
                </a:cxn>
                <a:cxn ang="0">
                  <a:pos x="1399" y="263"/>
                </a:cxn>
                <a:cxn ang="0">
                  <a:pos x="1638" y="249"/>
                </a:cxn>
                <a:cxn ang="0">
                  <a:pos x="1978" y="226"/>
                </a:cxn>
                <a:cxn ang="0">
                  <a:pos x="2199" y="207"/>
                </a:cxn>
                <a:cxn ang="0">
                  <a:pos x="2409" y="184"/>
                </a:cxn>
                <a:cxn ang="0">
                  <a:pos x="2535" y="161"/>
                </a:cxn>
                <a:cxn ang="0">
                  <a:pos x="2636" y="135"/>
                </a:cxn>
                <a:cxn ang="0">
                  <a:pos x="2715" y="110"/>
                </a:cxn>
                <a:cxn ang="0">
                  <a:pos x="2771" y="82"/>
                </a:cxn>
                <a:cxn ang="0">
                  <a:pos x="2803" y="51"/>
                </a:cxn>
                <a:cxn ang="0">
                  <a:pos x="2810" y="9"/>
                </a:cxn>
                <a:cxn ang="0">
                  <a:pos x="2797" y="1"/>
                </a:cxn>
                <a:cxn ang="0">
                  <a:pos x="2799" y="35"/>
                </a:cxn>
                <a:cxn ang="0">
                  <a:pos x="2779" y="61"/>
                </a:cxn>
                <a:cxn ang="0">
                  <a:pos x="2736" y="88"/>
                </a:cxn>
                <a:cxn ang="0">
                  <a:pos x="2667" y="115"/>
                </a:cxn>
                <a:cxn ang="0">
                  <a:pos x="2577" y="141"/>
                </a:cxn>
                <a:cxn ang="0">
                  <a:pos x="2460" y="165"/>
                </a:cxn>
                <a:cxn ang="0">
                  <a:pos x="2276" y="189"/>
                </a:cxn>
                <a:cxn ang="0">
                  <a:pos x="2070" y="207"/>
                </a:cxn>
                <a:cxn ang="0">
                  <a:pos x="1735" y="231"/>
                </a:cxn>
                <a:cxn ang="0">
                  <a:pos x="1492" y="247"/>
                </a:cxn>
                <a:cxn ang="0">
                  <a:pos x="1266" y="263"/>
                </a:cxn>
                <a:cxn ang="0">
                  <a:pos x="1079" y="279"/>
                </a:cxn>
                <a:cxn ang="0">
                  <a:pos x="938" y="296"/>
                </a:cxn>
                <a:cxn ang="0">
                  <a:pos x="825" y="310"/>
                </a:cxn>
                <a:cxn ang="0">
                  <a:pos x="735" y="322"/>
                </a:cxn>
                <a:cxn ang="0">
                  <a:pos x="662" y="337"/>
                </a:cxn>
                <a:cxn ang="0">
                  <a:pos x="586" y="360"/>
                </a:cxn>
                <a:cxn ang="0">
                  <a:pos x="509" y="395"/>
                </a:cxn>
                <a:cxn ang="0">
                  <a:pos x="461" y="415"/>
                </a:cxn>
                <a:cxn ang="0">
                  <a:pos x="427" y="430"/>
                </a:cxn>
                <a:cxn ang="0">
                  <a:pos x="402" y="451"/>
                </a:cxn>
                <a:cxn ang="0">
                  <a:pos x="385" y="486"/>
                </a:cxn>
                <a:cxn ang="0">
                  <a:pos x="363" y="549"/>
                </a:cxn>
                <a:cxn ang="0">
                  <a:pos x="331" y="649"/>
                </a:cxn>
                <a:cxn ang="0">
                  <a:pos x="280" y="819"/>
                </a:cxn>
                <a:cxn ang="0">
                  <a:pos x="234" y="986"/>
                </a:cxn>
                <a:cxn ang="0">
                  <a:pos x="175" y="1221"/>
                </a:cxn>
                <a:cxn ang="0">
                  <a:pos x="121" y="1447"/>
                </a:cxn>
                <a:cxn ang="0">
                  <a:pos x="63" y="1697"/>
                </a:cxn>
                <a:cxn ang="0">
                  <a:pos x="0" y="1977"/>
                </a:cxn>
              </a:cxnLst>
              <a:rect l="0" t="0" r="r" b="b"/>
              <a:pathLst>
                <a:path w="2812" h="1985">
                  <a:moveTo>
                    <a:pt x="0" y="1977"/>
                  </a:moveTo>
                  <a:lnTo>
                    <a:pt x="0" y="1981"/>
                  </a:lnTo>
                  <a:lnTo>
                    <a:pt x="2" y="1982"/>
                  </a:lnTo>
                  <a:lnTo>
                    <a:pt x="3" y="1982"/>
                  </a:lnTo>
                  <a:lnTo>
                    <a:pt x="4" y="1984"/>
                  </a:lnTo>
                  <a:lnTo>
                    <a:pt x="6" y="1984"/>
                  </a:lnTo>
                  <a:lnTo>
                    <a:pt x="7" y="1982"/>
                  </a:lnTo>
                  <a:lnTo>
                    <a:pt x="8" y="1982"/>
                  </a:lnTo>
                  <a:lnTo>
                    <a:pt x="10" y="1981"/>
                  </a:lnTo>
                  <a:lnTo>
                    <a:pt x="10" y="1980"/>
                  </a:lnTo>
                  <a:lnTo>
                    <a:pt x="11" y="1978"/>
                  </a:lnTo>
                  <a:lnTo>
                    <a:pt x="23" y="1921"/>
                  </a:lnTo>
                  <a:lnTo>
                    <a:pt x="36" y="1864"/>
                  </a:lnTo>
                  <a:lnTo>
                    <a:pt x="49" y="1809"/>
                  </a:lnTo>
                  <a:lnTo>
                    <a:pt x="61" y="1754"/>
                  </a:lnTo>
                  <a:lnTo>
                    <a:pt x="74" y="1700"/>
                  </a:lnTo>
                  <a:lnTo>
                    <a:pt x="85" y="1648"/>
                  </a:lnTo>
                  <a:lnTo>
                    <a:pt x="97" y="1596"/>
                  </a:lnTo>
                  <a:lnTo>
                    <a:pt x="109" y="1545"/>
                  </a:lnTo>
                  <a:lnTo>
                    <a:pt x="121" y="1497"/>
                  </a:lnTo>
                  <a:lnTo>
                    <a:pt x="132" y="1450"/>
                  </a:lnTo>
                  <a:lnTo>
                    <a:pt x="143" y="1401"/>
                  </a:lnTo>
                  <a:lnTo>
                    <a:pt x="155" y="1356"/>
                  </a:lnTo>
                  <a:lnTo>
                    <a:pt x="165" y="1310"/>
                  </a:lnTo>
                  <a:lnTo>
                    <a:pt x="176" y="1267"/>
                  </a:lnTo>
                  <a:lnTo>
                    <a:pt x="186" y="1224"/>
                  </a:lnTo>
                  <a:lnTo>
                    <a:pt x="207" y="1142"/>
                  </a:lnTo>
                  <a:lnTo>
                    <a:pt x="217" y="1101"/>
                  </a:lnTo>
                  <a:lnTo>
                    <a:pt x="226" y="1062"/>
                  </a:lnTo>
                  <a:lnTo>
                    <a:pt x="234" y="1025"/>
                  </a:lnTo>
                  <a:lnTo>
                    <a:pt x="245" y="988"/>
                  </a:lnTo>
                  <a:lnTo>
                    <a:pt x="255" y="952"/>
                  </a:lnTo>
                  <a:lnTo>
                    <a:pt x="264" y="918"/>
                  </a:lnTo>
                  <a:lnTo>
                    <a:pt x="272" y="885"/>
                  </a:lnTo>
                  <a:lnTo>
                    <a:pt x="281" y="851"/>
                  </a:lnTo>
                  <a:lnTo>
                    <a:pt x="291" y="821"/>
                  </a:lnTo>
                  <a:lnTo>
                    <a:pt x="299" y="790"/>
                  </a:lnTo>
                  <a:lnTo>
                    <a:pt x="308" y="761"/>
                  </a:lnTo>
                  <a:lnTo>
                    <a:pt x="316" y="733"/>
                  </a:lnTo>
                  <a:lnTo>
                    <a:pt x="324" y="706"/>
                  </a:lnTo>
                  <a:lnTo>
                    <a:pt x="341" y="653"/>
                  </a:lnTo>
                  <a:lnTo>
                    <a:pt x="349" y="629"/>
                  </a:lnTo>
                  <a:lnTo>
                    <a:pt x="355" y="608"/>
                  </a:lnTo>
                  <a:lnTo>
                    <a:pt x="362" y="588"/>
                  </a:lnTo>
                  <a:lnTo>
                    <a:pt x="367" y="569"/>
                  </a:lnTo>
                  <a:lnTo>
                    <a:pt x="373" y="551"/>
                  </a:lnTo>
                  <a:lnTo>
                    <a:pt x="378" y="536"/>
                  </a:lnTo>
                  <a:lnTo>
                    <a:pt x="382" y="523"/>
                  </a:lnTo>
                  <a:lnTo>
                    <a:pt x="388" y="510"/>
                  </a:lnTo>
                  <a:lnTo>
                    <a:pt x="390" y="499"/>
                  </a:lnTo>
                  <a:lnTo>
                    <a:pt x="394" y="490"/>
                  </a:lnTo>
                  <a:lnTo>
                    <a:pt x="398" y="481"/>
                  </a:lnTo>
                  <a:lnTo>
                    <a:pt x="401" y="474"/>
                  </a:lnTo>
                  <a:lnTo>
                    <a:pt x="405" y="468"/>
                  </a:lnTo>
                  <a:lnTo>
                    <a:pt x="408" y="462"/>
                  </a:lnTo>
                  <a:lnTo>
                    <a:pt x="410" y="457"/>
                  </a:lnTo>
                  <a:lnTo>
                    <a:pt x="413" y="453"/>
                  </a:lnTo>
                  <a:lnTo>
                    <a:pt x="420" y="446"/>
                  </a:lnTo>
                  <a:lnTo>
                    <a:pt x="424" y="443"/>
                  </a:lnTo>
                  <a:lnTo>
                    <a:pt x="427" y="442"/>
                  </a:lnTo>
                  <a:lnTo>
                    <a:pt x="431" y="439"/>
                  </a:lnTo>
                  <a:lnTo>
                    <a:pt x="436" y="437"/>
                  </a:lnTo>
                  <a:lnTo>
                    <a:pt x="447" y="433"/>
                  </a:lnTo>
                  <a:lnTo>
                    <a:pt x="452" y="431"/>
                  </a:lnTo>
                  <a:lnTo>
                    <a:pt x="459" y="429"/>
                  </a:lnTo>
                  <a:lnTo>
                    <a:pt x="465" y="426"/>
                  </a:lnTo>
                  <a:lnTo>
                    <a:pt x="474" y="422"/>
                  </a:lnTo>
                  <a:lnTo>
                    <a:pt x="483" y="419"/>
                  </a:lnTo>
                  <a:lnTo>
                    <a:pt x="492" y="415"/>
                  </a:lnTo>
                  <a:lnTo>
                    <a:pt x="502" y="410"/>
                  </a:lnTo>
                  <a:lnTo>
                    <a:pt x="513" y="404"/>
                  </a:lnTo>
                  <a:lnTo>
                    <a:pt x="514" y="404"/>
                  </a:lnTo>
                  <a:lnTo>
                    <a:pt x="525" y="399"/>
                  </a:lnTo>
                  <a:lnTo>
                    <a:pt x="546" y="388"/>
                  </a:lnTo>
                  <a:lnTo>
                    <a:pt x="557" y="383"/>
                  </a:lnTo>
                  <a:lnTo>
                    <a:pt x="580" y="374"/>
                  </a:lnTo>
                  <a:lnTo>
                    <a:pt x="590" y="370"/>
                  </a:lnTo>
                  <a:lnTo>
                    <a:pt x="613" y="361"/>
                  </a:lnTo>
                  <a:lnTo>
                    <a:pt x="625" y="357"/>
                  </a:lnTo>
                  <a:lnTo>
                    <a:pt x="638" y="355"/>
                  </a:lnTo>
                  <a:lnTo>
                    <a:pt x="651" y="351"/>
                  </a:lnTo>
                  <a:lnTo>
                    <a:pt x="664" y="348"/>
                  </a:lnTo>
                  <a:lnTo>
                    <a:pt x="678" y="345"/>
                  </a:lnTo>
                  <a:lnTo>
                    <a:pt x="691" y="343"/>
                  </a:lnTo>
                  <a:lnTo>
                    <a:pt x="705" y="340"/>
                  </a:lnTo>
                  <a:lnTo>
                    <a:pt x="720" y="336"/>
                  </a:lnTo>
                  <a:lnTo>
                    <a:pt x="736" y="333"/>
                  </a:lnTo>
                  <a:lnTo>
                    <a:pt x="752" y="331"/>
                  </a:lnTo>
                  <a:lnTo>
                    <a:pt x="770" y="328"/>
                  </a:lnTo>
                  <a:lnTo>
                    <a:pt x="787" y="327"/>
                  </a:lnTo>
                  <a:lnTo>
                    <a:pt x="807" y="324"/>
                  </a:lnTo>
                  <a:lnTo>
                    <a:pt x="826" y="321"/>
                  </a:lnTo>
                  <a:lnTo>
                    <a:pt x="847" y="318"/>
                  </a:lnTo>
                  <a:lnTo>
                    <a:pt x="869" y="316"/>
                  </a:lnTo>
                  <a:lnTo>
                    <a:pt x="890" y="313"/>
                  </a:lnTo>
                  <a:lnTo>
                    <a:pt x="915" y="309"/>
                  </a:lnTo>
                  <a:lnTo>
                    <a:pt x="939" y="306"/>
                  </a:lnTo>
                  <a:lnTo>
                    <a:pt x="964" y="304"/>
                  </a:lnTo>
                  <a:lnTo>
                    <a:pt x="991" y="301"/>
                  </a:lnTo>
                  <a:lnTo>
                    <a:pt x="1019" y="297"/>
                  </a:lnTo>
                  <a:lnTo>
                    <a:pt x="1049" y="294"/>
                  </a:lnTo>
                  <a:lnTo>
                    <a:pt x="1080" y="290"/>
                  </a:lnTo>
                  <a:lnTo>
                    <a:pt x="1114" y="286"/>
                  </a:lnTo>
                  <a:lnTo>
                    <a:pt x="1149" y="284"/>
                  </a:lnTo>
                  <a:lnTo>
                    <a:pt x="1185" y="279"/>
                  </a:lnTo>
                  <a:lnTo>
                    <a:pt x="1225" y="277"/>
                  </a:lnTo>
                  <a:lnTo>
                    <a:pt x="1266" y="274"/>
                  </a:lnTo>
                  <a:lnTo>
                    <a:pt x="1309" y="270"/>
                  </a:lnTo>
                  <a:lnTo>
                    <a:pt x="1353" y="267"/>
                  </a:lnTo>
                  <a:lnTo>
                    <a:pt x="1399" y="263"/>
                  </a:lnTo>
                  <a:lnTo>
                    <a:pt x="1444" y="261"/>
                  </a:lnTo>
                  <a:lnTo>
                    <a:pt x="1493" y="258"/>
                  </a:lnTo>
                  <a:lnTo>
                    <a:pt x="1540" y="254"/>
                  </a:lnTo>
                  <a:lnTo>
                    <a:pt x="1588" y="251"/>
                  </a:lnTo>
                  <a:lnTo>
                    <a:pt x="1638" y="249"/>
                  </a:lnTo>
                  <a:lnTo>
                    <a:pt x="1687" y="245"/>
                  </a:lnTo>
                  <a:lnTo>
                    <a:pt x="1735" y="242"/>
                  </a:lnTo>
                  <a:lnTo>
                    <a:pt x="1835" y="235"/>
                  </a:lnTo>
                  <a:lnTo>
                    <a:pt x="1883" y="232"/>
                  </a:lnTo>
                  <a:lnTo>
                    <a:pt x="1978" y="226"/>
                  </a:lnTo>
                  <a:lnTo>
                    <a:pt x="2025" y="222"/>
                  </a:lnTo>
                  <a:lnTo>
                    <a:pt x="2071" y="218"/>
                  </a:lnTo>
                  <a:lnTo>
                    <a:pt x="2114" y="215"/>
                  </a:lnTo>
                  <a:lnTo>
                    <a:pt x="2157" y="211"/>
                  </a:lnTo>
                  <a:lnTo>
                    <a:pt x="2199" y="207"/>
                  </a:lnTo>
                  <a:lnTo>
                    <a:pt x="2239" y="204"/>
                  </a:lnTo>
                  <a:lnTo>
                    <a:pt x="2277" y="200"/>
                  </a:lnTo>
                  <a:lnTo>
                    <a:pt x="2313" y="196"/>
                  </a:lnTo>
                  <a:lnTo>
                    <a:pt x="2348" y="192"/>
                  </a:lnTo>
                  <a:lnTo>
                    <a:pt x="2409" y="184"/>
                  </a:lnTo>
                  <a:lnTo>
                    <a:pt x="2436" y="179"/>
                  </a:lnTo>
                  <a:lnTo>
                    <a:pt x="2462" y="175"/>
                  </a:lnTo>
                  <a:lnTo>
                    <a:pt x="2488" y="169"/>
                  </a:lnTo>
                  <a:lnTo>
                    <a:pt x="2512" y="165"/>
                  </a:lnTo>
                  <a:lnTo>
                    <a:pt x="2535" y="161"/>
                  </a:lnTo>
                  <a:lnTo>
                    <a:pt x="2558" y="156"/>
                  </a:lnTo>
                  <a:lnTo>
                    <a:pt x="2578" y="151"/>
                  </a:lnTo>
                  <a:lnTo>
                    <a:pt x="2599" y="146"/>
                  </a:lnTo>
                  <a:lnTo>
                    <a:pt x="2617" y="141"/>
                  </a:lnTo>
                  <a:lnTo>
                    <a:pt x="2636" y="135"/>
                  </a:lnTo>
                  <a:lnTo>
                    <a:pt x="2654" y="130"/>
                  </a:lnTo>
                  <a:lnTo>
                    <a:pt x="2671" y="125"/>
                  </a:lnTo>
                  <a:lnTo>
                    <a:pt x="2686" y="119"/>
                  </a:lnTo>
                  <a:lnTo>
                    <a:pt x="2701" y="115"/>
                  </a:lnTo>
                  <a:lnTo>
                    <a:pt x="2715" y="110"/>
                  </a:lnTo>
                  <a:lnTo>
                    <a:pt x="2728" y="104"/>
                  </a:lnTo>
                  <a:lnTo>
                    <a:pt x="2740" y="98"/>
                  </a:lnTo>
                  <a:lnTo>
                    <a:pt x="2750" y="92"/>
                  </a:lnTo>
                  <a:lnTo>
                    <a:pt x="2761" y="87"/>
                  </a:lnTo>
                  <a:lnTo>
                    <a:pt x="2771" y="82"/>
                  </a:lnTo>
                  <a:lnTo>
                    <a:pt x="2779" y="75"/>
                  </a:lnTo>
                  <a:lnTo>
                    <a:pt x="2785" y="70"/>
                  </a:lnTo>
                  <a:lnTo>
                    <a:pt x="2792" y="63"/>
                  </a:lnTo>
                  <a:lnTo>
                    <a:pt x="2799" y="57"/>
                  </a:lnTo>
                  <a:lnTo>
                    <a:pt x="2803" y="51"/>
                  </a:lnTo>
                  <a:lnTo>
                    <a:pt x="2805" y="44"/>
                  </a:lnTo>
                  <a:lnTo>
                    <a:pt x="2810" y="37"/>
                  </a:lnTo>
                  <a:lnTo>
                    <a:pt x="2811" y="31"/>
                  </a:lnTo>
                  <a:lnTo>
                    <a:pt x="2811" y="17"/>
                  </a:lnTo>
                  <a:lnTo>
                    <a:pt x="2810" y="9"/>
                  </a:lnTo>
                  <a:lnTo>
                    <a:pt x="2807" y="2"/>
                  </a:lnTo>
                  <a:lnTo>
                    <a:pt x="2807" y="1"/>
                  </a:lnTo>
                  <a:lnTo>
                    <a:pt x="2805" y="0"/>
                  </a:lnTo>
                  <a:lnTo>
                    <a:pt x="2799" y="0"/>
                  </a:lnTo>
                  <a:lnTo>
                    <a:pt x="2797" y="1"/>
                  </a:lnTo>
                  <a:lnTo>
                    <a:pt x="2797" y="6"/>
                  </a:lnTo>
                  <a:lnTo>
                    <a:pt x="2799" y="12"/>
                  </a:lnTo>
                  <a:lnTo>
                    <a:pt x="2800" y="18"/>
                  </a:lnTo>
                  <a:lnTo>
                    <a:pt x="2800" y="29"/>
                  </a:lnTo>
                  <a:lnTo>
                    <a:pt x="2799" y="35"/>
                  </a:lnTo>
                  <a:lnTo>
                    <a:pt x="2796" y="40"/>
                  </a:lnTo>
                  <a:lnTo>
                    <a:pt x="2793" y="45"/>
                  </a:lnTo>
                  <a:lnTo>
                    <a:pt x="2789" y="51"/>
                  </a:lnTo>
                  <a:lnTo>
                    <a:pt x="2785" y="56"/>
                  </a:lnTo>
                  <a:lnTo>
                    <a:pt x="2779" y="61"/>
                  </a:lnTo>
                  <a:lnTo>
                    <a:pt x="2772" y="67"/>
                  </a:lnTo>
                  <a:lnTo>
                    <a:pt x="2764" y="72"/>
                  </a:lnTo>
                  <a:lnTo>
                    <a:pt x="2756" y="78"/>
                  </a:lnTo>
                  <a:lnTo>
                    <a:pt x="2745" y="83"/>
                  </a:lnTo>
                  <a:lnTo>
                    <a:pt x="2736" y="88"/>
                  </a:lnTo>
                  <a:lnTo>
                    <a:pt x="2723" y="94"/>
                  </a:lnTo>
                  <a:lnTo>
                    <a:pt x="2711" y="99"/>
                  </a:lnTo>
                  <a:lnTo>
                    <a:pt x="2698" y="104"/>
                  </a:lnTo>
                  <a:lnTo>
                    <a:pt x="2683" y="110"/>
                  </a:lnTo>
                  <a:lnTo>
                    <a:pt x="2667" y="115"/>
                  </a:lnTo>
                  <a:lnTo>
                    <a:pt x="2651" y="121"/>
                  </a:lnTo>
                  <a:lnTo>
                    <a:pt x="2633" y="126"/>
                  </a:lnTo>
                  <a:lnTo>
                    <a:pt x="2615" y="130"/>
                  </a:lnTo>
                  <a:lnTo>
                    <a:pt x="2596" y="135"/>
                  </a:lnTo>
                  <a:lnTo>
                    <a:pt x="2577" y="141"/>
                  </a:lnTo>
                  <a:lnTo>
                    <a:pt x="2555" y="145"/>
                  </a:lnTo>
                  <a:lnTo>
                    <a:pt x="2532" y="150"/>
                  </a:lnTo>
                  <a:lnTo>
                    <a:pt x="2509" y="154"/>
                  </a:lnTo>
                  <a:lnTo>
                    <a:pt x="2485" y="160"/>
                  </a:lnTo>
                  <a:lnTo>
                    <a:pt x="2460" y="165"/>
                  </a:lnTo>
                  <a:lnTo>
                    <a:pt x="2434" y="168"/>
                  </a:lnTo>
                  <a:lnTo>
                    <a:pt x="2407" y="173"/>
                  </a:lnTo>
                  <a:lnTo>
                    <a:pt x="2347" y="181"/>
                  </a:lnTo>
                  <a:lnTo>
                    <a:pt x="2312" y="185"/>
                  </a:lnTo>
                  <a:lnTo>
                    <a:pt x="2276" y="189"/>
                  </a:lnTo>
                  <a:lnTo>
                    <a:pt x="2238" y="193"/>
                  </a:lnTo>
                  <a:lnTo>
                    <a:pt x="2199" y="196"/>
                  </a:lnTo>
                  <a:lnTo>
                    <a:pt x="2157" y="200"/>
                  </a:lnTo>
                  <a:lnTo>
                    <a:pt x="2114" y="204"/>
                  </a:lnTo>
                  <a:lnTo>
                    <a:pt x="2070" y="207"/>
                  </a:lnTo>
                  <a:lnTo>
                    <a:pt x="2024" y="211"/>
                  </a:lnTo>
                  <a:lnTo>
                    <a:pt x="1978" y="215"/>
                  </a:lnTo>
                  <a:lnTo>
                    <a:pt x="1883" y="222"/>
                  </a:lnTo>
                  <a:lnTo>
                    <a:pt x="1833" y="224"/>
                  </a:lnTo>
                  <a:lnTo>
                    <a:pt x="1735" y="231"/>
                  </a:lnTo>
                  <a:lnTo>
                    <a:pt x="1685" y="234"/>
                  </a:lnTo>
                  <a:lnTo>
                    <a:pt x="1637" y="238"/>
                  </a:lnTo>
                  <a:lnTo>
                    <a:pt x="1588" y="241"/>
                  </a:lnTo>
                  <a:lnTo>
                    <a:pt x="1540" y="243"/>
                  </a:lnTo>
                  <a:lnTo>
                    <a:pt x="1492" y="247"/>
                  </a:lnTo>
                  <a:lnTo>
                    <a:pt x="1444" y="250"/>
                  </a:lnTo>
                  <a:lnTo>
                    <a:pt x="1397" y="253"/>
                  </a:lnTo>
                  <a:lnTo>
                    <a:pt x="1353" y="257"/>
                  </a:lnTo>
                  <a:lnTo>
                    <a:pt x="1309" y="259"/>
                  </a:lnTo>
                  <a:lnTo>
                    <a:pt x="1266" y="263"/>
                  </a:lnTo>
                  <a:lnTo>
                    <a:pt x="1224" y="266"/>
                  </a:lnTo>
                  <a:lnTo>
                    <a:pt x="1185" y="269"/>
                  </a:lnTo>
                  <a:lnTo>
                    <a:pt x="1149" y="273"/>
                  </a:lnTo>
                  <a:lnTo>
                    <a:pt x="1112" y="275"/>
                  </a:lnTo>
                  <a:lnTo>
                    <a:pt x="1079" y="279"/>
                  </a:lnTo>
                  <a:lnTo>
                    <a:pt x="1048" y="284"/>
                  </a:lnTo>
                  <a:lnTo>
                    <a:pt x="1018" y="286"/>
                  </a:lnTo>
                  <a:lnTo>
                    <a:pt x="990" y="290"/>
                  </a:lnTo>
                  <a:lnTo>
                    <a:pt x="963" y="293"/>
                  </a:lnTo>
                  <a:lnTo>
                    <a:pt x="938" y="296"/>
                  </a:lnTo>
                  <a:lnTo>
                    <a:pt x="913" y="298"/>
                  </a:lnTo>
                  <a:lnTo>
                    <a:pt x="889" y="302"/>
                  </a:lnTo>
                  <a:lnTo>
                    <a:pt x="868" y="305"/>
                  </a:lnTo>
                  <a:lnTo>
                    <a:pt x="846" y="308"/>
                  </a:lnTo>
                  <a:lnTo>
                    <a:pt x="825" y="310"/>
                  </a:lnTo>
                  <a:lnTo>
                    <a:pt x="806" y="313"/>
                  </a:lnTo>
                  <a:lnTo>
                    <a:pt x="786" y="316"/>
                  </a:lnTo>
                  <a:lnTo>
                    <a:pt x="768" y="317"/>
                  </a:lnTo>
                  <a:lnTo>
                    <a:pt x="751" y="320"/>
                  </a:lnTo>
                  <a:lnTo>
                    <a:pt x="735" y="322"/>
                  </a:lnTo>
                  <a:lnTo>
                    <a:pt x="718" y="325"/>
                  </a:lnTo>
                  <a:lnTo>
                    <a:pt x="703" y="329"/>
                  </a:lnTo>
                  <a:lnTo>
                    <a:pt x="690" y="332"/>
                  </a:lnTo>
                  <a:lnTo>
                    <a:pt x="675" y="335"/>
                  </a:lnTo>
                  <a:lnTo>
                    <a:pt x="662" y="337"/>
                  </a:lnTo>
                  <a:lnTo>
                    <a:pt x="648" y="341"/>
                  </a:lnTo>
                  <a:lnTo>
                    <a:pt x="635" y="344"/>
                  </a:lnTo>
                  <a:lnTo>
                    <a:pt x="623" y="348"/>
                  </a:lnTo>
                  <a:lnTo>
                    <a:pt x="611" y="352"/>
                  </a:lnTo>
                  <a:lnTo>
                    <a:pt x="586" y="360"/>
                  </a:lnTo>
                  <a:lnTo>
                    <a:pt x="576" y="364"/>
                  </a:lnTo>
                  <a:lnTo>
                    <a:pt x="553" y="374"/>
                  </a:lnTo>
                  <a:lnTo>
                    <a:pt x="542" y="379"/>
                  </a:lnTo>
                  <a:lnTo>
                    <a:pt x="519" y="390"/>
                  </a:lnTo>
                  <a:lnTo>
                    <a:pt x="509" y="395"/>
                  </a:lnTo>
                  <a:lnTo>
                    <a:pt x="498" y="400"/>
                  </a:lnTo>
                  <a:lnTo>
                    <a:pt x="487" y="404"/>
                  </a:lnTo>
                  <a:lnTo>
                    <a:pt x="479" y="408"/>
                  </a:lnTo>
                  <a:lnTo>
                    <a:pt x="470" y="413"/>
                  </a:lnTo>
                  <a:lnTo>
                    <a:pt x="461" y="415"/>
                  </a:lnTo>
                  <a:lnTo>
                    <a:pt x="455" y="418"/>
                  </a:lnTo>
                  <a:lnTo>
                    <a:pt x="448" y="421"/>
                  </a:lnTo>
                  <a:lnTo>
                    <a:pt x="443" y="423"/>
                  </a:lnTo>
                  <a:lnTo>
                    <a:pt x="432" y="427"/>
                  </a:lnTo>
                  <a:lnTo>
                    <a:pt x="427" y="430"/>
                  </a:lnTo>
                  <a:lnTo>
                    <a:pt x="421" y="433"/>
                  </a:lnTo>
                  <a:lnTo>
                    <a:pt x="417" y="435"/>
                  </a:lnTo>
                  <a:lnTo>
                    <a:pt x="413" y="438"/>
                  </a:lnTo>
                  <a:lnTo>
                    <a:pt x="405" y="446"/>
                  </a:lnTo>
                  <a:lnTo>
                    <a:pt x="402" y="451"/>
                  </a:lnTo>
                  <a:lnTo>
                    <a:pt x="398" y="457"/>
                  </a:lnTo>
                  <a:lnTo>
                    <a:pt x="396" y="462"/>
                  </a:lnTo>
                  <a:lnTo>
                    <a:pt x="392" y="469"/>
                  </a:lnTo>
                  <a:lnTo>
                    <a:pt x="388" y="477"/>
                  </a:lnTo>
                  <a:lnTo>
                    <a:pt x="385" y="486"/>
                  </a:lnTo>
                  <a:lnTo>
                    <a:pt x="381" y="496"/>
                  </a:lnTo>
                  <a:lnTo>
                    <a:pt x="377" y="507"/>
                  </a:lnTo>
                  <a:lnTo>
                    <a:pt x="373" y="519"/>
                  </a:lnTo>
                  <a:lnTo>
                    <a:pt x="367" y="532"/>
                  </a:lnTo>
                  <a:lnTo>
                    <a:pt x="363" y="549"/>
                  </a:lnTo>
                  <a:lnTo>
                    <a:pt x="358" y="565"/>
                  </a:lnTo>
                  <a:lnTo>
                    <a:pt x="351" y="584"/>
                  </a:lnTo>
                  <a:lnTo>
                    <a:pt x="346" y="604"/>
                  </a:lnTo>
                  <a:lnTo>
                    <a:pt x="338" y="625"/>
                  </a:lnTo>
                  <a:lnTo>
                    <a:pt x="331" y="649"/>
                  </a:lnTo>
                  <a:lnTo>
                    <a:pt x="315" y="702"/>
                  </a:lnTo>
                  <a:lnTo>
                    <a:pt x="306" y="730"/>
                  </a:lnTo>
                  <a:lnTo>
                    <a:pt x="298" y="758"/>
                  </a:lnTo>
                  <a:lnTo>
                    <a:pt x="289" y="788"/>
                  </a:lnTo>
                  <a:lnTo>
                    <a:pt x="280" y="819"/>
                  </a:lnTo>
                  <a:lnTo>
                    <a:pt x="272" y="849"/>
                  </a:lnTo>
                  <a:lnTo>
                    <a:pt x="263" y="882"/>
                  </a:lnTo>
                  <a:lnTo>
                    <a:pt x="253" y="916"/>
                  </a:lnTo>
                  <a:lnTo>
                    <a:pt x="244" y="949"/>
                  </a:lnTo>
                  <a:lnTo>
                    <a:pt x="234" y="986"/>
                  </a:lnTo>
                  <a:lnTo>
                    <a:pt x="226" y="1022"/>
                  </a:lnTo>
                  <a:lnTo>
                    <a:pt x="215" y="1060"/>
                  </a:lnTo>
                  <a:lnTo>
                    <a:pt x="206" y="1099"/>
                  </a:lnTo>
                  <a:lnTo>
                    <a:pt x="196" y="1139"/>
                  </a:lnTo>
                  <a:lnTo>
                    <a:pt x="175" y="1221"/>
                  </a:lnTo>
                  <a:lnTo>
                    <a:pt x="165" y="1264"/>
                  </a:lnTo>
                  <a:lnTo>
                    <a:pt x="155" y="1307"/>
                  </a:lnTo>
                  <a:lnTo>
                    <a:pt x="144" y="1353"/>
                  </a:lnTo>
                  <a:lnTo>
                    <a:pt x="132" y="1399"/>
                  </a:lnTo>
                  <a:lnTo>
                    <a:pt x="121" y="1447"/>
                  </a:lnTo>
                  <a:lnTo>
                    <a:pt x="110" y="1494"/>
                  </a:lnTo>
                  <a:lnTo>
                    <a:pt x="98" y="1543"/>
                  </a:lnTo>
                  <a:lnTo>
                    <a:pt x="86" y="1594"/>
                  </a:lnTo>
                  <a:lnTo>
                    <a:pt x="74" y="1645"/>
                  </a:lnTo>
                  <a:lnTo>
                    <a:pt x="63" y="1697"/>
                  </a:lnTo>
                  <a:lnTo>
                    <a:pt x="50" y="1751"/>
                  </a:lnTo>
                  <a:lnTo>
                    <a:pt x="38" y="1806"/>
                  </a:lnTo>
                  <a:lnTo>
                    <a:pt x="26" y="1862"/>
                  </a:lnTo>
                  <a:lnTo>
                    <a:pt x="12" y="1918"/>
                  </a:lnTo>
                  <a:lnTo>
                    <a:pt x="0" y="1977"/>
                  </a:lnTo>
                </a:path>
              </a:pathLst>
            </a:custGeom>
            <a:solidFill>
              <a:srgbClr val="000000"/>
            </a:solidFill>
            <a:ln w="9525" cap="rnd">
              <a:noFill/>
              <a:round/>
              <a:headEnd type="none" w="sm" len="sm"/>
              <a:tailEnd type="none" w="sm" len="sm"/>
            </a:ln>
            <a:effectLst/>
          </p:spPr>
          <p:txBody>
            <a:bodyPr/>
            <a:lstStyle/>
            <a:p>
              <a:endParaRPr lang="el-GR"/>
            </a:p>
          </p:txBody>
        </p:sp>
        <p:sp>
          <p:nvSpPr>
            <p:cNvPr id="33" name="Freeform 30"/>
            <p:cNvSpPr>
              <a:spLocks/>
            </p:cNvSpPr>
            <p:nvPr/>
          </p:nvSpPr>
          <p:spPr bwMode="auto">
            <a:xfrm>
              <a:off x="1141" y="2020"/>
              <a:ext cx="3015" cy="1225"/>
            </a:xfrm>
            <a:custGeom>
              <a:avLst/>
              <a:gdLst/>
              <a:ahLst/>
              <a:cxnLst>
                <a:cxn ang="0">
                  <a:pos x="2" y="1214"/>
                </a:cxn>
                <a:cxn ang="0">
                  <a:pos x="2" y="1221"/>
                </a:cxn>
                <a:cxn ang="0">
                  <a:pos x="4" y="1224"/>
                </a:cxn>
                <a:cxn ang="0">
                  <a:pos x="74" y="1209"/>
                </a:cxn>
                <a:cxn ang="0">
                  <a:pos x="174" y="1188"/>
                </a:cxn>
                <a:cxn ang="0">
                  <a:pos x="338" y="1150"/>
                </a:cxn>
                <a:cxn ang="0">
                  <a:pos x="436" y="1128"/>
                </a:cxn>
                <a:cxn ang="0">
                  <a:pos x="531" y="1105"/>
                </a:cxn>
                <a:cxn ang="0">
                  <a:pos x="722" y="1057"/>
                </a:cxn>
                <a:cxn ang="0">
                  <a:pos x="815" y="1033"/>
                </a:cxn>
                <a:cxn ang="0">
                  <a:pos x="909" y="1006"/>
                </a:cxn>
                <a:cxn ang="0">
                  <a:pos x="1002" y="980"/>
                </a:cxn>
                <a:cxn ang="0">
                  <a:pos x="1095" y="953"/>
                </a:cxn>
                <a:cxn ang="0">
                  <a:pos x="1184" y="928"/>
                </a:cxn>
                <a:cxn ang="0">
                  <a:pos x="1299" y="895"/>
                </a:cxn>
                <a:cxn ang="0">
                  <a:pos x="1412" y="863"/>
                </a:cxn>
                <a:cxn ang="0">
                  <a:pos x="1527" y="828"/>
                </a:cxn>
                <a:cxn ang="0">
                  <a:pos x="1641" y="790"/>
                </a:cxn>
                <a:cxn ang="0">
                  <a:pos x="1756" y="747"/>
                </a:cxn>
                <a:cxn ang="0">
                  <a:pos x="1844" y="712"/>
                </a:cxn>
                <a:cxn ang="0">
                  <a:pos x="1935" y="670"/>
                </a:cxn>
                <a:cxn ang="0">
                  <a:pos x="2030" y="625"/>
                </a:cxn>
                <a:cxn ang="0">
                  <a:pos x="2124" y="576"/>
                </a:cxn>
                <a:cxn ang="0">
                  <a:pos x="2219" y="524"/>
                </a:cxn>
                <a:cxn ang="0">
                  <a:pos x="2313" y="471"/>
                </a:cxn>
                <a:cxn ang="0">
                  <a:pos x="2442" y="395"/>
                </a:cxn>
                <a:cxn ang="0">
                  <a:pos x="2606" y="291"/>
                </a:cxn>
                <a:cxn ang="0">
                  <a:pos x="2707" y="225"/>
                </a:cxn>
                <a:cxn ang="0">
                  <a:pos x="2841" y="132"/>
                </a:cxn>
                <a:cxn ang="0">
                  <a:pos x="2943" y="61"/>
                </a:cxn>
                <a:cxn ang="0">
                  <a:pos x="3013" y="8"/>
                </a:cxn>
                <a:cxn ang="0">
                  <a:pos x="3014" y="4"/>
                </a:cxn>
                <a:cxn ang="0">
                  <a:pos x="3011" y="0"/>
                </a:cxn>
                <a:cxn ang="0">
                  <a:pos x="2936" y="51"/>
                </a:cxn>
                <a:cxn ang="0">
                  <a:pos x="2834" y="124"/>
                </a:cxn>
                <a:cxn ang="0">
                  <a:pos x="2700" y="217"/>
                </a:cxn>
                <a:cxn ang="0">
                  <a:pos x="2601" y="283"/>
                </a:cxn>
                <a:cxn ang="0">
                  <a:pos x="2437" y="385"/>
                </a:cxn>
                <a:cxn ang="0">
                  <a:pos x="2308" y="462"/>
                </a:cxn>
                <a:cxn ang="0">
                  <a:pos x="2214" y="515"/>
                </a:cxn>
                <a:cxn ang="0">
                  <a:pos x="2118" y="567"/>
                </a:cxn>
                <a:cxn ang="0">
                  <a:pos x="2024" y="615"/>
                </a:cxn>
                <a:cxn ang="0">
                  <a:pos x="1931" y="661"/>
                </a:cxn>
                <a:cxn ang="0">
                  <a:pos x="1840" y="701"/>
                </a:cxn>
                <a:cxn ang="0">
                  <a:pos x="1752" y="738"/>
                </a:cxn>
                <a:cxn ang="0">
                  <a:pos x="1637" y="781"/>
                </a:cxn>
                <a:cxn ang="0">
                  <a:pos x="1523" y="819"/>
                </a:cxn>
                <a:cxn ang="0">
                  <a:pos x="1410" y="854"/>
                </a:cxn>
                <a:cxn ang="0">
                  <a:pos x="1297" y="886"/>
                </a:cxn>
                <a:cxn ang="0">
                  <a:pos x="1181" y="918"/>
                </a:cxn>
                <a:cxn ang="0">
                  <a:pos x="1092" y="943"/>
                </a:cxn>
                <a:cxn ang="0">
                  <a:pos x="1032" y="961"/>
                </a:cxn>
                <a:cxn ang="0">
                  <a:pos x="938" y="988"/>
                </a:cxn>
                <a:cxn ang="0">
                  <a:pos x="844" y="1014"/>
                </a:cxn>
                <a:cxn ang="0">
                  <a:pos x="751" y="1038"/>
                </a:cxn>
                <a:cxn ang="0">
                  <a:pos x="561" y="1086"/>
                </a:cxn>
                <a:cxn ang="0">
                  <a:pos x="464" y="1111"/>
                </a:cxn>
                <a:cxn ang="0">
                  <a:pos x="368" y="1132"/>
                </a:cxn>
                <a:cxn ang="0">
                  <a:pos x="206" y="1170"/>
                </a:cxn>
                <a:cxn ang="0">
                  <a:pos x="105" y="1192"/>
                </a:cxn>
                <a:cxn ang="0">
                  <a:pos x="4" y="1213"/>
                </a:cxn>
              </a:cxnLst>
              <a:rect l="0" t="0" r="r" b="b"/>
              <a:pathLst>
                <a:path w="3015" h="1225">
                  <a:moveTo>
                    <a:pt x="4" y="1213"/>
                  </a:moveTo>
                  <a:lnTo>
                    <a:pt x="3" y="1213"/>
                  </a:lnTo>
                  <a:lnTo>
                    <a:pt x="2" y="1214"/>
                  </a:lnTo>
                  <a:lnTo>
                    <a:pt x="0" y="1214"/>
                  </a:lnTo>
                  <a:lnTo>
                    <a:pt x="0" y="1220"/>
                  </a:lnTo>
                  <a:lnTo>
                    <a:pt x="2" y="1221"/>
                  </a:lnTo>
                  <a:lnTo>
                    <a:pt x="2" y="1222"/>
                  </a:lnTo>
                  <a:lnTo>
                    <a:pt x="3" y="1222"/>
                  </a:lnTo>
                  <a:lnTo>
                    <a:pt x="4" y="1224"/>
                  </a:lnTo>
                  <a:lnTo>
                    <a:pt x="6" y="1224"/>
                  </a:lnTo>
                  <a:lnTo>
                    <a:pt x="41" y="1216"/>
                  </a:lnTo>
                  <a:lnTo>
                    <a:pt x="74" y="1209"/>
                  </a:lnTo>
                  <a:lnTo>
                    <a:pt x="108" y="1202"/>
                  </a:lnTo>
                  <a:lnTo>
                    <a:pt x="141" y="1194"/>
                  </a:lnTo>
                  <a:lnTo>
                    <a:pt x="174" y="1188"/>
                  </a:lnTo>
                  <a:lnTo>
                    <a:pt x="207" y="1181"/>
                  </a:lnTo>
                  <a:lnTo>
                    <a:pt x="306" y="1158"/>
                  </a:lnTo>
                  <a:lnTo>
                    <a:pt x="338" y="1150"/>
                  </a:lnTo>
                  <a:lnTo>
                    <a:pt x="370" y="1143"/>
                  </a:lnTo>
                  <a:lnTo>
                    <a:pt x="402" y="1135"/>
                  </a:lnTo>
                  <a:lnTo>
                    <a:pt x="436" y="1128"/>
                  </a:lnTo>
                  <a:lnTo>
                    <a:pt x="467" y="1121"/>
                  </a:lnTo>
                  <a:lnTo>
                    <a:pt x="499" y="1113"/>
                  </a:lnTo>
                  <a:lnTo>
                    <a:pt x="531" y="1105"/>
                  </a:lnTo>
                  <a:lnTo>
                    <a:pt x="564" y="1097"/>
                  </a:lnTo>
                  <a:lnTo>
                    <a:pt x="627" y="1081"/>
                  </a:lnTo>
                  <a:lnTo>
                    <a:pt x="722" y="1057"/>
                  </a:lnTo>
                  <a:lnTo>
                    <a:pt x="753" y="1049"/>
                  </a:lnTo>
                  <a:lnTo>
                    <a:pt x="784" y="1041"/>
                  </a:lnTo>
                  <a:lnTo>
                    <a:pt x="815" y="1033"/>
                  </a:lnTo>
                  <a:lnTo>
                    <a:pt x="846" y="1023"/>
                  </a:lnTo>
                  <a:lnTo>
                    <a:pt x="879" y="1015"/>
                  </a:lnTo>
                  <a:lnTo>
                    <a:pt x="909" y="1006"/>
                  </a:lnTo>
                  <a:lnTo>
                    <a:pt x="940" y="998"/>
                  </a:lnTo>
                  <a:lnTo>
                    <a:pt x="971" y="990"/>
                  </a:lnTo>
                  <a:lnTo>
                    <a:pt x="1002" y="980"/>
                  </a:lnTo>
                  <a:lnTo>
                    <a:pt x="1034" y="971"/>
                  </a:lnTo>
                  <a:lnTo>
                    <a:pt x="1065" y="963"/>
                  </a:lnTo>
                  <a:lnTo>
                    <a:pt x="1095" y="953"/>
                  </a:lnTo>
                  <a:lnTo>
                    <a:pt x="1124" y="944"/>
                  </a:lnTo>
                  <a:lnTo>
                    <a:pt x="1154" y="936"/>
                  </a:lnTo>
                  <a:lnTo>
                    <a:pt x="1184" y="928"/>
                  </a:lnTo>
                  <a:lnTo>
                    <a:pt x="1213" y="920"/>
                  </a:lnTo>
                  <a:lnTo>
                    <a:pt x="1270" y="905"/>
                  </a:lnTo>
                  <a:lnTo>
                    <a:pt x="1299" y="895"/>
                  </a:lnTo>
                  <a:lnTo>
                    <a:pt x="1356" y="879"/>
                  </a:lnTo>
                  <a:lnTo>
                    <a:pt x="1384" y="871"/>
                  </a:lnTo>
                  <a:lnTo>
                    <a:pt x="1412" y="863"/>
                  </a:lnTo>
                  <a:lnTo>
                    <a:pt x="1442" y="855"/>
                  </a:lnTo>
                  <a:lnTo>
                    <a:pt x="1470" y="846"/>
                  </a:lnTo>
                  <a:lnTo>
                    <a:pt x="1527" y="828"/>
                  </a:lnTo>
                  <a:lnTo>
                    <a:pt x="1555" y="820"/>
                  </a:lnTo>
                  <a:lnTo>
                    <a:pt x="1583" y="811"/>
                  </a:lnTo>
                  <a:lnTo>
                    <a:pt x="1641" y="790"/>
                  </a:lnTo>
                  <a:lnTo>
                    <a:pt x="1669" y="781"/>
                  </a:lnTo>
                  <a:lnTo>
                    <a:pt x="1727" y="760"/>
                  </a:lnTo>
                  <a:lnTo>
                    <a:pt x="1756" y="747"/>
                  </a:lnTo>
                  <a:lnTo>
                    <a:pt x="1785" y="735"/>
                  </a:lnTo>
                  <a:lnTo>
                    <a:pt x="1815" y="723"/>
                  </a:lnTo>
                  <a:lnTo>
                    <a:pt x="1844" y="712"/>
                  </a:lnTo>
                  <a:lnTo>
                    <a:pt x="1874" y="699"/>
                  </a:lnTo>
                  <a:lnTo>
                    <a:pt x="1905" y="685"/>
                  </a:lnTo>
                  <a:lnTo>
                    <a:pt x="1935" y="670"/>
                  </a:lnTo>
                  <a:lnTo>
                    <a:pt x="1966" y="656"/>
                  </a:lnTo>
                  <a:lnTo>
                    <a:pt x="1997" y="641"/>
                  </a:lnTo>
                  <a:lnTo>
                    <a:pt x="2030" y="625"/>
                  </a:lnTo>
                  <a:lnTo>
                    <a:pt x="2060" y="609"/>
                  </a:lnTo>
                  <a:lnTo>
                    <a:pt x="2091" y="593"/>
                  </a:lnTo>
                  <a:lnTo>
                    <a:pt x="2124" y="576"/>
                  </a:lnTo>
                  <a:lnTo>
                    <a:pt x="2156" y="559"/>
                  </a:lnTo>
                  <a:lnTo>
                    <a:pt x="2187" y="541"/>
                  </a:lnTo>
                  <a:lnTo>
                    <a:pt x="2219" y="524"/>
                  </a:lnTo>
                  <a:lnTo>
                    <a:pt x="2250" y="508"/>
                  </a:lnTo>
                  <a:lnTo>
                    <a:pt x="2281" y="490"/>
                  </a:lnTo>
                  <a:lnTo>
                    <a:pt x="2313" y="471"/>
                  </a:lnTo>
                  <a:lnTo>
                    <a:pt x="2346" y="452"/>
                  </a:lnTo>
                  <a:lnTo>
                    <a:pt x="2410" y="413"/>
                  </a:lnTo>
                  <a:lnTo>
                    <a:pt x="2442" y="395"/>
                  </a:lnTo>
                  <a:lnTo>
                    <a:pt x="2508" y="354"/>
                  </a:lnTo>
                  <a:lnTo>
                    <a:pt x="2574" y="311"/>
                  </a:lnTo>
                  <a:lnTo>
                    <a:pt x="2606" y="291"/>
                  </a:lnTo>
                  <a:lnTo>
                    <a:pt x="2640" y="269"/>
                  </a:lnTo>
                  <a:lnTo>
                    <a:pt x="2674" y="248"/>
                  </a:lnTo>
                  <a:lnTo>
                    <a:pt x="2707" y="225"/>
                  </a:lnTo>
                  <a:lnTo>
                    <a:pt x="2739" y="202"/>
                  </a:lnTo>
                  <a:lnTo>
                    <a:pt x="2806" y="156"/>
                  </a:lnTo>
                  <a:lnTo>
                    <a:pt x="2841" y="132"/>
                  </a:lnTo>
                  <a:lnTo>
                    <a:pt x="2874" y="108"/>
                  </a:lnTo>
                  <a:lnTo>
                    <a:pt x="2908" y="85"/>
                  </a:lnTo>
                  <a:lnTo>
                    <a:pt x="2943" y="61"/>
                  </a:lnTo>
                  <a:lnTo>
                    <a:pt x="2976" y="35"/>
                  </a:lnTo>
                  <a:lnTo>
                    <a:pt x="3011" y="10"/>
                  </a:lnTo>
                  <a:lnTo>
                    <a:pt x="3013" y="8"/>
                  </a:lnTo>
                  <a:lnTo>
                    <a:pt x="3013" y="7"/>
                  </a:lnTo>
                  <a:lnTo>
                    <a:pt x="3014" y="6"/>
                  </a:lnTo>
                  <a:lnTo>
                    <a:pt x="3014" y="4"/>
                  </a:lnTo>
                  <a:lnTo>
                    <a:pt x="3013" y="3"/>
                  </a:lnTo>
                  <a:lnTo>
                    <a:pt x="3013" y="2"/>
                  </a:lnTo>
                  <a:lnTo>
                    <a:pt x="3011" y="0"/>
                  </a:lnTo>
                  <a:lnTo>
                    <a:pt x="3004" y="0"/>
                  </a:lnTo>
                  <a:lnTo>
                    <a:pt x="2971" y="26"/>
                  </a:lnTo>
                  <a:lnTo>
                    <a:pt x="2936" y="51"/>
                  </a:lnTo>
                  <a:lnTo>
                    <a:pt x="2902" y="75"/>
                  </a:lnTo>
                  <a:lnTo>
                    <a:pt x="2867" y="101"/>
                  </a:lnTo>
                  <a:lnTo>
                    <a:pt x="2834" y="124"/>
                  </a:lnTo>
                  <a:lnTo>
                    <a:pt x="2800" y="147"/>
                  </a:lnTo>
                  <a:lnTo>
                    <a:pt x="2734" y="194"/>
                  </a:lnTo>
                  <a:lnTo>
                    <a:pt x="2700" y="217"/>
                  </a:lnTo>
                  <a:lnTo>
                    <a:pt x="2667" y="238"/>
                  </a:lnTo>
                  <a:lnTo>
                    <a:pt x="2633" y="261"/>
                  </a:lnTo>
                  <a:lnTo>
                    <a:pt x="2601" y="283"/>
                  </a:lnTo>
                  <a:lnTo>
                    <a:pt x="2567" y="304"/>
                  </a:lnTo>
                  <a:lnTo>
                    <a:pt x="2503" y="345"/>
                  </a:lnTo>
                  <a:lnTo>
                    <a:pt x="2437" y="385"/>
                  </a:lnTo>
                  <a:lnTo>
                    <a:pt x="2405" y="404"/>
                  </a:lnTo>
                  <a:lnTo>
                    <a:pt x="2340" y="443"/>
                  </a:lnTo>
                  <a:lnTo>
                    <a:pt x="2308" y="462"/>
                  </a:lnTo>
                  <a:lnTo>
                    <a:pt x="2276" y="481"/>
                  </a:lnTo>
                  <a:lnTo>
                    <a:pt x="2245" y="498"/>
                  </a:lnTo>
                  <a:lnTo>
                    <a:pt x="2214" y="515"/>
                  </a:lnTo>
                  <a:lnTo>
                    <a:pt x="2181" y="532"/>
                  </a:lnTo>
                  <a:lnTo>
                    <a:pt x="2150" y="550"/>
                  </a:lnTo>
                  <a:lnTo>
                    <a:pt x="2118" y="567"/>
                  </a:lnTo>
                  <a:lnTo>
                    <a:pt x="2087" y="583"/>
                  </a:lnTo>
                  <a:lnTo>
                    <a:pt x="2056" y="599"/>
                  </a:lnTo>
                  <a:lnTo>
                    <a:pt x="2024" y="615"/>
                  </a:lnTo>
                  <a:lnTo>
                    <a:pt x="1993" y="631"/>
                  </a:lnTo>
                  <a:lnTo>
                    <a:pt x="1962" y="646"/>
                  </a:lnTo>
                  <a:lnTo>
                    <a:pt x="1931" y="661"/>
                  </a:lnTo>
                  <a:lnTo>
                    <a:pt x="1901" y="674"/>
                  </a:lnTo>
                  <a:lnTo>
                    <a:pt x="1870" y="689"/>
                  </a:lnTo>
                  <a:lnTo>
                    <a:pt x="1840" y="701"/>
                  </a:lnTo>
                  <a:lnTo>
                    <a:pt x="1810" y="714"/>
                  </a:lnTo>
                  <a:lnTo>
                    <a:pt x="1781" y="726"/>
                  </a:lnTo>
                  <a:lnTo>
                    <a:pt x="1752" y="738"/>
                  </a:lnTo>
                  <a:lnTo>
                    <a:pt x="1723" y="749"/>
                  </a:lnTo>
                  <a:lnTo>
                    <a:pt x="1665" y="770"/>
                  </a:lnTo>
                  <a:lnTo>
                    <a:pt x="1637" y="781"/>
                  </a:lnTo>
                  <a:lnTo>
                    <a:pt x="1580" y="800"/>
                  </a:lnTo>
                  <a:lnTo>
                    <a:pt x="1551" y="809"/>
                  </a:lnTo>
                  <a:lnTo>
                    <a:pt x="1523" y="819"/>
                  </a:lnTo>
                  <a:lnTo>
                    <a:pt x="1466" y="836"/>
                  </a:lnTo>
                  <a:lnTo>
                    <a:pt x="1438" y="844"/>
                  </a:lnTo>
                  <a:lnTo>
                    <a:pt x="1410" y="854"/>
                  </a:lnTo>
                  <a:lnTo>
                    <a:pt x="1381" y="862"/>
                  </a:lnTo>
                  <a:lnTo>
                    <a:pt x="1353" y="870"/>
                  </a:lnTo>
                  <a:lnTo>
                    <a:pt x="1297" y="886"/>
                  </a:lnTo>
                  <a:lnTo>
                    <a:pt x="1267" y="894"/>
                  </a:lnTo>
                  <a:lnTo>
                    <a:pt x="1210" y="910"/>
                  </a:lnTo>
                  <a:lnTo>
                    <a:pt x="1181" y="918"/>
                  </a:lnTo>
                  <a:lnTo>
                    <a:pt x="1151" y="926"/>
                  </a:lnTo>
                  <a:lnTo>
                    <a:pt x="1122" y="935"/>
                  </a:lnTo>
                  <a:lnTo>
                    <a:pt x="1092" y="943"/>
                  </a:lnTo>
                  <a:lnTo>
                    <a:pt x="1061" y="952"/>
                  </a:lnTo>
                  <a:lnTo>
                    <a:pt x="1030" y="961"/>
                  </a:lnTo>
                  <a:lnTo>
                    <a:pt x="1032" y="961"/>
                  </a:lnTo>
                  <a:lnTo>
                    <a:pt x="999" y="969"/>
                  </a:lnTo>
                  <a:lnTo>
                    <a:pt x="969" y="979"/>
                  </a:lnTo>
                  <a:lnTo>
                    <a:pt x="938" y="988"/>
                  </a:lnTo>
                  <a:lnTo>
                    <a:pt x="907" y="996"/>
                  </a:lnTo>
                  <a:lnTo>
                    <a:pt x="876" y="1004"/>
                  </a:lnTo>
                  <a:lnTo>
                    <a:pt x="844" y="1014"/>
                  </a:lnTo>
                  <a:lnTo>
                    <a:pt x="813" y="1022"/>
                  </a:lnTo>
                  <a:lnTo>
                    <a:pt x="782" y="1030"/>
                  </a:lnTo>
                  <a:lnTo>
                    <a:pt x="751" y="1038"/>
                  </a:lnTo>
                  <a:lnTo>
                    <a:pt x="720" y="1047"/>
                  </a:lnTo>
                  <a:lnTo>
                    <a:pt x="624" y="1070"/>
                  </a:lnTo>
                  <a:lnTo>
                    <a:pt x="561" y="1086"/>
                  </a:lnTo>
                  <a:lnTo>
                    <a:pt x="529" y="1094"/>
                  </a:lnTo>
                  <a:lnTo>
                    <a:pt x="497" y="1103"/>
                  </a:lnTo>
                  <a:lnTo>
                    <a:pt x="464" y="1111"/>
                  </a:lnTo>
                  <a:lnTo>
                    <a:pt x="433" y="1119"/>
                  </a:lnTo>
                  <a:lnTo>
                    <a:pt x="400" y="1124"/>
                  </a:lnTo>
                  <a:lnTo>
                    <a:pt x="368" y="1132"/>
                  </a:lnTo>
                  <a:lnTo>
                    <a:pt x="335" y="1139"/>
                  </a:lnTo>
                  <a:lnTo>
                    <a:pt x="303" y="1147"/>
                  </a:lnTo>
                  <a:lnTo>
                    <a:pt x="206" y="1170"/>
                  </a:lnTo>
                  <a:lnTo>
                    <a:pt x="172" y="1177"/>
                  </a:lnTo>
                  <a:lnTo>
                    <a:pt x="139" y="1183"/>
                  </a:lnTo>
                  <a:lnTo>
                    <a:pt x="105" y="1192"/>
                  </a:lnTo>
                  <a:lnTo>
                    <a:pt x="72" y="1198"/>
                  </a:lnTo>
                  <a:lnTo>
                    <a:pt x="38" y="1205"/>
                  </a:lnTo>
                  <a:lnTo>
                    <a:pt x="4" y="1213"/>
                  </a:lnTo>
                </a:path>
              </a:pathLst>
            </a:custGeom>
            <a:solidFill>
              <a:srgbClr val="000000"/>
            </a:solidFill>
            <a:ln w="9525" cap="rnd">
              <a:noFill/>
              <a:round/>
              <a:headEnd type="none" w="sm" len="sm"/>
              <a:tailEnd type="none" w="sm" len="sm"/>
            </a:ln>
            <a:effectLst/>
          </p:spPr>
          <p:txBody>
            <a:bodyPr/>
            <a:lstStyle/>
            <a:p>
              <a:endParaRPr lang="el-GR"/>
            </a:p>
          </p:txBody>
        </p:sp>
        <p:sp>
          <p:nvSpPr>
            <p:cNvPr id="34" name="Rectangle 31"/>
            <p:cNvSpPr>
              <a:spLocks noChangeArrowheads="1"/>
            </p:cNvSpPr>
            <p:nvPr/>
          </p:nvSpPr>
          <p:spPr bwMode="auto">
            <a:xfrm>
              <a:off x="1263" y="62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F</a:t>
              </a:r>
            </a:p>
          </p:txBody>
        </p:sp>
        <p:sp>
          <p:nvSpPr>
            <p:cNvPr id="35" name="Rectangle 32"/>
            <p:cNvSpPr>
              <a:spLocks noChangeArrowheads="1"/>
            </p:cNvSpPr>
            <p:nvPr/>
          </p:nvSpPr>
          <p:spPr bwMode="auto">
            <a:xfrm>
              <a:off x="1345" y="622"/>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36" name="Rectangle 33"/>
            <p:cNvSpPr>
              <a:spLocks noChangeArrowheads="1"/>
            </p:cNvSpPr>
            <p:nvPr/>
          </p:nvSpPr>
          <p:spPr bwMode="auto">
            <a:xfrm>
              <a:off x="1383" y="62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b</a:t>
              </a:r>
            </a:p>
          </p:txBody>
        </p:sp>
        <p:sp>
          <p:nvSpPr>
            <p:cNvPr id="37" name="Rectangle 34"/>
            <p:cNvSpPr>
              <a:spLocks noChangeArrowheads="1"/>
            </p:cNvSpPr>
            <p:nvPr/>
          </p:nvSpPr>
          <p:spPr bwMode="auto">
            <a:xfrm>
              <a:off x="1465" y="622"/>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38" name="Rectangle 35"/>
            <p:cNvSpPr>
              <a:spLocks noChangeArrowheads="1"/>
            </p:cNvSpPr>
            <p:nvPr/>
          </p:nvSpPr>
          <p:spPr bwMode="auto">
            <a:xfrm>
              <a:off x="1517" y="62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39" name="Rectangle 36"/>
            <p:cNvSpPr>
              <a:spLocks noChangeArrowheads="1"/>
            </p:cNvSpPr>
            <p:nvPr/>
          </p:nvSpPr>
          <p:spPr bwMode="auto">
            <a:xfrm>
              <a:off x="614" y="1240"/>
              <a:ext cx="21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40" name="Rectangle 37"/>
            <p:cNvSpPr>
              <a:spLocks noChangeArrowheads="1"/>
            </p:cNvSpPr>
            <p:nvPr/>
          </p:nvSpPr>
          <p:spPr bwMode="auto">
            <a:xfrm>
              <a:off x="711" y="1240"/>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41" name="Rectangle 38"/>
            <p:cNvSpPr>
              <a:spLocks noChangeArrowheads="1"/>
            </p:cNvSpPr>
            <p:nvPr/>
          </p:nvSpPr>
          <p:spPr bwMode="auto">
            <a:xfrm>
              <a:off x="748" y="1240"/>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g</a:t>
              </a:r>
            </a:p>
          </p:txBody>
        </p:sp>
        <p:sp>
          <p:nvSpPr>
            <p:cNvPr id="42" name="Rectangle 39"/>
            <p:cNvSpPr>
              <a:spLocks noChangeArrowheads="1"/>
            </p:cNvSpPr>
            <p:nvPr/>
          </p:nvSpPr>
          <p:spPr bwMode="auto">
            <a:xfrm>
              <a:off x="830" y="1240"/>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43" name="Rectangle 40"/>
            <p:cNvSpPr>
              <a:spLocks noChangeArrowheads="1"/>
            </p:cNvSpPr>
            <p:nvPr/>
          </p:nvSpPr>
          <p:spPr bwMode="auto">
            <a:xfrm>
              <a:off x="868" y="1240"/>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d</a:t>
              </a:r>
            </a:p>
          </p:txBody>
        </p:sp>
        <p:sp>
          <p:nvSpPr>
            <p:cNvPr id="44" name="Rectangle 41"/>
            <p:cNvSpPr>
              <a:spLocks noChangeArrowheads="1"/>
            </p:cNvSpPr>
            <p:nvPr/>
          </p:nvSpPr>
          <p:spPr bwMode="auto">
            <a:xfrm>
              <a:off x="614" y="1399"/>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P</a:t>
              </a:r>
            </a:p>
          </p:txBody>
        </p:sp>
        <p:sp>
          <p:nvSpPr>
            <p:cNvPr id="45" name="Rectangle 42"/>
            <p:cNvSpPr>
              <a:spLocks noChangeArrowheads="1"/>
            </p:cNvSpPr>
            <p:nvPr/>
          </p:nvSpPr>
          <p:spPr bwMode="auto">
            <a:xfrm>
              <a:off x="704" y="139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46" name="Rectangle 43"/>
            <p:cNvSpPr>
              <a:spLocks noChangeArrowheads="1"/>
            </p:cNvSpPr>
            <p:nvPr/>
          </p:nvSpPr>
          <p:spPr bwMode="auto">
            <a:xfrm>
              <a:off x="742"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47" name="Rectangle 44"/>
            <p:cNvSpPr>
              <a:spLocks noChangeArrowheads="1"/>
            </p:cNvSpPr>
            <p:nvPr/>
          </p:nvSpPr>
          <p:spPr bwMode="auto">
            <a:xfrm>
              <a:off x="817"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48" name="Rectangle 45"/>
            <p:cNvSpPr>
              <a:spLocks noChangeArrowheads="1"/>
            </p:cNvSpPr>
            <p:nvPr/>
          </p:nvSpPr>
          <p:spPr bwMode="auto">
            <a:xfrm>
              <a:off x="892" y="1399"/>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49" name="Rectangle 46"/>
            <p:cNvSpPr>
              <a:spLocks noChangeArrowheads="1"/>
            </p:cNvSpPr>
            <p:nvPr/>
          </p:nvSpPr>
          <p:spPr bwMode="auto">
            <a:xfrm>
              <a:off x="936" y="139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50" name="Rectangle 47"/>
            <p:cNvSpPr>
              <a:spLocks noChangeArrowheads="1"/>
            </p:cNvSpPr>
            <p:nvPr/>
          </p:nvSpPr>
          <p:spPr bwMode="auto">
            <a:xfrm>
              <a:off x="975"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51" name="Rectangle 48"/>
            <p:cNvSpPr>
              <a:spLocks noChangeArrowheads="1"/>
            </p:cNvSpPr>
            <p:nvPr/>
          </p:nvSpPr>
          <p:spPr bwMode="auto">
            <a:xfrm>
              <a:off x="2056" y="1636"/>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F</a:t>
              </a:r>
            </a:p>
          </p:txBody>
        </p:sp>
        <p:sp>
          <p:nvSpPr>
            <p:cNvPr id="52" name="Rectangle 49"/>
            <p:cNvSpPr>
              <a:spLocks noChangeArrowheads="1"/>
            </p:cNvSpPr>
            <p:nvPr/>
          </p:nvSpPr>
          <p:spPr bwMode="auto">
            <a:xfrm>
              <a:off x="2137"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53" name="Rectangle 50"/>
            <p:cNvSpPr>
              <a:spLocks noChangeArrowheads="1"/>
            </p:cNvSpPr>
            <p:nvPr/>
          </p:nvSpPr>
          <p:spPr bwMode="auto">
            <a:xfrm>
              <a:off x="2176"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54" name="Rectangle 51"/>
            <p:cNvSpPr>
              <a:spLocks noChangeArrowheads="1"/>
            </p:cNvSpPr>
            <p:nvPr/>
          </p:nvSpPr>
          <p:spPr bwMode="auto">
            <a:xfrm>
              <a:off x="2251"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x</a:t>
              </a:r>
            </a:p>
          </p:txBody>
        </p:sp>
        <p:sp>
          <p:nvSpPr>
            <p:cNvPr id="55" name="Rectangle 52"/>
            <p:cNvSpPr>
              <a:spLocks noChangeArrowheads="1"/>
            </p:cNvSpPr>
            <p:nvPr/>
          </p:nvSpPr>
          <p:spPr bwMode="auto">
            <a:xfrm>
              <a:off x="232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56" name="Rectangle 53"/>
            <p:cNvSpPr>
              <a:spLocks noChangeArrowheads="1"/>
            </p:cNvSpPr>
            <p:nvPr/>
          </p:nvSpPr>
          <p:spPr bwMode="auto">
            <a:xfrm>
              <a:off x="2364" y="1636"/>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b</a:t>
              </a:r>
            </a:p>
          </p:txBody>
        </p:sp>
        <p:sp>
          <p:nvSpPr>
            <p:cNvPr id="57" name="Rectangle 54"/>
            <p:cNvSpPr>
              <a:spLocks noChangeArrowheads="1"/>
            </p:cNvSpPr>
            <p:nvPr/>
          </p:nvSpPr>
          <p:spPr bwMode="auto">
            <a:xfrm>
              <a:off x="244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58" name="Rectangle 55"/>
            <p:cNvSpPr>
              <a:spLocks noChangeArrowheads="1"/>
            </p:cNvSpPr>
            <p:nvPr/>
          </p:nvSpPr>
          <p:spPr bwMode="auto">
            <a:xfrm>
              <a:off x="2483"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59" name="Rectangle 56"/>
            <p:cNvSpPr>
              <a:spLocks noChangeArrowheads="1"/>
            </p:cNvSpPr>
            <p:nvPr/>
          </p:nvSpPr>
          <p:spPr bwMode="auto">
            <a:xfrm>
              <a:off x="2558"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60" name="Rectangle 57"/>
            <p:cNvSpPr>
              <a:spLocks noChangeArrowheads="1"/>
            </p:cNvSpPr>
            <p:nvPr/>
          </p:nvSpPr>
          <p:spPr bwMode="auto">
            <a:xfrm>
              <a:off x="2596" y="1636"/>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P</a:t>
              </a:r>
            </a:p>
          </p:txBody>
        </p:sp>
        <p:sp>
          <p:nvSpPr>
            <p:cNvPr id="61" name="Rectangle 58"/>
            <p:cNvSpPr>
              <a:spLocks noChangeArrowheads="1"/>
            </p:cNvSpPr>
            <p:nvPr/>
          </p:nvSpPr>
          <p:spPr bwMode="auto">
            <a:xfrm>
              <a:off x="268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62" name="Rectangle 59"/>
            <p:cNvSpPr>
              <a:spLocks noChangeArrowheads="1"/>
            </p:cNvSpPr>
            <p:nvPr/>
          </p:nvSpPr>
          <p:spPr bwMode="auto">
            <a:xfrm>
              <a:off x="2725"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63" name="Rectangle 60"/>
            <p:cNvSpPr>
              <a:spLocks noChangeArrowheads="1"/>
            </p:cNvSpPr>
            <p:nvPr/>
          </p:nvSpPr>
          <p:spPr bwMode="auto">
            <a:xfrm>
              <a:off x="2800"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64" name="Rectangle 61"/>
            <p:cNvSpPr>
              <a:spLocks noChangeArrowheads="1"/>
            </p:cNvSpPr>
            <p:nvPr/>
          </p:nvSpPr>
          <p:spPr bwMode="auto">
            <a:xfrm>
              <a:off x="2876" y="1636"/>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65" name="Rectangle 62"/>
            <p:cNvSpPr>
              <a:spLocks noChangeArrowheads="1"/>
            </p:cNvSpPr>
            <p:nvPr/>
          </p:nvSpPr>
          <p:spPr bwMode="auto">
            <a:xfrm>
              <a:off x="2920"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66" name="Rectangle 63"/>
            <p:cNvSpPr>
              <a:spLocks noChangeArrowheads="1"/>
            </p:cNvSpPr>
            <p:nvPr/>
          </p:nvSpPr>
          <p:spPr bwMode="auto">
            <a:xfrm>
              <a:off x="2958"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67" name="Rectangle 64"/>
            <p:cNvSpPr>
              <a:spLocks noChangeArrowheads="1"/>
            </p:cNvSpPr>
            <p:nvPr/>
          </p:nvSpPr>
          <p:spPr bwMode="auto">
            <a:xfrm>
              <a:off x="2990" y="2792"/>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68" name="Rectangle 65"/>
            <p:cNvSpPr>
              <a:spLocks noChangeArrowheads="1"/>
            </p:cNvSpPr>
            <p:nvPr/>
          </p:nvSpPr>
          <p:spPr bwMode="auto">
            <a:xfrm>
              <a:off x="3080" y="2792"/>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69" name="Rectangle 66"/>
            <p:cNvSpPr>
              <a:spLocks noChangeArrowheads="1"/>
            </p:cNvSpPr>
            <p:nvPr/>
          </p:nvSpPr>
          <p:spPr bwMode="auto">
            <a:xfrm>
              <a:off x="3119"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70" name="Rectangle 67"/>
            <p:cNvSpPr>
              <a:spLocks noChangeArrowheads="1"/>
            </p:cNvSpPr>
            <p:nvPr/>
          </p:nvSpPr>
          <p:spPr bwMode="auto">
            <a:xfrm>
              <a:off x="3194"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71" name="Rectangle 68"/>
            <p:cNvSpPr>
              <a:spLocks noChangeArrowheads="1"/>
            </p:cNvSpPr>
            <p:nvPr/>
          </p:nvSpPr>
          <p:spPr bwMode="auto">
            <a:xfrm>
              <a:off x="3269" y="2792"/>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72" name="Rectangle 69"/>
            <p:cNvSpPr>
              <a:spLocks noChangeArrowheads="1"/>
            </p:cNvSpPr>
            <p:nvPr/>
          </p:nvSpPr>
          <p:spPr bwMode="auto">
            <a:xfrm>
              <a:off x="3314" y="279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o</a:t>
              </a:r>
            </a:p>
          </p:txBody>
        </p:sp>
        <p:sp>
          <p:nvSpPr>
            <p:cNvPr id="73" name="Rectangle 70"/>
            <p:cNvSpPr>
              <a:spLocks noChangeArrowheads="1"/>
            </p:cNvSpPr>
            <p:nvPr/>
          </p:nvSpPr>
          <p:spPr bwMode="auto">
            <a:xfrm>
              <a:off x="3394" y="2792"/>
              <a:ext cx="23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m</a:t>
              </a:r>
            </a:p>
          </p:txBody>
        </p:sp>
        <p:sp>
          <p:nvSpPr>
            <p:cNvPr id="74" name="Rectangle 71"/>
            <p:cNvSpPr>
              <a:spLocks noChangeArrowheads="1"/>
            </p:cNvSpPr>
            <p:nvPr/>
          </p:nvSpPr>
          <p:spPr bwMode="auto">
            <a:xfrm>
              <a:off x="3514"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75" name="Rectangle 72"/>
            <p:cNvSpPr>
              <a:spLocks noChangeArrowheads="1"/>
            </p:cNvSpPr>
            <p:nvPr/>
          </p:nvSpPr>
          <p:spPr bwMode="auto">
            <a:xfrm>
              <a:off x="3589" y="2792"/>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76" name="Rectangle 73"/>
            <p:cNvSpPr>
              <a:spLocks noChangeArrowheads="1"/>
            </p:cNvSpPr>
            <p:nvPr/>
          </p:nvSpPr>
          <p:spPr bwMode="auto">
            <a:xfrm>
              <a:off x="4495" y="1557"/>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77" name="Rectangle 74"/>
            <p:cNvSpPr>
              <a:spLocks noChangeArrowheads="1"/>
            </p:cNvSpPr>
            <p:nvPr/>
          </p:nvSpPr>
          <p:spPr bwMode="auto">
            <a:xfrm>
              <a:off x="4585" y="1557"/>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78" name="Rectangle 75"/>
            <p:cNvSpPr>
              <a:spLocks noChangeArrowheads="1"/>
            </p:cNvSpPr>
            <p:nvPr/>
          </p:nvSpPr>
          <p:spPr bwMode="auto">
            <a:xfrm>
              <a:off x="4629" y="1557"/>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79" name="Rectangle 76"/>
            <p:cNvSpPr>
              <a:spLocks noChangeArrowheads="1"/>
            </p:cNvSpPr>
            <p:nvPr/>
          </p:nvSpPr>
          <p:spPr bwMode="auto">
            <a:xfrm>
              <a:off x="4682"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80" name="Rectangle 77"/>
            <p:cNvSpPr>
              <a:spLocks noChangeArrowheads="1"/>
            </p:cNvSpPr>
            <p:nvPr/>
          </p:nvSpPr>
          <p:spPr bwMode="auto">
            <a:xfrm>
              <a:off x="4757"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81" name="Rectangle 78"/>
            <p:cNvSpPr>
              <a:spLocks noChangeArrowheads="1"/>
            </p:cNvSpPr>
            <p:nvPr/>
          </p:nvSpPr>
          <p:spPr bwMode="auto">
            <a:xfrm>
              <a:off x="4832"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82" name="Rectangle 79"/>
            <p:cNvSpPr>
              <a:spLocks noChangeArrowheads="1"/>
            </p:cNvSpPr>
            <p:nvPr/>
          </p:nvSpPr>
          <p:spPr bwMode="auto">
            <a:xfrm>
              <a:off x="4495" y="1873"/>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83" name="Rectangle 80"/>
            <p:cNvSpPr>
              <a:spLocks noChangeArrowheads="1"/>
            </p:cNvSpPr>
            <p:nvPr/>
          </p:nvSpPr>
          <p:spPr bwMode="auto">
            <a:xfrm>
              <a:off x="4533" y="1873"/>
              <a:ext cx="21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N</a:t>
              </a:r>
            </a:p>
          </p:txBody>
        </p:sp>
        <p:sp>
          <p:nvSpPr>
            <p:cNvPr id="84" name="Rectangle 81"/>
            <p:cNvSpPr>
              <a:spLocks noChangeArrowheads="1"/>
            </p:cNvSpPr>
            <p:nvPr/>
          </p:nvSpPr>
          <p:spPr bwMode="auto">
            <a:xfrm>
              <a:off x="4629" y="1873"/>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t>
              </a:r>
            </a:p>
          </p:txBody>
        </p:sp>
        <p:sp>
          <p:nvSpPr>
            <p:cNvPr id="85" name="Rectangle 82"/>
            <p:cNvSpPr>
              <a:spLocks noChangeArrowheads="1"/>
            </p:cNvSpPr>
            <p:nvPr/>
          </p:nvSpPr>
          <p:spPr bwMode="auto">
            <a:xfrm>
              <a:off x="4668" y="1873"/>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86" name="Rectangle 83"/>
            <p:cNvSpPr>
              <a:spLocks noChangeArrowheads="1"/>
            </p:cNvSpPr>
            <p:nvPr/>
          </p:nvSpPr>
          <p:spPr bwMode="auto">
            <a:xfrm>
              <a:off x="4744" y="1873"/>
              <a:ext cx="23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m</a:t>
              </a:r>
            </a:p>
          </p:txBody>
        </p:sp>
        <p:sp>
          <p:nvSpPr>
            <p:cNvPr id="87" name="Rectangle 84"/>
            <p:cNvSpPr>
              <a:spLocks noChangeArrowheads="1"/>
            </p:cNvSpPr>
            <p:nvPr/>
          </p:nvSpPr>
          <p:spPr bwMode="auto">
            <a:xfrm>
              <a:off x="4859" y="1810"/>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2</a:t>
              </a:r>
            </a:p>
          </p:txBody>
        </p:sp>
        <p:sp>
          <p:nvSpPr>
            <p:cNvPr id="88" name="Rectangle 85"/>
            <p:cNvSpPr>
              <a:spLocks noChangeArrowheads="1"/>
            </p:cNvSpPr>
            <p:nvPr/>
          </p:nvSpPr>
          <p:spPr bwMode="auto">
            <a:xfrm>
              <a:off x="3126" y="353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89" name="Rectangle 86"/>
            <p:cNvSpPr>
              <a:spLocks noChangeArrowheads="1"/>
            </p:cNvSpPr>
            <p:nvPr/>
          </p:nvSpPr>
          <p:spPr bwMode="auto">
            <a:xfrm>
              <a:off x="1916" y="3347"/>
              <a:ext cx="538"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Strain </a:t>
              </a:r>
            </a:p>
          </p:txBody>
        </p:sp>
        <p:sp>
          <p:nvSpPr>
            <p:cNvPr id="90" name="Rectangle 87"/>
            <p:cNvSpPr>
              <a:spLocks noChangeArrowheads="1"/>
            </p:cNvSpPr>
            <p:nvPr/>
          </p:nvSpPr>
          <p:spPr bwMode="auto">
            <a:xfrm>
              <a:off x="2385" y="3731"/>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1" name="Rectangle 88"/>
            <p:cNvSpPr>
              <a:spLocks noChangeArrowheads="1"/>
            </p:cNvSpPr>
            <p:nvPr/>
          </p:nvSpPr>
          <p:spPr bwMode="auto">
            <a:xfrm>
              <a:off x="2136" y="377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2" name="Rectangle 89"/>
            <p:cNvSpPr>
              <a:spLocks noChangeArrowheads="1"/>
            </p:cNvSpPr>
            <p:nvPr/>
          </p:nvSpPr>
          <p:spPr bwMode="auto">
            <a:xfrm>
              <a:off x="2558" y="377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3" name="Rectangle 90"/>
            <p:cNvSpPr>
              <a:spLocks noChangeArrowheads="1"/>
            </p:cNvSpPr>
            <p:nvPr/>
          </p:nvSpPr>
          <p:spPr bwMode="auto">
            <a:xfrm>
              <a:off x="2499" y="3347"/>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4" name="Rectangle 91"/>
            <p:cNvSpPr>
              <a:spLocks noChangeArrowheads="1"/>
            </p:cNvSpPr>
            <p:nvPr/>
          </p:nvSpPr>
          <p:spPr bwMode="auto">
            <a:xfrm>
              <a:off x="2538" y="3347"/>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95" name="Rectangle 92"/>
            <p:cNvSpPr>
              <a:spLocks noChangeArrowheads="1"/>
            </p:cNvSpPr>
            <p:nvPr/>
          </p:nvSpPr>
          <p:spPr bwMode="auto">
            <a:xfrm>
              <a:off x="2619" y="3347"/>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t>
              </a:r>
            </a:p>
          </p:txBody>
        </p:sp>
        <p:sp>
          <p:nvSpPr>
            <p:cNvPr id="96" name="Rectangle 93"/>
            <p:cNvSpPr>
              <a:spLocks noChangeArrowheads="1"/>
            </p:cNvSpPr>
            <p:nvPr/>
          </p:nvSpPr>
          <p:spPr bwMode="auto">
            <a:xfrm>
              <a:off x="2706" y="3347"/>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97" name="Rectangle 94"/>
            <p:cNvSpPr>
              <a:spLocks noChangeArrowheads="1"/>
            </p:cNvSpPr>
            <p:nvPr/>
          </p:nvSpPr>
          <p:spPr bwMode="auto">
            <a:xfrm>
              <a:off x="2420" y="3328"/>
              <a:ext cx="202" cy="229"/>
            </a:xfrm>
            <a:prstGeom prst="rect">
              <a:avLst/>
            </a:prstGeom>
            <a:noFill/>
            <a:ln w="9525">
              <a:noFill/>
              <a:miter lim="800000"/>
              <a:headEnd/>
              <a:tailEnd/>
            </a:ln>
            <a:effectLst/>
          </p:spPr>
          <p:txBody>
            <a:bodyPr wrap="none" lIns="90488" tIns="44450" rIns="90488" bIns="44450">
              <a:spAutoFit/>
            </a:bodyPr>
            <a:lstStyle/>
            <a:p>
              <a:pPr eaLnBrk="0" hangingPunct="0"/>
              <a:r>
                <a:rPr lang="en-US">
                  <a:solidFill>
                    <a:srgbClr val="000000"/>
                  </a:solidFill>
                  <a:latin typeface="Symbol" pitchFamily="18" charset="2"/>
                </a:rPr>
                <a:t>D</a:t>
              </a:r>
            </a:p>
          </p:txBody>
        </p:sp>
        <p:sp>
          <p:nvSpPr>
            <p:cNvPr id="98" name="Rectangle 95"/>
            <p:cNvSpPr>
              <a:spLocks noChangeArrowheads="1"/>
            </p:cNvSpPr>
            <p:nvPr/>
          </p:nvSpPr>
          <p:spPr bwMode="auto">
            <a:xfrm>
              <a:off x="4336" y="2935"/>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1</a:t>
              </a:r>
            </a:p>
          </p:txBody>
        </p:sp>
        <p:sp>
          <p:nvSpPr>
            <p:cNvPr id="99" name="Rectangle 96"/>
            <p:cNvSpPr>
              <a:spLocks noChangeArrowheads="1"/>
            </p:cNvSpPr>
            <p:nvPr/>
          </p:nvSpPr>
          <p:spPr bwMode="auto">
            <a:xfrm>
              <a:off x="4412" y="2935"/>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0</a:t>
              </a:r>
            </a:p>
          </p:txBody>
        </p:sp>
        <p:sp>
          <p:nvSpPr>
            <p:cNvPr id="100" name="Rectangle 97"/>
            <p:cNvSpPr>
              <a:spLocks noChangeArrowheads="1"/>
            </p:cNvSpPr>
            <p:nvPr/>
          </p:nvSpPr>
          <p:spPr bwMode="auto">
            <a:xfrm>
              <a:off x="4355" y="2183"/>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1" name="Rectangle 98"/>
            <p:cNvSpPr>
              <a:spLocks noChangeArrowheads="1"/>
            </p:cNvSpPr>
            <p:nvPr/>
          </p:nvSpPr>
          <p:spPr bwMode="auto">
            <a:xfrm>
              <a:off x="4436" y="2183"/>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2" name="Rectangle 99"/>
            <p:cNvSpPr>
              <a:spLocks noChangeArrowheads="1"/>
            </p:cNvSpPr>
            <p:nvPr/>
          </p:nvSpPr>
          <p:spPr bwMode="auto">
            <a:xfrm>
              <a:off x="4324" y="1359"/>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3" name="Rectangle 100"/>
            <p:cNvSpPr>
              <a:spLocks noChangeArrowheads="1"/>
            </p:cNvSpPr>
            <p:nvPr/>
          </p:nvSpPr>
          <p:spPr bwMode="auto">
            <a:xfrm>
              <a:off x="4405" y="1359"/>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4" name="Rectangle 101"/>
            <p:cNvSpPr>
              <a:spLocks noChangeArrowheads="1"/>
            </p:cNvSpPr>
            <p:nvPr/>
          </p:nvSpPr>
          <p:spPr bwMode="auto">
            <a:xfrm>
              <a:off x="4308" y="552"/>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5" name="Rectangle 102"/>
            <p:cNvSpPr>
              <a:spLocks noChangeArrowheads="1"/>
            </p:cNvSpPr>
            <p:nvPr/>
          </p:nvSpPr>
          <p:spPr bwMode="auto">
            <a:xfrm>
              <a:off x="4389" y="552"/>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6" name="Rectangle 103"/>
            <p:cNvSpPr>
              <a:spLocks noChangeArrowheads="1"/>
            </p:cNvSpPr>
            <p:nvPr/>
          </p:nvSpPr>
          <p:spPr bwMode="auto">
            <a:xfrm>
              <a:off x="4511" y="2888"/>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2</a:t>
              </a:r>
            </a:p>
          </p:txBody>
        </p:sp>
        <p:sp>
          <p:nvSpPr>
            <p:cNvPr id="107" name="Rectangle 104"/>
            <p:cNvSpPr>
              <a:spLocks noChangeArrowheads="1"/>
            </p:cNvSpPr>
            <p:nvPr/>
          </p:nvSpPr>
          <p:spPr bwMode="auto">
            <a:xfrm>
              <a:off x="4527" y="2127"/>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3</a:t>
              </a:r>
            </a:p>
          </p:txBody>
        </p:sp>
        <p:sp>
          <p:nvSpPr>
            <p:cNvPr id="108" name="Rectangle 105"/>
            <p:cNvSpPr>
              <a:spLocks noChangeArrowheads="1"/>
            </p:cNvSpPr>
            <p:nvPr/>
          </p:nvSpPr>
          <p:spPr bwMode="auto">
            <a:xfrm>
              <a:off x="4495" y="1303"/>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4</a:t>
              </a:r>
            </a:p>
          </p:txBody>
        </p:sp>
        <p:sp>
          <p:nvSpPr>
            <p:cNvPr id="109" name="Rectangle 106"/>
            <p:cNvSpPr>
              <a:spLocks noChangeArrowheads="1"/>
            </p:cNvSpPr>
            <p:nvPr/>
          </p:nvSpPr>
          <p:spPr bwMode="auto">
            <a:xfrm>
              <a:off x="4479" y="496"/>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5</a:t>
              </a:r>
            </a:p>
          </p:txBody>
        </p:sp>
        <p:sp>
          <p:nvSpPr>
            <p:cNvPr id="110" name="Rectangle 107"/>
            <p:cNvSpPr>
              <a:spLocks noChangeArrowheads="1"/>
            </p:cNvSpPr>
            <p:nvPr/>
          </p:nvSpPr>
          <p:spPr bwMode="auto">
            <a:xfrm>
              <a:off x="1041"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0</a:t>
              </a:r>
            </a:p>
          </p:txBody>
        </p:sp>
        <p:sp>
          <p:nvSpPr>
            <p:cNvPr id="111" name="Rectangle 108"/>
            <p:cNvSpPr>
              <a:spLocks noChangeArrowheads="1"/>
            </p:cNvSpPr>
            <p:nvPr/>
          </p:nvSpPr>
          <p:spPr bwMode="auto">
            <a:xfrm>
              <a:off x="1454"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1</a:t>
              </a:r>
            </a:p>
          </p:txBody>
        </p:sp>
        <p:sp>
          <p:nvSpPr>
            <p:cNvPr id="112" name="Rectangle 109"/>
            <p:cNvSpPr>
              <a:spLocks noChangeArrowheads="1"/>
            </p:cNvSpPr>
            <p:nvPr/>
          </p:nvSpPr>
          <p:spPr bwMode="auto">
            <a:xfrm>
              <a:off x="3291"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5</a:t>
              </a:r>
            </a:p>
          </p:txBody>
        </p:sp>
        <p:sp>
          <p:nvSpPr>
            <p:cNvPr id="113" name="Rectangle 110"/>
            <p:cNvSpPr>
              <a:spLocks noChangeArrowheads="1"/>
            </p:cNvSpPr>
            <p:nvPr/>
          </p:nvSpPr>
          <p:spPr bwMode="auto">
            <a:xfrm>
              <a:off x="3750"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6</a:t>
              </a:r>
            </a:p>
          </p:txBody>
        </p:sp>
      </p:grpSp>
      <p:sp>
        <p:nvSpPr>
          <p:cNvPr id="114" name="Rectangle 111"/>
          <p:cNvSpPr>
            <a:spLocks noChangeArrowheads="1"/>
          </p:cNvSpPr>
          <p:nvPr/>
        </p:nvSpPr>
        <p:spPr bwMode="auto">
          <a:xfrm>
            <a:off x="2086610" y="225514"/>
            <a:ext cx="4596131" cy="646331"/>
          </a:xfrm>
          <a:prstGeom prst="rect">
            <a:avLst/>
          </a:prstGeom>
          <a:noFill/>
          <a:ln w="9525">
            <a:noFill/>
            <a:miter lim="800000"/>
            <a:headEnd/>
            <a:tailEnd/>
          </a:ln>
          <a:effectLst/>
        </p:spPr>
        <p:txBody>
          <a:bodyPr wrap="none">
            <a:spAutoFit/>
          </a:bodyPr>
          <a:lstStyle/>
          <a:p>
            <a:pPr algn="ctr"/>
            <a:r>
              <a:rPr lang="el-GR" sz="3600" b="1" dirty="0">
                <a:solidFill>
                  <a:schemeClr val="tx2">
                    <a:lumMod val="10000"/>
                  </a:schemeClr>
                </a:solidFill>
                <a:effectLst>
                  <a:outerShdw blurRad="38100" dist="38100" dir="2700000" algn="tl">
                    <a:srgbClr val="000000">
                      <a:alpha val="43137"/>
                    </a:srgbClr>
                  </a:outerShdw>
                </a:effectLst>
              </a:rPr>
              <a:t>Μηχανικές Ιδιότητες</a:t>
            </a:r>
            <a:endParaRPr lang="en-US" sz="3600" b="1" dirty="0">
              <a:solidFill>
                <a:schemeClr val="tx2">
                  <a:lumMod val="10000"/>
                </a:schemeClr>
              </a:solidFill>
              <a:effectLst>
                <a:outerShdw blurRad="38100" dist="38100" dir="2700000" algn="tl">
                  <a:srgbClr val="000000">
                    <a:alpha val="43137"/>
                  </a:srgbClr>
                </a:outerShdw>
              </a:effectLst>
            </a:endParaRPr>
          </a:p>
        </p:txBody>
      </p:sp>
      <p:sp>
        <p:nvSpPr>
          <p:cNvPr id="115" name="Text Box 112"/>
          <p:cNvSpPr txBox="1">
            <a:spLocks noChangeArrowheads="1"/>
          </p:cNvSpPr>
          <p:nvPr/>
        </p:nvSpPr>
        <p:spPr bwMode="auto">
          <a:xfrm>
            <a:off x="2057400" y="4953000"/>
            <a:ext cx="5334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rPr>
              <a:t>A</a:t>
            </a:r>
          </a:p>
        </p:txBody>
      </p:sp>
      <p:sp>
        <p:nvSpPr>
          <p:cNvPr id="116" name="Text Box 113"/>
          <p:cNvSpPr txBox="1">
            <a:spLocks noChangeArrowheads="1"/>
          </p:cNvSpPr>
          <p:nvPr/>
        </p:nvSpPr>
        <p:spPr bwMode="auto">
          <a:xfrm>
            <a:off x="4800600" y="4114800"/>
            <a:ext cx="533400" cy="457200"/>
          </a:xfrm>
          <a:prstGeom prst="rect">
            <a:avLst/>
          </a:prstGeom>
          <a:noFill/>
          <a:ln w="9525">
            <a:noFill/>
            <a:miter lim="800000"/>
            <a:headEnd/>
            <a:tailEnd/>
          </a:ln>
          <a:effectLst/>
        </p:spPr>
        <p:txBody>
          <a:bodyPr>
            <a:spAutoFit/>
          </a:bodyPr>
          <a:lstStyle/>
          <a:p>
            <a:r>
              <a:rPr lang="en-US" sz="2400" b="1">
                <a:solidFill>
                  <a:schemeClr val="tx2"/>
                </a:solidFill>
              </a:rPr>
              <a:t>B</a:t>
            </a:r>
          </a:p>
        </p:txBody>
      </p:sp>
      <p:sp>
        <p:nvSpPr>
          <p:cNvPr id="117" name="Line 114"/>
          <p:cNvSpPr>
            <a:spLocks noChangeShapeType="1"/>
          </p:cNvSpPr>
          <p:nvPr/>
        </p:nvSpPr>
        <p:spPr bwMode="auto">
          <a:xfrm flipV="1">
            <a:off x="2667000" y="4495800"/>
            <a:ext cx="2057400" cy="609600"/>
          </a:xfrm>
          <a:prstGeom prst="line">
            <a:avLst/>
          </a:prstGeom>
          <a:noFill/>
          <a:ln w="9525">
            <a:solidFill>
              <a:schemeClr val="tx1"/>
            </a:solidFill>
            <a:round/>
            <a:headEnd type="stealth" w="med" len="med"/>
            <a:tailEnd type="stealth" w="med" len="med"/>
          </a:ln>
          <a:effectLst/>
        </p:spPr>
        <p:txBody>
          <a:bodyPr/>
          <a:lstStyle/>
          <a:p>
            <a:endParaRPr lang="el-GR"/>
          </a:p>
        </p:txBody>
      </p:sp>
      <p:sp>
        <p:nvSpPr>
          <p:cNvPr id="3" name="Θέση κειμένου 2">
            <a:extLst>
              <a:ext uri="{FF2B5EF4-FFF2-40B4-BE49-F238E27FC236}">
                <a16:creationId xmlns:a16="http://schemas.microsoft.com/office/drawing/2014/main" id="{E2E2326E-F010-4C88-BD91-8D6331F3053E}"/>
              </a:ext>
            </a:extLst>
          </p:cNvPr>
          <p:cNvSpPr>
            <a:spLocks noGrp="1"/>
          </p:cNvSpPr>
          <p:nvPr>
            <p:ph type="body" idx="1"/>
          </p:nvPr>
        </p:nvSpPr>
        <p:spPr/>
        <p:txBody>
          <a:bodyPr/>
          <a:lstStyle/>
          <a:p>
            <a:r>
              <a:rPr lang="en-US" sz="1400" dirty="0"/>
              <a:t>B.D. Ratner, A.S. Hoffman, Biomaterials Science, 2nd Edition: An Introduction to Materials in Medicine, Elsevier Academic Press, San Diego, 2004. </a:t>
            </a:r>
          </a:p>
          <a:p>
            <a:endParaRPr lang="el-GR" dirty="0"/>
          </a:p>
        </p:txBody>
      </p:sp>
      <p:grpSp>
        <p:nvGrpSpPr>
          <p:cNvPr id="119" name="Google Shape;168;p14">
            <a:extLst>
              <a:ext uri="{FF2B5EF4-FFF2-40B4-BE49-F238E27FC236}">
                <a16:creationId xmlns:a16="http://schemas.microsoft.com/office/drawing/2014/main" id="{40DADE4D-A337-4AE5-A9E9-FA84FF8BB68D}"/>
              </a:ext>
            </a:extLst>
          </p:cNvPr>
          <p:cNvGrpSpPr/>
          <p:nvPr/>
        </p:nvGrpSpPr>
        <p:grpSpPr>
          <a:xfrm>
            <a:off x="8458200" y="362146"/>
            <a:ext cx="450753" cy="450708"/>
            <a:chOff x="3277794" y="2969995"/>
            <a:chExt cx="457200" cy="457200"/>
          </a:xfrm>
        </p:grpSpPr>
        <p:sp>
          <p:nvSpPr>
            <p:cNvPr id="120" name="Google Shape;169;p14">
              <a:extLst>
                <a:ext uri="{FF2B5EF4-FFF2-40B4-BE49-F238E27FC236}">
                  <a16:creationId xmlns:a16="http://schemas.microsoft.com/office/drawing/2014/main" id="{4C626F4D-A5CA-4995-9A28-FEFDE4019279}"/>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1" name="Google Shape;170;p14">
              <a:extLst>
                <a:ext uri="{FF2B5EF4-FFF2-40B4-BE49-F238E27FC236}">
                  <a16:creationId xmlns:a16="http://schemas.microsoft.com/office/drawing/2014/main" id="{54AC146C-3DD5-4154-A1F2-5E16AEFD90E5}"/>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2" name="Google Shape;171;p14">
              <a:extLst>
                <a:ext uri="{FF2B5EF4-FFF2-40B4-BE49-F238E27FC236}">
                  <a16:creationId xmlns:a16="http://schemas.microsoft.com/office/drawing/2014/main" id="{40654880-B238-4F4C-BEE4-4025D87BCBF2}"/>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23" name="Picture 10">
            <a:extLst>
              <a:ext uri="{FF2B5EF4-FFF2-40B4-BE49-F238E27FC236}">
                <a16:creationId xmlns:a16="http://schemas.microsoft.com/office/drawing/2014/main" id="{344FE091-8F67-44E1-B60E-629A8D1A75F6}"/>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Αρχές της χημείας των </a:t>
            </a:r>
            <a:r>
              <a:rPr lang="el-GR" sz="36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πολυουρεθάνων</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 Box 3"/>
          <p:cNvSpPr txBox="1">
            <a:spLocks noChangeArrowheads="1"/>
          </p:cNvSpPr>
          <p:nvPr/>
        </p:nvSpPr>
        <p:spPr bwMode="auto">
          <a:xfrm>
            <a:off x="609600" y="1828800"/>
            <a:ext cx="7239000" cy="2751522"/>
          </a:xfrm>
          <a:prstGeom prst="rect">
            <a:avLst/>
          </a:prstGeom>
          <a:noFill/>
          <a:ln w="9525">
            <a:noFill/>
            <a:miter lim="800000"/>
            <a:headEnd/>
            <a:tailEnd/>
          </a:ln>
          <a:effectLst/>
        </p:spPr>
        <p:txBody>
          <a:bodyPr>
            <a:spAutoFit/>
          </a:bodyPr>
          <a:lstStyle/>
          <a:p>
            <a:pPr marL="342900" indent="-342900">
              <a:spcBef>
                <a:spcPct val="20000"/>
              </a:spcBef>
              <a:buClr>
                <a:schemeClr val="tx2">
                  <a:lumMod val="75000"/>
                </a:schemeClr>
              </a:buClr>
              <a:buFont typeface="Wingdings" pitchFamily="2" charset="2"/>
              <a:buChar char="§"/>
              <a:defRPr/>
            </a:pPr>
            <a:r>
              <a:rPr lang="el-GR" sz="2400" dirty="0">
                <a:latin typeface="Calibri" panose="020F0502020204030204" pitchFamily="34" charset="0"/>
                <a:cs typeface="Calibri" panose="020F0502020204030204" pitchFamily="34" charset="0"/>
              </a:rPr>
              <a:t>Πολυμερή με μεγάλο μοριακό βάρος βασίζονται στη </a:t>
            </a:r>
            <a:r>
              <a:rPr lang="el-GR" sz="2400" dirty="0" err="1">
                <a:latin typeface="Calibri" panose="020F0502020204030204" pitchFamily="34" charset="0"/>
                <a:cs typeface="Calibri" panose="020F0502020204030204" pitchFamily="34" charset="0"/>
              </a:rPr>
              <a:t>ισοκυανική</a:t>
            </a:r>
            <a:r>
              <a:rPr lang="el-GR" sz="2400" dirty="0">
                <a:latin typeface="Calibri" panose="020F0502020204030204" pitchFamily="34" charset="0"/>
                <a:cs typeface="Calibri" panose="020F0502020204030204" pitchFamily="34" charset="0"/>
              </a:rPr>
              <a:t> χημεία.</a:t>
            </a:r>
            <a:endParaRPr lang="en-US" sz="2400" dirty="0">
              <a:latin typeface="Calibri" panose="020F0502020204030204" pitchFamily="34" charset="0"/>
              <a:cs typeface="Calibri" panose="020F0502020204030204" pitchFamily="34" charset="0"/>
            </a:endParaRPr>
          </a:p>
          <a:p>
            <a:pPr marL="342900" indent="-342900">
              <a:spcBef>
                <a:spcPct val="20000"/>
              </a:spcBef>
              <a:buClr>
                <a:schemeClr val="tx2">
                  <a:lumMod val="75000"/>
                </a:schemeClr>
              </a:buClr>
              <a:buFont typeface="Wingdings" pitchFamily="2" charset="2"/>
              <a:buChar char="§"/>
              <a:defRPr/>
            </a:pPr>
            <a:r>
              <a:rPr lang="el-GR" sz="2400" dirty="0">
                <a:latin typeface="Calibri" panose="020F0502020204030204" pitchFamily="34" charset="0"/>
                <a:cs typeface="Calibri" panose="020F0502020204030204" pitchFamily="34" charset="0"/>
              </a:rPr>
              <a:t>Τα </a:t>
            </a:r>
            <a:r>
              <a:rPr lang="el-GR" sz="2400" dirty="0" err="1">
                <a:latin typeface="Calibri" panose="020F0502020204030204" pitchFamily="34" charset="0"/>
                <a:cs typeface="Calibri" panose="020F0502020204030204" pitchFamily="34" charset="0"/>
              </a:rPr>
              <a:t>πολυισοκυανοειδή</a:t>
            </a:r>
            <a:r>
              <a:rPr lang="el-GR" sz="2400" dirty="0">
                <a:latin typeface="Calibri" panose="020F0502020204030204" pitchFamily="34" charset="0"/>
                <a:cs typeface="Calibri" panose="020F0502020204030204" pitchFamily="34" charset="0"/>
              </a:rPr>
              <a:t> έχουν τον παρακάτω γενικό τύπο</a:t>
            </a:r>
            <a:r>
              <a:rPr lang="en-US" sz="2400" dirty="0">
                <a:latin typeface="Calibri" panose="020F0502020204030204" pitchFamily="34" charset="0"/>
                <a:cs typeface="Calibri" panose="020F0502020204030204" pitchFamily="34" charset="0"/>
              </a:rPr>
              <a:t>:</a:t>
            </a:r>
          </a:p>
          <a:p>
            <a:pPr algn="ctr">
              <a:spcBef>
                <a:spcPct val="50000"/>
              </a:spcBef>
            </a:pPr>
            <a:r>
              <a:rPr lang="en-US" sz="2400" dirty="0">
                <a:latin typeface="Calibri" panose="020F0502020204030204" pitchFamily="34" charset="0"/>
                <a:cs typeface="Calibri" panose="020F0502020204030204" pitchFamily="34" charset="0"/>
              </a:rPr>
              <a:t>R-(N=C=O)</a:t>
            </a:r>
            <a:r>
              <a:rPr lang="en-US" sz="2400" baseline="-25000"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 n= 2-4</a:t>
            </a:r>
          </a:p>
          <a:p>
            <a:pPr>
              <a:spcBef>
                <a:spcPct val="50000"/>
              </a:spcBef>
            </a:pPr>
            <a:endParaRPr lang="en-US" sz="2400" dirty="0">
              <a:latin typeface="Calibri" panose="020F0502020204030204" pitchFamily="34" charset="0"/>
              <a:cs typeface="Calibri" panose="020F0502020204030204" pitchFamily="34" charset="0"/>
            </a:endParaRPr>
          </a:p>
        </p:txBody>
      </p:sp>
      <p:pic>
        <p:nvPicPr>
          <p:cNvPr id="9" name="Picture 4" descr="D:\My Documents\BIOEN 5301\BIOEN 5301-2004\7 Week Lectures\lecture figures\Isocyanatere resonance str.jpg"/>
          <p:cNvPicPr>
            <a:picLocks noChangeAspect="1" noChangeArrowheads="1"/>
          </p:cNvPicPr>
          <p:nvPr/>
        </p:nvPicPr>
        <p:blipFill>
          <a:blip r:embed="rId2" cstate="print"/>
          <a:srcRect/>
          <a:stretch>
            <a:fillRect/>
          </a:stretch>
        </p:blipFill>
        <p:spPr bwMode="auto">
          <a:xfrm>
            <a:off x="251520" y="4794331"/>
            <a:ext cx="8718376" cy="1204832"/>
          </a:xfrm>
          <a:prstGeom prst="rect">
            <a:avLst/>
          </a:prstGeom>
          <a:noFill/>
        </p:spPr>
      </p:pic>
      <p:grpSp>
        <p:nvGrpSpPr>
          <p:cNvPr id="10" name="Google Shape;168;p14">
            <a:extLst>
              <a:ext uri="{FF2B5EF4-FFF2-40B4-BE49-F238E27FC236}">
                <a16:creationId xmlns:a16="http://schemas.microsoft.com/office/drawing/2014/main" id="{190193CE-CA24-495E-B2D9-472678A52D1F}"/>
              </a:ext>
            </a:extLst>
          </p:cNvPr>
          <p:cNvGrpSpPr/>
          <p:nvPr/>
        </p:nvGrpSpPr>
        <p:grpSpPr>
          <a:xfrm>
            <a:off x="8458200" y="362146"/>
            <a:ext cx="450753" cy="450708"/>
            <a:chOff x="3277794" y="2969995"/>
            <a:chExt cx="457200" cy="457200"/>
          </a:xfrm>
        </p:grpSpPr>
        <p:sp>
          <p:nvSpPr>
            <p:cNvPr id="11" name="Google Shape;169;p14">
              <a:extLst>
                <a:ext uri="{FF2B5EF4-FFF2-40B4-BE49-F238E27FC236}">
                  <a16:creationId xmlns:a16="http://schemas.microsoft.com/office/drawing/2014/main" id="{60F78FEB-78CD-484C-AD30-7EB9EF7F2C6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0;p14">
              <a:extLst>
                <a:ext uri="{FF2B5EF4-FFF2-40B4-BE49-F238E27FC236}">
                  <a16:creationId xmlns:a16="http://schemas.microsoft.com/office/drawing/2014/main" id="{8B307D89-34BC-4A86-BD43-EFB14FBA24B9}"/>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1;p14">
              <a:extLst>
                <a:ext uri="{FF2B5EF4-FFF2-40B4-BE49-F238E27FC236}">
                  <a16:creationId xmlns:a16="http://schemas.microsoft.com/office/drawing/2014/main" id="{D05210BE-FD38-492A-8FEE-AAC5599A32D9}"/>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4" name="Picture 10">
            <a:extLst>
              <a:ext uri="{FF2B5EF4-FFF2-40B4-BE49-F238E27FC236}">
                <a16:creationId xmlns:a16="http://schemas.microsoft.com/office/drawing/2014/main" id="{C63E2DEA-123B-4068-A3BB-6BBBFA6E591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0AF02704-5BAB-4380-8FA9-7C0F78DB3A62}"/>
              </a:ext>
            </a:extLst>
          </p:cNvPr>
          <p:cNvSpPr>
            <a:spLocks noGrp="1"/>
          </p:cNvSpPr>
          <p:nvPr>
            <p:ph type="body" idx="1"/>
          </p:nvPr>
        </p:nvSpPr>
        <p:spPr/>
        <p:txBody>
          <a:bodyPr/>
          <a:lstStyle/>
          <a:p>
            <a:r>
              <a:rPr lang="en-US" sz="1400" dirty="0" err="1"/>
              <a:t>Patric</a:t>
            </a:r>
            <a:r>
              <a:rPr lang="en-US" sz="1400" dirty="0"/>
              <a:t> </a:t>
            </a:r>
            <a:r>
              <a:rPr lang="en-US" sz="1400" dirty="0" err="1"/>
              <a:t>Tresco</a:t>
            </a:r>
            <a:r>
              <a:rPr lang="en-US" sz="1400" dirty="0"/>
              <a:t>,  Biomaterials course,  University of Utah</a:t>
            </a:r>
          </a:p>
          <a:p>
            <a:endParaRPr lang="el-GR" dirty="0"/>
          </a:p>
        </p:txBody>
      </p:sp>
      <p:sp>
        <p:nvSpPr>
          <p:cNvPr id="7" name="Rectangle 2"/>
          <p:cNvSpPr>
            <a:spLocks noGrp="1" noChangeArrowheads="1"/>
          </p:cNvSpPr>
          <p:nvPr>
            <p:ph type="title" idx="4294967295"/>
          </p:nvPr>
        </p:nvSpPr>
        <p:spPr>
          <a:xfrm>
            <a:off x="374400" y="25192"/>
            <a:ext cx="7543800" cy="1295400"/>
          </a:xfrm>
        </p:spPr>
        <p:txBody>
          <a:bodyPr>
            <a:normAutofit/>
          </a:bodyPr>
          <a:lstStyle/>
          <a:p>
            <a:r>
              <a:rPr lang="el-GR" b="1" dirty="0" err="1">
                <a:solidFill>
                  <a:schemeClr val="tx2">
                    <a:lumMod val="10000"/>
                  </a:schemeClr>
                </a:solidFill>
              </a:rPr>
              <a:t>Ενδομοριακοί</a:t>
            </a:r>
            <a:r>
              <a:rPr lang="el-GR" b="1" dirty="0">
                <a:solidFill>
                  <a:schemeClr val="tx2">
                    <a:lumMod val="10000"/>
                  </a:schemeClr>
                </a:solidFill>
              </a:rPr>
              <a:t> δεσμοί στα πολυμερή</a:t>
            </a:r>
            <a:endParaRPr lang="en-US" b="1" dirty="0">
              <a:solidFill>
                <a:schemeClr val="tx2">
                  <a:lumMod val="10000"/>
                </a:schemeClr>
              </a:solidFill>
            </a:endParaRPr>
          </a:p>
        </p:txBody>
      </p:sp>
      <p:pic>
        <p:nvPicPr>
          <p:cNvPr id="8" name="Picture 3"/>
          <p:cNvPicPr>
            <a:picLocks noChangeAspect="1" noChangeArrowheads="1"/>
          </p:cNvPicPr>
          <p:nvPr/>
        </p:nvPicPr>
        <p:blipFill>
          <a:blip r:embed="rId2" cstate="print"/>
          <a:srcRect r="4268" b="3022"/>
          <a:stretch>
            <a:fillRect/>
          </a:stretch>
        </p:blipFill>
        <p:spPr bwMode="auto">
          <a:xfrm>
            <a:off x="971600" y="1412776"/>
            <a:ext cx="6984776" cy="4621535"/>
          </a:xfrm>
          <a:prstGeom prst="rect">
            <a:avLst/>
          </a:prstGeom>
          <a:noFill/>
          <a:ln w="9525">
            <a:noFill/>
            <a:miter lim="800000"/>
            <a:headEnd/>
            <a:tailEnd/>
          </a:ln>
          <a:effectLst/>
        </p:spPr>
      </p:pic>
      <p:sp>
        <p:nvSpPr>
          <p:cNvPr id="9" name="Rectangle 4"/>
          <p:cNvSpPr>
            <a:spLocks noChangeArrowheads="1"/>
          </p:cNvSpPr>
          <p:nvPr/>
        </p:nvSpPr>
        <p:spPr bwMode="auto">
          <a:xfrm>
            <a:off x="2057400" y="4572000"/>
            <a:ext cx="2286000" cy="1143000"/>
          </a:xfrm>
          <a:prstGeom prst="rect">
            <a:avLst/>
          </a:prstGeom>
          <a:noFill/>
          <a:ln w="9525">
            <a:solidFill>
              <a:schemeClr val="tx1"/>
            </a:solidFill>
            <a:miter lim="800000"/>
            <a:headEnd/>
            <a:tailEnd/>
          </a:ln>
          <a:effectLst/>
        </p:spPr>
        <p:txBody>
          <a:bodyPr wrap="none" anchor="ctr"/>
          <a:lstStyle/>
          <a:p>
            <a:endParaRPr lang="el-GR"/>
          </a:p>
        </p:txBody>
      </p:sp>
      <p:grpSp>
        <p:nvGrpSpPr>
          <p:cNvPr id="11" name="Google Shape;168;p14">
            <a:extLst>
              <a:ext uri="{FF2B5EF4-FFF2-40B4-BE49-F238E27FC236}">
                <a16:creationId xmlns:a16="http://schemas.microsoft.com/office/drawing/2014/main" id="{5FAD6CEF-49DB-458E-99C3-49C25B049EC6}"/>
              </a:ext>
            </a:extLst>
          </p:cNvPr>
          <p:cNvGrpSpPr/>
          <p:nvPr/>
        </p:nvGrpSpPr>
        <p:grpSpPr>
          <a:xfrm>
            <a:off x="8458200" y="362146"/>
            <a:ext cx="450753" cy="450708"/>
            <a:chOff x="3277794" y="2969995"/>
            <a:chExt cx="457200" cy="457200"/>
          </a:xfrm>
        </p:grpSpPr>
        <p:sp>
          <p:nvSpPr>
            <p:cNvPr id="12" name="Google Shape;169;p14">
              <a:extLst>
                <a:ext uri="{FF2B5EF4-FFF2-40B4-BE49-F238E27FC236}">
                  <a16:creationId xmlns:a16="http://schemas.microsoft.com/office/drawing/2014/main" id="{8B54E2E2-31E3-425B-82FE-21DF68A28CE4}"/>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 name="Google Shape;170;p14">
              <a:extLst>
                <a:ext uri="{FF2B5EF4-FFF2-40B4-BE49-F238E27FC236}">
                  <a16:creationId xmlns:a16="http://schemas.microsoft.com/office/drawing/2014/main" id="{1D0B36D0-23AA-47DD-A38B-CBCC7A482E99}"/>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 name="Google Shape;171;p14">
              <a:extLst>
                <a:ext uri="{FF2B5EF4-FFF2-40B4-BE49-F238E27FC236}">
                  <a16:creationId xmlns:a16="http://schemas.microsoft.com/office/drawing/2014/main" id="{AA0A6F4B-5B48-4DEC-BA05-ADA8A9A96C60}"/>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5" name="Picture 10">
            <a:extLst>
              <a:ext uri="{FF2B5EF4-FFF2-40B4-BE49-F238E27FC236}">
                <a16:creationId xmlns:a16="http://schemas.microsoft.com/office/drawing/2014/main" id="{A334E4D4-A86C-4C6C-B3E7-5ABFBAF857FF}"/>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55496" y="520935"/>
            <a:ext cx="6757800" cy="1226000"/>
          </a:xfrm>
        </p:spPr>
        <p:txBody>
          <a:bodyPr>
            <a:normAutofit/>
          </a:bodyPr>
          <a:lstStyle/>
          <a:p>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Βασικοί δομικοί λίθοι για πολυουρεθάνες - ισοκυανικά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tangle 3"/>
          <p:cNvSpPr>
            <a:spLocks noChangeArrowheads="1"/>
          </p:cNvSpPr>
          <p:nvPr/>
        </p:nvSpPr>
        <p:spPr bwMode="auto">
          <a:xfrm>
            <a:off x="3489896" y="20812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9" name="Rectangle 4"/>
          <p:cNvSpPr>
            <a:spLocks noChangeArrowheads="1"/>
          </p:cNvSpPr>
          <p:nvPr/>
        </p:nvSpPr>
        <p:spPr bwMode="auto">
          <a:xfrm>
            <a:off x="3647058" y="2081212"/>
            <a:ext cx="112210" cy="215444"/>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anose="020F0502020204030204" pitchFamily="34" charset="0"/>
                <a:cs typeface="Calibri" panose="020F0502020204030204" pitchFamily="34" charset="0"/>
              </a:rPr>
              <a:t>H</a:t>
            </a:r>
            <a:endParaRPr lang="en-US" dirty="0">
              <a:latin typeface="Calibri" panose="020F0502020204030204" pitchFamily="34" charset="0"/>
              <a:cs typeface="Calibri" panose="020F0502020204030204" pitchFamily="34" charset="0"/>
            </a:endParaRPr>
          </a:p>
        </p:txBody>
      </p:sp>
      <p:sp>
        <p:nvSpPr>
          <p:cNvPr id="10" name="Rectangle 5"/>
          <p:cNvSpPr>
            <a:spLocks noChangeArrowheads="1"/>
          </p:cNvSpPr>
          <p:nvPr/>
        </p:nvSpPr>
        <p:spPr bwMode="auto">
          <a:xfrm>
            <a:off x="3804221" y="2189162"/>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anose="020F0502020204030204" pitchFamily="34" charset="0"/>
                <a:cs typeface="Calibri" panose="020F0502020204030204" pitchFamily="34" charset="0"/>
              </a:rPr>
              <a:t>2</a:t>
            </a:r>
            <a:endParaRPr lang="en-US">
              <a:latin typeface="Calibri" panose="020F0502020204030204" pitchFamily="34" charset="0"/>
              <a:cs typeface="Calibri" panose="020F0502020204030204" pitchFamily="34" charset="0"/>
            </a:endParaRPr>
          </a:p>
        </p:txBody>
      </p:sp>
      <p:sp>
        <p:nvSpPr>
          <p:cNvPr id="11" name="Rectangle 6"/>
          <p:cNvSpPr>
            <a:spLocks noChangeArrowheads="1"/>
          </p:cNvSpPr>
          <p:nvPr/>
        </p:nvSpPr>
        <p:spPr bwMode="auto">
          <a:xfrm>
            <a:off x="5163121" y="2081212"/>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12" name="Rectangle 7"/>
          <p:cNvSpPr>
            <a:spLocks noChangeArrowheads="1"/>
          </p:cNvSpPr>
          <p:nvPr/>
        </p:nvSpPr>
        <p:spPr bwMode="auto">
          <a:xfrm>
            <a:off x="5334571" y="20812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13" name="Rectangle 8"/>
          <p:cNvSpPr>
            <a:spLocks noChangeArrowheads="1"/>
          </p:cNvSpPr>
          <p:nvPr/>
        </p:nvSpPr>
        <p:spPr bwMode="auto">
          <a:xfrm>
            <a:off x="5491733" y="2081212"/>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14" name="Rectangle 9"/>
          <p:cNvSpPr>
            <a:spLocks noChangeArrowheads="1"/>
          </p:cNvSpPr>
          <p:nvPr/>
        </p:nvSpPr>
        <p:spPr bwMode="auto">
          <a:xfrm>
            <a:off x="1630933" y="2081212"/>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15" name="Rectangle 10"/>
          <p:cNvSpPr>
            <a:spLocks noChangeArrowheads="1"/>
          </p:cNvSpPr>
          <p:nvPr/>
        </p:nvSpPr>
        <p:spPr bwMode="auto">
          <a:xfrm>
            <a:off x="1802383" y="20812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16" name="Rectangle 11"/>
          <p:cNvSpPr>
            <a:spLocks noChangeArrowheads="1"/>
          </p:cNvSpPr>
          <p:nvPr/>
        </p:nvSpPr>
        <p:spPr bwMode="auto">
          <a:xfrm>
            <a:off x="1959546" y="2081212"/>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17" name="Line 12"/>
          <p:cNvSpPr>
            <a:spLocks noChangeShapeType="1"/>
          </p:cNvSpPr>
          <p:nvPr/>
        </p:nvSpPr>
        <p:spPr bwMode="auto">
          <a:xfrm flipH="1">
            <a:off x="2616771" y="1876424"/>
            <a:ext cx="381000"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18" name="Line 13"/>
          <p:cNvSpPr>
            <a:spLocks noChangeShapeType="1"/>
          </p:cNvSpPr>
          <p:nvPr/>
        </p:nvSpPr>
        <p:spPr bwMode="auto">
          <a:xfrm flipH="1" flipV="1">
            <a:off x="2997771" y="1876424"/>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19" name="Line 14"/>
          <p:cNvSpPr>
            <a:spLocks noChangeShapeType="1"/>
          </p:cNvSpPr>
          <p:nvPr/>
        </p:nvSpPr>
        <p:spPr bwMode="auto">
          <a:xfrm flipV="1">
            <a:off x="2997771" y="2206624"/>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0" name="Line 15"/>
          <p:cNvSpPr>
            <a:spLocks noChangeShapeType="1"/>
          </p:cNvSpPr>
          <p:nvPr/>
        </p:nvSpPr>
        <p:spPr bwMode="auto">
          <a:xfrm>
            <a:off x="2616771" y="2536824"/>
            <a:ext cx="381000"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1" name="Line 16"/>
          <p:cNvSpPr>
            <a:spLocks noChangeShapeType="1"/>
          </p:cNvSpPr>
          <p:nvPr/>
        </p:nvSpPr>
        <p:spPr bwMode="auto">
          <a:xfrm>
            <a:off x="2426271" y="2206624"/>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2" name="Line 17"/>
          <p:cNvSpPr>
            <a:spLocks noChangeShapeType="1"/>
          </p:cNvSpPr>
          <p:nvPr/>
        </p:nvSpPr>
        <p:spPr bwMode="auto">
          <a:xfrm flipH="1">
            <a:off x="2426271" y="1876424"/>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3" name="Line 18"/>
          <p:cNvSpPr>
            <a:spLocks noChangeShapeType="1"/>
          </p:cNvSpPr>
          <p:nvPr/>
        </p:nvSpPr>
        <p:spPr bwMode="auto">
          <a:xfrm>
            <a:off x="3188271" y="2206624"/>
            <a:ext cx="287337"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4" name="Line 19"/>
          <p:cNvSpPr>
            <a:spLocks noChangeShapeType="1"/>
          </p:cNvSpPr>
          <p:nvPr/>
        </p:nvSpPr>
        <p:spPr bwMode="auto">
          <a:xfrm>
            <a:off x="3904233" y="2206624"/>
            <a:ext cx="2016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5" name="Line 20"/>
          <p:cNvSpPr>
            <a:spLocks noChangeShapeType="1"/>
          </p:cNvSpPr>
          <p:nvPr/>
        </p:nvSpPr>
        <p:spPr bwMode="auto">
          <a:xfrm flipH="1">
            <a:off x="4105846" y="1876424"/>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6" name="Line 21"/>
          <p:cNvSpPr>
            <a:spLocks noChangeShapeType="1"/>
          </p:cNvSpPr>
          <p:nvPr/>
        </p:nvSpPr>
        <p:spPr bwMode="auto">
          <a:xfrm flipH="1">
            <a:off x="4297933" y="1876424"/>
            <a:ext cx="3794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7" name="Line 22"/>
          <p:cNvSpPr>
            <a:spLocks noChangeShapeType="1"/>
          </p:cNvSpPr>
          <p:nvPr/>
        </p:nvSpPr>
        <p:spPr bwMode="auto">
          <a:xfrm flipH="1" flipV="1">
            <a:off x="4677346" y="1876424"/>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8" name="Line 23"/>
          <p:cNvSpPr>
            <a:spLocks noChangeShapeType="1"/>
          </p:cNvSpPr>
          <p:nvPr/>
        </p:nvSpPr>
        <p:spPr bwMode="auto">
          <a:xfrm flipV="1">
            <a:off x="4677346" y="2206624"/>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29" name="Line 24"/>
          <p:cNvSpPr>
            <a:spLocks noChangeShapeType="1"/>
          </p:cNvSpPr>
          <p:nvPr/>
        </p:nvSpPr>
        <p:spPr bwMode="auto">
          <a:xfrm>
            <a:off x="4297933" y="2536824"/>
            <a:ext cx="3794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30" name="Line 25"/>
          <p:cNvSpPr>
            <a:spLocks noChangeShapeType="1"/>
          </p:cNvSpPr>
          <p:nvPr/>
        </p:nvSpPr>
        <p:spPr bwMode="auto">
          <a:xfrm>
            <a:off x="4105846" y="2206624"/>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31" name="Line 26"/>
          <p:cNvSpPr>
            <a:spLocks noChangeShapeType="1"/>
          </p:cNvSpPr>
          <p:nvPr/>
        </p:nvSpPr>
        <p:spPr bwMode="auto">
          <a:xfrm>
            <a:off x="4869433" y="2206624"/>
            <a:ext cx="2651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32" name="Line 27"/>
          <p:cNvSpPr>
            <a:spLocks noChangeShapeType="1"/>
          </p:cNvSpPr>
          <p:nvPr/>
        </p:nvSpPr>
        <p:spPr bwMode="auto">
          <a:xfrm flipH="1">
            <a:off x="2159571" y="2206624"/>
            <a:ext cx="266700"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33" name="Oval 28"/>
          <p:cNvSpPr>
            <a:spLocks noChangeArrowheads="1"/>
          </p:cNvSpPr>
          <p:nvPr/>
        </p:nvSpPr>
        <p:spPr bwMode="auto">
          <a:xfrm>
            <a:off x="2577083" y="1974849"/>
            <a:ext cx="460375" cy="463550"/>
          </a:xfrm>
          <a:prstGeom prst="ellips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34" name="Oval 29"/>
          <p:cNvSpPr>
            <a:spLocks noChangeArrowheads="1"/>
          </p:cNvSpPr>
          <p:nvPr/>
        </p:nvSpPr>
        <p:spPr bwMode="auto">
          <a:xfrm>
            <a:off x="4256658" y="1974849"/>
            <a:ext cx="461963" cy="463550"/>
          </a:xfrm>
          <a:prstGeom prst="ellips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35" name="Rectangle 30"/>
          <p:cNvSpPr>
            <a:spLocks noChangeArrowheads="1"/>
          </p:cNvSpPr>
          <p:nvPr/>
        </p:nvSpPr>
        <p:spPr bwMode="auto">
          <a:xfrm>
            <a:off x="3605783" y="3160712"/>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36" name="Rectangle 31"/>
          <p:cNvSpPr>
            <a:spLocks noChangeArrowheads="1"/>
          </p:cNvSpPr>
          <p:nvPr/>
        </p:nvSpPr>
        <p:spPr bwMode="auto">
          <a:xfrm>
            <a:off x="3777233" y="31607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37" name="Rectangle 32"/>
          <p:cNvSpPr>
            <a:spLocks noChangeArrowheads="1"/>
          </p:cNvSpPr>
          <p:nvPr/>
        </p:nvSpPr>
        <p:spPr bwMode="auto">
          <a:xfrm>
            <a:off x="3934396" y="3160712"/>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38" name="Rectangle 33"/>
          <p:cNvSpPr>
            <a:spLocks noChangeArrowheads="1"/>
          </p:cNvSpPr>
          <p:nvPr/>
        </p:nvSpPr>
        <p:spPr bwMode="auto">
          <a:xfrm>
            <a:off x="2946971" y="4303712"/>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39" name="Rectangle 34"/>
          <p:cNvSpPr>
            <a:spLocks noChangeArrowheads="1"/>
          </p:cNvSpPr>
          <p:nvPr/>
        </p:nvSpPr>
        <p:spPr bwMode="auto">
          <a:xfrm>
            <a:off x="3118421" y="43037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40" name="Rectangle 35"/>
          <p:cNvSpPr>
            <a:spLocks noChangeArrowheads="1"/>
          </p:cNvSpPr>
          <p:nvPr/>
        </p:nvSpPr>
        <p:spPr bwMode="auto">
          <a:xfrm>
            <a:off x="3275583" y="4303712"/>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41" name="Rectangle 36"/>
          <p:cNvSpPr>
            <a:spLocks noChangeArrowheads="1"/>
          </p:cNvSpPr>
          <p:nvPr/>
        </p:nvSpPr>
        <p:spPr bwMode="auto">
          <a:xfrm>
            <a:off x="2953321" y="27797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42" name="Rectangle 37"/>
          <p:cNvSpPr>
            <a:spLocks noChangeArrowheads="1"/>
          </p:cNvSpPr>
          <p:nvPr/>
        </p:nvSpPr>
        <p:spPr bwMode="auto">
          <a:xfrm>
            <a:off x="3110483" y="2779712"/>
            <a:ext cx="11221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H</a:t>
            </a:r>
            <a:endParaRPr lang="en-US">
              <a:latin typeface="Calibri" panose="020F0502020204030204" pitchFamily="34" charset="0"/>
              <a:cs typeface="Calibri" panose="020F0502020204030204" pitchFamily="34" charset="0"/>
            </a:endParaRPr>
          </a:p>
        </p:txBody>
      </p:sp>
      <p:sp>
        <p:nvSpPr>
          <p:cNvPr id="43" name="Rectangle 38"/>
          <p:cNvSpPr>
            <a:spLocks noChangeArrowheads="1"/>
          </p:cNvSpPr>
          <p:nvPr/>
        </p:nvSpPr>
        <p:spPr bwMode="auto">
          <a:xfrm>
            <a:off x="3267646" y="2887662"/>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anose="020F0502020204030204" pitchFamily="34" charset="0"/>
                <a:cs typeface="Calibri" panose="020F0502020204030204" pitchFamily="34" charset="0"/>
              </a:rPr>
              <a:t>3</a:t>
            </a:r>
            <a:endParaRPr lang="en-US">
              <a:latin typeface="Calibri" panose="020F0502020204030204" pitchFamily="34" charset="0"/>
              <a:cs typeface="Calibri" panose="020F0502020204030204" pitchFamily="34" charset="0"/>
            </a:endParaRPr>
          </a:p>
        </p:txBody>
      </p:sp>
      <p:sp>
        <p:nvSpPr>
          <p:cNvPr id="44" name="Line 39"/>
          <p:cNvSpPr>
            <a:spLocks noChangeShapeType="1"/>
          </p:cNvSpPr>
          <p:nvPr/>
        </p:nvSpPr>
        <p:spPr bwMode="auto">
          <a:xfrm flipH="1">
            <a:off x="2702496" y="3286124"/>
            <a:ext cx="330200"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45" name="Line 40"/>
          <p:cNvSpPr>
            <a:spLocks noChangeShapeType="1"/>
          </p:cNvSpPr>
          <p:nvPr/>
        </p:nvSpPr>
        <p:spPr bwMode="auto">
          <a:xfrm flipH="1" flipV="1">
            <a:off x="3032696" y="3286124"/>
            <a:ext cx="328612"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46" name="Line 41"/>
          <p:cNvSpPr>
            <a:spLocks noChangeShapeType="1"/>
          </p:cNvSpPr>
          <p:nvPr/>
        </p:nvSpPr>
        <p:spPr bwMode="auto">
          <a:xfrm flipV="1">
            <a:off x="3361308" y="3476624"/>
            <a:ext cx="1588" cy="3810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47" name="Line 42"/>
          <p:cNvSpPr>
            <a:spLocks noChangeShapeType="1"/>
          </p:cNvSpPr>
          <p:nvPr/>
        </p:nvSpPr>
        <p:spPr bwMode="auto">
          <a:xfrm flipV="1">
            <a:off x="3032696" y="3857624"/>
            <a:ext cx="328612"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48" name="Line 43"/>
          <p:cNvSpPr>
            <a:spLocks noChangeShapeType="1"/>
          </p:cNvSpPr>
          <p:nvPr/>
        </p:nvSpPr>
        <p:spPr bwMode="auto">
          <a:xfrm>
            <a:off x="2702496" y="3857624"/>
            <a:ext cx="330200"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49" name="Line 44"/>
          <p:cNvSpPr>
            <a:spLocks noChangeShapeType="1"/>
          </p:cNvSpPr>
          <p:nvPr/>
        </p:nvSpPr>
        <p:spPr bwMode="auto">
          <a:xfrm>
            <a:off x="2702496" y="3476624"/>
            <a:ext cx="1587" cy="3810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50" name="Line 45"/>
          <p:cNvSpPr>
            <a:spLocks noChangeShapeType="1"/>
          </p:cNvSpPr>
          <p:nvPr/>
        </p:nvSpPr>
        <p:spPr bwMode="auto">
          <a:xfrm flipV="1">
            <a:off x="3361308" y="3351212"/>
            <a:ext cx="215900" cy="125412"/>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51" name="Line 46"/>
          <p:cNvSpPr>
            <a:spLocks noChangeShapeType="1"/>
          </p:cNvSpPr>
          <p:nvPr/>
        </p:nvSpPr>
        <p:spPr bwMode="auto">
          <a:xfrm>
            <a:off x="3032696" y="4048124"/>
            <a:ext cx="1587" cy="27305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52" name="Line 47"/>
          <p:cNvSpPr>
            <a:spLocks noChangeShapeType="1"/>
          </p:cNvSpPr>
          <p:nvPr/>
        </p:nvSpPr>
        <p:spPr bwMode="auto">
          <a:xfrm flipV="1">
            <a:off x="3032696" y="3011487"/>
            <a:ext cx="1587" cy="274637"/>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53" name="Oval 48"/>
          <p:cNvSpPr>
            <a:spLocks noChangeArrowheads="1"/>
          </p:cNvSpPr>
          <p:nvPr/>
        </p:nvSpPr>
        <p:spPr bwMode="auto">
          <a:xfrm>
            <a:off x="2800921" y="3435349"/>
            <a:ext cx="461962" cy="461963"/>
          </a:xfrm>
          <a:prstGeom prst="ellips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54" name="Rectangle 49"/>
          <p:cNvSpPr>
            <a:spLocks noChangeArrowheads="1"/>
          </p:cNvSpPr>
          <p:nvPr/>
        </p:nvSpPr>
        <p:spPr bwMode="auto">
          <a:xfrm>
            <a:off x="4315396" y="3275012"/>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55" name="Rectangle 50"/>
          <p:cNvSpPr>
            <a:spLocks noChangeArrowheads="1"/>
          </p:cNvSpPr>
          <p:nvPr/>
        </p:nvSpPr>
        <p:spPr bwMode="auto">
          <a:xfrm>
            <a:off x="4486846" y="32750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56" name="Rectangle 51"/>
          <p:cNvSpPr>
            <a:spLocks noChangeArrowheads="1"/>
          </p:cNvSpPr>
          <p:nvPr/>
        </p:nvSpPr>
        <p:spPr bwMode="auto">
          <a:xfrm>
            <a:off x="4644008" y="3275012"/>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57" name="Rectangle 52"/>
          <p:cNvSpPr>
            <a:spLocks noChangeArrowheads="1"/>
          </p:cNvSpPr>
          <p:nvPr/>
        </p:nvSpPr>
        <p:spPr bwMode="auto">
          <a:xfrm>
            <a:off x="5963221" y="3275012"/>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58" name="Rectangle 53"/>
          <p:cNvSpPr>
            <a:spLocks noChangeArrowheads="1"/>
          </p:cNvSpPr>
          <p:nvPr/>
        </p:nvSpPr>
        <p:spPr bwMode="auto">
          <a:xfrm>
            <a:off x="6134671" y="32750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59" name="Rectangle 54"/>
          <p:cNvSpPr>
            <a:spLocks noChangeArrowheads="1"/>
          </p:cNvSpPr>
          <p:nvPr/>
        </p:nvSpPr>
        <p:spPr bwMode="auto">
          <a:xfrm>
            <a:off x="6291833" y="3275012"/>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60" name="Rectangle 55"/>
          <p:cNvSpPr>
            <a:spLocks noChangeArrowheads="1"/>
          </p:cNvSpPr>
          <p:nvPr/>
        </p:nvSpPr>
        <p:spPr bwMode="auto">
          <a:xfrm>
            <a:off x="5310758" y="2894012"/>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61" name="Rectangle 56"/>
          <p:cNvSpPr>
            <a:spLocks noChangeArrowheads="1"/>
          </p:cNvSpPr>
          <p:nvPr/>
        </p:nvSpPr>
        <p:spPr bwMode="auto">
          <a:xfrm>
            <a:off x="5467921" y="2894012"/>
            <a:ext cx="11221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H</a:t>
            </a:r>
            <a:endParaRPr lang="en-US">
              <a:latin typeface="Calibri" panose="020F0502020204030204" pitchFamily="34" charset="0"/>
              <a:cs typeface="Calibri" panose="020F0502020204030204" pitchFamily="34" charset="0"/>
            </a:endParaRPr>
          </a:p>
        </p:txBody>
      </p:sp>
      <p:sp>
        <p:nvSpPr>
          <p:cNvPr id="62" name="Rectangle 57"/>
          <p:cNvSpPr>
            <a:spLocks noChangeArrowheads="1"/>
          </p:cNvSpPr>
          <p:nvPr/>
        </p:nvSpPr>
        <p:spPr bwMode="auto">
          <a:xfrm>
            <a:off x="5625083" y="3001962"/>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anose="020F0502020204030204" pitchFamily="34" charset="0"/>
                <a:cs typeface="Calibri" panose="020F0502020204030204" pitchFamily="34" charset="0"/>
              </a:rPr>
              <a:t>3</a:t>
            </a:r>
            <a:endParaRPr lang="en-US">
              <a:latin typeface="Calibri" panose="020F0502020204030204" pitchFamily="34" charset="0"/>
              <a:cs typeface="Calibri" panose="020F0502020204030204" pitchFamily="34" charset="0"/>
            </a:endParaRPr>
          </a:p>
        </p:txBody>
      </p:sp>
      <p:sp>
        <p:nvSpPr>
          <p:cNvPr id="63" name="Line 58"/>
          <p:cNvSpPr>
            <a:spLocks noChangeShapeType="1"/>
          </p:cNvSpPr>
          <p:nvPr/>
        </p:nvSpPr>
        <p:spPr bwMode="auto">
          <a:xfrm flipH="1">
            <a:off x="5058346" y="3400424"/>
            <a:ext cx="330200"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64" name="Line 59"/>
          <p:cNvSpPr>
            <a:spLocks noChangeShapeType="1"/>
          </p:cNvSpPr>
          <p:nvPr/>
        </p:nvSpPr>
        <p:spPr bwMode="auto">
          <a:xfrm flipH="1" flipV="1">
            <a:off x="5388546" y="3400424"/>
            <a:ext cx="330200"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65" name="Line 60"/>
          <p:cNvSpPr>
            <a:spLocks noChangeShapeType="1"/>
          </p:cNvSpPr>
          <p:nvPr/>
        </p:nvSpPr>
        <p:spPr bwMode="auto">
          <a:xfrm flipV="1">
            <a:off x="5718746" y="3590924"/>
            <a:ext cx="1587" cy="3810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66" name="Line 61"/>
          <p:cNvSpPr>
            <a:spLocks noChangeShapeType="1"/>
          </p:cNvSpPr>
          <p:nvPr/>
        </p:nvSpPr>
        <p:spPr bwMode="auto">
          <a:xfrm flipV="1">
            <a:off x="5388546" y="3971924"/>
            <a:ext cx="330200"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67" name="Line 62"/>
          <p:cNvSpPr>
            <a:spLocks noChangeShapeType="1"/>
          </p:cNvSpPr>
          <p:nvPr/>
        </p:nvSpPr>
        <p:spPr bwMode="auto">
          <a:xfrm>
            <a:off x="5058346" y="3971924"/>
            <a:ext cx="330200" cy="1905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68" name="Line 63"/>
          <p:cNvSpPr>
            <a:spLocks noChangeShapeType="1"/>
          </p:cNvSpPr>
          <p:nvPr/>
        </p:nvSpPr>
        <p:spPr bwMode="auto">
          <a:xfrm>
            <a:off x="5058346" y="3590924"/>
            <a:ext cx="1587" cy="3810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69" name="Line 64"/>
          <p:cNvSpPr>
            <a:spLocks noChangeShapeType="1"/>
          </p:cNvSpPr>
          <p:nvPr/>
        </p:nvSpPr>
        <p:spPr bwMode="auto">
          <a:xfrm flipH="1" flipV="1">
            <a:off x="4844033" y="3465512"/>
            <a:ext cx="214313" cy="125412"/>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70" name="Line 65"/>
          <p:cNvSpPr>
            <a:spLocks noChangeShapeType="1"/>
          </p:cNvSpPr>
          <p:nvPr/>
        </p:nvSpPr>
        <p:spPr bwMode="auto">
          <a:xfrm flipV="1">
            <a:off x="5718746" y="3465512"/>
            <a:ext cx="215900" cy="125412"/>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71" name="Line 66"/>
          <p:cNvSpPr>
            <a:spLocks noChangeShapeType="1"/>
          </p:cNvSpPr>
          <p:nvPr/>
        </p:nvSpPr>
        <p:spPr bwMode="auto">
          <a:xfrm flipV="1">
            <a:off x="5388546" y="3125787"/>
            <a:ext cx="1587" cy="274637"/>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72" name="Oval 67"/>
          <p:cNvSpPr>
            <a:spLocks noChangeArrowheads="1"/>
          </p:cNvSpPr>
          <p:nvPr/>
        </p:nvSpPr>
        <p:spPr bwMode="auto">
          <a:xfrm>
            <a:off x="5156771" y="3549649"/>
            <a:ext cx="463550" cy="461963"/>
          </a:xfrm>
          <a:prstGeom prst="ellips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73" name="Rectangle 68"/>
          <p:cNvSpPr>
            <a:spLocks noChangeArrowheads="1"/>
          </p:cNvSpPr>
          <p:nvPr/>
        </p:nvSpPr>
        <p:spPr bwMode="auto">
          <a:xfrm>
            <a:off x="4118546" y="5324474"/>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74" name="Rectangle 69"/>
          <p:cNvSpPr>
            <a:spLocks noChangeArrowheads="1"/>
          </p:cNvSpPr>
          <p:nvPr/>
        </p:nvSpPr>
        <p:spPr bwMode="auto">
          <a:xfrm>
            <a:off x="4275708" y="5324474"/>
            <a:ext cx="11221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H</a:t>
            </a:r>
            <a:endParaRPr lang="en-US">
              <a:latin typeface="Calibri" panose="020F0502020204030204" pitchFamily="34" charset="0"/>
              <a:cs typeface="Calibri" panose="020F0502020204030204" pitchFamily="34" charset="0"/>
            </a:endParaRPr>
          </a:p>
        </p:txBody>
      </p:sp>
      <p:sp>
        <p:nvSpPr>
          <p:cNvPr id="75" name="Rectangle 70"/>
          <p:cNvSpPr>
            <a:spLocks noChangeArrowheads="1"/>
          </p:cNvSpPr>
          <p:nvPr/>
        </p:nvSpPr>
        <p:spPr bwMode="auto">
          <a:xfrm>
            <a:off x="4432871" y="5432424"/>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anose="020F0502020204030204" pitchFamily="34" charset="0"/>
                <a:cs typeface="Calibri" panose="020F0502020204030204" pitchFamily="34" charset="0"/>
              </a:rPr>
              <a:t>2</a:t>
            </a:r>
            <a:endParaRPr lang="en-US">
              <a:latin typeface="Calibri" panose="020F0502020204030204" pitchFamily="34" charset="0"/>
              <a:cs typeface="Calibri" panose="020F0502020204030204" pitchFamily="34" charset="0"/>
            </a:endParaRPr>
          </a:p>
        </p:txBody>
      </p:sp>
      <p:sp>
        <p:nvSpPr>
          <p:cNvPr id="76" name="Rectangle 71"/>
          <p:cNvSpPr>
            <a:spLocks noChangeArrowheads="1"/>
          </p:cNvSpPr>
          <p:nvPr/>
        </p:nvSpPr>
        <p:spPr bwMode="auto">
          <a:xfrm>
            <a:off x="5791771" y="5324474"/>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77" name="Rectangle 72"/>
          <p:cNvSpPr>
            <a:spLocks noChangeArrowheads="1"/>
          </p:cNvSpPr>
          <p:nvPr/>
        </p:nvSpPr>
        <p:spPr bwMode="auto">
          <a:xfrm>
            <a:off x="5963221" y="5324474"/>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78" name="Rectangle 73"/>
          <p:cNvSpPr>
            <a:spLocks noChangeArrowheads="1"/>
          </p:cNvSpPr>
          <p:nvPr/>
        </p:nvSpPr>
        <p:spPr bwMode="auto">
          <a:xfrm>
            <a:off x="6120383" y="5324474"/>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79" name="Rectangle 74"/>
          <p:cNvSpPr>
            <a:spLocks noChangeArrowheads="1"/>
          </p:cNvSpPr>
          <p:nvPr/>
        </p:nvSpPr>
        <p:spPr bwMode="auto">
          <a:xfrm>
            <a:off x="2259583" y="5324474"/>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80" name="Rectangle 75"/>
          <p:cNvSpPr>
            <a:spLocks noChangeArrowheads="1"/>
          </p:cNvSpPr>
          <p:nvPr/>
        </p:nvSpPr>
        <p:spPr bwMode="auto">
          <a:xfrm>
            <a:off x="2431033" y="5324474"/>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81" name="Rectangle 76"/>
          <p:cNvSpPr>
            <a:spLocks noChangeArrowheads="1"/>
          </p:cNvSpPr>
          <p:nvPr/>
        </p:nvSpPr>
        <p:spPr bwMode="auto">
          <a:xfrm>
            <a:off x="2588196" y="5324474"/>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82" name="Line 77"/>
          <p:cNvSpPr>
            <a:spLocks noChangeShapeType="1"/>
          </p:cNvSpPr>
          <p:nvPr/>
        </p:nvSpPr>
        <p:spPr bwMode="auto">
          <a:xfrm flipH="1">
            <a:off x="3245421" y="5118099"/>
            <a:ext cx="381000"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83" name="Line 78"/>
          <p:cNvSpPr>
            <a:spLocks noChangeShapeType="1"/>
          </p:cNvSpPr>
          <p:nvPr/>
        </p:nvSpPr>
        <p:spPr bwMode="auto">
          <a:xfrm flipH="1" flipV="1">
            <a:off x="3626421" y="5118099"/>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84" name="Line 79"/>
          <p:cNvSpPr>
            <a:spLocks noChangeShapeType="1"/>
          </p:cNvSpPr>
          <p:nvPr/>
        </p:nvSpPr>
        <p:spPr bwMode="auto">
          <a:xfrm flipV="1">
            <a:off x="3626421" y="5448299"/>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85" name="Line 80"/>
          <p:cNvSpPr>
            <a:spLocks noChangeShapeType="1"/>
          </p:cNvSpPr>
          <p:nvPr/>
        </p:nvSpPr>
        <p:spPr bwMode="auto">
          <a:xfrm>
            <a:off x="3245421" y="5778499"/>
            <a:ext cx="381000"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86" name="Line 81"/>
          <p:cNvSpPr>
            <a:spLocks noChangeShapeType="1"/>
          </p:cNvSpPr>
          <p:nvPr/>
        </p:nvSpPr>
        <p:spPr bwMode="auto">
          <a:xfrm>
            <a:off x="3054921" y="5448299"/>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87" name="Line 82"/>
          <p:cNvSpPr>
            <a:spLocks noChangeShapeType="1"/>
          </p:cNvSpPr>
          <p:nvPr/>
        </p:nvSpPr>
        <p:spPr bwMode="auto">
          <a:xfrm flipH="1">
            <a:off x="3054921" y="5118099"/>
            <a:ext cx="190500"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88" name="Line 83"/>
          <p:cNvSpPr>
            <a:spLocks noChangeShapeType="1"/>
          </p:cNvSpPr>
          <p:nvPr/>
        </p:nvSpPr>
        <p:spPr bwMode="auto">
          <a:xfrm>
            <a:off x="3816921" y="5448299"/>
            <a:ext cx="287337"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89" name="Line 84"/>
          <p:cNvSpPr>
            <a:spLocks noChangeShapeType="1"/>
          </p:cNvSpPr>
          <p:nvPr/>
        </p:nvSpPr>
        <p:spPr bwMode="auto">
          <a:xfrm>
            <a:off x="4532883" y="5448299"/>
            <a:ext cx="2016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0" name="Line 85"/>
          <p:cNvSpPr>
            <a:spLocks noChangeShapeType="1"/>
          </p:cNvSpPr>
          <p:nvPr/>
        </p:nvSpPr>
        <p:spPr bwMode="auto">
          <a:xfrm flipH="1">
            <a:off x="4734496" y="5118099"/>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1" name="Line 86"/>
          <p:cNvSpPr>
            <a:spLocks noChangeShapeType="1"/>
          </p:cNvSpPr>
          <p:nvPr/>
        </p:nvSpPr>
        <p:spPr bwMode="auto">
          <a:xfrm flipH="1">
            <a:off x="4926583" y="5118099"/>
            <a:ext cx="3794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2" name="Line 87"/>
          <p:cNvSpPr>
            <a:spLocks noChangeShapeType="1"/>
          </p:cNvSpPr>
          <p:nvPr/>
        </p:nvSpPr>
        <p:spPr bwMode="auto">
          <a:xfrm flipH="1" flipV="1">
            <a:off x="5305996" y="5118099"/>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3" name="Line 88"/>
          <p:cNvSpPr>
            <a:spLocks noChangeShapeType="1"/>
          </p:cNvSpPr>
          <p:nvPr/>
        </p:nvSpPr>
        <p:spPr bwMode="auto">
          <a:xfrm flipV="1">
            <a:off x="5305996" y="5448299"/>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4" name="Line 89"/>
          <p:cNvSpPr>
            <a:spLocks noChangeShapeType="1"/>
          </p:cNvSpPr>
          <p:nvPr/>
        </p:nvSpPr>
        <p:spPr bwMode="auto">
          <a:xfrm>
            <a:off x="4926583" y="5778499"/>
            <a:ext cx="3794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5" name="Line 90"/>
          <p:cNvSpPr>
            <a:spLocks noChangeShapeType="1"/>
          </p:cNvSpPr>
          <p:nvPr/>
        </p:nvSpPr>
        <p:spPr bwMode="auto">
          <a:xfrm>
            <a:off x="4734496" y="5448299"/>
            <a:ext cx="192087" cy="330200"/>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6" name="Line 91"/>
          <p:cNvSpPr>
            <a:spLocks noChangeShapeType="1"/>
          </p:cNvSpPr>
          <p:nvPr/>
        </p:nvSpPr>
        <p:spPr bwMode="auto">
          <a:xfrm>
            <a:off x="5498083" y="5448299"/>
            <a:ext cx="265113"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7" name="Line 92"/>
          <p:cNvSpPr>
            <a:spLocks noChangeShapeType="1"/>
          </p:cNvSpPr>
          <p:nvPr/>
        </p:nvSpPr>
        <p:spPr bwMode="auto">
          <a:xfrm flipH="1">
            <a:off x="2788221" y="5448299"/>
            <a:ext cx="266700" cy="1588"/>
          </a:xfrm>
          <a:prstGeom prst="line">
            <a:avLst/>
          </a:prstGeom>
          <a:noFill/>
          <a:ln w="14288">
            <a:solidFill>
              <a:srgbClr val="000000"/>
            </a:solidFill>
            <a:round/>
            <a:headEnd/>
            <a:tailEnd/>
          </a:ln>
        </p:spPr>
        <p:txBody>
          <a:bodyPr/>
          <a:lstStyle/>
          <a:p>
            <a:endParaRPr lang="el-GR">
              <a:latin typeface="Calibri" panose="020F0502020204030204" pitchFamily="34" charset="0"/>
              <a:cs typeface="Calibri" panose="020F0502020204030204" pitchFamily="34" charset="0"/>
            </a:endParaRPr>
          </a:p>
        </p:txBody>
      </p:sp>
      <p:sp>
        <p:nvSpPr>
          <p:cNvPr id="98" name="Rectangle 93"/>
          <p:cNvSpPr>
            <a:spLocks noChangeArrowheads="1"/>
          </p:cNvSpPr>
          <p:nvPr/>
        </p:nvSpPr>
        <p:spPr bwMode="auto">
          <a:xfrm>
            <a:off x="3436044" y="6147104"/>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99" name="Rectangle 94"/>
          <p:cNvSpPr>
            <a:spLocks noChangeArrowheads="1"/>
          </p:cNvSpPr>
          <p:nvPr/>
        </p:nvSpPr>
        <p:spPr bwMode="auto">
          <a:xfrm>
            <a:off x="3607494" y="6147104"/>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100" name="Rectangle 95"/>
          <p:cNvSpPr>
            <a:spLocks noChangeArrowheads="1"/>
          </p:cNvSpPr>
          <p:nvPr/>
        </p:nvSpPr>
        <p:spPr bwMode="auto">
          <a:xfrm>
            <a:off x="3764656" y="6147104"/>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101" name="Rectangle 96"/>
          <p:cNvSpPr>
            <a:spLocks noChangeArrowheads="1"/>
          </p:cNvSpPr>
          <p:nvPr/>
        </p:nvSpPr>
        <p:spPr bwMode="auto">
          <a:xfrm>
            <a:off x="3936106" y="6147104"/>
            <a:ext cx="54502" cy="215444"/>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02" name="Rectangle 97"/>
          <p:cNvSpPr>
            <a:spLocks noChangeArrowheads="1"/>
          </p:cNvSpPr>
          <p:nvPr/>
        </p:nvSpPr>
        <p:spPr bwMode="auto">
          <a:xfrm>
            <a:off x="4007544" y="6147104"/>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103" name="Rectangle 98"/>
          <p:cNvSpPr>
            <a:spLocks noChangeArrowheads="1"/>
          </p:cNvSpPr>
          <p:nvPr/>
        </p:nvSpPr>
        <p:spPr bwMode="auto">
          <a:xfrm>
            <a:off x="4164706" y="6147104"/>
            <a:ext cx="112210" cy="215444"/>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anose="020F0502020204030204" pitchFamily="34" charset="0"/>
                <a:cs typeface="Calibri" panose="020F0502020204030204" pitchFamily="34" charset="0"/>
              </a:rPr>
              <a:t>H</a:t>
            </a:r>
            <a:endParaRPr lang="en-US" dirty="0">
              <a:latin typeface="Calibri" panose="020F0502020204030204" pitchFamily="34" charset="0"/>
              <a:cs typeface="Calibri" panose="020F0502020204030204" pitchFamily="34" charset="0"/>
            </a:endParaRPr>
          </a:p>
        </p:txBody>
      </p:sp>
      <p:sp>
        <p:nvSpPr>
          <p:cNvPr id="104" name="Rectangle 99"/>
          <p:cNvSpPr>
            <a:spLocks noChangeArrowheads="1"/>
          </p:cNvSpPr>
          <p:nvPr/>
        </p:nvSpPr>
        <p:spPr bwMode="auto">
          <a:xfrm>
            <a:off x="4321869" y="6255054"/>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anose="020F0502020204030204" pitchFamily="34" charset="0"/>
                <a:cs typeface="Calibri" panose="020F0502020204030204" pitchFamily="34" charset="0"/>
              </a:rPr>
              <a:t>2</a:t>
            </a:r>
            <a:endParaRPr lang="en-US">
              <a:latin typeface="Calibri" panose="020F0502020204030204" pitchFamily="34" charset="0"/>
              <a:cs typeface="Calibri" panose="020F0502020204030204" pitchFamily="34" charset="0"/>
            </a:endParaRPr>
          </a:p>
        </p:txBody>
      </p:sp>
      <p:sp>
        <p:nvSpPr>
          <p:cNvPr id="105" name="Rectangle 100"/>
          <p:cNvSpPr>
            <a:spLocks noChangeArrowheads="1"/>
          </p:cNvSpPr>
          <p:nvPr/>
        </p:nvSpPr>
        <p:spPr bwMode="auto">
          <a:xfrm>
            <a:off x="4407594" y="6147104"/>
            <a:ext cx="5450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a:t>
            </a:r>
            <a:endParaRPr lang="en-US">
              <a:latin typeface="Calibri" panose="020F0502020204030204" pitchFamily="34" charset="0"/>
              <a:cs typeface="Calibri" panose="020F0502020204030204" pitchFamily="34" charset="0"/>
            </a:endParaRPr>
          </a:p>
        </p:txBody>
      </p:sp>
      <p:sp>
        <p:nvSpPr>
          <p:cNvPr id="106" name="Rectangle 101"/>
          <p:cNvSpPr>
            <a:spLocks noChangeArrowheads="1"/>
          </p:cNvSpPr>
          <p:nvPr/>
        </p:nvSpPr>
        <p:spPr bwMode="auto">
          <a:xfrm>
            <a:off x="4479031" y="6255054"/>
            <a:ext cx="91372" cy="215444"/>
          </a:xfrm>
          <a:prstGeom prst="rect">
            <a:avLst/>
          </a:prstGeom>
          <a:noFill/>
          <a:ln w="9525">
            <a:noFill/>
            <a:miter lim="800000"/>
            <a:headEnd/>
            <a:tailEnd/>
          </a:ln>
        </p:spPr>
        <p:txBody>
          <a:bodyPr wrap="none" lIns="0" tIns="0" rIns="0" bIns="0">
            <a:spAutoFit/>
          </a:bodyPr>
          <a:lstStyle/>
          <a:p>
            <a:r>
              <a:rPr lang="en-US" sz="1400">
                <a:solidFill>
                  <a:srgbClr val="000000"/>
                </a:solidFill>
                <a:latin typeface="Calibri" panose="020F0502020204030204" pitchFamily="34" charset="0"/>
                <a:cs typeface="Calibri" panose="020F0502020204030204" pitchFamily="34" charset="0"/>
              </a:rPr>
              <a:t>6</a:t>
            </a:r>
            <a:endParaRPr lang="en-US">
              <a:latin typeface="Calibri" panose="020F0502020204030204" pitchFamily="34" charset="0"/>
              <a:cs typeface="Calibri" panose="020F0502020204030204" pitchFamily="34" charset="0"/>
            </a:endParaRPr>
          </a:p>
        </p:txBody>
      </p:sp>
      <p:sp>
        <p:nvSpPr>
          <p:cNvPr id="107" name="Rectangle 102"/>
          <p:cNvSpPr>
            <a:spLocks noChangeArrowheads="1"/>
          </p:cNvSpPr>
          <p:nvPr/>
        </p:nvSpPr>
        <p:spPr bwMode="auto">
          <a:xfrm>
            <a:off x="4563169" y="6147104"/>
            <a:ext cx="115416"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N</a:t>
            </a:r>
            <a:endParaRPr lang="en-US">
              <a:latin typeface="Calibri" panose="020F0502020204030204" pitchFamily="34" charset="0"/>
              <a:cs typeface="Calibri" panose="020F0502020204030204" pitchFamily="34" charset="0"/>
            </a:endParaRPr>
          </a:p>
        </p:txBody>
      </p:sp>
      <p:sp>
        <p:nvSpPr>
          <p:cNvPr id="108" name="Rectangle 103"/>
          <p:cNvSpPr>
            <a:spLocks noChangeArrowheads="1"/>
          </p:cNvSpPr>
          <p:nvPr/>
        </p:nvSpPr>
        <p:spPr bwMode="auto">
          <a:xfrm>
            <a:off x="4734619" y="6147104"/>
            <a:ext cx="9618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C</a:t>
            </a:r>
            <a:endParaRPr lang="en-US">
              <a:latin typeface="Calibri" panose="020F0502020204030204" pitchFamily="34" charset="0"/>
              <a:cs typeface="Calibri" panose="020F0502020204030204" pitchFamily="34" charset="0"/>
            </a:endParaRPr>
          </a:p>
        </p:txBody>
      </p:sp>
      <p:sp>
        <p:nvSpPr>
          <p:cNvPr id="109" name="Rectangle 104"/>
          <p:cNvSpPr>
            <a:spLocks noChangeArrowheads="1"/>
          </p:cNvSpPr>
          <p:nvPr/>
        </p:nvSpPr>
        <p:spPr bwMode="auto">
          <a:xfrm>
            <a:off x="4891781" y="6147104"/>
            <a:ext cx="11862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O</a:t>
            </a:r>
            <a:endParaRPr lang="en-US">
              <a:latin typeface="Calibri" panose="020F0502020204030204" pitchFamily="34" charset="0"/>
              <a:cs typeface="Calibri" panose="020F0502020204030204" pitchFamily="34" charset="0"/>
            </a:endParaRPr>
          </a:p>
        </p:txBody>
      </p:sp>
      <p:sp>
        <p:nvSpPr>
          <p:cNvPr id="110" name="Rectangle 105"/>
          <p:cNvSpPr>
            <a:spLocks noChangeArrowheads="1"/>
          </p:cNvSpPr>
          <p:nvPr/>
        </p:nvSpPr>
        <p:spPr bwMode="auto">
          <a:xfrm>
            <a:off x="3674046" y="4465637"/>
            <a:ext cx="9137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8</a:t>
            </a:r>
            <a:endParaRPr lang="en-US">
              <a:latin typeface="Calibri" panose="020F0502020204030204" pitchFamily="34" charset="0"/>
              <a:cs typeface="Calibri" panose="020F0502020204030204" pitchFamily="34" charset="0"/>
            </a:endParaRPr>
          </a:p>
        </p:txBody>
      </p:sp>
      <p:sp>
        <p:nvSpPr>
          <p:cNvPr id="111" name="Rectangle 106"/>
          <p:cNvSpPr>
            <a:spLocks noChangeArrowheads="1"/>
          </p:cNvSpPr>
          <p:nvPr/>
        </p:nvSpPr>
        <p:spPr bwMode="auto">
          <a:xfrm>
            <a:off x="3788346" y="4465637"/>
            <a:ext cx="9137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0</a:t>
            </a:r>
            <a:endParaRPr lang="en-US">
              <a:latin typeface="Calibri" panose="020F0502020204030204" pitchFamily="34" charset="0"/>
              <a:cs typeface="Calibri" panose="020F0502020204030204" pitchFamily="34" charset="0"/>
            </a:endParaRPr>
          </a:p>
        </p:txBody>
      </p:sp>
      <p:sp>
        <p:nvSpPr>
          <p:cNvPr id="112" name="Rectangle 107"/>
          <p:cNvSpPr>
            <a:spLocks noChangeArrowheads="1"/>
          </p:cNvSpPr>
          <p:nvPr/>
        </p:nvSpPr>
        <p:spPr bwMode="auto">
          <a:xfrm>
            <a:off x="3902646" y="4465637"/>
            <a:ext cx="12824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a:t>
            </a:r>
            <a:endParaRPr lang="en-US">
              <a:latin typeface="Calibri" panose="020F0502020204030204" pitchFamily="34" charset="0"/>
              <a:cs typeface="Calibri" panose="020F0502020204030204" pitchFamily="34" charset="0"/>
            </a:endParaRPr>
          </a:p>
        </p:txBody>
      </p:sp>
      <p:sp>
        <p:nvSpPr>
          <p:cNvPr id="113" name="Rectangle 108"/>
          <p:cNvSpPr>
            <a:spLocks noChangeArrowheads="1"/>
          </p:cNvSpPr>
          <p:nvPr/>
        </p:nvSpPr>
        <p:spPr bwMode="auto">
          <a:xfrm>
            <a:off x="5686996" y="4365624"/>
            <a:ext cx="9137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2</a:t>
            </a:r>
            <a:endParaRPr lang="en-US">
              <a:latin typeface="Calibri" panose="020F0502020204030204" pitchFamily="34" charset="0"/>
              <a:cs typeface="Calibri" panose="020F0502020204030204" pitchFamily="34" charset="0"/>
            </a:endParaRPr>
          </a:p>
        </p:txBody>
      </p:sp>
      <p:sp>
        <p:nvSpPr>
          <p:cNvPr id="114" name="Rectangle 109"/>
          <p:cNvSpPr>
            <a:spLocks noChangeArrowheads="1"/>
          </p:cNvSpPr>
          <p:nvPr/>
        </p:nvSpPr>
        <p:spPr bwMode="auto">
          <a:xfrm>
            <a:off x="5801296" y="4365624"/>
            <a:ext cx="91372"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0</a:t>
            </a:r>
            <a:endParaRPr lang="en-US">
              <a:latin typeface="Calibri" panose="020F0502020204030204" pitchFamily="34" charset="0"/>
              <a:cs typeface="Calibri" panose="020F0502020204030204" pitchFamily="34" charset="0"/>
            </a:endParaRPr>
          </a:p>
        </p:txBody>
      </p:sp>
      <p:sp>
        <p:nvSpPr>
          <p:cNvPr id="115" name="Rectangle 110"/>
          <p:cNvSpPr>
            <a:spLocks noChangeArrowheads="1"/>
          </p:cNvSpPr>
          <p:nvPr/>
        </p:nvSpPr>
        <p:spPr bwMode="auto">
          <a:xfrm>
            <a:off x="5915596" y="4365624"/>
            <a:ext cx="128240" cy="215444"/>
          </a:xfrm>
          <a:prstGeom prst="rect">
            <a:avLst/>
          </a:prstGeom>
          <a:noFill/>
          <a:ln w="9525">
            <a:noFill/>
            <a:miter lim="800000"/>
            <a:headEnd/>
            <a:tailEnd/>
          </a:ln>
        </p:spPr>
        <p:txBody>
          <a:bodyPr wrap="none" lIns="0" tIns="0" rIns="0" bIns="0">
            <a:spAutoFit/>
          </a:bodyPr>
          <a:lstStyle/>
          <a:p>
            <a:r>
              <a:rPr lang="en-US">
                <a:solidFill>
                  <a:srgbClr val="000000"/>
                </a:solidFill>
                <a:latin typeface="Calibri" panose="020F0502020204030204" pitchFamily="34" charset="0"/>
                <a:cs typeface="Calibri" panose="020F0502020204030204" pitchFamily="34" charset="0"/>
              </a:rPr>
              <a:t>%</a:t>
            </a:r>
            <a:endParaRPr lang="en-US">
              <a:latin typeface="Calibri" panose="020F0502020204030204" pitchFamily="34" charset="0"/>
              <a:cs typeface="Calibri" panose="020F0502020204030204" pitchFamily="34" charset="0"/>
            </a:endParaRPr>
          </a:p>
        </p:txBody>
      </p:sp>
      <p:sp>
        <p:nvSpPr>
          <p:cNvPr id="116" name="Text Box 111"/>
          <p:cNvSpPr txBox="1">
            <a:spLocks noChangeArrowheads="1"/>
          </p:cNvSpPr>
          <p:nvPr/>
        </p:nvSpPr>
        <p:spPr bwMode="auto">
          <a:xfrm>
            <a:off x="6574408" y="3603257"/>
            <a:ext cx="1524000" cy="307777"/>
          </a:xfrm>
          <a:prstGeom prst="rect">
            <a:avLst/>
          </a:prstGeom>
          <a:noFill/>
          <a:ln w="9525">
            <a:noFill/>
            <a:miter lim="800000"/>
            <a:headEnd/>
            <a:tailEnd/>
          </a:ln>
          <a:effectLst/>
        </p:spPr>
        <p:txBody>
          <a:bodyPr>
            <a:spAutoFit/>
          </a:bodyPr>
          <a:lstStyle/>
          <a:p>
            <a:pPr>
              <a:spcBef>
                <a:spcPct val="50000"/>
              </a:spcBef>
            </a:pPr>
            <a:r>
              <a:rPr lang="en-US" b="1">
                <a:latin typeface="Calibri" panose="020F0502020204030204" pitchFamily="34" charset="0"/>
                <a:cs typeface="Calibri" panose="020F0502020204030204" pitchFamily="34" charset="0"/>
              </a:rPr>
              <a:t>TDI-80</a:t>
            </a:r>
          </a:p>
        </p:txBody>
      </p:sp>
      <p:sp>
        <p:nvSpPr>
          <p:cNvPr id="117" name="Text Box 112"/>
          <p:cNvSpPr txBox="1">
            <a:spLocks noChangeArrowheads="1"/>
          </p:cNvSpPr>
          <p:nvPr/>
        </p:nvSpPr>
        <p:spPr bwMode="auto">
          <a:xfrm>
            <a:off x="6269608" y="1978024"/>
            <a:ext cx="2438400" cy="523220"/>
          </a:xfrm>
          <a:prstGeom prst="rect">
            <a:avLst/>
          </a:prstGeom>
          <a:noFill/>
          <a:ln w="9525">
            <a:noFill/>
            <a:miter lim="800000"/>
            <a:headEnd/>
            <a:tailEnd/>
          </a:ln>
          <a:effectLst/>
        </p:spPr>
        <p:txBody>
          <a:bodyPr>
            <a:spAutoFit/>
          </a:bodyPr>
          <a:lstStyle/>
          <a:p>
            <a:pPr>
              <a:spcBef>
                <a:spcPct val="50000"/>
              </a:spcBef>
            </a:pPr>
            <a:r>
              <a:rPr lang="en-US" b="1" dirty="0">
                <a:latin typeface="Calibri" panose="020F0502020204030204" pitchFamily="34" charset="0"/>
                <a:cs typeface="Calibri" panose="020F0502020204030204" pitchFamily="34" charset="0"/>
              </a:rPr>
              <a:t>MDI or aromatic </a:t>
            </a:r>
            <a:r>
              <a:rPr lang="en-US" b="1" dirty="0" err="1">
                <a:latin typeface="Calibri" panose="020F0502020204030204" pitchFamily="34" charset="0"/>
                <a:cs typeface="Calibri" panose="020F0502020204030204" pitchFamily="34" charset="0"/>
              </a:rPr>
              <a:t>polyisocyanate</a:t>
            </a:r>
            <a:endParaRPr lang="en-US" b="1" dirty="0">
              <a:latin typeface="Calibri" panose="020F0502020204030204" pitchFamily="34" charset="0"/>
              <a:cs typeface="Calibri" panose="020F0502020204030204" pitchFamily="34" charset="0"/>
            </a:endParaRPr>
          </a:p>
        </p:txBody>
      </p:sp>
      <p:sp>
        <p:nvSpPr>
          <p:cNvPr id="118" name="Text Box 113"/>
          <p:cNvSpPr txBox="1">
            <a:spLocks noChangeArrowheads="1"/>
          </p:cNvSpPr>
          <p:nvPr/>
        </p:nvSpPr>
        <p:spPr bwMode="auto">
          <a:xfrm>
            <a:off x="6574408" y="5102224"/>
            <a:ext cx="1981200" cy="307777"/>
          </a:xfrm>
          <a:prstGeom prst="rect">
            <a:avLst/>
          </a:prstGeom>
          <a:noFill/>
          <a:ln w="9525">
            <a:noFill/>
            <a:miter lim="800000"/>
            <a:headEnd/>
            <a:tailEnd/>
          </a:ln>
          <a:effectLst/>
        </p:spPr>
        <p:txBody>
          <a:bodyPr>
            <a:spAutoFit/>
          </a:bodyPr>
          <a:lstStyle/>
          <a:p>
            <a:pPr>
              <a:spcBef>
                <a:spcPct val="50000"/>
              </a:spcBef>
            </a:pPr>
            <a:r>
              <a:rPr lang="en-US" b="1">
                <a:latin typeface="Calibri" panose="020F0502020204030204" pitchFamily="34" charset="0"/>
                <a:cs typeface="Calibri" panose="020F0502020204030204" pitchFamily="34" charset="0"/>
              </a:rPr>
              <a:t>H</a:t>
            </a:r>
            <a:r>
              <a:rPr lang="en-US" b="1" baseline="-25000">
                <a:latin typeface="Calibri" panose="020F0502020204030204" pitchFamily="34" charset="0"/>
                <a:cs typeface="Calibri" panose="020F0502020204030204" pitchFamily="34" charset="0"/>
              </a:rPr>
              <a:t>12</a:t>
            </a:r>
            <a:r>
              <a:rPr lang="en-US" b="1">
                <a:latin typeface="Calibri" panose="020F0502020204030204" pitchFamily="34" charset="0"/>
                <a:cs typeface="Calibri" panose="020F0502020204030204" pitchFamily="34" charset="0"/>
              </a:rPr>
              <a:t>MDI</a:t>
            </a:r>
          </a:p>
        </p:txBody>
      </p:sp>
      <p:sp>
        <p:nvSpPr>
          <p:cNvPr id="119" name="Text Box 114"/>
          <p:cNvSpPr txBox="1">
            <a:spLocks noChangeArrowheads="1"/>
          </p:cNvSpPr>
          <p:nvPr/>
        </p:nvSpPr>
        <p:spPr bwMode="auto">
          <a:xfrm>
            <a:off x="6764908" y="6129580"/>
            <a:ext cx="1447800" cy="307777"/>
          </a:xfrm>
          <a:prstGeom prst="rect">
            <a:avLst/>
          </a:prstGeom>
          <a:noFill/>
          <a:ln w="9525">
            <a:noFill/>
            <a:miter lim="800000"/>
            <a:headEnd/>
            <a:tailEnd/>
          </a:ln>
          <a:effectLst/>
        </p:spPr>
        <p:txBody>
          <a:bodyPr>
            <a:spAutoFit/>
          </a:bodyPr>
          <a:lstStyle/>
          <a:p>
            <a:pPr>
              <a:spcBef>
                <a:spcPct val="50000"/>
              </a:spcBef>
            </a:pPr>
            <a:r>
              <a:rPr lang="en-US" b="1" dirty="0">
                <a:latin typeface="Calibri" panose="020F0502020204030204" pitchFamily="34" charset="0"/>
                <a:cs typeface="Calibri" panose="020F0502020204030204" pitchFamily="34" charset="0"/>
              </a:rPr>
              <a:t>HDI</a:t>
            </a:r>
          </a:p>
        </p:txBody>
      </p:sp>
      <p:grpSp>
        <p:nvGrpSpPr>
          <p:cNvPr id="121" name="Google Shape;168;p14">
            <a:extLst>
              <a:ext uri="{FF2B5EF4-FFF2-40B4-BE49-F238E27FC236}">
                <a16:creationId xmlns:a16="http://schemas.microsoft.com/office/drawing/2014/main" id="{01F6EE94-2E2C-48EB-9AF6-40A85FD827DA}"/>
              </a:ext>
            </a:extLst>
          </p:cNvPr>
          <p:cNvGrpSpPr/>
          <p:nvPr/>
        </p:nvGrpSpPr>
        <p:grpSpPr>
          <a:xfrm>
            <a:off x="8458200" y="362146"/>
            <a:ext cx="450753" cy="450708"/>
            <a:chOff x="3277794" y="2969995"/>
            <a:chExt cx="457200" cy="457200"/>
          </a:xfrm>
        </p:grpSpPr>
        <p:sp>
          <p:nvSpPr>
            <p:cNvPr id="122" name="Google Shape;169;p14">
              <a:extLst>
                <a:ext uri="{FF2B5EF4-FFF2-40B4-BE49-F238E27FC236}">
                  <a16:creationId xmlns:a16="http://schemas.microsoft.com/office/drawing/2014/main" id="{32C6C193-7FF8-4522-A70C-D03D1E538D6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3" name="Google Shape;170;p14">
              <a:extLst>
                <a:ext uri="{FF2B5EF4-FFF2-40B4-BE49-F238E27FC236}">
                  <a16:creationId xmlns:a16="http://schemas.microsoft.com/office/drawing/2014/main" id="{25123B03-361A-4396-B9F7-421EE9AEBB57}"/>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4" name="Google Shape;171;p14">
              <a:extLst>
                <a:ext uri="{FF2B5EF4-FFF2-40B4-BE49-F238E27FC236}">
                  <a16:creationId xmlns:a16="http://schemas.microsoft.com/office/drawing/2014/main" id="{4B9815F7-4605-42A4-BB3D-B645CFB1A5C8}"/>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25" name="Picture 10">
            <a:extLst>
              <a:ext uri="{FF2B5EF4-FFF2-40B4-BE49-F238E27FC236}">
                <a16:creationId xmlns:a16="http://schemas.microsoft.com/office/drawing/2014/main" id="{35933FFB-080F-4D75-96C6-55E7803B4707}"/>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E5ADAE9D-9B4D-4EDD-B31B-FFCD11ABB37A}"/>
              </a:ext>
            </a:extLst>
          </p:cNvPr>
          <p:cNvSpPr>
            <a:spLocks noGrp="1"/>
          </p:cNvSpPr>
          <p:nvPr>
            <p:ph type="body" idx="1"/>
          </p:nvPr>
        </p:nvSpPr>
        <p:spPr/>
        <p:txBody>
          <a:bodyPr/>
          <a:lstStyle/>
          <a:p>
            <a:r>
              <a:rPr lang="en-US" sz="1400" dirty="0" err="1"/>
              <a:t>Patric</a:t>
            </a:r>
            <a:r>
              <a:rPr lang="en-US" sz="1400" dirty="0"/>
              <a:t> </a:t>
            </a:r>
            <a:r>
              <a:rPr lang="en-US" sz="1400" dirty="0" err="1"/>
              <a:t>Tresco</a:t>
            </a:r>
            <a:r>
              <a:rPr lang="en-US" sz="1400" dirty="0"/>
              <a:t>,  Biomaterials course,  University of Utah</a:t>
            </a:r>
          </a:p>
          <a:p>
            <a:endParaRPr lang="el-GR" dirty="0"/>
          </a:p>
        </p:txBody>
      </p:sp>
      <p:sp>
        <p:nvSpPr>
          <p:cNvPr id="7" name="Rectangle 2"/>
          <p:cNvSpPr>
            <a:spLocks noGrp="1" noChangeArrowheads="1"/>
          </p:cNvSpPr>
          <p:nvPr>
            <p:ph type="title" idx="4294967295"/>
          </p:nvPr>
        </p:nvSpPr>
        <p:spPr>
          <a:xfrm>
            <a:off x="467544" y="63976"/>
            <a:ext cx="6757988" cy="1225550"/>
          </a:xfrm>
        </p:spPr>
        <p:txBody>
          <a:bodyPr>
            <a:normAutofit/>
          </a:bodyPr>
          <a:lstStyle/>
          <a:p>
            <a:r>
              <a:rPr lang="el-GR" sz="3200" b="1" dirty="0">
                <a:solidFill>
                  <a:schemeClr val="tx2">
                    <a:lumMod val="10000"/>
                  </a:schemeClr>
                </a:solidFill>
              </a:rPr>
              <a:t>Δομικό</a:t>
            </a:r>
            <a:r>
              <a:rPr lang="el-GR" sz="2800" b="1" dirty="0">
                <a:solidFill>
                  <a:schemeClr val="tx2">
                    <a:lumMod val="10000"/>
                  </a:schemeClr>
                </a:solidFill>
              </a:rPr>
              <a:t> </a:t>
            </a:r>
            <a:r>
              <a:rPr lang="el-GR" sz="3200" b="1" dirty="0">
                <a:solidFill>
                  <a:schemeClr val="tx2">
                    <a:lumMod val="10000"/>
                  </a:schemeClr>
                </a:solidFill>
              </a:rPr>
              <a:t>μοντέλο </a:t>
            </a:r>
            <a:r>
              <a:rPr lang="el-GR" sz="3200" b="1" dirty="0" err="1">
                <a:solidFill>
                  <a:schemeClr val="tx2">
                    <a:lumMod val="10000"/>
                  </a:schemeClr>
                </a:solidFill>
              </a:rPr>
              <a:t>πολυουρεθάνης</a:t>
            </a:r>
            <a:endParaRPr lang="en-US" sz="3200" b="1" dirty="0">
              <a:solidFill>
                <a:schemeClr val="tx2">
                  <a:lumMod val="10000"/>
                </a:schemeClr>
              </a:solidFill>
            </a:endParaRPr>
          </a:p>
        </p:txBody>
      </p:sp>
      <p:pic>
        <p:nvPicPr>
          <p:cNvPr id="8" name="Picture 3" descr="D:\My Documents\BIOEN 5301\BIOEN 5301-2004\7 Week Lectures\lecture figures\PUstructural model.jpg"/>
          <p:cNvPicPr>
            <a:picLocks noChangeAspect="1" noChangeArrowheads="1"/>
          </p:cNvPicPr>
          <p:nvPr/>
        </p:nvPicPr>
        <p:blipFill>
          <a:blip r:embed="rId2" cstate="print"/>
          <a:srcRect/>
          <a:stretch>
            <a:fillRect/>
          </a:stretch>
        </p:blipFill>
        <p:spPr bwMode="auto">
          <a:xfrm>
            <a:off x="1708390" y="914931"/>
            <a:ext cx="5315619" cy="5028137"/>
          </a:xfrm>
          <a:prstGeom prst="rect">
            <a:avLst/>
          </a:prstGeom>
          <a:noFill/>
        </p:spPr>
      </p:pic>
      <p:grpSp>
        <p:nvGrpSpPr>
          <p:cNvPr id="9" name="Google Shape;168;p14">
            <a:extLst>
              <a:ext uri="{FF2B5EF4-FFF2-40B4-BE49-F238E27FC236}">
                <a16:creationId xmlns:a16="http://schemas.microsoft.com/office/drawing/2014/main" id="{59E54F49-8424-4FFD-AD96-73EC7E69D5DF}"/>
              </a:ext>
            </a:extLst>
          </p:cNvPr>
          <p:cNvGrpSpPr/>
          <p:nvPr/>
        </p:nvGrpSpPr>
        <p:grpSpPr>
          <a:xfrm>
            <a:off x="8458200" y="362146"/>
            <a:ext cx="450753" cy="450708"/>
            <a:chOff x="3277794" y="2969995"/>
            <a:chExt cx="457200" cy="457200"/>
          </a:xfrm>
        </p:grpSpPr>
        <p:sp>
          <p:nvSpPr>
            <p:cNvPr id="10" name="Google Shape;169;p14">
              <a:extLst>
                <a:ext uri="{FF2B5EF4-FFF2-40B4-BE49-F238E27FC236}">
                  <a16:creationId xmlns:a16="http://schemas.microsoft.com/office/drawing/2014/main" id="{CCCEC01D-08D8-424C-9419-9F5FA0F86FA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 name="Google Shape;170;p14">
              <a:extLst>
                <a:ext uri="{FF2B5EF4-FFF2-40B4-BE49-F238E27FC236}">
                  <a16:creationId xmlns:a16="http://schemas.microsoft.com/office/drawing/2014/main" id="{15189A7A-6FA1-4671-AF77-DB1FB6E6EEBD}"/>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 name="Google Shape;171;p14">
              <a:extLst>
                <a:ext uri="{FF2B5EF4-FFF2-40B4-BE49-F238E27FC236}">
                  <a16:creationId xmlns:a16="http://schemas.microsoft.com/office/drawing/2014/main" id="{213975FF-2F4A-4B82-A57B-DED0043638BC}"/>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3" name="Picture 10">
            <a:extLst>
              <a:ext uri="{FF2B5EF4-FFF2-40B4-BE49-F238E27FC236}">
                <a16:creationId xmlns:a16="http://schemas.microsoft.com/office/drawing/2014/main" id="{30A0F578-E1FF-45E4-8B25-9A73EFC9EE07}"/>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03F6E783-1435-49ED-A316-2FBDC6C2671B}"/>
              </a:ext>
            </a:extLst>
          </p:cNvPr>
          <p:cNvSpPr>
            <a:spLocks noGrp="1"/>
          </p:cNvSpPr>
          <p:nvPr>
            <p:ph type="body" idx="1"/>
          </p:nvPr>
        </p:nvSpPr>
        <p:spPr/>
        <p:txBody>
          <a:bodyPr/>
          <a:lstStyle/>
          <a:p>
            <a:r>
              <a:rPr lang="en-US" sz="1400" dirty="0" err="1"/>
              <a:t>Patric</a:t>
            </a:r>
            <a:r>
              <a:rPr lang="en-US" sz="1400" dirty="0"/>
              <a:t> </a:t>
            </a:r>
            <a:r>
              <a:rPr lang="en-US" sz="1400" dirty="0" err="1"/>
              <a:t>Tresco</a:t>
            </a:r>
            <a:r>
              <a:rPr lang="en-US" sz="1400" dirty="0"/>
              <a:t>,  Biomaterials course,  University of Utah</a:t>
            </a:r>
          </a:p>
          <a:p>
            <a:endParaRPr lang="el-GR" dirty="0"/>
          </a:p>
        </p:txBody>
      </p:sp>
      <p:sp>
        <p:nvSpPr>
          <p:cNvPr id="7" name="Rectangle 2"/>
          <p:cNvSpPr>
            <a:spLocks noGrp="1" noChangeArrowheads="1"/>
          </p:cNvSpPr>
          <p:nvPr>
            <p:ph type="title" idx="4294967295"/>
          </p:nvPr>
        </p:nvSpPr>
        <p:spPr>
          <a:xfrm>
            <a:off x="402280" y="189333"/>
            <a:ext cx="7543800" cy="1295400"/>
          </a:xfrm>
        </p:spPr>
        <p:txBody>
          <a:bodyPr>
            <a:normAutofit/>
          </a:bodyPr>
          <a:lstStyle/>
          <a:p>
            <a:r>
              <a:rPr lang="el-GR" sz="3200" b="1" dirty="0">
                <a:solidFill>
                  <a:schemeClr val="tx2">
                    <a:lumMod val="10000"/>
                  </a:schemeClr>
                </a:solidFill>
              </a:rPr>
              <a:t>Σχηματικό μοντέλο δομής </a:t>
            </a:r>
            <a:r>
              <a:rPr lang="el-GR" sz="3200" b="1" dirty="0" err="1">
                <a:solidFill>
                  <a:schemeClr val="tx2">
                    <a:lumMod val="10000"/>
                  </a:schemeClr>
                </a:solidFill>
              </a:rPr>
              <a:t>πολυουρεθάνης</a:t>
            </a:r>
            <a:endParaRPr lang="en-US" sz="3200" b="1" dirty="0">
              <a:solidFill>
                <a:schemeClr val="tx2">
                  <a:lumMod val="10000"/>
                </a:schemeClr>
              </a:solidFill>
            </a:endParaRPr>
          </a:p>
        </p:txBody>
      </p:sp>
      <p:pic>
        <p:nvPicPr>
          <p:cNvPr id="8" name="Picture 3" descr="D:\My Documents\BIOEN 5301\BIOEN 5301-2004\7 Week Lectures\lecture figures\hard and soft segment model.jpg"/>
          <p:cNvPicPr>
            <a:picLocks noChangeAspect="1" noChangeArrowheads="1"/>
          </p:cNvPicPr>
          <p:nvPr/>
        </p:nvPicPr>
        <p:blipFill>
          <a:blip r:embed="rId2" cstate="print"/>
          <a:srcRect/>
          <a:stretch>
            <a:fillRect/>
          </a:stretch>
        </p:blipFill>
        <p:spPr bwMode="auto">
          <a:xfrm>
            <a:off x="304800" y="1493861"/>
            <a:ext cx="8534400" cy="4394200"/>
          </a:xfrm>
          <a:prstGeom prst="rect">
            <a:avLst/>
          </a:prstGeom>
          <a:noFill/>
        </p:spPr>
      </p:pic>
      <p:grpSp>
        <p:nvGrpSpPr>
          <p:cNvPr id="9" name="Google Shape;168;p14">
            <a:extLst>
              <a:ext uri="{FF2B5EF4-FFF2-40B4-BE49-F238E27FC236}">
                <a16:creationId xmlns:a16="http://schemas.microsoft.com/office/drawing/2014/main" id="{68E6AB1A-8327-48EF-8A16-84F7A9845942}"/>
              </a:ext>
            </a:extLst>
          </p:cNvPr>
          <p:cNvGrpSpPr/>
          <p:nvPr/>
        </p:nvGrpSpPr>
        <p:grpSpPr>
          <a:xfrm>
            <a:off x="8458200" y="362146"/>
            <a:ext cx="450753" cy="450708"/>
            <a:chOff x="3277794" y="2969995"/>
            <a:chExt cx="457200" cy="457200"/>
          </a:xfrm>
        </p:grpSpPr>
        <p:sp>
          <p:nvSpPr>
            <p:cNvPr id="10" name="Google Shape;169;p14">
              <a:extLst>
                <a:ext uri="{FF2B5EF4-FFF2-40B4-BE49-F238E27FC236}">
                  <a16:creationId xmlns:a16="http://schemas.microsoft.com/office/drawing/2014/main" id="{41A7450D-1130-4EF3-9C12-C3B88FD51548}"/>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 name="Google Shape;170;p14">
              <a:extLst>
                <a:ext uri="{FF2B5EF4-FFF2-40B4-BE49-F238E27FC236}">
                  <a16:creationId xmlns:a16="http://schemas.microsoft.com/office/drawing/2014/main" id="{B1B61650-5C27-4A79-9DDF-71BB9D734D6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 name="Google Shape;171;p14">
              <a:extLst>
                <a:ext uri="{FF2B5EF4-FFF2-40B4-BE49-F238E27FC236}">
                  <a16:creationId xmlns:a16="http://schemas.microsoft.com/office/drawing/2014/main" id="{A6449D84-3E4C-49F8-BF8C-0E804545287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3" name="Picture 10">
            <a:extLst>
              <a:ext uri="{FF2B5EF4-FFF2-40B4-BE49-F238E27FC236}">
                <a16:creationId xmlns:a16="http://schemas.microsoft.com/office/drawing/2014/main" id="{676CD7FD-FD35-4AA4-BD7A-CC34950A8C2E}"/>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ABA2C6DD-5221-44D7-BD7D-32546A9B3A8F}"/>
              </a:ext>
            </a:extLst>
          </p:cNvPr>
          <p:cNvSpPr>
            <a:spLocks noGrp="1"/>
          </p:cNvSpPr>
          <p:nvPr>
            <p:ph type="body" idx="1"/>
          </p:nvPr>
        </p:nvSpPr>
        <p:spPr/>
        <p:txBody>
          <a:bodyPr/>
          <a:lstStyle/>
          <a:p>
            <a:r>
              <a:rPr lang="en-US" sz="1400" dirty="0" err="1"/>
              <a:t>Patric</a:t>
            </a:r>
            <a:r>
              <a:rPr lang="en-US" sz="1400" dirty="0"/>
              <a:t> </a:t>
            </a:r>
            <a:r>
              <a:rPr lang="en-US" sz="1400" dirty="0" err="1"/>
              <a:t>Tresco</a:t>
            </a:r>
            <a:r>
              <a:rPr lang="en-US" sz="1400" dirty="0"/>
              <a:t>,  Biomaterials course,  University of Utah</a:t>
            </a:r>
          </a:p>
          <a:p>
            <a:endParaRPr lang="el-GR" dirty="0"/>
          </a:p>
        </p:txBody>
      </p:sp>
      <p:sp>
        <p:nvSpPr>
          <p:cNvPr id="7" name="Rectangle 2"/>
          <p:cNvSpPr>
            <a:spLocks noGrp="1" noChangeArrowheads="1"/>
          </p:cNvSpPr>
          <p:nvPr>
            <p:ph type="title" idx="4294967295"/>
          </p:nvPr>
        </p:nvSpPr>
        <p:spPr>
          <a:xfrm>
            <a:off x="0" y="188913"/>
            <a:ext cx="8886825" cy="1295400"/>
          </a:xfrm>
        </p:spPr>
        <p:txBody>
          <a:bodyPr>
            <a:noAutofit/>
          </a:bodyPr>
          <a:lstStyle/>
          <a:p>
            <a:r>
              <a:rPr lang="el-GR" sz="2400" b="1" dirty="0">
                <a:solidFill>
                  <a:schemeClr val="tx2">
                    <a:lumMod val="10000"/>
                  </a:schemeClr>
                </a:solidFill>
                <a:effectLst>
                  <a:outerShdw blurRad="38100" dist="38100" dir="2700000" algn="tl">
                    <a:srgbClr val="000000">
                      <a:alpha val="43137"/>
                    </a:srgbClr>
                  </a:outerShdw>
                </a:effectLst>
              </a:rPr>
              <a:t>Επίδραση μοριακού βάρους της </a:t>
            </a:r>
            <a:r>
              <a:rPr lang="el-GR" sz="2400" b="1" dirty="0" err="1">
                <a:solidFill>
                  <a:schemeClr val="tx2">
                    <a:lumMod val="10000"/>
                  </a:schemeClr>
                </a:solidFill>
                <a:effectLst>
                  <a:outerShdw blurRad="38100" dist="38100" dir="2700000" algn="tl">
                    <a:srgbClr val="000000">
                      <a:alpha val="43137"/>
                    </a:srgbClr>
                  </a:outerShdw>
                </a:effectLst>
              </a:rPr>
              <a:t>πολυουρεθάνης</a:t>
            </a:r>
            <a:r>
              <a:rPr lang="el-GR" sz="2400" b="1" dirty="0">
                <a:solidFill>
                  <a:schemeClr val="tx2">
                    <a:lumMod val="10000"/>
                  </a:schemeClr>
                </a:solidFill>
                <a:effectLst>
                  <a:outerShdw blurRad="38100" dist="38100" dir="2700000" algn="tl">
                    <a:srgbClr val="000000">
                      <a:alpha val="43137"/>
                    </a:srgbClr>
                  </a:outerShdw>
                </a:effectLst>
              </a:rPr>
              <a:t> στις μηχανικές ιδιότητές της</a:t>
            </a:r>
            <a:endParaRPr lang="en-US" sz="2400" b="1" dirty="0">
              <a:solidFill>
                <a:schemeClr val="tx2">
                  <a:lumMod val="10000"/>
                </a:schemeClr>
              </a:solidFill>
              <a:effectLst>
                <a:outerShdw blurRad="38100" dist="38100" dir="2700000" algn="tl">
                  <a:srgbClr val="000000">
                    <a:alpha val="43137"/>
                  </a:srgbClr>
                </a:outerShdw>
              </a:effectLst>
            </a:endParaRPr>
          </a:p>
        </p:txBody>
      </p:sp>
      <p:pic>
        <p:nvPicPr>
          <p:cNvPr id="8" name="Picture 3" descr="D:\My Documents\BIOEN 5301\BIOEN 5301-2004\7 Week Lectures\lecture figures\PU MWvs properties.jpg"/>
          <p:cNvPicPr>
            <a:picLocks noChangeAspect="1" noChangeArrowheads="1"/>
          </p:cNvPicPr>
          <p:nvPr/>
        </p:nvPicPr>
        <p:blipFill>
          <a:blip r:embed="rId2" cstate="print"/>
          <a:srcRect/>
          <a:stretch>
            <a:fillRect/>
          </a:stretch>
        </p:blipFill>
        <p:spPr bwMode="auto">
          <a:xfrm>
            <a:off x="971600" y="1751736"/>
            <a:ext cx="7162800" cy="4484688"/>
          </a:xfrm>
          <a:prstGeom prst="rect">
            <a:avLst/>
          </a:prstGeom>
          <a:noFill/>
        </p:spPr>
      </p:pic>
      <p:sp>
        <p:nvSpPr>
          <p:cNvPr id="9" name="Rectangle 4"/>
          <p:cNvSpPr>
            <a:spLocks noChangeArrowheads="1"/>
          </p:cNvSpPr>
          <p:nvPr/>
        </p:nvSpPr>
        <p:spPr bwMode="auto">
          <a:xfrm>
            <a:off x="2057400" y="5638800"/>
            <a:ext cx="4419600" cy="381000"/>
          </a:xfrm>
          <a:prstGeom prst="rect">
            <a:avLst/>
          </a:prstGeom>
          <a:solidFill>
            <a:srgbClr val="FFFFFF"/>
          </a:solidFill>
          <a:ln w="9525">
            <a:noFill/>
            <a:miter lim="800000"/>
            <a:headEnd/>
            <a:tailEnd/>
          </a:ln>
          <a:effectLst/>
        </p:spPr>
        <p:txBody>
          <a:bodyPr wrap="none" anchor="ctr"/>
          <a:lstStyle/>
          <a:p>
            <a:endParaRPr lang="el-GR"/>
          </a:p>
        </p:txBody>
      </p:sp>
      <p:grpSp>
        <p:nvGrpSpPr>
          <p:cNvPr id="10" name="Google Shape;168;p14">
            <a:extLst>
              <a:ext uri="{FF2B5EF4-FFF2-40B4-BE49-F238E27FC236}">
                <a16:creationId xmlns:a16="http://schemas.microsoft.com/office/drawing/2014/main" id="{2159ED6E-A27A-4A7D-9D08-B8806DACBA12}"/>
              </a:ext>
            </a:extLst>
          </p:cNvPr>
          <p:cNvGrpSpPr/>
          <p:nvPr/>
        </p:nvGrpSpPr>
        <p:grpSpPr>
          <a:xfrm>
            <a:off x="8458200" y="362146"/>
            <a:ext cx="450753" cy="450708"/>
            <a:chOff x="3277794" y="2969995"/>
            <a:chExt cx="457200" cy="457200"/>
          </a:xfrm>
        </p:grpSpPr>
        <p:sp>
          <p:nvSpPr>
            <p:cNvPr id="11" name="Google Shape;169;p14">
              <a:extLst>
                <a:ext uri="{FF2B5EF4-FFF2-40B4-BE49-F238E27FC236}">
                  <a16:creationId xmlns:a16="http://schemas.microsoft.com/office/drawing/2014/main" id="{A6487EF2-0954-403D-873D-219AE98DF71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 name="Google Shape;170;p14">
              <a:extLst>
                <a:ext uri="{FF2B5EF4-FFF2-40B4-BE49-F238E27FC236}">
                  <a16:creationId xmlns:a16="http://schemas.microsoft.com/office/drawing/2014/main" id="{DFB94246-963E-4ADD-BA51-179E7FFE549F}"/>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 name="Google Shape;171;p14">
              <a:extLst>
                <a:ext uri="{FF2B5EF4-FFF2-40B4-BE49-F238E27FC236}">
                  <a16:creationId xmlns:a16="http://schemas.microsoft.com/office/drawing/2014/main" id="{56E4CDB4-D52B-4C48-8A80-C941A03C7F3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4" name="Picture 10">
            <a:extLst>
              <a:ext uri="{FF2B5EF4-FFF2-40B4-BE49-F238E27FC236}">
                <a16:creationId xmlns:a16="http://schemas.microsoft.com/office/drawing/2014/main" id="{646FF380-1A56-40AE-9ABC-B6A85E15B864}"/>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Βιβλιογραφικές αναφορές</a:t>
            </a:r>
            <a:endParaRPr lang="en-IN"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383505894"/>
              </p:ext>
            </p:extLst>
          </p:nvPr>
        </p:nvGraphicFramePr>
        <p:xfrm>
          <a:off x="0" y="1484313"/>
          <a:ext cx="8229600" cy="4907280"/>
        </p:xfrm>
        <a:graphic>
          <a:graphicData uri="http://schemas.openxmlformats.org/drawingml/2006/table">
            <a:tbl>
              <a:tblPr/>
              <a:tblGrid>
                <a:gridCol w="8229600">
                  <a:extLst>
                    <a:ext uri="{9D8B030D-6E8A-4147-A177-3AD203B41FA5}">
                      <a16:colId xmlns:a16="http://schemas.microsoft.com/office/drawing/2014/main" val="20000"/>
                    </a:ext>
                  </a:extLst>
                </a:gridCol>
              </a:tblGrid>
              <a:tr h="676811">
                <a:tc>
                  <a:txBody>
                    <a:bodyPr/>
                    <a:lstStyle/>
                    <a:p>
                      <a:pPr marL="342900" indent="-342900">
                        <a:buFont typeface="+mj-lt"/>
                        <a:buAutoNum type="arabicPeriod"/>
                      </a:pPr>
                      <a:endParaRPr lang="en-US" sz="1600" dirty="0">
                        <a:solidFill>
                          <a:schemeClr val="bg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chemeClr val="bg1"/>
                          </a:solidFill>
                        </a:rPr>
                        <a:t>B.D. Ratner, A.S. Hoffman, Biomaterials Science, 2nd Edition: An Introduction to Materials in Medicine, Elsevier Academic Press, San Diego, 2004.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chemeClr val="bg1"/>
                          </a:solidFill>
                        </a:rPr>
                        <a:t>Biomaterials, Edited by J.Y. Wang and J.D. </a:t>
                      </a:r>
                      <a:r>
                        <a:rPr lang="en-US" sz="1600" dirty="0" err="1">
                          <a:solidFill>
                            <a:schemeClr val="bg1"/>
                          </a:solidFill>
                        </a:rPr>
                        <a:t>Bronzino</a:t>
                      </a:r>
                      <a:r>
                        <a:rPr lang="en-US" sz="1600" dirty="0">
                          <a:solidFill>
                            <a:schemeClr val="bg1"/>
                          </a:solidFill>
                        </a:rPr>
                        <a:t>, CRC Press, Boca Raton, 2007.</a:t>
                      </a:r>
                      <a:endParaRPr lang="el-GR" sz="1600" dirty="0">
                        <a:solidFill>
                          <a:schemeClr val="bg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err="1">
                          <a:solidFill>
                            <a:schemeClr val="bg1"/>
                          </a:solidFill>
                        </a:rPr>
                        <a:t>Patric</a:t>
                      </a:r>
                      <a:r>
                        <a:rPr lang="en-US" sz="1600" dirty="0">
                          <a:solidFill>
                            <a:schemeClr val="bg1"/>
                          </a:solidFill>
                        </a:rPr>
                        <a:t> </a:t>
                      </a:r>
                      <a:r>
                        <a:rPr lang="en-US" sz="1600" dirty="0" err="1">
                          <a:solidFill>
                            <a:schemeClr val="bg1"/>
                          </a:solidFill>
                        </a:rPr>
                        <a:t>Tresco</a:t>
                      </a:r>
                      <a:r>
                        <a:rPr lang="en-US" sz="1600" dirty="0">
                          <a:solidFill>
                            <a:schemeClr val="bg1"/>
                          </a:solidFill>
                        </a:rPr>
                        <a:t>,  Biomaterials course,  University</a:t>
                      </a:r>
                      <a:r>
                        <a:rPr lang="en-US" sz="1600" baseline="0" dirty="0">
                          <a:solidFill>
                            <a:schemeClr val="bg1"/>
                          </a:solidFill>
                        </a:rPr>
                        <a:t> of Utah</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chemeClr val="bg1"/>
                          </a:solidFill>
                        </a:rPr>
                        <a:t>Materials Science and Engineering - An Introduction, 4th </a:t>
                      </a:r>
                      <a:r>
                        <a:rPr lang="en-US" sz="1600" dirty="0" err="1">
                          <a:solidFill>
                            <a:schemeClr val="bg1"/>
                          </a:solidFill>
                        </a:rPr>
                        <a:t>Ed,WD</a:t>
                      </a:r>
                      <a:r>
                        <a:rPr lang="en-US" sz="1600" dirty="0">
                          <a:solidFill>
                            <a:schemeClr val="bg1"/>
                          </a:solidFill>
                        </a:rPr>
                        <a:t> </a:t>
                      </a:r>
                      <a:r>
                        <a:rPr lang="en-US" sz="1600" dirty="0" err="1">
                          <a:solidFill>
                            <a:schemeClr val="bg1"/>
                          </a:solidFill>
                        </a:rPr>
                        <a:t>Callister</a:t>
                      </a:r>
                      <a:r>
                        <a:rPr lang="en-US" sz="1600" dirty="0">
                          <a:solidFill>
                            <a:schemeClr val="bg1"/>
                          </a:solidFill>
                        </a:rPr>
                        <a:t>, Jr.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chemeClr val="bg1"/>
                          </a:solidFill>
                        </a:rPr>
                        <a:t>www.medgadget.com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600" dirty="0">
                          <a:solidFill>
                            <a:schemeClr val="bg1"/>
                          </a:solidFill>
                        </a:rPr>
                        <a:t>http://www.medema.co.uk/Skin_Staplers_and_Skin_Staple_Removers~3M_Skin_Staple_Removers~16~235~0.htm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600" dirty="0">
                          <a:solidFill>
                            <a:schemeClr val="bg1"/>
                          </a:solidFill>
                        </a:rPr>
                        <a:t>www.neurocirugia.com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600" dirty="0">
                          <a:solidFill>
                            <a:schemeClr val="bg1"/>
                          </a:solidFill>
                        </a:rPr>
                        <a:t>www.ia28.s3ra.com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600" dirty="0">
                          <a:solidFill>
                            <a:schemeClr val="bg1"/>
                          </a:solidFill>
                        </a:rPr>
                        <a:t>www.envytrip.info</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600" dirty="0">
                          <a:solidFill>
                            <a:schemeClr val="bg1"/>
                          </a:solidFill>
                        </a:rPr>
                        <a:t>http://vidibiv.eu/s/dressing%20hydrogel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600" dirty="0">
                          <a:solidFill>
                            <a:schemeClr val="bg1"/>
                          </a:solidFill>
                        </a:rPr>
                        <a:t>www.woundsource.com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chemeClr val="bg1"/>
                          </a:solidFill>
                        </a:rPr>
                        <a:t>J. Park and R.S. Lakes, Biomaterials an Introduction, 3rd Edition, Springer, New York, 2007. </a:t>
                      </a:r>
                      <a:endParaRPr lang="el-GR" sz="16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IN" sz="1600" dirty="0">
                        <a:solidFill>
                          <a:schemeClr val="bg1"/>
                        </a:solidFill>
                      </a:endParaRP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marL="0" indent="0">
                        <a:buFont typeface="+mj-lt"/>
                        <a:buNone/>
                      </a:pPr>
                      <a:endParaRPr lang="en-US" sz="1600" dirty="0">
                        <a:solidFill>
                          <a:schemeClr val="bg1"/>
                        </a:solidFill>
                      </a:endParaRP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pPr marL="342900" indent="-342900">
                        <a:buFont typeface="+mj-lt"/>
                        <a:buAutoNum type="arabicPeriod"/>
                      </a:pPr>
                      <a:endParaRPr lang="en-US" sz="1600" dirty="0">
                        <a:solidFill>
                          <a:schemeClr val="bg1"/>
                        </a:solidFill>
                      </a:endParaRPr>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216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51EAD0A-47CA-4933-BA2E-C4DECB585624}"/>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Αποτελεσματική χορήγηση</a:t>
            </a:r>
            <a:endParaRPr lang="el-GR" dirty="0">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DB4E5DE1-2466-4E3C-A7F7-0D1D900255A3}"/>
              </a:ext>
            </a:extLst>
          </p:cNvPr>
          <p:cNvSpPr>
            <a:spLocks noGrp="1"/>
          </p:cNvSpPr>
          <p:nvPr>
            <p:ph type="body" idx="1"/>
          </p:nvPr>
        </p:nvSpPr>
        <p:spPr/>
        <p:txBody>
          <a:bodyPr/>
          <a:lstStyle/>
          <a:p>
            <a:r>
              <a:rPr kumimoji="0" lang="el-GR"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Για να είναι αποτελεσματική η τοπική χορήγηση πρέπει να απελευθερώνεται</a:t>
            </a:r>
            <a:r>
              <a:rPr kumimoji="0" lang="el-GR" sz="22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κατάλληλη ποσότητα φαρμάκου από τη συσκευή, και η διάρκεια της χορήγησης πρέπει να είναι η κατάλληλη για κάθε περίπτωση. </a:t>
            </a:r>
          </a:p>
          <a:p>
            <a:endParaRPr lang="el-GR" dirty="0">
              <a:latin typeface="Calibri" panose="020F0502020204030204" pitchFamily="34" charset="0"/>
              <a:cs typeface="Calibri" panose="020F0502020204030204" pitchFamily="34" charset="0"/>
            </a:endParaRPr>
          </a:p>
        </p:txBody>
      </p:sp>
      <p:sp>
        <p:nvSpPr>
          <p:cNvPr id="6" name="Θέση κειμένου 5">
            <a:extLst>
              <a:ext uri="{FF2B5EF4-FFF2-40B4-BE49-F238E27FC236}">
                <a16:creationId xmlns:a16="http://schemas.microsoft.com/office/drawing/2014/main" id="{989F0BF5-47BA-4B96-9E2B-9669BA62A93E}"/>
              </a:ext>
            </a:extLst>
          </p:cNvPr>
          <p:cNvSpPr>
            <a:spLocks noGrp="1"/>
          </p:cNvSpPr>
          <p:nvPr>
            <p:ph type="body" idx="2"/>
          </p:nvPr>
        </p:nvSpPr>
        <p:spPr/>
        <p:txBody>
          <a:bodyPr/>
          <a:lstStyle/>
          <a:p>
            <a:r>
              <a:rPr kumimoji="0" lang="el-GR" sz="22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Αν υπάρχει καλή εξαγωγή φαρμάκου από τη συσκευή, η συγκέντρωση του φαρμάκου θα είναι υψηλή στην επιφάνεια και κοντά σε αυτή αλλά θα ελαττώνεται όσο απομακρυνόμαστε από τη συσκευή.</a:t>
            </a:r>
            <a:endPar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grpSp>
        <p:nvGrpSpPr>
          <p:cNvPr id="11" name="Google Shape;168;p14">
            <a:extLst>
              <a:ext uri="{FF2B5EF4-FFF2-40B4-BE49-F238E27FC236}">
                <a16:creationId xmlns:a16="http://schemas.microsoft.com/office/drawing/2014/main" id="{B04C90C5-77FE-48C3-8BB1-BA7AD9493D68}"/>
              </a:ext>
            </a:extLst>
          </p:cNvPr>
          <p:cNvGrpSpPr/>
          <p:nvPr/>
        </p:nvGrpSpPr>
        <p:grpSpPr>
          <a:xfrm>
            <a:off x="8458200" y="362146"/>
            <a:ext cx="450753" cy="450708"/>
            <a:chOff x="3277794" y="2969995"/>
            <a:chExt cx="457200" cy="457200"/>
          </a:xfrm>
        </p:grpSpPr>
        <p:sp>
          <p:nvSpPr>
            <p:cNvPr id="12" name="Google Shape;169;p14">
              <a:extLst>
                <a:ext uri="{FF2B5EF4-FFF2-40B4-BE49-F238E27FC236}">
                  <a16:creationId xmlns:a16="http://schemas.microsoft.com/office/drawing/2014/main" id="{041618B1-1493-485D-A37B-C461E1832338}"/>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 name="Google Shape;170;p14">
              <a:extLst>
                <a:ext uri="{FF2B5EF4-FFF2-40B4-BE49-F238E27FC236}">
                  <a16:creationId xmlns:a16="http://schemas.microsoft.com/office/drawing/2014/main" id="{2600A34E-D465-4127-882C-5484D5FB4C3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 name="Google Shape;171;p14">
              <a:extLst>
                <a:ext uri="{FF2B5EF4-FFF2-40B4-BE49-F238E27FC236}">
                  <a16:creationId xmlns:a16="http://schemas.microsoft.com/office/drawing/2014/main" id="{554FEC67-E343-480B-92B0-C5654F07D6E7}"/>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5" name="Picture 10">
            <a:extLst>
              <a:ext uri="{FF2B5EF4-FFF2-40B4-BE49-F238E27FC236}">
                <a16:creationId xmlns:a16="http://schemas.microsoft.com/office/drawing/2014/main" id="{2BCB1750-A123-4A73-99C5-FF60D1611944}"/>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200517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81C5C7BB-B891-48D5-AAF5-EA52471EFC0D}"/>
              </a:ext>
            </a:extLst>
          </p:cNvPr>
          <p:cNvSpPr>
            <a:spLocks noGrp="1"/>
          </p:cNvSpPr>
          <p:nvPr>
            <p:ph type="body" idx="1"/>
          </p:nvPr>
        </p:nvSpPr>
        <p:spPr/>
        <p:txBody>
          <a:bodyPr/>
          <a:lstStyle/>
          <a:p>
            <a:r>
              <a:rPr lang="en-US" sz="1400" dirty="0" err="1"/>
              <a:t>Patric</a:t>
            </a:r>
            <a:r>
              <a:rPr lang="en-US" sz="1400" dirty="0"/>
              <a:t> </a:t>
            </a:r>
            <a:r>
              <a:rPr lang="en-US" sz="1400" dirty="0" err="1"/>
              <a:t>Tresco</a:t>
            </a:r>
            <a:r>
              <a:rPr lang="en-US" sz="1400" dirty="0"/>
              <a:t>,  Biomaterials course,  University of Utah</a:t>
            </a:r>
          </a:p>
        </p:txBody>
      </p:sp>
      <p:grpSp>
        <p:nvGrpSpPr>
          <p:cNvPr id="6" name="Group 1">
            <a:extLst>
              <a:ext uri="{FF2B5EF4-FFF2-40B4-BE49-F238E27FC236}">
                <a16:creationId xmlns:a16="http://schemas.microsoft.com/office/drawing/2014/main" id="{26E2FF65-DB53-47F4-B4F5-731A91B45EC7}"/>
              </a:ext>
            </a:extLst>
          </p:cNvPr>
          <p:cNvGrpSpPr/>
          <p:nvPr/>
        </p:nvGrpSpPr>
        <p:grpSpPr>
          <a:xfrm>
            <a:off x="1286186" y="1166268"/>
            <a:ext cx="6542368" cy="4873261"/>
            <a:chOff x="911267" y="1328047"/>
            <a:chExt cx="6542368" cy="4873261"/>
          </a:xfrm>
        </p:grpSpPr>
        <p:pic>
          <p:nvPicPr>
            <p:cNvPr id="7" name="Picture 4" descr="C:\Windows\Desktop\SLIDES\Slide scans\Scans (= photoshop)\Untitled-3.jpg">
              <a:extLst>
                <a:ext uri="{FF2B5EF4-FFF2-40B4-BE49-F238E27FC236}">
                  <a16:creationId xmlns:a16="http://schemas.microsoft.com/office/drawing/2014/main" id="{9E804494-87D9-448C-9671-EE238E776F8B}"/>
                </a:ext>
              </a:extLst>
            </p:cNvPr>
            <p:cNvPicPr>
              <a:picLocks noChangeAspect="1" noChangeArrowheads="1"/>
            </p:cNvPicPr>
            <p:nvPr/>
          </p:nvPicPr>
          <p:blipFill>
            <a:blip r:embed="rId2" cstate="print"/>
            <a:srcRect/>
            <a:stretch>
              <a:fillRect/>
            </a:stretch>
          </p:blipFill>
          <p:spPr bwMode="auto">
            <a:xfrm>
              <a:off x="4211960" y="1328047"/>
              <a:ext cx="3241675" cy="2438400"/>
            </a:xfrm>
            <a:prstGeom prst="rect">
              <a:avLst/>
            </a:prstGeom>
            <a:noFill/>
          </p:spPr>
        </p:pic>
        <p:pic>
          <p:nvPicPr>
            <p:cNvPr id="8" name="Picture 5" descr="C:\Windows\Desktop\SLIDES\Slide scans\Scans (= photoshop)\Untitled-4.jpg">
              <a:extLst>
                <a:ext uri="{FF2B5EF4-FFF2-40B4-BE49-F238E27FC236}">
                  <a16:creationId xmlns:a16="http://schemas.microsoft.com/office/drawing/2014/main" id="{CFBDC04C-7B5F-4E87-8E4C-C06D383C6E35}"/>
                </a:ext>
              </a:extLst>
            </p:cNvPr>
            <p:cNvPicPr>
              <a:picLocks noChangeAspect="1" noChangeArrowheads="1"/>
            </p:cNvPicPr>
            <p:nvPr/>
          </p:nvPicPr>
          <p:blipFill>
            <a:blip r:embed="rId3" cstate="print"/>
            <a:srcRect/>
            <a:stretch>
              <a:fillRect/>
            </a:stretch>
          </p:blipFill>
          <p:spPr bwMode="auto">
            <a:xfrm>
              <a:off x="911267" y="3753036"/>
              <a:ext cx="3168352" cy="2448272"/>
            </a:xfrm>
            <a:prstGeom prst="rect">
              <a:avLst/>
            </a:prstGeom>
            <a:noFill/>
          </p:spPr>
        </p:pic>
        <p:pic>
          <p:nvPicPr>
            <p:cNvPr id="9" name="Picture 6" descr="C:\Windows\Desktop\SLIDES\Slide scans\Scans (= photoshop)\Untitled-5.jpg">
              <a:extLst>
                <a:ext uri="{FF2B5EF4-FFF2-40B4-BE49-F238E27FC236}">
                  <a16:creationId xmlns:a16="http://schemas.microsoft.com/office/drawing/2014/main" id="{810CFD6C-CFB6-45FA-A770-16090BECC7FB}"/>
                </a:ext>
              </a:extLst>
            </p:cNvPr>
            <p:cNvPicPr>
              <a:picLocks noChangeAspect="1" noChangeArrowheads="1"/>
            </p:cNvPicPr>
            <p:nvPr/>
          </p:nvPicPr>
          <p:blipFill>
            <a:blip r:embed="rId4" cstate="print"/>
            <a:srcRect/>
            <a:stretch>
              <a:fillRect/>
            </a:stretch>
          </p:blipFill>
          <p:spPr bwMode="auto">
            <a:xfrm>
              <a:off x="4211960" y="3789040"/>
              <a:ext cx="3240360" cy="2376264"/>
            </a:xfrm>
            <a:prstGeom prst="rect">
              <a:avLst/>
            </a:prstGeom>
            <a:noFill/>
          </p:spPr>
        </p:pic>
        <p:pic>
          <p:nvPicPr>
            <p:cNvPr id="10" name="Picture 2">
              <a:extLst>
                <a:ext uri="{FF2B5EF4-FFF2-40B4-BE49-F238E27FC236}">
                  <a16:creationId xmlns:a16="http://schemas.microsoft.com/office/drawing/2014/main" id="{7DC2CCB2-1CDF-42D9-8929-93C2B40977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267" y="1338658"/>
              <a:ext cx="3162951" cy="237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oogle Shape;168;p14">
            <a:extLst>
              <a:ext uri="{FF2B5EF4-FFF2-40B4-BE49-F238E27FC236}">
                <a16:creationId xmlns:a16="http://schemas.microsoft.com/office/drawing/2014/main" id="{F76D896C-9407-40DE-9298-E63B84C1AC54}"/>
              </a:ext>
            </a:extLst>
          </p:cNvPr>
          <p:cNvGrpSpPr/>
          <p:nvPr/>
        </p:nvGrpSpPr>
        <p:grpSpPr>
          <a:xfrm>
            <a:off x="8458200" y="362146"/>
            <a:ext cx="450753" cy="450708"/>
            <a:chOff x="3277794" y="2969995"/>
            <a:chExt cx="457200" cy="457200"/>
          </a:xfrm>
        </p:grpSpPr>
        <p:sp>
          <p:nvSpPr>
            <p:cNvPr id="16" name="Google Shape;169;p14">
              <a:extLst>
                <a:ext uri="{FF2B5EF4-FFF2-40B4-BE49-F238E27FC236}">
                  <a16:creationId xmlns:a16="http://schemas.microsoft.com/office/drawing/2014/main" id="{597EDF57-B1D8-4441-A0CF-5FA6026600E4}"/>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7" name="Google Shape;170;p14">
              <a:extLst>
                <a:ext uri="{FF2B5EF4-FFF2-40B4-BE49-F238E27FC236}">
                  <a16:creationId xmlns:a16="http://schemas.microsoft.com/office/drawing/2014/main" id="{7297A8E9-3A7A-47F6-B416-850498BE415B}"/>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8" name="Google Shape;171;p14">
              <a:extLst>
                <a:ext uri="{FF2B5EF4-FFF2-40B4-BE49-F238E27FC236}">
                  <a16:creationId xmlns:a16="http://schemas.microsoft.com/office/drawing/2014/main" id="{A5C6FFE7-246B-4694-A41A-98DBAE119AD0}"/>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pic>
        <p:nvPicPr>
          <p:cNvPr id="19" name="Picture 10">
            <a:extLst>
              <a:ext uri="{FF2B5EF4-FFF2-40B4-BE49-F238E27FC236}">
                <a16:creationId xmlns:a16="http://schemas.microsoft.com/office/drawing/2014/main" id="{9F01FF00-F620-42FC-B3DE-78E4828A1644}"/>
              </a:ext>
            </a:extLst>
          </p:cNvPr>
          <p:cNvPicPr>
            <a:picLocks noChangeAspect="1"/>
          </p:cNvPicPr>
          <p:nvPr/>
        </p:nvPicPr>
        <p:blipFill>
          <a:blip r:embed="rId6"/>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43519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D381C37E-F865-4261-AAB9-8AE4C9BB60A6}"/>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Μέθοδοι πρόσδεσης και συγκράτησης των φαρμάκων</a:t>
            </a:r>
            <a:endParaRPr lang="el-GR" dirty="0">
              <a:latin typeface="Calibri" panose="020F0502020204030204" pitchFamily="34" charset="0"/>
              <a:cs typeface="Calibri" panose="020F0502020204030204" pitchFamily="34" charset="0"/>
            </a:endParaRPr>
          </a:p>
        </p:txBody>
      </p:sp>
      <p:sp>
        <p:nvSpPr>
          <p:cNvPr id="4" name="Θέση κειμένου 3">
            <a:extLst>
              <a:ext uri="{FF2B5EF4-FFF2-40B4-BE49-F238E27FC236}">
                <a16:creationId xmlns:a16="http://schemas.microsoft.com/office/drawing/2014/main" id="{B799904B-B097-4FB3-BBF1-B1913398D684}"/>
              </a:ext>
            </a:extLst>
          </p:cNvPr>
          <p:cNvSpPr>
            <a:spLocks noGrp="1"/>
          </p:cNvSpPr>
          <p:nvPr>
            <p:ph type="body" idx="1"/>
          </p:nvPr>
        </p:nvSpPr>
        <p:spPr/>
        <p:txBody>
          <a:bodyPr/>
          <a:lstStyle/>
          <a:p>
            <a:r>
              <a:rPr lang="el-GR" sz="1800" dirty="0">
                <a:latin typeface="Calibri" panose="020F0502020204030204" pitchFamily="34" charset="0"/>
                <a:cs typeface="Calibri" panose="020F0502020204030204" pitchFamily="34" charset="0"/>
              </a:rPr>
              <a:t>Η κυριότερη δουλειά που έχει γίνει στο συγκεκριμένο πεδίο είναι επικεντρωμένη στην προσρόφηση των επιφανειών.</a:t>
            </a:r>
          </a:p>
          <a:p>
            <a:r>
              <a:rPr lang="el-GR" sz="1800" dirty="0">
                <a:latin typeface="Calibri" panose="020F0502020204030204" pitchFamily="34" charset="0"/>
                <a:cs typeface="Calibri" panose="020F0502020204030204" pitchFamily="34" charset="0"/>
              </a:rPr>
              <a:t>Η πιο απλή τεχνική επιφανειακής προσρόφησης είναι η βύθιση της συσκευής σε διάλυμα του φαρμάκου.</a:t>
            </a:r>
          </a:p>
          <a:p>
            <a:r>
              <a:rPr lang="el-GR" sz="1800" dirty="0">
                <a:latin typeface="Calibri" panose="020F0502020204030204" pitchFamily="34" charset="0"/>
                <a:cs typeface="Calibri" panose="020F0502020204030204" pitchFamily="34" charset="0"/>
              </a:rPr>
              <a:t>Αυτή η προσέγγιση περιορίζεται από τον λίγο χρόνο που το φάρμακο παραμένει στην επιφάνεια της συσκευής. Αυτό συμβαίνει γιατί το φάρμακο δεν είναι συνδεδεμένο με κάποιον τρόπο στην επιφάνεια και απομακρύνεται εύκολα από αυτή συνήθως σε λίγες ώρες.</a:t>
            </a:r>
          </a:p>
          <a:p>
            <a:r>
              <a:rPr lang="el-GR" sz="1800" dirty="0">
                <a:latin typeface="Calibri" panose="020F0502020204030204" pitchFamily="34" charset="0"/>
                <a:cs typeface="Calibri" panose="020F0502020204030204" pitchFamily="34" charset="0"/>
              </a:rPr>
              <a:t>Επιπρόσθετα, μόνο μια λεπτή μεμβράνη φαρμάκου εναποτίθεται στην επιφάνεια η οποία τυπικά αποφέρει απελευθέρωση μετρίου επιπέδου.</a:t>
            </a:r>
          </a:p>
          <a:p>
            <a:endParaRPr lang="el-GR" sz="1800" dirty="0">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D599C593-70F8-4AA9-B3D2-2DD3E8B35BFE}"/>
              </a:ext>
            </a:extLst>
          </p:cNvPr>
          <p:cNvGrpSpPr/>
          <p:nvPr/>
        </p:nvGrpSpPr>
        <p:grpSpPr>
          <a:xfrm>
            <a:off x="8458200" y="362146"/>
            <a:ext cx="450753" cy="450708"/>
            <a:chOff x="3277794" y="2969995"/>
            <a:chExt cx="457200" cy="457200"/>
          </a:xfrm>
        </p:grpSpPr>
        <p:sp>
          <p:nvSpPr>
            <p:cNvPr id="6" name="Google Shape;169;p14">
              <a:extLst>
                <a:ext uri="{FF2B5EF4-FFF2-40B4-BE49-F238E27FC236}">
                  <a16:creationId xmlns:a16="http://schemas.microsoft.com/office/drawing/2014/main" id="{77C21436-75FD-46CE-8CA5-84135F2DA0E9}"/>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6EFA89B6-4881-49E6-8CFD-E7EE8C8355CE}"/>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F29419FB-FB8C-41BE-BC32-67F13408350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9" name="Picture 10">
            <a:extLst>
              <a:ext uri="{FF2B5EF4-FFF2-40B4-BE49-F238E27FC236}">
                <a16:creationId xmlns:a16="http://schemas.microsoft.com/office/drawing/2014/main" id="{8354E306-22C0-46F5-A7EC-6AC20F8F873A}"/>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117349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D6194C0-24CD-4423-9949-E6AFE156AA31}"/>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Προσθέτοντας θετικά φορτία</a:t>
            </a:r>
            <a:endParaRPr lang="el-GR" dirty="0">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8F74092D-B368-4CD5-8727-37DE67B2B25D}"/>
              </a:ext>
            </a:extLst>
          </p:cNvPr>
          <p:cNvSpPr>
            <a:spLocks noGrp="1"/>
          </p:cNvSpPr>
          <p:nvPr>
            <p:ph type="body" idx="1"/>
          </p:nvPr>
        </p:nvSpPr>
        <p:spPr/>
        <p:txBody>
          <a:bodyPr/>
          <a:lstStyle/>
          <a:p>
            <a:r>
              <a:rPr lang="el-GR" sz="1600" dirty="0">
                <a:latin typeface="Calibri" panose="020F0502020204030204" pitchFamily="34" charset="0"/>
                <a:cs typeface="Calibri" panose="020F0502020204030204" pitchFamily="34" charset="0"/>
              </a:rPr>
              <a:t>Εδώ και πολλά χρόνια ξέρουμε ότι πολλά αντιβιοτικά έχουν αρνητικά φορτία ανάλογα με αυτά της ηπαρίνης</a:t>
            </a:r>
            <a:r>
              <a:rPr lang="en-US" sz="16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p:sp>
        <p:nvSpPr>
          <p:cNvPr id="6" name="Θέση κειμένου 5">
            <a:extLst>
              <a:ext uri="{FF2B5EF4-FFF2-40B4-BE49-F238E27FC236}">
                <a16:creationId xmlns:a16="http://schemas.microsoft.com/office/drawing/2014/main" id="{CF603427-E454-4887-812E-0EE9D4B52176}"/>
              </a:ext>
            </a:extLst>
          </p:cNvPr>
          <p:cNvSpPr>
            <a:spLocks noGrp="1"/>
          </p:cNvSpPr>
          <p:nvPr>
            <p:ph type="body" idx="2"/>
          </p:nvPr>
        </p:nvSpPr>
        <p:spPr/>
        <p:txBody>
          <a:bodyPr/>
          <a:lstStyle/>
          <a:p>
            <a:r>
              <a:rPr lang="el-GR" sz="1600" dirty="0">
                <a:latin typeface="Calibri" panose="020F0502020204030204" pitchFamily="34" charset="0"/>
                <a:cs typeface="Calibri" panose="020F0502020204030204" pitchFamily="34" charset="0"/>
              </a:rPr>
              <a:t>Αυτή η ανακάλυψη οδήγησε σε μια μέθοδο πρόσδεσης αντιβιοτικών μορίων στην επιφάνεια προσθετικών υλικών μέσω προσρόφησης θετικά φορτισμένων απορρυπαντικών – όπως </a:t>
            </a:r>
            <a:r>
              <a:rPr lang="el-GR" sz="1600" dirty="0" err="1">
                <a:latin typeface="Calibri" panose="020F0502020204030204" pitchFamily="34" charset="0"/>
                <a:cs typeface="Calibri" panose="020F0502020204030204" pitchFamily="34" charset="0"/>
              </a:rPr>
              <a:t>benzalkonium</a:t>
            </a:r>
            <a:r>
              <a:rPr lang="el-GR" sz="1600" dirty="0">
                <a:latin typeface="Calibri" panose="020F0502020204030204" pitchFamily="34" charset="0"/>
                <a:cs typeface="Calibri" panose="020F0502020204030204" pitchFamily="34" charset="0"/>
              </a:rPr>
              <a:t> ή </a:t>
            </a:r>
            <a:r>
              <a:rPr lang="el-GR" sz="1600" dirty="0" err="1">
                <a:latin typeface="Calibri" panose="020F0502020204030204" pitchFamily="34" charset="0"/>
                <a:cs typeface="Calibri" panose="020F0502020204030204" pitchFamily="34" charset="0"/>
              </a:rPr>
              <a:t>tridodecylmethylammonium</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chloride</a:t>
            </a:r>
            <a:r>
              <a:rPr lang="el-GR" sz="1600" dirty="0">
                <a:latin typeface="Calibri" panose="020F0502020204030204" pitchFamily="34" charset="0"/>
                <a:cs typeface="Calibri" panose="020F0502020204030204" pitchFamily="34" charset="0"/>
              </a:rPr>
              <a:t> (TDMAC). </a:t>
            </a:r>
          </a:p>
          <a:p>
            <a:endParaRPr lang="el-GR" sz="1600" dirty="0">
              <a:latin typeface="Calibri" panose="020F0502020204030204" pitchFamily="34" charset="0"/>
              <a:cs typeface="Calibri" panose="020F0502020204030204" pitchFamily="34" charset="0"/>
            </a:endParaRPr>
          </a:p>
        </p:txBody>
      </p:sp>
      <p:sp>
        <p:nvSpPr>
          <p:cNvPr id="7" name="Θέση κειμένου 6">
            <a:extLst>
              <a:ext uri="{FF2B5EF4-FFF2-40B4-BE49-F238E27FC236}">
                <a16:creationId xmlns:a16="http://schemas.microsoft.com/office/drawing/2014/main" id="{26AF203B-27AF-4874-B916-420856736F16}"/>
              </a:ext>
            </a:extLst>
          </p:cNvPr>
          <p:cNvSpPr>
            <a:spLocks noGrp="1"/>
          </p:cNvSpPr>
          <p:nvPr>
            <p:ph type="body" idx="3"/>
          </p:nvPr>
        </p:nvSpPr>
        <p:spPr/>
        <p:txBody>
          <a:bodyPr/>
          <a:lstStyle/>
          <a:p>
            <a:r>
              <a:rPr lang="el-GR" sz="1600" dirty="0">
                <a:latin typeface="Calibri" panose="020F0502020204030204" pitchFamily="34" charset="0"/>
                <a:cs typeface="Calibri" panose="020F0502020204030204" pitchFamily="34" charset="0"/>
              </a:rPr>
              <a:t>Τα απορρυπαντικά της επιφάνειας δρουν σαν άγκυρες για το δέσιμο αρνητικά φορτισμένων μορίων αντιβιοτικών όπως για παράδειγμα των φαρμάκων που ανήκουν στην οικογένεια της πενικιλίνης και της </a:t>
            </a:r>
            <a:r>
              <a:rPr lang="el-GR" sz="1600" dirty="0" err="1">
                <a:latin typeface="Calibri" panose="020F0502020204030204" pitchFamily="34" charset="0"/>
                <a:cs typeface="Calibri" panose="020F0502020204030204" pitchFamily="34" charset="0"/>
              </a:rPr>
              <a:t>κεφαλοσπορίνης</a:t>
            </a:r>
            <a:r>
              <a:rPr lang="el-GR" sz="1600" dirty="0">
                <a:latin typeface="Calibri" panose="020F0502020204030204" pitchFamily="34" charset="0"/>
                <a:cs typeface="Calibri" panose="020F0502020204030204" pitchFamily="34" charset="0"/>
              </a:rPr>
              <a:t>.</a:t>
            </a:r>
          </a:p>
          <a:p>
            <a:endParaRPr lang="el-GR" sz="1600" dirty="0">
              <a:latin typeface="Calibri" panose="020F0502020204030204" pitchFamily="34" charset="0"/>
              <a:cs typeface="Calibri" panose="020F0502020204030204" pitchFamily="34" charset="0"/>
            </a:endParaRPr>
          </a:p>
        </p:txBody>
      </p:sp>
      <p:grpSp>
        <p:nvGrpSpPr>
          <p:cNvPr id="12" name="Google Shape;168;p14">
            <a:extLst>
              <a:ext uri="{FF2B5EF4-FFF2-40B4-BE49-F238E27FC236}">
                <a16:creationId xmlns:a16="http://schemas.microsoft.com/office/drawing/2014/main" id="{4CE77BCB-B671-4384-A3AC-48E712688AD1}"/>
              </a:ext>
            </a:extLst>
          </p:cNvPr>
          <p:cNvGrpSpPr/>
          <p:nvPr/>
        </p:nvGrpSpPr>
        <p:grpSpPr>
          <a:xfrm>
            <a:off x="8458200" y="362146"/>
            <a:ext cx="450753" cy="450708"/>
            <a:chOff x="3277794" y="2969995"/>
            <a:chExt cx="457200" cy="457200"/>
          </a:xfrm>
        </p:grpSpPr>
        <p:sp>
          <p:nvSpPr>
            <p:cNvPr id="13" name="Google Shape;169;p14">
              <a:extLst>
                <a:ext uri="{FF2B5EF4-FFF2-40B4-BE49-F238E27FC236}">
                  <a16:creationId xmlns:a16="http://schemas.microsoft.com/office/drawing/2014/main" id="{3DE94D0C-29B4-4525-9344-568E8B2E5223}"/>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0;p14">
              <a:extLst>
                <a:ext uri="{FF2B5EF4-FFF2-40B4-BE49-F238E27FC236}">
                  <a16:creationId xmlns:a16="http://schemas.microsoft.com/office/drawing/2014/main" id="{FA2FAECF-AC91-4B54-878E-7D708F57F0C7}"/>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5" name="Google Shape;171;p14">
              <a:extLst>
                <a:ext uri="{FF2B5EF4-FFF2-40B4-BE49-F238E27FC236}">
                  <a16:creationId xmlns:a16="http://schemas.microsoft.com/office/drawing/2014/main" id="{CCFC5E0A-FB6D-4629-A1EA-C1A00FB0225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6" name="Picture 10">
            <a:extLst>
              <a:ext uri="{FF2B5EF4-FFF2-40B4-BE49-F238E27FC236}">
                <a16:creationId xmlns:a16="http://schemas.microsoft.com/office/drawing/2014/main" id="{6E75E204-D284-4264-9C66-7E9A92DB0A0E}"/>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623962844"/>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TotalTime>
  <Words>2890</Words>
  <Application>Microsoft Macintosh PowerPoint</Application>
  <PresentationFormat>On-screen Show (4:3)</PresentationFormat>
  <Paragraphs>507</Paragraphs>
  <Slides>57</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Barlow Light</vt:lpstr>
      <vt:lpstr>Barlow SemiBold</vt:lpstr>
      <vt:lpstr>Calibri</vt:lpstr>
      <vt:lpstr>Monotype Sorts</vt:lpstr>
      <vt:lpstr>Symbol</vt:lpstr>
      <vt:lpstr>Wingdings</vt:lpstr>
      <vt:lpstr>Caius template</vt:lpstr>
      <vt:lpstr>Bitmap Image</vt:lpstr>
      <vt:lpstr>Αντι – μολυσματικές επικαλύψεις</vt:lpstr>
      <vt:lpstr>Γενικές στρατηγικές για τις μολύνσεις που προκαλούνται από συσκευές</vt:lpstr>
      <vt:lpstr>Συσκευές</vt:lpstr>
      <vt:lpstr>Αντι–μολυσματικές επικαλύψεις</vt:lpstr>
      <vt:lpstr>Βασική αρχή</vt:lpstr>
      <vt:lpstr>Αποτελεσματική χορήγηση</vt:lpstr>
      <vt:lpstr>PowerPoint Presentation</vt:lpstr>
      <vt:lpstr>Μέθοδοι πρόσδεσης και συγκράτησης των φαρμάκων</vt:lpstr>
      <vt:lpstr>Προσθέτοντας θετικά φορτία</vt:lpstr>
      <vt:lpstr>Οι ηλεκτροστατικές αλληλεπιδράσεις με θετικά φορτισμένα φάρμακα </vt:lpstr>
      <vt:lpstr>Ελεγχόμενοι μηχανισμοί απελευθέρωσης</vt:lpstr>
      <vt:lpstr>Ενσωμάτωση στο πολυμερές</vt:lpstr>
      <vt:lpstr>Μεμβράνη (monolithic)</vt:lpstr>
      <vt:lpstr>Απομόνωση φαρμάκων σε επιφάνειες συσκευών </vt:lpstr>
      <vt:lpstr>PowerPoint Presentation</vt:lpstr>
      <vt:lpstr>Σύστημα δεξαμενής</vt:lpstr>
      <vt:lpstr>Η ιδανική μέθοδος για τις επιφάνειες</vt:lpstr>
      <vt:lpstr>Η ιδανική μέθοδος για τις επιφάνειες</vt:lpstr>
      <vt:lpstr>Η ιδανική μέθοδος για τις επιφάνειες</vt:lpstr>
      <vt:lpstr>Η ιδανική μέθοδος για τις επιφάνειες</vt:lpstr>
      <vt:lpstr>Ανερχόμενες τεχνολογίες</vt:lpstr>
      <vt:lpstr>PowerPoint Presentation</vt:lpstr>
      <vt:lpstr>Προϊόντα φροντίδας τραυμάτων</vt:lpstr>
      <vt:lpstr>Αρχές θεραπείας τραυμάτων</vt:lpstr>
      <vt:lpstr>Βασικοί παράγοντες στην επούλωση τραυμάτων</vt:lpstr>
      <vt:lpstr>Κοινά αίτια τραυμάτων</vt:lpstr>
      <vt:lpstr>Χρονοδιάγραμμα επούλωσης τραύματος</vt:lpstr>
      <vt:lpstr>PowerPoint Presentation</vt:lpstr>
      <vt:lpstr>Χρώμα τραύματος</vt:lpstr>
      <vt:lpstr>Ιστορία των βιοϋλικών στην ιατρική</vt:lpstr>
      <vt:lpstr>Ράμματα</vt:lpstr>
      <vt:lpstr>Ράμματα διαθέσιμα στο εμπόριο</vt:lpstr>
      <vt:lpstr>Δοκιμές για ράμματα</vt:lpstr>
      <vt:lpstr>Συνδετήρες</vt:lpstr>
      <vt:lpstr>Υλικά που χρησιμοποιούνται για αιμόσταση</vt:lpstr>
      <vt:lpstr>Παραδοσιακά προϊόντα για την αντιμετώπιση τραυμάτων</vt:lpstr>
      <vt:lpstr>Διαφανείς μεμβράνες</vt:lpstr>
      <vt:lpstr>Διαφανείς μεμβράνες</vt:lpstr>
      <vt:lpstr>Αφροί</vt:lpstr>
      <vt:lpstr>Αφροί - υποστηρίγματα πολυουρεθάνης</vt:lpstr>
      <vt:lpstr>Υδροκολλοειδή</vt:lpstr>
      <vt:lpstr>Υδροκολλοειδή</vt:lpstr>
      <vt:lpstr> </vt:lpstr>
      <vt:lpstr>Hydrogels</vt:lpstr>
      <vt:lpstr>Κολλώδεις ταινίες gel για αντιμετώπιση ουλών</vt:lpstr>
      <vt:lpstr>Μεμβράνες αναρρόφησης</vt:lpstr>
      <vt:lpstr>Ελαστομερή</vt:lpstr>
      <vt:lpstr>Ελαστομερή</vt:lpstr>
      <vt:lpstr>Τύποι</vt:lpstr>
      <vt:lpstr>PowerPoint Presentation</vt:lpstr>
      <vt:lpstr>Αρχές της χημείας των πολυουρεθάνων</vt:lpstr>
      <vt:lpstr>Ενδομοριακοί δεσμοί στα πολυμερή</vt:lpstr>
      <vt:lpstr>Βασικοί δομικοί λίθοι για πολυουρεθάνες - ισοκυανικά</vt:lpstr>
      <vt:lpstr>Δομικό μοντέλο πολυουρεθάνης</vt:lpstr>
      <vt:lpstr>Σχηματικό μοντέλο δομής πολυουρεθάνης</vt:lpstr>
      <vt:lpstr>Επίδραση μοριακού βάρους της πολυουρεθάνης στις μηχανικές ιδιότητές της</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dc:creator>
  <cp:lastModifiedBy>EFTERPI KARAPINTZOU</cp:lastModifiedBy>
  <cp:revision>176</cp:revision>
  <dcterms:created xsi:type="dcterms:W3CDTF">2009-09-28T08:22:44Z</dcterms:created>
  <dcterms:modified xsi:type="dcterms:W3CDTF">2024-05-12T19:21:10Z</dcterms:modified>
</cp:coreProperties>
</file>