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87"/>
  </p:notesMasterIdLst>
  <p:sldIdLst>
    <p:sldId id="343" r:id="rId2"/>
    <p:sldId id="259" r:id="rId3"/>
    <p:sldId id="261" r:id="rId4"/>
    <p:sldId id="344" r:id="rId5"/>
    <p:sldId id="346" r:id="rId6"/>
    <p:sldId id="263" r:id="rId7"/>
    <p:sldId id="347" r:id="rId8"/>
    <p:sldId id="402" r:id="rId9"/>
    <p:sldId id="403" r:id="rId10"/>
    <p:sldId id="345" r:id="rId11"/>
    <p:sldId id="348" r:id="rId12"/>
    <p:sldId id="404" r:id="rId13"/>
    <p:sldId id="405" r:id="rId14"/>
    <p:sldId id="349" r:id="rId15"/>
    <p:sldId id="406" r:id="rId16"/>
    <p:sldId id="407" r:id="rId17"/>
    <p:sldId id="409" r:id="rId18"/>
    <p:sldId id="410" r:id="rId19"/>
    <p:sldId id="408" r:id="rId20"/>
    <p:sldId id="350" r:id="rId21"/>
    <p:sldId id="351" r:id="rId22"/>
    <p:sldId id="289" r:id="rId23"/>
    <p:sldId id="353" r:id="rId24"/>
    <p:sldId id="291" r:id="rId25"/>
    <p:sldId id="292" r:id="rId26"/>
    <p:sldId id="293" r:id="rId27"/>
    <p:sldId id="296" r:id="rId28"/>
    <p:sldId id="412" r:id="rId29"/>
    <p:sldId id="411" r:id="rId30"/>
    <p:sldId id="355" r:id="rId31"/>
    <p:sldId id="413" r:id="rId32"/>
    <p:sldId id="358" r:id="rId33"/>
    <p:sldId id="414" r:id="rId34"/>
    <p:sldId id="307" r:id="rId35"/>
    <p:sldId id="360" r:id="rId36"/>
    <p:sldId id="361" r:id="rId37"/>
    <p:sldId id="309" r:id="rId38"/>
    <p:sldId id="310" r:id="rId39"/>
    <p:sldId id="311" r:id="rId40"/>
    <p:sldId id="312" r:id="rId41"/>
    <p:sldId id="313" r:id="rId42"/>
    <p:sldId id="314" r:id="rId43"/>
    <p:sldId id="315" r:id="rId44"/>
    <p:sldId id="316" r:id="rId45"/>
    <p:sldId id="317" r:id="rId46"/>
    <p:sldId id="322" r:id="rId47"/>
    <p:sldId id="324" r:id="rId48"/>
    <p:sldId id="328" r:id="rId49"/>
    <p:sldId id="326" r:id="rId50"/>
    <p:sldId id="364" r:id="rId51"/>
    <p:sldId id="362" r:id="rId52"/>
    <p:sldId id="363" r:id="rId53"/>
    <p:sldId id="365" r:id="rId54"/>
    <p:sldId id="366" r:id="rId55"/>
    <p:sldId id="367" r:id="rId56"/>
    <p:sldId id="370" r:id="rId57"/>
    <p:sldId id="390" r:id="rId58"/>
    <p:sldId id="371" r:id="rId59"/>
    <p:sldId id="391" r:id="rId60"/>
    <p:sldId id="392" r:id="rId61"/>
    <p:sldId id="372" r:id="rId62"/>
    <p:sldId id="373" r:id="rId63"/>
    <p:sldId id="389" r:id="rId64"/>
    <p:sldId id="388" r:id="rId65"/>
    <p:sldId id="387" r:id="rId66"/>
    <p:sldId id="386" r:id="rId67"/>
    <p:sldId id="385" r:id="rId68"/>
    <p:sldId id="384" r:id="rId69"/>
    <p:sldId id="383" r:id="rId70"/>
    <p:sldId id="382" r:id="rId71"/>
    <p:sldId id="393" r:id="rId72"/>
    <p:sldId id="380" r:id="rId73"/>
    <p:sldId id="379" r:id="rId74"/>
    <p:sldId id="378" r:id="rId75"/>
    <p:sldId id="377" r:id="rId76"/>
    <p:sldId id="376" r:id="rId77"/>
    <p:sldId id="394" r:id="rId78"/>
    <p:sldId id="397" r:id="rId79"/>
    <p:sldId id="396" r:id="rId80"/>
    <p:sldId id="395" r:id="rId81"/>
    <p:sldId id="401" r:id="rId82"/>
    <p:sldId id="400" r:id="rId83"/>
    <p:sldId id="399" r:id="rId84"/>
    <p:sldId id="398" r:id="rId85"/>
    <p:sldId id="339" r:id="rId8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9" autoAdjust="0"/>
    <p:restoredTop sz="94622" autoAdjust="0"/>
  </p:normalViewPr>
  <p:slideViewPr>
    <p:cSldViewPr>
      <p:cViewPr varScale="1">
        <p:scale>
          <a:sx n="68" d="100"/>
          <a:sy n="68" d="100"/>
        </p:scale>
        <p:origin x="864" y="60"/>
      </p:cViewPr>
      <p:guideLst>
        <p:guide orient="horz" pos="2160"/>
        <p:guide pos="3840"/>
      </p:guideLst>
    </p:cSldViewPr>
  </p:slideViewPr>
  <p:outlineViewPr>
    <p:cViewPr>
      <p:scale>
        <a:sx n="33" d="100"/>
        <a:sy n="33" d="100"/>
      </p:scale>
      <p:origin x="0" y="1083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ACE60-A70A-4987-9650-83362592AFB9}" type="datetimeFigureOut">
              <a:rPr lang="en-US" smtClean="0"/>
              <a:t>3/4/2023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2917D-C43A-4CDB-B1ED-109607DAF983}" type="slidenum">
              <a:rPr lang="en-US" smtClean="0"/>
              <a:t>‹#›</a:t>
            </a:fld>
            <a:endParaRPr lang="en-US"/>
          </a:p>
        </p:txBody>
      </p:sp>
    </p:spTree>
    <p:extLst>
      <p:ext uri="{BB962C8B-B14F-4D97-AF65-F5344CB8AC3E}">
        <p14:creationId xmlns:p14="http://schemas.microsoft.com/office/powerpoint/2010/main" val="3780273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bf067c2c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bf067c2c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99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975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19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21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04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13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52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686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6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53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24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556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97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36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924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7153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8155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32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269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7D8066C-F2C8-460C-A3D0-5699A1BA1F82}" type="slidenum">
              <a:rPr lang="el-GR" smtClean="0"/>
              <a:pPr/>
              <a:t>45</a:t>
            </a:fld>
            <a:endParaRPr lang="el-GR"/>
          </a:p>
        </p:txBody>
      </p:sp>
    </p:spTree>
    <p:extLst>
      <p:ext uri="{BB962C8B-B14F-4D97-AF65-F5344CB8AC3E}">
        <p14:creationId xmlns:p14="http://schemas.microsoft.com/office/powerpoint/2010/main" val="37829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29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35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820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57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43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42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903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740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307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22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16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717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5778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931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833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787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901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807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088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898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066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788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719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925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712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057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290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9831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941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557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7113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652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9561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260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867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99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613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2917D-C43A-4CDB-B1ED-109607DAF983}" type="slidenum">
              <a:rPr lang="en-US" smtClean="0"/>
              <a:t>85</a:t>
            </a:fld>
            <a:endParaRPr lang="en-US"/>
          </a:p>
        </p:txBody>
      </p:sp>
    </p:spTree>
    <p:extLst>
      <p:ext uri="{BB962C8B-B14F-4D97-AF65-F5344CB8AC3E}">
        <p14:creationId xmlns:p14="http://schemas.microsoft.com/office/powerpoint/2010/main" val="231422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887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344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8"/>
          <p:cNvGrpSpPr/>
          <p:nvPr/>
        </p:nvGrpSpPr>
        <p:grpSpPr>
          <a:xfrm>
            <a:off x="2" y="6349868"/>
            <a:ext cx="805329" cy="508133"/>
            <a:chOff x="0" y="4762400"/>
            <a:chExt cx="603997" cy="381100"/>
          </a:xfrm>
        </p:grpSpPr>
        <p:sp>
          <p:nvSpPr>
            <p:cNvPr id="89" name="Google Shape;89;p8"/>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 name="Google Shape;90;p8"/>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1" name="Google Shape;91;p8"/>
          <p:cNvGrpSpPr/>
          <p:nvPr/>
        </p:nvGrpSpPr>
        <p:grpSpPr>
          <a:xfrm>
            <a:off x="508002" y="0"/>
            <a:ext cx="11684148" cy="1747891"/>
            <a:chOff x="381000" y="0"/>
            <a:chExt cx="8763111" cy="1310918"/>
          </a:xfrm>
        </p:grpSpPr>
        <p:grpSp>
          <p:nvGrpSpPr>
            <p:cNvPr id="92" name="Google Shape;92;p8"/>
            <p:cNvGrpSpPr/>
            <p:nvPr/>
          </p:nvGrpSpPr>
          <p:grpSpPr>
            <a:xfrm>
              <a:off x="381000" y="0"/>
              <a:ext cx="8763111" cy="1310300"/>
              <a:chOff x="381000" y="0"/>
              <a:chExt cx="8763111" cy="1310300"/>
            </a:xfrm>
          </p:grpSpPr>
          <p:sp>
            <p:nvSpPr>
              <p:cNvPr id="93" name="Google Shape;93;p8"/>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94" name="Google Shape;94;p8"/>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8"/>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6" name="Google Shape;96;p8"/>
            <p:cNvGrpSpPr/>
            <p:nvPr/>
          </p:nvGrpSpPr>
          <p:grpSpPr>
            <a:xfrm>
              <a:off x="381000" y="967217"/>
              <a:ext cx="8763100" cy="343701"/>
              <a:chOff x="381000" y="862358"/>
              <a:chExt cx="8763100" cy="576872"/>
            </a:xfrm>
          </p:grpSpPr>
          <p:sp>
            <p:nvSpPr>
              <p:cNvPr id="97" name="Google Shape;97;p8"/>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98" name="Google Shape;98;p8"/>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 name="Google Shape;99;p8"/>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100" name="Google Shape;100;p8"/>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1" name="Google Shape;101;p8"/>
          <p:cNvSpPr txBox="1">
            <a:spLocks noGrp="1"/>
          </p:cNvSpPr>
          <p:nvPr>
            <p:ph type="body" idx="1"/>
          </p:nvPr>
        </p:nvSpPr>
        <p:spPr>
          <a:xfrm>
            <a:off x="819967" y="2273567"/>
            <a:ext cx="2784800" cy="3620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lvl="0"/>
            <a:r>
              <a:rPr lang="en-US"/>
              <a:t>Click to edit Master text styles</a:t>
            </a:r>
          </a:p>
        </p:txBody>
      </p:sp>
      <p:sp>
        <p:nvSpPr>
          <p:cNvPr id="102" name="Google Shape;102;p8"/>
          <p:cNvSpPr txBox="1">
            <a:spLocks noGrp="1"/>
          </p:cNvSpPr>
          <p:nvPr>
            <p:ph type="body" idx="2"/>
          </p:nvPr>
        </p:nvSpPr>
        <p:spPr>
          <a:xfrm>
            <a:off x="3932760" y="2273567"/>
            <a:ext cx="2784800" cy="3620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lvl="0"/>
            <a:r>
              <a:rPr lang="en-US"/>
              <a:t>Click to edit Master text styles</a:t>
            </a:r>
          </a:p>
        </p:txBody>
      </p:sp>
      <p:sp>
        <p:nvSpPr>
          <p:cNvPr id="103" name="Google Shape;103;p8"/>
          <p:cNvSpPr txBox="1">
            <a:spLocks noGrp="1"/>
          </p:cNvSpPr>
          <p:nvPr>
            <p:ph type="body" idx="3"/>
          </p:nvPr>
        </p:nvSpPr>
        <p:spPr>
          <a:xfrm>
            <a:off x="7045553" y="2273567"/>
            <a:ext cx="2784800" cy="3620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lvl="0"/>
            <a:r>
              <a:rPr lang="en-US"/>
              <a:t>Click to edit Master text styles</a:t>
            </a:r>
          </a:p>
        </p:txBody>
      </p:sp>
      <p:sp>
        <p:nvSpPr>
          <p:cNvPr id="104" name="Google Shape;104;p8"/>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pic>
        <p:nvPicPr>
          <p:cNvPr id="20" name="Picture 2" descr="Medlab – Unit of Medical Technology and Intelligent Information Systems">
            <a:extLst>
              <a:ext uri="{FF2B5EF4-FFF2-40B4-BE49-F238E27FC236}">
                <a16:creationId xmlns:a16="http://schemas.microsoft.com/office/drawing/2014/main" id="{FE86D0AF-DCB8-40CF-BDA7-4A14A15A82E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66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9"/>
          <p:cNvGrpSpPr/>
          <p:nvPr/>
        </p:nvGrpSpPr>
        <p:grpSpPr>
          <a:xfrm>
            <a:off x="2" y="6349868"/>
            <a:ext cx="805329" cy="508133"/>
            <a:chOff x="0" y="4762400"/>
            <a:chExt cx="603997" cy="381100"/>
          </a:xfrm>
        </p:grpSpPr>
        <p:sp>
          <p:nvSpPr>
            <p:cNvPr id="107" name="Google Shape;107;p9"/>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 name="Google Shape;108;p9"/>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9" name="Google Shape;109;p9"/>
          <p:cNvGrpSpPr/>
          <p:nvPr/>
        </p:nvGrpSpPr>
        <p:grpSpPr>
          <a:xfrm>
            <a:off x="508002" y="0"/>
            <a:ext cx="11684148" cy="1747891"/>
            <a:chOff x="381000" y="0"/>
            <a:chExt cx="8763111" cy="1310918"/>
          </a:xfrm>
        </p:grpSpPr>
        <p:grpSp>
          <p:nvGrpSpPr>
            <p:cNvPr id="110" name="Google Shape;110;p9"/>
            <p:cNvGrpSpPr/>
            <p:nvPr/>
          </p:nvGrpSpPr>
          <p:grpSpPr>
            <a:xfrm>
              <a:off x="381000" y="0"/>
              <a:ext cx="8763111" cy="1310300"/>
              <a:chOff x="381000" y="0"/>
              <a:chExt cx="8763111" cy="1310300"/>
            </a:xfrm>
          </p:grpSpPr>
          <p:sp>
            <p:nvSpPr>
              <p:cNvPr id="111" name="Google Shape;111;p9"/>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112" name="Google Shape;112;p9"/>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9"/>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4" name="Google Shape;114;p9"/>
            <p:cNvGrpSpPr/>
            <p:nvPr/>
          </p:nvGrpSpPr>
          <p:grpSpPr>
            <a:xfrm>
              <a:off x="381000" y="967217"/>
              <a:ext cx="8763100" cy="343701"/>
              <a:chOff x="381000" y="862358"/>
              <a:chExt cx="8763100" cy="576872"/>
            </a:xfrm>
          </p:grpSpPr>
          <p:sp>
            <p:nvSpPr>
              <p:cNvPr id="115" name="Google Shape;115;p9"/>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116" name="Google Shape;116;p9"/>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9"/>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118" name="Google Shape;118;p9"/>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19" name="Google Shape;119;p9"/>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pic>
        <p:nvPicPr>
          <p:cNvPr id="16" name="Picture 2" descr="Medlab – Unit of Medical Technology and Intelligent Information Systems">
            <a:extLst>
              <a:ext uri="{FF2B5EF4-FFF2-40B4-BE49-F238E27FC236}">
                <a16:creationId xmlns:a16="http://schemas.microsoft.com/office/drawing/2014/main" id="{8A71DB26-2212-45E6-8276-9333EC4F9E9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78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ith ribbon">
  <p:cSld name="Blank with ribbon">
    <p:spTree>
      <p:nvGrpSpPr>
        <p:cNvPr id="1" name="Shape 141"/>
        <p:cNvGrpSpPr/>
        <p:nvPr/>
      </p:nvGrpSpPr>
      <p:grpSpPr>
        <a:xfrm>
          <a:off x="0" y="0"/>
          <a:ext cx="0" cy="0"/>
          <a:chOff x="0" y="0"/>
          <a:chExt cx="0" cy="0"/>
        </a:xfrm>
      </p:grpSpPr>
      <p:grpSp>
        <p:nvGrpSpPr>
          <p:cNvPr id="142" name="Google Shape;142;p12"/>
          <p:cNvGrpSpPr/>
          <p:nvPr/>
        </p:nvGrpSpPr>
        <p:grpSpPr>
          <a:xfrm>
            <a:off x="2" y="6349868"/>
            <a:ext cx="805329" cy="508133"/>
            <a:chOff x="0" y="4762400"/>
            <a:chExt cx="603997" cy="381100"/>
          </a:xfrm>
        </p:grpSpPr>
        <p:sp>
          <p:nvSpPr>
            <p:cNvPr id="143" name="Google Shape;143;p12"/>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12"/>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45" name="Google Shape;145;p12"/>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grpSp>
        <p:nvGrpSpPr>
          <p:cNvPr id="146" name="Google Shape;146;p12"/>
          <p:cNvGrpSpPr/>
          <p:nvPr/>
        </p:nvGrpSpPr>
        <p:grpSpPr>
          <a:xfrm rot="10800000">
            <a:off x="0" y="-63"/>
            <a:ext cx="12192000" cy="6876696"/>
            <a:chOff x="8" y="-13862"/>
            <a:chExt cx="9144000" cy="5157522"/>
          </a:xfrm>
        </p:grpSpPr>
        <p:sp>
          <p:nvSpPr>
            <p:cNvPr id="147" name="Google Shape;147;p12"/>
            <p:cNvSpPr/>
            <p:nvPr/>
          </p:nvSpPr>
          <p:spPr>
            <a:xfrm rot="10800000">
              <a:off x="8" y="160"/>
              <a:ext cx="377100" cy="51435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12"/>
            <p:cNvSpPr/>
            <p:nvPr/>
          </p:nvSpPr>
          <p:spPr>
            <a:xfrm>
              <a:off x="366508" y="-13862"/>
              <a:ext cx="267425" cy="5157350"/>
            </a:xfrm>
            <a:custGeom>
              <a:avLst/>
              <a:gdLst/>
              <a:ahLst/>
              <a:cxnLst/>
              <a:rect l="l" t="t" r="r" b="b"/>
              <a:pathLst>
                <a:path w="10697" h="206294" extrusionOk="0">
                  <a:moveTo>
                    <a:pt x="369" y="206294"/>
                  </a:moveTo>
                  <a:lnTo>
                    <a:pt x="10697" y="190844"/>
                  </a:lnTo>
                  <a:lnTo>
                    <a:pt x="10623" y="15934"/>
                  </a:lnTo>
                  <a:lnTo>
                    <a:pt x="0" y="0"/>
                  </a:lnTo>
                  <a:close/>
                </a:path>
              </a:pathLst>
            </a:custGeom>
            <a:solidFill>
              <a:schemeClr val="accent2"/>
            </a:solidFill>
            <a:ln>
              <a:noFill/>
            </a:ln>
          </p:spPr>
        </p:sp>
        <p:sp>
          <p:nvSpPr>
            <p:cNvPr id="149" name="Google Shape;149;p12"/>
            <p:cNvSpPr/>
            <p:nvPr/>
          </p:nvSpPr>
          <p:spPr>
            <a:xfrm rot="10800000">
              <a:off x="633908" y="382913"/>
              <a:ext cx="8510100" cy="43764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54553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6"/>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508002" y="1002786"/>
            <a:ext cx="11683879" cy="4141017"/>
            <a:chOff x="381000" y="752088"/>
            <a:chExt cx="8762909" cy="3105763"/>
          </a:xfrm>
        </p:grpSpPr>
        <p:sp>
          <p:nvSpPr>
            <p:cNvPr id="21" name="Google Shape;21;p3"/>
            <p:cNvSpPr/>
            <p:nvPr/>
          </p:nvSpPr>
          <p:spPr>
            <a:xfrm>
              <a:off x="5833150" y="752100"/>
              <a:ext cx="743025" cy="3102950"/>
            </a:xfrm>
            <a:custGeom>
              <a:avLst/>
              <a:gdLst/>
              <a:ahLst/>
              <a:cxnLst/>
              <a:rect l="l" t="t" r="r" b="b"/>
              <a:pathLst>
                <a:path w="29721" h="124118" extrusionOk="0">
                  <a:moveTo>
                    <a:pt x="29559" y="0"/>
                  </a:moveTo>
                  <a:lnTo>
                    <a:pt x="0" y="21343"/>
                  </a:lnTo>
                  <a:lnTo>
                    <a:pt x="0" y="124118"/>
                  </a:lnTo>
                  <a:lnTo>
                    <a:pt x="29721" y="102879"/>
                  </a:lnTo>
                  <a:close/>
                </a:path>
              </a:pathLst>
            </a:custGeom>
            <a:solidFill>
              <a:schemeClr val="accent2"/>
            </a:solidFill>
            <a:ln>
              <a:noFill/>
            </a:ln>
          </p:spPr>
        </p:sp>
        <p:sp>
          <p:nvSpPr>
            <p:cNvPr id="22" name="Google Shape;22;p3"/>
            <p:cNvSpPr/>
            <p:nvPr/>
          </p:nvSpPr>
          <p:spPr>
            <a:xfrm>
              <a:off x="6572309" y="752088"/>
              <a:ext cx="2571600" cy="2571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3"/>
            <p:cNvSpPr/>
            <p:nvPr/>
          </p:nvSpPr>
          <p:spPr>
            <a:xfrm>
              <a:off x="381000" y="1285650"/>
              <a:ext cx="5452500" cy="25716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3"/>
            <p:cNvSpPr/>
            <p:nvPr/>
          </p:nvSpPr>
          <p:spPr>
            <a:xfrm>
              <a:off x="5833500" y="3112325"/>
              <a:ext cx="738775" cy="745525"/>
            </a:xfrm>
            <a:custGeom>
              <a:avLst/>
              <a:gdLst/>
              <a:ahLst/>
              <a:cxnLst/>
              <a:rect l="l" t="t" r="r" b="b"/>
              <a:pathLst>
                <a:path w="29551" h="29821" extrusionOk="0">
                  <a:moveTo>
                    <a:pt x="29397" y="0"/>
                  </a:moveTo>
                  <a:lnTo>
                    <a:pt x="64" y="21385"/>
                  </a:lnTo>
                  <a:lnTo>
                    <a:pt x="0" y="29821"/>
                  </a:lnTo>
                  <a:lnTo>
                    <a:pt x="29551" y="8625"/>
                  </a:lnTo>
                  <a:close/>
                </a:path>
              </a:pathLst>
            </a:custGeom>
            <a:solidFill>
              <a:srgbClr val="001F46">
                <a:alpha val="20110"/>
              </a:srgbClr>
            </a:solidFill>
            <a:ln>
              <a:noFill/>
            </a:ln>
          </p:spPr>
        </p:sp>
        <p:sp>
          <p:nvSpPr>
            <p:cNvPr id="25" name="Google Shape;25;p3"/>
            <p:cNvSpPr/>
            <p:nvPr/>
          </p:nvSpPr>
          <p:spPr>
            <a:xfrm>
              <a:off x="6572284" y="3112333"/>
              <a:ext cx="2571600" cy="211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3"/>
            <p:cNvSpPr/>
            <p:nvPr/>
          </p:nvSpPr>
          <p:spPr>
            <a:xfrm>
              <a:off x="381000" y="3645900"/>
              <a:ext cx="5452500" cy="211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7" name="Google Shape;27;p3"/>
          <p:cNvSpPr txBox="1">
            <a:spLocks noGrp="1"/>
          </p:cNvSpPr>
          <p:nvPr>
            <p:ph type="ctrTitle"/>
          </p:nvPr>
        </p:nvSpPr>
        <p:spPr>
          <a:xfrm>
            <a:off x="819967" y="2702200"/>
            <a:ext cx="6626000" cy="7516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 name="Google Shape;28;p3"/>
          <p:cNvSpPr txBox="1">
            <a:spLocks noGrp="1"/>
          </p:cNvSpPr>
          <p:nvPr>
            <p:ph type="subTitle" idx="1"/>
          </p:nvPr>
        </p:nvSpPr>
        <p:spPr>
          <a:xfrm>
            <a:off x="819967" y="3481433"/>
            <a:ext cx="6626000" cy="369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800"/>
              <a:buNone/>
              <a:defRPr sz="1800"/>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Clr>
                <a:schemeClr val="dk1"/>
              </a:buClr>
              <a:buSzPts val="1800"/>
              <a:buNone/>
              <a:defRPr sz="1800"/>
            </a:lvl4pPr>
            <a:lvl5pPr lvl="4" rtl="0">
              <a:spcBef>
                <a:spcPts val="0"/>
              </a:spcBef>
              <a:spcAft>
                <a:spcPts val="0"/>
              </a:spcAft>
              <a:buClr>
                <a:schemeClr val="dk1"/>
              </a:buClr>
              <a:buSzPts val="1800"/>
              <a:buNone/>
              <a:defRPr sz="1800"/>
            </a:lvl5pPr>
            <a:lvl6pPr lvl="5" rtl="0">
              <a:spcBef>
                <a:spcPts val="0"/>
              </a:spcBef>
              <a:spcAft>
                <a:spcPts val="0"/>
              </a:spcAft>
              <a:buClr>
                <a:schemeClr val="dk1"/>
              </a:buClr>
              <a:buSzPts val="1800"/>
              <a:buNone/>
              <a:defRPr sz="1800"/>
            </a:lvl6pPr>
            <a:lvl7pPr lvl="6" rtl="0">
              <a:spcBef>
                <a:spcPts val="0"/>
              </a:spcBef>
              <a:spcAft>
                <a:spcPts val="0"/>
              </a:spcAft>
              <a:buClr>
                <a:schemeClr val="dk1"/>
              </a:buClr>
              <a:buSzPts val="1800"/>
              <a:buNone/>
              <a:defRPr sz="1800"/>
            </a:lvl7pPr>
            <a:lvl8pPr lvl="7" rtl="0">
              <a:spcBef>
                <a:spcPts val="0"/>
              </a:spcBef>
              <a:spcAft>
                <a:spcPts val="0"/>
              </a:spcAft>
              <a:buClr>
                <a:schemeClr val="dk1"/>
              </a:buClr>
              <a:buSzPts val="1800"/>
              <a:buNone/>
              <a:defRPr sz="1800"/>
            </a:lvl8pPr>
            <a:lvl9pPr lvl="8" rtl="0">
              <a:spcBef>
                <a:spcPts val="0"/>
              </a:spcBef>
              <a:spcAft>
                <a:spcPts val="0"/>
              </a:spcAft>
              <a:buClr>
                <a:schemeClr val="dk1"/>
              </a:buClr>
              <a:buSzPts val="1800"/>
              <a:buNone/>
              <a:defRPr sz="1800"/>
            </a:lvl9pPr>
          </a:lstStyle>
          <a:p>
            <a:endParaRPr/>
          </a:p>
        </p:txBody>
      </p:sp>
      <p:pic>
        <p:nvPicPr>
          <p:cNvPr id="11" name="Picture 2" descr="Medlab – Unit of Medical Technology and Intelligent Information Systems">
            <a:extLst>
              <a:ext uri="{FF2B5EF4-FFF2-40B4-BE49-F238E27FC236}">
                <a16:creationId xmlns:a16="http://schemas.microsoft.com/office/drawing/2014/main" id="{7B459731-99B2-4B4A-A125-E082BEE186E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92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Τίτλος και Αντικείμενο">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userDrawn="1"/>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Bitmap Image" r:id="rId2" imgW="3048426" imgH="2029108" progId="PBrush">
                  <p:embed/>
                </p:oleObj>
              </mc:Choice>
              <mc:Fallback>
                <p:oleObj name="Bitmap Image" r:id="rId2" imgW="3048426" imgH="2029108" progId="PBrush">
                  <p:embed/>
                  <p:pic>
                    <p:nvPicPr>
                      <p:cNvPr id="5" name="Object 2"/>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6" name="Picture 8" descr="medlab_logo"/>
          <p:cNvPicPr>
            <a:picLocks noChangeAspect="1" noChangeArrowheads="1"/>
          </p:cNvPicPr>
          <p:nvPr userDrawn="1"/>
        </p:nvPicPr>
        <p:blipFill>
          <a:blip r:embed="rId4" cstate="print"/>
          <a:srcRect/>
          <a:stretch>
            <a:fillRect/>
          </a:stretch>
        </p:blipFill>
        <p:spPr bwMode="auto">
          <a:xfrm>
            <a:off x="143934" y="6269038"/>
            <a:ext cx="1439333" cy="544512"/>
          </a:xfrm>
          <a:prstGeom prst="rect">
            <a:avLst/>
          </a:prstGeom>
          <a:noFill/>
          <a:ln w="9525">
            <a:noFill/>
            <a:miter lim="800000"/>
            <a:headEnd/>
            <a:tailEnd/>
          </a:ln>
        </p:spPr>
      </p:pic>
      <p:sp>
        <p:nvSpPr>
          <p:cNvPr id="8" name="Line 14"/>
          <p:cNvSpPr>
            <a:spLocks noChangeShapeType="1"/>
          </p:cNvSpPr>
          <p:nvPr userDrawn="1"/>
        </p:nvSpPr>
        <p:spPr bwMode="auto">
          <a:xfrm>
            <a:off x="239184" y="6237288"/>
            <a:ext cx="11952816" cy="0"/>
          </a:xfrm>
          <a:prstGeom prst="line">
            <a:avLst/>
          </a:prstGeom>
          <a:noFill/>
          <a:ln w="22225">
            <a:solidFill>
              <a:schemeClr val="accent1"/>
            </a:solidFill>
            <a:round/>
            <a:headEnd/>
            <a:tailEnd/>
          </a:ln>
          <a:effectLst>
            <a:outerShdw dist="107763" dir="13500000" algn="ctr" rotWithShape="0">
              <a:schemeClr val="bg1">
                <a:lumMod val="75000"/>
                <a:alpha val="50000"/>
              </a:schemeClr>
            </a:outerShdw>
          </a:effectLst>
        </p:spPr>
        <p:txBody>
          <a:bodyPr/>
          <a:lstStyle/>
          <a:p>
            <a:pPr algn="l" rtl="0">
              <a:defRPr/>
            </a:pPr>
            <a:endParaRPr lang="el-GR" sz="1400" kern="1200" dirty="0">
              <a:solidFill>
                <a:prstClr val="black"/>
              </a:solidFill>
              <a:latin typeface="Calibri"/>
              <a:ea typeface="+mn-ea"/>
              <a:cs typeface="+mn-cs"/>
            </a:endParaRPr>
          </a:p>
        </p:txBody>
      </p:sp>
    </p:spTree>
    <p:extLst>
      <p:ext uri="{BB962C8B-B14F-4D97-AF65-F5344CB8AC3E}">
        <p14:creationId xmlns:p14="http://schemas.microsoft.com/office/powerpoint/2010/main" val="312285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0" y="6349867"/>
            <a:ext cx="508000" cy="515200"/>
          </a:xfrm>
          <a:prstGeom prst="rect">
            <a:avLst/>
          </a:prstGeom>
          <a:noFill/>
          <a:ln>
            <a:noFill/>
          </a:ln>
        </p:spPr>
        <p:txBody>
          <a:bodyPr spcFirstLastPara="1" wrap="square" lIns="0" tIns="0" rIns="0" bIns="0" anchor="ctr" anchorCtr="0">
            <a:noAutofit/>
          </a:bodyPr>
          <a:lstStyle>
            <a:lvl1pPr lvl="0" algn="ctr" rtl="0">
              <a:buNone/>
              <a:defRPr sz="1100">
                <a:solidFill>
                  <a:schemeClr val="dk2"/>
                </a:solidFill>
                <a:latin typeface="Barlow SemiBold"/>
                <a:ea typeface="Barlow SemiBold"/>
                <a:cs typeface="Barlow SemiBold"/>
                <a:sym typeface="Barlow SemiBold"/>
              </a:defRPr>
            </a:lvl1pPr>
            <a:lvl2pPr lvl="1" algn="ctr" rtl="0">
              <a:buNone/>
              <a:defRPr sz="1100">
                <a:solidFill>
                  <a:schemeClr val="dk2"/>
                </a:solidFill>
                <a:latin typeface="Barlow SemiBold"/>
                <a:ea typeface="Barlow SemiBold"/>
                <a:cs typeface="Barlow SemiBold"/>
                <a:sym typeface="Barlow SemiBold"/>
              </a:defRPr>
            </a:lvl2pPr>
            <a:lvl3pPr lvl="2" algn="ctr" rtl="0">
              <a:buNone/>
              <a:defRPr sz="1100">
                <a:solidFill>
                  <a:schemeClr val="dk2"/>
                </a:solidFill>
                <a:latin typeface="Barlow SemiBold"/>
                <a:ea typeface="Barlow SemiBold"/>
                <a:cs typeface="Barlow SemiBold"/>
                <a:sym typeface="Barlow SemiBold"/>
              </a:defRPr>
            </a:lvl3pPr>
            <a:lvl4pPr lvl="3" algn="ctr" rtl="0">
              <a:buNone/>
              <a:defRPr sz="1100">
                <a:solidFill>
                  <a:schemeClr val="dk2"/>
                </a:solidFill>
                <a:latin typeface="Barlow SemiBold"/>
                <a:ea typeface="Barlow SemiBold"/>
                <a:cs typeface="Barlow SemiBold"/>
                <a:sym typeface="Barlow SemiBold"/>
              </a:defRPr>
            </a:lvl4pPr>
            <a:lvl5pPr lvl="4" algn="ctr" rtl="0">
              <a:buNone/>
              <a:defRPr sz="1100">
                <a:solidFill>
                  <a:schemeClr val="dk2"/>
                </a:solidFill>
                <a:latin typeface="Barlow SemiBold"/>
                <a:ea typeface="Barlow SemiBold"/>
                <a:cs typeface="Barlow SemiBold"/>
                <a:sym typeface="Barlow SemiBold"/>
              </a:defRPr>
            </a:lvl5pPr>
            <a:lvl6pPr lvl="5" algn="ctr" rtl="0">
              <a:buNone/>
              <a:defRPr sz="1100">
                <a:solidFill>
                  <a:schemeClr val="dk2"/>
                </a:solidFill>
                <a:latin typeface="Barlow SemiBold"/>
                <a:ea typeface="Barlow SemiBold"/>
                <a:cs typeface="Barlow SemiBold"/>
                <a:sym typeface="Barlow SemiBold"/>
              </a:defRPr>
            </a:lvl6pPr>
            <a:lvl7pPr lvl="6" algn="ctr" rtl="0">
              <a:buNone/>
              <a:defRPr sz="1100">
                <a:solidFill>
                  <a:schemeClr val="dk2"/>
                </a:solidFill>
                <a:latin typeface="Barlow SemiBold"/>
                <a:ea typeface="Barlow SemiBold"/>
                <a:cs typeface="Barlow SemiBold"/>
                <a:sym typeface="Barlow SemiBold"/>
              </a:defRPr>
            </a:lvl7pPr>
            <a:lvl8pPr lvl="7" algn="ctr" rtl="0">
              <a:buNone/>
              <a:defRPr sz="1100">
                <a:solidFill>
                  <a:schemeClr val="dk2"/>
                </a:solidFill>
                <a:latin typeface="Barlow SemiBold"/>
                <a:ea typeface="Barlow SemiBold"/>
                <a:cs typeface="Barlow SemiBold"/>
                <a:sym typeface="Barlow SemiBold"/>
              </a:defRPr>
            </a:lvl8pPr>
            <a:lvl9pPr lvl="8" algn="ctr" rtl="0">
              <a:buNone/>
              <a:defRPr sz="1100">
                <a:solidFill>
                  <a:schemeClr val="dk2"/>
                </a:solidFill>
                <a:latin typeface="Barlow SemiBold"/>
                <a:ea typeface="Barlow SemiBold"/>
                <a:cs typeface="Barlow SemiBold"/>
                <a:sym typeface="Barlow SemiBold"/>
              </a:defRPr>
            </a:lvl9pPr>
          </a:lstStyle>
          <a:p>
            <a:fld id="{FE0AC6A8-A35B-4C64-BB40-EF8B4DC444AD}" type="slidenum">
              <a:rPr lang="en-US" smtClean="0"/>
              <a:t>‹#›</a:t>
            </a:fld>
            <a:endParaRPr lang="en-US"/>
          </a:p>
        </p:txBody>
      </p:sp>
      <p:sp>
        <p:nvSpPr>
          <p:cNvPr id="7" name="Google Shape;7;p1"/>
          <p:cNvSpPr txBox="1">
            <a:spLocks noGrp="1"/>
          </p:cNvSpPr>
          <p:nvPr>
            <p:ph type="title"/>
          </p:nvPr>
        </p:nvSpPr>
        <p:spPr>
          <a:xfrm>
            <a:off x="819967" y="521800"/>
            <a:ext cx="9010400" cy="1226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9pPr>
          </a:lstStyle>
          <a:p>
            <a:endParaRPr/>
          </a:p>
        </p:txBody>
      </p:sp>
      <p:sp>
        <p:nvSpPr>
          <p:cNvPr id="8" name="Google Shape;8;p1"/>
          <p:cNvSpPr txBox="1">
            <a:spLocks noGrp="1"/>
          </p:cNvSpPr>
          <p:nvPr>
            <p:ph type="body" idx="1"/>
          </p:nvPr>
        </p:nvSpPr>
        <p:spPr>
          <a:xfrm>
            <a:off x="819967" y="2273567"/>
            <a:ext cx="9010400" cy="37688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Tree>
    <p:extLst>
      <p:ext uri="{BB962C8B-B14F-4D97-AF65-F5344CB8AC3E}">
        <p14:creationId xmlns:p14="http://schemas.microsoft.com/office/powerpoint/2010/main" val="745300546"/>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4" r:id="rId3"/>
    <p:sldLayoutId id="2147483747" r:id="rId4"/>
    <p:sldLayoutId id="2147483748" r:id="rId5"/>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oleObject" Target="../embeddings/oleObject4.bin"/><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5.xml"/><Relationship Id="rId4" Type="http://schemas.openxmlformats.org/officeDocument/2006/relationships/image" Target="../media/image18.wmf"/></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5.bin"/><Relationship Id="rId1" Type="http://schemas.openxmlformats.org/officeDocument/2006/relationships/slideLayout" Target="../slideLayouts/slideLayout5.xml"/><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8"/>
          <p:cNvSpPr txBox="1">
            <a:spLocks noGrp="1"/>
          </p:cNvSpPr>
          <p:nvPr>
            <p:ph type="ctrTitle"/>
          </p:nvPr>
        </p:nvSpPr>
        <p:spPr>
          <a:xfrm>
            <a:off x="819967" y="3200400"/>
            <a:ext cx="6626000" cy="751600"/>
          </a:xfrm>
          <a:prstGeom prst="rect">
            <a:avLst/>
          </a:prstGeom>
        </p:spPr>
        <p:txBody>
          <a:bodyPr spcFirstLastPara="1" wrap="square" lIns="0" tIns="0" rIns="0" bIns="0" anchor="b" anchorCtr="0">
            <a:noAutofit/>
          </a:bodyPr>
          <a:lstStyle/>
          <a:p>
            <a:br>
              <a:rPr lang="el-GR" b="1" dirty="0">
                <a:latin typeface="+mj-lt"/>
              </a:rPr>
            </a:br>
            <a:br>
              <a:rPr lang="en-US" b="1" dirty="0">
                <a:latin typeface="+mj-lt"/>
              </a:rPr>
            </a:br>
            <a:r>
              <a:rPr lang="el-GR" b="1" dirty="0">
                <a:latin typeface="+mj-lt"/>
              </a:rPr>
              <a:t>Εφαρμογές στην Καρδιολογία</a:t>
            </a:r>
          </a:p>
        </p:txBody>
      </p:sp>
      <p:sp>
        <p:nvSpPr>
          <p:cNvPr id="530" name="Google Shape;530;p38"/>
          <p:cNvSpPr txBox="1"/>
          <p:nvPr/>
        </p:nvSpPr>
        <p:spPr>
          <a:xfrm>
            <a:off x="8113900" y="1617200"/>
            <a:ext cx="2554200" cy="2561700"/>
          </a:xfrm>
          <a:prstGeom prst="rect">
            <a:avLst/>
          </a:prstGeom>
          <a:noFill/>
          <a:ln>
            <a:noFill/>
          </a:ln>
        </p:spPr>
        <p:txBody>
          <a:bodyPr spcFirstLastPara="1" wrap="square" lIns="91425" tIns="91425" rIns="91425" bIns="91425" anchor="ctr" anchorCtr="0">
            <a:noAutofit/>
          </a:bodyPr>
          <a:lstStyle/>
          <a:p>
            <a:pPr algn="ctr"/>
            <a:r>
              <a:rPr lang="en" sz="9600" dirty="0">
                <a:solidFill>
                  <a:schemeClr val="lt1"/>
                </a:solidFill>
                <a:latin typeface="Barlow SemiBold"/>
                <a:ea typeface="Barlow SemiBold"/>
                <a:cs typeface="Barlow SemiBold"/>
                <a:sym typeface="Barlow SemiBold"/>
              </a:rPr>
              <a:t>9</a:t>
            </a:r>
            <a:endParaRPr sz="9600" dirty="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Εφαρμογές </a:t>
            </a:r>
            <a:r>
              <a:rPr lang="en-US" sz="3200" b="1" dirty="0">
                <a:effectLst>
                  <a:outerShdw blurRad="38100" dist="38100" dir="2700000" algn="tl">
                    <a:srgbClr val="000000">
                      <a:alpha val="43137"/>
                    </a:srgbClr>
                  </a:outerShdw>
                </a:effectLst>
                <a:latin typeface="+mn-lt"/>
              </a:rPr>
              <a:t>B</a:t>
            </a:r>
            <a:r>
              <a:rPr lang="el-GR" sz="3200" b="1" dirty="0">
                <a:effectLst>
                  <a:outerShdw blurRad="38100" dist="38100" dir="2700000" algn="tl">
                    <a:srgbClr val="000000">
                      <a:alpha val="43137"/>
                    </a:srgbClr>
                  </a:outerShdw>
                </a:effectLst>
                <a:latin typeface="+mn-lt"/>
              </a:rPr>
              <a:t>ιοϋλικών στην </a:t>
            </a:r>
            <a:r>
              <a:rPr lang="en-US" sz="3200" b="1" dirty="0">
                <a:effectLst>
                  <a:outerShdw blurRad="38100" dist="38100" dir="2700000" algn="tl">
                    <a:srgbClr val="000000">
                      <a:alpha val="43137"/>
                    </a:srgbClr>
                  </a:outerShdw>
                </a:effectLst>
                <a:latin typeface="+mn-lt"/>
              </a:rPr>
              <a:t>K</a:t>
            </a:r>
            <a:r>
              <a:rPr lang="el-GR" sz="3200" b="1" dirty="0">
                <a:effectLst>
                  <a:outerShdw blurRad="38100" dist="38100" dir="2700000" algn="tl">
                    <a:srgbClr val="000000">
                      <a:alpha val="43137"/>
                    </a:srgbClr>
                  </a:outerShdw>
                </a:effectLst>
                <a:latin typeface="+mn-lt"/>
              </a:rPr>
              <a:t>αρδιολογία</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7638234" cy="3620800"/>
          </a:xfrm>
          <a:prstGeom prst="rect">
            <a:avLst/>
          </a:prstGeom>
        </p:spPr>
        <p:txBody>
          <a:bodyPr spcFirstLastPara="1" wrap="square" lIns="0" tIns="0" rIns="0" bIns="0" anchor="t" anchorCtr="0">
            <a:noAutofit/>
          </a:bodyPr>
          <a:lstStyle/>
          <a:p>
            <a:pPr marL="419100"/>
            <a:r>
              <a:rPr lang="el-GR" sz="2600" dirty="0">
                <a:latin typeface="+mj-lt"/>
              </a:rPr>
              <a:t>Συνθετικά αγγειακά μοσχεύματα</a:t>
            </a:r>
          </a:p>
          <a:p>
            <a:pPr marL="419100"/>
            <a:r>
              <a:rPr lang="el-GR" sz="2600" dirty="0">
                <a:latin typeface="+mj-lt"/>
              </a:rPr>
              <a:t>Vascular Access Devices (VADS)</a:t>
            </a:r>
          </a:p>
          <a:p>
            <a:pPr marL="419100"/>
            <a:r>
              <a:rPr lang="el-GR" sz="2600" dirty="0">
                <a:latin typeface="+mj-lt"/>
              </a:rPr>
              <a:t>Καρδιακή επισκευή</a:t>
            </a:r>
          </a:p>
          <a:p>
            <a:pPr marL="419100"/>
            <a:r>
              <a:rPr lang="el-GR" sz="2600" dirty="0">
                <a:latin typeface="+mj-lt"/>
              </a:rPr>
              <a:t>Ηλεκτροφυσιολογικός έλεγχος</a:t>
            </a:r>
          </a:p>
          <a:p>
            <a:pPr marL="876300" lvl="1"/>
            <a:r>
              <a:rPr lang="el-GR" sz="2600" dirty="0">
                <a:latin typeface="+mj-lt"/>
              </a:rPr>
              <a:t>βηματοδότες και </a:t>
            </a:r>
          </a:p>
          <a:p>
            <a:pPr marL="876300" lvl="1"/>
            <a:r>
              <a:rPr lang="el-GR" sz="2600" dirty="0">
                <a:latin typeface="+mj-lt"/>
              </a:rPr>
              <a:t>βοηθητικές συσκευές</a:t>
            </a:r>
          </a:p>
          <a:p>
            <a:pPr marL="419100"/>
            <a:r>
              <a:rPr lang="el-GR" sz="2600" dirty="0">
                <a:latin typeface="+mj-lt"/>
              </a:rPr>
              <a:t>Βαλβίδες – μηχανικές και ιστών,</a:t>
            </a:r>
          </a:p>
          <a:p>
            <a:pPr marL="419100"/>
            <a:r>
              <a:rPr lang="el-GR" sz="2600" dirty="0">
                <a:latin typeface="+mj-lt"/>
              </a:rPr>
              <a:t>Σύνδεσμοι παράκαμψης στεφανιαίων αρτηριών</a:t>
            </a:r>
          </a:p>
          <a:p>
            <a:pPr marL="419100"/>
            <a:r>
              <a:rPr lang="el-GR" sz="2600" dirty="0">
                <a:latin typeface="+mj-lt"/>
              </a:rPr>
              <a:t>Υποβοηθητικές συσκευές.</a:t>
            </a:r>
          </a:p>
          <a:p>
            <a:pPr marL="419100"/>
            <a:endParaRPr lang="el-GR" sz="2600" dirty="0">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10</a:t>
            </a:fld>
            <a:endParaRPr/>
          </a:p>
        </p:txBody>
      </p:sp>
      <p:pic>
        <p:nvPicPr>
          <p:cNvPr id="7" name="Picture 2">
            <a:extLst>
              <a:ext uri="{FF2B5EF4-FFF2-40B4-BE49-F238E27FC236}">
                <a16:creationId xmlns:a16="http://schemas.microsoft.com/office/drawing/2014/main" id="{F74B407C-64F1-8665-D46D-712C47E661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2" t="6165" r="2216" b="4388"/>
          <a:stretch/>
        </p:blipFill>
        <p:spPr bwMode="auto">
          <a:xfrm>
            <a:off x="6781800" y="1798110"/>
            <a:ext cx="3886200" cy="313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FB8B83C-7CC6-EA63-A63E-E27439192DB8}"/>
              </a:ext>
            </a:extLst>
          </p:cNvPr>
          <p:cNvSpPr txBox="1"/>
          <p:nvPr/>
        </p:nvSpPr>
        <p:spPr>
          <a:xfrm>
            <a:off x="7467600" y="4953000"/>
            <a:ext cx="3581400" cy="307777"/>
          </a:xfrm>
          <a:prstGeom prst="rect">
            <a:avLst/>
          </a:prstGeom>
          <a:noFill/>
        </p:spPr>
        <p:txBody>
          <a:bodyPr wrap="square" rtlCol="0">
            <a:spAutoFit/>
          </a:bodyPr>
          <a:lstStyle/>
          <a:p>
            <a:r>
              <a:rPr lang="el-GR" dirty="0"/>
              <a:t>Συνθετικά αγγειακά μοσχεύματα</a:t>
            </a:r>
            <a:endParaRPr lang="en-US" dirty="0"/>
          </a:p>
        </p:txBody>
      </p:sp>
      <p:sp>
        <p:nvSpPr>
          <p:cNvPr id="9" name="Ορθογώνιο 1">
            <a:extLst>
              <a:ext uri="{FF2B5EF4-FFF2-40B4-BE49-F238E27FC236}">
                <a16:creationId xmlns:a16="http://schemas.microsoft.com/office/drawing/2014/main" id="{EF37B5F2-B6AD-02FA-B056-7DF08C8E6EA7}"/>
              </a:ext>
            </a:extLst>
          </p:cNvPr>
          <p:cNvSpPr/>
          <p:nvPr/>
        </p:nvSpPr>
        <p:spPr>
          <a:xfrm>
            <a:off x="990600" y="6488668"/>
            <a:ext cx="712053" cy="246221"/>
          </a:xfrm>
          <a:prstGeom prst="rect">
            <a:avLst/>
          </a:prstGeom>
        </p:spPr>
        <p:txBody>
          <a:bodyPr wrap="none">
            <a:spAutoFit/>
          </a:bodyPr>
          <a:lstStyle/>
          <a:p>
            <a:pPr algn="ctr"/>
            <a:r>
              <a:rPr lang="en-IN" sz="1000" dirty="0"/>
              <a:t>ctsnet.org</a:t>
            </a:r>
          </a:p>
        </p:txBody>
      </p:sp>
    </p:spTree>
    <p:extLst>
      <p:ext uri="{BB962C8B-B14F-4D97-AF65-F5344CB8AC3E}">
        <p14:creationId xmlns:p14="http://schemas.microsoft.com/office/powerpoint/2010/main" val="765687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Συνθετικά Αγγειακά Μοσχεύματα </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10610034" cy="3620800"/>
          </a:xfrm>
          <a:prstGeom prst="rect">
            <a:avLst/>
          </a:prstGeom>
        </p:spPr>
        <p:txBody>
          <a:bodyPr spcFirstLastPara="1" wrap="square" lIns="0" tIns="0" rIns="0" bIns="0" anchor="t" anchorCtr="0">
            <a:noAutofit/>
          </a:bodyPr>
          <a:lstStyle/>
          <a:p>
            <a:pPr marL="419100"/>
            <a:r>
              <a:rPr lang="el-GR" sz="2000" dirty="0">
                <a:latin typeface="+mj-lt"/>
              </a:rPr>
              <a:t>Όταν τα φυσικά αγγεία πάθουν κάποια βλάβη, υπάρχει περίπτωση να χρησιμοποιηθούν συνθετικά αγγειακά βοηθήματα για να συνεχιστεί η σημαντική λειτουργία.</a:t>
            </a:r>
          </a:p>
          <a:p>
            <a:pPr marL="419100"/>
            <a:r>
              <a:rPr lang="el-GR" sz="2000" dirty="0">
                <a:latin typeface="+mj-lt"/>
              </a:rPr>
              <a:t>Η πρώτη επιλογή για αντικατάσταση είναι τυπικά ένα παρόμοιο αγγείο, συνήθως σαφηνής φλέβα.</a:t>
            </a:r>
          </a:p>
          <a:p>
            <a:pPr marL="419100"/>
            <a:r>
              <a:rPr lang="el-GR" sz="2000" dirty="0">
                <a:latin typeface="+mj-lt"/>
              </a:rPr>
              <a:t>Όταν δεν είναι διαθέσιμο χρησιμοποιούνται συνθετικά αγγειακά μοσχεύματα.</a:t>
            </a:r>
          </a:p>
          <a:p>
            <a:pPr marL="419100"/>
            <a:r>
              <a:rPr lang="el-GR" sz="2000" dirty="0">
                <a:latin typeface="+mj-lt"/>
              </a:rPr>
              <a:t>Πρόσφατες έρευνες εστιάζουν στην εύρεση κατάλληλων μεθόδων για επισκευή αγγείων μέτριας ή μικρής διαμέτρου.</a:t>
            </a:r>
          </a:p>
          <a:p>
            <a:pPr marL="419100"/>
            <a:r>
              <a:rPr lang="el-GR" sz="2000" dirty="0">
                <a:latin typeface="+mj-lt"/>
              </a:rPr>
              <a:t>Τα συνθετικά αγγειακά μοσχεύματα συμπεριλαμβάνουν: </a:t>
            </a:r>
          </a:p>
          <a:p>
            <a:pPr marL="876300" lvl="1"/>
            <a:r>
              <a:rPr lang="el-GR" sz="2000" dirty="0">
                <a:latin typeface="+mj-lt"/>
              </a:rPr>
              <a:t>επεξεργασμένο φυσιολογικό ιστό, </a:t>
            </a:r>
          </a:p>
          <a:p>
            <a:pPr marL="876300" lvl="1"/>
            <a:r>
              <a:rPr lang="el-GR" sz="2000" dirty="0">
                <a:latin typeface="+mj-lt"/>
              </a:rPr>
              <a:t>εργαστηριακά σχηματισμένο ιστό</a:t>
            </a:r>
          </a:p>
          <a:p>
            <a:pPr marL="876300" lvl="1"/>
            <a:r>
              <a:rPr lang="el-GR" sz="2000" dirty="0">
                <a:latin typeface="+mj-lt"/>
              </a:rPr>
              <a:t> συνθετικά πολυμερή υφάσματα.</a:t>
            </a:r>
          </a:p>
          <a:p>
            <a:pPr marL="419100"/>
            <a:r>
              <a:rPr lang="el-GR" sz="2000" dirty="0">
                <a:latin typeface="+mj-lt"/>
              </a:rPr>
              <a:t>συνήθως είναι τα Dacron και Teflon.</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11</a:t>
            </a:fld>
            <a:endParaRPr/>
          </a:p>
        </p:txBody>
      </p:sp>
    </p:spTree>
    <p:extLst>
      <p:ext uri="{BB962C8B-B14F-4D97-AF65-F5344CB8AC3E}">
        <p14:creationId xmlns:p14="http://schemas.microsoft.com/office/powerpoint/2010/main" val="773537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Συνθετικά Αγγειακά Μοσχεύματα </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6342834" cy="3620800"/>
          </a:xfrm>
          <a:prstGeom prst="rect">
            <a:avLst/>
          </a:prstGeom>
        </p:spPr>
        <p:txBody>
          <a:bodyPr spcFirstLastPara="1" wrap="square" lIns="0" tIns="0" rIns="0" bIns="0" anchor="t" anchorCtr="0">
            <a:noAutofit/>
          </a:bodyPr>
          <a:lstStyle/>
          <a:p>
            <a:pPr marL="419100"/>
            <a:r>
              <a:rPr lang="el-GR" sz="2400" dirty="0">
                <a:latin typeface="+mj-lt"/>
              </a:rPr>
              <a:t>Όταν δεν υπάρχει έμφυτο συρίγγιο χρησιμοποιούνται αγγειακά μοσχεύματα</a:t>
            </a:r>
          </a:p>
          <a:p>
            <a:pPr marL="76200" indent="0">
              <a:buNone/>
            </a:pPr>
            <a:endParaRPr lang="el-GR" sz="2400" dirty="0">
              <a:latin typeface="+mj-lt"/>
            </a:endParaRPr>
          </a:p>
          <a:p>
            <a:pPr marL="419100"/>
            <a:r>
              <a:rPr lang="el-GR" sz="2400" dirty="0">
                <a:latin typeface="+mj-lt"/>
              </a:rPr>
              <a:t>Ελαχιστοποιεί το μέγεθος της βελόνας, την αιμορραγία, επομένως επαναφέρει αιμόσταση</a:t>
            </a:r>
            <a:r>
              <a:rPr lang="el-GR" sz="2000" dirty="0">
                <a:latin typeface="+mj-lt"/>
              </a:rPr>
              <a:t>.</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12</a:t>
            </a:fld>
            <a:endParaRPr/>
          </a:p>
        </p:txBody>
      </p:sp>
      <p:pic>
        <p:nvPicPr>
          <p:cNvPr id="5" name="Picture 4" descr="D:\My Documents\My Pictures\Needle%20into%20arm.jpg">
            <a:extLst>
              <a:ext uri="{FF2B5EF4-FFF2-40B4-BE49-F238E27FC236}">
                <a16:creationId xmlns:a16="http://schemas.microsoft.com/office/drawing/2014/main" id="{4336E258-90BB-6123-8BBB-69CD8992F793}"/>
              </a:ext>
            </a:extLst>
          </p:cNvPr>
          <p:cNvPicPr>
            <a:picLocks noChangeAspect="1" noChangeArrowheads="1"/>
          </p:cNvPicPr>
          <p:nvPr/>
        </p:nvPicPr>
        <p:blipFill>
          <a:blip r:embed="rId3" cstate="print"/>
          <a:srcRect/>
          <a:stretch>
            <a:fillRect/>
          </a:stretch>
        </p:blipFill>
        <p:spPr bwMode="auto">
          <a:xfrm>
            <a:off x="7315200" y="2684567"/>
            <a:ext cx="3229383" cy="2798799"/>
          </a:xfrm>
          <a:prstGeom prst="rect">
            <a:avLst/>
          </a:prstGeom>
          <a:noFill/>
        </p:spPr>
      </p:pic>
    </p:spTree>
    <p:extLst>
      <p:ext uri="{BB962C8B-B14F-4D97-AF65-F5344CB8AC3E}">
        <p14:creationId xmlns:p14="http://schemas.microsoft.com/office/powerpoint/2010/main" val="1531764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Συνθετικά Αγγειακά Μοσχεύματα </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6190434" cy="3620800"/>
          </a:xfrm>
          <a:prstGeom prst="rect">
            <a:avLst/>
          </a:prstGeom>
        </p:spPr>
        <p:txBody>
          <a:bodyPr spcFirstLastPara="1" wrap="square" lIns="0" tIns="0" rIns="0" bIns="0" anchor="t" anchorCtr="0">
            <a:noAutofit/>
          </a:bodyPr>
          <a:lstStyle/>
          <a:p>
            <a:pPr marL="76200" indent="0">
              <a:buNone/>
            </a:pPr>
            <a:r>
              <a:rPr lang="el-GR" sz="2400" b="1" dirty="0">
                <a:latin typeface="+mj-lt"/>
              </a:rPr>
              <a:t>Ιδιότητες </a:t>
            </a:r>
          </a:p>
          <a:p>
            <a:pPr marL="419100"/>
            <a:r>
              <a:rPr lang="el-GR" sz="2400" dirty="0">
                <a:latin typeface="+mj-lt"/>
              </a:rPr>
              <a:t>Επιτυγχάνουν και διατηρούν την αιμόσταση.</a:t>
            </a:r>
          </a:p>
          <a:p>
            <a:pPr marL="419100"/>
            <a:r>
              <a:rPr lang="el-GR" sz="2400" dirty="0">
                <a:latin typeface="+mj-lt"/>
              </a:rPr>
              <a:t> Πορώδη.</a:t>
            </a:r>
          </a:p>
          <a:p>
            <a:pPr marL="419100"/>
            <a:r>
              <a:rPr lang="el-GR" sz="2400" dirty="0">
                <a:latin typeface="+mj-lt"/>
              </a:rPr>
              <a:t> Καλή συνοχή ραφών.</a:t>
            </a:r>
          </a:p>
          <a:p>
            <a:pPr marL="419100"/>
            <a:r>
              <a:rPr lang="el-GR" sz="2400" dirty="0">
                <a:latin typeface="+mj-lt"/>
              </a:rPr>
              <a:t> Ικανοποιητική αντοχή.</a:t>
            </a:r>
          </a:p>
          <a:p>
            <a:pPr marL="419100"/>
            <a:r>
              <a:rPr lang="el-GR" sz="2400" dirty="0">
                <a:latin typeface="+mj-lt"/>
              </a:rPr>
              <a:t> Υψηλή αντίσταση στην κόπωση.</a:t>
            </a:r>
          </a:p>
          <a:p>
            <a:pPr marL="419100"/>
            <a:r>
              <a:rPr lang="el-GR" sz="2400" dirty="0">
                <a:latin typeface="+mj-lt"/>
              </a:rPr>
              <a:t> Χαμηλή θρομβογεννητικότηττα.</a:t>
            </a:r>
          </a:p>
          <a:p>
            <a:pPr marL="419100"/>
            <a:r>
              <a:rPr lang="el-GR" sz="2400" dirty="0">
                <a:latin typeface="+mj-lt"/>
              </a:rPr>
              <a:t> Καλός χειρισμός.</a:t>
            </a:r>
          </a:p>
          <a:p>
            <a:pPr marL="419100"/>
            <a:r>
              <a:rPr lang="el-GR" sz="2400" dirty="0">
                <a:latin typeface="+mj-lt"/>
              </a:rPr>
              <a:t> Βιοσταθερά.</a:t>
            </a:r>
          </a:p>
          <a:p>
            <a:pPr marL="76200" indent="0">
              <a:buNone/>
            </a:pPr>
            <a:endParaRPr lang="en" sz="2400"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13</a:t>
            </a:fld>
            <a:endParaRPr/>
          </a:p>
        </p:txBody>
      </p:sp>
      <p:sp>
        <p:nvSpPr>
          <p:cNvPr id="6" name="Google Shape;202;p18">
            <a:extLst>
              <a:ext uri="{FF2B5EF4-FFF2-40B4-BE49-F238E27FC236}">
                <a16:creationId xmlns:a16="http://schemas.microsoft.com/office/drawing/2014/main" id="{AB0ADC57-0BEB-3E67-4C17-8005E0FDDBA8}"/>
              </a:ext>
            </a:extLst>
          </p:cNvPr>
          <p:cNvSpPr txBox="1">
            <a:spLocks/>
          </p:cNvSpPr>
          <p:nvPr/>
        </p:nvSpPr>
        <p:spPr>
          <a:xfrm>
            <a:off x="5925366" y="2286000"/>
            <a:ext cx="6190434" cy="3620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600"/>
              </a:spcBef>
              <a:spcAft>
                <a:spcPts val="0"/>
              </a:spcAft>
              <a:buClr>
                <a:schemeClr val="accent1"/>
              </a:buClr>
              <a:buSzPts val="1800"/>
              <a:buFont typeface="Barlow Light"/>
              <a:buChar char="▸"/>
              <a:defRPr sz="1800" b="0" i="0" u="none" strike="noStrike" cap="none">
                <a:solidFill>
                  <a:schemeClr val="dk1"/>
                </a:solidFill>
                <a:latin typeface="Barlow Light"/>
                <a:ea typeface="Barlow Light"/>
                <a:cs typeface="Barlow Light"/>
                <a:sym typeface="Barlow Light"/>
              </a:defRPr>
            </a:lvl1pPr>
            <a:lvl2pPr marL="914400" marR="0" lvl="1"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2pPr>
            <a:lvl3pPr marL="1371600" marR="0" lvl="2"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3pPr>
            <a:lvl4pPr marL="1828800" marR="0" lvl="3"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4pPr>
            <a:lvl5pPr marL="2286000" marR="0" lvl="4"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5pPr>
            <a:lvl6pPr marL="2743200" marR="0" lvl="5"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6pPr>
            <a:lvl7pPr marL="3200400" marR="0" lvl="6"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7pPr>
            <a:lvl8pPr marL="3657600" marR="0" lvl="7"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8pPr>
            <a:lvl9pPr marL="4114800" marR="0" lvl="8"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9pPr>
          </a:lstStyle>
          <a:p>
            <a:pPr marL="76200" indent="0">
              <a:buNone/>
            </a:pPr>
            <a:r>
              <a:rPr lang="el-GR" sz="2400" b="1" dirty="0">
                <a:latin typeface="+mj-lt"/>
              </a:rPr>
              <a:t>Κοινά προβλήματα</a:t>
            </a:r>
          </a:p>
          <a:p>
            <a:pPr marL="419100"/>
            <a:r>
              <a:rPr lang="el-GR" sz="2400" dirty="0">
                <a:latin typeface="+mj-lt"/>
              </a:rPr>
              <a:t>Έμφραξη.</a:t>
            </a:r>
          </a:p>
          <a:p>
            <a:pPr marL="419100"/>
            <a:r>
              <a:rPr lang="el-GR" sz="2400" dirty="0">
                <a:latin typeface="+mj-lt"/>
              </a:rPr>
              <a:t>Μόλυνση.</a:t>
            </a:r>
          </a:p>
          <a:p>
            <a:pPr marL="419100"/>
            <a:r>
              <a:rPr lang="el-GR" sz="2400" dirty="0">
                <a:latin typeface="+mj-lt"/>
              </a:rPr>
              <a:t>Ανευρύσματα στο σημείο αναστόμωσης .</a:t>
            </a:r>
          </a:p>
          <a:p>
            <a:pPr marL="419100"/>
            <a:r>
              <a:rPr lang="el-GR" sz="2400" dirty="0">
                <a:latin typeface="+mj-lt"/>
              </a:rPr>
              <a:t>Εμβολισμός.</a:t>
            </a:r>
            <a:endParaRPr lang="en" sz="2400" dirty="0"/>
          </a:p>
        </p:txBody>
      </p:sp>
    </p:spTree>
    <p:extLst>
      <p:ext uri="{BB962C8B-B14F-4D97-AF65-F5344CB8AC3E}">
        <p14:creationId xmlns:p14="http://schemas.microsoft.com/office/powerpoint/2010/main" val="380056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n-US" sz="3200" b="1" dirty="0">
                <a:effectLst>
                  <a:outerShdw blurRad="38100" dist="38100" dir="2700000" algn="tl">
                    <a:srgbClr val="000000">
                      <a:alpha val="43137"/>
                    </a:srgbClr>
                  </a:outerShdw>
                </a:effectLst>
                <a:latin typeface="+mn-lt"/>
              </a:rPr>
              <a:t>Vascular Access Devices (VADS)</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11143434" cy="3620800"/>
          </a:xfrm>
          <a:prstGeom prst="rect">
            <a:avLst/>
          </a:prstGeom>
        </p:spPr>
        <p:txBody>
          <a:bodyPr spcFirstLastPara="1" wrap="square" lIns="0" tIns="0" rIns="0" bIns="0" anchor="t" anchorCtr="0">
            <a:noAutofit/>
          </a:bodyPr>
          <a:lstStyle/>
          <a:p>
            <a:pPr marL="76200" indent="0">
              <a:buNone/>
            </a:pPr>
            <a:r>
              <a:rPr lang="el-GR" sz="2400" b="1" dirty="0">
                <a:latin typeface="+mj-lt"/>
              </a:rPr>
              <a:t>Είσοδος σε περιφερειακές φλέβες</a:t>
            </a:r>
          </a:p>
          <a:p>
            <a:pPr marL="419100"/>
            <a:r>
              <a:rPr lang="el-GR" sz="2200" dirty="0">
                <a:latin typeface="+mj-lt"/>
              </a:rPr>
              <a:t>Μικρός καθετήρας, περίπου ¾ της ίντσας, εισέρχεται σε μια μικρή περιφερειακή φλέβα.</a:t>
            </a:r>
          </a:p>
          <a:p>
            <a:pPr marL="419100"/>
            <a:r>
              <a:rPr lang="el-GR" sz="2200" dirty="0">
                <a:latin typeface="+mj-lt"/>
              </a:rPr>
              <a:t>Πρέπει να αλλάζεται κάθε τρεις μέρες.</a:t>
            </a:r>
          </a:p>
          <a:p>
            <a:pPr marL="419100"/>
            <a:r>
              <a:rPr lang="el-GR" sz="2200" dirty="0">
                <a:latin typeface="+mj-lt"/>
              </a:rPr>
              <a:t>Ένας πλαστικός επίδεσμος πρέπει να μείνει πάνω από τον καθετήρα ο οποίος πρέπει να διατηρείται καθαρός όλη την ώρα.</a:t>
            </a:r>
          </a:p>
          <a:p>
            <a:pPr marL="419100"/>
            <a:r>
              <a:rPr lang="el-GR" sz="2200" dirty="0">
                <a:latin typeface="+mj-lt"/>
              </a:rPr>
              <a:t>Λειτουργεί καλά στο νοσοκομείο, όπου υπάρχουν νοσοκόμες και αλλάζουν τακτικά τον καθετήρα αλλά δεν είναι πρακτικό για οικιακή χρήση επειδή υπάρχει η πιθανότητα να εκτοπιστεί ο μικρός καθετήρας από τις φλέβες.</a:t>
            </a:r>
          </a:p>
          <a:p>
            <a:pPr marL="419100"/>
            <a:r>
              <a:rPr lang="el-GR" sz="2200" dirty="0">
                <a:latin typeface="+mj-lt"/>
              </a:rPr>
              <a:t>Δεν μπορούμε να πάρουμε αίμα από έναν περιφερειακό καθετήρα για εργαστηριακές εξετάσεις</a:t>
            </a:r>
          </a:p>
          <a:p>
            <a:pPr marL="419100"/>
            <a:endParaRPr lang="el-GR" sz="2400" dirty="0">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14</a:t>
            </a:fld>
            <a:endParaRPr/>
          </a:p>
        </p:txBody>
      </p:sp>
    </p:spTree>
    <p:extLst>
      <p:ext uri="{BB962C8B-B14F-4D97-AF65-F5344CB8AC3E}">
        <p14:creationId xmlns:p14="http://schemas.microsoft.com/office/powerpoint/2010/main" val="248479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n-US" sz="3200" b="1" dirty="0">
                <a:effectLst>
                  <a:outerShdw blurRad="38100" dist="38100" dir="2700000" algn="tl">
                    <a:srgbClr val="000000">
                      <a:alpha val="43137"/>
                    </a:srgbClr>
                  </a:outerShdw>
                </a:effectLst>
                <a:latin typeface="+mn-lt"/>
              </a:rPr>
              <a:t>Vascular Access Devices (VADS)</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11143434" cy="3620800"/>
          </a:xfrm>
          <a:prstGeom prst="rect">
            <a:avLst/>
          </a:prstGeom>
        </p:spPr>
        <p:txBody>
          <a:bodyPr spcFirstLastPara="1" wrap="square" lIns="0" tIns="0" rIns="0" bIns="0" anchor="t" anchorCtr="0">
            <a:noAutofit/>
          </a:bodyPr>
          <a:lstStyle/>
          <a:p>
            <a:pPr marL="76200" indent="0">
              <a:buNone/>
            </a:pPr>
            <a:r>
              <a:rPr lang="el-GR" sz="2400" b="1" dirty="0">
                <a:latin typeface="+mj-lt"/>
              </a:rPr>
              <a:t>Περιφερειακοί καθετήρες μεσαίας γραμμής</a:t>
            </a:r>
          </a:p>
          <a:p>
            <a:pPr marL="419100"/>
            <a:r>
              <a:rPr lang="el-GR" sz="2200" dirty="0">
                <a:latin typeface="+mj-lt"/>
              </a:rPr>
              <a:t>Εισέρχονται στο χέρι κοντά στην έσω περιοχή του αγκώνα και εισέρχονται στο εσωτερικό της φλέβας (6 περίπου ίντσες).</a:t>
            </a:r>
          </a:p>
          <a:p>
            <a:pPr marL="419100"/>
            <a:r>
              <a:rPr lang="el-GR" sz="2200" dirty="0">
                <a:latin typeface="+mj-lt"/>
              </a:rPr>
              <a:t>Τυπικά διαρκεί περίπου 6 εβδομάδες (ένας τέλειος καθετήρας για αντιβιοτικά με μικρό κύκλο). Δεν είναι όμως πρακτικός για ενδοφλέβια θεραπεία μεγάλης διάρκειας.</a:t>
            </a:r>
          </a:p>
          <a:p>
            <a:pPr marL="419100"/>
            <a:r>
              <a:rPr lang="el-GR" sz="2200" dirty="0">
                <a:latin typeface="+mj-lt"/>
              </a:rPr>
              <a:t>Επειδή ο καθετήρας είναι πολύ μαλακός και το άκρο του βρίσκεται καλά μέσα στις φλέβα, οι πιθανότητες για μετατόπιση είναι μικρές σε σχέση με έναν περιφερειακό καθετήρα.</a:t>
            </a:r>
          </a:p>
          <a:p>
            <a:pPr marL="419100"/>
            <a:r>
              <a:rPr lang="el-GR" sz="2200" dirty="0">
                <a:latin typeface="+mj-lt"/>
              </a:rPr>
              <a:t>Πρέπει να πλένεται με σιαλίνη και ηπαρίνη μετά από κάθε χρήση ή τουλάχιστον μια φορά την ημέρα αν δε χρησιμοποιείται.</a:t>
            </a:r>
          </a:p>
          <a:p>
            <a:pPr marL="419100"/>
            <a:r>
              <a:rPr lang="el-GR" sz="2200" dirty="0">
                <a:latin typeface="+mj-lt"/>
              </a:rPr>
              <a:t>Δεν μπορούμε να πάρουμε αίμα για εργαστηριακές εξετάσεις.</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15</a:t>
            </a:fld>
            <a:endParaRPr/>
          </a:p>
        </p:txBody>
      </p:sp>
    </p:spTree>
    <p:extLst>
      <p:ext uri="{BB962C8B-B14F-4D97-AF65-F5344CB8AC3E}">
        <p14:creationId xmlns:p14="http://schemas.microsoft.com/office/powerpoint/2010/main" val="55906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n-US" sz="3200" b="1" dirty="0">
                <a:effectLst>
                  <a:outerShdw blurRad="38100" dist="38100" dir="2700000" algn="tl">
                    <a:srgbClr val="000000">
                      <a:alpha val="43137"/>
                    </a:srgbClr>
                  </a:outerShdw>
                </a:effectLst>
                <a:latin typeface="+mn-lt"/>
              </a:rPr>
              <a:t>Vascular Access Devices (VADS)</a:t>
            </a:r>
            <a:endParaRPr dirty="0">
              <a:solidFill>
                <a:schemeClr val="bg1"/>
              </a:solidFill>
              <a:latin typeface="+mj-lt"/>
            </a:endParaRPr>
          </a:p>
        </p:txBody>
      </p:sp>
      <p:sp>
        <p:nvSpPr>
          <p:cNvPr id="202" name="Google Shape;202;p18"/>
          <p:cNvSpPr txBox="1">
            <a:spLocks noGrp="1"/>
          </p:cNvSpPr>
          <p:nvPr>
            <p:ph type="body" idx="1"/>
          </p:nvPr>
        </p:nvSpPr>
        <p:spPr>
          <a:xfrm>
            <a:off x="819966" y="1865600"/>
            <a:ext cx="11143434" cy="3620800"/>
          </a:xfrm>
          <a:prstGeom prst="rect">
            <a:avLst/>
          </a:prstGeom>
        </p:spPr>
        <p:txBody>
          <a:bodyPr spcFirstLastPara="1" wrap="square" lIns="0" tIns="0" rIns="0" bIns="0" anchor="t" anchorCtr="0">
            <a:noAutofit/>
          </a:bodyPr>
          <a:lstStyle/>
          <a:p>
            <a:pPr marL="76200" indent="0">
              <a:buNone/>
            </a:pPr>
            <a:r>
              <a:rPr lang="el-GR" sz="2400" b="1" dirty="0">
                <a:latin typeface="+mj-lt"/>
              </a:rPr>
              <a:t>Κεντρικοί καθετήρες και σημεία εισόδου που εμφυτεύονται</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16</a:t>
            </a:fld>
            <a:endParaRPr/>
          </a:p>
        </p:txBody>
      </p:sp>
      <p:sp>
        <p:nvSpPr>
          <p:cNvPr id="5" name="Rectangle 4">
            <a:extLst>
              <a:ext uri="{FF2B5EF4-FFF2-40B4-BE49-F238E27FC236}">
                <a16:creationId xmlns:a16="http://schemas.microsoft.com/office/drawing/2014/main" id="{A7A90DD1-96DD-FAE3-A6F3-EEE6AF782E94}"/>
              </a:ext>
            </a:extLst>
          </p:cNvPr>
          <p:cNvSpPr>
            <a:spLocks noChangeArrowheads="1"/>
          </p:cNvSpPr>
          <p:nvPr/>
        </p:nvSpPr>
        <p:spPr bwMode="auto">
          <a:xfrm>
            <a:off x="2210859" y="2320431"/>
            <a:ext cx="3961341" cy="307777"/>
          </a:xfrm>
          <a:prstGeom prst="rect">
            <a:avLst/>
          </a:prstGeom>
          <a:noFill/>
          <a:ln w="9525">
            <a:noFill/>
            <a:miter lim="800000"/>
            <a:headEnd/>
            <a:tailEnd/>
          </a:ln>
          <a:effectLst/>
        </p:spPr>
        <p:txBody>
          <a:bodyPr wrap="none">
            <a:spAutoFit/>
          </a:bodyPr>
          <a:lstStyle/>
          <a:p>
            <a:pPr algn="ctr"/>
            <a:r>
              <a:rPr lang="en-US" dirty="0">
                <a:solidFill>
                  <a:schemeClr val="tx1"/>
                </a:solidFill>
              </a:rPr>
              <a:t>Subcutaneous Vascular Access Device (SVAD)</a:t>
            </a:r>
          </a:p>
        </p:txBody>
      </p:sp>
      <p:pic>
        <p:nvPicPr>
          <p:cNvPr id="6" name="Picture 10" descr="Side view of port.">
            <a:extLst>
              <a:ext uri="{FF2B5EF4-FFF2-40B4-BE49-F238E27FC236}">
                <a16:creationId xmlns:a16="http://schemas.microsoft.com/office/drawing/2014/main" id="{C09AFD55-788F-69E2-C2B6-9FAE51EA3D62}"/>
              </a:ext>
            </a:extLst>
          </p:cNvPr>
          <p:cNvPicPr>
            <a:picLocks noChangeAspect="1" noChangeArrowheads="1"/>
          </p:cNvPicPr>
          <p:nvPr/>
        </p:nvPicPr>
        <p:blipFill>
          <a:blip r:embed="rId3" cstate="print"/>
          <a:srcRect/>
          <a:stretch>
            <a:fillRect/>
          </a:stretch>
        </p:blipFill>
        <p:spPr bwMode="auto">
          <a:xfrm>
            <a:off x="6009184" y="3226260"/>
            <a:ext cx="3744416" cy="2747465"/>
          </a:xfrm>
          <a:prstGeom prst="rect">
            <a:avLst/>
          </a:prstGeom>
          <a:noFill/>
          <a:ln w="9525">
            <a:noFill/>
            <a:miter lim="800000"/>
            <a:headEnd/>
            <a:tailEnd/>
          </a:ln>
        </p:spPr>
      </p:pic>
      <p:pic>
        <p:nvPicPr>
          <p:cNvPr id="7" name="Picture 2">
            <a:extLst>
              <a:ext uri="{FF2B5EF4-FFF2-40B4-BE49-F238E27FC236}">
                <a16:creationId xmlns:a16="http://schemas.microsoft.com/office/drawing/2014/main" id="{BE5FB4EB-BC63-B39D-A1B7-A9FB94F14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710" y="2667000"/>
            <a:ext cx="2736304" cy="40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1">
            <a:extLst>
              <a:ext uri="{FF2B5EF4-FFF2-40B4-BE49-F238E27FC236}">
                <a16:creationId xmlns:a16="http://schemas.microsoft.com/office/drawing/2014/main" id="{C249005E-DBC2-22E6-0F6A-AEBD40AAAD3D}"/>
              </a:ext>
            </a:extLst>
          </p:cNvPr>
          <p:cNvSpPr/>
          <p:nvPr/>
        </p:nvSpPr>
        <p:spPr>
          <a:xfrm>
            <a:off x="8169424" y="6553200"/>
            <a:ext cx="1385316" cy="246221"/>
          </a:xfrm>
          <a:prstGeom prst="rect">
            <a:avLst/>
          </a:prstGeom>
        </p:spPr>
        <p:txBody>
          <a:bodyPr wrap="none">
            <a:spAutoFit/>
          </a:bodyPr>
          <a:lstStyle/>
          <a:p>
            <a:r>
              <a:rPr lang="en-IN" sz="1000" dirty="0"/>
              <a:t>lnx.futuremedicos.com</a:t>
            </a:r>
          </a:p>
        </p:txBody>
      </p:sp>
    </p:spTree>
    <p:extLst>
      <p:ext uri="{BB962C8B-B14F-4D97-AF65-F5344CB8AC3E}">
        <p14:creationId xmlns:p14="http://schemas.microsoft.com/office/powerpoint/2010/main" val="1635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Καθετήρες</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11143434" cy="3620800"/>
          </a:xfrm>
          <a:prstGeom prst="rect">
            <a:avLst/>
          </a:prstGeom>
        </p:spPr>
        <p:txBody>
          <a:bodyPr spcFirstLastPara="1" wrap="square" lIns="0" tIns="0" rIns="0" bIns="0" anchor="t" anchorCtr="0">
            <a:noAutofit/>
          </a:bodyPr>
          <a:lstStyle/>
          <a:p>
            <a:pPr marL="76200" indent="0">
              <a:buNone/>
            </a:pPr>
            <a:r>
              <a:rPr lang="el-GR" sz="2400" b="1" dirty="0">
                <a:latin typeface="+mj-lt"/>
              </a:rPr>
              <a:t>Διάρκεια κατά προσέγγιση της τοποθέτησης του καθετήρα χωρίς επιπλοκές:</a:t>
            </a:r>
          </a:p>
          <a:p>
            <a:pPr marL="419100"/>
            <a:r>
              <a:rPr lang="el-GR" sz="2400" dirty="0">
                <a:latin typeface="+mj-lt"/>
              </a:rPr>
              <a:t>CVC - 30 μέρες,</a:t>
            </a:r>
          </a:p>
          <a:p>
            <a:pPr marL="419100"/>
            <a:r>
              <a:rPr lang="el-GR" sz="2400" dirty="0">
                <a:latin typeface="+mj-lt"/>
              </a:rPr>
              <a:t>SICC - 180 μέρες,</a:t>
            </a:r>
          </a:p>
          <a:p>
            <a:pPr marL="419100"/>
            <a:r>
              <a:rPr lang="el-GR" sz="2400" dirty="0">
                <a:latin typeface="+mj-lt"/>
              </a:rPr>
              <a:t>PICC - 360 μέρες, </a:t>
            </a:r>
          </a:p>
          <a:p>
            <a:pPr marL="419100"/>
            <a:r>
              <a:rPr lang="el-GR" sz="2400" dirty="0">
                <a:latin typeface="+mj-lt"/>
              </a:rPr>
              <a:t>SVAD – απροσδιόριστη, </a:t>
            </a:r>
            <a:br>
              <a:rPr lang="el-GR" sz="2400" dirty="0">
                <a:latin typeface="+mj-lt"/>
              </a:rPr>
            </a:br>
            <a:endParaRPr lang="el-GR" sz="2400" dirty="0">
              <a:latin typeface="+mj-lt"/>
            </a:endParaRPr>
          </a:p>
          <a:p>
            <a:pPr marL="76200" indent="0">
              <a:buNone/>
            </a:pPr>
            <a:r>
              <a:rPr lang="el-GR" sz="2400" i="1" dirty="0">
                <a:latin typeface="+mj-lt"/>
              </a:rPr>
              <a:t>(Αυτές οι διάρκειες θεωρούνται ως οδηγίες, που βασίζονται στην κλινική χρήση και τη λειτουργία των καθετήρων).</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17</a:t>
            </a:fld>
            <a:endParaRPr/>
          </a:p>
        </p:txBody>
      </p:sp>
    </p:spTree>
    <p:extLst>
      <p:ext uri="{BB962C8B-B14F-4D97-AF65-F5344CB8AC3E}">
        <p14:creationId xmlns:p14="http://schemas.microsoft.com/office/powerpoint/2010/main" val="76992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Καθετήρες</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6571434" cy="3620800"/>
          </a:xfrm>
          <a:prstGeom prst="rect">
            <a:avLst/>
          </a:prstGeom>
        </p:spPr>
        <p:txBody>
          <a:bodyPr spcFirstLastPara="1" wrap="square" lIns="0" tIns="0" rIns="0" bIns="0" anchor="t" anchorCtr="0">
            <a:noAutofit/>
          </a:bodyPr>
          <a:lstStyle/>
          <a:p>
            <a:pPr marL="419100"/>
            <a:r>
              <a:rPr lang="el-GR" sz="2400" dirty="0">
                <a:latin typeface="+mj-lt"/>
              </a:rPr>
              <a:t>Τα πιο διαδεδομένα υλικά είναι η σιλικόνη και η πολυουρεθάνη.</a:t>
            </a:r>
          </a:p>
          <a:p>
            <a:pPr marL="419100"/>
            <a:r>
              <a:rPr lang="el-GR" sz="2400" dirty="0">
                <a:latin typeface="+mj-lt"/>
              </a:rPr>
              <a:t>Οι πιο κοινές επιπλοκές είναι οι μολύνσεις και οι θρομβώσεις</a:t>
            </a:r>
            <a:endParaRPr lang="el-GR" sz="2400" i="1" dirty="0">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18</a:t>
            </a:fld>
            <a:endParaRPr/>
          </a:p>
        </p:txBody>
      </p:sp>
      <p:pic>
        <p:nvPicPr>
          <p:cNvPr id="5" name="Picture 2">
            <a:extLst>
              <a:ext uri="{FF2B5EF4-FFF2-40B4-BE49-F238E27FC236}">
                <a16:creationId xmlns:a16="http://schemas.microsoft.com/office/drawing/2014/main" id="{16778149-2F5E-D91D-A3D0-4681C6B29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74043"/>
            <a:ext cx="2642973" cy="248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ED3DA7EB-A7C9-C9A3-C19F-F95A4EB17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031" y="2262681"/>
            <a:ext cx="3916671" cy="309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0D6A12B-9C0E-5374-2DC5-39F57C48E8C3}"/>
              </a:ext>
            </a:extLst>
          </p:cNvPr>
          <p:cNvSpPr/>
          <p:nvPr/>
        </p:nvSpPr>
        <p:spPr>
          <a:xfrm>
            <a:off x="724744" y="6477000"/>
            <a:ext cx="7035292" cy="215444"/>
          </a:xfrm>
          <a:prstGeom prst="rect">
            <a:avLst/>
          </a:prstGeom>
        </p:spPr>
        <p:txBody>
          <a:bodyPr wrap="square">
            <a:spAutoFit/>
          </a:bodyPr>
          <a:lstStyle/>
          <a:p>
            <a:r>
              <a:rPr lang="en-US" sz="800" dirty="0"/>
              <a:t>https://www.saintlukeskc.org/health-library/understanding-percutaneous-transcatheter-treatment-deep-vein-thrombosis-dvt</a:t>
            </a:r>
            <a:endParaRPr lang="el-GR" sz="800" dirty="0"/>
          </a:p>
        </p:txBody>
      </p:sp>
      <p:sp>
        <p:nvSpPr>
          <p:cNvPr id="8" name="Rectangle 7">
            <a:extLst>
              <a:ext uri="{FF2B5EF4-FFF2-40B4-BE49-F238E27FC236}">
                <a16:creationId xmlns:a16="http://schemas.microsoft.com/office/drawing/2014/main" id="{2F0DFF4B-41AE-FF3B-7EEE-21CAB04159AC}"/>
              </a:ext>
            </a:extLst>
          </p:cNvPr>
          <p:cNvSpPr/>
          <p:nvPr/>
        </p:nvSpPr>
        <p:spPr>
          <a:xfrm>
            <a:off x="724744" y="6642556"/>
            <a:ext cx="5447456" cy="215444"/>
          </a:xfrm>
          <a:prstGeom prst="rect">
            <a:avLst/>
          </a:prstGeom>
        </p:spPr>
        <p:txBody>
          <a:bodyPr wrap="square">
            <a:spAutoFit/>
          </a:bodyPr>
          <a:lstStyle/>
          <a:p>
            <a:r>
              <a:rPr lang="en-US" sz="800" dirty="0"/>
              <a:t>https://aneskey.com/infectious-complications-of-intravascular-access-devices-used-in-critical-care/</a:t>
            </a:r>
            <a:endParaRPr lang="el-GR" sz="800" dirty="0"/>
          </a:p>
        </p:txBody>
      </p:sp>
    </p:spTree>
    <p:extLst>
      <p:ext uri="{BB962C8B-B14F-4D97-AF65-F5344CB8AC3E}">
        <p14:creationId xmlns:p14="http://schemas.microsoft.com/office/powerpoint/2010/main" val="273482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n-US" sz="3200" b="1" dirty="0">
                <a:effectLst>
                  <a:outerShdw blurRad="38100" dist="38100" dir="2700000" algn="tl">
                    <a:srgbClr val="000000">
                      <a:alpha val="43137"/>
                    </a:srgbClr>
                  </a:outerShdw>
                </a:effectLst>
                <a:latin typeface="+mn-lt"/>
              </a:rPr>
              <a:t>Vascular Access Devices (VADS)</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11143434" cy="3620800"/>
          </a:xfrm>
          <a:prstGeom prst="rect">
            <a:avLst/>
          </a:prstGeom>
        </p:spPr>
        <p:txBody>
          <a:bodyPr spcFirstLastPara="1" wrap="square" lIns="0" tIns="0" rIns="0" bIns="0" anchor="t" anchorCtr="0">
            <a:noAutofit/>
          </a:bodyPr>
          <a:lstStyle/>
          <a:p>
            <a:pPr marL="76200" indent="0">
              <a:buNone/>
            </a:pPr>
            <a:r>
              <a:rPr lang="el-GR" sz="2400" b="1" dirty="0">
                <a:latin typeface="+mj-lt"/>
              </a:rPr>
              <a:t>Περιφερειακά εισερχόμενοι κεντρικοί καθετήρες (PICCs)</a:t>
            </a:r>
          </a:p>
          <a:p>
            <a:pPr marL="419100"/>
            <a:r>
              <a:rPr lang="el-GR" sz="2200" dirty="0">
                <a:latin typeface="+mj-lt"/>
              </a:rPr>
              <a:t>Κεντρικά τοποθετούμενοι, πράγμα το οποίο σημαίνει ότι το άκρο του καθετήρα τελειώνει στην Superior Vena Cava.</a:t>
            </a:r>
          </a:p>
          <a:p>
            <a:pPr marL="419100"/>
            <a:r>
              <a:rPr lang="el-GR" sz="2200" dirty="0">
                <a:latin typeface="+mj-lt"/>
              </a:rPr>
              <a:t>«Περιφερειακά Εισερχόμενοι» σημαίνει ότι εισέρχεται στο σώμα από τον αγκώνα και το άκρο τοποθετείται στη φλέβα.</a:t>
            </a:r>
          </a:p>
          <a:p>
            <a:pPr marL="419100"/>
            <a:r>
              <a:rPr lang="el-GR" sz="2200" dirty="0">
                <a:latin typeface="+mj-lt"/>
              </a:rPr>
              <a:t>Έχει μια βαλβίδα στο άκρο, η οποία αποτρέπει το αίμα από το να πάθει παλινδρόμηση μέσα στον καθετήρα, επομένως δεν είναι απαραίτητη η ηπαρίνη.</a:t>
            </a:r>
          </a:p>
          <a:p>
            <a:pPr marL="419100"/>
            <a:r>
              <a:rPr lang="el-GR" sz="2200" dirty="0">
                <a:latin typeface="+mj-lt"/>
              </a:rPr>
              <a:t>Αφού εισέλθει ο καθετήρας, χρειαζόμαστε μια ακτινογραφία θώρακα για να σιγουρευτούμε ότι το άκρο βρίσκεται  στην ακριβή τοποθεσία πάνω από την καρδιά.</a:t>
            </a:r>
          </a:p>
          <a:p>
            <a:pPr marL="419100"/>
            <a:r>
              <a:rPr lang="el-GR" sz="2200" dirty="0">
                <a:latin typeface="+mj-lt"/>
              </a:rPr>
              <a:t>Με αυτού του τύπου τον καθετήρα, μπορούμε να κάνουμε τις περισσότερες δραστηριότητες εκτός από κολύμπι ή ακραίες κινήσεις του χεριού.</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19</a:t>
            </a:fld>
            <a:endParaRPr/>
          </a:p>
        </p:txBody>
      </p:sp>
    </p:spTree>
    <p:extLst>
      <p:ext uri="{BB962C8B-B14F-4D97-AF65-F5344CB8AC3E}">
        <p14:creationId xmlns:p14="http://schemas.microsoft.com/office/powerpoint/2010/main" val="36337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3" descr="D:\My Documents\BIOEN 5301\BIOEN 5301-2004\7 Week Lectures\lecture figures\reactionPU prep.jpg"/>
          <p:cNvPicPr>
            <a:picLocks noChangeAspect="1" noChangeArrowheads="1"/>
          </p:cNvPicPr>
          <p:nvPr/>
        </p:nvPicPr>
        <p:blipFill>
          <a:blip r:embed="rId2" cstate="print"/>
          <a:srcRect/>
          <a:stretch>
            <a:fillRect/>
          </a:stretch>
        </p:blipFill>
        <p:spPr bwMode="auto">
          <a:xfrm>
            <a:off x="3674097" y="1124744"/>
            <a:ext cx="5040560" cy="5022780"/>
          </a:xfrm>
          <a:prstGeom prst="rect">
            <a:avLst/>
          </a:prstGeom>
          <a:noFill/>
        </p:spPr>
      </p:pic>
      <p:sp>
        <p:nvSpPr>
          <p:cNvPr id="10" name="Rectangle 5"/>
          <p:cNvSpPr>
            <a:spLocks noGrp="1" noChangeArrowheads="1"/>
          </p:cNvSpPr>
          <p:nvPr>
            <p:ph type="title" idx="4294967295"/>
          </p:nvPr>
        </p:nvSpPr>
        <p:spPr>
          <a:xfrm>
            <a:off x="2303633" y="-171028"/>
            <a:ext cx="7543800" cy="1295400"/>
          </a:xfrm>
        </p:spPr>
        <p:txBody>
          <a:bodyPr>
            <a:normAutofit/>
          </a:bodyPr>
          <a:lstStyle/>
          <a:p>
            <a:pPr algn="ctr"/>
            <a:r>
              <a:rPr lang="el-GR" sz="3600" b="1" dirty="0">
                <a:solidFill>
                  <a:schemeClr val="accent3"/>
                </a:solidFill>
              </a:rPr>
              <a:t>Διασπάσιμη</a:t>
            </a:r>
            <a:r>
              <a:rPr lang="en-US" sz="3600" b="1" dirty="0">
                <a:solidFill>
                  <a:schemeClr val="accent3"/>
                </a:solidFill>
              </a:rPr>
              <a:t> </a:t>
            </a:r>
            <a:r>
              <a:rPr lang="el-GR" sz="3600" b="1" dirty="0" err="1">
                <a:solidFill>
                  <a:schemeClr val="accent3"/>
                </a:solidFill>
              </a:rPr>
              <a:t>πολυουρεθάνη</a:t>
            </a:r>
            <a:endParaRPr lang="en-US" sz="3600" b="1" dirty="0">
              <a:solidFill>
                <a:schemeClr val="accent3"/>
              </a:solidFill>
            </a:endParaRPr>
          </a:p>
        </p:txBody>
      </p:sp>
      <p:sp>
        <p:nvSpPr>
          <p:cNvPr id="2" name="Ορθογώνιο 1"/>
          <p:cNvSpPr/>
          <p:nvPr/>
        </p:nvSpPr>
        <p:spPr>
          <a:xfrm>
            <a:off x="4168783" y="6477000"/>
            <a:ext cx="4572000" cy="246221"/>
          </a:xfrm>
          <a:prstGeom prst="rect">
            <a:avLst/>
          </a:prstGeom>
        </p:spPr>
        <p:txBody>
          <a:bodyPr>
            <a:spAutoFit/>
          </a:bodyPr>
          <a:lstStyle/>
          <a:p>
            <a:pPr>
              <a:defRPr/>
            </a:pPr>
            <a:r>
              <a:rPr lang="en-US" sz="1000" dirty="0" err="1"/>
              <a:t>Patric</a:t>
            </a:r>
            <a:r>
              <a:rPr lang="en-US" sz="1000" dirty="0"/>
              <a:t> </a:t>
            </a:r>
            <a:r>
              <a:rPr lang="en-US" sz="1000" dirty="0" err="1"/>
              <a:t>Tresco</a:t>
            </a:r>
            <a:r>
              <a:rPr lang="en-US" sz="1000" dirty="0"/>
              <a:t>,  Biomaterials course,  University of Utah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Καρδιακές Βαλβίδες</a:t>
            </a:r>
            <a:endParaRPr dirty="0">
              <a:solidFill>
                <a:schemeClr val="bg1"/>
              </a:solidFill>
              <a:latin typeface="+mj-lt"/>
            </a:endParaRPr>
          </a:p>
        </p:txBody>
      </p:sp>
      <p:sp>
        <p:nvSpPr>
          <p:cNvPr id="202" name="Google Shape;202;p18"/>
          <p:cNvSpPr txBox="1">
            <a:spLocks noGrp="1"/>
          </p:cNvSpPr>
          <p:nvPr>
            <p:ph type="body" idx="1"/>
          </p:nvPr>
        </p:nvSpPr>
        <p:spPr>
          <a:xfrm>
            <a:off x="5468166" y="1905000"/>
            <a:ext cx="6419034" cy="3620800"/>
          </a:xfrm>
          <a:prstGeom prst="rect">
            <a:avLst/>
          </a:prstGeom>
        </p:spPr>
        <p:txBody>
          <a:bodyPr spcFirstLastPara="1" wrap="square" lIns="0" tIns="0" rIns="0" bIns="0" anchor="t" anchorCtr="0">
            <a:noAutofit/>
          </a:bodyPr>
          <a:lstStyle/>
          <a:p>
            <a:pPr marL="533400" lvl="1" indent="0">
              <a:buNone/>
            </a:pPr>
            <a:r>
              <a:rPr lang="el-GR" sz="2400" b="1" dirty="0">
                <a:latin typeface="+mj-lt"/>
              </a:rPr>
              <a:t>Προσθετικές βαλβίδες καρδιάς</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20</a:t>
            </a:fld>
            <a:endParaRPr/>
          </a:p>
        </p:txBody>
      </p:sp>
      <p:pic>
        <p:nvPicPr>
          <p:cNvPr id="5" name="Picture 2">
            <a:extLst>
              <a:ext uri="{FF2B5EF4-FFF2-40B4-BE49-F238E27FC236}">
                <a16:creationId xmlns:a16="http://schemas.microsoft.com/office/drawing/2014/main" id="{E5F4A626-D1CD-60B4-B62D-0466AEE34E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86"/>
          <a:stretch/>
        </p:blipFill>
        <p:spPr bwMode="auto">
          <a:xfrm>
            <a:off x="685800" y="2743200"/>
            <a:ext cx="4476916"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0DD3218C-E072-C40A-CFD3-1756A8A4FC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286000"/>
            <a:ext cx="6192688" cy="421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92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Καρδιακές Βαλβίδες</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8705034" cy="3620800"/>
          </a:xfrm>
          <a:prstGeom prst="rect">
            <a:avLst/>
          </a:prstGeom>
        </p:spPr>
        <p:txBody>
          <a:bodyPr spcFirstLastPara="1" wrap="square" lIns="0" tIns="0" rIns="0" bIns="0" anchor="t" anchorCtr="0">
            <a:noAutofit/>
          </a:bodyPr>
          <a:lstStyle/>
          <a:p>
            <a:pPr marL="76200" indent="0">
              <a:buNone/>
            </a:pPr>
            <a:r>
              <a:rPr lang="el-GR" sz="2400" b="1" dirty="0">
                <a:latin typeface="+mj-lt"/>
              </a:rPr>
              <a:t>Πως αποτυγχάνουν οι καρδιακές βαλβίδες;</a:t>
            </a:r>
          </a:p>
          <a:p>
            <a:pPr marL="419100"/>
            <a:r>
              <a:rPr lang="el-GR" sz="2400" dirty="0">
                <a:latin typeface="+mj-lt"/>
              </a:rPr>
              <a:t>Στένωση.</a:t>
            </a:r>
          </a:p>
          <a:p>
            <a:pPr marL="419100"/>
            <a:r>
              <a:rPr lang="el-GR" sz="2400" dirty="0">
                <a:latin typeface="+mj-lt"/>
              </a:rPr>
              <a:t>Πρόπτωση μιτροειδούς βαλβίδας.</a:t>
            </a:r>
          </a:p>
          <a:p>
            <a:pPr marL="419100"/>
            <a:r>
              <a:rPr lang="el-GR" sz="2400" dirty="0">
                <a:latin typeface="+mj-lt"/>
              </a:rPr>
              <a:t>Αναστροφή αίματος.</a:t>
            </a:r>
          </a:p>
          <a:p>
            <a:pPr marL="419100"/>
            <a:r>
              <a:rPr lang="el-GR" sz="2400" dirty="0">
                <a:latin typeface="+mj-lt"/>
              </a:rPr>
              <a:t>Εκ γενετής ελαττώματα.</a:t>
            </a:r>
          </a:p>
          <a:p>
            <a:pPr marL="76200" indent="0">
              <a:buNone/>
            </a:pPr>
            <a:r>
              <a:rPr lang="el-GR" sz="2400" b="1" dirty="0">
                <a:latin typeface="+mj-lt"/>
              </a:rPr>
              <a:t>Προβλήματα</a:t>
            </a:r>
          </a:p>
          <a:p>
            <a:pPr marL="419100"/>
            <a:r>
              <a:rPr lang="el-GR" sz="2400" dirty="0">
                <a:latin typeface="+mj-lt"/>
              </a:rPr>
              <a:t>Μόλυνση.</a:t>
            </a:r>
          </a:p>
          <a:p>
            <a:pPr marL="419100"/>
            <a:r>
              <a:rPr lang="el-GR" sz="2400" dirty="0">
                <a:latin typeface="+mj-lt"/>
              </a:rPr>
              <a:t>Θρόμβωση.</a:t>
            </a:r>
          </a:p>
          <a:p>
            <a:pPr marL="76200" indent="0">
              <a:buNone/>
            </a:pPr>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21</a:t>
            </a:fld>
            <a:endParaRPr/>
          </a:p>
        </p:txBody>
      </p:sp>
    </p:spTree>
    <p:extLst>
      <p:ext uri="{BB962C8B-B14F-4D97-AF65-F5344CB8AC3E}">
        <p14:creationId xmlns:p14="http://schemas.microsoft.com/office/powerpoint/2010/main" val="372131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p:cNvSpPr txBox="1">
            <a:spLocks noChangeArrowheads="1"/>
          </p:cNvSpPr>
          <p:nvPr/>
        </p:nvSpPr>
        <p:spPr>
          <a:xfrm>
            <a:off x="1775520" y="-220654"/>
            <a:ext cx="8458200" cy="1394651"/>
          </a:xfrm>
          <a:prstGeom prst="rect">
            <a:avLst/>
          </a:prstGeom>
        </p:spPr>
        <p:txBody>
          <a:bodyPr vert="horz" lIns="91440" tIns="45720" rIns="91440" bIns="45720" rtlCol="0" anchor="ctr">
            <a:normAutofit/>
          </a:bodyPr>
          <a:lstStyle/>
          <a:p>
            <a:pPr algn="ctr">
              <a:spcBef>
                <a:spcPct val="0"/>
              </a:spcBef>
              <a:buClrTx/>
              <a:defRPr/>
            </a:pPr>
            <a:r>
              <a:rPr lang="el-GR" sz="4000" b="1" kern="1200" dirty="0">
                <a:solidFill>
                  <a:schemeClr val="accent3"/>
                </a:solidFill>
                <a:effectLst>
                  <a:outerShdw blurRad="38100" dist="38100" dir="2700000" algn="tl">
                    <a:srgbClr val="000000">
                      <a:alpha val="43137"/>
                    </a:srgbClr>
                  </a:outerShdw>
                </a:effectLst>
                <a:latin typeface="+mj-lt"/>
                <a:ea typeface="+mj-ea"/>
                <a:cs typeface="+mj-cs"/>
              </a:rPr>
              <a:t>Κοίλες Ίνες</a:t>
            </a:r>
            <a:endParaRPr lang="en-US" sz="4000" b="1" kern="1200" dirty="0">
              <a:solidFill>
                <a:schemeClr val="accent3"/>
              </a:solidFill>
              <a:effectLst>
                <a:outerShdw blurRad="38100" dist="38100" dir="2700000" algn="tl">
                  <a:srgbClr val="000000">
                    <a:alpha val="43137"/>
                  </a:srgbClr>
                </a:outerShdw>
              </a:effectLst>
              <a:latin typeface="+mj-lt"/>
              <a:ea typeface="+mj-ea"/>
              <a:cs typeface="+mj-cs"/>
            </a:endParaRPr>
          </a:p>
        </p:txBody>
      </p:sp>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3792" y="1556792"/>
            <a:ext cx="3906464" cy="402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Φιλτράρισμα</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4514035" cy="3620800"/>
          </a:xfrm>
          <a:prstGeom prst="rect">
            <a:avLst/>
          </a:prstGeom>
        </p:spPr>
        <p:txBody>
          <a:bodyPr spcFirstLastPara="1" wrap="square" lIns="0" tIns="0" rIns="0" bIns="0" anchor="t" anchorCtr="0">
            <a:noAutofit/>
          </a:bodyPr>
          <a:lstStyle/>
          <a:p>
            <a:pPr marL="419100"/>
            <a:r>
              <a:rPr lang="en-US" sz="2400" dirty="0">
                <a:latin typeface="+mj-lt"/>
              </a:rPr>
              <a:t>Hollow Fiber </a:t>
            </a:r>
            <a:r>
              <a:rPr lang="el-GR" sz="2400" dirty="0">
                <a:latin typeface="+mj-lt"/>
              </a:rPr>
              <a:t>Μεμβράνες (</a:t>
            </a:r>
            <a:r>
              <a:rPr lang="en-US" sz="2400" dirty="0">
                <a:latin typeface="+mj-lt"/>
              </a:rPr>
              <a:t>HFM).</a:t>
            </a:r>
          </a:p>
          <a:p>
            <a:pPr marL="419100"/>
            <a:r>
              <a:rPr lang="el-GR" sz="2400" dirty="0">
                <a:latin typeface="+mj-lt"/>
              </a:rPr>
              <a:t>Επιλεκτικός διαχωρισμός.</a:t>
            </a:r>
          </a:p>
          <a:p>
            <a:pPr marL="419100"/>
            <a:endParaRPr lang="el-GR" sz="2400" dirty="0">
              <a:latin typeface="+mj-lt"/>
            </a:endParaRPr>
          </a:p>
          <a:p>
            <a:pPr marL="76200" indent="0">
              <a:buNone/>
            </a:pPr>
            <a:r>
              <a:rPr lang="el-GR" sz="2400" b="1" dirty="0">
                <a:latin typeface="+mj-lt"/>
              </a:rPr>
              <a:t>Υλικά:</a:t>
            </a:r>
          </a:p>
          <a:p>
            <a:pPr marL="419100"/>
            <a:r>
              <a:rPr lang="el-GR" sz="2400" dirty="0">
                <a:latin typeface="+mj-lt"/>
              </a:rPr>
              <a:t>Θερμοπλαστικά-</a:t>
            </a:r>
            <a:r>
              <a:rPr lang="en-US" sz="2400" dirty="0">
                <a:latin typeface="+mj-lt"/>
              </a:rPr>
              <a:t>PS, PAN, PAN-PVC, CA, CN.</a:t>
            </a:r>
          </a:p>
          <a:p>
            <a:pPr marL="419100"/>
            <a:r>
              <a:rPr lang="el-GR" sz="2400" dirty="0">
                <a:latin typeface="+mj-lt"/>
              </a:rPr>
              <a:t>Πολυουρεθάνη.</a:t>
            </a:r>
          </a:p>
          <a:p>
            <a:pPr marL="76200" indent="0">
              <a:buNone/>
            </a:pPr>
            <a:endParaRPr lang="en-US" sz="2000" dirty="0">
              <a:latin typeface="+mj-lt"/>
            </a:endParaRPr>
          </a:p>
          <a:p>
            <a:pPr marL="419100"/>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23</a:t>
            </a:fld>
            <a:endParaRPr/>
          </a:p>
        </p:txBody>
      </p:sp>
      <p:pic>
        <p:nvPicPr>
          <p:cNvPr id="8" name="Picture 4">
            <a:extLst>
              <a:ext uri="{FF2B5EF4-FFF2-40B4-BE49-F238E27FC236}">
                <a16:creationId xmlns:a16="http://schemas.microsoft.com/office/drawing/2014/main" id="{A22ECA2A-C753-AA84-560A-B897D153D494}"/>
              </a:ext>
            </a:extLst>
          </p:cNvPr>
          <p:cNvPicPr>
            <a:picLocks noChangeArrowheads="1"/>
          </p:cNvPicPr>
          <p:nvPr/>
        </p:nvPicPr>
        <p:blipFill>
          <a:blip r:embed="rId3" cstate="print"/>
          <a:srcRect/>
          <a:stretch>
            <a:fillRect/>
          </a:stretch>
        </p:blipFill>
        <p:spPr bwMode="auto">
          <a:xfrm>
            <a:off x="5105400" y="2412721"/>
            <a:ext cx="2399928" cy="2667000"/>
          </a:xfrm>
          <a:prstGeom prst="rect">
            <a:avLst/>
          </a:prstGeom>
          <a:noFill/>
          <a:ln w="9525">
            <a:noFill/>
            <a:miter lim="800000"/>
            <a:headEnd/>
            <a:tailEnd/>
          </a:ln>
          <a:effectLst/>
        </p:spPr>
      </p:pic>
      <p:pic>
        <p:nvPicPr>
          <p:cNvPr id="10" name="Picture 3" descr="D:\My Documents\My Pictures\HFM.jpg">
            <a:extLst>
              <a:ext uri="{FF2B5EF4-FFF2-40B4-BE49-F238E27FC236}">
                <a16:creationId xmlns:a16="http://schemas.microsoft.com/office/drawing/2014/main" id="{5E27D1CA-BA43-B1E4-338C-7126B21E057E}"/>
              </a:ext>
            </a:extLst>
          </p:cNvPr>
          <p:cNvPicPr>
            <a:picLocks noChangeAspect="1" noChangeArrowheads="1"/>
          </p:cNvPicPr>
          <p:nvPr/>
        </p:nvPicPr>
        <p:blipFill>
          <a:blip r:embed="rId4" cstate="print"/>
          <a:srcRect/>
          <a:stretch>
            <a:fillRect/>
          </a:stretch>
        </p:blipFill>
        <p:spPr bwMode="auto">
          <a:xfrm>
            <a:off x="7924800" y="1961270"/>
            <a:ext cx="4098707" cy="3074030"/>
          </a:xfrm>
          <a:prstGeom prst="rect">
            <a:avLst/>
          </a:prstGeom>
          <a:noFill/>
        </p:spPr>
      </p:pic>
      <p:sp>
        <p:nvSpPr>
          <p:cNvPr id="11" name="TextBox 10">
            <a:extLst>
              <a:ext uri="{FF2B5EF4-FFF2-40B4-BE49-F238E27FC236}">
                <a16:creationId xmlns:a16="http://schemas.microsoft.com/office/drawing/2014/main" id="{94C33DDE-9E7E-B492-5D3E-E4E97D2F8CE2}"/>
              </a:ext>
            </a:extLst>
          </p:cNvPr>
          <p:cNvSpPr txBox="1"/>
          <p:nvPr/>
        </p:nvSpPr>
        <p:spPr>
          <a:xfrm>
            <a:off x="8991600" y="4679611"/>
            <a:ext cx="3657600" cy="400110"/>
          </a:xfrm>
          <a:prstGeom prst="rect">
            <a:avLst/>
          </a:prstGeom>
          <a:noFill/>
        </p:spPr>
        <p:txBody>
          <a:bodyPr wrap="square">
            <a:spAutoFit/>
          </a:bodyPr>
          <a:lstStyle/>
          <a:p>
            <a:r>
              <a:rPr lang="el-GR" sz="2000" b="1" dirty="0"/>
              <a:t>Συσκευές </a:t>
            </a:r>
            <a:r>
              <a:rPr lang="en-US" sz="2000" b="1" dirty="0"/>
              <a:t>Hollow Fiber</a:t>
            </a:r>
          </a:p>
        </p:txBody>
      </p:sp>
    </p:spTree>
    <p:extLst>
      <p:ext uri="{BB962C8B-B14F-4D97-AF65-F5344CB8AC3E}">
        <p14:creationId xmlns:p14="http://schemas.microsoft.com/office/powerpoint/2010/main" val="345872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 name="Oval 135"/>
          <p:cNvSpPr>
            <a:spLocks noChangeArrowheads="1"/>
          </p:cNvSpPr>
          <p:nvPr/>
        </p:nvSpPr>
        <p:spPr bwMode="auto">
          <a:xfrm>
            <a:off x="4648201" y="2743201"/>
            <a:ext cx="917575" cy="396875"/>
          </a:xfrm>
          <a:prstGeom prst="ellipse">
            <a:avLst/>
          </a:prstGeom>
          <a:solidFill>
            <a:srgbClr val="F94107"/>
          </a:solidFill>
          <a:ln w="3175">
            <a:solidFill>
              <a:schemeClr val="tx1"/>
            </a:solidFill>
            <a:round/>
            <a:headEnd/>
            <a:tailEnd/>
          </a:ln>
        </p:spPr>
        <p:txBody>
          <a:bodyPr/>
          <a:lstStyle/>
          <a:p>
            <a:endParaRPr lang="el-GR"/>
          </a:p>
        </p:txBody>
      </p:sp>
      <p:sp>
        <p:nvSpPr>
          <p:cNvPr id="141" name="Oval 136"/>
          <p:cNvSpPr>
            <a:spLocks noChangeArrowheads="1"/>
          </p:cNvSpPr>
          <p:nvPr/>
        </p:nvSpPr>
        <p:spPr bwMode="auto">
          <a:xfrm>
            <a:off x="1809750" y="1971675"/>
            <a:ext cx="1612900" cy="1651000"/>
          </a:xfrm>
          <a:prstGeom prst="ellipse">
            <a:avLst/>
          </a:prstGeom>
          <a:noFill/>
          <a:ln w="9525">
            <a:solidFill>
              <a:schemeClr val="tx1"/>
            </a:solidFill>
            <a:round/>
            <a:headEnd/>
            <a:tailEnd/>
          </a:ln>
        </p:spPr>
        <p:txBody>
          <a:bodyPr/>
          <a:lstStyle/>
          <a:p>
            <a:endParaRPr lang="el-GR"/>
          </a:p>
        </p:txBody>
      </p:sp>
      <p:sp>
        <p:nvSpPr>
          <p:cNvPr id="142" name="Oval 137"/>
          <p:cNvSpPr>
            <a:spLocks noChangeArrowheads="1"/>
          </p:cNvSpPr>
          <p:nvPr/>
        </p:nvSpPr>
        <p:spPr bwMode="auto">
          <a:xfrm>
            <a:off x="1968501" y="2143125"/>
            <a:ext cx="1298575" cy="1308100"/>
          </a:xfrm>
          <a:prstGeom prst="ellipse">
            <a:avLst/>
          </a:prstGeom>
          <a:noFill/>
          <a:ln w="9525">
            <a:solidFill>
              <a:schemeClr val="tx1"/>
            </a:solidFill>
            <a:round/>
            <a:headEnd/>
            <a:tailEnd/>
          </a:ln>
        </p:spPr>
        <p:txBody>
          <a:bodyPr/>
          <a:lstStyle/>
          <a:p>
            <a:endParaRPr lang="el-GR"/>
          </a:p>
        </p:txBody>
      </p:sp>
      <p:grpSp>
        <p:nvGrpSpPr>
          <p:cNvPr id="143" name="Group 138"/>
          <p:cNvGrpSpPr>
            <a:grpSpLocks/>
          </p:cNvGrpSpPr>
          <p:nvPr/>
        </p:nvGrpSpPr>
        <p:grpSpPr bwMode="auto">
          <a:xfrm>
            <a:off x="2517776" y="1978026"/>
            <a:ext cx="898525" cy="1641475"/>
            <a:chOff x="626" y="1246"/>
            <a:chExt cx="566" cy="1034"/>
          </a:xfrm>
        </p:grpSpPr>
        <p:sp>
          <p:nvSpPr>
            <p:cNvPr id="144" name="Freeform 139"/>
            <p:cNvSpPr>
              <a:spLocks/>
            </p:cNvSpPr>
            <p:nvPr/>
          </p:nvSpPr>
          <p:spPr bwMode="auto">
            <a:xfrm>
              <a:off x="678" y="2168"/>
              <a:ext cx="132" cy="112"/>
            </a:xfrm>
            <a:custGeom>
              <a:avLst/>
              <a:gdLst/>
              <a:ahLst/>
              <a:cxnLst>
                <a:cxn ang="0">
                  <a:pos x="8" y="94"/>
                </a:cxn>
                <a:cxn ang="0">
                  <a:pos x="2" y="76"/>
                </a:cxn>
                <a:cxn ang="0">
                  <a:pos x="0" y="44"/>
                </a:cxn>
                <a:cxn ang="0">
                  <a:pos x="12" y="18"/>
                </a:cxn>
                <a:cxn ang="0">
                  <a:pos x="16" y="38"/>
                </a:cxn>
                <a:cxn ang="0">
                  <a:pos x="14" y="82"/>
                </a:cxn>
                <a:cxn ang="0">
                  <a:pos x="22" y="102"/>
                </a:cxn>
                <a:cxn ang="0">
                  <a:pos x="30" y="90"/>
                </a:cxn>
                <a:cxn ang="0">
                  <a:pos x="24" y="72"/>
                </a:cxn>
                <a:cxn ang="0">
                  <a:pos x="20" y="38"/>
                </a:cxn>
                <a:cxn ang="0">
                  <a:pos x="26" y="18"/>
                </a:cxn>
                <a:cxn ang="0">
                  <a:pos x="38" y="18"/>
                </a:cxn>
                <a:cxn ang="0">
                  <a:pos x="40" y="32"/>
                </a:cxn>
                <a:cxn ang="0">
                  <a:pos x="42" y="60"/>
                </a:cxn>
                <a:cxn ang="0">
                  <a:pos x="46" y="78"/>
                </a:cxn>
                <a:cxn ang="0">
                  <a:pos x="46" y="84"/>
                </a:cxn>
                <a:cxn ang="0">
                  <a:pos x="50" y="90"/>
                </a:cxn>
                <a:cxn ang="0">
                  <a:pos x="56" y="94"/>
                </a:cxn>
                <a:cxn ang="0">
                  <a:pos x="60" y="96"/>
                </a:cxn>
                <a:cxn ang="0">
                  <a:pos x="64" y="80"/>
                </a:cxn>
                <a:cxn ang="0">
                  <a:pos x="60" y="62"/>
                </a:cxn>
                <a:cxn ang="0">
                  <a:pos x="60" y="54"/>
                </a:cxn>
                <a:cxn ang="0">
                  <a:pos x="58" y="30"/>
                </a:cxn>
                <a:cxn ang="0">
                  <a:pos x="64" y="22"/>
                </a:cxn>
                <a:cxn ang="0">
                  <a:pos x="68" y="14"/>
                </a:cxn>
                <a:cxn ang="0">
                  <a:pos x="72" y="16"/>
                </a:cxn>
                <a:cxn ang="0">
                  <a:pos x="72" y="26"/>
                </a:cxn>
                <a:cxn ang="0">
                  <a:pos x="74" y="34"/>
                </a:cxn>
                <a:cxn ang="0">
                  <a:pos x="78" y="56"/>
                </a:cxn>
                <a:cxn ang="0">
                  <a:pos x="84" y="86"/>
                </a:cxn>
                <a:cxn ang="0">
                  <a:pos x="96" y="96"/>
                </a:cxn>
                <a:cxn ang="0">
                  <a:pos x="96" y="66"/>
                </a:cxn>
                <a:cxn ang="0">
                  <a:pos x="88" y="40"/>
                </a:cxn>
                <a:cxn ang="0">
                  <a:pos x="86" y="22"/>
                </a:cxn>
                <a:cxn ang="0">
                  <a:pos x="90" y="8"/>
                </a:cxn>
                <a:cxn ang="0">
                  <a:pos x="98" y="8"/>
                </a:cxn>
                <a:cxn ang="0">
                  <a:pos x="104" y="28"/>
                </a:cxn>
                <a:cxn ang="0">
                  <a:pos x="110" y="52"/>
                </a:cxn>
                <a:cxn ang="0">
                  <a:pos x="116" y="78"/>
                </a:cxn>
                <a:cxn ang="0">
                  <a:pos x="130" y="88"/>
                </a:cxn>
                <a:cxn ang="0">
                  <a:pos x="132" y="76"/>
                </a:cxn>
                <a:cxn ang="0">
                  <a:pos x="122" y="42"/>
                </a:cxn>
                <a:cxn ang="0">
                  <a:pos x="116" y="18"/>
                </a:cxn>
                <a:cxn ang="0">
                  <a:pos x="116" y="12"/>
                </a:cxn>
                <a:cxn ang="0">
                  <a:pos x="116" y="6"/>
                </a:cxn>
              </a:cxnLst>
              <a:rect l="0" t="0" r="r" b="b"/>
              <a:pathLst>
                <a:path w="132" h="112">
                  <a:moveTo>
                    <a:pt x="8" y="112"/>
                  </a:moveTo>
                  <a:lnTo>
                    <a:pt x="8" y="94"/>
                  </a:lnTo>
                  <a:lnTo>
                    <a:pt x="6" y="84"/>
                  </a:lnTo>
                  <a:lnTo>
                    <a:pt x="2" y="76"/>
                  </a:lnTo>
                  <a:lnTo>
                    <a:pt x="0" y="60"/>
                  </a:lnTo>
                  <a:lnTo>
                    <a:pt x="0" y="44"/>
                  </a:lnTo>
                  <a:lnTo>
                    <a:pt x="4" y="32"/>
                  </a:lnTo>
                  <a:lnTo>
                    <a:pt x="12" y="18"/>
                  </a:lnTo>
                  <a:lnTo>
                    <a:pt x="16" y="28"/>
                  </a:lnTo>
                  <a:lnTo>
                    <a:pt x="16" y="38"/>
                  </a:lnTo>
                  <a:lnTo>
                    <a:pt x="14" y="60"/>
                  </a:lnTo>
                  <a:lnTo>
                    <a:pt x="14" y="82"/>
                  </a:lnTo>
                  <a:lnTo>
                    <a:pt x="16" y="92"/>
                  </a:lnTo>
                  <a:lnTo>
                    <a:pt x="22" y="102"/>
                  </a:lnTo>
                  <a:lnTo>
                    <a:pt x="30" y="98"/>
                  </a:lnTo>
                  <a:lnTo>
                    <a:pt x="30" y="90"/>
                  </a:lnTo>
                  <a:lnTo>
                    <a:pt x="28" y="80"/>
                  </a:lnTo>
                  <a:lnTo>
                    <a:pt x="24" y="72"/>
                  </a:lnTo>
                  <a:lnTo>
                    <a:pt x="20" y="54"/>
                  </a:lnTo>
                  <a:lnTo>
                    <a:pt x="20" y="38"/>
                  </a:lnTo>
                  <a:lnTo>
                    <a:pt x="22" y="24"/>
                  </a:lnTo>
                  <a:lnTo>
                    <a:pt x="26" y="18"/>
                  </a:lnTo>
                  <a:lnTo>
                    <a:pt x="32" y="12"/>
                  </a:lnTo>
                  <a:lnTo>
                    <a:pt x="38" y="18"/>
                  </a:lnTo>
                  <a:lnTo>
                    <a:pt x="40" y="24"/>
                  </a:lnTo>
                  <a:lnTo>
                    <a:pt x="40" y="32"/>
                  </a:lnTo>
                  <a:lnTo>
                    <a:pt x="40" y="40"/>
                  </a:lnTo>
                  <a:lnTo>
                    <a:pt x="42" y="60"/>
                  </a:lnTo>
                  <a:lnTo>
                    <a:pt x="44" y="70"/>
                  </a:lnTo>
                  <a:lnTo>
                    <a:pt x="46" y="78"/>
                  </a:lnTo>
                  <a:lnTo>
                    <a:pt x="46" y="80"/>
                  </a:lnTo>
                  <a:lnTo>
                    <a:pt x="46" y="84"/>
                  </a:lnTo>
                  <a:lnTo>
                    <a:pt x="48" y="88"/>
                  </a:lnTo>
                  <a:lnTo>
                    <a:pt x="50" y="90"/>
                  </a:lnTo>
                  <a:lnTo>
                    <a:pt x="52" y="92"/>
                  </a:lnTo>
                  <a:lnTo>
                    <a:pt x="56" y="94"/>
                  </a:lnTo>
                  <a:lnTo>
                    <a:pt x="58" y="96"/>
                  </a:lnTo>
                  <a:lnTo>
                    <a:pt x="60" y="96"/>
                  </a:lnTo>
                  <a:lnTo>
                    <a:pt x="64" y="88"/>
                  </a:lnTo>
                  <a:lnTo>
                    <a:pt x="64" y="80"/>
                  </a:lnTo>
                  <a:lnTo>
                    <a:pt x="62" y="70"/>
                  </a:lnTo>
                  <a:lnTo>
                    <a:pt x="60" y="62"/>
                  </a:lnTo>
                  <a:lnTo>
                    <a:pt x="60" y="58"/>
                  </a:lnTo>
                  <a:lnTo>
                    <a:pt x="60" y="54"/>
                  </a:lnTo>
                  <a:lnTo>
                    <a:pt x="58" y="42"/>
                  </a:lnTo>
                  <a:lnTo>
                    <a:pt x="58" y="30"/>
                  </a:lnTo>
                  <a:lnTo>
                    <a:pt x="60" y="24"/>
                  </a:lnTo>
                  <a:lnTo>
                    <a:pt x="64" y="22"/>
                  </a:lnTo>
                  <a:lnTo>
                    <a:pt x="66" y="18"/>
                  </a:lnTo>
                  <a:lnTo>
                    <a:pt x="68" y="14"/>
                  </a:lnTo>
                  <a:lnTo>
                    <a:pt x="68" y="12"/>
                  </a:lnTo>
                  <a:lnTo>
                    <a:pt x="72" y="16"/>
                  </a:lnTo>
                  <a:lnTo>
                    <a:pt x="72" y="22"/>
                  </a:lnTo>
                  <a:lnTo>
                    <a:pt x="72" y="26"/>
                  </a:lnTo>
                  <a:lnTo>
                    <a:pt x="74" y="30"/>
                  </a:lnTo>
                  <a:lnTo>
                    <a:pt x="74" y="34"/>
                  </a:lnTo>
                  <a:lnTo>
                    <a:pt x="76" y="38"/>
                  </a:lnTo>
                  <a:lnTo>
                    <a:pt x="78" y="56"/>
                  </a:lnTo>
                  <a:lnTo>
                    <a:pt x="80" y="72"/>
                  </a:lnTo>
                  <a:lnTo>
                    <a:pt x="84" y="86"/>
                  </a:lnTo>
                  <a:lnTo>
                    <a:pt x="90" y="92"/>
                  </a:lnTo>
                  <a:lnTo>
                    <a:pt x="96" y="96"/>
                  </a:lnTo>
                  <a:lnTo>
                    <a:pt x="100" y="82"/>
                  </a:lnTo>
                  <a:lnTo>
                    <a:pt x="96" y="66"/>
                  </a:lnTo>
                  <a:lnTo>
                    <a:pt x="90" y="48"/>
                  </a:lnTo>
                  <a:lnTo>
                    <a:pt x="88" y="40"/>
                  </a:lnTo>
                  <a:lnTo>
                    <a:pt x="86" y="32"/>
                  </a:lnTo>
                  <a:lnTo>
                    <a:pt x="86" y="22"/>
                  </a:lnTo>
                  <a:lnTo>
                    <a:pt x="88" y="14"/>
                  </a:lnTo>
                  <a:lnTo>
                    <a:pt x="90" y="8"/>
                  </a:lnTo>
                  <a:lnTo>
                    <a:pt x="94" y="0"/>
                  </a:lnTo>
                  <a:lnTo>
                    <a:pt x="98" y="8"/>
                  </a:lnTo>
                  <a:lnTo>
                    <a:pt x="100" y="14"/>
                  </a:lnTo>
                  <a:lnTo>
                    <a:pt x="104" y="28"/>
                  </a:lnTo>
                  <a:lnTo>
                    <a:pt x="106" y="42"/>
                  </a:lnTo>
                  <a:lnTo>
                    <a:pt x="110" y="52"/>
                  </a:lnTo>
                  <a:lnTo>
                    <a:pt x="112" y="62"/>
                  </a:lnTo>
                  <a:lnTo>
                    <a:pt x="116" y="78"/>
                  </a:lnTo>
                  <a:lnTo>
                    <a:pt x="124" y="92"/>
                  </a:lnTo>
                  <a:lnTo>
                    <a:pt x="130" y="88"/>
                  </a:lnTo>
                  <a:lnTo>
                    <a:pt x="132" y="84"/>
                  </a:lnTo>
                  <a:lnTo>
                    <a:pt x="132" y="76"/>
                  </a:lnTo>
                  <a:lnTo>
                    <a:pt x="128" y="68"/>
                  </a:lnTo>
                  <a:lnTo>
                    <a:pt x="122" y="42"/>
                  </a:lnTo>
                  <a:lnTo>
                    <a:pt x="120" y="30"/>
                  </a:lnTo>
                  <a:lnTo>
                    <a:pt x="116" y="18"/>
                  </a:lnTo>
                  <a:lnTo>
                    <a:pt x="116" y="14"/>
                  </a:lnTo>
                  <a:lnTo>
                    <a:pt x="116" y="12"/>
                  </a:lnTo>
                  <a:lnTo>
                    <a:pt x="116" y="10"/>
                  </a:lnTo>
                  <a:lnTo>
                    <a:pt x="116" y="6"/>
                  </a:lnTo>
                </a:path>
              </a:pathLst>
            </a:custGeom>
            <a:noFill/>
            <a:ln w="9525">
              <a:solidFill>
                <a:schemeClr val="tx1"/>
              </a:solidFill>
              <a:prstDash val="solid"/>
              <a:round/>
              <a:headEnd/>
              <a:tailEnd/>
            </a:ln>
          </p:spPr>
          <p:txBody>
            <a:bodyPr/>
            <a:lstStyle/>
            <a:p>
              <a:endParaRPr lang="el-GR"/>
            </a:p>
          </p:txBody>
        </p:sp>
        <p:sp>
          <p:nvSpPr>
            <p:cNvPr id="145" name="Freeform 140"/>
            <p:cNvSpPr>
              <a:spLocks/>
            </p:cNvSpPr>
            <p:nvPr/>
          </p:nvSpPr>
          <p:spPr bwMode="auto">
            <a:xfrm>
              <a:off x="816" y="2122"/>
              <a:ext cx="136" cy="130"/>
            </a:xfrm>
            <a:custGeom>
              <a:avLst/>
              <a:gdLst/>
              <a:ahLst/>
              <a:cxnLst>
                <a:cxn ang="0">
                  <a:pos x="18" y="112"/>
                </a:cxn>
                <a:cxn ang="0">
                  <a:pos x="2" y="80"/>
                </a:cxn>
                <a:cxn ang="0">
                  <a:pos x="0" y="52"/>
                </a:cxn>
                <a:cxn ang="0">
                  <a:pos x="10" y="46"/>
                </a:cxn>
                <a:cxn ang="0">
                  <a:pos x="18" y="78"/>
                </a:cxn>
                <a:cxn ang="0">
                  <a:pos x="28" y="110"/>
                </a:cxn>
                <a:cxn ang="0">
                  <a:pos x="40" y="116"/>
                </a:cxn>
                <a:cxn ang="0">
                  <a:pos x="40" y="104"/>
                </a:cxn>
                <a:cxn ang="0">
                  <a:pos x="28" y="88"/>
                </a:cxn>
                <a:cxn ang="0">
                  <a:pos x="16" y="56"/>
                </a:cxn>
                <a:cxn ang="0">
                  <a:pos x="18" y="34"/>
                </a:cxn>
                <a:cxn ang="0">
                  <a:pos x="28" y="32"/>
                </a:cxn>
                <a:cxn ang="0">
                  <a:pos x="34" y="44"/>
                </a:cxn>
                <a:cxn ang="0">
                  <a:pos x="44" y="72"/>
                </a:cxn>
                <a:cxn ang="0">
                  <a:pos x="52" y="88"/>
                </a:cxn>
                <a:cxn ang="0">
                  <a:pos x="54" y="94"/>
                </a:cxn>
                <a:cxn ang="0">
                  <a:pos x="58" y="100"/>
                </a:cxn>
                <a:cxn ang="0">
                  <a:pos x="68" y="102"/>
                </a:cxn>
                <a:cxn ang="0">
                  <a:pos x="72" y="94"/>
                </a:cxn>
                <a:cxn ang="0">
                  <a:pos x="66" y="76"/>
                </a:cxn>
                <a:cxn ang="0">
                  <a:pos x="58" y="62"/>
                </a:cxn>
                <a:cxn ang="0">
                  <a:pos x="52" y="36"/>
                </a:cxn>
                <a:cxn ang="0">
                  <a:pos x="56" y="28"/>
                </a:cxn>
                <a:cxn ang="0">
                  <a:pos x="56" y="20"/>
                </a:cxn>
                <a:cxn ang="0">
                  <a:pos x="60" y="20"/>
                </a:cxn>
                <a:cxn ang="0">
                  <a:pos x="64" y="30"/>
                </a:cxn>
                <a:cxn ang="0">
                  <a:pos x="68" y="38"/>
                </a:cxn>
                <a:cxn ang="0">
                  <a:pos x="78" y="58"/>
                </a:cxn>
                <a:cxn ang="0">
                  <a:pos x="90" y="86"/>
                </a:cxn>
                <a:cxn ang="0">
                  <a:pos x="104" y="80"/>
                </a:cxn>
                <a:cxn ang="0">
                  <a:pos x="96" y="64"/>
                </a:cxn>
                <a:cxn ang="0">
                  <a:pos x="86" y="48"/>
                </a:cxn>
                <a:cxn ang="0">
                  <a:pos x="78" y="34"/>
                </a:cxn>
                <a:cxn ang="0">
                  <a:pos x="76" y="16"/>
                </a:cxn>
                <a:cxn ang="0">
                  <a:pos x="80" y="0"/>
                </a:cxn>
                <a:cxn ang="0">
                  <a:pos x="88" y="12"/>
                </a:cxn>
                <a:cxn ang="0">
                  <a:pos x="102" y="38"/>
                </a:cxn>
                <a:cxn ang="0">
                  <a:pos x="112" y="56"/>
                </a:cxn>
                <a:cxn ang="0">
                  <a:pos x="122" y="70"/>
                </a:cxn>
                <a:cxn ang="0">
                  <a:pos x="136" y="76"/>
                </a:cxn>
                <a:cxn ang="0">
                  <a:pos x="134" y="64"/>
                </a:cxn>
                <a:cxn ang="0">
                  <a:pos x="118" y="34"/>
                </a:cxn>
                <a:cxn ang="0">
                  <a:pos x="104" y="8"/>
                </a:cxn>
                <a:cxn ang="0">
                  <a:pos x="104" y="4"/>
                </a:cxn>
              </a:cxnLst>
              <a:rect l="0" t="0" r="r" b="b"/>
              <a:pathLst>
                <a:path w="136" h="130">
                  <a:moveTo>
                    <a:pt x="24" y="130"/>
                  </a:moveTo>
                  <a:lnTo>
                    <a:pt x="18" y="112"/>
                  </a:lnTo>
                  <a:lnTo>
                    <a:pt x="8" y="96"/>
                  </a:lnTo>
                  <a:lnTo>
                    <a:pt x="2" y="80"/>
                  </a:lnTo>
                  <a:lnTo>
                    <a:pt x="0" y="66"/>
                  </a:lnTo>
                  <a:lnTo>
                    <a:pt x="0" y="52"/>
                  </a:lnTo>
                  <a:lnTo>
                    <a:pt x="4" y="38"/>
                  </a:lnTo>
                  <a:lnTo>
                    <a:pt x="10" y="46"/>
                  </a:lnTo>
                  <a:lnTo>
                    <a:pt x="14" y="56"/>
                  </a:lnTo>
                  <a:lnTo>
                    <a:pt x="18" y="78"/>
                  </a:lnTo>
                  <a:lnTo>
                    <a:pt x="22" y="100"/>
                  </a:lnTo>
                  <a:lnTo>
                    <a:pt x="28" y="110"/>
                  </a:lnTo>
                  <a:lnTo>
                    <a:pt x="36" y="118"/>
                  </a:lnTo>
                  <a:lnTo>
                    <a:pt x="40" y="116"/>
                  </a:lnTo>
                  <a:lnTo>
                    <a:pt x="42" y="112"/>
                  </a:lnTo>
                  <a:lnTo>
                    <a:pt x="40" y="104"/>
                  </a:lnTo>
                  <a:lnTo>
                    <a:pt x="36" y="94"/>
                  </a:lnTo>
                  <a:lnTo>
                    <a:pt x="28" y="88"/>
                  </a:lnTo>
                  <a:lnTo>
                    <a:pt x="20" y="72"/>
                  </a:lnTo>
                  <a:lnTo>
                    <a:pt x="16" y="56"/>
                  </a:lnTo>
                  <a:lnTo>
                    <a:pt x="16" y="42"/>
                  </a:lnTo>
                  <a:lnTo>
                    <a:pt x="18" y="34"/>
                  </a:lnTo>
                  <a:lnTo>
                    <a:pt x="22" y="28"/>
                  </a:lnTo>
                  <a:lnTo>
                    <a:pt x="28" y="32"/>
                  </a:lnTo>
                  <a:lnTo>
                    <a:pt x="32" y="38"/>
                  </a:lnTo>
                  <a:lnTo>
                    <a:pt x="34" y="44"/>
                  </a:lnTo>
                  <a:lnTo>
                    <a:pt x="36" y="52"/>
                  </a:lnTo>
                  <a:lnTo>
                    <a:pt x="44" y="72"/>
                  </a:lnTo>
                  <a:lnTo>
                    <a:pt x="48" y="80"/>
                  </a:lnTo>
                  <a:lnTo>
                    <a:pt x="52" y="88"/>
                  </a:lnTo>
                  <a:lnTo>
                    <a:pt x="52" y="90"/>
                  </a:lnTo>
                  <a:lnTo>
                    <a:pt x="54" y="94"/>
                  </a:lnTo>
                  <a:lnTo>
                    <a:pt x="56" y="98"/>
                  </a:lnTo>
                  <a:lnTo>
                    <a:pt x="58" y="100"/>
                  </a:lnTo>
                  <a:lnTo>
                    <a:pt x="66" y="102"/>
                  </a:lnTo>
                  <a:lnTo>
                    <a:pt x="68" y="102"/>
                  </a:lnTo>
                  <a:lnTo>
                    <a:pt x="70" y="102"/>
                  </a:lnTo>
                  <a:lnTo>
                    <a:pt x="72" y="94"/>
                  </a:lnTo>
                  <a:lnTo>
                    <a:pt x="70" y="84"/>
                  </a:lnTo>
                  <a:lnTo>
                    <a:pt x="66" y="76"/>
                  </a:lnTo>
                  <a:lnTo>
                    <a:pt x="60" y="70"/>
                  </a:lnTo>
                  <a:lnTo>
                    <a:pt x="58" y="62"/>
                  </a:lnTo>
                  <a:lnTo>
                    <a:pt x="54" y="50"/>
                  </a:lnTo>
                  <a:lnTo>
                    <a:pt x="52" y="36"/>
                  </a:lnTo>
                  <a:lnTo>
                    <a:pt x="54" y="32"/>
                  </a:lnTo>
                  <a:lnTo>
                    <a:pt x="56" y="28"/>
                  </a:lnTo>
                  <a:lnTo>
                    <a:pt x="56" y="24"/>
                  </a:lnTo>
                  <a:lnTo>
                    <a:pt x="56" y="20"/>
                  </a:lnTo>
                  <a:lnTo>
                    <a:pt x="58" y="18"/>
                  </a:lnTo>
                  <a:lnTo>
                    <a:pt x="60" y="20"/>
                  </a:lnTo>
                  <a:lnTo>
                    <a:pt x="62" y="26"/>
                  </a:lnTo>
                  <a:lnTo>
                    <a:pt x="64" y="30"/>
                  </a:lnTo>
                  <a:lnTo>
                    <a:pt x="66" y="34"/>
                  </a:lnTo>
                  <a:lnTo>
                    <a:pt x="68" y="38"/>
                  </a:lnTo>
                  <a:lnTo>
                    <a:pt x="72" y="42"/>
                  </a:lnTo>
                  <a:lnTo>
                    <a:pt x="78" y="58"/>
                  </a:lnTo>
                  <a:lnTo>
                    <a:pt x="82" y="74"/>
                  </a:lnTo>
                  <a:lnTo>
                    <a:pt x="90" y="86"/>
                  </a:lnTo>
                  <a:lnTo>
                    <a:pt x="104" y="94"/>
                  </a:lnTo>
                  <a:lnTo>
                    <a:pt x="104" y="80"/>
                  </a:lnTo>
                  <a:lnTo>
                    <a:pt x="100" y="72"/>
                  </a:lnTo>
                  <a:lnTo>
                    <a:pt x="96" y="64"/>
                  </a:lnTo>
                  <a:lnTo>
                    <a:pt x="92" y="56"/>
                  </a:lnTo>
                  <a:lnTo>
                    <a:pt x="86" y="48"/>
                  </a:lnTo>
                  <a:lnTo>
                    <a:pt x="82" y="40"/>
                  </a:lnTo>
                  <a:lnTo>
                    <a:pt x="78" y="34"/>
                  </a:lnTo>
                  <a:lnTo>
                    <a:pt x="76" y="24"/>
                  </a:lnTo>
                  <a:lnTo>
                    <a:pt x="76" y="16"/>
                  </a:lnTo>
                  <a:lnTo>
                    <a:pt x="76" y="8"/>
                  </a:lnTo>
                  <a:lnTo>
                    <a:pt x="80" y="0"/>
                  </a:lnTo>
                  <a:lnTo>
                    <a:pt x="84" y="6"/>
                  </a:lnTo>
                  <a:lnTo>
                    <a:pt x="88" y="12"/>
                  </a:lnTo>
                  <a:lnTo>
                    <a:pt x="94" y="26"/>
                  </a:lnTo>
                  <a:lnTo>
                    <a:pt x="102" y="38"/>
                  </a:lnTo>
                  <a:lnTo>
                    <a:pt x="106" y="48"/>
                  </a:lnTo>
                  <a:lnTo>
                    <a:pt x="112" y="56"/>
                  </a:lnTo>
                  <a:lnTo>
                    <a:pt x="116" y="64"/>
                  </a:lnTo>
                  <a:lnTo>
                    <a:pt x="122" y="70"/>
                  </a:lnTo>
                  <a:lnTo>
                    <a:pt x="132" y="82"/>
                  </a:lnTo>
                  <a:lnTo>
                    <a:pt x="136" y="76"/>
                  </a:lnTo>
                  <a:lnTo>
                    <a:pt x="136" y="70"/>
                  </a:lnTo>
                  <a:lnTo>
                    <a:pt x="134" y="64"/>
                  </a:lnTo>
                  <a:lnTo>
                    <a:pt x="130" y="58"/>
                  </a:lnTo>
                  <a:lnTo>
                    <a:pt x="118" y="34"/>
                  </a:lnTo>
                  <a:lnTo>
                    <a:pt x="104" y="12"/>
                  </a:lnTo>
                  <a:lnTo>
                    <a:pt x="104" y="8"/>
                  </a:lnTo>
                  <a:lnTo>
                    <a:pt x="104" y="6"/>
                  </a:lnTo>
                  <a:lnTo>
                    <a:pt x="104" y="4"/>
                  </a:lnTo>
                  <a:lnTo>
                    <a:pt x="102" y="0"/>
                  </a:lnTo>
                </a:path>
              </a:pathLst>
            </a:custGeom>
            <a:noFill/>
            <a:ln w="9525">
              <a:solidFill>
                <a:schemeClr val="tx1"/>
              </a:solidFill>
              <a:prstDash val="solid"/>
              <a:round/>
              <a:headEnd/>
              <a:tailEnd/>
            </a:ln>
          </p:spPr>
          <p:txBody>
            <a:bodyPr/>
            <a:lstStyle/>
            <a:p>
              <a:endParaRPr lang="el-GR"/>
            </a:p>
          </p:txBody>
        </p:sp>
        <p:sp>
          <p:nvSpPr>
            <p:cNvPr id="146" name="Freeform 141"/>
            <p:cNvSpPr>
              <a:spLocks/>
            </p:cNvSpPr>
            <p:nvPr/>
          </p:nvSpPr>
          <p:spPr bwMode="auto">
            <a:xfrm>
              <a:off x="928" y="2032"/>
              <a:ext cx="138" cy="148"/>
            </a:xfrm>
            <a:custGeom>
              <a:avLst/>
              <a:gdLst/>
              <a:ahLst/>
              <a:cxnLst>
                <a:cxn ang="0">
                  <a:pos x="40" y="134"/>
                </a:cxn>
                <a:cxn ang="0">
                  <a:pos x="26" y="122"/>
                </a:cxn>
                <a:cxn ang="0">
                  <a:pos x="8" y="98"/>
                </a:cxn>
                <a:cxn ang="0">
                  <a:pos x="0" y="68"/>
                </a:cxn>
                <a:cxn ang="0">
                  <a:pos x="16" y="82"/>
                </a:cxn>
                <a:cxn ang="0">
                  <a:pos x="40" y="120"/>
                </a:cxn>
                <a:cxn ang="0">
                  <a:pos x="58" y="132"/>
                </a:cxn>
                <a:cxn ang="0">
                  <a:pos x="62" y="126"/>
                </a:cxn>
                <a:cxn ang="0">
                  <a:pos x="50" y="110"/>
                </a:cxn>
                <a:cxn ang="0">
                  <a:pos x="30" y="94"/>
                </a:cxn>
                <a:cxn ang="0">
                  <a:pos x="14" y="68"/>
                </a:cxn>
                <a:cxn ang="0">
                  <a:pos x="16" y="52"/>
                </a:cxn>
                <a:cxn ang="0">
                  <a:pos x="26" y="58"/>
                </a:cxn>
                <a:cxn ang="0">
                  <a:pos x="36" y="70"/>
                </a:cxn>
                <a:cxn ang="0">
                  <a:pos x="56" y="94"/>
                </a:cxn>
                <a:cxn ang="0">
                  <a:pos x="68" y="104"/>
                </a:cxn>
                <a:cxn ang="0">
                  <a:pos x="74" y="108"/>
                </a:cxn>
                <a:cxn ang="0">
                  <a:pos x="80" y="108"/>
                </a:cxn>
                <a:cxn ang="0">
                  <a:pos x="84" y="106"/>
                </a:cxn>
                <a:cxn ang="0">
                  <a:pos x="80" y="90"/>
                </a:cxn>
                <a:cxn ang="0">
                  <a:pos x="66" y="78"/>
                </a:cxn>
                <a:cxn ang="0">
                  <a:pos x="52" y="62"/>
                </a:cxn>
                <a:cxn ang="0">
                  <a:pos x="46" y="46"/>
                </a:cxn>
                <a:cxn ang="0">
                  <a:pos x="46" y="38"/>
                </a:cxn>
                <a:cxn ang="0">
                  <a:pos x="44" y="32"/>
                </a:cxn>
                <a:cxn ang="0">
                  <a:pos x="56" y="42"/>
                </a:cxn>
                <a:cxn ang="0">
                  <a:pos x="62" y="46"/>
                </a:cxn>
                <a:cxn ang="0">
                  <a:pos x="76" y="64"/>
                </a:cxn>
                <a:cxn ang="0">
                  <a:pos x="98" y="84"/>
                </a:cxn>
                <a:cxn ang="0">
                  <a:pos x="112" y="80"/>
                </a:cxn>
                <a:cxn ang="0">
                  <a:pos x="98" y="62"/>
                </a:cxn>
                <a:cxn ang="0">
                  <a:pos x="82" y="50"/>
                </a:cxn>
                <a:cxn ang="0">
                  <a:pos x="70" y="40"/>
                </a:cxn>
                <a:cxn ang="0">
                  <a:pos x="62" y="24"/>
                </a:cxn>
                <a:cxn ang="0">
                  <a:pos x="58" y="6"/>
                </a:cxn>
                <a:cxn ang="0">
                  <a:pos x="66" y="12"/>
                </a:cxn>
                <a:cxn ang="0">
                  <a:pos x="82" y="26"/>
                </a:cxn>
                <a:cxn ang="0">
                  <a:pos x="100" y="44"/>
                </a:cxn>
                <a:cxn ang="0">
                  <a:pos x="122" y="60"/>
                </a:cxn>
                <a:cxn ang="0">
                  <a:pos x="138" y="62"/>
                </a:cxn>
                <a:cxn ang="0">
                  <a:pos x="132" y="50"/>
                </a:cxn>
                <a:cxn ang="0">
                  <a:pos x="106" y="26"/>
                </a:cxn>
                <a:cxn ang="0">
                  <a:pos x="84" y="8"/>
                </a:cxn>
                <a:cxn ang="0">
                  <a:pos x="82" y="4"/>
                </a:cxn>
              </a:cxnLst>
              <a:rect l="0" t="0" r="r" b="b"/>
              <a:pathLst>
                <a:path w="138" h="148">
                  <a:moveTo>
                    <a:pt x="52" y="148"/>
                  </a:moveTo>
                  <a:lnTo>
                    <a:pt x="40" y="134"/>
                  </a:lnTo>
                  <a:lnTo>
                    <a:pt x="34" y="128"/>
                  </a:lnTo>
                  <a:lnTo>
                    <a:pt x="26" y="122"/>
                  </a:lnTo>
                  <a:lnTo>
                    <a:pt x="16" y="110"/>
                  </a:lnTo>
                  <a:lnTo>
                    <a:pt x="8" y="98"/>
                  </a:lnTo>
                  <a:lnTo>
                    <a:pt x="2" y="84"/>
                  </a:lnTo>
                  <a:lnTo>
                    <a:pt x="0" y="68"/>
                  </a:lnTo>
                  <a:lnTo>
                    <a:pt x="8" y="74"/>
                  </a:lnTo>
                  <a:lnTo>
                    <a:pt x="16" y="82"/>
                  </a:lnTo>
                  <a:lnTo>
                    <a:pt x="28" y="102"/>
                  </a:lnTo>
                  <a:lnTo>
                    <a:pt x="40" y="120"/>
                  </a:lnTo>
                  <a:lnTo>
                    <a:pt x="48" y="128"/>
                  </a:lnTo>
                  <a:lnTo>
                    <a:pt x="58" y="132"/>
                  </a:lnTo>
                  <a:lnTo>
                    <a:pt x="60" y="128"/>
                  </a:lnTo>
                  <a:lnTo>
                    <a:pt x="62" y="126"/>
                  </a:lnTo>
                  <a:lnTo>
                    <a:pt x="58" y="118"/>
                  </a:lnTo>
                  <a:lnTo>
                    <a:pt x="50" y="110"/>
                  </a:lnTo>
                  <a:lnTo>
                    <a:pt x="42" y="106"/>
                  </a:lnTo>
                  <a:lnTo>
                    <a:pt x="30" y="94"/>
                  </a:lnTo>
                  <a:lnTo>
                    <a:pt x="20" y="82"/>
                  </a:lnTo>
                  <a:lnTo>
                    <a:pt x="14" y="68"/>
                  </a:lnTo>
                  <a:lnTo>
                    <a:pt x="14" y="60"/>
                  </a:lnTo>
                  <a:lnTo>
                    <a:pt x="16" y="52"/>
                  </a:lnTo>
                  <a:lnTo>
                    <a:pt x="22" y="54"/>
                  </a:lnTo>
                  <a:lnTo>
                    <a:pt x="26" y="58"/>
                  </a:lnTo>
                  <a:lnTo>
                    <a:pt x="30" y="64"/>
                  </a:lnTo>
                  <a:lnTo>
                    <a:pt x="36" y="70"/>
                  </a:lnTo>
                  <a:lnTo>
                    <a:pt x="50" y="86"/>
                  </a:lnTo>
                  <a:lnTo>
                    <a:pt x="56" y="94"/>
                  </a:lnTo>
                  <a:lnTo>
                    <a:pt x="64" y="100"/>
                  </a:lnTo>
                  <a:lnTo>
                    <a:pt x="68" y="104"/>
                  </a:lnTo>
                  <a:lnTo>
                    <a:pt x="72" y="108"/>
                  </a:lnTo>
                  <a:lnTo>
                    <a:pt x="74" y="108"/>
                  </a:lnTo>
                  <a:lnTo>
                    <a:pt x="76" y="108"/>
                  </a:lnTo>
                  <a:lnTo>
                    <a:pt x="80" y="108"/>
                  </a:lnTo>
                  <a:lnTo>
                    <a:pt x="82" y="106"/>
                  </a:lnTo>
                  <a:lnTo>
                    <a:pt x="84" y="106"/>
                  </a:lnTo>
                  <a:lnTo>
                    <a:pt x="84" y="98"/>
                  </a:lnTo>
                  <a:lnTo>
                    <a:pt x="80" y="90"/>
                  </a:lnTo>
                  <a:lnTo>
                    <a:pt x="74" y="84"/>
                  </a:lnTo>
                  <a:lnTo>
                    <a:pt x="66" y="78"/>
                  </a:lnTo>
                  <a:lnTo>
                    <a:pt x="60" y="72"/>
                  </a:lnTo>
                  <a:lnTo>
                    <a:pt x="52" y="62"/>
                  </a:lnTo>
                  <a:lnTo>
                    <a:pt x="46" y="52"/>
                  </a:lnTo>
                  <a:lnTo>
                    <a:pt x="46" y="46"/>
                  </a:lnTo>
                  <a:lnTo>
                    <a:pt x="46" y="42"/>
                  </a:lnTo>
                  <a:lnTo>
                    <a:pt x="46" y="38"/>
                  </a:lnTo>
                  <a:lnTo>
                    <a:pt x="44" y="34"/>
                  </a:lnTo>
                  <a:lnTo>
                    <a:pt x="44" y="32"/>
                  </a:lnTo>
                  <a:lnTo>
                    <a:pt x="48" y="34"/>
                  </a:lnTo>
                  <a:lnTo>
                    <a:pt x="56" y="42"/>
                  </a:lnTo>
                  <a:lnTo>
                    <a:pt x="58" y="44"/>
                  </a:lnTo>
                  <a:lnTo>
                    <a:pt x="62" y="46"/>
                  </a:lnTo>
                  <a:lnTo>
                    <a:pt x="66" y="50"/>
                  </a:lnTo>
                  <a:lnTo>
                    <a:pt x="76" y="64"/>
                  </a:lnTo>
                  <a:lnTo>
                    <a:pt x="86" y="76"/>
                  </a:lnTo>
                  <a:lnTo>
                    <a:pt x="98" y="84"/>
                  </a:lnTo>
                  <a:lnTo>
                    <a:pt x="114" y="88"/>
                  </a:lnTo>
                  <a:lnTo>
                    <a:pt x="112" y="80"/>
                  </a:lnTo>
                  <a:lnTo>
                    <a:pt x="110" y="72"/>
                  </a:lnTo>
                  <a:lnTo>
                    <a:pt x="98" y="62"/>
                  </a:lnTo>
                  <a:lnTo>
                    <a:pt x="90" y="56"/>
                  </a:lnTo>
                  <a:lnTo>
                    <a:pt x="82" y="50"/>
                  </a:lnTo>
                  <a:lnTo>
                    <a:pt x="76" y="46"/>
                  </a:lnTo>
                  <a:lnTo>
                    <a:pt x="70" y="40"/>
                  </a:lnTo>
                  <a:lnTo>
                    <a:pt x="64" y="30"/>
                  </a:lnTo>
                  <a:lnTo>
                    <a:pt x="62" y="24"/>
                  </a:lnTo>
                  <a:lnTo>
                    <a:pt x="58" y="16"/>
                  </a:lnTo>
                  <a:lnTo>
                    <a:pt x="58" y="6"/>
                  </a:lnTo>
                  <a:lnTo>
                    <a:pt x="62" y="10"/>
                  </a:lnTo>
                  <a:lnTo>
                    <a:pt x="66" y="12"/>
                  </a:lnTo>
                  <a:lnTo>
                    <a:pt x="72" y="16"/>
                  </a:lnTo>
                  <a:lnTo>
                    <a:pt x="82" y="26"/>
                  </a:lnTo>
                  <a:lnTo>
                    <a:pt x="92" y="36"/>
                  </a:lnTo>
                  <a:lnTo>
                    <a:pt x="100" y="44"/>
                  </a:lnTo>
                  <a:lnTo>
                    <a:pt x="110" y="50"/>
                  </a:lnTo>
                  <a:lnTo>
                    <a:pt x="122" y="60"/>
                  </a:lnTo>
                  <a:lnTo>
                    <a:pt x="136" y="68"/>
                  </a:lnTo>
                  <a:lnTo>
                    <a:pt x="138" y="62"/>
                  </a:lnTo>
                  <a:lnTo>
                    <a:pt x="136" y="56"/>
                  </a:lnTo>
                  <a:lnTo>
                    <a:pt x="132" y="50"/>
                  </a:lnTo>
                  <a:lnTo>
                    <a:pt x="126" y="46"/>
                  </a:lnTo>
                  <a:lnTo>
                    <a:pt x="106" y="26"/>
                  </a:lnTo>
                  <a:lnTo>
                    <a:pt x="86" y="10"/>
                  </a:lnTo>
                  <a:lnTo>
                    <a:pt x="84" y="8"/>
                  </a:lnTo>
                  <a:lnTo>
                    <a:pt x="84" y="6"/>
                  </a:lnTo>
                  <a:lnTo>
                    <a:pt x="82" y="4"/>
                  </a:lnTo>
                  <a:lnTo>
                    <a:pt x="80" y="0"/>
                  </a:lnTo>
                </a:path>
              </a:pathLst>
            </a:custGeom>
            <a:noFill/>
            <a:ln w="9525">
              <a:solidFill>
                <a:schemeClr val="tx1"/>
              </a:solidFill>
              <a:prstDash val="solid"/>
              <a:round/>
              <a:headEnd/>
              <a:tailEnd/>
            </a:ln>
          </p:spPr>
          <p:txBody>
            <a:bodyPr/>
            <a:lstStyle/>
            <a:p>
              <a:endParaRPr lang="el-GR"/>
            </a:p>
          </p:txBody>
        </p:sp>
        <p:sp>
          <p:nvSpPr>
            <p:cNvPr id="147" name="Freeform 142"/>
            <p:cNvSpPr>
              <a:spLocks/>
            </p:cNvSpPr>
            <p:nvPr/>
          </p:nvSpPr>
          <p:spPr bwMode="auto">
            <a:xfrm>
              <a:off x="1018" y="1924"/>
              <a:ext cx="132" cy="150"/>
            </a:xfrm>
            <a:custGeom>
              <a:avLst/>
              <a:gdLst/>
              <a:ahLst/>
              <a:cxnLst>
                <a:cxn ang="0">
                  <a:pos x="54" y="138"/>
                </a:cxn>
                <a:cxn ang="0">
                  <a:pos x="24" y="122"/>
                </a:cxn>
                <a:cxn ang="0">
                  <a:pos x="4" y="100"/>
                </a:cxn>
                <a:cxn ang="0">
                  <a:pos x="10" y="90"/>
                </a:cxn>
                <a:cxn ang="0">
                  <a:pos x="34" y="110"/>
                </a:cxn>
                <a:cxn ang="0">
                  <a:pos x="60" y="132"/>
                </a:cxn>
                <a:cxn ang="0">
                  <a:pos x="74" y="130"/>
                </a:cxn>
                <a:cxn ang="0">
                  <a:pos x="68" y="120"/>
                </a:cxn>
                <a:cxn ang="0">
                  <a:pos x="48" y="112"/>
                </a:cxn>
                <a:cxn ang="0">
                  <a:pos x="20" y="94"/>
                </a:cxn>
                <a:cxn ang="0">
                  <a:pos x="10" y="74"/>
                </a:cxn>
                <a:cxn ang="0">
                  <a:pos x="18" y="66"/>
                </a:cxn>
                <a:cxn ang="0">
                  <a:pos x="30" y="74"/>
                </a:cxn>
                <a:cxn ang="0">
                  <a:pos x="52" y="90"/>
                </a:cxn>
                <a:cxn ang="0">
                  <a:pos x="70" y="100"/>
                </a:cxn>
                <a:cxn ang="0">
                  <a:pos x="74" y="104"/>
                </a:cxn>
                <a:cxn ang="0">
                  <a:pos x="86" y="104"/>
                </a:cxn>
                <a:cxn ang="0">
                  <a:pos x="90" y="102"/>
                </a:cxn>
                <a:cxn ang="0">
                  <a:pos x="82" y="86"/>
                </a:cxn>
                <a:cxn ang="0">
                  <a:pos x="66" y="80"/>
                </a:cxn>
                <a:cxn ang="0">
                  <a:pos x="48" y="66"/>
                </a:cxn>
                <a:cxn ang="0">
                  <a:pos x="38" y="52"/>
                </a:cxn>
                <a:cxn ang="0">
                  <a:pos x="36" y="44"/>
                </a:cxn>
                <a:cxn ang="0">
                  <a:pos x="34" y="40"/>
                </a:cxn>
                <a:cxn ang="0">
                  <a:pos x="44" y="44"/>
                </a:cxn>
                <a:cxn ang="0">
                  <a:pos x="50" y="48"/>
                </a:cxn>
                <a:cxn ang="0">
                  <a:pos x="58" y="50"/>
                </a:cxn>
                <a:cxn ang="0">
                  <a:pos x="86" y="70"/>
                </a:cxn>
                <a:cxn ang="0">
                  <a:pos x="106" y="78"/>
                </a:cxn>
                <a:cxn ang="0">
                  <a:pos x="112" y="70"/>
                </a:cxn>
                <a:cxn ang="0">
                  <a:pos x="92" y="56"/>
                </a:cxn>
                <a:cxn ang="0">
                  <a:pos x="74" y="48"/>
                </a:cxn>
                <a:cxn ang="0">
                  <a:pos x="60" y="40"/>
                </a:cxn>
                <a:cxn ang="0">
                  <a:pos x="44" y="20"/>
                </a:cxn>
                <a:cxn ang="0">
                  <a:pos x="48" y="14"/>
                </a:cxn>
                <a:cxn ang="0">
                  <a:pos x="68" y="24"/>
                </a:cxn>
                <a:cxn ang="0">
                  <a:pos x="90" y="36"/>
                </a:cxn>
                <a:cxn ang="0">
                  <a:pos x="116" y="48"/>
                </a:cxn>
                <a:cxn ang="0">
                  <a:pos x="132" y="46"/>
                </a:cxn>
                <a:cxn ang="0">
                  <a:pos x="124" y="34"/>
                </a:cxn>
                <a:cxn ang="0">
                  <a:pos x="92" y="20"/>
                </a:cxn>
                <a:cxn ang="0">
                  <a:pos x="66" y="6"/>
                </a:cxn>
                <a:cxn ang="0">
                  <a:pos x="64" y="4"/>
                </a:cxn>
              </a:cxnLst>
              <a:rect l="0" t="0" r="r" b="b"/>
              <a:pathLst>
                <a:path w="132" h="150">
                  <a:moveTo>
                    <a:pt x="68" y="150"/>
                  </a:moveTo>
                  <a:lnTo>
                    <a:pt x="54" y="138"/>
                  </a:lnTo>
                  <a:lnTo>
                    <a:pt x="38" y="130"/>
                  </a:lnTo>
                  <a:lnTo>
                    <a:pt x="24" y="122"/>
                  </a:lnTo>
                  <a:lnTo>
                    <a:pt x="14" y="112"/>
                  </a:lnTo>
                  <a:lnTo>
                    <a:pt x="4" y="100"/>
                  </a:lnTo>
                  <a:lnTo>
                    <a:pt x="0" y="86"/>
                  </a:lnTo>
                  <a:lnTo>
                    <a:pt x="10" y="90"/>
                  </a:lnTo>
                  <a:lnTo>
                    <a:pt x="18" y="96"/>
                  </a:lnTo>
                  <a:lnTo>
                    <a:pt x="34" y="110"/>
                  </a:lnTo>
                  <a:lnTo>
                    <a:pt x="52" y="126"/>
                  </a:lnTo>
                  <a:lnTo>
                    <a:pt x="60" y="132"/>
                  </a:lnTo>
                  <a:lnTo>
                    <a:pt x="72" y="134"/>
                  </a:lnTo>
                  <a:lnTo>
                    <a:pt x="74" y="130"/>
                  </a:lnTo>
                  <a:lnTo>
                    <a:pt x="74" y="126"/>
                  </a:lnTo>
                  <a:lnTo>
                    <a:pt x="68" y="120"/>
                  </a:lnTo>
                  <a:lnTo>
                    <a:pt x="58" y="114"/>
                  </a:lnTo>
                  <a:lnTo>
                    <a:pt x="48" y="112"/>
                  </a:lnTo>
                  <a:lnTo>
                    <a:pt x="34" y="104"/>
                  </a:lnTo>
                  <a:lnTo>
                    <a:pt x="20" y="94"/>
                  </a:lnTo>
                  <a:lnTo>
                    <a:pt x="12" y="82"/>
                  </a:lnTo>
                  <a:lnTo>
                    <a:pt x="10" y="74"/>
                  </a:lnTo>
                  <a:lnTo>
                    <a:pt x="10" y="66"/>
                  </a:lnTo>
                  <a:lnTo>
                    <a:pt x="18" y="66"/>
                  </a:lnTo>
                  <a:lnTo>
                    <a:pt x="24" y="70"/>
                  </a:lnTo>
                  <a:lnTo>
                    <a:pt x="30" y="74"/>
                  </a:lnTo>
                  <a:lnTo>
                    <a:pt x="36" y="78"/>
                  </a:lnTo>
                  <a:lnTo>
                    <a:pt x="52" y="90"/>
                  </a:lnTo>
                  <a:lnTo>
                    <a:pt x="62" y="96"/>
                  </a:lnTo>
                  <a:lnTo>
                    <a:pt x="70" y="100"/>
                  </a:lnTo>
                  <a:lnTo>
                    <a:pt x="72" y="102"/>
                  </a:lnTo>
                  <a:lnTo>
                    <a:pt x="74" y="104"/>
                  </a:lnTo>
                  <a:lnTo>
                    <a:pt x="80" y="106"/>
                  </a:lnTo>
                  <a:lnTo>
                    <a:pt x="86" y="104"/>
                  </a:lnTo>
                  <a:lnTo>
                    <a:pt x="90" y="102"/>
                  </a:lnTo>
                  <a:lnTo>
                    <a:pt x="90" y="102"/>
                  </a:lnTo>
                  <a:lnTo>
                    <a:pt x="88" y="94"/>
                  </a:lnTo>
                  <a:lnTo>
                    <a:pt x="82" y="86"/>
                  </a:lnTo>
                  <a:lnTo>
                    <a:pt x="74" y="82"/>
                  </a:lnTo>
                  <a:lnTo>
                    <a:pt x="66" y="80"/>
                  </a:lnTo>
                  <a:lnTo>
                    <a:pt x="58" y="74"/>
                  </a:lnTo>
                  <a:lnTo>
                    <a:pt x="48" y="66"/>
                  </a:lnTo>
                  <a:lnTo>
                    <a:pt x="40" y="58"/>
                  </a:lnTo>
                  <a:lnTo>
                    <a:pt x="38" y="52"/>
                  </a:lnTo>
                  <a:lnTo>
                    <a:pt x="38" y="48"/>
                  </a:lnTo>
                  <a:lnTo>
                    <a:pt x="36" y="44"/>
                  </a:lnTo>
                  <a:lnTo>
                    <a:pt x="34" y="42"/>
                  </a:lnTo>
                  <a:lnTo>
                    <a:pt x="34" y="40"/>
                  </a:lnTo>
                  <a:lnTo>
                    <a:pt x="38" y="40"/>
                  </a:lnTo>
                  <a:lnTo>
                    <a:pt x="44" y="44"/>
                  </a:lnTo>
                  <a:lnTo>
                    <a:pt x="46" y="46"/>
                  </a:lnTo>
                  <a:lnTo>
                    <a:pt x="50" y="48"/>
                  </a:lnTo>
                  <a:lnTo>
                    <a:pt x="52" y="48"/>
                  </a:lnTo>
                  <a:lnTo>
                    <a:pt x="58" y="50"/>
                  </a:lnTo>
                  <a:lnTo>
                    <a:pt x="72" y="60"/>
                  </a:lnTo>
                  <a:lnTo>
                    <a:pt x="86" y="70"/>
                  </a:lnTo>
                  <a:lnTo>
                    <a:pt x="98" y="76"/>
                  </a:lnTo>
                  <a:lnTo>
                    <a:pt x="106" y="78"/>
                  </a:lnTo>
                  <a:lnTo>
                    <a:pt x="114" y="76"/>
                  </a:lnTo>
                  <a:lnTo>
                    <a:pt x="112" y="70"/>
                  </a:lnTo>
                  <a:lnTo>
                    <a:pt x="106" y="64"/>
                  </a:lnTo>
                  <a:lnTo>
                    <a:pt x="92" y="56"/>
                  </a:lnTo>
                  <a:lnTo>
                    <a:pt x="84" y="50"/>
                  </a:lnTo>
                  <a:lnTo>
                    <a:pt x="74" y="48"/>
                  </a:lnTo>
                  <a:lnTo>
                    <a:pt x="68" y="44"/>
                  </a:lnTo>
                  <a:lnTo>
                    <a:pt x="60" y="40"/>
                  </a:lnTo>
                  <a:lnTo>
                    <a:pt x="48" y="26"/>
                  </a:lnTo>
                  <a:lnTo>
                    <a:pt x="44" y="20"/>
                  </a:lnTo>
                  <a:lnTo>
                    <a:pt x="40" y="12"/>
                  </a:lnTo>
                  <a:lnTo>
                    <a:pt x="48" y="14"/>
                  </a:lnTo>
                  <a:lnTo>
                    <a:pt x="56" y="16"/>
                  </a:lnTo>
                  <a:lnTo>
                    <a:pt x="68" y="24"/>
                  </a:lnTo>
                  <a:lnTo>
                    <a:pt x="80" y="30"/>
                  </a:lnTo>
                  <a:lnTo>
                    <a:pt x="90" y="36"/>
                  </a:lnTo>
                  <a:lnTo>
                    <a:pt x="100" y="40"/>
                  </a:lnTo>
                  <a:lnTo>
                    <a:pt x="116" y="48"/>
                  </a:lnTo>
                  <a:lnTo>
                    <a:pt x="130" y="52"/>
                  </a:lnTo>
                  <a:lnTo>
                    <a:pt x="132" y="46"/>
                  </a:lnTo>
                  <a:lnTo>
                    <a:pt x="130" y="40"/>
                  </a:lnTo>
                  <a:lnTo>
                    <a:pt x="124" y="34"/>
                  </a:lnTo>
                  <a:lnTo>
                    <a:pt x="116" y="32"/>
                  </a:lnTo>
                  <a:lnTo>
                    <a:pt x="92" y="20"/>
                  </a:lnTo>
                  <a:lnTo>
                    <a:pt x="68" y="8"/>
                  </a:lnTo>
                  <a:lnTo>
                    <a:pt x="66" y="6"/>
                  </a:lnTo>
                  <a:lnTo>
                    <a:pt x="64" y="4"/>
                  </a:lnTo>
                  <a:lnTo>
                    <a:pt x="64" y="4"/>
                  </a:lnTo>
                  <a:lnTo>
                    <a:pt x="60" y="0"/>
                  </a:lnTo>
                </a:path>
              </a:pathLst>
            </a:custGeom>
            <a:noFill/>
            <a:ln w="9525">
              <a:solidFill>
                <a:schemeClr val="tx1"/>
              </a:solidFill>
              <a:prstDash val="solid"/>
              <a:round/>
              <a:headEnd/>
              <a:tailEnd/>
            </a:ln>
          </p:spPr>
          <p:txBody>
            <a:bodyPr/>
            <a:lstStyle/>
            <a:p>
              <a:endParaRPr lang="el-GR"/>
            </a:p>
          </p:txBody>
        </p:sp>
        <p:sp>
          <p:nvSpPr>
            <p:cNvPr id="148" name="Freeform 143"/>
            <p:cNvSpPr>
              <a:spLocks/>
            </p:cNvSpPr>
            <p:nvPr/>
          </p:nvSpPr>
          <p:spPr bwMode="auto">
            <a:xfrm>
              <a:off x="1076" y="1804"/>
              <a:ext cx="116" cy="144"/>
            </a:xfrm>
            <a:custGeom>
              <a:avLst/>
              <a:gdLst/>
              <a:ahLst/>
              <a:cxnLst>
                <a:cxn ang="0">
                  <a:pos x="74" y="140"/>
                </a:cxn>
                <a:cxn ang="0">
                  <a:pos x="58" y="134"/>
                </a:cxn>
                <a:cxn ang="0">
                  <a:pos x="32" y="128"/>
                </a:cxn>
                <a:cxn ang="0">
                  <a:pos x="8" y="112"/>
                </a:cxn>
                <a:cxn ang="0">
                  <a:pos x="10" y="100"/>
                </a:cxn>
                <a:cxn ang="0">
                  <a:pos x="40" y="114"/>
                </a:cxn>
                <a:cxn ang="0">
                  <a:pos x="60" y="124"/>
                </a:cxn>
                <a:cxn ang="0">
                  <a:pos x="82" y="126"/>
                </a:cxn>
                <a:cxn ang="0">
                  <a:pos x="80" y="118"/>
                </a:cxn>
                <a:cxn ang="0">
                  <a:pos x="64" y="112"/>
                </a:cxn>
                <a:cxn ang="0">
                  <a:pos x="36" y="108"/>
                </a:cxn>
                <a:cxn ang="0">
                  <a:pos x="10" y="92"/>
                </a:cxn>
                <a:cxn ang="0">
                  <a:pos x="12" y="76"/>
                </a:cxn>
                <a:cxn ang="0">
                  <a:pos x="24" y="80"/>
                </a:cxn>
                <a:cxn ang="0">
                  <a:pos x="52" y="90"/>
                </a:cxn>
                <a:cxn ang="0">
                  <a:pos x="70" y="94"/>
                </a:cxn>
                <a:cxn ang="0">
                  <a:pos x="78" y="98"/>
                </a:cxn>
                <a:cxn ang="0">
                  <a:pos x="88" y="94"/>
                </a:cxn>
                <a:cxn ang="0">
                  <a:pos x="90" y="90"/>
                </a:cxn>
                <a:cxn ang="0">
                  <a:pos x="78" y="78"/>
                </a:cxn>
                <a:cxn ang="0">
                  <a:pos x="62" y="76"/>
                </a:cxn>
                <a:cxn ang="0">
                  <a:pos x="42" y="68"/>
                </a:cxn>
                <a:cxn ang="0">
                  <a:pos x="28" y="58"/>
                </a:cxn>
                <a:cxn ang="0">
                  <a:pos x="24" y="50"/>
                </a:cxn>
                <a:cxn ang="0">
                  <a:pos x="20" y="46"/>
                </a:cxn>
                <a:cxn ang="0">
                  <a:pos x="30" y="46"/>
                </a:cxn>
                <a:cxn ang="0">
                  <a:pos x="38" y="48"/>
                </a:cxn>
                <a:cxn ang="0">
                  <a:pos x="42" y="50"/>
                </a:cxn>
                <a:cxn ang="0">
                  <a:pos x="62" y="56"/>
                </a:cxn>
                <a:cxn ang="0">
                  <a:pos x="94" y="64"/>
                </a:cxn>
                <a:cxn ang="0">
                  <a:pos x="108" y="58"/>
                </a:cxn>
                <a:cxn ang="0">
                  <a:pos x="80" y="46"/>
                </a:cxn>
                <a:cxn ang="0">
                  <a:pos x="60" y="42"/>
                </a:cxn>
                <a:cxn ang="0">
                  <a:pos x="46" y="40"/>
                </a:cxn>
                <a:cxn ang="0">
                  <a:pos x="30" y="30"/>
                </a:cxn>
                <a:cxn ang="0">
                  <a:pos x="20" y="16"/>
                </a:cxn>
                <a:cxn ang="0">
                  <a:pos x="36" y="18"/>
                </a:cxn>
                <a:cxn ang="0">
                  <a:pos x="62" y="24"/>
                </a:cxn>
                <a:cxn ang="0">
                  <a:pos x="84" y="28"/>
                </a:cxn>
                <a:cxn ang="0">
                  <a:pos x="116" y="32"/>
                </a:cxn>
                <a:cxn ang="0">
                  <a:pos x="110" y="20"/>
                </a:cxn>
                <a:cxn ang="0">
                  <a:pos x="96" y="18"/>
                </a:cxn>
                <a:cxn ang="0">
                  <a:pos x="44" y="6"/>
                </a:cxn>
                <a:cxn ang="0">
                  <a:pos x="40" y="4"/>
                </a:cxn>
                <a:cxn ang="0">
                  <a:pos x="36" y="0"/>
                </a:cxn>
              </a:cxnLst>
              <a:rect l="0" t="0" r="r" b="b"/>
              <a:pathLst>
                <a:path w="116" h="144">
                  <a:moveTo>
                    <a:pt x="84" y="144"/>
                  </a:moveTo>
                  <a:lnTo>
                    <a:pt x="74" y="140"/>
                  </a:lnTo>
                  <a:lnTo>
                    <a:pt x="66" y="136"/>
                  </a:lnTo>
                  <a:lnTo>
                    <a:pt x="58" y="134"/>
                  </a:lnTo>
                  <a:lnTo>
                    <a:pt x="48" y="132"/>
                  </a:lnTo>
                  <a:lnTo>
                    <a:pt x="32" y="128"/>
                  </a:lnTo>
                  <a:lnTo>
                    <a:pt x="20" y="122"/>
                  </a:lnTo>
                  <a:lnTo>
                    <a:pt x="8" y="112"/>
                  </a:lnTo>
                  <a:lnTo>
                    <a:pt x="0" y="98"/>
                  </a:lnTo>
                  <a:lnTo>
                    <a:pt x="10" y="100"/>
                  </a:lnTo>
                  <a:lnTo>
                    <a:pt x="20" y="104"/>
                  </a:lnTo>
                  <a:lnTo>
                    <a:pt x="40" y="114"/>
                  </a:lnTo>
                  <a:lnTo>
                    <a:pt x="50" y="120"/>
                  </a:lnTo>
                  <a:lnTo>
                    <a:pt x="60" y="124"/>
                  </a:lnTo>
                  <a:lnTo>
                    <a:pt x="70" y="126"/>
                  </a:lnTo>
                  <a:lnTo>
                    <a:pt x="82" y="126"/>
                  </a:lnTo>
                  <a:lnTo>
                    <a:pt x="82" y="122"/>
                  </a:lnTo>
                  <a:lnTo>
                    <a:pt x="80" y="118"/>
                  </a:lnTo>
                  <a:lnTo>
                    <a:pt x="74" y="114"/>
                  </a:lnTo>
                  <a:lnTo>
                    <a:pt x="64" y="112"/>
                  </a:lnTo>
                  <a:lnTo>
                    <a:pt x="54" y="112"/>
                  </a:lnTo>
                  <a:lnTo>
                    <a:pt x="36" y="108"/>
                  </a:lnTo>
                  <a:lnTo>
                    <a:pt x="22" y="102"/>
                  </a:lnTo>
                  <a:lnTo>
                    <a:pt x="10" y="92"/>
                  </a:lnTo>
                  <a:lnTo>
                    <a:pt x="4" y="78"/>
                  </a:lnTo>
                  <a:lnTo>
                    <a:pt x="12" y="76"/>
                  </a:lnTo>
                  <a:lnTo>
                    <a:pt x="18" y="78"/>
                  </a:lnTo>
                  <a:lnTo>
                    <a:pt x="24" y="80"/>
                  </a:lnTo>
                  <a:lnTo>
                    <a:pt x="32" y="82"/>
                  </a:lnTo>
                  <a:lnTo>
                    <a:pt x="52" y="90"/>
                  </a:lnTo>
                  <a:lnTo>
                    <a:pt x="60" y="94"/>
                  </a:lnTo>
                  <a:lnTo>
                    <a:pt x="70" y="94"/>
                  </a:lnTo>
                  <a:lnTo>
                    <a:pt x="76" y="98"/>
                  </a:lnTo>
                  <a:lnTo>
                    <a:pt x="78" y="98"/>
                  </a:lnTo>
                  <a:lnTo>
                    <a:pt x="82" y="98"/>
                  </a:lnTo>
                  <a:lnTo>
                    <a:pt x="88" y="94"/>
                  </a:lnTo>
                  <a:lnTo>
                    <a:pt x="90" y="92"/>
                  </a:lnTo>
                  <a:lnTo>
                    <a:pt x="90" y="90"/>
                  </a:lnTo>
                  <a:lnTo>
                    <a:pt x="86" y="82"/>
                  </a:lnTo>
                  <a:lnTo>
                    <a:pt x="78" y="78"/>
                  </a:lnTo>
                  <a:lnTo>
                    <a:pt x="70" y="76"/>
                  </a:lnTo>
                  <a:lnTo>
                    <a:pt x="62" y="76"/>
                  </a:lnTo>
                  <a:lnTo>
                    <a:pt x="54" y="72"/>
                  </a:lnTo>
                  <a:lnTo>
                    <a:pt x="42" y="68"/>
                  </a:lnTo>
                  <a:lnTo>
                    <a:pt x="30" y="62"/>
                  </a:lnTo>
                  <a:lnTo>
                    <a:pt x="28" y="58"/>
                  </a:lnTo>
                  <a:lnTo>
                    <a:pt x="26" y="54"/>
                  </a:lnTo>
                  <a:lnTo>
                    <a:pt x="24" y="50"/>
                  </a:lnTo>
                  <a:lnTo>
                    <a:pt x="20" y="48"/>
                  </a:lnTo>
                  <a:lnTo>
                    <a:pt x="20" y="46"/>
                  </a:lnTo>
                  <a:lnTo>
                    <a:pt x="24" y="44"/>
                  </a:lnTo>
                  <a:lnTo>
                    <a:pt x="30" y="46"/>
                  </a:lnTo>
                  <a:lnTo>
                    <a:pt x="34" y="48"/>
                  </a:lnTo>
                  <a:lnTo>
                    <a:pt x="38" y="48"/>
                  </a:lnTo>
                  <a:lnTo>
                    <a:pt x="40" y="50"/>
                  </a:lnTo>
                  <a:lnTo>
                    <a:pt x="42" y="50"/>
                  </a:lnTo>
                  <a:lnTo>
                    <a:pt x="46" y="50"/>
                  </a:lnTo>
                  <a:lnTo>
                    <a:pt x="62" y="56"/>
                  </a:lnTo>
                  <a:lnTo>
                    <a:pt x="78" y="62"/>
                  </a:lnTo>
                  <a:lnTo>
                    <a:pt x="94" y="64"/>
                  </a:lnTo>
                  <a:lnTo>
                    <a:pt x="100" y="62"/>
                  </a:lnTo>
                  <a:lnTo>
                    <a:pt x="108" y="58"/>
                  </a:lnTo>
                  <a:lnTo>
                    <a:pt x="96" y="50"/>
                  </a:lnTo>
                  <a:lnTo>
                    <a:pt x="80" y="46"/>
                  </a:lnTo>
                  <a:lnTo>
                    <a:pt x="70" y="44"/>
                  </a:lnTo>
                  <a:lnTo>
                    <a:pt x="60" y="42"/>
                  </a:lnTo>
                  <a:lnTo>
                    <a:pt x="54" y="42"/>
                  </a:lnTo>
                  <a:lnTo>
                    <a:pt x="46" y="40"/>
                  </a:lnTo>
                  <a:lnTo>
                    <a:pt x="36" y="34"/>
                  </a:lnTo>
                  <a:lnTo>
                    <a:pt x="30" y="30"/>
                  </a:lnTo>
                  <a:lnTo>
                    <a:pt x="24" y="24"/>
                  </a:lnTo>
                  <a:lnTo>
                    <a:pt x="20" y="16"/>
                  </a:lnTo>
                  <a:lnTo>
                    <a:pt x="28" y="18"/>
                  </a:lnTo>
                  <a:lnTo>
                    <a:pt x="36" y="18"/>
                  </a:lnTo>
                  <a:lnTo>
                    <a:pt x="50" y="22"/>
                  </a:lnTo>
                  <a:lnTo>
                    <a:pt x="62" y="24"/>
                  </a:lnTo>
                  <a:lnTo>
                    <a:pt x="74" y="26"/>
                  </a:lnTo>
                  <a:lnTo>
                    <a:pt x="84" y="28"/>
                  </a:lnTo>
                  <a:lnTo>
                    <a:pt x="100" y="32"/>
                  </a:lnTo>
                  <a:lnTo>
                    <a:pt x="116" y="32"/>
                  </a:lnTo>
                  <a:lnTo>
                    <a:pt x="116" y="24"/>
                  </a:lnTo>
                  <a:lnTo>
                    <a:pt x="110" y="20"/>
                  </a:lnTo>
                  <a:lnTo>
                    <a:pt x="104" y="18"/>
                  </a:lnTo>
                  <a:lnTo>
                    <a:pt x="96" y="18"/>
                  </a:lnTo>
                  <a:lnTo>
                    <a:pt x="70" y="12"/>
                  </a:lnTo>
                  <a:lnTo>
                    <a:pt x="44" y="6"/>
                  </a:lnTo>
                  <a:lnTo>
                    <a:pt x="42" y="4"/>
                  </a:lnTo>
                  <a:lnTo>
                    <a:pt x="40" y="4"/>
                  </a:lnTo>
                  <a:lnTo>
                    <a:pt x="40" y="2"/>
                  </a:lnTo>
                  <a:lnTo>
                    <a:pt x="36" y="0"/>
                  </a:lnTo>
                </a:path>
              </a:pathLst>
            </a:custGeom>
            <a:noFill/>
            <a:ln w="9525">
              <a:solidFill>
                <a:schemeClr val="tx1"/>
              </a:solidFill>
              <a:prstDash val="solid"/>
              <a:round/>
              <a:headEnd/>
              <a:tailEnd/>
            </a:ln>
          </p:spPr>
          <p:txBody>
            <a:bodyPr/>
            <a:lstStyle/>
            <a:p>
              <a:endParaRPr lang="el-GR"/>
            </a:p>
          </p:txBody>
        </p:sp>
        <p:sp>
          <p:nvSpPr>
            <p:cNvPr id="149" name="Freeform 144"/>
            <p:cNvSpPr>
              <a:spLocks/>
            </p:cNvSpPr>
            <p:nvPr/>
          </p:nvSpPr>
          <p:spPr bwMode="auto">
            <a:xfrm>
              <a:off x="1090" y="1672"/>
              <a:ext cx="102" cy="128"/>
            </a:xfrm>
            <a:custGeom>
              <a:avLst/>
              <a:gdLst/>
              <a:ahLst/>
              <a:cxnLst>
                <a:cxn ang="0">
                  <a:pos x="84" y="126"/>
                </a:cxn>
                <a:cxn ang="0">
                  <a:pos x="66" y="128"/>
                </a:cxn>
                <a:cxn ang="0">
                  <a:pos x="34" y="126"/>
                </a:cxn>
                <a:cxn ang="0">
                  <a:pos x="8" y="112"/>
                </a:cxn>
                <a:cxn ang="0">
                  <a:pos x="30" y="110"/>
                </a:cxn>
                <a:cxn ang="0">
                  <a:pos x="72" y="116"/>
                </a:cxn>
                <a:cxn ang="0">
                  <a:pos x="94" y="112"/>
                </a:cxn>
                <a:cxn ang="0">
                  <a:pos x="82" y="102"/>
                </a:cxn>
                <a:cxn ang="0">
                  <a:pos x="64" y="106"/>
                </a:cxn>
                <a:cxn ang="0">
                  <a:pos x="30" y="108"/>
                </a:cxn>
                <a:cxn ang="0">
                  <a:pos x="12" y="98"/>
                </a:cxn>
                <a:cxn ang="0">
                  <a:pos x="12" y="88"/>
                </a:cxn>
                <a:cxn ang="0">
                  <a:pos x="26" y="86"/>
                </a:cxn>
                <a:cxn ang="0">
                  <a:pos x="54" y="86"/>
                </a:cxn>
                <a:cxn ang="0">
                  <a:pos x="74" y="84"/>
                </a:cxn>
                <a:cxn ang="0">
                  <a:pos x="80" y="86"/>
                </a:cxn>
                <a:cxn ang="0">
                  <a:pos x="86" y="84"/>
                </a:cxn>
                <a:cxn ang="0">
                  <a:pos x="92" y="76"/>
                </a:cxn>
                <a:cxn ang="0">
                  <a:pos x="86" y="68"/>
                </a:cxn>
                <a:cxn ang="0">
                  <a:pos x="68" y="68"/>
                </a:cxn>
                <a:cxn ang="0">
                  <a:pos x="54" y="70"/>
                </a:cxn>
                <a:cxn ang="0">
                  <a:pos x="38" y="70"/>
                </a:cxn>
                <a:cxn ang="0">
                  <a:pos x="20" y="64"/>
                </a:cxn>
                <a:cxn ang="0">
                  <a:pos x="14" y="58"/>
                </a:cxn>
                <a:cxn ang="0">
                  <a:pos x="10" y="56"/>
                </a:cxn>
                <a:cxn ang="0">
                  <a:pos x="20" y="54"/>
                </a:cxn>
                <a:cxn ang="0">
                  <a:pos x="28" y="52"/>
                </a:cxn>
                <a:cxn ang="0">
                  <a:pos x="36" y="50"/>
                </a:cxn>
                <a:cxn ang="0">
                  <a:pos x="70" y="52"/>
                </a:cxn>
                <a:cxn ang="0">
                  <a:pos x="90" y="44"/>
                </a:cxn>
                <a:cxn ang="0">
                  <a:pos x="90" y="34"/>
                </a:cxn>
                <a:cxn ang="0">
                  <a:pos x="66" y="36"/>
                </a:cxn>
                <a:cxn ang="0">
                  <a:pos x="48" y="38"/>
                </a:cxn>
                <a:cxn ang="0">
                  <a:pos x="32" y="42"/>
                </a:cxn>
                <a:cxn ang="0">
                  <a:pos x="14" y="38"/>
                </a:cxn>
                <a:cxn ang="0">
                  <a:pos x="0" y="28"/>
                </a:cxn>
                <a:cxn ang="0">
                  <a:pos x="12" y="26"/>
                </a:cxn>
                <a:cxn ang="0">
                  <a:pos x="30" y="24"/>
                </a:cxn>
                <a:cxn ang="0">
                  <a:pos x="54" y="20"/>
                </a:cxn>
                <a:cxn ang="0">
                  <a:pos x="80" y="16"/>
                </a:cxn>
                <a:cxn ang="0">
                  <a:pos x="92" y="4"/>
                </a:cxn>
                <a:cxn ang="0">
                  <a:pos x="80" y="0"/>
                </a:cxn>
                <a:cxn ang="0">
                  <a:pos x="46" y="6"/>
                </a:cxn>
                <a:cxn ang="0">
                  <a:pos x="16" y="8"/>
                </a:cxn>
                <a:cxn ang="0">
                  <a:pos x="12" y="8"/>
                </a:cxn>
              </a:cxnLst>
              <a:rect l="0" t="0" r="r" b="b"/>
              <a:pathLst>
                <a:path w="102" h="128">
                  <a:moveTo>
                    <a:pt x="102" y="126"/>
                  </a:moveTo>
                  <a:lnTo>
                    <a:pt x="84" y="126"/>
                  </a:lnTo>
                  <a:lnTo>
                    <a:pt x="76" y="126"/>
                  </a:lnTo>
                  <a:lnTo>
                    <a:pt x="66" y="128"/>
                  </a:lnTo>
                  <a:lnTo>
                    <a:pt x="50" y="128"/>
                  </a:lnTo>
                  <a:lnTo>
                    <a:pt x="34" y="126"/>
                  </a:lnTo>
                  <a:lnTo>
                    <a:pt x="20" y="122"/>
                  </a:lnTo>
                  <a:lnTo>
                    <a:pt x="8" y="112"/>
                  </a:lnTo>
                  <a:lnTo>
                    <a:pt x="18" y="110"/>
                  </a:lnTo>
                  <a:lnTo>
                    <a:pt x="30" y="110"/>
                  </a:lnTo>
                  <a:lnTo>
                    <a:pt x="52" y="114"/>
                  </a:lnTo>
                  <a:lnTo>
                    <a:pt x="72" y="116"/>
                  </a:lnTo>
                  <a:lnTo>
                    <a:pt x="84" y="116"/>
                  </a:lnTo>
                  <a:lnTo>
                    <a:pt x="94" y="112"/>
                  </a:lnTo>
                  <a:lnTo>
                    <a:pt x="90" y="104"/>
                  </a:lnTo>
                  <a:lnTo>
                    <a:pt x="82" y="102"/>
                  </a:lnTo>
                  <a:lnTo>
                    <a:pt x="72" y="102"/>
                  </a:lnTo>
                  <a:lnTo>
                    <a:pt x="64" y="106"/>
                  </a:lnTo>
                  <a:lnTo>
                    <a:pt x="46" y="108"/>
                  </a:lnTo>
                  <a:lnTo>
                    <a:pt x="30" y="108"/>
                  </a:lnTo>
                  <a:lnTo>
                    <a:pt x="16" y="102"/>
                  </a:lnTo>
                  <a:lnTo>
                    <a:pt x="12" y="98"/>
                  </a:lnTo>
                  <a:lnTo>
                    <a:pt x="6" y="92"/>
                  </a:lnTo>
                  <a:lnTo>
                    <a:pt x="12" y="88"/>
                  </a:lnTo>
                  <a:lnTo>
                    <a:pt x="18" y="86"/>
                  </a:lnTo>
                  <a:lnTo>
                    <a:pt x="26" y="86"/>
                  </a:lnTo>
                  <a:lnTo>
                    <a:pt x="34" y="86"/>
                  </a:lnTo>
                  <a:lnTo>
                    <a:pt x="54" y="86"/>
                  </a:lnTo>
                  <a:lnTo>
                    <a:pt x="64" y="86"/>
                  </a:lnTo>
                  <a:lnTo>
                    <a:pt x="74" y="84"/>
                  </a:lnTo>
                  <a:lnTo>
                    <a:pt x="76" y="86"/>
                  </a:lnTo>
                  <a:lnTo>
                    <a:pt x="80" y="86"/>
                  </a:lnTo>
                  <a:lnTo>
                    <a:pt x="84" y="86"/>
                  </a:lnTo>
                  <a:lnTo>
                    <a:pt x="86" y="84"/>
                  </a:lnTo>
                  <a:lnTo>
                    <a:pt x="90" y="78"/>
                  </a:lnTo>
                  <a:lnTo>
                    <a:pt x="92" y="76"/>
                  </a:lnTo>
                  <a:lnTo>
                    <a:pt x="92" y="74"/>
                  </a:lnTo>
                  <a:lnTo>
                    <a:pt x="86" y="68"/>
                  </a:lnTo>
                  <a:lnTo>
                    <a:pt x="76" y="66"/>
                  </a:lnTo>
                  <a:lnTo>
                    <a:pt x="68" y="68"/>
                  </a:lnTo>
                  <a:lnTo>
                    <a:pt x="58" y="70"/>
                  </a:lnTo>
                  <a:lnTo>
                    <a:pt x="54" y="70"/>
                  </a:lnTo>
                  <a:lnTo>
                    <a:pt x="50" y="70"/>
                  </a:lnTo>
                  <a:lnTo>
                    <a:pt x="38" y="70"/>
                  </a:lnTo>
                  <a:lnTo>
                    <a:pt x="26" y="68"/>
                  </a:lnTo>
                  <a:lnTo>
                    <a:pt x="20" y="64"/>
                  </a:lnTo>
                  <a:lnTo>
                    <a:pt x="18" y="60"/>
                  </a:lnTo>
                  <a:lnTo>
                    <a:pt x="14" y="58"/>
                  </a:lnTo>
                  <a:lnTo>
                    <a:pt x="12" y="58"/>
                  </a:lnTo>
                  <a:lnTo>
                    <a:pt x="10" y="56"/>
                  </a:lnTo>
                  <a:lnTo>
                    <a:pt x="12" y="54"/>
                  </a:lnTo>
                  <a:lnTo>
                    <a:pt x="20" y="54"/>
                  </a:lnTo>
                  <a:lnTo>
                    <a:pt x="24" y="54"/>
                  </a:lnTo>
                  <a:lnTo>
                    <a:pt x="28" y="52"/>
                  </a:lnTo>
                  <a:lnTo>
                    <a:pt x="32" y="52"/>
                  </a:lnTo>
                  <a:lnTo>
                    <a:pt x="36" y="50"/>
                  </a:lnTo>
                  <a:lnTo>
                    <a:pt x="54" y="52"/>
                  </a:lnTo>
                  <a:lnTo>
                    <a:pt x="70" y="52"/>
                  </a:lnTo>
                  <a:lnTo>
                    <a:pt x="84" y="48"/>
                  </a:lnTo>
                  <a:lnTo>
                    <a:pt x="90" y="44"/>
                  </a:lnTo>
                  <a:lnTo>
                    <a:pt x="96" y="38"/>
                  </a:lnTo>
                  <a:lnTo>
                    <a:pt x="90" y="34"/>
                  </a:lnTo>
                  <a:lnTo>
                    <a:pt x="82" y="34"/>
                  </a:lnTo>
                  <a:lnTo>
                    <a:pt x="66" y="36"/>
                  </a:lnTo>
                  <a:lnTo>
                    <a:pt x="58" y="36"/>
                  </a:lnTo>
                  <a:lnTo>
                    <a:pt x="48" y="38"/>
                  </a:lnTo>
                  <a:lnTo>
                    <a:pt x="40" y="40"/>
                  </a:lnTo>
                  <a:lnTo>
                    <a:pt x="32" y="42"/>
                  </a:lnTo>
                  <a:lnTo>
                    <a:pt x="22" y="40"/>
                  </a:lnTo>
                  <a:lnTo>
                    <a:pt x="14" y="38"/>
                  </a:lnTo>
                  <a:lnTo>
                    <a:pt x="8" y="34"/>
                  </a:lnTo>
                  <a:lnTo>
                    <a:pt x="0" y="28"/>
                  </a:lnTo>
                  <a:lnTo>
                    <a:pt x="8" y="26"/>
                  </a:lnTo>
                  <a:lnTo>
                    <a:pt x="12" y="26"/>
                  </a:lnTo>
                  <a:lnTo>
                    <a:pt x="16" y="24"/>
                  </a:lnTo>
                  <a:lnTo>
                    <a:pt x="30" y="24"/>
                  </a:lnTo>
                  <a:lnTo>
                    <a:pt x="42" y="22"/>
                  </a:lnTo>
                  <a:lnTo>
                    <a:pt x="54" y="20"/>
                  </a:lnTo>
                  <a:lnTo>
                    <a:pt x="64" y="18"/>
                  </a:lnTo>
                  <a:lnTo>
                    <a:pt x="80" y="16"/>
                  </a:lnTo>
                  <a:lnTo>
                    <a:pt x="96" y="10"/>
                  </a:lnTo>
                  <a:lnTo>
                    <a:pt x="92" y="4"/>
                  </a:lnTo>
                  <a:lnTo>
                    <a:pt x="88" y="0"/>
                  </a:lnTo>
                  <a:lnTo>
                    <a:pt x="80" y="0"/>
                  </a:lnTo>
                  <a:lnTo>
                    <a:pt x="72" y="2"/>
                  </a:lnTo>
                  <a:lnTo>
                    <a:pt x="46" y="6"/>
                  </a:lnTo>
                  <a:lnTo>
                    <a:pt x="20" y="10"/>
                  </a:lnTo>
                  <a:lnTo>
                    <a:pt x="16" y="8"/>
                  </a:lnTo>
                  <a:lnTo>
                    <a:pt x="14" y="8"/>
                  </a:lnTo>
                  <a:lnTo>
                    <a:pt x="12" y="8"/>
                  </a:lnTo>
                  <a:lnTo>
                    <a:pt x="8" y="8"/>
                  </a:lnTo>
                </a:path>
              </a:pathLst>
            </a:custGeom>
            <a:noFill/>
            <a:ln w="9525">
              <a:solidFill>
                <a:schemeClr val="tx1"/>
              </a:solidFill>
              <a:prstDash val="solid"/>
              <a:round/>
              <a:headEnd/>
              <a:tailEnd/>
            </a:ln>
          </p:spPr>
          <p:txBody>
            <a:bodyPr/>
            <a:lstStyle/>
            <a:p>
              <a:endParaRPr lang="el-GR"/>
            </a:p>
          </p:txBody>
        </p:sp>
        <p:sp>
          <p:nvSpPr>
            <p:cNvPr id="150" name="Freeform 145"/>
            <p:cNvSpPr>
              <a:spLocks/>
            </p:cNvSpPr>
            <p:nvPr/>
          </p:nvSpPr>
          <p:spPr bwMode="auto">
            <a:xfrm>
              <a:off x="1056" y="1528"/>
              <a:ext cx="126" cy="136"/>
            </a:xfrm>
            <a:custGeom>
              <a:avLst/>
              <a:gdLst/>
              <a:ahLst/>
              <a:cxnLst>
                <a:cxn ang="0">
                  <a:pos x="108" y="122"/>
                </a:cxn>
                <a:cxn ang="0">
                  <a:pos x="76" y="134"/>
                </a:cxn>
                <a:cxn ang="0">
                  <a:pos x="46" y="136"/>
                </a:cxn>
                <a:cxn ang="0">
                  <a:pos x="42" y="124"/>
                </a:cxn>
                <a:cxn ang="0">
                  <a:pos x="74" y="120"/>
                </a:cxn>
                <a:cxn ang="0">
                  <a:pos x="96" y="116"/>
                </a:cxn>
                <a:cxn ang="0">
                  <a:pos x="114" y="104"/>
                </a:cxn>
                <a:cxn ang="0">
                  <a:pos x="108" y="98"/>
                </a:cxn>
                <a:cxn ang="0">
                  <a:pos x="92" y="102"/>
                </a:cxn>
                <a:cxn ang="0">
                  <a:pos x="66" y="114"/>
                </a:cxn>
                <a:cxn ang="0">
                  <a:pos x="36" y="118"/>
                </a:cxn>
                <a:cxn ang="0">
                  <a:pos x="24" y="110"/>
                </a:cxn>
                <a:cxn ang="0">
                  <a:pos x="34" y="102"/>
                </a:cxn>
                <a:cxn ang="0">
                  <a:pos x="50" y="98"/>
                </a:cxn>
                <a:cxn ang="0">
                  <a:pos x="68" y="92"/>
                </a:cxn>
                <a:cxn ang="0">
                  <a:pos x="86" y="84"/>
                </a:cxn>
                <a:cxn ang="0">
                  <a:pos x="92" y="84"/>
                </a:cxn>
                <a:cxn ang="0">
                  <a:pos x="98" y="80"/>
                </a:cxn>
                <a:cxn ang="0">
                  <a:pos x="102" y="72"/>
                </a:cxn>
                <a:cxn ang="0">
                  <a:pos x="94" y="66"/>
                </a:cxn>
                <a:cxn ang="0">
                  <a:pos x="76" y="70"/>
                </a:cxn>
                <a:cxn ang="0">
                  <a:pos x="64" y="76"/>
                </a:cxn>
                <a:cxn ang="0">
                  <a:pos x="48" y="80"/>
                </a:cxn>
                <a:cxn ang="0">
                  <a:pos x="30" y="80"/>
                </a:cxn>
                <a:cxn ang="0">
                  <a:pos x="22" y="76"/>
                </a:cxn>
                <a:cxn ang="0">
                  <a:pos x="18" y="74"/>
                </a:cxn>
                <a:cxn ang="0">
                  <a:pos x="26" y="70"/>
                </a:cxn>
                <a:cxn ang="0">
                  <a:pos x="34" y="68"/>
                </a:cxn>
                <a:cxn ang="0">
                  <a:pos x="42" y="62"/>
                </a:cxn>
                <a:cxn ang="0">
                  <a:pos x="74" y="54"/>
                </a:cxn>
                <a:cxn ang="0">
                  <a:pos x="92" y="42"/>
                </a:cxn>
                <a:cxn ang="0">
                  <a:pos x="88" y="32"/>
                </a:cxn>
                <a:cxn ang="0">
                  <a:pos x="66" y="40"/>
                </a:cxn>
                <a:cxn ang="0">
                  <a:pos x="48" y="48"/>
                </a:cxn>
                <a:cxn ang="0">
                  <a:pos x="34" y="56"/>
                </a:cxn>
                <a:cxn ang="0">
                  <a:pos x="16" y="56"/>
                </a:cxn>
                <a:cxn ang="0">
                  <a:pos x="0" y="52"/>
                </a:cxn>
                <a:cxn ang="0">
                  <a:pos x="14" y="44"/>
                </a:cxn>
                <a:cxn ang="0">
                  <a:pos x="40" y="32"/>
                </a:cxn>
                <a:cxn ang="0">
                  <a:pos x="60" y="24"/>
                </a:cxn>
                <a:cxn ang="0">
                  <a:pos x="88" y="6"/>
                </a:cxn>
                <a:cxn ang="0">
                  <a:pos x="76" y="0"/>
                </a:cxn>
                <a:cxn ang="0">
                  <a:pos x="62" y="6"/>
                </a:cxn>
                <a:cxn ang="0">
                  <a:pos x="14" y="28"/>
                </a:cxn>
                <a:cxn ang="0">
                  <a:pos x="10" y="28"/>
                </a:cxn>
                <a:cxn ang="0">
                  <a:pos x="4" y="30"/>
                </a:cxn>
              </a:cxnLst>
              <a:rect l="0" t="0" r="r" b="b"/>
              <a:pathLst>
                <a:path w="126" h="136">
                  <a:moveTo>
                    <a:pt x="126" y="116"/>
                  </a:moveTo>
                  <a:lnTo>
                    <a:pt x="108" y="122"/>
                  </a:lnTo>
                  <a:lnTo>
                    <a:pt x="92" y="128"/>
                  </a:lnTo>
                  <a:lnTo>
                    <a:pt x="76" y="134"/>
                  </a:lnTo>
                  <a:lnTo>
                    <a:pt x="62" y="136"/>
                  </a:lnTo>
                  <a:lnTo>
                    <a:pt x="46" y="136"/>
                  </a:lnTo>
                  <a:lnTo>
                    <a:pt x="32" y="130"/>
                  </a:lnTo>
                  <a:lnTo>
                    <a:pt x="42" y="124"/>
                  </a:lnTo>
                  <a:lnTo>
                    <a:pt x="52" y="122"/>
                  </a:lnTo>
                  <a:lnTo>
                    <a:pt x="74" y="120"/>
                  </a:lnTo>
                  <a:lnTo>
                    <a:pt x="84" y="118"/>
                  </a:lnTo>
                  <a:lnTo>
                    <a:pt x="96" y="116"/>
                  </a:lnTo>
                  <a:lnTo>
                    <a:pt x="106" y="112"/>
                  </a:lnTo>
                  <a:lnTo>
                    <a:pt x="114" y="104"/>
                  </a:lnTo>
                  <a:lnTo>
                    <a:pt x="112" y="100"/>
                  </a:lnTo>
                  <a:lnTo>
                    <a:pt x="108" y="98"/>
                  </a:lnTo>
                  <a:lnTo>
                    <a:pt x="100" y="98"/>
                  </a:lnTo>
                  <a:lnTo>
                    <a:pt x="92" y="102"/>
                  </a:lnTo>
                  <a:lnTo>
                    <a:pt x="84" y="108"/>
                  </a:lnTo>
                  <a:lnTo>
                    <a:pt x="66" y="114"/>
                  </a:lnTo>
                  <a:lnTo>
                    <a:pt x="52" y="118"/>
                  </a:lnTo>
                  <a:lnTo>
                    <a:pt x="36" y="118"/>
                  </a:lnTo>
                  <a:lnTo>
                    <a:pt x="30" y="114"/>
                  </a:lnTo>
                  <a:lnTo>
                    <a:pt x="24" y="110"/>
                  </a:lnTo>
                  <a:lnTo>
                    <a:pt x="28" y="104"/>
                  </a:lnTo>
                  <a:lnTo>
                    <a:pt x="34" y="102"/>
                  </a:lnTo>
                  <a:lnTo>
                    <a:pt x="42" y="100"/>
                  </a:lnTo>
                  <a:lnTo>
                    <a:pt x="50" y="98"/>
                  </a:lnTo>
                  <a:lnTo>
                    <a:pt x="58" y="96"/>
                  </a:lnTo>
                  <a:lnTo>
                    <a:pt x="68" y="92"/>
                  </a:lnTo>
                  <a:lnTo>
                    <a:pt x="78" y="90"/>
                  </a:lnTo>
                  <a:lnTo>
                    <a:pt x="86" y="84"/>
                  </a:lnTo>
                  <a:lnTo>
                    <a:pt x="88" y="84"/>
                  </a:lnTo>
                  <a:lnTo>
                    <a:pt x="92" y="84"/>
                  </a:lnTo>
                  <a:lnTo>
                    <a:pt x="96" y="82"/>
                  </a:lnTo>
                  <a:lnTo>
                    <a:pt x="98" y="80"/>
                  </a:lnTo>
                  <a:lnTo>
                    <a:pt x="100" y="74"/>
                  </a:lnTo>
                  <a:lnTo>
                    <a:pt x="102" y="72"/>
                  </a:lnTo>
                  <a:lnTo>
                    <a:pt x="102" y="70"/>
                  </a:lnTo>
                  <a:lnTo>
                    <a:pt x="94" y="66"/>
                  </a:lnTo>
                  <a:lnTo>
                    <a:pt x="84" y="68"/>
                  </a:lnTo>
                  <a:lnTo>
                    <a:pt x="76" y="70"/>
                  </a:lnTo>
                  <a:lnTo>
                    <a:pt x="68" y="76"/>
                  </a:lnTo>
                  <a:lnTo>
                    <a:pt x="64" y="76"/>
                  </a:lnTo>
                  <a:lnTo>
                    <a:pt x="60" y="78"/>
                  </a:lnTo>
                  <a:lnTo>
                    <a:pt x="48" y="80"/>
                  </a:lnTo>
                  <a:lnTo>
                    <a:pt x="36" y="82"/>
                  </a:lnTo>
                  <a:lnTo>
                    <a:pt x="30" y="80"/>
                  </a:lnTo>
                  <a:lnTo>
                    <a:pt x="26" y="78"/>
                  </a:lnTo>
                  <a:lnTo>
                    <a:pt x="22" y="76"/>
                  </a:lnTo>
                  <a:lnTo>
                    <a:pt x="20" y="76"/>
                  </a:lnTo>
                  <a:lnTo>
                    <a:pt x="18" y="74"/>
                  </a:lnTo>
                  <a:lnTo>
                    <a:pt x="20" y="72"/>
                  </a:lnTo>
                  <a:lnTo>
                    <a:pt x="26" y="70"/>
                  </a:lnTo>
                  <a:lnTo>
                    <a:pt x="30" y="68"/>
                  </a:lnTo>
                  <a:lnTo>
                    <a:pt x="34" y="68"/>
                  </a:lnTo>
                  <a:lnTo>
                    <a:pt x="38" y="66"/>
                  </a:lnTo>
                  <a:lnTo>
                    <a:pt x="42" y="62"/>
                  </a:lnTo>
                  <a:lnTo>
                    <a:pt x="58" y="58"/>
                  </a:lnTo>
                  <a:lnTo>
                    <a:pt x="74" y="54"/>
                  </a:lnTo>
                  <a:lnTo>
                    <a:pt x="86" y="46"/>
                  </a:lnTo>
                  <a:lnTo>
                    <a:pt x="92" y="42"/>
                  </a:lnTo>
                  <a:lnTo>
                    <a:pt x="96" y="34"/>
                  </a:lnTo>
                  <a:lnTo>
                    <a:pt x="88" y="32"/>
                  </a:lnTo>
                  <a:lnTo>
                    <a:pt x="82" y="34"/>
                  </a:lnTo>
                  <a:lnTo>
                    <a:pt x="66" y="40"/>
                  </a:lnTo>
                  <a:lnTo>
                    <a:pt x="58" y="44"/>
                  </a:lnTo>
                  <a:lnTo>
                    <a:pt x="48" y="48"/>
                  </a:lnTo>
                  <a:lnTo>
                    <a:pt x="42" y="52"/>
                  </a:lnTo>
                  <a:lnTo>
                    <a:pt x="34" y="56"/>
                  </a:lnTo>
                  <a:lnTo>
                    <a:pt x="24" y="56"/>
                  </a:lnTo>
                  <a:lnTo>
                    <a:pt x="16" y="56"/>
                  </a:lnTo>
                  <a:lnTo>
                    <a:pt x="8" y="56"/>
                  </a:lnTo>
                  <a:lnTo>
                    <a:pt x="0" y="52"/>
                  </a:lnTo>
                  <a:lnTo>
                    <a:pt x="8" y="48"/>
                  </a:lnTo>
                  <a:lnTo>
                    <a:pt x="14" y="44"/>
                  </a:lnTo>
                  <a:lnTo>
                    <a:pt x="28" y="38"/>
                  </a:lnTo>
                  <a:lnTo>
                    <a:pt x="40" y="32"/>
                  </a:lnTo>
                  <a:lnTo>
                    <a:pt x="50" y="28"/>
                  </a:lnTo>
                  <a:lnTo>
                    <a:pt x="60" y="24"/>
                  </a:lnTo>
                  <a:lnTo>
                    <a:pt x="74" y="16"/>
                  </a:lnTo>
                  <a:lnTo>
                    <a:pt x="88" y="6"/>
                  </a:lnTo>
                  <a:lnTo>
                    <a:pt x="82" y="2"/>
                  </a:lnTo>
                  <a:lnTo>
                    <a:pt x="76" y="0"/>
                  </a:lnTo>
                  <a:lnTo>
                    <a:pt x="68" y="2"/>
                  </a:lnTo>
                  <a:lnTo>
                    <a:pt x="62" y="6"/>
                  </a:lnTo>
                  <a:lnTo>
                    <a:pt x="38" y="18"/>
                  </a:lnTo>
                  <a:lnTo>
                    <a:pt x="14" y="28"/>
                  </a:lnTo>
                  <a:lnTo>
                    <a:pt x="10" y="28"/>
                  </a:lnTo>
                  <a:lnTo>
                    <a:pt x="10" y="28"/>
                  </a:lnTo>
                  <a:lnTo>
                    <a:pt x="8" y="28"/>
                  </a:lnTo>
                  <a:lnTo>
                    <a:pt x="4" y="30"/>
                  </a:lnTo>
                </a:path>
              </a:pathLst>
            </a:custGeom>
            <a:noFill/>
            <a:ln w="9525">
              <a:solidFill>
                <a:schemeClr val="tx1"/>
              </a:solidFill>
              <a:prstDash val="solid"/>
              <a:round/>
              <a:headEnd/>
              <a:tailEnd/>
            </a:ln>
          </p:spPr>
          <p:txBody>
            <a:bodyPr/>
            <a:lstStyle/>
            <a:p>
              <a:endParaRPr lang="el-GR"/>
            </a:p>
          </p:txBody>
        </p:sp>
        <p:sp>
          <p:nvSpPr>
            <p:cNvPr id="151" name="Freeform 146"/>
            <p:cNvSpPr>
              <a:spLocks/>
            </p:cNvSpPr>
            <p:nvPr/>
          </p:nvSpPr>
          <p:spPr bwMode="auto">
            <a:xfrm>
              <a:off x="980" y="1400"/>
              <a:ext cx="142" cy="140"/>
            </a:xfrm>
            <a:custGeom>
              <a:avLst/>
              <a:gdLst/>
              <a:ahLst/>
              <a:cxnLst>
                <a:cxn ang="0">
                  <a:pos x="126" y="110"/>
                </a:cxn>
                <a:cxn ang="0">
                  <a:pos x="96" y="130"/>
                </a:cxn>
                <a:cxn ang="0">
                  <a:pos x="70" y="140"/>
                </a:cxn>
                <a:cxn ang="0">
                  <a:pos x="62" y="130"/>
                </a:cxn>
                <a:cxn ang="0">
                  <a:pos x="92" y="118"/>
                </a:cxn>
                <a:cxn ang="0">
                  <a:pos x="120" y="102"/>
                </a:cxn>
                <a:cxn ang="0">
                  <a:pos x="124" y="88"/>
                </a:cxn>
                <a:cxn ang="0">
                  <a:pos x="112" y="90"/>
                </a:cxn>
                <a:cxn ang="0">
                  <a:pos x="98" y="104"/>
                </a:cxn>
                <a:cxn ang="0">
                  <a:pos x="70" y="122"/>
                </a:cxn>
                <a:cxn ang="0">
                  <a:pos x="48" y="124"/>
                </a:cxn>
                <a:cxn ang="0">
                  <a:pos x="44" y="116"/>
                </a:cxn>
                <a:cxn ang="0">
                  <a:pos x="56" y="106"/>
                </a:cxn>
                <a:cxn ang="0">
                  <a:pos x="70" y="98"/>
                </a:cxn>
                <a:cxn ang="0">
                  <a:pos x="88" y="86"/>
                </a:cxn>
                <a:cxn ang="0">
                  <a:pos x="96" y="80"/>
                </a:cxn>
                <a:cxn ang="0">
                  <a:pos x="102" y="76"/>
                </a:cxn>
                <a:cxn ang="0">
                  <a:pos x="104" y="66"/>
                </a:cxn>
                <a:cxn ang="0">
                  <a:pos x="104" y="62"/>
                </a:cxn>
                <a:cxn ang="0">
                  <a:pos x="88" y="64"/>
                </a:cxn>
                <a:cxn ang="0">
                  <a:pos x="74" y="76"/>
                </a:cxn>
                <a:cxn ang="0">
                  <a:pos x="56" y="86"/>
                </a:cxn>
                <a:cxn ang="0">
                  <a:pos x="40" y="92"/>
                </a:cxn>
                <a:cxn ang="0">
                  <a:pos x="30" y="90"/>
                </a:cxn>
                <a:cxn ang="0">
                  <a:pos x="24" y="90"/>
                </a:cxn>
                <a:cxn ang="0">
                  <a:pos x="32" y="82"/>
                </a:cxn>
                <a:cxn ang="0">
                  <a:pos x="40" y="78"/>
                </a:cxn>
                <a:cxn ang="0">
                  <a:pos x="46" y="72"/>
                </a:cxn>
                <a:cxn ang="0">
                  <a:pos x="74" y="54"/>
                </a:cxn>
                <a:cxn ang="0">
                  <a:pos x="90" y="28"/>
                </a:cxn>
                <a:cxn ang="0">
                  <a:pos x="76" y="32"/>
                </a:cxn>
                <a:cxn ang="0">
                  <a:pos x="56" y="48"/>
                </a:cxn>
                <a:cxn ang="0">
                  <a:pos x="42" y="60"/>
                </a:cxn>
                <a:cxn ang="0">
                  <a:pos x="26" y="70"/>
                </a:cxn>
                <a:cxn ang="0">
                  <a:pos x="12" y="72"/>
                </a:cxn>
                <a:cxn ang="0">
                  <a:pos x="6" y="70"/>
                </a:cxn>
                <a:cxn ang="0">
                  <a:pos x="10" y="64"/>
                </a:cxn>
                <a:cxn ang="0">
                  <a:pos x="26" y="52"/>
                </a:cxn>
                <a:cxn ang="0">
                  <a:pos x="44" y="36"/>
                </a:cxn>
                <a:cxn ang="0">
                  <a:pos x="64" y="18"/>
                </a:cxn>
                <a:cxn ang="0">
                  <a:pos x="68" y="0"/>
                </a:cxn>
                <a:cxn ang="0">
                  <a:pos x="56" y="6"/>
                </a:cxn>
                <a:cxn ang="0">
                  <a:pos x="30" y="30"/>
                </a:cxn>
                <a:cxn ang="0">
                  <a:pos x="6" y="46"/>
                </a:cxn>
                <a:cxn ang="0">
                  <a:pos x="4" y="48"/>
                </a:cxn>
              </a:cxnLst>
              <a:rect l="0" t="0" r="r" b="b"/>
              <a:pathLst>
                <a:path w="142" h="140">
                  <a:moveTo>
                    <a:pt x="142" y="100"/>
                  </a:moveTo>
                  <a:lnTo>
                    <a:pt x="126" y="110"/>
                  </a:lnTo>
                  <a:lnTo>
                    <a:pt x="110" y="122"/>
                  </a:lnTo>
                  <a:lnTo>
                    <a:pt x="96" y="130"/>
                  </a:lnTo>
                  <a:lnTo>
                    <a:pt x="84" y="136"/>
                  </a:lnTo>
                  <a:lnTo>
                    <a:pt x="70" y="140"/>
                  </a:lnTo>
                  <a:lnTo>
                    <a:pt x="54" y="138"/>
                  </a:lnTo>
                  <a:lnTo>
                    <a:pt x="62" y="130"/>
                  </a:lnTo>
                  <a:lnTo>
                    <a:pt x="70" y="126"/>
                  </a:lnTo>
                  <a:lnTo>
                    <a:pt x="92" y="118"/>
                  </a:lnTo>
                  <a:lnTo>
                    <a:pt x="112" y="108"/>
                  </a:lnTo>
                  <a:lnTo>
                    <a:pt x="120" y="102"/>
                  </a:lnTo>
                  <a:lnTo>
                    <a:pt x="126" y="92"/>
                  </a:lnTo>
                  <a:lnTo>
                    <a:pt x="124" y="88"/>
                  </a:lnTo>
                  <a:lnTo>
                    <a:pt x="120" y="88"/>
                  </a:lnTo>
                  <a:lnTo>
                    <a:pt x="112" y="90"/>
                  </a:lnTo>
                  <a:lnTo>
                    <a:pt x="104" y="96"/>
                  </a:lnTo>
                  <a:lnTo>
                    <a:pt x="98" y="104"/>
                  </a:lnTo>
                  <a:lnTo>
                    <a:pt x="84" y="116"/>
                  </a:lnTo>
                  <a:lnTo>
                    <a:pt x="70" y="122"/>
                  </a:lnTo>
                  <a:lnTo>
                    <a:pt x="56" y="126"/>
                  </a:lnTo>
                  <a:lnTo>
                    <a:pt x="48" y="124"/>
                  </a:lnTo>
                  <a:lnTo>
                    <a:pt x="40" y="122"/>
                  </a:lnTo>
                  <a:lnTo>
                    <a:pt x="44" y="116"/>
                  </a:lnTo>
                  <a:lnTo>
                    <a:pt x="48" y="110"/>
                  </a:lnTo>
                  <a:lnTo>
                    <a:pt x="56" y="106"/>
                  </a:lnTo>
                  <a:lnTo>
                    <a:pt x="62" y="102"/>
                  </a:lnTo>
                  <a:lnTo>
                    <a:pt x="70" y="98"/>
                  </a:lnTo>
                  <a:lnTo>
                    <a:pt x="80" y="92"/>
                  </a:lnTo>
                  <a:lnTo>
                    <a:pt x="88" y="86"/>
                  </a:lnTo>
                  <a:lnTo>
                    <a:pt x="94" y="80"/>
                  </a:lnTo>
                  <a:lnTo>
                    <a:pt x="96" y="80"/>
                  </a:lnTo>
                  <a:lnTo>
                    <a:pt x="100" y="78"/>
                  </a:lnTo>
                  <a:lnTo>
                    <a:pt x="102" y="76"/>
                  </a:lnTo>
                  <a:lnTo>
                    <a:pt x="104" y="72"/>
                  </a:lnTo>
                  <a:lnTo>
                    <a:pt x="104" y="66"/>
                  </a:lnTo>
                  <a:lnTo>
                    <a:pt x="104" y="64"/>
                  </a:lnTo>
                  <a:lnTo>
                    <a:pt x="104" y="62"/>
                  </a:lnTo>
                  <a:lnTo>
                    <a:pt x="96" y="62"/>
                  </a:lnTo>
                  <a:lnTo>
                    <a:pt x="88" y="64"/>
                  </a:lnTo>
                  <a:lnTo>
                    <a:pt x="80" y="70"/>
                  </a:lnTo>
                  <a:lnTo>
                    <a:pt x="74" y="76"/>
                  </a:lnTo>
                  <a:lnTo>
                    <a:pt x="66" y="80"/>
                  </a:lnTo>
                  <a:lnTo>
                    <a:pt x="56" y="86"/>
                  </a:lnTo>
                  <a:lnTo>
                    <a:pt x="44" y="92"/>
                  </a:lnTo>
                  <a:lnTo>
                    <a:pt x="40" y="92"/>
                  </a:lnTo>
                  <a:lnTo>
                    <a:pt x="36" y="90"/>
                  </a:lnTo>
                  <a:lnTo>
                    <a:pt x="30" y="90"/>
                  </a:lnTo>
                  <a:lnTo>
                    <a:pt x="26" y="90"/>
                  </a:lnTo>
                  <a:lnTo>
                    <a:pt x="24" y="90"/>
                  </a:lnTo>
                  <a:lnTo>
                    <a:pt x="26" y="86"/>
                  </a:lnTo>
                  <a:lnTo>
                    <a:pt x="32" y="82"/>
                  </a:lnTo>
                  <a:lnTo>
                    <a:pt x="36" y="80"/>
                  </a:lnTo>
                  <a:lnTo>
                    <a:pt x="40" y="78"/>
                  </a:lnTo>
                  <a:lnTo>
                    <a:pt x="42" y="76"/>
                  </a:lnTo>
                  <a:lnTo>
                    <a:pt x="46" y="72"/>
                  </a:lnTo>
                  <a:lnTo>
                    <a:pt x="60" y="64"/>
                  </a:lnTo>
                  <a:lnTo>
                    <a:pt x="74" y="54"/>
                  </a:lnTo>
                  <a:lnTo>
                    <a:pt x="84" y="44"/>
                  </a:lnTo>
                  <a:lnTo>
                    <a:pt x="90" y="28"/>
                  </a:lnTo>
                  <a:lnTo>
                    <a:pt x="82" y="30"/>
                  </a:lnTo>
                  <a:lnTo>
                    <a:pt x="76" y="32"/>
                  </a:lnTo>
                  <a:lnTo>
                    <a:pt x="62" y="42"/>
                  </a:lnTo>
                  <a:lnTo>
                    <a:pt x="56" y="48"/>
                  </a:lnTo>
                  <a:lnTo>
                    <a:pt x="48" y="56"/>
                  </a:lnTo>
                  <a:lnTo>
                    <a:pt x="42" y="60"/>
                  </a:lnTo>
                  <a:lnTo>
                    <a:pt x="36" y="66"/>
                  </a:lnTo>
                  <a:lnTo>
                    <a:pt x="26" y="70"/>
                  </a:lnTo>
                  <a:lnTo>
                    <a:pt x="20" y="72"/>
                  </a:lnTo>
                  <a:lnTo>
                    <a:pt x="12" y="72"/>
                  </a:lnTo>
                  <a:lnTo>
                    <a:pt x="2" y="72"/>
                  </a:lnTo>
                  <a:lnTo>
                    <a:pt x="6" y="70"/>
                  </a:lnTo>
                  <a:lnTo>
                    <a:pt x="8" y="66"/>
                  </a:lnTo>
                  <a:lnTo>
                    <a:pt x="10" y="64"/>
                  </a:lnTo>
                  <a:lnTo>
                    <a:pt x="14" y="60"/>
                  </a:lnTo>
                  <a:lnTo>
                    <a:pt x="26" y="52"/>
                  </a:lnTo>
                  <a:lnTo>
                    <a:pt x="36" y="42"/>
                  </a:lnTo>
                  <a:lnTo>
                    <a:pt x="44" y="36"/>
                  </a:lnTo>
                  <a:lnTo>
                    <a:pt x="52" y="28"/>
                  </a:lnTo>
                  <a:lnTo>
                    <a:pt x="64" y="18"/>
                  </a:lnTo>
                  <a:lnTo>
                    <a:pt x="74" y="4"/>
                  </a:lnTo>
                  <a:lnTo>
                    <a:pt x="68" y="0"/>
                  </a:lnTo>
                  <a:lnTo>
                    <a:pt x="62" y="2"/>
                  </a:lnTo>
                  <a:lnTo>
                    <a:pt x="56" y="6"/>
                  </a:lnTo>
                  <a:lnTo>
                    <a:pt x="50" y="12"/>
                  </a:lnTo>
                  <a:lnTo>
                    <a:pt x="30" y="30"/>
                  </a:lnTo>
                  <a:lnTo>
                    <a:pt x="10" y="46"/>
                  </a:lnTo>
                  <a:lnTo>
                    <a:pt x="6" y="46"/>
                  </a:lnTo>
                  <a:lnTo>
                    <a:pt x="4" y="48"/>
                  </a:lnTo>
                  <a:lnTo>
                    <a:pt x="4" y="48"/>
                  </a:lnTo>
                  <a:lnTo>
                    <a:pt x="0" y="50"/>
                  </a:lnTo>
                </a:path>
              </a:pathLst>
            </a:custGeom>
            <a:noFill/>
            <a:ln w="9525">
              <a:solidFill>
                <a:schemeClr val="tx1"/>
              </a:solidFill>
              <a:prstDash val="solid"/>
              <a:round/>
              <a:headEnd/>
              <a:tailEnd/>
            </a:ln>
          </p:spPr>
          <p:txBody>
            <a:bodyPr/>
            <a:lstStyle/>
            <a:p>
              <a:endParaRPr lang="el-GR"/>
            </a:p>
          </p:txBody>
        </p:sp>
        <p:sp>
          <p:nvSpPr>
            <p:cNvPr id="152" name="Freeform 147"/>
            <p:cNvSpPr>
              <a:spLocks/>
            </p:cNvSpPr>
            <p:nvPr/>
          </p:nvSpPr>
          <p:spPr bwMode="auto">
            <a:xfrm>
              <a:off x="876" y="1308"/>
              <a:ext cx="150" cy="136"/>
            </a:xfrm>
            <a:custGeom>
              <a:avLst/>
              <a:gdLst/>
              <a:ahLst/>
              <a:cxnLst>
                <a:cxn ang="0">
                  <a:pos x="136" y="88"/>
                </a:cxn>
                <a:cxn ang="0">
                  <a:pos x="116" y="116"/>
                </a:cxn>
                <a:cxn ang="0">
                  <a:pos x="92" y="132"/>
                </a:cxn>
                <a:cxn ang="0">
                  <a:pos x="84" y="126"/>
                </a:cxn>
                <a:cxn ang="0">
                  <a:pos x="106" y="104"/>
                </a:cxn>
                <a:cxn ang="0">
                  <a:pos x="130" y="80"/>
                </a:cxn>
                <a:cxn ang="0">
                  <a:pos x="130" y="68"/>
                </a:cxn>
                <a:cxn ang="0">
                  <a:pos x="118" y="74"/>
                </a:cxn>
                <a:cxn ang="0">
                  <a:pos x="110" y="90"/>
                </a:cxn>
                <a:cxn ang="0">
                  <a:pos x="88" y="116"/>
                </a:cxn>
                <a:cxn ang="0">
                  <a:pos x="68" y="124"/>
                </a:cxn>
                <a:cxn ang="0">
                  <a:pos x="60" y="116"/>
                </a:cxn>
                <a:cxn ang="0">
                  <a:pos x="74" y="100"/>
                </a:cxn>
                <a:cxn ang="0">
                  <a:pos x="88" y="84"/>
                </a:cxn>
                <a:cxn ang="0">
                  <a:pos x="100" y="68"/>
                </a:cxn>
                <a:cxn ang="0">
                  <a:pos x="104" y="64"/>
                </a:cxn>
                <a:cxn ang="0">
                  <a:pos x="106" y="58"/>
                </a:cxn>
                <a:cxn ang="0">
                  <a:pos x="104" y="50"/>
                </a:cxn>
                <a:cxn ang="0">
                  <a:pos x="96" y="50"/>
                </a:cxn>
                <a:cxn ang="0">
                  <a:pos x="80" y="70"/>
                </a:cxn>
                <a:cxn ang="0">
                  <a:pos x="74" y="76"/>
                </a:cxn>
                <a:cxn ang="0">
                  <a:pos x="54" y="94"/>
                </a:cxn>
                <a:cxn ang="0">
                  <a:pos x="46" y="94"/>
                </a:cxn>
                <a:cxn ang="0">
                  <a:pos x="38" y="96"/>
                </a:cxn>
                <a:cxn ang="0">
                  <a:pos x="36" y="92"/>
                </a:cxn>
                <a:cxn ang="0">
                  <a:pos x="46" y="82"/>
                </a:cxn>
                <a:cxn ang="0">
                  <a:pos x="50" y="74"/>
                </a:cxn>
                <a:cxn ang="0">
                  <a:pos x="72" y="50"/>
                </a:cxn>
                <a:cxn ang="0">
                  <a:pos x="80" y="28"/>
                </a:cxn>
                <a:cxn ang="0">
                  <a:pos x="72" y="22"/>
                </a:cxn>
                <a:cxn ang="0">
                  <a:pos x="58" y="40"/>
                </a:cxn>
                <a:cxn ang="0">
                  <a:pos x="48" y="58"/>
                </a:cxn>
                <a:cxn ang="0">
                  <a:pos x="40" y="72"/>
                </a:cxn>
                <a:cxn ang="0">
                  <a:pos x="24" y="82"/>
                </a:cxn>
                <a:cxn ang="0">
                  <a:pos x="8" y="86"/>
                </a:cxn>
                <a:cxn ang="0">
                  <a:pos x="16" y="72"/>
                </a:cxn>
                <a:cxn ang="0">
                  <a:pos x="32" y="50"/>
                </a:cxn>
                <a:cxn ang="0">
                  <a:pos x="50" y="24"/>
                </a:cxn>
                <a:cxn ang="0">
                  <a:pos x="58" y="2"/>
                </a:cxn>
                <a:cxn ang="0">
                  <a:pos x="46" y="4"/>
                </a:cxn>
                <a:cxn ang="0">
                  <a:pos x="38" y="16"/>
                </a:cxn>
                <a:cxn ang="0">
                  <a:pos x="22" y="38"/>
                </a:cxn>
                <a:cxn ang="0">
                  <a:pos x="6" y="62"/>
                </a:cxn>
                <a:cxn ang="0">
                  <a:pos x="4" y="64"/>
                </a:cxn>
              </a:cxnLst>
              <a:rect l="0" t="0" r="r" b="b"/>
              <a:pathLst>
                <a:path w="150" h="136">
                  <a:moveTo>
                    <a:pt x="150" y="74"/>
                  </a:moveTo>
                  <a:lnTo>
                    <a:pt x="136" y="88"/>
                  </a:lnTo>
                  <a:lnTo>
                    <a:pt x="126" y="104"/>
                  </a:lnTo>
                  <a:lnTo>
                    <a:pt x="116" y="116"/>
                  </a:lnTo>
                  <a:lnTo>
                    <a:pt x="106" y="126"/>
                  </a:lnTo>
                  <a:lnTo>
                    <a:pt x="92" y="132"/>
                  </a:lnTo>
                  <a:lnTo>
                    <a:pt x="78" y="136"/>
                  </a:lnTo>
                  <a:lnTo>
                    <a:pt x="84" y="126"/>
                  </a:lnTo>
                  <a:lnTo>
                    <a:pt x="90" y="118"/>
                  </a:lnTo>
                  <a:lnTo>
                    <a:pt x="106" y="104"/>
                  </a:lnTo>
                  <a:lnTo>
                    <a:pt x="124" y="90"/>
                  </a:lnTo>
                  <a:lnTo>
                    <a:pt x="130" y="80"/>
                  </a:lnTo>
                  <a:lnTo>
                    <a:pt x="134" y="70"/>
                  </a:lnTo>
                  <a:lnTo>
                    <a:pt x="130" y="68"/>
                  </a:lnTo>
                  <a:lnTo>
                    <a:pt x="126" y="68"/>
                  </a:lnTo>
                  <a:lnTo>
                    <a:pt x="118" y="74"/>
                  </a:lnTo>
                  <a:lnTo>
                    <a:pt x="112" y="82"/>
                  </a:lnTo>
                  <a:lnTo>
                    <a:pt x="110" y="90"/>
                  </a:lnTo>
                  <a:lnTo>
                    <a:pt x="100" y="104"/>
                  </a:lnTo>
                  <a:lnTo>
                    <a:pt x="88" y="116"/>
                  </a:lnTo>
                  <a:lnTo>
                    <a:pt x="76" y="124"/>
                  </a:lnTo>
                  <a:lnTo>
                    <a:pt x="68" y="124"/>
                  </a:lnTo>
                  <a:lnTo>
                    <a:pt x="60" y="124"/>
                  </a:lnTo>
                  <a:lnTo>
                    <a:pt x="60" y="116"/>
                  </a:lnTo>
                  <a:lnTo>
                    <a:pt x="64" y="110"/>
                  </a:lnTo>
                  <a:lnTo>
                    <a:pt x="74" y="100"/>
                  </a:lnTo>
                  <a:lnTo>
                    <a:pt x="80" y="92"/>
                  </a:lnTo>
                  <a:lnTo>
                    <a:pt x="88" y="84"/>
                  </a:lnTo>
                  <a:lnTo>
                    <a:pt x="96" y="76"/>
                  </a:lnTo>
                  <a:lnTo>
                    <a:pt x="100" y="68"/>
                  </a:lnTo>
                  <a:lnTo>
                    <a:pt x="102" y="68"/>
                  </a:lnTo>
                  <a:lnTo>
                    <a:pt x="104" y="64"/>
                  </a:lnTo>
                  <a:lnTo>
                    <a:pt x="106" y="62"/>
                  </a:lnTo>
                  <a:lnTo>
                    <a:pt x="106" y="58"/>
                  </a:lnTo>
                  <a:lnTo>
                    <a:pt x="106" y="52"/>
                  </a:lnTo>
                  <a:lnTo>
                    <a:pt x="104" y="50"/>
                  </a:lnTo>
                  <a:lnTo>
                    <a:pt x="104" y="48"/>
                  </a:lnTo>
                  <a:lnTo>
                    <a:pt x="96" y="50"/>
                  </a:lnTo>
                  <a:lnTo>
                    <a:pt x="90" y="56"/>
                  </a:lnTo>
                  <a:lnTo>
                    <a:pt x="80" y="70"/>
                  </a:lnTo>
                  <a:lnTo>
                    <a:pt x="78" y="72"/>
                  </a:lnTo>
                  <a:lnTo>
                    <a:pt x="74" y="76"/>
                  </a:lnTo>
                  <a:lnTo>
                    <a:pt x="64" y="86"/>
                  </a:lnTo>
                  <a:lnTo>
                    <a:pt x="54" y="94"/>
                  </a:lnTo>
                  <a:lnTo>
                    <a:pt x="50" y="94"/>
                  </a:lnTo>
                  <a:lnTo>
                    <a:pt x="46" y="94"/>
                  </a:lnTo>
                  <a:lnTo>
                    <a:pt x="40" y="96"/>
                  </a:lnTo>
                  <a:lnTo>
                    <a:pt x="38" y="96"/>
                  </a:lnTo>
                  <a:lnTo>
                    <a:pt x="36" y="96"/>
                  </a:lnTo>
                  <a:lnTo>
                    <a:pt x="36" y="92"/>
                  </a:lnTo>
                  <a:lnTo>
                    <a:pt x="42" y="84"/>
                  </a:lnTo>
                  <a:lnTo>
                    <a:pt x="46" y="82"/>
                  </a:lnTo>
                  <a:lnTo>
                    <a:pt x="48" y="80"/>
                  </a:lnTo>
                  <a:lnTo>
                    <a:pt x="50" y="74"/>
                  </a:lnTo>
                  <a:lnTo>
                    <a:pt x="62" y="62"/>
                  </a:lnTo>
                  <a:lnTo>
                    <a:pt x="72" y="50"/>
                  </a:lnTo>
                  <a:lnTo>
                    <a:pt x="80" y="36"/>
                  </a:lnTo>
                  <a:lnTo>
                    <a:pt x="80" y="28"/>
                  </a:lnTo>
                  <a:lnTo>
                    <a:pt x="80" y="20"/>
                  </a:lnTo>
                  <a:lnTo>
                    <a:pt x="72" y="22"/>
                  </a:lnTo>
                  <a:lnTo>
                    <a:pt x="66" y="28"/>
                  </a:lnTo>
                  <a:lnTo>
                    <a:pt x="58" y="40"/>
                  </a:lnTo>
                  <a:lnTo>
                    <a:pt x="52" y="50"/>
                  </a:lnTo>
                  <a:lnTo>
                    <a:pt x="48" y="58"/>
                  </a:lnTo>
                  <a:lnTo>
                    <a:pt x="44" y="66"/>
                  </a:lnTo>
                  <a:lnTo>
                    <a:pt x="40" y="72"/>
                  </a:lnTo>
                  <a:lnTo>
                    <a:pt x="32" y="78"/>
                  </a:lnTo>
                  <a:lnTo>
                    <a:pt x="24" y="82"/>
                  </a:lnTo>
                  <a:lnTo>
                    <a:pt x="18" y="86"/>
                  </a:lnTo>
                  <a:lnTo>
                    <a:pt x="8" y="86"/>
                  </a:lnTo>
                  <a:lnTo>
                    <a:pt x="12" y="80"/>
                  </a:lnTo>
                  <a:lnTo>
                    <a:pt x="16" y="72"/>
                  </a:lnTo>
                  <a:lnTo>
                    <a:pt x="24" y="62"/>
                  </a:lnTo>
                  <a:lnTo>
                    <a:pt x="32" y="50"/>
                  </a:lnTo>
                  <a:lnTo>
                    <a:pt x="44" y="32"/>
                  </a:lnTo>
                  <a:lnTo>
                    <a:pt x="50" y="24"/>
                  </a:lnTo>
                  <a:lnTo>
                    <a:pt x="52" y="18"/>
                  </a:lnTo>
                  <a:lnTo>
                    <a:pt x="58" y="2"/>
                  </a:lnTo>
                  <a:lnTo>
                    <a:pt x="52" y="0"/>
                  </a:lnTo>
                  <a:lnTo>
                    <a:pt x="46" y="4"/>
                  </a:lnTo>
                  <a:lnTo>
                    <a:pt x="42" y="8"/>
                  </a:lnTo>
                  <a:lnTo>
                    <a:pt x="38" y="16"/>
                  </a:lnTo>
                  <a:lnTo>
                    <a:pt x="30" y="26"/>
                  </a:lnTo>
                  <a:lnTo>
                    <a:pt x="22" y="38"/>
                  </a:lnTo>
                  <a:lnTo>
                    <a:pt x="8" y="60"/>
                  </a:lnTo>
                  <a:lnTo>
                    <a:pt x="6" y="62"/>
                  </a:lnTo>
                  <a:lnTo>
                    <a:pt x="4" y="62"/>
                  </a:lnTo>
                  <a:lnTo>
                    <a:pt x="4" y="64"/>
                  </a:lnTo>
                  <a:lnTo>
                    <a:pt x="0" y="66"/>
                  </a:lnTo>
                </a:path>
              </a:pathLst>
            </a:custGeom>
            <a:noFill/>
            <a:ln w="9525">
              <a:solidFill>
                <a:schemeClr val="tx1"/>
              </a:solidFill>
              <a:prstDash val="solid"/>
              <a:round/>
              <a:headEnd/>
              <a:tailEnd/>
            </a:ln>
          </p:spPr>
          <p:txBody>
            <a:bodyPr/>
            <a:lstStyle/>
            <a:p>
              <a:endParaRPr lang="el-GR"/>
            </a:p>
          </p:txBody>
        </p:sp>
        <p:sp>
          <p:nvSpPr>
            <p:cNvPr id="153" name="Freeform 148"/>
            <p:cNvSpPr>
              <a:spLocks/>
            </p:cNvSpPr>
            <p:nvPr/>
          </p:nvSpPr>
          <p:spPr bwMode="auto">
            <a:xfrm>
              <a:off x="754" y="1254"/>
              <a:ext cx="146" cy="122"/>
            </a:xfrm>
            <a:custGeom>
              <a:avLst/>
              <a:gdLst/>
              <a:ahLst/>
              <a:cxnLst>
                <a:cxn ang="0">
                  <a:pos x="138" y="58"/>
                </a:cxn>
                <a:cxn ang="0">
                  <a:pos x="128" y="92"/>
                </a:cxn>
                <a:cxn ang="0">
                  <a:pos x="112" y="114"/>
                </a:cxn>
                <a:cxn ang="0">
                  <a:pos x="100" y="112"/>
                </a:cxn>
                <a:cxn ang="0">
                  <a:pos x="116" y="82"/>
                </a:cxn>
                <a:cxn ang="0">
                  <a:pos x="130" y="54"/>
                </a:cxn>
                <a:cxn ang="0">
                  <a:pos x="126" y="42"/>
                </a:cxn>
                <a:cxn ang="0">
                  <a:pos x="116" y="50"/>
                </a:cxn>
                <a:cxn ang="0">
                  <a:pos x="114" y="68"/>
                </a:cxn>
                <a:cxn ang="0">
                  <a:pos x="102" y="100"/>
                </a:cxn>
                <a:cxn ang="0">
                  <a:pos x="76" y="116"/>
                </a:cxn>
                <a:cxn ang="0">
                  <a:pos x="76" y="102"/>
                </a:cxn>
                <a:cxn ang="0">
                  <a:pos x="84" y="88"/>
                </a:cxn>
                <a:cxn ang="0">
                  <a:pos x="92" y="70"/>
                </a:cxn>
                <a:cxn ang="0">
                  <a:pos x="98" y="50"/>
                </a:cxn>
                <a:cxn ang="0">
                  <a:pos x="100" y="46"/>
                </a:cxn>
                <a:cxn ang="0">
                  <a:pos x="100" y="38"/>
                </a:cxn>
                <a:cxn ang="0">
                  <a:pos x="98" y="34"/>
                </a:cxn>
                <a:cxn ang="0">
                  <a:pos x="94" y="30"/>
                </a:cxn>
                <a:cxn ang="0">
                  <a:pos x="82" y="42"/>
                </a:cxn>
                <a:cxn ang="0">
                  <a:pos x="78" y="58"/>
                </a:cxn>
                <a:cxn ang="0">
                  <a:pos x="74" y="66"/>
                </a:cxn>
                <a:cxn ang="0">
                  <a:pos x="62" y="88"/>
                </a:cxn>
                <a:cxn ang="0">
                  <a:pos x="54" y="92"/>
                </a:cxn>
                <a:cxn ang="0">
                  <a:pos x="48" y="96"/>
                </a:cxn>
                <a:cxn ang="0">
                  <a:pos x="44" y="94"/>
                </a:cxn>
                <a:cxn ang="0">
                  <a:pos x="48" y="84"/>
                </a:cxn>
                <a:cxn ang="0">
                  <a:pos x="52" y="76"/>
                </a:cxn>
                <a:cxn ang="0">
                  <a:pos x="60" y="56"/>
                </a:cxn>
                <a:cxn ang="0">
                  <a:pos x="68" y="26"/>
                </a:cxn>
                <a:cxn ang="0">
                  <a:pos x="64" y="12"/>
                </a:cxn>
                <a:cxn ang="0">
                  <a:pos x="54" y="22"/>
                </a:cxn>
                <a:cxn ang="0">
                  <a:pos x="50" y="38"/>
                </a:cxn>
                <a:cxn ang="0">
                  <a:pos x="44" y="56"/>
                </a:cxn>
                <a:cxn ang="0">
                  <a:pos x="40" y="72"/>
                </a:cxn>
                <a:cxn ang="0">
                  <a:pos x="30" y="86"/>
                </a:cxn>
                <a:cxn ang="0">
                  <a:pos x="16" y="96"/>
                </a:cxn>
                <a:cxn ang="0">
                  <a:pos x="18" y="80"/>
                </a:cxn>
                <a:cxn ang="0">
                  <a:pos x="28" y="54"/>
                </a:cxn>
                <a:cxn ang="0">
                  <a:pos x="32" y="32"/>
                </a:cxn>
                <a:cxn ang="0">
                  <a:pos x="36" y="0"/>
                </a:cxn>
                <a:cxn ang="0">
                  <a:pos x="26" y="6"/>
                </a:cxn>
                <a:cxn ang="0">
                  <a:pos x="22" y="20"/>
                </a:cxn>
                <a:cxn ang="0">
                  <a:pos x="12" y="58"/>
                </a:cxn>
                <a:cxn ang="0">
                  <a:pos x="4" y="74"/>
                </a:cxn>
                <a:cxn ang="0">
                  <a:pos x="2" y="76"/>
                </a:cxn>
              </a:cxnLst>
              <a:rect l="0" t="0" r="r" b="b"/>
              <a:pathLst>
                <a:path w="146" h="122">
                  <a:moveTo>
                    <a:pt x="146" y="40"/>
                  </a:moveTo>
                  <a:lnTo>
                    <a:pt x="138" y="58"/>
                  </a:lnTo>
                  <a:lnTo>
                    <a:pt x="134" y="76"/>
                  </a:lnTo>
                  <a:lnTo>
                    <a:pt x="128" y="92"/>
                  </a:lnTo>
                  <a:lnTo>
                    <a:pt x="120" y="104"/>
                  </a:lnTo>
                  <a:lnTo>
                    <a:pt x="112" y="114"/>
                  </a:lnTo>
                  <a:lnTo>
                    <a:pt x="98" y="122"/>
                  </a:lnTo>
                  <a:lnTo>
                    <a:pt x="100" y="112"/>
                  </a:lnTo>
                  <a:lnTo>
                    <a:pt x="104" y="102"/>
                  </a:lnTo>
                  <a:lnTo>
                    <a:pt x="116" y="82"/>
                  </a:lnTo>
                  <a:lnTo>
                    <a:pt x="126" y="64"/>
                  </a:lnTo>
                  <a:lnTo>
                    <a:pt x="130" y="54"/>
                  </a:lnTo>
                  <a:lnTo>
                    <a:pt x="130" y="42"/>
                  </a:lnTo>
                  <a:lnTo>
                    <a:pt x="126" y="42"/>
                  </a:lnTo>
                  <a:lnTo>
                    <a:pt x="122" y="42"/>
                  </a:lnTo>
                  <a:lnTo>
                    <a:pt x="116" y="50"/>
                  </a:lnTo>
                  <a:lnTo>
                    <a:pt x="114" y="58"/>
                  </a:lnTo>
                  <a:lnTo>
                    <a:pt x="114" y="68"/>
                  </a:lnTo>
                  <a:lnTo>
                    <a:pt x="108" y="86"/>
                  </a:lnTo>
                  <a:lnTo>
                    <a:pt x="102" y="100"/>
                  </a:lnTo>
                  <a:lnTo>
                    <a:pt x="92" y="110"/>
                  </a:lnTo>
                  <a:lnTo>
                    <a:pt x="76" y="116"/>
                  </a:lnTo>
                  <a:lnTo>
                    <a:pt x="74" y="108"/>
                  </a:lnTo>
                  <a:lnTo>
                    <a:pt x="76" y="102"/>
                  </a:lnTo>
                  <a:lnTo>
                    <a:pt x="80" y="96"/>
                  </a:lnTo>
                  <a:lnTo>
                    <a:pt x="84" y="88"/>
                  </a:lnTo>
                  <a:lnTo>
                    <a:pt x="88" y="80"/>
                  </a:lnTo>
                  <a:lnTo>
                    <a:pt x="92" y="70"/>
                  </a:lnTo>
                  <a:lnTo>
                    <a:pt x="96" y="60"/>
                  </a:lnTo>
                  <a:lnTo>
                    <a:pt x="98" y="50"/>
                  </a:lnTo>
                  <a:lnTo>
                    <a:pt x="98" y="48"/>
                  </a:lnTo>
                  <a:lnTo>
                    <a:pt x="100" y="46"/>
                  </a:lnTo>
                  <a:lnTo>
                    <a:pt x="100" y="42"/>
                  </a:lnTo>
                  <a:lnTo>
                    <a:pt x="100" y="38"/>
                  </a:lnTo>
                  <a:lnTo>
                    <a:pt x="100" y="36"/>
                  </a:lnTo>
                  <a:lnTo>
                    <a:pt x="98" y="34"/>
                  </a:lnTo>
                  <a:lnTo>
                    <a:pt x="96" y="32"/>
                  </a:lnTo>
                  <a:lnTo>
                    <a:pt x="94" y="30"/>
                  </a:lnTo>
                  <a:lnTo>
                    <a:pt x="86" y="34"/>
                  </a:lnTo>
                  <a:lnTo>
                    <a:pt x="82" y="42"/>
                  </a:lnTo>
                  <a:lnTo>
                    <a:pt x="78" y="50"/>
                  </a:lnTo>
                  <a:lnTo>
                    <a:pt x="78" y="58"/>
                  </a:lnTo>
                  <a:lnTo>
                    <a:pt x="76" y="62"/>
                  </a:lnTo>
                  <a:lnTo>
                    <a:pt x="74" y="66"/>
                  </a:lnTo>
                  <a:lnTo>
                    <a:pt x="70" y="78"/>
                  </a:lnTo>
                  <a:lnTo>
                    <a:pt x="62" y="88"/>
                  </a:lnTo>
                  <a:lnTo>
                    <a:pt x="58" y="92"/>
                  </a:lnTo>
                  <a:lnTo>
                    <a:pt x="54" y="92"/>
                  </a:lnTo>
                  <a:lnTo>
                    <a:pt x="50" y="94"/>
                  </a:lnTo>
                  <a:lnTo>
                    <a:pt x="48" y="96"/>
                  </a:lnTo>
                  <a:lnTo>
                    <a:pt x="46" y="98"/>
                  </a:lnTo>
                  <a:lnTo>
                    <a:pt x="44" y="94"/>
                  </a:lnTo>
                  <a:lnTo>
                    <a:pt x="46" y="88"/>
                  </a:lnTo>
                  <a:lnTo>
                    <a:pt x="48" y="84"/>
                  </a:lnTo>
                  <a:lnTo>
                    <a:pt x="50" y="80"/>
                  </a:lnTo>
                  <a:lnTo>
                    <a:pt x="52" y="76"/>
                  </a:lnTo>
                  <a:lnTo>
                    <a:pt x="52" y="72"/>
                  </a:lnTo>
                  <a:lnTo>
                    <a:pt x="60" y="56"/>
                  </a:lnTo>
                  <a:lnTo>
                    <a:pt x="66" y="42"/>
                  </a:lnTo>
                  <a:lnTo>
                    <a:pt x="68" y="26"/>
                  </a:lnTo>
                  <a:lnTo>
                    <a:pt x="66" y="20"/>
                  </a:lnTo>
                  <a:lnTo>
                    <a:pt x="64" y="12"/>
                  </a:lnTo>
                  <a:lnTo>
                    <a:pt x="58" y="16"/>
                  </a:lnTo>
                  <a:lnTo>
                    <a:pt x="54" y="22"/>
                  </a:lnTo>
                  <a:lnTo>
                    <a:pt x="52" y="30"/>
                  </a:lnTo>
                  <a:lnTo>
                    <a:pt x="50" y="38"/>
                  </a:lnTo>
                  <a:lnTo>
                    <a:pt x="46" y="48"/>
                  </a:lnTo>
                  <a:lnTo>
                    <a:pt x="44" y="56"/>
                  </a:lnTo>
                  <a:lnTo>
                    <a:pt x="42" y="64"/>
                  </a:lnTo>
                  <a:lnTo>
                    <a:pt x="40" y="72"/>
                  </a:lnTo>
                  <a:lnTo>
                    <a:pt x="34" y="80"/>
                  </a:lnTo>
                  <a:lnTo>
                    <a:pt x="30" y="86"/>
                  </a:lnTo>
                  <a:lnTo>
                    <a:pt x="24" y="92"/>
                  </a:lnTo>
                  <a:lnTo>
                    <a:pt x="16" y="96"/>
                  </a:lnTo>
                  <a:lnTo>
                    <a:pt x="18" y="88"/>
                  </a:lnTo>
                  <a:lnTo>
                    <a:pt x="18" y="80"/>
                  </a:lnTo>
                  <a:lnTo>
                    <a:pt x="24" y="68"/>
                  </a:lnTo>
                  <a:lnTo>
                    <a:pt x="28" y="54"/>
                  </a:lnTo>
                  <a:lnTo>
                    <a:pt x="30" y="44"/>
                  </a:lnTo>
                  <a:lnTo>
                    <a:pt x="32" y="32"/>
                  </a:lnTo>
                  <a:lnTo>
                    <a:pt x="36" y="16"/>
                  </a:lnTo>
                  <a:lnTo>
                    <a:pt x="36" y="0"/>
                  </a:lnTo>
                  <a:lnTo>
                    <a:pt x="30" y="0"/>
                  </a:lnTo>
                  <a:lnTo>
                    <a:pt x="26" y="6"/>
                  </a:lnTo>
                  <a:lnTo>
                    <a:pt x="22" y="12"/>
                  </a:lnTo>
                  <a:lnTo>
                    <a:pt x="22" y="20"/>
                  </a:lnTo>
                  <a:lnTo>
                    <a:pt x="14" y="46"/>
                  </a:lnTo>
                  <a:lnTo>
                    <a:pt x="12" y="58"/>
                  </a:lnTo>
                  <a:lnTo>
                    <a:pt x="8" y="70"/>
                  </a:lnTo>
                  <a:lnTo>
                    <a:pt x="4" y="74"/>
                  </a:lnTo>
                  <a:lnTo>
                    <a:pt x="4" y="74"/>
                  </a:lnTo>
                  <a:lnTo>
                    <a:pt x="2" y="76"/>
                  </a:lnTo>
                  <a:lnTo>
                    <a:pt x="0" y="80"/>
                  </a:lnTo>
                </a:path>
              </a:pathLst>
            </a:custGeom>
            <a:noFill/>
            <a:ln w="9525">
              <a:solidFill>
                <a:schemeClr val="tx1"/>
              </a:solidFill>
              <a:prstDash val="solid"/>
              <a:round/>
              <a:headEnd/>
              <a:tailEnd/>
            </a:ln>
          </p:spPr>
          <p:txBody>
            <a:bodyPr/>
            <a:lstStyle/>
            <a:p>
              <a:endParaRPr lang="el-GR"/>
            </a:p>
          </p:txBody>
        </p:sp>
        <p:sp>
          <p:nvSpPr>
            <p:cNvPr id="154" name="Freeform 149"/>
            <p:cNvSpPr>
              <a:spLocks/>
            </p:cNvSpPr>
            <p:nvPr/>
          </p:nvSpPr>
          <p:spPr bwMode="auto">
            <a:xfrm>
              <a:off x="626" y="1246"/>
              <a:ext cx="126" cy="98"/>
            </a:xfrm>
            <a:custGeom>
              <a:avLst/>
              <a:gdLst/>
              <a:ahLst/>
              <a:cxnLst>
                <a:cxn ang="0">
                  <a:pos x="126" y="22"/>
                </a:cxn>
                <a:cxn ang="0">
                  <a:pos x="126" y="56"/>
                </a:cxn>
                <a:cxn ang="0">
                  <a:pos x="116" y="84"/>
                </a:cxn>
                <a:cxn ang="0">
                  <a:pos x="104" y="84"/>
                </a:cxn>
                <a:cxn ang="0">
                  <a:pos x="110" y="52"/>
                </a:cxn>
                <a:cxn ang="0">
                  <a:pos x="114" y="20"/>
                </a:cxn>
                <a:cxn ang="0">
                  <a:pos x="108" y="10"/>
                </a:cxn>
                <a:cxn ang="0">
                  <a:pos x="102" y="20"/>
                </a:cxn>
                <a:cxn ang="0">
                  <a:pos x="104" y="40"/>
                </a:cxn>
                <a:cxn ang="0">
                  <a:pos x="102" y="74"/>
                </a:cxn>
                <a:cxn ang="0">
                  <a:pos x="92" y="92"/>
                </a:cxn>
                <a:cxn ang="0">
                  <a:pos x="80" y="90"/>
                </a:cxn>
                <a:cxn ang="0">
                  <a:pos x="82" y="76"/>
                </a:cxn>
                <a:cxn ang="0">
                  <a:pos x="84" y="48"/>
                </a:cxn>
                <a:cxn ang="0">
                  <a:pos x="84" y="26"/>
                </a:cxn>
                <a:cxn ang="0">
                  <a:pos x="84" y="18"/>
                </a:cxn>
                <a:cxn ang="0">
                  <a:pos x="78" y="12"/>
                </a:cxn>
                <a:cxn ang="0">
                  <a:pos x="74" y="10"/>
                </a:cxn>
                <a:cxn ang="0">
                  <a:pos x="66" y="24"/>
                </a:cxn>
                <a:cxn ang="0">
                  <a:pos x="68" y="42"/>
                </a:cxn>
                <a:cxn ang="0">
                  <a:pos x="68" y="50"/>
                </a:cxn>
                <a:cxn ang="0">
                  <a:pos x="62" y="74"/>
                </a:cxn>
                <a:cxn ang="0">
                  <a:pos x="56" y="82"/>
                </a:cxn>
                <a:cxn ang="0">
                  <a:pos x="52" y="88"/>
                </a:cxn>
                <a:cxn ang="0">
                  <a:pos x="48" y="86"/>
                </a:cxn>
                <a:cxn ang="0">
                  <a:pos x="48" y="76"/>
                </a:cxn>
                <a:cxn ang="0">
                  <a:pos x="48" y="68"/>
                </a:cxn>
                <a:cxn ang="0">
                  <a:pos x="48" y="46"/>
                </a:cxn>
                <a:cxn ang="0">
                  <a:pos x="48" y="16"/>
                </a:cxn>
                <a:cxn ang="0">
                  <a:pos x="38" y="2"/>
                </a:cxn>
                <a:cxn ang="0">
                  <a:pos x="34" y="16"/>
                </a:cxn>
                <a:cxn ang="0">
                  <a:pos x="34" y="42"/>
                </a:cxn>
                <a:cxn ang="0">
                  <a:pos x="36" y="60"/>
                </a:cxn>
                <a:cxn ang="0">
                  <a:pos x="34" y="76"/>
                </a:cxn>
                <a:cxn ang="0">
                  <a:pos x="28" y="92"/>
                </a:cxn>
                <a:cxn ang="0">
                  <a:pos x="20" y="90"/>
                </a:cxn>
                <a:cxn ang="0">
                  <a:pos x="20" y="68"/>
                </a:cxn>
                <a:cxn ang="0">
                  <a:pos x="18" y="44"/>
                </a:cxn>
                <a:cxn ang="0">
                  <a:pos x="14" y="16"/>
                </a:cxn>
                <a:cxn ang="0">
                  <a:pos x="4" y="4"/>
                </a:cxn>
                <a:cxn ang="0">
                  <a:pos x="0" y="16"/>
                </a:cxn>
                <a:cxn ang="0">
                  <a:pos x="4" y="50"/>
                </a:cxn>
                <a:cxn ang="0">
                  <a:pos x="4" y="80"/>
                </a:cxn>
                <a:cxn ang="0">
                  <a:pos x="2" y="82"/>
                </a:cxn>
              </a:cxnLst>
              <a:rect l="0" t="0" r="r" b="b"/>
              <a:pathLst>
                <a:path w="126" h="98">
                  <a:moveTo>
                    <a:pt x="126" y="2"/>
                  </a:moveTo>
                  <a:lnTo>
                    <a:pt x="126" y="22"/>
                  </a:lnTo>
                  <a:lnTo>
                    <a:pt x="126" y="40"/>
                  </a:lnTo>
                  <a:lnTo>
                    <a:pt x="126" y="56"/>
                  </a:lnTo>
                  <a:lnTo>
                    <a:pt x="122" y="70"/>
                  </a:lnTo>
                  <a:lnTo>
                    <a:pt x="116" y="84"/>
                  </a:lnTo>
                  <a:lnTo>
                    <a:pt x="106" y="96"/>
                  </a:lnTo>
                  <a:lnTo>
                    <a:pt x="104" y="84"/>
                  </a:lnTo>
                  <a:lnTo>
                    <a:pt x="106" y="74"/>
                  </a:lnTo>
                  <a:lnTo>
                    <a:pt x="110" y="52"/>
                  </a:lnTo>
                  <a:lnTo>
                    <a:pt x="116" y="30"/>
                  </a:lnTo>
                  <a:lnTo>
                    <a:pt x="114" y="20"/>
                  </a:lnTo>
                  <a:lnTo>
                    <a:pt x="112" y="8"/>
                  </a:lnTo>
                  <a:lnTo>
                    <a:pt x="108" y="10"/>
                  </a:lnTo>
                  <a:lnTo>
                    <a:pt x="104" y="12"/>
                  </a:lnTo>
                  <a:lnTo>
                    <a:pt x="102" y="20"/>
                  </a:lnTo>
                  <a:lnTo>
                    <a:pt x="102" y="30"/>
                  </a:lnTo>
                  <a:lnTo>
                    <a:pt x="104" y="40"/>
                  </a:lnTo>
                  <a:lnTo>
                    <a:pt x="104" y="58"/>
                  </a:lnTo>
                  <a:lnTo>
                    <a:pt x="102" y="74"/>
                  </a:lnTo>
                  <a:lnTo>
                    <a:pt x="96" y="86"/>
                  </a:lnTo>
                  <a:lnTo>
                    <a:pt x="92" y="92"/>
                  </a:lnTo>
                  <a:lnTo>
                    <a:pt x="84" y="96"/>
                  </a:lnTo>
                  <a:lnTo>
                    <a:pt x="80" y="90"/>
                  </a:lnTo>
                  <a:lnTo>
                    <a:pt x="80" y="82"/>
                  </a:lnTo>
                  <a:lnTo>
                    <a:pt x="82" y="76"/>
                  </a:lnTo>
                  <a:lnTo>
                    <a:pt x="82" y="68"/>
                  </a:lnTo>
                  <a:lnTo>
                    <a:pt x="84" y="48"/>
                  </a:lnTo>
                  <a:lnTo>
                    <a:pt x="84" y="28"/>
                  </a:lnTo>
                  <a:lnTo>
                    <a:pt x="84" y="26"/>
                  </a:lnTo>
                  <a:lnTo>
                    <a:pt x="84" y="22"/>
                  </a:lnTo>
                  <a:lnTo>
                    <a:pt x="84" y="18"/>
                  </a:lnTo>
                  <a:lnTo>
                    <a:pt x="82" y="16"/>
                  </a:lnTo>
                  <a:lnTo>
                    <a:pt x="78" y="12"/>
                  </a:lnTo>
                  <a:lnTo>
                    <a:pt x="76" y="10"/>
                  </a:lnTo>
                  <a:lnTo>
                    <a:pt x="74" y="10"/>
                  </a:lnTo>
                  <a:lnTo>
                    <a:pt x="68" y="16"/>
                  </a:lnTo>
                  <a:lnTo>
                    <a:pt x="66" y="24"/>
                  </a:lnTo>
                  <a:lnTo>
                    <a:pt x="66" y="32"/>
                  </a:lnTo>
                  <a:lnTo>
                    <a:pt x="68" y="42"/>
                  </a:lnTo>
                  <a:lnTo>
                    <a:pt x="68" y="46"/>
                  </a:lnTo>
                  <a:lnTo>
                    <a:pt x="68" y="50"/>
                  </a:lnTo>
                  <a:lnTo>
                    <a:pt x="66" y="62"/>
                  </a:lnTo>
                  <a:lnTo>
                    <a:pt x="62" y="74"/>
                  </a:lnTo>
                  <a:lnTo>
                    <a:pt x="60" y="80"/>
                  </a:lnTo>
                  <a:lnTo>
                    <a:pt x="56" y="82"/>
                  </a:lnTo>
                  <a:lnTo>
                    <a:pt x="52" y="86"/>
                  </a:lnTo>
                  <a:lnTo>
                    <a:pt x="52" y="88"/>
                  </a:lnTo>
                  <a:lnTo>
                    <a:pt x="50" y="90"/>
                  </a:lnTo>
                  <a:lnTo>
                    <a:pt x="48" y="86"/>
                  </a:lnTo>
                  <a:lnTo>
                    <a:pt x="48" y="80"/>
                  </a:lnTo>
                  <a:lnTo>
                    <a:pt x="48" y="76"/>
                  </a:lnTo>
                  <a:lnTo>
                    <a:pt x="48" y="72"/>
                  </a:lnTo>
                  <a:lnTo>
                    <a:pt x="48" y="68"/>
                  </a:lnTo>
                  <a:lnTo>
                    <a:pt x="46" y="62"/>
                  </a:lnTo>
                  <a:lnTo>
                    <a:pt x="48" y="46"/>
                  </a:lnTo>
                  <a:lnTo>
                    <a:pt x="50" y="30"/>
                  </a:lnTo>
                  <a:lnTo>
                    <a:pt x="48" y="16"/>
                  </a:lnTo>
                  <a:lnTo>
                    <a:pt x="44" y="8"/>
                  </a:lnTo>
                  <a:lnTo>
                    <a:pt x="38" y="2"/>
                  </a:lnTo>
                  <a:lnTo>
                    <a:pt x="34" y="8"/>
                  </a:lnTo>
                  <a:lnTo>
                    <a:pt x="34" y="16"/>
                  </a:lnTo>
                  <a:lnTo>
                    <a:pt x="34" y="32"/>
                  </a:lnTo>
                  <a:lnTo>
                    <a:pt x="34" y="42"/>
                  </a:lnTo>
                  <a:lnTo>
                    <a:pt x="36" y="52"/>
                  </a:lnTo>
                  <a:lnTo>
                    <a:pt x="36" y="60"/>
                  </a:lnTo>
                  <a:lnTo>
                    <a:pt x="36" y="66"/>
                  </a:lnTo>
                  <a:lnTo>
                    <a:pt x="34" y="76"/>
                  </a:lnTo>
                  <a:lnTo>
                    <a:pt x="32" y="84"/>
                  </a:lnTo>
                  <a:lnTo>
                    <a:pt x="28" y="92"/>
                  </a:lnTo>
                  <a:lnTo>
                    <a:pt x="22" y="98"/>
                  </a:lnTo>
                  <a:lnTo>
                    <a:pt x="20" y="90"/>
                  </a:lnTo>
                  <a:lnTo>
                    <a:pt x="18" y="82"/>
                  </a:lnTo>
                  <a:lnTo>
                    <a:pt x="20" y="68"/>
                  </a:lnTo>
                  <a:lnTo>
                    <a:pt x="18" y="54"/>
                  </a:lnTo>
                  <a:lnTo>
                    <a:pt x="18" y="44"/>
                  </a:lnTo>
                  <a:lnTo>
                    <a:pt x="16" y="32"/>
                  </a:lnTo>
                  <a:lnTo>
                    <a:pt x="14" y="16"/>
                  </a:lnTo>
                  <a:lnTo>
                    <a:pt x="10" y="0"/>
                  </a:lnTo>
                  <a:lnTo>
                    <a:pt x="4" y="4"/>
                  </a:lnTo>
                  <a:lnTo>
                    <a:pt x="0" y="10"/>
                  </a:lnTo>
                  <a:lnTo>
                    <a:pt x="0" y="16"/>
                  </a:lnTo>
                  <a:lnTo>
                    <a:pt x="2" y="24"/>
                  </a:lnTo>
                  <a:lnTo>
                    <a:pt x="4" y="50"/>
                  </a:lnTo>
                  <a:lnTo>
                    <a:pt x="4" y="76"/>
                  </a:lnTo>
                  <a:lnTo>
                    <a:pt x="4" y="80"/>
                  </a:lnTo>
                  <a:lnTo>
                    <a:pt x="4" y="80"/>
                  </a:lnTo>
                  <a:lnTo>
                    <a:pt x="2" y="82"/>
                  </a:lnTo>
                  <a:lnTo>
                    <a:pt x="2" y="86"/>
                  </a:lnTo>
                </a:path>
              </a:pathLst>
            </a:custGeom>
            <a:noFill/>
            <a:ln w="9525">
              <a:solidFill>
                <a:schemeClr val="tx1"/>
              </a:solidFill>
              <a:prstDash val="solid"/>
              <a:round/>
              <a:headEnd/>
              <a:tailEnd/>
            </a:ln>
          </p:spPr>
          <p:txBody>
            <a:bodyPr/>
            <a:lstStyle/>
            <a:p>
              <a:endParaRPr lang="el-GR"/>
            </a:p>
          </p:txBody>
        </p:sp>
      </p:grpSp>
      <p:sp>
        <p:nvSpPr>
          <p:cNvPr id="155" name="Freeform 150"/>
          <p:cNvSpPr>
            <a:spLocks/>
          </p:cNvSpPr>
          <p:nvPr/>
        </p:nvSpPr>
        <p:spPr bwMode="auto">
          <a:xfrm>
            <a:off x="2419350" y="3438525"/>
            <a:ext cx="209550" cy="177800"/>
          </a:xfrm>
          <a:custGeom>
            <a:avLst/>
            <a:gdLst/>
            <a:ahLst/>
            <a:cxnLst>
              <a:cxn ang="0">
                <a:pos x="126" y="94"/>
              </a:cxn>
              <a:cxn ang="0">
                <a:pos x="132" y="60"/>
              </a:cxn>
              <a:cxn ang="0">
                <a:pos x="130" y="32"/>
              </a:cxn>
              <a:cxn ang="0">
                <a:pos x="118" y="28"/>
              </a:cxn>
              <a:cxn ang="0">
                <a:pos x="118" y="60"/>
              </a:cxn>
              <a:cxn ang="0">
                <a:pos x="118" y="82"/>
              </a:cxn>
              <a:cxn ang="0">
                <a:pos x="110" y="102"/>
              </a:cxn>
              <a:cxn ang="0">
                <a:pos x="102" y="90"/>
              </a:cxn>
              <a:cxn ang="0">
                <a:pos x="110" y="72"/>
              </a:cxn>
              <a:cxn ang="0">
                <a:pos x="114" y="38"/>
              </a:cxn>
              <a:cxn ang="0">
                <a:pos x="106" y="18"/>
              </a:cxn>
              <a:cxn ang="0">
                <a:pos x="96" y="18"/>
              </a:cxn>
              <a:cxn ang="0">
                <a:pos x="94" y="32"/>
              </a:cxn>
              <a:cxn ang="0">
                <a:pos x="92" y="60"/>
              </a:cxn>
              <a:cxn ang="0">
                <a:pos x="86" y="78"/>
              </a:cxn>
              <a:cxn ang="0">
                <a:pos x="86" y="84"/>
              </a:cxn>
              <a:cxn ang="0">
                <a:pos x="84" y="90"/>
              </a:cxn>
              <a:cxn ang="0">
                <a:pos x="76" y="96"/>
              </a:cxn>
              <a:cxn ang="0">
                <a:pos x="70" y="88"/>
              </a:cxn>
              <a:cxn ang="0">
                <a:pos x="70" y="70"/>
              </a:cxn>
              <a:cxn ang="0">
                <a:pos x="74" y="58"/>
              </a:cxn>
              <a:cxn ang="0">
                <a:pos x="76" y="42"/>
              </a:cxn>
              <a:cxn ang="0">
                <a:pos x="72" y="24"/>
              </a:cxn>
              <a:cxn ang="0">
                <a:pos x="66" y="18"/>
              </a:cxn>
              <a:cxn ang="0">
                <a:pos x="64" y="12"/>
              </a:cxn>
              <a:cxn ang="0">
                <a:pos x="60" y="22"/>
              </a:cxn>
              <a:cxn ang="0">
                <a:pos x="60" y="30"/>
              </a:cxn>
              <a:cxn ang="0">
                <a:pos x="56" y="38"/>
              </a:cxn>
              <a:cxn ang="0">
                <a:pos x="54" y="72"/>
              </a:cxn>
              <a:cxn ang="0">
                <a:pos x="44" y="92"/>
              </a:cxn>
              <a:cxn ang="0">
                <a:pos x="34" y="90"/>
              </a:cxn>
              <a:cxn ang="0">
                <a:pos x="38" y="66"/>
              </a:cxn>
              <a:cxn ang="0">
                <a:pos x="44" y="48"/>
              </a:cxn>
              <a:cxn ang="0">
                <a:pos x="48" y="32"/>
              </a:cxn>
              <a:cxn ang="0">
                <a:pos x="46" y="14"/>
              </a:cxn>
              <a:cxn ang="0">
                <a:pos x="38" y="0"/>
              </a:cxn>
              <a:cxn ang="0">
                <a:pos x="32" y="14"/>
              </a:cxn>
              <a:cxn ang="0">
                <a:pos x="26" y="42"/>
              </a:cxn>
              <a:cxn ang="0">
                <a:pos x="20" y="62"/>
              </a:cxn>
              <a:cxn ang="0">
                <a:pos x="8" y="92"/>
              </a:cxn>
              <a:cxn ang="0">
                <a:pos x="0" y="84"/>
              </a:cxn>
              <a:cxn ang="0">
                <a:pos x="4" y="68"/>
              </a:cxn>
              <a:cxn ang="0">
                <a:pos x="14" y="30"/>
              </a:cxn>
              <a:cxn ang="0">
                <a:pos x="16" y="14"/>
              </a:cxn>
              <a:cxn ang="0">
                <a:pos x="16" y="10"/>
              </a:cxn>
            </a:cxnLst>
            <a:rect l="0" t="0" r="r" b="b"/>
            <a:pathLst>
              <a:path w="132" h="112">
                <a:moveTo>
                  <a:pt x="124" y="112"/>
                </a:moveTo>
                <a:lnTo>
                  <a:pt x="126" y="94"/>
                </a:lnTo>
                <a:lnTo>
                  <a:pt x="130" y="76"/>
                </a:lnTo>
                <a:lnTo>
                  <a:pt x="132" y="60"/>
                </a:lnTo>
                <a:lnTo>
                  <a:pt x="132" y="44"/>
                </a:lnTo>
                <a:lnTo>
                  <a:pt x="130" y="32"/>
                </a:lnTo>
                <a:lnTo>
                  <a:pt x="122" y="18"/>
                </a:lnTo>
                <a:lnTo>
                  <a:pt x="118" y="28"/>
                </a:lnTo>
                <a:lnTo>
                  <a:pt x="118" y="38"/>
                </a:lnTo>
                <a:lnTo>
                  <a:pt x="118" y="60"/>
                </a:lnTo>
                <a:lnTo>
                  <a:pt x="118" y="70"/>
                </a:lnTo>
                <a:lnTo>
                  <a:pt x="118" y="82"/>
                </a:lnTo>
                <a:lnTo>
                  <a:pt x="116" y="92"/>
                </a:lnTo>
                <a:lnTo>
                  <a:pt x="110" y="102"/>
                </a:lnTo>
                <a:lnTo>
                  <a:pt x="104" y="98"/>
                </a:lnTo>
                <a:lnTo>
                  <a:pt x="102" y="90"/>
                </a:lnTo>
                <a:lnTo>
                  <a:pt x="104" y="80"/>
                </a:lnTo>
                <a:lnTo>
                  <a:pt x="110" y="72"/>
                </a:lnTo>
                <a:lnTo>
                  <a:pt x="114" y="54"/>
                </a:lnTo>
                <a:lnTo>
                  <a:pt x="114" y="38"/>
                </a:lnTo>
                <a:lnTo>
                  <a:pt x="110" y="24"/>
                </a:lnTo>
                <a:lnTo>
                  <a:pt x="106" y="18"/>
                </a:lnTo>
                <a:lnTo>
                  <a:pt x="100" y="12"/>
                </a:lnTo>
                <a:lnTo>
                  <a:pt x="96" y="18"/>
                </a:lnTo>
                <a:lnTo>
                  <a:pt x="94" y="24"/>
                </a:lnTo>
                <a:lnTo>
                  <a:pt x="94" y="32"/>
                </a:lnTo>
                <a:lnTo>
                  <a:pt x="92" y="40"/>
                </a:lnTo>
                <a:lnTo>
                  <a:pt x="92" y="60"/>
                </a:lnTo>
                <a:lnTo>
                  <a:pt x="90" y="70"/>
                </a:lnTo>
                <a:lnTo>
                  <a:pt x="86" y="78"/>
                </a:lnTo>
                <a:lnTo>
                  <a:pt x="86" y="80"/>
                </a:lnTo>
                <a:lnTo>
                  <a:pt x="86" y="84"/>
                </a:lnTo>
                <a:lnTo>
                  <a:pt x="86" y="88"/>
                </a:lnTo>
                <a:lnTo>
                  <a:pt x="84" y="90"/>
                </a:lnTo>
                <a:lnTo>
                  <a:pt x="78" y="94"/>
                </a:lnTo>
                <a:lnTo>
                  <a:pt x="76" y="96"/>
                </a:lnTo>
                <a:lnTo>
                  <a:pt x="74" y="96"/>
                </a:lnTo>
                <a:lnTo>
                  <a:pt x="70" y="88"/>
                </a:lnTo>
                <a:lnTo>
                  <a:pt x="68" y="80"/>
                </a:lnTo>
                <a:lnTo>
                  <a:pt x="70" y="70"/>
                </a:lnTo>
                <a:lnTo>
                  <a:pt x="74" y="62"/>
                </a:lnTo>
                <a:lnTo>
                  <a:pt x="74" y="58"/>
                </a:lnTo>
                <a:lnTo>
                  <a:pt x="74" y="54"/>
                </a:lnTo>
                <a:lnTo>
                  <a:pt x="76" y="42"/>
                </a:lnTo>
                <a:lnTo>
                  <a:pt x="74" y="30"/>
                </a:lnTo>
                <a:lnTo>
                  <a:pt x="72" y="24"/>
                </a:lnTo>
                <a:lnTo>
                  <a:pt x="68" y="22"/>
                </a:lnTo>
                <a:lnTo>
                  <a:pt x="66" y="18"/>
                </a:lnTo>
                <a:lnTo>
                  <a:pt x="66" y="14"/>
                </a:lnTo>
                <a:lnTo>
                  <a:pt x="64" y="12"/>
                </a:lnTo>
                <a:lnTo>
                  <a:pt x="62" y="16"/>
                </a:lnTo>
                <a:lnTo>
                  <a:pt x="60" y="22"/>
                </a:lnTo>
                <a:lnTo>
                  <a:pt x="60" y="26"/>
                </a:lnTo>
                <a:lnTo>
                  <a:pt x="60" y="30"/>
                </a:lnTo>
                <a:lnTo>
                  <a:pt x="58" y="34"/>
                </a:lnTo>
                <a:lnTo>
                  <a:pt x="56" y="38"/>
                </a:lnTo>
                <a:lnTo>
                  <a:pt x="56" y="56"/>
                </a:lnTo>
                <a:lnTo>
                  <a:pt x="54" y="72"/>
                </a:lnTo>
                <a:lnTo>
                  <a:pt x="50" y="86"/>
                </a:lnTo>
                <a:lnTo>
                  <a:pt x="44" y="92"/>
                </a:lnTo>
                <a:lnTo>
                  <a:pt x="38" y="96"/>
                </a:lnTo>
                <a:lnTo>
                  <a:pt x="34" y="90"/>
                </a:lnTo>
                <a:lnTo>
                  <a:pt x="34" y="82"/>
                </a:lnTo>
                <a:lnTo>
                  <a:pt x="38" y="66"/>
                </a:lnTo>
                <a:lnTo>
                  <a:pt x="40" y="58"/>
                </a:lnTo>
                <a:lnTo>
                  <a:pt x="44" y="48"/>
                </a:lnTo>
                <a:lnTo>
                  <a:pt x="46" y="40"/>
                </a:lnTo>
                <a:lnTo>
                  <a:pt x="48" y="32"/>
                </a:lnTo>
                <a:lnTo>
                  <a:pt x="46" y="22"/>
                </a:lnTo>
                <a:lnTo>
                  <a:pt x="46" y="14"/>
                </a:lnTo>
                <a:lnTo>
                  <a:pt x="42" y="8"/>
                </a:lnTo>
                <a:lnTo>
                  <a:pt x="38" y="0"/>
                </a:lnTo>
                <a:lnTo>
                  <a:pt x="36" y="8"/>
                </a:lnTo>
                <a:lnTo>
                  <a:pt x="32" y="14"/>
                </a:lnTo>
                <a:lnTo>
                  <a:pt x="30" y="28"/>
                </a:lnTo>
                <a:lnTo>
                  <a:pt x="26" y="42"/>
                </a:lnTo>
                <a:lnTo>
                  <a:pt x="24" y="52"/>
                </a:lnTo>
                <a:lnTo>
                  <a:pt x="20" y="62"/>
                </a:lnTo>
                <a:lnTo>
                  <a:pt x="16" y="78"/>
                </a:lnTo>
                <a:lnTo>
                  <a:pt x="8" y="92"/>
                </a:lnTo>
                <a:lnTo>
                  <a:pt x="2" y="88"/>
                </a:lnTo>
                <a:lnTo>
                  <a:pt x="0" y="84"/>
                </a:lnTo>
                <a:lnTo>
                  <a:pt x="2" y="76"/>
                </a:lnTo>
                <a:lnTo>
                  <a:pt x="4" y="68"/>
                </a:lnTo>
                <a:lnTo>
                  <a:pt x="12" y="42"/>
                </a:lnTo>
                <a:lnTo>
                  <a:pt x="14" y="30"/>
                </a:lnTo>
                <a:lnTo>
                  <a:pt x="18" y="18"/>
                </a:lnTo>
                <a:lnTo>
                  <a:pt x="16" y="14"/>
                </a:lnTo>
                <a:lnTo>
                  <a:pt x="16" y="12"/>
                </a:lnTo>
                <a:lnTo>
                  <a:pt x="16" y="10"/>
                </a:lnTo>
                <a:lnTo>
                  <a:pt x="16" y="6"/>
                </a:lnTo>
              </a:path>
            </a:pathLst>
          </a:custGeom>
          <a:noFill/>
          <a:ln w="9525">
            <a:solidFill>
              <a:schemeClr val="tx1"/>
            </a:solidFill>
            <a:prstDash val="solid"/>
            <a:round/>
            <a:headEnd/>
            <a:tailEnd/>
          </a:ln>
        </p:spPr>
        <p:txBody>
          <a:bodyPr/>
          <a:lstStyle/>
          <a:p>
            <a:endParaRPr lang="el-GR"/>
          </a:p>
        </p:txBody>
      </p:sp>
      <p:sp>
        <p:nvSpPr>
          <p:cNvPr id="156" name="Freeform 151"/>
          <p:cNvSpPr>
            <a:spLocks/>
          </p:cNvSpPr>
          <p:nvPr/>
        </p:nvSpPr>
        <p:spPr bwMode="auto">
          <a:xfrm>
            <a:off x="2197100" y="3365501"/>
            <a:ext cx="215900" cy="206375"/>
          </a:xfrm>
          <a:custGeom>
            <a:avLst/>
            <a:gdLst/>
            <a:ahLst/>
            <a:cxnLst>
              <a:cxn ang="0">
                <a:pos x="118" y="112"/>
              </a:cxn>
              <a:cxn ang="0">
                <a:pos x="134" y="80"/>
              </a:cxn>
              <a:cxn ang="0">
                <a:pos x="136" y="52"/>
              </a:cxn>
              <a:cxn ang="0">
                <a:pos x="126" y="46"/>
              </a:cxn>
              <a:cxn ang="0">
                <a:pos x="120" y="78"/>
              </a:cxn>
              <a:cxn ang="0">
                <a:pos x="108" y="110"/>
              </a:cxn>
              <a:cxn ang="0">
                <a:pos x="96" y="116"/>
              </a:cxn>
              <a:cxn ang="0">
                <a:pos x="96" y="104"/>
              </a:cxn>
              <a:cxn ang="0">
                <a:pos x="108" y="88"/>
              </a:cxn>
              <a:cxn ang="0">
                <a:pos x="120" y="56"/>
              </a:cxn>
              <a:cxn ang="0">
                <a:pos x="118" y="34"/>
              </a:cxn>
              <a:cxn ang="0">
                <a:pos x="108" y="32"/>
              </a:cxn>
              <a:cxn ang="0">
                <a:pos x="102" y="44"/>
              </a:cxn>
              <a:cxn ang="0">
                <a:pos x="92" y="72"/>
              </a:cxn>
              <a:cxn ang="0">
                <a:pos x="84" y="88"/>
              </a:cxn>
              <a:cxn ang="0">
                <a:pos x="82" y="94"/>
              </a:cxn>
              <a:cxn ang="0">
                <a:pos x="78" y="100"/>
              </a:cxn>
              <a:cxn ang="0">
                <a:pos x="68" y="102"/>
              </a:cxn>
              <a:cxn ang="0">
                <a:pos x="64" y="94"/>
              </a:cxn>
              <a:cxn ang="0">
                <a:pos x="70" y="76"/>
              </a:cxn>
              <a:cxn ang="0">
                <a:pos x="78" y="62"/>
              </a:cxn>
              <a:cxn ang="0">
                <a:pos x="84" y="36"/>
              </a:cxn>
              <a:cxn ang="0">
                <a:pos x="80" y="28"/>
              </a:cxn>
              <a:cxn ang="0">
                <a:pos x="80" y="20"/>
              </a:cxn>
              <a:cxn ang="0">
                <a:pos x="76" y="20"/>
              </a:cxn>
              <a:cxn ang="0">
                <a:pos x="72" y="30"/>
              </a:cxn>
              <a:cxn ang="0">
                <a:pos x="68" y="38"/>
              </a:cxn>
              <a:cxn ang="0">
                <a:pos x="58" y="58"/>
              </a:cxn>
              <a:cxn ang="0">
                <a:pos x="46" y="86"/>
              </a:cxn>
              <a:cxn ang="0">
                <a:pos x="32" y="80"/>
              </a:cxn>
              <a:cxn ang="0">
                <a:pos x="40" y="64"/>
              </a:cxn>
              <a:cxn ang="0">
                <a:pos x="50" y="48"/>
              </a:cxn>
              <a:cxn ang="0">
                <a:pos x="58" y="34"/>
              </a:cxn>
              <a:cxn ang="0">
                <a:pos x="60" y="16"/>
              </a:cxn>
              <a:cxn ang="0">
                <a:pos x="56" y="0"/>
              </a:cxn>
              <a:cxn ang="0">
                <a:pos x="48" y="12"/>
              </a:cxn>
              <a:cxn ang="0">
                <a:pos x="34" y="38"/>
              </a:cxn>
              <a:cxn ang="0">
                <a:pos x="24" y="56"/>
              </a:cxn>
              <a:cxn ang="0">
                <a:pos x="14" y="70"/>
              </a:cxn>
              <a:cxn ang="0">
                <a:pos x="0" y="76"/>
              </a:cxn>
              <a:cxn ang="0">
                <a:pos x="2" y="64"/>
              </a:cxn>
              <a:cxn ang="0">
                <a:pos x="20" y="34"/>
              </a:cxn>
              <a:cxn ang="0">
                <a:pos x="32" y="8"/>
              </a:cxn>
              <a:cxn ang="0">
                <a:pos x="32" y="4"/>
              </a:cxn>
            </a:cxnLst>
            <a:rect l="0" t="0" r="r" b="b"/>
            <a:pathLst>
              <a:path w="136" h="130">
                <a:moveTo>
                  <a:pt x="112" y="130"/>
                </a:moveTo>
                <a:lnTo>
                  <a:pt x="118" y="112"/>
                </a:lnTo>
                <a:lnTo>
                  <a:pt x="128" y="96"/>
                </a:lnTo>
                <a:lnTo>
                  <a:pt x="134" y="80"/>
                </a:lnTo>
                <a:lnTo>
                  <a:pt x="136" y="66"/>
                </a:lnTo>
                <a:lnTo>
                  <a:pt x="136" y="52"/>
                </a:lnTo>
                <a:lnTo>
                  <a:pt x="132" y="38"/>
                </a:lnTo>
                <a:lnTo>
                  <a:pt x="126" y="46"/>
                </a:lnTo>
                <a:lnTo>
                  <a:pt x="124" y="56"/>
                </a:lnTo>
                <a:lnTo>
                  <a:pt x="120" y="78"/>
                </a:lnTo>
                <a:lnTo>
                  <a:pt x="114" y="100"/>
                </a:lnTo>
                <a:lnTo>
                  <a:pt x="108" y="110"/>
                </a:lnTo>
                <a:lnTo>
                  <a:pt x="100" y="118"/>
                </a:lnTo>
                <a:lnTo>
                  <a:pt x="96" y="116"/>
                </a:lnTo>
                <a:lnTo>
                  <a:pt x="94" y="112"/>
                </a:lnTo>
                <a:lnTo>
                  <a:pt x="96" y="104"/>
                </a:lnTo>
                <a:lnTo>
                  <a:pt x="100" y="94"/>
                </a:lnTo>
                <a:lnTo>
                  <a:pt x="108" y="88"/>
                </a:lnTo>
                <a:lnTo>
                  <a:pt x="116" y="72"/>
                </a:lnTo>
                <a:lnTo>
                  <a:pt x="120" y="56"/>
                </a:lnTo>
                <a:lnTo>
                  <a:pt x="120" y="42"/>
                </a:lnTo>
                <a:lnTo>
                  <a:pt x="118" y="34"/>
                </a:lnTo>
                <a:lnTo>
                  <a:pt x="114" y="28"/>
                </a:lnTo>
                <a:lnTo>
                  <a:pt x="108" y="32"/>
                </a:lnTo>
                <a:lnTo>
                  <a:pt x="104" y="38"/>
                </a:lnTo>
                <a:lnTo>
                  <a:pt x="102" y="44"/>
                </a:lnTo>
                <a:lnTo>
                  <a:pt x="100" y="52"/>
                </a:lnTo>
                <a:lnTo>
                  <a:pt x="92" y="72"/>
                </a:lnTo>
                <a:lnTo>
                  <a:pt x="88" y="80"/>
                </a:lnTo>
                <a:lnTo>
                  <a:pt x="84" y="88"/>
                </a:lnTo>
                <a:lnTo>
                  <a:pt x="84" y="90"/>
                </a:lnTo>
                <a:lnTo>
                  <a:pt x="82" y="94"/>
                </a:lnTo>
                <a:lnTo>
                  <a:pt x="80" y="98"/>
                </a:lnTo>
                <a:lnTo>
                  <a:pt x="78" y="100"/>
                </a:lnTo>
                <a:lnTo>
                  <a:pt x="70" y="102"/>
                </a:lnTo>
                <a:lnTo>
                  <a:pt x="68" y="102"/>
                </a:lnTo>
                <a:lnTo>
                  <a:pt x="66" y="102"/>
                </a:lnTo>
                <a:lnTo>
                  <a:pt x="64" y="94"/>
                </a:lnTo>
                <a:lnTo>
                  <a:pt x="66" y="84"/>
                </a:lnTo>
                <a:lnTo>
                  <a:pt x="70" y="76"/>
                </a:lnTo>
                <a:lnTo>
                  <a:pt x="76" y="70"/>
                </a:lnTo>
                <a:lnTo>
                  <a:pt x="78" y="62"/>
                </a:lnTo>
                <a:lnTo>
                  <a:pt x="82" y="50"/>
                </a:lnTo>
                <a:lnTo>
                  <a:pt x="84" y="36"/>
                </a:lnTo>
                <a:lnTo>
                  <a:pt x="82" y="32"/>
                </a:lnTo>
                <a:lnTo>
                  <a:pt x="80" y="28"/>
                </a:lnTo>
                <a:lnTo>
                  <a:pt x="80" y="24"/>
                </a:lnTo>
                <a:lnTo>
                  <a:pt x="80" y="20"/>
                </a:lnTo>
                <a:lnTo>
                  <a:pt x="78" y="18"/>
                </a:lnTo>
                <a:lnTo>
                  <a:pt x="76" y="20"/>
                </a:lnTo>
                <a:lnTo>
                  <a:pt x="74" y="26"/>
                </a:lnTo>
                <a:lnTo>
                  <a:pt x="72" y="30"/>
                </a:lnTo>
                <a:lnTo>
                  <a:pt x="70" y="34"/>
                </a:lnTo>
                <a:lnTo>
                  <a:pt x="68" y="38"/>
                </a:lnTo>
                <a:lnTo>
                  <a:pt x="64" y="42"/>
                </a:lnTo>
                <a:lnTo>
                  <a:pt x="58" y="58"/>
                </a:lnTo>
                <a:lnTo>
                  <a:pt x="54" y="74"/>
                </a:lnTo>
                <a:lnTo>
                  <a:pt x="46" y="86"/>
                </a:lnTo>
                <a:lnTo>
                  <a:pt x="32" y="94"/>
                </a:lnTo>
                <a:lnTo>
                  <a:pt x="32" y="80"/>
                </a:lnTo>
                <a:lnTo>
                  <a:pt x="36" y="72"/>
                </a:lnTo>
                <a:lnTo>
                  <a:pt x="40" y="64"/>
                </a:lnTo>
                <a:lnTo>
                  <a:pt x="44" y="56"/>
                </a:lnTo>
                <a:lnTo>
                  <a:pt x="50" y="48"/>
                </a:lnTo>
                <a:lnTo>
                  <a:pt x="54" y="40"/>
                </a:lnTo>
                <a:lnTo>
                  <a:pt x="58" y="34"/>
                </a:lnTo>
                <a:lnTo>
                  <a:pt x="60" y="24"/>
                </a:lnTo>
                <a:lnTo>
                  <a:pt x="60" y="16"/>
                </a:lnTo>
                <a:lnTo>
                  <a:pt x="60" y="8"/>
                </a:lnTo>
                <a:lnTo>
                  <a:pt x="56" y="0"/>
                </a:lnTo>
                <a:lnTo>
                  <a:pt x="52" y="6"/>
                </a:lnTo>
                <a:lnTo>
                  <a:pt x="48" y="12"/>
                </a:lnTo>
                <a:lnTo>
                  <a:pt x="42" y="26"/>
                </a:lnTo>
                <a:lnTo>
                  <a:pt x="34" y="38"/>
                </a:lnTo>
                <a:lnTo>
                  <a:pt x="30" y="48"/>
                </a:lnTo>
                <a:lnTo>
                  <a:pt x="24" y="56"/>
                </a:lnTo>
                <a:lnTo>
                  <a:pt x="20" y="64"/>
                </a:lnTo>
                <a:lnTo>
                  <a:pt x="14" y="70"/>
                </a:lnTo>
                <a:lnTo>
                  <a:pt x="4" y="82"/>
                </a:lnTo>
                <a:lnTo>
                  <a:pt x="0" y="76"/>
                </a:lnTo>
                <a:lnTo>
                  <a:pt x="0" y="70"/>
                </a:lnTo>
                <a:lnTo>
                  <a:pt x="2" y="64"/>
                </a:lnTo>
                <a:lnTo>
                  <a:pt x="6" y="58"/>
                </a:lnTo>
                <a:lnTo>
                  <a:pt x="20" y="34"/>
                </a:lnTo>
                <a:lnTo>
                  <a:pt x="32" y="12"/>
                </a:lnTo>
                <a:lnTo>
                  <a:pt x="32" y="8"/>
                </a:lnTo>
                <a:lnTo>
                  <a:pt x="32" y="6"/>
                </a:lnTo>
                <a:lnTo>
                  <a:pt x="32" y="4"/>
                </a:lnTo>
                <a:lnTo>
                  <a:pt x="34" y="0"/>
                </a:lnTo>
              </a:path>
            </a:pathLst>
          </a:custGeom>
          <a:noFill/>
          <a:ln w="9525">
            <a:solidFill>
              <a:schemeClr val="tx1"/>
            </a:solidFill>
            <a:prstDash val="solid"/>
            <a:round/>
            <a:headEnd/>
            <a:tailEnd/>
          </a:ln>
        </p:spPr>
        <p:txBody>
          <a:bodyPr/>
          <a:lstStyle/>
          <a:p>
            <a:endParaRPr lang="el-GR"/>
          </a:p>
        </p:txBody>
      </p:sp>
      <p:sp>
        <p:nvSpPr>
          <p:cNvPr id="157" name="Freeform 152"/>
          <p:cNvSpPr>
            <a:spLocks/>
          </p:cNvSpPr>
          <p:nvPr/>
        </p:nvSpPr>
        <p:spPr bwMode="auto">
          <a:xfrm>
            <a:off x="2016126" y="3222625"/>
            <a:ext cx="219075" cy="234950"/>
          </a:xfrm>
          <a:custGeom>
            <a:avLst/>
            <a:gdLst/>
            <a:ahLst/>
            <a:cxnLst>
              <a:cxn ang="0">
                <a:pos x="98" y="134"/>
              </a:cxn>
              <a:cxn ang="0">
                <a:pos x="112" y="122"/>
              </a:cxn>
              <a:cxn ang="0">
                <a:pos x="132" y="98"/>
              </a:cxn>
              <a:cxn ang="0">
                <a:pos x="138" y="68"/>
              </a:cxn>
              <a:cxn ang="0">
                <a:pos x="122" y="82"/>
              </a:cxn>
              <a:cxn ang="0">
                <a:pos x="98" y="120"/>
              </a:cxn>
              <a:cxn ang="0">
                <a:pos x="80" y="132"/>
              </a:cxn>
              <a:cxn ang="0">
                <a:pos x="76" y="126"/>
              </a:cxn>
              <a:cxn ang="0">
                <a:pos x="88" y="110"/>
              </a:cxn>
              <a:cxn ang="0">
                <a:pos x="108" y="94"/>
              </a:cxn>
              <a:cxn ang="0">
                <a:pos x="124" y="68"/>
              </a:cxn>
              <a:cxn ang="0">
                <a:pos x="122" y="52"/>
              </a:cxn>
              <a:cxn ang="0">
                <a:pos x="112" y="58"/>
              </a:cxn>
              <a:cxn ang="0">
                <a:pos x="102" y="70"/>
              </a:cxn>
              <a:cxn ang="0">
                <a:pos x="82" y="94"/>
              </a:cxn>
              <a:cxn ang="0">
                <a:pos x="70" y="104"/>
              </a:cxn>
              <a:cxn ang="0">
                <a:pos x="64" y="108"/>
              </a:cxn>
              <a:cxn ang="0">
                <a:pos x="58" y="108"/>
              </a:cxn>
              <a:cxn ang="0">
                <a:pos x="54" y="106"/>
              </a:cxn>
              <a:cxn ang="0">
                <a:pos x="58" y="90"/>
              </a:cxn>
              <a:cxn ang="0">
                <a:pos x="72" y="78"/>
              </a:cxn>
              <a:cxn ang="0">
                <a:pos x="86" y="62"/>
              </a:cxn>
              <a:cxn ang="0">
                <a:pos x="94" y="46"/>
              </a:cxn>
              <a:cxn ang="0">
                <a:pos x="92" y="38"/>
              </a:cxn>
              <a:cxn ang="0">
                <a:pos x="94" y="32"/>
              </a:cxn>
              <a:cxn ang="0">
                <a:pos x="82" y="42"/>
              </a:cxn>
              <a:cxn ang="0">
                <a:pos x="78" y="46"/>
              </a:cxn>
              <a:cxn ang="0">
                <a:pos x="62" y="64"/>
              </a:cxn>
              <a:cxn ang="0">
                <a:pos x="40" y="84"/>
              </a:cxn>
              <a:cxn ang="0">
                <a:pos x="26" y="80"/>
              </a:cxn>
              <a:cxn ang="0">
                <a:pos x="40" y="62"/>
              </a:cxn>
              <a:cxn ang="0">
                <a:pos x="56" y="50"/>
              </a:cxn>
              <a:cxn ang="0">
                <a:pos x="68" y="40"/>
              </a:cxn>
              <a:cxn ang="0">
                <a:pos x="78" y="24"/>
              </a:cxn>
              <a:cxn ang="0">
                <a:pos x="80" y="6"/>
              </a:cxn>
              <a:cxn ang="0">
                <a:pos x="74" y="12"/>
              </a:cxn>
              <a:cxn ang="0">
                <a:pos x="56" y="26"/>
              </a:cxn>
              <a:cxn ang="0">
                <a:pos x="38" y="44"/>
              </a:cxn>
              <a:cxn ang="0">
                <a:pos x="16" y="60"/>
              </a:cxn>
              <a:cxn ang="0">
                <a:pos x="0" y="62"/>
              </a:cxn>
              <a:cxn ang="0">
                <a:pos x="6" y="50"/>
              </a:cxn>
              <a:cxn ang="0">
                <a:pos x="32" y="26"/>
              </a:cxn>
              <a:cxn ang="0">
                <a:pos x="54" y="8"/>
              </a:cxn>
              <a:cxn ang="0">
                <a:pos x="56" y="4"/>
              </a:cxn>
            </a:cxnLst>
            <a:rect l="0" t="0" r="r" b="b"/>
            <a:pathLst>
              <a:path w="138" h="148">
                <a:moveTo>
                  <a:pt x="86" y="148"/>
                </a:moveTo>
                <a:lnTo>
                  <a:pt x="98" y="134"/>
                </a:lnTo>
                <a:lnTo>
                  <a:pt x="104" y="128"/>
                </a:lnTo>
                <a:lnTo>
                  <a:pt x="112" y="122"/>
                </a:lnTo>
                <a:lnTo>
                  <a:pt x="122" y="110"/>
                </a:lnTo>
                <a:lnTo>
                  <a:pt x="132" y="98"/>
                </a:lnTo>
                <a:lnTo>
                  <a:pt x="136" y="84"/>
                </a:lnTo>
                <a:lnTo>
                  <a:pt x="138" y="68"/>
                </a:lnTo>
                <a:lnTo>
                  <a:pt x="130" y="74"/>
                </a:lnTo>
                <a:lnTo>
                  <a:pt x="122" y="82"/>
                </a:lnTo>
                <a:lnTo>
                  <a:pt x="110" y="102"/>
                </a:lnTo>
                <a:lnTo>
                  <a:pt x="98" y="120"/>
                </a:lnTo>
                <a:lnTo>
                  <a:pt x="90" y="128"/>
                </a:lnTo>
                <a:lnTo>
                  <a:pt x="80" y="132"/>
                </a:lnTo>
                <a:lnTo>
                  <a:pt x="78" y="128"/>
                </a:lnTo>
                <a:lnTo>
                  <a:pt x="76" y="126"/>
                </a:lnTo>
                <a:lnTo>
                  <a:pt x="80" y="118"/>
                </a:lnTo>
                <a:lnTo>
                  <a:pt x="88" y="110"/>
                </a:lnTo>
                <a:lnTo>
                  <a:pt x="96" y="106"/>
                </a:lnTo>
                <a:lnTo>
                  <a:pt x="108" y="94"/>
                </a:lnTo>
                <a:lnTo>
                  <a:pt x="118" y="82"/>
                </a:lnTo>
                <a:lnTo>
                  <a:pt x="124" y="68"/>
                </a:lnTo>
                <a:lnTo>
                  <a:pt x="124" y="60"/>
                </a:lnTo>
                <a:lnTo>
                  <a:pt x="122" y="52"/>
                </a:lnTo>
                <a:lnTo>
                  <a:pt x="116" y="54"/>
                </a:lnTo>
                <a:lnTo>
                  <a:pt x="112" y="58"/>
                </a:lnTo>
                <a:lnTo>
                  <a:pt x="108" y="64"/>
                </a:lnTo>
                <a:lnTo>
                  <a:pt x="102" y="70"/>
                </a:lnTo>
                <a:lnTo>
                  <a:pt x="88" y="86"/>
                </a:lnTo>
                <a:lnTo>
                  <a:pt x="82" y="94"/>
                </a:lnTo>
                <a:lnTo>
                  <a:pt x="74" y="100"/>
                </a:lnTo>
                <a:lnTo>
                  <a:pt x="70" y="104"/>
                </a:lnTo>
                <a:lnTo>
                  <a:pt x="68" y="108"/>
                </a:lnTo>
                <a:lnTo>
                  <a:pt x="64" y="108"/>
                </a:lnTo>
                <a:lnTo>
                  <a:pt x="62" y="108"/>
                </a:lnTo>
                <a:lnTo>
                  <a:pt x="58" y="108"/>
                </a:lnTo>
                <a:lnTo>
                  <a:pt x="56" y="106"/>
                </a:lnTo>
                <a:lnTo>
                  <a:pt x="54" y="106"/>
                </a:lnTo>
                <a:lnTo>
                  <a:pt x="54" y="98"/>
                </a:lnTo>
                <a:lnTo>
                  <a:pt x="58" y="90"/>
                </a:lnTo>
                <a:lnTo>
                  <a:pt x="64" y="84"/>
                </a:lnTo>
                <a:lnTo>
                  <a:pt x="72" y="78"/>
                </a:lnTo>
                <a:lnTo>
                  <a:pt x="78" y="72"/>
                </a:lnTo>
                <a:lnTo>
                  <a:pt x="86" y="62"/>
                </a:lnTo>
                <a:lnTo>
                  <a:pt x="92" y="52"/>
                </a:lnTo>
                <a:lnTo>
                  <a:pt x="94" y="46"/>
                </a:lnTo>
                <a:lnTo>
                  <a:pt x="92" y="42"/>
                </a:lnTo>
                <a:lnTo>
                  <a:pt x="92" y="38"/>
                </a:lnTo>
                <a:lnTo>
                  <a:pt x="94" y="34"/>
                </a:lnTo>
                <a:lnTo>
                  <a:pt x="94" y="32"/>
                </a:lnTo>
                <a:lnTo>
                  <a:pt x="90" y="34"/>
                </a:lnTo>
                <a:lnTo>
                  <a:pt x="82" y="42"/>
                </a:lnTo>
                <a:lnTo>
                  <a:pt x="80" y="44"/>
                </a:lnTo>
                <a:lnTo>
                  <a:pt x="78" y="46"/>
                </a:lnTo>
                <a:lnTo>
                  <a:pt x="72" y="50"/>
                </a:lnTo>
                <a:lnTo>
                  <a:pt x="62" y="64"/>
                </a:lnTo>
                <a:lnTo>
                  <a:pt x="52" y="76"/>
                </a:lnTo>
                <a:lnTo>
                  <a:pt x="40" y="84"/>
                </a:lnTo>
                <a:lnTo>
                  <a:pt x="24" y="88"/>
                </a:lnTo>
                <a:lnTo>
                  <a:pt x="26" y="80"/>
                </a:lnTo>
                <a:lnTo>
                  <a:pt x="30" y="72"/>
                </a:lnTo>
                <a:lnTo>
                  <a:pt x="40" y="62"/>
                </a:lnTo>
                <a:lnTo>
                  <a:pt x="48" y="56"/>
                </a:lnTo>
                <a:lnTo>
                  <a:pt x="56" y="50"/>
                </a:lnTo>
                <a:lnTo>
                  <a:pt x="62" y="46"/>
                </a:lnTo>
                <a:lnTo>
                  <a:pt x="68" y="40"/>
                </a:lnTo>
                <a:lnTo>
                  <a:pt x="74" y="30"/>
                </a:lnTo>
                <a:lnTo>
                  <a:pt x="78" y="24"/>
                </a:lnTo>
                <a:lnTo>
                  <a:pt x="80" y="16"/>
                </a:lnTo>
                <a:lnTo>
                  <a:pt x="80" y="6"/>
                </a:lnTo>
                <a:lnTo>
                  <a:pt x="76" y="10"/>
                </a:lnTo>
                <a:lnTo>
                  <a:pt x="74" y="12"/>
                </a:lnTo>
                <a:lnTo>
                  <a:pt x="66" y="16"/>
                </a:lnTo>
                <a:lnTo>
                  <a:pt x="56" y="26"/>
                </a:lnTo>
                <a:lnTo>
                  <a:pt x="46" y="36"/>
                </a:lnTo>
                <a:lnTo>
                  <a:pt x="38" y="44"/>
                </a:lnTo>
                <a:lnTo>
                  <a:pt x="28" y="50"/>
                </a:lnTo>
                <a:lnTo>
                  <a:pt x="16" y="60"/>
                </a:lnTo>
                <a:lnTo>
                  <a:pt x="2" y="68"/>
                </a:lnTo>
                <a:lnTo>
                  <a:pt x="0" y="62"/>
                </a:lnTo>
                <a:lnTo>
                  <a:pt x="2" y="56"/>
                </a:lnTo>
                <a:lnTo>
                  <a:pt x="6" y="50"/>
                </a:lnTo>
                <a:lnTo>
                  <a:pt x="12" y="46"/>
                </a:lnTo>
                <a:lnTo>
                  <a:pt x="32" y="26"/>
                </a:lnTo>
                <a:lnTo>
                  <a:pt x="52" y="10"/>
                </a:lnTo>
                <a:lnTo>
                  <a:pt x="54" y="8"/>
                </a:lnTo>
                <a:lnTo>
                  <a:pt x="54" y="6"/>
                </a:lnTo>
                <a:lnTo>
                  <a:pt x="56" y="4"/>
                </a:lnTo>
                <a:lnTo>
                  <a:pt x="58" y="0"/>
                </a:lnTo>
              </a:path>
            </a:pathLst>
          </a:custGeom>
          <a:noFill/>
          <a:ln w="9525">
            <a:solidFill>
              <a:schemeClr val="tx1"/>
            </a:solidFill>
            <a:prstDash val="solid"/>
            <a:round/>
            <a:headEnd/>
            <a:tailEnd/>
          </a:ln>
        </p:spPr>
        <p:txBody>
          <a:bodyPr/>
          <a:lstStyle/>
          <a:p>
            <a:endParaRPr lang="el-GR"/>
          </a:p>
        </p:txBody>
      </p:sp>
      <p:sp>
        <p:nvSpPr>
          <p:cNvPr id="158" name="Freeform 153"/>
          <p:cNvSpPr>
            <a:spLocks/>
          </p:cNvSpPr>
          <p:nvPr/>
        </p:nvSpPr>
        <p:spPr bwMode="auto">
          <a:xfrm>
            <a:off x="1882775" y="3051176"/>
            <a:ext cx="209550" cy="238125"/>
          </a:xfrm>
          <a:custGeom>
            <a:avLst/>
            <a:gdLst/>
            <a:ahLst/>
            <a:cxnLst>
              <a:cxn ang="0">
                <a:pos x="78" y="138"/>
              </a:cxn>
              <a:cxn ang="0">
                <a:pos x="108" y="122"/>
              </a:cxn>
              <a:cxn ang="0">
                <a:pos x="128" y="100"/>
              </a:cxn>
              <a:cxn ang="0">
                <a:pos x="122" y="90"/>
              </a:cxn>
              <a:cxn ang="0">
                <a:pos x="98" y="110"/>
              </a:cxn>
              <a:cxn ang="0">
                <a:pos x="72" y="132"/>
              </a:cxn>
              <a:cxn ang="0">
                <a:pos x="58" y="130"/>
              </a:cxn>
              <a:cxn ang="0">
                <a:pos x="64" y="120"/>
              </a:cxn>
              <a:cxn ang="0">
                <a:pos x="84" y="112"/>
              </a:cxn>
              <a:cxn ang="0">
                <a:pos x="112" y="94"/>
              </a:cxn>
              <a:cxn ang="0">
                <a:pos x="122" y="74"/>
              </a:cxn>
              <a:cxn ang="0">
                <a:pos x="114" y="66"/>
              </a:cxn>
              <a:cxn ang="0">
                <a:pos x="102" y="74"/>
              </a:cxn>
              <a:cxn ang="0">
                <a:pos x="80" y="90"/>
              </a:cxn>
              <a:cxn ang="0">
                <a:pos x="62" y="100"/>
              </a:cxn>
              <a:cxn ang="0">
                <a:pos x="58" y="104"/>
              </a:cxn>
              <a:cxn ang="0">
                <a:pos x="46" y="104"/>
              </a:cxn>
              <a:cxn ang="0">
                <a:pos x="42" y="102"/>
              </a:cxn>
              <a:cxn ang="0">
                <a:pos x="50" y="86"/>
              </a:cxn>
              <a:cxn ang="0">
                <a:pos x="66" y="80"/>
              </a:cxn>
              <a:cxn ang="0">
                <a:pos x="84" y="66"/>
              </a:cxn>
              <a:cxn ang="0">
                <a:pos x="94" y="52"/>
              </a:cxn>
              <a:cxn ang="0">
                <a:pos x="96" y="44"/>
              </a:cxn>
              <a:cxn ang="0">
                <a:pos x="98" y="40"/>
              </a:cxn>
              <a:cxn ang="0">
                <a:pos x="90" y="44"/>
              </a:cxn>
              <a:cxn ang="0">
                <a:pos x="82" y="48"/>
              </a:cxn>
              <a:cxn ang="0">
                <a:pos x="74" y="50"/>
              </a:cxn>
              <a:cxn ang="0">
                <a:pos x="46" y="70"/>
              </a:cxn>
              <a:cxn ang="0">
                <a:pos x="26" y="78"/>
              </a:cxn>
              <a:cxn ang="0">
                <a:pos x="20" y="70"/>
              </a:cxn>
              <a:cxn ang="0">
                <a:pos x="40" y="56"/>
              </a:cxn>
              <a:cxn ang="0">
                <a:pos x="58" y="48"/>
              </a:cxn>
              <a:cxn ang="0">
                <a:pos x="72" y="40"/>
              </a:cxn>
              <a:cxn ang="0">
                <a:pos x="88" y="20"/>
              </a:cxn>
              <a:cxn ang="0">
                <a:pos x="84" y="14"/>
              </a:cxn>
              <a:cxn ang="0">
                <a:pos x="64" y="24"/>
              </a:cxn>
              <a:cxn ang="0">
                <a:pos x="42" y="36"/>
              </a:cxn>
              <a:cxn ang="0">
                <a:pos x="18" y="48"/>
              </a:cxn>
              <a:cxn ang="0">
                <a:pos x="0" y="46"/>
              </a:cxn>
              <a:cxn ang="0">
                <a:pos x="8" y="34"/>
              </a:cxn>
              <a:cxn ang="0">
                <a:pos x="40" y="20"/>
              </a:cxn>
              <a:cxn ang="0">
                <a:pos x="66" y="6"/>
              </a:cxn>
              <a:cxn ang="0">
                <a:pos x="68" y="4"/>
              </a:cxn>
            </a:cxnLst>
            <a:rect l="0" t="0" r="r" b="b"/>
            <a:pathLst>
              <a:path w="132" h="150">
                <a:moveTo>
                  <a:pt x="64" y="150"/>
                </a:moveTo>
                <a:lnTo>
                  <a:pt x="78" y="138"/>
                </a:lnTo>
                <a:lnTo>
                  <a:pt x="94" y="130"/>
                </a:lnTo>
                <a:lnTo>
                  <a:pt x="108" y="122"/>
                </a:lnTo>
                <a:lnTo>
                  <a:pt x="120" y="112"/>
                </a:lnTo>
                <a:lnTo>
                  <a:pt x="128" y="100"/>
                </a:lnTo>
                <a:lnTo>
                  <a:pt x="132" y="86"/>
                </a:lnTo>
                <a:lnTo>
                  <a:pt x="122" y="90"/>
                </a:lnTo>
                <a:lnTo>
                  <a:pt x="114" y="96"/>
                </a:lnTo>
                <a:lnTo>
                  <a:pt x="98" y="110"/>
                </a:lnTo>
                <a:lnTo>
                  <a:pt x="80" y="126"/>
                </a:lnTo>
                <a:lnTo>
                  <a:pt x="72" y="132"/>
                </a:lnTo>
                <a:lnTo>
                  <a:pt x="60" y="134"/>
                </a:lnTo>
                <a:lnTo>
                  <a:pt x="58" y="130"/>
                </a:lnTo>
                <a:lnTo>
                  <a:pt x="58" y="126"/>
                </a:lnTo>
                <a:lnTo>
                  <a:pt x="64" y="120"/>
                </a:lnTo>
                <a:lnTo>
                  <a:pt x="74" y="114"/>
                </a:lnTo>
                <a:lnTo>
                  <a:pt x="84" y="112"/>
                </a:lnTo>
                <a:lnTo>
                  <a:pt x="98" y="104"/>
                </a:lnTo>
                <a:lnTo>
                  <a:pt x="112" y="94"/>
                </a:lnTo>
                <a:lnTo>
                  <a:pt x="120" y="82"/>
                </a:lnTo>
                <a:lnTo>
                  <a:pt x="122" y="74"/>
                </a:lnTo>
                <a:lnTo>
                  <a:pt x="122" y="66"/>
                </a:lnTo>
                <a:lnTo>
                  <a:pt x="114" y="66"/>
                </a:lnTo>
                <a:lnTo>
                  <a:pt x="108" y="70"/>
                </a:lnTo>
                <a:lnTo>
                  <a:pt x="102" y="74"/>
                </a:lnTo>
                <a:lnTo>
                  <a:pt x="96" y="78"/>
                </a:lnTo>
                <a:lnTo>
                  <a:pt x="80" y="90"/>
                </a:lnTo>
                <a:lnTo>
                  <a:pt x="72" y="96"/>
                </a:lnTo>
                <a:lnTo>
                  <a:pt x="62" y="100"/>
                </a:lnTo>
                <a:lnTo>
                  <a:pt x="62" y="102"/>
                </a:lnTo>
                <a:lnTo>
                  <a:pt x="58" y="104"/>
                </a:lnTo>
                <a:lnTo>
                  <a:pt x="52" y="106"/>
                </a:lnTo>
                <a:lnTo>
                  <a:pt x="46" y="104"/>
                </a:lnTo>
                <a:lnTo>
                  <a:pt x="44" y="102"/>
                </a:lnTo>
                <a:lnTo>
                  <a:pt x="42" y="102"/>
                </a:lnTo>
                <a:lnTo>
                  <a:pt x="44" y="94"/>
                </a:lnTo>
                <a:lnTo>
                  <a:pt x="50" y="86"/>
                </a:lnTo>
                <a:lnTo>
                  <a:pt x="58" y="82"/>
                </a:lnTo>
                <a:lnTo>
                  <a:pt x="66" y="80"/>
                </a:lnTo>
                <a:lnTo>
                  <a:pt x="74" y="74"/>
                </a:lnTo>
                <a:lnTo>
                  <a:pt x="84" y="66"/>
                </a:lnTo>
                <a:lnTo>
                  <a:pt x="92" y="58"/>
                </a:lnTo>
                <a:lnTo>
                  <a:pt x="94" y="52"/>
                </a:lnTo>
                <a:lnTo>
                  <a:pt x="94" y="48"/>
                </a:lnTo>
                <a:lnTo>
                  <a:pt x="96" y="44"/>
                </a:lnTo>
                <a:lnTo>
                  <a:pt x="98" y="42"/>
                </a:lnTo>
                <a:lnTo>
                  <a:pt x="98" y="40"/>
                </a:lnTo>
                <a:lnTo>
                  <a:pt x="94" y="40"/>
                </a:lnTo>
                <a:lnTo>
                  <a:pt x="90" y="44"/>
                </a:lnTo>
                <a:lnTo>
                  <a:pt x="86" y="46"/>
                </a:lnTo>
                <a:lnTo>
                  <a:pt x="82" y="48"/>
                </a:lnTo>
                <a:lnTo>
                  <a:pt x="80" y="48"/>
                </a:lnTo>
                <a:lnTo>
                  <a:pt x="74" y="50"/>
                </a:lnTo>
                <a:lnTo>
                  <a:pt x="60" y="60"/>
                </a:lnTo>
                <a:lnTo>
                  <a:pt x="46" y="70"/>
                </a:lnTo>
                <a:lnTo>
                  <a:pt x="34" y="76"/>
                </a:lnTo>
                <a:lnTo>
                  <a:pt x="26" y="78"/>
                </a:lnTo>
                <a:lnTo>
                  <a:pt x="18" y="76"/>
                </a:lnTo>
                <a:lnTo>
                  <a:pt x="20" y="70"/>
                </a:lnTo>
                <a:lnTo>
                  <a:pt x="26" y="64"/>
                </a:lnTo>
                <a:lnTo>
                  <a:pt x="40" y="56"/>
                </a:lnTo>
                <a:lnTo>
                  <a:pt x="48" y="50"/>
                </a:lnTo>
                <a:lnTo>
                  <a:pt x="58" y="48"/>
                </a:lnTo>
                <a:lnTo>
                  <a:pt x="66" y="44"/>
                </a:lnTo>
                <a:lnTo>
                  <a:pt x="72" y="40"/>
                </a:lnTo>
                <a:lnTo>
                  <a:pt x="84" y="26"/>
                </a:lnTo>
                <a:lnTo>
                  <a:pt x="88" y="20"/>
                </a:lnTo>
                <a:lnTo>
                  <a:pt x="92" y="12"/>
                </a:lnTo>
                <a:lnTo>
                  <a:pt x="84" y="14"/>
                </a:lnTo>
                <a:lnTo>
                  <a:pt x="76" y="16"/>
                </a:lnTo>
                <a:lnTo>
                  <a:pt x="64" y="24"/>
                </a:lnTo>
                <a:lnTo>
                  <a:pt x="52" y="30"/>
                </a:lnTo>
                <a:lnTo>
                  <a:pt x="42" y="36"/>
                </a:lnTo>
                <a:lnTo>
                  <a:pt x="32" y="40"/>
                </a:lnTo>
                <a:lnTo>
                  <a:pt x="18" y="48"/>
                </a:lnTo>
                <a:lnTo>
                  <a:pt x="2" y="52"/>
                </a:lnTo>
                <a:lnTo>
                  <a:pt x="0" y="46"/>
                </a:lnTo>
                <a:lnTo>
                  <a:pt x="4" y="40"/>
                </a:lnTo>
                <a:lnTo>
                  <a:pt x="8" y="34"/>
                </a:lnTo>
                <a:lnTo>
                  <a:pt x="16" y="32"/>
                </a:lnTo>
                <a:lnTo>
                  <a:pt x="40" y="20"/>
                </a:lnTo>
                <a:lnTo>
                  <a:pt x="64" y="8"/>
                </a:lnTo>
                <a:lnTo>
                  <a:pt x="66" y="6"/>
                </a:lnTo>
                <a:lnTo>
                  <a:pt x="68" y="4"/>
                </a:lnTo>
                <a:lnTo>
                  <a:pt x="68" y="4"/>
                </a:lnTo>
                <a:lnTo>
                  <a:pt x="72" y="0"/>
                </a:lnTo>
              </a:path>
            </a:pathLst>
          </a:custGeom>
          <a:noFill/>
          <a:ln w="9525">
            <a:solidFill>
              <a:schemeClr val="tx1"/>
            </a:solidFill>
            <a:prstDash val="solid"/>
            <a:round/>
            <a:headEnd/>
            <a:tailEnd/>
          </a:ln>
        </p:spPr>
        <p:txBody>
          <a:bodyPr/>
          <a:lstStyle/>
          <a:p>
            <a:endParaRPr lang="el-GR"/>
          </a:p>
        </p:txBody>
      </p:sp>
      <p:sp>
        <p:nvSpPr>
          <p:cNvPr id="159" name="Freeform 154"/>
          <p:cNvSpPr>
            <a:spLocks/>
          </p:cNvSpPr>
          <p:nvPr/>
        </p:nvSpPr>
        <p:spPr bwMode="auto">
          <a:xfrm>
            <a:off x="1816100" y="2860675"/>
            <a:ext cx="184150" cy="228600"/>
          </a:xfrm>
          <a:custGeom>
            <a:avLst/>
            <a:gdLst/>
            <a:ahLst/>
            <a:cxnLst>
              <a:cxn ang="0">
                <a:pos x="42" y="140"/>
              </a:cxn>
              <a:cxn ang="0">
                <a:pos x="58" y="134"/>
              </a:cxn>
              <a:cxn ang="0">
                <a:pos x="84" y="128"/>
              </a:cxn>
              <a:cxn ang="0">
                <a:pos x="108" y="112"/>
              </a:cxn>
              <a:cxn ang="0">
                <a:pos x="106" y="100"/>
              </a:cxn>
              <a:cxn ang="0">
                <a:pos x="76" y="114"/>
              </a:cxn>
              <a:cxn ang="0">
                <a:pos x="56" y="124"/>
              </a:cxn>
              <a:cxn ang="0">
                <a:pos x="34" y="126"/>
              </a:cxn>
              <a:cxn ang="0">
                <a:pos x="36" y="118"/>
              </a:cxn>
              <a:cxn ang="0">
                <a:pos x="52" y="112"/>
              </a:cxn>
              <a:cxn ang="0">
                <a:pos x="80" y="108"/>
              </a:cxn>
              <a:cxn ang="0">
                <a:pos x="106" y="92"/>
              </a:cxn>
              <a:cxn ang="0">
                <a:pos x="104" y="76"/>
              </a:cxn>
              <a:cxn ang="0">
                <a:pos x="92" y="80"/>
              </a:cxn>
              <a:cxn ang="0">
                <a:pos x="66" y="90"/>
              </a:cxn>
              <a:cxn ang="0">
                <a:pos x="46" y="94"/>
              </a:cxn>
              <a:cxn ang="0">
                <a:pos x="38" y="98"/>
              </a:cxn>
              <a:cxn ang="0">
                <a:pos x="28" y="94"/>
              </a:cxn>
              <a:cxn ang="0">
                <a:pos x="26" y="90"/>
              </a:cxn>
              <a:cxn ang="0">
                <a:pos x="38" y="78"/>
              </a:cxn>
              <a:cxn ang="0">
                <a:pos x="54" y="76"/>
              </a:cxn>
              <a:cxn ang="0">
                <a:pos x="76" y="68"/>
              </a:cxn>
              <a:cxn ang="0">
                <a:pos x="88" y="58"/>
              </a:cxn>
              <a:cxn ang="0">
                <a:pos x="92" y="50"/>
              </a:cxn>
              <a:cxn ang="0">
                <a:pos x="96" y="46"/>
              </a:cxn>
              <a:cxn ang="0">
                <a:pos x="86" y="46"/>
              </a:cxn>
              <a:cxn ang="0">
                <a:pos x="78" y="48"/>
              </a:cxn>
              <a:cxn ang="0">
                <a:pos x="74" y="50"/>
              </a:cxn>
              <a:cxn ang="0">
                <a:pos x="54" y="56"/>
              </a:cxn>
              <a:cxn ang="0">
                <a:pos x="24" y="64"/>
              </a:cxn>
              <a:cxn ang="0">
                <a:pos x="8" y="58"/>
              </a:cxn>
              <a:cxn ang="0">
                <a:pos x="36" y="46"/>
              </a:cxn>
              <a:cxn ang="0">
                <a:pos x="56" y="42"/>
              </a:cxn>
              <a:cxn ang="0">
                <a:pos x="70" y="40"/>
              </a:cxn>
              <a:cxn ang="0">
                <a:pos x="86" y="30"/>
              </a:cxn>
              <a:cxn ang="0">
                <a:pos x="96" y="16"/>
              </a:cxn>
              <a:cxn ang="0">
                <a:pos x="80" y="18"/>
              </a:cxn>
              <a:cxn ang="0">
                <a:pos x="54" y="24"/>
              </a:cxn>
              <a:cxn ang="0">
                <a:pos x="32" y="28"/>
              </a:cxn>
              <a:cxn ang="0">
                <a:pos x="0" y="32"/>
              </a:cxn>
              <a:cxn ang="0">
                <a:pos x="6" y="20"/>
              </a:cxn>
              <a:cxn ang="0">
                <a:pos x="20" y="18"/>
              </a:cxn>
              <a:cxn ang="0">
                <a:pos x="72" y="6"/>
              </a:cxn>
              <a:cxn ang="0">
                <a:pos x="76" y="4"/>
              </a:cxn>
              <a:cxn ang="0">
                <a:pos x="80" y="0"/>
              </a:cxn>
            </a:cxnLst>
            <a:rect l="0" t="0" r="r" b="b"/>
            <a:pathLst>
              <a:path w="116" h="144">
                <a:moveTo>
                  <a:pt x="32" y="144"/>
                </a:moveTo>
                <a:lnTo>
                  <a:pt x="42" y="140"/>
                </a:lnTo>
                <a:lnTo>
                  <a:pt x="50" y="136"/>
                </a:lnTo>
                <a:lnTo>
                  <a:pt x="58" y="134"/>
                </a:lnTo>
                <a:lnTo>
                  <a:pt x="68" y="132"/>
                </a:lnTo>
                <a:lnTo>
                  <a:pt x="84" y="128"/>
                </a:lnTo>
                <a:lnTo>
                  <a:pt x="96" y="122"/>
                </a:lnTo>
                <a:lnTo>
                  <a:pt x="108" y="112"/>
                </a:lnTo>
                <a:lnTo>
                  <a:pt x="116" y="98"/>
                </a:lnTo>
                <a:lnTo>
                  <a:pt x="106" y="100"/>
                </a:lnTo>
                <a:lnTo>
                  <a:pt x="96" y="104"/>
                </a:lnTo>
                <a:lnTo>
                  <a:pt x="76" y="114"/>
                </a:lnTo>
                <a:lnTo>
                  <a:pt x="66" y="120"/>
                </a:lnTo>
                <a:lnTo>
                  <a:pt x="56" y="124"/>
                </a:lnTo>
                <a:lnTo>
                  <a:pt x="46" y="126"/>
                </a:lnTo>
                <a:lnTo>
                  <a:pt x="34" y="126"/>
                </a:lnTo>
                <a:lnTo>
                  <a:pt x="34" y="122"/>
                </a:lnTo>
                <a:lnTo>
                  <a:pt x="36" y="118"/>
                </a:lnTo>
                <a:lnTo>
                  <a:pt x="42" y="114"/>
                </a:lnTo>
                <a:lnTo>
                  <a:pt x="52" y="112"/>
                </a:lnTo>
                <a:lnTo>
                  <a:pt x="62" y="112"/>
                </a:lnTo>
                <a:lnTo>
                  <a:pt x="80" y="108"/>
                </a:lnTo>
                <a:lnTo>
                  <a:pt x="94" y="102"/>
                </a:lnTo>
                <a:lnTo>
                  <a:pt x="106" y="92"/>
                </a:lnTo>
                <a:lnTo>
                  <a:pt x="112" y="78"/>
                </a:lnTo>
                <a:lnTo>
                  <a:pt x="104" y="76"/>
                </a:lnTo>
                <a:lnTo>
                  <a:pt x="98" y="78"/>
                </a:lnTo>
                <a:lnTo>
                  <a:pt x="92" y="80"/>
                </a:lnTo>
                <a:lnTo>
                  <a:pt x="84" y="82"/>
                </a:lnTo>
                <a:lnTo>
                  <a:pt x="66" y="90"/>
                </a:lnTo>
                <a:lnTo>
                  <a:pt x="56" y="94"/>
                </a:lnTo>
                <a:lnTo>
                  <a:pt x="46" y="94"/>
                </a:lnTo>
                <a:lnTo>
                  <a:pt x="40" y="98"/>
                </a:lnTo>
                <a:lnTo>
                  <a:pt x="38" y="98"/>
                </a:lnTo>
                <a:lnTo>
                  <a:pt x="34" y="98"/>
                </a:lnTo>
                <a:lnTo>
                  <a:pt x="28" y="94"/>
                </a:lnTo>
                <a:lnTo>
                  <a:pt x="26" y="92"/>
                </a:lnTo>
                <a:lnTo>
                  <a:pt x="26" y="90"/>
                </a:lnTo>
                <a:lnTo>
                  <a:pt x="30" y="82"/>
                </a:lnTo>
                <a:lnTo>
                  <a:pt x="38" y="78"/>
                </a:lnTo>
                <a:lnTo>
                  <a:pt x="46" y="76"/>
                </a:lnTo>
                <a:lnTo>
                  <a:pt x="54" y="76"/>
                </a:lnTo>
                <a:lnTo>
                  <a:pt x="64" y="72"/>
                </a:lnTo>
                <a:lnTo>
                  <a:pt x="76" y="68"/>
                </a:lnTo>
                <a:lnTo>
                  <a:pt x="86" y="62"/>
                </a:lnTo>
                <a:lnTo>
                  <a:pt x="88" y="58"/>
                </a:lnTo>
                <a:lnTo>
                  <a:pt x="90" y="54"/>
                </a:lnTo>
                <a:lnTo>
                  <a:pt x="92" y="50"/>
                </a:lnTo>
                <a:lnTo>
                  <a:pt x="96" y="48"/>
                </a:lnTo>
                <a:lnTo>
                  <a:pt x="96" y="46"/>
                </a:lnTo>
                <a:lnTo>
                  <a:pt x="92" y="44"/>
                </a:lnTo>
                <a:lnTo>
                  <a:pt x="86" y="46"/>
                </a:lnTo>
                <a:lnTo>
                  <a:pt x="82" y="48"/>
                </a:lnTo>
                <a:lnTo>
                  <a:pt x="78" y="48"/>
                </a:lnTo>
                <a:lnTo>
                  <a:pt x="76" y="50"/>
                </a:lnTo>
                <a:lnTo>
                  <a:pt x="74" y="50"/>
                </a:lnTo>
                <a:lnTo>
                  <a:pt x="70" y="50"/>
                </a:lnTo>
                <a:lnTo>
                  <a:pt x="54" y="56"/>
                </a:lnTo>
                <a:lnTo>
                  <a:pt x="38" y="62"/>
                </a:lnTo>
                <a:lnTo>
                  <a:pt x="24" y="64"/>
                </a:lnTo>
                <a:lnTo>
                  <a:pt x="16" y="62"/>
                </a:lnTo>
                <a:lnTo>
                  <a:pt x="8" y="58"/>
                </a:lnTo>
                <a:lnTo>
                  <a:pt x="20" y="50"/>
                </a:lnTo>
                <a:lnTo>
                  <a:pt x="36" y="46"/>
                </a:lnTo>
                <a:lnTo>
                  <a:pt x="46" y="44"/>
                </a:lnTo>
                <a:lnTo>
                  <a:pt x="56" y="42"/>
                </a:lnTo>
                <a:lnTo>
                  <a:pt x="64" y="42"/>
                </a:lnTo>
                <a:lnTo>
                  <a:pt x="70" y="40"/>
                </a:lnTo>
                <a:lnTo>
                  <a:pt x="80" y="34"/>
                </a:lnTo>
                <a:lnTo>
                  <a:pt x="86" y="30"/>
                </a:lnTo>
                <a:lnTo>
                  <a:pt x="92" y="24"/>
                </a:lnTo>
                <a:lnTo>
                  <a:pt x="96" y="16"/>
                </a:lnTo>
                <a:lnTo>
                  <a:pt x="88" y="18"/>
                </a:lnTo>
                <a:lnTo>
                  <a:pt x="80" y="18"/>
                </a:lnTo>
                <a:lnTo>
                  <a:pt x="68" y="22"/>
                </a:lnTo>
                <a:lnTo>
                  <a:pt x="54" y="24"/>
                </a:lnTo>
                <a:lnTo>
                  <a:pt x="44" y="26"/>
                </a:lnTo>
                <a:lnTo>
                  <a:pt x="32" y="28"/>
                </a:lnTo>
                <a:lnTo>
                  <a:pt x="16" y="32"/>
                </a:lnTo>
                <a:lnTo>
                  <a:pt x="0" y="32"/>
                </a:lnTo>
                <a:lnTo>
                  <a:pt x="0" y="24"/>
                </a:lnTo>
                <a:lnTo>
                  <a:pt x="6" y="20"/>
                </a:lnTo>
                <a:lnTo>
                  <a:pt x="12" y="18"/>
                </a:lnTo>
                <a:lnTo>
                  <a:pt x="20" y="18"/>
                </a:lnTo>
                <a:lnTo>
                  <a:pt x="46" y="12"/>
                </a:lnTo>
                <a:lnTo>
                  <a:pt x="72" y="6"/>
                </a:lnTo>
                <a:lnTo>
                  <a:pt x="76" y="4"/>
                </a:lnTo>
                <a:lnTo>
                  <a:pt x="76" y="4"/>
                </a:lnTo>
                <a:lnTo>
                  <a:pt x="78" y="2"/>
                </a:lnTo>
                <a:lnTo>
                  <a:pt x="80" y="0"/>
                </a:lnTo>
              </a:path>
            </a:pathLst>
          </a:custGeom>
          <a:noFill/>
          <a:ln w="9525">
            <a:solidFill>
              <a:schemeClr val="tx1"/>
            </a:solidFill>
            <a:prstDash val="solid"/>
            <a:round/>
            <a:headEnd/>
            <a:tailEnd/>
          </a:ln>
        </p:spPr>
        <p:txBody>
          <a:bodyPr/>
          <a:lstStyle/>
          <a:p>
            <a:endParaRPr lang="el-GR"/>
          </a:p>
        </p:txBody>
      </p:sp>
      <p:sp>
        <p:nvSpPr>
          <p:cNvPr id="160" name="Freeform 155"/>
          <p:cNvSpPr>
            <a:spLocks/>
          </p:cNvSpPr>
          <p:nvPr/>
        </p:nvSpPr>
        <p:spPr bwMode="auto">
          <a:xfrm>
            <a:off x="1816101" y="2651125"/>
            <a:ext cx="161925" cy="203200"/>
          </a:xfrm>
          <a:custGeom>
            <a:avLst/>
            <a:gdLst/>
            <a:ahLst/>
            <a:cxnLst>
              <a:cxn ang="0">
                <a:pos x="18" y="126"/>
              </a:cxn>
              <a:cxn ang="0">
                <a:pos x="36" y="128"/>
              </a:cxn>
              <a:cxn ang="0">
                <a:pos x="68" y="126"/>
              </a:cxn>
              <a:cxn ang="0">
                <a:pos x="94" y="112"/>
              </a:cxn>
              <a:cxn ang="0">
                <a:pos x="72" y="110"/>
              </a:cxn>
              <a:cxn ang="0">
                <a:pos x="30" y="116"/>
              </a:cxn>
              <a:cxn ang="0">
                <a:pos x="8" y="112"/>
              </a:cxn>
              <a:cxn ang="0">
                <a:pos x="20" y="102"/>
              </a:cxn>
              <a:cxn ang="0">
                <a:pos x="38" y="106"/>
              </a:cxn>
              <a:cxn ang="0">
                <a:pos x="72" y="108"/>
              </a:cxn>
              <a:cxn ang="0">
                <a:pos x="92" y="98"/>
              </a:cxn>
              <a:cxn ang="0">
                <a:pos x="90" y="88"/>
              </a:cxn>
              <a:cxn ang="0">
                <a:pos x="76" y="86"/>
              </a:cxn>
              <a:cxn ang="0">
                <a:pos x="48" y="86"/>
              </a:cxn>
              <a:cxn ang="0">
                <a:pos x="28" y="84"/>
              </a:cxn>
              <a:cxn ang="0">
                <a:pos x="22" y="86"/>
              </a:cxn>
              <a:cxn ang="0">
                <a:pos x="16" y="84"/>
              </a:cxn>
              <a:cxn ang="0">
                <a:pos x="10" y="76"/>
              </a:cxn>
              <a:cxn ang="0">
                <a:pos x="18" y="68"/>
              </a:cxn>
              <a:cxn ang="0">
                <a:pos x="34" y="68"/>
              </a:cxn>
              <a:cxn ang="0">
                <a:pos x="48" y="70"/>
              </a:cxn>
              <a:cxn ang="0">
                <a:pos x="64" y="70"/>
              </a:cxn>
              <a:cxn ang="0">
                <a:pos x="82" y="64"/>
              </a:cxn>
              <a:cxn ang="0">
                <a:pos x="88" y="58"/>
              </a:cxn>
              <a:cxn ang="0">
                <a:pos x="92" y="56"/>
              </a:cxn>
              <a:cxn ang="0">
                <a:pos x="84" y="54"/>
              </a:cxn>
              <a:cxn ang="0">
                <a:pos x="74" y="52"/>
              </a:cxn>
              <a:cxn ang="0">
                <a:pos x="66" y="50"/>
              </a:cxn>
              <a:cxn ang="0">
                <a:pos x="32" y="52"/>
              </a:cxn>
              <a:cxn ang="0">
                <a:pos x="12" y="44"/>
              </a:cxn>
              <a:cxn ang="0">
                <a:pos x="12" y="34"/>
              </a:cxn>
              <a:cxn ang="0">
                <a:pos x="36" y="36"/>
              </a:cxn>
              <a:cxn ang="0">
                <a:pos x="54" y="38"/>
              </a:cxn>
              <a:cxn ang="0">
                <a:pos x="70" y="42"/>
              </a:cxn>
              <a:cxn ang="0">
                <a:pos x="88" y="38"/>
              </a:cxn>
              <a:cxn ang="0">
                <a:pos x="102" y="28"/>
              </a:cxn>
              <a:cxn ang="0">
                <a:pos x="92" y="26"/>
              </a:cxn>
              <a:cxn ang="0">
                <a:pos x="74" y="24"/>
              </a:cxn>
              <a:cxn ang="0">
                <a:pos x="48" y="20"/>
              </a:cxn>
              <a:cxn ang="0">
                <a:pos x="22" y="16"/>
              </a:cxn>
              <a:cxn ang="0">
                <a:pos x="10" y="4"/>
              </a:cxn>
              <a:cxn ang="0">
                <a:pos x="22" y="0"/>
              </a:cxn>
              <a:cxn ang="0">
                <a:pos x="56" y="6"/>
              </a:cxn>
              <a:cxn ang="0">
                <a:pos x="86" y="8"/>
              </a:cxn>
              <a:cxn ang="0">
                <a:pos x="90" y="8"/>
              </a:cxn>
            </a:cxnLst>
            <a:rect l="0" t="0" r="r" b="b"/>
            <a:pathLst>
              <a:path w="102" h="128">
                <a:moveTo>
                  <a:pt x="0" y="126"/>
                </a:moveTo>
                <a:lnTo>
                  <a:pt x="18" y="126"/>
                </a:lnTo>
                <a:lnTo>
                  <a:pt x="28" y="126"/>
                </a:lnTo>
                <a:lnTo>
                  <a:pt x="36" y="128"/>
                </a:lnTo>
                <a:lnTo>
                  <a:pt x="54" y="128"/>
                </a:lnTo>
                <a:lnTo>
                  <a:pt x="68" y="126"/>
                </a:lnTo>
                <a:lnTo>
                  <a:pt x="82" y="122"/>
                </a:lnTo>
                <a:lnTo>
                  <a:pt x="94" y="112"/>
                </a:lnTo>
                <a:lnTo>
                  <a:pt x="84" y="110"/>
                </a:lnTo>
                <a:lnTo>
                  <a:pt x="72" y="110"/>
                </a:lnTo>
                <a:lnTo>
                  <a:pt x="52" y="114"/>
                </a:lnTo>
                <a:lnTo>
                  <a:pt x="30" y="116"/>
                </a:lnTo>
                <a:lnTo>
                  <a:pt x="18" y="116"/>
                </a:lnTo>
                <a:lnTo>
                  <a:pt x="8" y="112"/>
                </a:lnTo>
                <a:lnTo>
                  <a:pt x="12" y="104"/>
                </a:lnTo>
                <a:lnTo>
                  <a:pt x="20" y="102"/>
                </a:lnTo>
                <a:lnTo>
                  <a:pt x="30" y="102"/>
                </a:lnTo>
                <a:lnTo>
                  <a:pt x="38" y="106"/>
                </a:lnTo>
                <a:lnTo>
                  <a:pt x="56" y="108"/>
                </a:lnTo>
                <a:lnTo>
                  <a:pt x="72" y="108"/>
                </a:lnTo>
                <a:lnTo>
                  <a:pt x="86" y="102"/>
                </a:lnTo>
                <a:lnTo>
                  <a:pt x="92" y="98"/>
                </a:lnTo>
                <a:lnTo>
                  <a:pt x="96" y="92"/>
                </a:lnTo>
                <a:lnTo>
                  <a:pt x="90" y="88"/>
                </a:lnTo>
                <a:lnTo>
                  <a:pt x="84" y="86"/>
                </a:lnTo>
                <a:lnTo>
                  <a:pt x="76" y="86"/>
                </a:lnTo>
                <a:lnTo>
                  <a:pt x="68" y="86"/>
                </a:lnTo>
                <a:lnTo>
                  <a:pt x="48" y="86"/>
                </a:lnTo>
                <a:lnTo>
                  <a:pt x="38" y="86"/>
                </a:lnTo>
                <a:lnTo>
                  <a:pt x="28" y="84"/>
                </a:lnTo>
                <a:lnTo>
                  <a:pt x="26" y="86"/>
                </a:lnTo>
                <a:lnTo>
                  <a:pt x="22" y="86"/>
                </a:lnTo>
                <a:lnTo>
                  <a:pt x="18" y="86"/>
                </a:lnTo>
                <a:lnTo>
                  <a:pt x="16" y="84"/>
                </a:lnTo>
                <a:lnTo>
                  <a:pt x="12" y="78"/>
                </a:lnTo>
                <a:lnTo>
                  <a:pt x="10" y="76"/>
                </a:lnTo>
                <a:lnTo>
                  <a:pt x="10" y="74"/>
                </a:lnTo>
                <a:lnTo>
                  <a:pt x="18" y="68"/>
                </a:lnTo>
                <a:lnTo>
                  <a:pt x="26" y="66"/>
                </a:lnTo>
                <a:lnTo>
                  <a:pt x="34" y="68"/>
                </a:lnTo>
                <a:lnTo>
                  <a:pt x="44" y="70"/>
                </a:lnTo>
                <a:lnTo>
                  <a:pt x="48" y="70"/>
                </a:lnTo>
                <a:lnTo>
                  <a:pt x="52" y="70"/>
                </a:lnTo>
                <a:lnTo>
                  <a:pt x="64" y="70"/>
                </a:lnTo>
                <a:lnTo>
                  <a:pt x="76" y="68"/>
                </a:lnTo>
                <a:lnTo>
                  <a:pt x="82" y="64"/>
                </a:lnTo>
                <a:lnTo>
                  <a:pt x="84" y="60"/>
                </a:lnTo>
                <a:lnTo>
                  <a:pt x="88" y="58"/>
                </a:lnTo>
                <a:lnTo>
                  <a:pt x="90" y="58"/>
                </a:lnTo>
                <a:lnTo>
                  <a:pt x="92" y="56"/>
                </a:lnTo>
                <a:lnTo>
                  <a:pt x="90" y="54"/>
                </a:lnTo>
                <a:lnTo>
                  <a:pt x="84" y="54"/>
                </a:lnTo>
                <a:lnTo>
                  <a:pt x="78" y="54"/>
                </a:lnTo>
                <a:lnTo>
                  <a:pt x="74" y="52"/>
                </a:lnTo>
                <a:lnTo>
                  <a:pt x="70" y="52"/>
                </a:lnTo>
                <a:lnTo>
                  <a:pt x="66" y="50"/>
                </a:lnTo>
                <a:lnTo>
                  <a:pt x="48" y="52"/>
                </a:lnTo>
                <a:lnTo>
                  <a:pt x="32" y="52"/>
                </a:lnTo>
                <a:lnTo>
                  <a:pt x="18" y="48"/>
                </a:lnTo>
                <a:lnTo>
                  <a:pt x="12" y="44"/>
                </a:lnTo>
                <a:lnTo>
                  <a:pt x="6" y="38"/>
                </a:lnTo>
                <a:lnTo>
                  <a:pt x="12" y="34"/>
                </a:lnTo>
                <a:lnTo>
                  <a:pt x="20" y="34"/>
                </a:lnTo>
                <a:lnTo>
                  <a:pt x="36" y="36"/>
                </a:lnTo>
                <a:lnTo>
                  <a:pt x="46" y="36"/>
                </a:lnTo>
                <a:lnTo>
                  <a:pt x="54" y="38"/>
                </a:lnTo>
                <a:lnTo>
                  <a:pt x="62" y="40"/>
                </a:lnTo>
                <a:lnTo>
                  <a:pt x="70" y="42"/>
                </a:lnTo>
                <a:lnTo>
                  <a:pt x="80" y="40"/>
                </a:lnTo>
                <a:lnTo>
                  <a:pt x="88" y="38"/>
                </a:lnTo>
                <a:lnTo>
                  <a:pt x="96" y="34"/>
                </a:lnTo>
                <a:lnTo>
                  <a:pt x="102" y="28"/>
                </a:lnTo>
                <a:lnTo>
                  <a:pt x="94" y="26"/>
                </a:lnTo>
                <a:lnTo>
                  <a:pt x="92" y="26"/>
                </a:lnTo>
                <a:lnTo>
                  <a:pt x="86" y="24"/>
                </a:lnTo>
                <a:lnTo>
                  <a:pt x="74" y="24"/>
                </a:lnTo>
                <a:lnTo>
                  <a:pt x="60" y="22"/>
                </a:lnTo>
                <a:lnTo>
                  <a:pt x="48" y="20"/>
                </a:lnTo>
                <a:lnTo>
                  <a:pt x="38" y="18"/>
                </a:lnTo>
                <a:lnTo>
                  <a:pt x="22" y="16"/>
                </a:lnTo>
                <a:lnTo>
                  <a:pt x="6" y="10"/>
                </a:lnTo>
                <a:lnTo>
                  <a:pt x="10" y="4"/>
                </a:lnTo>
                <a:lnTo>
                  <a:pt x="16" y="0"/>
                </a:lnTo>
                <a:lnTo>
                  <a:pt x="22" y="0"/>
                </a:lnTo>
                <a:lnTo>
                  <a:pt x="30" y="2"/>
                </a:lnTo>
                <a:lnTo>
                  <a:pt x="56" y="6"/>
                </a:lnTo>
                <a:lnTo>
                  <a:pt x="82" y="10"/>
                </a:lnTo>
                <a:lnTo>
                  <a:pt x="86" y="8"/>
                </a:lnTo>
                <a:lnTo>
                  <a:pt x="88" y="8"/>
                </a:lnTo>
                <a:lnTo>
                  <a:pt x="90" y="8"/>
                </a:lnTo>
                <a:lnTo>
                  <a:pt x="94" y="8"/>
                </a:lnTo>
              </a:path>
            </a:pathLst>
          </a:custGeom>
          <a:noFill/>
          <a:ln w="9525">
            <a:solidFill>
              <a:schemeClr val="tx1"/>
            </a:solidFill>
            <a:prstDash val="solid"/>
            <a:round/>
            <a:headEnd/>
            <a:tailEnd/>
          </a:ln>
        </p:spPr>
        <p:txBody>
          <a:bodyPr/>
          <a:lstStyle/>
          <a:p>
            <a:endParaRPr lang="el-GR"/>
          </a:p>
        </p:txBody>
      </p:sp>
      <p:sp>
        <p:nvSpPr>
          <p:cNvPr id="161" name="Freeform 156"/>
          <p:cNvSpPr>
            <a:spLocks/>
          </p:cNvSpPr>
          <p:nvPr/>
        </p:nvSpPr>
        <p:spPr bwMode="auto">
          <a:xfrm>
            <a:off x="1831976" y="2422525"/>
            <a:ext cx="200025" cy="215900"/>
          </a:xfrm>
          <a:custGeom>
            <a:avLst/>
            <a:gdLst/>
            <a:ahLst/>
            <a:cxnLst>
              <a:cxn ang="0">
                <a:pos x="18" y="122"/>
              </a:cxn>
              <a:cxn ang="0">
                <a:pos x="50" y="134"/>
              </a:cxn>
              <a:cxn ang="0">
                <a:pos x="80" y="136"/>
              </a:cxn>
              <a:cxn ang="0">
                <a:pos x="84" y="124"/>
              </a:cxn>
              <a:cxn ang="0">
                <a:pos x="52" y="120"/>
              </a:cxn>
              <a:cxn ang="0">
                <a:pos x="30" y="116"/>
              </a:cxn>
              <a:cxn ang="0">
                <a:pos x="12" y="104"/>
              </a:cxn>
              <a:cxn ang="0">
                <a:pos x="18" y="98"/>
              </a:cxn>
              <a:cxn ang="0">
                <a:pos x="34" y="102"/>
              </a:cxn>
              <a:cxn ang="0">
                <a:pos x="60" y="114"/>
              </a:cxn>
              <a:cxn ang="0">
                <a:pos x="90" y="118"/>
              </a:cxn>
              <a:cxn ang="0">
                <a:pos x="102" y="110"/>
              </a:cxn>
              <a:cxn ang="0">
                <a:pos x="92" y="102"/>
              </a:cxn>
              <a:cxn ang="0">
                <a:pos x="76" y="98"/>
              </a:cxn>
              <a:cxn ang="0">
                <a:pos x="58" y="92"/>
              </a:cxn>
              <a:cxn ang="0">
                <a:pos x="40" y="84"/>
              </a:cxn>
              <a:cxn ang="0">
                <a:pos x="34" y="84"/>
              </a:cxn>
              <a:cxn ang="0">
                <a:pos x="28" y="80"/>
              </a:cxn>
              <a:cxn ang="0">
                <a:pos x="24" y="72"/>
              </a:cxn>
              <a:cxn ang="0">
                <a:pos x="34" y="66"/>
              </a:cxn>
              <a:cxn ang="0">
                <a:pos x="50" y="70"/>
              </a:cxn>
              <a:cxn ang="0">
                <a:pos x="62" y="76"/>
              </a:cxn>
              <a:cxn ang="0">
                <a:pos x="78" y="80"/>
              </a:cxn>
              <a:cxn ang="0">
                <a:pos x="96" y="80"/>
              </a:cxn>
              <a:cxn ang="0">
                <a:pos x="104" y="76"/>
              </a:cxn>
              <a:cxn ang="0">
                <a:pos x="108" y="74"/>
              </a:cxn>
              <a:cxn ang="0">
                <a:pos x="100" y="70"/>
              </a:cxn>
              <a:cxn ang="0">
                <a:pos x="92" y="68"/>
              </a:cxn>
              <a:cxn ang="0">
                <a:pos x="84" y="62"/>
              </a:cxn>
              <a:cxn ang="0">
                <a:pos x="52" y="54"/>
              </a:cxn>
              <a:cxn ang="0">
                <a:pos x="34" y="42"/>
              </a:cxn>
              <a:cxn ang="0">
                <a:pos x="38" y="32"/>
              </a:cxn>
              <a:cxn ang="0">
                <a:pos x="60" y="40"/>
              </a:cxn>
              <a:cxn ang="0">
                <a:pos x="78" y="48"/>
              </a:cxn>
              <a:cxn ang="0">
                <a:pos x="92" y="56"/>
              </a:cxn>
              <a:cxn ang="0">
                <a:pos x="110" y="56"/>
              </a:cxn>
              <a:cxn ang="0">
                <a:pos x="126" y="52"/>
              </a:cxn>
              <a:cxn ang="0">
                <a:pos x="112" y="44"/>
              </a:cxn>
              <a:cxn ang="0">
                <a:pos x="86" y="32"/>
              </a:cxn>
              <a:cxn ang="0">
                <a:pos x="66" y="24"/>
              </a:cxn>
              <a:cxn ang="0">
                <a:pos x="38" y="6"/>
              </a:cxn>
              <a:cxn ang="0">
                <a:pos x="50" y="0"/>
              </a:cxn>
              <a:cxn ang="0">
                <a:pos x="64" y="6"/>
              </a:cxn>
              <a:cxn ang="0">
                <a:pos x="112" y="28"/>
              </a:cxn>
              <a:cxn ang="0">
                <a:pos x="118" y="28"/>
              </a:cxn>
              <a:cxn ang="0">
                <a:pos x="122" y="30"/>
              </a:cxn>
            </a:cxnLst>
            <a:rect l="0" t="0" r="r" b="b"/>
            <a:pathLst>
              <a:path w="126" h="136">
                <a:moveTo>
                  <a:pt x="0" y="116"/>
                </a:moveTo>
                <a:lnTo>
                  <a:pt x="18" y="122"/>
                </a:lnTo>
                <a:lnTo>
                  <a:pt x="34" y="128"/>
                </a:lnTo>
                <a:lnTo>
                  <a:pt x="50" y="134"/>
                </a:lnTo>
                <a:lnTo>
                  <a:pt x="64" y="136"/>
                </a:lnTo>
                <a:lnTo>
                  <a:pt x="80" y="136"/>
                </a:lnTo>
                <a:lnTo>
                  <a:pt x="94" y="130"/>
                </a:lnTo>
                <a:lnTo>
                  <a:pt x="84" y="124"/>
                </a:lnTo>
                <a:lnTo>
                  <a:pt x="74" y="122"/>
                </a:lnTo>
                <a:lnTo>
                  <a:pt x="52" y="120"/>
                </a:lnTo>
                <a:lnTo>
                  <a:pt x="42" y="118"/>
                </a:lnTo>
                <a:lnTo>
                  <a:pt x="30" y="116"/>
                </a:lnTo>
                <a:lnTo>
                  <a:pt x="20" y="112"/>
                </a:lnTo>
                <a:lnTo>
                  <a:pt x="12" y="104"/>
                </a:lnTo>
                <a:lnTo>
                  <a:pt x="14" y="100"/>
                </a:lnTo>
                <a:lnTo>
                  <a:pt x="18" y="98"/>
                </a:lnTo>
                <a:lnTo>
                  <a:pt x="26" y="98"/>
                </a:lnTo>
                <a:lnTo>
                  <a:pt x="34" y="102"/>
                </a:lnTo>
                <a:lnTo>
                  <a:pt x="42" y="108"/>
                </a:lnTo>
                <a:lnTo>
                  <a:pt x="60" y="114"/>
                </a:lnTo>
                <a:lnTo>
                  <a:pt x="76" y="118"/>
                </a:lnTo>
                <a:lnTo>
                  <a:pt x="90" y="118"/>
                </a:lnTo>
                <a:lnTo>
                  <a:pt x="96" y="114"/>
                </a:lnTo>
                <a:lnTo>
                  <a:pt x="102" y="110"/>
                </a:lnTo>
                <a:lnTo>
                  <a:pt x="98" y="104"/>
                </a:lnTo>
                <a:lnTo>
                  <a:pt x="92" y="102"/>
                </a:lnTo>
                <a:lnTo>
                  <a:pt x="84" y="100"/>
                </a:lnTo>
                <a:lnTo>
                  <a:pt x="76" y="98"/>
                </a:lnTo>
                <a:lnTo>
                  <a:pt x="68" y="96"/>
                </a:lnTo>
                <a:lnTo>
                  <a:pt x="58" y="92"/>
                </a:lnTo>
                <a:lnTo>
                  <a:pt x="48" y="90"/>
                </a:lnTo>
                <a:lnTo>
                  <a:pt x="40" y="84"/>
                </a:lnTo>
                <a:lnTo>
                  <a:pt x="38" y="84"/>
                </a:lnTo>
                <a:lnTo>
                  <a:pt x="34" y="84"/>
                </a:lnTo>
                <a:lnTo>
                  <a:pt x="30" y="82"/>
                </a:lnTo>
                <a:lnTo>
                  <a:pt x="28" y="80"/>
                </a:lnTo>
                <a:lnTo>
                  <a:pt x="26" y="74"/>
                </a:lnTo>
                <a:lnTo>
                  <a:pt x="24" y="72"/>
                </a:lnTo>
                <a:lnTo>
                  <a:pt x="24" y="70"/>
                </a:lnTo>
                <a:lnTo>
                  <a:pt x="34" y="66"/>
                </a:lnTo>
                <a:lnTo>
                  <a:pt x="42" y="68"/>
                </a:lnTo>
                <a:lnTo>
                  <a:pt x="50" y="70"/>
                </a:lnTo>
                <a:lnTo>
                  <a:pt x="58" y="76"/>
                </a:lnTo>
                <a:lnTo>
                  <a:pt x="62" y="76"/>
                </a:lnTo>
                <a:lnTo>
                  <a:pt x="66" y="78"/>
                </a:lnTo>
                <a:lnTo>
                  <a:pt x="78" y="80"/>
                </a:lnTo>
                <a:lnTo>
                  <a:pt x="90" y="82"/>
                </a:lnTo>
                <a:lnTo>
                  <a:pt x="96" y="80"/>
                </a:lnTo>
                <a:lnTo>
                  <a:pt x="100" y="78"/>
                </a:lnTo>
                <a:lnTo>
                  <a:pt x="104" y="76"/>
                </a:lnTo>
                <a:lnTo>
                  <a:pt x="106" y="76"/>
                </a:lnTo>
                <a:lnTo>
                  <a:pt x="108" y="74"/>
                </a:lnTo>
                <a:lnTo>
                  <a:pt x="106" y="72"/>
                </a:lnTo>
                <a:lnTo>
                  <a:pt x="100" y="70"/>
                </a:lnTo>
                <a:lnTo>
                  <a:pt x="96" y="68"/>
                </a:lnTo>
                <a:lnTo>
                  <a:pt x="92" y="68"/>
                </a:lnTo>
                <a:lnTo>
                  <a:pt x="88" y="66"/>
                </a:lnTo>
                <a:lnTo>
                  <a:pt x="84" y="62"/>
                </a:lnTo>
                <a:lnTo>
                  <a:pt x="68" y="58"/>
                </a:lnTo>
                <a:lnTo>
                  <a:pt x="52" y="54"/>
                </a:lnTo>
                <a:lnTo>
                  <a:pt x="40" y="46"/>
                </a:lnTo>
                <a:lnTo>
                  <a:pt x="34" y="42"/>
                </a:lnTo>
                <a:lnTo>
                  <a:pt x="30" y="34"/>
                </a:lnTo>
                <a:lnTo>
                  <a:pt x="38" y="32"/>
                </a:lnTo>
                <a:lnTo>
                  <a:pt x="46" y="34"/>
                </a:lnTo>
                <a:lnTo>
                  <a:pt x="60" y="40"/>
                </a:lnTo>
                <a:lnTo>
                  <a:pt x="70" y="44"/>
                </a:lnTo>
                <a:lnTo>
                  <a:pt x="78" y="48"/>
                </a:lnTo>
                <a:lnTo>
                  <a:pt x="84" y="52"/>
                </a:lnTo>
                <a:lnTo>
                  <a:pt x="92" y="56"/>
                </a:lnTo>
                <a:lnTo>
                  <a:pt x="102" y="56"/>
                </a:lnTo>
                <a:lnTo>
                  <a:pt x="110" y="56"/>
                </a:lnTo>
                <a:lnTo>
                  <a:pt x="118" y="56"/>
                </a:lnTo>
                <a:lnTo>
                  <a:pt x="126" y="52"/>
                </a:lnTo>
                <a:lnTo>
                  <a:pt x="120" y="48"/>
                </a:lnTo>
                <a:lnTo>
                  <a:pt x="112" y="44"/>
                </a:lnTo>
                <a:lnTo>
                  <a:pt x="100" y="38"/>
                </a:lnTo>
                <a:lnTo>
                  <a:pt x="86" y="32"/>
                </a:lnTo>
                <a:lnTo>
                  <a:pt x="76" y="28"/>
                </a:lnTo>
                <a:lnTo>
                  <a:pt x="66" y="24"/>
                </a:lnTo>
                <a:lnTo>
                  <a:pt x="52" y="16"/>
                </a:lnTo>
                <a:lnTo>
                  <a:pt x="38" y="6"/>
                </a:lnTo>
                <a:lnTo>
                  <a:pt x="44" y="2"/>
                </a:lnTo>
                <a:lnTo>
                  <a:pt x="50" y="0"/>
                </a:lnTo>
                <a:lnTo>
                  <a:pt x="58" y="2"/>
                </a:lnTo>
                <a:lnTo>
                  <a:pt x="64" y="6"/>
                </a:lnTo>
                <a:lnTo>
                  <a:pt x="88" y="18"/>
                </a:lnTo>
                <a:lnTo>
                  <a:pt x="112" y="28"/>
                </a:lnTo>
                <a:lnTo>
                  <a:pt x="116" y="28"/>
                </a:lnTo>
                <a:lnTo>
                  <a:pt x="118" y="28"/>
                </a:lnTo>
                <a:lnTo>
                  <a:pt x="118" y="28"/>
                </a:lnTo>
                <a:lnTo>
                  <a:pt x="122" y="30"/>
                </a:lnTo>
              </a:path>
            </a:pathLst>
          </a:custGeom>
          <a:noFill/>
          <a:ln w="9525">
            <a:solidFill>
              <a:schemeClr val="tx1"/>
            </a:solidFill>
            <a:prstDash val="solid"/>
            <a:round/>
            <a:headEnd/>
            <a:tailEnd/>
          </a:ln>
        </p:spPr>
        <p:txBody>
          <a:bodyPr/>
          <a:lstStyle/>
          <a:p>
            <a:endParaRPr lang="el-GR"/>
          </a:p>
        </p:txBody>
      </p:sp>
      <p:sp>
        <p:nvSpPr>
          <p:cNvPr id="162" name="Freeform 157"/>
          <p:cNvSpPr>
            <a:spLocks/>
          </p:cNvSpPr>
          <p:nvPr/>
        </p:nvSpPr>
        <p:spPr bwMode="auto">
          <a:xfrm>
            <a:off x="1927226" y="2219325"/>
            <a:ext cx="225425" cy="222250"/>
          </a:xfrm>
          <a:custGeom>
            <a:avLst/>
            <a:gdLst/>
            <a:ahLst/>
            <a:cxnLst>
              <a:cxn ang="0">
                <a:pos x="16" y="110"/>
              </a:cxn>
              <a:cxn ang="0">
                <a:pos x="46" y="130"/>
              </a:cxn>
              <a:cxn ang="0">
                <a:pos x="72" y="140"/>
              </a:cxn>
              <a:cxn ang="0">
                <a:pos x="80" y="130"/>
              </a:cxn>
              <a:cxn ang="0">
                <a:pos x="50" y="118"/>
              </a:cxn>
              <a:cxn ang="0">
                <a:pos x="22" y="102"/>
              </a:cxn>
              <a:cxn ang="0">
                <a:pos x="18" y="88"/>
              </a:cxn>
              <a:cxn ang="0">
                <a:pos x="30" y="90"/>
              </a:cxn>
              <a:cxn ang="0">
                <a:pos x="44" y="104"/>
              </a:cxn>
              <a:cxn ang="0">
                <a:pos x="72" y="122"/>
              </a:cxn>
              <a:cxn ang="0">
                <a:pos x="94" y="124"/>
              </a:cxn>
              <a:cxn ang="0">
                <a:pos x="98" y="116"/>
              </a:cxn>
              <a:cxn ang="0">
                <a:pos x="86" y="106"/>
              </a:cxn>
              <a:cxn ang="0">
                <a:pos x="72" y="98"/>
              </a:cxn>
              <a:cxn ang="0">
                <a:pos x="54" y="86"/>
              </a:cxn>
              <a:cxn ang="0">
                <a:pos x="46" y="80"/>
              </a:cxn>
              <a:cxn ang="0">
                <a:pos x="40" y="76"/>
              </a:cxn>
              <a:cxn ang="0">
                <a:pos x="38" y="66"/>
              </a:cxn>
              <a:cxn ang="0">
                <a:pos x="38" y="62"/>
              </a:cxn>
              <a:cxn ang="0">
                <a:pos x="54" y="64"/>
              </a:cxn>
              <a:cxn ang="0">
                <a:pos x="68" y="76"/>
              </a:cxn>
              <a:cxn ang="0">
                <a:pos x="86" y="86"/>
              </a:cxn>
              <a:cxn ang="0">
                <a:pos x="102" y="92"/>
              </a:cxn>
              <a:cxn ang="0">
                <a:pos x="112" y="90"/>
              </a:cxn>
              <a:cxn ang="0">
                <a:pos x="118" y="90"/>
              </a:cxn>
              <a:cxn ang="0">
                <a:pos x="110" y="82"/>
              </a:cxn>
              <a:cxn ang="0">
                <a:pos x="102" y="78"/>
              </a:cxn>
              <a:cxn ang="0">
                <a:pos x="96" y="72"/>
              </a:cxn>
              <a:cxn ang="0">
                <a:pos x="68" y="54"/>
              </a:cxn>
              <a:cxn ang="0">
                <a:pos x="52" y="28"/>
              </a:cxn>
              <a:cxn ang="0">
                <a:pos x="66" y="32"/>
              </a:cxn>
              <a:cxn ang="0">
                <a:pos x="88" y="48"/>
              </a:cxn>
              <a:cxn ang="0">
                <a:pos x="100" y="60"/>
              </a:cxn>
              <a:cxn ang="0">
                <a:pos x="116" y="70"/>
              </a:cxn>
              <a:cxn ang="0">
                <a:pos x="130" y="72"/>
              </a:cxn>
              <a:cxn ang="0">
                <a:pos x="136" y="70"/>
              </a:cxn>
              <a:cxn ang="0">
                <a:pos x="132" y="64"/>
              </a:cxn>
              <a:cxn ang="0">
                <a:pos x="116" y="52"/>
              </a:cxn>
              <a:cxn ang="0">
                <a:pos x="98" y="36"/>
              </a:cxn>
              <a:cxn ang="0">
                <a:pos x="78" y="18"/>
              </a:cxn>
              <a:cxn ang="0">
                <a:pos x="74" y="0"/>
              </a:cxn>
              <a:cxn ang="0">
                <a:pos x="86" y="6"/>
              </a:cxn>
              <a:cxn ang="0">
                <a:pos x="112" y="30"/>
              </a:cxn>
              <a:cxn ang="0">
                <a:pos x="136" y="46"/>
              </a:cxn>
              <a:cxn ang="0">
                <a:pos x="140" y="48"/>
              </a:cxn>
            </a:cxnLst>
            <a:rect l="0" t="0" r="r" b="b"/>
            <a:pathLst>
              <a:path w="142" h="140">
                <a:moveTo>
                  <a:pt x="0" y="100"/>
                </a:moveTo>
                <a:lnTo>
                  <a:pt x="16" y="110"/>
                </a:lnTo>
                <a:lnTo>
                  <a:pt x="32" y="122"/>
                </a:lnTo>
                <a:lnTo>
                  <a:pt x="46" y="130"/>
                </a:lnTo>
                <a:lnTo>
                  <a:pt x="58" y="136"/>
                </a:lnTo>
                <a:lnTo>
                  <a:pt x="72" y="140"/>
                </a:lnTo>
                <a:lnTo>
                  <a:pt x="88" y="138"/>
                </a:lnTo>
                <a:lnTo>
                  <a:pt x="80" y="130"/>
                </a:lnTo>
                <a:lnTo>
                  <a:pt x="72" y="126"/>
                </a:lnTo>
                <a:lnTo>
                  <a:pt x="50" y="118"/>
                </a:lnTo>
                <a:lnTo>
                  <a:pt x="30" y="108"/>
                </a:lnTo>
                <a:lnTo>
                  <a:pt x="22" y="102"/>
                </a:lnTo>
                <a:lnTo>
                  <a:pt x="16" y="92"/>
                </a:lnTo>
                <a:lnTo>
                  <a:pt x="18" y="88"/>
                </a:lnTo>
                <a:lnTo>
                  <a:pt x="22" y="88"/>
                </a:lnTo>
                <a:lnTo>
                  <a:pt x="30" y="90"/>
                </a:lnTo>
                <a:lnTo>
                  <a:pt x="38" y="96"/>
                </a:lnTo>
                <a:lnTo>
                  <a:pt x="44" y="104"/>
                </a:lnTo>
                <a:lnTo>
                  <a:pt x="58" y="116"/>
                </a:lnTo>
                <a:lnTo>
                  <a:pt x="72" y="122"/>
                </a:lnTo>
                <a:lnTo>
                  <a:pt x="86" y="126"/>
                </a:lnTo>
                <a:lnTo>
                  <a:pt x="94" y="124"/>
                </a:lnTo>
                <a:lnTo>
                  <a:pt x="102" y="122"/>
                </a:lnTo>
                <a:lnTo>
                  <a:pt x="98" y="116"/>
                </a:lnTo>
                <a:lnTo>
                  <a:pt x="94" y="110"/>
                </a:lnTo>
                <a:lnTo>
                  <a:pt x="86" y="106"/>
                </a:lnTo>
                <a:lnTo>
                  <a:pt x="80" y="102"/>
                </a:lnTo>
                <a:lnTo>
                  <a:pt x="72" y="98"/>
                </a:lnTo>
                <a:lnTo>
                  <a:pt x="62" y="92"/>
                </a:lnTo>
                <a:lnTo>
                  <a:pt x="54" y="86"/>
                </a:lnTo>
                <a:lnTo>
                  <a:pt x="48" y="80"/>
                </a:lnTo>
                <a:lnTo>
                  <a:pt x="46" y="80"/>
                </a:lnTo>
                <a:lnTo>
                  <a:pt x="42" y="78"/>
                </a:lnTo>
                <a:lnTo>
                  <a:pt x="40" y="76"/>
                </a:lnTo>
                <a:lnTo>
                  <a:pt x="38" y="72"/>
                </a:lnTo>
                <a:lnTo>
                  <a:pt x="38" y="66"/>
                </a:lnTo>
                <a:lnTo>
                  <a:pt x="38" y="64"/>
                </a:lnTo>
                <a:lnTo>
                  <a:pt x="38" y="62"/>
                </a:lnTo>
                <a:lnTo>
                  <a:pt x="46" y="62"/>
                </a:lnTo>
                <a:lnTo>
                  <a:pt x="54" y="64"/>
                </a:lnTo>
                <a:lnTo>
                  <a:pt x="62" y="70"/>
                </a:lnTo>
                <a:lnTo>
                  <a:pt x="68" y="76"/>
                </a:lnTo>
                <a:lnTo>
                  <a:pt x="76" y="80"/>
                </a:lnTo>
                <a:lnTo>
                  <a:pt x="86" y="86"/>
                </a:lnTo>
                <a:lnTo>
                  <a:pt x="98" y="92"/>
                </a:lnTo>
                <a:lnTo>
                  <a:pt x="102" y="92"/>
                </a:lnTo>
                <a:lnTo>
                  <a:pt x="106" y="90"/>
                </a:lnTo>
                <a:lnTo>
                  <a:pt x="112" y="90"/>
                </a:lnTo>
                <a:lnTo>
                  <a:pt x="116" y="90"/>
                </a:lnTo>
                <a:lnTo>
                  <a:pt x="118" y="90"/>
                </a:lnTo>
                <a:lnTo>
                  <a:pt x="116" y="86"/>
                </a:lnTo>
                <a:lnTo>
                  <a:pt x="110" y="82"/>
                </a:lnTo>
                <a:lnTo>
                  <a:pt x="106" y="80"/>
                </a:lnTo>
                <a:lnTo>
                  <a:pt x="102" y="78"/>
                </a:lnTo>
                <a:lnTo>
                  <a:pt x="100" y="76"/>
                </a:lnTo>
                <a:lnTo>
                  <a:pt x="96" y="72"/>
                </a:lnTo>
                <a:lnTo>
                  <a:pt x="82" y="64"/>
                </a:lnTo>
                <a:lnTo>
                  <a:pt x="68" y="54"/>
                </a:lnTo>
                <a:lnTo>
                  <a:pt x="58" y="44"/>
                </a:lnTo>
                <a:lnTo>
                  <a:pt x="52" y="28"/>
                </a:lnTo>
                <a:lnTo>
                  <a:pt x="60" y="30"/>
                </a:lnTo>
                <a:lnTo>
                  <a:pt x="66" y="32"/>
                </a:lnTo>
                <a:lnTo>
                  <a:pt x="80" y="42"/>
                </a:lnTo>
                <a:lnTo>
                  <a:pt x="88" y="48"/>
                </a:lnTo>
                <a:lnTo>
                  <a:pt x="94" y="56"/>
                </a:lnTo>
                <a:lnTo>
                  <a:pt x="100" y="60"/>
                </a:lnTo>
                <a:lnTo>
                  <a:pt x="106" y="66"/>
                </a:lnTo>
                <a:lnTo>
                  <a:pt x="116" y="70"/>
                </a:lnTo>
                <a:lnTo>
                  <a:pt x="124" y="72"/>
                </a:lnTo>
                <a:lnTo>
                  <a:pt x="130" y="72"/>
                </a:lnTo>
                <a:lnTo>
                  <a:pt x="140" y="72"/>
                </a:lnTo>
                <a:lnTo>
                  <a:pt x="136" y="70"/>
                </a:lnTo>
                <a:lnTo>
                  <a:pt x="134" y="66"/>
                </a:lnTo>
                <a:lnTo>
                  <a:pt x="132" y="64"/>
                </a:lnTo>
                <a:lnTo>
                  <a:pt x="128" y="60"/>
                </a:lnTo>
                <a:lnTo>
                  <a:pt x="116" y="52"/>
                </a:lnTo>
                <a:lnTo>
                  <a:pt x="106" y="42"/>
                </a:lnTo>
                <a:lnTo>
                  <a:pt x="98" y="36"/>
                </a:lnTo>
                <a:lnTo>
                  <a:pt x="90" y="28"/>
                </a:lnTo>
                <a:lnTo>
                  <a:pt x="78" y="18"/>
                </a:lnTo>
                <a:lnTo>
                  <a:pt x="68" y="4"/>
                </a:lnTo>
                <a:lnTo>
                  <a:pt x="74" y="0"/>
                </a:lnTo>
                <a:lnTo>
                  <a:pt x="80" y="2"/>
                </a:lnTo>
                <a:lnTo>
                  <a:pt x="86" y="6"/>
                </a:lnTo>
                <a:lnTo>
                  <a:pt x="92" y="12"/>
                </a:lnTo>
                <a:lnTo>
                  <a:pt x="112" y="30"/>
                </a:lnTo>
                <a:lnTo>
                  <a:pt x="132" y="46"/>
                </a:lnTo>
                <a:lnTo>
                  <a:pt x="136" y="46"/>
                </a:lnTo>
                <a:lnTo>
                  <a:pt x="138" y="48"/>
                </a:lnTo>
                <a:lnTo>
                  <a:pt x="140" y="48"/>
                </a:lnTo>
                <a:lnTo>
                  <a:pt x="142" y="50"/>
                </a:lnTo>
              </a:path>
            </a:pathLst>
          </a:custGeom>
          <a:noFill/>
          <a:ln w="9525">
            <a:solidFill>
              <a:schemeClr val="tx1"/>
            </a:solidFill>
            <a:prstDash val="solid"/>
            <a:round/>
            <a:headEnd/>
            <a:tailEnd/>
          </a:ln>
        </p:spPr>
        <p:txBody>
          <a:bodyPr/>
          <a:lstStyle/>
          <a:p>
            <a:endParaRPr lang="el-GR"/>
          </a:p>
        </p:txBody>
      </p:sp>
      <p:sp>
        <p:nvSpPr>
          <p:cNvPr id="163" name="Freeform 158"/>
          <p:cNvSpPr>
            <a:spLocks/>
          </p:cNvSpPr>
          <p:nvPr/>
        </p:nvSpPr>
        <p:spPr bwMode="auto">
          <a:xfrm>
            <a:off x="2079626" y="2073275"/>
            <a:ext cx="238125" cy="215900"/>
          </a:xfrm>
          <a:custGeom>
            <a:avLst/>
            <a:gdLst/>
            <a:ahLst/>
            <a:cxnLst>
              <a:cxn ang="0">
                <a:pos x="14" y="88"/>
              </a:cxn>
              <a:cxn ang="0">
                <a:pos x="34" y="116"/>
              </a:cxn>
              <a:cxn ang="0">
                <a:pos x="58" y="132"/>
              </a:cxn>
              <a:cxn ang="0">
                <a:pos x="68" y="126"/>
              </a:cxn>
              <a:cxn ang="0">
                <a:pos x="44" y="104"/>
              </a:cxn>
              <a:cxn ang="0">
                <a:pos x="20" y="80"/>
              </a:cxn>
              <a:cxn ang="0">
                <a:pos x="20" y="68"/>
              </a:cxn>
              <a:cxn ang="0">
                <a:pos x="32" y="74"/>
              </a:cxn>
              <a:cxn ang="0">
                <a:pos x="40" y="90"/>
              </a:cxn>
              <a:cxn ang="0">
                <a:pos x="62" y="116"/>
              </a:cxn>
              <a:cxn ang="0">
                <a:pos x="82" y="124"/>
              </a:cxn>
              <a:cxn ang="0">
                <a:pos x="90" y="116"/>
              </a:cxn>
              <a:cxn ang="0">
                <a:pos x="76" y="100"/>
              </a:cxn>
              <a:cxn ang="0">
                <a:pos x="62" y="84"/>
              </a:cxn>
              <a:cxn ang="0">
                <a:pos x="50" y="68"/>
              </a:cxn>
              <a:cxn ang="0">
                <a:pos x="46" y="64"/>
              </a:cxn>
              <a:cxn ang="0">
                <a:pos x="44" y="58"/>
              </a:cxn>
              <a:cxn ang="0">
                <a:pos x="46" y="50"/>
              </a:cxn>
              <a:cxn ang="0">
                <a:pos x="54" y="50"/>
              </a:cxn>
              <a:cxn ang="0">
                <a:pos x="70" y="70"/>
              </a:cxn>
              <a:cxn ang="0">
                <a:pos x="76" y="76"/>
              </a:cxn>
              <a:cxn ang="0">
                <a:pos x="96" y="94"/>
              </a:cxn>
              <a:cxn ang="0">
                <a:pos x="104" y="94"/>
              </a:cxn>
              <a:cxn ang="0">
                <a:pos x="112" y="96"/>
              </a:cxn>
              <a:cxn ang="0">
                <a:pos x="114" y="92"/>
              </a:cxn>
              <a:cxn ang="0">
                <a:pos x="104" y="82"/>
              </a:cxn>
              <a:cxn ang="0">
                <a:pos x="100" y="74"/>
              </a:cxn>
              <a:cxn ang="0">
                <a:pos x="78" y="50"/>
              </a:cxn>
              <a:cxn ang="0">
                <a:pos x="70" y="28"/>
              </a:cxn>
              <a:cxn ang="0">
                <a:pos x="78" y="22"/>
              </a:cxn>
              <a:cxn ang="0">
                <a:pos x="92" y="40"/>
              </a:cxn>
              <a:cxn ang="0">
                <a:pos x="102" y="58"/>
              </a:cxn>
              <a:cxn ang="0">
                <a:pos x="110" y="72"/>
              </a:cxn>
              <a:cxn ang="0">
                <a:pos x="126" y="82"/>
              </a:cxn>
              <a:cxn ang="0">
                <a:pos x="142" y="86"/>
              </a:cxn>
              <a:cxn ang="0">
                <a:pos x="134" y="72"/>
              </a:cxn>
              <a:cxn ang="0">
                <a:pos x="118" y="50"/>
              </a:cxn>
              <a:cxn ang="0">
                <a:pos x="102" y="24"/>
              </a:cxn>
              <a:cxn ang="0">
                <a:pos x="92" y="2"/>
              </a:cxn>
              <a:cxn ang="0">
                <a:pos x="104" y="4"/>
              </a:cxn>
              <a:cxn ang="0">
                <a:pos x="112" y="16"/>
              </a:cxn>
              <a:cxn ang="0">
                <a:pos x="128" y="38"/>
              </a:cxn>
              <a:cxn ang="0">
                <a:pos x="146" y="62"/>
              </a:cxn>
              <a:cxn ang="0">
                <a:pos x="148" y="64"/>
              </a:cxn>
            </a:cxnLst>
            <a:rect l="0" t="0" r="r" b="b"/>
            <a:pathLst>
              <a:path w="150" h="136">
                <a:moveTo>
                  <a:pt x="0" y="74"/>
                </a:moveTo>
                <a:lnTo>
                  <a:pt x="14" y="88"/>
                </a:lnTo>
                <a:lnTo>
                  <a:pt x="24" y="104"/>
                </a:lnTo>
                <a:lnTo>
                  <a:pt x="34" y="116"/>
                </a:lnTo>
                <a:lnTo>
                  <a:pt x="46" y="126"/>
                </a:lnTo>
                <a:lnTo>
                  <a:pt x="58" y="132"/>
                </a:lnTo>
                <a:lnTo>
                  <a:pt x="72" y="136"/>
                </a:lnTo>
                <a:lnTo>
                  <a:pt x="68" y="126"/>
                </a:lnTo>
                <a:lnTo>
                  <a:pt x="60" y="118"/>
                </a:lnTo>
                <a:lnTo>
                  <a:pt x="44" y="104"/>
                </a:lnTo>
                <a:lnTo>
                  <a:pt x="26" y="90"/>
                </a:lnTo>
                <a:lnTo>
                  <a:pt x="20" y="80"/>
                </a:lnTo>
                <a:lnTo>
                  <a:pt x="16" y="70"/>
                </a:lnTo>
                <a:lnTo>
                  <a:pt x="20" y="68"/>
                </a:lnTo>
                <a:lnTo>
                  <a:pt x="24" y="68"/>
                </a:lnTo>
                <a:lnTo>
                  <a:pt x="32" y="74"/>
                </a:lnTo>
                <a:lnTo>
                  <a:pt x="38" y="82"/>
                </a:lnTo>
                <a:lnTo>
                  <a:pt x="40" y="90"/>
                </a:lnTo>
                <a:lnTo>
                  <a:pt x="50" y="104"/>
                </a:lnTo>
                <a:lnTo>
                  <a:pt x="62" y="116"/>
                </a:lnTo>
                <a:lnTo>
                  <a:pt x="74" y="124"/>
                </a:lnTo>
                <a:lnTo>
                  <a:pt x="82" y="124"/>
                </a:lnTo>
                <a:lnTo>
                  <a:pt x="90" y="124"/>
                </a:lnTo>
                <a:lnTo>
                  <a:pt x="90" y="116"/>
                </a:lnTo>
                <a:lnTo>
                  <a:pt x="86" y="110"/>
                </a:lnTo>
                <a:lnTo>
                  <a:pt x="76" y="100"/>
                </a:lnTo>
                <a:lnTo>
                  <a:pt x="70" y="92"/>
                </a:lnTo>
                <a:lnTo>
                  <a:pt x="62" y="84"/>
                </a:lnTo>
                <a:lnTo>
                  <a:pt x="54" y="76"/>
                </a:lnTo>
                <a:lnTo>
                  <a:pt x="50" y="68"/>
                </a:lnTo>
                <a:lnTo>
                  <a:pt x="48" y="68"/>
                </a:lnTo>
                <a:lnTo>
                  <a:pt x="46" y="64"/>
                </a:lnTo>
                <a:lnTo>
                  <a:pt x="44" y="62"/>
                </a:lnTo>
                <a:lnTo>
                  <a:pt x="44" y="58"/>
                </a:lnTo>
                <a:lnTo>
                  <a:pt x="46" y="52"/>
                </a:lnTo>
                <a:lnTo>
                  <a:pt x="46" y="50"/>
                </a:lnTo>
                <a:lnTo>
                  <a:pt x="46" y="48"/>
                </a:lnTo>
                <a:lnTo>
                  <a:pt x="54" y="50"/>
                </a:lnTo>
                <a:lnTo>
                  <a:pt x="62" y="56"/>
                </a:lnTo>
                <a:lnTo>
                  <a:pt x="70" y="70"/>
                </a:lnTo>
                <a:lnTo>
                  <a:pt x="72" y="72"/>
                </a:lnTo>
                <a:lnTo>
                  <a:pt x="76" y="76"/>
                </a:lnTo>
                <a:lnTo>
                  <a:pt x="86" y="86"/>
                </a:lnTo>
                <a:lnTo>
                  <a:pt x="96" y="94"/>
                </a:lnTo>
                <a:lnTo>
                  <a:pt x="100" y="94"/>
                </a:lnTo>
                <a:lnTo>
                  <a:pt x="104" y="94"/>
                </a:lnTo>
                <a:lnTo>
                  <a:pt x="110" y="96"/>
                </a:lnTo>
                <a:lnTo>
                  <a:pt x="112" y="96"/>
                </a:lnTo>
                <a:lnTo>
                  <a:pt x="114" y="96"/>
                </a:lnTo>
                <a:lnTo>
                  <a:pt x="114" y="92"/>
                </a:lnTo>
                <a:lnTo>
                  <a:pt x="108" y="84"/>
                </a:lnTo>
                <a:lnTo>
                  <a:pt x="104" y="82"/>
                </a:lnTo>
                <a:lnTo>
                  <a:pt x="104" y="80"/>
                </a:lnTo>
                <a:lnTo>
                  <a:pt x="100" y="74"/>
                </a:lnTo>
                <a:lnTo>
                  <a:pt x="88" y="62"/>
                </a:lnTo>
                <a:lnTo>
                  <a:pt x="78" y="50"/>
                </a:lnTo>
                <a:lnTo>
                  <a:pt x="70" y="36"/>
                </a:lnTo>
                <a:lnTo>
                  <a:pt x="70" y="28"/>
                </a:lnTo>
                <a:lnTo>
                  <a:pt x="70" y="20"/>
                </a:lnTo>
                <a:lnTo>
                  <a:pt x="78" y="22"/>
                </a:lnTo>
                <a:lnTo>
                  <a:pt x="84" y="28"/>
                </a:lnTo>
                <a:lnTo>
                  <a:pt x="92" y="40"/>
                </a:lnTo>
                <a:lnTo>
                  <a:pt x="98" y="50"/>
                </a:lnTo>
                <a:lnTo>
                  <a:pt x="102" y="58"/>
                </a:lnTo>
                <a:lnTo>
                  <a:pt x="106" y="66"/>
                </a:lnTo>
                <a:lnTo>
                  <a:pt x="110" y="72"/>
                </a:lnTo>
                <a:lnTo>
                  <a:pt x="118" y="78"/>
                </a:lnTo>
                <a:lnTo>
                  <a:pt x="126" y="82"/>
                </a:lnTo>
                <a:lnTo>
                  <a:pt x="132" y="86"/>
                </a:lnTo>
                <a:lnTo>
                  <a:pt x="142" y="86"/>
                </a:lnTo>
                <a:lnTo>
                  <a:pt x="138" y="80"/>
                </a:lnTo>
                <a:lnTo>
                  <a:pt x="134" y="72"/>
                </a:lnTo>
                <a:lnTo>
                  <a:pt x="126" y="62"/>
                </a:lnTo>
                <a:lnTo>
                  <a:pt x="118" y="50"/>
                </a:lnTo>
                <a:lnTo>
                  <a:pt x="106" y="32"/>
                </a:lnTo>
                <a:lnTo>
                  <a:pt x="102" y="24"/>
                </a:lnTo>
                <a:lnTo>
                  <a:pt x="98" y="18"/>
                </a:lnTo>
                <a:lnTo>
                  <a:pt x="92" y="2"/>
                </a:lnTo>
                <a:lnTo>
                  <a:pt x="98" y="0"/>
                </a:lnTo>
                <a:lnTo>
                  <a:pt x="104" y="4"/>
                </a:lnTo>
                <a:lnTo>
                  <a:pt x="108" y="8"/>
                </a:lnTo>
                <a:lnTo>
                  <a:pt x="112" y="16"/>
                </a:lnTo>
                <a:lnTo>
                  <a:pt x="120" y="26"/>
                </a:lnTo>
                <a:lnTo>
                  <a:pt x="128" y="38"/>
                </a:lnTo>
                <a:lnTo>
                  <a:pt x="142" y="60"/>
                </a:lnTo>
                <a:lnTo>
                  <a:pt x="146" y="62"/>
                </a:lnTo>
                <a:lnTo>
                  <a:pt x="146" y="62"/>
                </a:lnTo>
                <a:lnTo>
                  <a:pt x="148" y="64"/>
                </a:lnTo>
                <a:lnTo>
                  <a:pt x="150" y="66"/>
                </a:lnTo>
              </a:path>
            </a:pathLst>
          </a:custGeom>
          <a:noFill/>
          <a:ln w="9525">
            <a:solidFill>
              <a:schemeClr val="tx1"/>
            </a:solidFill>
            <a:prstDash val="solid"/>
            <a:round/>
            <a:headEnd/>
            <a:tailEnd/>
          </a:ln>
        </p:spPr>
        <p:txBody>
          <a:bodyPr/>
          <a:lstStyle/>
          <a:p>
            <a:endParaRPr lang="el-GR"/>
          </a:p>
        </p:txBody>
      </p:sp>
      <p:sp>
        <p:nvSpPr>
          <p:cNvPr id="164" name="Freeform 159"/>
          <p:cNvSpPr>
            <a:spLocks/>
          </p:cNvSpPr>
          <p:nvPr/>
        </p:nvSpPr>
        <p:spPr bwMode="auto">
          <a:xfrm>
            <a:off x="2279651" y="1987551"/>
            <a:ext cx="231775" cy="193675"/>
          </a:xfrm>
          <a:custGeom>
            <a:avLst/>
            <a:gdLst/>
            <a:ahLst/>
            <a:cxnLst>
              <a:cxn ang="0">
                <a:pos x="8" y="58"/>
              </a:cxn>
              <a:cxn ang="0">
                <a:pos x="18" y="92"/>
              </a:cxn>
              <a:cxn ang="0">
                <a:pos x="36" y="114"/>
              </a:cxn>
              <a:cxn ang="0">
                <a:pos x="46" y="112"/>
              </a:cxn>
              <a:cxn ang="0">
                <a:pos x="30" y="82"/>
              </a:cxn>
              <a:cxn ang="0">
                <a:pos x="16" y="54"/>
              </a:cxn>
              <a:cxn ang="0">
                <a:pos x="20" y="42"/>
              </a:cxn>
              <a:cxn ang="0">
                <a:pos x="30" y="50"/>
              </a:cxn>
              <a:cxn ang="0">
                <a:pos x="32" y="68"/>
              </a:cxn>
              <a:cxn ang="0">
                <a:pos x="46" y="100"/>
              </a:cxn>
              <a:cxn ang="0">
                <a:pos x="70" y="116"/>
              </a:cxn>
              <a:cxn ang="0">
                <a:pos x="70" y="102"/>
              </a:cxn>
              <a:cxn ang="0">
                <a:pos x="62" y="88"/>
              </a:cxn>
              <a:cxn ang="0">
                <a:pos x="54" y="70"/>
              </a:cxn>
              <a:cxn ang="0">
                <a:pos x="48" y="50"/>
              </a:cxn>
              <a:cxn ang="0">
                <a:pos x="46" y="46"/>
              </a:cxn>
              <a:cxn ang="0">
                <a:pos x="46" y="38"/>
              </a:cxn>
              <a:cxn ang="0">
                <a:pos x="50" y="34"/>
              </a:cxn>
              <a:cxn ang="0">
                <a:pos x="52" y="30"/>
              </a:cxn>
              <a:cxn ang="0">
                <a:pos x="64" y="42"/>
              </a:cxn>
              <a:cxn ang="0">
                <a:pos x="68" y="58"/>
              </a:cxn>
              <a:cxn ang="0">
                <a:pos x="72" y="66"/>
              </a:cxn>
              <a:cxn ang="0">
                <a:pos x="84" y="88"/>
              </a:cxn>
              <a:cxn ang="0">
                <a:pos x="92" y="92"/>
              </a:cxn>
              <a:cxn ang="0">
                <a:pos x="98" y="96"/>
              </a:cxn>
              <a:cxn ang="0">
                <a:pos x="102" y="94"/>
              </a:cxn>
              <a:cxn ang="0">
                <a:pos x="98" y="84"/>
              </a:cxn>
              <a:cxn ang="0">
                <a:pos x="96" y="76"/>
              </a:cxn>
              <a:cxn ang="0">
                <a:pos x="86" y="56"/>
              </a:cxn>
              <a:cxn ang="0">
                <a:pos x="78" y="26"/>
              </a:cxn>
              <a:cxn ang="0">
                <a:pos x="82" y="12"/>
              </a:cxn>
              <a:cxn ang="0">
                <a:pos x="92" y="22"/>
              </a:cxn>
              <a:cxn ang="0">
                <a:pos x="96" y="38"/>
              </a:cxn>
              <a:cxn ang="0">
                <a:pos x="102" y="56"/>
              </a:cxn>
              <a:cxn ang="0">
                <a:pos x="106" y="72"/>
              </a:cxn>
              <a:cxn ang="0">
                <a:pos x="116" y="86"/>
              </a:cxn>
              <a:cxn ang="0">
                <a:pos x="130" y="96"/>
              </a:cxn>
              <a:cxn ang="0">
                <a:pos x="128" y="80"/>
              </a:cxn>
              <a:cxn ang="0">
                <a:pos x="118" y="54"/>
              </a:cxn>
              <a:cxn ang="0">
                <a:pos x="114" y="32"/>
              </a:cxn>
              <a:cxn ang="0">
                <a:pos x="110" y="0"/>
              </a:cxn>
              <a:cxn ang="0">
                <a:pos x="120" y="6"/>
              </a:cxn>
              <a:cxn ang="0">
                <a:pos x="124" y="20"/>
              </a:cxn>
              <a:cxn ang="0">
                <a:pos x="136" y="58"/>
              </a:cxn>
              <a:cxn ang="0">
                <a:pos x="142" y="74"/>
              </a:cxn>
              <a:cxn ang="0">
                <a:pos x="144" y="76"/>
              </a:cxn>
            </a:cxnLst>
            <a:rect l="0" t="0" r="r" b="b"/>
            <a:pathLst>
              <a:path w="146" h="122">
                <a:moveTo>
                  <a:pt x="0" y="40"/>
                </a:moveTo>
                <a:lnTo>
                  <a:pt x="8" y="58"/>
                </a:lnTo>
                <a:lnTo>
                  <a:pt x="12" y="76"/>
                </a:lnTo>
                <a:lnTo>
                  <a:pt x="18" y="92"/>
                </a:lnTo>
                <a:lnTo>
                  <a:pt x="26" y="104"/>
                </a:lnTo>
                <a:lnTo>
                  <a:pt x="36" y="114"/>
                </a:lnTo>
                <a:lnTo>
                  <a:pt x="48" y="122"/>
                </a:lnTo>
                <a:lnTo>
                  <a:pt x="46" y="112"/>
                </a:lnTo>
                <a:lnTo>
                  <a:pt x="42" y="102"/>
                </a:lnTo>
                <a:lnTo>
                  <a:pt x="30" y="82"/>
                </a:lnTo>
                <a:lnTo>
                  <a:pt x="20" y="64"/>
                </a:lnTo>
                <a:lnTo>
                  <a:pt x="16" y="54"/>
                </a:lnTo>
                <a:lnTo>
                  <a:pt x="16" y="42"/>
                </a:lnTo>
                <a:lnTo>
                  <a:pt x="20" y="42"/>
                </a:lnTo>
                <a:lnTo>
                  <a:pt x="24" y="42"/>
                </a:lnTo>
                <a:lnTo>
                  <a:pt x="30" y="50"/>
                </a:lnTo>
                <a:lnTo>
                  <a:pt x="32" y="58"/>
                </a:lnTo>
                <a:lnTo>
                  <a:pt x="32" y="68"/>
                </a:lnTo>
                <a:lnTo>
                  <a:pt x="38" y="86"/>
                </a:lnTo>
                <a:lnTo>
                  <a:pt x="46" y="100"/>
                </a:lnTo>
                <a:lnTo>
                  <a:pt x="56" y="110"/>
                </a:lnTo>
                <a:lnTo>
                  <a:pt x="70" y="116"/>
                </a:lnTo>
                <a:lnTo>
                  <a:pt x="72" y="108"/>
                </a:lnTo>
                <a:lnTo>
                  <a:pt x="70" y="102"/>
                </a:lnTo>
                <a:lnTo>
                  <a:pt x="66" y="96"/>
                </a:lnTo>
                <a:lnTo>
                  <a:pt x="62" y="88"/>
                </a:lnTo>
                <a:lnTo>
                  <a:pt x="58" y="80"/>
                </a:lnTo>
                <a:lnTo>
                  <a:pt x="54" y="70"/>
                </a:lnTo>
                <a:lnTo>
                  <a:pt x="50" y="60"/>
                </a:lnTo>
                <a:lnTo>
                  <a:pt x="48" y="50"/>
                </a:lnTo>
                <a:lnTo>
                  <a:pt x="48" y="48"/>
                </a:lnTo>
                <a:lnTo>
                  <a:pt x="46" y="46"/>
                </a:lnTo>
                <a:lnTo>
                  <a:pt x="46" y="42"/>
                </a:lnTo>
                <a:lnTo>
                  <a:pt x="46" y="38"/>
                </a:lnTo>
                <a:lnTo>
                  <a:pt x="48" y="36"/>
                </a:lnTo>
                <a:lnTo>
                  <a:pt x="50" y="34"/>
                </a:lnTo>
                <a:lnTo>
                  <a:pt x="52" y="32"/>
                </a:lnTo>
                <a:lnTo>
                  <a:pt x="52" y="30"/>
                </a:lnTo>
                <a:lnTo>
                  <a:pt x="60" y="34"/>
                </a:lnTo>
                <a:lnTo>
                  <a:pt x="64" y="42"/>
                </a:lnTo>
                <a:lnTo>
                  <a:pt x="68" y="50"/>
                </a:lnTo>
                <a:lnTo>
                  <a:pt x="68" y="58"/>
                </a:lnTo>
                <a:lnTo>
                  <a:pt x="70" y="62"/>
                </a:lnTo>
                <a:lnTo>
                  <a:pt x="72" y="66"/>
                </a:lnTo>
                <a:lnTo>
                  <a:pt x="78" y="78"/>
                </a:lnTo>
                <a:lnTo>
                  <a:pt x="84" y="88"/>
                </a:lnTo>
                <a:lnTo>
                  <a:pt x="88" y="92"/>
                </a:lnTo>
                <a:lnTo>
                  <a:pt x="92" y="92"/>
                </a:lnTo>
                <a:lnTo>
                  <a:pt x="96" y="94"/>
                </a:lnTo>
                <a:lnTo>
                  <a:pt x="98" y="96"/>
                </a:lnTo>
                <a:lnTo>
                  <a:pt x="100" y="98"/>
                </a:lnTo>
                <a:lnTo>
                  <a:pt x="102" y="94"/>
                </a:lnTo>
                <a:lnTo>
                  <a:pt x="100" y="88"/>
                </a:lnTo>
                <a:lnTo>
                  <a:pt x="98" y="84"/>
                </a:lnTo>
                <a:lnTo>
                  <a:pt x="96" y="80"/>
                </a:lnTo>
                <a:lnTo>
                  <a:pt x="96" y="76"/>
                </a:lnTo>
                <a:lnTo>
                  <a:pt x="94" y="72"/>
                </a:lnTo>
                <a:lnTo>
                  <a:pt x="86" y="56"/>
                </a:lnTo>
                <a:lnTo>
                  <a:pt x="80" y="42"/>
                </a:lnTo>
                <a:lnTo>
                  <a:pt x="78" y="26"/>
                </a:lnTo>
                <a:lnTo>
                  <a:pt x="80" y="20"/>
                </a:lnTo>
                <a:lnTo>
                  <a:pt x="82" y="12"/>
                </a:lnTo>
                <a:lnTo>
                  <a:pt x="88" y="16"/>
                </a:lnTo>
                <a:lnTo>
                  <a:pt x="92" y="22"/>
                </a:lnTo>
                <a:lnTo>
                  <a:pt x="96" y="30"/>
                </a:lnTo>
                <a:lnTo>
                  <a:pt x="96" y="38"/>
                </a:lnTo>
                <a:lnTo>
                  <a:pt x="100" y="48"/>
                </a:lnTo>
                <a:lnTo>
                  <a:pt x="102" y="56"/>
                </a:lnTo>
                <a:lnTo>
                  <a:pt x="104" y="64"/>
                </a:lnTo>
                <a:lnTo>
                  <a:pt x="106" y="72"/>
                </a:lnTo>
                <a:lnTo>
                  <a:pt x="112" y="80"/>
                </a:lnTo>
                <a:lnTo>
                  <a:pt x="116" y="86"/>
                </a:lnTo>
                <a:lnTo>
                  <a:pt x="122" y="92"/>
                </a:lnTo>
                <a:lnTo>
                  <a:pt x="130" y="96"/>
                </a:lnTo>
                <a:lnTo>
                  <a:pt x="128" y="88"/>
                </a:lnTo>
                <a:lnTo>
                  <a:pt x="128" y="80"/>
                </a:lnTo>
                <a:lnTo>
                  <a:pt x="122" y="68"/>
                </a:lnTo>
                <a:lnTo>
                  <a:pt x="118" y="54"/>
                </a:lnTo>
                <a:lnTo>
                  <a:pt x="116" y="44"/>
                </a:lnTo>
                <a:lnTo>
                  <a:pt x="114" y="32"/>
                </a:lnTo>
                <a:lnTo>
                  <a:pt x="110" y="16"/>
                </a:lnTo>
                <a:lnTo>
                  <a:pt x="110" y="0"/>
                </a:lnTo>
                <a:lnTo>
                  <a:pt x="116" y="0"/>
                </a:lnTo>
                <a:lnTo>
                  <a:pt x="120" y="6"/>
                </a:lnTo>
                <a:lnTo>
                  <a:pt x="124" y="12"/>
                </a:lnTo>
                <a:lnTo>
                  <a:pt x="124" y="20"/>
                </a:lnTo>
                <a:lnTo>
                  <a:pt x="132" y="46"/>
                </a:lnTo>
                <a:lnTo>
                  <a:pt x="136" y="58"/>
                </a:lnTo>
                <a:lnTo>
                  <a:pt x="138" y="70"/>
                </a:lnTo>
                <a:lnTo>
                  <a:pt x="142" y="74"/>
                </a:lnTo>
                <a:lnTo>
                  <a:pt x="142" y="74"/>
                </a:lnTo>
                <a:lnTo>
                  <a:pt x="144" y="76"/>
                </a:lnTo>
                <a:lnTo>
                  <a:pt x="146" y="80"/>
                </a:lnTo>
              </a:path>
            </a:pathLst>
          </a:custGeom>
          <a:noFill/>
          <a:ln w="9525">
            <a:solidFill>
              <a:schemeClr val="tx1"/>
            </a:solidFill>
            <a:prstDash val="solid"/>
            <a:round/>
            <a:headEnd/>
            <a:tailEnd/>
          </a:ln>
        </p:spPr>
        <p:txBody>
          <a:bodyPr/>
          <a:lstStyle/>
          <a:p>
            <a:endParaRPr lang="el-GR"/>
          </a:p>
        </p:txBody>
      </p:sp>
      <p:sp>
        <p:nvSpPr>
          <p:cNvPr id="165" name="Rectangle 160"/>
          <p:cNvSpPr>
            <a:spLocks noChangeArrowheads="1"/>
          </p:cNvSpPr>
          <p:nvPr/>
        </p:nvSpPr>
        <p:spPr bwMode="auto">
          <a:xfrm>
            <a:off x="3095626" y="2952751"/>
            <a:ext cx="384175" cy="307975"/>
          </a:xfrm>
          <a:prstGeom prst="rect">
            <a:avLst/>
          </a:prstGeom>
          <a:noFill/>
          <a:ln w="9525">
            <a:solidFill>
              <a:schemeClr val="tx1"/>
            </a:solidFill>
            <a:miter lim="800000"/>
            <a:headEnd/>
            <a:tailEnd/>
          </a:ln>
        </p:spPr>
        <p:txBody>
          <a:bodyPr/>
          <a:lstStyle/>
          <a:p>
            <a:endParaRPr lang="el-GR"/>
          </a:p>
        </p:txBody>
      </p:sp>
      <p:sp>
        <p:nvSpPr>
          <p:cNvPr id="166" name="Rectangle 161"/>
          <p:cNvSpPr>
            <a:spLocks noChangeArrowheads="1"/>
          </p:cNvSpPr>
          <p:nvPr/>
        </p:nvSpPr>
        <p:spPr bwMode="auto">
          <a:xfrm>
            <a:off x="4324350" y="1666875"/>
            <a:ext cx="5822950" cy="4127500"/>
          </a:xfrm>
          <a:prstGeom prst="rect">
            <a:avLst/>
          </a:prstGeom>
          <a:noFill/>
          <a:ln w="28575">
            <a:solidFill>
              <a:schemeClr val="tx1"/>
            </a:solidFill>
            <a:miter lim="800000"/>
            <a:headEnd/>
            <a:tailEnd/>
          </a:ln>
        </p:spPr>
        <p:txBody>
          <a:bodyPr/>
          <a:lstStyle/>
          <a:p>
            <a:endParaRPr lang="el-GR"/>
          </a:p>
        </p:txBody>
      </p:sp>
      <p:sp>
        <p:nvSpPr>
          <p:cNvPr id="167" name="Line 162"/>
          <p:cNvSpPr>
            <a:spLocks noChangeShapeType="1"/>
          </p:cNvSpPr>
          <p:nvPr/>
        </p:nvSpPr>
        <p:spPr bwMode="auto">
          <a:xfrm>
            <a:off x="3082926" y="3251201"/>
            <a:ext cx="1222375" cy="2549525"/>
          </a:xfrm>
          <a:prstGeom prst="line">
            <a:avLst/>
          </a:prstGeom>
          <a:noFill/>
          <a:ln w="9525">
            <a:solidFill>
              <a:schemeClr val="tx1"/>
            </a:solidFill>
            <a:round/>
            <a:headEnd/>
            <a:tailEnd/>
          </a:ln>
        </p:spPr>
        <p:txBody>
          <a:bodyPr/>
          <a:lstStyle/>
          <a:p>
            <a:endParaRPr lang="el-GR"/>
          </a:p>
        </p:txBody>
      </p:sp>
      <p:sp>
        <p:nvSpPr>
          <p:cNvPr id="168" name="Line 163"/>
          <p:cNvSpPr>
            <a:spLocks noChangeShapeType="1"/>
          </p:cNvSpPr>
          <p:nvPr/>
        </p:nvSpPr>
        <p:spPr bwMode="auto">
          <a:xfrm flipV="1">
            <a:off x="3092450" y="1647826"/>
            <a:ext cx="1212850" cy="1304925"/>
          </a:xfrm>
          <a:prstGeom prst="line">
            <a:avLst/>
          </a:prstGeom>
          <a:noFill/>
          <a:ln w="9525">
            <a:solidFill>
              <a:schemeClr val="tx1"/>
            </a:solidFill>
            <a:round/>
            <a:headEnd/>
            <a:tailEnd/>
          </a:ln>
        </p:spPr>
        <p:txBody>
          <a:bodyPr/>
          <a:lstStyle/>
          <a:p>
            <a:endParaRPr lang="el-GR"/>
          </a:p>
        </p:txBody>
      </p:sp>
      <p:sp>
        <p:nvSpPr>
          <p:cNvPr id="169" name="Freeform 164"/>
          <p:cNvSpPr>
            <a:spLocks/>
          </p:cNvSpPr>
          <p:nvPr/>
        </p:nvSpPr>
        <p:spPr bwMode="auto">
          <a:xfrm>
            <a:off x="5959475" y="1720850"/>
            <a:ext cx="3409950" cy="4064000"/>
          </a:xfrm>
          <a:custGeom>
            <a:avLst/>
            <a:gdLst/>
            <a:ahLst/>
            <a:cxnLst>
              <a:cxn ang="0">
                <a:pos x="2136" y="0"/>
              </a:cxn>
              <a:cxn ang="0">
                <a:pos x="2084" y="208"/>
              </a:cxn>
              <a:cxn ang="0">
                <a:pos x="2020" y="412"/>
              </a:cxn>
              <a:cxn ang="0">
                <a:pos x="1944" y="610"/>
              </a:cxn>
              <a:cxn ang="0">
                <a:pos x="1854" y="804"/>
              </a:cxn>
              <a:cxn ang="0">
                <a:pos x="1856" y="802"/>
              </a:cxn>
              <a:cxn ang="0">
                <a:pos x="1756" y="990"/>
              </a:cxn>
              <a:cxn ang="0">
                <a:pos x="1644" y="1172"/>
              </a:cxn>
              <a:cxn ang="0">
                <a:pos x="1522" y="1346"/>
              </a:cxn>
              <a:cxn ang="0">
                <a:pos x="1390" y="1514"/>
              </a:cxn>
              <a:cxn ang="0">
                <a:pos x="1248" y="1676"/>
              </a:cxn>
              <a:cxn ang="0">
                <a:pos x="1178" y="1756"/>
              </a:cxn>
              <a:cxn ang="0">
                <a:pos x="1096" y="1826"/>
              </a:cxn>
              <a:cxn ang="0">
                <a:pos x="936" y="1970"/>
              </a:cxn>
              <a:cxn ang="0">
                <a:pos x="764" y="2106"/>
              </a:cxn>
              <a:cxn ang="0">
                <a:pos x="586" y="2232"/>
              </a:cxn>
              <a:cxn ang="0">
                <a:pos x="398" y="2348"/>
              </a:cxn>
              <a:cxn ang="0">
                <a:pos x="202" y="2454"/>
              </a:cxn>
              <a:cxn ang="0">
                <a:pos x="204" y="2452"/>
              </a:cxn>
              <a:cxn ang="0">
                <a:pos x="0" y="2548"/>
              </a:cxn>
              <a:cxn ang="0">
                <a:pos x="106" y="2514"/>
              </a:cxn>
              <a:cxn ang="0">
                <a:pos x="208" y="2464"/>
              </a:cxn>
              <a:cxn ang="0">
                <a:pos x="404" y="2358"/>
              </a:cxn>
              <a:cxn ang="0">
                <a:pos x="592" y="2242"/>
              </a:cxn>
              <a:cxn ang="0">
                <a:pos x="770" y="2116"/>
              </a:cxn>
              <a:cxn ang="0">
                <a:pos x="942" y="1980"/>
              </a:cxn>
              <a:cxn ang="0">
                <a:pos x="1102" y="1836"/>
              </a:cxn>
              <a:cxn ang="0">
                <a:pos x="1182" y="1758"/>
              </a:cxn>
              <a:cxn ang="0">
                <a:pos x="1330" y="1602"/>
              </a:cxn>
              <a:cxn ang="0">
                <a:pos x="1468" y="1438"/>
              </a:cxn>
              <a:cxn ang="0">
                <a:pos x="1594" y="1266"/>
              </a:cxn>
              <a:cxn ang="0">
                <a:pos x="1712" y="1088"/>
              </a:cxn>
              <a:cxn ang="0">
                <a:pos x="1818" y="902"/>
              </a:cxn>
              <a:cxn ang="0">
                <a:pos x="1866" y="806"/>
              </a:cxn>
              <a:cxn ang="0">
                <a:pos x="1956" y="612"/>
              </a:cxn>
              <a:cxn ang="0">
                <a:pos x="2032" y="414"/>
              </a:cxn>
              <a:cxn ang="0">
                <a:pos x="2096" y="210"/>
              </a:cxn>
              <a:cxn ang="0">
                <a:pos x="2148" y="2"/>
              </a:cxn>
            </a:cxnLst>
            <a:rect l="0" t="0" r="r" b="b"/>
            <a:pathLst>
              <a:path w="2148" h="2560">
                <a:moveTo>
                  <a:pt x="2148" y="2"/>
                </a:moveTo>
                <a:lnTo>
                  <a:pt x="2136" y="0"/>
                </a:lnTo>
                <a:lnTo>
                  <a:pt x="2112" y="104"/>
                </a:lnTo>
                <a:lnTo>
                  <a:pt x="2084" y="208"/>
                </a:lnTo>
                <a:lnTo>
                  <a:pt x="2054" y="310"/>
                </a:lnTo>
                <a:lnTo>
                  <a:pt x="2020" y="412"/>
                </a:lnTo>
                <a:lnTo>
                  <a:pt x="1984" y="512"/>
                </a:lnTo>
                <a:lnTo>
                  <a:pt x="1944" y="610"/>
                </a:lnTo>
                <a:lnTo>
                  <a:pt x="1900" y="708"/>
                </a:lnTo>
                <a:lnTo>
                  <a:pt x="1854" y="804"/>
                </a:lnTo>
                <a:lnTo>
                  <a:pt x="1860" y="806"/>
                </a:lnTo>
                <a:lnTo>
                  <a:pt x="1856" y="802"/>
                </a:lnTo>
                <a:lnTo>
                  <a:pt x="1808" y="896"/>
                </a:lnTo>
                <a:lnTo>
                  <a:pt x="1756" y="990"/>
                </a:lnTo>
                <a:lnTo>
                  <a:pt x="1702" y="1082"/>
                </a:lnTo>
                <a:lnTo>
                  <a:pt x="1644" y="1172"/>
                </a:lnTo>
                <a:lnTo>
                  <a:pt x="1584" y="1260"/>
                </a:lnTo>
                <a:lnTo>
                  <a:pt x="1522" y="1346"/>
                </a:lnTo>
                <a:lnTo>
                  <a:pt x="1458" y="1432"/>
                </a:lnTo>
                <a:lnTo>
                  <a:pt x="1390" y="1514"/>
                </a:lnTo>
                <a:lnTo>
                  <a:pt x="1320" y="1596"/>
                </a:lnTo>
                <a:lnTo>
                  <a:pt x="1248" y="1676"/>
                </a:lnTo>
                <a:lnTo>
                  <a:pt x="1172" y="1752"/>
                </a:lnTo>
                <a:lnTo>
                  <a:pt x="1178" y="1756"/>
                </a:lnTo>
                <a:lnTo>
                  <a:pt x="1174" y="1750"/>
                </a:lnTo>
                <a:lnTo>
                  <a:pt x="1096" y="1826"/>
                </a:lnTo>
                <a:lnTo>
                  <a:pt x="1018" y="1900"/>
                </a:lnTo>
                <a:lnTo>
                  <a:pt x="936" y="1970"/>
                </a:lnTo>
                <a:lnTo>
                  <a:pt x="850" y="2038"/>
                </a:lnTo>
                <a:lnTo>
                  <a:pt x="764" y="2106"/>
                </a:lnTo>
                <a:lnTo>
                  <a:pt x="676" y="2170"/>
                </a:lnTo>
                <a:lnTo>
                  <a:pt x="586" y="2232"/>
                </a:lnTo>
                <a:lnTo>
                  <a:pt x="492" y="2290"/>
                </a:lnTo>
                <a:lnTo>
                  <a:pt x="398" y="2348"/>
                </a:lnTo>
                <a:lnTo>
                  <a:pt x="300" y="2402"/>
                </a:lnTo>
                <a:lnTo>
                  <a:pt x="202" y="2454"/>
                </a:lnTo>
                <a:lnTo>
                  <a:pt x="206" y="2458"/>
                </a:lnTo>
                <a:lnTo>
                  <a:pt x="204" y="2452"/>
                </a:lnTo>
                <a:lnTo>
                  <a:pt x="104" y="2502"/>
                </a:lnTo>
                <a:lnTo>
                  <a:pt x="0" y="2548"/>
                </a:lnTo>
                <a:lnTo>
                  <a:pt x="4" y="2560"/>
                </a:lnTo>
                <a:lnTo>
                  <a:pt x="106" y="2514"/>
                </a:lnTo>
                <a:lnTo>
                  <a:pt x="206" y="2464"/>
                </a:lnTo>
                <a:lnTo>
                  <a:pt x="208" y="2464"/>
                </a:lnTo>
                <a:lnTo>
                  <a:pt x="306" y="2412"/>
                </a:lnTo>
                <a:lnTo>
                  <a:pt x="404" y="2358"/>
                </a:lnTo>
                <a:lnTo>
                  <a:pt x="498" y="2300"/>
                </a:lnTo>
                <a:lnTo>
                  <a:pt x="592" y="2242"/>
                </a:lnTo>
                <a:lnTo>
                  <a:pt x="682" y="2180"/>
                </a:lnTo>
                <a:lnTo>
                  <a:pt x="770" y="2116"/>
                </a:lnTo>
                <a:lnTo>
                  <a:pt x="856" y="2048"/>
                </a:lnTo>
                <a:lnTo>
                  <a:pt x="942" y="1980"/>
                </a:lnTo>
                <a:lnTo>
                  <a:pt x="1024" y="1910"/>
                </a:lnTo>
                <a:lnTo>
                  <a:pt x="1102" y="1836"/>
                </a:lnTo>
                <a:lnTo>
                  <a:pt x="1180" y="1760"/>
                </a:lnTo>
                <a:lnTo>
                  <a:pt x="1182" y="1758"/>
                </a:lnTo>
                <a:lnTo>
                  <a:pt x="1258" y="1682"/>
                </a:lnTo>
                <a:lnTo>
                  <a:pt x="1330" y="1602"/>
                </a:lnTo>
                <a:lnTo>
                  <a:pt x="1400" y="1520"/>
                </a:lnTo>
                <a:lnTo>
                  <a:pt x="1468" y="1438"/>
                </a:lnTo>
                <a:lnTo>
                  <a:pt x="1532" y="1352"/>
                </a:lnTo>
                <a:lnTo>
                  <a:pt x="1594" y="1266"/>
                </a:lnTo>
                <a:lnTo>
                  <a:pt x="1654" y="1178"/>
                </a:lnTo>
                <a:lnTo>
                  <a:pt x="1712" y="1088"/>
                </a:lnTo>
                <a:lnTo>
                  <a:pt x="1766" y="996"/>
                </a:lnTo>
                <a:lnTo>
                  <a:pt x="1818" y="902"/>
                </a:lnTo>
                <a:lnTo>
                  <a:pt x="1866" y="808"/>
                </a:lnTo>
                <a:lnTo>
                  <a:pt x="1866" y="806"/>
                </a:lnTo>
                <a:lnTo>
                  <a:pt x="1912" y="710"/>
                </a:lnTo>
                <a:lnTo>
                  <a:pt x="1956" y="612"/>
                </a:lnTo>
                <a:lnTo>
                  <a:pt x="1996" y="514"/>
                </a:lnTo>
                <a:lnTo>
                  <a:pt x="2032" y="414"/>
                </a:lnTo>
                <a:lnTo>
                  <a:pt x="2066" y="312"/>
                </a:lnTo>
                <a:lnTo>
                  <a:pt x="2096" y="210"/>
                </a:lnTo>
                <a:lnTo>
                  <a:pt x="2124" y="106"/>
                </a:lnTo>
                <a:lnTo>
                  <a:pt x="2148" y="2"/>
                </a:lnTo>
                <a:close/>
              </a:path>
            </a:pathLst>
          </a:custGeom>
          <a:solidFill>
            <a:srgbClr val="FFFF00"/>
          </a:solidFill>
          <a:ln w="9525">
            <a:solidFill>
              <a:schemeClr val="tx1"/>
            </a:solidFill>
            <a:round/>
            <a:headEnd/>
            <a:tailEnd/>
          </a:ln>
        </p:spPr>
        <p:txBody>
          <a:bodyPr/>
          <a:lstStyle/>
          <a:p>
            <a:endParaRPr lang="el-GR"/>
          </a:p>
        </p:txBody>
      </p:sp>
      <p:sp>
        <p:nvSpPr>
          <p:cNvPr id="170" name="Freeform 165"/>
          <p:cNvSpPr>
            <a:spLocks/>
          </p:cNvSpPr>
          <p:nvPr/>
        </p:nvSpPr>
        <p:spPr bwMode="auto">
          <a:xfrm>
            <a:off x="4311651" y="1641475"/>
            <a:ext cx="3140075" cy="3194050"/>
          </a:xfrm>
          <a:custGeom>
            <a:avLst/>
            <a:gdLst/>
            <a:ahLst/>
            <a:cxnLst>
              <a:cxn ang="0">
                <a:pos x="1978" y="4"/>
              </a:cxn>
              <a:cxn ang="0">
                <a:pos x="1966" y="0"/>
              </a:cxn>
              <a:cxn ang="0">
                <a:pos x="1932" y="84"/>
              </a:cxn>
              <a:cxn ang="0">
                <a:pos x="1896" y="166"/>
              </a:cxn>
              <a:cxn ang="0">
                <a:pos x="1858" y="246"/>
              </a:cxn>
              <a:cxn ang="0">
                <a:pos x="1864" y="246"/>
              </a:cxn>
              <a:cxn ang="0">
                <a:pos x="1858" y="244"/>
              </a:cxn>
              <a:cxn ang="0">
                <a:pos x="1818" y="324"/>
              </a:cxn>
              <a:cxn ang="0">
                <a:pos x="1732" y="480"/>
              </a:cxn>
              <a:cxn ang="0">
                <a:pos x="1638" y="630"/>
              </a:cxn>
              <a:cxn ang="0">
                <a:pos x="1538" y="776"/>
              </a:cxn>
              <a:cxn ang="0">
                <a:pos x="1428" y="918"/>
              </a:cxn>
              <a:cxn ang="0">
                <a:pos x="1312" y="1054"/>
              </a:cxn>
              <a:cxn ang="0">
                <a:pos x="1190" y="1184"/>
              </a:cxn>
              <a:cxn ang="0">
                <a:pos x="1196" y="1188"/>
              </a:cxn>
              <a:cxn ang="0">
                <a:pos x="1192" y="1182"/>
              </a:cxn>
              <a:cxn ang="0">
                <a:pos x="1064" y="1308"/>
              </a:cxn>
              <a:cxn ang="0">
                <a:pos x="928" y="1426"/>
              </a:cxn>
              <a:cxn ang="0">
                <a:pos x="788" y="1540"/>
              </a:cxn>
              <a:cxn ang="0">
                <a:pos x="640" y="1646"/>
              </a:cxn>
              <a:cxn ang="0">
                <a:pos x="488" y="1744"/>
              </a:cxn>
              <a:cxn ang="0">
                <a:pos x="330" y="1838"/>
              </a:cxn>
              <a:cxn ang="0">
                <a:pos x="166" y="1924"/>
              </a:cxn>
              <a:cxn ang="0">
                <a:pos x="170" y="1928"/>
              </a:cxn>
              <a:cxn ang="0">
                <a:pos x="168" y="1922"/>
              </a:cxn>
              <a:cxn ang="0">
                <a:pos x="0" y="2000"/>
              </a:cxn>
              <a:cxn ang="0">
                <a:pos x="4" y="2012"/>
              </a:cxn>
              <a:cxn ang="0">
                <a:pos x="170" y="1934"/>
              </a:cxn>
              <a:cxn ang="0">
                <a:pos x="172" y="1934"/>
              </a:cxn>
              <a:cxn ang="0">
                <a:pos x="336" y="1848"/>
              </a:cxn>
              <a:cxn ang="0">
                <a:pos x="494" y="1754"/>
              </a:cxn>
              <a:cxn ang="0">
                <a:pos x="646" y="1656"/>
              </a:cxn>
              <a:cxn ang="0">
                <a:pos x="794" y="1550"/>
              </a:cxn>
              <a:cxn ang="0">
                <a:pos x="934" y="1436"/>
              </a:cxn>
              <a:cxn ang="0">
                <a:pos x="1070" y="1318"/>
              </a:cxn>
              <a:cxn ang="0">
                <a:pos x="1198" y="1192"/>
              </a:cxn>
              <a:cxn ang="0">
                <a:pos x="1200" y="1190"/>
              </a:cxn>
              <a:cxn ang="0">
                <a:pos x="1322" y="1060"/>
              </a:cxn>
              <a:cxn ang="0">
                <a:pos x="1438" y="924"/>
              </a:cxn>
              <a:cxn ang="0">
                <a:pos x="1548" y="782"/>
              </a:cxn>
              <a:cxn ang="0">
                <a:pos x="1648" y="636"/>
              </a:cxn>
              <a:cxn ang="0">
                <a:pos x="1742" y="486"/>
              </a:cxn>
              <a:cxn ang="0">
                <a:pos x="1828" y="330"/>
              </a:cxn>
              <a:cxn ang="0">
                <a:pos x="1868" y="250"/>
              </a:cxn>
              <a:cxn ang="0">
                <a:pos x="1870" y="248"/>
              </a:cxn>
              <a:cxn ang="0">
                <a:pos x="1908" y="168"/>
              </a:cxn>
              <a:cxn ang="0">
                <a:pos x="1944" y="86"/>
              </a:cxn>
              <a:cxn ang="0">
                <a:pos x="1978" y="4"/>
              </a:cxn>
            </a:cxnLst>
            <a:rect l="0" t="0" r="r" b="b"/>
            <a:pathLst>
              <a:path w="1978" h="2012">
                <a:moveTo>
                  <a:pt x="1978" y="4"/>
                </a:moveTo>
                <a:lnTo>
                  <a:pt x="1966" y="0"/>
                </a:lnTo>
                <a:lnTo>
                  <a:pt x="1932" y="84"/>
                </a:lnTo>
                <a:lnTo>
                  <a:pt x="1896" y="166"/>
                </a:lnTo>
                <a:lnTo>
                  <a:pt x="1858" y="246"/>
                </a:lnTo>
                <a:lnTo>
                  <a:pt x="1864" y="246"/>
                </a:lnTo>
                <a:lnTo>
                  <a:pt x="1858" y="244"/>
                </a:lnTo>
                <a:lnTo>
                  <a:pt x="1818" y="324"/>
                </a:lnTo>
                <a:lnTo>
                  <a:pt x="1732" y="480"/>
                </a:lnTo>
                <a:lnTo>
                  <a:pt x="1638" y="630"/>
                </a:lnTo>
                <a:lnTo>
                  <a:pt x="1538" y="776"/>
                </a:lnTo>
                <a:lnTo>
                  <a:pt x="1428" y="918"/>
                </a:lnTo>
                <a:lnTo>
                  <a:pt x="1312" y="1054"/>
                </a:lnTo>
                <a:lnTo>
                  <a:pt x="1190" y="1184"/>
                </a:lnTo>
                <a:lnTo>
                  <a:pt x="1196" y="1188"/>
                </a:lnTo>
                <a:lnTo>
                  <a:pt x="1192" y="1182"/>
                </a:lnTo>
                <a:lnTo>
                  <a:pt x="1064" y="1308"/>
                </a:lnTo>
                <a:lnTo>
                  <a:pt x="928" y="1426"/>
                </a:lnTo>
                <a:lnTo>
                  <a:pt x="788" y="1540"/>
                </a:lnTo>
                <a:lnTo>
                  <a:pt x="640" y="1646"/>
                </a:lnTo>
                <a:lnTo>
                  <a:pt x="488" y="1744"/>
                </a:lnTo>
                <a:lnTo>
                  <a:pt x="330" y="1838"/>
                </a:lnTo>
                <a:lnTo>
                  <a:pt x="166" y="1924"/>
                </a:lnTo>
                <a:lnTo>
                  <a:pt x="170" y="1928"/>
                </a:lnTo>
                <a:lnTo>
                  <a:pt x="168" y="1922"/>
                </a:lnTo>
                <a:lnTo>
                  <a:pt x="0" y="2000"/>
                </a:lnTo>
                <a:lnTo>
                  <a:pt x="4" y="2012"/>
                </a:lnTo>
                <a:lnTo>
                  <a:pt x="170" y="1934"/>
                </a:lnTo>
                <a:lnTo>
                  <a:pt x="172" y="1934"/>
                </a:lnTo>
                <a:lnTo>
                  <a:pt x="336" y="1848"/>
                </a:lnTo>
                <a:lnTo>
                  <a:pt x="494" y="1754"/>
                </a:lnTo>
                <a:lnTo>
                  <a:pt x="646" y="1656"/>
                </a:lnTo>
                <a:lnTo>
                  <a:pt x="794" y="1550"/>
                </a:lnTo>
                <a:lnTo>
                  <a:pt x="934" y="1436"/>
                </a:lnTo>
                <a:lnTo>
                  <a:pt x="1070" y="1318"/>
                </a:lnTo>
                <a:lnTo>
                  <a:pt x="1198" y="1192"/>
                </a:lnTo>
                <a:lnTo>
                  <a:pt x="1200" y="1190"/>
                </a:lnTo>
                <a:lnTo>
                  <a:pt x="1322" y="1060"/>
                </a:lnTo>
                <a:lnTo>
                  <a:pt x="1438" y="924"/>
                </a:lnTo>
                <a:lnTo>
                  <a:pt x="1548" y="782"/>
                </a:lnTo>
                <a:lnTo>
                  <a:pt x="1648" y="636"/>
                </a:lnTo>
                <a:lnTo>
                  <a:pt x="1742" y="486"/>
                </a:lnTo>
                <a:lnTo>
                  <a:pt x="1828" y="330"/>
                </a:lnTo>
                <a:lnTo>
                  <a:pt x="1868" y="250"/>
                </a:lnTo>
                <a:lnTo>
                  <a:pt x="1870" y="248"/>
                </a:lnTo>
                <a:lnTo>
                  <a:pt x="1908" y="168"/>
                </a:lnTo>
                <a:lnTo>
                  <a:pt x="1944" y="86"/>
                </a:lnTo>
                <a:lnTo>
                  <a:pt x="1978" y="4"/>
                </a:lnTo>
                <a:close/>
              </a:path>
            </a:pathLst>
          </a:custGeom>
          <a:solidFill>
            <a:srgbClr val="FFFF00"/>
          </a:solidFill>
          <a:ln w="9525">
            <a:solidFill>
              <a:schemeClr val="tx1"/>
            </a:solidFill>
            <a:round/>
            <a:headEnd/>
            <a:tailEnd/>
          </a:ln>
        </p:spPr>
        <p:txBody>
          <a:bodyPr/>
          <a:lstStyle/>
          <a:p>
            <a:endParaRPr lang="el-GR"/>
          </a:p>
        </p:txBody>
      </p:sp>
      <p:sp>
        <p:nvSpPr>
          <p:cNvPr id="171" name="Freeform 166"/>
          <p:cNvSpPr>
            <a:spLocks/>
          </p:cNvSpPr>
          <p:nvPr/>
        </p:nvSpPr>
        <p:spPr bwMode="auto">
          <a:xfrm>
            <a:off x="5391150" y="1724025"/>
            <a:ext cx="3657600" cy="4000500"/>
          </a:xfrm>
          <a:custGeom>
            <a:avLst/>
            <a:gdLst/>
            <a:ahLst/>
            <a:cxnLst>
              <a:cxn ang="0">
                <a:pos x="122" y="1998"/>
              </a:cxn>
              <a:cxn ang="0">
                <a:pos x="12" y="1620"/>
              </a:cxn>
              <a:cxn ang="0">
                <a:pos x="144" y="2000"/>
              </a:cxn>
              <a:cxn ang="0">
                <a:pos x="316" y="2218"/>
              </a:cxn>
              <a:cxn ang="0">
                <a:pos x="562" y="2434"/>
              </a:cxn>
              <a:cxn ang="0">
                <a:pos x="540" y="2298"/>
              </a:cxn>
              <a:cxn ang="0">
                <a:pos x="326" y="1908"/>
              </a:cxn>
              <a:cxn ang="0">
                <a:pos x="222" y="1722"/>
              </a:cxn>
              <a:cxn ang="0">
                <a:pos x="150" y="1524"/>
              </a:cxn>
              <a:cxn ang="0">
                <a:pos x="310" y="1728"/>
              </a:cxn>
              <a:cxn ang="0">
                <a:pos x="398" y="1890"/>
              </a:cxn>
              <a:cxn ang="0">
                <a:pos x="594" y="2184"/>
              </a:cxn>
              <a:cxn ang="0">
                <a:pos x="744" y="2268"/>
              </a:cxn>
              <a:cxn ang="0">
                <a:pos x="538" y="1838"/>
              </a:cxn>
              <a:cxn ang="0">
                <a:pos x="442" y="1640"/>
              </a:cxn>
              <a:cxn ang="0">
                <a:pos x="318" y="1524"/>
              </a:cxn>
              <a:cxn ang="0">
                <a:pos x="590" y="1826"/>
              </a:cxn>
              <a:cxn ang="0">
                <a:pos x="768" y="1966"/>
              </a:cxn>
              <a:cxn ang="0">
                <a:pos x="916" y="2178"/>
              </a:cxn>
              <a:cxn ang="0">
                <a:pos x="954" y="1990"/>
              </a:cxn>
              <a:cxn ang="0">
                <a:pos x="836" y="1736"/>
              </a:cxn>
              <a:cxn ang="0">
                <a:pos x="720" y="1586"/>
              </a:cxn>
              <a:cxn ang="0">
                <a:pos x="600" y="1478"/>
              </a:cxn>
              <a:cxn ang="0">
                <a:pos x="466" y="1252"/>
              </a:cxn>
              <a:cxn ang="0">
                <a:pos x="634" y="1352"/>
              </a:cxn>
              <a:cxn ang="0">
                <a:pos x="824" y="1544"/>
              </a:cxn>
              <a:cxn ang="0">
                <a:pos x="1122" y="1696"/>
              </a:cxn>
              <a:cxn ang="0">
                <a:pos x="1334" y="1878"/>
              </a:cxn>
              <a:cxn ang="0">
                <a:pos x="1092" y="1584"/>
              </a:cxn>
              <a:cxn ang="0">
                <a:pos x="968" y="1370"/>
              </a:cxn>
              <a:cxn ang="0">
                <a:pos x="766" y="1124"/>
              </a:cxn>
              <a:cxn ang="0">
                <a:pos x="802" y="1088"/>
              </a:cxn>
              <a:cxn ang="0">
                <a:pos x="984" y="1206"/>
              </a:cxn>
              <a:cxn ang="0">
                <a:pos x="1242" y="1524"/>
              </a:cxn>
              <a:cxn ang="0">
                <a:pos x="1470" y="1648"/>
              </a:cxn>
              <a:cxn ang="0">
                <a:pos x="1440" y="1500"/>
              </a:cxn>
              <a:cxn ang="0">
                <a:pos x="1332" y="1264"/>
              </a:cxn>
              <a:cxn ang="0">
                <a:pos x="1044" y="984"/>
              </a:cxn>
              <a:cxn ang="0">
                <a:pos x="840" y="780"/>
              </a:cxn>
              <a:cxn ang="0">
                <a:pos x="1104" y="910"/>
              </a:cxn>
              <a:cxn ang="0">
                <a:pos x="1452" y="1092"/>
              </a:cxn>
              <a:cxn ang="0">
                <a:pos x="1736" y="1308"/>
              </a:cxn>
              <a:cxn ang="0">
                <a:pos x="1776" y="1176"/>
              </a:cxn>
              <a:cxn ang="0">
                <a:pos x="1608" y="1026"/>
              </a:cxn>
              <a:cxn ang="0">
                <a:pos x="1364" y="758"/>
              </a:cxn>
              <a:cxn ang="0">
                <a:pos x="1212" y="634"/>
              </a:cxn>
              <a:cxn ang="0">
                <a:pos x="1092" y="496"/>
              </a:cxn>
              <a:cxn ang="0">
                <a:pos x="1320" y="600"/>
              </a:cxn>
              <a:cxn ang="0">
                <a:pos x="1854" y="804"/>
              </a:cxn>
              <a:cxn ang="0">
                <a:pos x="2120" y="918"/>
              </a:cxn>
              <a:cxn ang="0">
                <a:pos x="1838" y="694"/>
              </a:cxn>
              <a:cxn ang="0">
                <a:pos x="1626" y="468"/>
              </a:cxn>
              <a:cxn ang="0">
                <a:pos x="1452" y="294"/>
              </a:cxn>
              <a:cxn ang="0">
                <a:pos x="1354" y="220"/>
              </a:cxn>
              <a:cxn ang="0">
                <a:pos x="1340" y="132"/>
              </a:cxn>
              <a:cxn ang="0">
                <a:pos x="1554" y="156"/>
              </a:cxn>
              <a:cxn ang="0">
                <a:pos x="1770" y="274"/>
              </a:cxn>
              <a:cxn ang="0">
                <a:pos x="2202" y="486"/>
              </a:cxn>
              <a:cxn ang="0">
                <a:pos x="2292" y="444"/>
              </a:cxn>
              <a:cxn ang="0">
                <a:pos x="2038" y="244"/>
              </a:cxn>
              <a:cxn ang="0">
                <a:pos x="1890" y="18"/>
              </a:cxn>
            </a:cxnLst>
            <a:rect l="0" t="0" r="r" b="b"/>
            <a:pathLst>
              <a:path w="2304" h="2520">
                <a:moveTo>
                  <a:pt x="384" y="2520"/>
                </a:moveTo>
                <a:lnTo>
                  <a:pt x="362" y="2464"/>
                </a:lnTo>
                <a:lnTo>
                  <a:pt x="338" y="2410"/>
                </a:lnTo>
                <a:lnTo>
                  <a:pt x="310" y="2356"/>
                </a:lnTo>
                <a:lnTo>
                  <a:pt x="282" y="2304"/>
                </a:lnTo>
                <a:lnTo>
                  <a:pt x="252" y="2258"/>
                </a:lnTo>
                <a:lnTo>
                  <a:pt x="222" y="2214"/>
                </a:lnTo>
                <a:lnTo>
                  <a:pt x="214" y="2204"/>
                </a:lnTo>
                <a:lnTo>
                  <a:pt x="208" y="2192"/>
                </a:lnTo>
                <a:lnTo>
                  <a:pt x="200" y="2182"/>
                </a:lnTo>
                <a:lnTo>
                  <a:pt x="198" y="2180"/>
                </a:lnTo>
                <a:lnTo>
                  <a:pt x="198" y="2178"/>
                </a:lnTo>
                <a:lnTo>
                  <a:pt x="192" y="2152"/>
                </a:lnTo>
                <a:lnTo>
                  <a:pt x="184" y="2124"/>
                </a:lnTo>
                <a:lnTo>
                  <a:pt x="176" y="2096"/>
                </a:lnTo>
                <a:lnTo>
                  <a:pt x="166" y="2070"/>
                </a:lnTo>
                <a:lnTo>
                  <a:pt x="154" y="2042"/>
                </a:lnTo>
                <a:lnTo>
                  <a:pt x="140" y="2018"/>
                </a:lnTo>
                <a:lnTo>
                  <a:pt x="122" y="1998"/>
                </a:lnTo>
                <a:lnTo>
                  <a:pt x="102" y="1980"/>
                </a:lnTo>
                <a:lnTo>
                  <a:pt x="90" y="1964"/>
                </a:lnTo>
                <a:lnTo>
                  <a:pt x="74" y="1948"/>
                </a:lnTo>
                <a:lnTo>
                  <a:pt x="58" y="1932"/>
                </a:lnTo>
                <a:lnTo>
                  <a:pt x="42" y="1920"/>
                </a:lnTo>
                <a:lnTo>
                  <a:pt x="38" y="1906"/>
                </a:lnTo>
                <a:lnTo>
                  <a:pt x="34" y="1896"/>
                </a:lnTo>
                <a:lnTo>
                  <a:pt x="32" y="1890"/>
                </a:lnTo>
                <a:lnTo>
                  <a:pt x="30" y="1886"/>
                </a:lnTo>
                <a:lnTo>
                  <a:pt x="30" y="1882"/>
                </a:lnTo>
                <a:lnTo>
                  <a:pt x="28" y="1876"/>
                </a:lnTo>
                <a:lnTo>
                  <a:pt x="26" y="1868"/>
                </a:lnTo>
                <a:lnTo>
                  <a:pt x="24" y="1854"/>
                </a:lnTo>
                <a:lnTo>
                  <a:pt x="22" y="1746"/>
                </a:lnTo>
                <a:lnTo>
                  <a:pt x="18" y="1638"/>
                </a:lnTo>
                <a:lnTo>
                  <a:pt x="18" y="1628"/>
                </a:lnTo>
                <a:lnTo>
                  <a:pt x="16" y="1622"/>
                </a:lnTo>
                <a:lnTo>
                  <a:pt x="14" y="1620"/>
                </a:lnTo>
                <a:lnTo>
                  <a:pt x="12" y="1620"/>
                </a:lnTo>
                <a:lnTo>
                  <a:pt x="8" y="1624"/>
                </a:lnTo>
                <a:lnTo>
                  <a:pt x="6" y="1628"/>
                </a:lnTo>
                <a:lnTo>
                  <a:pt x="0" y="1638"/>
                </a:lnTo>
                <a:lnTo>
                  <a:pt x="2" y="1674"/>
                </a:lnTo>
                <a:lnTo>
                  <a:pt x="2" y="1692"/>
                </a:lnTo>
                <a:lnTo>
                  <a:pt x="6" y="1710"/>
                </a:lnTo>
                <a:lnTo>
                  <a:pt x="10" y="1720"/>
                </a:lnTo>
                <a:lnTo>
                  <a:pt x="16" y="1728"/>
                </a:lnTo>
                <a:lnTo>
                  <a:pt x="30" y="1746"/>
                </a:lnTo>
                <a:lnTo>
                  <a:pt x="56" y="1788"/>
                </a:lnTo>
                <a:lnTo>
                  <a:pt x="68" y="1812"/>
                </a:lnTo>
                <a:lnTo>
                  <a:pt x="78" y="1836"/>
                </a:lnTo>
                <a:lnTo>
                  <a:pt x="82" y="1862"/>
                </a:lnTo>
                <a:lnTo>
                  <a:pt x="88" y="1888"/>
                </a:lnTo>
                <a:lnTo>
                  <a:pt x="94" y="1912"/>
                </a:lnTo>
                <a:lnTo>
                  <a:pt x="102" y="1938"/>
                </a:lnTo>
                <a:lnTo>
                  <a:pt x="110" y="1954"/>
                </a:lnTo>
                <a:lnTo>
                  <a:pt x="120" y="1970"/>
                </a:lnTo>
                <a:lnTo>
                  <a:pt x="144" y="2000"/>
                </a:lnTo>
                <a:lnTo>
                  <a:pt x="168" y="2032"/>
                </a:lnTo>
                <a:lnTo>
                  <a:pt x="178" y="2050"/>
                </a:lnTo>
                <a:lnTo>
                  <a:pt x="186" y="2070"/>
                </a:lnTo>
                <a:lnTo>
                  <a:pt x="188" y="2080"/>
                </a:lnTo>
                <a:lnTo>
                  <a:pt x="188" y="2088"/>
                </a:lnTo>
                <a:lnTo>
                  <a:pt x="190" y="2102"/>
                </a:lnTo>
                <a:lnTo>
                  <a:pt x="190" y="2110"/>
                </a:lnTo>
                <a:lnTo>
                  <a:pt x="192" y="2116"/>
                </a:lnTo>
                <a:lnTo>
                  <a:pt x="192" y="2120"/>
                </a:lnTo>
                <a:lnTo>
                  <a:pt x="194" y="2128"/>
                </a:lnTo>
                <a:lnTo>
                  <a:pt x="198" y="2138"/>
                </a:lnTo>
                <a:lnTo>
                  <a:pt x="204" y="2154"/>
                </a:lnTo>
                <a:lnTo>
                  <a:pt x="208" y="2160"/>
                </a:lnTo>
                <a:lnTo>
                  <a:pt x="214" y="2164"/>
                </a:lnTo>
                <a:lnTo>
                  <a:pt x="222" y="2168"/>
                </a:lnTo>
                <a:lnTo>
                  <a:pt x="228" y="2172"/>
                </a:lnTo>
                <a:lnTo>
                  <a:pt x="258" y="2188"/>
                </a:lnTo>
                <a:lnTo>
                  <a:pt x="286" y="2202"/>
                </a:lnTo>
                <a:lnTo>
                  <a:pt x="316" y="2218"/>
                </a:lnTo>
                <a:lnTo>
                  <a:pt x="328" y="2226"/>
                </a:lnTo>
                <a:lnTo>
                  <a:pt x="342" y="2238"/>
                </a:lnTo>
                <a:lnTo>
                  <a:pt x="354" y="2274"/>
                </a:lnTo>
                <a:lnTo>
                  <a:pt x="366" y="2306"/>
                </a:lnTo>
                <a:lnTo>
                  <a:pt x="374" y="2320"/>
                </a:lnTo>
                <a:lnTo>
                  <a:pt x="384" y="2334"/>
                </a:lnTo>
                <a:lnTo>
                  <a:pt x="398" y="2346"/>
                </a:lnTo>
                <a:lnTo>
                  <a:pt x="414" y="2358"/>
                </a:lnTo>
                <a:lnTo>
                  <a:pt x="428" y="2376"/>
                </a:lnTo>
                <a:lnTo>
                  <a:pt x="444" y="2394"/>
                </a:lnTo>
                <a:lnTo>
                  <a:pt x="446" y="2398"/>
                </a:lnTo>
                <a:lnTo>
                  <a:pt x="446" y="2404"/>
                </a:lnTo>
                <a:lnTo>
                  <a:pt x="448" y="2408"/>
                </a:lnTo>
                <a:lnTo>
                  <a:pt x="450" y="2412"/>
                </a:lnTo>
                <a:lnTo>
                  <a:pt x="472" y="2422"/>
                </a:lnTo>
                <a:lnTo>
                  <a:pt x="500" y="2428"/>
                </a:lnTo>
                <a:lnTo>
                  <a:pt x="528" y="2432"/>
                </a:lnTo>
                <a:lnTo>
                  <a:pt x="552" y="2436"/>
                </a:lnTo>
                <a:lnTo>
                  <a:pt x="562" y="2434"/>
                </a:lnTo>
                <a:lnTo>
                  <a:pt x="568" y="2434"/>
                </a:lnTo>
                <a:lnTo>
                  <a:pt x="570" y="2430"/>
                </a:lnTo>
                <a:lnTo>
                  <a:pt x="570" y="2424"/>
                </a:lnTo>
                <a:lnTo>
                  <a:pt x="568" y="2418"/>
                </a:lnTo>
                <a:lnTo>
                  <a:pt x="564" y="2406"/>
                </a:lnTo>
                <a:lnTo>
                  <a:pt x="560" y="2388"/>
                </a:lnTo>
                <a:lnTo>
                  <a:pt x="558" y="2374"/>
                </a:lnTo>
                <a:lnTo>
                  <a:pt x="554" y="2364"/>
                </a:lnTo>
                <a:lnTo>
                  <a:pt x="554" y="2356"/>
                </a:lnTo>
                <a:lnTo>
                  <a:pt x="552" y="2352"/>
                </a:lnTo>
                <a:lnTo>
                  <a:pt x="552" y="2348"/>
                </a:lnTo>
                <a:lnTo>
                  <a:pt x="552" y="2346"/>
                </a:lnTo>
                <a:lnTo>
                  <a:pt x="550" y="2344"/>
                </a:lnTo>
                <a:lnTo>
                  <a:pt x="550" y="2342"/>
                </a:lnTo>
                <a:lnTo>
                  <a:pt x="550" y="2338"/>
                </a:lnTo>
                <a:lnTo>
                  <a:pt x="548" y="2332"/>
                </a:lnTo>
                <a:lnTo>
                  <a:pt x="546" y="2324"/>
                </a:lnTo>
                <a:lnTo>
                  <a:pt x="544" y="2314"/>
                </a:lnTo>
                <a:lnTo>
                  <a:pt x="540" y="2298"/>
                </a:lnTo>
                <a:lnTo>
                  <a:pt x="534" y="2278"/>
                </a:lnTo>
                <a:lnTo>
                  <a:pt x="524" y="2260"/>
                </a:lnTo>
                <a:lnTo>
                  <a:pt x="498" y="2224"/>
                </a:lnTo>
                <a:lnTo>
                  <a:pt x="474" y="2188"/>
                </a:lnTo>
                <a:lnTo>
                  <a:pt x="464" y="2172"/>
                </a:lnTo>
                <a:lnTo>
                  <a:pt x="456" y="2154"/>
                </a:lnTo>
                <a:lnTo>
                  <a:pt x="446" y="2130"/>
                </a:lnTo>
                <a:lnTo>
                  <a:pt x="436" y="2106"/>
                </a:lnTo>
                <a:lnTo>
                  <a:pt x="424" y="2082"/>
                </a:lnTo>
                <a:lnTo>
                  <a:pt x="414" y="2058"/>
                </a:lnTo>
                <a:lnTo>
                  <a:pt x="406" y="2040"/>
                </a:lnTo>
                <a:lnTo>
                  <a:pt x="400" y="2022"/>
                </a:lnTo>
                <a:lnTo>
                  <a:pt x="388" y="1990"/>
                </a:lnTo>
                <a:lnTo>
                  <a:pt x="382" y="1976"/>
                </a:lnTo>
                <a:lnTo>
                  <a:pt x="372" y="1964"/>
                </a:lnTo>
                <a:lnTo>
                  <a:pt x="358" y="1950"/>
                </a:lnTo>
                <a:lnTo>
                  <a:pt x="342" y="1938"/>
                </a:lnTo>
                <a:lnTo>
                  <a:pt x="334" y="1924"/>
                </a:lnTo>
                <a:lnTo>
                  <a:pt x="326" y="1908"/>
                </a:lnTo>
                <a:lnTo>
                  <a:pt x="318" y="1896"/>
                </a:lnTo>
                <a:lnTo>
                  <a:pt x="306" y="1884"/>
                </a:lnTo>
                <a:lnTo>
                  <a:pt x="296" y="1876"/>
                </a:lnTo>
                <a:lnTo>
                  <a:pt x="284" y="1870"/>
                </a:lnTo>
                <a:lnTo>
                  <a:pt x="274" y="1862"/>
                </a:lnTo>
                <a:lnTo>
                  <a:pt x="272" y="1860"/>
                </a:lnTo>
                <a:lnTo>
                  <a:pt x="270" y="1860"/>
                </a:lnTo>
                <a:lnTo>
                  <a:pt x="256" y="1836"/>
                </a:lnTo>
                <a:lnTo>
                  <a:pt x="248" y="1810"/>
                </a:lnTo>
                <a:lnTo>
                  <a:pt x="240" y="1784"/>
                </a:lnTo>
                <a:lnTo>
                  <a:pt x="234" y="1758"/>
                </a:lnTo>
                <a:lnTo>
                  <a:pt x="230" y="1742"/>
                </a:lnTo>
                <a:lnTo>
                  <a:pt x="226" y="1732"/>
                </a:lnTo>
                <a:lnTo>
                  <a:pt x="224" y="1724"/>
                </a:lnTo>
                <a:lnTo>
                  <a:pt x="222" y="1718"/>
                </a:lnTo>
                <a:lnTo>
                  <a:pt x="222" y="1716"/>
                </a:lnTo>
                <a:lnTo>
                  <a:pt x="222" y="1716"/>
                </a:lnTo>
                <a:lnTo>
                  <a:pt x="222" y="1718"/>
                </a:lnTo>
                <a:lnTo>
                  <a:pt x="222" y="1722"/>
                </a:lnTo>
                <a:lnTo>
                  <a:pt x="220" y="1724"/>
                </a:lnTo>
                <a:lnTo>
                  <a:pt x="218" y="1722"/>
                </a:lnTo>
                <a:lnTo>
                  <a:pt x="216" y="1718"/>
                </a:lnTo>
                <a:lnTo>
                  <a:pt x="214" y="1712"/>
                </a:lnTo>
                <a:lnTo>
                  <a:pt x="210" y="1704"/>
                </a:lnTo>
                <a:lnTo>
                  <a:pt x="200" y="1678"/>
                </a:lnTo>
                <a:lnTo>
                  <a:pt x="192" y="1650"/>
                </a:lnTo>
                <a:lnTo>
                  <a:pt x="190" y="1644"/>
                </a:lnTo>
                <a:lnTo>
                  <a:pt x="188" y="1638"/>
                </a:lnTo>
                <a:lnTo>
                  <a:pt x="186" y="1634"/>
                </a:lnTo>
                <a:lnTo>
                  <a:pt x="186" y="1632"/>
                </a:lnTo>
                <a:lnTo>
                  <a:pt x="184" y="1622"/>
                </a:lnTo>
                <a:lnTo>
                  <a:pt x="184" y="1610"/>
                </a:lnTo>
                <a:lnTo>
                  <a:pt x="182" y="1582"/>
                </a:lnTo>
                <a:lnTo>
                  <a:pt x="178" y="1556"/>
                </a:lnTo>
                <a:lnTo>
                  <a:pt x="174" y="1544"/>
                </a:lnTo>
                <a:lnTo>
                  <a:pt x="168" y="1536"/>
                </a:lnTo>
                <a:lnTo>
                  <a:pt x="160" y="1528"/>
                </a:lnTo>
                <a:lnTo>
                  <a:pt x="150" y="1524"/>
                </a:lnTo>
                <a:lnTo>
                  <a:pt x="144" y="1522"/>
                </a:lnTo>
                <a:lnTo>
                  <a:pt x="136" y="1520"/>
                </a:lnTo>
                <a:lnTo>
                  <a:pt x="132" y="1518"/>
                </a:lnTo>
                <a:lnTo>
                  <a:pt x="130" y="1518"/>
                </a:lnTo>
                <a:lnTo>
                  <a:pt x="132" y="1518"/>
                </a:lnTo>
                <a:lnTo>
                  <a:pt x="144" y="1520"/>
                </a:lnTo>
                <a:lnTo>
                  <a:pt x="156" y="1524"/>
                </a:lnTo>
                <a:lnTo>
                  <a:pt x="162" y="1544"/>
                </a:lnTo>
                <a:lnTo>
                  <a:pt x="170" y="1560"/>
                </a:lnTo>
                <a:lnTo>
                  <a:pt x="178" y="1578"/>
                </a:lnTo>
                <a:lnTo>
                  <a:pt x="186" y="1596"/>
                </a:lnTo>
                <a:lnTo>
                  <a:pt x="192" y="1614"/>
                </a:lnTo>
                <a:lnTo>
                  <a:pt x="198" y="1634"/>
                </a:lnTo>
                <a:lnTo>
                  <a:pt x="208" y="1654"/>
                </a:lnTo>
                <a:lnTo>
                  <a:pt x="214" y="1662"/>
                </a:lnTo>
                <a:lnTo>
                  <a:pt x="222" y="1668"/>
                </a:lnTo>
                <a:lnTo>
                  <a:pt x="252" y="1686"/>
                </a:lnTo>
                <a:lnTo>
                  <a:pt x="282" y="1706"/>
                </a:lnTo>
                <a:lnTo>
                  <a:pt x="310" y="1728"/>
                </a:lnTo>
                <a:lnTo>
                  <a:pt x="322" y="1742"/>
                </a:lnTo>
                <a:lnTo>
                  <a:pt x="330" y="1758"/>
                </a:lnTo>
                <a:lnTo>
                  <a:pt x="336" y="1776"/>
                </a:lnTo>
                <a:lnTo>
                  <a:pt x="340" y="1788"/>
                </a:lnTo>
                <a:lnTo>
                  <a:pt x="344" y="1802"/>
                </a:lnTo>
                <a:lnTo>
                  <a:pt x="348" y="1818"/>
                </a:lnTo>
                <a:lnTo>
                  <a:pt x="350" y="1824"/>
                </a:lnTo>
                <a:lnTo>
                  <a:pt x="352" y="1830"/>
                </a:lnTo>
                <a:lnTo>
                  <a:pt x="354" y="1836"/>
                </a:lnTo>
                <a:lnTo>
                  <a:pt x="356" y="1836"/>
                </a:lnTo>
                <a:lnTo>
                  <a:pt x="358" y="1836"/>
                </a:lnTo>
                <a:lnTo>
                  <a:pt x="360" y="1838"/>
                </a:lnTo>
                <a:lnTo>
                  <a:pt x="366" y="1842"/>
                </a:lnTo>
                <a:lnTo>
                  <a:pt x="370" y="1846"/>
                </a:lnTo>
                <a:lnTo>
                  <a:pt x="376" y="1854"/>
                </a:lnTo>
                <a:lnTo>
                  <a:pt x="382" y="1862"/>
                </a:lnTo>
                <a:lnTo>
                  <a:pt x="390" y="1872"/>
                </a:lnTo>
                <a:lnTo>
                  <a:pt x="394" y="1880"/>
                </a:lnTo>
                <a:lnTo>
                  <a:pt x="398" y="1890"/>
                </a:lnTo>
                <a:lnTo>
                  <a:pt x="402" y="1900"/>
                </a:lnTo>
                <a:lnTo>
                  <a:pt x="408" y="1908"/>
                </a:lnTo>
                <a:lnTo>
                  <a:pt x="418" y="1916"/>
                </a:lnTo>
                <a:lnTo>
                  <a:pt x="430" y="1924"/>
                </a:lnTo>
                <a:lnTo>
                  <a:pt x="440" y="1930"/>
                </a:lnTo>
                <a:lnTo>
                  <a:pt x="442" y="1932"/>
                </a:lnTo>
                <a:lnTo>
                  <a:pt x="444" y="1932"/>
                </a:lnTo>
                <a:lnTo>
                  <a:pt x="450" y="1942"/>
                </a:lnTo>
                <a:lnTo>
                  <a:pt x="460" y="1954"/>
                </a:lnTo>
                <a:lnTo>
                  <a:pt x="472" y="1970"/>
                </a:lnTo>
                <a:lnTo>
                  <a:pt x="486" y="1986"/>
                </a:lnTo>
                <a:lnTo>
                  <a:pt x="498" y="2004"/>
                </a:lnTo>
                <a:lnTo>
                  <a:pt x="510" y="2018"/>
                </a:lnTo>
                <a:lnTo>
                  <a:pt x="518" y="2032"/>
                </a:lnTo>
                <a:lnTo>
                  <a:pt x="522" y="2040"/>
                </a:lnTo>
                <a:lnTo>
                  <a:pt x="536" y="2076"/>
                </a:lnTo>
                <a:lnTo>
                  <a:pt x="556" y="2112"/>
                </a:lnTo>
                <a:lnTo>
                  <a:pt x="574" y="2148"/>
                </a:lnTo>
                <a:lnTo>
                  <a:pt x="594" y="2184"/>
                </a:lnTo>
                <a:lnTo>
                  <a:pt x="598" y="2194"/>
                </a:lnTo>
                <a:lnTo>
                  <a:pt x="600" y="2200"/>
                </a:lnTo>
                <a:lnTo>
                  <a:pt x="600" y="2208"/>
                </a:lnTo>
                <a:lnTo>
                  <a:pt x="602" y="2212"/>
                </a:lnTo>
                <a:lnTo>
                  <a:pt x="606" y="2218"/>
                </a:lnTo>
                <a:lnTo>
                  <a:pt x="612" y="2226"/>
                </a:lnTo>
                <a:lnTo>
                  <a:pt x="624" y="2238"/>
                </a:lnTo>
                <a:lnTo>
                  <a:pt x="642" y="2256"/>
                </a:lnTo>
                <a:lnTo>
                  <a:pt x="660" y="2274"/>
                </a:lnTo>
                <a:lnTo>
                  <a:pt x="672" y="2290"/>
                </a:lnTo>
                <a:lnTo>
                  <a:pt x="688" y="2306"/>
                </a:lnTo>
                <a:lnTo>
                  <a:pt x="706" y="2318"/>
                </a:lnTo>
                <a:lnTo>
                  <a:pt x="726" y="2328"/>
                </a:lnTo>
                <a:lnTo>
                  <a:pt x="732" y="2304"/>
                </a:lnTo>
                <a:lnTo>
                  <a:pt x="736" y="2294"/>
                </a:lnTo>
                <a:lnTo>
                  <a:pt x="740" y="2282"/>
                </a:lnTo>
                <a:lnTo>
                  <a:pt x="742" y="2272"/>
                </a:lnTo>
                <a:lnTo>
                  <a:pt x="744" y="2270"/>
                </a:lnTo>
                <a:lnTo>
                  <a:pt x="744" y="2268"/>
                </a:lnTo>
                <a:lnTo>
                  <a:pt x="738" y="2234"/>
                </a:lnTo>
                <a:lnTo>
                  <a:pt x="732" y="2204"/>
                </a:lnTo>
                <a:lnTo>
                  <a:pt x="714" y="2142"/>
                </a:lnTo>
                <a:lnTo>
                  <a:pt x="706" y="2124"/>
                </a:lnTo>
                <a:lnTo>
                  <a:pt x="694" y="2106"/>
                </a:lnTo>
                <a:lnTo>
                  <a:pt x="680" y="2088"/>
                </a:lnTo>
                <a:lnTo>
                  <a:pt x="672" y="2070"/>
                </a:lnTo>
                <a:lnTo>
                  <a:pt x="656" y="2022"/>
                </a:lnTo>
                <a:lnTo>
                  <a:pt x="636" y="1974"/>
                </a:lnTo>
                <a:lnTo>
                  <a:pt x="624" y="1952"/>
                </a:lnTo>
                <a:lnTo>
                  <a:pt x="612" y="1930"/>
                </a:lnTo>
                <a:lnTo>
                  <a:pt x="594" y="1912"/>
                </a:lnTo>
                <a:lnTo>
                  <a:pt x="576" y="1896"/>
                </a:lnTo>
                <a:lnTo>
                  <a:pt x="570" y="1878"/>
                </a:lnTo>
                <a:lnTo>
                  <a:pt x="564" y="1866"/>
                </a:lnTo>
                <a:lnTo>
                  <a:pt x="560" y="1856"/>
                </a:lnTo>
                <a:lnTo>
                  <a:pt x="554" y="1848"/>
                </a:lnTo>
                <a:lnTo>
                  <a:pt x="546" y="1844"/>
                </a:lnTo>
                <a:lnTo>
                  <a:pt x="538" y="1838"/>
                </a:lnTo>
                <a:lnTo>
                  <a:pt x="526" y="1834"/>
                </a:lnTo>
                <a:lnTo>
                  <a:pt x="510" y="1830"/>
                </a:lnTo>
                <a:lnTo>
                  <a:pt x="498" y="1824"/>
                </a:lnTo>
                <a:lnTo>
                  <a:pt x="486" y="1816"/>
                </a:lnTo>
                <a:lnTo>
                  <a:pt x="478" y="1808"/>
                </a:lnTo>
                <a:lnTo>
                  <a:pt x="476" y="1806"/>
                </a:lnTo>
                <a:lnTo>
                  <a:pt x="474" y="1806"/>
                </a:lnTo>
                <a:lnTo>
                  <a:pt x="462" y="1770"/>
                </a:lnTo>
                <a:lnTo>
                  <a:pt x="460" y="1764"/>
                </a:lnTo>
                <a:lnTo>
                  <a:pt x="458" y="1758"/>
                </a:lnTo>
                <a:lnTo>
                  <a:pt x="456" y="1754"/>
                </a:lnTo>
                <a:lnTo>
                  <a:pt x="456" y="1752"/>
                </a:lnTo>
                <a:lnTo>
                  <a:pt x="454" y="1732"/>
                </a:lnTo>
                <a:lnTo>
                  <a:pt x="454" y="1714"/>
                </a:lnTo>
                <a:lnTo>
                  <a:pt x="452" y="1698"/>
                </a:lnTo>
                <a:lnTo>
                  <a:pt x="452" y="1686"/>
                </a:lnTo>
                <a:lnTo>
                  <a:pt x="448" y="1666"/>
                </a:lnTo>
                <a:lnTo>
                  <a:pt x="446" y="1652"/>
                </a:lnTo>
                <a:lnTo>
                  <a:pt x="442" y="1640"/>
                </a:lnTo>
                <a:lnTo>
                  <a:pt x="436" y="1624"/>
                </a:lnTo>
                <a:lnTo>
                  <a:pt x="430" y="1606"/>
                </a:lnTo>
                <a:lnTo>
                  <a:pt x="424" y="1592"/>
                </a:lnTo>
                <a:lnTo>
                  <a:pt x="420" y="1578"/>
                </a:lnTo>
                <a:lnTo>
                  <a:pt x="414" y="1556"/>
                </a:lnTo>
                <a:lnTo>
                  <a:pt x="408" y="1534"/>
                </a:lnTo>
                <a:lnTo>
                  <a:pt x="402" y="1514"/>
                </a:lnTo>
                <a:lnTo>
                  <a:pt x="390" y="1494"/>
                </a:lnTo>
                <a:lnTo>
                  <a:pt x="380" y="1484"/>
                </a:lnTo>
                <a:lnTo>
                  <a:pt x="370" y="1476"/>
                </a:lnTo>
                <a:lnTo>
                  <a:pt x="348" y="1460"/>
                </a:lnTo>
                <a:lnTo>
                  <a:pt x="326" y="1444"/>
                </a:lnTo>
                <a:lnTo>
                  <a:pt x="316" y="1434"/>
                </a:lnTo>
                <a:lnTo>
                  <a:pt x="306" y="1422"/>
                </a:lnTo>
                <a:lnTo>
                  <a:pt x="306" y="1448"/>
                </a:lnTo>
                <a:lnTo>
                  <a:pt x="306" y="1474"/>
                </a:lnTo>
                <a:lnTo>
                  <a:pt x="310" y="1500"/>
                </a:lnTo>
                <a:lnTo>
                  <a:pt x="314" y="1512"/>
                </a:lnTo>
                <a:lnTo>
                  <a:pt x="318" y="1524"/>
                </a:lnTo>
                <a:lnTo>
                  <a:pt x="340" y="1562"/>
                </a:lnTo>
                <a:lnTo>
                  <a:pt x="370" y="1594"/>
                </a:lnTo>
                <a:lnTo>
                  <a:pt x="386" y="1608"/>
                </a:lnTo>
                <a:lnTo>
                  <a:pt x="404" y="1618"/>
                </a:lnTo>
                <a:lnTo>
                  <a:pt x="424" y="1626"/>
                </a:lnTo>
                <a:lnTo>
                  <a:pt x="444" y="1632"/>
                </a:lnTo>
                <a:lnTo>
                  <a:pt x="458" y="1658"/>
                </a:lnTo>
                <a:lnTo>
                  <a:pt x="474" y="1686"/>
                </a:lnTo>
                <a:lnTo>
                  <a:pt x="484" y="1700"/>
                </a:lnTo>
                <a:lnTo>
                  <a:pt x="496" y="1714"/>
                </a:lnTo>
                <a:lnTo>
                  <a:pt x="522" y="1740"/>
                </a:lnTo>
                <a:lnTo>
                  <a:pt x="536" y="1756"/>
                </a:lnTo>
                <a:lnTo>
                  <a:pt x="552" y="1774"/>
                </a:lnTo>
                <a:lnTo>
                  <a:pt x="558" y="1782"/>
                </a:lnTo>
                <a:lnTo>
                  <a:pt x="564" y="1788"/>
                </a:lnTo>
                <a:lnTo>
                  <a:pt x="568" y="1792"/>
                </a:lnTo>
                <a:lnTo>
                  <a:pt x="570" y="1794"/>
                </a:lnTo>
                <a:lnTo>
                  <a:pt x="578" y="1812"/>
                </a:lnTo>
                <a:lnTo>
                  <a:pt x="590" y="1826"/>
                </a:lnTo>
                <a:lnTo>
                  <a:pt x="604" y="1838"/>
                </a:lnTo>
                <a:lnTo>
                  <a:pt x="620" y="1848"/>
                </a:lnTo>
                <a:lnTo>
                  <a:pt x="656" y="1866"/>
                </a:lnTo>
                <a:lnTo>
                  <a:pt x="690" y="1884"/>
                </a:lnTo>
                <a:lnTo>
                  <a:pt x="698" y="1890"/>
                </a:lnTo>
                <a:lnTo>
                  <a:pt x="706" y="1894"/>
                </a:lnTo>
                <a:lnTo>
                  <a:pt x="716" y="1900"/>
                </a:lnTo>
                <a:lnTo>
                  <a:pt x="720" y="1904"/>
                </a:lnTo>
                <a:lnTo>
                  <a:pt x="724" y="1906"/>
                </a:lnTo>
                <a:lnTo>
                  <a:pt x="724" y="1908"/>
                </a:lnTo>
                <a:lnTo>
                  <a:pt x="728" y="1908"/>
                </a:lnTo>
                <a:lnTo>
                  <a:pt x="734" y="1910"/>
                </a:lnTo>
                <a:lnTo>
                  <a:pt x="744" y="1914"/>
                </a:lnTo>
                <a:lnTo>
                  <a:pt x="748" y="1920"/>
                </a:lnTo>
                <a:lnTo>
                  <a:pt x="752" y="1930"/>
                </a:lnTo>
                <a:lnTo>
                  <a:pt x="760" y="1948"/>
                </a:lnTo>
                <a:lnTo>
                  <a:pt x="764" y="1956"/>
                </a:lnTo>
                <a:lnTo>
                  <a:pt x="766" y="1962"/>
                </a:lnTo>
                <a:lnTo>
                  <a:pt x="768" y="1966"/>
                </a:lnTo>
                <a:lnTo>
                  <a:pt x="768" y="1968"/>
                </a:lnTo>
                <a:lnTo>
                  <a:pt x="772" y="1990"/>
                </a:lnTo>
                <a:lnTo>
                  <a:pt x="776" y="2008"/>
                </a:lnTo>
                <a:lnTo>
                  <a:pt x="780" y="2026"/>
                </a:lnTo>
                <a:lnTo>
                  <a:pt x="788" y="2042"/>
                </a:lnTo>
                <a:lnTo>
                  <a:pt x="798" y="2054"/>
                </a:lnTo>
                <a:lnTo>
                  <a:pt x="812" y="2066"/>
                </a:lnTo>
                <a:lnTo>
                  <a:pt x="830" y="2076"/>
                </a:lnTo>
                <a:lnTo>
                  <a:pt x="852" y="2082"/>
                </a:lnTo>
                <a:lnTo>
                  <a:pt x="866" y="2094"/>
                </a:lnTo>
                <a:lnTo>
                  <a:pt x="874" y="2106"/>
                </a:lnTo>
                <a:lnTo>
                  <a:pt x="880" y="2118"/>
                </a:lnTo>
                <a:lnTo>
                  <a:pt x="882" y="2130"/>
                </a:lnTo>
                <a:lnTo>
                  <a:pt x="884" y="2152"/>
                </a:lnTo>
                <a:lnTo>
                  <a:pt x="888" y="2162"/>
                </a:lnTo>
                <a:lnTo>
                  <a:pt x="894" y="2172"/>
                </a:lnTo>
                <a:lnTo>
                  <a:pt x="896" y="2174"/>
                </a:lnTo>
                <a:lnTo>
                  <a:pt x="902" y="2174"/>
                </a:lnTo>
                <a:lnTo>
                  <a:pt x="916" y="2178"/>
                </a:lnTo>
                <a:lnTo>
                  <a:pt x="930" y="2182"/>
                </a:lnTo>
                <a:lnTo>
                  <a:pt x="934" y="2184"/>
                </a:lnTo>
                <a:lnTo>
                  <a:pt x="936" y="2184"/>
                </a:lnTo>
                <a:lnTo>
                  <a:pt x="954" y="2166"/>
                </a:lnTo>
                <a:lnTo>
                  <a:pt x="956" y="2162"/>
                </a:lnTo>
                <a:lnTo>
                  <a:pt x="956" y="2156"/>
                </a:lnTo>
                <a:lnTo>
                  <a:pt x="958" y="2150"/>
                </a:lnTo>
                <a:lnTo>
                  <a:pt x="960" y="2148"/>
                </a:lnTo>
                <a:lnTo>
                  <a:pt x="964" y="2148"/>
                </a:lnTo>
                <a:lnTo>
                  <a:pt x="970" y="2152"/>
                </a:lnTo>
                <a:lnTo>
                  <a:pt x="974" y="2156"/>
                </a:lnTo>
                <a:lnTo>
                  <a:pt x="978" y="2160"/>
                </a:lnTo>
                <a:lnTo>
                  <a:pt x="996" y="2166"/>
                </a:lnTo>
                <a:lnTo>
                  <a:pt x="1002" y="2138"/>
                </a:lnTo>
                <a:lnTo>
                  <a:pt x="1002" y="2106"/>
                </a:lnTo>
                <a:lnTo>
                  <a:pt x="996" y="2076"/>
                </a:lnTo>
                <a:lnTo>
                  <a:pt x="986" y="2046"/>
                </a:lnTo>
                <a:lnTo>
                  <a:pt x="972" y="2016"/>
                </a:lnTo>
                <a:lnTo>
                  <a:pt x="954" y="1990"/>
                </a:lnTo>
                <a:lnTo>
                  <a:pt x="934" y="1968"/>
                </a:lnTo>
                <a:lnTo>
                  <a:pt x="912" y="1950"/>
                </a:lnTo>
                <a:lnTo>
                  <a:pt x="904" y="1940"/>
                </a:lnTo>
                <a:lnTo>
                  <a:pt x="896" y="1932"/>
                </a:lnTo>
                <a:lnTo>
                  <a:pt x="888" y="1924"/>
                </a:lnTo>
                <a:lnTo>
                  <a:pt x="882" y="1914"/>
                </a:lnTo>
                <a:lnTo>
                  <a:pt x="878" y="1904"/>
                </a:lnTo>
                <a:lnTo>
                  <a:pt x="874" y="1892"/>
                </a:lnTo>
                <a:lnTo>
                  <a:pt x="872" y="1882"/>
                </a:lnTo>
                <a:lnTo>
                  <a:pt x="870" y="1880"/>
                </a:lnTo>
                <a:lnTo>
                  <a:pt x="870" y="1878"/>
                </a:lnTo>
                <a:lnTo>
                  <a:pt x="868" y="1862"/>
                </a:lnTo>
                <a:lnTo>
                  <a:pt x="868" y="1846"/>
                </a:lnTo>
                <a:lnTo>
                  <a:pt x="866" y="1820"/>
                </a:lnTo>
                <a:lnTo>
                  <a:pt x="866" y="1800"/>
                </a:lnTo>
                <a:lnTo>
                  <a:pt x="862" y="1784"/>
                </a:lnTo>
                <a:lnTo>
                  <a:pt x="858" y="1768"/>
                </a:lnTo>
                <a:lnTo>
                  <a:pt x="848" y="1754"/>
                </a:lnTo>
                <a:lnTo>
                  <a:pt x="836" y="1736"/>
                </a:lnTo>
                <a:lnTo>
                  <a:pt x="816" y="1716"/>
                </a:lnTo>
                <a:lnTo>
                  <a:pt x="808" y="1708"/>
                </a:lnTo>
                <a:lnTo>
                  <a:pt x="804" y="1702"/>
                </a:lnTo>
                <a:lnTo>
                  <a:pt x="796" y="1694"/>
                </a:lnTo>
                <a:lnTo>
                  <a:pt x="796" y="1692"/>
                </a:lnTo>
                <a:lnTo>
                  <a:pt x="796" y="1692"/>
                </a:lnTo>
                <a:lnTo>
                  <a:pt x="798" y="1692"/>
                </a:lnTo>
                <a:lnTo>
                  <a:pt x="796" y="1692"/>
                </a:lnTo>
                <a:lnTo>
                  <a:pt x="792" y="1688"/>
                </a:lnTo>
                <a:lnTo>
                  <a:pt x="786" y="1684"/>
                </a:lnTo>
                <a:lnTo>
                  <a:pt x="780" y="1680"/>
                </a:lnTo>
                <a:lnTo>
                  <a:pt x="770" y="1660"/>
                </a:lnTo>
                <a:lnTo>
                  <a:pt x="764" y="1638"/>
                </a:lnTo>
                <a:lnTo>
                  <a:pt x="756" y="1618"/>
                </a:lnTo>
                <a:lnTo>
                  <a:pt x="744" y="1602"/>
                </a:lnTo>
                <a:lnTo>
                  <a:pt x="742" y="1600"/>
                </a:lnTo>
                <a:lnTo>
                  <a:pt x="736" y="1598"/>
                </a:lnTo>
                <a:lnTo>
                  <a:pt x="730" y="1592"/>
                </a:lnTo>
                <a:lnTo>
                  <a:pt x="720" y="1586"/>
                </a:lnTo>
                <a:lnTo>
                  <a:pt x="702" y="1574"/>
                </a:lnTo>
                <a:lnTo>
                  <a:pt x="694" y="1570"/>
                </a:lnTo>
                <a:lnTo>
                  <a:pt x="690" y="1566"/>
                </a:lnTo>
                <a:lnTo>
                  <a:pt x="684" y="1562"/>
                </a:lnTo>
                <a:lnTo>
                  <a:pt x="678" y="1558"/>
                </a:lnTo>
                <a:lnTo>
                  <a:pt x="674" y="1556"/>
                </a:lnTo>
                <a:lnTo>
                  <a:pt x="672" y="1554"/>
                </a:lnTo>
                <a:lnTo>
                  <a:pt x="666" y="1544"/>
                </a:lnTo>
                <a:lnTo>
                  <a:pt x="660" y="1536"/>
                </a:lnTo>
                <a:lnTo>
                  <a:pt x="650" y="1528"/>
                </a:lnTo>
                <a:lnTo>
                  <a:pt x="638" y="1520"/>
                </a:lnTo>
                <a:lnTo>
                  <a:pt x="628" y="1514"/>
                </a:lnTo>
                <a:lnTo>
                  <a:pt x="626" y="1512"/>
                </a:lnTo>
                <a:lnTo>
                  <a:pt x="624" y="1512"/>
                </a:lnTo>
                <a:lnTo>
                  <a:pt x="616" y="1498"/>
                </a:lnTo>
                <a:lnTo>
                  <a:pt x="608" y="1490"/>
                </a:lnTo>
                <a:lnTo>
                  <a:pt x="604" y="1484"/>
                </a:lnTo>
                <a:lnTo>
                  <a:pt x="602" y="1482"/>
                </a:lnTo>
                <a:lnTo>
                  <a:pt x="600" y="1478"/>
                </a:lnTo>
                <a:lnTo>
                  <a:pt x="600" y="1474"/>
                </a:lnTo>
                <a:lnTo>
                  <a:pt x="598" y="1468"/>
                </a:lnTo>
                <a:lnTo>
                  <a:pt x="594" y="1458"/>
                </a:lnTo>
                <a:lnTo>
                  <a:pt x="588" y="1422"/>
                </a:lnTo>
                <a:lnTo>
                  <a:pt x="580" y="1386"/>
                </a:lnTo>
                <a:lnTo>
                  <a:pt x="566" y="1350"/>
                </a:lnTo>
                <a:lnTo>
                  <a:pt x="546" y="1320"/>
                </a:lnTo>
                <a:lnTo>
                  <a:pt x="538" y="1312"/>
                </a:lnTo>
                <a:lnTo>
                  <a:pt x="530" y="1304"/>
                </a:lnTo>
                <a:lnTo>
                  <a:pt x="520" y="1296"/>
                </a:lnTo>
                <a:lnTo>
                  <a:pt x="510" y="1290"/>
                </a:lnTo>
                <a:lnTo>
                  <a:pt x="500" y="1286"/>
                </a:lnTo>
                <a:lnTo>
                  <a:pt x="488" y="1282"/>
                </a:lnTo>
                <a:lnTo>
                  <a:pt x="478" y="1280"/>
                </a:lnTo>
                <a:lnTo>
                  <a:pt x="476" y="1278"/>
                </a:lnTo>
                <a:lnTo>
                  <a:pt x="474" y="1278"/>
                </a:lnTo>
                <a:lnTo>
                  <a:pt x="472" y="1272"/>
                </a:lnTo>
                <a:lnTo>
                  <a:pt x="470" y="1266"/>
                </a:lnTo>
                <a:lnTo>
                  <a:pt x="466" y="1252"/>
                </a:lnTo>
                <a:lnTo>
                  <a:pt x="466" y="1246"/>
                </a:lnTo>
                <a:lnTo>
                  <a:pt x="466" y="1242"/>
                </a:lnTo>
                <a:lnTo>
                  <a:pt x="468" y="1240"/>
                </a:lnTo>
                <a:lnTo>
                  <a:pt x="474" y="1242"/>
                </a:lnTo>
                <a:lnTo>
                  <a:pt x="478" y="1246"/>
                </a:lnTo>
                <a:lnTo>
                  <a:pt x="478" y="1252"/>
                </a:lnTo>
                <a:lnTo>
                  <a:pt x="480" y="1266"/>
                </a:lnTo>
                <a:lnTo>
                  <a:pt x="486" y="1286"/>
                </a:lnTo>
                <a:lnTo>
                  <a:pt x="494" y="1298"/>
                </a:lnTo>
                <a:lnTo>
                  <a:pt x="502" y="1306"/>
                </a:lnTo>
                <a:lnTo>
                  <a:pt x="512" y="1312"/>
                </a:lnTo>
                <a:lnTo>
                  <a:pt x="526" y="1312"/>
                </a:lnTo>
                <a:lnTo>
                  <a:pt x="542" y="1312"/>
                </a:lnTo>
                <a:lnTo>
                  <a:pt x="562" y="1312"/>
                </a:lnTo>
                <a:lnTo>
                  <a:pt x="588" y="1314"/>
                </a:lnTo>
                <a:lnTo>
                  <a:pt x="610" y="1328"/>
                </a:lnTo>
                <a:lnTo>
                  <a:pt x="622" y="1334"/>
                </a:lnTo>
                <a:lnTo>
                  <a:pt x="630" y="1344"/>
                </a:lnTo>
                <a:lnTo>
                  <a:pt x="634" y="1352"/>
                </a:lnTo>
                <a:lnTo>
                  <a:pt x="638" y="1360"/>
                </a:lnTo>
                <a:lnTo>
                  <a:pt x="640" y="1376"/>
                </a:lnTo>
                <a:lnTo>
                  <a:pt x="642" y="1382"/>
                </a:lnTo>
                <a:lnTo>
                  <a:pt x="646" y="1390"/>
                </a:lnTo>
                <a:lnTo>
                  <a:pt x="652" y="1396"/>
                </a:lnTo>
                <a:lnTo>
                  <a:pt x="660" y="1404"/>
                </a:lnTo>
                <a:lnTo>
                  <a:pt x="676" y="1414"/>
                </a:lnTo>
                <a:lnTo>
                  <a:pt x="692" y="1424"/>
                </a:lnTo>
                <a:lnTo>
                  <a:pt x="710" y="1432"/>
                </a:lnTo>
                <a:lnTo>
                  <a:pt x="726" y="1440"/>
                </a:lnTo>
                <a:lnTo>
                  <a:pt x="736" y="1444"/>
                </a:lnTo>
                <a:lnTo>
                  <a:pt x="748" y="1448"/>
                </a:lnTo>
                <a:lnTo>
                  <a:pt x="758" y="1450"/>
                </a:lnTo>
                <a:lnTo>
                  <a:pt x="762" y="1452"/>
                </a:lnTo>
                <a:lnTo>
                  <a:pt x="762" y="1452"/>
                </a:lnTo>
                <a:lnTo>
                  <a:pt x="788" y="1494"/>
                </a:lnTo>
                <a:lnTo>
                  <a:pt x="800" y="1516"/>
                </a:lnTo>
                <a:lnTo>
                  <a:pt x="816" y="1536"/>
                </a:lnTo>
                <a:lnTo>
                  <a:pt x="824" y="1544"/>
                </a:lnTo>
                <a:lnTo>
                  <a:pt x="834" y="1554"/>
                </a:lnTo>
                <a:lnTo>
                  <a:pt x="844" y="1562"/>
                </a:lnTo>
                <a:lnTo>
                  <a:pt x="852" y="1572"/>
                </a:lnTo>
                <a:lnTo>
                  <a:pt x="858" y="1582"/>
                </a:lnTo>
                <a:lnTo>
                  <a:pt x="864" y="1590"/>
                </a:lnTo>
                <a:lnTo>
                  <a:pt x="878" y="1598"/>
                </a:lnTo>
                <a:lnTo>
                  <a:pt x="896" y="1602"/>
                </a:lnTo>
                <a:lnTo>
                  <a:pt x="914" y="1604"/>
                </a:lnTo>
                <a:lnTo>
                  <a:pt x="930" y="1608"/>
                </a:lnTo>
                <a:lnTo>
                  <a:pt x="960" y="1618"/>
                </a:lnTo>
                <a:lnTo>
                  <a:pt x="988" y="1630"/>
                </a:lnTo>
                <a:lnTo>
                  <a:pt x="1016" y="1644"/>
                </a:lnTo>
                <a:lnTo>
                  <a:pt x="1044" y="1656"/>
                </a:lnTo>
                <a:lnTo>
                  <a:pt x="1064" y="1662"/>
                </a:lnTo>
                <a:lnTo>
                  <a:pt x="1082" y="1668"/>
                </a:lnTo>
                <a:lnTo>
                  <a:pt x="1098" y="1676"/>
                </a:lnTo>
                <a:lnTo>
                  <a:pt x="1116" y="1686"/>
                </a:lnTo>
                <a:lnTo>
                  <a:pt x="1118" y="1690"/>
                </a:lnTo>
                <a:lnTo>
                  <a:pt x="1122" y="1696"/>
                </a:lnTo>
                <a:lnTo>
                  <a:pt x="1132" y="1710"/>
                </a:lnTo>
                <a:lnTo>
                  <a:pt x="1144" y="1726"/>
                </a:lnTo>
                <a:lnTo>
                  <a:pt x="1152" y="1740"/>
                </a:lnTo>
                <a:lnTo>
                  <a:pt x="1156" y="1746"/>
                </a:lnTo>
                <a:lnTo>
                  <a:pt x="1160" y="1752"/>
                </a:lnTo>
                <a:lnTo>
                  <a:pt x="1162" y="1756"/>
                </a:lnTo>
                <a:lnTo>
                  <a:pt x="1164" y="1758"/>
                </a:lnTo>
                <a:lnTo>
                  <a:pt x="1166" y="1766"/>
                </a:lnTo>
                <a:lnTo>
                  <a:pt x="1170" y="1778"/>
                </a:lnTo>
                <a:lnTo>
                  <a:pt x="1172" y="1790"/>
                </a:lnTo>
                <a:lnTo>
                  <a:pt x="1176" y="1800"/>
                </a:lnTo>
                <a:lnTo>
                  <a:pt x="1190" y="1822"/>
                </a:lnTo>
                <a:lnTo>
                  <a:pt x="1208" y="1840"/>
                </a:lnTo>
                <a:lnTo>
                  <a:pt x="1226" y="1852"/>
                </a:lnTo>
                <a:lnTo>
                  <a:pt x="1248" y="1862"/>
                </a:lnTo>
                <a:lnTo>
                  <a:pt x="1272" y="1870"/>
                </a:lnTo>
                <a:lnTo>
                  <a:pt x="1296" y="1876"/>
                </a:lnTo>
                <a:lnTo>
                  <a:pt x="1344" y="1890"/>
                </a:lnTo>
                <a:lnTo>
                  <a:pt x="1334" y="1878"/>
                </a:lnTo>
                <a:lnTo>
                  <a:pt x="1324" y="1868"/>
                </a:lnTo>
                <a:lnTo>
                  <a:pt x="1296" y="1854"/>
                </a:lnTo>
                <a:lnTo>
                  <a:pt x="1286" y="1850"/>
                </a:lnTo>
                <a:lnTo>
                  <a:pt x="1274" y="1846"/>
                </a:lnTo>
                <a:lnTo>
                  <a:pt x="1264" y="1844"/>
                </a:lnTo>
                <a:lnTo>
                  <a:pt x="1262" y="1842"/>
                </a:lnTo>
                <a:lnTo>
                  <a:pt x="1260" y="1842"/>
                </a:lnTo>
                <a:lnTo>
                  <a:pt x="1238" y="1814"/>
                </a:lnTo>
                <a:lnTo>
                  <a:pt x="1218" y="1782"/>
                </a:lnTo>
                <a:lnTo>
                  <a:pt x="1200" y="1748"/>
                </a:lnTo>
                <a:lnTo>
                  <a:pt x="1182" y="1716"/>
                </a:lnTo>
                <a:lnTo>
                  <a:pt x="1174" y="1700"/>
                </a:lnTo>
                <a:lnTo>
                  <a:pt x="1170" y="1684"/>
                </a:lnTo>
                <a:lnTo>
                  <a:pt x="1166" y="1666"/>
                </a:lnTo>
                <a:lnTo>
                  <a:pt x="1158" y="1650"/>
                </a:lnTo>
                <a:lnTo>
                  <a:pt x="1142" y="1632"/>
                </a:lnTo>
                <a:lnTo>
                  <a:pt x="1124" y="1618"/>
                </a:lnTo>
                <a:lnTo>
                  <a:pt x="1108" y="1602"/>
                </a:lnTo>
                <a:lnTo>
                  <a:pt x="1092" y="1584"/>
                </a:lnTo>
                <a:lnTo>
                  <a:pt x="1090" y="1558"/>
                </a:lnTo>
                <a:lnTo>
                  <a:pt x="1088" y="1530"/>
                </a:lnTo>
                <a:lnTo>
                  <a:pt x="1084" y="1504"/>
                </a:lnTo>
                <a:lnTo>
                  <a:pt x="1080" y="1492"/>
                </a:lnTo>
                <a:lnTo>
                  <a:pt x="1074" y="1482"/>
                </a:lnTo>
                <a:lnTo>
                  <a:pt x="1068" y="1474"/>
                </a:lnTo>
                <a:lnTo>
                  <a:pt x="1062" y="1468"/>
                </a:lnTo>
                <a:lnTo>
                  <a:pt x="1050" y="1460"/>
                </a:lnTo>
                <a:lnTo>
                  <a:pt x="1036" y="1454"/>
                </a:lnTo>
                <a:lnTo>
                  <a:pt x="1028" y="1448"/>
                </a:lnTo>
                <a:lnTo>
                  <a:pt x="1020" y="1440"/>
                </a:lnTo>
                <a:lnTo>
                  <a:pt x="1012" y="1432"/>
                </a:lnTo>
                <a:lnTo>
                  <a:pt x="1006" y="1426"/>
                </a:lnTo>
                <a:lnTo>
                  <a:pt x="1000" y="1418"/>
                </a:lnTo>
                <a:lnTo>
                  <a:pt x="996" y="1414"/>
                </a:lnTo>
                <a:lnTo>
                  <a:pt x="992" y="1408"/>
                </a:lnTo>
                <a:lnTo>
                  <a:pt x="986" y="1400"/>
                </a:lnTo>
                <a:lnTo>
                  <a:pt x="978" y="1386"/>
                </a:lnTo>
                <a:lnTo>
                  <a:pt x="968" y="1370"/>
                </a:lnTo>
                <a:lnTo>
                  <a:pt x="960" y="1350"/>
                </a:lnTo>
                <a:lnTo>
                  <a:pt x="954" y="1332"/>
                </a:lnTo>
                <a:lnTo>
                  <a:pt x="948" y="1314"/>
                </a:lnTo>
                <a:lnTo>
                  <a:pt x="944" y="1306"/>
                </a:lnTo>
                <a:lnTo>
                  <a:pt x="938" y="1294"/>
                </a:lnTo>
                <a:lnTo>
                  <a:pt x="922" y="1268"/>
                </a:lnTo>
                <a:lnTo>
                  <a:pt x="914" y="1254"/>
                </a:lnTo>
                <a:lnTo>
                  <a:pt x="906" y="1242"/>
                </a:lnTo>
                <a:lnTo>
                  <a:pt x="900" y="1232"/>
                </a:lnTo>
                <a:lnTo>
                  <a:pt x="894" y="1224"/>
                </a:lnTo>
                <a:lnTo>
                  <a:pt x="882" y="1210"/>
                </a:lnTo>
                <a:lnTo>
                  <a:pt x="868" y="1202"/>
                </a:lnTo>
                <a:lnTo>
                  <a:pt x="854" y="1194"/>
                </a:lnTo>
                <a:lnTo>
                  <a:pt x="840" y="1188"/>
                </a:lnTo>
                <a:lnTo>
                  <a:pt x="820" y="1176"/>
                </a:lnTo>
                <a:lnTo>
                  <a:pt x="804" y="1162"/>
                </a:lnTo>
                <a:lnTo>
                  <a:pt x="786" y="1148"/>
                </a:lnTo>
                <a:lnTo>
                  <a:pt x="768" y="1134"/>
                </a:lnTo>
                <a:lnTo>
                  <a:pt x="766" y="1124"/>
                </a:lnTo>
                <a:lnTo>
                  <a:pt x="762" y="1114"/>
                </a:lnTo>
                <a:lnTo>
                  <a:pt x="756" y="1090"/>
                </a:lnTo>
                <a:lnTo>
                  <a:pt x="748" y="1066"/>
                </a:lnTo>
                <a:lnTo>
                  <a:pt x="744" y="1056"/>
                </a:lnTo>
                <a:lnTo>
                  <a:pt x="738" y="1050"/>
                </a:lnTo>
                <a:lnTo>
                  <a:pt x="728" y="1042"/>
                </a:lnTo>
                <a:lnTo>
                  <a:pt x="716" y="1034"/>
                </a:lnTo>
                <a:lnTo>
                  <a:pt x="706" y="1028"/>
                </a:lnTo>
                <a:lnTo>
                  <a:pt x="704" y="1026"/>
                </a:lnTo>
                <a:lnTo>
                  <a:pt x="702" y="1026"/>
                </a:lnTo>
                <a:lnTo>
                  <a:pt x="714" y="1020"/>
                </a:lnTo>
                <a:lnTo>
                  <a:pt x="722" y="1018"/>
                </a:lnTo>
                <a:lnTo>
                  <a:pt x="730" y="1020"/>
                </a:lnTo>
                <a:lnTo>
                  <a:pt x="738" y="1024"/>
                </a:lnTo>
                <a:lnTo>
                  <a:pt x="744" y="1032"/>
                </a:lnTo>
                <a:lnTo>
                  <a:pt x="752" y="1040"/>
                </a:lnTo>
                <a:lnTo>
                  <a:pt x="768" y="1056"/>
                </a:lnTo>
                <a:lnTo>
                  <a:pt x="784" y="1072"/>
                </a:lnTo>
                <a:lnTo>
                  <a:pt x="802" y="1088"/>
                </a:lnTo>
                <a:lnTo>
                  <a:pt x="820" y="1104"/>
                </a:lnTo>
                <a:lnTo>
                  <a:pt x="840" y="1116"/>
                </a:lnTo>
                <a:lnTo>
                  <a:pt x="866" y="1128"/>
                </a:lnTo>
                <a:lnTo>
                  <a:pt x="894" y="1140"/>
                </a:lnTo>
                <a:lnTo>
                  <a:pt x="904" y="1146"/>
                </a:lnTo>
                <a:lnTo>
                  <a:pt x="912" y="1150"/>
                </a:lnTo>
                <a:lnTo>
                  <a:pt x="918" y="1154"/>
                </a:lnTo>
                <a:lnTo>
                  <a:pt x="922" y="1158"/>
                </a:lnTo>
                <a:lnTo>
                  <a:pt x="928" y="1160"/>
                </a:lnTo>
                <a:lnTo>
                  <a:pt x="928" y="1162"/>
                </a:lnTo>
                <a:lnTo>
                  <a:pt x="928" y="1164"/>
                </a:lnTo>
                <a:lnTo>
                  <a:pt x="930" y="1164"/>
                </a:lnTo>
                <a:lnTo>
                  <a:pt x="936" y="1166"/>
                </a:lnTo>
                <a:lnTo>
                  <a:pt x="942" y="1168"/>
                </a:lnTo>
                <a:lnTo>
                  <a:pt x="948" y="1170"/>
                </a:lnTo>
                <a:lnTo>
                  <a:pt x="958" y="1178"/>
                </a:lnTo>
                <a:lnTo>
                  <a:pt x="968" y="1186"/>
                </a:lnTo>
                <a:lnTo>
                  <a:pt x="978" y="1196"/>
                </a:lnTo>
                <a:lnTo>
                  <a:pt x="984" y="1206"/>
                </a:lnTo>
                <a:lnTo>
                  <a:pt x="994" y="1238"/>
                </a:lnTo>
                <a:lnTo>
                  <a:pt x="1006" y="1266"/>
                </a:lnTo>
                <a:lnTo>
                  <a:pt x="1014" y="1280"/>
                </a:lnTo>
                <a:lnTo>
                  <a:pt x="1024" y="1292"/>
                </a:lnTo>
                <a:lnTo>
                  <a:pt x="1036" y="1304"/>
                </a:lnTo>
                <a:lnTo>
                  <a:pt x="1050" y="1314"/>
                </a:lnTo>
                <a:lnTo>
                  <a:pt x="1068" y="1326"/>
                </a:lnTo>
                <a:lnTo>
                  <a:pt x="1088" y="1334"/>
                </a:lnTo>
                <a:lnTo>
                  <a:pt x="1128" y="1350"/>
                </a:lnTo>
                <a:lnTo>
                  <a:pt x="1138" y="1354"/>
                </a:lnTo>
                <a:lnTo>
                  <a:pt x="1150" y="1358"/>
                </a:lnTo>
                <a:lnTo>
                  <a:pt x="1160" y="1360"/>
                </a:lnTo>
                <a:lnTo>
                  <a:pt x="1164" y="1362"/>
                </a:lnTo>
                <a:lnTo>
                  <a:pt x="1164" y="1362"/>
                </a:lnTo>
                <a:lnTo>
                  <a:pt x="1178" y="1406"/>
                </a:lnTo>
                <a:lnTo>
                  <a:pt x="1194" y="1448"/>
                </a:lnTo>
                <a:lnTo>
                  <a:pt x="1214" y="1486"/>
                </a:lnTo>
                <a:lnTo>
                  <a:pt x="1228" y="1506"/>
                </a:lnTo>
                <a:lnTo>
                  <a:pt x="1242" y="1524"/>
                </a:lnTo>
                <a:lnTo>
                  <a:pt x="1250" y="1534"/>
                </a:lnTo>
                <a:lnTo>
                  <a:pt x="1254" y="1542"/>
                </a:lnTo>
                <a:lnTo>
                  <a:pt x="1260" y="1548"/>
                </a:lnTo>
                <a:lnTo>
                  <a:pt x="1266" y="1552"/>
                </a:lnTo>
                <a:lnTo>
                  <a:pt x="1272" y="1554"/>
                </a:lnTo>
                <a:lnTo>
                  <a:pt x="1286" y="1558"/>
                </a:lnTo>
                <a:lnTo>
                  <a:pt x="1302" y="1560"/>
                </a:lnTo>
                <a:lnTo>
                  <a:pt x="1316" y="1562"/>
                </a:lnTo>
                <a:lnTo>
                  <a:pt x="1332" y="1566"/>
                </a:lnTo>
                <a:lnTo>
                  <a:pt x="1344" y="1578"/>
                </a:lnTo>
                <a:lnTo>
                  <a:pt x="1356" y="1588"/>
                </a:lnTo>
                <a:lnTo>
                  <a:pt x="1370" y="1596"/>
                </a:lnTo>
                <a:lnTo>
                  <a:pt x="1386" y="1602"/>
                </a:lnTo>
                <a:lnTo>
                  <a:pt x="1398" y="1614"/>
                </a:lnTo>
                <a:lnTo>
                  <a:pt x="1410" y="1624"/>
                </a:lnTo>
                <a:lnTo>
                  <a:pt x="1420" y="1632"/>
                </a:lnTo>
                <a:lnTo>
                  <a:pt x="1432" y="1638"/>
                </a:lnTo>
                <a:lnTo>
                  <a:pt x="1456" y="1646"/>
                </a:lnTo>
                <a:lnTo>
                  <a:pt x="1470" y="1648"/>
                </a:lnTo>
                <a:lnTo>
                  <a:pt x="1488" y="1650"/>
                </a:lnTo>
                <a:lnTo>
                  <a:pt x="1498" y="1652"/>
                </a:lnTo>
                <a:lnTo>
                  <a:pt x="1508" y="1656"/>
                </a:lnTo>
                <a:lnTo>
                  <a:pt x="1530" y="1662"/>
                </a:lnTo>
                <a:lnTo>
                  <a:pt x="1538" y="1664"/>
                </a:lnTo>
                <a:lnTo>
                  <a:pt x="1546" y="1666"/>
                </a:lnTo>
                <a:lnTo>
                  <a:pt x="1552" y="1668"/>
                </a:lnTo>
                <a:lnTo>
                  <a:pt x="1554" y="1668"/>
                </a:lnTo>
                <a:lnTo>
                  <a:pt x="1560" y="1656"/>
                </a:lnTo>
                <a:lnTo>
                  <a:pt x="1564" y="1644"/>
                </a:lnTo>
                <a:lnTo>
                  <a:pt x="1564" y="1630"/>
                </a:lnTo>
                <a:lnTo>
                  <a:pt x="1562" y="1618"/>
                </a:lnTo>
                <a:lnTo>
                  <a:pt x="1556" y="1606"/>
                </a:lnTo>
                <a:lnTo>
                  <a:pt x="1550" y="1594"/>
                </a:lnTo>
                <a:lnTo>
                  <a:pt x="1530" y="1570"/>
                </a:lnTo>
                <a:lnTo>
                  <a:pt x="1508" y="1550"/>
                </a:lnTo>
                <a:lnTo>
                  <a:pt x="1484" y="1530"/>
                </a:lnTo>
                <a:lnTo>
                  <a:pt x="1460" y="1514"/>
                </a:lnTo>
                <a:lnTo>
                  <a:pt x="1440" y="1500"/>
                </a:lnTo>
                <a:lnTo>
                  <a:pt x="1436" y="1494"/>
                </a:lnTo>
                <a:lnTo>
                  <a:pt x="1432" y="1484"/>
                </a:lnTo>
                <a:lnTo>
                  <a:pt x="1424" y="1468"/>
                </a:lnTo>
                <a:lnTo>
                  <a:pt x="1420" y="1458"/>
                </a:lnTo>
                <a:lnTo>
                  <a:pt x="1418" y="1452"/>
                </a:lnTo>
                <a:lnTo>
                  <a:pt x="1416" y="1448"/>
                </a:lnTo>
                <a:lnTo>
                  <a:pt x="1416" y="1446"/>
                </a:lnTo>
                <a:lnTo>
                  <a:pt x="1414" y="1420"/>
                </a:lnTo>
                <a:lnTo>
                  <a:pt x="1410" y="1392"/>
                </a:lnTo>
                <a:lnTo>
                  <a:pt x="1404" y="1366"/>
                </a:lnTo>
                <a:lnTo>
                  <a:pt x="1400" y="1354"/>
                </a:lnTo>
                <a:lnTo>
                  <a:pt x="1392" y="1344"/>
                </a:lnTo>
                <a:lnTo>
                  <a:pt x="1382" y="1332"/>
                </a:lnTo>
                <a:lnTo>
                  <a:pt x="1370" y="1320"/>
                </a:lnTo>
                <a:lnTo>
                  <a:pt x="1360" y="1312"/>
                </a:lnTo>
                <a:lnTo>
                  <a:pt x="1358" y="1310"/>
                </a:lnTo>
                <a:lnTo>
                  <a:pt x="1356" y="1308"/>
                </a:lnTo>
                <a:lnTo>
                  <a:pt x="1346" y="1286"/>
                </a:lnTo>
                <a:lnTo>
                  <a:pt x="1332" y="1264"/>
                </a:lnTo>
                <a:lnTo>
                  <a:pt x="1316" y="1242"/>
                </a:lnTo>
                <a:lnTo>
                  <a:pt x="1296" y="1224"/>
                </a:lnTo>
                <a:lnTo>
                  <a:pt x="1276" y="1206"/>
                </a:lnTo>
                <a:lnTo>
                  <a:pt x="1254" y="1190"/>
                </a:lnTo>
                <a:lnTo>
                  <a:pt x="1232" y="1176"/>
                </a:lnTo>
                <a:lnTo>
                  <a:pt x="1212" y="1164"/>
                </a:lnTo>
                <a:lnTo>
                  <a:pt x="1204" y="1146"/>
                </a:lnTo>
                <a:lnTo>
                  <a:pt x="1198" y="1128"/>
                </a:lnTo>
                <a:lnTo>
                  <a:pt x="1192" y="1112"/>
                </a:lnTo>
                <a:lnTo>
                  <a:pt x="1182" y="1098"/>
                </a:lnTo>
                <a:lnTo>
                  <a:pt x="1160" y="1082"/>
                </a:lnTo>
                <a:lnTo>
                  <a:pt x="1138" y="1066"/>
                </a:lnTo>
                <a:lnTo>
                  <a:pt x="1092" y="1038"/>
                </a:lnTo>
                <a:lnTo>
                  <a:pt x="1078" y="1022"/>
                </a:lnTo>
                <a:lnTo>
                  <a:pt x="1062" y="1004"/>
                </a:lnTo>
                <a:lnTo>
                  <a:pt x="1056" y="996"/>
                </a:lnTo>
                <a:lnTo>
                  <a:pt x="1050" y="990"/>
                </a:lnTo>
                <a:lnTo>
                  <a:pt x="1046" y="986"/>
                </a:lnTo>
                <a:lnTo>
                  <a:pt x="1044" y="984"/>
                </a:lnTo>
                <a:lnTo>
                  <a:pt x="1032" y="954"/>
                </a:lnTo>
                <a:lnTo>
                  <a:pt x="1014" y="928"/>
                </a:lnTo>
                <a:lnTo>
                  <a:pt x="996" y="902"/>
                </a:lnTo>
                <a:lnTo>
                  <a:pt x="978" y="876"/>
                </a:lnTo>
                <a:lnTo>
                  <a:pt x="970" y="868"/>
                </a:lnTo>
                <a:lnTo>
                  <a:pt x="958" y="860"/>
                </a:lnTo>
                <a:lnTo>
                  <a:pt x="946" y="854"/>
                </a:lnTo>
                <a:lnTo>
                  <a:pt x="944" y="852"/>
                </a:lnTo>
                <a:lnTo>
                  <a:pt x="942" y="852"/>
                </a:lnTo>
                <a:lnTo>
                  <a:pt x="938" y="842"/>
                </a:lnTo>
                <a:lnTo>
                  <a:pt x="934" y="834"/>
                </a:lnTo>
                <a:lnTo>
                  <a:pt x="930" y="824"/>
                </a:lnTo>
                <a:lnTo>
                  <a:pt x="924" y="816"/>
                </a:lnTo>
                <a:lnTo>
                  <a:pt x="916" y="810"/>
                </a:lnTo>
                <a:lnTo>
                  <a:pt x="908" y="802"/>
                </a:lnTo>
                <a:lnTo>
                  <a:pt x="884" y="792"/>
                </a:lnTo>
                <a:lnTo>
                  <a:pt x="860" y="786"/>
                </a:lnTo>
                <a:lnTo>
                  <a:pt x="850" y="782"/>
                </a:lnTo>
                <a:lnTo>
                  <a:pt x="840" y="780"/>
                </a:lnTo>
                <a:lnTo>
                  <a:pt x="854" y="788"/>
                </a:lnTo>
                <a:lnTo>
                  <a:pt x="866" y="794"/>
                </a:lnTo>
                <a:lnTo>
                  <a:pt x="892" y="802"/>
                </a:lnTo>
                <a:lnTo>
                  <a:pt x="918" y="806"/>
                </a:lnTo>
                <a:lnTo>
                  <a:pt x="948" y="810"/>
                </a:lnTo>
                <a:lnTo>
                  <a:pt x="966" y="826"/>
                </a:lnTo>
                <a:lnTo>
                  <a:pt x="982" y="838"/>
                </a:lnTo>
                <a:lnTo>
                  <a:pt x="1000" y="846"/>
                </a:lnTo>
                <a:lnTo>
                  <a:pt x="1012" y="850"/>
                </a:lnTo>
                <a:lnTo>
                  <a:pt x="1026" y="852"/>
                </a:lnTo>
                <a:lnTo>
                  <a:pt x="1038" y="862"/>
                </a:lnTo>
                <a:lnTo>
                  <a:pt x="1050" y="870"/>
                </a:lnTo>
                <a:lnTo>
                  <a:pt x="1060" y="874"/>
                </a:lnTo>
                <a:lnTo>
                  <a:pt x="1072" y="878"/>
                </a:lnTo>
                <a:lnTo>
                  <a:pt x="1082" y="882"/>
                </a:lnTo>
                <a:lnTo>
                  <a:pt x="1084" y="882"/>
                </a:lnTo>
                <a:lnTo>
                  <a:pt x="1086" y="882"/>
                </a:lnTo>
                <a:lnTo>
                  <a:pt x="1094" y="898"/>
                </a:lnTo>
                <a:lnTo>
                  <a:pt x="1104" y="910"/>
                </a:lnTo>
                <a:lnTo>
                  <a:pt x="1118" y="920"/>
                </a:lnTo>
                <a:lnTo>
                  <a:pt x="1132" y="928"/>
                </a:lnTo>
                <a:lnTo>
                  <a:pt x="1166" y="936"/>
                </a:lnTo>
                <a:lnTo>
                  <a:pt x="1200" y="942"/>
                </a:lnTo>
                <a:lnTo>
                  <a:pt x="1206" y="960"/>
                </a:lnTo>
                <a:lnTo>
                  <a:pt x="1214" y="980"/>
                </a:lnTo>
                <a:lnTo>
                  <a:pt x="1226" y="998"/>
                </a:lnTo>
                <a:lnTo>
                  <a:pt x="1240" y="1014"/>
                </a:lnTo>
                <a:lnTo>
                  <a:pt x="1254" y="1030"/>
                </a:lnTo>
                <a:lnTo>
                  <a:pt x="1270" y="1042"/>
                </a:lnTo>
                <a:lnTo>
                  <a:pt x="1288" y="1054"/>
                </a:lnTo>
                <a:lnTo>
                  <a:pt x="1308" y="1062"/>
                </a:lnTo>
                <a:lnTo>
                  <a:pt x="1318" y="1056"/>
                </a:lnTo>
                <a:lnTo>
                  <a:pt x="1328" y="1054"/>
                </a:lnTo>
                <a:lnTo>
                  <a:pt x="1336" y="1054"/>
                </a:lnTo>
                <a:lnTo>
                  <a:pt x="1346" y="1054"/>
                </a:lnTo>
                <a:lnTo>
                  <a:pt x="1368" y="1058"/>
                </a:lnTo>
                <a:lnTo>
                  <a:pt x="1392" y="1062"/>
                </a:lnTo>
                <a:lnTo>
                  <a:pt x="1452" y="1092"/>
                </a:lnTo>
                <a:lnTo>
                  <a:pt x="1480" y="1102"/>
                </a:lnTo>
                <a:lnTo>
                  <a:pt x="1510" y="1110"/>
                </a:lnTo>
                <a:lnTo>
                  <a:pt x="1538" y="1120"/>
                </a:lnTo>
                <a:lnTo>
                  <a:pt x="1552" y="1126"/>
                </a:lnTo>
                <a:lnTo>
                  <a:pt x="1566" y="1134"/>
                </a:lnTo>
                <a:lnTo>
                  <a:pt x="1576" y="1154"/>
                </a:lnTo>
                <a:lnTo>
                  <a:pt x="1584" y="1174"/>
                </a:lnTo>
                <a:lnTo>
                  <a:pt x="1590" y="1194"/>
                </a:lnTo>
                <a:lnTo>
                  <a:pt x="1596" y="1218"/>
                </a:lnTo>
                <a:lnTo>
                  <a:pt x="1598" y="1228"/>
                </a:lnTo>
                <a:lnTo>
                  <a:pt x="1598" y="1240"/>
                </a:lnTo>
                <a:lnTo>
                  <a:pt x="1602" y="1248"/>
                </a:lnTo>
                <a:lnTo>
                  <a:pt x="1608" y="1254"/>
                </a:lnTo>
                <a:lnTo>
                  <a:pt x="1626" y="1258"/>
                </a:lnTo>
                <a:lnTo>
                  <a:pt x="1644" y="1262"/>
                </a:lnTo>
                <a:lnTo>
                  <a:pt x="1662" y="1266"/>
                </a:lnTo>
                <a:lnTo>
                  <a:pt x="1680" y="1272"/>
                </a:lnTo>
                <a:lnTo>
                  <a:pt x="1708" y="1290"/>
                </a:lnTo>
                <a:lnTo>
                  <a:pt x="1736" y="1308"/>
                </a:lnTo>
                <a:lnTo>
                  <a:pt x="1764" y="1326"/>
                </a:lnTo>
                <a:lnTo>
                  <a:pt x="1794" y="1338"/>
                </a:lnTo>
                <a:lnTo>
                  <a:pt x="1802" y="1344"/>
                </a:lnTo>
                <a:lnTo>
                  <a:pt x="1810" y="1350"/>
                </a:lnTo>
                <a:lnTo>
                  <a:pt x="1816" y="1354"/>
                </a:lnTo>
                <a:lnTo>
                  <a:pt x="1820" y="1356"/>
                </a:lnTo>
                <a:lnTo>
                  <a:pt x="1824" y="1356"/>
                </a:lnTo>
                <a:lnTo>
                  <a:pt x="1830" y="1352"/>
                </a:lnTo>
                <a:lnTo>
                  <a:pt x="1836" y="1346"/>
                </a:lnTo>
                <a:lnTo>
                  <a:pt x="1842" y="1338"/>
                </a:lnTo>
                <a:lnTo>
                  <a:pt x="1838" y="1328"/>
                </a:lnTo>
                <a:lnTo>
                  <a:pt x="1834" y="1320"/>
                </a:lnTo>
                <a:lnTo>
                  <a:pt x="1824" y="1306"/>
                </a:lnTo>
                <a:lnTo>
                  <a:pt x="1814" y="1294"/>
                </a:lnTo>
                <a:lnTo>
                  <a:pt x="1806" y="1278"/>
                </a:lnTo>
                <a:lnTo>
                  <a:pt x="1798" y="1252"/>
                </a:lnTo>
                <a:lnTo>
                  <a:pt x="1792" y="1226"/>
                </a:lnTo>
                <a:lnTo>
                  <a:pt x="1786" y="1200"/>
                </a:lnTo>
                <a:lnTo>
                  <a:pt x="1776" y="1176"/>
                </a:lnTo>
                <a:lnTo>
                  <a:pt x="1758" y="1146"/>
                </a:lnTo>
                <a:lnTo>
                  <a:pt x="1740" y="1116"/>
                </a:lnTo>
                <a:lnTo>
                  <a:pt x="1730" y="1110"/>
                </a:lnTo>
                <a:lnTo>
                  <a:pt x="1718" y="1102"/>
                </a:lnTo>
                <a:lnTo>
                  <a:pt x="1706" y="1096"/>
                </a:lnTo>
                <a:lnTo>
                  <a:pt x="1702" y="1094"/>
                </a:lnTo>
                <a:lnTo>
                  <a:pt x="1698" y="1092"/>
                </a:lnTo>
                <a:lnTo>
                  <a:pt x="1656" y="1068"/>
                </a:lnTo>
                <a:lnTo>
                  <a:pt x="1636" y="1058"/>
                </a:lnTo>
                <a:lnTo>
                  <a:pt x="1614" y="1050"/>
                </a:lnTo>
                <a:lnTo>
                  <a:pt x="1608" y="1042"/>
                </a:lnTo>
                <a:lnTo>
                  <a:pt x="1604" y="1036"/>
                </a:lnTo>
                <a:lnTo>
                  <a:pt x="1602" y="1034"/>
                </a:lnTo>
                <a:lnTo>
                  <a:pt x="1602" y="1032"/>
                </a:lnTo>
                <a:lnTo>
                  <a:pt x="1602" y="1032"/>
                </a:lnTo>
                <a:lnTo>
                  <a:pt x="1606" y="1034"/>
                </a:lnTo>
                <a:lnTo>
                  <a:pt x="1608" y="1032"/>
                </a:lnTo>
                <a:lnTo>
                  <a:pt x="1608" y="1030"/>
                </a:lnTo>
                <a:lnTo>
                  <a:pt x="1608" y="1026"/>
                </a:lnTo>
                <a:lnTo>
                  <a:pt x="1608" y="1018"/>
                </a:lnTo>
                <a:lnTo>
                  <a:pt x="1606" y="1008"/>
                </a:lnTo>
                <a:lnTo>
                  <a:pt x="1602" y="996"/>
                </a:lnTo>
                <a:lnTo>
                  <a:pt x="1596" y="978"/>
                </a:lnTo>
                <a:lnTo>
                  <a:pt x="1584" y="958"/>
                </a:lnTo>
                <a:lnTo>
                  <a:pt x="1570" y="940"/>
                </a:lnTo>
                <a:lnTo>
                  <a:pt x="1554" y="926"/>
                </a:lnTo>
                <a:lnTo>
                  <a:pt x="1536" y="912"/>
                </a:lnTo>
                <a:lnTo>
                  <a:pt x="1510" y="886"/>
                </a:lnTo>
                <a:lnTo>
                  <a:pt x="1484" y="856"/>
                </a:lnTo>
                <a:lnTo>
                  <a:pt x="1460" y="828"/>
                </a:lnTo>
                <a:lnTo>
                  <a:pt x="1434" y="804"/>
                </a:lnTo>
                <a:lnTo>
                  <a:pt x="1420" y="796"/>
                </a:lnTo>
                <a:lnTo>
                  <a:pt x="1406" y="790"/>
                </a:lnTo>
                <a:lnTo>
                  <a:pt x="1392" y="782"/>
                </a:lnTo>
                <a:lnTo>
                  <a:pt x="1380" y="774"/>
                </a:lnTo>
                <a:lnTo>
                  <a:pt x="1372" y="766"/>
                </a:lnTo>
                <a:lnTo>
                  <a:pt x="1366" y="760"/>
                </a:lnTo>
                <a:lnTo>
                  <a:pt x="1364" y="758"/>
                </a:lnTo>
                <a:lnTo>
                  <a:pt x="1362" y="756"/>
                </a:lnTo>
                <a:lnTo>
                  <a:pt x="1362" y="756"/>
                </a:lnTo>
                <a:lnTo>
                  <a:pt x="1358" y="754"/>
                </a:lnTo>
                <a:lnTo>
                  <a:pt x="1354" y="752"/>
                </a:lnTo>
                <a:lnTo>
                  <a:pt x="1344" y="750"/>
                </a:lnTo>
                <a:lnTo>
                  <a:pt x="1330" y="736"/>
                </a:lnTo>
                <a:lnTo>
                  <a:pt x="1322" y="728"/>
                </a:lnTo>
                <a:lnTo>
                  <a:pt x="1316" y="722"/>
                </a:lnTo>
                <a:lnTo>
                  <a:pt x="1314" y="718"/>
                </a:lnTo>
                <a:lnTo>
                  <a:pt x="1310" y="714"/>
                </a:lnTo>
                <a:lnTo>
                  <a:pt x="1306" y="712"/>
                </a:lnTo>
                <a:lnTo>
                  <a:pt x="1300" y="708"/>
                </a:lnTo>
                <a:lnTo>
                  <a:pt x="1290" y="702"/>
                </a:lnTo>
                <a:lnTo>
                  <a:pt x="1276" y="684"/>
                </a:lnTo>
                <a:lnTo>
                  <a:pt x="1260" y="670"/>
                </a:lnTo>
                <a:lnTo>
                  <a:pt x="1244" y="656"/>
                </a:lnTo>
                <a:lnTo>
                  <a:pt x="1224" y="642"/>
                </a:lnTo>
                <a:lnTo>
                  <a:pt x="1218" y="638"/>
                </a:lnTo>
                <a:lnTo>
                  <a:pt x="1212" y="634"/>
                </a:lnTo>
                <a:lnTo>
                  <a:pt x="1208" y="632"/>
                </a:lnTo>
                <a:lnTo>
                  <a:pt x="1206" y="630"/>
                </a:lnTo>
                <a:lnTo>
                  <a:pt x="1198" y="606"/>
                </a:lnTo>
                <a:lnTo>
                  <a:pt x="1188" y="584"/>
                </a:lnTo>
                <a:lnTo>
                  <a:pt x="1178" y="562"/>
                </a:lnTo>
                <a:lnTo>
                  <a:pt x="1170" y="540"/>
                </a:lnTo>
                <a:lnTo>
                  <a:pt x="1168" y="536"/>
                </a:lnTo>
                <a:lnTo>
                  <a:pt x="1162" y="532"/>
                </a:lnTo>
                <a:lnTo>
                  <a:pt x="1152" y="528"/>
                </a:lnTo>
                <a:lnTo>
                  <a:pt x="1140" y="522"/>
                </a:lnTo>
                <a:lnTo>
                  <a:pt x="1130" y="516"/>
                </a:lnTo>
                <a:lnTo>
                  <a:pt x="1122" y="512"/>
                </a:lnTo>
                <a:lnTo>
                  <a:pt x="1116" y="508"/>
                </a:lnTo>
                <a:lnTo>
                  <a:pt x="1108" y="506"/>
                </a:lnTo>
                <a:lnTo>
                  <a:pt x="1106" y="504"/>
                </a:lnTo>
                <a:lnTo>
                  <a:pt x="1104" y="504"/>
                </a:lnTo>
                <a:lnTo>
                  <a:pt x="1102" y="502"/>
                </a:lnTo>
                <a:lnTo>
                  <a:pt x="1098" y="500"/>
                </a:lnTo>
                <a:lnTo>
                  <a:pt x="1092" y="496"/>
                </a:lnTo>
                <a:lnTo>
                  <a:pt x="1086" y="492"/>
                </a:lnTo>
                <a:lnTo>
                  <a:pt x="1090" y="506"/>
                </a:lnTo>
                <a:lnTo>
                  <a:pt x="1096" y="516"/>
                </a:lnTo>
                <a:lnTo>
                  <a:pt x="1104" y="524"/>
                </a:lnTo>
                <a:lnTo>
                  <a:pt x="1112" y="532"/>
                </a:lnTo>
                <a:lnTo>
                  <a:pt x="1134" y="542"/>
                </a:lnTo>
                <a:lnTo>
                  <a:pt x="1158" y="552"/>
                </a:lnTo>
                <a:lnTo>
                  <a:pt x="1174" y="560"/>
                </a:lnTo>
                <a:lnTo>
                  <a:pt x="1188" y="568"/>
                </a:lnTo>
                <a:lnTo>
                  <a:pt x="1202" y="576"/>
                </a:lnTo>
                <a:lnTo>
                  <a:pt x="1218" y="588"/>
                </a:lnTo>
                <a:lnTo>
                  <a:pt x="1234" y="596"/>
                </a:lnTo>
                <a:lnTo>
                  <a:pt x="1250" y="602"/>
                </a:lnTo>
                <a:lnTo>
                  <a:pt x="1284" y="612"/>
                </a:lnTo>
                <a:lnTo>
                  <a:pt x="1294" y="608"/>
                </a:lnTo>
                <a:lnTo>
                  <a:pt x="1302" y="602"/>
                </a:lnTo>
                <a:lnTo>
                  <a:pt x="1312" y="598"/>
                </a:lnTo>
                <a:lnTo>
                  <a:pt x="1316" y="598"/>
                </a:lnTo>
                <a:lnTo>
                  <a:pt x="1320" y="600"/>
                </a:lnTo>
                <a:lnTo>
                  <a:pt x="1352" y="620"/>
                </a:lnTo>
                <a:lnTo>
                  <a:pt x="1386" y="634"/>
                </a:lnTo>
                <a:lnTo>
                  <a:pt x="1420" y="646"/>
                </a:lnTo>
                <a:lnTo>
                  <a:pt x="1458" y="654"/>
                </a:lnTo>
                <a:lnTo>
                  <a:pt x="1472" y="670"/>
                </a:lnTo>
                <a:lnTo>
                  <a:pt x="1488" y="688"/>
                </a:lnTo>
                <a:lnTo>
                  <a:pt x="1506" y="704"/>
                </a:lnTo>
                <a:lnTo>
                  <a:pt x="1514" y="710"/>
                </a:lnTo>
                <a:lnTo>
                  <a:pt x="1524" y="714"/>
                </a:lnTo>
                <a:lnTo>
                  <a:pt x="1548" y="708"/>
                </a:lnTo>
                <a:lnTo>
                  <a:pt x="1570" y="704"/>
                </a:lnTo>
                <a:lnTo>
                  <a:pt x="1594" y="704"/>
                </a:lnTo>
                <a:lnTo>
                  <a:pt x="1620" y="708"/>
                </a:lnTo>
                <a:lnTo>
                  <a:pt x="1666" y="722"/>
                </a:lnTo>
                <a:lnTo>
                  <a:pt x="1714" y="732"/>
                </a:lnTo>
                <a:lnTo>
                  <a:pt x="1812" y="750"/>
                </a:lnTo>
                <a:lnTo>
                  <a:pt x="1828" y="770"/>
                </a:lnTo>
                <a:lnTo>
                  <a:pt x="1846" y="794"/>
                </a:lnTo>
                <a:lnTo>
                  <a:pt x="1854" y="804"/>
                </a:lnTo>
                <a:lnTo>
                  <a:pt x="1864" y="812"/>
                </a:lnTo>
                <a:lnTo>
                  <a:pt x="1876" y="818"/>
                </a:lnTo>
                <a:lnTo>
                  <a:pt x="1890" y="822"/>
                </a:lnTo>
                <a:lnTo>
                  <a:pt x="1980" y="828"/>
                </a:lnTo>
                <a:lnTo>
                  <a:pt x="2008" y="844"/>
                </a:lnTo>
                <a:lnTo>
                  <a:pt x="2038" y="858"/>
                </a:lnTo>
                <a:lnTo>
                  <a:pt x="2064" y="872"/>
                </a:lnTo>
                <a:lnTo>
                  <a:pt x="2076" y="882"/>
                </a:lnTo>
                <a:lnTo>
                  <a:pt x="2088" y="894"/>
                </a:lnTo>
                <a:lnTo>
                  <a:pt x="2092" y="900"/>
                </a:lnTo>
                <a:lnTo>
                  <a:pt x="2096" y="908"/>
                </a:lnTo>
                <a:lnTo>
                  <a:pt x="2104" y="926"/>
                </a:lnTo>
                <a:lnTo>
                  <a:pt x="2108" y="934"/>
                </a:lnTo>
                <a:lnTo>
                  <a:pt x="2110" y="942"/>
                </a:lnTo>
                <a:lnTo>
                  <a:pt x="2112" y="946"/>
                </a:lnTo>
                <a:lnTo>
                  <a:pt x="2112" y="948"/>
                </a:lnTo>
                <a:lnTo>
                  <a:pt x="2118" y="938"/>
                </a:lnTo>
                <a:lnTo>
                  <a:pt x="2120" y="928"/>
                </a:lnTo>
                <a:lnTo>
                  <a:pt x="2120" y="918"/>
                </a:lnTo>
                <a:lnTo>
                  <a:pt x="2116" y="908"/>
                </a:lnTo>
                <a:lnTo>
                  <a:pt x="2112" y="898"/>
                </a:lnTo>
                <a:lnTo>
                  <a:pt x="2106" y="888"/>
                </a:lnTo>
                <a:lnTo>
                  <a:pt x="2088" y="872"/>
                </a:lnTo>
                <a:lnTo>
                  <a:pt x="2068" y="856"/>
                </a:lnTo>
                <a:lnTo>
                  <a:pt x="2046" y="844"/>
                </a:lnTo>
                <a:lnTo>
                  <a:pt x="2024" y="834"/>
                </a:lnTo>
                <a:lnTo>
                  <a:pt x="2004" y="828"/>
                </a:lnTo>
                <a:lnTo>
                  <a:pt x="1988" y="818"/>
                </a:lnTo>
                <a:lnTo>
                  <a:pt x="1974" y="806"/>
                </a:lnTo>
                <a:lnTo>
                  <a:pt x="1950" y="784"/>
                </a:lnTo>
                <a:lnTo>
                  <a:pt x="1928" y="758"/>
                </a:lnTo>
                <a:lnTo>
                  <a:pt x="1902" y="732"/>
                </a:lnTo>
                <a:lnTo>
                  <a:pt x="1892" y="724"/>
                </a:lnTo>
                <a:lnTo>
                  <a:pt x="1882" y="718"/>
                </a:lnTo>
                <a:lnTo>
                  <a:pt x="1870" y="712"/>
                </a:lnTo>
                <a:lnTo>
                  <a:pt x="1860" y="708"/>
                </a:lnTo>
                <a:lnTo>
                  <a:pt x="1850" y="700"/>
                </a:lnTo>
                <a:lnTo>
                  <a:pt x="1838" y="694"/>
                </a:lnTo>
                <a:lnTo>
                  <a:pt x="1828" y="686"/>
                </a:lnTo>
                <a:lnTo>
                  <a:pt x="1826" y="684"/>
                </a:lnTo>
                <a:lnTo>
                  <a:pt x="1824" y="684"/>
                </a:lnTo>
                <a:lnTo>
                  <a:pt x="1820" y="666"/>
                </a:lnTo>
                <a:lnTo>
                  <a:pt x="1816" y="654"/>
                </a:lnTo>
                <a:lnTo>
                  <a:pt x="1808" y="644"/>
                </a:lnTo>
                <a:lnTo>
                  <a:pt x="1802" y="640"/>
                </a:lnTo>
                <a:lnTo>
                  <a:pt x="1794" y="636"/>
                </a:lnTo>
                <a:lnTo>
                  <a:pt x="1776" y="620"/>
                </a:lnTo>
                <a:lnTo>
                  <a:pt x="1758" y="608"/>
                </a:lnTo>
                <a:lnTo>
                  <a:pt x="1736" y="596"/>
                </a:lnTo>
                <a:lnTo>
                  <a:pt x="1716" y="588"/>
                </a:lnTo>
                <a:lnTo>
                  <a:pt x="1708" y="568"/>
                </a:lnTo>
                <a:lnTo>
                  <a:pt x="1700" y="550"/>
                </a:lnTo>
                <a:lnTo>
                  <a:pt x="1690" y="534"/>
                </a:lnTo>
                <a:lnTo>
                  <a:pt x="1680" y="522"/>
                </a:lnTo>
                <a:lnTo>
                  <a:pt x="1656" y="496"/>
                </a:lnTo>
                <a:lnTo>
                  <a:pt x="1642" y="482"/>
                </a:lnTo>
                <a:lnTo>
                  <a:pt x="1626" y="468"/>
                </a:lnTo>
                <a:lnTo>
                  <a:pt x="1618" y="450"/>
                </a:lnTo>
                <a:lnTo>
                  <a:pt x="1610" y="432"/>
                </a:lnTo>
                <a:lnTo>
                  <a:pt x="1602" y="414"/>
                </a:lnTo>
                <a:lnTo>
                  <a:pt x="1596" y="396"/>
                </a:lnTo>
                <a:lnTo>
                  <a:pt x="1590" y="386"/>
                </a:lnTo>
                <a:lnTo>
                  <a:pt x="1580" y="378"/>
                </a:lnTo>
                <a:lnTo>
                  <a:pt x="1566" y="372"/>
                </a:lnTo>
                <a:lnTo>
                  <a:pt x="1550" y="366"/>
                </a:lnTo>
                <a:lnTo>
                  <a:pt x="1518" y="360"/>
                </a:lnTo>
                <a:lnTo>
                  <a:pt x="1504" y="356"/>
                </a:lnTo>
                <a:lnTo>
                  <a:pt x="1494" y="354"/>
                </a:lnTo>
                <a:lnTo>
                  <a:pt x="1488" y="346"/>
                </a:lnTo>
                <a:lnTo>
                  <a:pt x="1482" y="336"/>
                </a:lnTo>
                <a:lnTo>
                  <a:pt x="1480" y="326"/>
                </a:lnTo>
                <a:lnTo>
                  <a:pt x="1478" y="316"/>
                </a:lnTo>
                <a:lnTo>
                  <a:pt x="1476" y="306"/>
                </a:lnTo>
                <a:lnTo>
                  <a:pt x="1470" y="300"/>
                </a:lnTo>
                <a:lnTo>
                  <a:pt x="1460" y="296"/>
                </a:lnTo>
                <a:lnTo>
                  <a:pt x="1452" y="294"/>
                </a:lnTo>
                <a:lnTo>
                  <a:pt x="1448" y="292"/>
                </a:lnTo>
                <a:lnTo>
                  <a:pt x="1446" y="292"/>
                </a:lnTo>
                <a:lnTo>
                  <a:pt x="1448" y="292"/>
                </a:lnTo>
                <a:lnTo>
                  <a:pt x="1454" y="294"/>
                </a:lnTo>
                <a:lnTo>
                  <a:pt x="1458" y="296"/>
                </a:lnTo>
                <a:lnTo>
                  <a:pt x="1460" y="296"/>
                </a:lnTo>
                <a:lnTo>
                  <a:pt x="1460" y="294"/>
                </a:lnTo>
                <a:lnTo>
                  <a:pt x="1458" y="292"/>
                </a:lnTo>
                <a:lnTo>
                  <a:pt x="1454" y="290"/>
                </a:lnTo>
                <a:lnTo>
                  <a:pt x="1446" y="286"/>
                </a:lnTo>
                <a:lnTo>
                  <a:pt x="1434" y="282"/>
                </a:lnTo>
                <a:lnTo>
                  <a:pt x="1416" y="276"/>
                </a:lnTo>
                <a:lnTo>
                  <a:pt x="1398" y="270"/>
                </a:lnTo>
                <a:lnTo>
                  <a:pt x="1392" y="268"/>
                </a:lnTo>
                <a:lnTo>
                  <a:pt x="1386" y="266"/>
                </a:lnTo>
                <a:lnTo>
                  <a:pt x="1382" y="264"/>
                </a:lnTo>
                <a:lnTo>
                  <a:pt x="1380" y="264"/>
                </a:lnTo>
                <a:lnTo>
                  <a:pt x="1366" y="242"/>
                </a:lnTo>
                <a:lnTo>
                  <a:pt x="1354" y="220"/>
                </a:lnTo>
                <a:lnTo>
                  <a:pt x="1332" y="174"/>
                </a:lnTo>
                <a:lnTo>
                  <a:pt x="1328" y="164"/>
                </a:lnTo>
                <a:lnTo>
                  <a:pt x="1326" y="154"/>
                </a:lnTo>
                <a:lnTo>
                  <a:pt x="1322" y="146"/>
                </a:lnTo>
                <a:lnTo>
                  <a:pt x="1314" y="138"/>
                </a:lnTo>
                <a:lnTo>
                  <a:pt x="1300" y="130"/>
                </a:lnTo>
                <a:lnTo>
                  <a:pt x="1284" y="122"/>
                </a:lnTo>
                <a:lnTo>
                  <a:pt x="1268" y="116"/>
                </a:lnTo>
                <a:lnTo>
                  <a:pt x="1254" y="108"/>
                </a:lnTo>
                <a:lnTo>
                  <a:pt x="1266" y="100"/>
                </a:lnTo>
                <a:lnTo>
                  <a:pt x="1274" y="96"/>
                </a:lnTo>
                <a:lnTo>
                  <a:pt x="1280" y="96"/>
                </a:lnTo>
                <a:lnTo>
                  <a:pt x="1284" y="98"/>
                </a:lnTo>
                <a:lnTo>
                  <a:pt x="1292" y="108"/>
                </a:lnTo>
                <a:lnTo>
                  <a:pt x="1298" y="114"/>
                </a:lnTo>
                <a:lnTo>
                  <a:pt x="1308" y="120"/>
                </a:lnTo>
                <a:lnTo>
                  <a:pt x="1318" y="124"/>
                </a:lnTo>
                <a:lnTo>
                  <a:pt x="1330" y="128"/>
                </a:lnTo>
                <a:lnTo>
                  <a:pt x="1340" y="132"/>
                </a:lnTo>
                <a:lnTo>
                  <a:pt x="1342" y="132"/>
                </a:lnTo>
                <a:lnTo>
                  <a:pt x="1344" y="132"/>
                </a:lnTo>
                <a:lnTo>
                  <a:pt x="1354" y="128"/>
                </a:lnTo>
                <a:lnTo>
                  <a:pt x="1366" y="124"/>
                </a:lnTo>
                <a:lnTo>
                  <a:pt x="1376" y="120"/>
                </a:lnTo>
                <a:lnTo>
                  <a:pt x="1386" y="120"/>
                </a:lnTo>
                <a:lnTo>
                  <a:pt x="1390" y="122"/>
                </a:lnTo>
                <a:lnTo>
                  <a:pt x="1396" y="124"/>
                </a:lnTo>
                <a:lnTo>
                  <a:pt x="1404" y="132"/>
                </a:lnTo>
                <a:lnTo>
                  <a:pt x="1420" y="138"/>
                </a:lnTo>
                <a:lnTo>
                  <a:pt x="1436" y="142"/>
                </a:lnTo>
                <a:lnTo>
                  <a:pt x="1470" y="150"/>
                </a:lnTo>
                <a:lnTo>
                  <a:pt x="1482" y="156"/>
                </a:lnTo>
                <a:lnTo>
                  <a:pt x="1492" y="162"/>
                </a:lnTo>
                <a:lnTo>
                  <a:pt x="1500" y="164"/>
                </a:lnTo>
                <a:lnTo>
                  <a:pt x="1510" y="164"/>
                </a:lnTo>
                <a:lnTo>
                  <a:pt x="1530" y="162"/>
                </a:lnTo>
                <a:lnTo>
                  <a:pt x="1540" y="160"/>
                </a:lnTo>
                <a:lnTo>
                  <a:pt x="1554" y="156"/>
                </a:lnTo>
                <a:lnTo>
                  <a:pt x="1568" y="158"/>
                </a:lnTo>
                <a:lnTo>
                  <a:pt x="1576" y="160"/>
                </a:lnTo>
                <a:lnTo>
                  <a:pt x="1582" y="162"/>
                </a:lnTo>
                <a:lnTo>
                  <a:pt x="1586" y="162"/>
                </a:lnTo>
                <a:lnTo>
                  <a:pt x="1590" y="164"/>
                </a:lnTo>
                <a:lnTo>
                  <a:pt x="1596" y="166"/>
                </a:lnTo>
                <a:lnTo>
                  <a:pt x="1606" y="170"/>
                </a:lnTo>
                <a:lnTo>
                  <a:pt x="1620" y="174"/>
                </a:lnTo>
                <a:lnTo>
                  <a:pt x="1630" y="178"/>
                </a:lnTo>
                <a:lnTo>
                  <a:pt x="1642" y="182"/>
                </a:lnTo>
                <a:lnTo>
                  <a:pt x="1652" y="184"/>
                </a:lnTo>
                <a:lnTo>
                  <a:pt x="1656" y="186"/>
                </a:lnTo>
                <a:lnTo>
                  <a:pt x="1656" y="186"/>
                </a:lnTo>
                <a:lnTo>
                  <a:pt x="1668" y="212"/>
                </a:lnTo>
                <a:lnTo>
                  <a:pt x="1684" y="236"/>
                </a:lnTo>
                <a:lnTo>
                  <a:pt x="1706" y="258"/>
                </a:lnTo>
                <a:lnTo>
                  <a:pt x="1728" y="276"/>
                </a:lnTo>
                <a:lnTo>
                  <a:pt x="1750" y="274"/>
                </a:lnTo>
                <a:lnTo>
                  <a:pt x="1770" y="274"/>
                </a:lnTo>
                <a:lnTo>
                  <a:pt x="1788" y="276"/>
                </a:lnTo>
                <a:lnTo>
                  <a:pt x="1806" y="282"/>
                </a:lnTo>
                <a:lnTo>
                  <a:pt x="1842" y="298"/>
                </a:lnTo>
                <a:lnTo>
                  <a:pt x="1878" y="318"/>
                </a:lnTo>
                <a:lnTo>
                  <a:pt x="1886" y="324"/>
                </a:lnTo>
                <a:lnTo>
                  <a:pt x="1896" y="330"/>
                </a:lnTo>
                <a:lnTo>
                  <a:pt x="1904" y="336"/>
                </a:lnTo>
                <a:lnTo>
                  <a:pt x="1914" y="342"/>
                </a:lnTo>
                <a:lnTo>
                  <a:pt x="1952" y="352"/>
                </a:lnTo>
                <a:lnTo>
                  <a:pt x="1992" y="360"/>
                </a:lnTo>
                <a:lnTo>
                  <a:pt x="1998" y="370"/>
                </a:lnTo>
                <a:lnTo>
                  <a:pt x="2006" y="378"/>
                </a:lnTo>
                <a:lnTo>
                  <a:pt x="2022" y="388"/>
                </a:lnTo>
                <a:lnTo>
                  <a:pt x="2042" y="396"/>
                </a:lnTo>
                <a:lnTo>
                  <a:pt x="2064" y="402"/>
                </a:lnTo>
                <a:lnTo>
                  <a:pt x="2098" y="426"/>
                </a:lnTo>
                <a:lnTo>
                  <a:pt x="2130" y="448"/>
                </a:lnTo>
                <a:lnTo>
                  <a:pt x="2164" y="470"/>
                </a:lnTo>
                <a:lnTo>
                  <a:pt x="2202" y="486"/>
                </a:lnTo>
                <a:lnTo>
                  <a:pt x="2218" y="502"/>
                </a:lnTo>
                <a:lnTo>
                  <a:pt x="2232" y="516"/>
                </a:lnTo>
                <a:lnTo>
                  <a:pt x="2248" y="530"/>
                </a:lnTo>
                <a:lnTo>
                  <a:pt x="2268" y="540"/>
                </a:lnTo>
                <a:lnTo>
                  <a:pt x="2280" y="538"/>
                </a:lnTo>
                <a:lnTo>
                  <a:pt x="2286" y="538"/>
                </a:lnTo>
                <a:lnTo>
                  <a:pt x="2292" y="534"/>
                </a:lnTo>
                <a:lnTo>
                  <a:pt x="2298" y="524"/>
                </a:lnTo>
                <a:lnTo>
                  <a:pt x="2302" y="512"/>
                </a:lnTo>
                <a:lnTo>
                  <a:pt x="2304" y="502"/>
                </a:lnTo>
                <a:lnTo>
                  <a:pt x="2304" y="500"/>
                </a:lnTo>
                <a:lnTo>
                  <a:pt x="2304" y="498"/>
                </a:lnTo>
                <a:lnTo>
                  <a:pt x="2304" y="496"/>
                </a:lnTo>
                <a:lnTo>
                  <a:pt x="2304" y="490"/>
                </a:lnTo>
                <a:lnTo>
                  <a:pt x="2302" y="482"/>
                </a:lnTo>
                <a:lnTo>
                  <a:pt x="2300" y="474"/>
                </a:lnTo>
                <a:lnTo>
                  <a:pt x="2296" y="456"/>
                </a:lnTo>
                <a:lnTo>
                  <a:pt x="2294" y="448"/>
                </a:lnTo>
                <a:lnTo>
                  <a:pt x="2292" y="444"/>
                </a:lnTo>
                <a:lnTo>
                  <a:pt x="2262" y="408"/>
                </a:lnTo>
                <a:lnTo>
                  <a:pt x="2228" y="378"/>
                </a:lnTo>
                <a:lnTo>
                  <a:pt x="2210" y="364"/>
                </a:lnTo>
                <a:lnTo>
                  <a:pt x="2190" y="352"/>
                </a:lnTo>
                <a:lnTo>
                  <a:pt x="2170" y="342"/>
                </a:lnTo>
                <a:lnTo>
                  <a:pt x="2148" y="336"/>
                </a:lnTo>
                <a:lnTo>
                  <a:pt x="2138" y="330"/>
                </a:lnTo>
                <a:lnTo>
                  <a:pt x="2132" y="326"/>
                </a:lnTo>
                <a:lnTo>
                  <a:pt x="2128" y="324"/>
                </a:lnTo>
                <a:lnTo>
                  <a:pt x="2126" y="320"/>
                </a:lnTo>
                <a:lnTo>
                  <a:pt x="2124" y="316"/>
                </a:lnTo>
                <a:lnTo>
                  <a:pt x="2120" y="310"/>
                </a:lnTo>
                <a:lnTo>
                  <a:pt x="2114" y="302"/>
                </a:lnTo>
                <a:lnTo>
                  <a:pt x="2106" y="288"/>
                </a:lnTo>
                <a:lnTo>
                  <a:pt x="2098" y="280"/>
                </a:lnTo>
                <a:lnTo>
                  <a:pt x="2088" y="272"/>
                </a:lnTo>
                <a:lnTo>
                  <a:pt x="2072" y="262"/>
                </a:lnTo>
                <a:lnTo>
                  <a:pt x="2056" y="254"/>
                </a:lnTo>
                <a:lnTo>
                  <a:pt x="2038" y="244"/>
                </a:lnTo>
                <a:lnTo>
                  <a:pt x="2022" y="238"/>
                </a:lnTo>
                <a:lnTo>
                  <a:pt x="2008" y="232"/>
                </a:lnTo>
                <a:lnTo>
                  <a:pt x="1998" y="228"/>
                </a:lnTo>
                <a:lnTo>
                  <a:pt x="1996" y="198"/>
                </a:lnTo>
                <a:lnTo>
                  <a:pt x="1996" y="182"/>
                </a:lnTo>
                <a:lnTo>
                  <a:pt x="1992" y="168"/>
                </a:lnTo>
                <a:lnTo>
                  <a:pt x="1988" y="162"/>
                </a:lnTo>
                <a:lnTo>
                  <a:pt x="1984" y="158"/>
                </a:lnTo>
                <a:lnTo>
                  <a:pt x="1978" y="154"/>
                </a:lnTo>
                <a:lnTo>
                  <a:pt x="1974" y="150"/>
                </a:lnTo>
                <a:lnTo>
                  <a:pt x="1966" y="134"/>
                </a:lnTo>
                <a:lnTo>
                  <a:pt x="1960" y="118"/>
                </a:lnTo>
                <a:lnTo>
                  <a:pt x="1950" y="84"/>
                </a:lnTo>
                <a:lnTo>
                  <a:pt x="1942" y="68"/>
                </a:lnTo>
                <a:lnTo>
                  <a:pt x="1934" y="54"/>
                </a:lnTo>
                <a:lnTo>
                  <a:pt x="1922" y="44"/>
                </a:lnTo>
                <a:lnTo>
                  <a:pt x="1908" y="36"/>
                </a:lnTo>
                <a:lnTo>
                  <a:pt x="1898" y="28"/>
                </a:lnTo>
                <a:lnTo>
                  <a:pt x="1890" y="18"/>
                </a:lnTo>
                <a:lnTo>
                  <a:pt x="1886" y="12"/>
                </a:lnTo>
                <a:lnTo>
                  <a:pt x="1882" y="6"/>
                </a:lnTo>
                <a:lnTo>
                  <a:pt x="1880" y="2"/>
                </a:lnTo>
                <a:lnTo>
                  <a:pt x="1878" y="0"/>
                </a:lnTo>
              </a:path>
            </a:pathLst>
          </a:custGeom>
          <a:noFill/>
          <a:ln w="9525">
            <a:solidFill>
              <a:schemeClr val="tx1"/>
            </a:solidFill>
            <a:prstDash val="solid"/>
            <a:round/>
            <a:headEnd/>
            <a:tailEnd/>
          </a:ln>
        </p:spPr>
        <p:txBody>
          <a:bodyPr/>
          <a:lstStyle/>
          <a:p>
            <a:endParaRPr lang="el-GR"/>
          </a:p>
        </p:txBody>
      </p:sp>
      <p:sp>
        <p:nvSpPr>
          <p:cNvPr id="172" name="Freeform 167"/>
          <p:cNvSpPr>
            <a:spLocks/>
          </p:cNvSpPr>
          <p:nvPr/>
        </p:nvSpPr>
        <p:spPr bwMode="auto">
          <a:xfrm>
            <a:off x="4333876" y="4524375"/>
            <a:ext cx="1628775" cy="1257300"/>
          </a:xfrm>
          <a:custGeom>
            <a:avLst/>
            <a:gdLst/>
            <a:ahLst/>
            <a:cxnLst>
              <a:cxn ang="0">
                <a:pos x="1012" y="716"/>
              </a:cxn>
              <a:cxn ang="0">
                <a:pos x="1004" y="702"/>
              </a:cxn>
              <a:cxn ang="0">
                <a:pos x="984" y="690"/>
              </a:cxn>
              <a:cxn ang="0">
                <a:pos x="956" y="656"/>
              </a:cxn>
              <a:cxn ang="0">
                <a:pos x="946" y="626"/>
              </a:cxn>
              <a:cxn ang="0">
                <a:pos x="940" y="590"/>
              </a:cxn>
              <a:cxn ang="0">
                <a:pos x="930" y="564"/>
              </a:cxn>
              <a:cxn ang="0">
                <a:pos x="824" y="486"/>
              </a:cxn>
              <a:cxn ang="0">
                <a:pos x="744" y="412"/>
              </a:cxn>
              <a:cxn ang="0">
                <a:pos x="694" y="356"/>
              </a:cxn>
              <a:cxn ang="0">
                <a:pos x="680" y="336"/>
              </a:cxn>
              <a:cxn ang="0">
                <a:pos x="678" y="330"/>
              </a:cxn>
              <a:cxn ang="0">
                <a:pos x="666" y="318"/>
              </a:cxn>
              <a:cxn ang="0">
                <a:pos x="642" y="278"/>
              </a:cxn>
              <a:cxn ang="0">
                <a:pos x="632" y="260"/>
              </a:cxn>
              <a:cxn ang="0">
                <a:pos x="606" y="190"/>
              </a:cxn>
              <a:cxn ang="0">
                <a:pos x="564" y="132"/>
              </a:cxn>
              <a:cxn ang="0">
                <a:pos x="490" y="26"/>
              </a:cxn>
              <a:cxn ang="0">
                <a:pos x="444" y="22"/>
              </a:cxn>
              <a:cxn ang="0">
                <a:pos x="442" y="76"/>
              </a:cxn>
              <a:cxn ang="0">
                <a:pos x="456" y="130"/>
              </a:cxn>
              <a:cxn ang="0">
                <a:pos x="488" y="188"/>
              </a:cxn>
              <a:cxn ang="0">
                <a:pos x="506" y="262"/>
              </a:cxn>
              <a:cxn ang="0">
                <a:pos x="526" y="364"/>
              </a:cxn>
              <a:cxn ang="0">
                <a:pos x="546" y="458"/>
              </a:cxn>
              <a:cxn ang="0">
                <a:pos x="546" y="536"/>
              </a:cxn>
              <a:cxn ang="0">
                <a:pos x="570" y="602"/>
              </a:cxn>
              <a:cxn ang="0">
                <a:pos x="600" y="652"/>
              </a:cxn>
              <a:cxn ang="0">
                <a:pos x="618" y="732"/>
              </a:cxn>
              <a:cxn ang="0">
                <a:pos x="614" y="790"/>
              </a:cxn>
              <a:cxn ang="0">
                <a:pos x="534" y="782"/>
              </a:cxn>
              <a:cxn ang="0">
                <a:pos x="500" y="746"/>
              </a:cxn>
              <a:cxn ang="0">
                <a:pos x="482" y="690"/>
              </a:cxn>
              <a:cxn ang="0">
                <a:pos x="456" y="634"/>
              </a:cxn>
              <a:cxn ang="0">
                <a:pos x="404" y="564"/>
              </a:cxn>
              <a:cxn ang="0">
                <a:pos x="358" y="520"/>
              </a:cxn>
              <a:cxn ang="0">
                <a:pos x="348" y="474"/>
              </a:cxn>
              <a:cxn ang="0">
                <a:pos x="336" y="414"/>
              </a:cxn>
              <a:cxn ang="0">
                <a:pos x="318" y="368"/>
              </a:cxn>
              <a:cxn ang="0">
                <a:pos x="312" y="354"/>
              </a:cxn>
              <a:cxn ang="0">
                <a:pos x="306" y="258"/>
              </a:cxn>
              <a:cxn ang="0">
                <a:pos x="282" y="196"/>
              </a:cxn>
              <a:cxn ang="0">
                <a:pos x="240" y="144"/>
              </a:cxn>
              <a:cxn ang="0">
                <a:pos x="196" y="124"/>
              </a:cxn>
              <a:cxn ang="0">
                <a:pos x="174" y="162"/>
              </a:cxn>
              <a:cxn ang="0">
                <a:pos x="200" y="414"/>
              </a:cxn>
              <a:cxn ang="0">
                <a:pos x="200" y="548"/>
              </a:cxn>
              <a:cxn ang="0">
                <a:pos x="196" y="630"/>
              </a:cxn>
              <a:cxn ang="0">
                <a:pos x="202" y="694"/>
              </a:cxn>
              <a:cxn ang="0">
                <a:pos x="208" y="728"/>
              </a:cxn>
              <a:cxn ang="0">
                <a:pos x="202" y="754"/>
              </a:cxn>
              <a:cxn ang="0">
                <a:pos x="174" y="774"/>
              </a:cxn>
              <a:cxn ang="0">
                <a:pos x="170" y="790"/>
              </a:cxn>
              <a:cxn ang="0">
                <a:pos x="152" y="772"/>
              </a:cxn>
              <a:cxn ang="0">
                <a:pos x="144" y="756"/>
              </a:cxn>
              <a:cxn ang="0">
                <a:pos x="134" y="694"/>
              </a:cxn>
              <a:cxn ang="0">
                <a:pos x="114" y="636"/>
              </a:cxn>
              <a:cxn ang="0">
                <a:pos x="54" y="528"/>
              </a:cxn>
              <a:cxn ang="0">
                <a:pos x="34" y="486"/>
              </a:cxn>
              <a:cxn ang="0">
                <a:pos x="12" y="464"/>
              </a:cxn>
            </a:cxnLst>
            <a:rect l="0" t="0" r="r" b="b"/>
            <a:pathLst>
              <a:path w="1026" h="792">
                <a:moveTo>
                  <a:pt x="1026" y="738"/>
                </a:moveTo>
                <a:lnTo>
                  <a:pt x="1018" y="724"/>
                </a:lnTo>
                <a:lnTo>
                  <a:pt x="1012" y="716"/>
                </a:lnTo>
                <a:lnTo>
                  <a:pt x="1008" y="710"/>
                </a:lnTo>
                <a:lnTo>
                  <a:pt x="1006" y="706"/>
                </a:lnTo>
                <a:lnTo>
                  <a:pt x="1004" y="702"/>
                </a:lnTo>
                <a:lnTo>
                  <a:pt x="1000" y="700"/>
                </a:lnTo>
                <a:lnTo>
                  <a:pt x="994" y="696"/>
                </a:lnTo>
                <a:lnTo>
                  <a:pt x="984" y="690"/>
                </a:lnTo>
                <a:lnTo>
                  <a:pt x="974" y="678"/>
                </a:lnTo>
                <a:lnTo>
                  <a:pt x="964" y="666"/>
                </a:lnTo>
                <a:lnTo>
                  <a:pt x="956" y="656"/>
                </a:lnTo>
                <a:lnTo>
                  <a:pt x="948" y="642"/>
                </a:lnTo>
                <a:lnTo>
                  <a:pt x="948" y="636"/>
                </a:lnTo>
                <a:lnTo>
                  <a:pt x="946" y="626"/>
                </a:lnTo>
                <a:lnTo>
                  <a:pt x="944" y="614"/>
                </a:lnTo>
                <a:lnTo>
                  <a:pt x="942" y="602"/>
                </a:lnTo>
                <a:lnTo>
                  <a:pt x="940" y="590"/>
                </a:lnTo>
                <a:lnTo>
                  <a:pt x="936" y="578"/>
                </a:lnTo>
                <a:lnTo>
                  <a:pt x="934" y="570"/>
                </a:lnTo>
                <a:lnTo>
                  <a:pt x="930" y="564"/>
                </a:lnTo>
                <a:lnTo>
                  <a:pt x="896" y="534"/>
                </a:lnTo>
                <a:lnTo>
                  <a:pt x="860" y="508"/>
                </a:lnTo>
                <a:lnTo>
                  <a:pt x="824" y="486"/>
                </a:lnTo>
                <a:lnTo>
                  <a:pt x="786" y="462"/>
                </a:lnTo>
                <a:lnTo>
                  <a:pt x="766" y="436"/>
                </a:lnTo>
                <a:lnTo>
                  <a:pt x="744" y="412"/>
                </a:lnTo>
                <a:lnTo>
                  <a:pt x="722" y="390"/>
                </a:lnTo>
                <a:lnTo>
                  <a:pt x="702" y="366"/>
                </a:lnTo>
                <a:lnTo>
                  <a:pt x="694" y="356"/>
                </a:lnTo>
                <a:lnTo>
                  <a:pt x="688" y="346"/>
                </a:lnTo>
                <a:lnTo>
                  <a:pt x="684" y="340"/>
                </a:lnTo>
                <a:lnTo>
                  <a:pt x="680" y="336"/>
                </a:lnTo>
                <a:lnTo>
                  <a:pt x="678" y="330"/>
                </a:lnTo>
                <a:lnTo>
                  <a:pt x="678" y="330"/>
                </a:lnTo>
                <a:lnTo>
                  <a:pt x="678" y="330"/>
                </a:lnTo>
                <a:lnTo>
                  <a:pt x="676" y="328"/>
                </a:lnTo>
                <a:lnTo>
                  <a:pt x="672" y="324"/>
                </a:lnTo>
                <a:lnTo>
                  <a:pt x="666" y="318"/>
                </a:lnTo>
                <a:lnTo>
                  <a:pt x="660" y="312"/>
                </a:lnTo>
                <a:lnTo>
                  <a:pt x="652" y="296"/>
                </a:lnTo>
                <a:lnTo>
                  <a:pt x="642" y="278"/>
                </a:lnTo>
                <a:lnTo>
                  <a:pt x="638" y="270"/>
                </a:lnTo>
                <a:lnTo>
                  <a:pt x="634" y="264"/>
                </a:lnTo>
                <a:lnTo>
                  <a:pt x="632" y="260"/>
                </a:lnTo>
                <a:lnTo>
                  <a:pt x="630" y="258"/>
                </a:lnTo>
                <a:lnTo>
                  <a:pt x="620" y="222"/>
                </a:lnTo>
                <a:lnTo>
                  <a:pt x="606" y="190"/>
                </a:lnTo>
                <a:lnTo>
                  <a:pt x="588" y="160"/>
                </a:lnTo>
                <a:lnTo>
                  <a:pt x="578" y="146"/>
                </a:lnTo>
                <a:lnTo>
                  <a:pt x="564" y="132"/>
                </a:lnTo>
                <a:lnTo>
                  <a:pt x="546" y="92"/>
                </a:lnTo>
                <a:lnTo>
                  <a:pt x="520" y="58"/>
                </a:lnTo>
                <a:lnTo>
                  <a:pt x="490" y="26"/>
                </a:lnTo>
                <a:lnTo>
                  <a:pt x="456" y="0"/>
                </a:lnTo>
                <a:lnTo>
                  <a:pt x="448" y="12"/>
                </a:lnTo>
                <a:lnTo>
                  <a:pt x="444" y="22"/>
                </a:lnTo>
                <a:lnTo>
                  <a:pt x="438" y="42"/>
                </a:lnTo>
                <a:lnTo>
                  <a:pt x="440" y="62"/>
                </a:lnTo>
                <a:lnTo>
                  <a:pt x="442" y="76"/>
                </a:lnTo>
                <a:lnTo>
                  <a:pt x="444" y="90"/>
                </a:lnTo>
                <a:lnTo>
                  <a:pt x="450" y="112"/>
                </a:lnTo>
                <a:lnTo>
                  <a:pt x="456" y="130"/>
                </a:lnTo>
                <a:lnTo>
                  <a:pt x="464" y="144"/>
                </a:lnTo>
                <a:lnTo>
                  <a:pt x="472" y="160"/>
                </a:lnTo>
                <a:lnTo>
                  <a:pt x="488" y="188"/>
                </a:lnTo>
                <a:lnTo>
                  <a:pt x="496" y="204"/>
                </a:lnTo>
                <a:lnTo>
                  <a:pt x="504" y="222"/>
                </a:lnTo>
                <a:lnTo>
                  <a:pt x="506" y="262"/>
                </a:lnTo>
                <a:lnTo>
                  <a:pt x="510" y="300"/>
                </a:lnTo>
                <a:lnTo>
                  <a:pt x="516" y="332"/>
                </a:lnTo>
                <a:lnTo>
                  <a:pt x="526" y="364"/>
                </a:lnTo>
                <a:lnTo>
                  <a:pt x="538" y="394"/>
                </a:lnTo>
                <a:lnTo>
                  <a:pt x="546" y="426"/>
                </a:lnTo>
                <a:lnTo>
                  <a:pt x="546" y="458"/>
                </a:lnTo>
                <a:lnTo>
                  <a:pt x="546" y="486"/>
                </a:lnTo>
                <a:lnTo>
                  <a:pt x="546" y="512"/>
                </a:lnTo>
                <a:lnTo>
                  <a:pt x="546" y="536"/>
                </a:lnTo>
                <a:lnTo>
                  <a:pt x="550" y="560"/>
                </a:lnTo>
                <a:lnTo>
                  <a:pt x="558" y="582"/>
                </a:lnTo>
                <a:lnTo>
                  <a:pt x="570" y="602"/>
                </a:lnTo>
                <a:lnTo>
                  <a:pt x="588" y="624"/>
                </a:lnTo>
                <a:lnTo>
                  <a:pt x="594" y="638"/>
                </a:lnTo>
                <a:lnTo>
                  <a:pt x="600" y="652"/>
                </a:lnTo>
                <a:lnTo>
                  <a:pt x="606" y="664"/>
                </a:lnTo>
                <a:lnTo>
                  <a:pt x="612" y="678"/>
                </a:lnTo>
                <a:lnTo>
                  <a:pt x="618" y="732"/>
                </a:lnTo>
                <a:lnTo>
                  <a:pt x="622" y="760"/>
                </a:lnTo>
                <a:lnTo>
                  <a:pt x="630" y="786"/>
                </a:lnTo>
                <a:lnTo>
                  <a:pt x="614" y="790"/>
                </a:lnTo>
                <a:lnTo>
                  <a:pt x="598" y="792"/>
                </a:lnTo>
                <a:lnTo>
                  <a:pt x="566" y="790"/>
                </a:lnTo>
                <a:lnTo>
                  <a:pt x="534" y="782"/>
                </a:lnTo>
                <a:lnTo>
                  <a:pt x="504" y="774"/>
                </a:lnTo>
                <a:lnTo>
                  <a:pt x="502" y="758"/>
                </a:lnTo>
                <a:lnTo>
                  <a:pt x="500" y="746"/>
                </a:lnTo>
                <a:lnTo>
                  <a:pt x="496" y="722"/>
                </a:lnTo>
                <a:lnTo>
                  <a:pt x="488" y="702"/>
                </a:lnTo>
                <a:lnTo>
                  <a:pt x="482" y="690"/>
                </a:lnTo>
                <a:lnTo>
                  <a:pt x="474" y="678"/>
                </a:lnTo>
                <a:lnTo>
                  <a:pt x="466" y="654"/>
                </a:lnTo>
                <a:lnTo>
                  <a:pt x="456" y="634"/>
                </a:lnTo>
                <a:lnTo>
                  <a:pt x="434" y="596"/>
                </a:lnTo>
                <a:lnTo>
                  <a:pt x="420" y="580"/>
                </a:lnTo>
                <a:lnTo>
                  <a:pt x="404" y="564"/>
                </a:lnTo>
                <a:lnTo>
                  <a:pt x="386" y="550"/>
                </a:lnTo>
                <a:lnTo>
                  <a:pt x="366" y="534"/>
                </a:lnTo>
                <a:lnTo>
                  <a:pt x="358" y="520"/>
                </a:lnTo>
                <a:lnTo>
                  <a:pt x="352" y="504"/>
                </a:lnTo>
                <a:lnTo>
                  <a:pt x="350" y="490"/>
                </a:lnTo>
                <a:lnTo>
                  <a:pt x="348" y="474"/>
                </a:lnTo>
                <a:lnTo>
                  <a:pt x="344" y="444"/>
                </a:lnTo>
                <a:lnTo>
                  <a:pt x="340" y="430"/>
                </a:lnTo>
                <a:lnTo>
                  <a:pt x="336" y="414"/>
                </a:lnTo>
                <a:lnTo>
                  <a:pt x="328" y="396"/>
                </a:lnTo>
                <a:lnTo>
                  <a:pt x="322" y="376"/>
                </a:lnTo>
                <a:lnTo>
                  <a:pt x="318" y="368"/>
                </a:lnTo>
                <a:lnTo>
                  <a:pt x="314" y="360"/>
                </a:lnTo>
                <a:lnTo>
                  <a:pt x="312" y="356"/>
                </a:lnTo>
                <a:lnTo>
                  <a:pt x="312" y="354"/>
                </a:lnTo>
                <a:lnTo>
                  <a:pt x="310" y="306"/>
                </a:lnTo>
                <a:lnTo>
                  <a:pt x="310" y="282"/>
                </a:lnTo>
                <a:lnTo>
                  <a:pt x="306" y="258"/>
                </a:lnTo>
                <a:lnTo>
                  <a:pt x="302" y="236"/>
                </a:lnTo>
                <a:lnTo>
                  <a:pt x="294" y="214"/>
                </a:lnTo>
                <a:lnTo>
                  <a:pt x="282" y="196"/>
                </a:lnTo>
                <a:lnTo>
                  <a:pt x="264" y="180"/>
                </a:lnTo>
                <a:lnTo>
                  <a:pt x="252" y="160"/>
                </a:lnTo>
                <a:lnTo>
                  <a:pt x="240" y="144"/>
                </a:lnTo>
                <a:lnTo>
                  <a:pt x="228" y="128"/>
                </a:lnTo>
                <a:lnTo>
                  <a:pt x="210" y="114"/>
                </a:lnTo>
                <a:lnTo>
                  <a:pt x="196" y="124"/>
                </a:lnTo>
                <a:lnTo>
                  <a:pt x="186" y="134"/>
                </a:lnTo>
                <a:lnTo>
                  <a:pt x="180" y="146"/>
                </a:lnTo>
                <a:lnTo>
                  <a:pt x="174" y="162"/>
                </a:lnTo>
                <a:lnTo>
                  <a:pt x="180" y="246"/>
                </a:lnTo>
                <a:lnTo>
                  <a:pt x="190" y="330"/>
                </a:lnTo>
                <a:lnTo>
                  <a:pt x="200" y="414"/>
                </a:lnTo>
                <a:lnTo>
                  <a:pt x="210" y="498"/>
                </a:lnTo>
                <a:lnTo>
                  <a:pt x="202" y="532"/>
                </a:lnTo>
                <a:lnTo>
                  <a:pt x="200" y="548"/>
                </a:lnTo>
                <a:lnTo>
                  <a:pt x="198" y="564"/>
                </a:lnTo>
                <a:lnTo>
                  <a:pt x="196" y="600"/>
                </a:lnTo>
                <a:lnTo>
                  <a:pt x="196" y="630"/>
                </a:lnTo>
                <a:lnTo>
                  <a:pt x="198" y="656"/>
                </a:lnTo>
                <a:lnTo>
                  <a:pt x="200" y="678"/>
                </a:lnTo>
                <a:lnTo>
                  <a:pt x="202" y="694"/>
                </a:lnTo>
                <a:lnTo>
                  <a:pt x="204" y="708"/>
                </a:lnTo>
                <a:lnTo>
                  <a:pt x="206" y="720"/>
                </a:lnTo>
                <a:lnTo>
                  <a:pt x="208" y="728"/>
                </a:lnTo>
                <a:lnTo>
                  <a:pt x="210" y="740"/>
                </a:lnTo>
                <a:lnTo>
                  <a:pt x="206" y="750"/>
                </a:lnTo>
                <a:lnTo>
                  <a:pt x="202" y="754"/>
                </a:lnTo>
                <a:lnTo>
                  <a:pt x="196" y="760"/>
                </a:lnTo>
                <a:lnTo>
                  <a:pt x="186" y="766"/>
                </a:lnTo>
                <a:lnTo>
                  <a:pt x="174" y="774"/>
                </a:lnTo>
                <a:lnTo>
                  <a:pt x="172" y="780"/>
                </a:lnTo>
                <a:lnTo>
                  <a:pt x="172" y="786"/>
                </a:lnTo>
                <a:lnTo>
                  <a:pt x="170" y="790"/>
                </a:lnTo>
                <a:lnTo>
                  <a:pt x="168" y="792"/>
                </a:lnTo>
                <a:lnTo>
                  <a:pt x="160" y="784"/>
                </a:lnTo>
                <a:lnTo>
                  <a:pt x="152" y="772"/>
                </a:lnTo>
                <a:lnTo>
                  <a:pt x="146" y="760"/>
                </a:lnTo>
                <a:lnTo>
                  <a:pt x="144" y="758"/>
                </a:lnTo>
                <a:lnTo>
                  <a:pt x="144" y="756"/>
                </a:lnTo>
                <a:lnTo>
                  <a:pt x="142" y="742"/>
                </a:lnTo>
                <a:lnTo>
                  <a:pt x="140" y="726"/>
                </a:lnTo>
                <a:lnTo>
                  <a:pt x="134" y="694"/>
                </a:lnTo>
                <a:lnTo>
                  <a:pt x="126" y="662"/>
                </a:lnTo>
                <a:lnTo>
                  <a:pt x="120" y="648"/>
                </a:lnTo>
                <a:lnTo>
                  <a:pt x="114" y="636"/>
                </a:lnTo>
                <a:lnTo>
                  <a:pt x="98" y="610"/>
                </a:lnTo>
                <a:lnTo>
                  <a:pt x="82" y="582"/>
                </a:lnTo>
                <a:lnTo>
                  <a:pt x="54" y="528"/>
                </a:lnTo>
                <a:lnTo>
                  <a:pt x="50" y="518"/>
                </a:lnTo>
                <a:lnTo>
                  <a:pt x="46" y="508"/>
                </a:lnTo>
                <a:lnTo>
                  <a:pt x="34" y="486"/>
                </a:lnTo>
                <a:lnTo>
                  <a:pt x="28" y="478"/>
                </a:lnTo>
                <a:lnTo>
                  <a:pt x="20" y="470"/>
                </a:lnTo>
                <a:lnTo>
                  <a:pt x="12" y="464"/>
                </a:lnTo>
                <a:lnTo>
                  <a:pt x="0" y="462"/>
                </a:lnTo>
              </a:path>
            </a:pathLst>
          </a:custGeom>
          <a:noFill/>
          <a:ln w="9525">
            <a:solidFill>
              <a:schemeClr val="tx1"/>
            </a:solidFill>
            <a:prstDash val="solid"/>
            <a:round/>
            <a:headEnd/>
            <a:tailEnd/>
          </a:ln>
        </p:spPr>
        <p:txBody>
          <a:bodyPr/>
          <a:lstStyle/>
          <a:p>
            <a:endParaRPr lang="el-GR"/>
          </a:p>
        </p:txBody>
      </p:sp>
      <p:sp>
        <p:nvSpPr>
          <p:cNvPr id="173" name="Oval 168"/>
          <p:cNvSpPr>
            <a:spLocks noChangeArrowheads="1"/>
          </p:cNvSpPr>
          <p:nvPr/>
        </p:nvSpPr>
        <p:spPr bwMode="auto">
          <a:xfrm>
            <a:off x="3016250" y="26860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74" name="Oval 169"/>
          <p:cNvSpPr>
            <a:spLocks noChangeArrowheads="1"/>
          </p:cNvSpPr>
          <p:nvPr/>
        </p:nvSpPr>
        <p:spPr bwMode="auto">
          <a:xfrm>
            <a:off x="3133725" y="261937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75" name="Oval 170"/>
          <p:cNvSpPr>
            <a:spLocks noChangeArrowheads="1"/>
          </p:cNvSpPr>
          <p:nvPr/>
        </p:nvSpPr>
        <p:spPr bwMode="auto">
          <a:xfrm>
            <a:off x="3121025" y="297815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76" name="Oval 171"/>
          <p:cNvSpPr>
            <a:spLocks noChangeArrowheads="1"/>
          </p:cNvSpPr>
          <p:nvPr/>
        </p:nvSpPr>
        <p:spPr bwMode="auto">
          <a:xfrm>
            <a:off x="2981326" y="30257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177" name="Oval 172"/>
          <p:cNvSpPr>
            <a:spLocks noChangeArrowheads="1"/>
          </p:cNvSpPr>
          <p:nvPr/>
        </p:nvSpPr>
        <p:spPr bwMode="auto">
          <a:xfrm>
            <a:off x="2949576" y="287972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178" name="Oval 173"/>
          <p:cNvSpPr>
            <a:spLocks noChangeArrowheads="1"/>
          </p:cNvSpPr>
          <p:nvPr/>
        </p:nvSpPr>
        <p:spPr bwMode="auto">
          <a:xfrm>
            <a:off x="2863850" y="25622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79" name="Oval 174"/>
          <p:cNvSpPr>
            <a:spLocks noChangeArrowheads="1"/>
          </p:cNvSpPr>
          <p:nvPr/>
        </p:nvSpPr>
        <p:spPr bwMode="auto">
          <a:xfrm>
            <a:off x="2927350" y="269240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80" name="Oval 175"/>
          <p:cNvSpPr>
            <a:spLocks noChangeArrowheads="1"/>
          </p:cNvSpPr>
          <p:nvPr/>
        </p:nvSpPr>
        <p:spPr bwMode="auto">
          <a:xfrm>
            <a:off x="3117850" y="27749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81" name="Oval 176"/>
          <p:cNvSpPr>
            <a:spLocks noChangeArrowheads="1"/>
          </p:cNvSpPr>
          <p:nvPr/>
        </p:nvSpPr>
        <p:spPr bwMode="auto">
          <a:xfrm>
            <a:off x="2962275" y="249872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82" name="Oval 177"/>
          <p:cNvSpPr>
            <a:spLocks noChangeArrowheads="1"/>
          </p:cNvSpPr>
          <p:nvPr/>
        </p:nvSpPr>
        <p:spPr bwMode="auto">
          <a:xfrm>
            <a:off x="2882900" y="27908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83" name="Oval 178"/>
          <p:cNvSpPr>
            <a:spLocks noChangeArrowheads="1"/>
          </p:cNvSpPr>
          <p:nvPr/>
        </p:nvSpPr>
        <p:spPr bwMode="auto">
          <a:xfrm>
            <a:off x="3168650" y="28670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84" name="Oval 179"/>
          <p:cNvSpPr>
            <a:spLocks noChangeArrowheads="1"/>
          </p:cNvSpPr>
          <p:nvPr/>
        </p:nvSpPr>
        <p:spPr bwMode="auto">
          <a:xfrm>
            <a:off x="2673350" y="289877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85" name="Oval 180"/>
          <p:cNvSpPr>
            <a:spLocks noChangeArrowheads="1"/>
          </p:cNvSpPr>
          <p:nvPr/>
        </p:nvSpPr>
        <p:spPr bwMode="auto">
          <a:xfrm>
            <a:off x="2654300" y="299720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86" name="Oval 181"/>
          <p:cNvSpPr>
            <a:spLocks noChangeArrowheads="1"/>
          </p:cNvSpPr>
          <p:nvPr/>
        </p:nvSpPr>
        <p:spPr bwMode="auto">
          <a:xfrm>
            <a:off x="2867025" y="31464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87" name="Oval 182"/>
          <p:cNvSpPr>
            <a:spLocks noChangeArrowheads="1"/>
          </p:cNvSpPr>
          <p:nvPr/>
        </p:nvSpPr>
        <p:spPr bwMode="auto">
          <a:xfrm>
            <a:off x="3035300" y="29432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88" name="Oval 183"/>
          <p:cNvSpPr>
            <a:spLocks noChangeArrowheads="1"/>
          </p:cNvSpPr>
          <p:nvPr/>
        </p:nvSpPr>
        <p:spPr bwMode="auto">
          <a:xfrm>
            <a:off x="2749550" y="312102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89" name="Oval 184"/>
          <p:cNvSpPr>
            <a:spLocks noChangeArrowheads="1"/>
          </p:cNvSpPr>
          <p:nvPr/>
        </p:nvSpPr>
        <p:spPr bwMode="auto">
          <a:xfrm>
            <a:off x="2774951" y="272732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190" name="Oval 185"/>
          <p:cNvSpPr>
            <a:spLocks noChangeArrowheads="1"/>
          </p:cNvSpPr>
          <p:nvPr/>
        </p:nvSpPr>
        <p:spPr bwMode="auto">
          <a:xfrm>
            <a:off x="2819400" y="29432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91" name="Oval 186"/>
          <p:cNvSpPr>
            <a:spLocks noChangeArrowheads="1"/>
          </p:cNvSpPr>
          <p:nvPr/>
        </p:nvSpPr>
        <p:spPr bwMode="auto">
          <a:xfrm>
            <a:off x="2901950" y="327342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92" name="Oval 187"/>
          <p:cNvSpPr>
            <a:spLocks noChangeArrowheads="1"/>
          </p:cNvSpPr>
          <p:nvPr/>
        </p:nvSpPr>
        <p:spPr bwMode="auto">
          <a:xfrm>
            <a:off x="2679700" y="274320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93" name="Oval 188"/>
          <p:cNvSpPr>
            <a:spLocks noChangeArrowheads="1"/>
          </p:cNvSpPr>
          <p:nvPr/>
        </p:nvSpPr>
        <p:spPr bwMode="auto">
          <a:xfrm>
            <a:off x="2644776" y="31654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194" name="Oval 189"/>
          <p:cNvSpPr>
            <a:spLocks noChangeArrowheads="1"/>
          </p:cNvSpPr>
          <p:nvPr/>
        </p:nvSpPr>
        <p:spPr bwMode="auto">
          <a:xfrm>
            <a:off x="2784475" y="33083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195" name="Oval 190"/>
          <p:cNvSpPr>
            <a:spLocks noChangeArrowheads="1"/>
          </p:cNvSpPr>
          <p:nvPr/>
        </p:nvSpPr>
        <p:spPr bwMode="auto">
          <a:xfrm>
            <a:off x="2571750" y="334645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96" name="Oval 191"/>
          <p:cNvSpPr>
            <a:spLocks noChangeArrowheads="1"/>
          </p:cNvSpPr>
          <p:nvPr/>
        </p:nvSpPr>
        <p:spPr bwMode="auto">
          <a:xfrm>
            <a:off x="2787651" y="284480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197" name="Oval 192"/>
          <p:cNvSpPr>
            <a:spLocks noChangeArrowheads="1"/>
          </p:cNvSpPr>
          <p:nvPr/>
        </p:nvSpPr>
        <p:spPr bwMode="auto">
          <a:xfrm>
            <a:off x="2955925" y="304482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198" name="Oval 193"/>
          <p:cNvSpPr>
            <a:spLocks noChangeArrowheads="1"/>
          </p:cNvSpPr>
          <p:nvPr/>
        </p:nvSpPr>
        <p:spPr bwMode="auto">
          <a:xfrm>
            <a:off x="3016251" y="27590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199" name="Oval 194"/>
          <p:cNvSpPr>
            <a:spLocks noChangeArrowheads="1"/>
          </p:cNvSpPr>
          <p:nvPr/>
        </p:nvSpPr>
        <p:spPr bwMode="auto">
          <a:xfrm>
            <a:off x="2771776" y="24669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00" name="Oval 195"/>
          <p:cNvSpPr>
            <a:spLocks noChangeArrowheads="1"/>
          </p:cNvSpPr>
          <p:nvPr/>
        </p:nvSpPr>
        <p:spPr bwMode="auto">
          <a:xfrm>
            <a:off x="2867026" y="244475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01" name="Oval 196"/>
          <p:cNvSpPr>
            <a:spLocks noChangeArrowheads="1"/>
          </p:cNvSpPr>
          <p:nvPr/>
        </p:nvSpPr>
        <p:spPr bwMode="auto">
          <a:xfrm>
            <a:off x="2860675" y="304800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02" name="Oval 197"/>
          <p:cNvSpPr>
            <a:spLocks noChangeArrowheads="1"/>
          </p:cNvSpPr>
          <p:nvPr/>
        </p:nvSpPr>
        <p:spPr bwMode="auto">
          <a:xfrm>
            <a:off x="2854325" y="225742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03" name="Oval 198"/>
          <p:cNvSpPr>
            <a:spLocks noChangeArrowheads="1"/>
          </p:cNvSpPr>
          <p:nvPr/>
        </p:nvSpPr>
        <p:spPr bwMode="auto">
          <a:xfrm>
            <a:off x="2746376" y="25844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04" name="Oval 199"/>
          <p:cNvSpPr>
            <a:spLocks noChangeArrowheads="1"/>
          </p:cNvSpPr>
          <p:nvPr/>
        </p:nvSpPr>
        <p:spPr bwMode="auto">
          <a:xfrm>
            <a:off x="2965451" y="236220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05" name="Oval 200"/>
          <p:cNvSpPr>
            <a:spLocks noChangeArrowheads="1"/>
          </p:cNvSpPr>
          <p:nvPr/>
        </p:nvSpPr>
        <p:spPr bwMode="auto">
          <a:xfrm>
            <a:off x="3013075" y="320040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06" name="Oval 201"/>
          <p:cNvSpPr>
            <a:spLocks noChangeArrowheads="1"/>
          </p:cNvSpPr>
          <p:nvPr/>
        </p:nvSpPr>
        <p:spPr bwMode="auto">
          <a:xfrm>
            <a:off x="2667001" y="24447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07" name="Oval 202"/>
          <p:cNvSpPr>
            <a:spLocks noChangeArrowheads="1"/>
          </p:cNvSpPr>
          <p:nvPr/>
        </p:nvSpPr>
        <p:spPr bwMode="auto">
          <a:xfrm>
            <a:off x="2724151" y="23145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08" name="Oval 203"/>
          <p:cNvSpPr>
            <a:spLocks noChangeArrowheads="1"/>
          </p:cNvSpPr>
          <p:nvPr/>
        </p:nvSpPr>
        <p:spPr bwMode="auto">
          <a:xfrm>
            <a:off x="2641600" y="25749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09" name="Oval 204"/>
          <p:cNvSpPr>
            <a:spLocks noChangeArrowheads="1"/>
          </p:cNvSpPr>
          <p:nvPr/>
        </p:nvSpPr>
        <p:spPr bwMode="auto">
          <a:xfrm>
            <a:off x="2616201" y="264160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10" name="Oval 205"/>
          <p:cNvSpPr>
            <a:spLocks noChangeArrowheads="1"/>
          </p:cNvSpPr>
          <p:nvPr/>
        </p:nvSpPr>
        <p:spPr bwMode="auto">
          <a:xfrm>
            <a:off x="2530475" y="232410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11" name="Oval 206"/>
          <p:cNvSpPr>
            <a:spLocks noChangeArrowheads="1"/>
          </p:cNvSpPr>
          <p:nvPr/>
        </p:nvSpPr>
        <p:spPr bwMode="auto">
          <a:xfrm>
            <a:off x="2593975" y="245427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12" name="Oval 207"/>
          <p:cNvSpPr>
            <a:spLocks noChangeArrowheads="1"/>
          </p:cNvSpPr>
          <p:nvPr/>
        </p:nvSpPr>
        <p:spPr bwMode="auto">
          <a:xfrm>
            <a:off x="2628900" y="226060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13" name="Oval 208"/>
          <p:cNvSpPr>
            <a:spLocks noChangeArrowheads="1"/>
          </p:cNvSpPr>
          <p:nvPr/>
        </p:nvSpPr>
        <p:spPr bwMode="auto">
          <a:xfrm>
            <a:off x="2549525" y="255270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14" name="Oval 209"/>
          <p:cNvSpPr>
            <a:spLocks noChangeArrowheads="1"/>
          </p:cNvSpPr>
          <p:nvPr/>
        </p:nvSpPr>
        <p:spPr bwMode="auto">
          <a:xfrm>
            <a:off x="2339975" y="26606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15" name="Oval 210"/>
          <p:cNvSpPr>
            <a:spLocks noChangeArrowheads="1"/>
          </p:cNvSpPr>
          <p:nvPr/>
        </p:nvSpPr>
        <p:spPr bwMode="auto">
          <a:xfrm>
            <a:off x="2441576" y="248920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16" name="Oval 211"/>
          <p:cNvSpPr>
            <a:spLocks noChangeArrowheads="1"/>
          </p:cNvSpPr>
          <p:nvPr/>
        </p:nvSpPr>
        <p:spPr bwMode="auto">
          <a:xfrm>
            <a:off x="2543176" y="275590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17" name="Oval 212"/>
          <p:cNvSpPr>
            <a:spLocks noChangeArrowheads="1"/>
          </p:cNvSpPr>
          <p:nvPr/>
        </p:nvSpPr>
        <p:spPr bwMode="auto">
          <a:xfrm>
            <a:off x="2346325" y="250507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18" name="Oval 213"/>
          <p:cNvSpPr>
            <a:spLocks noChangeArrowheads="1"/>
          </p:cNvSpPr>
          <p:nvPr/>
        </p:nvSpPr>
        <p:spPr bwMode="auto">
          <a:xfrm>
            <a:off x="2454276" y="260667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19" name="Oval 214"/>
          <p:cNvSpPr>
            <a:spLocks noChangeArrowheads="1"/>
          </p:cNvSpPr>
          <p:nvPr/>
        </p:nvSpPr>
        <p:spPr bwMode="auto">
          <a:xfrm>
            <a:off x="2438401" y="22288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20" name="Oval 215"/>
          <p:cNvSpPr>
            <a:spLocks noChangeArrowheads="1"/>
          </p:cNvSpPr>
          <p:nvPr/>
        </p:nvSpPr>
        <p:spPr bwMode="auto">
          <a:xfrm>
            <a:off x="2533651" y="220662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21" name="Oval 216"/>
          <p:cNvSpPr>
            <a:spLocks noChangeArrowheads="1"/>
          </p:cNvSpPr>
          <p:nvPr/>
        </p:nvSpPr>
        <p:spPr bwMode="auto">
          <a:xfrm>
            <a:off x="2413001" y="234632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22" name="Oval 217"/>
          <p:cNvSpPr>
            <a:spLocks noChangeArrowheads="1"/>
          </p:cNvSpPr>
          <p:nvPr/>
        </p:nvSpPr>
        <p:spPr bwMode="auto">
          <a:xfrm>
            <a:off x="2333626" y="220662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23" name="Oval 218"/>
          <p:cNvSpPr>
            <a:spLocks noChangeArrowheads="1"/>
          </p:cNvSpPr>
          <p:nvPr/>
        </p:nvSpPr>
        <p:spPr bwMode="auto">
          <a:xfrm>
            <a:off x="2181226" y="240982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24" name="Oval 219"/>
          <p:cNvSpPr>
            <a:spLocks noChangeArrowheads="1"/>
          </p:cNvSpPr>
          <p:nvPr/>
        </p:nvSpPr>
        <p:spPr bwMode="auto">
          <a:xfrm>
            <a:off x="2308225" y="233680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25" name="Oval 220"/>
          <p:cNvSpPr>
            <a:spLocks noChangeArrowheads="1"/>
          </p:cNvSpPr>
          <p:nvPr/>
        </p:nvSpPr>
        <p:spPr bwMode="auto">
          <a:xfrm>
            <a:off x="2432051" y="31400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26" name="Oval 221"/>
          <p:cNvSpPr>
            <a:spLocks noChangeArrowheads="1"/>
          </p:cNvSpPr>
          <p:nvPr/>
        </p:nvSpPr>
        <p:spPr bwMode="auto">
          <a:xfrm>
            <a:off x="2346325" y="282575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27" name="Oval 222"/>
          <p:cNvSpPr>
            <a:spLocks noChangeArrowheads="1"/>
          </p:cNvSpPr>
          <p:nvPr/>
        </p:nvSpPr>
        <p:spPr bwMode="auto">
          <a:xfrm>
            <a:off x="2409825" y="29527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28" name="Oval 223"/>
          <p:cNvSpPr>
            <a:spLocks noChangeArrowheads="1"/>
          </p:cNvSpPr>
          <p:nvPr/>
        </p:nvSpPr>
        <p:spPr bwMode="auto">
          <a:xfrm>
            <a:off x="2444750" y="275907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29" name="Oval 224"/>
          <p:cNvSpPr>
            <a:spLocks noChangeArrowheads="1"/>
          </p:cNvSpPr>
          <p:nvPr/>
        </p:nvSpPr>
        <p:spPr bwMode="auto">
          <a:xfrm>
            <a:off x="2365375" y="305435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30" name="Oval 225"/>
          <p:cNvSpPr>
            <a:spLocks noChangeArrowheads="1"/>
          </p:cNvSpPr>
          <p:nvPr/>
        </p:nvSpPr>
        <p:spPr bwMode="auto">
          <a:xfrm>
            <a:off x="2155825" y="316230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31" name="Oval 226"/>
          <p:cNvSpPr>
            <a:spLocks noChangeArrowheads="1"/>
          </p:cNvSpPr>
          <p:nvPr/>
        </p:nvSpPr>
        <p:spPr bwMode="auto">
          <a:xfrm>
            <a:off x="2257426" y="299085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32" name="Oval 227"/>
          <p:cNvSpPr>
            <a:spLocks noChangeArrowheads="1"/>
          </p:cNvSpPr>
          <p:nvPr/>
        </p:nvSpPr>
        <p:spPr bwMode="auto">
          <a:xfrm>
            <a:off x="2301875" y="320675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33" name="Oval 228"/>
          <p:cNvSpPr>
            <a:spLocks noChangeArrowheads="1"/>
          </p:cNvSpPr>
          <p:nvPr/>
        </p:nvSpPr>
        <p:spPr bwMode="auto">
          <a:xfrm>
            <a:off x="2162175" y="3006725"/>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34" name="Oval 229"/>
          <p:cNvSpPr>
            <a:spLocks noChangeArrowheads="1"/>
          </p:cNvSpPr>
          <p:nvPr/>
        </p:nvSpPr>
        <p:spPr bwMode="auto">
          <a:xfrm>
            <a:off x="2270126" y="31051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35" name="Oval 230"/>
          <p:cNvSpPr>
            <a:spLocks noChangeArrowheads="1"/>
          </p:cNvSpPr>
          <p:nvPr/>
        </p:nvSpPr>
        <p:spPr bwMode="auto">
          <a:xfrm>
            <a:off x="2254251" y="273050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36" name="Oval 231"/>
          <p:cNvSpPr>
            <a:spLocks noChangeArrowheads="1"/>
          </p:cNvSpPr>
          <p:nvPr/>
        </p:nvSpPr>
        <p:spPr bwMode="auto">
          <a:xfrm>
            <a:off x="2095501" y="26098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37" name="Oval 232"/>
          <p:cNvSpPr>
            <a:spLocks noChangeArrowheads="1"/>
          </p:cNvSpPr>
          <p:nvPr/>
        </p:nvSpPr>
        <p:spPr bwMode="auto">
          <a:xfrm>
            <a:off x="2228851" y="284797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38" name="Oval 233"/>
          <p:cNvSpPr>
            <a:spLocks noChangeArrowheads="1"/>
          </p:cNvSpPr>
          <p:nvPr/>
        </p:nvSpPr>
        <p:spPr bwMode="auto">
          <a:xfrm>
            <a:off x="2149476" y="270827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39" name="Oval 234"/>
          <p:cNvSpPr>
            <a:spLocks noChangeArrowheads="1"/>
          </p:cNvSpPr>
          <p:nvPr/>
        </p:nvSpPr>
        <p:spPr bwMode="auto">
          <a:xfrm>
            <a:off x="2206626" y="257810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40" name="Oval 235"/>
          <p:cNvSpPr>
            <a:spLocks noChangeArrowheads="1"/>
          </p:cNvSpPr>
          <p:nvPr/>
        </p:nvSpPr>
        <p:spPr bwMode="auto">
          <a:xfrm>
            <a:off x="2124075" y="2838450"/>
            <a:ext cx="76200" cy="76200"/>
          </a:xfrm>
          <a:prstGeom prst="ellipse">
            <a:avLst/>
          </a:prstGeom>
          <a:solidFill>
            <a:srgbClr val="F94107"/>
          </a:solidFill>
          <a:ln w="3175">
            <a:solidFill>
              <a:schemeClr val="tx1"/>
            </a:solidFill>
            <a:round/>
            <a:headEnd/>
            <a:tailEnd/>
          </a:ln>
        </p:spPr>
        <p:txBody>
          <a:bodyPr/>
          <a:lstStyle/>
          <a:p>
            <a:endParaRPr lang="el-GR"/>
          </a:p>
        </p:txBody>
      </p:sp>
      <p:sp>
        <p:nvSpPr>
          <p:cNvPr id="241" name="Oval 236"/>
          <p:cNvSpPr>
            <a:spLocks noChangeArrowheads="1"/>
          </p:cNvSpPr>
          <p:nvPr/>
        </p:nvSpPr>
        <p:spPr bwMode="auto">
          <a:xfrm>
            <a:off x="2330451" y="278130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42" name="Oval 237"/>
          <p:cNvSpPr>
            <a:spLocks noChangeArrowheads="1"/>
          </p:cNvSpPr>
          <p:nvPr/>
        </p:nvSpPr>
        <p:spPr bwMode="auto">
          <a:xfrm>
            <a:off x="2705100" y="28638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43" name="Oval 238"/>
          <p:cNvSpPr>
            <a:spLocks noChangeArrowheads="1"/>
          </p:cNvSpPr>
          <p:nvPr/>
        </p:nvSpPr>
        <p:spPr bwMode="auto">
          <a:xfrm>
            <a:off x="2679701" y="293052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44" name="Oval 239"/>
          <p:cNvSpPr>
            <a:spLocks noChangeArrowheads="1"/>
          </p:cNvSpPr>
          <p:nvPr/>
        </p:nvSpPr>
        <p:spPr bwMode="auto">
          <a:xfrm>
            <a:off x="2613025" y="28416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45" name="Oval 240"/>
          <p:cNvSpPr>
            <a:spLocks noChangeArrowheads="1"/>
          </p:cNvSpPr>
          <p:nvPr/>
        </p:nvSpPr>
        <p:spPr bwMode="auto">
          <a:xfrm>
            <a:off x="2403475" y="294957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46" name="Oval 241"/>
          <p:cNvSpPr>
            <a:spLocks noChangeArrowheads="1"/>
          </p:cNvSpPr>
          <p:nvPr/>
        </p:nvSpPr>
        <p:spPr bwMode="auto">
          <a:xfrm>
            <a:off x="2505076" y="277812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47" name="Oval 242"/>
          <p:cNvSpPr>
            <a:spLocks noChangeArrowheads="1"/>
          </p:cNvSpPr>
          <p:nvPr/>
        </p:nvSpPr>
        <p:spPr bwMode="auto">
          <a:xfrm>
            <a:off x="2409825" y="279400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48" name="Oval 243"/>
          <p:cNvSpPr>
            <a:spLocks noChangeArrowheads="1"/>
          </p:cNvSpPr>
          <p:nvPr/>
        </p:nvSpPr>
        <p:spPr bwMode="auto">
          <a:xfrm>
            <a:off x="2517776" y="289560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49" name="Oval 244"/>
          <p:cNvSpPr>
            <a:spLocks noChangeArrowheads="1"/>
          </p:cNvSpPr>
          <p:nvPr/>
        </p:nvSpPr>
        <p:spPr bwMode="auto">
          <a:xfrm>
            <a:off x="2768600" y="315277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50" name="Oval 245"/>
          <p:cNvSpPr>
            <a:spLocks noChangeArrowheads="1"/>
          </p:cNvSpPr>
          <p:nvPr/>
        </p:nvSpPr>
        <p:spPr bwMode="auto">
          <a:xfrm>
            <a:off x="2743201" y="3219450"/>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51" name="Oval 246"/>
          <p:cNvSpPr>
            <a:spLocks noChangeArrowheads="1"/>
          </p:cNvSpPr>
          <p:nvPr/>
        </p:nvSpPr>
        <p:spPr bwMode="auto">
          <a:xfrm>
            <a:off x="2676525" y="313055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52" name="Oval 247"/>
          <p:cNvSpPr>
            <a:spLocks noChangeArrowheads="1"/>
          </p:cNvSpPr>
          <p:nvPr/>
        </p:nvSpPr>
        <p:spPr bwMode="auto">
          <a:xfrm>
            <a:off x="2466975" y="3238501"/>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53" name="Oval 248"/>
          <p:cNvSpPr>
            <a:spLocks noChangeArrowheads="1"/>
          </p:cNvSpPr>
          <p:nvPr/>
        </p:nvSpPr>
        <p:spPr bwMode="auto">
          <a:xfrm>
            <a:off x="2568576" y="30670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54" name="Oval 249"/>
          <p:cNvSpPr>
            <a:spLocks noChangeArrowheads="1"/>
          </p:cNvSpPr>
          <p:nvPr/>
        </p:nvSpPr>
        <p:spPr bwMode="auto">
          <a:xfrm>
            <a:off x="2473325" y="30829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55" name="Oval 250"/>
          <p:cNvSpPr>
            <a:spLocks noChangeArrowheads="1"/>
          </p:cNvSpPr>
          <p:nvPr/>
        </p:nvSpPr>
        <p:spPr bwMode="auto">
          <a:xfrm>
            <a:off x="2581276" y="3184525"/>
            <a:ext cx="79375" cy="76200"/>
          </a:xfrm>
          <a:prstGeom prst="ellipse">
            <a:avLst/>
          </a:prstGeom>
          <a:solidFill>
            <a:srgbClr val="F94107"/>
          </a:solidFill>
          <a:ln w="3175">
            <a:solidFill>
              <a:schemeClr val="tx1"/>
            </a:solidFill>
            <a:round/>
            <a:headEnd/>
            <a:tailEnd/>
          </a:ln>
        </p:spPr>
        <p:txBody>
          <a:bodyPr/>
          <a:lstStyle/>
          <a:p>
            <a:endParaRPr lang="el-GR"/>
          </a:p>
        </p:txBody>
      </p:sp>
      <p:sp>
        <p:nvSpPr>
          <p:cNvPr id="256" name="Oval 251"/>
          <p:cNvSpPr>
            <a:spLocks noChangeArrowheads="1"/>
          </p:cNvSpPr>
          <p:nvPr/>
        </p:nvSpPr>
        <p:spPr bwMode="auto">
          <a:xfrm>
            <a:off x="3016250" y="27146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57" name="Oval 252"/>
          <p:cNvSpPr>
            <a:spLocks noChangeArrowheads="1"/>
          </p:cNvSpPr>
          <p:nvPr/>
        </p:nvSpPr>
        <p:spPr bwMode="auto">
          <a:xfrm>
            <a:off x="2924176" y="2619376"/>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58" name="Oval 253"/>
          <p:cNvSpPr>
            <a:spLocks noChangeArrowheads="1"/>
          </p:cNvSpPr>
          <p:nvPr/>
        </p:nvSpPr>
        <p:spPr bwMode="auto">
          <a:xfrm>
            <a:off x="2898776" y="2736851"/>
            <a:ext cx="79375" cy="79375"/>
          </a:xfrm>
          <a:prstGeom prst="ellipse">
            <a:avLst/>
          </a:prstGeom>
          <a:solidFill>
            <a:srgbClr val="F94107"/>
          </a:solidFill>
          <a:ln w="3175">
            <a:solidFill>
              <a:schemeClr val="tx1"/>
            </a:solidFill>
            <a:round/>
            <a:headEnd/>
            <a:tailEnd/>
          </a:ln>
        </p:spPr>
        <p:txBody>
          <a:bodyPr/>
          <a:lstStyle/>
          <a:p>
            <a:endParaRPr lang="el-GR"/>
          </a:p>
        </p:txBody>
      </p:sp>
      <p:sp>
        <p:nvSpPr>
          <p:cNvPr id="259" name="Oval 254"/>
          <p:cNvSpPr>
            <a:spLocks noChangeArrowheads="1"/>
          </p:cNvSpPr>
          <p:nvPr/>
        </p:nvSpPr>
        <p:spPr bwMode="auto">
          <a:xfrm>
            <a:off x="2794000" y="2727326"/>
            <a:ext cx="76200" cy="79375"/>
          </a:xfrm>
          <a:prstGeom prst="ellipse">
            <a:avLst/>
          </a:prstGeom>
          <a:solidFill>
            <a:srgbClr val="F94107"/>
          </a:solidFill>
          <a:ln w="3175">
            <a:solidFill>
              <a:schemeClr val="tx1"/>
            </a:solidFill>
            <a:round/>
            <a:headEnd/>
            <a:tailEnd/>
          </a:ln>
        </p:spPr>
        <p:txBody>
          <a:bodyPr/>
          <a:lstStyle/>
          <a:p>
            <a:endParaRPr lang="el-GR"/>
          </a:p>
        </p:txBody>
      </p:sp>
      <p:sp>
        <p:nvSpPr>
          <p:cNvPr id="260" name="Freeform 255"/>
          <p:cNvSpPr>
            <a:spLocks/>
          </p:cNvSpPr>
          <p:nvPr/>
        </p:nvSpPr>
        <p:spPr bwMode="auto">
          <a:xfrm>
            <a:off x="5095875" y="33432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61" name="Freeform 256"/>
          <p:cNvSpPr>
            <a:spLocks/>
          </p:cNvSpPr>
          <p:nvPr/>
        </p:nvSpPr>
        <p:spPr bwMode="auto">
          <a:xfrm>
            <a:off x="4991100" y="24479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62" name="Freeform 257"/>
          <p:cNvSpPr>
            <a:spLocks/>
          </p:cNvSpPr>
          <p:nvPr/>
        </p:nvSpPr>
        <p:spPr bwMode="auto">
          <a:xfrm>
            <a:off x="5495925" y="27527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63" name="Freeform 258"/>
          <p:cNvSpPr>
            <a:spLocks/>
          </p:cNvSpPr>
          <p:nvPr/>
        </p:nvSpPr>
        <p:spPr bwMode="auto">
          <a:xfrm>
            <a:off x="5829300" y="28860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64" name="Freeform 259"/>
          <p:cNvSpPr>
            <a:spLocks/>
          </p:cNvSpPr>
          <p:nvPr/>
        </p:nvSpPr>
        <p:spPr bwMode="auto">
          <a:xfrm>
            <a:off x="5667375" y="308610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65" name="Freeform 260"/>
          <p:cNvSpPr>
            <a:spLocks/>
          </p:cNvSpPr>
          <p:nvPr/>
        </p:nvSpPr>
        <p:spPr bwMode="auto">
          <a:xfrm>
            <a:off x="6172200" y="31146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66" name="Freeform 261"/>
          <p:cNvSpPr>
            <a:spLocks/>
          </p:cNvSpPr>
          <p:nvPr/>
        </p:nvSpPr>
        <p:spPr bwMode="auto">
          <a:xfrm>
            <a:off x="5340350" y="3409951"/>
            <a:ext cx="279400" cy="238125"/>
          </a:xfrm>
          <a:custGeom>
            <a:avLst/>
            <a:gdLst/>
            <a:ahLst/>
            <a:cxnLst>
              <a:cxn ang="0">
                <a:pos x="8" y="14"/>
              </a:cxn>
              <a:cxn ang="0">
                <a:pos x="24" y="28"/>
              </a:cxn>
              <a:cxn ang="0">
                <a:pos x="44" y="34"/>
              </a:cxn>
              <a:cxn ang="0">
                <a:pos x="70" y="32"/>
              </a:cxn>
              <a:cxn ang="0">
                <a:pos x="98" y="46"/>
              </a:cxn>
              <a:cxn ang="0">
                <a:pos x="114" y="66"/>
              </a:cxn>
              <a:cxn ang="0">
                <a:pos x="114" y="76"/>
              </a:cxn>
              <a:cxn ang="0">
                <a:pos x="96" y="84"/>
              </a:cxn>
              <a:cxn ang="0">
                <a:pos x="66" y="104"/>
              </a:cxn>
              <a:cxn ang="0">
                <a:pos x="54" y="122"/>
              </a:cxn>
              <a:cxn ang="0">
                <a:pos x="60" y="134"/>
              </a:cxn>
              <a:cxn ang="0">
                <a:pos x="82" y="146"/>
              </a:cxn>
              <a:cxn ang="0">
                <a:pos x="120" y="146"/>
              </a:cxn>
              <a:cxn ang="0">
                <a:pos x="150" y="136"/>
              </a:cxn>
              <a:cxn ang="0">
                <a:pos x="168" y="122"/>
              </a:cxn>
              <a:cxn ang="0">
                <a:pos x="176" y="106"/>
              </a:cxn>
              <a:cxn ang="0">
                <a:pos x="174" y="90"/>
              </a:cxn>
              <a:cxn ang="0">
                <a:pos x="164" y="74"/>
              </a:cxn>
              <a:cxn ang="0">
                <a:pos x="144" y="60"/>
              </a:cxn>
              <a:cxn ang="0">
                <a:pos x="100" y="44"/>
              </a:cxn>
              <a:cxn ang="0">
                <a:pos x="82" y="86"/>
              </a:cxn>
              <a:cxn ang="0">
                <a:pos x="66" y="102"/>
              </a:cxn>
              <a:cxn ang="0">
                <a:pos x="40" y="118"/>
              </a:cxn>
              <a:cxn ang="0">
                <a:pos x="18" y="110"/>
              </a:cxn>
              <a:cxn ang="0">
                <a:pos x="2" y="100"/>
              </a:cxn>
              <a:cxn ang="0">
                <a:pos x="2" y="78"/>
              </a:cxn>
              <a:cxn ang="0">
                <a:pos x="16" y="52"/>
              </a:cxn>
              <a:cxn ang="0">
                <a:pos x="40" y="28"/>
              </a:cxn>
              <a:cxn ang="0">
                <a:pos x="64" y="10"/>
              </a:cxn>
              <a:cxn ang="0">
                <a:pos x="88" y="2"/>
              </a:cxn>
              <a:cxn ang="0">
                <a:pos x="98" y="0"/>
              </a:cxn>
              <a:cxn ang="0">
                <a:pos x="100" y="10"/>
              </a:cxn>
            </a:cxnLst>
            <a:rect l="0" t="0" r="r" b="b"/>
            <a:pathLst>
              <a:path w="176" h="150">
                <a:moveTo>
                  <a:pt x="2" y="2"/>
                </a:moveTo>
                <a:lnTo>
                  <a:pt x="8" y="14"/>
                </a:lnTo>
                <a:lnTo>
                  <a:pt x="16" y="22"/>
                </a:lnTo>
                <a:lnTo>
                  <a:pt x="24" y="28"/>
                </a:lnTo>
                <a:lnTo>
                  <a:pt x="34" y="32"/>
                </a:lnTo>
                <a:lnTo>
                  <a:pt x="44" y="34"/>
                </a:lnTo>
                <a:lnTo>
                  <a:pt x="56" y="34"/>
                </a:lnTo>
                <a:lnTo>
                  <a:pt x="70" y="32"/>
                </a:lnTo>
                <a:lnTo>
                  <a:pt x="88" y="28"/>
                </a:lnTo>
                <a:lnTo>
                  <a:pt x="98" y="46"/>
                </a:lnTo>
                <a:lnTo>
                  <a:pt x="108" y="58"/>
                </a:lnTo>
                <a:lnTo>
                  <a:pt x="114" y="66"/>
                </a:lnTo>
                <a:lnTo>
                  <a:pt x="116" y="72"/>
                </a:lnTo>
                <a:lnTo>
                  <a:pt x="114" y="76"/>
                </a:lnTo>
                <a:lnTo>
                  <a:pt x="108" y="80"/>
                </a:lnTo>
                <a:lnTo>
                  <a:pt x="96" y="84"/>
                </a:lnTo>
                <a:lnTo>
                  <a:pt x="76" y="92"/>
                </a:lnTo>
                <a:lnTo>
                  <a:pt x="66" y="104"/>
                </a:lnTo>
                <a:lnTo>
                  <a:pt x="58" y="112"/>
                </a:lnTo>
                <a:lnTo>
                  <a:pt x="54" y="122"/>
                </a:lnTo>
                <a:lnTo>
                  <a:pt x="56" y="128"/>
                </a:lnTo>
                <a:lnTo>
                  <a:pt x="60" y="134"/>
                </a:lnTo>
                <a:lnTo>
                  <a:pt x="68" y="140"/>
                </a:lnTo>
                <a:lnTo>
                  <a:pt x="82" y="146"/>
                </a:lnTo>
                <a:lnTo>
                  <a:pt x="100" y="150"/>
                </a:lnTo>
                <a:lnTo>
                  <a:pt x="120" y="146"/>
                </a:lnTo>
                <a:lnTo>
                  <a:pt x="136" y="142"/>
                </a:lnTo>
                <a:lnTo>
                  <a:pt x="150" y="136"/>
                </a:lnTo>
                <a:lnTo>
                  <a:pt x="160" y="128"/>
                </a:lnTo>
                <a:lnTo>
                  <a:pt x="168" y="122"/>
                </a:lnTo>
                <a:lnTo>
                  <a:pt x="174" y="114"/>
                </a:lnTo>
                <a:lnTo>
                  <a:pt x="176" y="106"/>
                </a:lnTo>
                <a:lnTo>
                  <a:pt x="176" y="98"/>
                </a:lnTo>
                <a:lnTo>
                  <a:pt x="174" y="90"/>
                </a:lnTo>
                <a:lnTo>
                  <a:pt x="170" y="82"/>
                </a:lnTo>
                <a:lnTo>
                  <a:pt x="164" y="74"/>
                </a:lnTo>
                <a:lnTo>
                  <a:pt x="154" y="66"/>
                </a:lnTo>
                <a:lnTo>
                  <a:pt x="144" y="60"/>
                </a:lnTo>
                <a:lnTo>
                  <a:pt x="132" y="54"/>
                </a:lnTo>
                <a:lnTo>
                  <a:pt x="100" y="44"/>
                </a:lnTo>
                <a:lnTo>
                  <a:pt x="90" y="66"/>
                </a:lnTo>
                <a:lnTo>
                  <a:pt x="82" y="86"/>
                </a:lnTo>
                <a:lnTo>
                  <a:pt x="76" y="94"/>
                </a:lnTo>
                <a:lnTo>
                  <a:pt x="66" y="102"/>
                </a:lnTo>
                <a:lnTo>
                  <a:pt x="56" y="110"/>
                </a:lnTo>
                <a:lnTo>
                  <a:pt x="40" y="118"/>
                </a:lnTo>
                <a:lnTo>
                  <a:pt x="28" y="114"/>
                </a:lnTo>
                <a:lnTo>
                  <a:pt x="18" y="110"/>
                </a:lnTo>
                <a:lnTo>
                  <a:pt x="8" y="106"/>
                </a:lnTo>
                <a:lnTo>
                  <a:pt x="2" y="100"/>
                </a:lnTo>
                <a:lnTo>
                  <a:pt x="0" y="90"/>
                </a:lnTo>
                <a:lnTo>
                  <a:pt x="2" y="78"/>
                </a:lnTo>
                <a:lnTo>
                  <a:pt x="8" y="64"/>
                </a:lnTo>
                <a:lnTo>
                  <a:pt x="16" y="52"/>
                </a:lnTo>
                <a:lnTo>
                  <a:pt x="28" y="38"/>
                </a:lnTo>
                <a:lnTo>
                  <a:pt x="40" y="28"/>
                </a:lnTo>
                <a:lnTo>
                  <a:pt x="52" y="18"/>
                </a:lnTo>
                <a:lnTo>
                  <a:pt x="64" y="10"/>
                </a:lnTo>
                <a:lnTo>
                  <a:pt x="78" y="4"/>
                </a:lnTo>
                <a:lnTo>
                  <a:pt x="88" y="2"/>
                </a:lnTo>
                <a:lnTo>
                  <a:pt x="94" y="0"/>
                </a:lnTo>
                <a:lnTo>
                  <a:pt x="98" y="0"/>
                </a:lnTo>
                <a:lnTo>
                  <a:pt x="100" y="2"/>
                </a:lnTo>
                <a:lnTo>
                  <a:pt x="100" y="10"/>
                </a:lnTo>
              </a:path>
            </a:pathLst>
          </a:custGeom>
          <a:noFill/>
          <a:ln w="12700">
            <a:solidFill>
              <a:schemeClr val="tx1"/>
            </a:solidFill>
            <a:prstDash val="solid"/>
            <a:round/>
            <a:headEnd/>
            <a:tailEnd/>
          </a:ln>
        </p:spPr>
        <p:txBody>
          <a:bodyPr/>
          <a:lstStyle/>
          <a:p>
            <a:endParaRPr lang="el-GR"/>
          </a:p>
        </p:txBody>
      </p:sp>
      <p:grpSp>
        <p:nvGrpSpPr>
          <p:cNvPr id="267" name="Group 262"/>
          <p:cNvGrpSpPr>
            <a:grpSpLocks/>
          </p:cNvGrpSpPr>
          <p:nvPr/>
        </p:nvGrpSpPr>
        <p:grpSpPr bwMode="auto">
          <a:xfrm>
            <a:off x="5924550" y="3422650"/>
            <a:ext cx="1809750" cy="1663700"/>
            <a:chOff x="2772" y="2156"/>
            <a:chExt cx="1140" cy="1048"/>
          </a:xfrm>
        </p:grpSpPr>
        <p:sp>
          <p:nvSpPr>
            <p:cNvPr id="268" name="Freeform 263"/>
            <p:cNvSpPr>
              <a:spLocks/>
            </p:cNvSpPr>
            <p:nvPr/>
          </p:nvSpPr>
          <p:spPr bwMode="auto">
            <a:xfrm>
              <a:off x="2830" y="2206"/>
              <a:ext cx="1024" cy="948"/>
            </a:xfrm>
            <a:custGeom>
              <a:avLst/>
              <a:gdLst/>
              <a:ahLst/>
              <a:cxnLst>
                <a:cxn ang="0">
                  <a:pos x="12" y="0"/>
                </a:cxn>
                <a:cxn ang="0">
                  <a:pos x="0" y="14"/>
                </a:cxn>
                <a:cxn ang="0">
                  <a:pos x="1012" y="948"/>
                </a:cxn>
                <a:cxn ang="0">
                  <a:pos x="1024" y="934"/>
                </a:cxn>
                <a:cxn ang="0">
                  <a:pos x="12" y="0"/>
                </a:cxn>
              </a:cxnLst>
              <a:rect l="0" t="0" r="r" b="b"/>
              <a:pathLst>
                <a:path w="1024" h="948">
                  <a:moveTo>
                    <a:pt x="12" y="0"/>
                  </a:moveTo>
                  <a:lnTo>
                    <a:pt x="0" y="14"/>
                  </a:lnTo>
                  <a:lnTo>
                    <a:pt x="1012" y="948"/>
                  </a:lnTo>
                  <a:lnTo>
                    <a:pt x="1024" y="934"/>
                  </a:lnTo>
                  <a:lnTo>
                    <a:pt x="12" y="0"/>
                  </a:lnTo>
                  <a:close/>
                </a:path>
              </a:pathLst>
            </a:custGeom>
            <a:solidFill>
              <a:srgbClr val="66FF66"/>
            </a:solidFill>
            <a:ln w="9525">
              <a:solidFill>
                <a:schemeClr val="tx1"/>
              </a:solidFill>
              <a:round/>
              <a:headEnd/>
              <a:tailEnd/>
            </a:ln>
          </p:spPr>
          <p:txBody>
            <a:bodyPr/>
            <a:lstStyle/>
            <a:p>
              <a:endParaRPr lang="el-GR"/>
            </a:p>
          </p:txBody>
        </p:sp>
        <p:sp>
          <p:nvSpPr>
            <p:cNvPr id="269" name="Freeform 264"/>
            <p:cNvSpPr>
              <a:spLocks/>
            </p:cNvSpPr>
            <p:nvPr/>
          </p:nvSpPr>
          <p:spPr bwMode="auto">
            <a:xfrm>
              <a:off x="2772" y="2156"/>
              <a:ext cx="102" cy="96"/>
            </a:xfrm>
            <a:custGeom>
              <a:avLst/>
              <a:gdLst/>
              <a:ahLst/>
              <a:cxnLst>
                <a:cxn ang="0">
                  <a:pos x="102" y="28"/>
                </a:cxn>
                <a:cxn ang="0">
                  <a:pos x="0" y="0"/>
                </a:cxn>
                <a:cxn ang="0">
                  <a:pos x="38" y="96"/>
                </a:cxn>
                <a:cxn ang="0">
                  <a:pos x="102" y="28"/>
                </a:cxn>
              </a:cxnLst>
              <a:rect l="0" t="0" r="r" b="b"/>
              <a:pathLst>
                <a:path w="102" h="96">
                  <a:moveTo>
                    <a:pt x="102" y="28"/>
                  </a:moveTo>
                  <a:lnTo>
                    <a:pt x="0" y="0"/>
                  </a:lnTo>
                  <a:lnTo>
                    <a:pt x="38" y="96"/>
                  </a:lnTo>
                  <a:lnTo>
                    <a:pt x="102" y="28"/>
                  </a:lnTo>
                  <a:close/>
                </a:path>
              </a:pathLst>
            </a:custGeom>
            <a:solidFill>
              <a:srgbClr val="66FF66"/>
            </a:solidFill>
            <a:ln w="9525">
              <a:solidFill>
                <a:schemeClr val="tx1"/>
              </a:solidFill>
              <a:round/>
              <a:headEnd/>
              <a:tailEnd/>
            </a:ln>
          </p:spPr>
          <p:txBody>
            <a:bodyPr/>
            <a:lstStyle/>
            <a:p>
              <a:endParaRPr lang="el-GR"/>
            </a:p>
          </p:txBody>
        </p:sp>
        <p:sp>
          <p:nvSpPr>
            <p:cNvPr id="270" name="Freeform 265"/>
            <p:cNvSpPr>
              <a:spLocks/>
            </p:cNvSpPr>
            <p:nvPr/>
          </p:nvSpPr>
          <p:spPr bwMode="auto">
            <a:xfrm>
              <a:off x="3812" y="3108"/>
              <a:ext cx="100" cy="96"/>
            </a:xfrm>
            <a:custGeom>
              <a:avLst/>
              <a:gdLst/>
              <a:ahLst/>
              <a:cxnLst>
                <a:cxn ang="0">
                  <a:pos x="0" y="68"/>
                </a:cxn>
                <a:cxn ang="0">
                  <a:pos x="100" y="96"/>
                </a:cxn>
                <a:cxn ang="0">
                  <a:pos x="64" y="0"/>
                </a:cxn>
                <a:cxn ang="0">
                  <a:pos x="0" y="68"/>
                </a:cxn>
              </a:cxnLst>
              <a:rect l="0" t="0" r="r" b="b"/>
              <a:pathLst>
                <a:path w="100" h="96">
                  <a:moveTo>
                    <a:pt x="0" y="68"/>
                  </a:moveTo>
                  <a:lnTo>
                    <a:pt x="100" y="96"/>
                  </a:lnTo>
                  <a:lnTo>
                    <a:pt x="64" y="0"/>
                  </a:lnTo>
                  <a:lnTo>
                    <a:pt x="0" y="68"/>
                  </a:lnTo>
                  <a:close/>
                </a:path>
              </a:pathLst>
            </a:custGeom>
            <a:solidFill>
              <a:srgbClr val="66FF66"/>
            </a:solidFill>
            <a:ln w="9525">
              <a:solidFill>
                <a:schemeClr val="tx1"/>
              </a:solidFill>
              <a:round/>
              <a:headEnd/>
              <a:tailEnd/>
            </a:ln>
          </p:spPr>
          <p:txBody>
            <a:bodyPr/>
            <a:lstStyle/>
            <a:p>
              <a:endParaRPr lang="el-GR"/>
            </a:p>
          </p:txBody>
        </p:sp>
      </p:grpSp>
      <p:sp>
        <p:nvSpPr>
          <p:cNvPr id="271" name="Freeform 266"/>
          <p:cNvSpPr>
            <a:spLocks/>
          </p:cNvSpPr>
          <p:nvPr/>
        </p:nvSpPr>
        <p:spPr bwMode="auto">
          <a:xfrm>
            <a:off x="6384925" y="353060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2" name="Freeform 267"/>
          <p:cNvSpPr>
            <a:spLocks/>
          </p:cNvSpPr>
          <p:nvPr/>
        </p:nvSpPr>
        <p:spPr bwMode="auto">
          <a:xfrm>
            <a:off x="8286750" y="481965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3" name="Freeform 268"/>
          <p:cNvSpPr>
            <a:spLocks/>
          </p:cNvSpPr>
          <p:nvPr/>
        </p:nvSpPr>
        <p:spPr bwMode="auto">
          <a:xfrm>
            <a:off x="8124825" y="50196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4" name="Freeform 269"/>
          <p:cNvSpPr>
            <a:spLocks/>
          </p:cNvSpPr>
          <p:nvPr/>
        </p:nvSpPr>
        <p:spPr bwMode="auto">
          <a:xfrm>
            <a:off x="7458075" y="512445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5" name="Freeform 270"/>
          <p:cNvSpPr>
            <a:spLocks/>
          </p:cNvSpPr>
          <p:nvPr/>
        </p:nvSpPr>
        <p:spPr bwMode="auto">
          <a:xfrm>
            <a:off x="7791450" y="525780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6" name="Freeform 271"/>
          <p:cNvSpPr>
            <a:spLocks/>
          </p:cNvSpPr>
          <p:nvPr/>
        </p:nvSpPr>
        <p:spPr bwMode="auto">
          <a:xfrm>
            <a:off x="7629525" y="54578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7" name="Freeform 272"/>
          <p:cNvSpPr>
            <a:spLocks/>
          </p:cNvSpPr>
          <p:nvPr/>
        </p:nvSpPr>
        <p:spPr bwMode="auto">
          <a:xfrm>
            <a:off x="8667750" y="54197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8" name="Freeform 273"/>
          <p:cNvSpPr>
            <a:spLocks/>
          </p:cNvSpPr>
          <p:nvPr/>
        </p:nvSpPr>
        <p:spPr bwMode="auto">
          <a:xfrm>
            <a:off x="9591675" y="48863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79" name="Freeform 274"/>
          <p:cNvSpPr>
            <a:spLocks/>
          </p:cNvSpPr>
          <p:nvPr/>
        </p:nvSpPr>
        <p:spPr bwMode="auto">
          <a:xfrm>
            <a:off x="8162925" y="5267326"/>
            <a:ext cx="190500" cy="238125"/>
          </a:xfrm>
          <a:custGeom>
            <a:avLst/>
            <a:gdLst/>
            <a:ahLst/>
            <a:cxnLst>
              <a:cxn ang="0">
                <a:pos x="2" y="4"/>
              </a:cxn>
              <a:cxn ang="0">
                <a:pos x="6" y="16"/>
              </a:cxn>
              <a:cxn ang="0">
                <a:pos x="12" y="24"/>
              </a:cxn>
              <a:cxn ang="0">
                <a:pos x="16" y="30"/>
              </a:cxn>
              <a:cxn ang="0">
                <a:pos x="22" y="34"/>
              </a:cxn>
              <a:cxn ang="0">
                <a:pos x="30" y="36"/>
              </a:cxn>
              <a:cxn ang="0">
                <a:pos x="38" y="34"/>
              </a:cxn>
              <a:cxn ang="0">
                <a:pos x="48" y="32"/>
              </a:cxn>
              <a:cxn ang="0">
                <a:pos x="60" y="28"/>
              </a:cxn>
              <a:cxn ang="0">
                <a:pos x="68" y="46"/>
              </a:cxn>
              <a:cxn ang="0">
                <a:pos x="72" y="60"/>
              </a:cxn>
              <a:cxn ang="0">
                <a:pos x="76" y="68"/>
              </a:cxn>
              <a:cxn ang="0">
                <a:pos x="78" y="74"/>
              </a:cxn>
              <a:cxn ang="0">
                <a:pos x="78" y="78"/>
              </a:cxn>
              <a:cxn ang="0">
                <a:pos x="74" y="80"/>
              </a:cxn>
              <a:cxn ang="0">
                <a:pos x="64" y="86"/>
              </a:cxn>
              <a:cxn ang="0">
                <a:pos x="52" y="94"/>
              </a:cxn>
              <a:cxn ang="0">
                <a:pos x="44" y="106"/>
              </a:cxn>
              <a:cxn ang="0">
                <a:pos x="40" y="114"/>
              </a:cxn>
              <a:cxn ang="0">
                <a:pos x="38" y="122"/>
              </a:cxn>
              <a:cxn ang="0">
                <a:pos x="38" y="130"/>
              </a:cxn>
              <a:cxn ang="0">
                <a:pos x="40" y="136"/>
              </a:cxn>
              <a:cxn ang="0">
                <a:pos x="46" y="140"/>
              </a:cxn>
              <a:cxn ang="0">
                <a:pos x="56" y="146"/>
              </a:cxn>
              <a:cxn ang="0">
                <a:pos x="68" y="150"/>
              </a:cxn>
              <a:cxn ang="0">
                <a:pos x="82" y="146"/>
              </a:cxn>
              <a:cxn ang="0">
                <a:pos x="92" y="142"/>
              </a:cxn>
              <a:cxn ang="0">
                <a:pos x="108" y="130"/>
              </a:cxn>
              <a:cxn ang="0">
                <a:pos x="118" y="114"/>
              </a:cxn>
              <a:cxn ang="0">
                <a:pos x="120" y="98"/>
              </a:cxn>
              <a:cxn ang="0">
                <a:pos x="116" y="82"/>
              </a:cxn>
              <a:cxn ang="0">
                <a:pos x="104" y="66"/>
              </a:cxn>
              <a:cxn ang="0">
                <a:pos x="88" y="54"/>
              </a:cxn>
              <a:cxn ang="0">
                <a:pos x="68" y="44"/>
              </a:cxn>
              <a:cxn ang="0">
                <a:pos x="62" y="68"/>
              </a:cxn>
              <a:cxn ang="0">
                <a:pos x="56" y="86"/>
              </a:cxn>
              <a:cxn ang="0">
                <a:pos x="52" y="94"/>
              </a:cxn>
              <a:cxn ang="0">
                <a:pos x="46" y="102"/>
              </a:cxn>
              <a:cxn ang="0">
                <a:pos x="38" y="110"/>
              </a:cxn>
              <a:cxn ang="0">
                <a:pos x="28" y="118"/>
              </a:cxn>
              <a:cxn ang="0">
                <a:pos x="20" y="114"/>
              </a:cxn>
              <a:cxn ang="0">
                <a:pos x="12" y="112"/>
              </a:cxn>
              <a:cxn ang="0">
                <a:pos x="6" y="108"/>
              </a:cxn>
              <a:cxn ang="0">
                <a:pos x="2" y="102"/>
              </a:cxn>
              <a:cxn ang="0">
                <a:pos x="0" y="90"/>
              </a:cxn>
              <a:cxn ang="0">
                <a:pos x="2" y="78"/>
              </a:cxn>
              <a:cxn ang="0">
                <a:pos x="6" y="64"/>
              </a:cxn>
              <a:cxn ang="0">
                <a:pos x="12" y="52"/>
              </a:cxn>
              <a:cxn ang="0">
                <a:pos x="28" y="28"/>
              </a:cxn>
              <a:cxn ang="0">
                <a:pos x="36" y="18"/>
              </a:cxn>
              <a:cxn ang="0">
                <a:pos x="44" y="12"/>
              </a:cxn>
              <a:cxn ang="0">
                <a:pos x="54" y="6"/>
              </a:cxn>
              <a:cxn ang="0">
                <a:pos x="60" y="2"/>
              </a:cxn>
              <a:cxn ang="0">
                <a:pos x="64" y="0"/>
              </a:cxn>
              <a:cxn ang="0">
                <a:pos x="66" y="0"/>
              </a:cxn>
              <a:cxn ang="0">
                <a:pos x="68" y="4"/>
              </a:cxn>
              <a:cxn ang="0">
                <a:pos x="68" y="12"/>
              </a:cxn>
            </a:cxnLst>
            <a:rect l="0" t="0" r="r" b="b"/>
            <a:pathLst>
              <a:path w="120" h="150">
                <a:moveTo>
                  <a:pt x="2" y="4"/>
                </a:moveTo>
                <a:lnTo>
                  <a:pt x="6" y="16"/>
                </a:lnTo>
                <a:lnTo>
                  <a:pt x="12" y="24"/>
                </a:lnTo>
                <a:lnTo>
                  <a:pt x="16" y="30"/>
                </a:lnTo>
                <a:lnTo>
                  <a:pt x="22" y="34"/>
                </a:lnTo>
                <a:lnTo>
                  <a:pt x="30" y="36"/>
                </a:lnTo>
                <a:lnTo>
                  <a:pt x="38" y="34"/>
                </a:lnTo>
                <a:lnTo>
                  <a:pt x="48" y="32"/>
                </a:lnTo>
                <a:lnTo>
                  <a:pt x="60" y="28"/>
                </a:lnTo>
                <a:lnTo>
                  <a:pt x="68" y="46"/>
                </a:lnTo>
                <a:lnTo>
                  <a:pt x="72" y="60"/>
                </a:lnTo>
                <a:lnTo>
                  <a:pt x="76" y="68"/>
                </a:lnTo>
                <a:lnTo>
                  <a:pt x="78" y="74"/>
                </a:lnTo>
                <a:lnTo>
                  <a:pt x="78" y="78"/>
                </a:lnTo>
                <a:lnTo>
                  <a:pt x="74" y="80"/>
                </a:lnTo>
                <a:lnTo>
                  <a:pt x="64" y="86"/>
                </a:lnTo>
                <a:lnTo>
                  <a:pt x="52" y="94"/>
                </a:lnTo>
                <a:lnTo>
                  <a:pt x="44" y="106"/>
                </a:lnTo>
                <a:lnTo>
                  <a:pt x="40" y="114"/>
                </a:lnTo>
                <a:lnTo>
                  <a:pt x="38" y="122"/>
                </a:lnTo>
                <a:lnTo>
                  <a:pt x="38" y="130"/>
                </a:lnTo>
                <a:lnTo>
                  <a:pt x="40" y="136"/>
                </a:lnTo>
                <a:lnTo>
                  <a:pt x="46" y="140"/>
                </a:lnTo>
                <a:lnTo>
                  <a:pt x="56" y="146"/>
                </a:lnTo>
                <a:lnTo>
                  <a:pt x="68" y="150"/>
                </a:lnTo>
                <a:lnTo>
                  <a:pt x="82" y="146"/>
                </a:lnTo>
                <a:lnTo>
                  <a:pt x="92" y="142"/>
                </a:lnTo>
                <a:lnTo>
                  <a:pt x="108" y="130"/>
                </a:lnTo>
                <a:lnTo>
                  <a:pt x="118" y="114"/>
                </a:lnTo>
                <a:lnTo>
                  <a:pt x="120" y="98"/>
                </a:lnTo>
                <a:lnTo>
                  <a:pt x="116" y="82"/>
                </a:lnTo>
                <a:lnTo>
                  <a:pt x="104" y="66"/>
                </a:lnTo>
                <a:lnTo>
                  <a:pt x="88" y="54"/>
                </a:lnTo>
                <a:lnTo>
                  <a:pt x="68" y="44"/>
                </a:lnTo>
                <a:lnTo>
                  <a:pt x="62" y="68"/>
                </a:lnTo>
                <a:lnTo>
                  <a:pt x="56" y="86"/>
                </a:lnTo>
                <a:lnTo>
                  <a:pt x="52" y="94"/>
                </a:lnTo>
                <a:lnTo>
                  <a:pt x="46" y="102"/>
                </a:lnTo>
                <a:lnTo>
                  <a:pt x="38" y="110"/>
                </a:lnTo>
                <a:lnTo>
                  <a:pt x="28" y="118"/>
                </a:lnTo>
                <a:lnTo>
                  <a:pt x="20" y="114"/>
                </a:lnTo>
                <a:lnTo>
                  <a:pt x="12" y="112"/>
                </a:lnTo>
                <a:lnTo>
                  <a:pt x="6" y="108"/>
                </a:lnTo>
                <a:lnTo>
                  <a:pt x="2" y="102"/>
                </a:lnTo>
                <a:lnTo>
                  <a:pt x="0" y="90"/>
                </a:lnTo>
                <a:lnTo>
                  <a:pt x="2" y="78"/>
                </a:lnTo>
                <a:lnTo>
                  <a:pt x="6" y="64"/>
                </a:lnTo>
                <a:lnTo>
                  <a:pt x="12" y="52"/>
                </a:lnTo>
                <a:lnTo>
                  <a:pt x="28" y="28"/>
                </a:lnTo>
                <a:lnTo>
                  <a:pt x="36" y="18"/>
                </a:lnTo>
                <a:lnTo>
                  <a:pt x="44" y="12"/>
                </a:lnTo>
                <a:lnTo>
                  <a:pt x="54" y="6"/>
                </a:lnTo>
                <a:lnTo>
                  <a:pt x="60" y="2"/>
                </a:lnTo>
                <a:lnTo>
                  <a:pt x="64" y="0"/>
                </a:lnTo>
                <a:lnTo>
                  <a:pt x="66" y="0"/>
                </a:lnTo>
                <a:lnTo>
                  <a:pt x="68" y="4"/>
                </a:lnTo>
                <a:lnTo>
                  <a:pt x="68" y="12"/>
                </a:lnTo>
              </a:path>
            </a:pathLst>
          </a:custGeom>
          <a:noFill/>
          <a:ln w="12700">
            <a:solidFill>
              <a:schemeClr val="tx1"/>
            </a:solidFill>
            <a:prstDash val="solid"/>
            <a:round/>
            <a:headEnd/>
            <a:tailEnd/>
          </a:ln>
        </p:spPr>
        <p:txBody>
          <a:bodyPr/>
          <a:lstStyle/>
          <a:p>
            <a:endParaRPr lang="el-GR"/>
          </a:p>
        </p:txBody>
      </p:sp>
      <p:sp>
        <p:nvSpPr>
          <p:cNvPr id="280" name="Freeform 275"/>
          <p:cNvSpPr>
            <a:spLocks/>
          </p:cNvSpPr>
          <p:nvPr/>
        </p:nvSpPr>
        <p:spPr bwMode="auto">
          <a:xfrm>
            <a:off x="8915400" y="510540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1" name="Freeform 276"/>
          <p:cNvSpPr>
            <a:spLocks/>
          </p:cNvSpPr>
          <p:nvPr/>
        </p:nvSpPr>
        <p:spPr bwMode="auto">
          <a:xfrm>
            <a:off x="9010650" y="453390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2" name="Freeform 277"/>
          <p:cNvSpPr>
            <a:spLocks/>
          </p:cNvSpPr>
          <p:nvPr/>
        </p:nvSpPr>
        <p:spPr bwMode="auto">
          <a:xfrm>
            <a:off x="8540750" y="502920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3" name="Freeform 278"/>
          <p:cNvSpPr>
            <a:spLocks/>
          </p:cNvSpPr>
          <p:nvPr/>
        </p:nvSpPr>
        <p:spPr bwMode="auto">
          <a:xfrm>
            <a:off x="6788150" y="39211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4" name="Freeform 279"/>
          <p:cNvSpPr>
            <a:spLocks/>
          </p:cNvSpPr>
          <p:nvPr/>
        </p:nvSpPr>
        <p:spPr bwMode="auto">
          <a:xfrm>
            <a:off x="9229725" y="36099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5" name="Freeform 280"/>
          <p:cNvSpPr>
            <a:spLocks/>
          </p:cNvSpPr>
          <p:nvPr/>
        </p:nvSpPr>
        <p:spPr bwMode="auto">
          <a:xfrm>
            <a:off x="8686800" y="37623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6" name="Freeform 281"/>
          <p:cNvSpPr>
            <a:spLocks/>
          </p:cNvSpPr>
          <p:nvPr/>
        </p:nvSpPr>
        <p:spPr bwMode="auto">
          <a:xfrm>
            <a:off x="8772525" y="47529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7" name="Freeform 282"/>
          <p:cNvSpPr>
            <a:spLocks/>
          </p:cNvSpPr>
          <p:nvPr/>
        </p:nvSpPr>
        <p:spPr bwMode="auto">
          <a:xfrm>
            <a:off x="8410575" y="417195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8" name="Freeform 283"/>
          <p:cNvSpPr>
            <a:spLocks/>
          </p:cNvSpPr>
          <p:nvPr/>
        </p:nvSpPr>
        <p:spPr bwMode="auto">
          <a:xfrm>
            <a:off x="9296400" y="2190751"/>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289" name="Oval 284"/>
          <p:cNvSpPr>
            <a:spLocks noChangeArrowheads="1"/>
          </p:cNvSpPr>
          <p:nvPr/>
        </p:nvSpPr>
        <p:spPr bwMode="auto">
          <a:xfrm>
            <a:off x="5346701" y="379730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0" name="Oval 285"/>
          <p:cNvSpPr>
            <a:spLocks noChangeArrowheads="1"/>
          </p:cNvSpPr>
          <p:nvPr/>
        </p:nvSpPr>
        <p:spPr bwMode="auto">
          <a:xfrm>
            <a:off x="5168901" y="375285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1" name="Oval 286"/>
          <p:cNvSpPr>
            <a:spLocks noChangeArrowheads="1"/>
          </p:cNvSpPr>
          <p:nvPr/>
        </p:nvSpPr>
        <p:spPr bwMode="auto">
          <a:xfrm>
            <a:off x="5753101" y="36671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2" name="Oval 287"/>
          <p:cNvSpPr>
            <a:spLocks noChangeArrowheads="1"/>
          </p:cNvSpPr>
          <p:nvPr/>
        </p:nvSpPr>
        <p:spPr bwMode="auto">
          <a:xfrm>
            <a:off x="5568951" y="330200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3" name="Oval 288"/>
          <p:cNvSpPr>
            <a:spLocks noChangeArrowheads="1"/>
          </p:cNvSpPr>
          <p:nvPr/>
        </p:nvSpPr>
        <p:spPr bwMode="auto">
          <a:xfrm>
            <a:off x="4584701" y="2971801"/>
            <a:ext cx="79375" cy="79375"/>
          </a:xfrm>
          <a:prstGeom prst="ellipse">
            <a:avLst/>
          </a:prstGeom>
          <a:noFill/>
          <a:ln w="9525">
            <a:solidFill>
              <a:schemeClr val="tx1"/>
            </a:solidFill>
            <a:round/>
            <a:headEnd/>
            <a:tailEnd/>
          </a:ln>
        </p:spPr>
        <p:txBody>
          <a:bodyPr/>
          <a:lstStyle/>
          <a:p>
            <a:endParaRPr lang="el-GR"/>
          </a:p>
        </p:txBody>
      </p:sp>
      <p:sp>
        <p:nvSpPr>
          <p:cNvPr id="294" name="Oval 289"/>
          <p:cNvSpPr>
            <a:spLocks noChangeArrowheads="1"/>
          </p:cNvSpPr>
          <p:nvPr/>
        </p:nvSpPr>
        <p:spPr bwMode="auto">
          <a:xfrm>
            <a:off x="7689851" y="485775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5" name="Oval 290"/>
          <p:cNvSpPr>
            <a:spLocks noChangeArrowheads="1"/>
          </p:cNvSpPr>
          <p:nvPr/>
        </p:nvSpPr>
        <p:spPr bwMode="auto">
          <a:xfrm>
            <a:off x="8083551" y="461645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6" name="Oval 291"/>
          <p:cNvSpPr>
            <a:spLocks noChangeArrowheads="1"/>
          </p:cNvSpPr>
          <p:nvPr/>
        </p:nvSpPr>
        <p:spPr bwMode="auto">
          <a:xfrm>
            <a:off x="5905501" y="38195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7" name="Oval 292"/>
          <p:cNvSpPr>
            <a:spLocks noChangeArrowheads="1"/>
          </p:cNvSpPr>
          <p:nvPr/>
        </p:nvSpPr>
        <p:spPr bwMode="auto">
          <a:xfrm>
            <a:off x="5867401" y="42767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98" name="Oval 293"/>
          <p:cNvSpPr>
            <a:spLocks noChangeArrowheads="1"/>
          </p:cNvSpPr>
          <p:nvPr/>
        </p:nvSpPr>
        <p:spPr bwMode="auto">
          <a:xfrm>
            <a:off x="6546851" y="4689476"/>
            <a:ext cx="79375" cy="79375"/>
          </a:xfrm>
          <a:prstGeom prst="ellipse">
            <a:avLst/>
          </a:prstGeom>
          <a:noFill/>
          <a:ln w="9525">
            <a:solidFill>
              <a:schemeClr val="tx1"/>
            </a:solidFill>
            <a:round/>
            <a:headEnd/>
            <a:tailEnd/>
          </a:ln>
        </p:spPr>
        <p:txBody>
          <a:bodyPr/>
          <a:lstStyle/>
          <a:p>
            <a:endParaRPr lang="el-GR"/>
          </a:p>
        </p:txBody>
      </p:sp>
      <p:sp>
        <p:nvSpPr>
          <p:cNvPr id="299" name="Oval 294"/>
          <p:cNvSpPr>
            <a:spLocks noChangeArrowheads="1"/>
          </p:cNvSpPr>
          <p:nvPr/>
        </p:nvSpPr>
        <p:spPr bwMode="auto">
          <a:xfrm>
            <a:off x="6362701" y="42767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00" name="Oval 295"/>
          <p:cNvSpPr>
            <a:spLocks noChangeArrowheads="1"/>
          </p:cNvSpPr>
          <p:nvPr/>
        </p:nvSpPr>
        <p:spPr bwMode="auto">
          <a:xfrm>
            <a:off x="9067801" y="3594100"/>
            <a:ext cx="79375" cy="76200"/>
          </a:xfrm>
          <a:prstGeom prst="ellipse">
            <a:avLst/>
          </a:prstGeom>
          <a:solidFill>
            <a:schemeClr val="accent1"/>
          </a:solidFill>
          <a:ln w="9525">
            <a:solidFill>
              <a:schemeClr val="tx1"/>
            </a:solidFill>
            <a:round/>
            <a:headEnd/>
            <a:tailEnd/>
          </a:ln>
        </p:spPr>
        <p:txBody>
          <a:bodyPr/>
          <a:lstStyle/>
          <a:p>
            <a:endParaRPr lang="el-GR"/>
          </a:p>
        </p:txBody>
      </p:sp>
      <p:sp>
        <p:nvSpPr>
          <p:cNvPr id="301" name="Oval 296"/>
          <p:cNvSpPr>
            <a:spLocks noChangeArrowheads="1"/>
          </p:cNvSpPr>
          <p:nvPr/>
        </p:nvSpPr>
        <p:spPr bwMode="auto">
          <a:xfrm>
            <a:off x="6667501" y="45815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02" name="Oval 297"/>
          <p:cNvSpPr>
            <a:spLocks noChangeArrowheads="1"/>
          </p:cNvSpPr>
          <p:nvPr/>
        </p:nvSpPr>
        <p:spPr bwMode="auto">
          <a:xfrm>
            <a:off x="8794751" y="42767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03" name="Oval 298"/>
          <p:cNvSpPr>
            <a:spLocks noChangeArrowheads="1"/>
          </p:cNvSpPr>
          <p:nvPr/>
        </p:nvSpPr>
        <p:spPr bwMode="auto">
          <a:xfrm>
            <a:off x="7537451" y="5095876"/>
            <a:ext cx="79375" cy="79375"/>
          </a:xfrm>
          <a:prstGeom prst="ellipse">
            <a:avLst/>
          </a:prstGeom>
          <a:noFill/>
          <a:ln w="9525">
            <a:solidFill>
              <a:schemeClr val="tx1"/>
            </a:solidFill>
            <a:round/>
            <a:headEnd/>
            <a:tailEnd/>
          </a:ln>
        </p:spPr>
        <p:txBody>
          <a:bodyPr/>
          <a:lstStyle/>
          <a:p>
            <a:endParaRPr lang="el-GR"/>
          </a:p>
        </p:txBody>
      </p:sp>
      <p:sp>
        <p:nvSpPr>
          <p:cNvPr id="304" name="Oval 299"/>
          <p:cNvSpPr>
            <a:spLocks noChangeArrowheads="1"/>
          </p:cNvSpPr>
          <p:nvPr/>
        </p:nvSpPr>
        <p:spPr bwMode="auto">
          <a:xfrm>
            <a:off x="7124701" y="5038726"/>
            <a:ext cx="79375" cy="79375"/>
          </a:xfrm>
          <a:prstGeom prst="ellipse">
            <a:avLst/>
          </a:prstGeom>
          <a:noFill/>
          <a:ln w="9525">
            <a:solidFill>
              <a:schemeClr val="tx1"/>
            </a:solidFill>
            <a:round/>
            <a:headEnd/>
            <a:tailEnd/>
          </a:ln>
        </p:spPr>
        <p:txBody>
          <a:bodyPr/>
          <a:lstStyle/>
          <a:p>
            <a:endParaRPr lang="el-GR"/>
          </a:p>
        </p:txBody>
      </p:sp>
      <p:sp>
        <p:nvSpPr>
          <p:cNvPr id="305" name="Freeform 300"/>
          <p:cNvSpPr>
            <a:spLocks/>
          </p:cNvSpPr>
          <p:nvPr/>
        </p:nvSpPr>
        <p:spPr bwMode="auto">
          <a:xfrm>
            <a:off x="6858000" y="32416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306" name="Freeform 301"/>
          <p:cNvSpPr>
            <a:spLocks/>
          </p:cNvSpPr>
          <p:nvPr/>
        </p:nvSpPr>
        <p:spPr bwMode="auto">
          <a:xfrm>
            <a:off x="7092950" y="422592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307" name="Freeform 302"/>
          <p:cNvSpPr>
            <a:spLocks/>
          </p:cNvSpPr>
          <p:nvPr/>
        </p:nvSpPr>
        <p:spPr bwMode="auto">
          <a:xfrm>
            <a:off x="7734300" y="4359276"/>
            <a:ext cx="190500" cy="238125"/>
          </a:xfrm>
          <a:custGeom>
            <a:avLst/>
            <a:gdLst/>
            <a:ahLst/>
            <a:cxnLst>
              <a:cxn ang="0">
                <a:pos x="2" y="2"/>
              </a:cxn>
              <a:cxn ang="0">
                <a:pos x="6" y="14"/>
              </a:cxn>
              <a:cxn ang="0">
                <a:pos x="12" y="22"/>
              </a:cxn>
              <a:cxn ang="0">
                <a:pos x="16" y="28"/>
              </a:cxn>
              <a:cxn ang="0">
                <a:pos x="22" y="32"/>
              </a:cxn>
              <a:cxn ang="0">
                <a:pos x="30" y="34"/>
              </a:cxn>
              <a:cxn ang="0">
                <a:pos x="38" y="34"/>
              </a:cxn>
              <a:cxn ang="0">
                <a:pos x="48" y="32"/>
              </a:cxn>
              <a:cxn ang="0">
                <a:pos x="60" y="28"/>
              </a:cxn>
              <a:cxn ang="0">
                <a:pos x="68" y="46"/>
              </a:cxn>
              <a:cxn ang="0">
                <a:pos x="72" y="58"/>
              </a:cxn>
              <a:cxn ang="0">
                <a:pos x="76" y="66"/>
              </a:cxn>
              <a:cxn ang="0">
                <a:pos x="78" y="72"/>
              </a:cxn>
              <a:cxn ang="0">
                <a:pos x="78" y="76"/>
              </a:cxn>
              <a:cxn ang="0">
                <a:pos x="74" y="80"/>
              </a:cxn>
              <a:cxn ang="0">
                <a:pos x="64" y="84"/>
              </a:cxn>
              <a:cxn ang="0">
                <a:pos x="52" y="92"/>
              </a:cxn>
              <a:cxn ang="0">
                <a:pos x="44" y="104"/>
              </a:cxn>
              <a:cxn ang="0">
                <a:pos x="40" y="112"/>
              </a:cxn>
              <a:cxn ang="0">
                <a:pos x="38" y="122"/>
              </a:cxn>
              <a:cxn ang="0">
                <a:pos x="38" y="128"/>
              </a:cxn>
              <a:cxn ang="0">
                <a:pos x="40" y="134"/>
              </a:cxn>
              <a:cxn ang="0">
                <a:pos x="46" y="140"/>
              </a:cxn>
              <a:cxn ang="0">
                <a:pos x="56" y="146"/>
              </a:cxn>
              <a:cxn ang="0">
                <a:pos x="68" y="150"/>
              </a:cxn>
              <a:cxn ang="0">
                <a:pos x="82" y="146"/>
              </a:cxn>
              <a:cxn ang="0">
                <a:pos x="92" y="142"/>
              </a:cxn>
              <a:cxn ang="0">
                <a:pos x="108" y="128"/>
              </a:cxn>
              <a:cxn ang="0">
                <a:pos x="118" y="114"/>
              </a:cxn>
              <a:cxn ang="0">
                <a:pos x="120" y="98"/>
              </a:cxn>
              <a:cxn ang="0">
                <a:pos x="116" y="82"/>
              </a:cxn>
              <a:cxn ang="0">
                <a:pos x="104" y="66"/>
              </a:cxn>
              <a:cxn ang="0">
                <a:pos x="88" y="54"/>
              </a:cxn>
              <a:cxn ang="0">
                <a:pos x="68" y="44"/>
              </a:cxn>
              <a:cxn ang="0">
                <a:pos x="62" y="66"/>
              </a:cxn>
              <a:cxn ang="0">
                <a:pos x="56" y="86"/>
              </a:cxn>
              <a:cxn ang="0">
                <a:pos x="52" y="94"/>
              </a:cxn>
              <a:cxn ang="0">
                <a:pos x="46" y="102"/>
              </a:cxn>
              <a:cxn ang="0">
                <a:pos x="38" y="110"/>
              </a:cxn>
              <a:cxn ang="0">
                <a:pos x="28" y="118"/>
              </a:cxn>
              <a:cxn ang="0">
                <a:pos x="12" y="110"/>
              </a:cxn>
              <a:cxn ang="0">
                <a:pos x="6" y="106"/>
              </a:cxn>
              <a:cxn ang="0">
                <a:pos x="2" y="100"/>
              </a:cxn>
              <a:cxn ang="0">
                <a:pos x="0" y="90"/>
              </a:cxn>
              <a:cxn ang="0">
                <a:pos x="2" y="78"/>
              </a:cxn>
              <a:cxn ang="0">
                <a:pos x="6" y="64"/>
              </a:cxn>
              <a:cxn ang="0">
                <a:pos x="12" y="52"/>
              </a:cxn>
              <a:cxn ang="0">
                <a:pos x="28" y="28"/>
              </a:cxn>
              <a:cxn ang="0">
                <a:pos x="36" y="18"/>
              </a:cxn>
              <a:cxn ang="0">
                <a:pos x="44" y="10"/>
              </a:cxn>
              <a:cxn ang="0">
                <a:pos x="54" y="4"/>
              </a:cxn>
              <a:cxn ang="0">
                <a:pos x="60" y="2"/>
              </a:cxn>
              <a:cxn ang="0">
                <a:pos x="64" y="0"/>
              </a:cxn>
              <a:cxn ang="0">
                <a:pos x="66" y="0"/>
              </a:cxn>
              <a:cxn ang="0">
                <a:pos x="68" y="2"/>
              </a:cxn>
              <a:cxn ang="0">
                <a:pos x="68" y="10"/>
              </a:cxn>
            </a:cxnLst>
            <a:rect l="0" t="0" r="r" b="b"/>
            <a:pathLst>
              <a:path w="120" h="150">
                <a:moveTo>
                  <a:pt x="2" y="2"/>
                </a:moveTo>
                <a:lnTo>
                  <a:pt x="6" y="14"/>
                </a:lnTo>
                <a:lnTo>
                  <a:pt x="12" y="22"/>
                </a:lnTo>
                <a:lnTo>
                  <a:pt x="16" y="28"/>
                </a:lnTo>
                <a:lnTo>
                  <a:pt x="22" y="32"/>
                </a:lnTo>
                <a:lnTo>
                  <a:pt x="30" y="34"/>
                </a:lnTo>
                <a:lnTo>
                  <a:pt x="38" y="34"/>
                </a:lnTo>
                <a:lnTo>
                  <a:pt x="48" y="32"/>
                </a:lnTo>
                <a:lnTo>
                  <a:pt x="60" y="28"/>
                </a:lnTo>
                <a:lnTo>
                  <a:pt x="68" y="46"/>
                </a:lnTo>
                <a:lnTo>
                  <a:pt x="72" y="58"/>
                </a:lnTo>
                <a:lnTo>
                  <a:pt x="76" y="66"/>
                </a:lnTo>
                <a:lnTo>
                  <a:pt x="78" y="72"/>
                </a:lnTo>
                <a:lnTo>
                  <a:pt x="78" y="76"/>
                </a:lnTo>
                <a:lnTo>
                  <a:pt x="74" y="80"/>
                </a:lnTo>
                <a:lnTo>
                  <a:pt x="64" y="84"/>
                </a:lnTo>
                <a:lnTo>
                  <a:pt x="52" y="92"/>
                </a:lnTo>
                <a:lnTo>
                  <a:pt x="44" y="104"/>
                </a:lnTo>
                <a:lnTo>
                  <a:pt x="40" y="112"/>
                </a:lnTo>
                <a:lnTo>
                  <a:pt x="38" y="122"/>
                </a:lnTo>
                <a:lnTo>
                  <a:pt x="38" y="128"/>
                </a:lnTo>
                <a:lnTo>
                  <a:pt x="40" y="134"/>
                </a:lnTo>
                <a:lnTo>
                  <a:pt x="46" y="140"/>
                </a:lnTo>
                <a:lnTo>
                  <a:pt x="56" y="146"/>
                </a:lnTo>
                <a:lnTo>
                  <a:pt x="68" y="150"/>
                </a:lnTo>
                <a:lnTo>
                  <a:pt x="82" y="146"/>
                </a:lnTo>
                <a:lnTo>
                  <a:pt x="92" y="142"/>
                </a:lnTo>
                <a:lnTo>
                  <a:pt x="108" y="128"/>
                </a:lnTo>
                <a:lnTo>
                  <a:pt x="118" y="114"/>
                </a:lnTo>
                <a:lnTo>
                  <a:pt x="120" y="98"/>
                </a:lnTo>
                <a:lnTo>
                  <a:pt x="116" y="82"/>
                </a:lnTo>
                <a:lnTo>
                  <a:pt x="104" y="66"/>
                </a:lnTo>
                <a:lnTo>
                  <a:pt x="88" y="54"/>
                </a:lnTo>
                <a:lnTo>
                  <a:pt x="68" y="44"/>
                </a:lnTo>
                <a:lnTo>
                  <a:pt x="62" y="66"/>
                </a:lnTo>
                <a:lnTo>
                  <a:pt x="56" y="86"/>
                </a:lnTo>
                <a:lnTo>
                  <a:pt x="52" y="94"/>
                </a:lnTo>
                <a:lnTo>
                  <a:pt x="46" y="102"/>
                </a:lnTo>
                <a:lnTo>
                  <a:pt x="38" y="110"/>
                </a:lnTo>
                <a:lnTo>
                  <a:pt x="28" y="118"/>
                </a:lnTo>
                <a:lnTo>
                  <a:pt x="12" y="110"/>
                </a:lnTo>
                <a:lnTo>
                  <a:pt x="6" y="106"/>
                </a:lnTo>
                <a:lnTo>
                  <a:pt x="2" y="100"/>
                </a:lnTo>
                <a:lnTo>
                  <a:pt x="0" y="90"/>
                </a:lnTo>
                <a:lnTo>
                  <a:pt x="2" y="78"/>
                </a:lnTo>
                <a:lnTo>
                  <a:pt x="6" y="64"/>
                </a:lnTo>
                <a:lnTo>
                  <a:pt x="12" y="52"/>
                </a:lnTo>
                <a:lnTo>
                  <a:pt x="28" y="28"/>
                </a:lnTo>
                <a:lnTo>
                  <a:pt x="36" y="18"/>
                </a:lnTo>
                <a:lnTo>
                  <a:pt x="44" y="10"/>
                </a:lnTo>
                <a:lnTo>
                  <a:pt x="54" y="4"/>
                </a:lnTo>
                <a:lnTo>
                  <a:pt x="60" y="2"/>
                </a:lnTo>
                <a:lnTo>
                  <a:pt x="64" y="0"/>
                </a:lnTo>
                <a:lnTo>
                  <a:pt x="66" y="0"/>
                </a:lnTo>
                <a:lnTo>
                  <a:pt x="68" y="2"/>
                </a:lnTo>
                <a:lnTo>
                  <a:pt x="68" y="10"/>
                </a:lnTo>
              </a:path>
            </a:pathLst>
          </a:custGeom>
          <a:noFill/>
          <a:ln w="12700">
            <a:solidFill>
              <a:schemeClr val="tx1"/>
            </a:solidFill>
            <a:prstDash val="solid"/>
            <a:round/>
            <a:headEnd/>
            <a:tailEnd/>
          </a:ln>
        </p:spPr>
        <p:txBody>
          <a:bodyPr/>
          <a:lstStyle/>
          <a:p>
            <a:endParaRPr lang="el-GR"/>
          </a:p>
        </p:txBody>
      </p:sp>
      <p:sp>
        <p:nvSpPr>
          <p:cNvPr id="308" name="Oval 303"/>
          <p:cNvSpPr>
            <a:spLocks noChangeArrowheads="1"/>
          </p:cNvSpPr>
          <p:nvPr/>
        </p:nvSpPr>
        <p:spPr bwMode="auto">
          <a:xfrm>
            <a:off x="9385301" y="510857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09" name="Oval 304"/>
          <p:cNvSpPr>
            <a:spLocks noChangeArrowheads="1"/>
          </p:cNvSpPr>
          <p:nvPr/>
        </p:nvSpPr>
        <p:spPr bwMode="auto">
          <a:xfrm>
            <a:off x="7124701" y="50387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10" name="Oval 305"/>
          <p:cNvSpPr>
            <a:spLocks noChangeArrowheads="1"/>
          </p:cNvSpPr>
          <p:nvPr/>
        </p:nvSpPr>
        <p:spPr bwMode="auto">
          <a:xfrm>
            <a:off x="9182101" y="42513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11" name="Oval 306"/>
          <p:cNvSpPr>
            <a:spLocks noChangeArrowheads="1"/>
          </p:cNvSpPr>
          <p:nvPr/>
        </p:nvSpPr>
        <p:spPr bwMode="auto">
          <a:xfrm>
            <a:off x="7429501" y="5343526"/>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12" name="Oval 307"/>
          <p:cNvSpPr>
            <a:spLocks noChangeArrowheads="1"/>
          </p:cNvSpPr>
          <p:nvPr/>
        </p:nvSpPr>
        <p:spPr bwMode="auto">
          <a:xfrm>
            <a:off x="7581901" y="5495926"/>
            <a:ext cx="79375" cy="79375"/>
          </a:xfrm>
          <a:prstGeom prst="ellipse">
            <a:avLst/>
          </a:prstGeom>
          <a:noFill/>
          <a:ln w="9525">
            <a:solidFill>
              <a:schemeClr val="tx1"/>
            </a:solidFill>
            <a:round/>
            <a:headEnd/>
            <a:tailEnd/>
          </a:ln>
        </p:spPr>
        <p:txBody>
          <a:bodyPr/>
          <a:lstStyle/>
          <a:p>
            <a:endParaRPr lang="el-GR"/>
          </a:p>
        </p:txBody>
      </p:sp>
      <p:sp>
        <p:nvSpPr>
          <p:cNvPr id="313" name="Text Box 308"/>
          <p:cNvSpPr txBox="1">
            <a:spLocks noChangeArrowheads="1"/>
          </p:cNvSpPr>
          <p:nvPr/>
        </p:nvSpPr>
        <p:spPr bwMode="auto">
          <a:xfrm>
            <a:off x="1646277" y="162195"/>
            <a:ext cx="8991600" cy="646331"/>
          </a:xfrm>
          <a:prstGeom prst="rect">
            <a:avLst/>
          </a:prstGeom>
          <a:noFill/>
          <a:ln w="9525">
            <a:noFill/>
            <a:miter lim="800000"/>
            <a:headEnd/>
            <a:tailEnd/>
          </a:ln>
          <a:effectLst/>
        </p:spPr>
        <p:txBody>
          <a:bodyPr>
            <a:spAutoFit/>
          </a:bodyPr>
          <a:lstStyle/>
          <a:p>
            <a:pPr algn="ctr">
              <a:spcBef>
                <a:spcPct val="50000"/>
              </a:spcBef>
            </a:pPr>
            <a:r>
              <a:rPr lang="el-GR" sz="3600" b="1" dirty="0">
                <a:solidFill>
                  <a:schemeClr val="accent3"/>
                </a:solidFill>
              </a:rPr>
              <a:t>Διαχωρισμός βασισμένος στο μέγεθος</a:t>
            </a:r>
            <a:endParaRPr lang="en-US" sz="3600" b="1" dirty="0">
              <a:solidFill>
                <a:schemeClr val="accent3"/>
              </a:solidFill>
            </a:endParaRPr>
          </a:p>
        </p:txBody>
      </p:sp>
      <p:sp>
        <p:nvSpPr>
          <p:cNvPr id="314" name="Oval 309"/>
          <p:cNvSpPr>
            <a:spLocks noChangeArrowheads="1"/>
          </p:cNvSpPr>
          <p:nvPr/>
        </p:nvSpPr>
        <p:spPr bwMode="auto">
          <a:xfrm>
            <a:off x="5942014" y="2133601"/>
            <a:ext cx="917575" cy="396875"/>
          </a:xfrm>
          <a:prstGeom prst="ellipse">
            <a:avLst/>
          </a:prstGeom>
          <a:solidFill>
            <a:srgbClr val="F94107"/>
          </a:solidFill>
          <a:ln w="3175">
            <a:solidFill>
              <a:schemeClr val="tx1"/>
            </a:solidFill>
            <a:round/>
            <a:headEnd/>
            <a:tailEnd/>
          </a:ln>
        </p:spPr>
        <p:txBody>
          <a:bodyPr/>
          <a:lstStyle/>
          <a:p>
            <a:endParaRPr lang="el-GR"/>
          </a:p>
        </p:txBody>
      </p:sp>
      <p:sp>
        <p:nvSpPr>
          <p:cNvPr id="315" name="Oval 310"/>
          <p:cNvSpPr>
            <a:spLocks noChangeArrowheads="1"/>
          </p:cNvSpPr>
          <p:nvPr/>
        </p:nvSpPr>
        <p:spPr bwMode="auto">
          <a:xfrm>
            <a:off x="4495801" y="1905001"/>
            <a:ext cx="917575" cy="396875"/>
          </a:xfrm>
          <a:prstGeom prst="ellipse">
            <a:avLst/>
          </a:prstGeom>
          <a:solidFill>
            <a:srgbClr val="F94107"/>
          </a:solidFill>
          <a:ln w="3175">
            <a:solidFill>
              <a:schemeClr val="tx1"/>
            </a:solidFill>
            <a:round/>
            <a:headEnd/>
            <a:tailEnd/>
          </a:ln>
        </p:spPr>
        <p:txBody>
          <a:bodyPr/>
          <a:lstStyle/>
          <a:p>
            <a:endParaRPr lang="el-GR"/>
          </a:p>
        </p:txBody>
      </p:sp>
      <p:sp>
        <p:nvSpPr>
          <p:cNvPr id="316" name="Oval 311"/>
          <p:cNvSpPr>
            <a:spLocks noChangeArrowheads="1"/>
          </p:cNvSpPr>
          <p:nvPr/>
        </p:nvSpPr>
        <p:spPr bwMode="auto">
          <a:xfrm>
            <a:off x="4419601" y="3886201"/>
            <a:ext cx="917575" cy="396875"/>
          </a:xfrm>
          <a:prstGeom prst="ellipse">
            <a:avLst/>
          </a:prstGeom>
          <a:solidFill>
            <a:srgbClr val="F94107"/>
          </a:solidFill>
          <a:ln w="3175">
            <a:solidFill>
              <a:schemeClr val="tx1"/>
            </a:solidFill>
            <a:round/>
            <a:headEnd/>
            <a:tailEnd/>
          </a:ln>
        </p:spPr>
        <p:txBody>
          <a:bodyPr/>
          <a:lstStyle/>
          <a:p>
            <a:endParaRPr lang="el-GR"/>
          </a:p>
        </p:txBody>
      </p:sp>
      <p:sp>
        <p:nvSpPr>
          <p:cNvPr id="317" name="Oval 312"/>
          <p:cNvSpPr>
            <a:spLocks noChangeArrowheads="1"/>
          </p:cNvSpPr>
          <p:nvPr/>
        </p:nvSpPr>
        <p:spPr bwMode="auto">
          <a:xfrm>
            <a:off x="5721351" y="345440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18" name="Oval 313"/>
          <p:cNvSpPr>
            <a:spLocks noChangeArrowheads="1"/>
          </p:cNvSpPr>
          <p:nvPr/>
        </p:nvSpPr>
        <p:spPr bwMode="auto">
          <a:xfrm>
            <a:off x="5638801" y="228600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319" name="Oval 314"/>
          <p:cNvSpPr>
            <a:spLocks noChangeArrowheads="1"/>
          </p:cNvSpPr>
          <p:nvPr/>
        </p:nvSpPr>
        <p:spPr bwMode="auto">
          <a:xfrm>
            <a:off x="4724401" y="3429001"/>
            <a:ext cx="79375" cy="79375"/>
          </a:xfrm>
          <a:prstGeom prst="ellipse">
            <a:avLst/>
          </a:prstGeom>
          <a:solidFill>
            <a:schemeClr val="accent1"/>
          </a:solidFill>
          <a:ln w="9525">
            <a:solidFill>
              <a:schemeClr val="tx1"/>
            </a:solidFill>
            <a:round/>
            <a:headEnd/>
            <a:tailEnd/>
          </a:ln>
        </p:spPr>
        <p:txBody>
          <a:bodyPr/>
          <a:lstStyle/>
          <a:p>
            <a:endParaRPr lang="el-GR"/>
          </a:p>
        </p:txBody>
      </p:sp>
      <p:sp>
        <p:nvSpPr>
          <p:cNvPr id="2" name="Ορθογώνιο 1"/>
          <p:cNvSpPr/>
          <p:nvPr/>
        </p:nvSpPr>
        <p:spPr>
          <a:xfrm>
            <a:off x="6000750" y="6207422"/>
            <a:ext cx="4572000" cy="246221"/>
          </a:xfrm>
          <a:prstGeom prst="rect">
            <a:avLst/>
          </a:prstGeom>
        </p:spPr>
        <p:txBody>
          <a:bodyPr>
            <a:spAutoFit/>
          </a:bodyPr>
          <a:lstStyle/>
          <a:p>
            <a:pPr>
              <a:defRPr/>
            </a:pPr>
            <a:r>
              <a:rPr lang="en-US" sz="1000" dirty="0" err="1"/>
              <a:t>Patric</a:t>
            </a:r>
            <a:r>
              <a:rPr lang="en-US" sz="1000" dirty="0"/>
              <a:t> </a:t>
            </a:r>
            <a:r>
              <a:rPr lang="en-US" sz="1000" dirty="0" err="1"/>
              <a:t>Tresco</a:t>
            </a:r>
            <a:r>
              <a:rPr lang="en-US" sz="1000" dirty="0"/>
              <a:t>,  Biomaterials course,  University of Utah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 name="Rectangle 245"/>
          <p:cNvSpPr>
            <a:spLocks noChangeArrowheads="1"/>
          </p:cNvSpPr>
          <p:nvPr/>
        </p:nvSpPr>
        <p:spPr bwMode="auto">
          <a:xfrm>
            <a:off x="3015829" y="168895"/>
            <a:ext cx="6019817" cy="553998"/>
          </a:xfrm>
          <a:prstGeom prst="rect">
            <a:avLst/>
          </a:prstGeom>
          <a:noFill/>
          <a:ln w="9525">
            <a:noFill/>
            <a:miter lim="800000"/>
            <a:headEnd/>
            <a:tailEnd/>
          </a:ln>
        </p:spPr>
        <p:txBody>
          <a:bodyPr wrap="square" lIns="0" tIns="0" rIns="0" bIns="0">
            <a:spAutoFit/>
          </a:bodyPr>
          <a:lstStyle/>
          <a:p>
            <a:pPr algn="ctr"/>
            <a:r>
              <a:rPr lang="el-GR" sz="3600" b="1" dirty="0">
                <a:solidFill>
                  <a:schemeClr val="accent3"/>
                </a:solidFill>
              </a:rPr>
              <a:t>Αυξημένος αριθμός πόρων</a:t>
            </a:r>
            <a:endParaRPr lang="en-US" sz="3600" b="1" dirty="0">
              <a:solidFill>
                <a:schemeClr val="accent3"/>
              </a:solidFill>
            </a:endParaRPr>
          </a:p>
        </p:txBody>
      </p:sp>
      <p:grpSp>
        <p:nvGrpSpPr>
          <p:cNvPr id="251" name="Group 246"/>
          <p:cNvGrpSpPr>
            <a:grpSpLocks/>
          </p:cNvGrpSpPr>
          <p:nvPr/>
        </p:nvGrpSpPr>
        <p:grpSpPr bwMode="auto">
          <a:xfrm>
            <a:off x="6572251" y="2565301"/>
            <a:ext cx="3343275" cy="1752600"/>
            <a:chOff x="3180" y="1816"/>
            <a:chExt cx="2106" cy="1104"/>
          </a:xfrm>
        </p:grpSpPr>
        <p:sp>
          <p:nvSpPr>
            <p:cNvPr id="252" name="Oval 247"/>
            <p:cNvSpPr>
              <a:spLocks noChangeArrowheads="1"/>
            </p:cNvSpPr>
            <p:nvPr/>
          </p:nvSpPr>
          <p:spPr bwMode="auto">
            <a:xfrm>
              <a:off x="3852"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253" name="Oval 248"/>
            <p:cNvSpPr>
              <a:spLocks noChangeArrowheads="1"/>
            </p:cNvSpPr>
            <p:nvPr/>
          </p:nvSpPr>
          <p:spPr bwMode="auto">
            <a:xfrm>
              <a:off x="3900"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254" name="Oval 249"/>
            <p:cNvSpPr>
              <a:spLocks noChangeArrowheads="1"/>
            </p:cNvSpPr>
            <p:nvPr/>
          </p:nvSpPr>
          <p:spPr bwMode="auto">
            <a:xfrm>
              <a:off x="4044"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255" name="Oval 250"/>
            <p:cNvSpPr>
              <a:spLocks noChangeArrowheads="1"/>
            </p:cNvSpPr>
            <p:nvPr/>
          </p:nvSpPr>
          <p:spPr bwMode="auto">
            <a:xfrm>
              <a:off x="4092"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256" name="Oval 251"/>
            <p:cNvSpPr>
              <a:spLocks noChangeArrowheads="1"/>
            </p:cNvSpPr>
            <p:nvPr/>
          </p:nvSpPr>
          <p:spPr bwMode="auto">
            <a:xfrm>
              <a:off x="428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57" name="Group 252"/>
            <p:cNvGrpSpPr>
              <a:grpSpLocks/>
            </p:cNvGrpSpPr>
            <p:nvPr/>
          </p:nvGrpSpPr>
          <p:grpSpPr bwMode="auto">
            <a:xfrm>
              <a:off x="3944" y="1816"/>
              <a:ext cx="178" cy="240"/>
              <a:chOff x="3944" y="1816"/>
              <a:chExt cx="178" cy="240"/>
            </a:xfrm>
          </p:grpSpPr>
          <p:sp>
            <p:nvSpPr>
              <p:cNvPr id="304" name="Freeform 253"/>
              <p:cNvSpPr>
                <a:spLocks/>
              </p:cNvSpPr>
              <p:nvPr/>
            </p:nvSpPr>
            <p:spPr bwMode="auto">
              <a:xfrm>
                <a:off x="3944" y="1858"/>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305" name="Freeform 254"/>
              <p:cNvSpPr>
                <a:spLocks/>
              </p:cNvSpPr>
              <p:nvPr/>
            </p:nvSpPr>
            <p:spPr bwMode="auto">
              <a:xfrm>
                <a:off x="4056" y="1816"/>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000000"/>
              </a:solidFill>
              <a:ln w="9525">
                <a:solidFill>
                  <a:schemeClr val="tx1"/>
                </a:solidFill>
                <a:round/>
                <a:headEnd/>
                <a:tailEnd/>
              </a:ln>
            </p:spPr>
            <p:txBody>
              <a:bodyPr/>
              <a:lstStyle/>
              <a:p>
                <a:endParaRPr lang="el-GR"/>
              </a:p>
            </p:txBody>
          </p:sp>
        </p:grpSp>
        <p:grpSp>
          <p:nvGrpSpPr>
            <p:cNvPr id="258" name="Group 255"/>
            <p:cNvGrpSpPr>
              <a:grpSpLocks/>
            </p:cNvGrpSpPr>
            <p:nvPr/>
          </p:nvGrpSpPr>
          <p:grpSpPr bwMode="auto">
            <a:xfrm>
              <a:off x="3704" y="2116"/>
              <a:ext cx="240" cy="324"/>
              <a:chOff x="3704" y="2116"/>
              <a:chExt cx="240" cy="324"/>
            </a:xfrm>
          </p:grpSpPr>
          <p:sp>
            <p:nvSpPr>
              <p:cNvPr id="302" name="Freeform 256"/>
              <p:cNvSpPr>
                <a:spLocks/>
              </p:cNvSpPr>
              <p:nvPr/>
            </p:nvSpPr>
            <p:spPr bwMode="auto">
              <a:xfrm>
                <a:off x="3736" y="2152"/>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303" name="Freeform 257"/>
              <p:cNvSpPr>
                <a:spLocks/>
              </p:cNvSpPr>
              <p:nvPr/>
            </p:nvSpPr>
            <p:spPr bwMode="auto">
              <a:xfrm>
                <a:off x="3704" y="2116"/>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000000"/>
              </a:solidFill>
              <a:ln w="9525">
                <a:solidFill>
                  <a:schemeClr val="tx1"/>
                </a:solidFill>
                <a:round/>
                <a:headEnd/>
                <a:tailEnd/>
              </a:ln>
            </p:spPr>
            <p:txBody>
              <a:bodyPr/>
              <a:lstStyle/>
              <a:p>
                <a:endParaRPr lang="el-GR"/>
              </a:p>
            </p:txBody>
          </p:sp>
        </p:grpSp>
        <p:sp>
          <p:nvSpPr>
            <p:cNvPr id="259" name="Oval 258"/>
            <p:cNvSpPr>
              <a:spLocks noChangeArrowheads="1"/>
            </p:cNvSpPr>
            <p:nvPr/>
          </p:nvSpPr>
          <p:spPr bwMode="auto">
            <a:xfrm>
              <a:off x="394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260" name="Oval 259"/>
            <p:cNvSpPr>
              <a:spLocks noChangeArrowheads="1"/>
            </p:cNvSpPr>
            <p:nvPr/>
          </p:nvSpPr>
          <p:spPr bwMode="auto">
            <a:xfrm>
              <a:off x="442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261" name="Oval 260"/>
            <p:cNvSpPr>
              <a:spLocks noChangeArrowheads="1"/>
            </p:cNvSpPr>
            <p:nvPr/>
          </p:nvSpPr>
          <p:spPr bwMode="auto">
            <a:xfrm>
              <a:off x="4476"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262" name="Oval 261"/>
            <p:cNvSpPr>
              <a:spLocks noChangeArrowheads="1"/>
            </p:cNvSpPr>
            <p:nvPr/>
          </p:nvSpPr>
          <p:spPr bwMode="auto">
            <a:xfrm>
              <a:off x="4092" y="249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63" name="Group 262"/>
            <p:cNvGrpSpPr>
              <a:grpSpLocks/>
            </p:cNvGrpSpPr>
            <p:nvPr/>
          </p:nvGrpSpPr>
          <p:grpSpPr bwMode="auto">
            <a:xfrm>
              <a:off x="4184" y="2328"/>
              <a:ext cx="288" cy="258"/>
              <a:chOff x="4184" y="2328"/>
              <a:chExt cx="288" cy="258"/>
            </a:xfrm>
          </p:grpSpPr>
          <p:sp>
            <p:nvSpPr>
              <p:cNvPr id="300" name="Freeform 263"/>
              <p:cNvSpPr>
                <a:spLocks/>
              </p:cNvSpPr>
              <p:nvPr/>
            </p:nvSpPr>
            <p:spPr bwMode="auto">
              <a:xfrm>
                <a:off x="4222" y="2328"/>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301" name="Freeform 264"/>
              <p:cNvSpPr>
                <a:spLocks/>
              </p:cNvSpPr>
              <p:nvPr/>
            </p:nvSpPr>
            <p:spPr bwMode="auto">
              <a:xfrm>
                <a:off x="4184" y="2526"/>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000000"/>
              </a:solidFill>
              <a:ln w="9525">
                <a:solidFill>
                  <a:schemeClr val="tx1"/>
                </a:solidFill>
                <a:round/>
                <a:headEnd/>
                <a:tailEnd/>
              </a:ln>
            </p:spPr>
            <p:txBody>
              <a:bodyPr/>
              <a:lstStyle/>
              <a:p>
                <a:endParaRPr lang="el-GR"/>
              </a:p>
            </p:txBody>
          </p:sp>
        </p:grpSp>
        <p:grpSp>
          <p:nvGrpSpPr>
            <p:cNvPr id="264" name="Group 265"/>
            <p:cNvGrpSpPr>
              <a:grpSpLocks/>
            </p:cNvGrpSpPr>
            <p:nvPr/>
          </p:nvGrpSpPr>
          <p:grpSpPr bwMode="auto">
            <a:xfrm>
              <a:off x="4040" y="2776"/>
              <a:ext cx="220" cy="144"/>
              <a:chOff x="4040" y="2776"/>
              <a:chExt cx="220" cy="144"/>
            </a:xfrm>
          </p:grpSpPr>
          <p:sp>
            <p:nvSpPr>
              <p:cNvPr id="298" name="Freeform 266"/>
              <p:cNvSpPr>
                <a:spLocks/>
              </p:cNvSpPr>
              <p:nvPr/>
            </p:nvSpPr>
            <p:spPr bwMode="auto">
              <a:xfrm>
                <a:off x="4040" y="2776"/>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299" name="Freeform 267"/>
              <p:cNvSpPr>
                <a:spLocks/>
              </p:cNvSpPr>
              <p:nvPr/>
            </p:nvSpPr>
            <p:spPr bwMode="auto">
              <a:xfrm>
                <a:off x="4184" y="2856"/>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000000"/>
              </a:solidFill>
              <a:ln w="9525">
                <a:solidFill>
                  <a:schemeClr val="tx1"/>
                </a:solidFill>
                <a:round/>
                <a:headEnd/>
                <a:tailEnd/>
              </a:ln>
            </p:spPr>
            <p:txBody>
              <a:bodyPr/>
              <a:lstStyle/>
              <a:p>
                <a:endParaRPr lang="el-GR"/>
              </a:p>
            </p:txBody>
          </p:sp>
        </p:grpSp>
        <p:sp>
          <p:nvSpPr>
            <p:cNvPr id="265" name="Oval 268"/>
            <p:cNvSpPr>
              <a:spLocks noChangeArrowheads="1"/>
            </p:cNvSpPr>
            <p:nvPr/>
          </p:nvSpPr>
          <p:spPr bwMode="auto">
            <a:xfrm>
              <a:off x="4332" y="1916"/>
              <a:ext cx="90" cy="90"/>
            </a:xfrm>
            <a:prstGeom prst="ellipse">
              <a:avLst/>
            </a:prstGeom>
            <a:solidFill>
              <a:srgbClr val="FF0033"/>
            </a:solidFill>
            <a:ln w="12700">
              <a:solidFill>
                <a:schemeClr val="tx1"/>
              </a:solidFill>
              <a:round/>
              <a:headEnd/>
              <a:tailEnd/>
            </a:ln>
          </p:spPr>
          <p:txBody>
            <a:bodyPr/>
            <a:lstStyle/>
            <a:p>
              <a:endParaRPr lang="el-GR"/>
            </a:p>
          </p:txBody>
        </p:sp>
        <p:sp>
          <p:nvSpPr>
            <p:cNvPr id="266" name="Oval 269"/>
            <p:cNvSpPr>
              <a:spLocks noChangeArrowheads="1"/>
            </p:cNvSpPr>
            <p:nvPr/>
          </p:nvSpPr>
          <p:spPr bwMode="auto">
            <a:xfrm>
              <a:off x="4620"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267" name="Oval 270"/>
            <p:cNvSpPr>
              <a:spLocks noChangeArrowheads="1"/>
            </p:cNvSpPr>
            <p:nvPr/>
          </p:nvSpPr>
          <p:spPr bwMode="auto">
            <a:xfrm>
              <a:off x="3660"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268" name="Oval 271"/>
            <p:cNvSpPr>
              <a:spLocks noChangeArrowheads="1"/>
            </p:cNvSpPr>
            <p:nvPr/>
          </p:nvSpPr>
          <p:spPr bwMode="auto">
            <a:xfrm>
              <a:off x="3564"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269" name="Oval 272"/>
            <p:cNvSpPr>
              <a:spLocks noChangeArrowheads="1"/>
            </p:cNvSpPr>
            <p:nvPr/>
          </p:nvSpPr>
          <p:spPr bwMode="auto">
            <a:xfrm>
              <a:off x="4764" y="2492"/>
              <a:ext cx="90" cy="90"/>
            </a:xfrm>
            <a:prstGeom prst="ellipse">
              <a:avLst/>
            </a:prstGeom>
            <a:solidFill>
              <a:srgbClr val="FF0033"/>
            </a:solidFill>
            <a:ln w="12700">
              <a:solidFill>
                <a:schemeClr val="tx1"/>
              </a:solidFill>
              <a:round/>
              <a:headEnd/>
              <a:tailEnd/>
            </a:ln>
          </p:spPr>
          <p:txBody>
            <a:bodyPr/>
            <a:lstStyle/>
            <a:p>
              <a:endParaRPr lang="el-GR"/>
            </a:p>
          </p:txBody>
        </p:sp>
        <p:sp>
          <p:nvSpPr>
            <p:cNvPr id="270" name="Oval 273"/>
            <p:cNvSpPr>
              <a:spLocks noChangeArrowheads="1"/>
            </p:cNvSpPr>
            <p:nvPr/>
          </p:nvSpPr>
          <p:spPr bwMode="auto">
            <a:xfrm>
              <a:off x="4476"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271" name="Oval 274"/>
            <p:cNvSpPr>
              <a:spLocks noChangeArrowheads="1"/>
            </p:cNvSpPr>
            <p:nvPr/>
          </p:nvSpPr>
          <p:spPr bwMode="auto">
            <a:xfrm>
              <a:off x="3708" y="282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72" name="Group 275"/>
            <p:cNvGrpSpPr>
              <a:grpSpLocks/>
            </p:cNvGrpSpPr>
            <p:nvPr/>
          </p:nvGrpSpPr>
          <p:grpSpPr bwMode="auto">
            <a:xfrm>
              <a:off x="4328" y="2056"/>
              <a:ext cx="288" cy="192"/>
              <a:chOff x="4328" y="2056"/>
              <a:chExt cx="288" cy="192"/>
            </a:xfrm>
          </p:grpSpPr>
          <p:sp>
            <p:nvSpPr>
              <p:cNvPr id="296" name="Freeform 276"/>
              <p:cNvSpPr>
                <a:spLocks/>
              </p:cNvSpPr>
              <p:nvPr/>
            </p:nvSpPr>
            <p:spPr bwMode="auto">
              <a:xfrm>
                <a:off x="4346" y="2092"/>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297" name="Freeform 277"/>
              <p:cNvSpPr>
                <a:spLocks/>
              </p:cNvSpPr>
              <p:nvPr/>
            </p:nvSpPr>
            <p:spPr bwMode="auto">
              <a:xfrm>
                <a:off x="4328" y="2056"/>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000000"/>
              </a:solidFill>
              <a:ln w="9525">
                <a:solidFill>
                  <a:schemeClr val="tx1"/>
                </a:solidFill>
                <a:round/>
                <a:headEnd/>
                <a:tailEnd/>
              </a:ln>
            </p:spPr>
            <p:txBody>
              <a:bodyPr/>
              <a:lstStyle/>
              <a:p>
                <a:endParaRPr lang="el-GR"/>
              </a:p>
            </p:txBody>
          </p:sp>
        </p:grpSp>
        <p:sp>
          <p:nvSpPr>
            <p:cNvPr id="273" name="Oval 278"/>
            <p:cNvSpPr>
              <a:spLocks noChangeArrowheads="1"/>
            </p:cNvSpPr>
            <p:nvPr/>
          </p:nvSpPr>
          <p:spPr bwMode="auto">
            <a:xfrm>
              <a:off x="490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274" name="Oval 279"/>
            <p:cNvSpPr>
              <a:spLocks noChangeArrowheads="1"/>
            </p:cNvSpPr>
            <p:nvPr/>
          </p:nvSpPr>
          <p:spPr bwMode="auto">
            <a:xfrm>
              <a:off x="4860"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275" name="Oval 280"/>
            <p:cNvSpPr>
              <a:spLocks noChangeArrowheads="1"/>
            </p:cNvSpPr>
            <p:nvPr/>
          </p:nvSpPr>
          <p:spPr bwMode="auto">
            <a:xfrm>
              <a:off x="514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276" name="Oval 281"/>
            <p:cNvSpPr>
              <a:spLocks noChangeArrowheads="1"/>
            </p:cNvSpPr>
            <p:nvPr/>
          </p:nvSpPr>
          <p:spPr bwMode="auto">
            <a:xfrm>
              <a:off x="5148"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277" name="Oval 282"/>
            <p:cNvSpPr>
              <a:spLocks noChangeArrowheads="1"/>
            </p:cNvSpPr>
            <p:nvPr/>
          </p:nvSpPr>
          <p:spPr bwMode="auto">
            <a:xfrm>
              <a:off x="3180"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278" name="Oval 283"/>
            <p:cNvSpPr>
              <a:spLocks noChangeArrowheads="1"/>
            </p:cNvSpPr>
            <p:nvPr/>
          </p:nvSpPr>
          <p:spPr bwMode="auto">
            <a:xfrm>
              <a:off x="327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279" name="Oval 284"/>
            <p:cNvSpPr>
              <a:spLocks noChangeArrowheads="1"/>
            </p:cNvSpPr>
            <p:nvPr/>
          </p:nvSpPr>
          <p:spPr bwMode="auto">
            <a:xfrm>
              <a:off x="3564" y="2444"/>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80" name="Group 285"/>
            <p:cNvGrpSpPr>
              <a:grpSpLocks/>
            </p:cNvGrpSpPr>
            <p:nvPr/>
          </p:nvGrpSpPr>
          <p:grpSpPr bwMode="auto">
            <a:xfrm>
              <a:off x="3180" y="2444"/>
              <a:ext cx="2106" cy="186"/>
              <a:chOff x="3180" y="2444"/>
              <a:chExt cx="2106" cy="186"/>
            </a:xfrm>
          </p:grpSpPr>
          <p:grpSp>
            <p:nvGrpSpPr>
              <p:cNvPr id="284" name="Group 286"/>
              <p:cNvGrpSpPr>
                <a:grpSpLocks/>
              </p:cNvGrpSpPr>
              <p:nvPr/>
            </p:nvGrpSpPr>
            <p:grpSpPr bwMode="auto">
              <a:xfrm>
                <a:off x="3180" y="2444"/>
                <a:ext cx="330" cy="186"/>
                <a:chOff x="3180" y="2444"/>
                <a:chExt cx="330" cy="186"/>
              </a:xfrm>
            </p:grpSpPr>
            <p:pic>
              <p:nvPicPr>
                <p:cNvPr id="294" name="Picture 287"/>
                <p:cNvPicPr>
                  <a:picLocks noChangeAspect="1" noChangeArrowheads="1"/>
                </p:cNvPicPr>
                <p:nvPr/>
              </p:nvPicPr>
              <p:blipFill>
                <a:blip r:embed="rId2" cstate="print"/>
                <a:srcRect r="67969" b="82031"/>
                <a:stretch>
                  <a:fillRect/>
                </a:stretch>
              </p:blipFill>
              <p:spPr bwMode="auto">
                <a:xfrm>
                  <a:off x="3180" y="2444"/>
                  <a:ext cx="328" cy="184"/>
                </a:xfrm>
                <a:prstGeom prst="rect">
                  <a:avLst/>
                </a:prstGeom>
                <a:noFill/>
                <a:ln w="9525">
                  <a:solidFill>
                    <a:schemeClr val="tx1"/>
                  </a:solidFill>
                  <a:miter lim="800000"/>
                  <a:headEnd/>
                  <a:tailEnd/>
                </a:ln>
              </p:spPr>
            </p:pic>
            <p:sp>
              <p:nvSpPr>
                <p:cNvPr id="295" name="Rectangle 288"/>
                <p:cNvSpPr>
                  <a:spLocks noChangeArrowheads="1"/>
                </p:cNvSpPr>
                <p:nvPr/>
              </p:nvSpPr>
              <p:spPr bwMode="auto">
                <a:xfrm>
                  <a:off x="3180" y="2444"/>
                  <a:ext cx="330" cy="186"/>
                </a:xfrm>
                <a:prstGeom prst="rect">
                  <a:avLst/>
                </a:prstGeom>
                <a:noFill/>
                <a:ln w="12700">
                  <a:solidFill>
                    <a:schemeClr val="tx1"/>
                  </a:solidFill>
                  <a:miter lim="800000"/>
                  <a:headEnd/>
                  <a:tailEnd/>
                </a:ln>
              </p:spPr>
              <p:txBody>
                <a:bodyPr/>
                <a:lstStyle/>
                <a:p>
                  <a:endParaRPr lang="el-GR"/>
                </a:p>
              </p:txBody>
            </p:sp>
          </p:grpSp>
          <p:grpSp>
            <p:nvGrpSpPr>
              <p:cNvPr id="285" name="Group 289"/>
              <p:cNvGrpSpPr>
                <a:grpSpLocks/>
              </p:cNvGrpSpPr>
              <p:nvPr/>
            </p:nvGrpSpPr>
            <p:grpSpPr bwMode="auto">
              <a:xfrm>
                <a:off x="4332" y="2444"/>
                <a:ext cx="378" cy="186"/>
                <a:chOff x="4332" y="2444"/>
                <a:chExt cx="378" cy="186"/>
              </a:xfrm>
            </p:grpSpPr>
            <p:pic>
              <p:nvPicPr>
                <p:cNvPr id="292" name="Picture 290"/>
                <p:cNvPicPr>
                  <a:picLocks noChangeAspect="1" noChangeArrowheads="1"/>
                </p:cNvPicPr>
                <p:nvPr/>
              </p:nvPicPr>
              <p:blipFill>
                <a:blip r:embed="rId2" cstate="print"/>
                <a:srcRect r="63281" b="82031"/>
                <a:stretch>
                  <a:fillRect/>
                </a:stretch>
              </p:blipFill>
              <p:spPr bwMode="auto">
                <a:xfrm>
                  <a:off x="4332" y="2444"/>
                  <a:ext cx="376" cy="184"/>
                </a:xfrm>
                <a:prstGeom prst="rect">
                  <a:avLst/>
                </a:prstGeom>
                <a:noFill/>
                <a:ln w="9525">
                  <a:solidFill>
                    <a:schemeClr val="tx1"/>
                  </a:solidFill>
                  <a:miter lim="800000"/>
                  <a:headEnd/>
                  <a:tailEnd/>
                </a:ln>
              </p:spPr>
            </p:pic>
            <p:sp>
              <p:nvSpPr>
                <p:cNvPr id="293" name="Rectangle 291"/>
                <p:cNvSpPr>
                  <a:spLocks noChangeArrowheads="1"/>
                </p:cNvSpPr>
                <p:nvPr/>
              </p:nvSpPr>
              <p:spPr bwMode="auto">
                <a:xfrm>
                  <a:off x="4332" y="2444"/>
                  <a:ext cx="378" cy="186"/>
                </a:xfrm>
                <a:prstGeom prst="rect">
                  <a:avLst/>
                </a:prstGeom>
                <a:noFill/>
                <a:ln w="12700">
                  <a:solidFill>
                    <a:schemeClr val="tx1"/>
                  </a:solidFill>
                  <a:miter lim="800000"/>
                  <a:headEnd/>
                  <a:tailEnd/>
                </a:ln>
              </p:spPr>
              <p:txBody>
                <a:bodyPr/>
                <a:lstStyle/>
                <a:p>
                  <a:endParaRPr lang="el-GR"/>
                </a:p>
              </p:txBody>
            </p:sp>
          </p:grpSp>
          <p:grpSp>
            <p:nvGrpSpPr>
              <p:cNvPr id="286" name="Group 292"/>
              <p:cNvGrpSpPr>
                <a:grpSpLocks/>
              </p:cNvGrpSpPr>
              <p:nvPr/>
            </p:nvGrpSpPr>
            <p:grpSpPr bwMode="auto">
              <a:xfrm>
                <a:off x="3708" y="2444"/>
                <a:ext cx="330" cy="186"/>
                <a:chOff x="3708" y="2444"/>
                <a:chExt cx="330" cy="186"/>
              </a:xfrm>
            </p:grpSpPr>
            <p:pic>
              <p:nvPicPr>
                <p:cNvPr id="290" name="Picture 293"/>
                <p:cNvPicPr>
                  <a:picLocks noChangeAspect="1" noChangeArrowheads="1"/>
                </p:cNvPicPr>
                <p:nvPr/>
              </p:nvPicPr>
              <p:blipFill>
                <a:blip r:embed="rId2" cstate="print"/>
                <a:srcRect r="67969" b="82031"/>
                <a:stretch>
                  <a:fillRect/>
                </a:stretch>
              </p:blipFill>
              <p:spPr bwMode="auto">
                <a:xfrm>
                  <a:off x="3708" y="2444"/>
                  <a:ext cx="328" cy="184"/>
                </a:xfrm>
                <a:prstGeom prst="rect">
                  <a:avLst/>
                </a:prstGeom>
                <a:noFill/>
                <a:ln w="9525">
                  <a:solidFill>
                    <a:schemeClr val="tx1"/>
                  </a:solidFill>
                  <a:miter lim="800000"/>
                  <a:headEnd/>
                  <a:tailEnd/>
                </a:ln>
              </p:spPr>
            </p:pic>
            <p:sp>
              <p:nvSpPr>
                <p:cNvPr id="291" name="Rectangle 294"/>
                <p:cNvSpPr>
                  <a:spLocks noChangeArrowheads="1"/>
                </p:cNvSpPr>
                <p:nvPr/>
              </p:nvSpPr>
              <p:spPr bwMode="auto">
                <a:xfrm>
                  <a:off x="3708" y="2444"/>
                  <a:ext cx="330" cy="186"/>
                </a:xfrm>
                <a:prstGeom prst="rect">
                  <a:avLst/>
                </a:prstGeom>
                <a:noFill/>
                <a:ln w="12700">
                  <a:solidFill>
                    <a:schemeClr val="tx1"/>
                  </a:solidFill>
                  <a:miter lim="800000"/>
                  <a:headEnd/>
                  <a:tailEnd/>
                </a:ln>
              </p:spPr>
              <p:txBody>
                <a:bodyPr/>
                <a:lstStyle/>
                <a:p>
                  <a:endParaRPr lang="el-GR"/>
                </a:p>
              </p:txBody>
            </p:sp>
          </p:grpSp>
          <p:grpSp>
            <p:nvGrpSpPr>
              <p:cNvPr id="287" name="Group 295"/>
              <p:cNvGrpSpPr>
                <a:grpSpLocks/>
              </p:cNvGrpSpPr>
              <p:nvPr/>
            </p:nvGrpSpPr>
            <p:grpSpPr bwMode="auto">
              <a:xfrm>
                <a:off x="4908" y="2444"/>
                <a:ext cx="378" cy="186"/>
                <a:chOff x="4908" y="2444"/>
                <a:chExt cx="378" cy="186"/>
              </a:xfrm>
            </p:grpSpPr>
            <p:pic>
              <p:nvPicPr>
                <p:cNvPr id="288" name="Picture 296"/>
                <p:cNvPicPr>
                  <a:picLocks noChangeAspect="1" noChangeArrowheads="1"/>
                </p:cNvPicPr>
                <p:nvPr/>
              </p:nvPicPr>
              <p:blipFill>
                <a:blip r:embed="rId2" cstate="print"/>
                <a:srcRect r="63281" b="82031"/>
                <a:stretch>
                  <a:fillRect/>
                </a:stretch>
              </p:blipFill>
              <p:spPr bwMode="auto">
                <a:xfrm>
                  <a:off x="4908" y="2444"/>
                  <a:ext cx="376" cy="184"/>
                </a:xfrm>
                <a:prstGeom prst="rect">
                  <a:avLst/>
                </a:prstGeom>
                <a:noFill/>
                <a:ln w="9525">
                  <a:solidFill>
                    <a:schemeClr val="tx1"/>
                  </a:solidFill>
                  <a:miter lim="800000"/>
                  <a:headEnd/>
                  <a:tailEnd/>
                </a:ln>
              </p:spPr>
            </p:pic>
            <p:sp>
              <p:nvSpPr>
                <p:cNvPr id="289" name="Rectangle 297"/>
                <p:cNvSpPr>
                  <a:spLocks noChangeArrowheads="1"/>
                </p:cNvSpPr>
                <p:nvPr/>
              </p:nvSpPr>
              <p:spPr bwMode="auto">
                <a:xfrm>
                  <a:off x="4908" y="2444"/>
                  <a:ext cx="378" cy="186"/>
                </a:xfrm>
                <a:prstGeom prst="rect">
                  <a:avLst/>
                </a:prstGeom>
                <a:noFill/>
                <a:ln w="12700">
                  <a:solidFill>
                    <a:schemeClr val="tx1"/>
                  </a:solidFill>
                  <a:miter lim="800000"/>
                  <a:headEnd/>
                  <a:tailEnd/>
                </a:ln>
              </p:spPr>
              <p:txBody>
                <a:bodyPr/>
                <a:lstStyle/>
                <a:p>
                  <a:endParaRPr lang="el-GR"/>
                </a:p>
              </p:txBody>
            </p:sp>
          </p:grpSp>
        </p:grpSp>
        <p:sp>
          <p:nvSpPr>
            <p:cNvPr id="281" name="Oval 298"/>
            <p:cNvSpPr>
              <a:spLocks noChangeArrowheads="1"/>
            </p:cNvSpPr>
            <p:nvPr/>
          </p:nvSpPr>
          <p:spPr bwMode="auto">
            <a:xfrm>
              <a:off x="346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282" name="Oval 299"/>
            <p:cNvSpPr>
              <a:spLocks noChangeArrowheads="1"/>
            </p:cNvSpPr>
            <p:nvPr/>
          </p:nvSpPr>
          <p:spPr bwMode="auto">
            <a:xfrm>
              <a:off x="4716" y="2780"/>
              <a:ext cx="90" cy="90"/>
            </a:xfrm>
            <a:prstGeom prst="ellipse">
              <a:avLst/>
            </a:prstGeom>
            <a:solidFill>
              <a:srgbClr val="FF0033"/>
            </a:solidFill>
            <a:ln w="12700">
              <a:solidFill>
                <a:schemeClr val="tx1"/>
              </a:solidFill>
              <a:round/>
              <a:headEnd/>
              <a:tailEnd/>
            </a:ln>
          </p:spPr>
          <p:txBody>
            <a:bodyPr/>
            <a:lstStyle/>
            <a:p>
              <a:endParaRPr lang="el-GR"/>
            </a:p>
          </p:txBody>
        </p:sp>
        <p:sp>
          <p:nvSpPr>
            <p:cNvPr id="283" name="Oval 300"/>
            <p:cNvSpPr>
              <a:spLocks noChangeArrowheads="1"/>
            </p:cNvSpPr>
            <p:nvPr/>
          </p:nvSpPr>
          <p:spPr bwMode="auto">
            <a:xfrm>
              <a:off x="4956" y="2684"/>
              <a:ext cx="90" cy="90"/>
            </a:xfrm>
            <a:prstGeom prst="ellipse">
              <a:avLst/>
            </a:prstGeom>
            <a:solidFill>
              <a:srgbClr val="FF0033"/>
            </a:solidFill>
            <a:ln w="12700">
              <a:solidFill>
                <a:schemeClr val="tx1"/>
              </a:solidFill>
              <a:round/>
              <a:headEnd/>
              <a:tailEnd/>
            </a:ln>
          </p:spPr>
          <p:txBody>
            <a:bodyPr/>
            <a:lstStyle/>
            <a:p>
              <a:endParaRPr lang="el-GR"/>
            </a:p>
          </p:txBody>
        </p:sp>
      </p:grpSp>
      <p:grpSp>
        <p:nvGrpSpPr>
          <p:cNvPr id="311" name="Group 306"/>
          <p:cNvGrpSpPr>
            <a:grpSpLocks/>
          </p:cNvGrpSpPr>
          <p:nvPr/>
        </p:nvGrpSpPr>
        <p:grpSpPr bwMode="auto">
          <a:xfrm>
            <a:off x="2266951" y="2717701"/>
            <a:ext cx="3343275" cy="1752600"/>
            <a:chOff x="468" y="1912"/>
            <a:chExt cx="2106" cy="1104"/>
          </a:xfrm>
        </p:grpSpPr>
        <p:grpSp>
          <p:nvGrpSpPr>
            <p:cNvPr id="312" name="Group 307"/>
            <p:cNvGrpSpPr>
              <a:grpSpLocks/>
            </p:cNvGrpSpPr>
            <p:nvPr/>
          </p:nvGrpSpPr>
          <p:grpSpPr bwMode="auto">
            <a:xfrm>
              <a:off x="468" y="2540"/>
              <a:ext cx="858" cy="186"/>
              <a:chOff x="468" y="2540"/>
              <a:chExt cx="858" cy="186"/>
            </a:xfrm>
          </p:grpSpPr>
          <p:pic>
            <p:nvPicPr>
              <p:cNvPr id="357" name="Picture 308"/>
              <p:cNvPicPr>
                <a:picLocks noChangeAspect="1" noChangeArrowheads="1"/>
              </p:cNvPicPr>
              <p:nvPr/>
            </p:nvPicPr>
            <p:blipFill>
              <a:blip r:embed="rId2" cstate="print"/>
              <a:srcRect r="16406" b="82031"/>
              <a:stretch>
                <a:fillRect/>
              </a:stretch>
            </p:blipFill>
            <p:spPr bwMode="auto">
              <a:xfrm>
                <a:off x="468" y="2540"/>
                <a:ext cx="856" cy="184"/>
              </a:xfrm>
              <a:prstGeom prst="rect">
                <a:avLst/>
              </a:prstGeom>
              <a:noFill/>
              <a:ln w="9525">
                <a:solidFill>
                  <a:schemeClr val="tx1"/>
                </a:solidFill>
                <a:miter lim="800000"/>
                <a:headEnd/>
                <a:tailEnd/>
              </a:ln>
            </p:spPr>
          </p:pic>
          <p:sp>
            <p:nvSpPr>
              <p:cNvPr id="358" name="Rectangle 309"/>
              <p:cNvSpPr>
                <a:spLocks noChangeArrowheads="1"/>
              </p:cNvSpPr>
              <p:nvPr/>
            </p:nvSpPr>
            <p:spPr bwMode="auto">
              <a:xfrm>
                <a:off x="468" y="2540"/>
                <a:ext cx="858" cy="186"/>
              </a:xfrm>
              <a:prstGeom prst="rect">
                <a:avLst/>
              </a:prstGeom>
              <a:noFill/>
              <a:ln w="12700">
                <a:solidFill>
                  <a:schemeClr val="tx1"/>
                </a:solidFill>
                <a:miter lim="800000"/>
                <a:headEnd/>
                <a:tailEnd/>
              </a:ln>
            </p:spPr>
            <p:txBody>
              <a:bodyPr/>
              <a:lstStyle/>
              <a:p>
                <a:endParaRPr lang="el-GR"/>
              </a:p>
            </p:txBody>
          </p:sp>
        </p:grpSp>
        <p:grpSp>
          <p:nvGrpSpPr>
            <p:cNvPr id="313" name="Group 310"/>
            <p:cNvGrpSpPr>
              <a:grpSpLocks/>
            </p:cNvGrpSpPr>
            <p:nvPr/>
          </p:nvGrpSpPr>
          <p:grpSpPr bwMode="auto">
            <a:xfrm>
              <a:off x="1620" y="2540"/>
              <a:ext cx="954" cy="186"/>
              <a:chOff x="1620" y="2540"/>
              <a:chExt cx="954" cy="186"/>
            </a:xfrm>
          </p:grpSpPr>
          <p:pic>
            <p:nvPicPr>
              <p:cNvPr id="355" name="Picture 311"/>
              <p:cNvPicPr>
                <a:picLocks noChangeAspect="1" noChangeArrowheads="1"/>
              </p:cNvPicPr>
              <p:nvPr/>
            </p:nvPicPr>
            <p:blipFill>
              <a:blip r:embed="rId2" cstate="print"/>
              <a:srcRect r="7031" b="82031"/>
              <a:stretch>
                <a:fillRect/>
              </a:stretch>
            </p:blipFill>
            <p:spPr bwMode="auto">
              <a:xfrm>
                <a:off x="1620" y="2540"/>
                <a:ext cx="952" cy="184"/>
              </a:xfrm>
              <a:prstGeom prst="rect">
                <a:avLst/>
              </a:prstGeom>
              <a:noFill/>
              <a:ln w="9525">
                <a:solidFill>
                  <a:schemeClr val="tx1"/>
                </a:solidFill>
                <a:miter lim="800000"/>
                <a:headEnd/>
                <a:tailEnd/>
              </a:ln>
            </p:spPr>
          </p:pic>
          <p:sp>
            <p:nvSpPr>
              <p:cNvPr id="356" name="Rectangle 312"/>
              <p:cNvSpPr>
                <a:spLocks noChangeArrowheads="1"/>
              </p:cNvSpPr>
              <p:nvPr/>
            </p:nvSpPr>
            <p:spPr bwMode="auto">
              <a:xfrm>
                <a:off x="1620" y="2540"/>
                <a:ext cx="954" cy="186"/>
              </a:xfrm>
              <a:prstGeom prst="rect">
                <a:avLst/>
              </a:prstGeom>
              <a:noFill/>
              <a:ln w="12700">
                <a:solidFill>
                  <a:schemeClr val="tx1"/>
                </a:solidFill>
                <a:miter lim="800000"/>
                <a:headEnd/>
                <a:tailEnd/>
              </a:ln>
            </p:spPr>
            <p:txBody>
              <a:bodyPr/>
              <a:lstStyle/>
              <a:p>
                <a:endParaRPr lang="el-GR"/>
              </a:p>
            </p:txBody>
          </p:sp>
        </p:grpSp>
        <p:sp>
          <p:nvSpPr>
            <p:cNvPr id="314" name="Oval 313"/>
            <p:cNvSpPr>
              <a:spLocks noChangeArrowheads="1"/>
            </p:cNvSpPr>
            <p:nvPr/>
          </p:nvSpPr>
          <p:spPr bwMode="auto">
            <a:xfrm>
              <a:off x="1140"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15" name="Oval 314"/>
            <p:cNvSpPr>
              <a:spLocks noChangeArrowheads="1"/>
            </p:cNvSpPr>
            <p:nvPr/>
          </p:nvSpPr>
          <p:spPr bwMode="auto">
            <a:xfrm>
              <a:off x="118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16" name="Oval 315"/>
            <p:cNvSpPr>
              <a:spLocks noChangeArrowheads="1"/>
            </p:cNvSpPr>
            <p:nvPr/>
          </p:nvSpPr>
          <p:spPr bwMode="auto">
            <a:xfrm>
              <a:off x="1332"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17" name="Oval 316"/>
            <p:cNvSpPr>
              <a:spLocks noChangeArrowheads="1"/>
            </p:cNvSpPr>
            <p:nvPr/>
          </p:nvSpPr>
          <p:spPr bwMode="auto">
            <a:xfrm>
              <a:off x="1380"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318" name="Oval 317"/>
            <p:cNvSpPr>
              <a:spLocks noChangeArrowheads="1"/>
            </p:cNvSpPr>
            <p:nvPr/>
          </p:nvSpPr>
          <p:spPr bwMode="auto">
            <a:xfrm>
              <a:off x="1572" y="225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19" name="Group 318"/>
            <p:cNvGrpSpPr>
              <a:grpSpLocks/>
            </p:cNvGrpSpPr>
            <p:nvPr/>
          </p:nvGrpSpPr>
          <p:grpSpPr bwMode="auto">
            <a:xfrm>
              <a:off x="1232" y="1912"/>
              <a:ext cx="178" cy="240"/>
              <a:chOff x="1232" y="1912"/>
              <a:chExt cx="178" cy="240"/>
            </a:xfrm>
          </p:grpSpPr>
          <p:sp>
            <p:nvSpPr>
              <p:cNvPr id="353" name="Freeform 319"/>
              <p:cNvSpPr>
                <a:spLocks/>
              </p:cNvSpPr>
              <p:nvPr/>
            </p:nvSpPr>
            <p:spPr bwMode="auto">
              <a:xfrm>
                <a:off x="1232" y="1954"/>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354" name="Freeform 320"/>
              <p:cNvSpPr>
                <a:spLocks/>
              </p:cNvSpPr>
              <p:nvPr/>
            </p:nvSpPr>
            <p:spPr bwMode="auto">
              <a:xfrm>
                <a:off x="1344" y="1912"/>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000000"/>
              </a:solidFill>
              <a:ln w="9525">
                <a:solidFill>
                  <a:schemeClr val="tx1"/>
                </a:solidFill>
                <a:round/>
                <a:headEnd/>
                <a:tailEnd/>
              </a:ln>
            </p:spPr>
            <p:txBody>
              <a:bodyPr/>
              <a:lstStyle/>
              <a:p>
                <a:endParaRPr lang="el-GR"/>
              </a:p>
            </p:txBody>
          </p:sp>
        </p:grpSp>
        <p:grpSp>
          <p:nvGrpSpPr>
            <p:cNvPr id="320" name="Group 321"/>
            <p:cNvGrpSpPr>
              <a:grpSpLocks/>
            </p:cNvGrpSpPr>
            <p:nvPr/>
          </p:nvGrpSpPr>
          <p:grpSpPr bwMode="auto">
            <a:xfrm>
              <a:off x="992" y="2212"/>
              <a:ext cx="240" cy="324"/>
              <a:chOff x="992" y="2212"/>
              <a:chExt cx="240" cy="324"/>
            </a:xfrm>
          </p:grpSpPr>
          <p:sp>
            <p:nvSpPr>
              <p:cNvPr id="351" name="Freeform 322"/>
              <p:cNvSpPr>
                <a:spLocks/>
              </p:cNvSpPr>
              <p:nvPr/>
            </p:nvSpPr>
            <p:spPr bwMode="auto">
              <a:xfrm>
                <a:off x="1024" y="2248"/>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352" name="Freeform 323"/>
              <p:cNvSpPr>
                <a:spLocks/>
              </p:cNvSpPr>
              <p:nvPr/>
            </p:nvSpPr>
            <p:spPr bwMode="auto">
              <a:xfrm>
                <a:off x="992" y="2212"/>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000000"/>
              </a:solidFill>
              <a:ln w="9525">
                <a:solidFill>
                  <a:schemeClr val="tx1"/>
                </a:solidFill>
                <a:round/>
                <a:headEnd/>
                <a:tailEnd/>
              </a:ln>
            </p:spPr>
            <p:txBody>
              <a:bodyPr/>
              <a:lstStyle/>
              <a:p>
                <a:endParaRPr lang="el-GR"/>
              </a:p>
            </p:txBody>
          </p:sp>
        </p:grpSp>
        <p:sp>
          <p:nvSpPr>
            <p:cNvPr id="321" name="Oval 324"/>
            <p:cNvSpPr>
              <a:spLocks noChangeArrowheads="1"/>
            </p:cNvSpPr>
            <p:nvPr/>
          </p:nvSpPr>
          <p:spPr bwMode="auto">
            <a:xfrm>
              <a:off x="1236"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322" name="Oval 325"/>
            <p:cNvSpPr>
              <a:spLocks noChangeArrowheads="1"/>
            </p:cNvSpPr>
            <p:nvPr/>
          </p:nvSpPr>
          <p:spPr bwMode="auto">
            <a:xfrm>
              <a:off x="1908"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323" name="Oval 326"/>
            <p:cNvSpPr>
              <a:spLocks noChangeArrowheads="1"/>
            </p:cNvSpPr>
            <p:nvPr/>
          </p:nvSpPr>
          <p:spPr bwMode="auto">
            <a:xfrm>
              <a:off x="1764"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324" name="Oval 327"/>
            <p:cNvSpPr>
              <a:spLocks noChangeArrowheads="1"/>
            </p:cNvSpPr>
            <p:nvPr/>
          </p:nvSpPr>
          <p:spPr bwMode="auto">
            <a:xfrm>
              <a:off x="1380" y="258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25" name="Group 328"/>
            <p:cNvGrpSpPr>
              <a:grpSpLocks/>
            </p:cNvGrpSpPr>
            <p:nvPr/>
          </p:nvGrpSpPr>
          <p:grpSpPr bwMode="auto">
            <a:xfrm>
              <a:off x="1472" y="2424"/>
              <a:ext cx="288" cy="258"/>
              <a:chOff x="1472" y="2424"/>
              <a:chExt cx="288" cy="258"/>
            </a:xfrm>
          </p:grpSpPr>
          <p:sp>
            <p:nvSpPr>
              <p:cNvPr id="349" name="Freeform 329"/>
              <p:cNvSpPr>
                <a:spLocks/>
              </p:cNvSpPr>
              <p:nvPr/>
            </p:nvSpPr>
            <p:spPr bwMode="auto">
              <a:xfrm>
                <a:off x="1510" y="2424"/>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350" name="Freeform 330"/>
              <p:cNvSpPr>
                <a:spLocks/>
              </p:cNvSpPr>
              <p:nvPr/>
            </p:nvSpPr>
            <p:spPr bwMode="auto">
              <a:xfrm>
                <a:off x="1472" y="2622"/>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000000"/>
              </a:solidFill>
              <a:ln w="9525">
                <a:solidFill>
                  <a:schemeClr val="tx1"/>
                </a:solidFill>
                <a:round/>
                <a:headEnd/>
                <a:tailEnd/>
              </a:ln>
            </p:spPr>
            <p:txBody>
              <a:bodyPr/>
              <a:lstStyle/>
              <a:p>
                <a:endParaRPr lang="el-GR"/>
              </a:p>
            </p:txBody>
          </p:sp>
        </p:grpSp>
        <p:grpSp>
          <p:nvGrpSpPr>
            <p:cNvPr id="326" name="Group 331"/>
            <p:cNvGrpSpPr>
              <a:grpSpLocks/>
            </p:cNvGrpSpPr>
            <p:nvPr/>
          </p:nvGrpSpPr>
          <p:grpSpPr bwMode="auto">
            <a:xfrm>
              <a:off x="1328" y="2872"/>
              <a:ext cx="220" cy="144"/>
              <a:chOff x="1328" y="2872"/>
              <a:chExt cx="220" cy="144"/>
            </a:xfrm>
          </p:grpSpPr>
          <p:sp>
            <p:nvSpPr>
              <p:cNvPr id="347" name="Freeform 332"/>
              <p:cNvSpPr>
                <a:spLocks/>
              </p:cNvSpPr>
              <p:nvPr/>
            </p:nvSpPr>
            <p:spPr bwMode="auto">
              <a:xfrm>
                <a:off x="1328" y="2872"/>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348" name="Freeform 333"/>
              <p:cNvSpPr>
                <a:spLocks/>
              </p:cNvSpPr>
              <p:nvPr/>
            </p:nvSpPr>
            <p:spPr bwMode="auto">
              <a:xfrm>
                <a:off x="1472" y="2952"/>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000000"/>
              </a:solidFill>
              <a:ln w="9525">
                <a:solidFill>
                  <a:schemeClr val="tx1"/>
                </a:solidFill>
                <a:round/>
                <a:headEnd/>
                <a:tailEnd/>
              </a:ln>
            </p:spPr>
            <p:txBody>
              <a:bodyPr/>
              <a:lstStyle/>
              <a:p>
                <a:endParaRPr lang="el-GR"/>
              </a:p>
            </p:txBody>
          </p:sp>
        </p:grpSp>
        <p:sp>
          <p:nvSpPr>
            <p:cNvPr id="327" name="Oval 334"/>
            <p:cNvSpPr>
              <a:spLocks noChangeArrowheads="1"/>
            </p:cNvSpPr>
            <p:nvPr/>
          </p:nvSpPr>
          <p:spPr bwMode="auto">
            <a:xfrm>
              <a:off x="1620"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328" name="Oval 335"/>
            <p:cNvSpPr>
              <a:spLocks noChangeArrowheads="1"/>
            </p:cNvSpPr>
            <p:nvPr/>
          </p:nvSpPr>
          <p:spPr bwMode="auto">
            <a:xfrm>
              <a:off x="1908"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329" name="Oval 336"/>
            <p:cNvSpPr>
              <a:spLocks noChangeArrowheads="1"/>
            </p:cNvSpPr>
            <p:nvPr/>
          </p:nvSpPr>
          <p:spPr bwMode="auto">
            <a:xfrm>
              <a:off x="948"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30" name="Oval 337"/>
            <p:cNvSpPr>
              <a:spLocks noChangeArrowheads="1"/>
            </p:cNvSpPr>
            <p:nvPr/>
          </p:nvSpPr>
          <p:spPr bwMode="auto">
            <a:xfrm>
              <a:off x="852"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31" name="Oval 338"/>
            <p:cNvSpPr>
              <a:spLocks noChangeArrowheads="1"/>
            </p:cNvSpPr>
            <p:nvPr/>
          </p:nvSpPr>
          <p:spPr bwMode="auto">
            <a:xfrm>
              <a:off x="2004"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332" name="Oval 339"/>
            <p:cNvSpPr>
              <a:spLocks noChangeArrowheads="1"/>
            </p:cNvSpPr>
            <p:nvPr/>
          </p:nvSpPr>
          <p:spPr bwMode="auto">
            <a:xfrm>
              <a:off x="176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33" name="Group 340"/>
            <p:cNvGrpSpPr>
              <a:grpSpLocks/>
            </p:cNvGrpSpPr>
            <p:nvPr/>
          </p:nvGrpSpPr>
          <p:grpSpPr bwMode="auto">
            <a:xfrm>
              <a:off x="1616" y="2152"/>
              <a:ext cx="288" cy="192"/>
              <a:chOff x="1616" y="2152"/>
              <a:chExt cx="288" cy="192"/>
            </a:xfrm>
          </p:grpSpPr>
          <p:sp>
            <p:nvSpPr>
              <p:cNvPr id="345" name="Freeform 341"/>
              <p:cNvSpPr>
                <a:spLocks/>
              </p:cNvSpPr>
              <p:nvPr/>
            </p:nvSpPr>
            <p:spPr bwMode="auto">
              <a:xfrm>
                <a:off x="1634" y="2188"/>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346" name="Freeform 342"/>
              <p:cNvSpPr>
                <a:spLocks/>
              </p:cNvSpPr>
              <p:nvPr/>
            </p:nvSpPr>
            <p:spPr bwMode="auto">
              <a:xfrm>
                <a:off x="1616" y="2152"/>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000000"/>
              </a:solidFill>
              <a:ln w="9525">
                <a:solidFill>
                  <a:schemeClr val="tx1"/>
                </a:solidFill>
                <a:round/>
                <a:headEnd/>
                <a:tailEnd/>
              </a:ln>
            </p:spPr>
            <p:txBody>
              <a:bodyPr/>
              <a:lstStyle/>
              <a:p>
                <a:endParaRPr lang="el-GR"/>
              </a:p>
            </p:txBody>
          </p:sp>
        </p:grpSp>
        <p:sp>
          <p:nvSpPr>
            <p:cNvPr id="334" name="Oval 343"/>
            <p:cNvSpPr>
              <a:spLocks noChangeArrowheads="1"/>
            </p:cNvSpPr>
            <p:nvPr/>
          </p:nvSpPr>
          <p:spPr bwMode="auto">
            <a:xfrm>
              <a:off x="2196"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335" name="Oval 344"/>
            <p:cNvSpPr>
              <a:spLocks noChangeArrowheads="1"/>
            </p:cNvSpPr>
            <p:nvPr/>
          </p:nvSpPr>
          <p:spPr bwMode="auto">
            <a:xfrm>
              <a:off x="2148"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336" name="Oval 345"/>
            <p:cNvSpPr>
              <a:spLocks noChangeArrowheads="1"/>
            </p:cNvSpPr>
            <p:nvPr/>
          </p:nvSpPr>
          <p:spPr bwMode="auto">
            <a:xfrm>
              <a:off x="2436"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37" name="Oval 346"/>
            <p:cNvSpPr>
              <a:spLocks noChangeArrowheads="1"/>
            </p:cNvSpPr>
            <p:nvPr/>
          </p:nvSpPr>
          <p:spPr bwMode="auto">
            <a:xfrm>
              <a:off x="243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338" name="Oval 347"/>
            <p:cNvSpPr>
              <a:spLocks noChangeArrowheads="1"/>
            </p:cNvSpPr>
            <p:nvPr/>
          </p:nvSpPr>
          <p:spPr bwMode="auto">
            <a:xfrm>
              <a:off x="46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39" name="Oval 348"/>
            <p:cNvSpPr>
              <a:spLocks noChangeArrowheads="1"/>
            </p:cNvSpPr>
            <p:nvPr/>
          </p:nvSpPr>
          <p:spPr bwMode="auto">
            <a:xfrm>
              <a:off x="564"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340" name="Oval 349"/>
            <p:cNvSpPr>
              <a:spLocks noChangeArrowheads="1"/>
            </p:cNvSpPr>
            <p:nvPr/>
          </p:nvSpPr>
          <p:spPr bwMode="auto">
            <a:xfrm>
              <a:off x="660"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41" name="Oval 350"/>
            <p:cNvSpPr>
              <a:spLocks noChangeArrowheads="1"/>
            </p:cNvSpPr>
            <p:nvPr/>
          </p:nvSpPr>
          <p:spPr bwMode="auto">
            <a:xfrm>
              <a:off x="708" y="201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42" name="Group 351"/>
            <p:cNvGrpSpPr>
              <a:grpSpLocks/>
            </p:cNvGrpSpPr>
            <p:nvPr/>
          </p:nvGrpSpPr>
          <p:grpSpPr bwMode="auto">
            <a:xfrm>
              <a:off x="1520" y="2728"/>
              <a:ext cx="384" cy="240"/>
              <a:chOff x="1520" y="2728"/>
              <a:chExt cx="384" cy="240"/>
            </a:xfrm>
          </p:grpSpPr>
          <p:sp>
            <p:nvSpPr>
              <p:cNvPr id="343" name="Freeform 352"/>
              <p:cNvSpPr>
                <a:spLocks/>
              </p:cNvSpPr>
              <p:nvPr/>
            </p:nvSpPr>
            <p:spPr bwMode="auto">
              <a:xfrm>
                <a:off x="1520" y="2728"/>
                <a:ext cx="346" cy="240"/>
              </a:xfrm>
              <a:custGeom>
                <a:avLst/>
                <a:gdLst/>
                <a:ahLst/>
                <a:cxnLst>
                  <a:cxn ang="0">
                    <a:pos x="48" y="0"/>
                  </a:cxn>
                  <a:cxn ang="0">
                    <a:pos x="0" y="192"/>
                  </a:cxn>
                  <a:cxn ang="0">
                    <a:pos x="24" y="168"/>
                  </a:cxn>
                  <a:cxn ang="0">
                    <a:pos x="48" y="184"/>
                  </a:cxn>
                  <a:cxn ang="0">
                    <a:pos x="192" y="240"/>
                  </a:cxn>
                  <a:cxn ang="0">
                    <a:pos x="346" y="164"/>
                  </a:cxn>
                </a:cxnLst>
                <a:rect l="0" t="0" r="r" b="b"/>
                <a:pathLst>
                  <a:path w="346" h="240">
                    <a:moveTo>
                      <a:pt x="48" y="0"/>
                    </a:moveTo>
                    <a:lnTo>
                      <a:pt x="0" y="192"/>
                    </a:lnTo>
                    <a:lnTo>
                      <a:pt x="24" y="168"/>
                    </a:lnTo>
                    <a:lnTo>
                      <a:pt x="48" y="184"/>
                    </a:lnTo>
                    <a:lnTo>
                      <a:pt x="192" y="240"/>
                    </a:lnTo>
                    <a:lnTo>
                      <a:pt x="346" y="164"/>
                    </a:lnTo>
                  </a:path>
                </a:pathLst>
              </a:custGeom>
              <a:noFill/>
              <a:ln w="12700">
                <a:solidFill>
                  <a:schemeClr val="tx1"/>
                </a:solidFill>
                <a:prstDash val="solid"/>
                <a:round/>
                <a:headEnd/>
                <a:tailEnd/>
              </a:ln>
            </p:spPr>
            <p:txBody>
              <a:bodyPr/>
              <a:lstStyle/>
              <a:p>
                <a:endParaRPr lang="el-GR"/>
              </a:p>
            </p:txBody>
          </p:sp>
          <p:sp>
            <p:nvSpPr>
              <p:cNvPr id="344" name="Freeform 353"/>
              <p:cNvSpPr>
                <a:spLocks/>
              </p:cNvSpPr>
              <p:nvPr/>
            </p:nvSpPr>
            <p:spPr bwMode="auto">
              <a:xfrm>
                <a:off x="1828" y="2872"/>
                <a:ext cx="76" cy="60"/>
              </a:xfrm>
              <a:custGeom>
                <a:avLst/>
                <a:gdLst/>
                <a:ahLst/>
                <a:cxnLst>
                  <a:cxn ang="0">
                    <a:pos x="30" y="60"/>
                  </a:cxn>
                  <a:cxn ang="0">
                    <a:pos x="76" y="0"/>
                  </a:cxn>
                  <a:cxn ang="0">
                    <a:pos x="0" y="0"/>
                  </a:cxn>
                  <a:cxn ang="0">
                    <a:pos x="34" y="22"/>
                  </a:cxn>
                  <a:cxn ang="0">
                    <a:pos x="30" y="60"/>
                  </a:cxn>
                </a:cxnLst>
                <a:rect l="0" t="0" r="r" b="b"/>
                <a:pathLst>
                  <a:path w="76" h="60">
                    <a:moveTo>
                      <a:pt x="30" y="60"/>
                    </a:moveTo>
                    <a:lnTo>
                      <a:pt x="76" y="0"/>
                    </a:lnTo>
                    <a:lnTo>
                      <a:pt x="0" y="0"/>
                    </a:lnTo>
                    <a:lnTo>
                      <a:pt x="34" y="22"/>
                    </a:lnTo>
                    <a:lnTo>
                      <a:pt x="30" y="60"/>
                    </a:lnTo>
                    <a:close/>
                  </a:path>
                </a:pathLst>
              </a:custGeom>
              <a:solidFill>
                <a:srgbClr val="000000"/>
              </a:solidFill>
              <a:ln w="9525">
                <a:solidFill>
                  <a:schemeClr val="tx1"/>
                </a:solidFill>
                <a:round/>
                <a:headEnd/>
                <a:tailEnd/>
              </a:ln>
            </p:spPr>
            <p:txBody>
              <a:bodyPr/>
              <a:lstStyle/>
              <a:p>
                <a:endParaRPr lang="el-GR"/>
              </a:p>
            </p:txBody>
          </p:sp>
        </p:grpSp>
      </p:grpSp>
      <p:grpSp>
        <p:nvGrpSpPr>
          <p:cNvPr id="364" name="Group 359"/>
          <p:cNvGrpSpPr>
            <a:grpSpLocks/>
          </p:cNvGrpSpPr>
          <p:nvPr/>
        </p:nvGrpSpPr>
        <p:grpSpPr bwMode="auto">
          <a:xfrm>
            <a:off x="6572251" y="2565301"/>
            <a:ext cx="3343275" cy="1752600"/>
            <a:chOff x="3180" y="1816"/>
            <a:chExt cx="2106" cy="1104"/>
          </a:xfrm>
        </p:grpSpPr>
        <p:sp>
          <p:nvSpPr>
            <p:cNvPr id="365" name="Oval 360"/>
            <p:cNvSpPr>
              <a:spLocks noChangeArrowheads="1"/>
            </p:cNvSpPr>
            <p:nvPr/>
          </p:nvSpPr>
          <p:spPr bwMode="auto">
            <a:xfrm>
              <a:off x="3852"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366" name="Oval 361"/>
            <p:cNvSpPr>
              <a:spLocks noChangeArrowheads="1"/>
            </p:cNvSpPr>
            <p:nvPr/>
          </p:nvSpPr>
          <p:spPr bwMode="auto">
            <a:xfrm>
              <a:off x="3900"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367" name="Oval 362"/>
            <p:cNvSpPr>
              <a:spLocks noChangeArrowheads="1"/>
            </p:cNvSpPr>
            <p:nvPr/>
          </p:nvSpPr>
          <p:spPr bwMode="auto">
            <a:xfrm>
              <a:off x="4044"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68" name="Oval 363"/>
            <p:cNvSpPr>
              <a:spLocks noChangeArrowheads="1"/>
            </p:cNvSpPr>
            <p:nvPr/>
          </p:nvSpPr>
          <p:spPr bwMode="auto">
            <a:xfrm>
              <a:off x="4092"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369" name="Oval 364"/>
            <p:cNvSpPr>
              <a:spLocks noChangeArrowheads="1"/>
            </p:cNvSpPr>
            <p:nvPr/>
          </p:nvSpPr>
          <p:spPr bwMode="auto">
            <a:xfrm>
              <a:off x="428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70" name="Group 365"/>
            <p:cNvGrpSpPr>
              <a:grpSpLocks/>
            </p:cNvGrpSpPr>
            <p:nvPr/>
          </p:nvGrpSpPr>
          <p:grpSpPr bwMode="auto">
            <a:xfrm>
              <a:off x="3944" y="1816"/>
              <a:ext cx="178" cy="240"/>
              <a:chOff x="3944" y="1816"/>
              <a:chExt cx="178" cy="240"/>
            </a:xfrm>
          </p:grpSpPr>
          <p:sp>
            <p:nvSpPr>
              <p:cNvPr id="417" name="Freeform 366"/>
              <p:cNvSpPr>
                <a:spLocks/>
              </p:cNvSpPr>
              <p:nvPr/>
            </p:nvSpPr>
            <p:spPr bwMode="auto">
              <a:xfrm>
                <a:off x="3944" y="1858"/>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418" name="Freeform 367"/>
              <p:cNvSpPr>
                <a:spLocks/>
              </p:cNvSpPr>
              <p:nvPr/>
            </p:nvSpPr>
            <p:spPr bwMode="auto">
              <a:xfrm>
                <a:off x="4056" y="1816"/>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FFFFFF"/>
              </a:solidFill>
              <a:ln w="9525">
                <a:solidFill>
                  <a:schemeClr val="tx1"/>
                </a:solidFill>
                <a:round/>
                <a:headEnd/>
                <a:tailEnd/>
              </a:ln>
            </p:spPr>
            <p:txBody>
              <a:bodyPr/>
              <a:lstStyle/>
              <a:p>
                <a:endParaRPr lang="el-GR"/>
              </a:p>
            </p:txBody>
          </p:sp>
        </p:grpSp>
        <p:grpSp>
          <p:nvGrpSpPr>
            <p:cNvPr id="371" name="Group 368"/>
            <p:cNvGrpSpPr>
              <a:grpSpLocks/>
            </p:cNvGrpSpPr>
            <p:nvPr/>
          </p:nvGrpSpPr>
          <p:grpSpPr bwMode="auto">
            <a:xfrm>
              <a:off x="3704" y="2116"/>
              <a:ext cx="240" cy="324"/>
              <a:chOff x="3704" y="2116"/>
              <a:chExt cx="240" cy="324"/>
            </a:xfrm>
          </p:grpSpPr>
          <p:sp>
            <p:nvSpPr>
              <p:cNvPr id="415" name="Freeform 369"/>
              <p:cNvSpPr>
                <a:spLocks/>
              </p:cNvSpPr>
              <p:nvPr/>
            </p:nvSpPr>
            <p:spPr bwMode="auto">
              <a:xfrm>
                <a:off x="3736" y="2152"/>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416" name="Freeform 370"/>
              <p:cNvSpPr>
                <a:spLocks/>
              </p:cNvSpPr>
              <p:nvPr/>
            </p:nvSpPr>
            <p:spPr bwMode="auto">
              <a:xfrm>
                <a:off x="3704" y="2116"/>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FFFFFF"/>
              </a:solidFill>
              <a:ln w="9525">
                <a:solidFill>
                  <a:schemeClr val="tx1"/>
                </a:solidFill>
                <a:round/>
                <a:headEnd/>
                <a:tailEnd/>
              </a:ln>
            </p:spPr>
            <p:txBody>
              <a:bodyPr/>
              <a:lstStyle/>
              <a:p>
                <a:endParaRPr lang="el-GR"/>
              </a:p>
            </p:txBody>
          </p:sp>
        </p:grpSp>
        <p:sp>
          <p:nvSpPr>
            <p:cNvPr id="372" name="Oval 371"/>
            <p:cNvSpPr>
              <a:spLocks noChangeArrowheads="1"/>
            </p:cNvSpPr>
            <p:nvPr/>
          </p:nvSpPr>
          <p:spPr bwMode="auto">
            <a:xfrm>
              <a:off x="394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373" name="Oval 372"/>
            <p:cNvSpPr>
              <a:spLocks noChangeArrowheads="1"/>
            </p:cNvSpPr>
            <p:nvPr/>
          </p:nvSpPr>
          <p:spPr bwMode="auto">
            <a:xfrm>
              <a:off x="442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374" name="Oval 373"/>
            <p:cNvSpPr>
              <a:spLocks noChangeArrowheads="1"/>
            </p:cNvSpPr>
            <p:nvPr/>
          </p:nvSpPr>
          <p:spPr bwMode="auto">
            <a:xfrm>
              <a:off x="4476"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375" name="Oval 374"/>
            <p:cNvSpPr>
              <a:spLocks noChangeArrowheads="1"/>
            </p:cNvSpPr>
            <p:nvPr/>
          </p:nvSpPr>
          <p:spPr bwMode="auto">
            <a:xfrm>
              <a:off x="4092" y="249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76" name="Group 375"/>
            <p:cNvGrpSpPr>
              <a:grpSpLocks/>
            </p:cNvGrpSpPr>
            <p:nvPr/>
          </p:nvGrpSpPr>
          <p:grpSpPr bwMode="auto">
            <a:xfrm>
              <a:off x="4184" y="2328"/>
              <a:ext cx="288" cy="258"/>
              <a:chOff x="4184" y="2328"/>
              <a:chExt cx="288" cy="258"/>
            </a:xfrm>
          </p:grpSpPr>
          <p:sp>
            <p:nvSpPr>
              <p:cNvPr id="413" name="Freeform 376"/>
              <p:cNvSpPr>
                <a:spLocks/>
              </p:cNvSpPr>
              <p:nvPr/>
            </p:nvSpPr>
            <p:spPr bwMode="auto">
              <a:xfrm>
                <a:off x="4222" y="2328"/>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414" name="Freeform 377"/>
              <p:cNvSpPr>
                <a:spLocks/>
              </p:cNvSpPr>
              <p:nvPr/>
            </p:nvSpPr>
            <p:spPr bwMode="auto">
              <a:xfrm>
                <a:off x="4184" y="2526"/>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FFFFFF"/>
              </a:solidFill>
              <a:ln w="9525">
                <a:solidFill>
                  <a:schemeClr val="tx1"/>
                </a:solidFill>
                <a:round/>
                <a:headEnd/>
                <a:tailEnd/>
              </a:ln>
            </p:spPr>
            <p:txBody>
              <a:bodyPr/>
              <a:lstStyle/>
              <a:p>
                <a:endParaRPr lang="el-GR"/>
              </a:p>
            </p:txBody>
          </p:sp>
        </p:grpSp>
        <p:grpSp>
          <p:nvGrpSpPr>
            <p:cNvPr id="377" name="Group 378"/>
            <p:cNvGrpSpPr>
              <a:grpSpLocks/>
            </p:cNvGrpSpPr>
            <p:nvPr/>
          </p:nvGrpSpPr>
          <p:grpSpPr bwMode="auto">
            <a:xfrm>
              <a:off x="4040" y="2776"/>
              <a:ext cx="220" cy="144"/>
              <a:chOff x="4040" y="2776"/>
              <a:chExt cx="220" cy="144"/>
            </a:xfrm>
          </p:grpSpPr>
          <p:sp>
            <p:nvSpPr>
              <p:cNvPr id="411" name="Freeform 379"/>
              <p:cNvSpPr>
                <a:spLocks/>
              </p:cNvSpPr>
              <p:nvPr/>
            </p:nvSpPr>
            <p:spPr bwMode="auto">
              <a:xfrm>
                <a:off x="4040" y="2776"/>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412" name="Freeform 380"/>
              <p:cNvSpPr>
                <a:spLocks/>
              </p:cNvSpPr>
              <p:nvPr/>
            </p:nvSpPr>
            <p:spPr bwMode="auto">
              <a:xfrm>
                <a:off x="4184" y="2856"/>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FFFFFF"/>
              </a:solidFill>
              <a:ln w="9525">
                <a:solidFill>
                  <a:schemeClr val="tx1"/>
                </a:solidFill>
                <a:round/>
                <a:headEnd/>
                <a:tailEnd/>
              </a:ln>
            </p:spPr>
            <p:txBody>
              <a:bodyPr/>
              <a:lstStyle/>
              <a:p>
                <a:endParaRPr lang="el-GR"/>
              </a:p>
            </p:txBody>
          </p:sp>
        </p:grpSp>
        <p:sp>
          <p:nvSpPr>
            <p:cNvPr id="378" name="Oval 381"/>
            <p:cNvSpPr>
              <a:spLocks noChangeArrowheads="1"/>
            </p:cNvSpPr>
            <p:nvPr/>
          </p:nvSpPr>
          <p:spPr bwMode="auto">
            <a:xfrm>
              <a:off x="4332" y="1916"/>
              <a:ext cx="90" cy="90"/>
            </a:xfrm>
            <a:prstGeom prst="ellipse">
              <a:avLst/>
            </a:prstGeom>
            <a:solidFill>
              <a:srgbClr val="FF0033"/>
            </a:solidFill>
            <a:ln w="12700">
              <a:solidFill>
                <a:schemeClr val="tx1"/>
              </a:solidFill>
              <a:round/>
              <a:headEnd/>
              <a:tailEnd/>
            </a:ln>
          </p:spPr>
          <p:txBody>
            <a:bodyPr/>
            <a:lstStyle/>
            <a:p>
              <a:endParaRPr lang="el-GR"/>
            </a:p>
          </p:txBody>
        </p:sp>
        <p:sp>
          <p:nvSpPr>
            <p:cNvPr id="379" name="Oval 382"/>
            <p:cNvSpPr>
              <a:spLocks noChangeArrowheads="1"/>
            </p:cNvSpPr>
            <p:nvPr/>
          </p:nvSpPr>
          <p:spPr bwMode="auto">
            <a:xfrm>
              <a:off x="4620"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380" name="Oval 383"/>
            <p:cNvSpPr>
              <a:spLocks noChangeArrowheads="1"/>
            </p:cNvSpPr>
            <p:nvPr/>
          </p:nvSpPr>
          <p:spPr bwMode="auto">
            <a:xfrm>
              <a:off x="3660"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81" name="Oval 384"/>
            <p:cNvSpPr>
              <a:spLocks noChangeArrowheads="1"/>
            </p:cNvSpPr>
            <p:nvPr/>
          </p:nvSpPr>
          <p:spPr bwMode="auto">
            <a:xfrm>
              <a:off x="3564"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382" name="Oval 385"/>
            <p:cNvSpPr>
              <a:spLocks noChangeArrowheads="1"/>
            </p:cNvSpPr>
            <p:nvPr/>
          </p:nvSpPr>
          <p:spPr bwMode="auto">
            <a:xfrm>
              <a:off x="4764" y="2492"/>
              <a:ext cx="90" cy="90"/>
            </a:xfrm>
            <a:prstGeom prst="ellipse">
              <a:avLst/>
            </a:prstGeom>
            <a:solidFill>
              <a:srgbClr val="FF0033"/>
            </a:solidFill>
            <a:ln w="12700">
              <a:solidFill>
                <a:schemeClr val="tx1"/>
              </a:solidFill>
              <a:round/>
              <a:headEnd/>
              <a:tailEnd/>
            </a:ln>
          </p:spPr>
          <p:txBody>
            <a:bodyPr/>
            <a:lstStyle/>
            <a:p>
              <a:endParaRPr lang="el-GR"/>
            </a:p>
          </p:txBody>
        </p:sp>
        <p:sp>
          <p:nvSpPr>
            <p:cNvPr id="383" name="Oval 386"/>
            <p:cNvSpPr>
              <a:spLocks noChangeArrowheads="1"/>
            </p:cNvSpPr>
            <p:nvPr/>
          </p:nvSpPr>
          <p:spPr bwMode="auto">
            <a:xfrm>
              <a:off x="4476"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84" name="Oval 387"/>
            <p:cNvSpPr>
              <a:spLocks noChangeArrowheads="1"/>
            </p:cNvSpPr>
            <p:nvPr/>
          </p:nvSpPr>
          <p:spPr bwMode="auto">
            <a:xfrm>
              <a:off x="3708" y="282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85" name="Group 388"/>
            <p:cNvGrpSpPr>
              <a:grpSpLocks/>
            </p:cNvGrpSpPr>
            <p:nvPr/>
          </p:nvGrpSpPr>
          <p:grpSpPr bwMode="auto">
            <a:xfrm>
              <a:off x="4328" y="2056"/>
              <a:ext cx="288" cy="192"/>
              <a:chOff x="4328" y="2056"/>
              <a:chExt cx="288" cy="192"/>
            </a:xfrm>
          </p:grpSpPr>
          <p:sp>
            <p:nvSpPr>
              <p:cNvPr id="409" name="Freeform 389"/>
              <p:cNvSpPr>
                <a:spLocks/>
              </p:cNvSpPr>
              <p:nvPr/>
            </p:nvSpPr>
            <p:spPr bwMode="auto">
              <a:xfrm>
                <a:off x="4346" y="2092"/>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410" name="Freeform 390"/>
              <p:cNvSpPr>
                <a:spLocks/>
              </p:cNvSpPr>
              <p:nvPr/>
            </p:nvSpPr>
            <p:spPr bwMode="auto">
              <a:xfrm>
                <a:off x="4328" y="2056"/>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FFFFFF"/>
              </a:solidFill>
              <a:ln w="9525">
                <a:solidFill>
                  <a:schemeClr val="tx1"/>
                </a:solidFill>
                <a:round/>
                <a:headEnd/>
                <a:tailEnd/>
              </a:ln>
            </p:spPr>
            <p:txBody>
              <a:bodyPr/>
              <a:lstStyle/>
              <a:p>
                <a:endParaRPr lang="el-GR"/>
              </a:p>
            </p:txBody>
          </p:sp>
        </p:grpSp>
        <p:sp>
          <p:nvSpPr>
            <p:cNvPr id="386" name="Oval 391"/>
            <p:cNvSpPr>
              <a:spLocks noChangeArrowheads="1"/>
            </p:cNvSpPr>
            <p:nvPr/>
          </p:nvSpPr>
          <p:spPr bwMode="auto">
            <a:xfrm>
              <a:off x="490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87" name="Oval 392"/>
            <p:cNvSpPr>
              <a:spLocks noChangeArrowheads="1"/>
            </p:cNvSpPr>
            <p:nvPr/>
          </p:nvSpPr>
          <p:spPr bwMode="auto">
            <a:xfrm>
              <a:off x="4860"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388" name="Oval 393"/>
            <p:cNvSpPr>
              <a:spLocks noChangeArrowheads="1"/>
            </p:cNvSpPr>
            <p:nvPr/>
          </p:nvSpPr>
          <p:spPr bwMode="auto">
            <a:xfrm>
              <a:off x="514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89" name="Oval 394"/>
            <p:cNvSpPr>
              <a:spLocks noChangeArrowheads="1"/>
            </p:cNvSpPr>
            <p:nvPr/>
          </p:nvSpPr>
          <p:spPr bwMode="auto">
            <a:xfrm>
              <a:off x="5148"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390" name="Oval 395"/>
            <p:cNvSpPr>
              <a:spLocks noChangeArrowheads="1"/>
            </p:cNvSpPr>
            <p:nvPr/>
          </p:nvSpPr>
          <p:spPr bwMode="auto">
            <a:xfrm>
              <a:off x="3180"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391" name="Oval 396"/>
            <p:cNvSpPr>
              <a:spLocks noChangeArrowheads="1"/>
            </p:cNvSpPr>
            <p:nvPr/>
          </p:nvSpPr>
          <p:spPr bwMode="auto">
            <a:xfrm>
              <a:off x="327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392" name="Oval 397"/>
            <p:cNvSpPr>
              <a:spLocks noChangeArrowheads="1"/>
            </p:cNvSpPr>
            <p:nvPr/>
          </p:nvSpPr>
          <p:spPr bwMode="auto">
            <a:xfrm>
              <a:off x="3564" y="2444"/>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93" name="Group 398"/>
            <p:cNvGrpSpPr>
              <a:grpSpLocks/>
            </p:cNvGrpSpPr>
            <p:nvPr/>
          </p:nvGrpSpPr>
          <p:grpSpPr bwMode="auto">
            <a:xfrm>
              <a:off x="3180" y="2444"/>
              <a:ext cx="2106" cy="186"/>
              <a:chOff x="3180" y="2444"/>
              <a:chExt cx="2106" cy="186"/>
            </a:xfrm>
          </p:grpSpPr>
          <p:grpSp>
            <p:nvGrpSpPr>
              <p:cNvPr id="397" name="Group 399"/>
              <p:cNvGrpSpPr>
                <a:grpSpLocks/>
              </p:cNvGrpSpPr>
              <p:nvPr/>
            </p:nvGrpSpPr>
            <p:grpSpPr bwMode="auto">
              <a:xfrm>
                <a:off x="3180" y="2444"/>
                <a:ext cx="330" cy="186"/>
                <a:chOff x="3180" y="2444"/>
                <a:chExt cx="330" cy="186"/>
              </a:xfrm>
            </p:grpSpPr>
            <p:pic>
              <p:nvPicPr>
                <p:cNvPr id="407" name="Picture 400"/>
                <p:cNvPicPr>
                  <a:picLocks noChangeAspect="1" noChangeArrowheads="1"/>
                </p:cNvPicPr>
                <p:nvPr/>
              </p:nvPicPr>
              <p:blipFill>
                <a:blip r:embed="rId2" cstate="print"/>
                <a:srcRect r="67969" b="82031"/>
                <a:stretch>
                  <a:fillRect/>
                </a:stretch>
              </p:blipFill>
              <p:spPr bwMode="auto">
                <a:xfrm>
                  <a:off x="3180" y="2444"/>
                  <a:ext cx="328" cy="184"/>
                </a:xfrm>
                <a:prstGeom prst="rect">
                  <a:avLst/>
                </a:prstGeom>
                <a:noFill/>
                <a:ln w="9525">
                  <a:solidFill>
                    <a:schemeClr val="tx1"/>
                  </a:solidFill>
                  <a:miter lim="800000"/>
                  <a:headEnd/>
                  <a:tailEnd/>
                </a:ln>
              </p:spPr>
            </p:pic>
            <p:sp>
              <p:nvSpPr>
                <p:cNvPr id="408" name="Rectangle 401"/>
                <p:cNvSpPr>
                  <a:spLocks noChangeArrowheads="1"/>
                </p:cNvSpPr>
                <p:nvPr/>
              </p:nvSpPr>
              <p:spPr bwMode="auto">
                <a:xfrm>
                  <a:off x="3180" y="2444"/>
                  <a:ext cx="330" cy="186"/>
                </a:xfrm>
                <a:prstGeom prst="rect">
                  <a:avLst/>
                </a:prstGeom>
                <a:noFill/>
                <a:ln w="12700">
                  <a:solidFill>
                    <a:schemeClr val="tx1"/>
                  </a:solidFill>
                  <a:miter lim="800000"/>
                  <a:headEnd/>
                  <a:tailEnd/>
                </a:ln>
              </p:spPr>
              <p:txBody>
                <a:bodyPr/>
                <a:lstStyle/>
                <a:p>
                  <a:endParaRPr lang="el-GR"/>
                </a:p>
              </p:txBody>
            </p:sp>
          </p:grpSp>
          <p:grpSp>
            <p:nvGrpSpPr>
              <p:cNvPr id="398" name="Group 402"/>
              <p:cNvGrpSpPr>
                <a:grpSpLocks/>
              </p:cNvGrpSpPr>
              <p:nvPr/>
            </p:nvGrpSpPr>
            <p:grpSpPr bwMode="auto">
              <a:xfrm>
                <a:off x="4332" y="2444"/>
                <a:ext cx="378" cy="186"/>
                <a:chOff x="4332" y="2444"/>
                <a:chExt cx="378" cy="186"/>
              </a:xfrm>
            </p:grpSpPr>
            <p:pic>
              <p:nvPicPr>
                <p:cNvPr id="405" name="Picture 403"/>
                <p:cNvPicPr>
                  <a:picLocks noChangeAspect="1" noChangeArrowheads="1"/>
                </p:cNvPicPr>
                <p:nvPr/>
              </p:nvPicPr>
              <p:blipFill>
                <a:blip r:embed="rId2" cstate="print"/>
                <a:srcRect r="63281" b="82031"/>
                <a:stretch>
                  <a:fillRect/>
                </a:stretch>
              </p:blipFill>
              <p:spPr bwMode="auto">
                <a:xfrm>
                  <a:off x="4332" y="2444"/>
                  <a:ext cx="376" cy="184"/>
                </a:xfrm>
                <a:prstGeom prst="rect">
                  <a:avLst/>
                </a:prstGeom>
                <a:noFill/>
                <a:ln w="9525">
                  <a:solidFill>
                    <a:schemeClr val="tx1"/>
                  </a:solidFill>
                  <a:miter lim="800000"/>
                  <a:headEnd/>
                  <a:tailEnd/>
                </a:ln>
              </p:spPr>
            </p:pic>
            <p:sp>
              <p:nvSpPr>
                <p:cNvPr id="406" name="Rectangle 404"/>
                <p:cNvSpPr>
                  <a:spLocks noChangeArrowheads="1"/>
                </p:cNvSpPr>
                <p:nvPr/>
              </p:nvSpPr>
              <p:spPr bwMode="auto">
                <a:xfrm>
                  <a:off x="4332" y="2444"/>
                  <a:ext cx="378" cy="186"/>
                </a:xfrm>
                <a:prstGeom prst="rect">
                  <a:avLst/>
                </a:prstGeom>
                <a:noFill/>
                <a:ln w="12700">
                  <a:solidFill>
                    <a:schemeClr val="tx1"/>
                  </a:solidFill>
                  <a:miter lim="800000"/>
                  <a:headEnd/>
                  <a:tailEnd/>
                </a:ln>
              </p:spPr>
              <p:txBody>
                <a:bodyPr/>
                <a:lstStyle/>
                <a:p>
                  <a:endParaRPr lang="el-GR"/>
                </a:p>
              </p:txBody>
            </p:sp>
          </p:grpSp>
          <p:grpSp>
            <p:nvGrpSpPr>
              <p:cNvPr id="399" name="Group 405"/>
              <p:cNvGrpSpPr>
                <a:grpSpLocks/>
              </p:cNvGrpSpPr>
              <p:nvPr/>
            </p:nvGrpSpPr>
            <p:grpSpPr bwMode="auto">
              <a:xfrm>
                <a:off x="3708" y="2444"/>
                <a:ext cx="330" cy="186"/>
                <a:chOff x="3708" y="2444"/>
                <a:chExt cx="330" cy="186"/>
              </a:xfrm>
            </p:grpSpPr>
            <p:pic>
              <p:nvPicPr>
                <p:cNvPr id="403" name="Picture 406"/>
                <p:cNvPicPr>
                  <a:picLocks noChangeAspect="1" noChangeArrowheads="1"/>
                </p:cNvPicPr>
                <p:nvPr/>
              </p:nvPicPr>
              <p:blipFill>
                <a:blip r:embed="rId2" cstate="print"/>
                <a:srcRect r="67969" b="82031"/>
                <a:stretch>
                  <a:fillRect/>
                </a:stretch>
              </p:blipFill>
              <p:spPr bwMode="auto">
                <a:xfrm>
                  <a:off x="3708" y="2444"/>
                  <a:ext cx="328" cy="184"/>
                </a:xfrm>
                <a:prstGeom prst="rect">
                  <a:avLst/>
                </a:prstGeom>
                <a:noFill/>
                <a:ln w="9525">
                  <a:solidFill>
                    <a:schemeClr val="tx1"/>
                  </a:solidFill>
                  <a:miter lim="800000"/>
                  <a:headEnd/>
                  <a:tailEnd/>
                </a:ln>
              </p:spPr>
            </p:pic>
            <p:sp>
              <p:nvSpPr>
                <p:cNvPr id="404" name="Rectangle 407"/>
                <p:cNvSpPr>
                  <a:spLocks noChangeArrowheads="1"/>
                </p:cNvSpPr>
                <p:nvPr/>
              </p:nvSpPr>
              <p:spPr bwMode="auto">
                <a:xfrm>
                  <a:off x="3708" y="2444"/>
                  <a:ext cx="330" cy="186"/>
                </a:xfrm>
                <a:prstGeom prst="rect">
                  <a:avLst/>
                </a:prstGeom>
                <a:noFill/>
                <a:ln w="12700">
                  <a:solidFill>
                    <a:schemeClr val="tx1"/>
                  </a:solidFill>
                  <a:miter lim="800000"/>
                  <a:headEnd/>
                  <a:tailEnd/>
                </a:ln>
              </p:spPr>
              <p:txBody>
                <a:bodyPr/>
                <a:lstStyle/>
                <a:p>
                  <a:endParaRPr lang="el-GR"/>
                </a:p>
              </p:txBody>
            </p:sp>
          </p:grpSp>
          <p:grpSp>
            <p:nvGrpSpPr>
              <p:cNvPr id="400" name="Group 408"/>
              <p:cNvGrpSpPr>
                <a:grpSpLocks/>
              </p:cNvGrpSpPr>
              <p:nvPr/>
            </p:nvGrpSpPr>
            <p:grpSpPr bwMode="auto">
              <a:xfrm>
                <a:off x="4908" y="2444"/>
                <a:ext cx="378" cy="186"/>
                <a:chOff x="4908" y="2444"/>
                <a:chExt cx="378" cy="186"/>
              </a:xfrm>
            </p:grpSpPr>
            <p:pic>
              <p:nvPicPr>
                <p:cNvPr id="401" name="Picture 409"/>
                <p:cNvPicPr>
                  <a:picLocks noChangeAspect="1" noChangeArrowheads="1"/>
                </p:cNvPicPr>
                <p:nvPr/>
              </p:nvPicPr>
              <p:blipFill>
                <a:blip r:embed="rId2" cstate="print"/>
                <a:srcRect r="63281" b="82031"/>
                <a:stretch>
                  <a:fillRect/>
                </a:stretch>
              </p:blipFill>
              <p:spPr bwMode="auto">
                <a:xfrm>
                  <a:off x="4908" y="2444"/>
                  <a:ext cx="376" cy="184"/>
                </a:xfrm>
                <a:prstGeom prst="rect">
                  <a:avLst/>
                </a:prstGeom>
                <a:noFill/>
                <a:ln w="9525">
                  <a:solidFill>
                    <a:schemeClr val="tx1"/>
                  </a:solidFill>
                  <a:miter lim="800000"/>
                  <a:headEnd/>
                  <a:tailEnd/>
                </a:ln>
              </p:spPr>
            </p:pic>
            <p:sp>
              <p:nvSpPr>
                <p:cNvPr id="402" name="Rectangle 410"/>
                <p:cNvSpPr>
                  <a:spLocks noChangeArrowheads="1"/>
                </p:cNvSpPr>
                <p:nvPr/>
              </p:nvSpPr>
              <p:spPr bwMode="auto">
                <a:xfrm>
                  <a:off x="4908" y="2444"/>
                  <a:ext cx="378" cy="186"/>
                </a:xfrm>
                <a:prstGeom prst="rect">
                  <a:avLst/>
                </a:prstGeom>
                <a:noFill/>
                <a:ln w="12700">
                  <a:solidFill>
                    <a:schemeClr val="tx1"/>
                  </a:solidFill>
                  <a:miter lim="800000"/>
                  <a:headEnd/>
                  <a:tailEnd/>
                </a:ln>
              </p:spPr>
              <p:txBody>
                <a:bodyPr/>
                <a:lstStyle/>
                <a:p>
                  <a:endParaRPr lang="el-GR"/>
                </a:p>
              </p:txBody>
            </p:sp>
          </p:grpSp>
        </p:grpSp>
        <p:sp>
          <p:nvSpPr>
            <p:cNvPr id="394" name="Oval 411"/>
            <p:cNvSpPr>
              <a:spLocks noChangeArrowheads="1"/>
            </p:cNvSpPr>
            <p:nvPr/>
          </p:nvSpPr>
          <p:spPr bwMode="auto">
            <a:xfrm>
              <a:off x="346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395" name="Oval 412"/>
            <p:cNvSpPr>
              <a:spLocks noChangeArrowheads="1"/>
            </p:cNvSpPr>
            <p:nvPr/>
          </p:nvSpPr>
          <p:spPr bwMode="auto">
            <a:xfrm>
              <a:off x="4716" y="2780"/>
              <a:ext cx="90" cy="90"/>
            </a:xfrm>
            <a:prstGeom prst="ellipse">
              <a:avLst/>
            </a:prstGeom>
            <a:solidFill>
              <a:srgbClr val="FF0033"/>
            </a:solidFill>
            <a:ln w="12700">
              <a:solidFill>
                <a:schemeClr val="tx1"/>
              </a:solidFill>
              <a:round/>
              <a:headEnd/>
              <a:tailEnd/>
            </a:ln>
          </p:spPr>
          <p:txBody>
            <a:bodyPr/>
            <a:lstStyle/>
            <a:p>
              <a:endParaRPr lang="el-GR"/>
            </a:p>
          </p:txBody>
        </p:sp>
        <p:sp>
          <p:nvSpPr>
            <p:cNvPr id="396" name="Oval 413"/>
            <p:cNvSpPr>
              <a:spLocks noChangeArrowheads="1"/>
            </p:cNvSpPr>
            <p:nvPr/>
          </p:nvSpPr>
          <p:spPr bwMode="auto">
            <a:xfrm>
              <a:off x="4956" y="2684"/>
              <a:ext cx="90" cy="90"/>
            </a:xfrm>
            <a:prstGeom prst="ellipse">
              <a:avLst/>
            </a:prstGeom>
            <a:solidFill>
              <a:srgbClr val="FF0033"/>
            </a:solidFill>
            <a:ln w="12700">
              <a:solidFill>
                <a:schemeClr val="tx1"/>
              </a:solidFill>
              <a:round/>
              <a:headEnd/>
              <a:tailEnd/>
            </a:ln>
          </p:spPr>
          <p:txBody>
            <a:bodyPr/>
            <a:lstStyle/>
            <a:p>
              <a:endParaRPr lang="el-GR"/>
            </a:p>
          </p:txBody>
        </p:sp>
      </p:grpSp>
      <p:sp>
        <p:nvSpPr>
          <p:cNvPr id="419" name="Freeform 414"/>
          <p:cNvSpPr>
            <a:spLocks/>
          </p:cNvSpPr>
          <p:nvPr/>
        </p:nvSpPr>
        <p:spPr bwMode="auto">
          <a:xfrm>
            <a:off x="5791200" y="2197001"/>
            <a:ext cx="508000" cy="2705100"/>
          </a:xfrm>
          <a:custGeom>
            <a:avLst/>
            <a:gdLst/>
            <a:ahLst/>
            <a:cxnLst>
              <a:cxn ang="0">
                <a:pos x="160" y="1704"/>
              </a:cxn>
              <a:cxn ang="0">
                <a:pos x="0" y="0"/>
              </a:cxn>
              <a:cxn ang="0">
                <a:pos x="320" y="0"/>
              </a:cxn>
              <a:cxn ang="0">
                <a:pos x="160" y="1704"/>
              </a:cxn>
            </a:cxnLst>
            <a:rect l="0" t="0" r="r" b="b"/>
            <a:pathLst>
              <a:path w="320" h="1704">
                <a:moveTo>
                  <a:pt x="160" y="1704"/>
                </a:moveTo>
                <a:lnTo>
                  <a:pt x="0" y="0"/>
                </a:lnTo>
                <a:lnTo>
                  <a:pt x="320" y="0"/>
                </a:lnTo>
                <a:lnTo>
                  <a:pt x="160" y="1704"/>
                </a:lnTo>
                <a:close/>
              </a:path>
            </a:pathLst>
          </a:custGeom>
          <a:noFill/>
          <a:ln w="12700">
            <a:solidFill>
              <a:schemeClr val="tx1"/>
            </a:solidFill>
            <a:prstDash val="solid"/>
            <a:round/>
            <a:headEnd/>
            <a:tailEnd/>
          </a:ln>
        </p:spPr>
        <p:txBody>
          <a:bodyPr/>
          <a:lstStyle/>
          <a:p>
            <a:endParaRPr lang="el-GR"/>
          </a:p>
        </p:txBody>
      </p:sp>
      <p:sp>
        <p:nvSpPr>
          <p:cNvPr id="422" name="Rectangle 417"/>
          <p:cNvSpPr>
            <a:spLocks noChangeArrowheads="1"/>
          </p:cNvSpPr>
          <p:nvPr/>
        </p:nvSpPr>
        <p:spPr bwMode="auto">
          <a:xfrm>
            <a:off x="4989335" y="1412776"/>
            <a:ext cx="1857881" cy="738664"/>
          </a:xfrm>
          <a:prstGeom prst="rect">
            <a:avLst/>
          </a:prstGeom>
          <a:noFill/>
          <a:ln w="9525">
            <a:noFill/>
            <a:miter lim="800000"/>
            <a:headEnd/>
            <a:tailEnd/>
          </a:ln>
        </p:spPr>
        <p:txBody>
          <a:bodyPr wrap="none" lIns="0" tIns="0" rIns="0" bIns="0">
            <a:spAutoFit/>
          </a:bodyPr>
          <a:lstStyle/>
          <a:p>
            <a:pPr algn="ctr"/>
            <a:r>
              <a:rPr lang="el-GR" sz="2400" dirty="0"/>
              <a:t>Βαθμιαία </a:t>
            </a:r>
          </a:p>
          <a:p>
            <a:pPr algn="ctr"/>
            <a:r>
              <a:rPr lang="el-GR" sz="2400" dirty="0"/>
              <a:t>Συγκέντρωση</a:t>
            </a:r>
            <a:endParaRPr lang="en-US" dirty="0"/>
          </a:p>
        </p:txBody>
      </p:sp>
      <p:grpSp>
        <p:nvGrpSpPr>
          <p:cNvPr id="425" name="Group 420"/>
          <p:cNvGrpSpPr>
            <a:grpSpLocks/>
          </p:cNvGrpSpPr>
          <p:nvPr/>
        </p:nvGrpSpPr>
        <p:grpSpPr bwMode="auto">
          <a:xfrm>
            <a:off x="2266951" y="2717701"/>
            <a:ext cx="3343275" cy="1752600"/>
            <a:chOff x="468" y="1912"/>
            <a:chExt cx="2106" cy="1104"/>
          </a:xfrm>
        </p:grpSpPr>
        <p:grpSp>
          <p:nvGrpSpPr>
            <p:cNvPr id="426" name="Group 421"/>
            <p:cNvGrpSpPr>
              <a:grpSpLocks/>
            </p:cNvGrpSpPr>
            <p:nvPr/>
          </p:nvGrpSpPr>
          <p:grpSpPr bwMode="auto">
            <a:xfrm>
              <a:off x="468" y="2540"/>
              <a:ext cx="858" cy="186"/>
              <a:chOff x="468" y="2540"/>
              <a:chExt cx="858" cy="186"/>
            </a:xfrm>
          </p:grpSpPr>
          <p:pic>
            <p:nvPicPr>
              <p:cNvPr id="471" name="Picture 422"/>
              <p:cNvPicPr>
                <a:picLocks noChangeAspect="1" noChangeArrowheads="1"/>
              </p:cNvPicPr>
              <p:nvPr/>
            </p:nvPicPr>
            <p:blipFill>
              <a:blip r:embed="rId2" cstate="print"/>
              <a:srcRect r="16406" b="82031"/>
              <a:stretch>
                <a:fillRect/>
              </a:stretch>
            </p:blipFill>
            <p:spPr bwMode="auto">
              <a:xfrm>
                <a:off x="468" y="2540"/>
                <a:ext cx="856" cy="184"/>
              </a:xfrm>
              <a:prstGeom prst="rect">
                <a:avLst/>
              </a:prstGeom>
              <a:noFill/>
              <a:ln w="9525">
                <a:solidFill>
                  <a:schemeClr val="tx1"/>
                </a:solidFill>
                <a:miter lim="800000"/>
                <a:headEnd/>
                <a:tailEnd/>
              </a:ln>
            </p:spPr>
          </p:pic>
          <p:sp>
            <p:nvSpPr>
              <p:cNvPr id="472" name="Rectangle 423"/>
              <p:cNvSpPr>
                <a:spLocks noChangeArrowheads="1"/>
              </p:cNvSpPr>
              <p:nvPr/>
            </p:nvSpPr>
            <p:spPr bwMode="auto">
              <a:xfrm>
                <a:off x="468" y="2540"/>
                <a:ext cx="858" cy="186"/>
              </a:xfrm>
              <a:prstGeom prst="rect">
                <a:avLst/>
              </a:prstGeom>
              <a:noFill/>
              <a:ln w="12700">
                <a:solidFill>
                  <a:schemeClr val="tx1"/>
                </a:solidFill>
                <a:miter lim="800000"/>
                <a:headEnd/>
                <a:tailEnd/>
              </a:ln>
            </p:spPr>
            <p:txBody>
              <a:bodyPr/>
              <a:lstStyle/>
              <a:p>
                <a:endParaRPr lang="el-GR"/>
              </a:p>
            </p:txBody>
          </p:sp>
        </p:grpSp>
        <p:grpSp>
          <p:nvGrpSpPr>
            <p:cNvPr id="427" name="Group 424"/>
            <p:cNvGrpSpPr>
              <a:grpSpLocks/>
            </p:cNvGrpSpPr>
            <p:nvPr/>
          </p:nvGrpSpPr>
          <p:grpSpPr bwMode="auto">
            <a:xfrm>
              <a:off x="1620" y="2540"/>
              <a:ext cx="954" cy="186"/>
              <a:chOff x="1620" y="2540"/>
              <a:chExt cx="954" cy="186"/>
            </a:xfrm>
          </p:grpSpPr>
          <p:pic>
            <p:nvPicPr>
              <p:cNvPr id="469" name="Picture 425"/>
              <p:cNvPicPr>
                <a:picLocks noChangeAspect="1" noChangeArrowheads="1"/>
              </p:cNvPicPr>
              <p:nvPr/>
            </p:nvPicPr>
            <p:blipFill>
              <a:blip r:embed="rId2" cstate="print"/>
              <a:srcRect r="7031" b="82031"/>
              <a:stretch>
                <a:fillRect/>
              </a:stretch>
            </p:blipFill>
            <p:spPr bwMode="auto">
              <a:xfrm>
                <a:off x="1620" y="2540"/>
                <a:ext cx="952" cy="184"/>
              </a:xfrm>
              <a:prstGeom prst="rect">
                <a:avLst/>
              </a:prstGeom>
              <a:noFill/>
              <a:ln w="9525">
                <a:solidFill>
                  <a:schemeClr val="tx1"/>
                </a:solidFill>
                <a:miter lim="800000"/>
                <a:headEnd/>
                <a:tailEnd/>
              </a:ln>
            </p:spPr>
          </p:pic>
          <p:sp>
            <p:nvSpPr>
              <p:cNvPr id="470" name="Rectangle 426"/>
              <p:cNvSpPr>
                <a:spLocks noChangeArrowheads="1"/>
              </p:cNvSpPr>
              <p:nvPr/>
            </p:nvSpPr>
            <p:spPr bwMode="auto">
              <a:xfrm>
                <a:off x="1620" y="2540"/>
                <a:ext cx="954" cy="186"/>
              </a:xfrm>
              <a:prstGeom prst="rect">
                <a:avLst/>
              </a:prstGeom>
              <a:noFill/>
              <a:ln w="12700">
                <a:solidFill>
                  <a:schemeClr val="tx1"/>
                </a:solidFill>
                <a:miter lim="800000"/>
                <a:headEnd/>
                <a:tailEnd/>
              </a:ln>
            </p:spPr>
            <p:txBody>
              <a:bodyPr/>
              <a:lstStyle/>
              <a:p>
                <a:endParaRPr lang="el-GR"/>
              </a:p>
            </p:txBody>
          </p:sp>
        </p:grpSp>
        <p:sp>
          <p:nvSpPr>
            <p:cNvPr id="428" name="Oval 427"/>
            <p:cNvSpPr>
              <a:spLocks noChangeArrowheads="1"/>
            </p:cNvSpPr>
            <p:nvPr/>
          </p:nvSpPr>
          <p:spPr bwMode="auto">
            <a:xfrm>
              <a:off x="1140"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429" name="Oval 428"/>
            <p:cNvSpPr>
              <a:spLocks noChangeArrowheads="1"/>
            </p:cNvSpPr>
            <p:nvPr/>
          </p:nvSpPr>
          <p:spPr bwMode="auto">
            <a:xfrm>
              <a:off x="118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430" name="Oval 429"/>
            <p:cNvSpPr>
              <a:spLocks noChangeArrowheads="1"/>
            </p:cNvSpPr>
            <p:nvPr/>
          </p:nvSpPr>
          <p:spPr bwMode="auto">
            <a:xfrm>
              <a:off x="1332"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31" name="Oval 430"/>
            <p:cNvSpPr>
              <a:spLocks noChangeArrowheads="1"/>
            </p:cNvSpPr>
            <p:nvPr/>
          </p:nvSpPr>
          <p:spPr bwMode="auto">
            <a:xfrm>
              <a:off x="1380"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432" name="Oval 431"/>
            <p:cNvSpPr>
              <a:spLocks noChangeArrowheads="1"/>
            </p:cNvSpPr>
            <p:nvPr/>
          </p:nvSpPr>
          <p:spPr bwMode="auto">
            <a:xfrm>
              <a:off x="1572" y="225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33" name="Group 432"/>
            <p:cNvGrpSpPr>
              <a:grpSpLocks/>
            </p:cNvGrpSpPr>
            <p:nvPr/>
          </p:nvGrpSpPr>
          <p:grpSpPr bwMode="auto">
            <a:xfrm>
              <a:off x="1232" y="1912"/>
              <a:ext cx="178" cy="240"/>
              <a:chOff x="1232" y="1912"/>
              <a:chExt cx="178" cy="240"/>
            </a:xfrm>
          </p:grpSpPr>
          <p:sp>
            <p:nvSpPr>
              <p:cNvPr id="467" name="Freeform 433"/>
              <p:cNvSpPr>
                <a:spLocks/>
              </p:cNvSpPr>
              <p:nvPr/>
            </p:nvSpPr>
            <p:spPr bwMode="auto">
              <a:xfrm>
                <a:off x="1232" y="1954"/>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468" name="Freeform 434"/>
              <p:cNvSpPr>
                <a:spLocks/>
              </p:cNvSpPr>
              <p:nvPr/>
            </p:nvSpPr>
            <p:spPr bwMode="auto">
              <a:xfrm>
                <a:off x="1344" y="1912"/>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FFFFFF"/>
              </a:solidFill>
              <a:ln w="9525">
                <a:solidFill>
                  <a:schemeClr val="tx1"/>
                </a:solidFill>
                <a:round/>
                <a:headEnd/>
                <a:tailEnd/>
              </a:ln>
            </p:spPr>
            <p:txBody>
              <a:bodyPr/>
              <a:lstStyle/>
              <a:p>
                <a:endParaRPr lang="el-GR"/>
              </a:p>
            </p:txBody>
          </p:sp>
        </p:grpSp>
        <p:grpSp>
          <p:nvGrpSpPr>
            <p:cNvPr id="434" name="Group 435"/>
            <p:cNvGrpSpPr>
              <a:grpSpLocks/>
            </p:cNvGrpSpPr>
            <p:nvPr/>
          </p:nvGrpSpPr>
          <p:grpSpPr bwMode="auto">
            <a:xfrm>
              <a:off x="992" y="2212"/>
              <a:ext cx="240" cy="324"/>
              <a:chOff x="992" y="2212"/>
              <a:chExt cx="240" cy="324"/>
            </a:xfrm>
          </p:grpSpPr>
          <p:sp>
            <p:nvSpPr>
              <p:cNvPr id="465" name="Freeform 436"/>
              <p:cNvSpPr>
                <a:spLocks/>
              </p:cNvSpPr>
              <p:nvPr/>
            </p:nvSpPr>
            <p:spPr bwMode="auto">
              <a:xfrm>
                <a:off x="1024" y="2248"/>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466" name="Freeform 437"/>
              <p:cNvSpPr>
                <a:spLocks/>
              </p:cNvSpPr>
              <p:nvPr/>
            </p:nvSpPr>
            <p:spPr bwMode="auto">
              <a:xfrm>
                <a:off x="992" y="2212"/>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FFFFFF"/>
              </a:solidFill>
              <a:ln w="9525">
                <a:solidFill>
                  <a:schemeClr val="tx1"/>
                </a:solidFill>
                <a:round/>
                <a:headEnd/>
                <a:tailEnd/>
              </a:ln>
            </p:spPr>
            <p:txBody>
              <a:bodyPr/>
              <a:lstStyle/>
              <a:p>
                <a:endParaRPr lang="el-GR"/>
              </a:p>
            </p:txBody>
          </p:sp>
        </p:grpSp>
        <p:sp>
          <p:nvSpPr>
            <p:cNvPr id="435" name="Oval 438"/>
            <p:cNvSpPr>
              <a:spLocks noChangeArrowheads="1"/>
            </p:cNvSpPr>
            <p:nvPr/>
          </p:nvSpPr>
          <p:spPr bwMode="auto">
            <a:xfrm>
              <a:off x="1236"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436" name="Oval 439"/>
            <p:cNvSpPr>
              <a:spLocks noChangeArrowheads="1"/>
            </p:cNvSpPr>
            <p:nvPr/>
          </p:nvSpPr>
          <p:spPr bwMode="auto">
            <a:xfrm>
              <a:off x="1908"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437" name="Oval 440"/>
            <p:cNvSpPr>
              <a:spLocks noChangeArrowheads="1"/>
            </p:cNvSpPr>
            <p:nvPr/>
          </p:nvSpPr>
          <p:spPr bwMode="auto">
            <a:xfrm>
              <a:off x="1764"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438" name="Oval 441"/>
            <p:cNvSpPr>
              <a:spLocks noChangeArrowheads="1"/>
            </p:cNvSpPr>
            <p:nvPr/>
          </p:nvSpPr>
          <p:spPr bwMode="auto">
            <a:xfrm>
              <a:off x="1380" y="258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39" name="Group 442"/>
            <p:cNvGrpSpPr>
              <a:grpSpLocks/>
            </p:cNvGrpSpPr>
            <p:nvPr/>
          </p:nvGrpSpPr>
          <p:grpSpPr bwMode="auto">
            <a:xfrm>
              <a:off x="1472" y="2424"/>
              <a:ext cx="288" cy="258"/>
              <a:chOff x="1472" y="2424"/>
              <a:chExt cx="288" cy="258"/>
            </a:xfrm>
          </p:grpSpPr>
          <p:sp>
            <p:nvSpPr>
              <p:cNvPr id="463" name="Freeform 443"/>
              <p:cNvSpPr>
                <a:spLocks/>
              </p:cNvSpPr>
              <p:nvPr/>
            </p:nvSpPr>
            <p:spPr bwMode="auto">
              <a:xfrm>
                <a:off x="1510" y="2424"/>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464" name="Freeform 444"/>
              <p:cNvSpPr>
                <a:spLocks/>
              </p:cNvSpPr>
              <p:nvPr/>
            </p:nvSpPr>
            <p:spPr bwMode="auto">
              <a:xfrm>
                <a:off x="1472" y="2622"/>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FFFFFF"/>
              </a:solidFill>
              <a:ln w="9525">
                <a:solidFill>
                  <a:schemeClr val="tx1"/>
                </a:solidFill>
                <a:round/>
                <a:headEnd/>
                <a:tailEnd/>
              </a:ln>
            </p:spPr>
            <p:txBody>
              <a:bodyPr/>
              <a:lstStyle/>
              <a:p>
                <a:endParaRPr lang="el-GR"/>
              </a:p>
            </p:txBody>
          </p:sp>
        </p:grpSp>
        <p:grpSp>
          <p:nvGrpSpPr>
            <p:cNvPr id="440" name="Group 445"/>
            <p:cNvGrpSpPr>
              <a:grpSpLocks/>
            </p:cNvGrpSpPr>
            <p:nvPr/>
          </p:nvGrpSpPr>
          <p:grpSpPr bwMode="auto">
            <a:xfrm>
              <a:off x="1328" y="2872"/>
              <a:ext cx="220" cy="144"/>
              <a:chOff x="1328" y="2872"/>
              <a:chExt cx="220" cy="144"/>
            </a:xfrm>
          </p:grpSpPr>
          <p:sp>
            <p:nvSpPr>
              <p:cNvPr id="461" name="Freeform 446"/>
              <p:cNvSpPr>
                <a:spLocks/>
              </p:cNvSpPr>
              <p:nvPr/>
            </p:nvSpPr>
            <p:spPr bwMode="auto">
              <a:xfrm>
                <a:off x="1328" y="2872"/>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462" name="Freeform 447"/>
              <p:cNvSpPr>
                <a:spLocks/>
              </p:cNvSpPr>
              <p:nvPr/>
            </p:nvSpPr>
            <p:spPr bwMode="auto">
              <a:xfrm>
                <a:off x="1472" y="2952"/>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FFFFFF"/>
              </a:solidFill>
              <a:ln w="9525">
                <a:solidFill>
                  <a:schemeClr val="tx1"/>
                </a:solidFill>
                <a:round/>
                <a:headEnd/>
                <a:tailEnd/>
              </a:ln>
            </p:spPr>
            <p:txBody>
              <a:bodyPr/>
              <a:lstStyle/>
              <a:p>
                <a:endParaRPr lang="el-GR"/>
              </a:p>
            </p:txBody>
          </p:sp>
        </p:grpSp>
        <p:sp>
          <p:nvSpPr>
            <p:cNvPr id="441" name="Oval 448"/>
            <p:cNvSpPr>
              <a:spLocks noChangeArrowheads="1"/>
            </p:cNvSpPr>
            <p:nvPr/>
          </p:nvSpPr>
          <p:spPr bwMode="auto">
            <a:xfrm>
              <a:off x="1620"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442" name="Oval 449"/>
            <p:cNvSpPr>
              <a:spLocks noChangeArrowheads="1"/>
            </p:cNvSpPr>
            <p:nvPr/>
          </p:nvSpPr>
          <p:spPr bwMode="auto">
            <a:xfrm>
              <a:off x="1908"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443" name="Oval 450"/>
            <p:cNvSpPr>
              <a:spLocks noChangeArrowheads="1"/>
            </p:cNvSpPr>
            <p:nvPr/>
          </p:nvSpPr>
          <p:spPr bwMode="auto">
            <a:xfrm>
              <a:off x="948"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44" name="Oval 451"/>
            <p:cNvSpPr>
              <a:spLocks noChangeArrowheads="1"/>
            </p:cNvSpPr>
            <p:nvPr/>
          </p:nvSpPr>
          <p:spPr bwMode="auto">
            <a:xfrm>
              <a:off x="852"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445" name="Oval 452"/>
            <p:cNvSpPr>
              <a:spLocks noChangeArrowheads="1"/>
            </p:cNvSpPr>
            <p:nvPr/>
          </p:nvSpPr>
          <p:spPr bwMode="auto">
            <a:xfrm>
              <a:off x="2004"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446" name="Oval 453"/>
            <p:cNvSpPr>
              <a:spLocks noChangeArrowheads="1"/>
            </p:cNvSpPr>
            <p:nvPr/>
          </p:nvSpPr>
          <p:spPr bwMode="auto">
            <a:xfrm>
              <a:off x="176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47" name="Group 454"/>
            <p:cNvGrpSpPr>
              <a:grpSpLocks/>
            </p:cNvGrpSpPr>
            <p:nvPr/>
          </p:nvGrpSpPr>
          <p:grpSpPr bwMode="auto">
            <a:xfrm>
              <a:off x="1616" y="2152"/>
              <a:ext cx="288" cy="192"/>
              <a:chOff x="1616" y="2152"/>
              <a:chExt cx="288" cy="192"/>
            </a:xfrm>
          </p:grpSpPr>
          <p:sp>
            <p:nvSpPr>
              <p:cNvPr id="459" name="Freeform 455"/>
              <p:cNvSpPr>
                <a:spLocks/>
              </p:cNvSpPr>
              <p:nvPr/>
            </p:nvSpPr>
            <p:spPr bwMode="auto">
              <a:xfrm>
                <a:off x="1634" y="2188"/>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460" name="Freeform 456"/>
              <p:cNvSpPr>
                <a:spLocks/>
              </p:cNvSpPr>
              <p:nvPr/>
            </p:nvSpPr>
            <p:spPr bwMode="auto">
              <a:xfrm>
                <a:off x="1616" y="2152"/>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FFFFFF"/>
              </a:solidFill>
              <a:ln w="9525">
                <a:solidFill>
                  <a:schemeClr val="tx1"/>
                </a:solidFill>
                <a:round/>
                <a:headEnd/>
                <a:tailEnd/>
              </a:ln>
            </p:spPr>
            <p:txBody>
              <a:bodyPr/>
              <a:lstStyle/>
              <a:p>
                <a:endParaRPr lang="el-GR"/>
              </a:p>
            </p:txBody>
          </p:sp>
        </p:grpSp>
        <p:sp>
          <p:nvSpPr>
            <p:cNvPr id="448" name="Oval 457"/>
            <p:cNvSpPr>
              <a:spLocks noChangeArrowheads="1"/>
            </p:cNvSpPr>
            <p:nvPr/>
          </p:nvSpPr>
          <p:spPr bwMode="auto">
            <a:xfrm>
              <a:off x="2196"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449" name="Oval 458"/>
            <p:cNvSpPr>
              <a:spLocks noChangeArrowheads="1"/>
            </p:cNvSpPr>
            <p:nvPr/>
          </p:nvSpPr>
          <p:spPr bwMode="auto">
            <a:xfrm>
              <a:off x="2148"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450" name="Oval 459"/>
            <p:cNvSpPr>
              <a:spLocks noChangeArrowheads="1"/>
            </p:cNvSpPr>
            <p:nvPr/>
          </p:nvSpPr>
          <p:spPr bwMode="auto">
            <a:xfrm>
              <a:off x="2436"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51" name="Oval 460"/>
            <p:cNvSpPr>
              <a:spLocks noChangeArrowheads="1"/>
            </p:cNvSpPr>
            <p:nvPr/>
          </p:nvSpPr>
          <p:spPr bwMode="auto">
            <a:xfrm>
              <a:off x="243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452" name="Oval 461"/>
            <p:cNvSpPr>
              <a:spLocks noChangeArrowheads="1"/>
            </p:cNvSpPr>
            <p:nvPr/>
          </p:nvSpPr>
          <p:spPr bwMode="auto">
            <a:xfrm>
              <a:off x="46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453" name="Oval 462"/>
            <p:cNvSpPr>
              <a:spLocks noChangeArrowheads="1"/>
            </p:cNvSpPr>
            <p:nvPr/>
          </p:nvSpPr>
          <p:spPr bwMode="auto">
            <a:xfrm>
              <a:off x="564"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454" name="Oval 463"/>
            <p:cNvSpPr>
              <a:spLocks noChangeArrowheads="1"/>
            </p:cNvSpPr>
            <p:nvPr/>
          </p:nvSpPr>
          <p:spPr bwMode="auto">
            <a:xfrm>
              <a:off x="660"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55" name="Oval 464"/>
            <p:cNvSpPr>
              <a:spLocks noChangeArrowheads="1"/>
            </p:cNvSpPr>
            <p:nvPr/>
          </p:nvSpPr>
          <p:spPr bwMode="auto">
            <a:xfrm>
              <a:off x="708" y="201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56" name="Group 465"/>
            <p:cNvGrpSpPr>
              <a:grpSpLocks/>
            </p:cNvGrpSpPr>
            <p:nvPr/>
          </p:nvGrpSpPr>
          <p:grpSpPr bwMode="auto">
            <a:xfrm>
              <a:off x="1520" y="2728"/>
              <a:ext cx="384" cy="240"/>
              <a:chOff x="1520" y="2728"/>
              <a:chExt cx="384" cy="240"/>
            </a:xfrm>
          </p:grpSpPr>
          <p:sp>
            <p:nvSpPr>
              <p:cNvPr id="457" name="Freeform 466"/>
              <p:cNvSpPr>
                <a:spLocks/>
              </p:cNvSpPr>
              <p:nvPr/>
            </p:nvSpPr>
            <p:spPr bwMode="auto">
              <a:xfrm>
                <a:off x="1520" y="2728"/>
                <a:ext cx="346" cy="240"/>
              </a:xfrm>
              <a:custGeom>
                <a:avLst/>
                <a:gdLst/>
                <a:ahLst/>
                <a:cxnLst>
                  <a:cxn ang="0">
                    <a:pos x="48" y="0"/>
                  </a:cxn>
                  <a:cxn ang="0">
                    <a:pos x="0" y="192"/>
                  </a:cxn>
                  <a:cxn ang="0">
                    <a:pos x="24" y="168"/>
                  </a:cxn>
                  <a:cxn ang="0">
                    <a:pos x="48" y="184"/>
                  </a:cxn>
                  <a:cxn ang="0">
                    <a:pos x="192" y="240"/>
                  </a:cxn>
                  <a:cxn ang="0">
                    <a:pos x="346" y="164"/>
                  </a:cxn>
                </a:cxnLst>
                <a:rect l="0" t="0" r="r" b="b"/>
                <a:pathLst>
                  <a:path w="346" h="240">
                    <a:moveTo>
                      <a:pt x="48" y="0"/>
                    </a:moveTo>
                    <a:lnTo>
                      <a:pt x="0" y="192"/>
                    </a:lnTo>
                    <a:lnTo>
                      <a:pt x="24" y="168"/>
                    </a:lnTo>
                    <a:lnTo>
                      <a:pt x="48" y="184"/>
                    </a:lnTo>
                    <a:lnTo>
                      <a:pt x="192" y="240"/>
                    </a:lnTo>
                    <a:lnTo>
                      <a:pt x="346" y="164"/>
                    </a:lnTo>
                  </a:path>
                </a:pathLst>
              </a:custGeom>
              <a:noFill/>
              <a:ln w="12700">
                <a:solidFill>
                  <a:schemeClr val="tx1"/>
                </a:solidFill>
                <a:prstDash val="solid"/>
                <a:round/>
                <a:headEnd/>
                <a:tailEnd/>
              </a:ln>
            </p:spPr>
            <p:txBody>
              <a:bodyPr/>
              <a:lstStyle/>
              <a:p>
                <a:endParaRPr lang="el-GR"/>
              </a:p>
            </p:txBody>
          </p:sp>
          <p:sp>
            <p:nvSpPr>
              <p:cNvPr id="458" name="Freeform 467"/>
              <p:cNvSpPr>
                <a:spLocks/>
              </p:cNvSpPr>
              <p:nvPr/>
            </p:nvSpPr>
            <p:spPr bwMode="auto">
              <a:xfrm>
                <a:off x="1828" y="2872"/>
                <a:ext cx="76" cy="60"/>
              </a:xfrm>
              <a:custGeom>
                <a:avLst/>
                <a:gdLst/>
                <a:ahLst/>
                <a:cxnLst>
                  <a:cxn ang="0">
                    <a:pos x="30" y="60"/>
                  </a:cxn>
                  <a:cxn ang="0">
                    <a:pos x="76" y="0"/>
                  </a:cxn>
                  <a:cxn ang="0">
                    <a:pos x="0" y="0"/>
                  </a:cxn>
                  <a:cxn ang="0">
                    <a:pos x="34" y="22"/>
                  </a:cxn>
                  <a:cxn ang="0">
                    <a:pos x="30" y="60"/>
                  </a:cxn>
                </a:cxnLst>
                <a:rect l="0" t="0" r="r" b="b"/>
                <a:pathLst>
                  <a:path w="76" h="60">
                    <a:moveTo>
                      <a:pt x="30" y="60"/>
                    </a:moveTo>
                    <a:lnTo>
                      <a:pt x="76" y="0"/>
                    </a:lnTo>
                    <a:lnTo>
                      <a:pt x="0" y="0"/>
                    </a:lnTo>
                    <a:lnTo>
                      <a:pt x="34" y="22"/>
                    </a:lnTo>
                    <a:lnTo>
                      <a:pt x="30" y="60"/>
                    </a:lnTo>
                    <a:close/>
                  </a:path>
                </a:pathLst>
              </a:custGeom>
              <a:solidFill>
                <a:srgbClr val="FFFFFF"/>
              </a:solidFill>
              <a:ln w="9525">
                <a:solidFill>
                  <a:schemeClr val="tx1"/>
                </a:solidFill>
                <a:round/>
                <a:headEnd/>
                <a:tailEnd/>
              </a:ln>
            </p:spPr>
            <p:txBody>
              <a:bodyPr/>
              <a:lstStyle/>
              <a:p>
                <a:endParaRPr lang="el-GR"/>
              </a:p>
            </p:txBody>
          </p:sp>
        </p:grpSp>
      </p:grpSp>
      <p:grpSp>
        <p:nvGrpSpPr>
          <p:cNvPr id="473" name="Group 468"/>
          <p:cNvGrpSpPr>
            <a:grpSpLocks/>
          </p:cNvGrpSpPr>
          <p:nvPr/>
        </p:nvGrpSpPr>
        <p:grpSpPr bwMode="auto">
          <a:xfrm>
            <a:off x="4768850" y="5105300"/>
            <a:ext cx="2876550" cy="1044575"/>
            <a:chOff x="2044" y="3416"/>
            <a:chExt cx="1812" cy="658"/>
          </a:xfrm>
        </p:grpSpPr>
        <p:sp>
          <p:nvSpPr>
            <p:cNvPr id="474" name="Line 469"/>
            <p:cNvSpPr>
              <a:spLocks noChangeShapeType="1"/>
            </p:cNvSpPr>
            <p:nvPr/>
          </p:nvSpPr>
          <p:spPr bwMode="auto">
            <a:xfrm>
              <a:off x="2706" y="3748"/>
              <a:ext cx="250" cy="1"/>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l-GR"/>
            </a:p>
          </p:txBody>
        </p:sp>
        <p:sp>
          <p:nvSpPr>
            <p:cNvPr id="475" name="Rectangle 470"/>
            <p:cNvSpPr>
              <a:spLocks noChangeArrowheads="1"/>
            </p:cNvSpPr>
            <p:nvPr/>
          </p:nvSpPr>
          <p:spPr bwMode="auto">
            <a:xfrm>
              <a:off x="3775" y="3594"/>
              <a:ext cx="81"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a:t>
              </a:r>
              <a:endParaRPr lang="en-US" dirty="0"/>
            </a:p>
          </p:txBody>
        </p:sp>
        <p:sp>
          <p:nvSpPr>
            <p:cNvPr id="476" name="Rectangle 471"/>
            <p:cNvSpPr>
              <a:spLocks noChangeArrowheads="1"/>
            </p:cNvSpPr>
            <p:nvPr/>
          </p:nvSpPr>
          <p:spPr bwMode="auto">
            <a:xfrm>
              <a:off x="3643" y="3594"/>
              <a:ext cx="10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c</a:t>
              </a:r>
              <a:endParaRPr lang="en-US" dirty="0"/>
            </a:p>
          </p:txBody>
        </p:sp>
        <p:sp>
          <p:nvSpPr>
            <p:cNvPr id="477" name="Rectangle 472"/>
            <p:cNvSpPr>
              <a:spLocks noChangeArrowheads="1"/>
            </p:cNvSpPr>
            <p:nvPr/>
          </p:nvSpPr>
          <p:spPr bwMode="auto">
            <a:xfrm>
              <a:off x="3408" y="3594"/>
              <a:ext cx="81"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a:t>
              </a:r>
              <a:endParaRPr lang="en-US" dirty="0"/>
            </a:p>
          </p:txBody>
        </p:sp>
        <p:sp>
          <p:nvSpPr>
            <p:cNvPr id="478" name="Rectangle 473"/>
            <p:cNvSpPr>
              <a:spLocks noChangeArrowheads="1"/>
            </p:cNvSpPr>
            <p:nvPr/>
          </p:nvSpPr>
          <p:spPr bwMode="auto">
            <a:xfrm>
              <a:off x="3283" y="3594"/>
              <a:ext cx="14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P</a:t>
              </a:r>
              <a:endParaRPr lang="en-US" dirty="0"/>
            </a:p>
          </p:txBody>
        </p:sp>
        <p:sp>
          <p:nvSpPr>
            <p:cNvPr id="479" name="Rectangle 474"/>
            <p:cNvSpPr>
              <a:spLocks noChangeArrowheads="1"/>
            </p:cNvSpPr>
            <p:nvPr/>
          </p:nvSpPr>
          <p:spPr bwMode="auto">
            <a:xfrm>
              <a:off x="2789" y="3782"/>
              <a:ext cx="10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x</a:t>
              </a:r>
              <a:endParaRPr lang="en-US" dirty="0"/>
            </a:p>
          </p:txBody>
        </p:sp>
        <p:sp>
          <p:nvSpPr>
            <p:cNvPr id="480" name="Rectangle 475"/>
            <p:cNvSpPr>
              <a:spLocks noChangeArrowheads="1"/>
            </p:cNvSpPr>
            <p:nvPr/>
          </p:nvSpPr>
          <p:spPr bwMode="auto">
            <a:xfrm>
              <a:off x="2849" y="3443"/>
              <a:ext cx="10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c</a:t>
              </a:r>
              <a:endParaRPr lang="en-US" dirty="0"/>
            </a:p>
          </p:txBody>
        </p:sp>
        <p:sp>
          <p:nvSpPr>
            <p:cNvPr id="481" name="Rectangle 476"/>
            <p:cNvSpPr>
              <a:spLocks noChangeArrowheads="1"/>
            </p:cNvSpPr>
            <p:nvPr/>
          </p:nvSpPr>
          <p:spPr bwMode="auto">
            <a:xfrm>
              <a:off x="3514" y="3567"/>
              <a:ext cx="148"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D</a:t>
              </a:r>
              <a:endParaRPr lang="en-US" dirty="0"/>
            </a:p>
          </p:txBody>
        </p:sp>
        <p:sp>
          <p:nvSpPr>
            <p:cNvPr id="482" name="Rectangle 477"/>
            <p:cNvSpPr>
              <a:spLocks noChangeArrowheads="1"/>
            </p:cNvSpPr>
            <p:nvPr/>
          </p:nvSpPr>
          <p:spPr bwMode="auto">
            <a:xfrm>
              <a:off x="3111" y="3567"/>
              <a:ext cx="13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a:t>
              </a:r>
              <a:endParaRPr lang="en-US" dirty="0"/>
            </a:p>
          </p:txBody>
        </p:sp>
        <p:sp>
          <p:nvSpPr>
            <p:cNvPr id="483" name="Rectangle 478"/>
            <p:cNvSpPr>
              <a:spLocks noChangeArrowheads="1"/>
            </p:cNvSpPr>
            <p:nvPr/>
          </p:nvSpPr>
          <p:spPr bwMode="auto">
            <a:xfrm>
              <a:off x="2982" y="3587"/>
              <a:ext cx="13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a:t>
              </a:r>
              <a:endParaRPr lang="en-US" dirty="0"/>
            </a:p>
          </p:txBody>
        </p:sp>
        <p:sp>
          <p:nvSpPr>
            <p:cNvPr id="484" name="Rectangle 479"/>
            <p:cNvSpPr>
              <a:spLocks noChangeArrowheads="1"/>
            </p:cNvSpPr>
            <p:nvPr/>
          </p:nvSpPr>
          <p:spPr bwMode="auto">
            <a:xfrm>
              <a:off x="2982" y="378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ø</a:t>
              </a:r>
              <a:endParaRPr lang="en-US" dirty="0"/>
            </a:p>
          </p:txBody>
        </p:sp>
        <p:sp>
          <p:nvSpPr>
            <p:cNvPr id="485" name="Rectangle 480"/>
            <p:cNvSpPr>
              <a:spLocks noChangeArrowheads="1"/>
            </p:cNvSpPr>
            <p:nvPr/>
          </p:nvSpPr>
          <p:spPr bwMode="auto">
            <a:xfrm>
              <a:off x="2982" y="343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ö</a:t>
              </a:r>
              <a:endParaRPr lang="en-US" dirty="0"/>
            </a:p>
          </p:txBody>
        </p:sp>
        <p:sp>
          <p:nvSpPr>
            <p:cNvPr id="486" name="Rectangle 481"/>
            <p:cNvSpPr>
              <a:spLocks noChangeArrowheads="1"/>
            </p:cNvSpPr>
            <p:nvPr/>
          </p:nvSpPr>
          <p:spPr bwMode="auto">
            <a:xfrm>
              <a:off x="2597" y="3587"/>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ç</a:t>
              </a:r>
              <a:endParaRPr lang="en-US" dirty="0"/>
            </a:p>
          </p:txBody>
        </p:sp>
        <p:sp>
          <p:nvSpPr>
            <p:cNvPr id="487" name="Rectangle 482"/>
            <p:cNvSpPr>
              <a:spLocks noChangeArrowheads="1"/>
            </p:cNvSpPr>
            <p:nvPr/>
          </p:nvSpPr>
          <p:spPr bwMode="auto">
            <a:xfrm>
              <a:off x="2597" y="378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è</a:t>
              </a:r>
              <a:endParaRPr lang="en-US" dirty="0"/>
            </a:p>
          </p:txBody>
        </p:sp>
        <p:sp>
          <p:nvSpPr>
            <p:cNvPr id="488" name="Rectangle 483"/>
            <p:cNvSpPr>
              <a:spLocks noChangeArrowheads="1"/>
            </p:cNvSpPr>
            <p:nvPr/>
          </p:nvSpPr>
          <p:spPr bwMode="auto">
            <a:xfrm>
              <a:off x="2597" y="343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æ</a:t>
              </a:r>
              <a:endParaRPr lang="en-US" dirty="0"/>
            </a:p>
          </p:txBody>
        </p:sp>
        <p:sp>
          <p:nvSpPr>
            <p:cNvPr id="489" name="Rectangle 484"/>
            <p:cNvSpPr>
              <a:spLocks noChangeArrowheads="1"/>
            </p:cNvSpPr>
            <p:nvPr/>
          </p:nvSpPr>
          <p:spPr bwMode="auto">
            <a:xfrm>
              <a:off x="2720" y="3416"/>
              <a:ext cx="148"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D</a:t>
              </a:r>
              <a:endParaRPr lang="en-US" dirty="0"/>
            </a:p>
          </p:txBody>
        </p:sp>
        <p:sp>
          <p:nvSpPr>
            <p:cNvPr id="490" name="Rectangle 485"/>
            <p:cNvSpPr>
              <a:spLocks noChangeArrowheads="1"/>
            </p:cNvSpPr>
            <p:nvPr/>
          </p:nvSpPr>
          <p:spPr bwMode="auto">
            <a:xfrm>
              <a:off x="2296" y="3567"/>
              <a:ext cx="13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a:t>
              </a:r>
              <a:endParaRPr lang="en-US" dirty="0"/>
            </a:p>
          </p:txBody>
        </p:sp>
        <p:sp>
          <p:nvSpPr>
            <p:cNvPr id="491" name="Rectangle 486"/>
            <p:cNvSpPr>
              <a:spLocks noChangeArrowheads="1"/>
            </p:cNvSpPr>
            <p:nvPr/>
          </p:nvSpPr>
          <p:spPr bwMode="auto">
            <a:xfrm>
              <a:off x="2448" y="3590"/>
              <a:ext cx="175" cy="291"/>
            </a:xfrm>
            <a:prstGeom prst="rect">
              <a:avLst/>
            </a:prstGeom>
            <a:noFill/>
            <a:ln w="9525">
              <a:noFill/>
              <a:miter lim="800000"/>
              <a:headEnd/>
              <a:tailEnd/>
            </a:ln>
          </p:spPr>
          <p:txBody>
            <a:bodyPr wrap="none" lIns="0" tIns="0" rIns="0" bIns="0">
              <a:spAutoFit/>
            </a:bodyPr>
            <a:lstStyle/>
            <a:p>
              <a:r>
                <a:rPr lang="en-US" sz="3000" dirty="0"/>
                <a:t>D</a:t>
              </a:r>
              <a:endParaRPr lang="en-US" dirty="0"/>
            </a:p>
          </p:txBody>
        </p:sp>
        <p:sp>
          <p:nvSpPr>
            <p:cNvPr id="492" name="Rectangle 487"/>
            <p:cNvSpPr>
              <a:spLocks noChangeArrowheads="1"/>
            </p:cNvSpPr>
            <p:nvPr/>
          </p:nvSpPr>
          <p:spPr bwMode="auto">
            <a:xfrm>
              <a:off x="2044" y="3590"/>
              <a:ext cx="121" cy="291"/>
            </a:xfrm>
            <a:prstGeom prst="rect">
              <a:avLst/>
            </a:prstGeom>
            <a:noFill/>
            <a:ln w="9525">
              <a:noFill/>
              <a:miter lim="800000"/>
              <a:headEnd/>
              <a:tailEnd/>
            </a:ln>
          </p:spPr>
          <p:txBody>
            <a:bodyPr wrap="none" lIns="0" tIns="0" rIns="0" bIns="0">
              <a:spAutoFit/>
            </a:bodyPr>
            <a:lstStyle/>
            <a:p>
              <a:r>
                <a:rPr lang="en-US" sz="3000" dirty="0"/>
                <a:t>J</a:t>
              </a:r>
              <a:endParaRPr lang="en-US" dirty="0"/>
            </a:p>
          </p:txBody>
        </p:sp>
        <p:sp>
          <p:nvSpPr>
            <p:cNvPr id="493" name="Rectangle 488"/>
            <p:cNvSpPr>
              <a:spLocks noChangeArrowheads="1"/>
            </p:cNvSpPr>
            <p:nvPr/>
          </p:nvSpPr>
          <p:spPr bwMode="auto">
            <a:xfrm>
              <a:off x="2148" y="3705"/>
              <a:ext cx="93" cy="223"/>
            </a:xfrm>
            <a:prstGeom prst="rect">
              <a:avLst/>
            </a:prstGeom>
            <a:noFill/>
            <a:ln w="9525">
              <a:noFill/>
              <a:miter lim="800000"/>
              <a:headEnd/>
              <a:tailEnd/>
            </a:ln>
          </p:spPr>
          <p:txBody>
            <a:bodyPr wrap="none" lIns="0" tIns="0" rIns="0" bIns="0">
              <a:spAutoFit/>
            </a:bodyPr>
            <a:lstStyle/>
            <a:p>
              <a:r>
                <a:rPr lang="en-US" sz="2300" dirty="0"/>
                <a:t>s</a:t>
              </a:r>
              <a:endParaRPr lang="en-US" dirty="0"/>
            </a:p>
          </p:txBody>
        </p:sp>
      </p:grpSp>
      <p:sp>
        <p:nvSpPr>
          <p:cNvPr id="496" name="Rectangle 491"/>
          <p:cNvSpPr>
            <a:spLocks noChangeArrowheads="1"/>
          </p:cNvSpPr>
          <p:nvPr/>
        </p:nvSpPr>
        <p:spPr bwMode="auto">
          <a:xfrm>
            <a:off x="2454275" y="5381527"/>
            <a:ext cx="1019510" cy="430887"/>
          </a:xfrm>
          <a:prstGeom prst="rect">
            <a:avLst/>
          </a:prstGeom>
          <a:noFill/>
          <a:ln w="9525">
            <a:noFill/>
            <a:miter lim="800000"/>
            <a:headEnd/>
            <a:tailEnd/>
          </a:ln>
        </p:spPr>
        <p:txBody>
          <a:bodyPr wrap="none" lIns="0" tIns="0" rIns="0" bIns="0">
            <a:spAutoFit/>
          </a:bodyPr>
          <a:lstStyle/>
          <a:p>
            <a:r>
              <a:rPr lang="en-US" sz="2800" b="1" dirty="0"/>
              <a:t>Fick’s</a:t>
            </a:r>
            <a:endParaRPr lang="en-US" dirty="0"/>
          </a:p>
        </p:txBody>
      </p:sp>
      <p:sp>
        <p:nvSpPr>
          <p:cNvPr id="498" name="Rectangle 493"/>
          <p:cNvSpPr>
            <a:spLocks noChangeArrowheads="1"/>
          </p:cNvSpPr>
          <p:nvPr/>
        </p:nvSpPr>
        <p:spPr bwMode="auto">
          <a:xfrm>
            <a:off x="3562351" y="5381527"/>
            <a:ext cx="698909" cy="430887"/>
          </a:xfrm>
          <a:prstGeom prst="rect">
            <a:avLst/>
          </a:prstGeom>
          <a:noFill/>
          <a:ln w="9525">
            <a:noFill/>
            <a:miter lim="800000"/>
            <a:headEnd/>
            <a:tailEnd/>
          </a:ln>
        </p:spPr>
        <p:txBody>
          <a:bodyPr wrap="none" lIns="0" tIns="0" rIns="0" bIns="0">
            <a:spAutoFit/>
          </a:bodyPr>
          <a:lstStyle/>
          <a:p>
            <a:r>
              <a:rPr lang="en-US" sz="2800" b="1" dirty="0"/>
              <a:t>Law</a:t>
            </a:r>
            <a:endParaRPr lang="en-US" dirty="0"/>
          </a:p>
        </p:txBody>
      </p:sp>
      <p:sp>
        <p:nvSpPr>
          <p:cNvPr id="499" name="AutoShape 494"/>
          <p:cNvSpPr>
            <a:spLocks noChangeArrowheads="1"/>
          </p:cNvSpPr>
          <p:nvPr/>
        </p:nvSpPr>
        <p:spPr bwMode="auto">
          <a:xfrm rot="10800000" flipH="1">
            <a:off x="5943600" y="2349401"/>
            <a:ext cx="508000" cy="2705100"/>
          </a:xfrm>
          <a:prstGeom prst="triangle">
            <a:avLst>
              <a:gd name="adj" fmla="val 49986"/>
            </a:avLst>
          </a:prstGeom>
          <a:gradFill rotWithShape="0">
            <a:gsLst>
              <a:gs pos="0">
                <a:srgbClr val="FF0033"/>
              </a:gs>
              <a:gs pos="100000">
                <a:srgbClr val="FF0033">
                  <a:gamma/>
                  <a:tint val="60000"/>
                  <a:invGamma/>
                </a:srgbClr>
              </a:gs>
            </a:gsLst>
            <a:lin ang="5400000" scaled="1"/>
          </a:gradFill>
          <a:ln w="12700">
            <a:solidFill>
              <a:schemeClr val="tx1"/>
            </a:solidFill>
            <a:miter lim="800000"/>
            <a:headEnd/>
            <a:tailEnd/>
          </a:ln>
          <a:effectLst/>
        </p:spPr>
        <p:txBody>
          <a:bodyPr wrap="none" anchor="ctr"/>
          <a:lstStyle/>
          <a:p>
            <a:endParaRPr lang="el-G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2207568" y="-171028"/>
            <a:ext cx="7543800" cy="1295400"/>
          </a:xfrm>
        </p:spPr>
        <p:txBody>
          <a:bodyPr>
            <a:normAutofit/>
          </a:bodyPr>
          <a:lstStyle/>
          <a:p>
            <a:pPr algn="ctr"/>
            <a:r>
              <a:rPr lang="el-GR" sz="4000" b="1" dirty="0">
                <a:solidFill>
                  <a:schemeClr val="accent3"/>
                </a:solidFill>
              </a:rPr>
              <a:t>Συσκευές </a:t>
            </a:r>
            <a:r>
              <a:rPr lang="en-US" sz="4000" b="1" dirty="0">
                <a:solidFill>
                  <a:schemeClr val="accent3"/>
                </a:solidFill>
              </a:rPr>
              <a:t>Hollow Fiber</a:t>
            </a:r>
          </a:p>
        </p:txBody>
      </p:sp>
      <p:pic>
        <p:nvPicPr>
          <p:cNvPr id="8" name="Picture 3" descr="D:\My Documents\My Pictures\HFM.jpg"/>
          <p:cNvPicPr>
            <a:picLocks noChangeAspect="1" noChangeArrowheads="1"/>
          </p:cNvPicPr>
          <p:nvPr/>
        </p:nvPicPr>
        <p:blipFill>
          <a:blip r:embed="rId2" cstate="print"/>
          <a:srcRect/>
          <a:stretch>
            <a:fillRect/>
          </a:stretch>
        </p:blipFill>
        <p:spPr bwMode="auto">
          <a:xfrm>
            <a:off x="3220887" y="1268760"/>
            <a:ext cx="5907021" cy="443026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2324100" y="-171028"/>
            <a:ext cx="7543800" cy="1295400"/>
          </a:xfrm>
        </p:spPr>
        <p:txBody>
          <a:bodyPr>
            <a:normAutofit/>
          </a:bodyPr>
          <a:lstStyle/>
          <a:p>
            <a:pPr algn="ctr"/>
            <a:r>
              <a:rPr lang="el-GR" sz="4000" b="1" dirty="0">
                <a:solidFill>
                  <a:schemeClr val="accent3"/>
                </a:solidFill>
              </a:rPr>
              <a:t>Εφαρμογές</a:t>
            </a:r>
            <a:endParaRPr lang="en-US" sz="4000" b="1" dirty="0">
              <a:solidFill>
                <a:schemeClr val="accent3"/>
              </a:solidFill>
            </a:endParaRPr>
          </a:p>
        </p:txBody>
      </p:sp>
      <p:sp>
        <p:nvSpPr>
          <p:cNvPr id="8" name="Rectangle 3"/>
          <p:cNvSpPr txBox="1">
            <a:spLocks noChangeArrowheads="1"/>
          </p:cNvSpPr>
          <p:nvPr/>
        </p:nvSpPr>
        <p:spPr>
          <a:xfrm>
            <a:off x="1981200" y="1719263"/>
            <a:ext cx="8229600" cy="4411662"/>
          </a:xfrm>
          <a:prstGeom prst="rect">
            <a:avLst/>
          </a:prstGeom>
        </p:spPr>
        <p:txBody>
          <a:bodyPr vert="horz" lIns="91440" tIns="45720" rIns="91440" bIns="45720" rtlCol="0">
            <a:normAutofit/>
          </a:bodyPr>
          <a:lstStyle/>
          <a:p>
            <a:pPr marL="342900" indent="-342900">
              <a:spcBef>
                <a:spcPct val="20000"/>
              </a:spcBef>
              <a:buClr>
                <a:schemeClr val="tx2">
                  <a:lumMod val="75000"/>
                </a:schemeClr>
              </a:buClr>
              <a:buFont typeface="Wingdings" pitchFamily="2" charset="2"/>
              <a:buChar char="§"/>
              <a:defRPr/>
            </a:pPr>
            <a:r>
              <a:rPr lang="el-GR" sz="2400" kern="1200" dirty="0" err="1">
                <a:solidFill>
                  <a:schemeClr val="tx1"/>
                </a:solidFill>
                <a:latin typeface="+mn-lt"/>
                <a:ea typeface="+mn-ea"/>
                <a:cs typeface="+mn-cs"/>
              </a:rPr>
              <a:t>Οξυγονωτές</a:t>
            </a:r>
            <a:r>
              <a:rPr lang="el-GR" sz="2400" kern="1200" dirty="0">
                <a:solidFill>
                  <a:schemeClr val="tx1"/>
                </a:solidFill>
                <a:latin typeface="+mn-lt"/>
                <a:ea typeface="+mn-ea"/>
                <a:cs typeface="+mn-cs"/>
              </a:rPr>
              <a:t> αερίων αίματος.</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Αφαίρεση πλάσματος.</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Διάλυση.</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Αποστείρωση υγρών.</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err="1">
                <a:solidFill>
                  <a:schemeClr val="tx1"/>
                </a:solidFill>
                <a:latin typeface="+mn-lt"/>
                <a:ea typeface="+mn-ea"/>
                <a:cs typeface="+mn-cs"/>
              </a:rPr>
              <a:t>Βιοτεχνητό</a:t>
            </a:r>
            <a:r>
              <a:rPr lang="el-GR" sz="2400" kern="1200" dirty="0">
                <a:solidFill>
                  <a:schemeClr val="tx1"/>
                </a:solidFill>
                <a:latin typeface="+mn-lt"/>
                <a:ea typeface="+mn-ea"/>
                <a:cs typeface="+mn-cs"/>
              </a:rPr>
              <a:t> ήπαρ.</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err="1">
                <a:solidFill>
                  <a:schemeClr val="tx1"/>
                </a:solidFill>
                <a:latin typeface="+mn-lt"/>
                <a:ea typeface="+mn-ea"/>
                <a:cs typeface="+mn-cs"/>
              </a:rPr>
              <a:t>Βιοτεχνητο</a:t>
            </a:r>
            <a:r>
              <a:rPr lang="el-GR" sz="2400" dirty="0"/>
              <a:t>ί νεφροί.</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Χορήγηση φαρμάκων – κυτταρικό περίβλημα.</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Βιοτεχνολογία – </a:t>
            </a:r>
            <a:r>
              <a:rPr lang="el-GR" sz="2400" kern="1200" dirty="0" err="1">
                <a:solidFill>
                  <a:schemeClr val="tx1"/>
                </a:solidFill>
                <a:latin typeface="+mn-lt"/>
                <a:ea typeface="+mn-ea"/>
                <a:cs typeface="+mn-cs"/>
              </a:rPr>
              <a:t>βιοαντιδραστήρες</a:t>
            </a:r>
            <a:r>
              <a:rPr lang="el-GR" sz="2400" kern="1200" dirty="0">
                <a:solidFill>
                  <a:schemeClr val="tx1"/>
                </a:solidFill>
                <a:latin typeface="+mn-lt"/>
                <a:ea typeface="+mn-ea"/>
                <a:cs typeface="+mn-cs"/>
              </a:rPr>
              <a:t>.</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Αρτηριακά μοσχεύματα.</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dirty="0"/>
              <a:t>Επισκευή νευρώνων.</a:t>
            </a:r>
            <a:endParaRPr lang="en-US" sz="2400" kern="1200" dirty="0">
              <a:solidFill>
                <a:schemeClr val="tx1"/>
              </a:solidFill>
              <a:latin typeface="+mn-lt"/>
              <a:ea typeface="+mn-ea"/>
              <a:cs typeface="+mn-cs"/>
            </a:endParaRPr>
          </a:p>
        </p:txBody>
      </p:sp>
      <p:grpSp>
        <p:nvGrpSpPr>
          <p:cNvPr id="9" name="Group 4"/>
          <p:cNvGrpSpPr>
            <a:grpSpLocks/>
          </p:cNvGrpSpPr>
          <p:nvPr/>
        </p:nvGrpSpPr>
        <p:grpSpPr bwMode="auto">
          <a:xfrm>
            <a:off x="5867401" y="2438400"/>
            <a:ext cx="4462463" cy="1828800"/>
            <a:chOff x="384" y="3024"/>
            <a:chExt cx="2811" cy="1152"/>
          </a:xfrm>
        </p:grpSpPr>
        <p:sp>
          <p:nvSpPr>
            <p:cNvPr id="10" name="Line 5"/>
            <p:cNvSpPr>
              <a:spLocks noChangeShapeType="1"/>
            </p:cNvSpPr>
            <p:nvPr/>
          </p:nvSpPr>
          <p:spPr bwMode="auto">
            <a:xfrm flipV="1">
              <a:off x="1851" y="3231"/>
              <a:ext cx="720" cy="0"/>
            </a:xfrm>
            <a:prstGeom prst="line">
              <a:avLst/>
            </a:prstGeom>
            <a:noFill/>
            <a:ln w="9525">
              <a:solidFill>
                <a:schemeClr val="tx1"/>
              </a:solidFill>
              <a:round/>
              <a:headEnd/>
              <a:tailEnd type="triangle" w="med" len="med"/>
            </a:ln>
            <a:effectLst/>
          </p:spPr>
          <p:txBody>
            <a:bodyPr/>
            <a:lstStyle/>
            <a:p>
              <a:endParaRPr lang="el-GR"/>
            </a:p>
          </p:txBody>
        </p:sp>
        <p:sp>
          <p:nvSpPr>
            <p:cNvPr id="11" name="Line 6"/>
            <p:cNvSpPr>
              <a:spLocks noChangeShapeType="1"/>
            </p:cNvSpPr>
            <p:nvPr/>
          </p:nvSpPr>
          <p:spPr bwMode="auto">
            <a:xfrm flipV="1">
              <a:off x="1947" y="3519"/>
              <a:ext cx="720" cy="0"/>
            </a:xfrm>
            <a:prstGeom prst="line">
              <a:avLst/>
            </a:prstGeom>
            <a:noFill/>
            <a:ln w="9525">
              <a:solidFill>
                <a:schemeClr val="tx1"/>
              </a:solidFill>
              <a:round/>
              <a:headEnd/>
              <a:tailEnd type="triangle" w="med" len="med"/>
            </a:ln>
            <a:effectLst/>
          </p:spPr>
          <p:txBody>
            <a:bodyPr/>
            <a:lstStyle/>
            <a:p>
              <a:endParaRPr lang="el-GR"/>
            </a:p>
          </p:txBody>
        </p:sp>
        <p:sp>
          <p:nvSpPr>
            <p:cNvPr id="12" name="Line 7"/>
            <p:cNvSpPr>
              <a:spLocks noChangeShapeType="1"/>
            </p:cNvSpPr>
            <p:nvPr/>
          </p:nvSpPr>
          <p:spPr bwMode="auto">
            <a:xfrm flipV="1">
              <a:off x="2091" y="3375"/>
              <a:ext cx="720" cy="0"/>
            </a:xfrm>
            <a:prstGeom prst="line">
              <a:avLst/>
            </a:prstGeom>
            <a:noFill/>
            <a:ln w="9525">
              <a:solidFill>
                <a:schemeClr val="tx1"/>
              </a:solidFill>
              <a:round/>
              <a:headEnd/>
              <a:tailEnd type="triangle" w="med" len="med"/>
            </a:ln>
            <a:effectLst/>
          </p:spPr>
          <p:txBody>
            <a:bodyPr/>
            <a:lstStyle/>
            <a:p>
              <a:endParaRPr lang="el-GR"/>
            </a:p>
          </p:txBody>
        </p:sp>
        <p:sp>
          <p:nvSpPr>
            <p:cNvPr id="13" name="Line 8"/>
            <p:cNvSpPr>
              <a:spLocks noChangeShapeType="1"/>
            </p:cNvSpPr>
            <p:nvPr/>
          </p:nvSpPr>
          <p:spPr bwMode="auto">
            <a:xfrm flipV="1">
              <a:off x="2475" y="3567"/>
              <a:ext cx="720" cy="0"/>
            </a:xfrm>
            <a:prstGeom prst="line">
              <a:avLst/>
            </a:prstGeom>
            <a:noFill/>
            <a:ln w="9525">
              <a:solidFill>
                <a:schemeClr val="tx1"/>
              </a:solidFill>
              <a:round/>
              <a:headEnd/>
              <a:tailEnd type="triangle" w="med" len="med"/>
            </a:ln>
            <a:effectLst/>
          </p:spPr>
          <p:txBody>
            <a:bodyPr/>
            <a:lstStyle/>
            <a:p>
              <a:endParaRPr lang="el-GR"/>
            </a:p>
          </p:txBody>
        </p:sp>
        <p:sp>
          <p:nvSpPr>
            <p:cNvPr id="14" name="Line 9"/>
            <p:cNvSpPr>
              <a:spLocks noChangeShapeType="1"/>
            </p:cNvSpPr>
            <p:nvPr/>
          </p:nvSpPr>
          <p:spPr bwMode="auto">
            <a:xfrm flipV="1">
              <a:off x="2235" y="3903"/>
              <a:ext cx="720" cy="0"/>
            </a:xfrm>
            <a:prstGeom prst="line">
              <a:avLst/>
            </a:prstGeom>
            <a:noFill/>
            <a:ln w="9525">
              <a:solidFill>
                <a:schemeClr val="tx1"/>
              </a:solidFill>
              <a:round/>
              <a:headEnd/>
              <a:tailEnd type="triangle" w="med" len="med"/>
            </a:ln>
            <a:effectLst/>
          </p:spPr>
          <p:txBody>
            <a:bodyPr/>
            <a:lstStyle/>
            <a:p>
              <a:endParaRPr lang="el-GR"/>
            </a:p>
          </p:txBody>
        </p:sp>
        <p:sp>
          <p:nvSpPr>
            <p:cNvPr id="15" name="Oval 10"/>
            <p:cNvSpPr>
              <a:spLocks noChangeArrowheads="1"/>
            </p:cNvSpPr>
            <p:nvPr/>
          </p:nvSpPr>
          <p:spPr bwMode="auto">
            <a:xfrm rot="2395027">
              <a:off x="912" y="3360"/>
              <a:ext cx="588" cy="480"/>
            </a:xfrm>
            <a:prstGeom prst="ellipse">
              <a:avLst/>
            </a:prstGeom>
            <a:noFill/>
            <a:ln w="9525">
              <a:solidFill>
                <a:srgbClr val="969696"/>
              </a:solidFill>
              <a:round/>
              <a:headEnd/>
              <a:tailEnd/>
            </a:ln>
            <a:effectLst/>
            <a:scene3d>
              <a:camera prst="legacyPerspectiveTopRight">
                <a:rot lat="300000" lon="3600000" rev="0"/>
              </a:camera>
              <a:lightRig rig="legacyFlat4" dir="b"/>
            </a:scene3d>
            <a:sp3d extrusionH="1243000" prstMaterial="legacyMatte">
              <a:bevelT w="13500" h="13500" prst="angle"/>
              <a:bevelB w="13500" h="13500" prst="angle"/>
              <a:extrusionClr>
                <a:srgbClr val="B2B2B2"/>
              </a:extrusionClr>
            </a:sp3d>
          </p:spPr>
          <p:txBody>
            <a:bodyPr wrap="none" anchor="ctr">
              <a:flatTx/>
            </a:bodyPr>
            <a:lstStyle/>
            <a:p>
              <a:endParaRPr lang="el-GR"/>
            </a:p>
          </p:txBody>
        </p:sp>
        <p:sp>
          <p:nvSpPr>
            <p:cNvPr id="16" name="Oval 11"/>
            <p:cNvSpPr>
              <a:spLocks noChangeArrowheads="1"/>
            </p:cNvSpPr>
            <p:nvPr/>
          </p:nvSpPr>
          <p:spPr bwMode="auto">
            <a:xfrm rot="2395027">
              <a:off x="1200" y="3696"/>
              <a:ext cx="588" cy="480"/>
            </a:xfrm>
            <a:prstGeom prst="ellipse">
              <a:avLst/>
            </a:prstGeom>
            <a:noFill/>
            <a:ln w="9525">
              <a:solidFill>
                <a:srgbClr val="969696"/>
              </a:solidFill>
              <a:round/>
              <a:headEnd/>
              <a:tailEnd/>
            </a:ln>
            <a:effectLst/>
            <a:scene3d>
              <a:camera prst="legacyPerspectiveTopRight">
                <a:rot lat="300000" lon="3600000" rev="0"/>
              </a:camera>
              <a:lightRig rig="legacyFlat4" dir="b"/>
            </a:scene3d>
            <a:sp3d extrusionH="1243000" prstMaterial="legacyMatte">
              <a:bevelT w="13500" h="13500" prst="angle"/>
              <a:bevelB w="13500" h="13500" prst="angle"/>
              <a:extrusionClr>
                <a:srgbClr val="B2B2B2"/>
              </a:extrusionClr>
            </a:sp3d>
          </p:spPr>
          <p:txBody>
            <a:bodyPr wrap="none" anchor="ctr">
              <a:flatTx/>
            </a:bodyPr>
            <a:lstStyle/>
            <a:p>
              <a:endParaRPr lang="el-GR"/>
            </a:p>
          </p:txBody>
        </p:sp>
        <p:sp>
          <p:nvSpPr>
            <p:cNvPr id="17" name="Oval 12"/>
            <p:cNvSpPr>
              <a:spLocks noChangeArrowheads="1"/>
            </p:cNvSpPr>
            <p:nvPr/>
          </p:nvSpPr>
          <p:spPr bwMode="auto">
            <a:xfrm rot="2395027">
              <a:off x="768" y="3024"/>
              <a:ext cx="588" cy="480"/>
            </a:xfrm>
            <a:prstGeom prst="ellipse">
              <a:avLst/>
            </a:prstGeom>
            <a:noFill/>
            <a:ln w="9525">
              <a:solidFill>
                <a:srgbClr val="969696"/>
              </a:solidFill>
              <a:round/>
              <a:headEnd/>
              <a:tailEnd/>
            </a:ln>
            <a:effectLst/>
            <a:scene3d>
              <a:camera prst="legacyPerspectiveTopRight">
                <a:rot lat="300000" lon="3600000" rev="0"/>
              </a:camera>
              <a:lightRig rig="legacyFlat4" dir="b"/>
            </a:scene3d>
            <a:sp3d extrusionH="1243000" prstMaterial="legacyMatte">
              <a:bevelT w="13500" h="13500" prst="angle"/>
              <a:bevelB w="13500" h="13500" prst="angle"/>
              <a:extrusionClr>
                <a:srgbClr val="B2B2B2"/>
              </a:extrusionClr>
            </a:sp3d>
          </p:spPr>
          <p:txBody>
            <a:bodyPr wrap="none" anchor="ctr">
              <a:flatTx/>
            </a:bodyPr>
            <a:lstStyle/>
            <a:p>
              <a:endParaRPr lang="el-GR"/>
            </a:p>
          </p:txBody>
        </p:sp>
        <p:sp>
          <p:nvSpPr>
            <p:cNvPr id="18" name="Oval 13"/>
            <p:cNvSpPr>
              <a:spLocks noChangeArrowheads="1"/>
            </p:cNvSpPr>
            <p:nvPr/>
          </p:nvSpPr>
          <p:spPr bwMode="auto">
            <a:xfrm rot="2395027">
              <a:off x="1104" y="3216"/>
              <a:ext cx="588" cy="480"/>
            </a:xfrm>
            <a:prstGeom prst="ellipse">
              <a:avLst/>
            </a:prstGeom>
            <a:noFill/>
            <a:ln w="9525">
              <a:solidFill>
                <a:srgbClr val="969696"/>
              </a:solidFill>
              <a:round/>
              <a:headEnd/>
              <a:tailEnd/>
            </a:ln>
            <a:effectLst/>
            <a:scene3d>
              <a:camera prst="legacyPerspectiveTopRight">
                <a:rot lat="300000" lon="3600000" rev="0"/>
              </a:camera>
              <a:lightRig rig="legacyFlat4" dir="b"/>
            </a:scene3d>
            <a:sp3d extrusionH="1243000" prstMaterial="legacyMatte">
              <a:bevelT w="13500" h="13500" prst="angle"/>
              <a:bevelB w="13500" h="13500" prst="angle"/>
              <a:extrusionClr>
                <a:srgbClr val="B2B2B2"/>
              </a:extrusionClr>
            </a:sp3d>
          </p:spPr>
          <p:txBody>
            <a:bodyPr wrap="none" anchor="ctr">
              <a:flatTx/>
            </a:bodyPr>
            <a:lstStyle/>
            <a:p>
              <a:endParaRPr lang="el-GR"/>
            </a:p>
          </p:txBody>
        </p:sp>
        <p:sp>
          <p:nvSpPr>
            <p:cNvPr id="19" name="Oval 14"/>
            <p:cNvSpPr>
              <a:spLocks noChangeArrowheads="1"/>
            </p:cNvSpPr>
            <p:nvPr/>
          </p:nvSpPr>
          <p:spPr bwMode="auto">
            <a:xfrm rot="2395027">
              <a:off x="1392" y="3408"/>
              <a:ext cx="588" cy="480"/>
            </a:xfrm>
            <a:prstGeom prst="ellipse">
              <a:avLst/>
            </a:prstGeom>
            <a:noFill/>
            <a:ln w="9525">
              <a:solidFill>
                <a:srgbClr val="969696"/>
              </a:solidFill>
              <a:round/>
              <a:headEnd/>
              <a:tailEnd/>
            </a:ln>
            <a:effectLst/>
            <a:scene3d>
              <a:camera prst="legacyPerspectiveTopRight">
                <a:rot lat="300000" lon="3600000" rev="0"/>
              </a:camera>
              <a:lightRig rig="legacyFlat4" dir="b"/>
            </a:scene3d>
            <a:sp3d extrusionH="1243000" prstMaterial="legacyMatte">
              <a:bevelT w="13500" h="13500" prst="angle"/>
              <a:bevelB w="13500" h="13500" prst="angle"/>
              <a:extrusionClr>
                <a:srgbClr val="B2B2B2"/>
              </a:extrusionClr>
            </a:sp3d>
          </p:spPr>
          <p:txBody>
            <a:bodyPr wrap="none" anchor="ctr">
              <a:flatTx/>
            </a:bodyPr>
            <a:lstStyle/>
            <a:p>
              <a:endParaRPr lang="el-GR"/>
            </a:p>
          </p:txBody>
        </p:sp>
        <p:sp>
          <p:nvSpPr>
            <p:cNvPr id="20" name="Line 15"/>
            <p:cNvSpPr>
              <a:spLocks noChangeShapeType="1"/>
            </p:cNvSpPr>
            <p:nvPr/>
          </p:nvSpPr>
          <p:spPr bwMode="auto">
            <a:xfrm flipV="1">
              <a:off x="384" y="3312"/>
              <a:ext cx="720" cy="0"/>
            </a:xfrm>
            <a:prstGeom prst="line">
              <a:avLst/>
            </a:prstGeom>
            <a:noFill/>
            <a:ln w="9525">
              <a:solidFill>
                <a:schemeClr val="tx1"/>
              </a:solidFill>
              <a:round/>
              <a:headEnd/>
              <a:tailEnd type="triangle" w="med" len="med"/>
            </a:ln>
            <a:effectLst/>
          </p:spPr>
          <p:txBody>
            <a:bodyPr/>
            <a:lstStyle/>
            <a:p>
              <a:endParaRPr lang="el-GR"/>
            </a:p>
          </p:txBody>
        </p:sp>
        <p:sp>
          <p:nvSpPr>
            <p:cNvPr id="21" name="Line 16"/>
            <p:cNvSpPr>
              <a:spLocks noChangeShapeType="1"/>
            </p:cNvSpPr>
            <p:nvPr/>
          </p:nvSpPr>
          <p:spPr bwMode="auto">
            <a:xfrm flipV="1">
              <a:off x="480" y="3456"/>
              <a:ext cx="720" cy="0"/>
            </a:xfrm>
            <a:prstGeom prst="line">
              <a:avLst/>
            </a:prstGeom>
            <a:noFill/>
            <a:ln w="9525">
              <a:solidFill>
                <a:schemeClr val="tx1"/>
              </a:solidFill>
              <a:round/>
              <a:headEnd/>
              <a:tailEnd type="triangle" w="med" len="med"/>
            </a:ln>
            <a:effectLst/>
          </p:spPr>
          <p:txBody>
            <a:bodyPr/>
            <a:lstStyle/>
            <a:p>
              <a:endParaRPr lang="el-GR"/>
            </a:p>
          </p:txBody>
        </p:sp>
        <p:sp>
          <p:nvSpPr>
            <p:cNvPr id="22" name="Line 17"/>
            <p:cNvSpPr>
              <a:spLocks noChangeShapeType="1"/>
            </p:cNvSpPr>
            <p:nvPr/>
          </p:nvSpPr>
          <p:spPr bwMode="auto">
            <a:xfrm flipV="1">
              <a:off x="480" y="3600"/>
              <a:ext cx="720" cy="0"/>
            </a:xfrm>
            <a:prstGeom prst="line">
              <a:avLst/>
            </a:prstGeom>
            <a:noFill/>
            <a:ln w="9525">
              <a:solidFill>
                <a:schemeClr val="tx1"/>
              </a:solidFill>
              <a:round/>
              <a:headEnd/>
              <a:tailEnd type="triangle" w="med" len="med"/>
            </a:ln>
            <a:effectLst/>
          </p:spPr>
          <p:txBody>
            <a:bodyPr/>
            <a:lstStyle/>
            <a:p>
              <a:endParaRPr lang="el-GR"/>
            </a:p>
          </p:txBody>
        </p:sp>
        <p:sp>
          <p:nvSpPr>
            <p:cNvPr id="23" name="Line 18"/>
            <p:cNvSpPr>
              <a:spLocks noChangeShapeType="1"/>
            </p:cNvSpPr>
            <p:nvPr/>
          </p:nvSpPr>
          <p:spPr bwMode="auto">
            <a:xfrm flipV="1">
              <a:off x="624" y="3456"/>
              <a:ext cx="720" cy="0"/>
            </a:xfrm>
            <a:prstGeom prst="line">
              <a:avLst/>
            </a:prstGeom>
            <a:noFill/>
            <a:ln w="9525">
              <a:solidFill>
                <a:schemeClr val="tx1"/>
              </a:solidFill>
              <a:round/>
              <a:headEnd/>
              <a:tailEnd type="triangle" w="med" len="med"/>
            </a:ln>
            <a:effectLst/>
          </p:spPr>
          <p:txBody>
            <a:bodyPr/>
            <a:lstStyle/>
            <a:p>
              <a:endParaRPr lang="el-GR"/>
            </a:p>
          </p:txBody>
        </p:sp>
        <p:sp>
          <p:nvSpPr>
            <p:cNvPr id="24" name="Line 19"/>
            <p:cNvSpPr>
              <a:spLocks noChangeShapeType="1"/>
            </p:cNvSpPr>
            <p:nvPr/>
          </p:nvSpPr>
          <p:spPr bwMode="auto">
            <a:xfrm flipV="1">
              <a:off x="1008" y="3648"/>
              <a:ext cx="720" cy="0"/>
            </a:xfrm>
            <a:prstGeom prst="line">
              <a:avLst/>
            </a:prstGeom>
            <a:noFill/>
            <a:ln w="9525">
              <a:solidFill>
                <a:schemeClr val="tx1"/>
              </a:solidFill>
              <a:round/>
              <a:headEnd/>
              <a:tailEnd type="triangle" w="med" len="med"/>
            </a:ln>
            <a:effectLst/>
          </p:spPr>
          <p:txBody>
            <a:bodyPr/>
            <a:lstStyle/>
            <a:p>
              <a:endParaRPr lang="el-GR"/>
            </a:p>
          </p:txBody>
        </p:sp>
        <p:sp>
          <p:nvSpPr>
            <p:cNvPr id="25" name="Line 20"/>
            <p:cNvSpPr>
              <a:spLocks noChangeShapeType="1"/>
            </p:cNvSpPr>
            <p:nvPr/>
          </p:nvSpPr>
          <p:spPr bwMode="auto">
            <a:xfrm flipV="1">
              <a:off x="768" y="3984"/>
              <a:ext cx="720" cy="0"/>
            </a:xfrm>
            <a:prstGeom prst="line">
              <a:avLst/>
            </a:prstGeom>
            <a:noFill/>
            <a:ln w="9525">
              <a:solidFill>
                <a:schemeClr val="tx1"/>
              </a:solidFill>
              <a:round/>
              <a:headEnd/>
              <a:tailEnd type="triangle" w="med" len="med"/>
            </a:ln>
            <a:effectLst/>
          </p:spPr>
          <p:txBody>
            <a:bodyPr/>
            <a:lstStyle/>
            <a:p>
              <a:endParaRPr lang="el-G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Αιμοδιάλυση</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5504634" cy="2146033"/>
          </a:xfrm>
          <a:prstGeom prst="rect">
            <a:avLst/>
          </a:prstGeom>
        </p:spPr>
        <p:txBody>
          <a:bodyPr spcFirstLastPara="1" wrap="square" lIns="0" tIns="0" rIns="0" bIns="0" anchor="t" anchorCtr="0">
            <a:noAutofit/>
          </a:bodyPr>
          <a:lstStyle/>
          <a:p>
            <a:pPr marL="76200" indent="0">
              <a:buNone/>
            </a:pPr>
            <a:r>
              <a:rPr lang="el-GR" sz="2400" b="1" dirty="0">
                <a:latin typeface="+mj-lt"/>
              </a:rPr>
              <a:t>Εξωτερική διαδικασία</a:t>
            </a:r>
          </a:p>
          <a:p>
            <a:pPr marL="419100"/>
            <a:r>
              <a:rPr lang="el-GR" sz="2400" dirty="0">
                <a:latin typeface="+mj-lt"/>
              </a:rPr>
              <a:t>3 sessions 4 ωρών ανά εβδομάδα,</a:t>
            </a:r>
          </a:p>
          <a:p>
            <a:pPr marL="419100"/>
            <a:r>
              <a:rPr lang="el-GR" sz="2400" dirty="0">
                <a:latin typeface="+mj-lt"/>
              </a:rPr>
              <a:t>Αποκλειστική διαδικασία φιλτραρίσματος.</a:t>
            </a:r>
          </a:p>
          <a:p>
            <a:pPr marL="419100"/>
            <a:endParaRPr lang="el-GR" sz="2400" dirty="0">
              <a:latin typeface="+mj-lt"/>
            </a:endParaRPr>
          </a:p>
          <a:p>
            <a:pPr marL="76200" indent="0">
              <a:buNone/>
            </a:pPr>
            <a:endParaRPr lang="en-US" sz="2000" dirty="0">
              <a:latin typeface="+mj-lt"/>
            </a:endParaRPr>
          </a:p>
          <a:p>
            <a:pPr marL="419100"/>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28</a:t>
            </a:fld>
            <a:endParaRPr/>
          </a:p>
        </p:txBody>
      </p:sp>
      <p:pic>
        <p:nvPicPr>
          <p:cNvPr id="9" name="Picture 2">
            <a:extLst>
              <a:ext uri="{FF2B5EF4-FFF2-40B4-BE49-F238E27FC236}">
                <a16:creationId xmlns:a16="http://schemas.microsoft.com/office/drawing/2014/main" id="{73CE3C7B-F4EB-8EF7-3F30-5430EFA683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978254"/>
            <a:ext cx="3722551" cy="280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7B7ACFD-AEB0-32F9-4696-6234E1FD4D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89"/>
          <a:stretch/>
        </p:blipFill>
        <p:spPr bwMode="auto">
          <a:xfrm>
            <a:off x="7209874" y="2249618"/>
            <a:ext cx="1963018" cy="280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Ορθογώνιο 1">
            <a:extLst>
              <a:ext uri="{FF2B5EF4-FFF2-40B4-BE49-F238E27FC236}">
                <a16:creationId xmlns:a16="http://schemas.microsoft.com/office/drawing/2014/main" id="{9DE5C548-DC7D-52FC-C521-FA80D2F5523A}"/>
              </a:ext>
            </a:extLst>
          </p:cNvPr>
          <p:cNvSpPr/>
          <p:nvPr/>
        </p:nvSpPr>
        <p:spPr>
          <a:xfrm>
            <a:off x="762000" y="6611779"/>
            <a:ext cx="4572000" cy="246221"/>
          </a:xfrm>
          <a:prstGeom prst="rect">
            <a:avLst/>
          </a:prstGeom>
        </p:spPr>
        <p:txBody>
          <a:bodyPr>
            <a:spAutoFit/>
          </a:bodyPr>
          <a:lstStyle/>
          <a:p>
            <a:r>
              <a:rPr lang="en-IN" sz="1000" dirty="0"/>
              <a:t>http://kidney.niddk.nih.gov/kudiseases/pubs/hemodialysis/</a:t>
            </a:r>
          </a:p>
        </p:txBody>
      </p:sp>
      <p:sp>
        <p:nvSpPr>
          <p:cNvPr id="14" name="Text Box 6">
            <a:extLst>
              <a:ext uri="{FF2B5EF4-FFF2-40B4-BE49-F238E27FC236}">
                <a16:creationId xmlns:a16="http://schemas.microsoft.com/office/drawing/2014/main" id="{02C7C5F1-AA5D-B6D5-4FDC-9765A3822C11}"/>
              </a:ext>
            </a:extLst>
          </p:cNvPr>
          <p:cNvSpPr txBox="1">
            <a:spLocks noChangeArrowheads="1"/>
          </p:cNvSpPr>
          <p:nvPr/>
        </p:nvSpPr>
        <p:spPr bwMode="auto">
          <a:xfrm>
            <a:off x="6886892" y="5139698"/>
            <a:ext cx="4572000" cy="1323439"/>
          </a:xfrm>
          <a:prstGeom prst="rect">
            <a:avLst/>
          </a:prstGeom>
          <a:noFill/>
          <a:ln w="9525">
            <a:noFill/>
            <a:miter lim="800000"/>
            <a:headEnd/>
            <a:tailEnd/>
          </a:ln>
          <a:effectLst/>
        </p:spPr>
        <p:txBody>
          <a:bodyPr wrap="square">
            <a:spAutoFit/>
          </a:bodyPr>
          <a:lstStyle/>
          <a:p>
            <a:pPr eaLnBrk="0" hangingPunct="0"/>
            <a:r>
              <a:rPr lang="el-GR" altLang="en-US" sz="2000" u="sng" dirty="0">
                <a:latin typeface="Calibri" pitchFamily="34" charset="0"/>
                <a:cs typeface="Calibri" pitchFamily="34" charset="0"/>
              </a:rPr>
              <a:t>Διαλύτης </a:t>
            </a:r>
            <a:r>
              <a:rPr lang="en-US" altLang="en-US" sz="2000" u="sng" dirty="0">
                <a:latin typeface="Calibri" pitchFamily="34" charset="0"/>
                <a:cs typeface="Calibri" pitchFamily="34" charset="0"/>
              </a:rPr>
              <a:t>Hollow Fiber</a:t>
            </a:r>
            <a:endParaRPr lang="en-US" altLang="en-US" sz="2000" dirty="0">
              <a:latin typeface="Calibri" pitchFamily="34" charset="0"/>
              <a:cs typeface="Calibri" pitchFamily="34" charset="0"/>
            </a:endParaRPr>
          </a:p>
          <a:p>
            <a:pPr eaLnBrk="0" hangingPunct="0"/>
            <a:r>
              <a:rPr lang="en-US" altLang="en-US" sz="2000" dirty="0">
                <a:latin typeface="Calibri" pitchFamily="34" charset="0"/>
                <a:cs typeface="Calibri" pitchFamily="34" charset="0"/>
              </a:rPr>
              <a:t>To </a:t>
            </a:r>
            <a:r>
              <a:rPr lang="el-GR" altLang="en-US" sz="2000" dirty="0">
                <a:latin typeface="Calibri" pitchFamily="34" charset="0"/>
                <a:cs typeface="Calibri" pitchFamily="34" charset="0"/>
              </a:rPr>
              <a:t>αίμα εισέρχεται και καθαρίζεται χρησιμοποιώντας τη διαδικασία της διήθησης και του υπερφιλτραρίσματος.</a:t>
            </a:r>
            <a:endParaRPr lang="en-US" altLang="en-US" sz="2000" dirty="0">
              <a:latin typeface="Calibri" pitchFamily="34" charset="0"/>
              <a:cs typeface="Calibri" pitchFamily="34" charset="0"/>
            </a:endParaRPr>
          </a:p>
        </p:txBody>
      </p:sp>
    </p:spTree>
    <p:extLst>
      <p:ext uri="{BB962C8B-B14F-4D97-AF65-F5344CB8AC3E}">
        <p14:creationId xmlns:p14="http://schemas.microsoft.com/office/powerpoint/2010/main" val="2030578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Εφαρμογές</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8705034" cy="3620800"/>
          </a:xfrm>
          <a:prstGeom prst="rect">
            <a:avLst/>
          </a:prstGeom>
        </p:spPr>
        <p:txBody>
          <a:bodyPr spcFirstLastPara="1" wrap="square" lIns="0" tIns="0" rIns="0" bIns="0" anchor="t" anchorCtr="0">
            <a:noAutofit/>
          </a:bodyPr>
          <a:lstStyle/>
          <a:p>
            <a:pPr marL="419100"/>
            <a:r>
              <a:rPr lang="el-GR" sz="2400" dirty="0">
                <a:latin typeface="+mj-lt"/>
              </a:rPr>
              <a:t>Οξυγονωτές αερίων αίματος.</a:t>
            </a:r>
          </a:p>
          <a:p>
            <a:pPr marL="419100"/>
            <a:r>
              <a:rPr lang="el-GR" sz="2400" dirty="0">
                <a:latin typeface="+mj-lt"/>
              </a:rPr>
              <a:t>Αφαίρεση πλάσματος.</a:t>
            </a:r>
          </a:p>
          <a:p>
            <a:pPr marL="419100"/>
            <a:r>
              <a:rPr lang="el-GR" sz="2400" dirty="0">
                <a:latin typeface="+mj-lt"/>
              </a:rPr>
              <a:t>Διάλυση.</a:t>
            </a:r>
          </a:p>
          <a:p>
            <a:pPr marL="419100"/>
            <a:r>
              <a:rPr lang="el-GR" sz="2400" dirty="0">
                <a:latin typeface="+mj-lt"/>
              </a:rPr>
              <a:t>Αποστείρωση υγρών.</a:t>
            </a:r>
          </a:p>
          <a:p>
            <a:pPr marL="419100"/>
            <a:r>
              <a:rPr lang="el-GR" sz="2400" dirty="0">
                <a:latin typeface="+mj-lt"/>
              </a:rPr>
              <a:t>Βιοτεχνητό ήπαρ.</a:t>
            </a:r>
          </a:p>
          <a:p>
            <a:pPr marL="419100"/>
            <a:r>
              <a:rPr lang="el-GR" sz="2400" dirty="0">
                <a:latin typeface="+mj-lt"/>
              </a:rPr>
              <a:t>Βιοτεχνητοί νεφροί.</a:t>
            </a:r>
          </a:p>
          <a:p>
            <a:pPr marL="419100"/>
            <a:r>
              <a:rPr lang="el-GR" sz="2400" dirty="0">
                <a:latin typeface="+mj-lt"/>
              </a:rPr>
              <a:t>Χορήγηση φαρμάκων – κυτταρικό περίβλημα.</a:t>
            </a:r>
          </a:p>
          <a:p>
            <a:pPr marL="419100"/>
            <a:r>
              <a:rPr lang="el-GR" sz="2400" dirty="0">
                <a:latin typeface="+mj-lt"/>
              </a:rPr>
              <a:t>Βιοτεχνολογία – βιοαντιδραστήρες.</a:t>
            </a:r>
          </a:p>
          <a:p>
            <a:pPr marL="419100"/>
            <a:r>
              <a:rPr lang="el-GR" sz="2400" dirty="0">
                <a:latin typeface="+mj-lt"/>
              </a:rPr>
              <a:t>Αρτηριακά μοσχεύματα.</a:t>
            </a:r>
          </a:p>
          <a:p>
            <a:pPr marL="419100"/>
            <a:r>
              <a:rPr lang="el-GR" sz="2400" dirty="0">
                <a:latin typeface="+mj-lt"/>
              </a:rPr>
              <a:t>Επισκευή νευρώνων.</a:t>
            </a:r>
          </a:p>
          <a:p>
            <a:pPr marL="76200" indent="0">
              <a:buNone/>
            </a:pPr>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29</a:t>
            </a:fld>
            <a:endParaRPr/>
          </a:p>
        </p:txBody>
      </p:sp>
    </p:spTree>
    <p:extLst>
      <p:ext uri="{BB962C8B-B14F-4D97-AF65-F5344CB8AC3E}">
        <p14:creationId xmlns:p14="http://schemas.microsoft.com/office/powerpoint/2010/main" val="420745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Σιλικόνη</a:t>
            </a:r>
            <a:endParaRPr lang="el-GR" dirty="0">
              <a:solidFill>
                <a:schemeClr val="bg1"/>
              </a:solidFill>
              <a:latin typeface="+mj-lt"/>
            </a:endParaRPr>
          </a:p>
        </p:txBody>
      </p:sp>
      <p:sp>
        <p:nvSpPr>
          <p:cNvPr id="202" name="Google Shape;202;p18"/>
          <p:cNvSpPr txBox="1">
            <a:spLocks noGrp="1"/>
          </p:cNvSpPr>
          <p:nvPr>
            <p:ph type="body" idx="1"/>
          </p:nvPr>
        </p:nvSpPr>
        <p:spPr>
          <a:xfrm>
            <a:off x="819966" y="2273567"/>
            <a:ext cx="6876234" cy="3620800"/>
          </a:xfrm>
          <a:prstGeom prst="rect">
            <a:avLst/>
          </a:prstGeom>
        </p:spPr>
        <p:txBody>
          <a:bodyPr spcFirstLastPara="1" wrap="square" lIns="0" tIns="0" rIns="0" bIns="0" anchor="t" anchorCtr="0">
            <a:noAutofit/>
          </a:bodyPr>
          <a:lstStyle/>
          <a:p>
            <a:pPr marL="419100"/>
            <a:r>
              <a:rPr lang="el-GR" sz="2800" dirty="0">
                <a:latin typeface="+mj-lt"/>
              </a:rPr>
              <a:t>Ενώσεις με δεσμούς Si-O-Si </a:t>
            </a:r>
            <a:r>
              <a:rPr lang="en-US" sz="2800" dirty="0">
                <a:latin typeface="+mj-lt"/>
                <a:sym typeface="Wingdings" panose="05000000000000000000" pitchFamily="2" charset="2"/>
              </a:rPr>
              <a:t></a:t>
            </a:r>
            <a:r>
              <a:rPr lang="el-GR" sz="2800" dirty="0">
                <a:latin typeface="+mj-lt"/>
              </a:rPr>
              <a:t> σιλοξάνες</a:t>
            </a:r>
            <a:endParaRPr lang="en-US" sz="2800" dirty="0">
              <a:latin typeface="+mj-lt"/>
            </a:endParaRPr>
          </a:p>
          <a:p>
            <a:pPr marL="419100"/>
            <a:r>
              <a:rPr lang="el-GR" sz="2800" dirty="0">
                <a:latin typeface="+mj-lt"/>
              </a:rPr>
              <a:t>πολυμερή τους </a:t>
            </a:r>
            <a:r>
              <a:rPr lang="en-US" sz="2800" dirty="0">
                <a:latin typeface="+mj-lt"/>
                <a:sym typeface="Wingdings" panose="05000000000000000000" pitchFamily="2" charset="2"/>
              </a:rPr>
              <a:t> </a:t>
            </a:r>
            <a:r>
              <a:rPr lang="el-GR" sz="2800" dirty="0">
                <a:latin typeface="+mj-lt"/>
              </a:rPr>
              <a:t>πολυσιλοξάνες. </a:t>
            </a:r>
            <a:endParaRPr lang="en-US" sz="2800" dirty="0">
              <a:latin typeface="+mj-lt"/>
            </a:endParaRPr>
          </a:p>
          <a:p>
            <a:pPr marL="419100"/>
            <a:r>
              <a:rPr lang="el-GR" sz="2800" dirty="0">
                <a:latin typeface="+mj-lt"/>
              </a:rPr>
              <a:t>Ονομάστηκαν λανθασμένα σιλικόνες το 1920 και συνεχίζεται το όνομα μέχρι σήμερα…</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a:t>
            </a:fld>
            <a:endParaRPr/>
          </a:p>
        </p:txBody>
      </p:sp>
      <p:pic>
        <p:nvPicPr>
          <p:cNvPr id="6" name="Picture 3">
            <a:extLst>
              <a:ext uri="{FF2B5EF4-FFF2-40B4-BE49-F238E27FC236}">
                <a16:creationId xmlns:a16="http://schemas.microsoft.com/office/drawing/2014/main" id="{85E4F909-618D-3659-6FD0-E11BDE69E4BC}"/>
              </a:ext>
            </a:extLst>
          </p:cNvPr>
          <p:cNvPicPr>
            <a:picLocks noChangeAspect="1" noChangeArrowheads="1"/>
          </p:cNvPicPr>
          <p:nvPr/>
        </p:nvPicPr>
        <p:blipFill rotWithShape="1">
          <a:blip r:embed="rId3" cstate="print"/>
          <a:srcRect l="9791" t="6571" r="10964" b="7003"/>
          <a:stretch/>
        </p:blipFill>
        <p:spPr bwMode="auto">
          <a:xfrm>
            <a:off x="7924800" y="2242734"/>
            <a:ext cx="3200401" cy="1841233"/>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Βιοτεχνητό Ήπαρ</a:t>
            </a:r>
          </a:p>
        </p:txBody>
      </p:sp>
      <p:sp>
        <p:nvSpPr>
          <p:cNvPr id="202" name="Google Shape;202;p18"/>
          <p:cNvSpPr txBox="1">
            <a:spLocks noGrp="1"/>
          </p:cNvSpPr>
          <p:nvPr>
            <p:ph type="body" idx="1"/>
          </p:nvPr>
        </p:nvSpPr>
        <p:spPr>
          <a:xfrm>
            <a:off x="5181600" y="2086889"/>
            <a:ext cx="5791200" cy="1570711"/>
          </a:xfrm>
          <a:prstGeom prst="rect">
            <a:avLst/>
          </a:prstGeom>
        </p:spPr>
        <p:txBody>
          <a:bodyPr spcFirstLastPara="1" wrap="square" lIns="0" tIns="0" rIns="0" bIns="0" anchor="t" anchorCtr="0">
            <a:noAutofit/>
          </a:bodyPr>
          <a:lstStyle/>
          <a:p>
            <a:pPr marL="419100"/>
            <a:r>
              <a:rPr lang="el-GR" sz="2200" dirty="0">
                <a:latin typeface="+mj-lt"/>
              </a:rPr>
              <a:t>Βασισμένο στα ηπατοκύτταρα γουρουνιού κολλημένα σε μικροκύτταρα κολλαγόνου. </a:t>
            </a:r>
          </a:p>
          <a:p>
            <a:pPr marL="76200" indent="0">
              <a:buNone/>
            </a:pPr>
            <a:endParaRPr lang="el-GR" sz="22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30</a:t>
            </a:fld>
            <a:endParaRPr/>
          </a:p>
        </p:txBody>
      </p:sp>
      <p:pic>
        <p:nvPicPr>
          <p:cNvPr id="9" name="Picture 2">
            <a:extLst>
              <a:ext uri="{FF2B5EF4-FFF2-40B4-BE49-F238E27FC236}">
                <a16:creationId xmlns:a16="http://schemas.microsoft.com/office/drawing/2014/main" id="{89E4DDA2-B1EA-FCCD-7DF2-2BEFC3A7F9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981200"/>
            <a:ext cx="3449044" cy="451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1">
            <a:extLst>
              <a:ext uri="{FF2B5EF4-FFF2-40B4-BE49-F238E27FC236}">
                <a16:creationId xmlns:a16="http://schemas.microsoft.com/office/drawing/2014/main" id="{87E35579-C56B-C64B-C9E1-6D7035CED6C3}"/>
              </a:ext>
            </a:extLst>
          </p:cNvPr>
          <p:cNvSpPr/>
          <p:nvPr/>
        </p:nvSpPr>
        <p:spPr>
          <a:xfrm>
            <a:off x="1143000" y="6611779"/>
            <a:ext cx="1210588" cy="246221"/>
          </a:xfrm>
          <a:prstGeom prst="rect">
            <a:avLst/>
          </a:prstGeom>
        </p:spPr>
        <p:txBody>
          <a:bodyPr wrap="none">
            <a:spAutoFit/>
          </a:bodyPr>
          <a:lstStyle/>
          <a:p>
            <a:r>
              <a:rPr lang="en-IN" sz="1000" dirty="0"/>
              <a:t>focosi.altervista.org</a:t>
            </a:r>
          </a:p>
        </p:txBody>
      </p:sp>
    </p:spTree>
    <p:extLst>
      <p:ext uri="{BB962C8B-B14F-4D97-AF65-F5344CB8AC3E}">
        <p14:creationId xmlns:p14="http://schemas.microsoft.com/office/powerpoint/2010/main" val="2100675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Επισκευή Νευρικής Οδού</a:t>
            </a:r>
          </a:p>
        </p:txBody>
      </p:sp>
      <p:sp>
        <p:nvSpPr>
          <p:cNvPr id="202" name="Google Shape;202;p18"/>
          <p:cNvSpPr txBox="1">
            <a:spLocks noGrp="1"/>
          </p:cNvSpPr>
          <p:nvPr>
            <p:ph type="body" idx="1"/>
          </p:nvPr>
        </p:nvSpPr>
        <p:spPr>
          <a:xfrm>
            <a:off x="7543800" y="1828800"/>
            <a:ext cx="1981200" cy="533400"/>
          </a:xfrm>
          <a:prstGeom prst="rect">
            <a:avLst/>
          </a:prstGeom>
        </p:spPr>
        <p:txBody>
          <a:bodyPr spcFirstLastPara="1" wrap="square" lIns="0" tIns="0" rIns="0" bIns="0" anchor="t" anchorCtr="0">
            <a:noAutofit/>
          </a:bodyPr>
          <a:lstStyle/>
          <a:p>
            <a:pPr marL="76200" indent="0">
              <a:buNone/>
            </a:pPr>
            <a:r>
              <a:rPr lang="el-GR" sz="2200" b="1" dirty="0">
                <a:latin typeface="+mj-lt"/>
              </a:rPr>
              <a:t>Σωλήνωση</a:t>
            </a:r>
          </a:p>
          <a:p>
            <a:pPr marL="76200" indent="0">
              <a:buNone/>
            </a:pPr>
            <a:endParaRPr lang="el-GR" sz="22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31</a:t>
            </a:fld>
            <a:endParaRPr/>
          </a:p>
        </p:txBody>
      </p:sp>
      <p:sp>
        <p:nvSpPr>
          <p:cNvPr id="14" name="Rectangle 13">
            <a:extLst>
              <a:ext uri="{FF2B5EF4-FFF2-40B4-BE49-F238E27FC236}">
                <a16:creationId xmlns:a16="http://schemas.microsoft.com/office/drawing/2014/main" id="{D312D003-BC0B-5D6F-F568-3694073BCB85}"/>
              </a:ext>
            </a:extLst>
          </p:cNvPr>
          <p:cNvSpPr>
            <a:spLocks noChangeArrowheads="1"/>
          </p:cNvSpPr>
          <p:nvPr/>
        </p:nvSpPr>
        <p:spPr bwMode="auto">
          <a:xfrm>
            <a:off x="2667000" y="4535488"/>
            <a:ext cx="1905000" cy="533400"/>
          </a:xfrm>
          <a:prstGeom prst="rect">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endParaRPr lang="el-GR"/>
          </a:p>
        </p:txBody>
      </p:sp>
      <p:sp>
        <p:nvSpPr>
          <p:cNvPr id="15" name="Freeform 3">
            <a:extLst>
              <a:ext uri="{FF2B5EF4-FFF2-40B4-BE49-F238E27FC236}">
                <a16:creationId xmlns:a16="http://schemas.microsoft.com/office/drawing/2014/main" id="{ADD28351-7D92-4223-3C92-FC14DC5C6FC0}"/>
              </a:ext>
            </a:extLst>
          </p:cNvPr>
          <p:cNvSpPr>
            <a:spLocks/>
          </p:cNvSpPr>
          <p:nvPr/>
        </p:nvSpPr>
        <p:spPr bwMode="auto">
          <a:xfrm>
            <a:off x="685800" y="2590800"/>
            <a:ext cx="2081213" cy="609600"/>
          </a:xfrm>
          <a:custGeom>
            <a:avLst/>
            <a:gdLst/>
            <a:ahLst/>
            <a:cxnLst>
              <a:cxn ang="0">
                <a:pos x="9" y="103"/>
              </a:cxn>
              <a:cxn ang="0">
                <a:pos x="196" y="111"/>
              </a:cxn>
              <a:cxn ang="0">
                <a:pos x="326" y="6"/>
              </a:cxn>
              <a:cxn ang="0">
                <a:pos x="326" y="150"/>
              </a:cxn>
              <a:cxn ang="0">
                <a:pos x="450" y="178"/>
              </a:cxn>
              <a:cxn ang="0">
                <a:pos x="1238" y="198"/>
              </a:cxn>
              <a:cxn ang="0">
                <a:pos x="360" y="230"/>
              </a:cxn>
              <a:cxn ang="0">
                <a:pos x="323" y="417"/>
              </a:cxn>
              <a:cxn ang="0">
                <a:pos x="182" y="294"/>
              </a:cxn>
              <a:cxn ang="0">
                <a:pos x="38" y="342"/>
              </a:cxn>
              <a:cxn ang="0">
                <a:pos x="143" y="223"/>
              </a:cxn>
              <a:cxn ang="0">
                <a:pos x="9" y="103"/>
              </a:cxn>
            </a:cxnLst>
            <a:rect l="0" t="0" r="r" b="b"/>
            <a:pathLst>
              <a:path w="1253" h="428">
                <a:moveTo>
                  <a:pt x="9" y="103"/>
                </a:moveTo>
                <a:cubicBezTo>
                  <a:pt x="18" y="84"/>
                  <a:pt x="143" y="127"/>
                  <a:pt x="196" y="111"/>
                </a:cubicBezTo>
                <a:cubicBezTo>
                  <a:pt x="249" y="95"/>
                  <a:pt x="304" y="0"/>
                  <a:pt x="326" y="6"/>
                </a:cubicBezTo>
                <a:cubicBezTo>
                  <a:pt x="348" y="12"/>
                  <a:pt x="305" y="121"/>
                  <a:pt x="326" y="150"/>
                </a:cubicBezTo>
                <a:cubicBezTo>
                  <a:pt x="347" y="179"/>
                  <a:pt x="298" y="170"/>
                  <a:pt x="450" y="178"/>
                </a:cubicBezTo>
                <a:cubicBezTo>
                  <a:pt x="602" y="186"/>
                  <a:pt x="1253" y="189"/>
                  <a:pt x="1238" y="198"/>
                </a:cubicBezTo>
                <a:cubicBezTo>
                  <a:pt x="1223" y="207"/>
                  <a:pt x="512" y="194"/>
                  <a:pt x="360" y="230"/>
                </a:cubicBezTo>
                <a:cubicBezTo>
                  <a:pt x="208" y="266"/>
                  <a:pt x="353" y="406"/>
                  <a:pt x="323" y="417"/>
                </a:cubicBezTo>
                <a:cubicBezTo>
                  <a:pt x="293" y="428"/>
                  <a:pt x="229" y="306"/>
                  <a:pt x="182" y="294"/>
                </a:cubicBezTo>
                <a:cubicBezTo>
                  <a:pt x="135" y="282"/>
                  <a:pt x="44" y="354"/>
                  <a:pt x="38" y="342"/>
                </a:cubicBezTo>
                <a:cubicBezTo>
                  <a:pt x="32" y="330"/>
                  <a:pt x="148" y="263"/>
                  <a:pt x="143" y="223"/>
                </a:cubicBezTo>
                <a:cubicBezTo>
                  <a:pt x="138" y="183"/>
                  <a:pt x="0" y="122"/>
                  <a:pt x="9" y="103"/>
                </a:cubicBezTo>
                <a:close/>
              </a:path>
            </a:pathLst>
          </a:custGeom>
          <a:solidFill>
            <a:schemeClr val="tx1"/>
          </a:solidFill>
          <a:ln w="9525" cap="flat" cmpd="sng">
            <a:solidFill>
              <a:schemeClr val="tx1"/>
            </a:solidFill>
            <a:prstDash val="solid"/>
            <a:miter lim="800000"/>
            <a:headEnd type="none" w="med" len="med"/>
            <a:tailEnd type="none" w="med" len="med"/>
          </a:ln>
          <a:effectLst/>
        </p:spPr>
        <p:txBody>
          <a:bodyPr wrap="none"/>
          <a:lstStyle/>
          <a:p>
            <a:endParaRPr lang="el-GR"/>
          </a:p>
        </p:txBody>
      </p:sp>
      <p:sp>
        <p:nvSpPr>
          <p:cNvPr id="16" name="Oval 4">
            <a:extLst>
              <a:ext uri="{FF2B5EF4-FFF2-40B4-BE49-F238E27FC236}">
                <a16:creationId xmlns:a16="http://schemas.microsoft.com/office/drawing/2014/main" id="{FDE1F84F-942B-F1C1-C00C-B87D45E878C0}"/>
              </a:ext>
            </a:extLst>
          </p:cNvPr>
          <p:cNvSpPr>
            <a:spLocks noChangeArrowheads="1"/>
          </p:cNvSpPr>
          <p:nvPr/>
        </p:nvSpPr>
        <p:spPr bwMode="auto">
          <a:xfrm>
            <a:off x="4724400" y="2667000"/>
            <a:ext cx="914400" cy="457200"/>
          </a:xfrm>
          <a:prstGeom prst="ellipse">
            <a:avLst/>
          </a:prstGeom>
          <a:solidFill>
            <a:schemeClr val="bg2">
              <a:alpha val="50000"/>
            </a:schemeClr>
          </a:solidFill>
          <a:ln w="9525">
            <a:solidFill>
              <a:schemeClr val="tx1"/>
            </a:solidFill>
            <a:miter lim="800000"/>
            <a:headEnd/>
            <a:tailEnd/>
          </a:ln>
          <a:effectLst/>
        </p:spPr>
        <p:txBody>
          <a:bodyPr wrap="none" anchor="ctr"/>
          <a:lstStyle/>
          <a:p>
            <a:endParaRPr lang="el-GR"/>
          </a:p>
        </p:txBody>
      </p:sp>
      <p:sp>
        <p:nvSpPr>
          <p:cNvPr id="17" name="Freeform 5">
            <a:extLst>
              <a:ext uri="{FF2B5EF4-FFF2-40B4-BE49-F238E27FC236}">
                <a16:creationId xmlns:a16="http://schemas.microsoft.com/office/drawing/2014/main" id="{F46BC65C-E5BF-79E2-49F5-FFE404036D5F}"/>
              </a:ext>
            </a:extLst>
          </p:cNvPr>
          <p:cNvSpPr>
            <a:spLocks/>
          </p:cNvSpPr>
          <p:nvPr/>
        </p:nvSpPr>
        <p:spPr bwMode="auto">
          <a:xfrm>
            <a:off x="2633663" y="2874963"/>
            <a:ext cx="2243137" cy="20637"/>
          </a:xfrm>
          <a:custGeom>
            <a:avLst/>
            <a:gdLst/>
            <a:ahLst/>
            <a:cxnLst>
              <a:cxn ang="0">
                <a:pos x="0" y="0"/>
              </a:cxn>
              <a:cxn ang="0">
                <a:pos x="1413" y="13"/>
              </a:cxn>
              <a:cxn ang="0">
                <a:pos x="69" y="13"/>
              </a:cxn>
            </a:cxnLst>
            <a:rect l="0" t="0" r="r" b="b"/>
            <a:pathLst>
              <a:path w="1413" h="13">
                <a:moveTo>
                  <a:pt x="0" y="0"/>
                </a:moveTo>
                <a:lnTo>
                  <a:pt x="1413" y="13"/>
                </a:lnTo>
                <a:lnTo>
                  <a:pt x="69" y="13"/>
                </a:lnTo>
              </a:path>
            </a:pathLst>
          </a:custGeom>
          <a:solidFill>
            <a:schemeClr val="tx1"/>
          </a:solidFill>
          <a:ln w="9525" cap="flat" cmpd="sng">
            <a:solidFill>
              <a:schemeClr val="tx1"/>
            </a:solidFill>
            <a:prstDash val="solid"/>
            <a:miter lim="800000"/>
            <a:headEnd type="none" w="med" len="med"/>
            <a:tailEnd type="none" w="med" len="med"/>
          </a:ln>
          <a:effectLst/>
        </p:spPr>
        <p:txBody>
          <a:bodyPr wrap="none"/>
          <a:lstStyle/>
          <a:p>
            <a:endParaRPr lang="el-GR"/>
          </a:p>
        </p:txBody>
      </p:sp>
      <p:sp>
        <p:nvSpPr>
          <p:cNvPr id="18" name="Freeform 6">
            <a:extLst>
              <a:ext uri="{FF2B5EF4-FFF2-40B4-BE49-F238E27FC236}">
                <a16:creationId xmlns:a16="http://schemas.microsoft.com/office/drawing/2014/main" id="{CFB540AA-D56A-FA06-A03D-2EF998CD66E0}"/>
              </a:ext>
            </a:extLst>
          </p:cNvPr>
          <p:cNvSpPr>
            <a:spLocks/>
          </p:cNvSpPr>
          <p:nvPr/>
        </p:nvSpPr>
        <p:spPr bwMode="auto">
          <a:xfrm>
            <a:off x="685800" y="4495800"/>
            <a:ext cx="2081213" cy="609600"/>
          </a:xfrm>
          <a:custGeom>
            <a:avLst/>
            <a:gdLst/>
            <a:ahLst/>
            <a:cxnLst>
              <a:cxn ang="0">
                <a:pos x="9" y="103"/>
              </a:cxn>
              <a:cxn ang="0">
                <a:pos x="196" y="111"/>
              </a:cxn>
              <a:cxn ang="0">
                <a:pos x="326" y="6"/>
              </a:cxn>
              <a:cxn ang="0">
                <a:pos x="326" y="150"/>
              </a:cxn>
              <a:cxn ang="0">
                <a:pos x="450" y="178"/>
              </a:cxn>
              <a:cxn ang="0">
                <a:pos x="1238" y="198"/>
              </a:cxn>
              <a:cxn ang="0">
                <a:pos x="360" y="230"/>
              </a:cxn>
              <a:cxn ang="0">
                <a:pos x="323" y="417"/>
              </a:cxn>
              <a:cxn ang="0">
                <a:pos x="182" y="294"/>
              </a:cxn>
              <a:cxn ang="0">
                <a:pos x="38" y="342"/>
              </a:cxn>
              <a:cxn ang="0">
                <a:pos x="143" y="223"/>
              </a:cxn>
              <a:cxn ang="0">
                <a:pos x="9" y="103"/>
              </a:cxn>
            </a:cxnLst>
            <a:rect l="0" t="0" r="r" b="b"/>
            <a:pathLst>
              <a:path w="1253" h="428">
                <a:moveTo>
                  <a:pt x="9" y="103"/>
                </a:moveTo>
                <a:cubicBezTo>
                  <a:pt x="18" y="84"/>
                  <a:pt x="143" y="127"/>
                  <a:pt x="196" y="111"/>
                </a:cubicBezTo>
                <a:cubicBezTo>
                  <a:pt x="249" y="95"/>
                  <a:pt x="304" y="0"/>
                  <a:pt x="326" y="6"/>
                </a:cubicBezTo>
                <a:cubicBezTo>
                  <a:pt x="348" y="12"/>
                  <a:pt x="305" y="121"/>
                  <a:pt x="326" y="150"/>
                </a:cubicBezTo>
                <a:cubicBezTo>
                  <a:pt x="347" y="179"/>
                  <a:pt x="298" y="170"/>
                  <a:pt x="450" y="178"/>
                </a:cubicBezTo>
                <a:cubicBezTo>
                  <a:pt x="602" y="186"/>
                  <a:pt x="1253" y="189"/>
                  <a:pt x="1238" y="198"/>
                </a:cubicBezTo>
                <a:cubicBezTo>
                  <a:pt x="1223" y="207"/>
                  <a:pt x="512" y="194"/>
                  <a:pt x="360" y="230"/>
                </a:cubicBezTo>
                <a:cubicBezTo>
                  <a:pt x="208" y="266"/>
                  <a:pt x="353" y="406"/>
                  <a:pt x="323" y="417"/>
                </a:cubicBezTo>
                <a:cubicBezTo>
                  <a:pt x="293" y="428"/>
                  <a:pt x="229" y="306"/>
                  <a:pt x="182" y="294"/>
                </a:cubicBezTo>
                <a:cubicBezTo>
                  <a:pt x="135" y="282"/>
                  <a:pt x="44" y="354"/>
                  <a:pt x="38" y="342"/>
                </a:cubicBezTo>
                <a:cubicBezTo>
                  <a:pt x="32" y="330"/>
                  <a:pt x="148" y="263"/>
                  <a:pt x="143" y="223"/>
                </a:cubicBezTo>
                <a:cubicBezTo>
                  <a:pt x="138" y="183"/>
                  <a:pt x="0" y="122"/>
                  <a:pt x="9" y="103"/>
                </a:cubicBezTo>
                <a:close/>
              </a:path>
            </a:pathLst>
          </a:custGeom>
          <a:solidFill>
            <a:schemeClr val="tx1"/>
          </a:solidFill>
          <a:ln w="9525" cap="flat" cmpd="sng">
            <a:solidFill>
              <a:schemeClr val="tx1"/>
            </a:solidFill>
            <a:prstDash val="solid"/>
            <a:miter lim="800000"/>
            <a:headEnd type="none" w="med" len="med"/>
            <a:tailEnd type="none" w="med" len="med"/>
          </a:ln>
          <a:effectLst/>
        </p:spPr>
        <p:txBody>
          <a:bodyPr wrap="none"/>
          <a:lstStyle/>
          <a:p>
            <a:endParaRPr lang="el-GR"/>
          </a:p>
        </p:txBody>
      </p:sp>
      <p:sp>
        <p:nvSpPr>
          <p:cNvPr id="19" name="Oval 7">
            <a:extLst>
              <a:ext uri="{FF2B5EF4-FFF2-40B4-BE49-F238E27FC236}">
                <a16:creationId xmlns:a16="http://schemas.microsoft.com/office/drawing/2014/main" id="{6E53302F-FAA3-1354-E69B-34CBCC2F99B4}"/>
              </a:ext>
            </a:extLst>
          </p:cNvPr>
          <p:cNvSpPr>
            <a:spLocks noChangeArrowheads="1"/>
          </p:cNvSpPr>
          <p:nvPr/>
        </p:nvSpPr>
        <p:spPr bwMode="auto">
          <a:xfrm>
            <a:off x="4724400" y="4572000"/>
            <a:ext cx="914400" cy="457200"/>
          </a:xfrm>
          <a:prstGeom prst="ellipse">
            <a:avLst/>
          </a:prstGeom>
          <a:solidFill>
            <a:schemeClr val="bg2">
              <a:alpha val="50000"/>
            </a:schemeClr>
          </a:solidFill>
          <a:ln w="9525">
            <a:solidFill>
              <a:schemeClr val="tx1"/>
            </a:solidFill>
            <a:miter lim="800000"/>
            <a:headEnd/>
            <a:tailEnd/>
          </a:ln>
          <a:effectLst/>
        </p:spPr>
        <p:txBody>
          <a:bodyPr wrap="none" anchor="ctr"/>
          <a:lstStyle/>
          <a:p>
            <a:endParaRPr lang="el-GR"/>
          </a:p>
        </p:txBody>
      </p:sp>
      <p:graphicFrame>
        <p:nvGraphicFramePr>
          <p:cNvPr id="20" name="Object 3">
            <a:extLst>
              <a:ext uri="{FF2B5EF4-FFF2-40B4-BE49-F238E27FC236}">
                <a16:creationId xmlns:a16="http://schemas.microsoft.com/office/drawing/2014/main" id="{3C7B8F90-96EF-6D88-51D7-0138A711ED61}"/>
              </a:ext>
            </a:extLst>
          </p:cNvPr>
          <p:cNvGraphicFramePr>
            <a:graphicFrameLocks noChangeAspect="1"/>
          </p:cNvGraphicFramePr>
          <p:nvPr>
            <p:extLst>
              <p:ext uri="{D42A27DB-BD31-4B8C-83A1-F6EECF244321}">
                <p14:modId xmlns:p14="http://schemas.microsoft.com/office/powerpoint/2010/main" val="2659488563"/>
              </p:ext>
            </p:extLst>
          </p:nvPr>
        </p:nvGraphicFramePr>
        <p:xfrm>
          <a:off x="6172200" y="2266950"/>
          <a:ext cx="5562600" cy="3905250"/>
        </p:xfrm>
        <a:graphic>
          <a:graphicData uri="http://schemas.openxmlformats.org/presentationml/2006/ole">
            <mc:AlternateContent xmlns:mc="http://schemas.openxmlformats.org/markup-compatibility/2006">
              <mc:Choice xmlns:v="urn:schemas-microsoft-com:vml" Requires="v">
                <p:oleObj name="Image" r:id="rId3" imgW="2697828" imgH="1893293" progId="">
                  <p:embed/>
                </p:oleObj>
              </mc:Choice>
              <mc:Fallback>
                <p:oleObj name="Image" r:id="rId3" imgW="2697828" imgH="1893293" progId="">
                  <p:embed/>
                  <p:pic>
                    <p:nvPicPr>
                      <p:cNvPr id="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66950"/>
                        <a:ext cx="55626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Google Shape;202;p18">
            <a:extLst>
              <a:ext uri="{FF2B5EF4-FFF2-40B4-BE49-F238E27FC236}">
                <a16:creationId xmlns:a16="http://schemas.microsoft.com/office/drawing/2014/main" id="{5F1D92F2-C2B5-3EAE-BD3B-771048F467C7}"/>
              </a:ext>
            </a:extLst>
          </p:cNvPr>
          <p:cNvSpPr txBox="1">
            <a:spLocks/>
          </p:cNvSpPr>
          <p:nvPr/>
        </p:nvSpPr>
        <p:spPr>
          <a:xfrm>
            <a:off x="2133599" y="1828800"/>
            <a:ext cx="2514601" cy="533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600"/>
              </a:spcBef>
              <a:spcAft>
                <a:spcPts val="0"/>
              </a:spcAft>
              <a:buClr>
                <a:schemeClr val="accent1"/>
              </a:buClr>
              <a:buSzPts val="1800"/>
              <a:buFont typeface="Barlow Light"/>
              <a:buChar char="▸"/>
              <a:defRPr sz="1800" b="0" i="0" u="none" strike="noStrike" cap="none">
                <a:solidFill>
                  <a:schemeClr val="dk1"/>
                </a:solidFill>
                <a:latin typeface="Barlow Light"/>
                <a:ea typeface="Barlow Light"/>
                <a:cs typeface="Barlow Light"/>
                <a:sym typeface="Barlow Light"/>
              </a:defRPr>
            </a:lvl1pPr>
            <a:lvl2pPr marL="914400" marR="0" lvl="1"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2pPr>
            <a:lvl3pPr marL="1371600" marR="0" lvl="2"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3pPr>
            <a:lvl4pPr marL="1828800" marR="0" lvl="3"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4pPr>
            <a:lvl5pPr marL="2286000" marR="0" lvl="4"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5pPr>
            <a:lvl6pPr marL="2743200" marR="0" lvl="5"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6pPr>
            <a:lvl7pPr marL="3200400" marR="0" lvl="6"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7pPr>
            <a:lvl8pPr marL="3657600" marR="0" lvl="7"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8pPr>
            <a:lvl9pPr marL="4114800" marR="0" lvl="8"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9pPr>
          </a:lstStyle>
          <a:p>
            <a:pPr marL="76200" indent="0">
              <a:buFont typeface="Barlow Light"/>
              <a:buNone/>
            </a:pPr>
            <a:r>
              <a:rPr lang="el-GR" sz="2200" b="1" dirty="0">
                <a:latin typeface="+mj-lt"/>
              </a:rPr>
              <a:t>Υποκατάσταση</a:t>
            </a:r>
          </a:p>
          <a:p>
            <a:pPr marL="76200" indent="0">
              <a:buFont typeface="Barlow Light"/>
              <a:buNone/>
            </a:pPr>
            <a:endParaRPr lang="el-GR" sz="2200" dirty="0">
              <a:latin typeface="+mj-lt"/>
            </a:endParaRPr>
          </a:p>
          <a:p>
            <a:pPr marL="76200" indent="0">
              <a:buFont typeface="Barlow Light"/>
              <a:buNone/>
            </a:pPr>
            <a:endParaRPr lang="en" dirty="0"/>
          </a:p>
        </p:txBody>
      </p:sp>
      <p:sp>
        <p:nvSpPr>
          <p:cNvPr id="22" name="Ορθογώνιο 1">
            <a:extLst>
              <a:ext uri="{FF2B5EF4-FFF2-40B4-BE49-F238E27FC236}">
                <a16:creationId xmlns:a16="http://schemas.microsoft.com/office/drawing/2014/main" id="{915C80B9-EA7B-EF5F-DC4C-EF9F2EDB1807}"/>
              </a:ext>
            </a:extLst>
          </p:cNvPr>
          <p:cNvSpPr/>
          <p:nvPr/>
        </p:nvSpPr>
        <p:spPr>
          <a:xfrm>
            <a:off x="762000" y="6553200"/>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Tree>
    <p:extLst>
      <p:ext uri="{BB962C8B-B14F-4D97-AF65-F5344CB8AC3E}">
        <p14:creationId xmlns:p14="http://schemas.microsoft.com/office/powerpoint/2010/main" val="1026302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Κυτταρική Αντικατάσταση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5429544" cy="3023312"/>
          </a:xfrm>
          <a:prstGeom prst="rect">
            <a:avLst/>
          </a:prstGeom>
        </p:spPr>
        <p:txBody>
          <a:bodyPr spcFirstLastPara="1" wrap="square" lIns="0" tIns="0" rIns="0" bIns="0" anchor="t" anchorCtr="0">
            <a:noAutofit/>
          </a:bodyPr>
          <a:lstStyle/>
          <a:p>
            <a:pPr marL="76200" indent="0">
              <a:buNone/>
            </a:pPr>
            <a:r>
              <a:rPr lang="el-GR" sz="2400" b="1" dirty="0">
                <a:latin typeface="+mj-lt"/>
                <a:cs typeface="Calibri" pitchFamily="34" charset="0"/>
              </a:rPr>
              <a:t>Θεραπευτικοί στόχοι</a:t>
            </a:r>
            <a:endParaRPr lang="el-GR" sz="2400" dirty="0">
              <a:latin typeface="+mj-lt"/>
            </a:endParaRPr>
          </a:p>
          <a:p>
            <a:pPr marL="419100"/>
            <a:r>
              <a:rPr lang="el-GR" sz="2000" dirty="0">
                <a:latin typeface="+mj-lt"/>
              </a:rPr>
              <a:t>Διαταραχές κεντρικού νευρικού συστήματος</a:t>
            </a:r>
          </a:p>
          <a:p>
            <a:pPr marL="419100"/>
            <a:endParaRPr lang="el-GR" sz="2000" dirty="0">
              <a:latin typeface="+mj-lt"/>
            </a:endParaRPr>
          </a:p>
          <a:p>
            <a:pPr marL="419100"/>
            <a:r>
              <a:rPr lang="el-GR" sz="2000" dirty="0">
                <a:latin typeface="+mj-lt"/>
              </a:rPr>
              <a:t>Ενδοκρινικές και μεταβολικές διαταραχές</a:t>
            </a:r>
          </a:p>
          <a:p>
            <a:pPr marL="419100"/>
            <a:endParaRPr lang="el-GR" sz="2000" dirty="0">
              <a:latin typeface="+mj-lt"/>
            </a:endParaRPr>
          </a:p>
          <a:p>
            <a:pPr marL="419100"/>
            <a:r>
              <a:rPr lang="el-GR" sz="2000" dirty="0">
                <a:latin typeface="+mj-lt"/>
              </a:rPr>
              <a:t>Επισκευή και αποκατάσταση ιστών</a:t>
            </a:r>
          </a:p>
          <a:p>
            <a:pPr marL="76200" indent="0">
              <a:buNone/>
            </a:pPr>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32</a:t>
            </a:fld>
            <a:endParaRPr/>
          </a:p>
        </p:txBody>
      </p:sp>
      <p:grpSp>
        <p:nvGrpSpPr>
          <p:cNvPr id="6" name="Group 4">
            <a:extLst>
              <a:ext uri="{FF2B5EF4-FFF2-40B4-BE49-F238E27FC236}">
                <a16:creationId xmlns:a16="http://schemas.microsoft.com/office/drawing/2014/main" id="{1FC623AA-2FEA-D17E-6D7A-88DE0B9FF07E}"/>
              </a:ext>
            </a:extLst>
          </p:cNvPr>
          <p:cNvGrpSpPr>
            <a:grpSpLocks/>
          </p:cNvGrpSpPr>
          <p:nvPr/>
        </p:nvGrpSpPr>
        <p:grpSpPr bwMode="auto">
          <a:xfrm>
            <a:off x="6858000" y="2118074"/>
            <a:ext cx="4189333" cy="4488733"/>
            <a:chOff x="2482" y="886"/>
            <a:chExt cx="3590" cy="3078"/>
          </a:xfrm>
        </p:grpSpPr>
        <p:sp>
          <p:nvSpPr>
            <p:cNvPr id="8" name="Rectangle 5">
              <a:extLst>
                <a:ext uri="{FF2B5EF4-FFF2-40B4-BE49-F238E27FC236}">
                  <a16:creationId xmlns:a16="http://schemas.microsoft.com/office/drawing/2014/main" id="{87DE8C66-1B87-F211-3BF2-842458AE8D9A}"/>
                </a:ext>
              </a:extLst>
            </p:cNvPr>
            <p:cNvSpPr>
              <a:spLocks noChangeArrowheads="1"/>
            </p:cNvSpPr>
            <p:nvPr/>
          </p:nvSpPr>
          <p:spPr bwMode="auto">
            <a:xfrm>
              <a:off x="2482" y="1912"/>
              <a:ext cx="1208" cy="175"/>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FF5008"/>
                  </a:solidFill>
                  <a:latin typeface="Calibri" pitchFamily="34" charset="0"/>
                  <a:cs typeface="Calibri" pitchFamily="34" charset="0"/>
                </a:rPr>
                <a:t>Connective Tissues</a:t>
              </a:r>
            </a:p>
          </p:txBody>
        </p:sp>
        <p:sp>
          <p:nvSpPr>
            <p:cNvPr id="9" name="Rectangle 6">
              <a:extLst>
                <a:ext uri="{FF2B5EF4-FFF2-40B4-BE49-F238E27FC236}">
                  <a16:creationId xmlns:a16="http://schemas.microsoft.com/office/drawing/2014/main" id="{7F6AA2D3-A4BF-5E74-0798-10AE6E45E2D0}"/>
                </a:ext>
              </a:extLst>
            </p:cNvPr>
            <p:cNvSpPr>
              <a:spLocks noChangeArrowheads="1"/>
            </p:cNvSpPr>
            <p:nvPr/>
          </p:nvSpPr>
          <p:spPr bwMode="auto">
            <a:xfrm>
              <a:off x="4706" y="2025"/>
              <a:ext cx="967" cy="304"/>
            </a:xfrm>
            <a:prstGeom prst="rect">
              <a:avLst/>
            </a:prstGeom>
            <a:noFill/>
            <a:ln w="9525">
              <a:noFill/>
              <a:miter lim="800000"/>
              <a:headEnd/>
              <a:tailEnd/>
            </a:ln>
            <a:effectLst/>
          </p:spPr>
          <p:txBody>
            <a:bodyPr lIns="82550" tIns="41275" rIns="82550" bIns="41275">
              <a:spAutoFit/>
            </a:bodyPr>
            <a:lstStyle/>
            <a:p>
              <a:pPr defTabSz="739775" eaLnBrk="0" hangingPunct="0">
                <a:lnSpc>
                  <a:spcPct val="90000"/>
                </a:lnSpc>
              </a:pPr>
              <a:r>
                <a:rPr lang="en-US" sz="1600" b="1" dirty="0">
                  <a:solidFill>
                    <a:srgbClr val="FF5008"/>
                  </a:solidFill>
                  <a:latin typeface="Calibri" pitchFamily="34" charset="0"/>
                  <a:cs typeface="Calibri" pitchFamily="34" charset="0"/>
                </a:rPr>
                <a:t>Cardiac Tissue</a:t>
              </a:r>
            </a:p>
            <a:p>
              <a:pPr defTabSz="739775" eaLnBrk="0" hangingPunct="0">
                <a:lnSpc>
                  <a:spcPct val="90000"/>
                </a:lnSpc>
              </a:pPr>
              <a:endParaRPr lang="en-US" sz="1600" b="1" dirty="0">
                <a:solidFill>
                  <a:srgbClr val="FF5008"/>
                </a:solidFill>
                <a:latin typeface="Calibri" pitchFamily="34" charset="0"/>
                <a:cs typeface="Calibri" pitchFamily="34" charset="0"/>
              </a:endParaRPr>
            </a:p>
          </p:txBody>
        </p:sp>
        <p:pic>
          <p:nvPicPr>
            <p:cNvPr id="10" name="Picture 7">
              <a:extLst>
                <a:ext uri="{FF2B5EF4-FFF2-40B4-BE49-F238E27FC236}">
                  <a16:creationId xmlns:a16="http://schemas.microsoft.com/office/drawing/2014/main" id="{B1B34C70-27F4-3DB6-6450-960F4E4A70C9}"/>
                </a:ext>
              </a:extLst>
            </p:cNvPr>
            <p:cNvPicPr>
              <a:picLocks noChangeArrowheads="1"/>
            </p:cNvPicPr>
            <p:nvPr/>
          </p:nvPicPr>
          <p:blipFill>
            <a:blip r:embed="rId3" cstate="print"/>
            <a:srcRect/>
            <a:stretch>
              <a:fillRect/>
            </a:stretch>
          </p:blipFill>
          <p:spPr bwMode="auto">
            <a:xfrm>
              <a:off x="3722" y="1096"/>
              <a:ext cx="837" cy="2868"/>
            </a:xfrm>
            <a:prstGeom prst="rect">
              <a:avLst/>
            </a:prstGeom>
            <a:noFill/>
            <a:ln w="9525">
              <a:noFill/>
              <a:miter lim="800000"/>
              <a:headEnd/>
              <a:tailEnd/>
            </a:ln>
            <a:effectLst/>
          </p:spPr>
        </p:pic>
        <p:sp>
          <p:nvSpPr>
            <p:cNvPr id="11" name="Oval 8">
              <a:extLst>
                <a:ext uri="{FF2B5EF4-FFF2-40B4-BE49-F238E27FC236}">
                  <a16:creationId xmlns:a16="http://schemas.microsoft.com/office/drawing/2014/main" id="{40E8DD4E-3369-3D33-C2E8-781350F2A607}"/>
                </a:ext>
              </a:extLst>
            </p:cNvPr>
            <p:cNvSpPr>
              <a:spLocks noChangeArrowheads="1"/>
            </p:cNvSpPr>
            <p:nvPr/>
          </p:nvSpPr>
          <p:spPr bwMode="auto">
            <a:xfrm>
              <a:off x="4072" y="1214"/>
              <a:ext cx="43"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2" name="Oval 9">
              <a:extLst>
                <a:ext uri="{FF2B5EF4-FFF2-40B4-BE49-F238E27FC236}">
                  <a16:creationId xmlns:a16="http://schemas.microsoft.com/office/drawing/2014/main" id="{C93BDFD6-B956-CFF6-3389-5326964DF3A9}"/>
                </a:ext>
              </a:extLst>
            </p:cNvPr>
            <p:cNvSpPr>
              <a:spLocks noChangeArrowheads="1"/>
            </p:cNvSpPr>
            <p:nvPr/>
          </p:nvSpPr>
          <p:spPr bwMode="auto">
            <a:xfrm>
              <a:off x="3934" y="1214"/>
              <a:ext cx="42"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3" name="Oval 10">
              <a:extLst>
                <a:ext uri="{FF2B5EF4-FFF2-40B4-BE49-F238E27FC236}">
                  <a16:creationId xmlns:a16="http://schemas.microsoft.com/office/drawing/2014/main" id="{28D2F78F-2ABC-C979-7ED5-BC2A3E02FF50}"/>
                </a:ext>
              </a:extLst>
            </p:cNvPr>
            <p:cNvSpPr>
              <a:spLocks noChangeArrowheads="1"/>
            </p:cNvSpPr>
            <p:nvPr/>
          </p:nvSpPr>
          <p:spPr bwMode="auto">
            <a:xfrm>
              <a:off x="3969" y="1333"/>
              <a:ext cx="41"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4" name="Oval 11">
              <a:extLst>
                <a:ext uri="{FF2B5EF4-FFF2-40B4-BE49-F238E27FC236}">
                  <a16:creationId xmlns:a16="http://schemas.microsoft.com/office/drawing/2014/main" id="{4EA8EEBE-174A-D864-C5C5-B2253C892368}"/>
                </a:ext>
              </a:extLst>
            </p:cNvPr>
            <p:cNvSpPr>
              <a:spLocks noChangeArrowheads="1"/>
            </p:cNvSpPr>
            <p:nvPr/>
          </p:nvSpPr>
          <p:spPr bwMode="auto">
            <a:xfrm>
              <a:off x="4003" y="2833"/>
              <a:ext cx="41"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5" name="Oval 12">
              <a:extLst>
                <a:ext uri="{FF2B5EF4-FFF2-40B4-BE49-F238E27FC236}">
                  <a16:creationId xmlns:a16="http://schemas.microsoft.com/office/drawing/2014/main" id="{DF9642D9-DA09-6B4A-EE7E-6544C9ED8648}"/>
                </a:ext>
              </a:extLst>
            </p:cNvPr>
            <p:cNvSpPr>
              <a:spLocks noChangeArrowheads="1"/>
            </p:cNvSpPr>
            <p:nvPr/>
          </p:nvSpPr>
          <p:spPr bwMode="auto">
            <a:xfrm>
              <a:off x="4176" y="2754"/>
              <a:ext cx="42"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6" name="Oval 13">
              <a:extLst>
                <a:ext uri="{FF2B5EF4-FFF2-40B4-BE49-F238E27FC236}">
                  <a16:creationId xmlns:a16="http://schemas.microsoft.com/office/drawing/2014/main" id="{7ED6E5A3-4FD3-8576-152D-61B89648DE2E}"/>
                </a:ext>
              </a:extLst>
            </p:cNvPr>
            <p:cNvSpPr>
              <a:spLocks noChangeArrowheads="1"/>
            </p:cNvSpPr>
            <p:nvPr/>
          </p:nvSpPr>
          <p:spPr bwMode="auto">
            <a:xfrm>
              <a:off x="4280" y="2676"/>
              <a:ext cx="42" cy="47"/>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7" name="Oval 14">
              <a:extLst>
                <a:ext uri="{FF2B5EF4-FFF2-40B4-BE49-F238E27FC236}">
                  <a16:creationId xmlns:a16="http://schemas.microsoft.com/office/drawing/2014/main" id="{C9F7C7BA-3681-8F1C-1B40-BD2774F45585}"/>
                </a:ext>
              </a:extLst>
            </p:cNvPr>
            <p:cNvSpPr>
              <a:spLocks noChangeArrowheads="1"/>
            </p:cNvSpPr>
            <p:nvPr/>
          </p:nvSpPr>
          <p:spPr bwMode="auto">
            <a:xfrm>
              <a:off x="3864" y="1412"/>
              <a:ext cx="42" cy="47"/>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8" name="Oval 15">
              <a:extLst>
                <a:ext uri="{FF2B5EF4-FFF2-40B4-BE49-F238E27FC236}">
                  <a16:creationId xmlns:a16="http://schemas.microsoft.com/office/drawing/2014/main" id="{317994E9-E1BD-87B0-81CC-CE003A4D5D78}"/>
                </a:ext>
              </a:extLst>
            </p:cNvPr>
            <p:cNvSpPr>
              <a:spLocks noChangeArrowheads="1"/>
            </p:cNvSpPr>
            <p:nvPr/>
          </p:nvSpPr>
          <p:spPr bwMode="auto">
            <a:xfrm>
              <a:off x="4037" y="1925"/>
              <a:ext cx="42"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19" name="Oval 16">
              <a:extLst>
                <a:ext uri="{FF2B5EF4-FFF2-40B4-BE49-F238E27FC236}">
                  <a16:creationId xmlns:a16="http://schemas.microsoft.com/office/drawing/2014/main" id="{51B9761F-BA2C-1A02-A3BC-72F5ED294E48}"/>
                </a:ext>
              </a:extLst>
            </p:cNvPr>
            <p:cNvSpPr>
              <a:spLocks noChangeArrowheads="1"/>
            </p:cNvSpPr>
            <p:nvPr/>
          </p:nvSpPr>
          <p:spPr bwMode="auto">
            <a:xfrm>
              <a:off x="4141" y="1294"/>
              <a:ext cx="42" cy="47"/>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20" name="Oval 17">
              <a:extLst>
                <a:ext uri="{FF2B5EF4-FFF2-40B4-BE49-F238E27FC236}">
                  <a16:creationId xmlns:a16="http://schemas.microsoft.com/office/drawing/2014/main" id="{C3C47F63-89B2-FD84-14B4-233F5EEEDAC3}"/>
                </a:ext>
              </a:extLst>
            </p:cNvPr>
            <p:cNvSpPr>
              <a:spLocks noChangeArrowheads="1"/>
            </p:cNvSpPr>
            <p:nvPr/>
          </p:nvSpPr>
          <p:spPr bwMode="auto">
            <a:xfrm>
              <a:off x="4245" y="3149"/>
              <a:ext cx="42"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21" name="Rectangle 18">
              <a:extLst>
                <a:ext uri="{FF2B5EF4-FFF2-40B4-BE49-F238E27FC236}">
                  <a16:creationId xmlns:a16="http://schemas.microsoft.com/office/drawing/2014/main" id="{99D6858B-5043-DE06-1BAF-C9334AC05C14}"/>
                </a:ext>
              </a:extLst>
            </p:cNvPr>
            <p:cNvSpPr>
              <a:spLocks noChangeArrowheads="1"/>
            </p:cNvSpPr>
            <p:nvPr/>
          </p:nvSpPr>
          <p:spPr bwMode="auto">
            <a:xfrm>
              <a:off x="4611" y="1165"/>
              <a:ext cx="1223" cy="175"/>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00DFCA"/>
                  </a:solidFill>
                  <a:latin typeface="Calibri" pitchFamily="34" charset="0"/>
                  <a:cs typeface="Calibri" pitchFamily="34" charset="0"/>
                </a:rPr>
                <a:t>Affective Disorders</a:t>
              </a:r>
            </a:p>
          </p:txBody>
        </p:sp>
        <p:sp>
          <p:nvSpPr>
            <p:cNvPr id="22" name="Rectangle 19">
              <a:extLst>
                <a:ext uri="{FF2B5EF4-FFF2-40B4-BE49-F238E27FC236}">
                  <a16:creationId xmlns:a16="http://schemas.microsoft.com/office/drawing/2014/main" id="{FBC241D3-8CAB-DAB9-3528-8B3907BB2DDD}"/>
                </a:ext>
              </a:extLst>
            </p:cNvPr>
            <p:cNvSpPr>
              <a:spLocks noChangeArrowheads="1"/>
            </p:cNvSpPr>
            <p:nvPr/>
          </p:nvSpPr>
          <p:spPr bwMode="auto">
            <a:xfrm>
              <a:off x="2762" y="1186"/>
              <a:ext cx="750" cy="176"/>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00DFCA"/>
                  </a:solidFill>
                  <a:latin typeface="Calibri" pitchFamily="34" charset="0"/>
                  <a:cs typeface="Calibri" pitchFamily="34" charset="0"/>
                </a:rPr>
                <a:t>Parkinson’s</a:t>
              </a:r>
            </a:p>
          </p:txBody>
        </p:sp>
        <p:sp>
          <p:nvSpPr>
            <p:cNvPr id="23" name="Rectangle 20">
              <a:extLst>
                <a:ext uri="{FF2B5EF4-FFF2-40B4-BE49-F238E27FC236}">
                  <a16:creationId xmlns:a16="http://schemas.microsoft.com/office/drawing/2014/main" id="{0A8C4ADF-9181-A594-8DF2-C9BA350EC14F}"/>
                </a:ext>
              </a:extLst>
            </p:cNvPr>
            <p:cNvSpPr>
              <a:spLocks noChangeArrowheads="1"/>
            </p:cNvSpPr>
            <p:nvPr/>
          </p:nvSpPr>
          <p:spPr bwMode="auto">
            <a:xfrm>
              <a:off x="2992" y="929"/>
              <a:ext cx="769" cy="176"/>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a:solidFill>
                    <a:srgbClr val="00DFCA"/>
                  </a:solidFill>
                  <a:latin typeface="Calibri" pitchFamily="34" charset="0"/>
                  <a:cs typeface="Calibri" pitchFamily="34" charset="0"/>
                </a:rPr>
                <a:t>Alzheimer’s</a:t>
              </a:r>
            </a:p>
          </p:txBody>
        </p:sp>
        <p:sp>
          <p:nvSpPr>
            <p:cNvPr id="24" name="Rectangle 21">
              <a:extLst>
                <a:ext uri="{FF2B5EF4-FFF2-40B4-BE49-F238E27FC236}">
                  <a16:creationId xmlns:a16="http://schemas.microsoft.com/office/drawing/2014/main" id="{CED6EF96-87D6-41A2-B49E-0F1BF76DF461}"/>
                </a:ext>
              </a:extLst>
            </p:cNvPr>
            <p:cNvSpPr>
              <a:spLocks noChangeArrowheads="1"/>
            </p:cNvSpPr>
            <p:nvPr/>
          </p:nvSpPr>
          <p:spPr bwMode="auto">
            <a:xfrm>
              <a:off x="2710" y="1392"/>
              <a:ext cx="573" cy="176"/>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00DFCA"/>
                  </a:solidFill>
                  <a:latin typeface="Calibri" pitchFamily="34" charset="0"/>
                  <a:cs typeface="Calibri" pitchFamily="34" charset="0"/>
                </a:rPr>
                <a:t>Epilepsy</a:t>
              </a:r>
            </a:p>
          </p:txBody>
        </p:sp>
        <p:sp>
          <p:nvSpPr>
            <p:cNvPr id="25" name="Rectangle 22">
              <a:extLst>
                <a:ext uri="{FF2B5EF4-FFF2-40B4-BE49-F238E27FC236}">
                  <a16:creationId xmlns:a16="http://schemas.microsoft.com/office/drawing/2014/main" id="{FFBD04A0-AF75-76A8-DEC6-CEEEFA0E3FB8}"/>
                </a:ext>
              </a:extLst>
            </p:cNvPr>
            <p:cNvSpPr>
              <a:spLocks noChangeArrowheads="1"/>
            </p:cNvSpPr>
            <p:nvPr/>
          </p:nvSpPr>
          <p:spPr bwMode="auto">
            <a:xfrm>
              <a:off x="4359" y="886"/>
              <a:ext cx="833" cy="176"/>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00DFCA"/>
                  </a:solidFill>
                  <a:latin typeface="Calibri" pitchFamily="34" charset="0"/>
                  <a:cs typeface="Calibri" pitchFamily="34" charset="0"/>
                </a:rPr>
                <a:t>Huntington’s</a:t>
              </a:r>
            </a:p>
          </p:txBody>
        </p:sp>
        <p:sp>
          <p:nvSpPr>
            <p:cNvPr id="26" name="Rectangle 23">
              <a:extLst>
                <a:ext uri="{FF2B5EF4-FFF2-40B4-BE49-F238E27FC236}">
                  <a16:creationId xmlns:a16="http://schemas.microsoft.com/office/drawing/2014/main" id="{3E06E724-F7ED-F256-0DDD-05E70A563849}"/>
                </a:ext>
              </a:extLst>
            </p:cNvPr>
            <p:cNvSpPr>
              <a:spLocks noChangeArrowheads="1"/>
            </p:cNvSpPr>
            <p:nvPr/>
          </p:nvSpPr>
          <p:spPr bwMode="auto">
            <a:xfrm>
              <a:off x="2594" y="2765"/>
              <a:ext cx="996" cy="176"/>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a:solidFill>
                    <a:srgbClr val="00DFCA"/>
                  </a:solidFill>
                  <a:latin typeface="Calibri" pitchFamily="34" charset="0"/>
                  <a:cs typeface="Calibri" pitchFamily="34" charset="0"/>
                </a:rPr>
                <a:t>Intractable Pain</a:t>
              </a:r>
            </a:p>
          </p:txBody>
        </p:sp>
        <p:sp>
          <p:nvSpPr>
            <p:cNvPr id="27" name="Line 24">
              <a:extLst>
                <a:ext uri="{FF2B5EF4-FFF2-40B4-BE49-F238E27FC236}">
                  <a16:creationId xmlns:a16="http://schemas.microsoft.com/office/drawing/2014/main" id="{86B6A425-9608-30CF-367B-007231D8A972}"/>
                </a:ext>
              </a:extLst>
            </p:cNvPr>
            <p:cNvSpPr>
              <a:spLocks noChangeShapeType="1"/>
            </p:cNvSpPr>
            <p:nvPr/>
          </p:nvSpPr>
          <p:spPr bwMode="auto">
            <a:xfrm flipV="1">
              <a:off x="4198" y="1261"/>
              <a:ext cx="401" cy="56"/>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28" name="Line 25">
              <a:extLst>
                <a:ext uri="{FF2B5EF4-FFF2-40B4-BE49-F238E27FC236}">
                  <a16:creationId xmlns:a16="http://schemas.microsoft.com/office/drawing/2014/main" id="{9212F74D-41BA-9A16-821A-8C8483B75EA5}"/>
                </a:ext>
              </a:extLst>
            </p:cNvPr>
            <p:cNvSpPr>
              <a:spLocks noChangeShapeType="1"/>
            </p:cNvSpPr>
            <p:nvPr/>
          </p:nvSpPr>
          <p:spPr bwMode="auto">
            <a:xfrm flipV="1">
              <a:off x="4130" y="1043"/>
              <a:ext cx="205" cy="156"/>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29" name="Line 26">
              <a:extLst>
                <a:ext uri="{FF2B5EF4-FFF2-40B4-BE49-F238E27FC236}">
                  <a16:creationId xmlns:a16="http://schemas.microsoft.com/office/drawing/2014/main" id="{21CF7A47-9398-8962-13C1-A0BD562495FD}"/>
                </a:ext>
              </a:extLst>
            </p:cNvPr>
            <p:cNvSpPr>
              <a:spLocks noChangeShapeType="1"/>
            </p:cNvSpPr>
            <p:nvPr/>
          </p:nvSpPr>
          <p:spPr bwMode="auto">
            <a:xfrm>
              <a:off x="3680" y="1083"/>
              <a:ext cx="241" cy="117"/>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30" name="Line 27">
              <a:extLst>
                <a:ext uri="{FF2B5EF4-FFF2-40B4-BE49-F238E27FC236}">
                  <a16:creationId xmlns:a16="http://schemas.microsoft.com/office/drawing/2014/main" id="{162C6D33-B49B-1D71-05E3-CEE078BCE928}"/>
                </a:ext>
              </a:extLst>
            </p:cNvPr>
            <p:cNvSpPr>
              <a:spLocks noChangeShapeType="1"/>
            </p:cNvSpPr>
            <p:nvPr/>
          </p:nvSpPr>
          <p:spPr bwMode="auto">
            <a:xfrm>
              <a:off x="3508" y="1280"/>
              <a:ext cx="448" cy="78"/>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31" name="Line 28">
              <a:extLst>
                <a:ext uri="{FF2B5EF4-FFF2-40B4-BE49-F238E27FC236}">
                  <a16:creationId xmlns:a16="http://schemas.microsoft.com/office/drawing/2014/main" id="{9CDC955F-D676-92B3-8C0E-96203CE6848B}"/>
                </a:ext>
              </a:extLst>
            </p:cNvPr>
            <p:cNvSpPr>
              <a:spLocks noChangeShapeType="1"/>
            </p:cNvSpPr>
            <p:nvPr/>
          </p:nvSpPr>
          <p:spPr bwMode="auto">
            <a:xfrm flipV="1">
              <a:off x="3265" y="1437"/>
              <a:ext cx="586" cy="38"/>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32" name="Line 29">
              <a:extLst>
                <a:ext uri="{FF2B5EF4-FFF2-40B4-BE49-F238E27FC236}">
                  <a16:creationId xmlns:a16="http://schemas.microsoft.com/office/drawing/2014/main" id="{B927BB30-9FCE-5EA3-AE08-E2807DFD8480}"/>
                </a:ext>
              </a:extLst>
            </p:cNvPr>
            <p:cNvSpPr>
              <a:spLocks noChangeShapeType="1"/>
            </p:cNvSpPr>
            <p:nvPr/>
          </p:nvSpPr>
          <p:spPr bwMode="auto">
            <a:xfrm>
              <a:off x="3576" y="2858"/>
              <a:ext cx="414" cy="0"/>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33" name="Rectangle 30">
              <a:extLst>
                <a:ext uri="{FF2B5EF4-FFF2-40B4-BE49-F238E27FC236}">
                  <a16:creationId xmlns:a16="http://schemas.microsoft.com/office/drawing/2014/main" id="{D2B7AB49-9282-46EB-3045-E0A209D973D5}"/>
                </a:ext>
              </a:extLst>
            </p:cNvPr>
            <p:cNvSpPr>
              <a:spLocks noChangeArrowheads="1"/>
            </p:cNvSpPr>
            <p:nvPr/>
          </p:nvSpPr>
          <p:spPr bwMode="auto">
            <a:xfrm>
              <a:off x="4830" y="2926"/>
              <a:ext cx="784" cy="209"/>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chemeClr val="tx1"/>
                  </a:solidFill>
                  <a:latin typeface="Calibri" pitchFamily="34" charset="0"/>
                  <a:cs typeface="Calibri" pitchFamily="34" charset="0"/>
                </a:rPr>
                <a:t>Diabetes</a:t>
              </a:r>
            </a:p>
          </p:txBody>
        </p:sp>
        <p:sp>
          <p:nvSpPr>
            <p:cNvPr id="34" name="Rectangle 31">
              <a:extLst>
                <a:ext uri="{FF2B5EF4-FFF2-40B4-BE49-F238E27FC236}">
                  <a16:creationId xmlns:a16="http://schemas.microsoft.com/office/drawing/2014/main" id="{26CC1E0B-D05B-3D43-E535-63372392C684}"/>
                </a:ext>
              </a:extLst>
            </p:cNvPr>
            <p:cNvSpPr>
              <a:spLocks noChangeArrowheads="1"/>
            </p:cNvSpPr>
            <p:nvPr/>
          </p:nvSpPr>
          <p:spPr bwMode="auto">
            <a:xfrm>
              <a:off x="4844" y="2579"/>
              <a:ext cx="1033" cy="209"/>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chemeClr val="tx1"/>
                  </a:solidFill>
                  <a:latin typeface="Calibri" pitchFamily="34" charset="0"/>
                  <a:cs typeface="Calibri" pitchFamily="34" charset="0"/>
                </a:rPr>
                <a:t>Liver Failure</a:t>
              </a:r>
            </a:p>
          </p:txBody>
        </p:sp>
        <p:sp>
          <p:nvSpPr>
            <p:cNvPr id="35" name="Oval 32">
              <a:extLst>
                <a:ext uri="{FF2B5EF4-FFF2-40B4-BE49-F238E27FC236}">
                  <a16:creationId xmlns:a16="http://schemas.microsoft.com/office/drawing/2014/main" id="{CED52FEF-B05E-B56C-A727-C2105DE7540E}"/>
                </a:ext>
              </a:extLst>
            </p:cNvPr>
            <p:cNvSpPr>
              <a:spLocks noChangeArrowheads="1"/>
            </p:cNvSpPr>
            <p:nvPr/>
          </p:nvSpPr>
          <p:spPr bwMode="auto">
            <a:xfrm>
              <a:off x="4003" y="1491"/>
              <a:ext cx="41"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36" name="Rectangle 33">
              <a:extLst>
                <a:ext uri="{FF2B5EF4-FFF2-40B4-BE49-F238E27FC236}">
                  <a16:creationId xmlns:a16="http://schemas.microsoft.com/office/drawing/2014/main" id="{52C4B016-2B2B-1C9D-D995-25DD7B306400}"/>
                </a:ext>
              </a:extLst>
            </p:cNvPr>
            <p:cNvSpPr>
              <a:spLocks noChangeArrowheads="1"/>
            </p:cNvSpPr>
            <p:nvPr/>
          </p:nvSpPr>
          <p:spPr bwMode="auto">
            <a:xfrm>
              <a:off x="4564" y="1423"/>
              <a:ext cx="1508" cy="209"/>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chemeClr val="tx1"/>
                  </a:solidFill>
                  <a:latin typeface="Calibri" pitchFamily="34" charset="0"/>
                  <a:cs typeface="Calibri" pitchFamily="34" charset="0"/>
                </a:rPr>
                <a:t>Pituitary Disorders</a:t>
              </a:r>
            </a:p>
          </p:txBody>
        </p:sp>
        <p:sp>
          <p:nvSpPr>
            <p:cNvPr id="37" name="Line 34">
              <a:extLst>
                <a:ext uri="{FF2B5EF4-FFF2-40B4-BE49-F238E27FC236}">
                  <a16:creationId xmlns:a16="http://schemas.microsoft.com/office/drawing/2014/main" id="{DE6389E3-3817-A608-BD76-98B28A331753}"/>
                </a:ext>
              </a:extLst>
            </p:cNvPr>
            <p:cNvSpPr>
              <a:spLocks noChangeShapeType="1"/>
            </p:cNvSpPr>
            <p:nvPr/>
          </p:nvSpPr>
          <p:spPr bwMode="auto">
            <a:xfrm>
              <a:off x="4061" y="1516"/>
              <a:ext cx="482" cy="0"/>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38" name="Line 35">
              <a:extLst>
                <a:ext uri="{FF2B5EF4-FFF2-40B4-BE49-F238E27FC236}">
                  <a16:creationId xmlns:a16="http://schemas.microsoft.com/office/drawing/2014/main" id="{45C06751-1689-54BE-6495-6D108FA4A835}"/>
                </a:ext>
              </a:extLst>
            </p:cNvPr>
            <p:cNvSpPr>
              <a:spLocks noChangeShapeType="1"/>
            </p:cNvSpPr>
            <p:nvPr/>
          </p:nvSpPr>
          <p:spPr bwMode="auto">
            <a:xfrm flipV="1">
              <a:off x="4337" y="2661"/>
              <a:ext cx="517" cy="38"/>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39" name="Line 36">
              <a:extLst>
                <a:ext uri="{FF2B5EF4-FFF2-40B4-BE49-F238E27FC236}">
                  <a16:creationId xmlns:a16="http://schemas.microsoft.com/office/drawing/2014/main" id="{6D7C3320-12BC-BF55-57D5-664B4EB5D52B}"/>
                </a:ext>
              </a:extLst>
            </p:cNvPr>
            <p:cNvSpPr>
              <a:spLocks noChangeShapeType="1"/>
            </p:cNvSpPr>
            <p:nvPr/>
          </p:nvSpPr>
          <p:spPr bwMode="auto">
            <a:xfrm flipH="1" flipV="1">
              <a:off x="4233" y="2780"/>
              <a:ext cx="586" cy="235"/>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40" name="Rectangle 37">
              <a:extLst>
                <a:ext uri="{FF2B5EF4-FFF2-40B4-BE49-F238E27FC236}">
                  <a16:creationId xmlns:a16="http://schemas.microsoft.com/office/drawing/2014/main" id="{B6855B9A-8CA3-B6DB-9C25-77A3FC2E73A8}"/>
                </a:ext>
              </a:extLst>
            </p:cNvPr>
            <p:cNvSpPr>
              <a:spLocks noChangeArrowheads="1"/>
            </p:cNvSpPr>
            <p:nvPr/>
          </p:nvSpPr>
          <p:spPr bwMode="auto">
            <a:xfrm>
              <a:off x="4822" y="3266"/>
              <a:ext cx="705" cy="209"/>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chemeClr val="tx1"/>
                  </a:solidFill>
                  <a:latin typeface="Calibri" pitchFamily="34" charset="0"/>
                  <a:cs typeface="Calibri" pitchFamily="34" charset="0"/>
                </a:rPr>
                <a:t>Anemia</a:t>
              </a:r>
            </a:p>
          </p:txBody>
        </p:sp>
        <p:sp>
          <p:nvSpPr>
            <p:cNvPr id="41" name="Line 38">
              <a:extLst>
                <a:ext uri="{FF2B5EF4-FFF2-40B4-BE49-F238E27FC236}">
                  <a16:creationId xmlns:a16="http://schemas.microsoft.com/office/drawing/2014/main" id="{4BF5F681-21D1-9179-53C5-301293FA495D}"/>
                </a:ext>
              </a:extLst>
            </p:cNvPr>
            <p:cNvSpPr>
              <a:spLocks noChangeShapeType="1"/>
            </p:cNvSpPr>
            <p:nvPr/>
          </p:nvSpPr>
          <p:spPr bwMode="auto">
            <a:xfrm>
              <a:off x="4303" y="3176"/>
              <a:ext cx="517" cy="156"/>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42" name="Rectangle 39">
              <a:extLst>
                <a:ext uri="{FF2B5EF4-FFF2-40B4-BE49-F238E27FC236}">
                  <a16:creationId xmlns:a16="http://schemas.microsoft.com/office/drawing/2014/main" id="{93DE78A2-CAC9-C046-05AF-9422A99E299D}"/>
                </a:ext>
              </a:extLst>
            </p:cNvPr>
            <p:cNvSpPr>
              <a:spLocks noChangeArrowheads="1"/>
            </p:cNvSpPr>
            <p:nvPr/>
          </p:nvSpPr>
          <p:spPr bwMode="auto">
            <a:xfrm>
              <a:off x="4655" y="1755"/>
              <a:ext cx="1221" cy="209"/>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err="1">
                  <a:solidFill>
                    <a:schemeClr val="tx1"/>
                  </a:solidFill>
                  <a:latin typeface="Calibri" pitchFamily="34" charset="0"/>
                  <a:cs typeface="Calibri" pitchFamily="34" charset="0"/>
                </a:rPr>
                <a:t>Hypercalcemia</a:t>
              </a:r>
              <a:endParaRPr lang="en-US" sz="1600" b="1" dirty="0">
                <a:solidFill>
                  <a:schemeClr val="tx1"/>
                </a:solidFill>
                <a:latin typeface="Calibri" pitchFamily="34" charset="0"/>
                <a:cs typeface="Calibri" pitchFamily="34" charset="0"/>
              </a:endParaRPr>
            </a:p>
          </p:txBody>
        </p:sp>
        <p:sp>
          <p:nvSpPr>
            <p:cNvPr id="43" name="Line 40">
              <a:extLst>
                <a:ext uri="{FF2B5EF4-FFF2-40B4-BE49-F238E27FC236}">
                  <a16:creationId xmlns:a16="http://schemas.microsoft.com/office/drawing/2014/main" id="{1C82972C-DE09-28F0-037C-5232C12F4E70}"/>
                </a:ext>
              </a:extLst>
            </p:cNvPr>
            <p:cNvSpPr>
              <a:spLocks noChangeShapeType="1"/>
            </p:cNvSpPr>
            <p:nvPr/>
          </p:nvSpPr>
          <p:spPr bwMode="auto">
            <a:xfrm flipV="1">
              <a:off x="4095" y="1872"/>
              <a:ext cx="517" cy="77"/>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44" name="Rectangle 41">
              <a:extLst>
                <a:ext uri="{FF2B5EF4-FFF2-40B4-BE49-F238E27FC236}">
                  <a16:creationId xmlns:a16="http://schemas.microsoft.com/office/drawing/2014/main" id="{5D051F86-EB6C-3A7A-3DBB-ECFD181E7C1C}"/>
                </a:ext>
              </a:extLst>
            </p:cNvPr>
            <p:cNvSpPr>
              <a:spLocks noChangeArrowheads="1"/>
            </p:cNvSpPr>
            <p:nvPr/>
          </p:nvSpPr>
          <p:spPr bwMode="auto">
            <a:xfrm>
              <a:off x="4751" y="2325"/>
              <a:ext cx="893" cy="175"/>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FF5008"/>
                  </a:solidFill>
                  <a:latin typeface="Calibri" pitchFamily="34" charset="0"/>
                  <a:cs typeface="Calibri" pitchFamily="34" charset="0"/>
                </a:rPr>
                <a:t>Blood Vessels</a:t>
              </a:r>
            </a:p>
          </p:txBody>
        </p:sp>
        <p:sp>
          <p:nvSpPr>
            <p:cNvPr id="45" name="Rectangle 42">
              <a:extLst>
                <a:ext uri="{FF2B5EF4-FFF2-40B4-BE49-F238E27FC236}">
                  <a16:creationId xmlns:a16="http://schemas.microsoft.com/office/drawing/2014/main" id="{BEFAAA9F-254C-81AD-ADD2-E2C0091A20A1}"/>
                </a:ext>
              </a:extLst>
            </p:cNvPr>
            <p:cNvSpPr>
              <a:spLocks noChangeArrowheads="1"/>
            </p:cNvSpPr>
            <p:nvPr/>
          </p:nvSpPr>
          <p:spPr bwMode="auto">
            <a:xfrm>
              <a:off x="4810" y="3645"/>
              <a:ext cx="574" cy="175"/>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a:solidFill>
                    <a:srgbClr val="FF5008"/>
                  </a:solidFill>
                  <a:latin typeface="Calibri" pitchFamily="34" charset="0"/>
                  <a:cs typeface="Calibri" pitchFamily="34" charset="0"/>
                </a:rPr>
                <a:t>Muscles</a:t>
              </a:r>
            </a:p>
          </p:txBody>
        </p:sp>
        <p:sp>
          <p:nvSpPr>
            <p:cNvPr id="46" name="Rectangle 43">
              <a:extLst>
                <a:ext uri="{FF2B5EF4-FFF2-40B4-BE49-F238E27FC236}">
                  <a16:creationId xmlns:a16="http://schemas.microsoft.com/office/drawing/2014/main" id="{C6C74401-9120-DBCB-A276-449B8F723CD4}"/>
                </a:ext>
              </a:extLst>
            </p:cNvPr>
            <p:cNvSpPr>
              <a:spLocks noChangeArrowheads="1"/>
            </p:cNvSpPr>
            <p:nvPr/>
          </p:nvSpPr>
          <p:spPr bwMode="auto">
            <a:xfrm>
              <a:off x="3008" y="2185"/>
              <a:ext cx="347" cy="304"/>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dirty="0">
                  <a:solidFill>
                    <a:srgbClr val="FF5008"/>
                  </a:solidFill>
                  <a:latin typeface="Calibri" pitchFamily="34" charset="0"/>
                  <a:cs typeface="Calibri" pitchFamily="34" charset="0"/>
                </a:rPr>
                <a:t>Skin</a:t>
              </a:r>
            </a:p>
            <a:p>
              <a:pPr defTabSz="739775" eaLnBrk="0" hangingPunct="0">
                <a:lnSpc>
                  <a:spcPct val="90000"/>
                </a:lnSpc>
              </a:pPr>
              <a:endParaRPr lang="en-US" sz="1600" b="1" dirty="0">
                <a:solidFill>
                  <a:srgbClr val="FF5008"/>
                </a:solidFill>
                <a:latin typeface="Calibri" pitchFamily="34" charset="0"/>
                <a:cs typeface="Calibri" pitchFamily="34" charset="0"/>
              </a:endParaRPr>
            </a:p>
          </p:txBody>
        </p:sp>
        <p:sp>
          <p:nvSpPr>
            <p:cNvPr id="47" name="Oval 44">
              <a:extLst>
                <a:ext uri="{FF2B5EF4-FFF2-40B4-BE49-F238E27FC236}">
                  <a16:creationId xmlns:a16="http://schemas.microsoft.com/office/drawing/2014/main" id="{2106BE7F-121D-FA2E-BFA4-E6F843861671}"/>
                </a:ext>
              </a:extLst>
            </p:cNvPr>
            <p:cNvSpPr>
              <a:spLocks noChangeArrowheads="1"/>
            </p:cNvSpPr>
            <p:nvPr/>
          </p:nvSpPr>
          <p:spPr bwMode="auto">
            <a:xfrm>
              <a:off x="4211" y="3741"/>
              <a:ext cx="41"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48" name="Oval 45">
              <a:extLst>
                <a:ext uri="{FF2B5EF4-FFF2-40B4-BE49-F238E27FC236}">
                  <a16:creationId xmlns:a16="http://schemas.microsoft.com/office/drawing/2014/main" id="{19BFD9E3-0453-6745-7C8E-A29781B30A4C}"/>
                </a:ext>
              </a:extLst>
            </p:cNvPr>
            <p:cNvSpPr>
              <a:spLocks noChangeArrowheads="1"/>
            </p:cNvSpPr>
            <p:nvPr/>
          </p:nvSpPr>
          <p:spPr bwMode="auto">
            <a:xfrm>
              <a:off x="4072" y="2241"/>
              <a:ext cx="43"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49" name="Oval 46">
              <a:extLst>
                <a:ext uri="{FF2B5EF4-FFF2-40B4-BE49-F238E27FC236}">
                  <a16:creationId xmlns:a16="http://schemas.microsoft.com/office/drawing/2014/main" id="{E69F05D5-4F49-43D1-BC7E-BCF8C25B4922}"/>
                </a:ext>
              </a:extLst>
            </p:cNvPr>
            <p:cNvSpPr>
              <a:spLocks noChangeArrowheads="1"/>
            </p:cNvSpPr>
            <p:nvPr/>
          </p:nvSpPr>
          <p:spPr bwMode="auto">
            <a:xfrm>
              <a:off x="3951" y="2123"/>
              <a:ext cx="42" cy="47"/>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50" name="Oval 47">
              <a:extLst>
                <a:ext uri="{FF2B5EF4-FFF2-40B4-BE49-F238E27FC236}">
                  <a16:creationId xmlns:a16="http://schemas.microsoft.com/office/drawing/2014/main" id="{5CCF81D3-C066-8573-00A5-5A86375D730C}"/>
                </a:ext>
              </a:extLst>
            </p:cNvPr>
            <p:cNvSpPr>
              <a:spLocks noChangeArrowheads="1"/>
            </p:cNvSpPr>
            <p:nvPr/>
          </p:nvSpPr>
          <p:spPr bwMode="auto">
            <a:xfrm>
              <a:off x="4107" y="2359"/>
              <a:ext cx="41"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51" name="Oval 48">
              <a:extLst>
                <a:ext uri="{FF2B5EF4-FFF2-40B4-BE49-F238E27FC236}">
                  <a16:creationId xmlns:a16="http://schemas.microsoft.com/office/drawing/2014/main" id="{F550EACC-689B-021F-C5CB-37D59F491F43}"/>
                </a:ext>
              </a:extLst>
            </p:cNvPr>
            <p:cNvSpPr>
              <a:spLocks noChangeArrowheads="1"/>
            </p:cNvSpPr>
            <p:nvPr/>
          </p:nvSpPr>
          <p:spPr bwMode="auto">
            <a:xfrm>
              <a:off x="3864" y="2359"/>
              <a:ext cx="42"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52" name="Line 49">
              <a:extLst>
                <a:ext uri="{FF2B5EF4-FFF2-40B4-BE49-F238E27FC236}">
                  <a16:creationId xmlns:a16="http://schemas.microsoft.com/office/drawing/2014/main" id="{A40F6351-75E1-6676-F63D-851DA479AED4}"/>
                </a:ext>
              </a:extLst>
            </p:cNvPr>
            <p:cNvSpPr>
              <a:spLocks noChangeShapeType="1"/>
            </p:cNvSpPr>
            <p:nvPr/>
          </p:nvSpPr>
          <p:spPr bwMode="auto">
            <a:xfrm>
              <a:off x="3612" y="2031"/>
              <a:ext cx="309" cy="77"/>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53" name="Line 50">
              <a:extLst>
                <a:ext uri="{FF2B5EF4-FFF2-40B4-BE49-F238E27FC236}">
                  <a16:creationId xmlns:a16="http://schemas.microsoft.com/office/drawing/2014/main" id="{F52B0534-98FC-C5E2-8C34-7FFB2A4172E3}"/>
                </a:ext>
              </a:extLst>
            </p:cNvPr>
            <p:cNvSpPr>
              <a:spLocks noChangeShapeType="1"/>
            </p:cNvSpPr>
            <p:nvPr/>
          </p:nvSpPr>
          <p:spPr bwMode="auto">
            <a:xfrm>
              <a:off x="3369" y="2267"/>
              <a:ext cx="483" cy="117"/>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54" name="Line 51">
              <a:extLst>
                <a:ext uri="{FF2B5EF4-FFF2-40B4-BE49-F238E27FC236}">
                  <a16:creationId xmlns:a16="http://schemas.microsoft.com/office/drawing/2014/main" id="{F6233154-4693-4621-D9E3-63B926B319E6}"/>
                </a:ext>
              </a:extLst>
            </p:cNvPr>
            <p:cNvSpPr>
              <a:spLocks noChangeShapeType="1"/>
            </p:cNvSpPr>
            <p:nvPr/>
          </p:nvSpPr>
          <p:spPr bwMode="auto">
            <a:xfrm flipH="1">
              <a:off x="4165" y="2384"/>
              <a:ext cx="631" cy="0"/>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55" name="Line 52">
              <a:extLst>
                <a:ext uri="{FF2B5EF4-FFF2-40B4-BE49-F238E27FC236}">
                  <a16:creationId xmlns:a16="http://schemas.microsoft.com/office/drawing/2014/main" id="{40FD3B71-A86C-9BB2-A35A-DD436D4AB79F}"/>
                </a:ext>
              </a:extLst>
            </p:cNvPr>
            <p:cNvSpPr>
              <a:spLocks noChangeShapeType="1"/>
            </p:cNvSpPr>
            <p:nvPr/>
          </p:nvSpPr>
          <p:spPr bwMode="auto">
            <a:xfrm flipV="1">
              <a:off x="4130" y="2109"/>
              <a:ext cx="585" cy="155"/>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56" name="Line 53">
              <a:extLst>
                <a:ext uri="{FF2B5EF4-FFF2-40B4-BE49-F238E27FC236}">
                  <a16:creationId xmlns:a16="http://schemas.microsoft.com/office/drawing/2014/main" id="{DD09693B-9275-97BB-0898-AD4538D0C597}"/>
                </a:ext>
              </a:extLst>
            </p:cNvPr>
            <p:cNvSpPr>
              <a:spLocks noChangeShapeType="1"/>
            </p:cNvSpPr>
            <p:nvPr/>
          </p:nvSpPr>
          <p:spPr bwMode="auto">
            <a:xfrm flipH="1">
              <a:off x="4303" y="3729"/>
              <a:ext cx="517" cy="37"/>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57" name="Oval 54">
              <a:extLst>
                <a:ext uri="{FF2B5EF4-FFF2-40B4-BE49-F238E27FC236}">
                  <a16:creationId xmlns:a16="http://schemas.microsoft.com/office/drawing/2014/main" id="{1A8F7C92-F886-72D7-0B07-5BD1FC7F93FB}"/>
                </a:ext>
              </a:extLst>
            </p:cNvPr>
            <p:cNvSpPr>
              <a:spLocks noChangeArrowheads="1"/>
            </p:cNvSpPr>
            <p:nvPr/>
          </p:nvSpPr>
          <p:spPr bwMode="auto">
            <a:xfrm>
              <a:off x="4037" y="3702"/>
              <a:ext cx="42" cy="48"/>
            </a:xfrm>
            <a:prstGeom prst="ellipse">
              <a:avLst/>
            </a:prstGeom>
            <a:solidFill>
              <a:schemeClr val="bg1"/>
            </a:solidFill>
            <a:ln w="9525">
              <a:noFill/>
              <a:round/>
              <a:headEnd/>
              <a:tailEnd/>
            </a:ln>
            <a:effectLst/>
          </p:spPr>
          <p:txBody>
            <a:bodyPr wrap="none" anchor="ctr"/>
            <a:lstStyle/>
            <a:p>
              <a:endParaRPr lang="el-GR">
                <a:latin typeface="Calibri" pitchFamily="34" charset="0"/>
                <a:cs typeface="Calibri" pitchFamily="34" charset="0"/>
              </a:endParaRPr>
            </a:p>
          </p:txBody>
        </p:sp>
        <p:sp>
          <p:nvSpPr>
            <p:cNvPr id="58" name="Line 55">
              <a:extLst>
                <a:ext uri="{FF2B5EF4-FFF2-40B4-BE49-F238E27FC236}">
                  <a16:creationId xmlns:a16="http://schemas.microsoft.com/office/drawing/2014/main" id="{E5F2004E-FCC4-457F-43F2-7631794EC474}"/>
                </a:ext>
              </a:extLst>
            </p:cNvPr>
            <p:cNvSpPr>
              <a:spLocks noChangeShapeType="1"/>
            </p:cNvSpPr>
            <p:nvPr/>
          </p:nvSpPr>
          <p:spPr bwMode="auto">
            <a:xfrm>
              <a:off x="3473" y="3452"/>
              <a:ext cx="552" cy="275"/>
            </a:xfrm>
            <a:prstGeom prst="line">
              <a:avLst/>
            </a:prstGeom>
            <a:noFill/>
            <a:ln w="12700">
              <a:solidFill>
                <a:schemeClr val="tx1"/>
              </a:solidFill>
              <a:round/>
              <a:headEnd type="none" w="sm" len="sm"/>
              <a:tailEnd type="none" w="sm" len="sm"/>
            </a:ln>
            <a:effectLst/>
          </p:spPr>
          <p:txBody>
            <a:bodyPr/>
            <a:lstStyle/>
            <a:p>
              <a:endParaRPr lang="el-GR">
                <a:latin typeface="Calibri" pitchFamily="34" charset="0"/>
                <a:cs typeface="Calibri" pitchFamily="34" charset="0"/>
              </a:endParaRPr>
            </a:p>
          </p:txBody>
        </p:sp>
        <p:sp>
          <p:nvSpPr>
            <p:cNvPr id="59" name="Rectangle 56">
              <a:extLst>
                <a:ext uri="{FF2B5EF4-FFF2-40B4-BE49-F238E27FC236}">
                  <a16:creationId xmlns:a16="http://schemas.microsoft.com/office/drawing/2014/main" id="{9CBFA98C-DAB9-1986-6A64-B8ACA1CB371A}"/>
                </a:ext>
              </a:extLst>
            </p:cNvPr>
            <p:cNvSpPr>
              <a:spLocks noChangeArrowheads="1"/>
            </p:cNvSpPr>
            <p:nvPr/>
          </p:nvSpPr>
          <p:spPr bwMode="auto">
            <a:xfrm>
              <a:off x="3015" y="3328"/>
              <a:ext cx="506" cy="175"/>
            </a:xfrm>
            <a:prstGeom prst="rect">
              <a:avLst/>
            </a:prstGeom>
            <a:noFill/>
            <a:ln w="9525">
              <a:noFill/>
              <a:miter lim="800000"/>
              <a:headEnd/>
              <a:tailEnd/>
            </a:ln>
            <a:effectLst/>
          </p:spPr>
          <p:txBody>
            <a:bodyPr wrap="none" lIns="82550" tIns="41275" rIns="82550" bIns="41275">
              <a:spAutoFit/>
            </a:bodyPr>
            <a:lstStyle/>
            <a:p>
              <a:pPr defTabSz="739775" eaLnBrk="0" hangingPunct="0">
                <a:lnSpc>
                  <a:spcPct val="90000"/>
                </a:lnSpc>
              </a:pPr>
              <a:r>
                <a:rPr lang="en-US" sz="1600" b="1">
                  <a:solidFill>
                    <a:srgbClr val="FF5008"/>
                  </a:solidFill>
                  <a:latin typeface="Calibri" pitchFamily="34" charset="0"/>
                  <a:cs typeface="Calibri" pitchFamily="34" charset="0"/>
                </a:rPr>
                <a:t>Nerves</a:t>
              </a:r>
            </a:p>
          </p:txBody>
        </p:sp>
      </p:grpSp>
    </p:spTree>
    <p:extLst>
      <p:ext uri="{BB962C8B-B14F-4D97-AF65-F5344CB8AC3E}">
        <p14:creationId xmlns:p14="http://schemas.microsoft.com/office/powerpoint/2010/main" val="3768091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Κυτταρική Αντικατάσταση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4743744" cy="4126400"/>
          </a:xfrm>
          <a:prstGeom prst="rect">
            <a:avLst/>
          </a:prstGeom>
        </p:spPr>
        <p:txBody>
          <a:bodyPr spcFirstLastPara="1" wrap="square" lIns="0" tIns="0" rIns="0" bIns="0" anchor="t" anchorCtr="0">
            <a:noAutofit/>
          </a:bodyPr>
          <a:lstStyle/>
          <a:p>
            <a:pPr marL="76200" indent="0">
              <a:buNone/>
            </a:pPr>
            <a:r>
              <a:rPr lang="el-GR" sz="2400" b="1" dirty="0">
                <a:latin typeface="+mj-lt"/>
                <a:cs typeface="Calibri" pitchFamily="34" charset="0"/>
              </a:rPr>
              <a:t>Προβλήματα</a:t>
            </a:r>
            <a:endParaRPr lang="el-GR" sz="2400" dirty="0">
              <a:latin typeface="+mj-lt"/>
            </a:endParaRPr>
          </a:p>
          <a:p>
            <a:pPr marL="419100"/>
            <a:r>
              <a:rPr lang="el-GR" sz="2200" dirty="0">
                <a:latin typeface="+mj-lt"/>
              </a:rPr>
              <a:t>Απόρριψη μέσω ανοσολογικού.</a:t>
            </a:r>
          </a:p>
          <a:p>
            <a:pPr marL="419100"/>
            <a:r>
              <a:rPr lang="el-GR" sz="2200" dirty="0">
                <a:latin typeface="+mj-lt"/>
              </a:rPr>
              <a:t>Έλλειψη κυττάρων – δοτών.</a:t>
            </a:r>
          </a:p>
          <a:p>
            <a:pPr marL="419100"/>
            <a:r>
              <a:rPr lang="el-GR" sz="2200" dirty="0">
                <a:latin typeface="+mj-lt"/>
              </a:rPr>
              <a:t>Παθογένεια.</a:t>
            </a:r>
          </a:p>
          <a:p>
            <a:pPr marL="419100"/>
            <a:r>
              <a:rPr lang="el-GR" sz="2200" dirty="0">
                <a:latin typeface="+mj-lt"/>
              </a:rPr>
              <a:t>Σχηματισμός όγκου.</a:t>
            </a:r>
          </a:p>
          <a:p>
            <a:pPr marL="419100"/>
            <a:r>
              <a:rPr lang="el-GR" sz="2200" dirty="0">
                <a:latin typeface="+mj-lt"/>
              </a:rPr>
              <a:t>Μη – αντιστρέψιμη θεραπεία.</a:t>
            </a:r>
          </a:p>
          <a:p>
            <a:pPr marL="76200" indent="0">
              <a:buNone/>
            </a:pPr>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33</a:t>
            </a:fld>
            <a:endParaRPr/>
          </a:p>
        </p:txBody>
      </p:sp>
      <p:grpSp>
        <p:nvGrpSpPr>
          <p:cNvPr id="60" name="Group 59">
            <a:extLst>
              <a:ext uri="{FF2B5EF4-FFF2-40B4-BE49-F238E27FC236}">
                <a16:creationId xmlns:a16="http://schemas.microsoft.com/office/drawing/2014/main" id="{0EC69B55-8671-3B5F-E0BC-85380466B835}"/>
              </a:ext>
            </a:extLst>
          </p:cNvPr>
          <p:cNvGrpSpPr/>
          <p:nvPr/>
        </p:nvGrpSpPr>
        <p:grpSpPr>
          <a:xfrm>
            <a:off x="5555355" y="2616775"/>
            <a:ext cx="5646045" cy="3936425"/>
            <a:chOff x="2090738" y="1940847"/>
            <a:chExt cx="5646045" cy="3936425"/>
          </a:xfrm>
        </p:grpSpPr>
        <p:sp>
          <p:nvSpPr>
            <p:cNvPr id="61" name="Rectangle 3">
              <a:extLst>
                <a:ext uri="{FF2B5EF4-FFF2-40B4-BE49-F238E27FC236}">
                  <a16:creationId xmlns:a16="http://schemas.microsoft.com/office/drawing/2014/main" id="{8F3E9135-94B2-FA1B-63A5-B599319B7093}"/>
                </a:ext>
              </a:extLst>
            </p:cNvPr>
            <p:cNvSpPr>
              <a:spLocks noChangeArrowheads="1"/>
            </p:cNvSpPr>
            <p:nvPr/>
          </p:nvSpPr>
          <p:spPr bwMode="auto">
            <a:xfrm>
              <a:off x="5792788" y="4525342"/>
              <a:ext cx="1943995" cy="292131"/>
            </a:xfrm>
            <a:prstGeom prst="rect">
              <a:avLst/>
            </a:prstGeom>
            <a:noFill/>
            <a:ln w="9525">
              <a:noFill/>
              <a:miter lim="800000"/>
              <a:headEnd/>
              <a:tailEnd/>
            </a:ln>
            <a:effectLst/>
          </p:spPr>
          <p:txBody>
            <a:bodyPr wrap="none" lIns="69850" tIns="34925" rIns="69850" bIns="34925">
              <a:spAutoFit/>
            </a:bodyPr>
            <a:lstStyle/>
            <a:p>
              <a:pPr algn="ctr" defTabSz="528638" eaLnBrk="0" hangingPunct="0">
                <a:lnSpc>
                  <a:spcPct val="90000"/>
                </a:lnSpc>
              </a:pPr>
              <a:r>
                <a:rPr lang="el-GR" sz="1600" b="1" dirty="0">
                  <a:effectLst>
                    <a:outerShdw blurRad="38100" dist="38100" dir="2700000" algn="tl">
                      <a:srgbClr val="C0C0C0"/>
                    </a:outerShdw>
                  </a:effectLst>
                </a:rPr>
                <a:t>Κυτταρικές εκκρίσεις</a:t>
              </a:r>
              <a:endParaRPr lang="en-US" sz="1600" b="1" dirty="0">
                <a:effectLst>
                  <a:outerShdw blurRad="38100" dist="38100" dir="2700000" algn="tl">
                    <a:srgbClr val="C0C0C0"/>
                  </a:outerShdw>
                </a:effectLst>
              </a:endParaRPr>
            </a:p>
          </p:txBody>
        </p:sp>
        <p:sp>
          <p:nvSpPr>
            <p:cNvPr id="62" name="Oval 4">
              <a:extLst>
                <a:ext uri="{FF2B5EF4-FFF2-40B4-BE49-F238E27FC236}">
                  <a16:creationId xmlns:a16="http://schemas.microsoft.com/office/drawing/2014/main" id="{6EE23354-6CE7-1C17-AFD2-252DE667E293}"/>
                </a:ext>
              </a:extLst>
            </p:cNvPr>
            <p:cNvSpPr>
              <a:spLocks noChangeArrowheads="1"/>
            </p:cNvSpPr>
            <p:nvPr/>
          </p:nvSpPr>
          <p:spPr bwMode="auto">
            <a:xfrm>
              <a:off x="3517900" y="3047380"/>
              <a:ext cx="2105025" cy="2039937"/>
            </a:xfrm>
            <a:prstGeom prst="ellipse">
              <a:avLst/>
            </a:prstGeom>
            <a:noFill/>
            <a:ln w="76200">
              <a:solidFill>
                <a:schemeClr val="hlink"/>
              </a:solidFill>
              <a:prstDash val="dash"/>
              <a:round/>
              <a:headEnd/>
              <a:tailEnd/>
            </a:ln>
            <a:effectLst/>
          </p:spPr>
          <p:txBody>
            <a:bodyPr wrap="none" anchor="ctr"/>
            <a:lstStyle/>
            <a:p>
              <a:endParaRPr lang="el-GR"/>
            </a:p>
          </p:txBody>
        </p:sp>
        <p:grpSp>
          <p:nvGrpSpPr>
            <p:cNvPr id="63" name="Group 5">
              <a:extLst>
                <a:ext uri="{FF2B5EF4-FFF2-40B4-BE49-F238E27FC236}">
                  <a16:creationId xmlns:a16="http://schemas.microsoft.com/office/drawing/2014/main" id="{B6EA256B-BB37-D2BE-096D-43B31F4D0F01}"/>
                </a:ext>
              </a:extLst>
            </p:cNvPr>
            <p:cNvGrpSpPr>
              <a:grpSpLocks/>
            </p:cNvGrpSpPr>
            <p:nvPr/>
          </p:nvGrpSpPr>
          <p:grpSpPr bwMode="auto">
            <a:xfrm>
              <a:off x="2438400" y="4284042"/>
              <a:ext cx="579438" cy="374650"/>
              <a:chOff x="1728" y="2468"/>
              <a:chExt cx="398" cy="236"/>
            </a:xfrm>
          </p:grpSpPr>
          <p:sp>
            <p:nvSpPr>
              <p:cNvPr id="138" name="Line 6">
                <a:extLst>
                  <a:ext uri="{FF2B5EF4-FFF2-40B4-BE49-F238E27FC236}">
                    <a16:creationId xmlns:a16="http://schemas.microsoft.com/office/drawing/2014/main" id="{A7EE4CD9-2807-1D19-E781-841EA8E10369}"/>
                  </a:ext>
                </a:extLst>
              </p:cNvPr>
              <p:cNvSpPr>
                <a:spLocks noChangeShapeType="1"/>
              </p:cNvSpPr>
              <p:nvPr/>
            </p:nvSpPr>
            <p:spPr bwMode="auto">
              <a:xfrm flipV="1">
                <a:off x="1728" y="2614"/>
                <a:ext cx="227" cy="90"/>
              </a:xfrm>
              <a:prstGeom prst="line">
                <a:avLst/>
              </a:prstGeom>
              <a:noFill/>
              <a:ln w="12700">
                <a:solidFill>
                  <a:schemeClr val="tx1"/>
                </a:solidFill>
                <a:round/>
                <a:headEnd type="none" w="sm" len="sm"/>
                <a:tailEnd type="none" w="sm" len="sm"/>
              </a:ln>
              <a:effectLst/>
            </p:spPr>
            <p:txBody>
              <a:bodyPr/>
              <a:lstStyle/>
              <a:p>
                <a:endParaRPr lang="el-GR"/>
              </a:p>
            </p:txBody>
          </p:sp>
          <p:sp>
            <p:nvSpPr>
              <p:cNvPr id="139" name="Line 7">
                <a:extLst>
                  <a:ext uri="{FF2B5EF4-FFF2-40B4-BE49-F238E27FC236}">
                    <a16:creationId xmlns:a16="http://schemas.microsoft.com/office/drawing/2014/main" id="{522369CA-DB1A-C872-017F-DEA9C06F272D}"/>
                  </a:ext>
                </a:extLst>
              </p:cNvPr>
              <p:cNvSpPr>
                <a:spLocks noChangeShapeType="1"/>
              </p:cNvSpPr>
              <p:nvPr/>
            </p:nvSpPr>
            <p:spPr bwMode="auto">
              <a:xfrm flipV="1">
                <a:off x="1954" y="2468"/>
                <a:ext cx="108" cy="144"/>
              </a:xfrm>
              <a:prstGeom prst="line">
                <a:avLst/>
              </a:prstGeom>
              <a:noFill/>
              <a:ln w="12700">
                <a:solidFill>
                  <a:schemeClr val="tx1"/>
                </a:solidFill>
                <a:round/>
                <a:headEnd type="none" w="sm" len="sm"/>
                <a:tailEnd type="none" w="sm" len="sm"/>
              </a:ln>
              <a:effectLst/>
            </p:spPr>
            <p:txBody>
              <a:bodyPr/>
              <a:lstStyle/>
              <a:p>
                <a:endParaRPr lang="el-GR"/>
              </a:p>
            </p:txBody>
          </p:sp>
          <p:sp>
            <p:nvSpPr>
              <p:cNvPr id="140" name="Line 8">
                <a:extLst>
                  <a:ext uri="{FF2B5EF4-FFF2-40B4-BE49-F238E27FC236}">
                    <a16:creationId xmlns:a16="http://schemas.microsoft.com/office/drawing/2014/main" id="{26871506-F63B-6E82-E5EA-C43477D6F92E}"/>
                  </a:ext>
                </a:extLst>
              </p:cNvPr>
              <p:cNvSpPr>
                <a:spLocks noChangeShapeType="1"/>
              </p:cNvSpPr>
              <p:nvPr/>
            </p:nvSpPr>
            <p:spPr bwMode="auto">
              <a:xfrm>
                <a:off x="1957" y="2616"/>
                <a:ext cx="169" cy="20"/>
              </a:xfrm>
              <a:prstGeom prst="line">
                <a:avLst/>
              </a:prstGeom>
              <a:noFill/>
              <a:ln w="12700">
                <a:solidFill>
                  <a:schemeClr val="tx1"/>
                </a:solidFill>
                <a:round/>
                <a:headEnd type="none" w="sm" len="sm"/>
                <a:tailEnd type="none" w="sm" len="sm"/>
              </a:ln>
              <a:effectLst/>
            </p:spPr>
            <p:txBody>
              <a:bodyPr/>
              <a:lstStyle/>
              <a:p>
                <a:endParaRPr lang="el-GR"/>
              </a:p>
            </p:txBody>
          </p:sp>
        </p:grpSp>
        <p:grpSp>
          <p:nvGrpSpPr>
            <p:cNvPr id="64" name="Group 9">
              <a:extLst>
                <a:ext uri="{FF2B5EF4-FFF2-40B4-BE49-F238E27FC236}">
                  <a16:creationId xmlns:a16="http://schemas.microsoft.com/office/drawing/2014/main" id="{8EEC528A-B6F6-76E5-FCDF-71ACAB83B807}"/>
                </a:ext>
              </a:extLst>
            </p:cNvPr>
            <p:cNvGrpSpPr>
              <a:grpSpLocks/>
            </p:cNvGrpSpPr>
            <p:nvPr/>
          </p:nvGrpSpPr>
          <p:grpSpPr bwMode="auto">
            <a:xfrm>
              <a:off x="3235325" y="5049217"/>
              <a:ext cx="388938" cy="603250"/>
              <a:chOff x="2293" y="2950"/>
              <a:chExt cx="266" cy="380"/>
            </a:xfrm>
          </p:grpSpPr>
          <p:sp>
            <p:nvSpPr>
              <p:cNvPr id="135" name="Line 10">
                <a:extLst>
                  <a:ext uri="{FF2B5EF4-FFF2-40B4-BE49-F238E27FC236}">
                    <a16:creationId xmlns:a16="http://schemas.microsoft.com/office/drawing/2014/main" id="{1E580C81-B415-6376-F219-52632BA751E6}"/>
                  </a:ext>
                </a:extLst>
              </p:cNvPr>
              <p:cNvSpPr>
                <a:spLocks noChangeShapeType="1"/>
              </p:cNvSpPr>
              <p:nvPr/>
            </p:nvSpPr>
            <p:spPr bwMode="auto">
              <a:xfrm flipV="1">
                <a:off x="2293" y="3126"/>
                <a:ext cx="118" cy="204"/>
              </a:xfrm>
              <a:prstGeom prst="line">
                <a:avLst/>
              </a:prstGeom>
              <a:noFill/>
              <a:ln w="12700">
                <a:solidFill>
                  <a:schemeClr val="tx1"/>
                </a:solidFill>
                <a:round/>
                <a:headEnd type="none" w="sm" len="sm"/>
                <a:tailEnd type="none" w="sm" len="sm"/>
              </a:ln>
              <a:effectLst/>
            </p:spPr>
            <p:txBody>
              <a:bodyPr/>
              <a:lstStyle/>
              <a:p>
                <a:endParaRPr lang="el-GR"/>
              </a:p>
            </p:txBody>
          </p:sp>
          <p:sp>
            <p:nvSpPr>
              <p:cNvPr id="136" name="Line 11">
                <a:extLst>
                  <a:ext uri="{FF2B5EF4-FFF2-40B4-BE49-F238E27FC236}">
                    <a16:creationId xmlns:a16="http://schemas.microsoft.com/office/drawing/2014/main" id="{6423D278-AEDC-20E9-BFA9-0F7B066F7375}"/>
                  </a:ext>
                </a:extLst>
              </p:cNvPr>
              <p:cNvSpPr>
                <a:spLocks noChangeShapeType="1"/>
              </p:cNvSpPr>
              <p:nvPr/>
            </p:nvSpPr>
            <p:spPr bwMode="auto">
              <a:xfrm flipH="1" flipV="1">
                <a:off x="2400" y="2950"/>
                <a:ext cx="13" cy="175"/>
              </a:xfrm>
              <a:prstGeom prst="line">
                <a:avLst/>
              </a:prstGeom>
              <a:noFill/>
              <a:ln w="12700">
                <a:solidFill>
                  <a:schemeClr val="tx1"/>
                </a:solidFill>
                <a:round/>
                <a:headEnd type="none" w="sm" len="sm"/>
                <a:tailEnd type="none" w="sm" len="sm"/>
              </a:ln>
              <a:effectLst/>
            </p:spPr>
            <p:txBody>
              <a:bodyPr/>
              <a:lstStyle/>
              <a:p>
                <a:endParaRPr lang="el-GR"/>
              </a:p>
            </p:txBody>
          </p:sp>
          <p:sp>
            <p:nvSpPr>
              <p:cNvPr id="137" name="Line 12">
                <a:extLst>
                  <a:ext uri="{FF2B5EF4-FFF2-40B4-BE49-F238E27FC236}">
                    <a16:creationId xmlns:a16="http://schemas.microsoft.com/office/drawing/2014/main" id="{DD986B4E-58FD-DF18-7F3D-A6555B93FFC4}"/>
                  </a:ext>
                </a:extLst>
              </p:cNvPr>
              <p:cNvSpPr>
                <a:spLocks noChangeShapeType="1"/>
              </p:cNvSpPr>
              <p:nvPr/>
            </p:nvSpPr>
            <p:spPr bwMode="auto">
              <a:xfrm flipV="1">
                <a:off x="2414" y="3045"/>
                <a:ext cx="145" cy="80"/>
              </a:xfrm>
              <a:prstGeom prst="line">
                <a:avLst/>
              </a:prstGeom>
              <a:noFill/>
              <a:ln w="12700">
                <a:solidFill>
                  <a:schemeClr val="tx1"/>
                </a:solidFill>
                <a:round/>
                <a:headEnd type="none" w="sm" len="sm"/>
                <a:tailEnd type="none" w="sm" len="sm"/>
              </a:ln>
              <a:effectLst/>
            </p:spPr>
            <p:txBody>
              <a:bodyPr/>
              <a:lstStyle/>
              <a:p>
                <a:endParaRPr lang="el-GR"/>
              </a:p>
            </p:txBody>
          </p:sp>
        </p:grpSp>
        <p:grpSp>
          <p:nvGrpSpPr>
            <p:cNvPr id="65" name="Group 13">
              <a:extLst>
                <a:ext uri="{FF2B5EF4-FFF2-40B4-BE49-F238E27FC236}">
                  <a16:creationId xmlns:a16="http://schemas.microsoft.com/office/drawing/2014/main" id="{82EE965F-1426-536A-75E3-E1F91BA022F0}"/>
                </a:ext>
              </a:extLst>
            </p:cNvPr>
            <p:cNvGrpSpPr>
              <a:grpSpLocks/>
            </p:cNvGrpSpPr>
            <p:nvPr/>
          </p:nvGrpSpPr>
          <p:grpSpPr bwMode="auto">
            <a:xfrm>
              <a:off x="4002088" y="3583955"/>
              <a:ext cx="423862" cy="430212"/>
              <a:chOff x="2836" y="2027"/>
              <a:chExt cx="291" cy="271"/>
            </a:xfrm>
          </p:grpSpPr>
          <p:sp>
            <p:nvSpPr>
              <p:cNvPr id="133" name="Oval 14">
                <a:extLst>
                  <a:ext uri="{FF2B5EF4-FFF2-40B4-BE49-F238E27FC236}">
                    <a16:creationId xmlns:a16="http://schemas.microsoft.com/office/drawing/2014/main" id="{F046E5BB-3AA1-512F-5C52-0CD270FC4B7A}"/>
                  </a:ext>
                </a:extLst>
              </p:cNvPr>
              <p:cNvSpPr>
                <a:spLocks noChangeArrowheads="1"/>
              </p:cNvSpPr>
              <p:nvPr/>
            </p:nvSpPr>
            <p:spPr bwMode="auto">
              <a:xfrm>
                <a:off x="2836" y="2027"/>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34" name="Oval 15">
                <a:extLst>
                  <a:ext uri="{FF2B5EF4-FFF2-40B4-BE49-F238E27FC236}">
                    <a16:creationId xmlns:a16="http://schemas.microsoft.com/office/drawing/2014/main" id="{470C81A1-736F-0004-2704-510E7026875E}"/>
                  </a:ext>
                </a:extLst>
              </p:cNvPr>
              <p:cNvSpPr>
                <a:spLocks noChangeArrowheads="1"/>
              </p:cNvSpPr>
              <p:nvPr/>
            </p:nvSpPr>
            <p:spPr bwMode="auto">
              <a:xfrm>
                <a:off x="2937" y="2141"/>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sp>
          <p:nvSpPr>
            <p:cNvPr id="66" name="Line 16">
              <a:extLst>
                <a:ext uri="{FF2B5EF4-FFF2-40B4-BE49-F238E27FC236}">
                  <a16:creationId xmlns:a16="http://schemas.microsoft.com/office/drawing/2014/main" id="{F610341D-D580-C2D3-E2CB-A1A5F6BB2BD6}"/>
                </a:ext>
              </a:extLst>
            </p:cNvPr>
            <p:cNvSpPr>
              <a:spLocks noChangeShapeType="1"/>
            </p:cNvSpPr>
            <p:nvPr/>
          </p:nvSpPr>
          <p:spPr bwMode="auto">
            <a:xfrm flipV="1">
              <a:off x="5102225" y="3041030"/>
              <a:ext cx="615950" cy="623887"/>
            </a:xfrm>
            <a:prstGeom prst="line">
              <a:avLst/>
            </a:prstGeom>
            <a:noFill/>
            <a:ln w="12700">
              <a:solidFill>
                <a:schemeClr val="tx1"/>
              </a:solidFill>
              <a:round/>
              <a:headEnd type="stealth" w="med" len="lg"/>
              <a:tailEnd type="none" w="sm" len="sm"/>
            </a:ln>
            <a:effectLst/>
          </p:spPr>
          <p:txBody>
            <a:bodyPr/>
            <a:lstStyle/>
            <a:p>
              <a:endParaRPr lang="el-GR"/>
            </a:p>
          </p:txBody>
        </p:sp>
        <p:sp>
          <p:nvSpPr>
            <p:cNvPr id="67" name="Line 17">
              <a:extLst>
                <a:ext uri="{FF2B5EF4-FFF2-40B4-BE49-F238E27FC236}">
                  <a16:creationId xmlns:a16="http://schemas.microsoft.com/office/drawing/2014/main" id="{02626DAC-3118-2545-5C02-D753853F1604}"/>
                </a:ext>
              </a:extLst>
            </p:cNvPr>
            <p:cNvSpPr>
              <a:spLocks noChangeShapeType="1"/>
            </p:cNvSpPr>
            <p:nvPr/>
          </p:nvSpPr>
          <p:spPr bwMode="auto">
            <a:xfrm>
              <a:off x="3568700" y="2772742"/>
              <a:ext cx="527050" cy="714375"/>
            </a:xfrm>
            <a:prstGeom prst="line">
              <a:avLst/>
            </a:prstGeom>
            <a:noFill/>
            <a:ln w="12700">
              <a:solidFill>
                <a:schemeClr val="tx1"/>
              </a:solidFill>
              <a:round/>
              <a:headEnd type="stealth" w="med" len="lg"/>
              <a:tailEnd type="none" w="sm" len="sm"/>
            </a:ln>
            <a:effectLst/>
          </p:spPr>
          <p:txBody>
            <a:bodyPr/>
            <a:lstStyle/>
            <a:p>
              <a:endParaRPr lang="el-GR"/>
            </a:p>
          </p:txBody>
        </p:sp>
        <p:sp>
          <p:nvSpPr>
            <p:cNvPr id="68" name="Rectangle 18">
              <a:extLst>
                <a:ext uri="{FF2B5EF4-FFF2-40B4-BE49-F238E27FC236}">
                  <a16:creationId xmlns:a16="http://schemas.microsoft.com/office/drawing/2014/main" id="{FD94DD39-B799-C5CE-DF28-BB3F7E6A3157}"/>
                </a:ext>
              </a:extLst>
            </p:cNvPr>
            <p:cNvSpPr>
              <a:spLocks noChangeArrowheads="1"/>
            </p:cNvSpPr>
            <p:nvPr/>
          </p:nvSpPr>
          <p:spPr bwMode="auto">
            <a:xfrm>
              <a:off x="2863850" y="2572717"/>
              <a:ext cx="1015984" cy="292131"/>
            </a:xfrm>
            <a:prstGeom prst="rect">
              <a:avLst/>
            </a:prstGeom>
            <a:noFill/>
            <a:ln w="9525">
              <a:noFill/>
              <a:miter lim="800000"/>
              <a:headEnd/>
              <a:tailEnd/>
            </a:ln>
            <a:effectLst/>
          </p:spPr>
          <p:txBody>
            <a:bodyPr wrap="none" lIns="69850" tIns="34925" rIns="69850" bIns="34925">
              <a:spAutoFit/>
            </a:bodyPr>
            <a:lstStyle/>
            <a:p>
              <a:pPr defTabSz="528638" eaLnBrk="0" hangingPunct="0">
                <a:lnSpc>
                  <a:spcPct val="90000"/>
                </a:lnSpc>
              </a:pPr>
              <a:r>
                <a:rPr lang="el-GR" sz="1600" b="1" dirty="0">
                  <a:effectLst>
                    <a:outerShdw blurRad="38100" dist="38100" dir="2700000" algn="tl">
                      <a:srgbClr val="C0C0C0"/>
                    </a:outerShdw>
                  </a:effectLst>
                </a:rPr>
                <a:t>Απόβλητα</a:t>
              </a:r>
              <a:endParaRPr lang="en-US" sz="1600" b="1" dirty="0">
                <a:effectLst>
                  <a:outerShdw blurRad="38100" dist="38100" dir="2700000" algn="tl">
                    <a:srgbClr val="C0C0C0"/>
                  </a:outerShdw>
                </a:effectLst>
              </a:endParaRPr>
            </a:p>
          </p:txBody>
        </p:sp>
        <p:sp>
          <p:nvSpPr>
            <p:cNvPr id="69" name="Rectangle 19">
              <a:extLst>
                <a:ext uri="{FF2B5EF4-FFF2-40B4-BE49-F238E27FC236}">
                  <a16:creationId xmlns:a16="http://schemas.microsoft.com/office/drawing/2014/main" id="{10D8BD6B-109F-5CC9-5AC7-1E0ED35A2A35}"/>
                </a:ext>
              </a:extLst>
            </p:cNvPr>
            <p:cNvSpPr>
              <a:spLocks noChangeArrowheads="1"/>
            </p:cNvSpPr>
            <p:nvPr/>
          </p:nvSpPr>
          <p:spPr bwMode="auto">
            <a:xfrm>
              <a:off x="5341938" y="2750517"/>
              <a:ext cx="1893532" cy="292131"/>
            </a:xfrm>
            <a:prstGeom prst="rect">
              <a:avLst/>
            </a:prstGeom>
            <a:noFill/>
            <a:ln w="9525">
              <a:noFill/>
              <a:miter lim="800000"/>
              <a:headEnd/>
              <a:tailEnd/>
            </a:ln>
            <a:effectLst/>
          </p:spPr>
          <p:txBody>
            <a:bodyPr wrap="none" lIns="69850" tIns="34925" rIns="69850" bIns="34925">
              <a:spAutoFit/>
            </a:bodyPr>
            <a:lstStyle/>
            <a:p>
              <a:pPr defTabSz="528638" eaLnBrk="0" hangingPunct="0">
                <a:lnSpc>
                  <a:spcPct val="90000"/>
                </a:lnSpc>
              </a:pPr>
              <a:r>
                <a:rPr lang="el-GR" sz="1600" b="1" dirty="0">
                  <a:effectLst>
                    <a:outerShdw blurRad="38100" dist="38100" dir="2700000" algn="tl">
                      <a:srgbClr val="C0C0C0"/>
                    </a:outerShdw>
                  </a:effectLst>
                </a:rPr>
                <a:t>Θρεπτικά συστατικά</a:t>
              </a:r>
              <a:endParaRPr lang="en-US" sz="1600" b="1" dirty="0">
                <a:effectLst>
                  <a:outerShdw blurRad="38100" dist="38100" dir="2700000" algn="tl">
                    <a:srgbClr val="C0C0C0"/>
                  </a:outerShdw>
                </a:effectLst>
              </a:endParaRPr>
            </a:p>
          </p:txBody>
        </p:sp>
        <p:sp>
          <p:nvSpPr>
            <p:cNvPr id="70" name="Line 20">
              <a:extLst>
                <a:ext uri="{FF2B5EF4-FFF2-40B4-BE49-F238E27FC236}">
                  <a16:creationId xmlns:a16="http://schemas.microsoft.com/office/drawing/2014/main" id="{4F89D74C-5EF6-34EB-1F4F-FF9B08695ADE}"/>
                </a:ext>
              </a:extLst>
            </p:cNvPr>
            <p:cNvSpPr>
              <a:spLocks noChangeShapeType="1"/>
            </p:cNvSpPr>
            <p:nvPr/>
          </p:nvSpPr>
          <p:spPr bwMode="auto">
            <a:xfrm flipH="1" flipV="1">
              <a:off x="5275263" y="4295155"/>
              <a:ext cx="614362" cy="265112"/>
            </a:xfrm>
            <a:prstGeom prst="line">
              <a:avLst/>
            </a:prstGeom>
            <a:noFill/>
            <a:ln w="12700">
              <a:solidFill>
                <a:schemeClr val="tx1"/>
              </a:solidFill>
              <a:round/>
              <a:headEnd type="stealth" w="med" len="lg"/>
              <a:tailEnd type="none" w="sm" len="sm"/>
            </a:ln>
            <a:effectLst/>
          </p:spPr>
          <p:txBody>
            <a:bodyPr/>
            <a:lstStyle/>
            <a:p>
              <a:endParaRPr lang="el-GR"/>
            </a:p>
          </p:txBody>
        </p:sp>
        <p:sp>
          <p:nvSpPr>
            <p:cNvPr id="71" name="Rectangle 21">
              <a:extLst>
                <a:ext uri="{FF2B5EF4-FFF2-40B4-BE49-F238E27FC236}">
                  <a16:creationId xmlns:a16="http://schemas.microsoft.com/office/drawing/2014/main" id="{957E7D79-B35C-B84A-8C60-E3B143E00BA3}"/>
                </a:ext>
              </a:extLst>
            </p:cNvPr>
            <p:cNvSpPr>
              <a:spLocks noChangeArrowheads="1"/>
            </p:cNvSpPr>
            <p:nvPr/>
          </p:nvSpPr>
          <p:spPr bwMode="auto">
            <a:xfrm>
              <a:off x="2090738" y="3095005"/>
              <a:ext cx="1369542" cy="513730"/>
            </a:xfrm>
            <a:prstGeom prst="rect">
              <a:avLst/>
            </a:prstGeom>
            <a:noFill/>
            <a:ln w="9525">
              <a:noFill/>
              <a:miter lim="800000"/>
              <a:headEnd/>
              <a:tailEnd/>
            </a:ln>
            <a:effectLst/>
          </p:spPr>
          <p:txBody>
            <a:bodyPr wrap="none" lIns="69850" tIns="34925" rIns="69850" bIns="34925">
              <a:spAutoFit/>
            </a:bodyPr>
            <a:lstStyle/>
            <a:p>
              <a:pPr algn="ctr" defTabSz="528638" eaLnBrk="0" hangingPunct="0">
                <a:lnSpc>
                  <a:spcPct val="90000"/>
                </a:lnSpc>
              </a:pPr>
              <a:r>
                <a:rPr lang="el-GR" sz="1600" b="1" dirty="0">
                  <a:effectLst>
                    <a:outerShdw blurRad="38100" dist="38100" dir="2700000" algn="tl">
                      <a:srgbClr val="C0C0C0"/>
                    </a:outerShdw>
                  </a:effectLst>
                </a:rPr>
                <a:t>Απόκριση </a:t>
              </a:r>
            </a:p>
            <a:p>
              <a:pPr algn="ctr" defTabSz="528638" eaLnBrk="0" hangingPunct="0">
                <a:lnSpc>
                  <a:spcPct val="90000"/>
                </a:lnSpc>
              </a:pPr>
              <a:r>
                <a:rPr lang="el-GR" sz="1600" b="1" dirty="0">
                  <a:effectLst>
                    <a:outerShdw blurRad="38100" dist="38100" dir="2700000" algn="tl">
                      <a:srgbClr val="C0C0C0"/>
                    </a:outerShdw>
                  </a:effectLst>
                </a:rPr>
                <a:t>ανοσολογικού</a:t>
              </a:r>
              <a:endParaRPr lang="en-US" sz="1600" b="1" dirty="0">
                <a:effectLst>
                  <a:outerShdw blurRad="38100" dist="38100" dir="2700000" algn="tl">
                    <a:srgbClr val="C0C0C0"/>
                  </a:outerShdw>
                </a:effectLst>
              </a:endParaRPr>
            </a:p>
          </p:txBody>
        </p:sp>
        <p:grpSp>
          <p:nvGrpSpPr>
            <p:cNvPr id="72" name="Group 22">
              <a:extLst>
                <a:ext uri="{FF2B5EF4-FFF2-40B4-BE49-F238E27FC236}">
                  <a16:creationId xmlns:a16="http://schemas.microsoft.com/office/drawing/2014/main" id="{E68C64B7-570D-E04A-6464-C3DE75E5C42F}"/>
                </a:ext>
              </a:extLst>
            </p:cNvPr>
            <p:cNvGrpSpPr>
              <a:grpSpLocks/>
            </p:cNvGrpSpPr>
            <p:nvPr/>
          </p:nvGrpSpPr>
          <p:grpSpPr bwMode="auto">
            <a:xfrm>
              <a:off x="2884488" y="4026867"/>
              <a:ext cx="1055687" cy="354013"/>
              <a:chOff x="2044" y="2306"/>
              <a:chExt cx="725" cy="223"/>
            </a:xfrm>
          </p:grpSpPr>
          <p:sp>
            <p:nvSpPr>
              <p:cNvPr id="129" name="Line 23">
                <a:extLst>
                  <a:ext uri="{FF2B5EF4-FFF2-40B4-BE49-F238E27FC236}">
                    <a16:creationId xmlns:a16="http://schemas.microsoft.com/office/drawing/2014/main" id="{A64A2641-E788-8FEA-CE73-EEBA54B9AEE8}"/>
                  </a:ext>
                </a:extLst>
              </p:cNvPr>
              <p:cNvSpPr>
                <a:spLocks noChangeShapeType="1"/>
              </p:cNvSpPr>
              <p:nvPr/>
            </p:nvSpPr>
            <p:spPr bwMode="auto">
              <a:xfrm flipH="1">
                <a:off x="2044" y="2417"/>
                <a:ext cx="725" cy="0"/>
              </a:xfrm>
              <a:prstGeom prst="line">
                <a:avLst/>
              </a:prstGeom>
              <a:noFill/>
              <a:ln w="12700">
                <a:solidFill>
                  <a:schemeClr val="tx1"/>
                </a:solidFill>
                <a:round/>
                <a:headEnd type="stealth" w="med" len="lg"/>
                <a:tailEnd type="none" w="sm" len="sm"/>
              </a:ln>
              <a:effectLst/>
            </p:spPr>
            <p:txBody>
              <a:bodyPr/>
              <a:lstStyle/>
              <a:p>
                <a:endParaRPr lang="el-GR"/>
              </a:p>
            </p:txBody>
          </p:sp>
          <p:grpSp>
            <p:nvGrpSpPr>
              <p:cNvPr id="130" name="Group 24">
                <a:extLst>
                  <a:ext uri="{FF2B5EF4-FFF2-40B4-BE49-F238E27FC236}">
                    <a16:creationId xmlns:a16="http://schemas.microsoft.com/office/drawing/2014/main" id="{5B01ECFC-23F7-6CC2-A88B-A33D7B349D8D}"/>
                  </a:ext>
                </a:extLst>
              </p:cNvPr>
              <p:cNvGrpSpPr>
                <a:grpSpLocks/>
              </p:cNvGrpSpPr>
              <p:nvPr/>
            </p:nvGrpSpPr>
            <p:grpSpPr bwMode="auto">
              <a:xfrm>
                <a:off x="2382" y="2306"/>
                <a:ext cx="181" cy="223"/>
                <a:chOff x="2382" y="2306"/>
                <a:chExt cx="181" cy="223"/>
              </a:xfrm>
            </p:grpSpPr>
            <p:sp>
              <p:nvSpPr>
                <p:cNvPr id="131" name="Oval 25">
                  <a:extLst>
                    <a:ext uri="{FF2B5EF4-FFF2-40B4-BE49-F238E27FC236}">
                      <a16:creationId xmlns:a16="http://schemas.microsoft.com/office/drawing/2014/main" id="{153638F2-4647-1301-100E-803935EEF2EE}"/>
                    </a:ext>
                  </a:extLst>
                </p:cNvPr>
                <p:cNvSpPr>
                  <a:spLocks noChangeArrowheads="1"/>
                </p:cNvSpPr>
                <p:nvPr/>
              </p:nvSpPr>
              <p:spPr bwMode="auto">
                <a:xfrm>
                  <a:off x="2385" y="2338"/>
                  <a:ext cx="171" cy="157"/>
                </a:xfrm>
                <a:prstGeom prst="ellipse">
                  <a:avLst/>
                </a:prstGeom>
                <a:noFill/>
                <a:ln w="12700">
                  <a:solidFill>
                    <a:schemeClr val="tx1"/>
                  </a:solidFill>
                  <a:round/>
                  <a:headEnd/>
                  <a:tailEnd/>
                </a:ln>
                <a:effectLst/>
              </p:spPr>
              <p:txBody>
                <a:bodyPr wrap="none" anchor="ctr"/>
                <a:lstStyle/>
                <a:p>
                  <a:endParaRPr lang="el-GR"/>
                </a:p>
              </p:txBody>
            </p:sp>
            <p:sp>
              <p:nvSpPr>
                <p:cNvPr id="132" name="Line 26">
                  <a:extLst>
                    <a:ext uri="{FF2B5EF4-FFF2-40B4-BE49-F238E27FC236}">
                      <a16:creationId xmlns:a16="http://schemas.microsoft.com/office/drawing/2014/main" id="{67927EE6-8D72-7E55-B79C-279058811232}"/>
                    </a:ext>
                  </a:extLst>
                </p:cNvPr>
                <p:cNvSpPr>
                  <a:spLocks noChangeShapeType="1"/>
                </p:cNvSpPr>
                <p:nvPr/>
              </p:nvSpPr>
              <p:spPr bwMode="auto">
                <a:xfrm>
                  <a:off x="2382" y="2306"/>
                  <a:ext cx="181" cy="223"/>
                </a:xfrm>
                <a:prstGeom prst="line">
                  <a:avLst/>
                </a:prstGeom>
                <a:noFill/>
                <a:ln w="12700">
                  <a:solidFill>
                    <a:schemeClr val="tx1"/>
                  </a:solidFill>
                  <a:round/>
                  <a:headEnd type="none" w="sm" len="sm"/>
                  <a:tailEnd type="none" w="sm" len="sm"/>
                </a:ln>
                <a:effectLst/>
              </p:spPr>
              <p:txBody>
                <a:bodyPr/>
                <a:lstStyle/>
                <a:p>
                  <a:endParaRPr lang="el-GR"/>
                </a:p>
              </p:txBody>
            </p:sp>
          </p:grpSp>
        </p:grpSp>
        <p:sp>
          <p:nvSpPr>
            <p:cNvPr id="73" name="Arc 27">
              <a:extLst>
                <a:ext uri="{FF2B5EF4-FFF2-40B4-BE49-F238E27FC236}">
                  <a16:creationId xmlns:a16="http://schemas.microsoft.com/office/drawing/2014/main" id="{525B721E-76B3-833A-C34E-C14FB530475A}"/>
                </a:ext>
              </a:extLst>
            </p:cNvPr>
            <p:cNvSpPr>
              <a:spLocks/>
            </p:cNvSpPr>
            <p:nvPr/>
          </p:nvSpPr>
          <p:spPr bwMode="auto">
            <a:xfrm>
              <a:off x="4510088" y="5185742"/>
              <a:ext cx="354012" cy="26828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a:effectLst/>
          </p:spPr>
          <p:txBody>
            <a:bodyPr/>
            <a:lstStyle/>
            <a:p>
              <a:endParaRPr lang="el-GR"/>
            </a:p>
          </p:txBody>
        </p:sp>
        <p:sp>
          <p:nvSpPr>
            <p:cNvPr id="74" name="Rectangle 28">
              <a:extLst>
                <a:ext uri="{FF2B5EF4-FFF2-40B4-BE49-F238E27FC236}">
                  <a16:creationId xmlns:a16="http://schemas.microsoft.com/office/drawing/2014/main" id="{3BC4E0CA-E00F-7D6D-890B-A17AB4D218F5}"/>
                </a:ext>
              </a:extLst>
            </p:cNvPr>
            <p:cNvSpPr>
              <a:spLocks noChangeArrowheads="1"/>
            </p:cNvSpPr>
            <p:nvPr/>
          </p:nvSpPr>
          <p:spPr bwMode="auto">
            <a:xfrm>
              <a:off x="4879975" y="5363542"/>
              <a:ext cx="1901825" cy="513730"/>
            </a:xfrm>
            <a:prstGeom prst="rect">
              <a:avLst/>
            </a:prstGeom>
            <a:noFill/>
            <a:ln w="9525">
              <a:noFill/>
              <a:miter lim="800000"/>
              <a:headEnd/>
              <a:tailEnd/>
            </a:ln>
            <a:effectLst/>
          </p:spPr>
          <p:txBody>
            <a:bodyPr lIns="69850" tIns="34925" rIns="69850" bIns="34925">
              <a:spAutoFit/>
            </a:bodyPr>
            <a:lstStyle/>
            <a:p>
              <a:pPr algn="ctr" defTabSz="528638" eaLnBrk="0" hangingPunct="0">
                <a:lnSpc>
                  <a:spcPct val="90000"/>
                </a:lnSpc>
              </a:pPr>
              <a:r>
                <a:rPr lang="el-GR" sz="1600" b="1" dirty="0">
                  <a:effectLst>
                    <a:outerShdw blurRad="38100" dist="38100" dir="2700000" algn="tl">
                      <a:srgbClr val="C0C0C0"/>
                    </a:outerShdw>
                  </a:effectLst>
                </a:rPr>
                <a:t>Μεμβράνη περιβλήματος</a:t>
              </a:r>
              <a:endParaRPr lang="en-US" sz="1600" b="1" dirty="0">
                <a:effectLst>
                  <a:outerShdw blurRad="38100" dist="38100" dir="2700000" algn="tl">
                    <a:srgbClr val="C0C0C0"/>
                  </a:outerShdw>
                </a:effectLst>
              </a:endParaRPr>
            </a:p>
          </p:txBody>
        </p:sp>
        <p:sp>
          <p:nvSpPr>
            <p:cNvPr id="75" name="Rectangle 29">
              <a:extLst>
                <a:ext uri="{FF2B5EF4-FFF2-40B4-BE49-F238E27FC236}">
                  <a16:creationId xmlns:a16="http://schemas.microsoft.com/office/drawing/2014/main" id="{E8BBBB18-D178-69C7-0F5A-BF4514F71842}"/>
                </a:ext>
              </a:extLst>
            </p:cNvPr>
            <p:cNvSpPr>
              <a:spLocks noChangeArrowheads="1"/>
            </p:cNvSpPr>
            <p:nvPr/>
          </p:nvSpPr>
          <p:spPr bwMode="auto">
            <a:xfrm>
              <a:off x="3000364" y="1940847"/>
              <a:ext cx="3281219" cy="476478"/>
            </a:xfrm>
            <a:prstGeom prst="rect">
              <a:avLst/>
            </a:prstGeom>
            <a:noFill/>
            <a:ln w="9525">
              <a:noFill/>
              <a:miter lim="800000"/>
              <a:headEnd/>
              <a:tailEnd/>
            </a:ln>
            <a:effectLst/>
          </p:spPr>
          <p:txBody>
            <a:bodyPr wrap="none" lIns="92075" tIns="46038" rIns="92075" bIns="46038">
              <a:spAutoFit/>
            </a:bodyPr>
            <a:lstStyle/>
            <a:p>
              <a:pPr eaLnBrk="0" hangingPunct="0">
                <a:lnSpc>
                  <a:spcPct val="89000"/>
                </a:lnSpc>
              </a:pPr>
              <a:r>
                <a:rPr lang="en-US" sz="2800" b="1" u="sng" dirty="0">
                  <a:effectLst>
                    <a:outerShdw blurRad="38100" dist="38100" dir="2700000" algn="tl">
                      <a:srgbClr val="C0C0C0"/>
                    </a:outerShdw>
                  </a:effectLst>
                </a:rPr>
                <a:t>“</a:t>
              </a:r>
              <a:r>
                <a:rPr lang="el-GR" sz="2800" dirty="0" err="1"/>
                <a:t>ανοσοαπομόνωση</a:t>
              </a:r>
              <a:r>
                <a:rPr lang="en-US" sz="2800" b="1" u="sng" dirty="0">
                  <a:effectLst>
                    <a:outerShdw blurRad="38100" dist="38100" dir="2700000" algn="tl">
                      <a:srgbClr val="C0C0C0"/>
                    </a:outerShdw>
                  </a:effectLst>
                </a:rPr>
                <a:t>”</a:t>
              </a:r>
            </a:p>
          </p:txBody>
        </p:sp>
        <p:grpSp>
          <p:nvGrpSpPr>
            <p:cNvPr id="76" name="Group 30">
              <a:extLst>
                <a:ext uri="{FF2B5EF4-FFF2-40B4-BE49-F238E27FC236}">
                  <a16:creationId xmlns:a16="http://schemas.microsoft.com/office/drawing/2014/main" id="{8D97A676-43C1-6C19-0E09-642AFA56B94A}"/>
                </a:ext>
              </a:extLst>
            </p:cNvPr>
            <p:cNvGrpSpPr>
              <a:grpSpLocks/>
            </p:cNvGrpSpPr>
            <p:nvPr/>
          </p:nvGrpSpPr>
          <p:grpSpPr bwMode="auto">
            <a:xfrm>
              <a:off x="2376488" y="3701430"/>
              <a:ext cx="644525" cy="541337"/>
              <a:chOff x="1684" y="2101"/>
              <a:chExt cx="442" cy="341"/>
            </a:xfrm>
          </p:grpSpPr>
          <p:sp>
            <p:nvSpPr>
              <p:cNvPr id="120" name="Line 31">
                <a:extLst>
                  <a:ext uri="{FF2B5EF4-FFF2-40B4-BE49-F238E27FC236}">
                    <a16:creationId xmlns:a16="http://schemas.microsoft.com/office/drawing/2014/main" id="{25863034-CD0E-5E30-A25E-708BB305C393}"/>
                  </a:ext>
                </a:extLst>
              </p:cNvPr>
              <p:cNvSpPr>
                <a:spLocks noChangeShapeType="1"/>
              </p:cNvSpPr>
              <p:nvPr/>
            </p:nvSpPr>
            <p:spPr bwMode="auto">
              <a:xfrm flipV="1">
                <a:off x="1905" y="2142"/>
                <a:ext cx="48" cy="55"/>
              </a:xfrm>
              <a:prstGeom prst="line">
                <a:avLst/>
              </a:prstGeom>
              <a:noFill/>
              <a:ln w="12700">
                <a:solidFill>
                  <a:schemeClr val="tx1"/>
                </a:solidFill>
                <a:round/>
                <a:headEnd type="none" w="sm" len="sm"/>
                <a:tailEnd type="none" w="sm" len="sm"/>
              </a:ln>
              <a:effectLst/>
            </p:spPr>
            <p:txBody>
              <a:bodyPr/>
              <a:lstStyle/>
              <a:p>
                <a:endParaRPr lang="el-GR"/>
              </a:p>
            </p:txBody>
          </p:sp>
          <p:sp>
            <p:nvSpPr>
              <p:cNvPr id="121" name="Line 32">
                <a:extLst>
                  <a:ext uri="{FF2B5EF4-FFF2-40B4-BE49-F238E27FC236}">
                    <a16:creationId xmlns:a16="http://schemas.microsoft.com/office/drawing/2014/main" id="{0710DD0E-A1F8-A105-E92A-1D06B2462BC7}"/>
                  </a:ext>
                </a:extLst>
              </p:cNvPr>
              <p:cNvSpPr>
                <a:spLocks noChangeShapeType="1"/>
              </p:cNvSpPr>
              <p:nvPr/>
            </p:nvSpPr>
            <p:spPr bwMode="auto">
              <a:xfrm>
                <a:off x="1982" y="2343"/>
                <a:ext cx="79" cy="0"/>
              </a:xfrm>
              <a:prstGeom prst="line">
                <a:avLst/>
              </a:prstGeom>
              <a:noFill/>
              <a:ln w="12700">
                <a:solidFill>
                  <a:schemeClr val="tx1"/>
                </a:solidFill>
                <a:round/>
                <a:headEnd type="none" w="sm" len="sm"/>
                <a:tailEnd type="none" w="sm" len="sm"/>
              </a:ln>
              <a:effectLst/>
            </p:spPr>
            <p:txBody>
              <a:bodyPr/>
              <a:lstStyle/>
              <a:p>
                <a:endParaRPr lang="el-GR"/>
              </a:p>
            </p:txBody>
          </p:sp>
          <p:sp>
            <p:nvSpPr>
              <p:cNvPr id="122" name="Arc 33">
                <a:extLst>
                  <a:ext uri="{FF2B5EF4-FFF2-40B4-BE49-F238E27FC236}">
                    <a16:creationId xmlns:a16="http://schemas.microsoft.com/office/drawing/2014/main" id="{3C81ED2B-C77E-98A4-F28C-2779BC2D0B6F}"/>
                  </a:ext>
                </a:extLst>
              </p:cNvPr>
              <p:cNvSpPr>
                <a:spLocks/>
              </p:cNvSpPr>
              <p:nvPr/>
            </p:nvSpPr>
            <p:spPr bwMode="auto">
              <a:xfrm rot="15540000">
                <a:off x="1938" y="2105"/>
                <a:ext cx="62" cy="54"/>
              </a:xfrm>
              <a:custGeom>
                <a:avLst/>
                <a:gdLst>
                  <a:gd name="G0" fmla="+- 21596 0 0"/>
                  <a:gd name="G1" fmla="+- 21575 0 0"/>
                  <a:gd name="G2" fmla="+- 21600 0 0"/>
                  <a:gd name="T0" fmla="*/ 0 w 21596"/>
                  <a:gd name="T1" fmla="*/ 21175 h 21575"/>
                  <a:gd name="T2" fmla="*/ 20552 w 21596"/>
                  <a:gd name="T3" fmla="*/ 0 h 21575"/>
                  <a:gd name="T4" fmla="*/ 21596 w 21596"/>
                  <a:gd name="T5" fmla="*/ 21575 h 21575"/>
                </a:gdLst>
                <a:ahLst/>
                <a:cxnLst>
                  <a:cxn ang="0">
                    <a:pos x="T0" y="T1"/>
                  </a:cxn>
                  <a:cxn ang="0">
                    <a:pos x="T2" y="T3"/>
                  </a:cxn>
                  <a:cxn ang="0">
                    <a:pos x="T4" y="T5"/>
                  </a:cxn>
                </a:cxnLst>
                <a:rect l="0" t="0" r="r" b="b"/>
                <a:pathLst>
                  <a:path w="21596" h="21575" fill="none" extrusionOk="0">
                    <a:moveTo>
                      <a:pt x="-1" y="21174"/>
                    </a:moveTo>
                    <a:cubicBezTo>
                      <a:pt x="210" y="9807"/>
                      <a:pt x="9196" y="549"/>
                      <a:pt x="20552" y="0"/>
                    </a:cubicBezTo>
                  </a:path>
                  <a:path w="21596" h="21575" stroke="0" extrusionOk="0">
                    <a:moveTo>
                      <a:pt x="-1" y="21174"/>
                    </a:moveTo>
                    <a:cubicBezTo>
                      <a:pt x="210" y="9807"/>
                      <a:pt x="9196" y="549"/>
                      <a:pt x="20552" y="0"/>
                    </a:cubicBezTo>
                    <a:lnTo>
                      <a:pt x="21596" y="21575"/>
                    </a:lnTo>
                    <a:close/>
                  </a:path>
                </a:pathLst>
              </a:custGeom>
              <a:noFill/>
              <a:ln w="12700" cap="rnd">
                <a:solidFill>
                  <a:schemeClr val="tx1"/>
                </a:solidFill>
                <a:round/>
                <a:headEnd type="none" w="sm" len="sm"/>
                <a:tailEnd type="none" w="sm" len="sm"/>
              </a:ln>
              <a:effectLst/>
            </p:spPr>
            <p:txBody>
              <a:bodyPr/>
              <a:lstStyle/>
              <a:p>
                <a:endParaRPr lang="el-GR"/>
              </a:p>
            </p:txBody>
          </p:sp>
          <p:sp>
            <p:nvSpPr>
              <p:cNvPr id="123" name="Line 34">
                <a:extLst>
                  <a:ext uri="{FF2B5EF4-FFF2-40B4-BE49-F238E27FC236}">
                    <a16:creationId xmlns:a16="http://schemas.microsoft.com/office/drawing/2014/main" id="{0DBDF344-1732-1C14-A9C3-4164F8697D94}"/>
                  </a:ext>
                </a:extLst>
              </p:cNvPr>
              <p:cNvSpPr>
                <a:spLocks noChangeShapeType="1"/>
              </p:cNvSpPr>
              <p:nvPr/>
            </p:nvSpPr>
            <p:spPr bwMode="auto">
              <a:xfrm>
                <a:off x="2066" y="2312"/>
                <a:ext cx="0" cy="73"/>
              </a:xfrm>
              <a:prstGeom prst="line">
                <a:avLst/>
              </a:prstGeom>
              <a:noFill/>
              <a:ln w="12700">
                <a:solidFill>
                  <a:schemeClr val="tx1"/>
                </a:solidFill>
                <a:round/>
                <a:headEnd type="none" w="sm" len="sm"/>
                <a:tailEnd type="none" w="sm" len="sm"/>
              </a:ln>
              <a:effectLst/>
            </p:spPr>
            <p:txBody>
              <a:bodyPr/>
              <a:lstStyle/>
              <a:p>
                <a:endParaRPr lang="el-GR"/>
              </a:p>
            </p:txBody>
          </p:sp>
          <p:sp>
            <p:nvSpPr>
              <p:cNvPr id="124" name="Line 35">
                <a:extLst>
                  <a:ext uri="{FF2B5EF4-FFF2-40B4-BE49-F238E27FC236}">
                    <a16:creationId xmlns:a16="http://schemas.microsoft.com/office/drawing/2014/main" id="{DABCAF5C-1D20-17BB-7052-683D7F49D0A1}"/>
                  </a:ext>
                </a:extLst>
              </p:cNvPr>
              <p:cNvSpPr>
                <a:spLocks noChangeShapeType="1"/>
              </p:cNvSpPr>
              <p:nvPr/>
            </p:nvSpPr>
            <p:spPr bwMode="auto">
              <a:xfrm flipH="1">
                <a:off x="2068" y="2315"/>
                <a:ext cx="58" cy="0"/>
              </a:xfrm>
              <a:prstGeom prst="line">
                <a:avLst/>
              </a:prstGeom>
              <a:noFill/>
              <a:ln w="12700">
                <a:solidFill>
                  <a:schemeClr val="tx1"/>
                </a:solidFill>
                <a:round/>
                <a:headEnd type="none" w="sm" len="sm"/>
                <a:tailEnd type="none" w="sm" len="sm"/>
              </a:ln>
              <a:effectLst/>
            </p:spPr>
            <p:txBody>
              <a:bodyPr/>
              <a:lstStyle/>
              <a:p>
                <a:endParaRPr lang="el-GR"/>
              </a:p>
            </p:txBody>
          </p:sp>
          <p:sp>
            <p:nvSpPr>
              <p:cNvPr id="125" name="Line 36">
                <a:extLst>
                  <a:ext uri="{FF2B5EF4-FFF2-40B4-BE49-F238E27FC236}">
                    <a16:creationId xmlns:a16="http://schemas.microsoft.com/office/drawing/2014/main" id="{6F3255FA-F4CF-3ADA-FA05-52EC33B7565F}"/>
                  </a:ext>
                </a:extLst>
              </p:cNvPr>
              <p:cNvSpPr>
                <a:spLocks noChangeShapeType="1"/>
              </p:cNvSpPr>
              <p:nvPr/>
            </p:nvSpPr>
            <p:spPr bwMode="auto">
              <a:xfrm flipH="1">
                <a:off x="2068" y="2381"/>
                <a:ext cx="58" cy="0"/>
              </a:xfrm>
              <a:prstGeom prst="line">
                <a:avLst/>
              </a:prstGeom>
              <a:noFill/>
              <a:ln w="12700">
                <a:solidFill>
                  <a:schemeClr val="tx1"/>
                </a:solidFill>
                <a:round/>
                <a:headEnd type="none" w="sm" len="sm"/>
                <a:tailEnd type="none" w="sm" len="sm"/>
              </a:ln>
              <a:effectLst/>
            </p:spPr>
            <p:txBody>
              <a:bodyPr/>
              <a:lstStyle/>
              <a:p>
                <a:endParaRPr lang="el-GR"/>
              </a:p>
            </p:txBody>
          </p:sp>
          <p:grpSp>
            <p:nvGrpSpPr>
              <p:cNvPr id="126" name="Group 37">
                <a:extLst>
                  <a:ext uri="{FF2B5EF4-FFF2-40B4-BE49-F238E27FC236}">
                    <a16:creationId xmlns:a16="http://schemas.microsoft.com/office/drawing/2014/main" id="{DE3E3F31-97B6-7CD1-2404-99CA85E46769}"/>
                  </a:ext>
                </a:extLst>
              </p:cNvPr>
              <p:cNvGrpSpPr>
                <a:grpSpLocks/>
              </p:cNvGrpSpPr>
              <p:nvPr/>
            </p:nvGrpSpPr>
            <p:grpSpPr bwMode="auto">
              <a:xfrm>
                <a:off x="1684" y="2171"/>
                <a:ext cx="291" cy="271"/>
                <a:chOff x="1684" y="2171"/>
                <a:chExt cx="291" cy="271"/>
              </a:xfrm>
            </p:grpSpPr>
            <p:sp>
              <p:nvSpPr>
                <p:cNvPr id="127" name="Oval 38">
                  <a:extLst>
                    <a:ext uri="{FF2B5EF4-FFF2-40B4-BE49-F238E27FC236}">
                      <a16:creationId xmlns:a16="http://schemas.microsoft.com/office/drawing/2014/main" id="{5DE1F47D-2982-6B34-890A-C8771D527BB6}"/>
                    </a:ext>
                  </a:extLst>
                </p:cNvPr>
                <p:cNvSpPr>
                  <a:spLocks noChangeArrowheads="1"/>
                </p:cNvSpPr>
                <p:nvPr/>
              </p:nvSpPr>
              <p:spPr bwMode="auto">
                <a:xfrm>
                  <a:off x="1684" y="2171"/>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28" name="Oval 39">
                  <a:extLst>
                    <a:ext uri="{FF2B5EF4-FFF2-40B4-BE49-F238E27FC236}">
                      <a16:creationId xmlns:a16="http://schemas.microsoft.com/office/drawing/2014/main" id="{31F1DD86-A8D2-4CFC-4C94-9C83A15E9370}"/>
                    </a:ext>
                  </a:extLst>
                </p:cNvPr>
                <p:cNvSpPr>
                  <a:spLocks noChangeArrowheads="1"/>
                </p:cNvSpPr>
                <p:nvPr/>
              </p:nvSpPr>
              <p:spPr bwMode="auto">
                <a:xfrm>
                  <a:off x="1785" y="2285"/>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grpSp>
          <p:nvGrpSpPr>
            <p:cNvPr id="77" name="Group 40">
              <a:extLst>
                <a:ext uri="{FF2B5EF4-FFF2-40B4-BE49-F238E27FC236}">
                  <a16:creationId xmlns:a16="http://schemas.microsoft.com/office/drawing/2014/main" id="{75A52CDD-FCD1-EC00-FDFF-FD1EE8ADB99A}"/>
                </a:ext>
              </a:extLst>
            </p:cNvPr>
            <p:cNvGrpSpPr>
              <a:grpSpLocks/>
            </p:cNvGrpSpPr>
            <p:nvPr/>
          </p:nvGrpSpPr>
          <p:grpSpPr bwMode="auto">
            <a:xfrm>
              <a:off x="2647950" y="4768230"/>
              <a:ext cx="642938" cy="541337"/>
              <a:chOff x="1876" y="2773"/>
              <a:chExt cx="442" cy="341"/>
            </a:xfrm>
          </p:grpSpPr>
          <p:sp>
            <p:nvSpPr>
              <p:cNvPr id="111" name="Line 41">
                <a:extLst>
                  <a:ext uri="{FF2B5EF4-FFF2-40B4-BE49-F238E27FC236}">
                    <a16:creationId xmlns:a16="http://schemas.microsoft.com/office/drawing/2014/main" id="{E7DD299A-4143-B652-9D66-27EBCF0E39E5}"/>
                  </a:ext>
                </a:extLst>
              </p:cNvPr>
              <p:cNvSpPr>
                <a:spLocks noChangeShapeType="1"/>
              </p:cNvSpPr>
              <p:nvPr/>
            </p:nvSpPr>
            <p:spPr bwMode="auto">
              <a:xfrm flipV="1">
                <a:off x="2097" y="2814"/>
                <a:ext cx="48" cy="55"/>
              </a:xfrm>
              <a:prstGeom prst="line">
                <a:avLst/>
              </a:prstGeom>
              <a:noFill/>
              <a:ln w="12700">
                <a:solidFill>
                  <a:schemeClr val="tx1"/>
                </a:solidFill>
                <a:round/>
                <a:headEnd type="none" w="sm" len="sm"/>
                <a:tailEnd type="none" w="sm" len="sm"/>
              </a:ln>
              <a:effectLst/>
            </p:spPr>
            <p:txBody>
              <a:bodyPr/>
              <a:lstStyle/>
              <a:p>
                <a:endParaRPr lang="el-GR"/>
              </a:p>
            </p:txBody>
          </p:sp>
          <p:sp>
            <p:nvSpPr>
              <p:cNvPr id="112" name="Line 42">
                <a:extLst>
                  <a:ext uri="{FF2B5EF4-FFF2-40B4-BE49-F238E27FC236}">
                    <a16:creationId xmlns:a16="http://schemas.microsoft.com/office/drawing/2014/main" id="{18440C6F-3646-4C3B-B73E-9B33F961B6D7}"/>
                  </a:ext>
                </a:extLst>
              </p:cNvPr>
              <p:cNvSpPr>
                <a:spLocks noChangeShapeType="1"/>
              </p:cNvSpPr>
              <p:nvPr/>
            </p:nvSpPr>
            <p:spPr bwMode="auto">
              <a:xfrm>
                <a:off x="2174" y="3015"/>
                <a:ext cx="79" cy="0"/>
              </a:xfrm>
              <a:prstGeom prst="line">
                <a:avLst/>
              </a:prstGeom>
              <a:noFill/>
              <a:ln w="12700">
                <a:solidFill>
                  <a:schemeClr val="tx1"/>
                </a:solidFill>
                <a:round/>
                <a:headEnd type="none" w="sm" len="sm"/>
                <a:tailEnd type="none" w="sm" len="sm"/>
              </a:ln>
              <a:effectLst/>
            </p:spPr>
            <p:txBody>
              <a:bodyPr/>
              <a:lstStyle/>
              <a:p>
                <a:endParaRPr lang="el-GR"/>
              </a:p>
            </p:txBody>
          </p:sp>
          <p:sp>
            <p:nvSpPr>
              <p:cNvPr id="113" name="Arc 43">
                <a:extLst>
                  <a:ext uri="{FF2B5EF4-FFF2-40B4-BE49-F238E27FC236}">
                    <a16:creationId xmlns:a16="http://schemas.microsoft.com/office/drawing/2014/main" id="{EBC21CC2-A159-CB83-C647-15C182CB2DB0}"/>
                  </a:ext>
                </a:extLst>
              </p:cNvPr>
              <p:cNvSpPr>
                <a:spLocks/>
              </p:cNvSpPr>
              <p:nvPr/>
            </p:nvSpPr>
            <p:spPr bwMode="auto">
              <a:xfrm rot="15540000">
                <a:off x="2130" y="2777"/>
                <a:ext cx="62" cy="54"/>
              </a:xfrm>
              <a:custGeom>
                <a:avLst/>
                <a:gdLst>
                  <a:gd name="G0" fmla="+- 21596 0 0"/>
                  <a:gd name="G1" fmla="+- 21575 0 0"/>
                  <a:gd name="G2" fmla="+- 21600 0 0"/>
                  <a:gd name="T0" fmla="*/ 0 w 21596"/>
                  <a:gd name="T1" fmla="*/ 21175 h 21575"/>
                  <a:gd name="T2" fmla="*/ 20552 w 21596"/>
                  <a:gd name="T3" fmla="*/ 0 h 21575"/>
                  <a:gd name="T4" fmla="*/ 21596 w 21596"/>
                  <a:gd name="T5" fmla="*/ 21575 h 21575"/>
                </a:gdLst>
                <a:ahLst/>
                <a:cxnLst>
                  <a:cxn ang="0">
                    <a:pos x="T0" y="T1"/>
                  </a:cxn>
                  <a:cxn ang="0">
                    <a:pos x="T2" y="T3"/>
                  </a:cxn>
                  <a:cxn ang="0">
                    <a:pos x="T4" y="T5"/>
                  </a:cxn>
                </a:cxnLst>
                <a:rect l="0" t="0" r="r" b="b"/>
                <a:pathLst>
                  <a:path w="21596" h="21575" fill="none" extrusionOk="0">
                    <a:moveTo>
                      <a:pt x="-1" y="21174"/>
                    </a:moveTo>
                    <a:cubicBezTo>
                      <a:pt x="210" y="9807"/>
                      <a:pt x="9196" y="549"/>
                      <a:pt x="20552" y="0"/>
                    </a:cubicBezTo>
                  </a:path>
                  <a:path w="21596" h="21575" stroke="0" extrusionOk="0">
                    <a:moveTo>
                      <a:pt x="-1" y="21174"/>
                    </a:moveTo>
                    <a:cubicBezTo>
                      <a:pt x="210" y="9807"/>
                      <a:pt x="9196" y="549"/>
                      <a:pt x="20552" y="0"/>
                    </a:cubicBezTo>
                    <a:lnTo>
                      <a:pt x="21596" y="21575"/>
                    </a:lnTo>
                    <a:close/>
                  </a:path>
                </a:pathLst>
              </a:custGeom>
              <a:noFill/>
              <a:ln w="12700" cap="rnd">
                <a:solidFill>
                  <a:schemeClr val="tx1"/>
                </a:solidFill>
                <a:round/>
                <a:headEnd type="none" w="sm" len="sm"/>
                <a:tailEnd type="none" w="sm" len="sm"/>
              </a:ln>
              <a:effectLst/>
            </p:spPr>
            <p:txBody>
              <a:bodyPr/>
              <a:lstStyle/>
              <a:p>
                <a:endParaRPr lang="el-GR"/>
              </a:p>
            </p:txBody>
          </p:sp>
          <p:sp>
            <p:nvSpPr>
              <p:cNvPr id="114" name="Line 44">
                <a:extLst>
                  <a:ext uri="{FF2B5EF4-FFF2-40B4-BE49-F238E27FC236}">
                    <a16:creationId xmlns:a16="http://schemas.microsoft.com/office/drawing/2014/main" id="{5842CE91-7F2F-E63B-BF81-BD7CCBF4AE57}"/>
                  </a:ext>
                </a:extLst>
              </p:cNvPr>
              <p:cNvSpPr>
                <a:spLocks noChangeShapeType="1"/>
              </p:cNvSpPr>
              <p:nvPr/>
            </p:nvSpPr>
            <p:spPr bwMode="auto">
              <a:xfrm>
                <a:off x="2258" y="2984"/>
                <a:ext cx="0" cy="73"/>
              </a:xfrm>
              <a:prstGeom prst="line">
                <a:avLst/>
              </a:prstGeom>
              <a:noFill/>
              <a:ln w="12700">
                <a:solidFill>
                  <a:schemeClr val="tx1"/>
                </a:solidFill>
                <a:round/>
                <a:headEnd type="none" w="sm" len="sm"/>
                <a:tailEnd type="none" w="sm" len="sm"/>
              </a:ln>
              <a:effectLst/>
            </p:spPr>
            <p:txBody>
              <a:bodyPr/>
              <a:lstStyle/>
              <a:p>
                <a:endParaRPr lang="el-GR"/>
              </a:p>
            </p:txBody>
          </p:sp>
          <p:sp>
            <p:nvSpPr>
              <p:cNvPr id="115" name="Line 45">
                <a:extLst>
                  <a:ext uri="{FF2B5EF4-FFF2-40B4-BE49-F238E27FC236}">
                    <a16:creationId xmlns:a16="http://schemas.microsoft.com/office/drawing/2014/main" id="{AEFDCB27-E4C0-F828-01E7-F30FFD50BAC2}"/>
                  </a:ext>
                </a:extLst>
              </p:cNvPr>
              <p:cNvSpPr>
                <a:spLocks noChangeShapeType="1"/>
              </p:cNvSpPr>
              <p:nvPr/>
            </p:nvSpPr>
            <p:spPr bwMode="auto">
              <a:xfrm flipH="1">
                <a:off x="2260" y="2987"/>
                <a:ext cx="58" cy="0"/>
              </a:xfrm>
              <a:prstGeom prst="line">
                <a:avLst/>
              </a:prstGeom>
              <a:noFill/>
              <a:ln w="12700">
                <a:solidFill>
                  <a:schemeClr val="tx1"/>
                </a:solidFill>
                <a:round/>
                <a:headEnd type="none" w="sm" len="sm"/>
                <a:tailEnd type="none" w="sm" len="sm"/>
              </a:ln>
              <a:effectLst/>
            </p:spPr>
            <p:txBody>
              <a:bodyPr/>
              <a:lstStyle/>
              <a:p>
                <a:endParaRPr lang="el-GR"/>
              </a:p>
            </p:txBody>
          </p:sp>
          <p:sp>
            <p:nvSpPr>
              <p:cNvPr id="116" name="Line 46">
                <a:extLst>
                  <a:ext uri="{FF2B5EF4-FFF2-40B4-BE49-F238E27FC236}">
                    <a16:creationId xmlns:a16="http://schemas.microsoft.com/office/drawing/2014/main" id="{1F60C6B9-FE05-6DF7-628D-49A10F74B949}"/>
                  </a:ext>
                </a:extLst>
              </p:cNvPr>
              <p:cNvSpPr>
                <a:spLocks noChangeShapeType="1"/>
              </p:cNvSpPr>
              <p:nvPr/>
            </p:nvSpPr>
            <p:spPr bwMode="auto">
              <a:xfrm flipH="1">
                <a:off x="2260" y="3053"/>
                <a:ext cx="58" cy="0"/>
              </a:xfrm>
              <a:prstGeom prst="line">
                <a:avLst/>
              </a:prstGeom>
              <a:noFill/>
              <a:ln w="12700">
                <a:solidFill>
                  <a:schemeClr val="tx1"/>
                </a:solidFill>
                <a:round/>
                <a:headEnd type="none" w="sm" len="sm"/>
                <a:tailEnd type="none" w="sm" len="sm"/>
              </a:ln>
              <a:effectLst/>
            </p:spPr>
            <p:txBody>
              <a:bodyPr/>
              <a:lstStyle/>
              <a:p>
                <a:endParaRPr lang="el-GR"/>
              </a:p>
            </p:txBody>
          </p:sp>
          <p:grpSp>
            <p:nvGrpSpPr>
              <p:cNvPr id="117" name="Group 47">
                <a:extLst>
                  <a:ext uri="{FF2B5EF4-FFF2-40B4-BE49-F238E27FC236}">
                    <a16:creationId xmlns:a16="http://schemas.microsoft.com/office/drawing/2014/main" id="{AF0056E4-F6C1-713E-2ADE-55D385DB1997}"/>
                  </a:ext>
                </a:extLst>
              </p:cNvPr>
              <p:cNvGrpSpPr>
                <a:grpSpLocks/>
              </p:cNvGrpSpPr>
              <p:nvPr/>
            </p:nvGrpSpPr>
            <p:grpSpPr bwMode="auto">
              <a:xfrm>
                <a:off x="1876" y="2843"/>
                <a:ext cx="291" cy="271"/>
                <a:chOff x="1876" y="2843"/>
                <a:chExt cx="291" cy="271"/>
              </a:xfrm>
            </p:grpSpPr>
            <p:sp>
              <p:nvSpPr>
                <p:cNvPr id="118" name="Oval 48">
                  <a:extLst>
                    <a:ext uri="{FF2B5EF4-FFF2-40B4-BE49-F238E27FC236}">
                      <a16:creationId xmlns:a16="http://schemas.microsoft.com/office/drawing/2014/main" id="{55B9E979-7DC5-EBC7-BBAC-6BF5AAB3EB3B}"/>
                    </a:ext>
                  </a:extLst>
                </p:cNvPr>
                <p:cNvSpPr>
                  <a:spLocks noChangeArrowheads="1"/>
                </p:cNvSpPr>
                <p:nvPr/>
              </p:nvSpPr>
              <p:spPr bwMode="auto">
                <a:xfrm>
                  <a:off x="1876" y="2843"/>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19" name="Oval 49">
                  <a:extLst>
                    <a:ext uri="{FF2B5EF4-FFF2-40B4-BE49-F238E27FC236}">
                      <a16:creationId xmlns:a16="http://schemas.microsoft.com/office/drawing/2014/main" id="{E05692AE-7066-696E-558E-91F6A0C7DCE2}"/>
                    </a:ext>
                  </a:extLst>
                </p:cNvPr>
                <p:cNvSpPr>
                  <a:spLocks noChangeArrowheads="1"/>
                </p:cNvSpPr>
                <p:nvPr/>
              </p:nvSpPr>
              <p:spPr bwMode="auto">
                <a:xfrm>
                  <a:off x="1977" y="2957"/>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grpSp>
          <p:nvGrpSpPr>
            <p:cNvPr id="78" name="Group 50">
              <a:extLst>
                <a:ext uri="{FF2B5EF4-FFF2-40B4-BE49-F238E27FC236}">
                  <a16:creationId xmlns:a16="http://schemas.microsoft.com/office/drawing/2014/main" id="{533BDE36-9B20-DD4F-3689-1050E7CA7C80}"/>
                </a:ext>
              </a:extLst>
            </p:cNvPr>
            <p:cNvGrpSpPr>
              <a:grpSpLocks/>
            </p:cNvGrpSpPr>
            <p:nvPr/>
          </p:nvGrpSpPr>
          <p:grpSpPr bwMode="auto">
            <a:xfrm>
              <a:off x="4340225" y="3583955"/>
              <a:ext cx="423863" cy="430212"/>
              <a:chOff x="3076" y="2027"/>
              <a:chExt cx="291" cy="271"/>
            </a:xfrm>
          </p:grpSpPr>
          <p:sp>
            <p:nvSpPr>
              <p:cNvPr id="109" name="Oval 51">
                <a:extLst>
                  <a:ext uri="{FF2B5EF4-FFF2-40B4-BE49-F238E27FC236}">
                    <a16:creationId xmlns:a16="http://schemas.microsoft.com/office/drawing/2014/main" id="{94F66B4D-7291-6B93-A353-6520E35C4B28}"/>
                  </a:ext>
                </a:extLst>
              </p:cNvPr>
              <p:cNvSpPr>
                <a:spLocks noChangeArrowheads="1"/>
              </p:cNvSpPr>
              <p:nvPr/>
            </p:nvSpPr>
            <p:spPr bwMode="auto">
              <a:xfrm>
                <a:off x="3076" y="2027"/>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10" name="Oval 52">
                <a:extLst>
                  <a:ext uri="{FF2B5EF4-FFF2-40B4-BE49-F238E27FC236}">
                    <a16:creationId xmlns:a16="http://schemas.microsoft.com/office/drawing/2014/main" id="{4C9D23AB-0750-F591-84DF-0A0978494560}"/>
                  </a:ext>
                </a:extLst>
              </p:cNvPr>
              <p:cNvSpPr>
                <a:spLocks noChangeArrowheads="1"/>
              </p:cNvSpPr>
              <p:nvPr/>
            </p:nvSpPr>
            <p:spPr bwMode="auto">
              <a:xfrm>
                <a:off x="3177" y="2141"/>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79" name="Group 53">
              <a:extLst>
                <a:ext uri="{FF2B5EF4-FFF2-40B4-BE49-F238E27FC236}">
                  <a16:creationId xmlns:a16="http://schemas.microsoft.com/office/drawing/2014/main" id="{02256BE5-E378-20EC-F45D-228B7FB8D08D}"/>
                </a:ext>
              </a:extLst>
            </p:cNvPr>
            <p:cNvGrpSpPr>
              <a:grpSpLocks/>
            </p:cNvGrpSpPr>
            <p:nvPr/>
          </p:nvGrpSpPr>
          <p:grpSpPr bwMode="auto">
            <a:xfrm>
              <a:off x="4543425" y="3507755"/>
              <a:ext cx="423863" cy="430212"/>
              <a:chOff x="3220" y="1979"/>
              <a:chExt cx="291" cy="271"/>
            </a:xfrm>
          </p:grpSpPr>
          <p:sp>
            <p:nvSpPr>
              <p:cNvPr id="107" name="Oval 54">
                <a:extLst>
                  <a:ext uri="{FF2B5EF4-FFF2-40B4-BE49-F238E27FC236}">
                    <a16:creationId xmlns:a16="http://schemas.microsoft.com/office/drawing/2014/main" id="{11259459-D8FD-5850-5F23-A2A5F902E52D}"/>
                  </a:ext>
                </a:extLst>
              </p:cNvPr>
              <p:cNvSpPr>
                <a:spLocks noChangeArrowheads="1"/>
              </p:cNvSpPr>
              <p:nvPr/>
            </p:nvSpPr>
            <p:spPr bwMode="auto">
              <a:xfrm>
                <a:off x="3220" y="1979"/>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08" name="Oval 55">
                <a:extLst>
                  <a:ext uri="{FF2B5EF4-FFF2-40B4-BE49-F238E27FC236}">
                    <a16:creationId xmlns:a16="http://schemas.microsoft.com/office/drawing/2014/main" id="{0A4E3FFA-2614-34AD-4D15-09FC9133C0AA}"/>
                  </a:ext>
                </a:extLst>
              </p:cNvPr>
              <p:cNvSpPr>
                <a:spLocks noChangeArrowheads="1"/>
              </p:cNvSpPr>
              <p:nvPr/>
            </p:nvSpPr>
            <p:spPr bwMode="auto">
              <a:xfrm>
                <a:off x="3321" y="2093"/>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0" name="Group 56">
              <a:extLst>
                <a:ext uri="{FF2B5EF4-FFF2-40B4-BE49-F238E27FC236}">
                  <a16:creationId xmlns:a16="http://schemas.microsoft.com/office/drawing/2014/main" id="{5B505097-C674-881A-EBB5-0FFEC6517BDE}"/>
                </a:ext>
              </a:extLst>
            </p:cNvPr>
            <p:cNvGrpSpPr>
              <a:grpSpLocks/>
            </p:cNvGrpSpPr>
            <p:nvPr/>
          </p:nvGrpSpPr>
          <p:grpSpPr bwMode="auto">
            <a:xfrm>
              <a:off x="4070350" y="3736355"/>
              <a:ext cx="422275" cy="430212"/>
              <a:chOff x="2884" y="2123"/>
              <a:chExt cx="291" cy="271"/>
            </a:xfrm>
          </p:grpSpPr>
          <p:sp>
            <p:nvSpPr>
              <p:cNvPr id="105" name="Oval 57">
                <a:extLst>
                  <a:ext uri="{FF2B5EF4-FFF2-40B4-BE49-F238E27FC236}">
                    <a16:creationId xmlns:a16="http://schemas.microsoft.com/office/drawing/2014/main" id="{F17784BE-BD68-6F72-8DFF-362E07694E3C}"/>
                  </a:ext>
                </a:extLst>
              </p:cNvPr>
              <p:cNvSpPr>
                <a:spLocks noChangeArrowheads="1"/>
              </p:cNvSpPr>
              <p:nvPr/>
            </p:nvSpPr>
            <p:spPr bwMode="auto">
              <a:xfrm>
                <a:off x="2884" y="2123"/>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06" name="Oval 58">
                <a:extLst>
                  <a:ext uri="{FF2B5EF4-FFF2-40B4-BE49-F238E27FC236}">
                    <a16:creationId xmlns:a16="http://schemas.microsoft.com/office/drawing/2014/main" id="{223D0489-29F1-A34C-4B04-939F21FE9000}"/>
                  </a:ext>
                </a:extLst>
              </p:cNvPr>
              <p:cNvSpPr>
                <a:spLocks noChangeArrowheads="1"/>
              </p:cNvSpPr>
              <p:nvPr/>
            </p:nvSpPr>
            <p:spPr bwMode="auto">
              <a:xfrm>
                <a:off x="2985" y="2237"/>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1" name="Group 59">
              <a:extLst>
                <a:ext uri="{FF2B5EF4-FFF2-40B4-BE49-F238E27FC236}">
                  <a16:creationId xmlns:a16="http://schemas.microsoft.com/office/drawing/2014/main" id="{F633C6CE-4532-7845-F38C-BF2F04439530}"/>
                </a:ext>
              </a:extLst>
            </p:cNvPr>
            <p:cNvGrpSpPr>
              <a:grpSpLocks/>
            </p:cNvGrpSpPr>
            <p:nvPr/>
          </p:nvGrpSpPr>
          <p:grpSpPr bwMode="auto">
            <a:xfrm>
              <a:off x="4340225" y="3888755"/>
              <a:ext cx="423863" cy="430212"/>
              <a:chOff x="3076" y="2219"/>
              <a:chExt cx="291" cy="271"/>
            </a:xfrm>
          </p:grpSpPr>
          <p:sp>
            <p:nvSpPr>
              <p:cNvPr id="103" name="Oval 60">
                <a:extLst>
                  <a:ext uri="{FF2B5EF4-FFF2-40B4-BE49-F238E27FC236}">
                    <a16:creationId xmlns:a16="http://schemas.microsoft.com/office/drawing/2014/main" id="{48ED4E83-AA85-1154-014D-0BC47239DE87}"/>
                  </a:ext>
                </a:extLst>
              </p:cNvPr>
              <p:cNvSpPr>
                <a:spLocks noChangeArrowheads="1"/>
              </p:cNvSpPr>
              <p:nvPr/>
            </p:nvSpPr>
            <p:spPr bwMode="auto">
              <a:xfrm>
                <a:off x="3076" y="2219"/>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04" name="Oval 61">
                <a:extLst>
                  <a:ext uri="{FF2B5EF4-FFF2-40B4-BE49-F238E27FC236}">
                    <a16:creationId xmlns:a16="http://schemas.microsoft.com/office/drawing/2014/main" id="{95A0D18D-2352-51F0-D3DC-38D0DF393792}"/>
                  </a:ext>
                </a:extLst>
              </p:cNvPr>
              <p:cNvSpPr>
                <a:spLocks noChangeArrowheads="1"/>
              </p:cNvSpPr>
              <p:nvPr/>
            </p:nvSpPr>
            <p:spPr bwMode="auto">
              <a:xfrm>
                <a:off x="3177" y="2333"/>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2" name="Group 62">
              <a:extLst>
                <a:ext uri="{FF2B5EF4-FFF2-40B4-BE49-F238E27FC236}">
                  <a16:creationId xmlns:a16="http://schemas.microsoft.com/office/drawing/2014/main" id="{36A6832D-55F0-1E21-8B96-6E3ADAF05F51}"/>
                </a:ext>
              </a:extLst>
            </p:cNvPr>
            <p:cNvGrpSpPr>
              <a:grpSpLocks/>
            </p:cNvGrpSpPr>
            <p:nvPr/>
          </p:nvGrpSpPr>
          <p:grpSpPr bwMode="auto">
            <a:xfrm>
              <a:off x="4408488" y="4422155"/>
              <a:ext cx="423862" cy="430212"/>
              <a:chOff x="3124" y="2555"/>
              <a:chExt cx="291" cy="271"/>
            </a:xfrm>
          </p:grpSpPr>
          <p:sp>
            <p:nvSpPr>
              <p:cNvPr id="101" name="Oval 63">
                <a:extLst>
                  <a:ext uri="{FF2B5EF4-FFF2-40B4-BE49-F238E27FC236}">
                    <a16:creationId xmlns:a16="http://schemas.microsoft.com/office/drawing/2014/main" id="{A6CE92E9-2E99-C4A8-5F88-1E0C4ED09A84}"/>
                  </a:ext>
                </a:extLst>
              </p:cNvPr>
              <p:cNvSpPr>
                <a:spLocks noChangeArrowheads="1"/>
              </p:cNvSpPr>
              <p:nvPr/>
            </p:nvSpPr>
            <p:spPr bwMode="auto">
              <a:xfrm>
                <a:off x="3124" y="2555"/>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02" name="Oval 64">
                <a:extLst>
                  <a:ext uri="{FF2B5EF4-FFF2-40B4-BE49-F238E27FC236}">
                    <a16:creationId xmlns:a16="http://schemas.microsoft.com/office/drawing/2014/main" id="{08032C41-9DD7-6FBF-A528-8850DA2AA936}"/>
                  </a:ext>
                </a:extLst>
              </p:cNvPr>
              <p:cNvSpPr>
                <a:spLocks noChangeArrowheads="1"/>
              </p:cNvSpPr>
              <p:nvPr/>
            </p:nvSpPr>
            <p:spPr bwMode="auto">
              <a:xfrm>
                <a:off x="3225" y="2669"/>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3" name="Group 65">
              <a:extLst>
                <a:ext uri="{FF2B5EF4-FFF2-40B4-BE49-F238E27FC236}">
                  <a16:creationId xmlns:a16="http://schemas.microsoft.com/office/drawing/2014/main" id="{F3A415F0-EA18-203D-717E-5105040384DB}"/>
                </a:ext>
              </a:extLst>
            </p:cNvPr>
            <p:cNvGrpSpPr>
              <a:grpSpLocks/>
            </p:cNvGrpSpPr>
            <p:nvPr/>
          </p:nvGrpSpPr>
          <p:grpSpPr bwMode="auto">
            <a:xfrm>
              <a:off x="4814888" y="3736355"/>
              <a:ext cx="423862" cy="430212"/>
              <a:chOff x="3412" y="2123"/>
              <a:chExt cx="291" cy="271"/>
            </a:xfrm>
          </p:grpSpPr>
          <p:sp>
            <p:nvSpPr>
              <p:cNvPr id="99" name="Oval 66">
                <a:extLst>
                  <a:ext uri="{FF2B5EF4-FFF2-40B4-BE49-F238E27FC236}">
                    <a16:creationId xmlns:a16="http://schemas.microsoft.com/office/drawing/2014/main" id="{98D26383-1F95-7964-D3F1-4737A9C8148F}"/>
                  </a:ext>
                </a:extLst>
              </p:cNvPr>
              <p:cNvSpPr>
                <a:spLocks noChangeArrowheads="1"/>
              </p:cNvSpPr>
              <p:nvPr/>
            </p:nvSpPr>
            <p:spPr bwMode="auto">
              <a:xfrm>
                <a:off x="3412" y="2123"/>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100" name="Oval 67">
                <a:extLst>
                  <a:ext uri="{FF2B5EF4-FFF2-40B4-BE49-F238E27FC236}">
                    <a16:creationId xmlns:a16="http://schemas.microsoft.com/office/drawing/2014/main" id="{6976A5C2-8A32-AA7A-23BA-151462266EA9}"/>
                  </a:ext>
                </a:extLst>
              </p:cNvPr>
              <p:cNvSpPr>
                <a:spLocks noChangeArrowheads="1"/>
              </p:cNvSpPr>
              <p:nvPr/>
            </p:nvSpPr>
            <p:spPr bwMode="auto">
              <a:xfrm>
                <a:off x="3513" y="2237"/>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4" name="Group 68">
              <a:extLst>
                <a:ext uri="{FF2B5EF4-FFF2-40B4-BE49-F238E27FC236}">
                  <a16:creationId xmlns:a16="http://schemas.microsoft.com/office/drawing/2014/main" id="{545AD7CC-8E89-0786-ADF7-61068F8047C2}"/>
                </a:ext>
              </a:extLst>
            </p:cNvPr>
            <p:cNvGrpSpPr>
              <a:grpSpLocks/>
            </p:cNvGrpSpPr>
            <p:nvPr/>
          </p:nvGrpSpPr>
          <p:grpSpPr bwMode="auto">
            <a:xfrm>
              <a:off x="4137025" y="4193555"/>
              <a:ext cx="423863" cy="430212"/>
              <a:chOff x="2932" y="2411"/>
              <a:chExt cx="291" cy="271"/>
            </a:xfrm>
          </p:grpSpPr>
          <p:sp>
            <p:nvSpPr>
              <p:cNvPr id="97" name="Oval 69">
                <a:extLst>
                  <a:ext uri="{FF2B5EF4-FFF2-40B4-BE49-F238E27FC236}">
                    <a16:creationId xmlns:a16="http://schemas.microsoft.com/office/drawing/2014/main" id="{65992ED7-0817-5C74-D192-FB45A9974E59}"/>
                  </a:ext>
                </a:extLst>
              </p:cNvPr>
              <p:cNvSpPr>
                <a:spLocks noChangeArrowheads="1"/>
              </p:cNvSpPr>
              <p:nvPr/>
            </p:nvSpPr>
            <p:spPr bwMode="auto">
              <a:xfrm>
                <a:off x="2932" y="2411"/>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98" name="Oval 70">
                <a:extLst>
                  <a:ext uri="{FF2B5EF4-FFF2-40B4-BE49-F238E27FC236}">
                    <a16:creationId xmlns:a16="http://schemas.microsoft.com/office/drawing/2014/main" id="{804D4E45-B8C3-75FC-C2C5-556B3A1C820D}"/>
                  </a:ext>
                </a:extLst>
              </p:cNvPr>
              <p:cNvSpPr>
                <a:spLocks noChangeArrowheads="1"/>
              </p:cNvSpPr>
              <p:nvPr/>
            </p:nvSpPr>
            <p:spPr bwMode="auto">
              <a:xfrm>
                <a:off x="3033" y="2525"/>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5" name="Group 71">
              <a:extLst>
                <a:ext uri="{FF2B5EF4-FFF2-40B4-BE49-F238E27FC236}">
                  <a16:creationId xmlns:a16="http://schemas.microsoft.com/office/drawing/2014/main" id="{57A304BF-8BC6-E67E-37E3-72D7EDB758CB}"/>
                </a:ext>
              </a:extLst>
            </p:cNvPr>
            <p:cNvGrpSpPr>
              <a:grpSpLocks/>
            </p:cNvGrpSpPr>
            <p:nvPr/>
          </p:nvGrpSpPr>
          <p:grpSpPr bwMode="auto">
            <a:xfrm>
              <a:off x="4205288" y="3431555"/>
              <a:ext cx="423862" cy="430212"/>
              <a:chOff x="2980" y="1931"/>
              <a:chExt cx="291" cy="271"/>
            </a:xfrm>
          </p:grpSpPr>
          <p:sp>
            <p:nvSpPr>
              <p:cNvPr id="95" name="Oval 72">
                <a:extLst>
                  <a:ext uri="{FF2B5EF4-FFF2-40B4-BE49-F238E27FC236}">
                    <a16:creationId xmlns:a16="http://schemas.microsoft.com/office/drawing/2014/main" id="{25872F66-93DF-BE56-D53C-BE28CAFF5085}"/>
                  </a:ext>
                </a:extLst>
              </p:cNvPr>
              <p:cNvSpPr>
                <a:spLocks noChangeArrowheads="1"/>
              </p:cNvSpPr>
              <p:nvPr/>
            </p:nvSpPr>
            <p:spPr bwMode="auto">
              <a:xfrm>
                <a:off x="2980" y="1931"/>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96" name="Oval 73">
                <a:extLst>
                  <a:ext uri="{FF2B5EF4-FFF2-40B4-BE49-F238E27FC236}">
                    <a16:creationId xmlns:a16="http://schemas.microsoft.com/office/drawing/2014/main" id="{70DC5EC4-9422-944E-B6C9-B1E30FCD2531}"/>
                  </a:ext>
                </a:extLst>
              </p:cNvPr>
              <p:cNvSpPr>
                <a:spLocks noChangeArrowheads="1"/>
              </p:cNvSpPr>
              <p:nvPr/>
            </p:nvSpPr>
            <p:spPr bwMode="auto">
              <a:xfrm>
                <a:off x="3081" y="2045"/>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6" name="Group 74">
              <a:extLst>
                <a:ext uri="{FF2B5EF4-FFF2-40B4-BE49-F238E27FC236}">
                  <a16:creationId xmlns:a16="http://schemas.microsoft.com/office/drawing/2014/main" id="{07E49453-7E2D-80F1-AEFC-5389BBC948D6}"/>
                </a:ext>
              </a:extLst>
            </p:cNvPr>
            <p:cNvGrpSpPr>
              <a:grpSpLocks/>
            </p:cNvGrpSpPr>
            <p:nvPr/>
          </p:nvGrpSpPr>
          <p:grpSpPr bwMode="auto">
            <a:xfrm>
              <a:off x="4543425" y="4117355"/>
              <a:ext cx="423863" cy="430212"/>
              <a:chOff x="3220" y="2363"/>
              <a:chExt cx="291" cy="271"/>
            </a:xfrm>
          </p:grpSpPr>
          <p:sp>
            <p:nvSpPr>
              <p:cNvPr id="93" name="Oval 75">
                <a:extLst>
                  <a:ext uri="{FF2B5EF4-FFF2-40B4-BE49-F238E27FC236}">
                    <a16:creationId xmlns:a16="http://schemas.microsoft.com/office/drawing/2014/main" id="{C57AD7A1-876F-7C2E-CB9D-8B7697545FEC}"/>
                  </a:ext>
                </a:extLst>
              </p:cNvPr>
              <p:cNvSpPr>
                <a:spLocks noChangeArrowheads="1"/>
              </p:cNvSpPr>
              <p:nvPr/>
            </p:nvSpPr>
            <p:spPr bwMode="auto">
              <a:xfrm>
                <a:off x="3220" y="2363"/>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94" name="Oval 76">
                <a:extLst>
                  <a:ext uri="{FF2B5EF4-FFF2-40B4-BE49-F238E27FC236}">
                    <a16:creationId xmlns:a16="http://schemas.microsoft.com/office/drawing/2014/main" id="{9DCC285C-F8D5-B088-998E-D0AD831F8AEB}"/>
                  </a:ext>
                </a:extLst>
              </p:cNvPr>
              <p:cNvSpPr>
                <a:spLocks noChangeArrowheads="1"/>
              </p:cNvSpPr>
              <p:nvPr/>
            </p:nvSpPr>
            <p:spPr bwMode="auto">
              <a:xfrm>
                <a:off x="3321" y="2477"/>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7" name="Group 77">
              <a:extLst>
                <a:ext uri="{FF2B5EF4-FFF2-40B4-BE49-F238E27FC236}">
                  <a16:creationId xmlns:a16="http://schemas.microsoft.com/office/drawing/2014/main" id="{E81CA442-ABBA-BDD0-DF12-0609EF8DA8DE}"/>
                </a:ext>
              </a:extLst>
            </p:cNvPr>
            <p:cNvGrpSpPr>
              <a:grpSpLocks/>
            </p:cNvGrpSpPr>
            <p:nvPr/>
          </p:nvGrpSpPr>
          <p:grpSpPr bwMode="auto">
            <a:xfrm>
              <a:off x="4746625" y="3888755"/>
              <a:ext cx="423863" cy="430212"/>
              <a:chOff x="3364" y="2219"/>
              <a:chExt cx="291" cy="271"/>
            </a:xfrm>
          </p:grpSpPr>
          <p:sp>
            <p:nvSpPr>
              <p:cNvPr id="91" name="Oval 78">
                <a:extLst>
                  <a:ext uri="{FF2B5EF4-FFF2-40B4-BE49-F238E27FC236}">
                    <a16:creationId xmlns:a16="http://schemas.microsoft.com/office/drawing/2014/main" id="{21871F2A-5924-58E7-A9BF-05C733F397D3}"/>
                  </a:ext>
                </a:extLst>
              </p:cNvPr>
              <p:cNvSpPr>
                <a:spLocks noChangeArrowheads="1"/>
              </p:cNvSpPr>
              <p:nvPr/>
            </p:nvSpPr>
            <p:spPr bwMode="auto">
              <a:xfrm>
                <a:off x="3364" y="2219"/>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92" name="Oval 79">
                <a:extLst>
                  <a:ext uri="{FF2B5EF4-FFF2-40B4-BE49-F238E27FC236}">
                    <a16:creationId xmlns:a16="http://schemas.microsoft.com/office/drawing/2014/main" id="{13A921E7-D98B-6D08-B613-138205F1B39C}"/>
                  </a:ext>
                </a:extLst>
              </p:cNvPr>
              <p:cNvSpPr>
                <a:spLocks noChangeArrowheads="1"/>
              </p:cNvSpPr>
              <p:nvPr/>
            </p:nvSpPr>
            <p:spPr bwMode="auto">
              <a:xfrm>
                <a:off x="3465" y="2333"/>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nvGrpSpPr>
            <p:cNvPr id="88" name="Group 80">
              <a:extLst>
                <a:ext uri="{FF2B5EF4-FFF2-40B4-BE49-F238E27FC236}">
                  <a16:creationId xmlns:a16="http://schemas.microsoft.com/office/drawing/2014/main" id="{C649C308-1FCC-E553-6C64-C0A8C9D64F77}"/>
                </a:ext>
              </a:extLst>
            </p:cNvPr>
            <p:cNvGrpSpPr>
              <a:grpSpLocks/>
            </p:cNvGrpSpPr>
            <p:nvPr/>
          </p:nvGrpSpPr>
          <p:grpSpPr bwMode="auto">
            <a:xfrm>
              <a:off x="3867150" y="3812555"/>
              <a:ext cx="422275" cy="430212"/>
              <a:chOff x="2740" y="2171"/>
              <a:chExt cx="291" cy="271"/>
            </a:xfrm>
          </p:grpSpPr>
          <p:sp>
            <p:nvSpPr>
              <p:cNvPr id="89" name="Oval 81">
                <a:extLst>
                  <a:ext uri="{FF2B5EF4-FFF2-40B4-BE49-F238E27FC236}">
                    <a16:creationId xmlns:a16="http://schemas.microsoft.com/office/drawing/2014/main" id="{DC3554B7-66BA-677C-5FA3-12B6C912FB66}"/>
                  </a:ext>
                </a:extLst>
              </p:cNvPr>
              <p:cNvSpPr>
                <a:spLocks noChangeArrowheads="1"/>
              </p:cNvSpPr>
              <p:nvPr/>
            </p:nvSpPr>
            <p:spPr bwMode="auto">
              <a:xfrm>
                <a:off x="2740" y="2171"/>
                <a:ext cx="291" cy="271"/>
              </a:xfrm>
              <a:prstGeom prst="ellipse">
                <a:avLst/>
              </a:prstGeom>
              <a:gradFill rotWithShape="0">
                <a:gsLst>
                  <a:gs pos="0">
                    <a:srgbClr val="FAFD00"/>
                  </a:gs>
                  <a:gs pos="100000">
                    <a:srgbClr val="FAFD00">
                      <a:gamma/>
                      <a:shade val="89804"/>
                      <a:invGamma/>
                    </a:srgbClr>
                  </a:gs>
                </a:gsLst>
                <a:path path="shape">
                  <a:fillToRect l="50000" t="50000" r="50000" b="50000"/>
                </a:path>
              </a:gradFill>
              <a:ln w="12700">
                <a:solidFill>
                  <a:schemeClr val="bg2"/>
                </a:solidFill>
                <a:round/>
                <a:headEnd/>
                <a:tailEnd/>
              </a:ln>
              <a:effectLst/>
            </p:spPr>
            <p:txBody>
              <a:bodyPr wrap="none" anchor="ctr"/>
              <a:lstStyle/>
              <a:p>
                <a:endParaRPr lang="el-GR"/>
              </a:p>
            </p:txBody>
          </p:sp>
          <p:sp>
            <p:nvSpPr>
              <p:cNvPr id="90" name="Oval 82">
                <a:extLst>
                  <a:ext uri="{FF2B5EF4-FFF2-40B4-BE49-F238E27FC236}">
                    <a16:creationId xmlns:a16="http://schemas.microsoft.com/office/drawing/2014/main" id="{94D90073-1ED7-7B30-5409-6A5F6DE80C9C}"/>
                  </a:ext>
                </a:extLst>
              </p:cNvPr>
              <p:cNvSpPr>
                <a:spLocks noChangeArrowheads="1"/>
              </p:cNvSpPr>
              <p:nvPr/>
            </p:nvSpPr>
            <p:spPr bwMode="auto">
              <a:xfrm>
                <a:off x="2841" y="2285"/>
                <a:ext cx="80" cy="64"/>
              </a:xfrm>
              <a:prstGeom prst="ellipse">
                <a:avLst/>
              </a:prstGeom>
              <a:solidFill>
                <a:schemeClr val="bg2"/>
              </a:solidFill>
              <a:ln w="12700">
                <a:solidFill>
                  <a:schemeClr val="bg2"/>
                </a:solidFill>
                <a:round/>
                <a:headEnd/>
                <a:tailEnd/>
              </a:ln>
              <a:effectLst/>
            </p:spPr>
            <p:txBody>
              <a:bodyPr wrap="none" anchor="ctr"/>
              <a:lstStyle/>
              <a:p>
                <a:endParaRPr lang="el-GR"/>
              </a:p>
            </p:txBody>
          </p:sp>
        </p:grpSp>
      </p:grpSp>
      <p:sp>
        <p:nvSpPr>
          <p:cNvPr id="141" name="TextBox 140">
            <a:extLst>
              <a:ext uri="{FF2B5EF4-FFF2-40B4-BE49-F238E27FC236}">
                <a16:creationId xmlns:a16="http://schemas.microsoft.com/office/drawing/2014/main" id="{74716413-66CA-17C3-12B6-B4F2228D11E8}"/>
              </a:ext>
            </a:extLst>
          </p:cNvPr>
          <p:cNvSpPr txBox="1"/>
          <p:nvPr/>
        </p:nvSpPr>
        <p:spPr>
          <a:xfrm>
            <a:off x="4571207" y="2182122"/>
            <a:ext cx="7574298" cy="461665"/>
          </a:xfrm>
          <a:prstGeom prst="rect">
            <a:avLst/>
          </a:prstGeom>
          <a:noFill/>
        </p:spPr>
        <p:txBody>
          <a:bodyPr wrap="square">
            <a:spAutoFit/>
          </a:bodyPr>
          <a:lstStyle/>
          <a:p>
            <a:r>
              <a:rPr lang="el-GR" sz="2400" b="1" dirty="0"/>
              <a:t>Τεχνολογία δημιουργίας κυτταρικού περιβλήματος</a:t>
            </a:r>
            <a:endParaRPr lang="en-US" sz="2400" b="1" dirty="0"/>
          </a:p>
        </p:txBody>
      </p:sp>
    </p:spTree>
    <p:extLst>
      <p:ext uri="{BB962C8B-B14F-4D97-AF65-F5344CB8AC3E}">
        <p14:creationId xmlns:p14="http://schemas.microsoft.com/office/powerpoint/2010/main" val="2716608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4 - Θέση αριθμού διαφάνειας"/>
          <p:cNvSpPr txBox="1">
            <a:spLocks/>
          </p:cNvSpPr>
          <p:nvPr/>
        </p:nvSpPr>
        <p:spPr>
          <a:xfrm>
            <a:off x="8077200" y="6248400"/>
            <a:ext cx="2133600" cy="457200"/>
          </a:xfrm>
          <a:prstGeom prst="rect">
            <a:avLst/>
          </a:prstGeom>
        </p:spPr>
        <p:txBody>
          <a:bodyPr/>
          <a:lstStyle/>
          <a:p>
            <a:pPr>
              <a:buClrTx/>
              <a:defRPr/>
            </a:pPr>
            <a:fld id="{09247D6F-B5C9-4FA0-BDB9-A60493F5B6A9}" type="slidenum">
              <a:rPr lang="en-US" altLang="en-US" sz="1800" kern="1200">
                <a:solidFill>
                  <a:schemeClr val="tx1"/>
                </a:solidFill>
                <a:latin typeface="+mn-lt"/>
                <a:ea typeface="+mn-ea"/>
                <a:cs typeface="+mn-cs"/>
              </a:rPr>
              <a:pPr>
                <a:buClrTx/>
                <a:defRPr/>
              </a:pPr>
              <a:t>34</a:t>
            </a:fld>
            <a:endParaRPr lang="en-US" altLang="en-US" sz="1800" kern="1200">
              <a:solidFill>
                <a:schemeClr val="tx1"/>
              </a:solidFill>
              <a:latin typeface="+mn-lt"/>
              <a:ea typeface="+mn-ea"/>
              <a:cs typeface="+mn-cs"/>
            </a:endParaRPr>
          </a:p>
        </p:txBody>
      </p:sp>
      <p:sp>
        <p:nvSpPr>
          <p:cNvPr id="7" name="Rectangle 2"/>
          <p:cNvSpPr>
            <a:spLocks noGrp="1" noChangeArrowheads="1"/>
          </p:cNvSpPr>
          <p:nvPr>
            <p:ph type="title" idx="4294967295"/>
          </p:nvPr>
        </p:nvSpPr>
        <p:spPr>
          <a:xfrm>
            <a:off x="1753202" y="163431"/>
            <a:ext cx="8734719" cy="546100"/>
          </a:xfrm>
        </p:spPr>
        <p:txBody>
          <a:bodyPr>
            <a:normAutofit/>
          </a:bodyPr>
          <a:lstStyle/>
          <a:p>
            <a:pPr algn="ctr"/>
            <a:r>
              <a:rPr lang="el-GR" b="1" dirty="0">
                <a:solidFill>
                  <a:schemeClr val="accent3"/>
                </a:solidFill>
                <a:effectLst>
                  <a:outerShdw blurRad="38100" dist="38100" dir="2700000" algn="tl">
                    <a:srgbClr val="000000">
                      <a:alpha val="43137"/>
                    </a:srgbClr>
                  </a:outerShdw>
                </a:effectLst>
              </a:rPr>
              <a:t>Θεραπεία κυτταρικού περιβλήματος</a:t>
            </a:r>
            <a:endParaRPr lang="en-US" b="1" dirty="0">
              <a:solidFill>
                <a:schemeClr val="accent3"/>
              </a:solidFill>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2" cstate="print"/>
          <a:srcRect/>
          <a:stretch>
            <a:fillRect/>
          </a:stretch>
        </p:blipFill>
        <p:spPr bwMode="auto">
          <a:xfrm>
            <a:off x="6553201" y="5715001"/>
            <a:ext cx="3165475" cy="817563"/>
          </a:xfrm>
          <a:prstGeom prst="rect">
            <a:avLst/>
          </a:prstGeom>
          <a:noFill/>
          <a:ln w="12700">
            <a:noFill/>
            <a:miter lim="800000"/>
            <a:headEnd/>
            <a:tailEnd/>
          </a:ln>
          <a:effectLst/>
        </p:spPr>
      </p:pic>
      <p:grpSp>
        <p:nvGrpSpPr>
          <p:cNvPr id="9" name="Group 4"/>
          <p:cNvGrpSpPr>
            <a:grpSpLocks/>
          </p:cNvGrpSpPr>
          <p:nvPr/>
        </p:nvGrpSpPr>
        <p:grpSpPr bwMode="auto">
          <a:xfrm>
            <a:off x="4343400" y="2514600"/>
            <a:ext cx="381000" cy="533400"/>
            <a:chOff x="2016" y="1104"/>
            <a:chExt cx="240" cy="336"/>
          </a:xfrm>
        </p:grpSpPr>
        <p:sp>
          <p:nvSpPr>
            <p:cNvPr id="10" name="Oval 5"/>
            <p:cNvSpPr>
              <a:spLocks noChangeArrowheads="1"/>
            </p:cNvSpPr>
            <p:nvPr/>
          </p:nvSpPr>
          <p:spPr bwMode="auto">
            <a:xfrm>
              <a:off x="2016" y="1104"/>
              <a:ext cx="240" cy="336"/>
            </a:xfrm>
            <a:prstGeom prst="ellipse">
              <a:avLst/>
            </a:prstGeom>
            <a:solidFill>
              <a:srgbClr val="DDDDDD"/>
            </a:solidFill>
            <a:ln w="12700">
              <a:solidFill>
                <a:srgbClr val="DDDDDD"/>
              </a:solidFill>
              <a:round/>
              <a:headEnd/>
              <a:tailEnd/>
            </a:ln>
            <a:effectLst/>
          </p:spPr>
          <p:txBody>
            <a:bodyPr wrap="none" anchor="ctr"/>
            <a:lstStyle/>
            <a:p>
              <a:endParaRPr lang="el-GR"/>
            </a:p>
          </p:txBody>
        </p:sp>
        <p:grpSp>
          <p:nvGrpSpPr>
            <p:cNvPr id="11" name="Group 6"/>
            <p:cNvGrpSpPr>
              <a:grpSpLocks/>
            </p:cNvGrpSpPr>
            <p:nvPr/>
          </p:nvGrpSpPr>
          <p:grpSpPr bwMode="auto">
            <a:xfrm>
              <a:off x="2112" y="1152"/>
              <a:ext cx="48" cy="246"/>
              <a:chOff x="2160" y="1152"/>
              <a:chExt cx="48" cy="246"/>
            </a:xfrm>
          </p:grpSpPr>
          <p:sp>
            <p:nvSpPr>
              <p:cNvPr id="12" name="Freeform 7"/>
              <p:cNvSpPr>
                <a:spLocks/>
              </p:cNvSpPr>
              <p:nvPr/>
            </p:nvSpPr>
            <p:spPr bwMode="auto">
              <a:xfrm flipH="1">
                <a:off x="2160" y="1155"/>
                <a:ext cx="48" cy="243"/>
              </a:xfrm>
              <a:custGeom>
                <a:avLst/>
                <a:gdLst/>
                <a:ahLst/>
                <a:cxnLst>
                  <a:cxn ang="0">
                    <a:pos x="128" y="0"/>
                  </a:cxn>
                  <a:cxn ang="0">
                    <a:pos x="56" y="12"/>
                  </a:cxn>
                  <a:cxn ang="0">
                    <a:pos x="44" y="36"/>
                  </a:cxn>
                  <a:cxn ang="0">
                    <a:pos x="80" y="240"/>
                  </a:cxn>
                  <a:cxn ang="0">
                    <a:pos x="128" y="300"/>
                  </a:cxn>
                  <a:cxn ang="0">
                    <a:pos x="176" y="384"/>
                  </a:cxn>
                  <a:cxn ang="0">
                    <a:pos x="152" y="480"/>
                  </a:cxn>
                  <a:cxn ang="0">
                    <a:pos x="80" y="528"/>
                  </a:cxn>
                  <a:cxn ang="0">
                    <a:pos x="116" y="768"/>
                  </a:cxn>
                  <a:cxn ang="0">
                    <a:pos x="164" y="864"/>
                  </a:cxn>
                  <a:cxn ang="0">
                    <a:pos x="188" y="960"/>
                  </a:cxn>
                  <a:cxn ang="0">
                    <a:pos x="116" y="1008"/>
                  </a:cxn>
                  <a:cxn ang="0">
                    <a:pos x="68" y="1032"/>
                  </a:cxn>
                  <a:cxn ang="0">
                    <a:pos x="44" y="1044"/>
                  </a:cxn>
                  <a:cxn ang="0">
                    <a:pos x="56" y="1224"/>
                  </a:cxn>
                  <a:cxn ang="0">
                    <a:pos x="104" y="1248"/>
                  </a:cxn>
                  <a:cxn ang="0">
                    <a:pos x="140" y="1296"/>
                  </a:cxn>
                  <a:cxn ang="0">
                    <a:pos x="44" y="1440"/>
                  </a:cxn>
                  <a:cxn ang="0">
                    <a:pos x="32" y="1476"/>
                  </a:cxn>
                </a:cxnLst>
                <a:rect l="0" t="0" r="r" b="b"/>
                <a:pathLst>
                  <a:path w="188" h="1476">
                    <a:moveTo>
                      <a:pt x="128" y="0"/>
                    </a:moveTo>
                    <a:cubicBezTo>
                      <a:pt x="104" y="4"/>
                      <a:pt x="78" y="2"/>
                      <a:pt x="56" y="12"/>
                    </a:cubicBezTo>
                    <a:cubicBezTo>
                      <a:pt x="48" y="16"/>
                      <a:pt x="44" y="27"/>
                      <a:pt x="44" y="36"/>
                    </a:cubicBezTo>
                    <a:cubicBezTo>
                      <a:pt x="44" y="231"/>
                      <a:pt x="0" y="200"/>
                      <a:pt x="80" y="240"/>
                    </a:cubicBezTo>
                    <a:cubicBezTo>
                      <a:pt x="108" y="296"/>
                      <a:pt x="88" y="280"/>
                      <a:pt x="128" y="300"/>
                    </a:cubicBezTo>
                    <a:cubicBezTo>
                      <a:pt x="144" y="333"/>
                      <a:pt x="164" y="348"/>
                      <a:pt x="176" y="384"/>
                    </a:cubicBezTo>
                    <a:cubicBezTo>
                      <a:pt x="171" y="411"/>
                      <a:pt x="172" y="454"/>
                      <a:pt x="152" y="480"/>
                    </a:cubicBezTo>
                    <a:cubicBezTo>
                      <a:pt x="135" y="503"/>
                      <a:pt x="80" y="528"/>
                      <a:pt x="80" y="528"/>
                    </a:cubicBezTo>
                    <a:cubicBezTo>
                      <a:pt x="42" y="605"/>
                      <a:pt x="27" y="724"/>
                      <a:pt x="116" y="768"/>
                    </a:cubicBezTo>
                    <a:cubicBezTo>
                      <a:pt x="132" y="800"/>
                      <a:pt x="148" y="832"/>
                      <a:pt x="164" y="864"/>
                    </a:cubicBezTo>
                    <a:cubicBezTo>
                      <a:pt x="179" y="894"/>
                      <a:pt x="188" y="960"/>
                      <a:pt x="188" y="960"/>
                    </a:cubicBezTo>
                    <a:cubicBezTo>
                      <a:pt x="170" y="997"/>
                      <a:pt x="153" y="992"/>
                      <a:pt x="116" y="1008"/>
                    </a:cubicBezTo>
                    <a:cubicBezTo>
                      <a:pt x="100" y="1015"/>
                      <a:pt x="84" y="1024"/>
                      <a:pt x="68" y="1032"/>
                    </a:cubicBezTo>
                    <a:cubicBezTo>
                      <a:pt x="60" y="1036"/>
                      <a:pt x="44" y="1044"/>
                      <a:pt x="44" y="1044"/>
                    </a:cubicBezTo>
                    <a:cubicBezTo>
                      <a:pt x="48" y="1104"/>
                      <a:pt x="39" y="1166"/>
                      <a:pt x="56" y="1224"/>
                    </a:cubicBezTo>
                    <a:cubicBezTo>
                      <a:pt x="61" y="1241"/>
                      <a:pt x="88" y="1240"/>
                      <a:pt x="104" y="1248"/>
                    </a:cubicBezTo>
                    <a:cubicBezTo>
                      <a:pt x="124" y="1258"/>
                      <a:pt x="131" y="1278"/>
                      <a:pt x="140" y="1296"/>
                    </a:cubicBezTo>
                    <a:cubicBezTo>
                      <a:pt x="126" y="1395"/>
                      <a:pt x="129" y="1398"/>
                      <a:pt x="44" y="1440"/>
                    </a:cubicBezTo>
                    <a:cubicBezTo>
                      <a:pt x="40" y="1452"/>
                      <a:pt x="32" y="1476"/>
                      <a:pt x="32" y="1476"/>
                    </a:cubicBezTo>
                  </a:path>
                </a:pathLst>
              </a:custGeom>
              <a:noFill/>
              <a:ln w="19050" cap="flat" cmpd="sng">
                <a:solidFill>
                  <a:srgbClr val="0000FF"/>
                </a:solidFill>
                <a:prstDash val="solid"/>
                <a:round/>
                <a:headEnd/>
                <a:tailEnd/>
              </a:ln>
              <a:effectLst/>
            </p:spPr>
            <p:txBody>
              <a:bodyPr wrap="none" anchor="ctr"/>
              <a:lstStyle/>
              <a:p>
                <a:endParaRPr lang="el-GR"/>
              </a:p>
            </p:txBody>
          </p:sp>
          <p:sp>
            <p:nvSpPr>
              <p:cNvPr id="13" name="Freeform 8"/>
              <p:cNvSpPr>
                <a:spLocks/>
              </p:cNvSpPr>
              <p:nvPr/>
            </p:nvSpPr>
            <p:spPr bwMode="auto">
              <a:xfrm>
                <a:off x="2160" y="1152"/>
                <a:ext cx="48" cy="243"/>
              </a:xfrm>
              <a:custGeom>
                <a:avLst/>
                <a:gdLst/>
                <a:ahLst/>
                <a:cxnLst>
                  <a:cxn ang="0">
                    <a:pos x="128" y="0"/>
                  </a:cxn>
                  <a:cxn ang="0">
                    <a:pos x="56" y="12"/>
                  </a:cxn>
                  <a:cxn ang="0">
                    <a:pos x="44" y="36"/>
                  </a:cxn>
                  <a:cxn ang="0">
                    <a:pos x="80" y="240"/>
                  </a:cxn>
                  <a:cxn ang="0">
                    <a:pos x="128" y="300"/>
                  </a:cxn>
                  <a:cxn ang="0">
                    <a:pos x="176" y="384"/>
                  </a:cxn>
                  <a:cxn ang="0">
                    <a:pos x="152" y="480"/>
                  </a:cxn>
                  <a:cxn ang="0">
                    <a:pos x="80" y="528"/>
                  </a:cxn>
                  <a:cxn ang="0">
                    <a:pos x="116" y="768"/>
                  </a:cxn>
                  <a:cxn ang="0">
                    <a:pos x="164" y="864"/>
                  </a:cxn>
                  <a:cxn ang="0">
                    <a:pos x="188" y="960"/>
                  </a:cxn>
                  <a:cxn ang="0">
                    <a:pos x="116" y="1008"/>
                  </a:cxn>
                  <a:cxn ang="0">
                    <a:pos x="68" y="1032"/>
                  </a:cxn>
                  <a:cxn ang="0">
                    <a:pos x="44" y="1044"/>
                  </a:cxn>
                  <a:cxn ang="0">
                    <a:pos x="56" y="1224"/>
                  </a:cxn>
                  <a:cxn ang="0">
                    <a:pos x="104" y="1248"/>
                  </a:cxn>
                  <a:cxn ang="0">
                    <a:pos x="140" y="1296"/>
                  </a:cxn>
                  <a:cxn ang="0">
                    <a:pos x="44" y="1440"/>
                  </a:cxn>
                  <a:cxn ang="0">
                    <a:pos x="32" y="1476"/>
                  </a:cxn>
                </a:cxnLst>
                <a:rect l="0" t="0" r="r" b="b"/>
                <a:pathLst>
                  <a:path w="188" h="1476">
                    <a:moveTo>
                      <a:pt x="128" y="0"/>
                    </a:moveTo>
                    <a:cubicBezTo>
                      <a:pt x="104" y="4"/>
                      <a:pt x="78" y="2"/>
                      <a:pt x="56" y="12"/>
                    </a:cubicBezTo>
                    <a:cubicBezTo>
                      <a:pt x="48" y="16"/>
                      <a:pt x="44" y="27"/>
                      <a:pt x="44" y="36"/>
                    </a:cubicBezTo>
                    <a:cubicBezTo>
                      <a:pt x="44" y="231"/>
                      <a:pt x="0" y="200"/>
                      <a:pt x="80" y="240"/>
                    </a:cubicBezTo>
                    <a:cubicBezTo>
                      <a:pt x="108" y="296"/>
                      <a:pt x="88" y="280"/>
                      <a:pt x="128" y="300"/>
                    </a:cubicBezTo>
                    <a:cubicBezTo>
                      <a:pt x="144" y="333"/>
                      <a:pt x="164" y="348"/>
                      <a:pt x="176" y="384"/>
                    </a:cubicBezTo>
                    <a:cubicBezTo>
                      <a:pt x="171" y="411"/>
                      <a:pt x="172" y="454"/>
                      <a:pt x="152" y="480"/>
                    </a:cubicBezTo>
                    <a:cubicBezTo>
                      <a:pt x="135" y="503"/>
                      <a:pt x="80" y="528"/>
                      <a:pt x="80" y="528"/>
                    </a:cubicBezTo>
                    <a:cubicBezTo>
                      <a:pt x="42" y="605"/>
                      <a:pt x="27" y="724"/>
                      <a:pt x="116" y="768"/>
                    </a:cubicBezTo>
                    <a:cubicBezTo>
                      <a:pt x="132" y="800"/>
                      <a:pt x="148" y="832"/>
                      <a:pt x="164" y="864"/>
                    </a:cubicBezTo>
                    <a:cubicBezTo>
                      <a:pt x="179" y="894"/>
                      <a:pt x="188" y="960"/>
                      <a:pt x="188" y="960"/>
                    </a:cubicBezTo>
                    <a:cubicBezTo>
                      <a:pt x="170" y="997"/>
                      <a:pt x="153" y="992"/>
                      <a:pt x="116" y="1008"/>
                    </a:cubicBezTo>
                    <a:cubicBezTo>
                      <a:pt x="100" y="1015"/>
                      <a:pt x="84" y="1024"/>
                      <a:pt x="68" y="1032"/>
                    </a:cubicBezTo>
                    <a:cubicBezTo>
                      <a:pt x="60" y="1036"/>
                      <a:pt x="44" y="1044"/>
                      <a:pt x="44" y="1044"/>
                    </a:cubicBezTo>
                    <a:cubicBezTo>
                      <a:pt x="48" y="1104"/>
                      <a:pt x="39" y="1166"/>
                      <a:pt x="56" y="1224"/>
                    </a:cubicBezTo>
                    <a:cubicBezTo>
                      <a:pt x="61" y="1241"/>
                      <a:pt x="88" y="1240"/>
                      <a:pt x="104" y="1248"/>
                    </a:cubicBezTo>
                    <a:cubicBezTo>
                      <a:pt x="124" y="1258"/>
                      <a:pt x="131" y="1278"/>
                      <a:pt x="140" y="1296"/>
                    </a:cubicBezTo>
                    <a:cubicBezTo>
                      <a:pt x="126" y="1395"/>
                      <a:pt x="129" y="1398"/>
                      <a:pt x="44" y="1440"/>
                    </a:cubicBezTo>
                    <a:cubicBezTo>
                      <a:pt x="40" y="1452"/>
                      <a:pt x="32" y="1476"/>
                      <a:pt x="32" y="1476"/>
                    </a:cubicBezTo>
                  </a:path>
                </a:pathLst>
              </a:custGeom>
              <a:noFill/>
              <a:ln w="19050" cap="flat" cmpd="sng">
                <a:solidFill>
                  <a:srgbClr val="FF0000"/>
                </a:solidFill>
                <a:prstDash val="solid"/>
                <a:round/>
                <a:headEnd/>
                <a:tailEnd/>
              </a:ln>
              <a:effectLst/>
            </p:spPr>
            <p:txBody>
              <a:bodyPr wrap="none" anchor="ctr"/>
              <a:lstStyle/>
              <a:p>
                <a:endParaRPr lang="el-GR"/>
              </a:p>
            </p:txBody>
          </p:sp>
        </p:grpSp>
      </p:grpSp>
      <p:grpSp>
        <p:nvGrpSpPr>
          <p:cNvPr id="14" name="Group 9"/>
          <p:cNvGrpSpPr>
            <a:grpSpLocks/>
          </p:cNvGrpSpPr>
          <p:nvPr/>
        </p:nvGrpSpPr>
        <p:grpSpPr bwMode="auto">
          <a:xfrm>
            <a:off x="3733800" y="5410201"/>
            <a:ext cx="1600200" cy="315913"/>
            <a:chOff x="2400" y="3216"/>
            <a:chExt cx="1008" cy="199"/>
          </a:xfrm>
        </p:grpSpPr>
        <p:sp>
          <p:nvSpPr>
            <p:cNvPr id="15" name="AutoShape 10"/>
            <p:cNvSpPr>
              <a:spLocks noChangeArrowheads="1"/>
            </p:cNvSpPr>
            <p:nvPr/>
          </p:nvSpPr>
          <p:spPr bwMode="auto">
            <a:xfrm>
              <a:off x="3287" y="3256"/>
              <a:ext cx="121" cy="12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DFBE9D"/>
            </a:solidFill>
            <a:ln w="12700">
              <a:round/>
              <a:headEnd/>
              <a:tailEnd/>
            </a:ln>
            <a:effectLst/>
            <a:scene3d>
              <a:camera prst="legacyObliqueTopRight">
                <a:rot lat="0" lon="2400000" rev="0"/>
              </a:camera>
              <a:lightRig rig="legacyFlat3" dir="r"/>
            </a:scene3d>
            <a:sp3d extrusionH="887400" prstMaterial="legacyPlastic">
              <a:bevelT w="13500" h="13500" prst="angle"/>
              <a:bevelB w="13500" h="13500" prst="angle"/>
              <a:extrusionClr>
                <a:srgbClr val="DFBE9D"/>
              </a:extrusionClr>
            </a:sp3d>
          </p:spPr>
          <p:txBody>
            <a:bodyPr wrap="none" anchor="ctr">
              <a:flatTx/>
            </a:bodyPr>
            <a:lstStyle/>
            <a:p>
              <a:endParaRPr lang="el-GR"/>
            </a:p>
          </p:txBody>
        </p:sp>
        <p:grpSp>
          <p:nvGrpSpPr>
            <p:cNvPr id="16" name="Group 11"/>
            <p:cNvGrpSpPr>
              <a:grpSpLocks/>
            </p:cNvGrpSpPr>
            <p:nvPr/>
          </p:nvGrpSpPr>
          <p:grpSpPr bwMode="auto">
            <a:xfrm>
              <a:off x="2400" y="3206"/>
              <a:ext cx="953" cy="198"/>
              <a:chOff x="1170" y="3144"/>
              <a:chExt cx="1614" cy="336"/>
            </a:xfrm>
          </p:grpSpPr>
          <p:sp>
            <p:nvSpPr>
              <p:cNvPr id="17" name="AutoShape 12" descr="Large confetti"/>
              <p:cNvSpPr>
                <a:spLocks noChangeArrowheads="1"/>
              </p:cNvSpPr>
              <p:nvPr/>
            </p:nvSpPr>
            <p:spPr bwMode="auto">
              <a:xfrm rot="5400000">
                <a:off x="1968" y="2976"/>
                <a:ext cx="144" cy="672"/>
              </a:xfrm>
              <a:prstGeom prst="can">
                <a:avLst>
                  <a:gd name="adj" fmla="val 25926"/>
                </a:avLst>
              </a:prstGeom>
              <a:pattFill prst="lgConfetti">
                <a:fgClr>
                  <a:srgbClr val="FFCC99"/>
                </a:fgClr>
                <a:bgClr>
                  <a:schemeClr val="tx1"/>
                </a:bgClr>
              </a:pattFill>
              <a:ln w="12700">
                <a:solidFill>
                  <a:schemeClr val="tx1"/>
                </a:solidFill>
                <a:round/>
                <a:headEnd/>
                <a:tailEnd/>
              </a:ln>
              <a:effectLst/>
            </p:spPr>
            <p:txBody>
              <a:bodyPr wrap="none" anchor="ctr"/>
              <a:lstStyle/>
              <a:p>
                <a:endParaRPr lang="el-GR"/>
              </a:p>
            </p:txBody>
          </p:sp>
          <p:sp>
            <p:nvSpPr>
              <p:cNvPr id="18" name="Rectangle 13"/>
              <p:cNvSpPr>
                <a:spLocks noChangeArrowheads="1"/>
              </p:cNvSpPr>
              <p:nvPr/>
            </p:nvSpPr>
            <p:spPr bwMode="auto">
              <a:xfrm>
                <a:off x="1680" y="3216"/>
                <a:ext cx="720" cy="192"/>
              </a:xfrm>
              <a:prstGeom prst="rect">
                <a:avLst/>
              </a:prstGeom>
              <a:solidFill>
                <a:srgbClr val="B2B2B2">
                  <a:alpha val="50000"/>
                </a:srgbClr>
              </a:solidFill>
              <a:ln w="12700">
                <a:solidFill>
                  <a:srgbClr val="000000"/>
                </a:solidFill>
                <a:miter lim="800000"/>
                <a:headEnd/>
                <a:tailEnd/>
              </a:ln>
              <a:effectLst/>
            </p:spPr>
            <p:txBody>
              <a:bodyPr wrap="none" anchor="ctr"/>
              <a:lstStyle/>
              <a:p>
                <a:endParaRPr lang="el-GR"/>
              </a:p>
            </p:txBody>
          </p:sp>
          <p:sp>
            <p:nvSpPr>
              <p:cNvPr id="19" name="Rectangle 14"/>
              <p:cNvSpPr>
                <a:spLocks noChangeArrowheads="1"/>
              </p:cNvSpPr>
              <p:nvPr/>
            </p:nvSpPr>
            <p:spPr bwMode="auto">
              <a:xfrm>
                <a:off x="1200" y="3240"/>
                <a:ext cx="480" cy="144"/>
              </a:xfrm>
              <a:prstGeom prst="rect">
                <a:avLst/>
              </a:prstGeom>
              <a:solidFill>
                <a:srgbClr val="969696"/>
              </a:solidFill>
              <a:ln w="12700">
                <a:solidFill>
                  <a:srgbClr val="000000"/>
                </a:solidFill>
                <a:miter lim="800000"/>
                <a:headEnd/>
                <a:tailEnd/>
              </a:ln>
              <a:effectLst/>
            </p:spPr>
            <p:txBody>
              <a:bodyPr wrap="none" anchor="ctr"/>
              <a:lstStyle/>
              <a:p>
                <a:endParaRPr lang="el-GR"/>
              </a:p>
            </p:txBody>
          </p:sp>
          <p:sp>
            <p:nvSpPr>
              <p:cNvPr id="20" name="Rectangle 15"/>
              <p:cNvSpPr>
                <a:spLocks noChangeArrowheads="1"/>
              </p:cNvSpPr>
              <p:nvPr/>
            </p:nvSpPr>
            <p:spPr bwMode="auto">
              <a:xfrm>
                <a:off x="1170" y="3144"/>
                <a:ext cx="48" cy="336"/>
              </a:xfrm>
              <a:prstGeom prst="rect">
                <a:avLst/>
              </a:prstGeom>
              <a:solidFill>
                <a:srgbClr val="C0C0C0"/>
              </a:solidFill>
              <a:ln w="12700">
                <a:solidFill>
                  <a:srgbClr val="C0C0C0"/>
                </a:solidFill>
                <a:miter lim="800000"/>
                <a:headEnd/>
                <a:tailEnd/>
              </a:ln>
              <a:effectLst/>
            </p:spPr>
            <p:txBody>
              <a:bodyPr wrap="none" anchor="ctr"/>
              <a:lstStyle/>
              <a:p>
                <a:endParaRPr lang="el-GR"/>
              </a:p>
            </p:txBody>
          </p:sp>
          <p:sp>
            <p:nvSpPr>
              <p:cNvPr id="21" name="Line 16"/>
              <p:cNvSpPr>
                <a:spLocks noChangeShapeType="1"/>
              </p:cNvSpPr>
              <p:nvPr/>
            </p:nvSpPr>
            <p:spPr bwMode="auto">
              <a:xfrm>
                <a:off x="2400" y="3312"/>
                <a:ext cx="384" cy="0"/>
              </a:xfrm>
              <a:prstGeom prst="line">
                <a:avLst/>
              </a:prstGeom>
              <a:noFill/>
              <a:ln w="28575">
                <a:solidFill>
                  <a:schemeClr val="tx1"/>
                </a:solidFill>
                <a:round/>
                <a:headEnd/>
                <a:tailEnd/>
              </a:ln>
              <a:effectLst/>
            </p:spPr>
            <p:txBody>
              <a:bodyPr wrap="none" anchor="ctr"/>
              <a:lstStyle/>
              <a:p>
                <a:endParaRPr lang="el-GR"/>
              </a:p>
            </p:txBody>
          </p:sp>
        </p:grpSp>
      </p:grpSp>
      <p:sp>
        <p:nvSpPr>
          <p:cNvPr id="22" name="AutoShape 17"/>
          <p:cNvSpPr>
            <a:spLocks noChangeArrowheads="1"/>
          </p:cNvSpPr>
          <p:nvPr/>
        </p:nvSpPr>
        <p:spPr bwMode="auto">
          <a:xfrm flipV="1">
            <a:off x="6781800" y="6172200"/>
            <a:ext cx="76200" cy="7620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DFBE9D"/>
          </a:solidFill>
          <a:ln w="12700">
            <a:round/>
            <a:headEnd/>
            <a:tailEnd/>
          </a:ln>
          <a:effectLst/>
          <a:scene3d>
            <a:camera prst="legacyObliqueBottomRight">
              <a:rot lat="18900000" lon="1500000" rev="0"/>
            </a:camera>
            <a:lightRig rig="legacyHarsh4" dir="t"/>
          </a:scene3d>
          <a:sp3d extrusionH="100000" prstMaterial="legacyPlastic">
            <a:bevelT w="13500" h="13500" prst="angle"/>
            <a:bevelB w="13500" h="13500" prst="angle"/>
            <a:extrusionClr>
              <a:srgbClr val="DFBE9D"/>
            </a:extrusionClr>
          </a:sp3d>
        </p:spPr>
        <p:txBody>
          <a:bodyPr wrap="none" anchor="ctr">
            <a:flatTx/>
          </a:bodyPr>
          <a:lstStyle/>
          <a:p>
            <a:endParaRPr lang="el-GR"/>
          </a:p>
        </p:txBody>
      </p:sp>
      <p:sp>
        <p:nvSpPr>
          <p:cNvPr id="23" name="AutoShape 18"/>
          <p:cNvSpPr>
            <a:spLocks noChangeArrowheads="1"/>
          </p:cNvSpPr>
          <p:nvPr/>
        </p:nvSpPr>
        <p:spPr bwMode="auto">
          <a:xfrm flipV="1">
            <a:off x="8153400" y="6019800"/>
            <a:ext cx="76200" cy="7620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DFBE9D"/>
          </a:solidFill>
          <a:ln w="12700">
            <a:round/>
            <a:headEnd/>
            <a:tailEnd/>
          </a:ln>
          <a:effectLst/>
          <a:scene3d>
            <a:camera prst="legacyObliqueTopRight">
              <a:rot lat="0" lon="2400000" rev="0"/>
            </a:camera>
            <a:lightRig rig="legacyHarsh4" dir="t"/>
          </a:scene3d>
          <a:sp3d extrusionH="100000" prstMaterial="legacyPlastic">
            <a:bevelT w="13500" h="13500" prst="angle"/>
            <a:bevelB w="13500" h="13500" prst="angle"/>
            <a:extrusionClr>
              <a:srgbClr val="DFBE9D"/>
            </a:extrusionClr>
          </a:sp3d>
        </p:spPr>
        <p:txBody>
          <a:bodyPr wrap="none" anchor="ctr">
            <a:flatTx/>
          </a:bodyPr>
          <a:lstStyle/>
          <a:p>
            <a:endParaRPr lang="el-GR"/>
          </a:p>
        </p:txBody>
      </p:sp>
      <p:sp>
        <p:nvSpPr>
          <p:cNvPr id="24" name="AutoShape 19"/>
          <p:cNvSpPr>
            <a:spLocks noChangeArrowheads="1"/>
          </p:cNvSpPr>
          <p:nvPr/>
        </p:nvSpPr>
        <p:spPr bwMode="auto">
          <a:xfrm flipV="1">
            <a:off x="7162800" y="6172200"/>
            <a:ext cx="76200" cy="7620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DFBE9D"/>
          </a:solidFill>
          <a:ln w="12700">
            <a:round/>
            <a:headEnd/>
            <a:tailEnd/>
          </a:ln>
          <a:effectLst/>
          <a:scene3d>
            <a:camera prst="legacyObliqueRight">
              <a:rot lat="0" lon="2400000" rev="0"/>
            </a:camera>
            <a:lightRig rig="legacyHarsh4" dir="t"/>
          </a:scene3d>
          <a:sp3d extrusionH="100000" prstMaterial="legacyPlastic">
            <a:bevelT w="13500" h="13500" prst="angle"/>
            <a:bevelB w="13500" h="13500" prst="angle"/>
            <a:extrusionClr>
              <a:srgbClr val="DFBE9D"/>
            </a:extrusionClr>
          </a:sp3d>
        </p:spPr>
        <p:txBody>
          <a:bodyPr wrap="none" anchor="ctr">
            <a:flatTx/>
          </a:bodyPr>
          <a:lstStyle/>
          <a:p>
            <a:endParaRPr lang="el-GR"/>
          </a:p>
        </p:txBody>
      </p:sp>
      <p:sp>
        <p:nvSpPr>
          <p:cNvPr id="25" name="AutoShape 20"/>
          <p:cNvSpPr>
            <a:spLocks noChangeArrowheads="1"/>
          </p:cNvSpPr>
          <p:nvPr/>
        </p:nvSpPr>
        <p:spPr bwMode="auto">
          <a:xfrm flipV="1">
            <a:off x="8382000" y="6248400"/>
            <a:ext cx="76200" cy="7620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DFBE9D"/>
          </a:solidFill>
          <a:ln w="12700">
            <a:round/>
            <a:headEnd/>
            <a:tailEnd/>
          </a:ln>
          <a:effectLst/>
          <a:scene3d>
            <a:camera prst="legacyObliqueRight">
              <a:rot lat="1500000" lon="2400000" rev="0"/>
            </a:camera>
            <a:lightRig rig="legacyHarsh4" dir="t"/>
          </a:scene3d>
          <a:sp3d extrusionH="100000" prstMaterial="legacyPlastic">
            <a:bevelT w="13500" h="13500" prst="angle"/>
            <a:bevelB w="13500" h="13500" prst="angle"/>
            <a:extrusionClr>
              <a:srgbClr val="DFBE9D"/>
            </a:extrusionClr>
          </a:sp3d>
        </p:spPr>
        <p:txBody>
          <a:bodyPr wrap="none" anchor="ctr">
            <a:flatTx/>
          </a:bodyPr>
          <a:lstStyle/>
          <a:p>
            <a:endParaRPr lang="el-GR"/>
          </a:p>
        </p:txBody>
      </p:sp>
      <p:grpSp>
        <p:nvGrpSpPr>
          <p:cNvPr id="26" name="Group 21"/>
          <p:cNvGrpSpPr>
            <a:grpSpLocks/>
          </p:cNvGrpSpPr>
          <p:nvPr/>
        </p:nvGrpSpPr>
        <p:grpSpPr bwMode="auto">
          <a:xfrm>
            <a:off x="8770938" y="2424113"/>
            <a:ext cx="609600" cy="838200"/>
            <a:chOff x="2256" y="1536"/>
            <a:chExt cx="384" cy="528"/>
          </a:xfrm>
        </p:grpSpPr>
        <p:sp>
          <p:nvSpPr>
            <p:cNvPr id="27" name="AutoShape 22" descr="Sphere"/>
            <p:cNvSpPr>
              <a:spLocks noChangeArrowheads="1"/>
            </p:cNvSpPr>
            <p:nvPr/>
          </p:nvSpPr>
          <p:spPr bwMode="auto">
            <a:xfrm>
              <a:off x="2256" y="1602"/>
              <a:ext cx="384" cy="462"/>
            </a:xfrm>
            <a:prstGeom prst="triangle">
              <a:avLst>
                <a:gd name="adj" fmla="val 50000"/>
              </a:avLst>
            </a:prstGeom>
            <a:pattFill prst="sphere">
              <a:fgClr>
                <a:srgbClr val="D0A070"/>
              </a:fgClr>
              <a:bgClr>
                <a:srgbClr val="FFFFFF"/>
              </a:bgClr>
            </a:pattFill>
            <a:ln w="15875">
              <a:solidFill>
                <a:srgbClr val="000000"/>
              </a:solidFill>
              <a:miter lim="800000"/>
              <a:headEnd/>
              <a:tailEnd/>
            </a:ln>
            <a:effectLst/>
          </p:spPr>
          <p:txBody>
            <a:bodyPr wrap="none" anchor="ctr"/>
            <a:lstStyle/>
            <a:p>
              <a:endParaRPr lang="el-GR"/>
            </a:p>
          </p:txBody>
        </p:sp>
        <p:sp>
          <p:nvSpPr>
            <p:cNvPr id="28" name="Rectangle 23"/>
            <p:cNvSpPr>
              <a:spLocks noChangeArrowheads="1"/>
            </p:cNvSpPr>
            <p:nvPr/>
          </p:nvSpPr>
          <p:spPr bwMode="auto">
            <a:xfrm>
              <a:off x="2410" y="1536"/>
              <a:ext cx="76" cy="165"/>
            </a:xfrm>
            <a:prstGeom prst="rect">
              <a:avLst/>
            </a:prstGeom>
            <a:solidFill>
              <a:srgbClr val="FFFFFF"/>
            </a:solidFill>
            <a:ln w="15875">
              <a:solidFill>
                <a:srgbClr val="000000"/>
              </a:solidFill>
              <a:miter lim="800000"/>
              <a:headEnd/>
              <a:tailEnd/>
            </a:ln>
            <a:effectLst/>
          </p:spPr>
          <p:txBody>
            <a:bodyPr wrap="none" anchor="ctr"/>
            <a:lstStyle/>
            <a:p>
              <a:endParaRPr lang="el-GR"/>
            </a:p>
          </p:txBody>
        </p:sp>
      </p:grpSp>
      <p:sp>
        <p:nvSpPr>
          <p:cNvPr id="29" name="Text Box 24"/>
          <p:cNvSpPr txBox="1">
            <a:spLocks noChangeArrowheads="1"/>
          </p:cNvSpPr>
          <p:nvPr/>
        </p:nvSpPr>
        <p:spPr bwMode="auto">
          <a:xfrm>
            <a:off x="1524000" y="2571745"/>
            <a:ext cx="2643174" cy="584775"/>
          </a:xfrm>
          <a:prstGeom prst="rect">
            <a:avLst/>
          </a:prstGeom>
          <a:solidFill>
            <a:schemeClr val="tx2">
              <a:lumMod val="40000"/>
              <a:lumOff val="60000"/>
            </a:schemeClr>
          </a:solidFill>
          <a:ln w="15875">
            <a:solidFill>
              <a:schemeClr val="tx2"/>
            </a:solidFill>
            <a:miter lim="800000"/>
            <a:headEnd/>
            <a:tailEnd/>
          </a:ln>
          <a:effectLst/>
        </p:spPr>
        <p:txBody>
          <a:bodyPr wrap="square" anchor="ctr">
            <a:spAutoFit/>
          </a:bodyPr>
          <a:lstStyle/>
          <a:p>
            <a:pPr algn="ctr" eaLnBrk="0" hangingPunct="0">
              <a:spcBef>
                <a:spcPct val="50000"/>
              </a:spcBef>
            </a:pPr>
            <a:r>
              <a:rPr lang="el-GR" sz="1600" dirty="0"/>
              <a:t>Πολυδύναμα/προγονικά κύτταρα</a:t>
            </a:r>
            <a:endParaRPr lang="en-US" sz="1600" dirty="0"/>
          </a:p>
        </p:txBody>
      </p:sp>
      <p:cxnSp>
        <p:nvCxnSpPr>
          <p:cNvPr id="30" name="AutoShape 25"/>
          <p:cNvCxnSpPr>
            <a:cxnSpLocks noChangeShapeType="1"/>
            <a:stCxn id="29" idx="2"/>
            <a:endCxn id="50" idx="3"/>
          </p:cNvCxnSpPr>
          <p:nvPr/>
        </p:nvCxnSpPr>
        <p:spPr bwMode="auto">
          <a:xfrm rot="16200000" flipH="1">
            <a:off x="2754992" y="3247115"/>
            <a:ext cx="424881" cy="243688"/>
          </a:xfrm>
          <a:prstGeom prst="straightConnector1">
            <a:avLst/>
          </a:prstGeom>
          <a:noFill/>
          <a:ln w="15875">
            <a:solidFill>
              <a:schemeClr val="tx2"/>
            </a:solidFill>
            <a:round/>
            <a:headEnd/>
            <a:tailEnd type="stealth" w="med" len="med"/>
          </a:ln>
          <a:effectLst/>
        </p:spPr>
      </p:cxnSp>
      <p:sp>
        <p:nvSpPr>
          <p:cNvPr id="31" name="Text Box 26"/>
          <p:cNvSpPr txBox="1">
            <a:spLocks noChangeArrowheads="1"/>
          </p:cNvSpPr>
          <p:nvPr/>
        </p:nvSpPr>
        <p:spPr bwMode="auto">
          <a:xfrm>
            <a:off x="8380957" y="3840778"/>
            <a:ext cx="2090637" cy="338554"/>
          </a:xfrm>
          <a:prstGeom prst="rect">
            <a:avLst/>
          </a:prstGeom>
          <a:solidFill>
            <a:schemeClr val="tx2">
              <a:lumMod val="40000"/>
              <a:lumOff val="60000"/>
            </a:schemeClr>
          </a:solidFill>
          <a:ln w="15875">
            <a:solidFill>
              <a:schemeClr val="tx2"/>
            </a:solidFill>
            <a:miter lim="800000"/>
            <a:headEnd/>
            <a:tailEnd/>
          </a:ln>
          <a:effectLst/>
        </p:spPr>
        <p:txBody>
          <a:bodyPr wrap="none" anchor="ctr">
            <a:spAutoFit/>
          </a:bodyPr>
          <a:lstStyle/>
          <a:p>
            <a:pPr algn="ctr" eaLnBrk="0" hangingPunct="0">
              <a:spcBef>
                <a:spcPct val="50000"/>
              </a:spcBef>
            </a:pPr>
            <a:r>
              <a:rPr lang="el-GR" sz="1600" dirty="0"/>
              <a:t>Πρωταρχικά κύτταρα</a:t>
            </a:r>
            <a:endParaRPr lang="en-US" sz="1100" dirty="0"/>
          </a:p>
        </p:txBody>
      </p:sp>
      <p:graphicFrame>
        <p:nvGraphicFramePr>
          <p:cNvPr id="32" name="Object 27"/>
          <p:cNvGraphicFramePr>
            <a:graphicFrameLocks noChangeAspect="1"/>
          </p:cNvGraphicFramePr>
          <p:nvPr/>
        </p:nvGraphicFramePr>
        <p:xfrm>
          <a:off x="5768975" y="946150"/>
          <a:ext cx="679450" cy="368300"/>
        </p:xfrm>
        <a:graphic>
          <a:graphicData uri="http://schemas.openxmlformats.org/presentationml/2006/ole">
            <mc:AlternateContent xmlns:mc="http://schemas.openxmlformats.org/markup-compatibility/2006">
              <mc:Choice xmlns:v="urn:schemas-microsoft-com:vml" Requires="v">
                <p:oleObj name="Clip" r:id="rId3" imgW="7470000" imgH="5011200" progId="">
                  <p:embed/>
                </p:oleObj>
              </mc:Choice>
              <mc:Fallback>
                <p:oleObj name="Clip" r:id="rId3" imgW="7470000" imgH="5011200" progId="">
                  <p:embed/>
                  <p:pic>
                    <p:nvPicPr>
                      <p:cNvPr id="32"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946150"/>
                        <a:ext cx="679450" cy="3683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33" name="Object 28"/>
          <p:cNvGraphicFramePr>
            <a:graphicFrameLocks noChangeAspect="1"/>
          </p:cNvGraphicFramePr>
          <p:nvPr/>
        </p:nvGraphicFramePr>
        <p:xfrm>
          <a:off x="6886576" y="914401"/>
          <a:ext cx="284163" cy="741363"/>
        </p:xfrm>
        <a:graphic>
          <a:graphicData uri="http://schemas.openxmlformats.org/presentationml/2006/ole">
            <mc:AlternateContent xmlns:mc="http://schemas.openxmlformats.org/markup-compatibility/2006">
              <mc:Choice xmlns:v="urn:schemas-microsoft-com:vml" Requires="v">
                <p:oleObj name="Clip" r:id="rId5" imgW="3546000" imgH="10702800" progId="">
                  <p:embed/>
                </p:oleObj>
              </mc:Choice>
              <mc:Fallback>
                <p:oleObj name="Clip" r:id="rId5" imgW="3546000" imgH="10702800" progId="">
                  <p:embed/>
                  <p:pic>
                    <p:nvPicPr>
                      <p:cNvPr id="33"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6576" y="914401"/>
                        <a:ext cx="284163"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29"/>
          <p:cNvPicPr>
            <a:picLocks noChangeAspect="1" noChangeArrowheads="1"/>
          </p:cNvPicPr>
          <p:nvPr/>
        </p:nvPicPr>
        <p:blipFill>
          <a:blip r:embed="rId7" cstate="print"/>
          <a:srcRect/>
          <a:stretch>
            <a:fillRect/>
          </a:stretch>
        </p:blipFill>
        <p:spPr bwMode="auto">
          <a:xfrm>
            <a:off x="5191126" y="895351"/>
            <a:ext cx="207963" cy="803275"/>
          </a:xfrm>
          <a:prstGeom prst="rect">
            <a:avLst/>
          </a:prstGeom>
          <a:noFill/>
          <a:ln w="15875">
            <a:noFill/>
            <a:miter lim="800000"/>
            <a:headEnd/>
            <a:tailEnd/>
          </a:ln>
          <a:effectLst/>
        </p:spPr>
      </p:pic>
      <p:sp>
        <p:nvSpPr>
          <p:cNvPr id="35" name="Text Box 30"/>
          <p:cNvSpPr txBox="1">
            <a:spLocks noChangeArrowheads="1"/>
          </p:cNvSpPr>
          <p:nvPr/>
        </p:nvSpPr>
        <p:spPr bwMode="auto">
          <a:xfrm>
            <a:off x="5379124" y="1371600"/>
            <a:ext cx="2436886" cy="338554"/>
          </a:xfrm>
          <a:prstGeom prst="rect">
            <a:avLst/>
          </a:prstGeom>
          <a:solidFill>
            <a:schemeClr val="tx2">
              <a:lumMod val="40000"/>
              <a:lumOff val="60000"/>
            </a:schemeClr>
          </a:solidFill>
          <a:ln w="15875">
            <a:solidFill>
              <a:schemeClr val="tx2"/>
            </a:solidFill>
            <a:miter lim="800000"/>
            <a:headEnd/>
            <a:tailEnd/>
          </a:ln>
          <a:effectLst/>
        </p:spPr>
        <p:txBody>
          <a:bodyPr wrap="none" anchor="ctr">
            <a:spAutoFit/>
          </a:bodyPr>
          <a:lstStyle/>
          <a:p>
            <a:pPr algn="ctr" eaLnBrk="0" hangingPunct="0"/>
            <a:r>
              <a:rPr lang="el-GR" sz="1600" dirty="0"/>
              <a:t>Ιστός που απομονώθηκε</a:t>
            </a:r>
            <a:endParaRPr lang="en-US" sz="1600" dirty="0"/>
          </a:p>
        </p:txBody>
      </p:sp>
      <p:cxnSp>
        <p:nvCxnSpPr>
          <p:cNvPr id="36" name="AutoShape 31"/>
          <p:cNvCxnSpPr>
            <a:cxnSpLocks noChangeShapeType="1"/>
            <a:stCxn id="27" idx="3"/>
            <a:endCxn id="31" idx="0"/>
          </p:cNvCxnSpPr>
          <p:nvPr/>
        </p:nvCxnSpPr>
        <p:spPr bwMode="auto">
          <a:xfrm>
            <a:off x="9075739" y="3262314"/>
            <a:ext cx="350537" cy="578465"/>
          </a:xfrm>
          <a:prstGeom prst="straightConnector1">
            <a:avLst/>
          </a:prstGeom>
          <a:noFill/>
          <a:ln w="15875">
            <a:solidFill>
              <a:schemeClr val="tx2"/>
            </a:solidFill>
            <a:round/>
            <a:headEnd/>
            <a:tailEnd type="stealth" w="med" len="med"/>
          </a:ln>
          <a:effectLst/>
        </p:spPr>
      </p:cxnSp>
      <p:cxnSp>
        <p:nvCxnSpPr>
          <p:cNvPr id="37" name="AutoShape 32"/>
          <p:cNvCxnSpPr>
            <a:cxnSpLocks noChangeShapeType="1"/>
            <a:stCxn id="35" idx="1"/>
            <a:endCxn id="29" idx="0"/>
          </p:cNvCxnSpPr>
          <p:nvPr/>
        </p:nvCxnSpPr>
        <p:spPr bwMode="auto">
          <a:xfrm rot="10800000" flipV="1">
            <a:off x="2845589" y="1540877"/>
            <a:ext cx="2533537" cy="1030867"/>
          </a:xfrm>
          <a:prstGeom prst="bentConnector2">
            <a:avLst/>
          </a:prstGeom>
          <a:noFill/>
          <a:ln w="15875">
            <a:solidFill>
              <a:schemeClr val="tx2"/>
            </a:solidFill>
            <a:miter lim="800000"/>
            <a:headEnd/>
            <a:tailEnd/>
          </a:ln>
          <a:effectLst/>
        </p:spPr>
      </p:cxnSp>
      <p:sp>
        <p:nvSpPr>
          <p:cNvPr id="38" name="Text Box 33"/>
          <p:cNvSpPr txBox="1">
            <a:spLocks noChangeArrowheads="1"/>
          </p:cNvSpPr>
          <p:nvPr/>
        </p:nvSpPr>
        <p:spPr bwMode="auto">
          <a:xfrm>
            <a:off x="5314950" y="2819658"/>
            <a:ext cx="1676400" cy="830997"/>
          </a:xfrm>
          <a:prstGeom prst="rect">
            <a:avLst/>
          </a:prstGeom>
          <a:solidFill>
            <a:schemeClr val="tx2">
              <a:lumMod val="40000"/>
              <a:lumOff val="60000"/>
            </a:schemeClr>
          </a:solidFill>
          <a:ln w="15875">
            <a:solidFill>
              <a:schemeClr val="tx2"/>
            </a:solidFill>
            <a:miter lim="800000"/>
            <a:headEnd/>
            <a:tailEnd/>
          </a:ln>
          <a:effectLst/>
        </p:spPr>
        <p:txBody>
          <a:bodyPr anchor="ctr">
            <a:spAutoFit/>
          </a:bodyPr>
          <a:lstStyle/>
          <a:p>
            <a:pPr algn="ctr" eaLnBrk="0" hangingPunct="0"/>
            <a:r>
              <a:rPr lang="el-GR" sz="1600" dirty="0"/>
              <a:t>Μεταμορφωμένη κυτταρική γραμμή</a:t>
            </a:r>
            <a:endParaRPr lang="en-US" sz="1600" dirty="0"/>
          </a:p>
        </p:txBody>
      </p:sp>
      <p:cxnSp>
        <p:nvCxnSpPr>
          <p:cNvPr id="39" name="AutoShape 34"/>
          <p:cNvCxnSpPr>
            <a:cxnSpLocks noChangeShapeType="1"/>
            <a:stCxn id="29" idx="0"/>
            <a:endCxn id="10" idx="0"/>
          </p:cNvCxnSpPr>
          <p:nvPr/>
        </p:nvCxnSpPr>
        <p:spPr bwMode="auto">
          <a:xfrm rot="5400000" flipH="1" flipV="1">
            <a:off x="3661171" y="1699017"/>
            <a:ext cx="57144" cy="1688313"/>
          </a:xfrm>
          <a:prstGeom prst="curvedConnector3">
            <a:avLst>
              <a:gd name="adj1" fmla="val 500042"/>
            </a:avLst>
          </a:prstGeom>
          <a:noFill/>
          <a:ln w="12700">
            <a:solidFill>
              <a:schemeClr val="tx2"/>
            </a:solidFill>
            <a:round/>
            <a:headEnd/>
            <a:tailEnd type="stealth" w="med" len="lg"/>
          </a:ln>
          <a:effectLst/>
        </p:spPr>
      </p:cxnSp>
      <p:cxnSp>
        <p:nvCxnSpPr>
          <p:cNvPr id="40" name="AutoShape 35"/>
          <p:cNvCxnSpPr>
            <a:cxnSpLocks noChangeShapeType="1"/>
            <a:stCxn id="10" idx="2"/>
            <a:endCxn id="29" idx="2"/>
          </p:cNvCxnSpPr>
          <p:nvPr/>
        </p:nvCxnSpPr>
        <p:spPr bwMode="auto">
          <a:xfrm rot="10800000" flipV="1">
            <a:off x="2845589" y="2781300"/>
            <a:ext cx="1497813" cy="375219"/>
          </a:xfrm>
          <a:prstGeom prst="curvedConnector4">
            <a:avLst>
              <a:gd name="adj1" fmla="val 5883"/>
              <a:gd name="adj2" fmla="val 160924"/>
            </a:avLst>
          </a:prstGeom>
          <a:noFill/>
          <a:ln w="12700">
            <a:solidFill>
              <a:schemeClr val="tx2"/>
            </a:solidFill>
            <a:round/>
            <a:headEnd/>
            <a:tailEnd type="stealth" w="med" len="lg"/>
          </a:ln>
          <a:effectLst/>
        </p:spPr>
      </p:cxnSp>
      <p:cxnSp>
        <p:nvCxnSpPr>
          <p:cNvPr id="41" name="AutoShape 36"/>
          <p:cNvCxnSpPr>
            <a:cxnSpLocks noChangeShapeType="1"/>
            <a:stCxn id="31" idx="2"/>
            <a:endCxn id="18" idx="0"/>
          </p:cNvCxnSpPr>
          <p:nvPr/>
        </p:nvCxnSpPr>
        <p:spPr bwMode="auto">
          <a:xfrm rot="5400000">
            <a:off x="6346612" y="2382017"/>
            <a:ext cx="1282348" cy="4876978"/>
          </a:xfrm>
          <a:prstGeom prst="bentConnector3">
            <a:avLst>
              <a:gd name="adj1" fmla="val 50000"/>
            </a:avLst>
          </a:prstGeom>
          <a:noFill/>
          <a:ln w="15875">
            <a:solidFill>
              <a:schemeClr val="tx2"/>
            </a:solidFill>
            <a:miter lim="800000"/>
            <a:headEnd/>
            <a:tailEnd type="stealth" w="med" len="med"/>
          </a:ln>
          <a:effectLst/>
        </p:spPr>
      </p:cxnSp>
      <p:cxnSp>
        <p:nvCxnSpPr>
          <p:cNvPr id="42" name="AutoShape 37"/>
          <p:cNvCxnSpPr>
            <a:cxnSpLocks noChangeShapeType="1"/>
            <a:stCxn id="15" idx="6"/>
          </p:cNvCxnSpPr>
          <p:nvPr/>
        </p:nvCxnSpPr>
        <p:spPr bwMode="auto">
          <a:xfrm>
            <a:off x="5334000" y="5570539"/>
            <a:ext cx="1219200" cy="554037"/>
          </a:xfrm>
          <a:prstGeom prst="bentConnector3">
            <a:avLst>
              <a:gd name="adj1" fmla="val 50000"/>
            </a:avLst>
          </a:prstGeom>
          <a:noFill/>
          <a:ln w="15875">
            <a:solidFill>
              <a:schemeClr val="tx2"/>
            </a:solidFill>
            <a:miter lim="800000"/>
            <a:headEnd/>
            <a:tailEnd type="stealth" w="med" len="med"/>
          </a:ln>
          <a:effectLst/>
        </p:spPr>
      </p:cxnSp>
      <p:cxnSp>
        <p:nvCxnSpPr>
          <p:cNvPr id="43" name="AutoShape 38"/>
          <p:cNvCxnSpPr>
            <a:cxnSpLocks noChangeShapeType="1"/>
            <a:stCxn id="38" idx="0"/>
            <a:endCxn id="10" idx="0"/>
          </p:cNvCxnSpPr>
          <p:nvPr/>
        </p:nvCxnSpPr>
        <p:spPr bwMode="auto">
          <a:xfrm rot="16200000" flipV="1">
            <a:off x="5190998" y="1857504"/>
            <a:ext cx="305057" cy="1619250"/>
          </a:xfrm>
          <a:prstGeom prst="curvedConnector3">
            <a:avLst>
              <a:gd name="adj1" fmla="val 174937"/>
            </a:avLst>
          </a:prstGeom>
          <a:noFill/>
          <a:ln w="12700">
            <a:solidFill>
              <a:schemeClr val="tx2"/>
            </a:solidFill>
            <a:round/>
            <a:headEnd/>
            <a:tailEnd type="stealth" w="med" len="lg"/>
          </a:ln>
          <a:effectLst/>
        </p:spPr>
      </p:cxnSp>
      <p:cxnSp>
        <p:nvCxnSpPr>
          <p:cNvPr id="44" name="AutoShape 39"/>
          <p:cNvCxnSpPr>
            <a:cxnSpLocks noChangeShapeType="1"/>
            <a:stCxn id="10" idx="6"/>
            <a:endCxn id="38" idx="2"/>
          </p:cNvCxnSpPr>
          <p:nvPr/>
        </p:nvCxnSpPr>
        <p:spPr bwMode="auto">
          <a:xfrm>
            <a:off x="4724400" y="2781300"/>
            <a:ext cx="1428750" cy="869354"/>
          </a:xfrm>
          <a:prstGeom prst="curvedConnector4">
            <a:avLst>
              <a:gd name="adj1" fmla="val 20667"/>
              <a:gd name="adj2" fmla="val 126295"/>
            </a:avLst>
          </a:prstGeom>
          <a:noFill/>
          <a:ln w="12700">
            <a:solidFill>
              <a:schemeClr val="tx2"/>
            </a:solidFill>
            <a:round/>
            <a:headEnd/>
            <a:tailEnd type="stealth" w="med" len="lg"/>
          </a:ln>
          <a:effectLst/>
        </p:spPr>
      </p:cxnSp>
      <p:cxnSp>
        <p:nvCxnSpPr>
          <p:cNvPr id="45" name="AutoShape 40"/>
          <p:cNvCxnSpPr>
            <a:cxnSpLocks noChangeShapeType="1"/>
            <a:stCxn id="35" idx="2"/>
            <a:endCxn id="38" idx="0"/>
          </p:cNvCxnSpPr>
          <p:nvPr/>
        </p:nvCxnSpPr>
        <p:spPr bwMode="auto">
          <a:xfrm flipH="1">
            <a:off x="6153151" y="1710155"/>
            <a:ext cx="444417" cy="1109503"/>
          </a:xfrm>
          <a:prstGeom prst="straightConnector1">
            <a:avLst/>
          </a:prstGeom>
          <a:noFill/>
          <a:ln w="15875">
            <a:solidFill>
              <a:schemeClr val="tx2"/>
            </a:solidFill>
            <a:round/>
            <a:headEnd/>
            <a:tailEnd/>
          </a:ln>
          <a:effectLst/>
        </p:spPr>
      </p:cxnSp>
      <p:cxnSp>
        <p:nvCxnSpPr>
          <p:cNvPr id="46" name="AutoShape 41"/>
          <p:cNvCxnSpPr>
            <a:cxnSpLocks noChangeShapeType="1"/>
            <a:stCxn id="35" idx="3"/>
            <a:endCxn id="28" idx="0"/>
          </p:cNvCxnSpPr>
          <p:nvPr/>
        </p:nvCxnSpPr>
        <p:spPr bwMode="auto">
          <a:xfrm>
            <a:off x="7816010" y="1540877"/>
            <a:ext cx="1259728" cy="883236"/>
          </a:xfrm>
          <a:prstGeom prst="bentConnector2">
            <a:avLst/>
          </a:prstGeom>
          <a:noFill/>
          <a:ln w="15875">
            <a:solidFill>
              <a:schemeClr val="tx2"/>
            </a:solidFill>
            <a:miter lim="800000"/>
            <a:headEnd/>
            <a:tailEnd type="stealth" w="med" len="med"/>
          </a:ln>
          <a:effectLst/>
        </p:spPr>
      </p:cxnSp>
      <p:cxnSp>
        <p:nvCxnSpPr>
          <p:cNvPr id="47" name="AutoShape 42"/>
          <p:cNvCxnSpPr>
            <a:cxnSpLocks noChangeShapeType="1"/>
            <a:stCxn id="38" idx="2"/>
            <a:endCxn id="18" idx="0"/>
          </p:cNvCxnSpPr>
          <p:nvPr/>
        </p:nvCxnSpPr>
        <p:spPr bwMode="auto">
          <a:xfrm rot="5400000">
            <a:off x="4445711" y="3754242"/>
            <a:ext cx="1811026" cy="1603853"/>
          </a:xfrm>
          <a:prstGeom prst="bentConnector3">
            <a:avLst>
              <a:gd name="adj1" fmla="val 50000"/>
            </a:avLst>
          </a:prstGeom>
          <a:noFill/>
          <a:ln w="15875">
            <a:solidFill>
              <a:schemeClr val="tx2"/>
            </a:solidFill>
            <a:miter lim="800000"/>
            <a:headEnd/>
            <a:tailEnd/>
          </a:ln>
          <a:effectLst/>
        </p:spPr>
      </p:cxnSp>
      <p:sp>
        <p:nvSpPr>
          <p:cNvPr id="48" name="Text Box 43"/>
          <p:cNvSpPr txBox="1">
            <a:spLocks noChangeArrowheads="1"/>
          </p:cNvSpPr>
          <p:nvPr/>
        </p:nvSpPr>
        <p:spPr bwMode="auto">
          <a:xfrm>
            <a:off x="1738282" y="3714753"/>
            <a:ext cx="1560042" cy="307777"/>
          </a:xfrm>
          <a:prstGeom prst="rect">
            <a:avLst/>
          </a:prstGeom>
          <a:noFill/>
          <a:ln w="15875">
            <a:noFill/>
            <a:miter lim="800000"/>
            <a:headEnd/>
            <a:tailEnd/>
          </a:ln>
          <a:effectLst/>
        </p:spPr>
        <p:txBody>
          <a:bodyPr wrap="none" anchor="ctr">
            <a:spAutoFit/>
          </a:bodyPr>
          <a:lstStyle/>
          <a:p>
            <a:pPr eaLnBrk="0" hangingPunct="0"/>
            <a:r>
              <a:rPr lang="en-US" dirty="0"/>
              <a:t>In Vitro</a:t>
            </a:r>
            <a:r>
              <a:rPr lang="el-GR" dirty="0"/>
              <a:t> επέκταση</a:t>
            </a:r>
            <a:endParaRPr lang="en-US" dirty="0"/>
          </a:p>
        </p:txBody>
      </p:sp>
      <p:grpSp>
        <p:nvGrpSpPr>
          <p:cNvPr id="49" name="Group 44"/>
          <p:cNvGrpSpPr>
            <a:grpSpLocks/>
          </p:cNvGrpSpPr>
          <p:nvPr/>
        </p:nvGrpSpPr>
        <p:grpSpPr bwMode="auto">
          <a:xfrm>
            <a:off x="2641600" y="3581400"/>
            <a:ext cx="914400" cy="228600"/>
            <a:chOff x="528" y="2352"/>
            <a:chExt cx="576" cy="144"/>
          </a:xfrm>
        </p:grpSpPr>
        <p:sp>
          <p:nvSpPr>
            <p:cNvPr id="50" name="AutoShape 45" descr="Large confetti"/>
            <p:cNvSpPr>
              <a:spLocks noChangeArrowheads="1"/>
            </p:cNvSpPr>
            <p:nvPr/>
          </p:nvSpPr>
          <p:spPr bwMode="auto">
            <a:xfrm flipV="1">
              <a:off x="528" y="2352"/>
              <a:ext cx="564" cy="126"/>
            </a:xfrm>
            <a:prstGeom prst="can">
              <a:avLst>
                <a:gd name="adj" fmla="val 0"/>
              </a:avLst>
            </a:prstGeom>
            <a:pattFill prst="lgConfetti">
              <a:fgClr>
                <a:srgbClr val="FFCC99"/>
              </a:fgClr>
              <a:bgClr>
                <a:schemeClr val="tx1"/>
              </a:bgClr>
            </a:pattFill>
            <a:ln w="12700">
              <a:solidFill>
                <a:srgbClr val="000000"/>
              </a:solidFill>
              <a:round/>
              <a:headEnd/>
              <a:tailEnd/>
            </a:ln>
            <a:effectLst/>
          </p:spPr>
          <p:txBody>
            <a:bodyPr wrap="none" anchor="ctr"/>
            <a:lstStyle/>
            <a:p>
              <a:endParaRPr lang="el-GR"/>
            </a:p>
          </p:txBody>
        </p:sp>
        <p:sp>
          <p:nvSpPr>
            <p:cNvPr id="51" name="Freeform 46"/>
            <p:cNvSpPr>
              <a:spLocks/>
            </p:cNvSpPr>
            <p:nvPr/>
          </p:nvSpPr>
          <p:spPr bwMode="auto">
            <a:xfrm>
              <a:off x="528" y="2352"/>
              <a:ext cx="576" cy="144"/>
            </a:xfrm>
            <a:custGeom>
              <a:avLst/>
              <a:gdLst/>
              <a:ahLst/>
              <a:cxnLst>
                <a:cxn ang="0">
                  <a:pos x="0" y="0"/>
                </a:cxn>
                <a:cxn ang="0">
                  <a:pos x="0" y="144"/>
                </a:cxn>
                <a:cxn ang="0">
                  <a:pos x="672" y="144"/>
                </a:cxn>
                <a:cxn ang="0">
                  <a:pos x="672" y="0"/>
                </a:cxn>
              </a:cxnLst>
              <a:rect l="0" t="0" r="r" b="b"/>
              <a:pathLst>
                <a:path w="672" h="144">
                  <a:moveTo>
                    <a:pt x="0" y="0"/>
                  </a:moveTo>
                  <a:lnTo>
                    <a:pt x="0" y="144"/>
                  </a:lnTo>
                  <a:lnTo>
                    <a:pt x="672" y="144"/>
                  </a:lnTo>
                  <a:lnTo>
                    <a:pt x="672" y="0"/>
                  </a:lnTo>
                </a:path>
              </a:pathLst>
            </a:custGeom>
            <a:noFill/>
            <a:ln w="38100" cap="flat" cmpd="sng">
              <a:solidFill>
                <a:schemeClr val="tx1"/>
              </a:solidFill>
              <a:prstDash val="solid"/>
              <a:round/>
              <a:headEnd/>
              <a:tailEnd/>
            </a:ln>
            <a:effectLst/>
          </p:spPr>
          <p:txBody>
            <a:bodyPr wrap="none" anchor="ctr"/>
            <a:lstStyle/>
            <a:p>
              <a:endParaRPr lang="el-GR"/>
            </a:p>
          </p:txBody>
        </p:sp>
      </p:grpSp>
      <p:sp>
        <p:nvSpPr>
          <p:cNvPr id="52" name="Text Box 47"/>
          <p:cNvSpPr txBox="1">
            <a:spLocks noChangeArrowheads="1"/>
          </p:cNvSpPr>
          <p:nvPr/>
        </p:nvSpPr>
        <p:spPr bwMode="auto">
          <a:xfrm>
            <a:off x="4038600" y="3121353"/>
            <a:ext cx="1140056" cy="523220"/>
          </a:xfrm>
          <a:prstGeom prst="rect">
            <a:avLst/>
          </a:prstGeom>
          <a:noFill/>
          <a:ln w="15875">
            <a:noFill/>
            <a:miter lim="800000"/>
            <a:headEnd/>
            <a:tailEnd/>
          </a:ln>
          <a:effectLst/>
        </p:spPr>
        <p:txBody>
          <a:bodyPr wrap="none" anchor="ctr">
            <a:spAutoFit/>
          </a:bodyPr>
          <a:lstStyle/>
          <a:p>
            <a:pPr eaLnBrk="0" hangingPunct="0"/>
            <a:r>
              <a:rPr lang="en-US" dirty="0"/>
              <a:t>Genetic</a:t>
            </a:r>
          </a:p>
          <a:p>
            <a:pPr eaLnBrk="0" hangingPunct="0"/>
            <a:r>
              <a:rPr lang="en-US" dirty="0"/>
              <a:t>Engineering</a:t>
            </a:r>
          </a:p>
        </p:txBody>
      </p:sp>
      <p:sp>
        <p:nvSpPr>
          <p:cNvPr id="53" name="Text Box 48"/>
          <p:cNvSpPr txBox="1">
            <a:spLocks noChangeArrowheads="1"/>
          </p:cNvSpPr>
          <p:nvPr/>
        </p:nvSpPr>
        <p:spPr bwMode="auto">
          <a:xfrm>
            <a:off x="7880366" y="2438400"/>
            <a:ext cx="1154483" cy="738664"/>
          </a:xfrm>
          <a:prstGeom prst="rect">
            <a:avLst/>
          </a:prstGeom>
          <a:noFill/>
          <a:ln w="15875">
            <a:noFill/>
            <a:miter lim="800000"/>
            <a:headEnd/>
            <a:tailEnd/>
          </a:ln>
          <a:effectLst/>
        </p:spPr>
        <p:txBody>
          <a:bodyPr wrap="none" anchor="ctr">
            <a:spAutoFit/>
          </a:bodyPr>
          <a:lstStyle/>
          <a:p>
            <a:pPr algn="ctr" eaLnBrk="0" hangingPunct="0"/>
            <a:r>
              <a:rPr lang="el-GR" dirty="0"/>
              <a:t>καθαρισμός</a:t>
            </a:r>
            <a:endParaRPr lang="en-US" dirty="0"/>
          </a:p>
          <a:p>
            <a:pPr algn="ctr" eaLnBrk="0" hangingPunct="0"/>
            <a:r>
              <a:rPr lang="el-GR" dirty="0"/>
              <a:t>Και/ή</a:t>
            </a:r>
            <a:endParaRPr lang="en-US" dirty="0"/>
          </a:p>
          <a:p>
            <a:pPr algn="ctr" eaLnBrk="0" hangingPunct="0"/>
            <a:r>
              <a:rPr lang="el-GR" dirty="0"/>
              <a:t>απομόνωση</a:t>
            </a:r>
            <a:endParaRPr lang="en-US" dirty="0"/>
          </a:p>
        </p:txBody>
      </p:sp>
      <p:cxnSp>
        <p:nvCxnSpPr>
          <p:cNvPr id="54" name="AutoShape 49"/>
          <p:cNvCxnSpPr>
            <a:cxnSpLocks noChangeShapeType="1"/>
          </p:cNvCxnSpPr>
          <p:nvPr/>
        </p:nvCxnSpPr>
        <p:spPr bwMode="auto">
          <a:xfrm>
            <a:off x="3067050" y="4848225"/>
            <a:ext cx="1447800" cy="0"/>
          </a:xfrm>
          <a:prstGeom prst="straightConnector1">
            <a:avLst/>
          </a:prstGeom>
          <a:noFill/>
          <a:ln w="15875">
            <a:solidFill>
              <a:schemeClr val="tx2"/>
            </a:solidFill>
            <a:round/>
            <a:headEnd/>
            <a:tailEnd/>
          </a:ln>
          <a:effectLst/>
        </p:spPr>
      </p:cxnSp>
      <p:cxnSp>
        <p:nvCxnSpPr>
          <p:cNvPr id="55" name="AutoShape 50"/>
          <p:cNvCxnSpPr>
            <a:cxnSpLocks noChangeShapeType="1"/>
          </p:cNvCxnSpPr>
          <p:nvPr/>
        </p:nvCxnSpPr>
        <p:spPr bwMode="auto">
          <a:xfrm rot="16200000" flipH="1">
            <a:off x="3701257" y="2366170"/>
            <a:ext cx="1865313" cy="3095625"/>
          </a:xfrm>
          <a:prstGeom prst="bentConnector2">
            <a:avLst/>
          </a:prstGeom>
          <a:noFill/>
          <a:ln w="15875">
            <a:solidFill>
              <a:schemeClr val="tx2"/>
            </a:solidFill>
            <a:miter lim="800000"/>
            <a:headEnd/>
            <a:tailEnd/>
          </a:ln>
          <a:effectLst/>
        </p:spPr>
      </p:cxnSp>
      <p:sp>
        <p:nvSpPr>
          <p:cNvPr id="56" name="Text Box 51"/>
          <p:cNvSpPr txBox="1">
            <a:spLocks noChangeArrowheads="1"/>
          </p:cNvSpPr>
          <p:nvPr/>
        </p:nvSpPr>
        <p:spPr bwMode="auto">
          <a:xfrm>
            <a:off x="3886200" y="5791200"/>
            <a:ext cx="1752600" cy="738664"/>
          </a:xfrm>
          <a:prstGeom prst="rect">
            <a:avLst/>
          </a:prstGeom>
          <a:noFill/>
          <a:ln w="15875">
            <a:noFill/>
            <a:miter lim="800000"/>
            <a:headEnd/>
            <a:tailEnd/>
          </a:ln>
          <a:effectLst/>
        </p:spPr>
        <p:txBody>
          <a:bodyPr anchor="ctr">
            <a:spAutoFit/>
          </a:bodyPr>
          <a:lstStyle/>
          <a:p>
            <a:pPr eaLnBrk="0" hangingPunct="0"/>
            <a:r>
              <a:rPr lang="el-GR" dirty="0"/>
              <a:t>Δημιουργία κυτταρικού</a:t>
            </a:r>
          </a:p>
          <a:p>
            <a:pPr eaLnBrk="0" hangingPunct="0"/>
            <a:r>
              <a:rPr lang="el-GR" dirty="0"/>
              <a:t>περιβλήματος</a:t>
            </a:r>
            <a:endParaRPr lang="en-US" dirty="0"/>
          </a:p>
        </p:txBody>
      </p:sp>
      <p:sp>
        <p:nvSpPr>
          <p:cNvPr id="57" name="Text Box 52"/>
          <p:cNvSpPr txBox="1">
            <a:spLocks noChangeArrowheads="1"/>
          </p:cNvSpPr>
          <p:nvPr/>
        </p:nvSpPr>
        <p:spPr bwMode="auto">
          <a:xfrm>
            <a:off x="7315201" y="5410201"/>
            <a:ext cx="1904689" cy="307777"/>
          </a:xfrm>
          <a:prstGeom prst="rect">
            <a:avLst/>
          </a:prstGeom>
          <a:noFill/>
          <a:ln w="15875">
            <a:noFill/>
            <a:miter lim="800000"/>
            <a:headEnd/>
            <a:tailEnd/>
          </a:ln>
          <a:effectLst/>
        </p:spPr>
        <p:txBody>
          <a:bodyPr wrap="none" anchor="ctr">
            <a:spAutoFit/>
          </a:bodyPr>
          <a:lstStyle/>
          <a:p>
            <a:pPr eaLnBrk="0" hangingPunct="0"/>
            <a:r>
              <a:rPr lang="el-GR" dirty="0"/>
              <a:t>Εμφύτευση συσκευής</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Οι άνθρωποι σαν πηγή μόλυνσης</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 Όταν σχεδιάζουμε μια επέμβαση πρέπει να δώσουμε την απαραίτητη προσοχή στις πηγές σκόνης.</a:t>
            </a:r>
          </a:p>
          <a:p>
            <a:pPr marL="419100"/>
            <a:r>
              <a:rPr lang="el-GR" sz="2000" dirty="0">
                <a:latin typeface="+mj-lt"/>
              </a:rPr>
              <a:t>Οι άνθρωποι είναι οι κυριότερες πηγές σκόνης.</a:t>
            </a:r>
          </a:p>
          <a:p>
            <a:pPr marL="419100"/>
            <a:r>
              <a:rPr lang="el-GR" sz="2000" dirty="0">
                <a:latin typeface="+mj-lt"/>
              </a:rPr>
              <a:t>Τα σωματίδια σκόνης παράγονται από ανθρώπους και τις δραστηριότητές τους σε μεγάλες ποσότητες αν και τα περισσότερα σωματίδια τα οποία παράγονται είναι μικρότερα από 0.5 μm.</a:t>
            </a:r>
          </a:p>
          <a:p>
            <a:pPr marL="419100"/>
            <a:r>
              <a:rPr lang="el-GR" sz="2000" dirty="0">
                <a:latin typeface="+mj-lt"/>
              </a:rPr>
              <a:t>Ο αριθμός των σωματιδίων που έχουν μήκος 0.3 μm ή λιγότερο επηρεάζεται από την ταχύτητα και το είδος των κινήσεων.</a:t>
            </a:r>
          </a:p>
          <a:p>
            <a:pPr marL="419100"/>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35</a:t>
            </a:fld>
            <a:endParaRPr/>
          </a:p>
        </p:txBody>
      </p:sp>
    </p:spTree>
    <p:extLst>
      <p:ext uri="{BB962C8B-B14F-4D97-AF65-F5344CB8AC3E}">
        <p14:creationId xmlns:p14="http://schemas.microsoft.com/office/powerpoint/2010/main" val="346202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Σωματίδια που παράγονται από ανθρώπινες δραστηριότητες</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36</a:t>
            </a:fld>
            <a:endParaRPr/>
          </a:p>
        </p:txBody>
      </p:sp>
      <p:pic>
        <p:nvPicPr>
          <p:cNvPr id="4" name="Picture 3">
            <a:extLst>
              <a:ext uri="{FF2B5EF4-FFF2-40B4-BE49-F238E27FC236}">
                <a16:creationId xmlns:a16="http://schemas.microsoft.com/office/drawing/2014/main" id="{05206DB0-837E-4D29-B132-1942CF67C3C5}"/>
              </a:ext>
            </a:extLst>
          </p:cNvPr>
          <p:cNvPicPr>
            <a:picLocks noChangeAspect="1"/>
          </p:cNvPicPr>
          <p:nvPr/>
        </p:nvPicPr>
        <p:blipFill>
          <a:blip r:embed="rId3"/>
          <a:stretch>
            <a:fillRect/>
          </a:stretch>
        </p:blipFill>
        <p:spPr>
          <a:xfrm>
            <a:off x="2362200" y="2057400"/>
            <a:ext cx="6324600" cy="4507482"/>
          </a:xfrm>
          <a:prstGeom prst="rect">
            <a:avLst/>
          </a:prstGeom>
        </p:spPr>
      </p:pic>
    </p:spTree>
    <p:extLst>
      <p:ext uri="{BB962C8B-B14F-4D97-AF65-F5344CB8AC3E}">
        <p14:creationId xmlns:p14="http://schemas.microsoft.com/office/powerpoint/2010/main" val="3325561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3761115" y="45368"/>
            <a:ext cx="4392488" cy="1295400"/>
          </a:xfrm>
        </p:spPr>
        <p:txBody>
          <a:bodyPr>
            <a:normAutofit/>
          </a:bodyPr>
          <a:lstStyle/>
          <a:p>
            <a:pPr algn="ctr"/>
            <a:r>
              <a:rPr lang="en-US" sz="4000" b="1" dirty="0">
                <a:solidFill>
                  <a:schemeClr val="accent3"/>
                </a:solidFill>
                <a:effectLst>
                  <a:outerShdw blurRad="38100" dist="38100" dir="2700000" algn="tl">
                    <a:srgbClr val="000000">
                      <a:alpha val="43137"/>
                    </a:srgbClr>
                  </a:outerShdw>
                </a:effectLst>
              </a:rPr>
              <a:t>HFM </a:t>
            </a:r>
            <a:r>
              <a:rPr lang="el-GR" sz="4000" b="1" dirty="0">
                <a:solidFill>
                  <a:schemeClr val="accent3"/>
                </a:solidFill>
                <a:effectLst>
                  <a:outerShdw blurRad="38100" dist="38100" dir="2700000" algn="tl">
                    <a:srgbClr val="000000">
                      <a:alpha val="43137"/>
                    </a:srgbClr>
                  </a:outerShdw>
                </a:effectLst>
              </a:rPr>
              <a:t>κατασκευή</a:t>
            </a:r>
            <a:br>
              <a:rPr lang="en-US" b="1" dirty="0">
                <a:solidFill>
                  <a:schemeClr val="accent3"/>
                </a:solidFill>
                <a:effectLst>
                  <a:outerShdw blurRad="38100" dist="38100" dir="2700000" algn="tl">
                    <a:srgbClr val="000000">
                      <a:alpha val="43137"/>
                    </a:srgbClr>
                  </a:outerShdw>
                </a:effectLst>
              </a:rPr>
            </a:br>
            <a:r>
              <a:rPr lang="en-US" sz="3200" b="1" dirty="0">
                <a:solidFill>
                  <a:schemeClr val="accent3"/>
                </a:solidFill>
                <a:effectLst>
                  <a:outerShdw blurRad="38100" dist="38100" dir="2700000" algn="tl">
                    <a:srgbClr val="000000">
                      <a:alpha val="43137"/>
                    </a:srgbClr>
                  </a:outerShdw>
                </a:effectLst>
              </a:rPr>
              <a:t>Fiber Spinning</a:t>
            </a:r>
          </a:p>
        </p:txBody>
      </p:sp>
      <p:pic>
        <p:nvPicPr>
          <p:cNvPr id="8" name="Picture 5"/>
          <p:cNvPicPr>
            <a:picLocks noChangeArrowheads="1"/>
          </p:cNvPicPr>
          <p:nvPr/>
        </p:nvPicPr>
        <p:blipFill>
          <a:blip r:embed="rId2" cstate="print"/>
          <a:srcRect/>
          <a:stretch>
            <a:fillRect/>
          </a:stretch>
        </p:blipFill>
        <p:spPr bwMode="auto">
          <a:xfrm>
            <a:off x="1970856" y="1981200"/>
            <a:ext cx="2667000" cy="3886200"/>
          </a:xfrm>
          <a:prstGeom prst="rect">
            <a:avLst/>
          </a:prstGeom>
          <a:noFill/>
          <a:ln w="9525">
            <a:noFill/>
            <a:miter lim="800000"/>
            <a:headEnd/>
            <a:tailEnd/>
          </a:ln>
          <a:effectLst/>
        </p:spPr>
      </p:pic>
      <p:pic>
        <p:nvPicPr>
          <p:cNvPr id="9" name="Picture 6"/>
          <p:cNvPicPr>
            <a:picLocks noChangeArrowheads="1"/>
          </p:cNvPicPr>
          <p:nvPr/>
        </p:nvPicPr>
        <p:blipFill>
          <a:blip r:embed="rId3" cstate="print"/>
          <a:srcRect/>
          <a:stretch>
            <a:fillRect/>
          </a:stretch>
        </p:blipFill>
        <p:spPr bwMode="auto">
          <a:xfrm>
            <a:off x="4714056" y="1971676"/>
            <a:ext cx="2590800" cy="3971925"/>
          </a:xfrm>
          <a:prstGeom prst="rect">
            <a:avLst/>
          </a:prstGeom>
          <a:noFill/>
          <a:ln w="9525">
            <a:noFill/>
            <a:miter lim="800000"/>
            <a:headEnd/>
            <a:tailEnd/>
          </a:ln>
          <a:effectLst/>
        </p:spPr>
      </p:pic>
      <p:pic>
        <p:nvPicPr>
          <p:cNvPr id="10" name="Picture 7"/>
          <p:cNvPicPr>
            <a:picLocks noChangeArrowheads="1"/>
          </p:cNvPicPr>
          <p:nvPr/>
        </p:nvPicPr>
        <p:blipFill>
          <a:blip r:embed="rId4" cstate="print"/>
          <a:srcRect/>
          <a:stretch>
            <a:fillRect/>
          </a:stretch>
        </p:blipFill>
        <p:spPr bwMode="auto">
          <a:xfrm>
            <a:off x="7381056" y="1981200"/>
            <a:ext cx="2819400" cy="3886200"/>
          </a:xfrm>
          <a:prstGeom prst="rect">
            <a:avLst/>
          </a:prstGeom>
          <a:noFill/>
          <a:ln w="9525">
            <a:noFill/>
            <a:miter lim="800000"/>
            <a:headEnd/>
            <a:tailEnd/>
          </a:ln>
          <a:effectLst/>
        </p:spPr>
      </p:pic>
      <p:sp>
        <p:nvSpPr>
          <p:cNvPr id="2" name="Ορθογώνιο 1"/>
          <p:cNvSpPr/>
          <p:nvPr/>
        </p:nvSpPr>
        <p:spPr>
          <a:xfrm>
            <a:off x="5879976" y="6211670"/>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2207568" y="-171028"/>
            <a:ext cx="7543800" cy="1295400"/>
          </a:xfrm>
        </p:spPr>
        <p:txBody>
          <a:bodyPr>
            <a:normAutofit/>
          </a:bodyPr>
          <a:lstStyle/>
          <a:p>
            <a:pPr algn="ctr"/>
            <a:r>
              <a:rPr lang="el-GR" sz="4000" b="1" dirty="0">
                <a:solidFill>
                  <a:schemeClr val="accent3"/>
                </a:solidFill>
              </a:rPr>
              <a:t>Αναστροφή φάσης</a:t>
            </a:r>
            <a:endParaRPr lang="en-US" sz="4000" b="1" dirty="0">
              <a:solidFill>
                <a:schemeClr val="accent3"/>
              </a:solidFill>
            </a:endParaRPr>
          </a:p>
        </p:txBody>
      </p:sp>
      <p:sp>
        <p:nvSpPr>
          <p:cNvPr id="8" name="Rectangle 3"/>
          <p:cNvSpPr txBox="1">
            <a:spLocks noChangeArrowheads="1"/>
          </p:cNvSpPr>
          <p:nvPr/>
        </p:nvSpPr>
        <p:spPr>
          <a:xfrm>
            <a:off x="1631504" y="1712363"/>
            <a:ext cx="4104456" cy="4411662"/>
          </a:xfrm>
          <a:prstGeom prst="rect">
            <a:avLst/>
          </a:prstGeom>
        </p:spPr>
        <p:txBody>
          <a:bodyPr vert="horz" lIns="91440" tIns="45720" rIns="91440" bIns="45720" rtlCol="0">
            <a:normAutofit/>
          </a:bodyPr>
          <a:lstStyle/>
          <a:p>
            <a:pPr marL="342900" indent="-342900">
              <a:spcBef>
                <a:spcPct val="20000"/>
              </a:spcBef>
              <a:buClr>
                <a:schemeClr val="tx2">
                  <a:lumMod val="75000"/>
                </a:schemeClr>
              </a:buClr>
              <a:buFont typeface="Wingdings" pitchFamily="2" charset="2"/>
              <a:buChar char="§"/>
              <a:defRPr/>
            </a:pPr>
            <a:r>
              <a:rPr lang="el-GR" sz="2600" kern="1200" dirty="0">
                <a:solidFill>
                  <a:schemeClr val="tx1"/>
                </a:solidFill>
                <a:latin typeface="+mn-lt"/>
                <a:ea typeface="+mn-ea"/>
                <a:cs typeface="+mn-cs"/>
              </a:rPr>
              <a:t>Ελεγχόμενη </a:t>
            </a:r>
            <a:r>
              <a:rPr lang="el-GR" sz="2600" kern="1200" dirty="0" err="1">
                <a:solidFill>
                  <a:schemeClr val="tx1"/>
                </a:solidFill>
                <a:latin typeface="+mn-lt"/>
                <a:ea typeface="+mn-ea"/>
                <a:cs typeface="+mn-cs"/>
              </a:rPr>
              <a:t>ιζηματοποίηση</a:t>
            </a:r>
            <a:r>
              <a:rPr lang="el-GR" sz="2600" kern="1200" dirty="0">
                <a:solidFill>
                  <a:schemeClr val="tx1"/>
                </a:solidFill>
                <a:latin typeface="+mn-lt"/>
                <a:ea typeface="+mn-ea"/>
                <a:cs typeface="+mn-cs"/>
              </a:rPr>
              <a:t>.</a:t>
            </a:r>
            <a:endParaRPr lang="en-US" sz="26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600" kern="1200" dirty="0">
                <a:solidFill>
                  <a:schemeClr val="tx1"/>
                </a:solidFill>
                <a:latin typeface="+mn-lt"/>
                <a:ea typeface="+mn-ea"/>
                <a:cs typeface="+mn-cs"/>
              </a:rPr>
              <a:t>Λύση </a:t>
            </a:r>
            <a:r>
              <a:rPr lang="en-US" sz="2600" kern="1200" dirty="0">
                <a:solidFill>
                  <a:schemeClr val="tx1"/>
                </a:solidFill>
                <a:latin typeface="+mn-lt"/>
                <a:ea typeface="+mn-ea"/>
                <a:cs typeface="+mn-cs"/>
              </a:rPr>
              <a:t>--&gt; </a:t>
            </a:r>
            <a:r>
              <a:rPr lang="el-GR" sz="2600" kern="1200" dirty="0">
                <a:solidFill>
                  <a:schemeClr val="tx1"/>
                </a:solidFill>
                <a:latin typeface="+mn-lt"/>
                <a:ea typeface="+mn-ea"/>
                <a:cs typeface="+mn-cs"/>
              </a:rPr>
              <a:t>πορώδες στερεό το οποίο διασυνδέεται και διέρχεται από έναν πόρο που διεισδύει και παρέχει κανάλια κατά μήκος του τοίχου.</a:t>
            </a:r>
            <a:endParaRPr lang="en-US" sz="2600" kern="1200" dirty="0">
              <a:solidFill>
                <a:schemeClr val="tx1"/>
              </a:solidFill>
              <a:latin typeface="+mn-lt"/>
              <a:ea typeface="+mn-ea"/>
              <a:cs typeface="+mn-cs"/>
            </a:endParaRPr>
          </a:p>
        </p:txBody>
      </p:sp>
      <p:pic>
        <p:nvPicPr>
          <p:cNvPr id="9" name="Picture 5" descr="D:\My Documents\Kelly\biomaterials presentation\scaffold SEM.jpg"/>
          <p:cNvPicPr>
            <a:picLocks noChangeAspect="1" noChangeArrowheads="1"/>
          </p:cNvPicPr>
          <p:nvPr/>
        </p:nvPicPr>
        <p:blipFill>
          <a:blip r:embed="rId2" cstate="print"/>
          <a:srcRect/>
          <a:stretch>
            <a:fillRect/>
          </a:stretch>
        </p:blipFill>
        <p:spPr bwMode="auto">
          <a:xfrm>
            <a:off x="5879976" y="1484784"/>
            <a:ext cx="4572000" cy="4610100"/>
          </a:xfrm>
          <a:prstGeom prst="rect">
            <a:avLst/>
          </a:prstGeom>
          <a:noFill/>
          <a:ln w="222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2324100" y="-171028"/>
            <a:ext cx="7543800" cy="1295400"/>
          </a:xfrm>
        </p:spPr>
        <p:txBody>
          <a:bodyPr>
            <a:normAutofit/>
          </a:bodyPr>
          <a:lstStyle/>
          <a:p>
            <a:pPr algn="ctr"/>
            <a:r>
              <a:rPr lang="el-GR" sz="4000" b="1" dirty="0">
                <a:solidFill>
                  <a:schemeClr val="accent3"/>
                </a:solidFill>
              </a:rPr>
              <a:t>Απαραίτητα στοιχεία</a:t>
            </a:r>
            <a:endParaRPr lang="en-US" sz="4000" b="1" dirty="0">
              <a:solidFill>
                <a:schemeClr val="accent3"/>
              </a:solidFill>
            </a:endParaRPr>
          </a:p>
        </p:txBody>
      </p:sp>
      <p:sp>
        <p:nvSpPr>
          <p:cNvPr id="8" name="Rectangle 4"/>
          <p:cNvSpPr txBox="1">
            <a:spLocks noChangeArrowheads="1"/>
          </p:cNvSpPr>
          <p:nvPr/>
        </p:nvSpPr>
        <p:spPr>
          <a:xfrm>
            <a:off x="1919536" y="1340769"/>
            <a:ext cx="4038600" cy="4411663"/>
          </a:xfrm>
          <a:prstGeom prst="rect">
            <a:avLst/>
          </a:prstGeom>
        </p:spPr>
        <p:txBody>
          <a:bodyPr/>
          <a:lstStyle/>
          <a:p>
            <a:pPr marL="342900" indent="-342900">
              <a:spcBef>
                <a:spcPct val="20000"/>
              </a:spcBef>
              <a:buClrTx/>
              <a:buFont typeface="Arial" pitchFamily="34" charset="0"/>
              <a:buChar char="•"/>
              <a:defRPr/>
            </a:pPr>
            <a:r>
              <a:rPr lang="el-GR" sz="2400" dirty="0"/>
              <a:t>Πολυμερές κατάλληλου μοριακού βάρους το οποίο, έχει αρκετό μήκος αλυσίδας ώστε να μπορεί να υπάρξει:</a:t>
            </a:r>
          </a:p>
          <a:p>
            <a:pPr>
              <a:spcBef>
                <a:spcPct val="20000"/>
              </a:spcBef>
              <a:buClrTx/>
              <a:defRPr/>
            </a:pPr>
            <a:r>
              <a:rPr lang="el-GR" sz="2400" dirty="0"/>
              <a:t>α) μπέρδεμα της αλυσίδας μετά την ιζηματοποίηση,</a:t>
            </a:r>
          </a:p>
          <a:p>
            <a:pPr>
              <a:spcBef>
                <a:spcPct val="20000"/>
              </a:spcBef>
              <a:buClrTx/>
              <a:defRPr/>
            </a:pPr>
            <a:r>
              <a:rPr lang="el-GR" sz="2400" dirty="0"/>
              <a:t>β) αρκετή δύναμη συγκόλλησης που παρέχει τις κατάλληλες </a:t>
            </a:r>
            <a:r>
              <a:rPr lang="el-GR" sz="2400" kern="1200" dirty="0">
                <a:solidFill>
                  <a:schemeClr val="tx1"/>
                </a:solidFill>
                <a:latin typeface="+mn-lt"/>
                <a:ea typeface="+mn-ea"/>
                <a:cs typeface="+mn-cs"/>
              </a:rPr>
              <a:t>μηχανικές ιδιότητες για μια συγκεκριμένη εφαρμογή.</a:t>
            </a:r>
            <a:endParaRPr lang="en-US" sz="2400" kern="1200" dirty="0">
              <a:solidFill>
                <a:schemeClr val="tx1"/>
              </a:solidFill>
              <a:latin typeface="+mn-lt"/>
              <a:ea typeface="+mn-ea"/>
              <a:cs typeface="+mn-cs"/>
            </a:endParaRPr>
          </a:p>
        </p:txBody>
      </p:sp>
      <p:graphicFrame>
        <p:nvGraphicFramePr>
          <p:cNvPr id="9" name="Object 5">
            <a:hlinkClick r:id="" action="ppaction://ole?verb=0"/>
          </p:cNvPr>
          <p:cNvGraphicFramePr>
            <a:graphicFrameLocks/>
          </p:cNvGraphicFramePr>
          <p:nvPr/>
        </p:nvGraphicFramePr>
        <p:xfrm>
          <a:off x="6276528" y="2353073"/>
          <a:ext cx="1447800" cy="1808163"/>
        </p:xfrm>
        <a:graphic>
          <a:graphicData uri="http://schemas.openxmlformats.org/presentationml/2006/ole">
            <mc:AlternateContent xmlns:mc="http://schemas.openxmlformats.org/markup-compatibility/2006">
              <mc:Choice xmlns:v="urn:schemas-microsoft-com:vml" Requires="v">
                <p:oleObj name="Microsoft ClipArt Gallery" r:id="rId2" imgW="1752600" imgH="2381250" progId="">
                  <p:embed/>
                </p:oleObj>
              </mc:Choice>
              <mc:Fallback>
                <p:oleObj name="Microsoft ClipArt Gallery" r:id="rId2" imgW="1752600" imgH="2381250" progId="">
                  <p:embed/>
                  <p:pic>
                    <p:nvPicPr>
                      <p:cNvPr id="9" name="Object 5">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528" y="2353073"/>
                        <a:ext cx="1447800"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6">
            <a:hlinkClick r:id="" action="ppaction://ole?verb=0"/>
          </p:cNvPr>
          <p:cNvGraphicFramePr>
            <a:graphicFrameLocks/>
          </p:cNvGraphicFramePr>
          <p:nvPr/>
        </p:nvGraphicFramePr>
        <p:xfrm>
          <a:off x="8486328" y="2276873"/>
          <a:ext cx="1447800" cy="1808163"/>
        </p:xfrm>
        <a:graphic>
          <a:graphicData uri="http://schemas.openxmlformats.org/presentationml/2006/ole">
            <mc:AlternateContent xmlns:mc="http://schemas.openxmlformats.org/markup-compatibility/2006">
              <mc:Choice xmlns:v="urn:schemas-microsoft-com:vml" Requires="v">
                <p:oleObj name="Microsoft ClipArt Gallery" r:id="rId4" imgW="1752600" imgH="2381250" progId="">
                  <p:embed/>
                </p:oleObj>
              </mc:Choice>
              <mc:Fallback>
                <p:oleObj name="Microsoft ClipArt Gallery" r:id="rId4" imgW="1752600" imgH="2381250" progId="">
                  <p:embed/>
                  <p:pic>
                    <p:nvPicPr>
                      <p:cNvPr id="10" name="Object 6">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328" y="2276873"/>
                        <a:ext cx="1447800" cy="180816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7"/>
          <p:cNvSpPr>
            <a:spLocks noChangeArrowheads="1"/>
          </p:cNvSpPr>
          <p:nvPr/>
        </p:nvSpPr>
        <p:spPr bwMode="auto">
          <a:xfrm>
            <a:off x="6240017" y="4408886"/>
            <a:ext cx="1944763" cy="769441"/>
          </a:xfrm>
          <a:prstGeom prst="rect">
            <a:avLst/>
          </a:prstGeom>
          <a:noFill/>
          <a:ln w="9525">
            <a:noFill/>
            <a:miter lim="800000"/>
            <a:headEnd/>
            <a:tailEnd/>
          </a:ln>
          <a:effectLst/>
        </p:spPr>
        <p:txBody>
          <a:bodyPr wrap="none">
            <a:spAutoFit/>
          </a:bodyPr>
          <a:lstStyle/>
          <a:p>
            <a:pPr>
              <a:spcBef>
                <a:spcPct val="20000"/>
              </a:spcBef>
              <a:buClr>
                <a:schemeClr val="tx2"/>
              </a:buClr>
              <a:buSzPct val="70000"/>
              <a:buFont typeface="Wingdings" pitchFamily="2" charset="2"/>
              <a:buChar char="l"/>
            </a:pPr>
            <a:r>
              <a:rPr lang="en-US" sz="2000" dirty="0"/>
              <a:t> </a:t>
            </a:r>
            <a:r>
              <a:rPr lang="el-GR" sz="2000" dirty="0"/>
              <a:t>Πολυμερές</a:t>
            </a:r>
            <a:r>
              <a:rPr lang="en-US" sz="2000" dirty="0"/>
              <a:t> &amp; </a:t>
            </a:r>
          </a:p>
          <a:p>
            <a:pPr>
              <a:spcBef>
                <a:spcPct val="20000"/>
              </a:spcBef>
              <a:buClr>
                <a:schemeClr val="tx2"/>
              </a:buClr>
              <a:buSzPct val="70000"/>
              <a:buFont typeface="Wingdings" pitchFamily="2" charset="2"/>
              <a:buNone/>
            </a:pPr>
            <a:r>
              <a:rPr lang="el-GR" sz="2000" dirty="0"/>
              <a:t>διάλυμα</a:t>
            </a:r>
            <a:endParaRPr lang="en-US" sz="2000" dirty="0"/>
          </a:p>
        </p:txBody>
      </p:sp>
      <p:sp>
        <p:nvSpPr>
          <p:cNvPr id="12" name="Rectangle 8"/>
          <p:cNvSpPr>
            <a:spLocks noChangeArrowheads="1"/>
          </p:cNvSpPr>
          <p:nvPr/>
        </p:nvSpPr>
        <p:spPr bwMode="auto">
          <a:xfrm>
            <a:off x="8214116" y="4408885"/>
            <a:ext cx="2558714" cy="769441"/>
          </a:xfrm>
          <a:prstGeom prst="rect">
            <a:avLst/>
          </a:prstGeom>
          <a:noFill/>
          <a:ln w="9525">
            <a:noFill/>
            <a:miter lim="800000"/>
            <a:headEnd/>
            <a:tailEnd/>
          </a:ln>
          <a:effectLst/>
        </p:spPr>
        <p:txBody>
          <a:bodyPr wrap="none">
            <a:spAutoFit/>
          </a:bodyPr>
          <a:lstStyle/>
          <a:p>
            <a:pPr>
              <a:spcBef>
                <a:spcPct val="20000"/>
              </a:spcBef>
              <a:buClr>
                <a:schemeClr val="tx2"/>
              </a:buClr>
              <a:buSzPct val="70000"/>
              <a:buFont typeface="Wingdings" pitchFamily="2" charset="2"/>
              <a:buChar char="l"/>
            </a:pPr>
            <a:r>
              <a:rPr lang="en-US" sz="2000" dirty="0"/>
              <a:t> </a:t>
            </a:r>
            <a:r>
              <a:rPr lang="el-GR" sz="2000" dirty="0"/>
              <a:t>Ικανό για ανάμειξη</a:t>
            </a:r>
            <a:r>
              <a:rPr lang="en-US" sz="2000" dirty="0"/>
              <a:t> </a:t>
            </a:r>
          </a:p>
          <a:p>
            <a:pPr>
              <a:spcBef>
                <a:spcPct val="20000"/>
              </a:spcBef>
              <a:buClr>
                <a:schemeClr val="tx2"/>
              </a:buClr>
              <a:buSzPct val="70000"/>
              <a:buFont typeface="Wingdings" pitchFamily="2" charset="2"/>
              <a:buNone/>
            </a:pPr>
            <a:r>
              <a:rPr lang="en-US" sz="2000" dirty="0"/>
              <a:t>  </a:t>
            </a:r>
            <a:r>
              <a:rPr lang="el-GR" sz="2000" dirty="0"/>
              <a:t>μη - διαλυτό1</a:t>
            </a:r>
            <a:endParaRPr lang="en-US" sz="2000" dirty="0"/>
          </a:p>
        </p:txBody>
      </p:sp>
      <p:sp>
        <p:nvSpPr>
          <p:cNvPr id="13" name="Line 9"/>
          <p:cNvSpPr>
            <a:spLocks noChangeShapeType="1"/>
          </p:cNvSpPr>
          <p:nvPr/>
        </p:nvSpPr>
        <p:spPr bwMode="auto">
          <a:xfrm>
            <a:off x="7419528" y="4981972"/>
            <a:ext cx="908720" cy="0"/>
          </a:xfrm>
          <a:prstGeom prst="line">
            <a:avLst/>
          </a:prstGeom>
          <a:noFill/>
          <a:ln w="9525">
            <a:solidFill>
              <a:schemeClr val="tx1"/>
            </a:solidFill>
            <a:round/>
            <a:headEnd type="triangle" w="med" len="med"/>
            <a:tailEnd type="triangle" w="med" len="med"/>
          </a:ln>
          <a:effectLst/>
        </p:spPr>
        <p:txBody>
          <a:bodyPr/>
          <a:lstStyle/>
          <a:p>
            <a:endParaRPr lang="el-G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Σιλικόνη</a:t>
            </a:r>
            <a:endParaRPr lang="el-GR" dirty="0">
              <a:solidFill>
                <a:schemeClr val="bg1"/>
              </a:solidFill>
              <a:latin typeface="+mj-lt"/>
            </a:endParaRPr>
          </a:p>
        </p:txBody>
      </p:sp>
      <p:sp>
        <p:nvSpPr>
          <p:cNvPr id="202" name="Google Shape;202;p18"/>
          <p:cNvSpPr txBox="1">
            <a:spLocks noGrp="1"/>
          </p:cNvSpPr>
          <p:nvPr>
            <p:ph type="body" idx="1"/>
          </p:nvPr>
        </p:nvSpPr>
        <p:spPr>
          <a:xfrm>
            <a:off x="819966" y="2273567"/>
            <a:ext cx="9238434" cy="3620800"/>
          </a:xfrm>
          <a:prstGeom prst="rect">
            <a:avLst/>
          </a:prstGeom>
        </p:spPr>
        <p:txBody>
          <a:bodyPr spcFirstLastPara="1" wrap="square" lIns="0" tIns="0" rIns="0" bIns="0" anchor="t" anchorCtr="0">
            <a:noAutofit/>
          </a:bodyPr>
          <a:lstStyle/>
          <a:p>
            <a:pPr marL="419100"/>
            <a:r>
              <a:rPr lang="el-GR" sz="2000" dirty="0">
                <a:latin typeface="+mj-lt"/>
              </a:rPr>
              <a:t>Μια από τις λιγότερο χρήσιμες ιδιότητες των συμβατικών ελαστομερών υλικών στην υλοποίηση συσκευών είναι ότι τα συγκεκριμένα υλικά απαιτούν </a:t>
            </a:r>
            <a:r>
              <a:rPr lang="el-GR" sz="2000" b="1" dirty="0">
                <a:latin typeface="+mj-lt"/>
              </a:rPr>
              <a:t>διασυνδεσιμότητα</a:t>
            </a:r>
            <a:r>
              <a:rPr lang="el-GR" sz="2000" dirty="0">
                <a:latin typeface="+mj-lt"/>
              </a:rPr>
              <a:t> για να αναπτύξουν χρήσιμες ιδιότητες.</a:t>
            </a:r>
            <a:endParaRPr lang="en-US" sz="2000" dirty="0">
              <a:latin typeface="+mj-lt"/>
            </a:endParaRPr>
          </a:p>
          <a:p>
            <a:pPr marL="419100"/>
            <a:r>
              <a:rPr lang="el-GR" sz="2000" dirty="0">
                <a:latin typeface="+mj-lt"/>
              </a:rPr>
              <a:t>Ο πρόγονος της σιλικόνης είναι τα ομοπολυμερή – κολλώδη υλικά που σε θερμοκρασία δωματίου χρησιμοποιούνται σαν λιπαντικά. </a:t>
            </a:r>
          </a:p>
          <a:p>
            <a:pPr marL="1333500" lvl="2"/>
            <a:r>
              <a:rPr lang="el-GR" sz="2000" dirty="0">
                <a:latin typeface="+mj-lt"/>
              </a:rPr>
              <a:t>polydimethylsiloxane (πιο γνωστός πρόγονος)</a:t>
            </a:r>
            <a:endParaRPr lang="en-US" sz="2000" dirty="0">
              <a:latin typeface="+mj-lt"/>
            </a:endParaRPr>
          </a:p>
          <a:p>
            <a:pPr marL="419100" lvl="1">
              <a:spcBef>
                <a:spcPts val="600"/>
              </a:spcBef>
              <a:buClr>
                <a:schemeClr val="accent1"/>
              </a:buClr>
              <a:buFont typeface="Barlow Light"/>
              <a:buChar char="▸"/>
            </a:pPr>
            <a:r>
              <a:rPr lang="el-GR" sz="2000" dirty="0">
                <a:latin typeface="+mj-lt"/>
              </a:rPr>
              <a:t>Η υλοποίηση των τμημάτων μιας συσκευής πρέπει να συμπεριλαμβάνει ή να ακολουθείται από το σχηματισμό χημικών δεσμών μεταξύ γειτονικών αλυσίδων πολυμερών.</a:t>
            </a:r>
            <a:endParaRPr lang="en-US" sz="2000" dirty="0">
              <a:latin typeface="+mj-lt"/>
            </a:endParaRPr>
          </a:p>
          <a:p>
            <a:pPr marL="419100" lvl="1">
              <a:spcBef>
                <a:spcPts val="600"/>
              </a:spcBef>
              <a:buClr>
                <a:schemeClr val="accent1"/>
              </a:buClr>
              <a:buFont typeface="Barlow Light"/>
              <a:buChar char="▸"/>
            </a:pPr>
            <a:r>
              <a:rPr lang="el-GR" sz="2000" dirty="0">
                <a:latin typeface="+mj-lt"/>
              </a:rPr>
              <a:t>Το τεράστιο δίκτυο που σχηματίζεται προσδίδει στο πολυμερές την </a:t>
            </a:r>
            <a:r>
              <a:rPr lang="el-GR" sz="2000" b="1" dirty="0">
                <a:latin typeface="+mj-lt"/>
              </a:rPr>
              <a:t>ελαστικότητα</a:t>
            </a:r>
            <a:r>
              <a:rPr lang="el-GR" sz="2000" dirty="0">
                <a:latin typeface="+mj-lt"/>
              </a:rPr>
              <a:t> και τις χαρακτηριστικές του φυσικές – μηχανικές ιδιότητες.</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4</a:t>
            </a:fld>
            <a:endParaRPr/>
          </a:p>
        </p:txBody>
      </p:sp>
    </p:spTree>
    <p:extLst>
      <p:ext uri="{BB962C8B-B14F-4D97-AF65-F5344CB8AC3E}">
        <p14:creationId xmlns:p14="http://schemas.microsoft.com/office/powerpoint/2010/main" val="1624786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 Θέση ημερομηνίας"/>
          <p:cNvSpPr txBox="1">
            <a:spLocks/>
          </p:cNvSpPr>
          <p:nvPr/>
        </p:nvSpPr>
        <p:spPr>
          <a:xfrm>
            <a:off x="1981200" y="6248400"/>
            <a:ext cx="2133600" cy="457200"/>
          </a:xfrm>
          <a:prstGeom prst="rect">
            <a:avLst/>
          </a:prstGeom>
        </p:spPr>
        <p:txBody>
          <a:bodyPr/>
          <a:lstStyle/>
          <a:p>
            <a:pPr>
              <a:buClrTx/>
              <a:defRPr/>
            </a:pPr>
            <a:fld id="{7EA6C3C5-19B2-4A14-AF6D-71658ED41EEF}" type="datetime1">
              <a:rPr lang="en-US" sz="1800" kern="1200">
                <a:solidFill>
                  <a:schemeClr val="tx1"/>
                </a:solidFill>
                <a:latin typeface="+mn-lt"/>
                <a:ea typeface="+mn-ea"/>
                <a:cs typeface="+mn-cs"/>
              </a:rPr>
              <a:pPr>
                <a:buClrTx/>
                <a:defRPr/>
              </a:pPr>
              <a:t>3/4/2023</a:t>
            </a:fld>
            <a:endParaRPr lang="en-US" altLang="en-US" sz="1800" kern="1200">
              <a:solidFill>
                <a:schemeClr val="tx1"/>
              </a:solidFill>
              <a:latin typeface="+mn-lt"/>
              <a:ea typeface="+mn-ea"/>
              <a:cs typeface="+mn-cs"/>
            </a:endParaRPr>
          </a:p>
        </p:txBody>
      </p:sp>
      <p:sp>
        <p:nvSpPr>
          <p:cNvPr id="6" name="4 - Θέση αριθμού διαφάνειας"/>
          <p:cNvSpPr txBox="1">
            <a:spLocks/>
          </p:cNvSpPr>
          <p:nvPr/>
        </p:nvSpPr>
        <p:spPr>
          <a:xfrm>
            <a:off x="8077200" y="6248400"/>
            <a:ext cx="2133600" cy="457200"/>
          </a:xfrm>
          <a:prstGeom prst="rect">
            <a:avLst/>
          </a:prstGeom>
        </p:spPr>
        <p:txBody>
          <a:bodyPr/>
          <a:lstStyle/>
          <a:p>
            <a:pPr>
              <a:buClrTx/>
              <a:defRPr/>
            </a:pPr>
            <a:fld id="{C9DF3E5D-41C8-487B-AB45-F03104ACBEAD}" type="slidenum">
              <a:rPr lang="en-US" altLang="en-US" sz="1800" kern="1200">
                <a:solidFill>
                  <a:schemeClr val="tx1"/>
                </a:solidFill>
                <a:latin typeface="+mn-lt"/>
                <a:ea typeface="+mn-ea"/>
                <a:cs typeface="+mn-cs"/>
              </a:rPr>
              <a:pPr>
                <a:buClrTx/>
                <a:defRPr/>
              </a:pPr>
              <a:t>40</a:t>
            </a:fld>
            <a:endParaRPr lang="en-US" altLang="en-US" sz="1800" kern="1200">
              <a:solidFill>
                <a:schemeClr val="tx1"/>
              </a:solidFill>
              <a:latin typeface="+mn-lt"/>
              <a:ea typeface="+mn-ea"/>
              <a:cs typeface="+mn-cs"/>
            </a:endParaRPr>
          </a:p>
        </p:txBody>
      </p:sp>
      <p:sp>
        <p:nvSpPr>
          <p:cNvPr id="7" name="Rectangle 324"/>
          <p:cNvSpPr>
            <a:spLocks noChangeArrowheads="1"/>
          </p:cNvSpPr>
          <p:nvPr/>
        </p:nvSpPr>
        <p:spPr bwMode="auto">
          <a:xfrm>
            <a:off x="1524000" y="0"/>
            <a:ext cx="9181110" cy="6858000"/>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8" name="Rectangle 2"/>
          <p:cNvSpPr>
            <a:spLocks noGrp="1" noChangeArrowheads="1"/>
          </p:cNvSpPr>
          <p:nvPr>
            <p:ph type="title" idx="4294967295"/>
          </p:nvPr>
        </p:nvSpPr>
        <p:spPr>
          <a:xfrm>
            <a:off x="2377788" y="28893"/>
            <a:ext cx="7543800" cy="1295400"/>
          </a:xfrm>
        </p:spPr>
        <p:txBody>
          <a:bodyPr>
            <a:normAutofit/>
          </a:bodyPr>
          <a:lstStyle/>
          <a:p>
            <a:pPr algn="ctr"/>
            <a:r>
              <a:rPr lang="el-GR" sz="3600" b="1" dirty="0">
                <a:solidFill>
                  <a:schemeClr val="accent3"/>
                </a:solidFill>
                <a:effectLst>
                  <a:outerShdw blurRad="38100" dist="38100" dir="2700000" algn="tl">
                    <a:srgbClr val="000000">
                      <a:alpha val="43137"/>
                    </a:srgbClr>
                  </a:outerShdw>
                </a:effectLst>
              </a:rPr>
              <a:t>Διάλυμα Πολυμερούς</a:t>
            </a:r>
            <a:endParaRPr lang="en-US" sz="3600" b="1" dirty="0">
              <a:solidFill>
                <a:schemeClr val="accent3"/>
              </a:solidFill>
              <a:effectLst>
                <a:outerShdw blurRad="38100" dist="38100" dir="2700000" algn="tl">
                  <a:srgbClr val="000000">
                    <a:alpha val="43137"/>
                  </a:srgbClr>
                </a:outerShdw>
              </a:effectLst>
            </a:endParaRPr>
          </a:p>
        </p:txBody>
      </p:sp>
      <p:grpSp>
        <p:nvGrpSpPr>
          <p:cNvPr id="9" name="Group 3"/>
          <p:cNvGrpSpPr>
            <a:grpSpLocks noChangeAspect="1"/>
          </p:cNvGrpSpPr>
          <p:nvPr/>
        </p:nvGrpSpPr>
        <p:grpSpPr bwMode="auto">
          <a:xfrm>
            <a:off x="5591176" y="1776413"/>
            <a:ext cx="4162425" cy="1947862"/>
            <a:chOff x="2256" y="3264"/>
            <a:chExt cx="920" cy="404"/>
          </a:xfrm>
        </p:grpSpPr>
        <p:sp>
          <p:nvSpPr>
            <p:cNvPr id="10" name="Freeform 4"/>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11" name="Oval 5"/>
            <p:cNvSpPr>
              <a:spLocks noChangeAspect="1" noChangeArrowheads="1"/>
            </p:cNvSpPr>
            <p:nvPr/>
          </p:nvSpPr>
          <p:spPr bwMode="auto">
            <a:xfrm>
              <a:off x="2592" y="340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2" name="Group 6"/>
          <p:cNvGrpSpPr>
            <a:grpSpLocks noChangeAspect="1"/>
          </p:cNvGrpSpPr>
          <p:nvPr/>
        </p:nvGrpSpPr>
        <p:grpSpPr bwMode="auto">
          <a:xfrm>
            <a:off x="3498851" y="533401"/>
            <a:ext cx="1566863" cy="3795713"/>
            <a:chOff x="1200" y="2160"/>
            <a:chExt cx="404" cy="920"/>
          </a:xfrm>
        </p:grpSpPr>
        <p:sp>
          <p:nvSpPr>
            <p:cNvPr id="13" name="Oval 7"/>
            <p:cNvSpPr>
              <a:spLocks noChangeAspect="1" noChangeArrowheads="1"/>
            </p:cNvSpPr>
            <p:nvPr/>
          </p:nvSpPr>
          <p:spPr bwMode="auto">
            <a:xfrm>
              <a:off x="1488" y="2592"/>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4" name="Freeform 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grpSp>
      <p:grpSp>
        <p:nvGrpSpPr>
          <p:cNvPr id="15" name="Group 9"/>
          <p:cNvGrpSpPr>
            <a:grpSpLocks/>
          </p:cNvGrpSpPr>
          <p:nvPr/>
        </p:nvGrpSpPr>
        <p:grpSpPr bwMode="auto">
          <a:xfrm rot="-5461066">
            <a:off x="4752975" y="3716338"/>
            <a:ext cx="1295400" cy="3943350"/>
            <a:chOff x="2016" y="2640"/>
            <a:chExt cx="404" cy="920"/>
          </a:xfrm>
        </p:grpSpPr>
        <p:sp>
          <p:nvSpPr>
            <p:cNvPr id="16" name="Freeform 1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17" name="Oval 11"/>
            <p:cNvSpPr>
              <a:spLocks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8" name="Group 12"/>
          <p:cNvGrpSpPr>
            <a:grpSpLocks noChangeAspect="1"/>
          </p:cNvGrpSpPr>
          <p:nvPr/>
        </p:nvGrpSpPr>
        <p:grpSpPr bwMode="auto">
          <a:xfrm flipH="1">
            <a:off x="5667376" y="2279650"/>
            <a:ext cx="250825" cy="609600"/>
            <a:chOff x="2476" y="2544"/>
            <a:chExt cx="404" cy="920"/>
          </a:xfrm>
        </p:grpSpPr>
        <p:sp>
          <p:nvSpPr>
            <p:cNvPr id="19" name="Freeform 1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 name="Oval 14"/>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 name="Group 15"/>
          <p:cNvGrpSpPr>
            <a:grpSpLocks noChangeAspect="1"/>
          </p:cNvGrpSpPr>
          <p:nvPr/>
        </p:nvGrpSpPr>
        <p:grpSpPr bwMode="auto">
          <a:xfrm>
            <a:off x="4991100" y="1371600"/>
            <a:ext cx="1754188" cy="4260850"/>
            <a:chOff x="2476" y="2544"/>
            <a:chExt cx="404" cy="920"/>
          </a:xfrm>
        </p:grpSpPr>
        <p:sp>
          <p:nvSpPr>
            <p:cNvPr id="22" name="Freeform 1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3" name="Oval 17"/>
            <p:cNvSpPr>
              <a:spLocks noChangeAspect="1" noChangeArrowheads="1"/>
            </p:cNvSpPr>
            <p:nvPr/>
          </p:nvSpPr>
          <p:spPr bwMode="auto">
            <a:xfrm>
              <a:off x="2620" y="30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4" name="Group 18"/>
          <p:cNvGrpSpPr>
            <a:grpSpLocks noChangeAspect="1"/>
          </p:cNvGrpSpPr>
          <p:nvPr/>
        </p:nvGrpSpPr>
        <p:grpSpPr bwMode="auto">
          <a:xfrm>
            <a:off x="5210175" y="457201"/>
            <a:ext cx="1346200" cy="3262313"/>
            <a:chOff x="2016" y="2640"/>
            <a:chExt cx="404" cy="920"/>
          </a:xfrm>
        </p:grpSpPr>
        <p:sp>
          <p:nvSpPr>
            <p:cNvPr id="25" name="Freeform 19"/>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6" name="Oval 20"/>
            <p:cNvSpPr>
              <a:spLocks noChangeAspect="1"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7" name="Group 21"/>
          <p:cNvGrpSpPr>
            <a:grpSpLocks noChangeAspect="1"/>
          </p:cNvGrpSpPr>
          <p:nvPr/>
        </p:nvGrpSpPr>
        <p:grpSpPr bwMode="auto">
          <a:xfrm rot="-679862">
            <a:off x="3178176" y="1878013"/>
            <a:ext cx="1878013" cy="4557712"/>
            <a:chOff x="432" y="2928"/>
            <a:chExt cx="404" cy="920"/>
          </a:xfrm>
        </p:grpSpPr>
        <p:sp>
          <p:nvSpPr>
            <p:cNvPr id="28" name="Freeform 22"/>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9" name="Oval 23"/>
            <p:cNvSpPr>
              <a:spLocks noChangeAspect="1" noChangeArrowheads="1"/>
            </p:cNvSpPr>
            <p:nvPr/>
          </p:nvSpPr>
          <p:spPr bwMode="auto">
            <a:xfrm>
              <a:off x="594" y="345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0" name="Group 24"/>
          <p:cNvGrpSpPr>
            <a:grpSpLocks noChangeAspect="1"/>
          </p:cNvGrpSpPr>
          <p:nvPr/>
        </p:nvGrpSpPr>
        <p:grpSpPr bwMode="auto">
          <a:xfrm rot="9658802">
            <a:off x="6867525" y="1203325"/>
            <a:ext cx="1790700" cy="4337050"/>
            <a:chOff x="2016" y="2640"/>
            <a:chExt cx="404" cy="920"/>
          </a:xfrm>
        </p:grpSpPr>
        <p:sp>
          <p:nvSpPr>
            <p:cNvPr id="31" name="Freeform 2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32" name="Oval 26"/>
            <p:cNvSpPr>
              <a:spLocks noChangeAspect="1"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3" name="Group 27"/>
          <p:cNvGrpSpPr>
            <a:grpSpLocks/>
          </p:cNvGrpSpPr>
          <p:nvPr/>
        </p:nvGrpSpPr>
        <p:grpSpPr bwMode="auto">
          <a:xfrm rot="-5461066">
            <a:off x="6910388" y="4367213"/>
            <a:ext cx="304800" cy="104775"/>
            <a:chOff x="2016" y="2640"/>
            <a:chExt cx="404" cy="920"/>
          </a:xfrm>
        </p:grpSpPr>
        <p:sp>
          <p:nvSpPr>
            <p:cNvPr id="34" name="Freeform 2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5" name="Oval 2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6" name="Group 30"/>
          <p:cNvGrpSpPr>
            <a:grpSpLocks noChangeAspect="1"/>
          </p:cNvGrpSpPr>
          <p:nvPr/>
        </p:nvGrpSpPr>
        <p:grpSpPr bwMode="auto">
          <a:xfrm flipH="1" flipV="1">
            <a:off x="6200775" y="5480051"/>
            <a:ext cx="287338" cy="696913"/>
            <a:chOff x="2476" y="2544"/>
            <a:chExt cx="404" cy="920"/>
          </a:xfrm>
        </p:grpSpPr>
        <p:sp>
          <p:nvSpPr>
            <p:cNvPr id="37" name="Freeform 31"/>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8" name="Oval 32"/>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9" name="Group 33"/>
          <p:cNvGrpSpPr>
            <a:grpSpLocks noChangeAspect="1"/>
          </p:cNvGrpSpPr>
          <p:nvPr/>
        </p:nvGrpSpPr>
        <p:grpSpPr bwMode="auto">
          <a:xfrm flipH="1" flipV="1">
            <a:off x="6048375" y="1517650"/>
            <a:ext cx="285750" cy="693738"/>
            <a:chOff x="2016" y="2640"/>
            <a:chExt cx="404" cy="920"/>
          </a:xfrm>
        </p:grpSpPr>
        <p:sp>
          <p:nvSpPr>
            <p:cNvPr id="40" name="Freeform 3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41" name="Oval 3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42" name="Group 36"/>
          <p:cNvGrpSpPr>
            <a:grpSpLocks noChangeAspect="1"/>
          </p:cNvGrpSpPr>
          <p:nvPr/>
        </p:nvGrpSpPr>
        <p:grpSpPr bwMode="auto">
          <a:xfrm flipH="1" flipV="1">
            <a:off x="7772401" y="4492626"/>
            <a:ext cx="657225" cy="307975"/>
            <a:chOff x="2256" y="3264"/>
            <a:chExt cx="920" cy="404"/>
          </a:xfrm>
        </p:grpSpPr>
        <p:sp>
          <p:nvSpPr>
            <p:cNvPr id="43" name="Freeform 37"/>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44" name="Oval 38"/>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45" name="Group 39"/>
          <p:cNvGrpSpPr>
            <a:grpSpLocks noChangeAspect="1"/>
          </p:cNvGrpSpPr>
          <p:nvPr/>
        </p:nvGrpSpPr>
        <p:grpSpPr bwMode="auto">
          <a:xfrm flipH="1" flipV="1">
            <a:off x="4752975" y="3270250"/>
            <a:ext cx="285750" cy="692150"/>
            <a:chOff x="1200" y="2160"/>
            <a:chExt cx="404" cy="920"/>
          </a:xfrm>
        </p:grpSpPr>
        <p:sp>
          <p:nvSpPr>
            <p:cNvPr id="46" name="Oval 4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47" name="Freeform 4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48" name="Group 42"/>
          <p:cNvGrpSpPr>
            <a:grpSpLocks noChangeAspect="1"/>
          </p:cNvGrpSpPr>
          <p:nvPr/>
        </p:nvGrpSpPr>
        <p:grpSpPr bwMode="auto">
          <a:xfrm rot="20920138" flipV="1">
            <a:off x="6657975" y="3651250"/>
            <a:ext cx="230188" cy="558800"/>
            <a:chOff x="432" y="2928"/>
            <a:chExt cx="404" cy="920"/>
          </a:xfrm>
        </p:grpSpPr>
        <p:sp>
          <p:nvSpPr>
            <p:cNvPr id="49" name="Freeform 4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0" name="Oval 44"/>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1" name="Group 45"/>
          <p:cNvGrpSpPr>
            <a:grpSpLocks noChangeAspect="1"/>
          </p:cNvGrpSpPr>
          <p:nvPr/>
        </p:nvGrpSpPr>
        <p:grpSpPr bwMode="auto">
          <a:xfrm rot="9658802" flipV="1">
            <a:off x="6886576" y="4565651"/>
            <a:ext cx="206375" cy="498475"/>
            <a:chOff x="2016" y="2640"/>
            <a:chExt cx="404" cy="920"/>
          </a:xfrm>
        </p:grpSpPr>
        <p:sp>
          <p:nvSpPr>
            <p:cNvPr id="52" name="Freeform 4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3" name="Oval 4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4" name="Group 48"/>
          <p:cNvGrpSpPr>
            <a:grpSpLocks/>
          </p:cNvGrpSpPr>
          <p:nvPr/>
        </p:nvGrpSpPr>
        <p:grpSpPr bwMode="auto">
          <a:xfrm rot="-5461066" flipH="1" flipV="1">
            <a:off x="5272882" y="4633119"/>
            <a:ext cx="288925" cy="623888"/>
            <a:chOff x="2016" y="2640"/>
            <a:chExt cx="404" cy="920"/>
          </a:xfrm>
        </p:grpSpPr>
        <p:sp>
          <p:nvSpPr>
            <p:cNvPr id="55" name="Freeform 4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6" name="Oval 5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7" name="Group 51"/>
          <p:cNvGrpSpPr>
            <a:grpSpLocks noChangeAspect="1"/>
          </p:cNvGrpSpPr>
          <p:nvPr/>
        </p:nvGrpSpPr>
        <p:grpSpPr bwMode="auto">
          <a:xfrm flipH="1">
            <a:off x="6048376" y="2432050"/>
            <a:ext cx="250825" cy="609600"/>
            <a:chOff x="2476" y="2544"/>
            <a:chExt cx="404" cy="920"/>
          </a:xfrm>
        </p:grpSpPr>
        <p:sp>
          <p:nvSpPr>
            <p:cNvPr id="58" name="Freeform 5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9" name="Oval 5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0" name="Group 54"/>
          <p:cNvGrpSpPr>
            <a:grpSpLocks noChangeAspect="1"/>
          </p:cNvGrpSpPr>
          <p:nvPr/>
        </p:nvGrpSpPr>
        <p:grpSpPr bwMode="auto">
          <a:xfrm flipH="1" flipV="1">
            <a:off x="6886575" y="5480051"/>
            <a:ext cx="287338" cy="696913"/>
            <a:chOff x="2476" y="2544"/>
            <a:chExt cx="404" cy="920"/>
          </a:xfrm>
        </p:grpSpPr>
        <p:sp>
          <p:nvSpPr>
            <p:cNvPr id="61" name="Freeform 55"/>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2" name="Oval 56"/>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3" name="Group 57"/>
          <p:cNvGrpSpPr>
            <a:grpSpLocks noChangeAspect="1"/>
          </p:cNvGrpSpPr>
          <p:nvPr/>
        </p:nvGrpSpPr>
        <p:grpSpPr bwMode="auto">
          <a:xfrm flipH="1" flipV="1">
            <a:off x="4572000" y="2895600"/>
            <a:ext cx="285750" cy="693738"/>
            <a:chOff x="2016" y="2640"/>
            <a:chExt cx="404" cy="920"/>
          </a:xfrm>
        </p:grpSpPr>
        <p:sp>
          <p:nvSpPr>
            <p:cNvPr id="64" name="Freeform 5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5" name="Oval 59"/>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6" name="Group 60"/>
          <p:cNvGrpSpPr>
            <a:grpSpLocks noChangeAspect="1"/>
          </p:cNvGrpSpPr>
          <p:nvPr/>
        </p:nvGrpSpPr>
        <p:grpSpPr bwMode="auto">
          <a:xfrm flipH="1" flipV="1">
            <a:off x="7496176" y="3956051"/>
            <a:ext cx="657225" cy="307975"/>
            <a:chOff x="2256" y="3264"/>
            <a:chExt cx="920" cy="404"/>
          </a:xfrm>
        </p:grpSpPr>
        <p:sp>
          <p:nvSpPr>
            <p:cNvPr id="67" name="Freeform 61"/>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8" name="Oval 62"/>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9" name="Group 63"/>
          <p:cNvGrpSpPr>
            <a:grpSpLocks noChangeAspect="1"/>
          </p:cNvGrpSpPr>
          <p:nvPr/>
        </p:nvGrpSpPr>
        <p:grpSpPr bwMode="auto">
          <a:xfrm flipH="1" flipV="1">
            <a:off x="4724400" y="3657600"/>
            <a:ext cx="285750" cy="692150"/>
            <a:chOff x="1200" y="2160"/>
            <a:chExt cx="404" cy="920"/>
          </a:xfrm>
        </p:grpSpPr>
        <p:sp>
          <p:nvSpPr>
            <p:cNvPr id="70" name="Oval 64"/>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71" name="Freeform 65"/>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72" name="Group 66"/>
          <p:cNvGrpSpPr>
            <a:grpSpLocks noChangeAspect="1"/>
          </p:cNvGrpSpPr>
          <p:nvPr/>
        </p:nvGrpSpPr>
        <p:grpSpPr bwMode="auto">
          <a:xfrm rot="20920138" flipV="1">
            <a:off x="5667375" y="4108450"/>
            <a:ext cx="230188" cy="558800"/>
            <a:chOff x="432" y="2928"/>
            <a:chExt cx="404" cy="920"/>
          </a:xfrm>
        </p:grpSpPr>
        <p:sp>
          <p:nvSpPr>
            <p:cNvPr id="73" name="Freeform 67"/>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4" name="Oval 68"/>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5" name="Group 69"/>
          <p:cNvGrpSpPr>
            <a:grpSpLocks noChangeAspect="1"/>
          </p:cNvGrpSpPr>
          <p:nvPr/>
        </p:nvGrpSpPr>
        <p:grpSpPr bwMode="auto">
          <a:xfrm rot="9658802" flipV="1">
            <a:off x="7572376" y="4981576"/>
            <a:ext cx="206375" cy="498475"/>
            <a:chOff x="2016" y="2640"/>
            <a:chExt cx="404" cy="920"/>
          </a:xfrm>
        </p:grpSpPr>
        <p:sp>
          <p:nvSpPr>
            <p:cNvPr id="76" name="Freeform 70"/>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7" name="Oval 71"/>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8" name="Group 72"/>
          <p:cNvGrpSpPr>
            <a:grpSpLocks/>
          </p:cNvGrpSpPr>
          <p:nvPr/>
        </p:nvGrpSpPr>
        <p:grpSpPr bwMode="auto">
          <a:xfrm rot="-5461066" flipH="1" flipV="1">
            <a:off x="4234657" y="4779169"/>
            <a:ext cx="288925" cy="623888"/>
            <a:chOff x="2016" y="2640"/>
            <a:chExt cx="404" cy="920"/>
          </a:xfrm>
        </p:grpSpPr>
        <p:sp>
          <p:nvSpPr>
            <p:cNvPr id="79" name="Freeform 7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0" name="Oval 7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1" name="Group 75"/>
          <p:cNvGrpSpPr>
            <a:grpSpLocks noChangeAspect="1"/>
          </p:cNvGrpSpPr>
          <p:nvPr/>
        </p:nvGrpSpPr>
        <p:grpSpPr bwMode="auto">
          <a:xfrm flipH="1">
            <a:off x="5667376" y="3041650"/>
            <a:ext cx="250825" cy="609600"/>
            <a:chOff x="2476" y="2544"/>
            <a:chExt cx="404" cy="920"/>
          </a:xfrm>
        </p:grpSpPr>
        <p:sp>
          <p:nvSpPr>
            <p:cNvPr id="82" name="Freeform 7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3" name="Oval 77"/>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4" name="Group 78"/>
          <p:cNvGrpSpPr>
            <a:grpSpLocks noChangeAspect="1"/>
          </p:cNvGrpSpPr>
          <p:nvPr/>
        </p:nvGrpSpPr>
        <p:grpSpPr bwMode="auto">
          <a:xfrm flipH="1" flipV="1">
            <a:off x="5514975" y="5327651"/>
            <a:ext cx="287338" cy="696913"/>
            <a:chOff x="2476" y="2544"/>
            <a:chExt cx="404" cy="920"/>
          </a:xfrm>
        </p:grpSpPr>
        <p:sp>
          <p:nvSpPr>
            <p:cNvPr id="85" name="Freeform 7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6" name="Oval 80"/>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7" name="Group 81"/>
          <p:cNvGrpSpPr>
            <a:grpSpLocks noChangeAspect="1"/>
          </p:cNvGrpSpPr>
          <p:nvPr/>
        </p:nvGrpSpPr>
        <p:grpSpPr bwMode="auto">
          <a:xfrm flipH="1" flipV="1">
            <a:off x="5210175" y="1593850"/>
            <a:ext cx="285750" cy="693738"/>
            <a:chOff x="2016" y="2640"/>
            <a:chExt cx="404" cy="920"/>
          </a:xfrm>
        </p:grpSpPr>
        <p:sp>
          <p:nvSpPr>
            <p:cNvPr id="88" name="Freeform 8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9" name="Oval 83"/>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0" name="Group 84"/>
          <p:cNvGrpSpPr>
            <a:grpSpLocks noChangeAspect="1"/>
          </p:cNvGrpSpPr>
          <p:nvPr/>
        </p:nvGrpSpPr>
        <p:grpSpPr bwMode="auto">
          <a:xfrm flipH="1" flipV="1">
            <a:off x="7081839" y="3419476"/>
            <a:ext cx="657225" cy="307975"/>
            <a:chOff x="2256" y="3264"/>
            <a:chExt cx="920" cy="404"/>
          </a:xfrm>
        </p:grpSpPr>
        <p:sp>
          <p:nvSpPr>
            <p:cNvPr id="91" name="Freeform 85"/>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92" name="Oval 86"/>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3" name="Group 87"/>
          <p:cNvGrpSpPr>
            <a:grpSpLocks noChangeAspect="1"/>
          </p:cNvGrpSpPr>
          <p:nvPr/>
        </p:nvGrpSpPr>
        <p:grpSpPr bwMode="auto">
          <a:xfrm flipH="1" flipV="1">
            <a:off x="4495800" y="2667000"/>
            <a:ext cx="285750" cy="692150"/>
            <a:chOff x="1200" y="2160"/>
            <a:chExt cx="404" cy="920"/>
          </a:xfrm>
        </p:grpSpPr>
        <p:sp>
          <p:nvSpPr>
            <p:cNvPr id="94" name="Oval 8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95" name="Freeform 8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96" name="Group 90"/>
          <p:cNvGrpSpPr>
            <a:grpSpLocks noChangeAspect="1"/>
          </p:cNvGrpSpPr>
          <p:nvPr/>
        </p:nvGrpSpPr>
        <p:grpSpPr bwMode="auto">
          <a:xfrm rot="20920138" flipV="1">
            <a:off x="4702175" y="5765800"/>
            <a:ext cx="230188" cy="558800"/>
            <a:chOff x="432" y="2928"/>
            <a:chExt cx="404" cy="920"/>
          </a:xfrm>
        </p:grpSpPr>
        <p:sp>
          <p:nvSpPr>
            <p:cNvPr id="97" name="Freeform 91"/>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98" name="Oval 92"/>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9" name="Group 93"/>
          <p:cNvGrpSpPr>
            <a:grpSpLocks noChangeAspect="1"/>
          </p:cNvGrpSpPr>
          <p:nvPr/>
        </p:nvGrpSpPr>
        <p:grpSpPr bwMode="auto">
          <a:xfrm rot="9658802" flipV="1">
            <a:off x="6124576" y="3956051"/>
            <a:ext cx="206375" cy="498475"/>
            <a:chOff x="2016" y="2640"/>
            <a:chExt cx="404" cy="920"/>
          </a:xfrm>
        </p:grpSpPr>
        <p:sp>
          <p:nvSpPr>
            <p:cNvPr id="100" name="Freeform 9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01" name="Oval 9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02" name="Group 96"/>
          <p:cNvGrpSpPr>
            <a:grpSpLocks/>
          </p:cNvGrpSpPr>
          <p:nvPr/>
        </p:nvGrpSpPr>
        <p:grpSpPr bwMode="auto">
          <a:xfrm rot="-5461066" flipH="1" flipV="1">
            <a:off x="4234657" y="3864769"/>
            <a:ext cx="288925" cy="623888"/>
            <a:chOff x="2016" y="2640"/>
            <a:chExt cx="404" cy="920"/>
          </a:xfrm>
        </p:grpSpPr>
        <p:sp>
          <p:nvSpPr>
            <p:cNvPr id="103" name="Freeform 9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04" name="Oval 98"/>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05" name="Group 99"/>
          <p:cNvGrpSpPr>
            <a:grpSpLocks noChangeAspect="1"/>
          </p:cNvGrpSpPr>
          <p:nvPr/>
        </p:nvGrpSpPr>
        <p:grpSpPr bwMode="auto">
          <a:xfrm flipH="1" flipV="1">
            <a:off x="5360988" y="3422650"/>
            <a:ext cx="285750" cy="692150"/>
            <a:chOff x="1200" y="2160"/>
            <a:chExt cx="404" cy="920"/>
          </a:xfrm>
        </p:grpSpPr>
        <p:sp>
          <p:nvSpPr>
            <p:cNvPr id="106" name="Oval 10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07" name="Freeform 10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08" name="Group 102"/>
          <p:cNvGrpSpPr>
            <a:grpSpLocks noChangeAspect="1"/>
          </p:cNvGrpSpPr>
          <p:nvPr/>
        </p:nvGrpSpPr>
        <p:grpSpPr bwMode="auto">
          <a:xfrm rot="20920138" flipV="1">
            <a:off x="7265989" y="3803650"/>
            <a:ext cx="230187" cy="558800"/>
            <a:chOff x="432" y="2928"/>
            <a:chExt cx="404" cy="920"/>
          </a:xfrm>
        </p:grpSpPr>
        <p:sp>
          <p:nvSpPr>
            <p:cNvPr id="109" name="Freeform 10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0" name="Oval 104"/>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11" name="Group 105"/>
          <p:cNvGrpSpPr>
            <a:grpSpLocks/>
          </p:cNvGrpSpPr>
          <p:nvPr/>
        </p:nvGrpSpPr>
        <p:grpSpPr bwMode="auto">
          <a:xfrm rot="-5461066" flipH="1" flipV="1">
            <a:off x="5944395" y="4861720"/>
            <a:ext cx="288925" cy="623887"/>
            <a:chOff x="2016" y="2640"/>
            <a:chExt cx="404" cy="920"/>
          </a:xfrm>
        </p:grpSpPr>
        <p:sp>
          <p:nvSpPr>
            <p:cNvPr id="112" name="Freeform 106"/>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3" name="Oval 107"/>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14" name="Group 108"/>
          <p:cNvGrpSpPr>
            <a:grpSpLocks noChangeAspect="1"/>
          </p:cNvGrpSpPr>
          <p:nvPr/>
        </p:nvGrpSpPr>
        <p:grpSpPr bwMode="auto">
          <a:xfrm flipH="1">
            <a:off x="6656389" y="2584450"/>
            <a:ext cx="250825" cy="609600"/>
            <a:chOff x="2476" y="2544"/>
            <a:chExt cx="404" cy="920"/>
          </a:xfrm>
        </p:grpSpPr>
        <p:sp>
          <p:nvSpPr>
            <p:cNvPr id="115" name="Freeform 10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6" name="Oval 110"/>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17" name="Group 111"/>
          <p:cNvGrpSpPr>
            <a:grpSpLocks noChangeAspect="1"/>
          </p:cNvGrpSpPr>
          <p:nvPr/>
        </p:nvGrpSpPr>
        <p:grpSpPr bwMode="auto">
          <a:xfrm rot="9658802">
            <a:off x="5829300" y="1355725"/>
            <a:ext cx="1790700" cy="4337050"/>
            <a:chOff x="2016" y="2640"/>
            <a:chExt cx="404" cy="920"/>
          </a:xfrm>
        </p:grpSpPr>
        <p:sp>
          <p:nvSpPr>
            <p:cNvPr id="118" name="Freeform 11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119" name="Oval 113"/>
            <p:cNvSpPr>
              <a:spLocks noChangeAspect="1"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20" name="Group 114"/>
          <p:cNvGrpSpPr>
            <a:grpSpLocks noChangeAspect="1"/>
          </p:cNvGrpSpPr>
          <p:nvPr/>
        </p:nvGrpSpPr>
        <p:grpSpPr bwMode="auto">
          <a:xfrm flipH="1" flipV="1">
            <a:off x="5162550" y="5632451"/>
            <a:ext cx="287338" cy="696913"/>
            <a:chOff x="2476" y="2544"/>
            <a:chExt cx="404" cy="920"/>
          </a:xfrm>
        </p:grpSpPr>
        <p:sp>
          <p:nvSpPr>
            <p:cNvPr id="121" name="Freeform 115"/>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22" name="Oval 116"/>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3" name="Group 117"/>
          <p:cNvGrpSpPr>
            <a:grpSpLocks noChangeAspect="1"/>
          </p:cNvGrpSpPr>
          <p:nvPr/>
        </p:nvGrpSpPr>
        <p:grpSpPr bwMode="auto">
          <a:xfrm flipH="1" flipV="1">
            <a:off x="5010150" y="1670050"/>
            <a:ext cx="285750" cy="693738"/>
            <a:chOff x="2016" y="2640"/>
            <a:chExt cx="404" cy="920"/>
          </a:xfrm>
        </p:grpSpPr>
        <p:sp>
          <p:nvSpPr>
            <p:cNvPr id="124" name="Freeform 11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25" name="Oval 119"/>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6" name="Group 120"/>
          <p:cNvGrpSpPr>
            <a:grpSpLocks noChangeAspect="1"/>
          </p:cNvGrpSpPr>
          <p:nvPr/>
        </p:nvGrpSpPr>
        <p:grpSpPr bwMode="auto">
          <a:xfrm flipH="1" flipV="1">
            <a:off x="3714750" y="3422650"/>
            <a:ext cx="285750" cy="692150"/>
            <a:chOff x="1200" y="2160"/>
            <a:chExt cx="404" cy="920"/>
          </a:xfrm>
        </p:grpSpPr>
        <p:sp>
          <p:nvSpPr>
            <p:cNvPr id="127" name="Oval 121"/>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28" name="Freeform 12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29" name="Group 123"/>
          <p:cNvGrpSpPr>
            <a:grpSpLocks noChangeAspect="1"/>
          </p:cNvGrpSpPr>
          <p:nvPr/>
        </p:nvGrpSpPr>
        <p:grpSpPr bwMode="auto">
          <a:xfrm rot="20920138" flipV="1">
            <a:off x="5619750" y="3803650"/>
            <a:ext cx="230188" cy="558800"/>
            <a:chOff x="432" y="2928"/>
            <a:chExt cx="404" cy="920"/>
          </a:xfrm>
        </p:grpSpPr>
        <p:sp>
          <p:nvSpPr>
            <p:cNvPr id="130" name="Freeform 124"/>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31" name="Oval 125"/>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32" name="Group 126"/>
          <p:cNvGrpSpPr>
            <a:grpSpLocks/>
          </p:cNvGrpSpPr>
          <p:nvPr/>
        </p:nvGrpSpPr>
        <p:grpSpPr bwMode="auto">
          <a:xfrm rot="-5461066" flipH="1" flipV="1">
            <a:off x="3977482" y="5090319"/>
            <a:ext cx="288925" cy="623888"/>
            <a:chOff x="2016" y="2640"/>
            <a:chExt cx="404" cy="920"/>
          </a:xfrm>
        </p:grpSpPr>
        <p:sp>
          <p:nvSpPr>
            <p:cNvPr id="133" name="Freeform 12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34" name="Oval 128"/>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35" name="Group 129"/>
          <p:cNvGrpSpPr>
            <a:grpSpLocks noChangeAspect="1"/>
          </p:cNvGrpSpPr>
          <p:nvPr/>
        </p:nvGrpSpPr>
        <p:grpSpPr bwMode="auto">
          <a:xfrm flipH="1">
            <a:off x="5010151" y="2584450"/>
            <a:ext cx="250825" cy="609600"/>
            <a:chOff x="2476" y="2544"/>
            <a:chExt cx="404" cy="920"/>
          </a:xfrm>
        </p:grpSpPr>
        <p:sp>
          <p:nvSpPr>
            <p:cNvPr id="136" name="Freeform 130"/>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37" name="Oval 131"/>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38" name="Group 132"/>
          <p:cNvGrpSpPr>
            <a:grpSpLocks noChangeAspect="1"/>
          </p:cNvGrpSpPr>
          <p:nvPr/>
        </p:nvGrpSpPr>
        <p:grpSpPr bwMode="auto">
          <a:xfrm flipH="1" flipV="1">
            <a:off x="4191000" y="2590800"/>
            <a:ext cx="285750" cy="693738"/>
            <a:chOff x="2016" y="2640"/>
            <a:chExt cx="404" cy="920"/>
          </a:xfrm>
        </p:grpSpPr>
        <p:sp>
          <p:nvSpPr>
            <p:cNvPr id="139" name="Freeform 13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0" name="Oval 13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41" name="Group 135"/>
          <p:cNvGrpSpPr>
            <a:grpSpLocks noChangeAspect="1"/>
          </p:cNvGrpSpPr>
          <p:nvPr/>
        </p:nvGrpSpPr>
        <p:grpSpPr bwMode="auto">
          <a:xfrm flipH="1" flipV="1">
            <a:off x="3943350" y="3956050"/>
            <a:ext cx="285750" cy="692150"/>
            <a:chOff x="1200" y="2160"/>
            <a:chExt cx="404" cy="920"/>
          </a:xfrm>
        </p:grpSpPr>
        <p:sp>
          <p:nvSpPr>
            <p:cNvPr id="142" name="Oval 136"/>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43" name="Freeform 13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44" name="Group 138"/>
          <p:cNvGrpSpPr>
            <a:grpSpLocks noChangeAspect="1"/>
          </p:cNvGrpSpPr>
          <p:nvPr/>
        </p:nvGrpSpPr>
        <p:grpSpPr bwMode="auto">
          <a:xfrm rot="20920138" flipV="1">
            <a:off x="4629150" y="4260850"/>
            <a:ext cx="230188" cy="558800"/>
            <a:chOff x="432" y="2928"/>
            <a:chExt cx="404" cy="920"/>
          </a:xfrm>
        </p:grpSpPr>
        <p:sp>
          <p:nvSpPr>
            <p:cNvPr id="145" name="Freeform 139"/>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6" name="Oval 140"/>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47" name="Group 141"/>
          <p:cNvGrpSpPr>
            <a:grpSpLocks/>
          </p:cNvGrpSpPr>
          <p:nvPr/>
        </p:nvGrpSpPr>
        <p:grpSpPr bwMode="auto">
          <a:xfrm rot="-5461066" flipH="1" flipV="1">
            <a:off x="3196432" y="4931569"/>
            <a:ext cx="288925" cy="623888"/>
            <a:chOff x="2016" y="2640"/>
            <a:chExt cx="404" cy="920"/>
          </a:xfrm>
        </p:grpSpPr>
        <p:sp>
          <p:nvSpPr>
            <p:cNvPr id="148" name="Freeform 142"/>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9" name="Oval 143"/>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0" name="Group 144"/>
          <p:cNvGrpSpPr>
            <a:grpSpLocks noChangeAspect="1"/>
          </p:cNvGrpSpPr>
          <p:nvPr/>
        </p:nvGrpSpPr>
        <p:grpSpPr bwMode="auto">
          <a:xfrm flipH="1" flipV="1">
            <a:off x="4476750" y="5480051"/>
            <a:ext cx="287338" cy="696913"/>
            <a:chOff x="2476" y="2544"/>
            <a:chExt cx="404" cy="920"/>
          </a:xfrm>
        </p:grpSpPr>
        <p:sp>
          <p:nvSpPr>
            <p:cNvPr id="151" name="Freeform 145"/>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52" name="Oval 146"/>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3" name="Group 147"/>
          <p:cNvGrpSpPr>
            <a:grpSpLocks noChangeAspect="1"/>
          </p:cNvGrpSpPr>
          <p:nvPr/>
        </p:nvGrpSpPr>
        <p:grpSpPr bwMode="auto">
          <a:xfrm flipH="1" flipV="1">
            <a:off x="4171950" y="1746250"/>
            <a:ext cx="285750" cy="693738"/>
            <a:chOff x="2016" y="2640"/>
            <a:chExt cx="404" cy="920"/>
          </a:xfrm>
        </p:grpSpPr>
        <p:sp>
          <p:nvSpPr>
            <p:cNvPr id="154" name="Freeform 14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55" name="Oval 149"/>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6" name="Group 150"/>
          <p:cNvGrpSpPr>
            <a:grpSpLocks noChangeAspect="1"/>
          </p:cNvGrpSpPr>
          <p:nvPr/>
        </p:nvGrpSpPr>
        <p:grpSpPr bwMode="auto">
          <a:xfrm flipH="1" flipV="1">
            <a:off x="3028950" y="3194050"/>
            <a:ext cx="285750" cy="692150"/>
            <a:chOff x="1200" y="2160"/>
            <a:chExt cx="404" cy="920"/>
          </a:xfrm>
        </p:grpSpPr>
        <p:sp>
          <p:nvSpPr>
            <p:cNvPr id="157" name="Oval 151"/>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58" name="Freeform 15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59" name="Group 153"/>
          <p:cNvGrpSpPr>
            <a:grpSpLocks noChangeAspect="1"/>
          </p:cNvGrpSpPr>
          <p:nvPr/>
        </p:nvGrpSpPr>
        <p:grpSpPr bwMode="auto">
          <a:xfrm rot="20920138" flipV="1">
            <a:off x="3663950" y="5918200"/>
            <a:ext cx="230188" cy="558800"/>
            <a:chOff x="432" y="2928"/>
            <a:chExt cx="404" cy="920"/>
          </a:xfrm>
        </p:grpSpPr>
        <p:sp>
          <p:nvSpPr>
            <p:cNvPr id="160" name="Freeform 154"/>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61" name="Oval 155"/>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62" name="Group 156"/>
          <p:cNvGrpSpPr>
            <a:grpSpLocks noChangeAspect="1"/>
          </p:cNvGrpSpPr>
          <p:nvPr/>
        </p:nvGrpSpPr>
        <p:grpSpPr bwMode="auto">
          <a:xfrm rot="9658802" flipV="1">
            <a:off x="5086351" y="4108451"/>
            <a:ext cx="206375" cy="498475"/>
            <a:chOff x="2016" y="2640"/>
            <a:chExt cx="404" cy="920"/>
          </a:xfrm>
        </p:grpSpPr>
        <p:sp>
          <p:nvSpPr>
            <p:cNvPr id="163" name="Freeform 15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64" name="Oval 158"/>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65" name="Group 159"/>
          <p:cNvGrpSpPr>
            <a:grpSpLocks/>
          </p:cNvGrpSpPr>
          <p:nvPr/>
        </p:nvGrpSpPr>
        <p:grpSpPr bwMode="auto">
          <a:xfrm rot="-5461066" flipH="1" flipV="1">
            <a:off x="3196432" y="4017169"/>
            <a:ext cx="288925" cy="623888"/>
            <a:chOff x="2016" y="2640"/>
            <a:chExt cx="404" cy="920"/>
          </a:xfrm>
        </p:grpSpPr>
        <p:sp>
          <p:nvSpPr>
            <p:cNvPr id="166" name="Freeform 16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67" name="Oval 161"/>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68" name="Group 162"/>
          <p:cNvGrpSpPr>
            <a:grpSpLocks/>
          </p:cNvGrpSpPr>
          <p:nvPr/>
        </p:nvGrpSpPr>
        <p:grpSpPr bwMode="auto">
          <a:xfrm rot="-5461066" flipH="1" flipV="1">
            <a:off x="4566445" y="4779170"/>
            <a:ext cx="288925" cy="623887"/>
            <a:chOff x="2016" y="2640"/>
            <a:chExt cx="404" cy="920"/>
          </a:xfrm>
        </p:grpSpPr>
        <p:sp>
          <p:nvSpPr>
            <p:cNvPr id="169" name="Freeform 16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0" name="Oval 16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71" name="Group 165"/>
          <p:cNvGrpSpPr>
            <a:grpSpLocks noChangeAspect="1"/>
          </p:cNvGrpSpPr>
          <p:nvPr/>
        </p:nvGrpSpPr>
        <p:grpSpPr bwMode="auto">
          <a:xfrm flipH="1">
            <a:off x="5618164" y="2736850"/>
            <a:ext cx="250825" cy="609600"/>
            <a:chOff x="2476" y="2544"/>
            <a:chExt cx="404" cy="920"/>
          </a:xfrm>
        </p:grpSpPr>
        <p:sp>
          <p:nvSpPr>
            <p:cNvPr id="172" name="Freeform 16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3" name="Oval 167"/>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74" name="Group 168"/>
          <p:cNvGrpSpPr>
            <a:grpSpLocks noChangeAspect="1"/>
          </p:cNvGrpSpPr>
          <p:nvPr/>
        </p:nvGrpSpPr>
        <p:grpSpPr bwMode="auto">
          <a:xfrm flipH="1" flipV="1">
            <a:off x="3552825" y="2895600"/>
            <a:ext cx="285750" cy="692150"/>
            <a:chOff x="1200" y="2160"/>
            <a:chExt cx="404" cy="920"/>
          </a:xfrm>
        </p:grpSpPr>
        <p:sp>
          <p:nvSpPr>
            <p:cNvPr id="175" name="Oval 169"/>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76" name="Freeform 17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77" name="Group 171"/>
          <p:cNvGrpSpPr>
            <a:grpSpLocks/>
          </p:cNvGrpSpPr>
          <p:nvPr/>
        </p:nvGrpSpPr>
        <p:grpSpPr bwMode="auto">
          <a:xfrm rot="-5461066" flipH="1" flipV="1">
            <a:off x="3596482" y="4488657"/>
            <a:ext cx="288925" cy="623888"/>
            <a:chOff x="2016" y="2640"/>
            <a:chExt cx="404" cy="920"/>
          </a:xfrm>
        </p:grpSpPr>
        <p:sp>
          <p:nvSpPr>
            <p:cNvPr id="178" name="Freeform 172"/>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9" name="Oval 173"/>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80" name="Group 174"/>
          <p:cNvGrpSpPr>
            <a:grpSpLocks noChangeAspect="1"/>
          </p:cNvGrpSpPr>
          <p:nvPr/>
        </p:nvGrpSpPr>
        <p:grpSpPr bwMode="auto">
          <a:xfrm flipH="1" flipV="1">
            <a:off x="3705225" y="2133600"/>
            <a:ext cx="285750" cy="693738"/>
            <a:chOff x="2016" y="2640"/>
            <a:chExt cx="404" cy="920"/>
          </a:xfrm>
        </p:grpSpPr>
        <p:sp>
          <p:nvSpPr>
            <p:cNvPr id="181" name="Freeform 17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82" name="Oval 17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83" name="Group 177"/>
          <p:cNvGrpSpPr>
            <a:grpSpLocks noChangeAspect="1"/>
          </p:cNvGrpSpPr>
          <p:nvPr/>
        </p:nvGrpSpPr>
        <p:grpSpPr bwMode="auto">
          <a:xfrm flipH="1" flipV="1">
            <a:off x="2867025" y="2667000"/>
            <a:ext cx="285750" cy="692150"/>
            <a:chOff x="1200" y="2160"/>
            <a:chExt cx="404" cy="920"/>
          </a:xfrm>
        </p:grpSpPr>
        <p:sp>
          <p:nvSpPr>
            <p:cNvPr id="184" name="Oval 17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85" name="Freeform 17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86" name="Group 180"/>
          <p:cNvGrpSpPr>
            <a:grpSpLocks noChangeAspect="1"/>
          </p:cNvGrpSpPr>
          <p:nvPr/>
        </p:nvGrpSpPr>
        <p:grpSpPr bwMode="auto">
          <a:xfrm flipH="1" flipV="1">
            <a:off x="3429000" y="1828800"/>
            <a:ext cx="285750" cy="693738"/>
            <a:chOff x="2016" y="2640"/>
            <a:chExt cx="404" cy="920"/>
          </a:xfrm>
        </p:grpSpPr>
        <p:sp>
          <p:nvSpPr>
            <p:cNvPr id="187" name="Freeform 181"/>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88" name="Oval 182"/>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89" name="Group 183"/>
          <p:cNvGrpSpPr>
            <a:grpSpLocks noChangeAspect="1"/>
          </p:cNvGrpSpPr>
          <p:nvPr/>
        </p:nvGrpSpPr>
        <p:grpSpPr bwMode="auto">
          <a:xfrm flipH="1" flipV="1">
            <a:off x="2590800" y="3200400"/>
            <a:ext cx="285750" cy="692150"/>
            <a:chOff x="1200" y="2160"/>
            <a:chExt cx="404" cy="920"/>
          </a:xfrm>
        </p:grpSpPr>
        <p:sp>
          <p:nvSpPr>
            <p:cNvPr id="190" name="Oval 184"/>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91" name="Freeform 185"/>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92" name="Group 186"/>
          <p:cNvGrpSpPr>
            <a:grpSpLocks/>
          </p:cNvGrpSpPr>
          <p:nvPr/>
        </p:nvGrpSpPr>
        <p:grpSpPr bwMode="auto">
          <a:xfrm rot="-5461066" flipH="1" flipV="1">
            <a:off x="2758282" y="4252119"/>
            <a:ext cx="288925" cy="623888"/>
            <a:chOff x="2016" y="2640"/>
            <a:chExt cx="404" cy="920"/>
          </a:xfrm>
        </p:grpSpPr>
        <p:sp>
          <p:nvSpPr>
            <p:cNvPr id="193" name="Freeform 18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94" name="Oval 188"/>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95" name="Group 189"/>
          <p:cNvGrpSpPr>
            <a:grpSpLocks noChangeAspect="1"/>
          </p:cNvGrpSpPr>
          <p:nvPr/>
        </p:nvGrpSpPr>
        <p:grpSpPr bwMode="auto">
          <a:xfrm flipH="1">
            <a:off x="2514601" y="1981200"/>
            <a:ext cx="250825" cy="609600"/>
            <a:chOff x="2476" y="2544"/>
            <a:chExt cx="404" cy="920"/>
          </a:xfrm>
        </p:grpSpPr>
        <p:sp>
          <p:nvSpPr>
            <p:cNvPr id="196" name="Freeform 190"/>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97" name="Oval 191"/>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98" name="Group 192"/>
          <p:cNvGrpSpPr>
            <a:grpSpLocks noChangeAspect="1"/>
          </p:cNvGrpSpPr>
          <p:nvPr/>
        </p:nvGrpSpPr>
        <p:grpSpPr bwMode="auto">
          <a:xfrm flipH="1" flipV="1">
            <a:off x="2895600" y="2286000"/>
            <a:ext cx="285750" cy="693738"/>
            <a:chOff x="2016" y="2640"/>
            <a:chExt cx="404" cy="920"/>
          </a:xfrm>
        </p:grpSpPr>
        <p:sp>
          <p:nvSpPr>
            <p:cNvPr id="199" name="Freeform 19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0" name="Oval 19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01" name="Group 195"/>
          <p:cNvGrpSpPr>
            <a:grpSpLocks noChangeAspect="1"/>
          </p:cNvGrpSpPr>
          <p:nvPr/>
        </p:nvGrpSpPr>
        <p:grpSpPr bwMode="auto">
          <a:xfrm rot="20920138" flipV="1">
            <a:off x="3276600" y="3581400"/>
            <a:ext cx="230188" cy="558800"/>
            <a:chOff x="432" y="2928"/>
            <a:chExt cx="404" cy="920"/>
          </a:xfrm>
        </p:grpSpPr>
        <p:sp>
          <p:nvSpPr>
            <p:cNvPr id="202" name="Freeform 196"/>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3" name="Oval 197"/>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04" name="Group 198"/>
          <p:cNvGrpSpPr>
            <a:grpSpLocks/>
          </p:cNvGrpSpPr>
          <p:nvPr/>
        </p:nvGrpSpPr>
        <p:grpSpPr bwMode="auto">
          <a:xfrm rot="-5461066" flipH="1" flipV="1">
            <a:off x="1996282" y="4556919"/>
            <a:ext cx="288925" cy="623888"/>
            <a:chOff x="2016" y="2640"/>
            <a:chExt cx="404" cy="920"/>
          </a:xfrm>
        </p:grpSpPr>
        <p:sp>
          <p:nvSpPr>
            <p:cNvPr id="205" name="Freeform 19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6" name="Oval 20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07" name="Group 201"/>
          <p:cNvGrpSpPr>
            <a:grpSpLocks noChangeAspect="1"/>
          </p:cNvGrpSpPr>
          <p:nvPr/>
        </p:nvGrpSpPr>
        <p:grpSpPr bwMode="auto">
          <a:xfrm flipH="1" flipV="1">
            <a:off x="3276600" y="5105401"/>
            <a:ext cx="287338" cy="696913"/>
            <a:chOff x="2476" y="2544"/>
            <a:chExt cx="404" cy="920"/>
          </a:xfrm>
        </p:grpSpPr>
        <p:sp>
          <p:nvSpPr>
            <p:cNvPr id="208" name="Freeform 20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9" name="Oval 20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0" name="Group 204"/>
          <p:cNvGrpSpPr>
            <a:grpSpLocks noChangeAspect="1"/>
          </p:cNvGrpSpPr>
          <p:nvPr/>
        </p:nvGrpSpPr>
        <p:grpSpPr bwMode="auto">
          <a:xfrm flipH="1" flipV="1">
            <a:off x="3200400" y="1524000"/>
            <a:ext cx="285750" cy="693738"/>
            <a:chOff x="2016" y="2640"/>
            <a:chExt cx="404" cy="920"/>
          </a:xfrm>
        </p:grpSpPr>
        <p:sp>
          <p:nvSpPr>
            <p:cNvPr id="211" name="Freeform 20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12" name="Oval 20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3" name="Group 207"/>
          <p:cNvGrpSpPr>
            <a:grpSpLocks noChangeAspect="1"/>
          </p:cNvGrpSpPr>
          <p:nvPr/>
        </p:nvGrpSpPr>
        <p:grpSpPr bwMode="auto">
          <a:xfrm flipH="1" flipV="1">
            <a:off x="2133600" y="2895600"/>
            <a:ext cx="285750" cy="692150"/>
            <a:chOff x="1200" y="2160"/>
            <a:chExt cx="404" cy="920"/>
          </a:xfrm>
        </p:grpSpPr>
        <p:sp>
          <p:nvSpPr>
            <p:cNvPr id="214" name="Oval 20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15" name="Freeform 20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16" name="Group 210"/>
          <p:cNvGrpSpPr>
            <a:grpSpLocks noChangeAspect="1"/>
          </p:cNvGrpSpPr>
          <p:nvPr/>
        </p:nvGrpSpPr>
        <p:grpSpPr bwMode="auto">
          <a:xfrm rot="20920138" flipV="1">
            <a:off x="2463800" y="5543550"/>
            <a:ext cx="230188" cy="558800"/>
            <a:chOff x="432" y="2928"/>
            <a:chExt cx="404" cy="920"/>
          </a:xfrm>
        </p:grpSpPr>
        <p:sp>
          <p:nvSpPr>
            <p:cNvPr id="217" name="Freeform 211"/>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18" name="Oval 212"/>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9" name="Group 213"/>
          <p:cNvGrpSpPr>
            <a:grpSpLocks noChangeAspect="1"/>
          </p:cNvGrpSpPr>
          <p:nvPr/>
        </p:nvGrpSpPr>
        <p:grpSpPr bwMode="auto">
          <a:xfrm rot="9658802" flipV="1">
            <a:off x="3886201" y="3733801"/>
            <a:ext cx="206375" cy="498475"/>
            <a:chOff x="2016" y="2640"/>
            <a:chExt cx="404" cy="920"/>
          </a:xfrm>
        </p:grpSpPr>
        <p:sp>
          <p:nvSpPr>
            <p:cNvPr id="220" name="Freeform 21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21" name="Oval 21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22" name="Group 216"/>
          <p:cNvGrpSpPr>
            <a:grpSpLocks/>
          </p:cNvGrpSpPr>
          <p:nvPr/>
        </p:nvGrpSpPr>
        <p:grpSpPr bwMode="auto">
          <a:xfrm rot="-5461066" flipH="1" flipV="1">
            <a:off x="1996282" y="3642519"/>
            <a:ext cx="288925" cy="623888"/>
            <a:chOff x="2016" y="2640"/>
            <a:chExt cx="404" cy="920"/>
          </a:xfrm>
        </p:grpSpPr>
        <p:sp>
          <p:nvSpPr>
            <p:cNvPr id="223" name="Freeform 21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24" name="Oval 218"/>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25" name="Group 219"/>
          <p:cNvGrpSpPr>
            <a:grpSpLocks noChangeAspect="1"/>
          </p:cNvGrpSpPr>
          <p:nvPr/>
        </p:nvGrpSpPr>
        <p:grpSpPr bwMode="auto">
          <a:xfrm flipH="1" flipV="1">
            <a:off x="9434513" y="3041650"/>
            <a:ext cx="285750" cy="692150"/>
            <a:chOff x="1200" y="2160"/>
            <a:chExt cx="404" cy="920"/>
          </a:xfrm>
        </p:grpSpPr>
        <p:sp>
          <p:nvSpPr>
            <p:cNvPr id="226" name="Oval 22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27" name="Freeform 22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28" name="Group 222"/>
          <p:cNvGrpSpPr>
            <a:grpSpLocks/>
          </p:cNvGrpSpPr>
          <p:nvPr/>
        </p:nvGrpSpPr>
        <p:grpSpPr bwMode="auto">
          <a:xfrm rot="-5461066" flipH="1" flipV="1">
            <a:off x="9678195" y="4245770"/>
            <a:ext cx="288925" cy="623887"/>
            <a:chOff x="2016" y="2640"/>
            <a:chExt cx="404" cy="920"/>
          </a:xfrm>
        </p:grpSpPr>
        <p:sp>
          <p:nvSpPr>
            <p:cNvPr id="229" name="Freeform 22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0" name="Oval 22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1" name="Group 225"/>
          <p:cNvGrpSpPr>
            <a:grpSpLocks noChangeAspect="1"/>
          </p:cNvGrpSpPr>
          <p:nvPr/>
        </p:nvGrpSpPr>
        <p:grpSpPr bwMode="auto">
          <a:xfrm flipH="1" flipV="1">
            <a:off x="9586913" y="2279650"/>
            <a:ext cx="285750" cy="693738"/>
            <a:chOff x="2016" y="2640"/>
            <a:chExt cx="404" cy="920"/>
          </a:xfrm>
        </p:grpSpPr>
        <p:sp>
          <p:nvSpPr>
            <p:cNvPr id="232" name="Freeform 22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3" name="Oval 22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4" name="Group 228"/>
          <p:cNvGrpSpPr>
            <a:grpSpLocks noChangeAspect="1"/>
          </p:cNvGrpSpPr>
          <p:nvPr/>
        </p:nvGrpSpPr>
        <p:grpSpPr bwMode="auto">
          <a:xfrm flipH="1" flipV="1">
            <a:off x="8748713" y="2813050"/>
            <a:ext cx="285750" cy="692150"/>
            <a:chOff x="1200" y="2160"/>
            <a:chExt cx="404" cy="920"/>
          </a:xfrm>
        </p:grpSpPr>
        <p:sp>
          <p:nvSpPr>
            <p:cNvPr id="235" name="Oval 229"/>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36" name="Freeform 23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37" name="Group 231"/>
          <p:cNvGrpSpPr>
            <a:grpSpLocks noChangeAspect="1"/>
          </p:cNvGrpSpPr>
          <p:nvPr/>
        </p:nvGrpSpPr>
        <p:grpSpPr bwMode="auto">
          <a:xfrm flipH="1" flipV="1">
            <a:off x="9691688" y="1441450"/>
            <a:ext cx="285750" cy="693738"/>
            <a:chOff x="2016" y="2640"/>
            <a:chExt cx="404" cy="920"/>
          </a:xfrm>
        </p:grpSpPr>
        <p:sp>
          <p:nvSpPr>
            <p:cNvPr id="238" name="Freeform 23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9" name="Oval 233"/>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0" name="Group 234"/>
          <p:cNvGrpSpPr>
            <a:grpSpLocks noChangeAspect="1"/>
          </p:cNvGrpSpPr>
          <p:nvPr/>
        </p:nvGrpSpPr>
        <p:grpSpPr bwMode="auto">
          <a:xfrm flipH="1" flipV="1">
            <a:off x="8396288" y="3194050"/>
            <a:ext cx="285750" cy="692150"/>
            <a:chOff x="1200" y="2160"/>
            <a:chExt cx="404" cy="920"/>
          </a:xfrm>
        </p:grpSpPr>
        <p:sp>
          <p:nvSpPr>
            <p:cNvPr id="241" name="Oval 235"/>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42" name="Freeform 236"/>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43" name="Group 237"/>
          <p:cNvGrpSpPr>
            <a:grpSpLocks/>
          </p:cNvGrpSpPr>
          <p:nvPr/>
        </p:nvGrpSpPr>
        <p:grpSpPr bwMode="auto">
          <a:xfrm rot="-5461066" flipH="1" flipV="1">
            <a:off x="9082882" y="4633119"/>
            <a:ext cx="288925" cy="623888"/>
            <a:chOff x="2016" y="2640"/>
            <a:chExt cx="404" cy="920"/>
          </a:xfrm>
        </p:grpSpPr>
        <p:sp>
          <p:nvSpPr>
            <p:cNvPr id="244" name="Freeform 23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45" name="Oval 23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6" name="Group 240"/>
          <p:cNvGrpSpPr>
            <a:grpSpLocks noChangeAspect="1"/>
          </p:cNvGrpSpPr>
          <p:nvPr/>
        </p:nvGrpSpPr>
        <p:grpSpPr bwMode="auto">
          <a:xfrm flipH="1">
            <a:off x="9220201" y="2133600"/>
            <a:ext cx="250825" cy="609600"/>
            <a:chOff x="2476" y="2544"/>
            <a:chExt cx="404" cy="920"/>
          </a:xfrm>
        </p:grpSpPr>
        <p:sp>
          <p:nvSpPr>
            <p:cNvPr id="247" name="Freeform 241"/>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48" name="Oval 242"/>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9" name="Group 243"/>
          <p:cNvGrpSpPr>
            <a:grpSpLocks noChangeAspect="1"/>
          </p:cNvGrpSpPr>
          <p:nvPr/>
        </p:nvGrpSpPr>
        <p:grpSpPr bwMode="auto">
          <a:xfrm flipH="1" flipV="1">
            <a:off x="8548688" y="2432050"/>
            <a:ext cx="285750" cy="693738"/>
            <a:chOff x="2016" y="2640"/>
            <a:chExt cx="404" cy="920"/>
          </a:xfrm>
        </p:grpSpPr>
        <p:sp>
          <p:nvSpPr>
            <p:cNvPr id="250" name="Freeform 24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1" name="Oval 24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2" name="Group 246"/>
          <p:cNvGrpSpPr>
            <a:grpSpLocks noChangeAspect="1"/>
          </p:cNvGrpSpPr>
          <p:nvPr/>
        </p:nvGrpSpPr>
        <p:grpSpPr bwMode="auto">
          <a:xfrm rot="20920138" flipV="1">
            <a:off x="8991600" y="3810000"/>
            <a:ext cx="230188" cy="558800"/>
            <a:chOff x="432" y="2928"/>
            <a:chExt cx="404" cy="920"/>
          </a:xfrm>
        </p:grpSpPr>
        <p:sp>
          <p:nvSpPr>
            <p:cNvPr id="253" name="Freeform 247"/>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4" name="Oval 248"/>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5" name="Group 249"/>
          <p:cNvGrpSpPr>
            <a:grpSpLocks/>
          </p:cNvGrpSpPr>
          <p:nvPr/>
        </p:nvGrpSpPr>
        <p:grpSpPr bwMode="auto">
          <a:xfrm rot="-5461066" flipH="1" flipV="1">
            <a:off x="7877970" y="4702970"/>
            <a:ext cx="288925" cy="623887"/>
            <a:chOff x="2016" y="2640"/>
            <a:chExt cx="404" cy="920"/>
          </a:xfrm>
        </p:grpSpPr>
        <p:sp>
          <p:nvSpPr>
            <p:cNvPr id="256" name="Freeform 25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7" name="Oval 251"/>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8" name="Group 252"/>
          <p:cNvGrpSpPr>
            <a:grpSpLocks noChangeAspect="1"/>
          </p:cNvGrpSpPr>
          <p:nvPr/>
        </p:nvGrpSpPr>
        <p:grpSpPr bwMode="auto">
          <a:xfrm flipH="1" flipV="1">
            <a:off x="8610600" y="5029201"/>
            <a:ext cx="287338" cy="696913"/>
            <a:chOff x="2476" y="2544"/>
            <a:chExt cx="404" cy="920"/>
          </a:xfrm>
        </p:grpSpPr>
        <p:sp>
          <p:nvSpPr>
            <p:cNvPr id="259" name="Freeform 25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0" name="Oval 254"/>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61" name="Group 255"/>
          <p:cNvGrpSpPr>
            <a:grpSpLocks noChangeAspect="1"/>
          </p:cNvGrpSpPr>
          <p:nvPr/>
        </p:nvGrpSpPr>
        <p:grpSpPr bwMode="auto">
          <a:xfrm flipH="1" flipV="1">
            <a:off x="8853488" y="1517650"/>
            <a:ext cx="285750" cy="693738"/>
            <a:chOff x="2016" y="2640"/>
            <a:chExt cx="404" cy="920"/>
          </a:xfrm>
        </p:grpSpPr>
        <p:sp>
          <p:nvSpPr>
            <p:cNvPr id="262" name="Freeform 25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3" name="Oval 25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64" name="Group 258"/>
          <p:cNvGrpSpPr>
            <a:grpSpLocks noChangeAspect="1"/>
          </p:cNvGrpSpPr>
          <p:nvPr/>
        </p:nvGrpSpPr>
        <p:grpSpPr bwMode="auto">
          <a:xfrm flipH="1" flipV="1">
            <a:off x="7710488" y="2965450"/>
            <a:ext cx="285750" cy="692150"/>
            <a:chOff x="1200" y="2160"/>
            <a:chExt cx="404" cy="920"/>
          </a:xfrm>
        </p:grpSpPr>
        <p:sp>
          <p:nvSpPr>
            <p:cNvPr id="265" name="Oval 259"/>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66" name="Freeform 26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67" name="Group 261"/>
          <p:cNvGrpSpPr>
            <a:grpSpLocks noChangeAspect="1"/>
          </p:cNvGrpSpPr>
          <p:nvPr/>
        </p:nvGrpSpPr>
        <p:grpSpPr bwMode="auto">
          <a:xfrm rot="20920138" flipV="1">
            <a:off x="7772400" y="5562600"/>
            <a:ext cx="230188" cy="558800"/>
            <a:chOff x="432" y="2928"/>
            <a:chExt cx="404" cy="920"/>
          </a:xfrm>
        </p:grpSpPr>
        <p:sp>
          <p:nvSpPr>
            <p:cNvPr id="268" name="Freeform 262"/>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9" name="Oval 263"/>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0" name="Group 264"/>
          <p:cNvGrpSpPr>
            <a:grpSpLocks noChangeAspect="1"/>
          </p:cNvGrpSpPr>
          <p:nvPr/>
        </p:nvGrpSpPr>
        <p:grpSpPr bwMode="auto">
          <a:xfrm rot="9658802" flipV="1">
            <a:off x="9767889" y="3879851"/>
            <a:ext cx="206375" cy="498475"/>
            <a:chOff x="2016" y="2640"/>
            <a:chExt cx="404" cy="920"/>
          </a:xfrm>
        </p:grpSpPr>
        <p:sp>
          <p:nvSpPr>
            <p:cNvPr id="271" name="Freeform 26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2" name="Oval 26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3" name="Group 267"/>
          <p:cNvGrpSpPr>
            <a:grpSpLocks/>
          </p:cNvGrpSpPr>
          <p:nvPr/>
        </p:nvGrpSpPr>
        <p:grpSpPr bwMode="auto">
          <a:xfrm rot="-5461066" flipH="1" flipV="1">
            <a:off x="8320882" y="3794919"/>
            <a:ext cx="288925" cy="623888"/>
            <a:chOff x="2016" y="2640"/>
            <a:chExt cx="404" cy="920"/>
          </a:xfrm>
        </p:grpSpPr>
        <p:sp>
          <p:nvSpPr>
            <p:cNvPr id="274" name="Freeform 26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5" name="Oval 26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6" name="Group 270"/>
          <p:cNvGrpSpPr>
            <a:grpSpLocks noChangeAspect="1"/>
          </p:cNvGrpSpPr>
          <p:nvPr/>
        </p:nvGrpSpPr>
        <p:grpSpPr bwMode="auto">
          <a:xfrm flipH="1" flipV="1">
            <a:off x="7591425" y="1905000"/>
            <a:ext cx="285750" cy="692150"/>
            <a:chOff x="1200" y="2160"/>
            <a:chExt cx="404" cy="920"/>
          </a:xfrm>
        </p:grpSpPr>
        <p:sp>
          <p:nvSpPr>
            <p:cNvPr id="277" name="Oval 271"/>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78" name="Freeform 27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79" name="Group 273"/>
          <p:cNvGrpSpPr>
            <a:grpSpLocks/>
          </p:cNvGrpSpPr>
          <p:nvPr/>
        </p:nvGrpSpPr>
        <p:grpSpPr bwMode="auto">
          <a:xfrm rot="-5461066" flipH="1" flipV="1">
            <a:off x="7835107" y="3109119"/>
            <a:ext cx="288925" cy="623888"/>
            <a:chOff x="2016" y="2640"/>
            <a:chExt cx="404" cy="920"/>
          </a:xfrm>
        </p:grpSpPr>
        <p:sp>
          <p:nvSpPr>
            <p:cNvPr id="280" name="Freeform 27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81" name="Oval 275"/>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82" name="Group 276"/>
          <p:cNvGrpSpPr>
            <a:grpSpLocks noChangeAspect="1"/>
          </p:cNvGrpSpPr>
          <p:nvPr/>
        </p:nvGrpSpPr>
        <p:grpSpPr bwMode="auto">
          <a:xfrm flipH="1" flipV="1">
            <a:off x="7743825" y="1143000"/>
            <a:ext cx="285750" cy="693738"/>
            <a:chOff x="2016" y="2640"/>
            <a:chExt cx="404" cy="920"/>
          </a:xfrm>
        </p:grpSpPr>
        <p:sp>
          <p:nvSpPr>
            <p:cNvPr id="283" name="Freeform 27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84" name="Oval 278"/>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85" name="Group 279"/>
          <p:cNvGrpSpPr>
            <a:grpSpLocks noChangeAspect="1"/>
          </p:cNvGrpSpPr>
          <p:nvPr/>
        </p:nvGrpSpPr>
        <p:grpSpPr bwMode="auto">
          <a:xfrm flipH="1" flipV="1">
            <a:off x="6905625" y="1676400"/>
            <a:ext cx="285750" cy="692150"/>
            <a:chOff x="1200" y="2160"/>
            <a:chExt cx="404" cy="920"/>
          </a:xfrm>
        </p:grpSpPr>
        <p:sp>
          <p:nvSpPr>
            <p:cNvPr id="286" name="Oval 28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87" name="Freeform 28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88" name="Group 282"/>
          <p:cNvGrpSpPr>
            <a:grpSpLocks noChangeAspect="1"/>
          </p:cNvGrpSpPr>
          <p:nvPr/>
        </p:nvGrpSpPr>
        <p:grpSpPr bwMode="auto">
          <a:xfrm flipH="1" flipV="1">
            <a:off x="8305800" y="1143000"/>
            <a:ext cx="285750" cy="693738"/>
            <a:chOff x="2016" y="2640"/>
            <a:chExt cx="404" cy="920"/>
          </a:xfrm>
        </p:grpSpPr>
        <p:sp>
          <p:nvSpPr>
            <p:cNvPr id="289" name="Freeform 28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0" name="Oval 28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91" name="Group 285"/>
          <p:cNvGrpSpPr>
            <a:grpSpLocks noChangeAspect="1"/>
          </p:cNvGrpSpPr>
          <p:nvPr/>
        </p:nvGrpSpPr>
        <p:grpSpPr bwMode="auto">
          <a:xfrm flipH="1" flipV="1">
            <a:off x="6553200" y="2057400"/>
            <a:ext cx="285750" cy="692150"/>
            <a:chOff x="1200" y="2160"/>
            <a:chExt cx="404" cy="920"/>
          </a:xfrm>
        </p:grpSpPr>
        <p:sp>
          <p:nvSpPr>
            <p:cNvPr id="292" name="Oval 286"/>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93" name="Freeform 28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94" name="Group 288"/>
          <p:cNvGrpSpPr>
            <a:grpSpLocks/>
          </p:cNvGrpSpPr>
          <p:nvPr/>
        </p:nvGrpSpPr>
        <p:grpSpPr bwMode="auto">
          <a:xfrm rot="-5461066" flipH="1" flipV="1">
            <a:off x="6796882" y="3261519"/>
            <a:ext cx="288925" cy="623888"/>
            <a:chOff x="2016" y="2640"/>
            <a:chExt cx="404" cy="920"/>
          </a:xfrm>
        </p:grpSpPr>
        <p:sp>
          <p:nvSpPr>
            <p:cNvPr id="295" name="Freeform 28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6" name="Oval 29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97" name="Group 291"/>
          <p:cNvGrpSpPr>
            <a:grpSpLocks noChangeAspect="1"/>
          </p:cNvGrpSpPr>
          <p:nvPr/>
        </p:nvGrpSpPr>
        <p:grpSpPr bwMode="auto">
          <a:xfrm flipH="1">
            <a:off x="8001001" y="1828800"/>
            <a:ext cx="250825" cy="609600"/>
            <a:chOff x="2476" y="2544"/>
            <a:chExt cx="404" cy="920"/>
          </a:xfrm>
        </p:grpSpPr>
        <p:sp>
          <p:nvSpPr>
            <p:cNvPr id="298" name="Freeform 29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9" name="Oval 29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0" name="Group 294"/>
          <p:cNvGrpSpPr>
            <a:grpSpLocks noChangeAspect="1"/>
          </p:cNvGrpSpPr>
          <p:nvPr/>
        </p:nvGrpSpPr>
        <p:grpSpPr bwMode="auto">
          <a:xfrm flipH="1" flipV="1">
            <a:off x="6705600" y="1295400"/>
            <a:ext cx="285750" cy="693738"/>
            <a:chOff x="2016" y="2640"/>
            <a:chExt cx="404" cy="920"/>
          </a:xfrm>
        </p:grpSpPr>
        <p:sp>
          <p:nvSpPr>
            <p:cNvPr id="301" name="Freeform 29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2" name="Oval 29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3" name="Group 297"/>
          <p:cNvGrpSpPr>
            <a:grpSpLocks noChangeAspect="1"/>
          </p:cNvGrpSpPr>
          <p:nvPr/>
        </p:nvGrpSpPr>
        <p:grpSpPr bwMode="auto">
          <a:xfrm rot="20920138" flipV="1">
            <a:off x="7467600" y="2895600"/>
            <a:ext cx="230188" cy="558800"/>
            <a:chOff x="432" y="2928"/>
            <a:chExt cx="404" cy="920"/>
          </a:xfrm>
        </p:grpSpPr>
        <p:sp>
          <p:nvSpPr>
            <p:cNvPr id="304" name="Freeform 298"/>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5" name="Oval 299"/>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6" name="Group 300"/>
          <p:cNvGrpSpPr>
            <a:grpSpLocks/>
          </p:cNvGrpSpPr>
          <p:nvPr/>
        </p:nvGrpSpPr>
        <p:grpSpPr bwMode="auto">
          <a:xfrm rot="-5461066" flipH="1" flipV="1">
            <a:off x="6034882" y="3566319"/>
            <a:ext cx="288925" cy="623888"/>
            <a:chOff x="2016" y="2640"/>
            <a:chExt cx="404" cy="920"/>
          </a:xfrm>
        </p:grpSpPr>
        <p:sp>
          <p:nvSpPr>
            <p:cNvPr id="307" name="Freeform 301"/>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8" name="Oval 302"/>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9" name="Group 303"/>
          <p:cNvGrpSpPr>
            <a:grpSpLocks noChangeAspect="1"/>
          </p:cNvGrpSpPr>
          <p:nvPr/>
        </p:nvGrpSpPr>
        <p:grpSpPr bwMode="auto">
          <a:xfrm flipH="1" flipV="1">
            <a:off x="7315200" y="4114801"/>
            <a:ext cx="287338" cy="696913"/>
            <a:chOff x="2476" y="2544"/>
            <a:chExt cx="404" cy="920"/>
          </a:xfrm>
        </p:grpSpPr>
        <p:sp>
          <p:nvSpPr>
            <p:cNvPr id="310" name="Freeform 304"/>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11" name="Oval 305"/>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12" name="Group 306"/>
          <p:cNvGrpSpPr>
            <a:grpSpLocks noChangeAspect="1"/>
          </p:cNvGrpSpPr>
          <p:nvPr/>
        </p:nvGrpSpPr>
        <p:grpSpPr bwMode="auto">
          <a:xfrm flipH="1" flipV="1">
            <a:off x="7010400" y="381000"/>
            <a:ext cx="285750" cy="693738"/>
            <a:chOff x="2016" y="2640"/>
            <a:chExt cx="404" cy="920"/>
          </a:xfrm>
        </p:grpSpPr>
        <p:sp>
          <p:nvSpPr>
            <p:cNvPr id="313" name="Freeform 30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14" name="Oval 308"/>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15" name="Group 309"/>
          <p:cNvGrpSpPr>
            <a:grpSpLocks noChangeAspect="1"/>
          </p:cNvGrpSpPr>
          <p:nvPr/>
        </p:nvGrpSpPr>
        <p:grpSpPr bwMode="auto">
          <a:xfrm flipH="1" flipV="1">
            <a:off x="5867400" y="1828800"/>
            <a:ext cx="285750" cy="692150"/>
            <a:chOff x="1200" y="2160"/>
            <a:chExt cx="404" cy="920"/>
          </a:xfrm>
        </p:grpSpPr>
        <p:sp>
          <p:nvSpPr>
            <p:cNvPr id="316" name="Oval 31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317" name="Freeform 31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318" name="Group 312"/>
          <p:cNvGrpSpPr>
            <a:grpSpLocks noChangeAspect="1"/>
          </p:cNvGrpSpPr>
          <p:nvPr/>
        </p:nvGrpSpPr>
        <p:grpSpPr bwMode="auto">
          <a:xfrm rot="20920138" flipV="1">
            <a:off x="6502400" y="4552950"/>
            <a:ext cx="230188" cy="558800"/>
            <a:chOff x="432" y="2928"/>
            <a:chExt cx="404" cy="920"/>
          </a:xfrm>
        </p:grpSpPr>
        <p:sp>
          <p:nvSpPr>
            <p:cNvPr id="319" name="Freeform 31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0" name="Oval 314"/>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21" name="Group 315"/>
          <p:cNvGrpSpPr>
            <a:grpSpLocks noChangeAspect="1"/>
          </p:cNvGrpSpPr>
          <p:nvPr/>
        </p:nvGrpSpPr>
        <p:grpSpPr bwMode="auto">
          <a:xfrm rot="9658802" flipV="1">
            <a:off x="7924801" y="2743201"/>
            <a:ext cx="206375" cy="498475"/>
            <a:chOff x="2016" y="2640"/>
            <a:chExt cx="404" cy="920"/>
          </a:xfrm>
        </p:grpSpPr>
        <p:sp>
          <p:nvSpPr>
            <p:cNvPr id="322" name="Freeform 31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3" name="Oval 31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24" name="Group 318"/>
          <p:cNvGrpSpPr>
            <a:grpSpLocks/>
          </p:cNvGrpSpPr>
          <p:nvPr/>
        </p:nvGrpSpPr>
        <p:grpSpPr bwMode="auto">
          <a:xfrm rot="-5461066" flipH="1" flipV="1">
            <a:off x="6034882" y="2651919"/>
            <a:ext cx="288925" cy="623888"/>
            <a:chOff x="2016" y="2640"/>
            <a:chExt cx="404" cy="920"/>
          </a:xfrm>
        </p:grpSpPr>
        <p:sp>
          <p:nvSpPr>
            <p:cNvPr id="325" name="Freeform 31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6" name="Oval 32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27" name="Group 321"/>
          <p:cNvGrpSpPr>
            <a:grpSpLocks noChangeAspect="1"/>
          </p:cNvGrpSpPr>
          <p:nvPr/>
        </p:nvGrpSpPr>
        <p:grpSpPr bwMode="auto">
          <a:xfrm flipH="1" flipV="1">
            <a:off x="7162800" y="838200"/>
            <a:ext cx="285750" cy="692150"/>
            <a:chOff x="1200" y="2160"/>
            <a:chExt cx="404" cy="920"/>
          </a:xfrm>
        </p:grpSpPr>
        <p:sp>
          <p:nvSpPr>
            <p:cNvPr id="328" name="Oval 322"/>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329" name="Freeform 323"/>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 Θέση ημερομηνίας"/>
          <p:cNvSpPr txBox="1">
            <a:spLocks/>
          </p:cNvSpPr>
          <p:nvPr/>
        </p:nvSpPr>
        <p:spPr>
          <a:xfrm>
            <a:off x="1981200" y="6248400"/>
            <a:ext cx="2133600" cy="457200"/>
          </a:xfrm>
          <a:prstGeom prst="rect">
            <a:avLst/>
          </a:prstGeom>
        </p:spPr>
        <p:txBody>
          <a:bodyPr/>
          <a:lstStyle/>
          <a:p>
            <a:pPr>
              <a:buClrTx/>
              <a:defRPr/>
            </a:pPr>
            <a:fld id="{6439060F-23D4-4116-BE69-6A999B1183B2}" type="datetime1">
              <a:rPr lang="en-US" sz="1800" kern="1200">
                <a:solidFill>
                  <a:schemeClr val="tx1"/>
                </a:solidFill>
                <a:latin typeface="+mn-lt"/>
                <a:ea typeface="+mn-ea"/>
                <a:cs typeface="+mn-cs"/>
              </a:rPr>
              <a:pPr>
                <a:buClrTx/>
                <a:defRPr/>
              </a:pPr>
              <a:t>3/4/2023</a:t>
            </a:fld>
            <a:endParaRPr lang="en-US" altLang="en-US" sz="1800" kern="1200">
              <a:solidFill>
                <a:schemeClr val="tx1"/>
              </a:solidFill>
              <a:latin typeface="+mn-lt"/>
              <a:ea typeface="+mn-ea"/>
              <a:cs typeface="+mn-cs"/>
            </a:endParaRPr>
          </a:p>
        </p:txBody>
      </p:sp>
      <p:sp>
        <p:nvSpPr>
          <p:cNvPr id="6" name="4 - Θέση αριθμού διαφάνειας"/>
          <p:cNvSpPr txBox="1">
            <a:spLocks/>
          </p:cNvSpPr>
          <p:nvPr/>
        </p:nvSpPr>
        <p:spPr>
          <a:xfrm>
            <a:off x="8077200" y="6248400"/>
            <a:ext cx="2133600" cy="457200"/>
          </a:xfrm>
          <a:prstGeom prst="rect">
            <a:avLst/>
          </a:prstGeom>
        </p:spPr>
        <p:txBody>
          <a:bodyPr/>
          <a:lstStyle/>
          <a:p>
            <a:pPr>
              <a:buClrTx/>
              <a:defRPr/>
            </a:pPr>
            <a:fld id="{B3500540-3ECE-4B1A-9B31-8188E15F1C12}" type="slidenum">
              <a:rPr lang="en-US" altLang="en-US" sz="1800" kern="1200">
                <a:solidFill>
                  <a:schemeClr val="tx1"/>
                </a:solidFill>
                <a:latin typeface="+mn-lt"/>
                <a:ea typeface="+mn-ea"/>
                <a:cs typeface="+mn-cs"/>
              </a:rPr>
              <a:pPr>
                <a:buClrTx/>
                <a:defRPr/>
              </a:pPr>
              <a:t>41</a:t>
            </a:fld>
            <a:endParaRPr lang="en-US" altLang="en-US" sz="1800" kern="1200">
              <a:solidFill>
                <a:schemeClr val="tx1"/>
              </a:solidFill>
              <a:latin typeface="+mn-lt"/>
              <a:ea typeface="+mn-ea"/>
              <a:cs typeface="+mn-cs"/>
            </a:endParaRPr>
          </a:p>
        </p:txBody>
      </p:sp>
      <p:sp>
        <p:nvSpPr>
          <p:cNvPr id="7" name="Rectangle 357"/>
          <p:cNvSpPr>
            <a:spLocks noChangeArrowheads="1"/>
          </p:cNvSpPr>
          <p:nvPr/>
        </p:nvSpPr>
        <p:spPr bwMode="auto">
          <a:xfrm>
            <a:off x="1524000" y="0"/>
            <a:ext cx="9144000" cy="6858000"/>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8" name="Rectangle 2"/>
          <p:cNvSpPr>
            <a:spLocks noGrp="1" noChangeArrowheads="1"/>
          </p:cNvSpPr>
          <p:nvPr>
            <p:ph type="title" idx="4294967295"/>
          </p:nvPr>
        </p:nvSpPr>
        <p:spPr>
          <a:xfrm>
            <a:off x="2277619" y="46990"/>
            <a:ext cx="7543800" cy="1295400"/>
          </a:xfrm>
        </p:spPr>
        <p:txBody>
          <a:bodyPr>
            <a:normAutofit/>
          </a:bodyPr>
          <a:lstStyle/>
          <a:p>
            <a:pPr algn="ctr"/>
            <a:r>
              <a:rPr lang="el-GR" sz="3600" b="1" dirty="0">
                <a:solidFill>
                  <a:schemeClr val="accent3"/>
                </a:solidFill>
              </a:rPr>
              <a:t>Προσθήκη αδιάλυτης ουσίας</a:t>
            </a:r>
            <a:endParaRPr lang="en-US" sz="3600" b="1" dirty="0">
              <a:solidFill>
                <a:schemeClr val="accent3"/>
              </a:solidFill>
            </a:endParaRPr>
          </a:p>
        </p:txBody>
      </p:sp>
      <p:grpSp>
        <p:nvGrpSpPr>
          <p:cNvPr id="9" name="Group 3"/>
          <p:cNvGrpSpPr>
            <a:grpSpLocks noChangeAspect="1"/>
          </p:cNvGrpSpPr>
          <p:nvPr/>
        </p:nvGrpSpPr>
        <p:grpSpPr bwMode="auto">
          <a:xfrm>
            <a:off x="5591176" y="1776413"/>
            <a:ext cx="4162425" cy="1947862"/>
            <a:chOff x="2256" y="3264"/>
            <a:chExt cx="920" cy="404"/>
          </a:xfrm>
        </p:grpSpPr>
        <p:sp>
          <p:nvSpPr>
            <p:cNvPr id="10" name="Freeform 4"/>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11" name="Oval 5"/>
            <p:cNvSpPr>
              <a:spLocks noChangeAspect="1" noChangeArrowheads="1"/>
            </p:cNvSpPr>
            <p:nvPr/>
          </p:nvSpPr>
          <p:spPr bwMode="auto">
            <a:xfrm>
              <a:off x="2592" y="340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2" name="Group 9"/>
          <p:cNvGrpSpPr>
            <a:grpSpLocks/>
          </p:cNvGrpSpPr>
          <p:nvPr/>
        </p:nvGrpSpPr>
        <p:grpSpPr bwMode="auto">
          <a:xfrm rot="-5461066">
            <a:off x="7496175" y="2828925"/>
            <a:ext cx="1295400" cy="3943350"/>
            <a:chOff x="2016" y="2640"/>
            <a:chExt cx="404" cy="920"/>
          </a:xfrm>
        </p:grpSpPr>
        <p:sp>
          <p:nvSpPr>
            <p:cNvPr id="13" name="Freeform 1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14" name="Oval 11"/>
            <p:cNvSpPr>
              <a:spLocks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5" name="Group 12"/>
          <p:cNvGrpSpPr>
            <a:grpSpLocks noChangeAspect="1"/>
          </p:cNvGrpSpPr>
          <p:nvPr/>
        </p:nvGrpSpPr>
        <p:grpSpPr bwMode="auto">
          <a:xfrm flipH="1">
            <a:off x="5667376" y="2279650"/>
            <a:ext cx="250825" cy="609600"/>
            <a:chOff x="2476" y="2544"/>
            <a:chExt cx="404" cy="920"/>
          </a:xfrm>
        </p:grpSpPr>
        <p:sp>
          <p:nvSpPr>
            <p:cNvPr id="16" name="Freeform 1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 name="Oval 14"/>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8" name="Group 15"/>
          <p:cNvGrpSpPr>
            <a:grpSpLocks noChangeAspect="1"/>
          </p:cNvGrpSpPr>
          <p:nvPr/>
        </p:nvGrpSpPr>
        <p:grpSpPr bwMode="auto">
          <a:xfrm>
            <a:off x="4991100" y="1371600"/>
            <a:ext cx="1754188" cy="4260850"/>
            <a:chOff x="2476" y="2544"/>
            <a:chExt cx="404" cy="920"/>
          </a:xfrm>
        </p:grpSpPr>
        <p:sp>
          <p:nvSpPr>
            <p:cNvPr id="19" name="Freeform 1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0" name="Oval 17"/>
            <p:cNvSpPr>
              <a:spLocks noChangeAspect="1" noChangeArrowheads="1"/>
            </p:cNvSpPr>
            <p:nvPr/>
          </p:nvSpPr>
          <p:spPr bwMode="auto">
            <a:xfrm>
              <a:off x="2620" y="30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1" name="Group 18"/>
          <p:cNvGrpSpPr>
            <a:grpSpLocks noChangeAspect="1"/>
          </p:cNvGrpSpPr>
          <p:nvPr/>
        </p:nvGrpSpPr>
        <p:grpSpPr bwMode="auto">
          <a:xfrm>
            <a:off x="5210175" y="457201"/>
            <a:ext cx="1346200" cy="3262313"/>
            <a:chOff x="2016" y="2640"/>
            <a:chExt cx="404" cy="920"/>
          </a:xfrm>
        </p:grpSpPr>
        <p:sp>
          <p:nvSpPr>
            <p:cNvPr id="22" name="Freeform 19"/>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3" name="Oval 20"/>
            <p:cNvSpPr>
              <a:spLocks noChangeAspect="1"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4" name="Group 21"/>
          <p:cNvGrpSpPr>
            <a:grpSpLocks noChangeAspect="1"/>
          </p:cNvGrpSpPr>
          <p:nvPr/>
        </p:nvGrpSpPr>
        <p:grpSpPr bwMode="auto">
          <a:xfrm rot="-679862">
            <a:off x="7620001" y="242888"/>
            <a:ext cx="1878013" cy="4557712"/>
            <a:chOff x="432" y="2928"/>
            <a:chExt cx="404" cy="920"/>
          </a:xfrm>
        </p:grpSpPr>
        <p:sp>
          <p:nvSpPr>
            <p:cNvPr id="25" name="Freeform 22"/>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6" name="Oval 23"/>
            <p:cNvSpPr>
              <a:spLocks noChangeAspect="1" noChangeArrowheads="1"/>
            </p:cNvSpPr>
            <p:nvPr/>
          </p:nvSpPr>
          <p:spPr bwMode="auto">
            <a:xfrm>
              <a:off x="594" y="345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7" name="Group 24"/>
          <p:cNvGrpSpPr>
            <a:grpSpLocks noChangeAspect="1"/>
          </p:cNvGrpSpPr>
          <p:nvPr/>
        </p:nvGrpSpPr>
        <p:grpSpPr bwMode="auto">
          <a:xfrm rot="9658802">
            <a:off x="6867525" y="1203325"/>
            <a:ext cx="1790700" cy="4337050"/>
            <a:chOff x="2016" y="2640"/>
            <a:chExt cx="404" cy="920"/>
          </a:xfrm>
        </p:grpSpPr>
        <p:sp>
          <p:nvSpPr>
            <p:cNvPr id="28" name="Freeform 2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29" name="Oval 26"/>
            <p:cNvSpPr>
              <a:spLocks noChangeAspect="1"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0" name="Group 27"/>
          <p:cNvGrpSpPr>
            <a:grpSpLocks/>
          </p:cNvGrpSpPr>
          <p:nvPr/>
        </p:nvGrpSpPr>
        <p:grpSpPr bwMode="auto">
          <a:xfrm rot="-5461066">
            <a:off x="6910388" y="4367213"/>
            <a:ext cx="304800" cy="104775"/>
            <a:chOff x="2016" y="2640"/>
            <a:chExt cx="404" cy="920"/>
          </a:xfrm>
        </p:grpSpPr>
        <p:sp>
          <p:nvSpPr>
            <p:cNvPr id="31" name="Freeform 2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 name="Oval 2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3" name="Group 30"/>
          <p:cNvGrpSpPr>
            <a:grpSpLocks noChangeAspect="1"/>
          </p:cNvGrpSpPr>
          <p:nvPr/>
        </p:nvGrpSpPr>
        <p:grpSpPr bwMode="auto">
          <a:xfrm flipH="1" flipV="1">
            <a:off x="6200775" y="5480051"/>
            <a:ext cx="287338" cy="696913"/>
            <a:chOff x="2476" y="2544"/>
            <a:chExt cx="404" cy="920"/>
          </a:xfrm>
        </p:grpSpPr>
        <p:sp>
          <p:nvSpPr>
            <p:cNvPr id="34" name="Freeform 31"/>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5" name="Oval 32"/>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6" name="Group 33"/>
          <p:cNvGrpSpPr>
            <a:grpSpLocks noChangeAspect="1"/>
          </p:cNvGrpSpPr>
          <p:nvPr/>
        </p:nvGrpSpPr>
        <p:grpSpPr bwMode="auto">
          <a:xfrm flipH="1" flipV="1">
            <a:off x="6048375" y="1517650"/>
            <a:ext cx="285750" cy="693738"/>
            <a:chOff x="2016" y="2640"/>
            <a:chExt cx="404" cy="920"/>
          </a:xfrm>
        </p:grpSpPr>
        <p:sp>
          <p:nvSpPr>
            <p:cNvPr id="37" name="Freeform 3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8" name="Oval 3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9" name="Group 36"/>
          <p:cNvGrpSpPr>
            <a:grpSpLocks noChangeAspect="1"/>
          </p:cNvGrpSpPr>
          <p:nvPr/>
        </p:nvGrpSpPr>
        <p:grpSpPr bwMode="auto">
          <a:xfrm flipH="1" flipV="1">
            <a:off x="7772401" y="4492626"/>
            <a:ext cx="657225" cy="307975"/>
            <a:chOff x="2256" y="3264"/>
            <a:chExt cx="920" cy="404"/>
          </a:xfrm>
        </p:grpSpPr>
        <p:sp>
          <p:nvSpPr>
            <p:cNvPr id="40" name="Freeform 37"/>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41" name="Oval 38"/>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42" name="Group 39"/>
          <p:cNvGrpSpPr>
            <a:grpSpLocks noChangeAspect="1"/>
          </p:cNvGrpSpPr>
          <p:nvPr/>
        </p:nvGrpSpPr>
        <p:grpSpPr bwMode="auto">
          <a:xfrm flipH="1" flipV="1">
            <a:off x="4752975" y="3270250"/>
            <a:ext cx="285750" cy="692150"/>
            <a:chOff x="1200" y="2160"/>
            <a:chExt cx="404" cy="920"/>
          </a:xfrm>
        </p:grpSpPr>
        <p:sp>
          <p:nvSpPr>
            <p:cNvPr id="43" name="Oval 4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44" name="Freeform 4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45" name="Group 42"/>
          <p:cNvGrpSpPr>
            <a:grpSpLocks noChangeAspect="1"/>
          </p:cNvGrpSpPr>
          <p:nvPr/>
        </p:nvGrpSpPr>
        <p:grpSpPr bwMode="auto">
          <a:xfrm rot="20920138" flipV="1">
            <a:off x="6657975" y="3651250"/>
            <a:ext cx="230188" cy="558800"/>
            <a:chOff x="432" y="2928"/>
            <a:chExt cx="404" cy="920"/>
          </a:xfrm>
        </p:grpSpPr>
        <p:sp>
          <p:nvSpPr>
            <p:cNvPr id="46" name="Freeform 4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47" name="Oval 44"/>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48" name="Group 45"/>
          <p:cNvGrpSpPr>
            <a:grpSpLocks noChangeAspect="1"/>
          </p:cNvGrpSpPr>
          <p:nvPr/>
        </p:nvGrpSpPr>
        <p:grpSpPr bwMode="auto">
          <a:xfrm rot="9658802" flipV="1">
            <a:off x="6886576" y="4565651"/>
            <a:ext cx="206375" cy="498475"/>
            <a:chOff x="2016" y="2640"/>
            <a:chExt cx="404" cy="920"/>
          </a:xfrm>
        </p:grpSpPr>
        <p:sp>
          <p:nvSpPr>
            <p:cNvPr id="49" name="Freeform 4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0" name="Oval 4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1" name="Group 48"/>
          <p:cNvGrpSpPr>
            <a:grpSpLocks/>
          </p:cNvGrpSpPr>
          <p:nvPr/>
        </p:nvGrpSpPr>
        <p:grpSpPr bwMode="auto">
          <a:xfrm rot="-5461066" flipH="1" flipV="1">
            <a:off x="5272882" y="4633119"/>
            <a:ext cx="288925" cy="623888"/>
            <a:chOff x="2016" y="2640"/>
            <a:chExt cx="404" cy="920"/>
          </a:xfrm>
        </p:grpSpPr>
        <p:sp>
          <p:nvSpPr>
            <p:cNvPr id="52" name="Freeform 4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3" name="Oval 5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4" name="Group 51"/>
          <p:cNvGrpSpPr>
            <a:grpSpLocks noChangeAspect="1"/>
          </p:cNvGrpSpPr>
          <p:nvPr/>
        </p:nvGrpSpPr>
        <p:grpSpPr bwMode="auto">
          <a:xfrm flipH="1">
            <a:off x="6048376" y="2432050"/>
            <a:ext cx="250825" cy="609600"/>
            <a:chOff x="2476" y="2544"/>
            <a:chExt cx="404" cy="920"/>
          </a:xfrm>
        </p:grpSpPr>
        <p:sp>
          <p:nvSpPr>
            <p:cNvPr id="55" name="Freeform 5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6" name="Oval 5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7" name="Group 54"/>
          <p:cNvGrpSpPr>
            <a:grpSpLocks noChangeAspect="1"/>
          </p:cNvGrpSpPr>
          <p:nvPr/>
        </p:nvGrpSpPr>
        <p:grpSpPr bwMode="auto">
          <a:xfrm flipH="1" flipV="1">
            <a:off x="6886575" y="5480051"/>
            <a:ext cx="287338" cy="696913"/>
            <a:chOff x="2476" y="2544"/>
            <a:chExt cx="404" cy="920"/>
          </a:xfrm>
        </p:grpSpPr>
        <p:sp>
          <p:nvSpPr>
            <p:cNvPr id="58" name="Freeform 55"/>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9" name="Oval 56"/>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0" name="Group 57"/>
          <p:cNvGrpSpPr>
            <a:grpSpLocks noChangeAspect="1"/>
          </p:cNvGrpSpPr>
          <p:nvPr/>
        </p:nvGrpSpPr>
        <p:grpSpPr bwMode="auto">
          <a:xfrm flipH="1" flipV="1">
            <a:off x="4572000" y="2895600"/>
            <a:ext cx="285750" cy="693738"/>
            <a:chOff x="2016" y="2640"/>
            <a:chExt cx="404" cy="920"/>
          </a:xfrm>
        </p:grpSpPr>
        <p:sp>
          <p:nvSpPr>
            <p:cNvPr id="61" name="Freeform 5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2" name="Oval 59"/>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3" name="Group 60"/>
          <p:cNvGrpSpPr>
            <a:grpSpLocks noChangeAspect="1"/>
          </p:cNvGrpSpPr>
          <p:nvPr/>
        </p:nvGrpSpPr>
        <p:grpSpPr bwMode="auto">
          <a:xfrm flipH="1" flipV="1">
            <a:off x="7496176" y="3956051"/>
            <a:ext cx="657225" cy="307975"/>
            <a:chOff x="2256" y="3264"/>
            <a:chExt cx="920" cy="404"/>
          </a:xfrm>
        </p:grpSpPr>
        <p:sp>
          <p:nvSpPr>
            <p:cNvPr id="64" name="Freeform 61"/>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5" name="Oval 62"/>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6" name="Group 63"/>
          <p:cNvGrpSpPr>
            <a:grpSpLocks noChangeAspect="1"/>
          </p:cNvGrpSpPr>
          <p:nvPr/>
        </p:nvGrpSpPr>
        <p:grpSpPr bwMode="auto">
          <a:xfrm flipH="1" flipV="1">
            <a:off x="4724400" y="3657600"/>
            <a:ext cx="285750" cy="692150"/>
            <a:chOff x="1200" y="2160"/>
            <a:chExt cx="404" cy="920"/>
          </a:xfrm>
        </p:grpSpPr>
        <p:sp>
          <p:nvSpPr>
            <p:cNvPr id="67" name="Oval 64"/>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68" name="Freeform 65"/>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69" name="Group 66"/>
          <p:cNvGrpSpPr>
            <a:grpSpLocks noChangeAspect="1"/>
          </p:cNvGrpSpPr>
          <p:nvPr/>
        </p:nvGrpSpPr>
        <p:grpSpPr bwMode="auto">
          <a:xfrm rot="20920138" flipV="1">
            <a:off x="5667375" y="4108450"/>
            <a:ext cx="230188" cy="558800"/>
            <a:chOff x="432" y="2928"/>
            <a:chExt cx="404" cy="920"/>
          </a:xfrm>
        </p:grpSpPr>
        <p:sp>
          <p:nvSpPr>
            <p:cNvPr id="70" name="Freeform 67"/>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1" name="Oval 68"/>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2" name="Group 69"/>
          <p:cNvGrpSpPr>
            <a:grpSpLocks noChangeAspect="1"/>
          </p:cNvGrpSpPr>
          <p:nvPr/>
        </p:nvGrpSpPr>
        <p:grpSpPr bwMode="auto">
          <a:xfrm rot="9658802" flipV="1">
            <a:off x="7572376" y="4981576"/>
            <a:ext cx="206375" cy="498475"/>
            <a:chOff x="2016" y="2640"/>
            <a:chExt cx="404" cy="920"/>
          </a:xfrm>
        </p:grpSpPr>
        <p:sp>
          <p:nvSpPr>
            <p:cNvPr id="73" name="Freeform 70"/>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4" name="Oval 71"/>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5" name="Group 72"/>
          <p:cNvGrpSpPr>
            <a:grpSpLocks/>
          </p:cNvGrpSpPr>
          <p:nvPr/>
        </p:nvGrpSpPr>
        <p:grpSpPr bwMode="auto">
          <a:xfrm rot="-5461066" flipH="1" flipV="1">
            <a:off x="4234657" y="4779169"/>
            <a:ext cx="288925" cy="623888"/>
            <a:chOff x="2016" y="2640"/>
            <a:chExt cx="404" cy="920"/>
          </a:xfrm>
        </p:grpSpPr>
        <p:sp>
          <p:nvSpPr>
            <p:cNvPr id="76" name="Freeform 7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7" name="Oval 7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8" name="Group 75"/>
          <p:cNvGrpSpPr>
            <a:grpSpLocks noChangeAspect="1"/>
          </p:cNvGrpSpPr>
          <p:nvPr/>
        </p:nvGrpSpPr>
        <p:grpSpPr bwMode="auto">
          <a:xfrm flipH="1">
            <a:off x="5667376" y="3041650"/>
            <a:ext cx="250825" cy="609600"/>
            <a:chOff x="2476" y="2544"/>
            <a:chExt cx="404" cy="920"/>
          </a:xfrm>
        </p:grpSpPr>
        <p:sp>
          <p:nvSpPr>
            <p:cNvPr id="79" name="Freeform 7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0" name="Oval 77"/>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1" name="Group 78"/>
          <p:cNvGrpSpPr>
            <a:grpSpLocks noChangeAspect="1"/>
          </p:cNvGrpSpPr>
          <p:nvPr/>
        </p:nvGrpSpPr>
        <p:grpSpPr bwMode="auto">
          <a:xfrm flipH="1" flipV="1">
            <a:off x="5514975" y="5327651"/>
            <a:ext cx="287338" cy="696913"/>
            <a:chOff x="2476" y="2544"/>
            <a:chExt cx="404" cy="920"/>
          </a:xfrm>
        </p:grpSpPr>
        <p:sp>
          <p:nvSpPr>
            <p:cNvPr id="82" name="Freeform 7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3" name="Oval 80"/>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4" name="Group 81"/>
          <p:cNvGrpSpPr>
            <a:grpSpLocks noChangeAspect="1"/>
          </p:cNvGrpSpPr>
          <p:nvPr/>
        </p:nvGrpSpPr>
        <p:grpSpPr bwMode="auto">
          <a:xfrm flipH="1" flipV="1">
            <a:off x="5210175" y="1593850"/>
            <a:ext cx="285750" cy="693738"/>
            <a:chOff x="2016" y="2640"/>
            <a:chExt cx="404" cy="920"/>
          </a:xfrm>
        </p:grpSpPr>
        <p:sp>
          <p:nvSpPr>
            <p:cNvPr id="85" name="Freeform 8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6" name="Oval 83"/>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7" name="Group 84"/>
          <p:cNvGrpSpPr>
            <a:grpSpLocks noChangeAspect="1"/>
          </p:cNvGrpSpPr>
          <p:nvPr/>
        </p:nvGrpSpPr>
        <p:grpSpPr bwMode="auto">
          <a:xfrm flipH="1" flipV="1">
            <a:off x="7081839" y="3419476"/>
            <a:ext cx="657225" cy="307975"/>
            <a:chOff x="2256" y="3264"/>
            <a:chExt cx="920" cy="404"/>
          </a:xfrm>
        </p:grpSpPr>
        <p:sp>
          <p:nvSpPr>
            <p:cNvPr id="88" name="Freeform 85"/>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9" name="Oval 86"/>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0" name="Group 87"/>
          <p:cNvGrpSpPr>
            <a:grpSpLocks noChangeAspect="1"/>
          </p:cNvGrpSpPr>
          <p:nvPr/>
        </p:nvGrpSpPr>
        <p:grpSpPr bwMode="auto">
          <a:xfrm flipH="1" flipV="1">
            <a:off x="4495800" y="2667000"/>
            <a:ext cx="285750" cy="692150"/>
            <a:chOff x="1200" y="2160"/>
            <a:chExt cx="404" cy="920"/>
          </a:xfrm>
        </p:grpSpPr>
        <p:sp>
          <p:nvSpPr>
            <p:cNvPr id="91" name="Oval 8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92" name="Freeform 8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93" name="Group 90"/>
          <p:cNvGrpSpPr>
            <a:grpSpLocks noChangeAspect="1"/>
          </p:cNvGrpSpPr>
          <p:nvPr/>
        </p:nvGrpSpPr>
        <p:grpSpPr bwMode="auto">
          <a:xfrm rot="20920138" flipV="1">
            <a:off x="4702175" y="5765800"/>
            <a:ext cx="230188" cy="558800"/>
            <a:chOff x="432" y="2928"/>
            <a:chExt cx="404" cy="920"/>
          </a:xfrm>
        </p:grpSpPr>
        <p:sp>
          <p:nvSpPr>
            <p:cNvPr id="94" name="Freeform 91"/>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95" name="Oval 92"/>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6" name="Group 93"/>
          <p:cNvGrpSpPr>
            <a:grpSpLocks noChangeAspect="1"/>
          </p:cNvGrpSpPr>
          <p:nvPr/>
        </p:nvGrpSpPr>
        <p:grpSpPr bwMode="auto">
          <a:xfrm rot="9658802" flipV="1">
            <a:off x="6124576" y="3956051"/>
            <a:ext cx="206375" cy="498475"/>
            <a:chOff x="2016" y="2640"/>
            <a:chExt cx="404" cy="920"/>
          </a:xfrm>
        </p:grpSpPr>
        <p:sp>
          <p:nvSpPr>
            <p:cNvPr id="97" name="Freeform 9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98" name="Oval 9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9" name="Group 96"/>
          <p:cNvGrpSpPr>
            <a:grpSpLocks/>
          </p:cNvGrpSpPr>
          <p:nvPr/>
        </p:nvGrpSpPr>
        <p:grpSpPr bwMode="auto">
          <a:xfrm rot="-5461066" flipH="1" flipV="1">
            <a:off x="4234657" y="3864769"/>
            <a:ext cx="288925" cy="623888"/>
            <a:chOff x="2016" y="2640"/>
            <a:chExt cx="404" cy="920"/>
          </a:xfrm>
        </p:grpSpPr>
        <p:sp>
          <p:nvSpPr>
            <p:cNvPr id="100" name="Freeform 9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01" name="Oval 98"/>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02" name="Group 99"/>
          <p:cNvGrpSpPr>
            <a:grpSpLocks noChangeAspect="1"/>
          </p:cNvGrpSpPr>
          <p:nvPr/>
        </p:nvGrpSpPr>
        <p:grpSpPr bwMode="auto">
          <a:xfrm flipH="1" flipV="1">
            <a:off x="5360988" y="3422650"/>
            <a:ext cx="285750" cy="692150"/>
            <a:chOff x="1200" y="2160"/>
            <a:chExt cx="404" cy="920"/>
          </a:xfrm>
        </p:grpSpPr>
        <p:sp>
          <p:nvSpPr>
            <p:cNvPr id="103" name="Oval 10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04" name="Freeform 10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05" name="Group 102"/>
          <p:cNvGrpSpPr>
            <a:grpSpLocks noChangeAspect="1"/>
          </p:cNvGrpSpPr>
          <p:nvPr/>
        </p:nvGrpSpPr>
        <p:grpSpPr bwMode="auto">
          <a:xfrm rot="20920138" flipV="1">
            <a:off x="7265989" y="3803650"/>
            <a:ext cx="230187" cy="558800"/>
            <a:chOff x="432" y="2928"/>
            <a:chExt cx="404" cy="920"/>
          </a:xfrm>
        </p:grpSpPr>
        <p:sp>
          <p:nvSpPr>
            <p:cNvPr id="106" name="Freeform 10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07" name="Oval 104"/>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08" name="Group 105"/>
          <p:cNvGrpSpPr>
            <a:grpSpLocks/>
          </p:cNvGrpSpPr>
          <p:nvPr/>
        </p:nvGrpSpPr>
        <p:grpSpPr bwMode="auto">
          <a:xfrm rot="-5461066" flipH="1" flipV="1">
            <a:off x="5944395" y="4861720"/>
            <a:ext cx="288925" cy="623887"/>
            <a:chOff x="2016" y="2640"/>
            <a:chExt cx="404" cy="920"/>
          </a:xfrm>
        </p:grpSpPr>
        <p:sp>
          <p:nvSpPr>
            <p:cNvPr id="109" name="Freeform 106"/>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0" name="Oval 107"/>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11" name="Group 108"/>
          <p:cNvGrpSpPr>
            <a:grpSpLocks noChangeAspect="1"/>
          </p:cNvGrpSpPr>
          <p:nvPr/>
        </p:nvGrpSpPr>
        <p:grpSpPr bwMode="auto">
          <a:xfrm flipH="1">
            <a:off x="6656389" y="2584450"/>
            <a:ext cx="250825" cy="609600"/>
            <a:chOff x="2476" y="2544"/>
            <a:chExt cx="404" cy="920"/>
          </a:xfrm>
        </p:grpSpPr>
        <p:sp>
          <p:nvSpPr>
            <p:cNvPr id="112" name="Freeform 10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3" name="Oval 110"/>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14" name="Group 111"/>
          <p:cNvGrpSpPr>
            <a:grpSpLocks noChangeAspect="1"/>
          </p:cNvGrpSpPr>
          <p:nvPr/>
        </p:nvGrpSpPr>
        <p:grpSpPr bwMode="auto">
          <a:xfrm rot="9658802">
            <a:off x="5829300" y="1355725"/>
            <a:ext cx="1790700" cy="4337050"/>
            <a:chOff x="2016" y="2640"/>
            <a:chExt cx="404" cy="920"/>
          </a:xfrm>
        </p:grpSpPr>
        <p:sp>
          <p:nvSpPr>
            <p:cNvPr id="115" name="Freeform 11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1"/>
              </a:solidFill>
              <a:round/>
              <a:headEnd/>
              <a:tailEnd/>
            </a:ln>
            <a:effectLst/>
          </p:spPr>
          <p:txBody>
            <a:bodyPr/>
            <a:lstStyle/>
            <a:p>
              <a:endParaRPr lang="el-GR"/>
            </a:p>
          </p:txBody>
        </p:sp>
        <p:sp>
          <p:nvSpPr>
            <p:cNvPr id="116" name="Oval 113"/>
            <p:cNvSpPr>
              <a:spLocks noChangeAspect="1" noChangeArrowheads="1"/>
            </p:cNvSpPr>
            <p:nvPr/>
          </p:nvSpPr>
          <p:spPr bwMode="auto">
            <a:xfrm>
              <a:off x="2208" y="31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17" name="Group 114"/>
          <p:cNvGrpSpPr>
            <a:grpSpLocks noChangeAspect="1"/>
          </p:cNvGrpSpPr>
          <p:nvPr/>
        </p:nvGrpSpPr>
        <p:grpSpPr bwMode="auto">
          <a:xfrm flipH="1" flipV="1">
            <a:off x="5162550" y="5632451"/>
            <a:ext cx="287338" cy="696913"/>
            <a:chOff x="2476" y="2544"/>
            <a:chExt cx="404" cy="920"/>
          </a:xfrm>
        </p:grpSpPr>
        <p:sp>
          <p:nvSpPr>
            <p:cNvPr id="118" name="Freeform 115"/>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9" name="Oval 116"/>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0" name="Group 117"/>
          <p:cNvGrpSpPr>
            <a:grpSpLocks noChangeAspect="1"/>
          </p:cNvGrpSpPr>
          <p:nvPr/>
        </p:nvGrpSpPr>
        <p:grpSpPr bwMode="auto">
          <a:xfrm flipH="1" flipV="1">
            <a:off x="5010150" y="1670050"/>
            <a:ext cx="285750" cy="693738"/>
            <a:chOff x="2016" y="2640"/>
            <a:chExt cx="404" cy="920"/>
          </a:xfrm>
        </p:grpSpPr>
        <p:sp>
          <p:nvSpPr>
            <p:cNvPr id="121" name="Freeform 11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22" name="Oval 119"/>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3" name="Group 120"/>
          <p:cNvGrpSpPr>
            <a:grpSpLocks noChangeAspect="1"/>
          </p:cNvGrpSpPr>
          <p:nvPr/>
        </p:nvGrpSpPr>
        <p:grpSpPr bwMode="auto">
          <a:xfrm flipH="1" flipV="1">
            <a:off x="3714750" y="3422650"/>
            <a:ext cx="285750" cy="692150"/>
            <a:chOff x="1200" y="2160"/>
            <a:chExt cx="404" cy="920"/>
          </a:xfrm>
        </p:grpSpPr>
        <p:sp>
          <p:nvSpPr>
            <p:cNvPr id="124" name="Oval 121"/>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25" name="Freeform 12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26" name="Group 123"/>
          <p:cNvGrpSpPr>
            <a:grpSpLocks noChangeAspect="1"/>
          </p:cNvGrpSpPr>
          <p:nvPr/>
        </p:nvGrpSpPr>
        <p:grpSpPr bwMode="auto">
          <a:xfrm rot="20920138" flipV="1">
            <a:off x="5619750" y="3803650"/>
            <a:ext cx="230188" cy="558800"/>
            <a:chOff x="432" y="2928"/>
            <a:chExt cx="404" cy="920"/>
          </a:xfrm>
        </p:grpSpPr>
        <p:sp>
          <p:nvSpPr>
            <p:cNvPr id="127" name="Freeform 124"/>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28" name="Oval 125"/>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9" name="Group 126"/>
          <p:cNvGrpSpPr>
            <a:grpSpLocks/>
          </p:cNvGrpSpPr>
          <p:nvPr/>
        </p:nvGrpSpPr>
        <p:grpSpPr bwMode="auto">
          <a:xfrm rot="-5461066" flipH="1" flipV="1">
            <a:off x="3977482" y="5090319"/>
            <a:ext cx="288925" cy="623888"/>
            <a:chOff x="2016" y="2640"/>
            <a:chExt cx="404" cy="920"/>
          </a:xfrm>
        </p:grpSpPr>
        <p:sp>
          <p:nvSpPr>
            <p:cNvPr id="130" name="Freeform 12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31" name="Oval 128"/>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32" name="Group 129"/>
          <p:cNvGrpSpPr>
            <a:grpSpLocks noChangeAspect="1"/>
          </p:cNvGrpSpPr>
          <p:nvPr/>
        </p:nvGrpSpPr>
        <p:grpSpPr bwMode="auto">
          <a:xfrm flipH="1">
            <a:off x="5010151" y="2584450"/>
            <a:ext cx="250825" cy="609600"/>
            <a:chOff x="2476" y="2544"/>
            <a:chExt cx="404" cy="920"/>
          </a:xfrm>
        </p:grpSpPr>
        <p:sp>
          <p:nvSpPr>
            <p:cNvPr id="133" name="Freeform 130"/>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34" name="Oval 131"/>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35" name="Group 132"/>
          <p:cNvGrpSpPr>
            <a:grpSpLocks noChangeAspect="1"/>
          </p:cNvGrpSpPr>
          <p:nvPr/>
        </p:nvGrpSpPr>
        <p:grpSpPr bwMode="auto">
          <a:xfrm flipH="1" flipV="1">
            <a:off x="4191000" y="2590800"/>
            <a:ext cx="285750" cy="693738"/>
            <a:chOff x="2016" y="2640"/>
            <a:chExt cx="404" cy="920"/>
          </a:xfrm>
        </p:grpSpPr>
        <p:sp>
          <p:nvSpPr>
            <p:cNvPr id="136" name="Freeform 13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37" name="Oval 13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38" name="Group 135"/>
          <p:cNvGrpSpPr>
            <a:grpSpLocks noChangeAspect="1"/>
          </p:cNvGrpSpPr>
          <p:nvPr/>
        </p:nvGrpSpPr>
        <p:grpSpPr bwMode="auto">
          <a:xfrm flipH="1" flipV="1">
            <a:off x="3943350" y="3956050"/>
            <a:ext cx="285750" cy="692150"/>
            <a:chOff x="1200" y="2160"/>
            <a:chExt cx="404" cy="920"/>
          </a:xfrm>
        </p:grpSpPr>
        <p:sp>
          <p:nvSpPr>
            <p:cNvPr id="139" name="Oval 136"/>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40" name="Freeform 13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41" name="Group 138"/>
          <p:cNvGrpSpPr>
            <a:grpSpLocks noChangeAspect="1"/>
          </p:cNvGrpSpPr>
          <p:nvPr/>
        </p:nvGrpSpPr>
        <p:grpSpPr bwMode="auto">
          <a:xfrm rot="20920138" flipV="1">
            <a:off x="4629150" y="4260850"/>
            <a:ext cx="230188" cy="558800"/>
            <a:chOff x="432" y="2928"/>
            <a:chExt cx="404" cy="920"/>
          </a:xfrm>
        </p:grpSpPr>
        <p:sp>
          <p:nvSpPr>
            <p:cNvPr id="142" name="Freeform 139"/>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3" name="Oval 140"/>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44" name="Group 141"/>
          <p:cNvGrpSpPr>
            <a:grpSpLocks/>
          </p:cNvGrpSpPr>
          <p:nvPr/>
        </p:nvGrpSpPr>
        <p:grpSpPr bwMode="auto">
          <a:xfrm rot="-5461066" flipH="1" flipV="1">
            <a:off x="3196432" y="4931569"/>
            <a:ext cx="288925" cy="623888"/>
            <a:chOff x="2016" y="2640"/>
            <a:chExt cx="404" cy="920"/>
          </a:xfrm>
        </p:grpSpPr>
        <p:sp>
          <p:nvSpPr>
            <p:cNvPr id="145" name="Freeform 142"/>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46" name="Oval 143"/>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47" name="Group 144"/>
          <p:cNvGrpSpPr>
            <a:grpSpLocks noChangeAspect="1"/>
          </p:cNvGrpSpPr>
          <p:nvPr/>
        </p:nvGrpSpPr>
        <p:grpSpPr bwMode="auto">
          <a:xfrm flipH="1" flipV="1">
            <a:off x="4476750" y="5480051"/>
            <a:ext cx="287338" cy="696913"/>
            <a:chOff x="2476" y="2544"/>
            <a:chExt cx="404" cy="920"/>
          </a:xfrm>
        </p:grpSpPr>
        <p:sp>
          <p:nvSpPr>
            <p:cNvPr id="148" name="Freeform 145"/>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9" name="Oval 146"/>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0" name="Group 147"/>
          <p:cNvGrpSpPr>
            <a:grpSpLocks noChangeAspect="1"/>
          </p:cNvGrpSpPr>
          <p:nvPr/>
        </p:nvGrpSpPr>
        <p:grpSpPr bwMode="auto">
          <a:xfrm flipH="1" flipV="1">
            <a:off x="4171950" y="1746250"/>
            <a:ext cx="285750" cy="693738"/>
            <a:chOff x="2016" y="2640"/>
            <a:chExt cx="404" cy="920"/>
          </a:xfrm>
        </p:grpSpPr>
        <p:sp>
          <p:nvSpPr>
            <p:cNvPr id="151" name="Freeform 14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52" name="Oval 149"/>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3" name="Group 150"/>
          <p:cNvGrpSpPr>
            <a:grpSpLocks noChangeAspect="1"/>
          </p:cNvGrpSpPr>
          <p:nvPr/>
        </p:nvGrpSpPr>
        <p:grpSpPr bwMode="auto">
          <a:xfrm flipH="1" flipV="1">
            <a:off x="3028950" y="3194050"/>
            <a:ext cx="285750" cy="692150"/>
            <a:chOff x="1200" y="2160"/>
            <a:chExt cx="404" cy="920"/>
          </a:xfrm>
        </p:grpSpPr>
        <p:sp>
          <p:nvSpPr>
            <p:cNvPr id="154" name="Oval 151"/>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55" name="Freeform 15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56" name="Group 153"/>
          <p:cNvGrpSpPr>
            <a:grpSpLocks noChangeAspect="1"/>
          </p:cNvGrpSpPr>
          <p:nvPr/>
        </p:nvGrpSpPr>
        <p:grpSpPr bwMode="auto">
          <a:xfrm rot="20920138" flipV="1">
            <a:off x="3663950" y="5918200"/>
            <a:ext cx="230188" cy="558800"/>
            <a:chOff x="432" y="2928"/>
            <a:chExt cx="404" cy="920"/>
          </a:xfrm>
        </p:grpSpPr>
        <p:sp>
          <p:nvSpPr>
            <p:cNvPr id="157" name="Freeform 154"/>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58" name="Oval 155"/>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59" name="Group 156"/>
          <p:cNvGrpSpPr>
            <a:grpSpLocks noChangeAspect="1"/>
          </p:cNvGrpSpPr>
          <p:nvPr/>
        </p:nvGrpSpPr>
        <p:grpSpPr bwMode="auto">
          <a:xfrm rot="9658802" flipV="1">
            <a:off x="5086351" y="4108451"/>
            <a:ext cx="206375" cy="498475"/>
            <a:chOff x="2016" y="2640"/>
            <a:chExt cx="404" cy="920"/>
          </a:xfrm>
        </p:grpSpPr>
        <p:sp>
          <p:nvSpPr>
            <p:cNvPr id="160" name="Freeform 15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61" name="Oval 158"/>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62" name="Group 159"/>
          <p:cNvGrpSpPr>
            <a:grpSpLocks/>
          </p:cNvGrpSpPr>
          <p:nvPr/>
        </p:nvGrpSpPr>
        <p:grpSpPr bwMode="auto">
          <a:xfrm rot="-5461066" flipH="1" flipV="1">
            <a:off x="3196432" y="4017169"/>
            <a:ext cx="288925" cy="623888"/>
            <a:chOff x="2016" y="2640"/>
            <a:chExt cx="404" cy="920"/>
          </a:xfrm>
        </p:grpSpPr>
        <p:sp>
          <p:nvSpPr>
            <p:cNvPr id="163" name="Freeform 16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64" name="Oval 161"/>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65" name="Group 162"/>
          <p:cNvGrpSpPr>
            <a:grpSpLocks/>
          </p:cNvGrpSpPr>
          <p:nvPr/>
        </p:nvGrpSpPr>
        <p:grpSpPr bwMode="auto">
          <a:xfrm rot="-5461066" flipH="1" flipV="1">
            <a:off x="4566445" y="4779170"/>
            <a:ext cx="288925" cy="623887"/>
            <a:chOff x="2016" y="2640"/>
            <a:chExt cx="404" cy="920"/>
          </a:xfrm>
        </p:grpSpPr>
        <p:sp>
          <p:nvSpPr>
            <p:cNvPr id="166" name="Freeform 16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67" name="Oval 16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68" name="Group 165"/>
          <p:cNvGrpSpPr>
            <a:grpSpLocks noChangeAspect="1"/>
          </p:cNvGrpSpPr>
          <p:nvPr/>
        </p:nvGrpSpPr>
        <p:grpSpPr bwMode="auto">
          <a:xfrm flipH="1">
            <a:off x="5618164" y="2736850"/>
            <a:ext cx="250825" cy="609600"/>
            <a:chOff x="2476" y="2544"/>
            <a:chExt cx="404" cy="920"/>
          </a:xfrm>
        </p:grpSpPr>
        <p:sp>
          <p:nvSpPr>
            <p:cNvPr id="169" name="Freeform 16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0" name="Oval 167"/>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71" name="Group 168"/>
          <p:cNvGrpSpPr>
            <a:grpSpLocks noChangeAspect="1"/>
          </p:cNvGrpSpPr>
          <p:nvPr/>
        </p:nvGrpSpPr>
        <p:grpSpPr bwMode="auto">
          <a:xfrm flipH="1" flipV="1">
            <a:off x="3552825" y="2895600"/>
            <a:ext cx="285750" cy="692150"/>
            <a:chOff x="1200" y="2160"/>
            <a:chExt cx="404" cy="920"/>
          </a:xfrm>
        </p:grpSpPr>
        <p:sp>
          <p:nvSpPr>
            <p:cNvPr id="172" name="Oval 169"/>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73" name="Freeform 17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74" name="Group 171"/>
          <p:cNvGrpSpPr>
            <a:grpSpLocks/>
          </p:cNvGrpSpPr>
          <p:nvPr/>
        </p:nvGrpSpPr>
        <p:grpSpPr bwMode="auto">
          <a:xfrm rot="-5461066" flipH="1" flipV="1">
            <a:off x="3596482" y="4488657"/>
            <a:ext cx="288925" cy="623888"/>
            <a:chOff x="2016" y="2640"/>
            <a:chExt cx="404" cy="920"/>
          </a:xfrm>
        </p:grpSpPr>
        <p:sp>
          <p:nvSpPr>
            <p:cNvPr id="175" name="Freeform 172"/>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76" name="Oval 173"/>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77" name="Group 174"/>
          <p:cNvGrpSpPr>
            <a:grpSpLocks noChangeAspect="1"/>
          </p:cNvGrpSpPr>
          <p:nvPr/>
        </p:nvGrpSpPr>
        <p:grpSpPr bwMode="auto">
          <a:xfrm flipH="1" flipV="1">
            <a:off x="3705225" y="2133600"/>
            <a:ext cx="285750" cy="693738"/>
            <a:chOff x="2016" y="2640"/>
            <a:chExt cx="404" cy="920"/>
          </a:xfrm>
        </p:grpSpPr>
        <p:sp>
          <p:nvSpPr>
            <p:cNvPr id="178" name="Freeform 17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9" name="Oval 17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80" name="Group 177"/>
          <p:cNvGrpSpPr>
            <a:grpSpLocks noChangeAspect="1"/>
          </p:cNvGrpSpPr>
          <p:nvPr/>
        </p:nvGrpSpPr>
        <p:grpSpPr bwMode="auto">
          <a:xfrm flipH="1" flipV="1">
            <a:off x="2867025" y="2667000"/>
            <a:ext cx="285750" cy="692150"/>
            <a:chOff x="1200" y="2160"/>
            <a:chExt cx="404" cy="920"/>
          </a:xfrm>
        </p:grpSpPr>
        <p:sp>
          <p:nvSpPr>
            <p:cNvPr id="181" name="Oval 17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82" name="Freeform 17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83" name="Group 180"/>
          <p:cNvGrpSpPr>
            <a:grpSpLocks noChangeAspect="1"/>
          </p:cNvGrpSpPr>
          <p:nvPr/>
        </p:nvGrpSpPr>
        <p:grpSpPr bwMode="auto">
          <a:xfrm flipH="1" flipV="1">
            <a:off x="3429000" y="1828800"/>
            <a:ext cx="285750" cy="693738"/>
            <a:chOff x="2016" y="2640"/>
            <a:chExt cx="404" cy="920"/>
          </a:xfrm>
        </p:grpSpPr>
        <p:sp>
          <p:nvSpPr>
            <p:cNvPr id="184" name="Freeform 181"/>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85" name="Oval 182"/>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86" name="Group 183"/>
          <p:cNvGrpSpPr>
            <a:grpSpLocks noChangeAspect="1"/>
          </p:cNvGrpSpPr>
          <p:nvPr/>
        </p:nvGrpSpPr>
        <p:grpSpPr bwMode="auto">
          <a:xfrm flipH="1" flipV="1">
            <a:off x="2590800" y="3200400"/>
            <a:ext cx="285750" cy="692150"/>
            <a:chOff x="1200" y="2160"/>
            <a:chExt cx="404" cy="920"/>
          </a:xfrm>
        </p:grpSpPr>
        <p:sp>
          <p:nvSpPr>
            <p:cNvPr id="187" name="Oval 184"/>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88" name="Freeform 185"/>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89" name="Group 186"/>
          <p:cNvGrpSpPr>
            <a:grpSpLocks/>
          </p:cNvGrpSpPr>
          <p:nvPr/>
        </p:nvGrpSpPr>
        <p:grpSpPr bwMode="auto">
          <a:xfrm rot="-5461066" flipH="1" flipV="1">
            <a:off x="2758282" y="4252119"/>
            <a:ext cx="288925" cy="623888"/>
            <a:chOff x="2016" y="2640"/>
            <a:chExt cx="404" cy="920"/>
          </a:xfrm>
        </p:grpSpPr>
        <p:sp>
          <p:nvSpPr>
            <p:cNvPr id="190" name="Freeform 18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91" name="Oval 188"/>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92" name="Group 189"/>
          <p:cNvGrpSpPr>
            <a:grpSpLocks noChangeAspect="1"/>
          </p:cNvGrpSpPr>
          <p:nvPr/>
        </p:nvGrpSpPr>
        <p:grpSpPr bwMode="auto">
          <a:xfrm flipH="1">
            <a:off x="2514601" y="1981200"/>
            <a:ext cx="250825" cy="609600"/>
            <a:chOff x="2476" y="2544"/>
            <a:chExt cx="404" cy="920"/>
          </a:xfrm>
        </p:grpSpPr>
        <p:sp>
          <p:nvSpPr>
            <p:cNvPr id="193" name="Freeform 190"/>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94" name="Oval 191"/>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95" name="Group 192"/>
          <p:cNvGrpSpPr>
            <a:grpSpLocks noChangeAspect="1"/>
          </p:cNvGrpSpPr>
          <p:nvPr/>
        </p:nvGrpSpPr>
        <p:grpSpPr bwMode="auto">
          <a:xfrm flipH="1" flipV="1">
            <a:off x="2895600" y="2286000"/>
            <a:ext cx="285750" cy="693738"/>
            <a:chOff x="2016" y="2640"/>
            <a:chExt cx="404" cy="920"/>
          </a:xfrm>
        </p:grpSpPr>
        <p:sp>
          <p:nvSpPr>
            <p:cNvPr id="196" name="Freeform 19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97" name="Oval 194"/>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98" name="Group 195"/>
          <p:cNvGrpSpPr>
            <a:grpSpLocks noChangeAspect="1"/>
          </p:cNvGrpSpPr>
          <p:nvPr/>
        </p:nvGrpSpPr>
        <p:grpSpPr bwMode="auto">
          <a:xfrm rot="20920138" flipV="1">
            <a:off x="3276600" y="3581400"/>
            <a:ext cx="230188" cy="558800"/>
            <a:chOff x="432" y="2928"/>
            <a:chExt cx="404" cy="920"/>
          </a:xfrm>
        </p:grpSpPr>
        <p:sp>
          <p:nvSpPr>
            <p:cNvPr id="199" name="Freeform 196"/>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00" name="Oval 197"/>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01" name="Group 198"/>
          <p:cNvGrpSpPr>
            <a:grpSpLocks/>
          </p:cNvGrpSpPr>
          <p:nvPr/>
        </p:nvGrpSpPr>
        <p:grpSpPr bwMode="auto">
          <a:xfrm rot="-5461066" flipH="1" flipV="1">
            <a:off x="1996282" y="4556919"/>
            <a:ext cx="288925" cy="623888"/>
            <a:chOff x="2016" y="2640"/>
            <a:chExt cx="404" cy="920"/>
          </a:xfrm>
        </p:grpSpPr>
        <p:sp>
          <p:nvSpPr>
            <p:cNvPr id="202" name="Freeform 19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03" name="Oval 200"/>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04" name="Group 201"/>
          <p:cNvGrpSpPr>
            <a:grpSpLocks noChangeAspect="1"/>
          </p:cNvGrpSpPr>
          <p:nvPr/>
        </p:nvGrpSpPr>
        <p:grpSpPr bwMode="auto">
          <a:xfrm flipH="1" flipV="1">
            <a:off x="3276600" y="5105401"/>
            <a:ext cx="287338" cy="696913"/>
            <a:chOff x="2476" y="2544"/>
            <a:chExt cx="404" cy="920"/>
          </a:xfrm>
        </p:grpSpPr>
        <p:sp>
          <p:nvSpPr>
            <p:cNvPr id="205" name="Freeform 20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06" name="Oval 203"/>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07" name="Group 204"/>
          <p:cNvGrpSpPr>
            <a:grpSpLocks noChangeAspect="1"/>
          </p:cNvGrpSpPr>
          <p:nvPr/>
        </p:nvGrpSpPr>
        <p:grpSpPr bwMode="auto">
          <a:xfrm flipH="1" flipV="1">
            <a:off x="3200400" y="1524000"/>
            <a:ext cx="285750" cy="693738"/>
            <a:chOff x="2016" y="2640"/>
            <a:chExt cx="404" cy="920"/>
          </a:xfrm>
        </p:grpSpPr>
        <p:sp>
          <p:nvSpPr>
            <p:cNvPr id="208" name="Freeform 20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09" name="Oval 206"/>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10" name="Group 207"/>
          <p:cNvGrpSpPr>
            <a:grpSpLocks noChangeAspect="1"/>
          </p:cNvGrpSpPr>
          <p:nvPr/>
        </p:nvGrpSpPr>
        <p:grpSpPr bwMode="auto">
          <a:xfrm flipH="1" flipV="1">
            <a:off x="2133600" y="2895600"/>
            <a:ext cx="285750" cy="692150"/>
            <a:chOff x="1200" y="2160"/>
            <a:chExt cx="404" cy="920"/>
          </a:xfrm>
        </p:grpSpPr>
        <p:sp>
          <p:nvSpPr>
            <p:cNvPr id="211" name="Oval 208"/>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212" name="Freeform 20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213" name="Group 210"/>
          <p:cNvGrpSpPr>
            <a:grpSpLocks noChangeAspect="1"/>
          </p:cNvGrpSpPr>
          <p:nvPr/>
        </p:nvGrpSpPr>
        <p:grpSpPr bwMode="auto">
          <a:xfrm rot="20920138" flipV="1">
            <a:off x="3048000" y="5638800"/>
            <a:ext cx="230188" cy="558800"/>
            <a:chOff x="432" y="2928"/>
            <a:chExt cx="404" cy="920"/>
          </a:xfrm>
        </p:grpSpPr>
        <p:sp>
          <p:nvSpPr>
            <p:cNvPr id="214" name="Freeform 211"/>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15" name="Oval 212"/>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16" name="Group 213"/>
          <p:cNvGrpSpPr>
            <a:grpSpLocks noChangeAspect="1"/>
          </p:cNvGrpSpPr>
          <p:nvPr/>
        </p:nvGrpSpPr>
        <p:grpSpPr bwMode="auto">
          <a:xfrm rot="9658802" flipV="1">
            <a:off x="3886201" y="3733801"/>
            <a:ext cx="206375" cy="498475"/>
            <a:chOff x="2016" y="2640"/>
            <a:chExt cx="404" cy="920"/>
          </a:xfrm>
        </p:grpSpPr>
        <p:sp>
          <p:nvSpPr>
            <p:cNvPr id="217" name="Freeform 21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18" name="Oval 21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9" name="Group 216"/>
          <p:cNvGrpSpPr>
            <a:grpSpLocks/>
          </p:cNvGrpSpPr>
          <p:nvPr/>
        </p:nvGrpSpPr>
        <p:grpSpPr bwMode="auto">
          <a:xfrm rot="-5461066" flipH="1" flipV="1">
            <a:off x="1996282" y="3642519"/>
            <a:ext cx="288925" cy="623888"/>
            <a:chOff x="2016" y="2640"/>
            <a:chExt cx="404" cy="920"/>
          </a:xfrm>
        </p:grpSpPr>
        <p:sp>
          <p:nvSpPr>
            <p:cNvPr id="220" name="Freeform 21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21" name="Oval 218"/>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22" name="Group 219"/>
          <p:cNvGrpSpPr>
            <a:grpSpLocks noChangeAspect="1"/>
          </p:cNvGrpSpPr>
          <p:nvPr/>
        </p:nvGrpSpPr>
        <p:grpSpPr bwMode="auto">
          <a:xfrm flipH="1" flipV="1">
            <a:off x="9434513" y="3041650"/>
            <a:ext cx="285750" cy="692150"/>
            <a:chOff x="1200" y="2160"/>
            <a:chExt cx="404" cy="920"/>
          </a:xfrm>
        </p:grpSpPr>
        <p:sp>
          <p:nvSpPr>
            <p:cNvPr id="223" name="Oval 22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24" name="Freeform 22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25" name="Group 222"/>
          <p:cNvGrpSpPr>
            <a:grpSpLocks/>
          </p:cNvGrpSpPr>
          <p:nvPr/>
        </p:nvGrpSpPr>
        <p:grpSpPr bwMode="auto">
          <a:xfrm rot="-5461066" flipH="1" flipV="1">
            <a:off x="9678195" y="4245770"/>
            <a:ext cx="288925" cy="623887"/>
            <a:chOff x="2016" y="2640"/>
            <a:chExt cx="404" cy="920"/>
          </a:xfrm>
        </p:grpSpPr>
        <p:sp>
          <p:nvSpPr>
            <p:cNvPr id="226" name="Freeform 22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27" name="Oval 22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28" name="Group 225"/>
          <p:cNvGrpSpPr>
            <a:grpSpLocks noChangeAspect="1"/>
          </p:cNvGrpSpPr>
          <p:nvPr/>
        </p:nvGrpSpPr>
        <p:grpSpPr bwMode="auto">
          <a:xfrm flipH="1" flipV="1">
            <a:off x="9586913" y="2279650"/>
            <a:ext cx="285750" cy="693738"/>
            <a:chOff x="2016" y="2640"/>
            <a:chExt cx="404" cy="920"/>
          </a:xfrm>
        </p:grpSpPr>
        <p:sp>
          <p:nvSpPr>
            <p:cNvPr id="229" name="Freeform 22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0" name="Oval 22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1" name="Group 228"/>
          <p:cNvGrpSpPr>
            <a:grpSpLocks noChangeAspect="1"/>
          </p:cNvGrpSpPr>
          <p:nvPr/>
        </p:nvGrpSpPr>
        <p:grpSpPr bwMode="auto">
          <a:xfrm flipH="1" flipV="1">
            <a:off x="8748713" y="2813050"/>
            <a:ext cx="285750" cy="692150"/>
            <a:chOff x="1200" y="2160"/>
            <a:chExt cx="404" cy="920"/>
          </a:xfrm>
        </p:grpSpPr>
        <p:sp>
          <p:nvSpPr>
            <p:cNvPr id="232" name="Oval 229"/>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33" name="Freeform 23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34" name="Group 231"/>
          <p:cNvGrpSpPr>
            <a:grpSpLocks noChangeAspect="1"/>
          </p:cNvGrpSpPr>
          <p:nvPr/>
        </p:nvGrpSpPr>
        <p:grpSpPr bwMode="auto">
          <a:xfrm flipH="1" flipV="1">
            <a:off x="9691688" y="1441450"/>
            <a:ext cx="285750" cy="693738"/>
            <a:chOff x="2016" y="2640"/>
            <a:chExt cx="404" cy="920"/>
          </a:xfrm>
        </p:grpSpPr>
        <p:sp>
          <p:nvSpPr>
            <p:cNvPr id="235" name="Freeform 23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6" name="Oval 233"/>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7" name="Group 234"/>
          <p:cNvGrpSpPr>
            <a:grpSpLocks noChangeAspect="1"/>
          </p:cNvGrpSpPr>
          <p:nvPr/>
        </p:nvGrpSpPr>
        <p:grpSpPr bwMode="auto">
          <a:xfrm flipH="1" flipV="1">
            <a:off x="8396288" y="3194050"/>
            <a:ext cx="285750" cy="692150"/>
            <a:chOff x="1200" y="2160"/>
            <a:chExt cx="404" cy="920"/>
          </a:xfrm>
        </p:grpSpPr>
        <p:sp>
          <p:nvSpPr>
            <p:cNvPr id="238" name="Oval 235"/>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39" name="Freeform 236"/>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40" name="Group 237"/>
          <p:cNvGrpSpPr>
            <a:grpSpLocks/>
          </p:cNvGrpSpPr>
          <p:nvPr/>
        </p:nvGrpSpPr>
        <p:grpSpPr bwMode="auto">
          <a:xfrm rot="-5461066" flipH="1" flipV="1">
            <a:off x="9082882" y="4633119"/>
            <a:ext cx="288925" cy="623888"/>
            <a:chOff x="2016" y="2640"/>
            <a:chExt cx="404" cy="920"/>
          </a:xfrm>
        </p:grpSpPr>
        <p:sp>
          <p:nvSpPr>
            <p:cNvPr id="241" name="Freeform 23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42" name="Oval 23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3" name="Group 240"/>
          <p:cNvGrpSpPr>
            <a:grpSpLocks noChangeAspect="1"/>
          </p:cNvGrpSpPr>
          <p:nvPr/>
        </p:nvGrpSpPr>
        <p:grpSpPr bwMode="auto">
          <a:xfrm flipH="1">
            <a:off x="9220201" y="2133600"/>
            <a:ext cx="250825" cy="609600"/>
            <a:chOff x="2476" y="2544"/>
            <a:chExt cx="404" cy="920"/>
          </a:xfrm>
        </p:grpSpPr>
        <p:sp>
          <p:nvSpPr>
            <p:cNvPr id="244" name="Freeform 241"/>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45" name="Oval 242"/>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6" name="Group 243"/>
          <p:cNvGrpSpPr>
            <a:grpSpLocks noChangeAspect="1"/>
          </p:cNvGrpSpPr>
          <p:nvPr/>
        </p:nvGrpSpPr>
        <p:grpSpPr bwMode="auto">
          <a:xfrm flipH="1" flipV="1">
            <a:off x="8548688" y="2432050"/>
            <a:ext cx="285750" cy="693738"/>
            <a:chOff x="2016" y="2640"/>
            <a:chExt cx="404" cy="920"/>
          </a:xfrm>
        </p:grpSpPr>
        <p:sp>
          <p:nvSpPr>
            <p:cNvPr id="247" name="Freeform 24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48" name="Oval 24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9" name="Group 246"/>
          <p:cNvGrpSpPr>
            <a:grpSpLocks noChangeAspect="1"/>
          </p:cNvGrpSpPr>
          <p:nvPr/>
        </p:nvGrpSpPr>
        <p:grpSpPr bwMode="auto">
          <a:xfrm rot="20920138" flipV="1">
            <a:off x="8991600" y="3810000"/>
            <a:ext cx="230188" cy="558800"/>
            <a:chOff x="432" y="2928"/>
            <a:chExt cx="404" cy="920"/>
          </a:xfrm>
        </p:grpSpPr>
        <p:sp>
          <p:nvSpPr>
            <p:cNvPr id="250" name="Freeform 247"/>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1" name="Oval 248"/>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2" name="Group 249"/>
          <p:cNvGrpSpPr>
            <a:grpSpLocks/>
          </p:cNvGrpSpPr>
          <p:nvPr/>
        </p:nvGrpSpPr>
        <p:grpSpPr bwMode="auto">
          <a:xfrm rot="-5461066" flipH="1" flipV="1">
            <a:off x="7877970" y="4702970"/>
            <a:ext cx="288925" cy="623887"/>
            <a:chOff x="2016" y="2640"/>
            <a:chExt cx="404" cy="920"/>
          </a:xfrm>
        </p:grpSpPr>
        <p:sp>
          <p:nvSpPr>
            <p:cNvPr id="253" name="Freeform 25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4" name="Oval 251"/>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5" name="Group 252"/>
          <p:cNvGrpSpPr>
            <a:grpSpLocks noChangeAspect="1"/>
          </p:cNvGrpSpPr>
          <p:nvPr/>
        </p:nvGrpSpPr>
        <p:grpSpPr bwMode="auto">
          <a:xfrm flipH="1" flipV="1">
            <a:off x="8610600" y="5029201"/>
            <a:ext cx="287338" cy="696913"/>
            <a:chOff x="2476" y="2544"/>
            <a:chExt cx="404" cy="920"/>
          </a:xfrm>
        </p:grpSpPr>
        <p:sp>
          <p:nvSpPr>
            <p:cNvPr id="256" name="Freeform 25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7" name="Oval 254"/>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8" name="Group 255"/>
          <p:cNvGrpSpPr>
            <a:grpSpLocks noChangeAspect="1"/>
          </p:cNvGrpSpPr>
          <p:nvPr/>
        </p:nvGrpSpPr>
        <p:grpSpPr bwMode="auto">
          <a:xfrm flipH="1" flipV="1">
            <a:off x="8853488" y="1517650"/>
            <a:ext cx="285750" cy="693738"/>
            <a:chOff x="2016" y="2640"/>
            <a:chExt cx="404" cy="920"/>
          </a:xfrm>
        </p:grpSpPr>
        <p:sp>
          <p:nvSpPr>
            <p:cNvPr id="259" name="Freeform 25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0" name="Oval 25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61" name="Group 258"/>
          <p:cNvGrpSpPr>
            <a:grpSpLocks noChangeAspect="1"/>
          </p:cNvGrpSpPr>
          <p:nvPr/>
        </p:nvGrpSpPr>
        <p:grpSpPr bwMode="auto">
          <a:xfrm flipH="1" flipV="1">
            <a:off x="7710488" y="2965450"/>
            <a:ext cx="285750" cy="692150"/>
            <a:chOff x="1200" y="2160"/>
            <a:chExt cx="404" cy="920"/>
          </a:xfrm>
        </p:grpSpPr>
        <p:sp>
          <p:nvSpPr>
            <p:cNvPr id="262" name="Oval 259"/>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63" name="Freeform 26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64" name="Group 261"/>
          <p:cNvGrpSpPr>
            <a:grpSpLocks noChangeAspect="1"/>
          </p:cNvGrpSpPr>
          <p:nvPr/>
        </p:nvGrpSpPr>
        <p:grpSpPr bwMode="auto">
          <a:xfrm rot="20920138" flipV="1">
            <a:off x="7772400" y="5562600"/>
            <a:ext cx="230188" cy="558800"/>
            <a:chOff x="432" y="2928"/>
            <a:chExt cx="404" cy="920"/>
          </a:xfrm>
        </p:grpSpPr>
        <p:sp>
          <p:nvSpPr>
            <p:cNvPr id="265" name="Freeform 262"/>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6" name="Oval 263"/>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67" name="Group 264"/>
          <p:cNvGrpSpPr>
            <a:grpSpLocks noChangeAspect="1"/>
          </p:cNvGrpSpPr>
          <p:nvPr/>
        </p:nvGrpSpPr>
        <p:grpSpPr bwMode="auto">
          <a:xfrm rot="9658802" flipV="1">
            <a:off x="9767889" y="3879851"/>
            <a:ext cx="206375" cy="498475"/>
            <a:chOff x="2016" y="2640"/>
            <a:chExt cx="404" cy="920"/>
          </a:xfrm>
        </p:grpSpPr>
        <p:sp>
          <p:nvSpPr>
            <p:cNvPr id="268" name="Freeform 26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9" name="Oval 26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0" name="Group 267"/>
          <p:cNvGrpSpPr>
            <a:grpSpLocks/>
          </p:cNvGrpSpPr>
          <p:nvPr/>
        </p:nvGrpSpPr>
        <p:grpSpPr bwMode="auto">
          <a:xfrm rot="-5461066" flipH="1" flipV="1">
            <a:off x="8320882" y="3794919"/>
            <a:ext cx="288925" cy="623888"/>
            <a:chOff x="2016" y="2640"/>
            <a:chExt cx="404" cy="920"/>
          </a:xfrm>
        </p:grpSpPr>
        <p:sp>
          <p:nvSpPr>
            <p:cNvPr id="271" name="Freeform 26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2" name="Oval 26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3" name="Group 270"/>
          <p:cNvGrpSpPr>
            <a:grpSpLocks noChangeAspect="1"/>
          </p:cNvGrpSpPr>
          <p:nvPr/>
        </p:nvGrpSpPr>
        <p:grpSpPr bwMode="auto">
          <a:xfrm flipH="1" flipV="1">
            <a:off x="7591425" y="1905000"/>
            <a:ext cx="285750" cy="692150"/>
            <a:chOff x="1200" y="2160"/>
            <a:chExt cx="404" cy="920"/>
          </a:xfrm>
        </p:grpSpPr>
        <p:sp>
          <p:nvSpPr>
            <p:cNvPr id="274" name="Oval 271"/>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75" name="Freeform 27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76" name="Group 273"/>
          <p:cNvGrpSpPr>
            <a:grpSpLocks/>
          </p:cNvGrpSpPr>
          <p:nvPr/>
        </p:nvGrpSpPr>
        <p:grpSpPr bwMode="auto">
          <a:xfrm rot="-5461066" flipH="1" flipV="1">
            <a:off x="7835107" y="3109119"/>
            <a:ext cx="288925" cy="623888"/>
            <a:chOff x="2016" y="2640"/>
            <a:chExt cx="404" cy="920"/>
          </a:xfrm>
        </p:grpSpPr>
        <p:sp>
          <p:nvSpPr>
            <p:cNvPr id="277" name="Freeform 27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8" name="Oval 275"/>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9" name="Group 276"/>
          <p:cNvGrpSpPr>
            <a:grpSpLocks noChangeAspect="1"/>
          </p:cNvGrpSpPr>
          <p:nvPr/>
        </p:nvGrpSpPr>
        <p:grpSpPr bwMode="auto">
          <a:xfrm flipH="1" flipV="1">
            <a:off x="7743825" y="1143000"/>
            <a:ext cx="285750" cy="693738"/>
            <a:chOff x="2016" y="2640"/>
            <a:chExt cx="404" cy="920"/>
          </a:xfrm>
        </p:grpSpPr>
        <p:sp>
          <p:nvSpPr>
            <p:cNvPr id="280" name="Freeform 27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81" name="Oval 278"/>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82" name="Group 279"/>
          <p:cNvGrpSpPr>
            <a:grpSpLocks noChangeAspect="1"/>
          </p:cNvGrpSpPr>
          <p:nvPr/>
        </p:nvGrpSpPr>
        <p:grpSpPr bwMode="auto">
          <a:xfrm flipH="1" flipV="1">
            <a:off x="6905625" y="1676400"/>
            <a:ext cx="285750" cy="692150"/>
            <a:chOff x="1200" y="2160"/>
            <a:chExt cx="404" cy="920"/>
          </a:xfrm>
        </p:grpSpPr>
        <p:sp>
          <p:nvSpPr>
            <p:cNvPr id="283" name="Oval 28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84" name="Freeform 28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85" name="Group 282"/>
          <p:cNvGrpSpPr>
            <a:grpSpLocks noChangeAspect="1"/>
          </p:cNvGrpSpPr>
          <p:nvPr/>
        </p:nvGrpSpPr>
        <p:grpSpPr bwMode="auto">
          <a:xfrm flipH="1" flipV="1">
            <a:off x="8305800" y="1143000"/>
            <a:ext cx="285750" cy="693738"/>
            <a:chOff x="2016" y="2640"/>
            <a:chExt cx="404" cy="920"/>
          </a:xfrm>
        </p:grpSpPr>
        <p:sp>
          <p:nvSpPr>
            <p:cNvPr id="286" name="Freeform 28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87" name="Oval 28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88" name="Group 285"/>
          <p:cNvGrpSpPr>
            <a:grpSpLocks noChangeAspect="1"/>
          </p:cNvGrpSpPr>
          <p:nvPr/>
        </p:nvGrpSpPr>
        <p:grpSpPr bwMode="auto">
          <a:xfrm flipH="1" flipV="1">
            <a:off x="6553200" y="2057400"/>
            <a:ext cx="285750" cy="692150"/>
            <a:chOff x="1200" y="2160"/>
            <a:chExt cx="404" cy="920"/>
          </a:xfrm>
        </p:grpSpPr>
        <p:sp>
          <p:nvSpPr>
            <p:cNvPr id="289" name="Oval 286"/>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90" name="Freeform 28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91" name="Group 288"/>
          <p:cNvGrpSpPr>
            <a:grpSpLocks/>
          </p:cNvGrpSpPr>
          <p:nvPr/>
        </p:nvGrpSpPr>
        <p:grpSpPr bwMode="auto">
          <a:xfrm rot="-5461066" flipH="1" flipV="1">
            <a:off x="6796882" y="3261519"/>
            <a:ext cx="288925" cy="623888"/>
            <a:chOff x="2016" y="2640"/>
            <a:chExt cx="404" cy="920"/>
          </a:xfrm>
        </p:grpSpPr>
        <p:sp>
          <p:nvSpPr>
            <p:cNvPr id="292" name="Freeform 28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3" name="Oval 29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94" name="Group 291"/>
          <p:cNvGrpSpPr>
            <a:grpSpLocks noChangeAspect="1"/>
          </p:cNvGrpSpPr>
          <p:nvPr/>
        </p:nvGrpSpPr>
        <p:grpSpPr bwMode="auto">
          <a:xfrm flipH="1">
            <a:off x="8001001" y="1828800"/>
            <a:ext cx="250825" cy="609600"/>
            <a:chOff x="2476" y="2544"/>
            <a:chExt cx="404" cy="920"/>
          </a:xfrm>
        </p:grpSpPr>
        <p:sp>
          <p:nvSpPr>
            <p:cNvPr id="295" name="Freeform 29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6" name="Oval 29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97" name="Group 294"/>
          <p:cNvGrpSpPr>
            <a:grpSpLocks noChangeAspect="1"/>
          </p:cNvGrpSpPr>
          <p:nvPr/>
        </p:nvGrpSpPr>
        <p:grpSpPr bwMode="auto">
          <a:xfrm flipH="1" flipV="1">
            <a:off x="6705600" y="1295400"/>
            <a:ext cx="285750" cy="693738"/>
            <a:chOff x="2016" y="2640"/>
            <a:chExt cx="404" cy="920"/>
          </a:xfrm>
        </p:grpSpPr>
        <p:sp>
          <p:nvSpPr>
            <p:cNvPr id="298" name="Freeform 29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9" name="Oval 29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0" name="Group 297"/>
          <p:cNvGrpSpPr>
            <a:grpSpLocks noChangeAspect="1"/>
          </p:cNvGrpSpPr>
          <p:nvPr/>
        </p:nvGrpSpPr>
        <p:grpSpPr bwMode="auto">
          <a:xfrm rot="20920138" flipV="1">
            <a:off x="7467600" y="2895600"/>
            <a:ext cx="230188" cy="558800"/>
            <a:chOff x="432" y="2928"/>
            <a:chExt cx="404" cy="920"/>
          </a:xfrm>
        </p:grpSpPr>
        <p:sp>
          <p:nvSpPr>
            <p:cNvPr id="301" name="Freeform 298"/>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2" name="Oval 299"/>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3" name="Group 300"/>
          <p:cNvGrpSpPr>
            <a:grpSpLocks/>
          </p:cNvGrpSpPr>
          <p:nvPr/>
        </p:nvGrpSpPr>
        <p:grpSpPr bwMode="auto">
          <a:xfrm rot="-5461066" flipH="1" flipV="1">
            <a:off x="6034882" y="3566319"/>
            <a:ext cx="288925" cy="623888"/>
            <a:chOff x="2016" y="2640"/>
            <a:chExt cx="404" cy="920"/>
          </a:xfrm>
        </p:grpSpPr>
        <p:sp>
          <p:nvSpPr>
            <p:cNvPr id="304" name="Freeform 301"/>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5" name="Oval 302"/>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6" name="Group 303"/>
          <p:cNvGrpSpPr>
            <a:grpSpLocks noChangeAspect="1"/>
          </p:cNvGrpSpPr>
          <p:nvPr/>
        </p:nvGrpSpPr>
        <p:grpSpPr bwMode="auto">
          <a:xfrm flipH="1" flipV="1">
            <a:off x="7315200" y="4114801"/>
            <a:ext cx="287338" cy="696913"/>
            <a:chOff x="2476" y="2544"/>
            <a:chExt cx="404" cy="920"/>
          </a:xfrm>
        </p:grpSpPr>
        <p:sp>
          <p:nvSpPr>
            <p:cNvPr id="307" name="Freeform 304"/>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8" name="Oval 305"/>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9" name="Group 306"/>
          <p:cNvGrpSpPr>
            <a:grpSpLocks noChangeAspect="1"/>
          </p:cNvGrpSpPr>
          <p:nvPr/>
        </p:nvGrpSpPr>
        <p:grpSpPr bwMode="auto">
          <a:xfrm flipH="1" flipV="1">
            <a:off x="7010400" y="381000"/>
            <a:ext cx="285750" cy="693738"/>
            <a:chOff x="2016" y="2640"/>
            <a:chExt cx="404" cy="920"/>
          </a:xfrm>
        </p:grpSpPr>
        <p:sp>
          <p:nvSpPr>
            <p:cNvPr id="310" name="Freeform 30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11" name="Oval 308"/>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12" name="Group 309"/>
          <p:cNvGrpSpPr>
            <a:grpSpLocks noChangeAspect="1"/>
          </p:cNvGrpSpPr>
          <p:nvPr/>
        </p:nvGrpSpPr>
        <p:grpSpPr bwMode="auto">
          <a:xfrm flipH="1" flipV="1">
            <a:off x="5867400" y="1828800"/>
            <a:ext cx="285750" cy="692150"/>
            <a:chOff x="1200" y="2160"/>
            <a:chExt cx="404" cy="920"/>
          </a:xfrm>
        </p:grpSpPr>
        <p:sp>
          <p:nvSpPr>
            <p:cNvPr id="313" name="Oval 310"/>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314" name="Freeform 31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315" name="Group 312"/>
          <p:cNvGrpSpPr>
            <a:grpSpLocks noChangeAspect="1"/>
          </p:cNvGrpSpPr>
          <p:nvPr/>
        </p:nvGrpSpPr>
        <p:grpSpPr bwMode="auto">
          <a:xfrm rot="20920138" flipV="1">
            <a:off x="6502400" y="4552950"/>
            <a:ext cx="230188" cy="558800"/>
            <a:chOff x="432" y="2928"/>
            <a:chExt cx="404" cy="920"/>
          </a:xfrm>
        </p:grpSpPr>
        <p:sp>
          <p:nvSpPr>
            <p:cNvPr id="316" name="Freeform 31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17" name="Oval 314"/>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18" name="Group 315"/>
          <p:cNvGrpSpPr>
            <a:grpSpLocks noChangeAspect="1"/>
          </p:cNvGrpSpPr>
          <p:nvPr/>
        </p:nvGrpSpPr>
        <p:grpSpPr bwMode="auto">
          <a:xfrm rot="9658802" flipV="1">
            <a:off x="7924801" y="2743201"/>
            <a:ext cx="206375" cy="498475"/>
            <a:chOff x="2016" y="2640"/>
            <a:chExt cx="404" cy="920"/>
          </a:xfrm>
        </p:grpSpPr>
        <p:sp>
          <p:nvSpPr>
            <p:cNvPr id="319" name="Freeform 31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0" name="Oval 317"/>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21" name="Group 318"/>
          <p:cNvGrpSpPr>
            <a:grpSpLocks/>
          </p:cNvGrpSpPr>
          <p:nvPr/>
        </p:nvGrpSpPr>
        <p:grpSpPr bwMode="auto">
          <a:xfrm rot="-5461066" flipH="1" flipV="1">
            <a:off x="6034882" y="2651919"/>
            <a:ext cx="288925" cy="623888"/>
            <a:chOff x="2016" y="2640"/>
            <a:chExt cx="404" cy="920"/>
          </a:xfrm>
        </p:grpSpPr>
        <p:sp>
          <p:nvSpPr>
            <p:cNvPr id="322" name="Freeform 31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3" name="Oval 320"/>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24" name="Group 321"/>
          <p:cNvGrpSpPr>
            <a:grpSpLocks noChangeAspect="1"/>
          </p:cNvGrpSpPr>
          <p:nvPr/>
        </p:nvGrpSpPr>
        <p:grpSpPr bwMode="auto">
          <a:xfrm flipH="1" flipV="1">
            <a:off x="7162800" y="838200"/>
            <a:ext cx="285750" cy="692150"/>
            <a:chOff x="1200" y="2160"/>
            <a:chExt cx="404" cy="920"/>
          </a:xfrm>
        </p:grpSpPr>
        <p:sp>
          <p:nvSpPr>
            <p:cNvPr id="325" name="Oval 322"/>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326" name="Freeform 323"/>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327" name="Group 324"/>
          <p:cNvGrpSpPr>
            <a:grpSpLocks noChangeAspect="1"/>
          </p:cNvGrpSpPr>
          <p:nvPr/>
        </p:nvGrpSpPr>
        <p:grpSpPr bwMode="auto">
          <a:xfrm flipH="1" flipV="1">
            <a:off x="1962150" y="3716338"/>
            <a:ext cx="285750" cy="692150"/>
            <a:chOff x="1200" y="2160"/>
            <a:chExt cx="404" cy="920"/>
          </a:xfrm>
        </p:grpSpPr>
        <p:sp>
          <p:nvSpPr>
            <p:cNvPr id="328" name="Oval 325"/>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329" name="Freeform 326"/>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330" name="Group 327"/>
          <p:cNvGrpSpPr>
            <a:grpSpLocks/>
          </p:cNvGrpSpPr>
          <p:nvPr/>
        </p:nvGrpSpPr>
        <p:grpSpPr bwMode="auto">
          <a:xfrm rot="-5461066" flipH="1" flipV="1">
            <a:off x="2129632" y="4539457"/>
            <a:ext cx="288925" cy="623888"/>
            <a:chOff x="2016" y="2640"/>
            <a:chExt cx="404" cy="920"/>
          </a:xfrm>
        </p:grpSpPr>
        <p:sp>
          <p:nvSpPr>
            <p:cNvPr id="331" name="Freeform 32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32" name="Oval 329"/>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33" name="Group 330"/>
          <p:cNvGrpSpPr>
            <a:grpSpLocks noChangeAspect="1"/>
          </p:cNvGrpSpPr>
          <p:nvPr/>
        </p:nvGrpSpPr>
        <p:grpSpPr bwMode="auto">
          <a:xfrm flipH="1" flipV="1">
            <a:off x="2486025" y="3417888"/>
            <a:ext cx="285750" cy="692150"/>
            <a:chOff x="1200" y="2160"/>
            <a:chExt cx="404" cy="920"/>
          </a:xfrm>
        </p:grpSpPr>
        <p:sp>
          <p:nvSpPr>
            <p:cNvPr id="334" name="Oval 331"/>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335" name="Freeform 33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336" name="Group 333"/>
          <p:cNvGrpSpPr>
            <a:grpSpLocks/>
          </p:cNvGrpSpPr>
          <p:nvPr/>
        </p:nvGrpSpPr>
        <p:grpSpPr bwMode="auto">
          <a:xfrm rot="-5461066" flipH="1" flipV="1">
            <a:off x="2529682" y="5010944"/>
            <a:ext cx="288925" cy="623888"/>
            <a:chOff x="2016" y="2640"/>
            <a:chExt cx="404" cy="920"/>
          </a:xfrm>
        </p:grpSpPr>
        <p:sp>
          <p:nvSpPr>
            <p:cNvPr id="337" name="Freeform 33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38" name="Oval 335"/>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39" name="Group 336"/>
          <p:cNvGrpSpPr>
            <a:grpSpLocks noChangeAspect="1"/>
          </p:cNvGrpSpPr>
          <p:nvPr/>
        </p:nvGrpSpPr>
        <p:grpSpPr bwMode="auto">
          <a:xfrm flipH="1" flipV="1">
            <a:off x="2362200" y="2351089"/>
            <a:ext cx="285750" cy="693737"/>
            <a:chOff x="2016" y="2640"/>
            <a:chExt cx="404" cy="920"/>
          </a:xfrm>
        </p:grpSpPr>
        <p:sp>
          <p:nvSpPr>
            <p:cNvPr id="340" name="Freeform 33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41" name="Oval 338"/>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42" name="Group 339"/>
          <p:cNvGrpSpPr>
            <a:grpSpLocks noChangeAspect="1"/>
          </p:cNvGrpSpPr>
          <p:nvPr/>
        </p:nvGrpSpPr>
        <p:grpSpPr bwMode="auto">
          <a:xfrm flipH="1" flipV="1">
            <a:off x="2057400" y="4108450"/>
            <a:ext cx="285750" cy="692150"/>
            <a:chOff x="1200" y="2160"/>
            <a:chExt cx="404" cy="920"/>
          </a:xfrm>
        </p:grpSpPr>
        <p:sp>
          <p:nvSpPr>
            <p:cNvPr id="343" name="Oval 340"/>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344" name="Freeform 341"/>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345" name="Group 342"/>
          <p:cNvGrpSpPr>
            <a:grpSpLocks/>
          </p:cNvGrpSpPr>
          <p:nvPr/>
        </p:nvGrpSpPr>
        <p:grpSpPr bwMode="auto">
          <a:xfrm rot="-5461066" flipH="1" flipV="1">
            <a:off x="1996282" y="5090319"/>
            <a:ext cx="288925" cy="623888"/>
            <a:chOff x="2016" y="2640"/>
            <a:chExt cx="404" cy="920"/>
          </a:xfrm>
        </p:grpSpPr>
        <p:sp>
          <p:nvSpPr>
            <p:cNvPr id="346" name="Freeform 34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47" name="Oval 344"/>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48" name="Group 345"/>
          <p:cNvGrpSpPr>
            <a:grpSpLocks noChangeAspect="1"/>
          </p:cNvGrpSpPr>
          <p:nvPr/>
        </p:nvGrpSpPr>
        <p:grpSpPr bwMode="auto">
          <a:xfrm flipH="1">
            <a:off x="1905001" y="1828800"/>
            <a:ext cx="250825" cy="609600"/>
            <a:chOff x="2476" y="2544"/>
            <a:chExt cx="404" cy="920"/>
          </a:xfrm>
        </p:grpSpPr>
        <p:sp>
          <p:nvSpPr>
            <p:cNvPr id="349" name="Freeform 34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50" name="Oval 347"/>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51" name="Group 348"/>
          <p:cNvGrpSpPr>
            <a:grpSpLocks noChangeAspect="1"/>
          </p:cNvGrpSpPr>
          <p:nvPr/>
        </p:nvGrpSpPr>
        <p:grpSpPr bwMode="auto">
          <a:xfrm flipH="1" flipV="1">
            <a:off x="1828800" y="2808289"/>
            <a:ext cx="285750" cy="693737"/>
            <a:chOff x="2016" y="2640"/>
            <a:chExt cx="404" cy="920"/>
          </a:xfrm>
        </p:grpSpPr>
        <p:sp>
          <p:nvSpPr>
            <p:cNvPr id="352" name="Freeform 349"/>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53" name="Oval 350"/>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54" name="Group 351"/>
          <p:cNvGrpSpPr>
            <a:grpSpLocks noChangeAspect="1"/>
          </p:cNvGrpSpPr>
          <p:nvPr/>
        </p:nvGrpSpPr>
        <p:grpSpPr bwMode="auto">
          <a:xfrm flipH="1" flipV="1">
            <a:off x="2209800" y="5627688"/>
            <a:ext cx="287338" cy="696912"/>
            <a:chOff x="2476" y="2544"/>
            <a:chExt cx="404" cy="920"/>
          </a:xfrm>
        </p:grpSpPr>
        <p:sp>
          <p:nvSpPr>
            <p:cNvPr id="355" name="Freeform 35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56" name="Oval 353"/>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57" name="Group 354"/>
          <p:cNvGrpSpPr>
            <a:grpSpLocks noChangeAspect="1"/>
          </p:cNvGrpSpPr>
          <p:nvPr/>
        </p:nvGrpSpPr>
        <p:grpSpPr bwMode="auto">
          <a:xfrm flipH="1" flipV="1">
            <a:off x="2133600" y="2046289"/>
            <a:ext cx="285750" cy="693737"/>
            <a:chOff x="2016" y="2640"/>
            <a:chExt cx="404" cy="920"/>
          </a:xfrm>
        </p:grpSpPr>
        <p:sp>
          <p:nvSpPr>
            <p:cNvPr id="358" name="Freeform 35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59" name="Oval 356"/>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 Θέση ημερομηνίας"/>
          <p:cNvSpPr txBox="1">
            <a:spLocks/>
          </p:cNvSpPr>
          <p:nvPr/>
        </p:nvSpPr>
        <p:spPr>
          <a:xfrm>
            <a:off x="1981200" y="6248400"/>
            <a:ext cx="2133600" cy="457200"/>
          </a:xfrm>
          <a:prstGeom prst="rect">
            <a:avLst/>
          </a:prstGeom>
        </p:spPr>
        <p:txBody>
          <a:bodyPr/>
          <a:lstStyle/>
          <a:p>
            <a:pPr>
              <a:buClrTx/>
              <a:defRPr/>
            </a:pPr>
            <a:fld id="{7AFDDFB4-176F-4CF7-825F-E7B946E23546}" type="datetime1">
              <a:rPr lang="en-US" sz="1800" kern="1200">
                <a:solidFill>
                  <a:schemeClr val="tx1"/>
                </a:solidFill>
                <a:latin typeface="+mn-lt"/>
                <a:ea typeface="+mn-ea"/>
                <a:cs typeface="+mn-cs"/>
              </a:rPr>
              <a:pPr>
                <a:buClrTx/>
                <a:defRPr/>
              </a:pPr>
              <a:t>3/4/2023</a:t>
            </a:fld>
            <a:endParaRPr lang="en-US" altLang="en-US" sz="1800" kern="1200">
              <a:solidFill>
                <a:schemeClr val="tx1"/>
              </a:solidFill>
              <a:latin typeface="+mn-lt"/>
              <a:ea typeface="+mn-ea"/>
              <a:cs typeface="+mn-cs"/>
            </a:endParaRPr>
          </a:p>
        </p:txBody>
      </p:sp>
      <p:sp>
        <p:nvSpPr>
          <p:cNvPr id="6" name="4 - Θέση αριθμού διαφάνειας"/>
          <p:cNvSpPr txBox="1">
            <a:spLocks/>
          </p:cNvSpPr>
          <p:nvPr/>
        </p:nvSpPr>
        <p:spPr>
          <a:xfrm>
            <a:off x="8077200" y="6248400"/>
            <a:ext cx="2133600" cy="457200"/>
          </a:xfrm>
          <a:prstGeom prst="rect">
            <a:avLst/>
          </a:prstGeom>
        </p:spPr>
        <p:txBody>
          <a:bodyPr/>
          <a:lstStyle/>
          <a:p>
            <a:pPr>
              <a:buClrTx/>
              <a:defRPr/>
            </a:pPr>
            <a:fld id="{15B87448-02E9-4D3F-B6F1-F962212CFD71}" type="slidenum">
              <a:rPr lang="en-US" altLang="en-US" sz="1800" kern="1200">
                <a:solidFill>
                  <a:schemeClr val="tx1"/>
                </a:solidFill>
                <a:latin typeface="+mn-lt"/>
                <a:ea typeface="+mn-ea"/>
                <a:cs typeface="+mn-cs"/>
              </a:rPr>
              <a:pPr>
                <a:buClrTx/>
                <a:defRPr/>
              </a:pPr>
              <a:t>42</a:t>
            </a:fld>
            <a:endParaRPr lang="en-US" altLang="en-US" sz="1800" kern="1200">
              <a:solidFill>
                <a:schemeClr val="tx1"/>
              </a:solidFill>
              <a:latin typeface="+mn-lt"/>
              <a:ea typeface="+mn-ea"/>
              <a:cs typeface="+mn-cs"/>
            </a:endParaRPr>
          </a:p>
        </p:txBody>
      </p:sp>
      <p:sp>
        <p:nvSpPr>
          <p:cNvPr id="7" name="Rectangle 383"/>
          <p:cNvSpPr>
            <a:spLocks noChangeArrowheads="1"/>
          </p:cNvSpPr>
          <p:nvPr/>
        </p:nvSpPr>
        <p:spPr bwMode="auto">
          <a:xfrm>
            <a:off x="1524000" y="0"/>
            <a:ext cx="9144000" cy="6858000"/>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8" name="Rectangle 2"/>
          <p:cNvSpPr>
            <a:spLocks noGrp="1" noChangeArrowheads="1"/>
          </p:cNvSpPr>
          <p:nvPr>
            <p:ph type="title" idx="4294967295"/>
          </p:nvPr>
        </p:nvSpPr>
        <p:spPr>
          <a:xfrm>
            <a:off x="2250858" y="-18662"/>
            <a:ext cx="8014134" cy="1295400"/>
          </a:xfrm>
        </p:spPr>
        <p:txBody>
          <a:bodyPr>
            <a:normAutofit/>
          </a:bodyPr>
          <a:lstStyle/>
          <a:p>
            <a:pPr algn="ctr"/>
            <a:r>
              <a:rPr lang="el-GR" sz="3600" b="1" dirty="0" err="1">
                <a:solidFill>
                  <a:schemeClr val="accent3"/>
                </a:solidFill>
              </a:rPr>
              <a:t>Ιζηματοποίηση</a:t>
            </a:r>
            <a:r>
              <a:rPr lang="el-GR" sz="3600" b="1" dirty="0">
                <a:solidFill>
                  <a:schemeClr val="accent3"/>
                </a:solidFill>
              </a:rPr>
              <a:t> με </a:t>
            </a:r>
            <a:r>
              <a:rPr lang="en-US" sz="3600" b="1" dirty="0">
                <a:solidFill>
                  <a:schemeClr val="accent3"/>
                </a:solidFill>
              </a:rPr>
              <a:t> </a:t>
            </a:r>
            <a:r>
              <a:rPr lang="el-GR" sz="3600" b="1" dirty="0">
                <a:solidFill>
                  <a:schemeClr val="accent3"/>
                </a:solidFill>
              </a:rPr>
              <a:t>μπέρδεμα αλυσίδας</a:t>
            </a:r>
            <a:endParaRPr lang="en-US" sz="3600" b="1" dirty="0">
              <a:solidFill>
                <a:schemeClr val="accent3"/>
              </a:solidFill>
            </a:endParaRPr>
          </a:p>
        </p:txBody>
      </p:sp>
      <p:grpSp>
        <p:nvGrpSpPr>
          <p:cNvPr id="9" name="Group 9"/>
          <p:cNvGrpSpPr>
            <a:grpSpLocks noChangeAspect="1"/>
          </p:cNvGrpSpPr>
          <p:nvPr/>
        </p:nvGrpSpPr>
        <p:grpSpPr bwMode="auto">
          <a:xfrm flipH="1">
            <a:off x="5667376" y="2279650"/>
            <a:ext cx="250825" cy="609600"/>
            <a:chOff x="2476" y="2544"/>
            <a:chExt cx="404" cy="920"/>
          </a:xfrm>
        </p:grpSpPr>
        <p:sp>
          <p:nvSpPr>
            <p:cNvPr id="10" name="Freeform 10"/>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 name="Oval 11"/>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 name="Group 24"/>
          <p:cNvGrpSpPr>
            <a:grpSpLocks/>
          </p:cNvGrpSpPr>
          <p:nvPr/>
        </p:nvGrpSpPr>
        <p:grpSpPr bwMode="auto">
          <a:xfrm rot="-5461066">
            <a:off x="6910388" y="4367213"/>
            <a:ext cx="304800" cy="104775"/>
            <a:chOff x="2016" y="2640"/>
            <a:chExt cx="404" cy="920"/>
          </a:xfrm>
        </p:grpSpPr>
        <p:sp>
          <p:nvSpPr>
            <p:cNvPr id="13" name="Freeform 25"/>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 name="Oval 26"/>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 name="Group 27"/>
          <p:cNvGrpSpPr>
            <a:grpSpLocks noChangeAspect="1"/>
          </p:cNvGrpSpPr>
          <p:nvPr/>
        </p:nvGrpSpPr>
        <p:grpSpPr bwMode="auto">
          <a:xfrm flipH="1" flipV="1">
            <a:off x="6200775" y="5480051"/>
            <a:ext cx="287338" cy="696913"/>
            <a:chOff x="2476" y="2544"/>
            <a:chExt cx="404" cy="920"/>
          </a:xfrm>
        </p:grpSpPr>
        <p:sp>
          <p:nvSpPr>
            <p:cNvPr id="16" name="Freeform 28"/>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7" name="Oval 29"/>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8" name="Group 30"/>
          <p:cNvGrpSpPr>
            <a:grpSpLocks noChangeAspect="1"/>
          </p:cNvGrpSpPr>
          <p:nvPr/>
        </p:nvGrpSpPr>
        <p:grpSpPr bwMode="auto">
          <a:xfrm flipH="1" flipV="1">
            <a:off x="6048375" y="1517650"/>
            <a:ext cx="285750" cy="693738"/>
            <a:chOff x="2016" y="2640"/>
            <a:chExt cx="404" cy="920"/>
          </a:xfrm>
        </p:grpSpPr>
        <p:sp>
          <p:nvSpPr>
            <p:cNvPr id="19" name="Freeform 31"/>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 name="Oval 32"/>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 name="Group 33"/>
          <p:cNvGrpSpPr>
            <a:grpSpLocks noChangeAspect="1"/>
          </p:cNvGrpSpPr>
          <p:nvPr/>
        </p:nvGrpSpPr>
        <p:grpSpPr bwMode="auto">
          <a:xfrm flipH="1" flipV="1">
            <a:off x="7772401" y="4492626"/>
            <a:ext cx="657225" cy="307975"/>
            <a:chOff x="2256" y="3264"/>
            <a:chExt cx="920" cy="404"/>
          </a:xfrm>
        </p:grpSpPr>
        <p:sp>
          <p:nvSpPr>
            <p:cNvPr id="22" name="Freeform 34"/>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 name="Oval 35"/>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 name="Group 36"/>
          <p:cNvGrpSpPr>
            <a:grpSpLocks noChangeAspect="1"/>
          </p:cNvGrpSpPr>
          <p:nvPr/>
        </p:nvGrpSpPr>
        <p:grpSpPr bwMode="auto">
          <a:xfrm flipH="1" flipV="1">
            <a:off x="4752975" y="3270250"/>
            <a:ext cx="285750" cy="692150"/>
            <a:chOff x="1200" y="2160"/>
            <a:chExt cx="404" cy="920"/>
          </a:xfrm>
        </p:grpSpPr>
        <p:sp>
          <p:nvSpPr>
            <p:cNvPr id="25" name="Oval 37"/>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6" name="Freeform 3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7" name="Group 39"/>
          <p:cNvGrpSpPr>
            <a:grpSpLocks noChangeAspect="1"/>
          </p:cNvGrpSpPr>
          <p:nvPr/>
        </p:nvGrpSpPr>
        <p:grpSpPr bwMode="auto">
          <a:xfrm rot="20920138" flipV="1">
            <a:off x="6657975" y="3651250"/>
            <a:ext cx="230188" cy="558800"/>
            <a:chOff x="432" y="2928"/>
            <a:chExt cx="404" cy="920"/>
          </a:xfrm>
        </p:grpSpPr>
        <p:sp>
          <p:nvSpPr>
            <p:cNvPr id="28" name="Freeform 40"/>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9" name="Oval 41"/>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0" name="Group 42"/>
          <p:cNvGrpSpPr>
            <a:grpSpLocks noChangeAspect="1"/>
          </p:cNvGrpSpPr>
          <p:nvPr/>
        </p:nvGrpSpPr>
        <p:grpSpPr bwMode="auto">
          <a:xfrm rot="9658802" flipV="1">
            <a:off x="6886576" y="4565651"/>
            <a:ext cx="206375" cy="498475"/>
            <a:chOff x="2016" y="2640"/>
            <a:chExt cx="404" cy="920"/>
          </a:xfrm>
        </p:grpSpPr>
        <p:sp>
          <p:nvSpPr>
            <p:cNvPr id="31" name="Freeform 4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2" name="Oval 4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3" name="Group 45"/>
          <p:cNvGrpSpPr>
            <a:grpSpLocks/>
          </p:cNvGrpSpPr>
          <p:nvPr/>
        </p:nvGrpSpPr>
        <p:grpSpPr bwMode="auto">
          <a:xfrm rot="-5461066" flipH="1" flipV="1">
            <a:off x="5272882" y="4633119"/>
            <a:ext cx="288925" cy="623888"/>
            <a:chOff x="2016" y="2640"/>
            <a:chExt cx="404" cy="920"/>
          </a:xfrm>
        </p:grpSpPr>
        <p:sp>
          <p:nvSpPr>
            <p:cNvPr id="34" name="Freeform 46"/>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5" name="Oval 47"/>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6" name="Group 48"/>
          <p:cNvGrpSpPr>
            <a:grpSpLocks noChangeAspect="1"/>
          </p:cNvGrpSpPr>
          <p:nvPr/>
        </p:nvGrpSpPr>
        <p:grpSpPr bwMode="auto">
          <a:xfrm flipH="1">
            <a:off x="6048376" y="2432050"/>
            <a:ext cx="250825" cy="609600"/>
            <a:chOff x="2476" y="2544"/>
            <a:chExt cx="404" cy="920"/>
          </a:xfrm>
        </p:grpSpPr>
        <p:sp>
          <p:nvSpPr>
            <p:cNvPr id="37" name="Freeform 4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8" name="Oval 50"/>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9" name="Group 51"/>
          <p:cNvGrpSpPr>
            <a:grpSpLocks noChangeAspect="1"/>
          </p:cNvGrpSpPr>
          <p:nvPr/>
        </p:nvGrpSpPr>
        <p:grpSpPr bwMode="auto">
          <a:xfrm flipH="1" flipV="1">
            <a:off x="6886575" y="5480051"/>
            <a:ext cx="287338" cy="696913"/>
            <a:chOff x="2476" y="2544"/>
            <a:chExt cx="404" cy="920"/>
          </a:xfrm>
        </p:grpSpPr>
        <p:sp>
          <p:nvSpPr>
            <p:cNvPr id="40" name="Freeform 5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41" name="Oval 5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42" name="Group 54"/>
          <p:cNvGrpSpPr>
            <a:grpSpLocks noChangeAspect="1"/>
          </p:cNvGrpSpPr>
          <p:nvPr/>
        </p:nvGrpSpPr>
        <p:grpSpPr bwMode="auto">
          <a:xfrm flipH="1" flipV="1">
            <a:off x="4572000" y="2895600"/>
            <a:ext cx="285750" cy="693738"/>
            <a:chOff x="2016" y="2640"/>
            <a:chExt cx="404" cy="920"/>
          </a:xfrm>
        </p:grpSpPr>
        <p:sp>
          <p:nvSpPr>
            <p:cNvPr id="43" name="Freeform 5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44" name="Oval 56"/>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45" name="Group 57"/>
          <p:cNvGrpSpPr>
            <a:grpSpLocks noChangeAspect="1"/>
          </p:cNvGrpSpPr>
          <p:nvPr/>
        </p:nvGrpSpPr>
        <p:grpSpPr bwMode="auto">
          <a:xfrm flipH="1" flipV="1">
            <a:off x="7496176" y="3956051"/>
            <a:ext cx="657225" cy="307975"/>
            <a:chOff x="2256" y="3264"/>
            <a:chExt cx="920" cy="404"/>
          </a:xfrm>
        </p:grpSpPr>
        <p:sp>
          <p:nvSpPr>
            <p:cNvPr id="46" name="Freeform 58"/>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47" name="Oval 59"/>
            <p:cNvSpPr>
              <a:spLocks noChangeAspect="1" noChangeArrowheads="1"/>
            </p:cNvSpPr>
            <p:nvPr/>
          </p:nvSpPr>
          <p:spPr bwMode="auto">
            <a:xfrm>
              <a:off x="2592" y="3408"/>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48" name="Group 60"/>
          <p:cNvGrpSpPr>
            <a:grpSpLocks noChangeAspect="1"/>
          </p:cNvGrpSpPr>
          <p:nvPr/>
        </p:nvGrpSpPr>
        <p:grpSpPr bwMode="auto">
          <a:xfrm flipH="1" flipV="1">
            <a:off x="4724400" y="3657600"/>
            <a:ext cx="285750" cy="692150"/>
            <a:chOff x="1200" y="2160"/>
            <a:chExt cx="404" cy="920"/>
          </a:xfrm>
        </p:grpSpPr>
        <p:sp>
          <p:nvSpPr>
            <p:cNvPr id="49" name="Oval 61"/>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50" name="Freeform 6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51" name="Group 63"/>
          <p:cNvGrpSpPr>
            <a:grpSpLocks noChangeAspect="1"/>
          </p:cNvGrpSpPr>
          <p:nvPr/>
        </p:nvGrpSpPr>
        <p:grpSpPr bwMode="auto">
          <a:xfrm rot="20920138" flipV="1">
            <a:off x="5667375" y="4108450"/>
            <a:ext cx="230188" cy="558800"/>
            <a:chOff x="432" y="2928"/>
            <a:chExt cx="404" cy="920"/>
          </a:xfrm>
        </p:grpSpPr>
        <p:sp>
          <p:nvSpPr>
            <p:cNvPr id="52" name="Freeform 64"/>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3" name="Oval 65"/>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54" name="Group 66"/>
          <p:cNvGrpSpPr>
            <a:grpSpLocks noChangeAspect="1"/>
          </p:cNvGrpSpPr>
          <p:nvPr/>
        </p:nvGrpSpPr>
        <p:grpSpPr bwMode="auto">
          <a:xfrm rot="9658802" flipV="1">
            <a:off x="7572376" y="4981576"/>
            <a:ext cx="206375" cy="498475"/>
            <a:chOff x="2016" y="2640"/>
            <a:chExt cx="404" cy="920"/>
          </a:xfrm>
        </p:grpSpPr>
        <p:sp>
          <p:nvSpPr>
            <p:cNvPr id="55" name="Freeform 67"/>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56" name="Oval 68"/>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57" name="Group 69"/>
          <p:cNvGrpSpPr>
            <a:grpSpLocks/>
          </p:cNvGrpSpPr>
          <p:nvPr/>
        </p:nvGrpSpPr>
        <p:grpSpPr bwMode="auto">
          <a:xfrm rot="-5461066" flipH="1" flipV="1">
            <a:off x="4234657" y="4779169"/>
            <a:ext cx="288925" cy="623888"/>
            <a:chOff x="2016" y="2640"/>
            <a:chExt cx="404" cy="920"/>
          </a:xfrm>
        </p:grpSpPr>
        <p:sp>
          <p:nvSpPr>
            <p:cNvPr id="58" name="Freeform 7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59" name="Oval 71"/>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0" name="Group 72"/>
          <p:cNvGrpSpPr>
            <a:grpSpLocks noChangeAspect="1"/>
          </p:cNvGrpSpPr>
          <p:nvPr/>
        </p:nvGrpSpPr>
        <p:grpSpPr bwMode="auto">
          <a:xfrm flipH="1">
            <a:off x="5667376" y="3041650"/>
            <a:ext cx="250825" cy="609600"/>
            <a:chOff x="2476" y="2544"/>
            <a:chExt cx="404" cy="920"/>
          </a:xfrm>
        </p:grpSpPr>
        <p:sp>
          <p:nvSpPr>
            <p:cNvPr id="61" name="Freeform 7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2" name="Oval 74"/>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3" name="Group 75"/>
          <p:cNvGrpSpPr>
            <a:grpSpLocks noChangeAspect="1"/>
          </p:cNvGrpSpPr>
          <p:nvPr/>
        </p:nvGrpSpPr>
        <p:grpSpPr bwMode="auto">
          <a:xfrm flipH="1" flipV="1">
            <a:off x="5514975" y="5327651"/>
            <a:ext cx="287338" cy="696913"/>
            <a:chOff x="2476" y="2544"/>
            <a:chExt cx="404" cy="920"/>
          </a:xfrm>
        </p:grpSpPr>
        <p:sp>
          <p:nvSpPr>
            <p:cNvPr id="64" name="Freeform 7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5" name="Oval 77"/>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6" name="Group 78"/>
          <p:cNvGrpSpPr>
            <a:grpSpLocks noChangeAspect="1"/>
          </p:cNvGrpSpPr>
          <p:nvPr/>
        </p:nvGrpSpPr>
        <p:grpSpPr bwMode="auto">
          <a:xfrm flipH="1" flipV="1">
            <a:off x="5210175" y="1593850"/>
            <a:ext cx="285750" cy="693738"/>
            <a:chOff x="2016" y="2640"/>
            <a:chExt cx="404" cy="920"/>
          </a:xfrm>
        </p:grpSpPr>
        <p:sp>
          <p:nvSpPr>
            <p:cNvPr id="67" name="Freeform 79"/>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68" name="Oval 80"/>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69" name="Group 81"/>
          <p:cNvGrpSpPr>
            <a:grpSpLocks noChangeAspect="1"/>
          </p:cNvGrpSpPr>
          <p:nvPr/>
        </p:nvGrpSpPr>
        <p:grpSpPr bwMode="auto">
          <a:xfrm flipH="1" flipV="1">
            <a:off x="7081839" y="3419476"/>
            <a:ext cx="657225" cy="307975"/>
            <a:chOff x="2256" y="3264"/>
            <a:chExt cx="920" cy="404"/>
          </a:xfrm>
        </p:grpSpPr>
        <p:sp>
          <p:nvSpPr>
            <p:cNvPr id="70" name="Freeform 82"/>
            <p:cNvSpPr>
              <a:spLocks noChangeAspect="1"/>
            </p:cNvSpPr>
            <p:nvPr/>
          </p:nvSpPr>
          <p:spPr bwMode="auto">
            <a:xfrm rot="-6001826">
              <a:off x="2514" y="3006"/>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1" name="Oval 83"/>
            <p:cNvSpPr>
              <a:spLocks noChangeAspect="1" noChangeArrowheads="1"/>
            </p:cNvSpPr>
            <p:nvPr/>
          </p:nvSpPr>
          <p:spPr bwMode="auto">
            <a:xfrm>
              <a:off x="2592" y="3408"/>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2" name="Group 84"/>
          <p:cNvGrpSpPr>
            <a:grpSpLocks noChangeAspect="1"/>
          </p:cNvGrpSpPr>
          <p:nvPr/>
        </p:nvGrpSpPr>
        <p:grpSpPr bwMode="auto">
          <a:xfrm flipH="1" flipV="1">
            <a:off x="4495800" y="2667000"/>
            <a:ext cx="285750" cy="692150"/>
            <a:chOff x="1200" y="2160"/>
            <a:chExt cx="404" cy="920"/>
          </a:xfrm>
        </p:grpSpPr>
        <p:sp>
          <p:nvSpPr>
            <p:cNvPr id="73" name="Oval 85"/>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74" name="Freeform 86"/>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75" name="Group 87"/>
          <p:cNvGrpSpPr>
            <a:grpSpLocks noChangeAspect="1"/>
          </p:cNvGrpSpPr>
          <p:nvPr/>
        </p:nvGrpSpPr>
        <p:grpSpPr bwMode="auto">
          <a:xfrm rot="20920138" flipV="1">
            <a:off x="4702175" y="5765800"/>
            <a:ext cx="230188" cy="558800"/>
            <a:chOff x="432" y="2928"/>
            <a:chExt cx="404" cy="920"/>
          </a:xfrm>
        </p:grpSpPr>
        <p:sp>
          <p:nvSpPr>
            <p:cNvPr id="76" name="Freeform 88"/>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77" name="Oval 89"/>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78" name="Group 90"/>
          <p:cNvGrpSpPr>
            <a:grpSpLocks noChangeAspect="1"/>
          </p:cNvGrpSpPr>
          <p:nvPr/>
        </p:nvGrpSpPr>
        <p:grpSpPr bwMode="auto">
          <a:xfrm rot="9658802" flipV="1">
            <a:off x="6124576" y="3956051"/>
            <a:ext cx="206375" cy="498475"/>
            <a:chOff x="2016" y="2640"/>
            <a:chExt cx="404" cy="920"/>
          </a:xfrm>
        </p:grpSpPr>
        <p:sp>
          <p:nvSpPr>
            <p:cNvPr id="79" name="Freeform 91"/>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80" name="Oval 92"/>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81" name="Group 93"/>
          <p:cNvGrpSpPr>
            <a:grpSpLocks/>
          </p:cNvGrpSpPr>
          <p:nvPr/>
        </p:nvGrpSpPr>
        <p:grpSpPr bwMode="auto">
          <a:xfrm rot="-5461066" flipH="1" flipV="1">
            <a:off x="4234657" y="3864769"/>
            <a:ext cx="288925" cy="623888"/>
            <a:chOff x="2016" y="2640"/>
            <a:chExt cx="404" cy="920"/>
          </a:xfrm>
        </p:grpSpPr>
        <p:sp>
          <p:nvSpPr>
            <p:cNvPr id="82" name="Freeform 9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3" name="Oval 95"/>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84" name="Group 96"/>
          <p:cNvGrpSpPr>
            <a:grpSpLocks noChangeAspect="1"/>
          </p:cNvGrpSpPr>
          <p:nvPr/>
        </p:nvGrpSpPr>
        <p:grpSpPr bwMode="auto">
          <a:xfrm flipH="1" flipV="1">
            <a:off x="5360988" y="3422650"/>
            <a:ext cx="285750" cy="692150"/>
            <a:chOff x="1200" y="2160"/>
            <a:chExt cx="404" cy="920"/>
          </a:xfrm>
        </p:grpSpPr>
        <p:sp>
          <p:nvSpPr>
            <p:cNvPr id="85" name="Oval 97"/>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86" name="Freeform 9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87" name="Group 99"/>
          <p:cNvGrpSpPr>
            <a:grpSpLocks noChangeAspect="1"/>
          </p:cNvGrpSpPr>
          <p:nvPr/>
        </p:nvGrpSpPr>
        <p:grpSpPr bwMode="auto">
          <a:xfrm rot="20920138" flipV="1">
            <a:off x="7265989" y="3803650"/>
            <a:ext cx="230187" cy="558800"/>
            <a:chOff x="432" y="2928"/>
            <a:chExt cx="404" cy="920"/>
          </a:xfrm>
        </p:grpSpPr>
        <p:sp>
          <p:nvSpPr>
            <p:cNvPr id="88" name="Freeform 100"/>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89" name="Oval 101"/>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0" name="Group 102"/>
          <p:cNvGrpSpPr>
            <a:grpSpLocks/>
          </p:cNvGrpSpPr>
          <p:nvPr/>
        </p:nvGrpSpPr>
        <p:grpSpPr bwMode="auto">
          <a:xfrm rot="-5461066" flipH="1" flipV="1">
            <a:off x="5944395" y="4861720"/>
            <a:ext cx="288925" cy="623887"/>
            <a:chOff x="2016" y="2640"/>
            <a:chExt cx="404" cy="920"/>
          </a:xfrm>
        </p:grpSpPr>
        <p:sp>
          <p:nvSpPr>
            <p:cNvPr id="91" name="Freeform 103"/>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92" name="Oval 104"/>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93" name="Group 105"/>
          <p:cNvGrpSpPr>
            <a:grpSpLocks noChangeAspect="1"/>
          </p:cNvGrpSpPr>
          <p:nvPr/>
        </p:nvGrpSpPr>
        <p:grpSpPr bwMode="auto">
          <a:xfrm flipH="1">
            <a:off x="6656389" y="2584450"/>
            <a:ext cx="250825" cy="609600"/>
            <a:chOff x="2476" y="2544"/>
            <a:chExt cx="404" cy="920"/>
          </a:xfrm>
        </p:grpSpPr>
        <p:sp>
          <p:nvSpPr>
            <p:cNvPr id="94" name="Freeform 106"/>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95" name="Oval 107"/>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96" name="Group 111"/>
          <p:cNvGrpSpPr>
            <a:grpSpLocks noChangeAspect="1"/>
          </p:cNvGrpSpPr>
          <p:nvPr/>
        </p:nvGrpSpPr>
        <p:grpSpPr bwMode="auto">
          <a:xfrm flipH="1" flipV="1">
            <a:off x="5162550" y="5632451"/>
            <a:ext cx="287338" cy="696913"/>
            <a:chOff x="2476" y="2544"/>
            <a:chExt cx="404" cy="920"/>
          </a:xfrm>
        </p:grpSpPr>
        <p:sp>
          <p:nvSpPr>
            <p:cNvPr id="97" name="Freeform 11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98" name="Oval 113"/>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99" name="Group 114"/>
          <p:cNvGrpSpPr>
            <a:grpSpLocks noChangeAspect="1"/>
          </p:cNvGrpSpPr>
          <p:nvPr/>
        </p:nvGrpSpPr>
        <p:grpSpPr bwMode="auto">
          <a:xfrm flipH="1" flipV="1">
            <a:off x="5010150" y="1670050"/>
            <a:ext cx="285750" cy="693738"/>
            <a:chOff x="2016" y="2640"/>
            <a:chExt cx="404" cy="920"/>
          </a:xfrm>
        </p:grpSpPr>
        <p:sp>
          <p:nvSpPr>
            <p:cNvPr id="100" name="Freeform 11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01" name="Oval 11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02" name="Group 117"/>
          <p:cNvGrpSpPr>
            <a:grpSpLocks noChangeAspect="1"/>
          </p:cNvGrpSpPr>
          <p:nvPr/>
        </p:nvGrpSpPr>
        <p:grpSpPr bwMode="auto">
          <a:xfrm flipH="1" flipV="1">
            <a:off x="3714750" y="3422650"/>
            <a:ext cx="285750" cy="692150"/>
            <a:chOff x="1200" y="2160"/>
            <a:chExt cx="404" cy="920"/>
          </a:xfrm>
        </p:grpSpPr>
        <p:sp>
          <p:nvSpPr>
            <p:cNvPr id="103" name="Oval 118"/>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04" name="Freeform 11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05" name="Group 120"/>
          <p:cNvGrpSpPr>
            <a:grpSpLocks noChangeAspect="1"/>
          </p:cNvGrpSpPr>
          <p:nvPr/>
        </p:nvGrpSpPr>
        <p:grpSpPr bwMode="auto">
          <a:xfrm rot="20920138" flipV="1">
            <a:off x="5619750" y="3803650"/>
            <a:ext cx="230188" cy="558800"/>
            <a:chOff x="432" y="2928"/>
            <a:chExt cx="404" cy="920"/>
          </a:xfrm>
        </p:grpSpPr>
        <p:sp>
          <p:nvSpPr>
            <p:cNvPr id="106" name="Freeform 121"/>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07" name="Oval 122"/>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08" name="Group 123"/>
          <p:cNvGrpSpPr>
            <a:grpSpLocks/>
          </p:cNvGrpSpPr>
          <p:nvPr/>
        </p:nvGrpSpPr>
        <p:grpSpPr bwMode="auto">
          <a:xfrm rot="-5461066" flipH="1" flipV="1">
            <a:off x="3977482" y="5090319"/>
            <a:ext cx="288925" cy="623888"/>
            <a:chOff x="2016" y="2640"/>
            <a:chExt cx="404" cy="920"/>
          </a:xfrm>
        </p:grpSpPr>
        <p:sp>
          <p:nvSpPr>
            <p:cNvPr id="109" name="Freeform 12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10" name="Oval 125"/>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11" name="Group 126"/>
          <p:cNvGrpSpPr>
            <a:grpSpLocks noChangeAspect="1"/>
          </p:cNvGrpSpPr>
          <p:nvPr/>
        </p:nvGrpSpPr>
        <p:grpSpPr bwMode="auto">
          <a:xfrm flipH="1">
            <a:off x="5010151" y="2584450"/>
            <a:ext cx="250825" cy="609600"/>
            <a:chOff x="2476" y="2544"/>
            <a:chExt cx="404" cy="920"/>
          </a:xfrm>
        </p:grpSpPr>
        <p:sp>
          <p:nvSpPr>
            <p:cNvPr id="112" name="Freeform 127"/>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13" name="Oval 128"/>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14" name="Group 129"/>
          <p:cNvGrpSpPr>
            <a:grpSpLocks noChangeAspect="1"/>
          </p:cNvGrpSpPr>
          <p:nvPr/>
        </p:nvGrpSpPr>
        <p:grpSpPr bwMode="auto">
          <a:xfrm flipH="1" flipV="1">
            <a:off x="4191000" y="2590800"/>
            <a:ext cx="285750" cy="693738"/>
            <a:chOff x="2016" y="2640"/>
            <a:chExt cx="404" cy="920"/>
          </a:xfrm>
        </p:grpSpPr>
        <p:sp>
          <p:nvSpPr>
            <p:cNvPr id="115" name="Freeform 130"/>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16" name="Oval 131"/>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17" name="Group 132"/>
          <p:cNvGrpSpPr>
            <a:grpSpLocks noChangeAspect="1"/>
          </p:cNvGrpSpPr>
          <p:nvPr/>
        </p:nvGrpSpPr>
        <p:grpSpPr bwMode="auto">
          <a:xfrm flipH="1" flipV="1">
            <a:off x="3943350" y="3956050"/>
            <a:ext cx="285750" cy="692150"/>
            <a:chOff x="1200" y="2160"/>
            <a:chExt cx="404" cy="920"/>
          </a:xfrm>
        </p:grpSpPr>
        <p:sp>
          <p:nvSpPr>
            <p:cNvPr id="118" name="Oval 133"/>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19" name="Freeform 134"/>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20" name="Group 135"/>
          <p:cNvGrpSpPr>
            <a:grpSpLocks noChangeAspect="1"/>
          </p:cNvGrpSpPr>
          <p:nvPr/>
        </p:nvGrpSpPr>
        <p:grpSpPr bwMode="auto">
          <a:xfrm rot="20920138" flipV="1">
            <a:off x="4629150" y="4260850"/>
            <a:ext cx="230188" cy="558800"/>
            <a:chOff x="432" y="2928"/>
            <a:chExt cx="404" cy="920"/>
          </a:xfrm>
        </p:grpSpPr>
        <p:sp>
          <p:nvSpPr>
            <p:cNvPr id="121" name="Freeform 136"/>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22" name="Oval 137"/>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3" name="Group 138"/>
          <p:cNvGrpSpPr>
            <a:grpSpLocks/>
          </p:cNvGrpSpPr>
          <p:nvPr/>
        </p:nvGrpSpPr>
        <p:grpSpPr bwMode="auto">
          <a:xfrm rot="-5461066" flipH="1" flipV="1">
            <a:off x="6949282" y="5014119"/>
            <a:ext cx="288925" cy="623888"/>
            <a:chOff x="2016" y="2640"/>
            <a:chExt cx="404" cy="920"/>
          </a:xfrm>
        </p:grpSpPr>
        <p:sp>
          <p:nvSpPr>
            <p:cNvPr id="124" name="Freeform 13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25" name="Oval 140"/>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26" name="Group 141"/>
          <p:cNvGrpSpPr>
            <a:grpSpLocks noChangeAspect="1"/>
          </p:cNvGrpSpPr>
          <p:nvPr/>
        </p:nvGrpSpPr>
        <p:grpSpPr bwMode="auto">
          <a:xfrm flipH="1" flipV="1">
            <a:off x="4476750" y="5480051"/>
            <a:ext cx="287338" cy="696913"/>
            <a:chOff x="2476" y="2544"/>
            <a:chExt cx="404" cy="920"/>
          </a:xfrm>
        </p:grpSpPr>
        <p:sp>
          <p:nvSpPr>
            <p:cNvPr id="127" name="Freeform 142"/>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28" name="Oval 143"/>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29" name="Group 144"/>
          <p:cNvGrpSpPr>
            <a:grpSpLocks noChangeAspect="1"/>
          </p:cNvGrpSpPr>
          <p:nvPr/>
        </p:nvGrpSpPr>
        <p:grpSpPr bwMode="auto">
          <a:xfrm flipH="1" flipV="1">
            <a:off x="3429000" y="1752600"/>
            <a:ext cx="285750" cy="693738"/>
            <a:chOff x="2016" y="2640"/>
            <a:chExt cx="404" cy="920"/>
          </a:xfrm>
        </p:grpSpPr>
        <p:sp>
          <p:nvSpPr>
            <p:cNvPr id="130" name="Freeform 145"/>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31" name="Oval 146"/>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32" name="Group 147"/>
          <p:cNvGrpSpPr>
            <a:grpSpLocks noChangeAspect="1"/>
          </p:cNvGrpSpPr>
          <p:nvPr/>
        </p:nvGrpSpPr>
        <p:grpSpPr bwMode="auto">
          <a:xfrm flipH="1" flipV="1">
            <a:off x="3028950" y="3194050"/>
            <a:ext cx="285750" cy="692150"/>
            <a:chOff x="1200" y="2160"/>
            <a:chExt cx="404" cy="920"/>
          </a:xfrm>
        </p:grpSpPr>
        <p:sp>
          <p:nvSpPr>
            <p:cNvPr id="133" name="Oval 14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34" name="Freeform 14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35" name="Group 150"/>
          <p:cNvGrpSpPr>
            <a:grpSpLocks noChangeAspect="1"/>
          </p:cNvGrpSpPr>
          <p:nvPr/>
        </p:nvGrpSpPr>
        <p:grpSpPr bwMode="auto">
          <a:xfrm rot="20920138" flipV="1">
            <a:off x="3663950" y="5918200"/>
            <a:ext cx="230188" cy="558800"/>
            <a:chOff x="432" y="2928"/>
            <a:chExt cx="404" cy="920"/>
          </a:xfrm>
        </p:grpSpPr>
        <p:sp>
          <p:nvSpPr>
            <p:cNvPr id="136" name="Freeform 151"/>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37" name="Oval 152"/>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38" name="Group 153"/>
          <p:cNvGrpSpPr>
            <a:grpSpLocks noChangeAspect="1"/>
          </p:cNvGrpSpPr>
          <p:nvPr/>
        </p:nvGrpSpPr>
        <p:grpSpPr bwMode="auto">
          <a:xfrm rot="9658802" flipV="1">
            <a:off x="5086351" y="4108451"/>
            <a:ext cx="206375" cy="498475"/>
            <a:chOff x="2016" y="2640"/>
            <a:chExt cx="404" cy="920"/>
          </a:xfrm>
        </p:grpSpPr>
        <p:sp>
          <p:nvSpPr>
            <p:cNvPr id="139" name="Freeform 15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0" name="Oval 15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41" name="Group 156"/>
          <p:cNvGrpSpPr>
            <a:grpSpLocks/>
          </p:cNvGrpSpPr>
          <p:nvPr/>
        </p:nvGrpSpPr>
        <p:grpSpPr bwMode="auto">
          <a:xfrm rot="-5461066" flipH="1" flipV="1">
            <a:off x="8473282" y="4175919"/>
            <a:ext cx="288925" cy="623888"/>
            <a:chOff x="2016" y="2640"/>
            <a:chExt cx="404" cy="920"/>
          </a:xfrm>
        </p:grpSpPr>
        <p:sp>
          <p:nvSpPr>
            <p:cNvPr id="142" name="Freeform 15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43" name="Oval 158"/>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44" name="Group 159"/>
          <p:cNvGrpSpPr>
            <a:grpSpLocks/>
          </p:cNvGrpSpPr>
          <p:nvPr/>
        </p:nvGrpSpPr>
        <p:grpSpPr bwMode="auto">
          <a:xfrm rot="-5461066" flipH="1" flipV="1">
            <a:off x="4566445" y="4779170"/>
            <a:ext cx="288925" cy="623887"/>
            <a:chOff x="2016" y="2640"/>
            <a:chExt cx="404" cy="920"/>
          </a:xfrm>
        </p:grpSpPr>
        <p:sp>
          <p:nvSpPr>
            <p:cNvPr id="145" name="Freeform 16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6" name="Oval 161"/>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47" name="Group 162"/>
          <p:cNvGrpSpPr>
            <a:grpSpLocks noChangeAspect="1"/>
          </p:cNvGrpSpPr>
          <p:nvPr/>
        </p:nvGrpSpPr>
        <p:grpSpPr bwMode="auto">
          <a:xfrm flipH="1">
            <a:off x="5618164" y="2736850"/>
            <a:ext cx="250825" cy="609600"/>
            <a:chOff x="2476" y="2544"/>
            <a:chExt cx="404" cy="920"/>
          </a:xfrm>
        </p:grpSpPr>
        <p:sp>
          <p:nvSpPr>
            <p:cNvPr id="148" name="Freeform 16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49" name="Oval 164"/>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0" name="Group 165"/>
          <p:cNvGrpSpPr>
            <a:grpSpLocks noChangeAspect="1"/>
          </p:cNvGrpSpPr>
          <p:nvPr/>
        </p:nvGrpSpPr>
        <p:grpSpPr bwMode="auto">
          <a:xfrm flipH="1" flipV="1">
            <a:off x="7315200" y="2590800"/>
            <a:ext cx="285750" cy="692150"/>
            <a:chOff x="1200" y="2160"/>
            <a:chExt cx="404" cy="920"/>
          </a:xfrm>
        </p:grpSpPr>
        <p:sp>
          <p:nvSpPr>
            <p:cNvPr id="151" name="Oval 166"/>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52" name="Freeform 16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53" name="Group 168"/>
          <p:cNvGrpSpPr>
            <a:grpSpLocks/>
          </p:cNvGrpSpPr>
          <p:nvPr/>
        </p:nvGrpSpPr>
        <p:grpSpPr bwMode="auto">
          <a:xfrm rot="-5461066" flipH="1" flipV="1">
            <a:off x="3596482" y="4488657"/>
            <a:ext cx="288925" cy="623888"/>
            <a:chOff x="2016" y="2640"/>
            <a:chExt cx="404" cy="920"/>
          </a:xfrm>
        </p:grpSpPr>
        <p:sp>
          <p:nvSpPr>
            <p:cNvPr id="154" name="Freeform 169"/>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55" name="Oval 170"/>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56" name="Group 171"/>
          <p:cNvGrpSpPr>
            <a:grpSpLocks noChangeAspect="1"/>
          </p:cNvGrpSpPr>
          <p:nvPr/>
        </p:nvGrpSpPr>
        <p:grpSpPr bwMode="auto">
          <a:xfrm flipH="1" flipV="1">
            <a:off x="3705225" y="2133600"/>
            <a:ext cx="285750" cy="693738"/>
            <a:chOff x="2016" y="2640"/>
            <a:chExt cx="404" cy="920"/>
          </a:xfrm>
        </p:grpSpPr>
        <p:sp>
          <p:nvSpPr>
            <p:cNvPr id="157" name="Freeform 17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58" name="Oval 173"/>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59" name="Group 174"/>
          <p:cNvGrpSpPr>
            <a:grpSpLocks noChangeAspect="1"/>
          </p:cNvGrpSpPr>
          <p:nvPr/>
        </p:nvGrpSpPr>
        <p:grpSpPr bwMode="auto">
          <a:xfrm flipH="1" flipV="1">
            <a:off x="2867025" y="2667000"/>
            <a:ext cx="285750" cy="692150"/>
            <a:chOff x="1200" y="2160"/>
            <a:chExt cx="404" cy="920"/>
          </a:xfrm>
        </p:grpSpPr>
        <p:sp>
          <p:nvSpPr>
            <p:cNvPr id="160" name="Oval 175"/>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161" name="Freeform 176"/>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162" name="Group 177"/>
          <p:cNvGrpSpPr>
            <a:grpSpLocks noChangeAspect="1"/>
          </p:cNvGrpSpPr>
          <p:nvPr/>
        </p:nvGrpSpPr>
        <p:grpSpPr bwMode="auto">
          <a:xfrm flipH="1" flipV="1">
            <a:off x="7086600" y="1981200"/>
            <a:ext cx="285750" cy="693738"/>
            <a:chOff x="2016" y="2640"/>
            <a:chExt cx="404" cy="920"/>
          </a:xfrm>
        </p:grpSpPr>
        <p:sp>
          <p:nvSpPr>
            <p:cNvPr id="163" name="Freeform 178"/>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64" name="Oval 179"/>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65" name="Group 180"/>
          <p:cNvGrpSpPr>
            <a:grpSpLocks noChangeAspect="1"/>
          </p:cNvGrpSpPr>
          <p:nvPr/>
        </p:nvGrpSpPr>
        <p:grpSpPr bwMode="auto">
          <a:xfrm flipH="1" flipV="1">
            <a:off x="6629400" y="3200400"/>
            <a:ext cx="285750" cy="692150"/>
            <a:chOff x="1200" y="2160"/>
            <a:chExt cx="404" cy="920"/>
          </a:xfrm>
        </p:grpSpPr>
        <p:sp>
          <p:nvSpPr>
            <p:cNvPr id="166" name="Oval 181"/>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67" name="Freeform 182"/>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68" name="Group 183"/>
          <p:cNvGrpSpPr>
            <a:grpSpLocks/>
          </p:cNvGrpSpPr>
          <p:nvPr/>
        </p:nvGrpSpPr>
        <p:grpSpPr bwMode="auto">
          <a:xfrm rot="-5461066" flipH="1" flipV="1">
            <a:off x="5944395" y="5547520"/>
            <a:ext cx="288925" cy="623887"/>
            <a:chOff x="2016" y="2640"/>
            <a:chExt cx="404" cy="920"/>
          </a:xfrm>
        </p:grpSpPr>
        <p:sp>
          <p:nvSpPr>
            <p:cNvPr id="169" name="Freeform 18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70" name="Oval 185"/>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71" name="Group 186"/>
          <p:cNvGrpSpPr>
            <a:grpSpLocks noChangeAspect="1"/>
          </p:cNvGrpSpPr>
          <p:nvPr/>
        </p:nvGrpSpPr>
        <p:grpSpPr bwMode="auto">
          <a:xfrm flipH="1">
            <a:off x="8305801" y="2362200"/>
            <a:ext cx="250825" cy="609600"/>
            <a:chOff x="2476" y="2544"/>
            <a:chExt cx="404" cy="920"/>
          </a:xfrm>
        </p:grpSpPr>
        <p:sp>
          <p:nvSpPr>
            <p:cNvPr id="172" name="Freeform 187"/>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73" name="Oval 188"/>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74" name="Group 189"/>
          <p:cNvGrpSpPr>
            <a:grpSpLocks noChangeAspect="1"/>
          </p:cNvGrpSpPr>
          <p:nvPr/>
        </p:nvGrpSpPr>
        <p:grpSpPr bwMode="auto">
          <a:xfrm flipH="1" flipV="1">
            <a:off x="2895600" y="2286000"/>
            <a:ext cx="285750" cy="693738"/>
            <a:chOff x="2016" y="2640"/>
            <a:chExt cx="404" cy="920"/>
          </a:xfrm>
        </p:grpSpPr>
        <p:sp>
          <p:nvSpPr>
            <p:cNvPr id="175" name="Freeform 190"/>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76" name="Oval 191"/>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77" name="Group 192"/>
          <p:cNvGrpSpPr>
            <a:grpSpLocks noChangeAspect="1"/>
          </p:cNvGrpSpPr>
          <p:nvPr/>
        </p:nvGrpSpPr>
        <p:grpSpPr bwMode="auto">
          <a:xfrm rot="20920138" flipV="1">
            <a:off x="3276600" y="3581400"/>
            <a:ext cx="230188" cy="558800"/>
            <a:chOff x="432" y="2928"/>
            <a:chExt cx="404" cy="920"/>
          </a:xfrm>
        </p:grpSpPr>
        <p:sp>
          <p:nvSpPr>
            <p:cNvPr id="178" name="Freeform 193"/>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79" name="Oval 194"/>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80" name="Group 195"/>
          <p:cNvGrpSpPr>
            <a:grpSpLocks/>
          </p:cNvGrpSpPr>
          <p:nvPr/>
        </p:nvGrpSpPr>
        <p:grpSpPr bwMode="auto">
          <a:xfrm rot="-5461066" flipH="1" flipV="1">
            <a:off x="1996282" y="4556919"/>
            <a:ext cx="288925" cy="623888"/>
            <a:chOff x="2016" y="2640"/>
            <a:chExt cx="404" cy="920"/>
          </a:xfrm>
        </p:grpSpPr>
        <p:sp>
          <p:nvSpPr>
            <p:cNvPr id="181" name="Freeform 196"/>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82" name="Oval 197"/>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83" name="Group 198"/>
          <p:cNvGrpSpPr>
            <a:grpSpLocks noChangeAspect="1"/>
          </p:cNvGrpSpPr>
          <p:nvPr/>
        </p:nvGrpSpPr>
        <p:grpSpPr bwMode="auto">
          <a:xfrm flipH="1" flipV="1">
            <a:off x="3276600" y="5105401"/>
            <a:ext cx="287338" cy="696913"/>
            <a:chOff x="2476" y="2544"/>
            <a:chExt cx="404" cy="920"/>
          </a:xfrm>
        </p:grpSpPr>
        <p:sp>
          <p:nvSpPr>
            <p:cNvPr id="184" name="Freeform 19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85" name="Oval 200"/>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86" name="Group 201"/>
          <p:cNvGrpSpPr>
            <a:grpSpLocks noChangeAspect="1"/>
          </p:cNvGrpSpPr>
          <p:nvPr/>
        </p:nvGrpSpPr>
        <p:grpSpPr bwMode="auto">
          <a:xfrm flipH="1" flipV="1">
            <a:off x="8001000" y="1295400"/>
            <a:ext cx="285750" cy="693738"/>
            <a:chOff x="2016" y="2640"/>
            <a:chExt cx="404" cy="920"/>
          </a:xfrm>
        </p:grpSpPr>
        <p:sp>
          <p:nvSpPr>
            <p:cNvPr id="187" name="Freeform 20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88" name="Oval 203"/>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89" name="Group 204"/>
          <p:cNvGrpSpPr>
            <a:grpSpLocks noChangeAspect="1"/>
          </p:cNvGrpSpPr>
          <p:nvPr/>
        </p:nvGrpSpPr>
        <p:grpSpPr bwMode="auto">
          <a:xfrm flipH="1" flipV="1">
            <a:off x="9220200" y="1676400"/>
            <a:ext cx="285750" cy="692150"/>
            <a:chOff x="1200" y="2160"/>
            <a:chExt cx="404" cy="920"/>
          </a:xfrm>
        </p:grpSpPr>
        <p:sp>
          <p:nvSpPr>
            <p:cNvPr id="190" name="Oval 205"/>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191" name="Freeform 206"/>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192" name="Group 207"/>
          <p:cNvGrpSpPr>
            <a:grpSpLocks noChangeAspect="1"/>
          </p:cNvGrpSpPr>
          <p:nvPr/>
        </p:nvGrpSpPr>
        <p:grpSpPr bwMode="auto">
          <a:xfrm rot="20920138" flipV="1">
            <a:off x="3048000" y="5638800"/>
            <a:ext cx="230188" cy="558800"/>
            <a:chOff x="432" y="2928"/>
            <a:chExt cx="404" cy="920"/>
          </a:xfrm>
        </p:grpSpPr>
        <p:sp>
          <p:nvSpPr>
            <p:cNvPr id="193" name="Freeform 208"/>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194" name="Oval 209"/>
            <p:cNvSpPr>
              <a:spLocks noChangeAspect="1" noChangeArrowheads="1"/>
            </p:cNvSpPr>
            <p:nvPr/>
          </p:nvSpPr>
          <p:spPr bwMode="auto">
            <a:xfrm>
              <a:off x="594" y="3456"/>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195" name="Group 210"/>
          <p:cNvGrpSpPr>
            <a:grpSpLocks noChangeAspect="1"/>
          </p:cNvGrpSpPr>
          <p:nvPr/>
        </p:nvGrpSpPr>
        <p:grpSpPr bwMode="auto">
          <a:xfrm rot="9658802" flipV="1">
            <a:off x="3886201" y="3733801"/>
            <a:ext cx="206375" cy="498475"/>
            <a:chOff x="2016" y="2640"/>
            <a:chExt cx="404" cy="920"/>
          </a:xfrm>
        </p:grpSpPr>
        <p:sp>
          <p:nvSpPr>
            <p:cNvPr id="196" name="Freeform 211"/>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197" name="Oval 212"/>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198" name="Group 213"/>
          <p:cNvGrpSpPr>
            <a:grpSpLocks/>
          </p:cNvGrpSpPr>
          <p:nvPr/>
        </p:nvGrpSpPr>
        <p:grpSpPr bwMode="auto">
          <a:xfrm rot="-5461066" flipH="1" flipV="1">
            <a:off x="2453482" y="3490119"/>
            <a:ext cx="288925" cy="623888"/>
            <a:chOff x="2016" y="2640"/>
            <a:chExt cx="404" cy="920"/>
          </a:xfrm>
        </p:grpSpPr>
        <p:sp>
          <p:nvSpPr>
            <p:cNvPr id="199" name="Freeform 214"/>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00" name="Oval 215"/>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01" name="Group 216"/>
          <p:cNvGrpSpPr>
            <a:grpSpLocks noChangeAspect="1"/>
          </p:cNvGrpSpPr>
          <p:nvPr/>
        </p:nvGrpSpPr>
        <p:grpSpPr bwMode="auto">
          <a:xfrm flipH="1" flipV="1">
            <a:off x="9434513" y="3041650"/>
            <a:ext cx="285750" cy="692150"/>
            <a:chOff x="1200" y="2160"/>
            <a:chExt cx="404" cy="920"/>
          </a:xfrm>
        </p:grpSpPr>
        <p:sp>
          <p:nvSpPr>
            <p:cNvPr id="202" name="Oval 217"/>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03" name="Freeform 21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04" name="Group 219"/>
          <p:cNvGrpSpPr>
            <a:grpSpLocks/>
          </p:cNvGrpSpPr>
          <p:nvPr/>
        </p:nvGrpSpPr>
        <p:grpSpPr bwMode="auto">
          <a:xfrm rot="-5461066" flipH="1" flipV="1">
            <a:off x="9678195" y="4245770"/>
            <a:ext cx="288925" cy="623887"/>
            <a:chOff x="2016" y="2640"/>
            <a:chExt cx="404" cy="920"/>
          </a:xfrm>
        </p:grpSpPr>
        <p:sp>
          <p:nvSpPr>
            <p:cNvPr id="205" name="Freeform 22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06" name="Oval 221"/>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07" name="Group 222"/>
          <p:cNvGrpSpPr>
            <a:grpSpLocks noChangeAspect="1"/>
          </p:cNvGrpSpPr>
          <p:nvPr/>
        </p:nvGrpSpPr>
        <p:grpSpPr bwMode="auto">
          <a:xfrm flipH="1" flipV="1">
            <a:off x="9586913" y="2279650"/>
            <a:ext cx="285750" cy="693738"/>
            <a:chOff x="2016" y="2640"/>
            <a:chExt cx="404" cy="920"/>
          </a:xfrm>
        </p:grpSpPr>
        <p:sp>
          <p:nvSpPr>
            <p:cNvPr id="208" name="Freeform 22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09" name="Oval 224"/>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10" name="Group 225"/>
          <p:cNvGrpSpPr>
            <a:grpSpLocks noChangeAspect="1"/>
          </p:cNvGrpSpPr>
          <p:nvPr/>
        </p:nvGrpSpPr>
        <p:grpSpPr bwMode="auto">
          <a:xfrm flipH="1" flipV="1">
            <a:off x="8748713" y="2813050"/>
            <a:ext cx="285750" cy="692150"/>
            <a:chOff x="1200" y="2160"/>
            <a:chExt cx="404" cy="920"/>
          </a:xfrm>
        </p:grpSpPr>
        <p:sp>
          <p:nvSpPr>
            <p:cNvPr id="211" name="Oval 226"/>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12" name="Freeform 22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13" name="Group 228"/>
          <p:cNvGrpSpPr>
            <a:grpSpLocks noChangeAspect="1"/>
          </p:cNvGrpSpPr>
          <p:nvPr/>
        </p:nvGrpSpPr>
        <p:grpSpPr bwMode="auto">
          <a:xfrm flipH="1" flipV="1">
            <a:off x="9691688" y="1441450"/>
            <a:ext cx="285750" cy="693738"/>
            <a:chOff x="2016" y="2640"/>
            <a:chExt cx="404" cy="920"/>
          </a:xfrm>
        </p:grpSpPr>
        <p:sp>
          <p:nvSpPr>
            <p:cNvPr id="214" name="Freeform 229"/>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15" name="Oval 230"/>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16" name="Group 231"/>
          <p:cNvGrpSpPr>
            <a:grpSpLocks noChangeAspect="1"/>
          </p:cNvGrpSpPr>
          <p:nvPr/>
        </p:nvGrpSpPr>
        <p:grpSpPr bwMode="auto">
          <a:xfrm flipH="1" flipV="1">
            <a:off x="8396288" y="3194050"/>
            <a:ext cx="285750" cy="692150"/>
            <a:chOff x="1200" y="2160"/>
            <a:chExt cx="404" cy="920"/>
          </a:xfrm>
        </p:grpSpPr>
        <p:sp>
          <p:nvSpPr>
            <p:cNvPr id="217" name="Oval 232"/>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218" name="Freeform 233"/>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219" name="Group 234"/>
          <p:cNvGrpSpPr>
            <a:grpSpLocks/>
          </p:cNvGrpSpPr>
          <p:nvPr/>
        </p:nvGrpSpPr>
        <p:grpSpPr bwMode="auto">
          <a:xfrm rot="-5461066" flipH="1" flipV="1">
            <a:off x="9082882" y="4633119"/>
            <a:ext cx="288925" cy="623888"/>
            <a:chOff x="2016" y="2640"/>
            <a:chExt cx="404" cy="920"/>
          </a:xfrm>
        </p:grpSpPr>
        <p:sp>
          <p:nvSpPr>
            <p:cNvPr id="220" name="Freeform 235"/>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21" name="Oval 236"/>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22" name="Group 237"/>
          <p:cNvGrpSpPr>
            <a:grpSpLocks noChangeAspect="1"/>
          </p:cNvGrpSpPr>
          <p:nvPr/>
        </p:nvGrpSpPr>
        <p:grpSpPr bwMode="auto">
          <a:xfrm flipH="1">
            <a:off x="9220201" y="2133600"/>
            <a:ext cx="250825" cy="609600"/>
            <a:chOff x="2476" y="2544"/>
            <a:chExt cx="404" cy="920"/>
          </a:xfrm>
        </p:grpSpPr>
        <p:sp>
          <p:nvSpPr>
            <p:cNvPr id="223" name="Freeform 238"/>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24" name="Oval 239"/>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25" name="Group 240"/>
          <p:cNvGrpSpPr>
            <a:grpSpLocks noChangeAspect="1"/>
          </p:cNvGrpSpPr>
          <p:nvPr/>
        </p:nvGrpSpPr>
        <p:grpSpPr bwMode="auto">
          <a:xfrm flipH="1" flipV="1">
            <a:off x="8548688" y="2432050"/>
            <a:ext cx="285750" cy="693738"/>
            <a:chOff x="2016" y="2640"/>
            <a:chExt cx="404" cy="920"/>
          </a:xfrm>
        </p:grpSpPr>
        <p:sp>
          <p:nvSpPr>
            <p:cNvPr id="226" name="Freeform 241"/>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27" name="Oval 242"/>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28" name="Group 243"/>
          <p:cNvGrpSpPr>
            <a:grpSpLocks noChangeAspect="1"/>
          </p:cNvGrpSpPr>
          <p:nvPr/>
        </p:nvGrpSpPr>
        <p:grpSpPr bwMode="auto">
          <a:xfrm rot="20920138" flipV="1">
            <a:off x="8991600" y="3810000"/>
            <a:ext cx="230188" cy="558800"/>
            <a:chOff x="432" y="2928"/>
            <a:chExt cx="404" cy="920"/>
          </a:xfrm>
        </p:grpSpPr>
        <p:sp>
          <p:nvSpPr>
            <p:cNvPr id="229" name="Freeform 244"/>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0" name="Oval 245"/>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1" name="Group 246"/>
          <p:cNvGrpSpPr>
            <a:grpSpLocks/>
          </p:cNvGrpSpPr>
          <p:nvPr/>
        </p:nvGrpSpPr>
        <p:grpSpPr bwMode="auto">
          <a:xfrm rot="-5461066" flipH="1" flipV="1">
            <a:off x="7877970" y="4702970"/>
            <a:ext cx="288925" cy="623887"/>
            <a:chOff x="2016" y="2640"/>
            <a:chExt cx="404" cy="920"/>
          </a:xfrm>
        </p:grpSpPr>
        <p:sp>
          <p:nvSpPr>
            <p:cNvPr id="232" name="Freeform 247"/>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3" name="Oval 248"/>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4" name="Group 249"/>
          <p:cNvGrpSpPr>
            <a:grpSpLocks noChangeAspect="1"/>
          </p:cNvGrpSpPr>
          <p:nvPr/>
        </p:nvGrpSpPr>
        <p:grpSpPr bwMode="auto">
          <a:xfrm flipH="1" flipV="1">
            <a:off x="8610600" y="5029201"/>
            <a:ext cx="287338" cy="696913"/>
            <a:chOff x="2476" y="2544"/>
            <a:chExt cx="404" cy="920"/>
          </a:xfrm>
        </p:grpSpPr>
        <p:sp>
          <p:nvSpPr>
            <p:cNvPr id="235" name="Freeform 250"/>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6" name="Oval 251"/>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37" name="Group 252"/>
          <p:cNvGrpSpPr>
            <a:grpSpLocks noChangeAspect="1"/>
          </p:cNvGrpSpPr>
          <p:nvPr/>
        </p:nvGrpSpPr>
        <p:grpSpPr bwMode="auto">
          <a:xfrm flipH="1" flipV="1">
            <a:off x="8853488" y="1517650"/>
            <a:ext cx="285750" cy="693738"/>
            <a:chOff x="2016" y="2640"/>
            <a:chExt cx="404" cy="920"/>
          </a:xfrm>
        </p:grpSpPr>
        <p:sp>
          <p:nvSpPr>
            <p:cNvPr id="238" name="Freeform 25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39" name="Oval 25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0" name="Group 255"/>
          <p:cNvGrpSpPr>
            <a:grpSpLocks noChangeAspect="1"/>
          </p:cNvGrpSpPr>
          <p:nvPr/>
        </p:nvGrpSpPr>
        <p:grpSpPr bwMode="auto">
          <a:xfrm flipH="1" flipV="1">
            <a:off x="7710488" y="2965450"/>
            <a:ext cx="285750" cy="692150"/>
            <a:chOff x="1200" y="2160"/>
            <a:chExt cx="404" cy="920"/>
          </a:xfrm>
        </p:grpSpPr>
        <p:sp>
          <p:nvSpPr>
            <p:cNvPr id="241" name="Oval 256"/>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42" name="Freeform 257"/>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43" name="Group 258"/>
          <p:cNvGrpSpPr>
            <a:grpSpLocks noChangeAspect="1"/>
          </p:cNvGrpSpPr>
          <p:nvPr/>
        </p:nvGrpSpPr>
        <p:grpSpPr bwMode="auto">
          <a:xfrm rot="20920138" flipV="1">
            <a:off x="7772400" y="5562600"/>
            <a:ext cx="230188" cy="558800"/>
            <a:chOff x="432" y="2928"/>
            <a:chExt cx="404" cy="920"/>
          </a:xfrm>
        </p:grpSpPr>
        <p:sp>
          <p:nvSpPr>
            <p:cNvPr id="244" name="Freeform 259"/>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45" name="Oval 260"/>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46" name="Group 261"/>
          <p:cNvGrpSpPr>
            <a:grpSpLocks noChangeAspect="1"/>
          </p:cNvGrpSpPr>
          <p:nvPr/>
        </p:nvGrpSpPr>
        <p:grpSpPr bwMode="auto">
          <a:xfrm rot="9658802" flipV="1">
            <a:off x="9767889" y="3879851"/>
            <a:ext cx="206375" cy="498475"/>
            <a:chOff x="2016" y="2640"/>
            <a:chExt cx="404" cy="920"/>
          </a:xfrm>
        </p:grpSpPr>
        <p:sp>
          <p:nvSpPr>
            <p:cNvPr id="247" name="Freeform 26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48" name="Oval 263"/>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49" name="Group 264"/>
          <p:cNvGrpSpPr>
            <a:grpSpLocks/>
          </p:cNvGrpSpPr>
          <p:nvPr/>
        </p:nvGrpSpPr>
        <p:grpSpPr bwMode="auto">
          <a:xfrm rot="-5461066" flipH="1" flipV="1">
            <a:off x="8320882" y="3794919"/>
            <a:ext cx="288925" cy="623888"/>
            <a:chOff x="2016" y="2640"/>
            <a:chExt cx="404" cy="920"/>
          </a:xfrm>
        </p:grpSpPr>
        <p:sp>
          <p:nvSpPr>
            <p:cNvPr id="250" name="Freeform 265"/>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51" name="Oval 266"/>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52" name="Group 267"/>
          <p:cNvGrpSpPr>
            <a:grpSpLocks noChangeAspect="1"/>
          </p:cNvGrpSpPr>
          <p:nvPr/>
        </p:nvGrpSpPr>
        <p:grpSpPr bwMode="auto">
          <a:xfrm flipH="1" flipV="1">
            <a:off x="7591425" y="1905000"/>
            <a:ext cx="285750" cy="692150"/>
            <a:chOff x="1200" y="2160"/>
            <a:chExt cx="404" cy="920"/>
          </a:xfrm>
        </p:grpSpPr>
        <p:sp>
          <p:nvSpPr>
            <p:cNvPr id="253" name="Oval 268"/>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54" name="Freeform 26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55" name="Group 270"/>
          <p:cNvGrpSpPr>
            <a:grpSpLocks/>
          </p:cNvGrpSpPr>
          <p:nvPr/>
        </p:nvGrpSpPr>
        <p:grpSpPr bwMode="auto">
          <a:xfrm rot="-5461066" flipH="1" flipV="1">
            <a:off x="7835107" y="3109119"/>
            <a:ext cx="288925" cy="623888"/>
            <a:chOff x="2016" y="2640"/>
            <a:chExt cx="404" cy="920"/>
          </a:xfrm>
        </p:grpSpPr>
        <p:sp>
          <p:nvSpPr>
            <p:cNvPr id="256" name="Freeform 271"/>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57" name="Oval 272"/>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58" name="Group 273"/>
          <p:cNvGrpSpPr>
            <a:grpSpLocks noChangeAspect="1"/>
          </p:cNvGrpSpPr>
          <p:nvPr/>
        </p:nvGrpSpPr>
        <p:grpSpPr bwMode="auto">
          <a:xfrm flipH="1" flipV="1">
            <a:off x="7743825" y="1143000"/>
            <a:ext cx="285750" cy="693738"/>
            <a:chOff x="2016" y="2640"/>
            <a:chExt cx="404" cy="920"/>
          </a:xfrm>
        </p:grpSpPr>
        <p:sp>
          <p:nvSpPr>
            <p:cNvPr id="259" name="Freeform 27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0" name="Oval 275"/>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61" name="Group 276"/>
          <p:cNvGrpSpPr>
            <a:grpSpLocks noChangeAspect="1"/>
          </p:cNvGrpSpPr>
          <p:nvPr/>
        </p:nvGrpSpPr>
        <p:grpSpPr bwMode="auto">
          <a:xfrm flipH="1" flipV="1">
            <a:off x="6905625" y="1676400"/>
            <a:ext cx="285750" cy="692150"/>
            <a:chOff x="1200" y="2160"/>
            <a:chExt cx="404" cy="920"/>
          </a:xfrm>
        </p:grpSpPr>
        <p:sp>
          <p:nvSpPr>
            <p:cNvPr id="262" name="Oval 277"/>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63" name="Freeform 27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64" name="Group 279"/>
          <p:cNvGrpSpPr>
            <a:grpSpLocks noChangeAspect="1"/>
          </p:cNvGrpSpPr>
          <p:nvPr/>
        </p:nvGrpSpPr>
        <p:grpSpPr bwMode="auto">
          <a:xfrm flipH="1" flipV="1">
            <a:off x="8305800" y="1143000"/>
            <a:ext cx="285750" cy="693738"/>
            <a:chOff x="2016" y="2640"/>
            <a:chExt cx="404" cy="920"/>
          </a:xfrm>
        </p:grpSpPr>
        <p:sp>
          <p:nvSpPr>
            <p:cNvPr id="265" name="Freeform 280"/>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66" name="Oval 281"/>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67" name="Group 282"/>
          <p:cNvGrpSpPr>
            <a:grpSpLocks noChangeAspect="1"/>
          </p:cNvGrpSpPr>
          <p:nvPr/>
        </p:nvGrpSpPr>
        <p:grpSpPr bwMode="auto">
          <a:xfrm flipH="1" flipV="1">
            <a:off x="6553200" y="2057400"/>
            <a:ext cx="285750" cy="692150"/>
            <a:chOff x="1200" y="2160"/>
            <a:chExt cx="404" cy="920"/>
          </a:xfrm>
        </p:grpSpPr>
        <p:sp>
          <p:nvSpPr>
            <p:cNvPr id="268" name="Oval 283"/>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69" name="Freeform 284"/>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70" name="Group 285"/>
          <p:cNvGrpSpPr>
            <a:grpSpLocks/>
          </p:cNvGrpSpPr>
          <p:nvPr/>
        </p:nvGrpSpPr>
        <p:grpSpPr bwMode="auto">
          <a:xfrm rot="-5461066" flipH="1" flipV="1">
            <a:off x="6796882" y="3261519"/>
            <a:ext cx="288925" cy="623888"/>
            <a:chOff x="2016" y="2640"/>
            <a:chExt cx="404" cy="920"/>
          </a:xfrm>
        </p:grpSpPr>
        <p:sp>
          <p:nvSpPr>
            <p:cNvPr id="271" name="Freeform 286"/>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2" name="Oval 287"/>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3" name="Group 288"/>
          <p:cNvGrpSpPr>
            <a:grpSpLocks noChangeAspect="1"/>
          </p:cNvGrpSpPr>
          <p:nvPr/>
        </p:nvGrpSpPr>
        <p:grpSpPr bwMode="auto">
          <a:xfrm flipH="1">
            <a:off x="8001001" y="1828800"/>
            <a:ext cx="250825" cy="609600"/>
            <a:chOff x="2476" y="2544"/>
            <a:chExt cx="404" cy="920"/>
          </a:xfrm>
        </p:grpSpPr>
        <p:sp>
          <p:nvSpPr>
            <p:cNvPr id="274" name="Freeform 28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5" name="Oval 290"/>
            <p:cNvSpPr>
              <a:spLocks noChangeAspect="1" noChangeArrowheads="1"/>
            </p:cNvSpPr>
            <p:nvPr/>
          </p:nvSpPr>
          <p:spPr bwMode="auto">
            <a:xfrm>
              <a:off x="2620" y="3024"/>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6" name="Group 297"/>
          <p:cNvGrpSpPr>
            <a:grpSpLocks/>
          </p:cNvGrpSpPr>
          <p:nvPr/>
        </p:nvGrpSpPr>
        <p:grpSpPr bwMode="auto">
          <a:xfrm rot="-5461066" flipH="1" flipV="1">
            <a:off x="6034882" y="3566319"/>
            <a:ext cx="288925" cy="623888"/>
            <a:chOff x="2016" y="2640"/>
            <a:chExt cx="404" cy="920"/>
          </a:xfrm>
        </p:grpSpPr>
        <p:sp>
          <p:nvSpPr>
            <p:cNvPr id="277" name="Freeform 298"/>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78" name="Oval 299"/>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79" name="Group 300"/>
          <p:cNvGrpSpPr>
            <a:grpSpLocks noChangeAspect="1"/>
          </p:cNvGrpSpPr>
          <p:nvPr/>
        </p:nvGrpSpPr>
        <p:grpSpPr bwMode="auto">
          <a:xfrm flipH="1" flipV="1">
            <a:off x="7315200" y="4114801"/>
            <a:ext cx="287338" cy="696913"/>
            <a:chOff x="2476" y="2544"/>
            <a:chExt cx="404" cy="920"/>
          </a:xfrm>
        </p:grpSpPr>
        <p:sp>
          <p:nvSpPr>
            <p:cNvPr id="280" name="Freeform 301"/>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281" name="Oval 302"/>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282" name="Group 306"/>
          <p:cNvGrpSpPr>
            <a:grpSpLocks noChangeAspect="1"/>
          </p:cNvGrpSpPr>
          <p:nvPr/>
        </p:nvGrpSpPr>
        <p:grpSpPr bwMode="auto">
          <a:xfrm flipH="1" flipV="1">
            <a:off x="5867400" y="1828800"/>
            <a:ext cx="285750" cy="692150"/>
            <a:chOff x="1200" y="2160"/>
            <a:chExt cx="404" cy="920"/>
          </a:xfrm>
        </p:grpSpPr>
        <p:sp>
          <p:nvSpPr>
            <p:cNvPr id="283" name="Oval 307"/>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84" name="Freeform 30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85" name="Group 309"/>
          <p:cNvGrpSpPr>
            <a:grpSpLocks noChangeAspect="1"/>
          </p:cNvGrpSpPr>
          <p:nvPr/>
        </p:nvGrpSpPr>
        <p:grpSpPr bwMode="auto">
          <a:xfrm rot="20920138" flipV="1">
            <a:off x="6502400" y="4552950"/>
            <a:ext cx="230188" cy="558800"/>
            <a:chOff x="432" y="2928"/>
            <a:chExt cx="404" cy="920"/>
          </a:xfrm>
        </p:grpSpPr>
        <p:sp>
          <p:nvSpPr>
            <p:cNvPr id="286" name="Freeform 310"/>
            <p:cNvSpPr>
              <a:spLocks noChangeAspect="1"/>
            </p:cNvSpPr>
            <p:nvPr/>
          </p:nvSpPr>
          <p:spPr bwMode="auto">
            <a:xfrm rot="-12917366">
              <a:off x="432" y="2928"/>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87" name="Oval 311"/>
            <p:cNvSpPr>
              <a:spLocks noChangeAspect="1" noChangeArrowheads="1"/>
            </p:cNvSpPr>
            <p:nvPr/>
          </p:nvSpPr>
          <p:spPr bwMode="auto">
            <a:xfrm>
              <a:off x="594" y="3456"/>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88" name="Group 312"/>
          <p:cNvGrpSpPr>
            <a:grpSpLocks noChangeAspect="1"/>
          </p:cNvGrpSpPr>
          <p:nvPr/>
        </p:nvGrpSpPr>
        <p:grpSpPr bwMode="auto">
          <a:xfrm rot="9658802" flipV="1">
            <a:off x="7924801" y="2743201"/>
            <a:ext cx="206375" cy="498475"/>
            <a:chOff x="2016" y="2640"/>
            <a:chExt cx="404" cy="920"/>
          </a:xfrm>
        </p:grpSpPr>
        <p:sp>
          <p:nvSpPr>
            <p:cNvPr id="289" name="Freeform 313"/>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0" name="Oval 314"/>
            <p:cNvSpPr>
              <a:spLocks noChangeAspect="1"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91" name="Group 315"/>
          <p:cNvGrpSpPr>
            <a:grpSpLocks/>
          </p:cNvGrpSpPr>
          <p:nvPr/>
        </p:nvGrpSpPr>
        <p:grpSpPr bwMode="auto">
          <a:xfrm rot="-5461066" flipH="1" flipV="1">
            <a:off x="6034882" y="2651919"/>
            <a:ext cx="288925" cy="623888"/>
            <a:chOff x="2016" y="2640"/>
            <a:chExt cx="404" cy="920"/>
          </a:xfrm>
        </p:grpSpPr>
        <p:sp>
          <p:nvSpPr>
            <p:cNvPr id="292" name="Freeform 316"/>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293" name="Oval 317"/>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294" name="Group 318"/>
          <p:cNvGrpSpPr>
            <a:grpSpLocks noChangeAspect="1"/>
          </p:cNvGrpSpPr>
          <p:nvPr/>
        </p:nvGrpSpPr>
        <p:grpSpPr bwMode="auto">
          <a:xfrm flipH="1" flipV="1">
            <a:off x="7162800" y="838200"/>
            <a:ext cx="285750" cy="692150"/>
            <a:chOff x="1200" y="2160"/>
            <a:chExt cx="404" cy="920"/>
          </a:xfrm>
        </p:grpSpPr>
        <p:sp>
          <p:nvSpPr>
            <p:cNvPr id="295" name="Oval 319"/>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96" name="Freeform 320"/>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297" name="Group 321"/>
          <p:cNvGrpSpPr>
            <a:grpSpLocks noChangeAspect="1"/>
          </p:cNvGrpSpPr>
          <p:nvPr/>
        </p:nvGrpSpPr>
        <p:grpSpPr bwMode="auto">
          <a:xfrm flipH="1" flipV="1">
            <a:off x="2819400" y="3886200"/>
            <a:ext cx="285750" cy="692150"/>
            <a:chOff x="1200" y="2160"/>
            <a:chExt cx="404" cy="920"/>
          </a:xfrm>
        </p:grpSpPr>
        <p:sp>
          <p:nvSpPr>
            <p:cNvPr id="298" name="Oval 322"/>
            <p:cNvSpPr>
              <a:spLocks noChangeAspect="1" noChangeArrowheads="1"/>
            </p:cNvSpPr>
            <p:nvPr/>
          </p:nvSpPr>
          <p:spPr bwMode="auto">
            <a:xfrm>
              <a:off x="1488" y="2592"/>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sp>
          <p:nvSpPr>
            <p:cNvPr id="299" name="Freeform 323"/>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grpSp>
      <p:grpSp>
        <p:nvGrpSpPr>
          <p:cNvPr id="300" name="Group 324"/>
          <p:cNvGrpSpPr>
            <a:grpSpLocks/>
          </p:cNvGrpSpPr>
          <p:nvPr/>
        </p:nvGrpSpPr>
        <p:grpSpPr bwMode="auto">
          <a:xfrm rot="-5461066" flipH="1" flipV="1">
            <a:off x="6796882" y="5928519"/>
            <a:ext cx="288925" cy="623888"/>
            <a:chOff x="2016" y="2640"/>
            <a:chExt cx="404" cy="920"/>
          </a:xfrm>
        </p:grpSpPr>
        <p:sp>
          <p:nvSpPr>
            <p:cNvPr id="301" name="Freeform 325"/>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02" name="Oval 326"/>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03" name="Group 327"/>
          <p:cNvGrpSpPr>
            <a:grpSpLocks noChangeAspect="1"/>
          </p:cNvGrpSpPr>
          <p:nvPr/>
        </p:nvGrpSpPr>
        <p:grpSpPr bwMode="auto">
          <a:xfrm flipH="1" flipV="1">
            <a:off x="8382000" y="5029200"/>
            <a:ext cx="285750" cy="692150"/>
            <a:chOff x="1200" y="2160"/>
            <a:chExt cx="404" cy="920"/>
          </a:xfrm>
        </p:grpSpPr>
        <p:sp>
          <p:nvSpPr>
            <p:cNvPr id="304" name="Oval 328"/>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305" name="Freeform 329"/>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306" name="Group 330"/>
          <p:cNvGrpSpPr>
            <a:grpSpLocks/>
          </p:cNvGrpSpPr>
          <p:nvPr/>
        </p:nvGrpSpPr>
        <p:grpSpPr bwMode="auto">
          <a:xfrm rot="-5461066" flipH="1" flipV="1">
            <a:off x="2986882" y="4633119"/>
            <a:ext cx="288925" cy="623888"/>
            <a:chOff x="2016" y="2640"/>
            <a:chExt cx="404" cy="920"/>
          </a:xfrm>
        </p:grpSpPr>
        <p:sp>
          <p:nvSpPr>
            <p:cNvPr id="307" name="Freeform 331"/>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rgbClr val="FF0000"/>
              </a:solidFill>
              <a:round/>
              <a:headEnd/>
              <a:tailEnd/>
            </a:ln>
            <a:effectLst/>
          </p:spPr>
          <p:txBody>
            <a:bodyPr/>
            <a:lstStyle/>
            <a:p>
              <a:endParaRPr lang="el-GR"/>
            </a:p>
          </p:txBody>
        </p:sp>
        <p:sp>
          <p:nvSpPr>
            <p:cNvPr id="308" name="Oval 332"/>
            <p:cNvSpPr>
              <a:spLocks noChangeArrowheads="1"/>
            </p:cNvSpPr>
            <p:nvPr/>
          </p:nvSpPr>
          <p:spPr bwMode="auto">
            <a:xfrm>
              <a:off x="2208" y="3120"/>
              <a:ext cx="48" cy="48"/>
            </a:xfrm>
            <a:prstGeom prst="ellipse">
              <a:avLst/>
            </a:prstGeom>
            <a:solidFill>
              <a:schemeClr val="tx1"/>
            </a:solidFill>
            <a:ln w="9525">
              <a:solidFill>
                <a:srgbClr val="FF0000"/>
              </a:solidFill>
              <a:round/>
              <a:headEnd/>
              <a:tailEnd/>
            </a:ln>
            <a:effectLst/>
          </p:spPr>
          <p:txBody>
            <a:bodyPr wrap="none" anchor="ctr"/>
            <a:lstStyle/>
            <a:p>
              <a:endParaRPr lang="el-GR"/>
            </a:p>
          </p:txBody>
        </p:sp>
      </p:grpSp>
      <p:grpSp>
        <p:nvGrpSpPr>
          <p:cNvPr id="309" name="Group 333"/>
          <p:cNvGrpSpPr>
            <a:grpSpLocks noChangeAspect="1"/>
          </p:cNvGrpSpPr>
          <p:nvPr/>
        </p:nvGrpSpPr>
        <p:grpSpPr bwMode="auto">
          <a:xfrm flipH="1" flipV="1">
            <a:off x="7315200" y="1371600"/>
            <a:ext cx="285750" cy="693738"/>
            <a:chOff x="2016" y="2640"/>
            <a:chExt cx="404" cy="920"/>
          </a:xfrm>
        </p:grpSpPr>
        <p:sp>
          <p:nvSpPr>
            <p:cNvPr id="310" name="Freeform 334"/>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11" name="Oval 335"/>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12" name="Group 336"/>
          <p:cNvGrpSpPr>
            <a:grpSpLocks noChangeAspect="1"/>
          </p:cNvGrpSpPr>
          <p:nvPr/>
        </p:nvGrpSpPr>
        <p:grpSpPr bwMode="auto">
          <a:xfrm flipH="1" flipV="1">
            <a:off x="6115050" y="4454525"/>
            <a:ext cx="285750" cy="692150"/>
            <a:chOff x="1200" y="2160"/>
            <a:chExt cx="404" cy="920"/>
          </a:xfrm>
        </p:grpSpPr>
        <p:sp>
          <p:nvSpPr>
            <p:cNvPr id="313" name="Oval 337"/>
            <p:cNvSpPr>
              <a:spLocks noChangeAspect="1" noChangeArrowheads="1"/>
            </p:cNvSpPr>
            <p:nvPr/>
          </p:nvSpPr>
          <p:spPr bwMode="auto">
            <a:xfrm>
              <a:off x="1488" y="2592"/>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sp>
          <p:nvSpPr>
            <p:cNvPr id="314" name="Freeform 338"/>
            <p:cNvSpPr>
              <a:spLocks noChangeAspect="1"/>
            </p:cNvSpPr>
            <p:nvPr/>
          </p:nvSpPr>
          <p:spPr bwMode="auto">
            <a:xfrm rot="2294799">
              <a:off x="1200" y="216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grpSp>
      <p:grpSp>
        <p:nvGrpSpPr>
          <p:cNvPr id="315" name="Group 339"/>
          <p:cNvGrpSpPr>
            <a:grpSpLocks/>
          </p:cNvGrpSpPr>
          <p:nvPr/>
        </p:nvGrpSpPr>
        <p:grpSpPr bwMode="auto">
          <a:xfrm rot="-5461066" flipH="1" flipV="1">
            <a:off x="8397082" y="5776119"/>
            <a:ext cx="288925" cy="623888"/>
            <a:chOff x="2016" y="2640"/>
            <a:chExt cx="404" cy="920"/>
          </a:xfrm>
        </p:grpSpPr>
        <p:sp>
          <p:nvSpPr>
            <p:cNvPr id="316" name="Freeform 340"/>
            <p:cNvSpPr>
              <a:spLocks/>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17" name="Oval 341"/>
            <p:cNvSpPr>
              <a:spLocks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18" name="Group 342"/>
          <p:cNvGrpSpPr>
            <a:grpSpLocks noChangeAspect="1"/>
          </p:cNvGrpSpPr>
          <p:nvPr/>
        </p:nvGrpSpPr>
        <p:grpSpPr bwMode="auto">
          <a:xfrm flipH="1">
            <a:off x="4495801" y="1752600"/>
            <a:ext cx="250825" cy="609600"/>
            <a:chOff x="2476" y="2544"/>
            <a:chExt cx="404" cy="920"/>
          </a:xfrm>
        </p:grpSpPr>
        <p:sp>
          <p:nvSpPr>
            <p:cNvPr id="319" name="Freeform 343"/>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20" name="Oval 344"/>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21" name="Group 345"/>
          <p:cNvGrpSpPr>
            <a:grpSpLocks noChangeAspect="1"/>
          </p:cNvGrpSpPr>
          <p:nvPr/>
        </p:nvGrpSpPr>
        <p:grpSpPr bwMode="auto">
          <a:xfrm flipH="1" flipV="1">
            <a:off x="3657600" y="2667000"/>
            <a:ext cx="285750" cy="693738"/>
            <a:chOff x="2016" y="2640"/>
            <a:chExt cx="404" cy="920"/>
          </a:xfrm>
        </p:grpSpPr>
        <p:sp>
          <p:nvSpPr>
            <p:cNvPr id="322" name="Freeform 346"/>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23" name="Oval 347"/>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24" name="Group 348"/>
          <p:cNvGrpSpPr>
            <a:grpSpLocks noChangeAspect="1"/>
          </p:cNvGrpSpPr>
          <p:nvPr/>
        </p:nvGrpSpPr>
        <p:grpSpPr bwMode="auto">
          <a:xfrm flipH="1" flipV="1">
            <a:off x="4876800" y="4451351"/>
            <a:ext cx="287338" cy="696913"/>
            <a:chOff x="2476" y="2544"/>
            <a:chExt cx="404" cy="920"/>
          </a:xfrm>
        </p:grpSpPr>
        <p:sp>
          <p:nvSpPr>
            <p:cNvPr id="325" name="Freeform 349"/>
            <p:cNvSpPr>
              <a:spLocks noChangeAspect="1"/>
            </p:cNvSpPr>
            <p:nvPr/>
          </p:nvSpPr>
          <p:spPr bwMode="auto">
            <a:xfrm rot="-2126604">
              <a:off x="2476" y="2544"/>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26" name="Oval 350"/>
            <p:cNvSpPr>
              <a:spLocks noChangeAspect="1" noChangeArrowheads="1"/>
            </p:cNvSpPr>
            <p:nvPr/>
          </p:nvSpPr>
          <p:spPr bwMode="auto">
            <a:xfrm>
              <a:off x="2620" y="3024"/>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27" name="Group 351"/>
          <p:cNvGrpSpPr>
            <a:grpSpLocks noChangeAspect="1"/>
          </p:cNvGrpSpPr>
          <p:nvPr/>
        </p:nvGrpSpPr>
        <p:grpSpPr bwMode="auto">
          <a:xfrm flipH="1" flipV="1">
            <a:off x="4648200" y="2133600"/>
            <a:ext cx="285750" cy="693738"/>
            <a:chOff x="2016" y="2640"/>
            <a:chExt cx="404" cy="920"/>
          </a:xfrm>
        </p:grpSpPr>
        <p:sp>
          <p:nvSpPr>
            <p:cNvPr id="328" name="Freeform 352"/>
            <p:cNvSpPr>
              <a:spLocks noChangeAspect="1"/>
            </p:cNvSpPr>
            <p:nvPr/>
          </p:nvSpPr>
          <p:spPr bwMode="auto">
            <a:xfrm rot="10800000">
              <a:off x="2016" y="2640"/>
              <a:ext cx="404" cy="920"/>
            </a:xfrm>
            <a:custGeom>
              <a:avLst/>
              <a:gdLst/>
              <a:ahLst/>
              <a:cxnLst>
                <a:cxn ang="0">
                  <a:pos x="1016" y="88"/>
                </a:cxn>
                <a:cxn ang="0">
                  <a:pos x="776" y="40"/>
                </a:cxn>
                <a:cxn ang="0">
                  <a:pos x="920" y="328"/>
                </a:cxn>
                <a:cxn ang="0">
                  <a:pos x="680" y="328"/>
                </a:cxn>
                <a:cxn ang="0">
                  <a:pos x="776" y="616"/>
                </a:cxn>
                <a:cxn ang="0">
                  <a:pos x="536" y="760"/>
                </a:cxn>
                <a:cxn ang="0">
                  <a:pos x="680" y="1000"/>
                </a:cxn>
                <a:cxn ang="0">
                  <a:pos x="344" y="1144"/>
                </a:cxn>
                <a:cxn ang="0">
                  <a:pos x="536" y="1528"/>
                </a:cxn>
                <a:cxn ang="0">
                  <a:pos x="56" y="1768"/>
                </a:cxn>
                <a:cxn ang="0">
                  <a:pos x="200" y="2248"/>
                </a:cxn>
                <a:cxn ang="0">
                  <a:pos x="536" y="2152"/>
                </a:cxn>
                <a:cxn ang="0">
                  <a:pos x="344" y="1912"/>
                </a:cxn>
              </a:cxnLst>
              <a:rect l="0" t="0" r="r" b="b"/>
              <a:pathLst>
                <a:path w="1016" h="2312">
                  <a:moveTo>
                    <a:pt x="1016" y="88"/>
                  </a:moveTo>
                  <a:cubicBezTo>
                    <a:pt x="904" y="44"/>
                    <a:pt x="792" y="0"/>
                    <a:pt x="776" y="40"/>
                  </a:cubicBezTo>
                  <a:cubicBezTo>
                    <a:pt x="760" y="80"/>
                    <a:pt x="936" y="280"/>
                    <a:pt x="920" y="328"/>
                  </a:cubicBezTo>
                  <a:cubicBezTo>
                    <a:pt x="904" y="376"/>
                    <a:pt x="704" y="280"/>
                    <a:pt x="680" y="328"/>
                  </a:cubicBezTo>
                  <a:cubicBezTo>
                    <a:pt x="656" y="376"/>
                    <a:pt x="800" y="544"/>
                    <a:pt x="776" y="616"/>
                  </a:cubicBezTo>
                  <a:cubicBezTo>
                    <a:pt x="752" y="688"/>
                    <a:pt x="552" y="696"/>
                    <a:pt x="536" y="760"/>
                  </a:cubicBezTo>
                  <a:cubicBezTo>
                    <a:pt x="520" y="824"/>
                    <a:pt x="712" y="936"/>
                    <a:pt x="680" y="1000"/>
                  </a:cubicBezTo>
                  <a:cubicBezTo>
                    <a:pt x="648" y="1064"/>
                    <a:pt x="368" y="1056"/>
                    <a:pt x="344" y="1144"/>
                  </a:cubicBezTo>
                  <a:cubicBezTo>
                    <a:pt x="320" y="1232"/>
                    <a:pt x="584" y="1424"/>
                    <a:pt x="536" y="1528"/>
                  </a:cubicBezTo>
                  <a:cubicBezTo>
                    <a:pt x="488" y="1632"/>
                    <a:pt x="112" y="1648"/>
                    <a:pt x="56" y="1768"/>
                  </a:cubicBezTo>
                  <a:cubicBezTo>
                    <a:pt x="0" y="1888"/>
                    <a:pt x="120" y="2184"/>
                    <a:pt x="200" y="2248"/>
                  </a:cubicBezTo>
                  <a:cubicBezTo>
                    <a:pt x="280" y="2312"/>
                    <a:pt x="512" y="2208"/>
                    <a:pt x="536" y="2152"/>
                  </a:cubicBezTo>
                  <a:cubicBezTo>
                    <a:pt x="560" y="2096"/>
                    <a:pt x="452" y="2004"/>
                    <a:pt x="344" y="1912"/>
                  </a:cubicBezTo>
                </a:path>
              </a:pathLst>
            </a:custGeom>
            <a:noFill/>
            <a:ln w="9525">
              <a:solidFill>
                <a:schemeClr val="tx2"/>
              </a:solidFill>
              <a:round/>
              <a:headEnd/>
              <a:tailEnd/>
            </a:ln>
            <a:effectLst/>
          </p:spPr>
          <p:txBody>
            <a:bodyPr/>
            <a:lstStyle/>
            <a:p>
              <a:endParaRPr lang="el-GR"/>
            </a:p>
          </p:txBody>
        </p:sp>
        <p:sp>
          <p:nvSpPr>
            <p:cNvPr id="329" name="Oval 353"/>
            <p:cNvSpPr>
              <a:spLocks noChangeAspect="1" noChangeArrowheads="1"/>
            </p:cNvSpPr>
            <p:nvPr/>
          </p:nvSpPr>
          <p:spPr bwMode="auto">
            <a:xfrm>
              <a:off x="2208" y="3120"/>
              <a:ext cx="48" cy="48"/>
            </a:xfrm>
            <a:prstGeom prst="ellipse">
              <a:avLst/>
            </a:prstGeom>
            <a:solidFill>
              <a:schemeClr val="tx1"/>
            </a:solidFill>
            <a:ln w="9525">
              <a:solidFill>
                <a:schemeClr val="tx2"/>
              </a:solidFill>
              <a:round/>
              <a:headEnd/>
              <a:tailEnd/>
            </a:ln>
            <a:effectLst/>
          </p:spPr>
          <p:txBody>
            <a:bodyPr wrap="none" anchor="ctr"/>
            <a:lstStyle/>
            <a:p>
              <a:endParaRPr lang="el-GR"/>
            </a:p>
          </p:txBody>
        </p:sp>
      </p:grpSp>
      <p:grpSp>
        <p:nvGrpSpPr>
          <p:cNvPr id="330" name="Group 354"/>
          <p:cNvGrpSpPr>
            <a:grpSpLocks/>
          </p:cNvGrpSpPr>
          <p:nvPr/>
        </p:nvGrpSpPr>
        <p:grpSpPr bwMode="auto">
          <a:xfrm>
            <a:off x="5562600" y="1828800"/>
            <a:ext cx="3962400" cy="3886200"/>
            <a:chOff x="1152" y="462"/>
            <a:chExt cx="912" cy="616"/>
          </a:xfrm>
        </p:grpSpPr>
        <p:grpSp>
          <p:nvGrpSpPr>
            <p:cNvPr id="331" name="Group 355"/>
            <p:cNvGrpSpPr>
              <a:grpSpLocks/>
            </p:cNvGrpSpPr>
            <p:nvPr/>
          </p:nvGrpSpPr>
          <p:grpSpPr bwMode="auto">
            <a:xfrm>
              <a:off x="1404" y="516"/>
              <a:ext cx="354" cy="496"/>
              <a:chOff x="1218" y="3332"/>
              <a:chExt cx="354" cy="496"/>
            </a:xfrm>
          </p:grpSpPr>
          <p:sp>
            <p:nvSpPr>
              <p:cNvPr id="357" name="Oval 356"/>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8" name="Freeform 357"/>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32" name="Group 358"/>
            <p:cNvGrpSpPr>
              <a:grpSpLocks/>
            </p:cNvGrpSpPr>
            <p:nvPr/>
          </p:nvGrpSpPr>
          <p:grpSpPr bwMode="auto">
            <a:xfrm>
              <a:off x="1464" y="462"/>
              <a:ext cx="248" cy="496"/>
              <a:chOff x="1872" y="3264"/>
              <a:chExt cx="248" cy="496"/>
            </a:xfrm>
          </p:grpSpPr>
          <p:sp>
            <p:nvSpPr>
              <p:cNvPr id="355" name="Oval 359"/>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6" name="Freeform 360"/>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33" name="Group 361"/>
            <p:cNvGrpSpPr>
              <a:grpSpLocks/>
            </p:cNvGrpSpPr>
            <p:nvPr/>
          </p:nvGrpSpPr>
          <p:grpSpPr bwMode="auto">
            <a:xfrm rot="1207927" flipV="1">
              <a:off x="1326" y="606"/>
              <a:ext cx="502" cy="248"/>
              <a:chOff x="2256" y="3408"/>
              <a:chExt cx="502" cy="248"/>
            </a:xfrm>
          </p:grpSpPr>
          <p:sp>
            <p:nvSpPr>
              <p:cNvPr id="353" name="Oval 362"/>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4" name="Freeform 363"/>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34" name="Group 364"/>
            <p:cNvGrpSpPr>
              <a:grpSpLocks/>
            </p:cNvGrpSpPr>
            <p:nvPr/>
          </p:nvGrpSpPr>
          <p:grpSpPr bwMode="auto">
            <a:xfrm>
              <a:off x="1296" y="580"/>
              <a:ext cx="496" cy="248"/>
              <a:chOff x="2400" y="3984"/>
              <a:chExt cx="496" cy="248"/>
            </a:xfrm>
          </p:grpSpPr>
          <p:sp>
            <p:nvSpPr>
              <p:cNvPr id="351" name="Oval 365"/>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2" name="Freeform 366"/>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335" name="Oval 367"/>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336" name="Group 368"/>
            <p:cNvGrpSpPr>
              <a:grpSpLocks/>
            </p:cNvGrpSpPr>
            <p:nvPr/>
          </p:nvGrpSpPr>
          <p:grpSpPr bwMode="auto">
            <a:xfrm>
              <a:off x="1392" y="612"/>
              <a:ext cx="332" cy="310"/>
              <a:chOff x="4822" y="3824"/>
              <a:chExt cx="332" cy="310"/>
            </a:xfrm>
          </p:grpSpPr>
          <p:sp>
            <p:nvSpPr>
              <p:cNvPr id="349" name="Oval 369"/>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0" name="Freeform 370"/>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337" name="Group 371"/>
            <p:cNvGrpSpPr>
              <a:grpSpLocks/>
            </p:cNvGrpSpPr>
            <p:nvPr/>
          </p:nvGrpSpPr>
          <p:grpSpPr bwMode="auto">
            <a:xfrm>
              <a:off x="1152" y="603"/>
              <a:ext cx="912" cy="475"/>
              <a:chOff x="1152" y="603"/>
              <a:chExt cx="912" cy="475"/>
            </a:xfrm>
          </p:grpSpPr>
          <p:grpSp>
            <p:nvGrpSpPr>
              <p:cNvPr id="344" name="Group 372"/>
              <p:cNvGrpSpPr>
                <a:grpSpLocks/>
              </p:cNvGrpSpPr>
              <p:nvPr/>
            </p:nvGrpSpPr>
            <p:grpSpPr bwMode="auto">
              <a:xfrm rot="7446075" flipH="1">
                <a:off x="1131" y="681"/>
                <a:ext cx="418" cy="375"/>
                <a:chOff x="3024" y="3408"/>
                <a:chExt cx="418" cy="375"/>
              </a:xfrm>
            </p:grpSpPr>
            <p:sp>
              <p:nvSpPr>
                <p:cNvPr id="347" name="Oval 373"/>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8" name="Freeform 374"/>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345" name="Freeform 375"/>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346" name="Oval 376"/>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338" name="Oval 377"/>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39" name="Oval 378"/>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0" name="Oval 379"/>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1" name="Oval 380"/>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2" name="Oval 381"/>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3" name="Oval 382"/>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21659" y="-243408"/>
            <a:ext cx="7772400" cy="1143000"/>
          </a:xfrm>
          <a:prstGeom prst="rect">
            <a:avLst/>
          </a:prstGeom>
          <a:noFill/>
          <a:ln w="9525">
            <a:noFill/>
            <a:miter lim="800000"/>
            <a:headEnd/>
            <a:tailEnd/>
          </a:ln>
          <a:effectLst/>
        </p:spPr>
        <p:txBody>
          <a:bodyPr lIns="92075" tIns="46038" rIns="92075" bIns="46038" anchor="ctr"/>
          <a:lstStyle/>
          <a:p>
            <a:pPr algn="ctr">
              <a:spcBef>
                <a:spcPct val="0"/>
              </a:spcBef>
            </a:pPr>
            <a:r>
              <a:rPr lang="el-GR" sz="4000" b="1" dirty="0">
                <a:solidFill>
                  <a:schemeClr val="accent3"/>
                </a:solidFill>
                <a:latin typeface="+mj-lt"/>
                <a:ea typeface="+mj-ea"/>
                <a:cs typeface="+mj-cs"/>
              </a:rPr>
              <a:t>Ανατομία ενός </a:t>
            </a:r>
            <a:r>
              <a:rPr lang="en-US" sz="4000" b="1" dirty="0">
                <a:solidFill>
                  <a:schemeClr val="accent3"/>
                </a:solidFill>
                <a:latin typeface="+mj-lt"/>
                <a:ea typeface="+mj-ea"/>
                <a:cs typeface="+mj-cs"/>
              </a:rPr>
              <a:t>Spinneret</a:t>
            </a:r>
          </a:p>
        </p:txBody>
      </p:sp>
      <p:pic>
        <p:nvPicPr>
          <p:cNvPr id="6" name="Picture 3"/>
          <p:cNvPicPr>
            <a:picLocks noChangeArrowheads="1"/>
          </p:cNvPicPr>
          <p:nvPr/>
        </p:nvPicPr>
        <p:blipFill>
          <a:blip r:embed="rId2" cstate="print"/>
          <a:srcRect/>
          <a:stretch>
            <a:fillRect/>
          </a:stretch>
        </p:blipFill>
        <p:spPr bwMode="auto">
          <a:xfrm>
            <a:off x="1905000" y="2209800"/>
            <a:ext cx="2667000" cy="4648200"/>
          </a:xfrm>
          <a:prstGeom prst="rect">
            <a:avLst/>
          </a:prstGeom>
          <a:noFill/>
          <a:ln w="9525">
            <a:noFill/>
            <a:miter lim="800000"/>
            <a:headEnd/>
            <a:tailEnd/>
          </a:ln>
          <a:effectLst/>
        </p:spPr>
      </p:pic>
      <p:sp>
        <p:nvSpPr>
          <p:cNvPr id="7" name="Rectangle 4"/>
          <p:cNvSpPr>
            <a:spLocks noChangeArrowheads="1"/>
          </p:cNvSpPr>
          <p:nvPr/>
        </p:nvSpPr>
        <p:spPr bwMode="auto">
          <a:xfrm>
            <a:off x="1764381" y="1720014"/>
            <a:ext cx="952184" cy="308419"/>
          </a:xfrm>
          <a:prstGeom prst="rect">
            <a:avLst/>
          </a:prstGeom>
          <a:noFill/>
          <a:ln w="9525">
            <a:noFill/>
            <a:miter lim="800000"/>
            <a:headEnd/>
            <a:tailEnd/>
          </a:ln>
          <a:effectLst/>
        </p:spPr>
        <p:txBody>
          <a:bodyPr wrap="none" lIns="92075" tIns="46038" rIns="92075" bIns="46038">
            <a:spAutoFit/>
          </a:bodyPr>
          <a:lstStyle/>
          <a:p>
            <a:pPr eaLnBrk="0" hangingPunct="0"/>
            <a:r>
              <a:rPr lang="en-US" dirty="0"/>
              <a:t>Spinneret</a:t>
            </a:r>
          </a:p>
        </p:txBody>
      </p:sp>
      <p:grpSp>
        <p:nvGrpSpPr>
          <p:cNvPr id="8" name="Group 5"/>
          <p:cNvGrpSpPr>
            <a:grpSpLocks/>
          </p:cNvGrpSpPr>
          <p:nvPr/>
        </p:nvGrpSpPr>
        <p:grpSpPr bwMode="auto">
          <a:xfrm>
            <a:off x="4114800" y="1268760"/>
            <a:ext cx="5943600" cy="5181600"/>
            <a:chOff x="3006" y="1287"/>
            <a:chExt cx="2539" cy="2203"/>
          </a:xfrm>
        </p:grpSpPr>
        <p:sp>
          <p:nvSpPr>
            <p:cNvPr id="9" name="Freeform 6"/>
            <p:cNvSpPr>
              <a:spLocks/>
            </p:cNvSpPr>
            <p:nvPr/>
          </p:nvSpPr>
          <p:spPr bwMode="auto">
            <a:xfrm>
              <a:off x="3987" y="1803"/>
              <a:ext cx="919" cy="299"/>
            </a:xfrm>
            <a:custGeom>
              <a:avLst/>
              <a:gdLst/>
              <a:ahLst/>
              <a:cxnLst>
                <a:cxn ang="0">
                  <a:pos x="2480" y="0"/>
                </a:cxn>
                <a:cxn ang="0">
                  <a:pos x="2047" y="26"/>
                </a:cxn>
                <a:cxn ang="0">
                  <a:pos x="1631" y="74"/>
                </a:cxn>
                <a:cxn ang="0">
                  <a:pos x="1245" y="143"/>
                </a:cxn>
                <a:cxn ang="0">
                  <a:pos x="896" y="231"/>
                </a:cxn>
                <a:cxn ang="0">
                  <a:pos x="595" y="337"/>
                </a:cxn>
                <a:cxn ang="0">
                  <a:pos x="350" y="456"/>
                </a:cxn>
                <a:cxn ang="0">
                  <a:pos x="166" y="587"/>
                </a:cxn>
                <a:cxn ang="0">
                  <a:pos x="49" y="725"/>
                </a:cxn>
                <a:cxn ang="0">
                  <a:pos x="0" y="869"/>
                </a:cxn>
                <a:cxn ang="0">
                  <a:pos x="22" y="1013"/>
                </a:cxn>
                <a:cxn ang="0">
                  <a:pos x="114" y="1153"/>
                </a:cxn>
                <a:cxn ang="0">
                  <a:pos x="273" y="1287"/>
                </a:cxn>
                <a:cxn ang="0">
                  <a:pos x="497" y="1411"/>
                </a:cxn>
                <a:cxn ang="0">
                  <a:pos x="778" y="1522"/>
                </a:cxn>
                <a:cxn ang="0">
                  <a:pos x="1109" y="1617"/>
                </a:cxn>
                <a:cxn ang="0">
                  <a:pos x="1483" y="1694"/>
                </a:cxn>
                <a:cxn ang="0">
                  <a:pos x="1889" y="1750"/>
                </a:cxn>
                <a:cxn ang="0">
                  <a:pos x="2317" y="1785"/>
                </a:cxn>
                <a:cxn ang="0">
                  <a:pos x="2756" y="1796"/>
                </a:cxn>
                <a:cxn ang="0">
                  <a:pos x="3196" y="1785"/>
                </a:cxn>
                <a:cxn ang="0">
                  <a:pos x="3625" y="1750"/>
                </a:cxn>
                <a:cxn ang="0">
                  <a:pos x="4030" y="1694"/>
                </a:cxn>
                <a:cxn ang="0">
                  <a:pos x="4404" y="1617"/>
                </a:cxn>
                <a:cxn ang="0">
                  <a:pos x="4736" y="1522"/>
                </a:cxn>
                <a:cxn ang="0">
                  <a:pos x="5017" y="1411"/>
                </a:cxn>
                <a:cxn ang="0">
                  <a:pos x="5239" y="1287"/>
                </a:cxn>
                <a:cxn ang="0">
                  <a:pos x="5399" y="1153"/>
                </a:cxn>
                <a:cxn ang="0">
                  <a:pos x="5491" y="1013"/>
                </a:cxn>
                <a:cxn ang="0">
                  <a:pos x="5513" y="869"/>
                </a:cxn>
                <a:cxn ang="0">
                  <a:pos x="5465" y="725"/>
                </a:cxn>
                <a:cxn ang="0">
                  <a:pos x="5347" y="587"/>
                </a:cxn>
                <a:cxn ang="0">
                  <a:pos x="5164" y="456"/>
                </a:cxn>
                <a:cxn ang="0">
                  <a:pos x="4918" y="337"/>
                </a:cxn>
                <a:cxn ang="0">
                  <a:pos x="4617" y="231"/>
                </a:cxn>
                <a:cxn ang="0">
                  <a:pos x="4269" y="143"/>
                </a:cxn>
                <a:cxn ang="0">
                  <a:pos x="3882" y="74"/>
                </a:cxn>
                <a:cxn ang="0">
                  <a:pos x="3466" y="26"/>
                </a:cxn>
                <a:cxn ang="0">
                  <a:pos x="3032" y="0"/>
                </a:cxn>
                <a:cxn ang="0">
                  <a:pos x="3033" y="0"/>
                </a:cxn>
              </a:cxnLst>
              <a:rect l="0" t="0" r="r" b="b"/>
              <a:pathLst>
                <a:path w="5513" h="1796">
                  <a:moveTo>
                    <a:pt x="2480" y="0"/>
                  </a:moveTo>
                  <a:lnTo>
                    <a:pt x="2047" y="26"/>
                  </a:lnTo>
                  <a:lnTo>
                    <a:pt x="1631" y="74"/>
                  </a:lnTo>
                  <a:lnTo>
                    <a:pt x="1245" y="143"/>
                  </a:lnTo>
                  <a:lnTo>
                    <a:pt x="896" y="231"/>
                  </a:lnTo>
                  <a:lnTo>
                    <a:pt x="595" y="337"/>
                  </a:lnTo>
                  <a:lnTo>
                    <a:pt x="350" y="456"/>
                  </a:lnTo>
                  <a:lnTo>
                    <a:pt x="166" y="587"/>
                  </a:lnTo>
                  <a:lnTo>
                    <a:pt x="49" y="725"/>
                  </a:lnTo>
                  <a:lnTo>
                    <a:pt x="0" y="869"/>
                  </a:lnTo>
                  <a:lnTo>
                    <a:pt x="22" y="1013"/>
                  </a:lnTo>
                  <a:lnTo>
                    <a:pt x="114" y="1153"/>
                  </a:lnTo>
                  <a:lnTo>
                    <a:pt x="273" y="1287"/>
                  </a:lnTo>
                  <a:lnTo>
                    <a:pt x="497" y="1411"/>
                  </a:lnTo>
                  <a:lnTo>
                    <a:pt x="778" y="1522"/>
                  </a:lnTo>
                  <a:lnTo>
                    <a:pt x="1109" y="1617"/>
                  </a:lnTo>
                  <a:lnTo>
                    <a:pt x="1483" y="1694"/>
                  </a:lnTo>
                  <a:lnTo>
                    <a:pt x="1889" y="1750"/>
                  </a:lnTo>
                  <a:lnTo>
                    <a:pt x="2317" y="1785"/>
                  </a:lnTo>
                  <a:lnTo>
                    <a:pt x="2756" y="1796"/>
                  </a:lnTo>
                  <a:lnTo>
                    <a:pt x="3196" y="1785"/>
                  </a:lnTo>
                  <a:lnTo>
                    <a:pt x="3625" y="1750"/>
                  </a:lnTo>
                  <a:lnTo>
                    <a:pt x="4030" y="1694"/>
                  </a:lnTo>
                  <a:lnTo>
                    <a:pt x="4404" y="1617"/>
                  </a:lnTo>
                  <a:lnTo>
                    <a:pt x="4736" y="1522"/>
                  </a:lnTo>
                  <a:lnTo>
                    <a:pt x="5017" y="1411"/>
                  </a:lnTo>
                  <a:lnTo>
                    <a:pt x="5239" y="1287"/>
                  </a:lnTo>
                  <a:lnTo>
                    <a:pt x="5399" y="1153"/>
                  </a:lnTo>
                  <a:lnTo>
                    <a:pt x="5491" y="1013"/>
                  </a:lnTo>
                  <a:lnTo>
                    <a:pt x="5513" y="869"/>
                  </a:lnTo>
                  <a:lnTo>
                    <a:pt x="5465" y="725"/>
                  </a:lnTo>
                  <a:lnTo>
                    <a:pt x="5347" y="587"/>
                  </a:lnTo>
                  <a:lnTo>
                    <a:pt x="5164" y="456"/>
                  </a:lnTo>
                  <a:lnTo>
                    <a:pt x="4918" y="337"/>
                  </a:lnTo>
                  <a:lnTo>
                    <a:pt x="4617" y="231"/>
                  </a:lnTo>
                  <a:lnTo>
                    <a:pt x="4269" y="143"/>
                  </a:lnTo>
                  <a:lnTo>
                    <a:pt x="3882" y="74"/>
                  </a:lnTo>
                  <a:lnTo>
                    <a:pt x="3466" y="26"/>
                  </a:lnTo>
                  <a:lnTo>
                    <a:pt x="3032" y="0"/>
                  </a:lnTo>
                  <a:lnTo>
                    <a:pt x="3033" y="0"/>
                  </a:lnTo>
                </a:path>
              </a:pathLst>
            </a:custGeom>
            <a:noFill/>
            <a:ln w="0">
              <a:solidFill>
                <a:srgbClr val="000000"/>
              </a:solidFill>
              <a:prstDash val="solid"/>
              <a:round/>
              <a:headEnd/>
              <a:tailEnd/>
            </a:ln>
          </p:spPr>
          <p:txBody>
            <a:bodyPr/>
            <a:lstStyle/>
            <a:p>
              <a:endParaRPr lang="el-GR"/>
            </a:p>
          </p:txBody>
        </p:sp>
        <p:sp>
          <p:nvSpPr>
            <p:cNvPr id="10" name="Freeform 7"/>
            <p:cNvSpPr>
              <a:spLocks/>
            </p:cNvSpPr>
            <p:nvPr/>
          </p:nvSpPr>
          <p:spPr bwMode="auto">
            <a:xfrm>
              <a:off x="3987" y="2819"/>
              <a:ext cx="920" cy="150"/>
            </a:xfrm>
            <a:custGeom>
              <a:avLst/>
              <a:gdLst/>
              <a:ahLst/>
              <a:cxnLst>
                <a:cxn ang="0">
                  <a:pos x="0" y="0"/>
                </a:cxn>
                <a:cxn ang="0">
                  <a:pos x="34" y="140"/>
                </a:cxn>
                <a:cxn ang="0">
                  <a:pos x="134" y="278"/>
                </a:cxn>
                <a:cxn ang="0">
                  <a:pos x="300" y="409"/>
                </a:cxn>
                <a:cxn ang="0">
                  <a:pos x="527" y="529"/>
                </a:cxn>
                <a:cxn ang="0">
                  <a:pos x="808" y="636"/>
                </a:cxn>
                <a:cxn ang="0">
                  <a:pos x="1137" y="728"/>
                </a:cxn>
                <a:cxn ang="0">
                  <a:pos x="1505" y="802"/>
                </a:cxn>
                <a:cxn ang="0">
                  <a:pos x="1906" y="856"/>
                </a:cxn>
                <a:cxn ang="0">
                  <a:pos x="2326" y="889"/>
                </a:cxn>
                <a:cxn ang="0">
                  <a:pos x="2757" y="900"/>
                </a:cxn>
                <a:cxn ang="0">
                  <a:pos x="3189" y="889"/>
                </a:cxn>
                <a:cxn ang="0">
                  <a:pos x="3610" y="856"/>
                </a:cxn>
                <a:cxn ang="0">
                  <a:pos x="4009" y="802"/>
                </a:cxn>
                <a:cxn ang="0">
                  <a:pos x="4379" y="728"/>
                </a:cxn>
                <a:cxn ang="0">
                  <a:pos x="4708" y="636"/>
                </a:cxn>
                <a:cxn ang="0">
                  <a:pos x="4989" y="529"/>
                </a:cxn>
                <a:cxn ang="0">
                  <a:pos x="5215" y="409"/>
                </a:cxn>
                <a:cxn ang="0">
                  <a:pos x="5380" y="278"/>
                </a:cxn>
                <a:cxn ang="0">
                  <a:pos x="5482" y="140"/>
                </a:cxn>
                <a:cxn ang="0">
                  <a:pos x="5516" y="0"/>
                </a:cxn>
                <a:cxn ang="0">
                  <a:pos x="5517" y="0"/>
                </a:cxn>
              </a:cxnLst>
              <a:rect l="0" t="0" r="r" b="b"/>
              <a:pathLst>
                <a:path w="5517" h="900">
                  <a:moveTo>
                    <a:pt x="0" y="0"/>
                  </a:moveTo>
                  <a:lnTo>
                    <a:pt x="34" y="140"/>
                  </a:lnTo>
                  <a:lnTo>
                    <a:pt x="134" y="278"/>
                  </a:lnTo>
                  <a:lnTo>
                    <a:pt x="300" y="409"/>
                  </a:lnTo>
                  <a:lnTo>
                    <a:pt x="527" y="529"/>
                  </a:lnTo>
                  <a:lnTo>
                    <a:pt x="808" y="636"/>
                  </a:lnTo>
                  <a:lnTo>
                    <a:pt x="1137" y="728"/>
                  </a:lnTo>
                  <a:lnTo>
                    <a:pt x="1505" y="802"/>
                  </a:lnTo>
                  <a:lnTo>
                    <a:pt x="1906" y="856"/>
                  </a:lnTo>
                  <a:lnTo>
                    <a:pt x="2326" y="889"/>
                  </a:lnTo>
                  <a:lnTo>
                    <a:pt x="2757" y="900"/>
                  </a:lnTo>
                  <a:lnTo>
                    <a:pt x="3189" y="889"/>
                  </a:lnTo>
                  <a:lnTo>
                    <a:pt x="3610" y="856"/>
                  </a:lnTo>
                  <a:lnTo>
                    <a:pt x="4009" y="802"/>
                  </a:lnTo>
                  <a:lnTo>
                    <a:pt x="4379" y="728"/>
                  </a:lnTo>
                  <a:lnTo>
                    <a:pt x="4708" y="636"/>
                  </a:lnTo>
                  <a:lnTo>
                    <a:pt x="4989" y="529"/>
                  </a:lnTo>
                  <a:lnTo>
                    <a:pt x="5215" y="409"/>
                  </a:lnTo>
                  <a:lnTo>
                    <a:pt x="5380" y="278"/>
                  </a:lnTo>
                  <a:lnTo>
                    <a:pt x="5482" y="140"/>
                  </a:lnTo>
                  <a:lnTo>
                    <a:pt x="5516" y="0"/>
                  </a:lnTo>
                  <a:lnTo>
                    <a:pt x="5517" y="0"/>
                  </a:lnTo>
                </a:path>
              </a:pathLst>
            </a:custGeom>
            <a:noFill/>
            <a:ln w="0">
              <a:solidFill>
                <a:srgbClr val="000000"/>
              </a:solidFill>
              <a:prstDash val="solid"/>
              <a:round/>
              <a:headEnd/>
              <a:tailEnd/>
            </a:ln>
          </p:spPr>
          <p:txBody>
            <a:bodyPr/>
            <a:lstStyle/>
            <a:p>
              <a:endParaRPr lang="el-GR"/>
            </a:p>
          </p:txBody>
        </p:sp>
        <p:sp>
          <p:nvSpPr>
            <p:cNvPr id="11" name="Freeform 8"/>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12" name="Freeform 9"/>
            <p:cNvSpPr>
              <a:spLocks/>
            </p:cNvSpPr>
            <p:nvPr/>
          </p:nvSpPr>
          <p:spPr bwMode="auto">
            <a:xfrm>
              <a:off x="3987" y="1967"/>
              <a:ext cx="1" cy="407"/>
            </a:xfrm>
            <a:custGeom>
              <a:avLst/>
              <a:gdLst/>
              <a:ahLst/>
              <a:cxnLst>
                <a:cxn ang="0">
                  <a:pos x="0" y="0"/>
                </a:cxn>
                <a:cxn ang="0">
                  <a:pos x="0" y="2438"/>
                </a:cxn>
                <a:cxn ang="0">
                  <a:pos x="1" y="2438"/>
                </a:cxn>
              </a:cxnLst>
              <a:rect l="0" t="0" r="r" b="b"/>
              <a:pathLst>
                <a:path w="1" h="2438">
                  <a:moveTo>
                    <a:pt x="0" y="0"/>
                  </a:moveTo>
                  <a:lnTo>
                    <a:pt x="0" y="2438"/>
                  </a:lnTo>
                  <a:lnTo>
                    <a:pt x="1" y="2438"/>
                  </a:lnTo>
                </a:path>
              </a:pathLst>
            </a:custGeom>
            <a:noFill/>
            <a:ln w="0">
              <a:solidFill>
                <a:srgbClr val="000000"/>
              </a:solidFill>
              <a:prstDash val="solid"/>
              <a:round/>
              <a:headEnd/>
              <a:tailEnd/>
            </a:ln>
          </p:spPr>
          <p:txBody>
            <a:bodyPr/>
            <a:lstStyle/>
            <a:p>
              <a:endParaRPr lang="el-GR"/>
            </a:p>
          </p:txBody>
        </p:sp>
        <p:sp>
          <p:nvSpPr>
            <p:cNvPr id="13" name="Freeform 10"/>
            <p:cNvSpPr>
              <a:spLocks/>
            </p:cNvSpPr>
            <p:nvPr/>
          </p:nvSpPr>
          <p:spPr bwMode="auto">
            <a:xfrm>
              <a:off x="4493" y="1952"/>
              <a:ext cx="1" cy="1188"/>
            </a:xfrm>
            <a:custGeom>
              <a:avLst/>
              <a:gdLst/>
              <a:ahLst/>
              <a:cxnLst>
                <a:cxn ang="0">
                  <a:pos x="0" y="0"/>
                </a:cxn>
                <a:cxn ang="0">
                  <a:pos x="0" y="7129"/>
                </a:cxn>
                <a:cxn ang="0">
                  <a:pos x="1" y="7129"/>
                </a:cxn>
              </a:cxnLst>
              <a:rect l="0" t="0" r="r" b="b"/>
              <a:pathLst>
                <a:path w="1" h="7129">
                  <a:moveTo>
                    <a:pt x="0" y="0"/>
                  </a:moveTo>
                  <a:lnTo>
                    <a:pt x="0" y="7129"/>
                  </a:lnTo>
                  <a:lnTo>
                    <a:pt x="1" y="7129"/>
                  </a:lnTo>
                </a:path>
              </a:pathLst>
            </a:custGeom>
            <a:noFill/>
            <a:ln w="0">
              <a:solidFill>
                <a:srgbClr val="000000"/>
              </a:solidFill>
              <a:prstDash val="solid"/>
              <a:round/>
              <a:headEnd/>
              <a:tailEnd/>
            </a:ln>
          </p:spPr>
          <p:txBody>
            <a:bodyPr/>
            <a:lstStyle/>
            <a:p>
              <a:endParaRPr lang="el-GR"/>
            </a:p>
          </p:txBody>
        </p:sp>
        <p:sp>
          <p:nvSpPr>
            <p:cNvPr id="14" name="Freeform 11"/>
            <p:cNvSpPr>
              <a:spLocks/>
            </p:cNvSpPr>
            <p:nvPr/>
          </p:nvSpPr>
          <p:spPr bwMode="auto">
            <a:xfrm>
              <a:off x="3352" y="2466"/>
              <a:ext cx="635" cy="1"/>
            </a:xfrm>
            <a:custGeom>
              <a:avLst/>
              <a:gdLst/>
              <a:ahLst/>
              <a:cxnLst>
                <a:cxn ang="0">
                  <a:pos x="3812" y="0"/>
                </a:cxn>
                <a:cxn ang="0">
                  <a:pos x="0" y="0"/>
                </a:cxn>
                <a:cxn ang="0">
                  <a:pos x="1" y="0"/>
                </a:cxn>
              </a:cxnLst>
              <a:rect l="0" t="0" r="r" b="b"/>
              <a:pathLst>
                <a:path w="3812">
                  <a:moveTo>
                    <a:pt x="3812" y="0"/>
                  </a:moveTo>
                  <a:lnTo>
                    <a:pt x="0" y="0"/>
                  </a:lnTo>
                  <a:lnTo>
                    <a:pt x="1" y="0"/>
                  </a:lnTo>
                </a:path>
              </a:pathLst>
            </a:custGeom>
            <a:noFill/>
            <a:ln w="0">
              <a:solidFill>
                <a:srgbClr val="000000"/>
              </a:solidFill>
              <a:prstDash val="solid"/>
              <a:round/>
              <a:headEnd/>
              <a:tailEnd/>
            </a:ln>
          </p:spPr>
          <p:txBody>
            <a:bodyPr/>
            <a:lstStyle/>
            <a:p>
              <a:endParaRPr lang="el-GR"/>
            </a:p>
          </p:txBody>
        </p:sp>
        <p:sp>
          <p:nvSpPr>
            <p:cNvPr id="15" name="Freeform 12"/>
            <p:cNvSpPr>
              <a:spLocks/>
            </p:cNvSpPr>
            <p:nvPr/>
          </p:nvSpPr>
          <p:spPr bwMode="auto">
            <a:xfrm>
              <a:off x="3349" y="2374"/>
              <a:ext cx="638" cy="1"/>
            </a:xfrm>
            <a:custGeom>
              <a:avLst/>
              <a:gdLst/>
              <a:ahLst/>
              <a:cxnLst>
                <a:cxn ang="0">
                  <a:pos x="3828" y="0"/>
                </a:cxn>
                <a:cxn ang="0">
                  <a:pos x="0" y="0"/>
                </a:cxn>
                <a:cxn ang="0">
                  <a:pos x="1" y="0"/>
                </a:cxn>
              </a:cxnLst>
              <a:rect l="0" t="0" r="r" b="b"/>
              <a:pathLst>
                <a:path w="3828">
                  <a:moveTo>
                    <a:pt x="3828" y="0"/>
                  </a:moveTo>
                  <a:lnTo>
                    <a:pt x="0" y="0"/>
                  </a:lnTo>
                  <a:lnTo>
                    <a:pt x="1" y="0"/>
                  </a:lnTo>
                </a:path>
              </a:pathLst>
            </a:custGeom>
            <a:noFill/>
            <a:ln w="0">
              <a:solidFill>
                <a:srgbClr val="000000"/>
              </a:solidFill>
              <a:prstDash val="solid"/>
              <a:round/>
              <a:headEnd/>
              <a:tailEnd/>
            </a:ln>
          </p:spPr>
          <p:txBody>
            <a:bodyPr/>
            <a:lstStyle/>
            <a:p>
              <a:endParaRPr lang="el-GR"/>
            </a:p>
          </p:txBody>
        </p:sp>
        <p:sp>
          <p:nvSpPr>
            <p:cNvPr id="16" name="Freeform 13"/>
            <p:cNvSpPr>
              <a:spLocks/>
            </p:cNvSpPr>
            <p:nvPr/>
          </p:nvSpPr>
          <p:spPr bwMode="auto">
            <a:xfrm>
              <a:off x="4520" y="2722"/>
              <a:ext cx="1" cy="245"/>
            </a:xfrm>
            <a:custGeom>
              <a:avLst/>
              <a:gdLst/>
              <a:ahLst/>
              <a:cxnLst>
                <a:cxn ang="0">
                  <a:pos x="0" y="1474"/>
                </a:cxn>
                <a:cxn ang="0">
                  <a:pos x="0" y="0"/>
                </a:cxn>
                <a:cxn ang="0">
                  <a:pos x="1" y="0"/>
                </a:cxn>
              </a:cxnLst>
              <a:rect l="0" t="0" r="r" b="b"/>
              <a:pathLst>
                <a:path w="1" h="1474">
                  <a:moveTo>
                    <a:pt x="0" y="1474"/>
                  </a:moveTo>
                  <a:lnTo>
                    <a:pt x="0" y="0"/>
                  </a:lnTo>
                  <a:lnTo>
                    <a:pt x="1" y="0"/>
                  </a:lnTo>
                </a:path>
              </a:pathLst>
            </a:custGeom>
            <a:noFill/>
            <a:ln w="0">
              <a:solidFill>
                <a:srgbClr val="000000"/>
              </a:solidFill>
              <a:prstDash val="solid"/>
              <a:round/>
              <a:headEnd/>
              <a:tailEnd/>
            </a:ln>
          </p:spPr>
          <p:txBody>
            <a:bodyPr/>
            <a:lstStyle/>
            <a:p>
              <a:endParaRPr lang="el-GR"/>
            </a:p>
          </p:txBody>
        </p:sp>
        <p:sp>
          <p:nvSpPr>
            <p:cNvPr id="17" name="Freeform 14"/>
            <p:cNvSpPr>
              <a:spLocks/>
            </p:cNvSpPr>
            <p:nvPr/>
          </p:nvSpPr>
          <p:spPr bwMode="auto">
            <a:xfrm>
              <a:off x="4374" y="2722"/>
              <a:ext cx="1" cy="245"/>
            </a:xfrm>
            <a:custGeom>
              <a:avLst/>
              <a:gdLst/>
              <a:ahLst/>
              <a:cxnLst>
                <a:cxn ang="0">
                  <a:pos x="0" y="0"/>
                </a:cxn>
                <a:cxn ang="0">
                  <a:pos x="0" y="1474"/>
                </a:cxn>
                <a:cxn ang="0">
                  <a:pos x="1" y="1474"/>
                </a:cxn>
              </a:cxnLst>
              <a:rect l="0" t="0" r="r" b="b"/>
              <a:pathLst>
                <a:path w="1" h="1474">
                  <a:moveTo>
                    <a:pt x="0" y="0"/>
                  </a:moveTo>
                  <a:lnTo>
                    <a:pt x="0" y="1474"/>
                  </a:lnTo>
                  <a:lnTo>
                    <a:pt x="1" y="1474"/>
                  </a:lnTo>
                </a:path>
              </a:pathLst>
            </a:custGeom>
            <a:noFill/>
            <a:ln w="0">
              <a:solidFill>
                <a:srgbClr val="000000"/>
              </a:solidFill>
              <a:prstDash val="solid"/>
              <a:round/>
              <a:headEnd/>
              <a:tailEnd/>
            </a:ln>
          </p:spPr>
          <p:txBody>
            <a:bodyPr/>
            <a:lstStyle/>
            <a:p>
              <a:endParaRPr lang="el-GR"/>
            </a:p>
          </p:txBody>
        </p:sp>
        <p:sp>
          <p:nvSpPr>
            <p:cNvPr id="18" name="Freeform 15"/>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19" name="Freeform 16"/>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20" name="Freeform 17"/>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21" name="Freeform 18"/>
            <p:cNvSpPr>
              <a:spLocks/>
            </p:cNvSpPr>
            <p:nvPr/>
          </p:nvSpPr>
          <p:spPr bwMode="auto">
            <a:xfrm>
              <a:off x="4374" y="3117"/>
              <a:ext cx="145" cy="47"/>
            </a:xfrm>
            <a:custGeom>
              <a:avLst/>
              <a:gdLst/>
              <a:ahLst/>
              <a:cxnLst>
                <a:cxn ang="0">
                  <a:pos x="0" y="142"/>
                </a:cxn>
                <a:cxn ang="0">
                  <a:pos x="8" y="169"/>
                </a:cxn>
                <a:cxn ang="0">
                  <a:pos x="32" y="195"/>
                </a:cxn>
                <a:cxn ang="0">
                  <a:pos x="70" y="219"/>
                </a:cxn>
                <a:cxn ang="0">
                  <a:pos x="121" y="241"/>
                </a:cxn>
                <a:cxn ang="0">
                  <a:pos x="184" y="258"/>
                </a:cxn>
                <a:cxn ang="0">
                  <a:pos x="256" y="272"/>
                </a:cxn>
                <a:cxn ang="0">
                  <a:pos x="335" y="280"/>
                </a:cxn>
                <a:cxn ang="0">
                  <a:pos x="417" y="284"/>
                </a:cxn>
                <a:cxn ang="0">
                  <a:pos x="500" y="283"/>
                </a:cxn>
                <a:cxn ang="0">
                  <a:pos x="581" y="277"/>
                </a:cxn>
                <a:cxn ang="0">
                  <a:pos x="657" y="266"/>
                </a:cxn>
                <a:cxn ang="0">
                  <a:pos x="724" y="250"/>
                </a:cxn>
                <a:cxn ang="0">
                  <a:pos x="781" y="230"/>
                </a:cxn>
                <a:cxn ang="0">
                  <a:pos x="827" y="208"/>
                </a:cxn>
                <a:cxn ang="0">
                  <a:pos x="858" y="182"/>
                </a:cxn>
                <a:cxn ang="0">
                  <a:pos x="873" y="155"/>
                </a:cxn>
                <a:cxn ang="0">
                  <a:pos x="873" y="128"/>
                </a:cxn>
                <a:cxn ang="0">
                  <a:pos x="858" y="102"/>
                </a:cxn>
                <a:cxn ang="0">
                  <a:pos x="827" y="76"/>
                </a:cxn>
                <a:cxn ang="0">
                  <a:pos x="781" y="53"/>
                </a:cxn>
                <a:cxn ang="0">
                  <a:pos x="724" y="34"/>
                </a:cxn>
                <a:cxn ang="0">
                  <a:pos x="657" y="18"/>
                </a:cxn>
                <a:cxn ang="0">
                  <a:pos x="581" y="7"/>
                </a:cxn>
                <a:cxn ang="0">
                  <a:pos x="500" y="1"/>
                </a:cxn>
                <a:cxn ang="0">
                  <a:pos x="417" y="0"/>
                </a:cxn>
                <a:cxn ang="0">
                  <a:pos x="335" y="3"/>
                </a:cxn>
                <a:cxn ang="0">
                  <a:pos x="256" y="12"/>
                </a:cxn>
                <a:cxn ang="0">
                  <a:pos x="184" y="26"/>
                </a:cxn>
                <a:cxn ang="0">
                  <a:pos x="121" y="43"/>
                </a:cxn>
                <a:cxn ang="0">
                  <a:pos x="70" y="64"/>
                </a:cxn>
                <a:cxn ang="0">
                  <a:pos x="32" y="89"/>
                </a:cxn>
                <a:cxn ang="0">
                  <a:pos x="8" y="115"/>
                </a:cxn>
                <a:cxn ang="0">
                  <a:pos x="0" y="142"/>
                </a:cxn>
                <a:cxn ang="0">
                  <a:pos x="1" y="142"/>
                </a:cxn>
              </a:cxnLst>
              <a:rect l="0" t="0" r="r" b="b"/>
              <a:pathLst>
                <a:path w="873" h="284">
                  <a:moveTo>
                    <a:pt x="0" y="142"/>
                  </a:moveTo>
                  <a:lnTo>
                    <a:pt x="8" y="169"/>
                  </a:lnTo>
                  <a:lnTo>
                    <a:pt x="32" y="195"/>
                  </a:lnTo>
                  <a:lnTo>
                    <a:pt x="70" y="219"/>
                  </a:lnTo>
                  <a:lnTo>
                    <a:pt x="121" y="241"/>
                  </a:lnTo>
                  <a:lnTo>
                    <a:pt x="184" y="258"/>
                  </a:lnTo>
                  <a:lnTo>
                    <a:pt x="256" y="272"/>
                  </a:lnTo>
                  <a:lnTo>
                    <a:pt x="335" y="280"/>
                  </a:lnTo>
                  <a:lnTo>
                    <a:pt x="417" y="284"/>
                  </a:lnTo>
                  <a:lnTo>
                    <a:pt x="500" y="283"/>
                  </a:lnTo>
                  <a:lnTo>
                    <a:pt x="581" y="277"/>
                  </a:lnTo>
                  <a:lnTo>
                    <a:pt x="657" y="266"/>
                  </a:lnTo>
                  <a:lnTo>
                    <a:pt x="724" y="250"/>
                  </a:lnTo>
                  <a:lnTo>
                    <a:pt x="781" y="230"/>
                  </a:lnTo>
                  <a:lnTo>
                    <a:pt x="827" y="208"/>
                  </a:lnTo>
                  <a:lnTo>
                    <a:pt x="858" y="182"/>
                  </a:lnTo>
                  <a:lnTo>
                    <a:pt x="873" y="155"/>
                  </a:lnTo>
                  <a:lnTo>
                    <a:pt x="873" y="128"/>
                  </a:lnTo>
                  <a:lnTo>
                    <a:pt x="858" y="102"/>
                  </a:lnTo>
                  <a:lnTo>
                    <a:pt x="827" y="76"/>
                  </a:lnTo>
                  <a:lnTo>
                    <a:pt x="781" y="53"/>
                  </a:lnTo>
                  <a:lnTo>
                    <a:pt x="724" y="34"/>
                  </a:lnTo>
                  <a:lnTo>
                    <a:pt x="657" y="18"/>
                  </a:lnTo>
                  <a:lnTo>
                    <a:pt x="581" y="7"/>
                  </a:lnTo>
                  <a:lnTo>
                    <a:pt x="500" y="1"/>
                  </a:lnTo>
                  <a:lnTo>
                    <a:pt x="417" y="0"/>
                  </a:lnTo>
                  <a:lnTo>
                    <a:pt x="335" y="3"/>
                  </a:lnTo>
                  <a:lnTo>
                    <a:pt x="256" y="12"/>
                  </a:lnTo>
                  <a:lnTo>
                    <a:pt x="184" y="26"/>
                  </a:lnTo>
                  <a:lnTo>
                    <a:pt x="121" y="43"/>
                  </a:lnTo>
                  <a:lnTo>
                    <a:pt x="70" y="64"/>
                  </a:lnTo>
                  <a:lnTo>
                    <a:pt x="32" y="89"/>
                  </a:lnTo>
                  <a:lnTo>
                    <a:pt x="8" y="115"/>
                  </a:lnTo>
                  <a:lnTo>
                    <a:pt x="0" y="142"/>
                  </a:lnTo>
                  <a:lnTo>
                    <a:pt x="1" y="142"/>
                  </a:lnTo>
                </a:path>
              </a:pathLst>
            </a:custGeom>
            <a:noFill/>
            <a:ln w="0">
              <a:solidFill>
                <a:srgbClr val="000000"/>
              </a:solidFill>
              <a:prstDash val="solid"/>
              <a:round/>
              <a:headEnd/>
              <a:tailEnd/>
            </a:ln>
          </p:spPr>
          <p:txBody>
            <a:bodyPr/>
            <a:lstStyle/>
            <a:p>
              <a:endParaRPr lang="el-GR"/>
            </a:p>
          </p:txBody>
        </p:sp>
        <p:sp>
          <p:nvSpPr>
            <p:cNvPr id="22" name="Freeform 19"/>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23" name="Freeform 20"/>
            <p:cNvSpPr>
              <a:spLocks/>
            </p:cNvSpPr>
            <p:nvPr/>
          </p:nvSpPr>
          <p:spPr bwMode="auto">
            <a:xfrm>
              <a:off x="4374" y="2967"/>
              <a:ext cx="1" cy="173"/>
            </a:xfrm>
            <a:custGeom>
              <a:avLst/>
              <a:gdLst/>
              <a:ahLst/>
              <a:cxnLst>
                <a:cxn ang="0">
                  <a:pos x="0" y="0"/>
                </a:cxn>
                <a:cxn ang="0">
                  <a:pos x="0" y="1039"/>
                </a:cxn>
                <a:cxn ang="0">
                  <a:pos x="1" y="1039"/>
                </a:cxn>
              </a:cxnLst>
              <a:rect l="0" t="0" r="r" b="b"/>
              <a:pathLst>
                <a:path w="1" h="1039">
                  <a:moveTo>
                    <a:pt x="0" y="0"/>
                  </a:moveTo>
                  <a:lnTo>
                    <a:pt x="0" y="1039"/>
                  </a:lnTo>
                  <a:lnTo>
                    <a:pt x="1" y="1039"/>
                  </a:lnTo>
                </a:path>
              </a:pathLst>
            </a:custGeom>
            <a:noFill/>
            <a:ln w="0">
              <a:solidFill>
                <a:srgbClr val="000000"/>
              </a:solidFill>
              <a:prstDash val="solid"/>
              <a:round/>
              <a:headEnd/>
              <a:tailEnd/>
            </a:ln>
          </p:spPr>
          <p:txBody>
            <a:bodyPr/>
            <a:lstStyle/>
            <a:p>
              <a:endParaRPr lang="el-GR"/>
            </a:p>
          </p:txBody>
        </p:sp>
        <p:sp>
          <p:nvSpPr>
            <p:cNvPr id="24" name="Freeform 21"/>
            <p:cNvSpPr>
              <a:spLocks/>
            </p:cNvSpPr>
            <p:nvPr/>
          </p:nvSpPr>
          <p:spPr bwMode="auto">
            <a:xfrm>
              <a:off x="4520" y="2967"/>
              <a:ext cx="1" cy="173"/>
            </a:xfrm>
            <a:custGeom>
              <a:avLst/>
              <a:gdLst/>
              <a:ahLst/>
              <a:cxnLst>
                <a:cxn ang="0">
                  <a:pos x="0" y="0"/>
                </a:cxn>
                <a:cxn ang="0">
                  <a:pos x="0" y="1039"/>
                </a:cxn>
                <a:cxn ang="0">
                  <a:pos x="1" y="1039"/>
                </a:cxn>
              </a:cxnLst>
              <a:rect l="0" t="0" r="r" b="b"/>
              <a:pathLst>
                <a:path w="1" h="1039">
                  <a:moveTo>
                    <a:pt x="0" y="0"/>
                  </a:moveTo>
                  <a:lnTo>
                    <a:pt x="0" y="1039"/>
                  </a:lnTo>
                  <a:lnTo>
                    <a:pt x="1" y="1039"/>
                  </a:lnTo>
                </a:path>
              </a:pathLst>
            </a:custGeom>
            <a:noFill/>
            <a:ln w="0">
              <a:solidFill>
                <a:srgbClr val="000000"/>
              </a:solidFill>
              <a:prstDash val="solid"/>
              <a:round/>
              <a:headEnd/>
              <a:tailEnd/>
            </a:ln>
          </p:spPr>
          <p:txBody>
            <a:bodyPr/>
            <a:lstStyle/>
            <a:p>
              <a:endParaRPr lang="el-GR"/>
            </a:p>
          </p:txBody>
        </p:sp>
        <p:sp>
          <p:nvSpPr>
            <p:cNvPr id="25" name="Freeform 22"/>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26" name="Freeform 23"/>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27" name="Freeform 24"/>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28" name="Freeform 25"/>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29" name="Freeform 26"/>
            <p:cNvSpPr>
              <a:spLocks/>
            </p:cNvSpPr>
            <p:nvPr/>
          </p:nvSpPr>
          <p:spPr bwMode="auto">
            <a:xfrm>
              <a:off x="4401" y="3126"/>
              <a:ext cx="46" cy="14"/>
            </a:xfrm>
            <a:custGeom>
              <a:avLst/>
              <a:gdLst/>
              <a:ahLst/>
              <a:cxnLst>
                <a:cxn ang="0">
                  <a:pos x="276" y="0"/>
                </a:cxn>
                <a:cxn ang="0">
                  <a:pos x="229" y="1"/>
                </a:cxn>
                <a:cxn ang="0">
                  <a:pos x="183" y="5"/>
                </a:cxn>
                <a:cxn ang="0">
                  <a:pos x="138" y="12"/>
                </a:cxn>
                <a:cxn ang="0">
                  <a:pos x="99" y="21"/>
                </a:cxn>
                <a:cxn ang="0">
                  <a:pos x="65" y="32"/>
                </a:cxn>
                <a:cxn ang="0">
                  <a:pos x="38" y="45"/>
                </a:cxn>
                <a:cxn ang="0">
                  <a:pos x="18" y="59"/>
                </a:cxn>
                <a:cxn ang="0">
                  <a:pos x="6" y="74"/>
                </a:cxn>
                <a:cxn ang="0">
                  <a:pos x="0" y="90"/>
                </a:cxn>
                <a:cxn ang="0">
                  <a:pos x="1" y="90"/>
                </a:cxn>
              </a:cxnLst>
              <a:rect l="0" t="0" r="r" b="b"/>
              <a:pathLst>
                <a:path w="276" h="90">
                  <a:moveTo>
                    <a:pt x="276" y="0"/>
                  </a:moveTo>
                  <a:lnTo>
                    <a:pt x="229" y="1"/>
                  </a:lnTo>
                  <a:lnTo>
                    <a:pt x="183" y="5"/>
                  </a:lnTo>
                  <a:lnTo>
                    <a:pt x="138" y="12"/>
                  </a:lnTo>
                  <a:lnTo>
                    <a:pt x="99" y="21"/>
                  </a:lnTo>
                  <a:lnTo>
                    <a:pt x="65" y="32"/>
                  </a:lnTo>
                  <a:lnTo>
                    <a:pt x="38" y="45"/>
                  </a:lnTo>
                  <a:lnTo>
                    <a:pt x="18" y="59"/>
                  </a:lnTo>
                  <a:lnTo>
                    <a:pt x="6" y="74"/>
                  </a:lnTo>
                  <a:lnTo>
                    <a:pt x="0" y="90"/>
                  </a:lnTo>
                  <a:lnTo>
                    <a:pt x="1" y="90"/>
                  </a:lnTo>
                </a:path>
              </a:pathLst>
            </a:custGeom>
            <a:noFill/>
            <a:ln w="0">
              <a:solidFill>
                <a:srgbClr val="000000"/>
              </a:solidFill>
              <a:prstDash val="solid"/>
              <a:round/>
              <a:headEnd/>
              <a:tailEnd/>
            </a:ln>
          </p:spPr>
          <p:txBody>
            <a:bodyPr/>
            <a:lstStyle/>
            <a:p>
              <a:endParaRPr lang="el-GR"/>
            </a:p>
          </p:txBody>
        </p:sp>
        <p:sp>
          <p:nvSpPr>
            <p:cNvPr id="30" name="Freeform 27"/>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31" name="Freeform 28"/>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32" name="Freeform 29"/>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33" name="Freeform 30"/>
            <p:cNvSpPr>
              <a:spLocks/>
            </p:cNvSpPr>
            <p:nvPr/>
          </p:nvSpPr>
          <p:spPr bwMode="auto">
            <a:xfrm>
              <a:off x="4401" y="3126"/>
              <a:ext cx="92" cy="29"/>
            </a:xfrm>
            <a:custGeom>
              <a:avLst/>
              <a:gdLst/>
              <a:ahLst/>
              <a:cxnLst>
                <a:cxn ang="0">
                  <a:pos x="0" y="90"/>
                </a:cxn>
                <a:cxn ang="0">
                  <a:pos x="6" y="107"/>
                </a:cxn>
                <a:cxn ang="0">
                  <a:pos x="21" y="123"/>
                </a:cxn>
                <a:cxn ang="0">
                  <a:pos x="45" y="138"/>
                </a:cxn>
                <a:cxn ang="0">
                  <a:pos x="77" y="152"/>
                </a:cxn>
                <a:cxn ang="0">
                  <a:pos x="116" y="164"/>
                </a:cxn>
                <a:cxn ang="0">
                  <a:pos x="163" y="172"/>
                </a:cxn>
                <a:cxn ang="0">
                  <a:pos x="212" y="178"/>
                </a:cxn>
                <a:cxn ang="0">
                  <a:pos x="263" y="180"/>
                </a:cxn>
                <a:cxn ang="0">
                  <a:pos x="315" y="179"/>
                </a:cxn>
                <a:cxn ang="0">
                  <a:pos x="367" y="175"/>
                </a:cxn>
                <a:cxn ang="0">
                  <a:pos x="414" y="168"/>
                </a:cxn>
                <a:cxn ang="0">
                  <a:pos x="457" y="158"/>
                </a:cxn>
                <a:cxn ang="0">
                  <a:pos x="494" y="145"/>
                </a:cxn>
                <a:cxn ang="0">
                  <a:pos x="522" y="131"/>
                </a:cxn>
                <a:cxn ang="0">
                  <a:pos x="541" y="115"/>
                </a:cxn>
                <a:cxn ang="0">
                  <a:pos x="551" y="98"/>
                </a:cxn>
                <a:cxn ang="0">
                  <a:pos x="551" y="81"/>
                </a:cxn>
                <a:cxn ang="0">
                  <a:pos x="541" y="65"/>
                </a:cxn>
                <a:cxn ang="0">
                  <a:pos x="522" y="49"/>
                </a:cxn>
                <a:cxn ang="0">
                  <a:pos x="494" y="35"/>
                </a:cxn>
                <a:cxn ang="0">
                  <a:pos x="457" y="21"/>
                </a:cxn>
                <a:cxn ang="0">
                  <a:pos x="414" y="12"/>
                </a:cxn>
                <a:cxn ang="0">
                  <a:pos x="367" y="5"/>
                </a:cxn>
                <a:cxn ang="0">
                  <a:pos x="315" y="1"/>
                </a:cxn>
                <a:cxn ang="0">
                  <a:pos x="263" y="0"/>
                </a:cxn>
                <a:cxn ang="0">
                  <a:pos x="212" y="2"/>
                </a:cxn>
                <a:cxn ang="0">
                  <a:pos x="163" y="8"/>
                </a:cxn>
                <a:cxn ang="0">
                  <a:pos x="116" y="16"/>
                </a:cxn>
                <a:cxn ang="0">
                  <a:pos x="77" y="27"/>
                </a:cxn>
                <a:cxn ang="0">
                  <a:pos x="45" y="42"/>
                </a:cxn>
                <a:cxn ang="0">
                  <a:pos x="21" y="57"/>
                </a:cxn>
                <a:cxn ang="0">
                  <a:pos x="6" y="73"/>
                </a:cxn>
                <a:cxn ang="0">
                  <a:pos x="0" y="90"/>
                </a:cxn>
                <a:cxn ang="0">
                  <a:pos x="1" y="90"/>
                </a:cxn>
              </a:cxnLst>
              <a:rect l="0" t="0" r="r" b="b"/>
              <a:pathLst>
                <a:path w="551" h="180">
                  <a:moveTo>
                    <a:pt x="0" y="90"/>
                  </a:moveTo>
                  <a:lnTo>
                    <a:pt x="6" y="107"/>
                  </a:lnTo>
                  <a:lnTo>
                    <a:pt x="21" y="123"/>
                  </a:lnTo>
                  <a:lnTo>
                    <a:pt x="45" y="138"/>
                  </a:lnTo>
                  <a:lnTo>
                    <a:pt x="77" y="152"/>
                  </a:lnTo>
                  <a:lnTo>
                    <a:pt x="116" y="164"/>
                  </a:lnTo>
                  <a:lnTo>
                    <a:pt x="163" y="172"/>
                  </a:lnTo>
                  <a:lnTo>
                    <a:pt x="212" y="178"/>
                  </a:lnTo>
                  <a:lnTo>
                    <a:pt x="263" y="180"/>
                  </a:lnTo>
                  <a:lnTo>
                    <a:pt x="315" y="179"/>
                  </a:lnTo>
                  <a:lnTo>
                    <a:pt x="367" y="175"/>
                  </a:lnTo>
                  <a:lnTo>
                    <a:pt x="414" y="168"/>
                  </a:lnTo>
                  <a:lnTo>
                    <a:pt x="457" y="158"/>
                  </a:lnTo>
                  <a:lnTo>
                    <a:pt x="494" y="145"/>
                  </a:lnTo>
                  <a:lnTo>
                    <a:pt x="522" y="131"/>
                  </a:lnTo>
                  <a:lnTo>
                    <a:pt x="541" y="115"/>
                  </a:lnTo>
                  <a:lnTo>
                    <a:pt x="551" y="98"/>
                  </a:lnTo>
                  <a:lnTo>
                    <a:pt x="551" y="81"/>
                  </a:lnTo>
                  <a:lnTo>
                    <a:pt x="541" y="65"/>
                  </a:lnTo>
                  <a:lnTo>
                    <a:pt x="522" y="49"/>
                  </a:lnTo>
                  <a:lnTo>
                    <a:pt x="494" y="35"/>
                  </a:lnTo>
                  <a:lnTo>
                    <a:pt x="457" y="21"/>
                  </a:lnTo>
                  <a:lnTo>
                    <a:pt x="414" y="12"/>
                  </a:lnTo>
                  <a:lnTo>
                    <a:pt x="367" y="5"/>
                  </a:lnTo>
                  <a:lnTo>
                    <a:pt x="315" y="1"/>
                  </a:lnTo>
                  <a:lnTo>
                    <a:pt x="263" y="0"/>
                  </a:lnTo>
                  <a:lnTo>
                    <a:pt x="212" y="2"/>
                  </a:lnTo>
                  <a:lnTo>
                    <a:pt x="163" y="8"/>
                  </a:lnTo>
                  <a:lnTo>
                    <a:pt x="116" y="16"/>
                  </a:lnTo>
                  <a:lnTo>
                    <a:pt x="77" y="27"/>
                  </a:lnTo>
                  <a:lnTo>
                    <a:pt x="45" y="42"/>
                  </a:lnTo>
                  <a:lnTo>
                    <a:pt x="21" y="57"/>
                  </a:lnTo>
                  <a:lnTo>
                    <a:pt x="6" y="73"/>
                  </a:lnTo>
                  <a:lnTo>
                    <a:pt x="0" y="90"/>
                  </a:lnTo>
                  <a:lnTo>
                    <a:pt x="1" y="90"/>
                  </a:lnTo>
                </a:path>
              </a:pathLst>
            </a:custGeom>
            <a:noFill/>
            <a:ln w="0">
              <a:solidFill>
                <a:srgbClr val="000000"/>
              </a:solidFill>
              <a:prstDash val="solid"/>
              <a:round/>
              <a:headEnd/>
              <a:tailEnd/>
            </a:ln>
          </p:spPr>
          <p:txBody>
            <a:bodyPr/>
            <a:lstStyle/>
            <a:p>
              <a:endParaRPr lang="el-GR"/>
            </a:p>
          </p:txBody>
        </p:sp>
        <p:sp>
          <p:nvSpPr>
            <p:cNvPr id="34" name="Freeform 31"/>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35" name="Freeform 32"/>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36" name="Freeform 33"/>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37" name="Freeform 34"/>
            <p:cNvSpPr>
              <a:spLocks/>
            </p:cNvSpPr>
            <p:nvPr/>
          </p:nvSpPr>
          <p:spPr bwMode="auto">
            <a:xfrm>
              <a:off x="3987" y="2374"/>
              <a:ext cx="244" cy="1"/>
            </a:xfrm>
            <a:custGeom>
              <a:avLst/>
              <a:gdLst/>
              <a:ahLst/>
              <a:cxnLst>
                <a:cxn ang="0">
                  <a:pos x="0" y="0"/>
                </a:cxn>
                <a:cxn ang="0">
                  <a:pos x="1461" y="0"/>
                </a:cxn>
                <a:cxn ang="0">
                  <a:pos x="1462" y="0"/>
                </a:cxn>
              </a:cxnLst>
              <a:rect l="0" t="0" r="r" b="b"/>
              <a:pathLst>
                <a:path w="1462">
                  <a:moveTo>
                    <a:pt x="0" y="0"/>
                  </a:moveTo>
                  <a:lnTo>
                    <a:pt x="1461" y="0"/>
                  </a:lnTo>
                  <a:lnTo>
                    <a:pt x="1462" y="0"/>
                  </a:lnTo>
                </a:path>
              </a:pathLst>
            </a:custGeom>
            <a:noFill/>
            <a:ln w="0">
              <a:solidFill>
                <a:srgbClr val="000000"/>
              </a:solidFill>
              <a:prstDash val="solid"/>
              <a:round/>
              <a:headEnd/>
              <a:tailEnd/>
            </a:ln>
          </p:spPr>
          <p:txBody>
            <a:bodyPr/>
            <a:lstStyle/>
            <a:p>
              <a:endParaRPr lang="el-GR"/>
            </a:p>
          </p:txBody>
        </p:sp>
        <p:sp>
          <p:nvSpPr>
            <p:cNvPr id="38" name="Freeform 35"/>
            <p:cNvSpPr>
              <a:spLocks/>
            </p:cNvSpPr>
            <p:nvPr/>
          </p:nvSpPr>
          <p:spPr bwMode="auto">
            <a:xfrm>
              <a:off x="3987" y="2466"/>
              <a:ext cx="244" cy="1"/>
            </a:xfrm>
            <a:custGeom>
              <a:avLst/>
              <a:gdLst/>
              <a:ahLst/>
              <a:cxnLst>
                <a:cxn ang="0">
                  <a:pos x="0" y="0"/>
                </a:cxn>
                <a:cxn ang="0">
                  <a:pos x="1461" y="0"/>
                </a:cxn>
                <a:cxn ang="0">
                  <a:pos x="1462" y="0"/>
                </a:cxn>
              </a:cxnLst>
              <a:rect l="0" t="0" r="r" b="b"/>
              <a:pathLst>
                <a:path w="1462">
                  <a:moveTo>
                    <a:pt x="0" y="0"/>
                  </a:moveTo>
                  <a:lnTo>
                    <a:pt x="1461" y="0"/>
                  </a:lnTo>
                  <a:lnTo>
                    <a:pt x="1462" y="0"/>
                  </a:lnTo>
                </a:path>
              </a:pathLst>
            </a:custGeom>
            <a:noFill/>
            <a:ln w="0">
              <a:solidFill>
                <a:srgbClr val="000000"/>
              </a:solidFill>
              <a:prstDash val="solid"/>
              <a:round/>
              <a:headEnd/>
              <a:tailEnd/>
            </a:ln>
          </p:spPr>
          <p:txBody>
            <a:bodyPr/>
            <a:lstStyle/>
            <a:p>
              <a:endParaRPr lang="el-GR"/>
            </a:p>
          </p:txBody>
        </p:sp>
        <p:sp>
          <p:nvSpPr>
            <p:cNvPr id="39" name="Freeform 36"/>
            <p:cNvSpPr>
              <a:spLocks/>
            </p:cNvSpPr>
            <p:nvPr/>
          </p:nvSpPr>
          <p:spPr bwMode="auto">
            <a:xfrm>
              <a:off x="3987" y="2420"/>
              <a:ext cx="15" cy="46"/>
            </a:xfrm>
            <a:custGeom>
              <a:avLst/>
              <a:gdLst/>
              <a:ahLst/>
              <a:cxnLst>
                <a:cxn ang="0">
                  <a:pos x="0" y="278"/>
                </a:cxn>
                <a:cxn ang="0">
                  <a:pos x="16" y="273"/>
                </a:cxn>
                <a:cxn ang="0">
                  <a:pos x="31" y="261"/>
                </a:cxn>
                <a:cxn ang="0">
                  <a:pos x="45" y="240"/>
                </a:cxn>
                <a:cxn ang="0">
                  <a:pos x="58" y="212"/>
                </a:cxn>
                <a:cxn ang="0">
                  <a:pos x="68" y="179"/>
                </a:cxn>
                <a:cxn ang="0">
                  <a:pos x="77" y="138"/>
                </a:cxn>
                <a:cxn ang="0">
                  <a:pos x="84" y="95"/>
                </a:cxn>
                <a:cxn ang="0">
                  <a:pos x="88" y="49"/>
                </a:cxn>
                <a:cxn ang="0">
                  <a:pos x="89" y="0"/>
                </a:cxn>
                <a:cxn ang="0">
                  <a:pos x="90" y="0"/>
                </a:cxn>
              </a:cxnLst>
              <a:rect l="0" t="0" r="r" b="b"/>
              <a:pathLst>
                <a:path w="90" h="278">
                  <a:moveTo>
                    <a:pt x="0" y="278"/>
                  </a:moveTo>
                  <a:lnTo>
                    <a:pt x="16" y="273"/>
                  </a:lnTo>
                  <a:lnTo>
                    <a:pt x="31" y="261"/>
                  </a:lnTo>
                  <a:lnTo>
                    <a:pt x="45" y="240"/>
                  </a:lnTo>
                  <a:lnTo>
                    <a:pt x="58" y="212"/>
                  </a:lnTo>
                  <a:lnTo>
                    <a:pt x="68" y="179"/>
                  </a:lnTo>
                  <a:lnTo>
                    <a:pt x="77" y="138"/>
                  </a:lnTo>
                  <a:lnTo>
                    <a:pt x="84" y="95"/>
                  </a:lnTo>
                  <a:lnTo>
                    <a:pt x="88" y="49"/>
                  </a:lnTo>
                  <a:lnTo>
                    <a:pt x="89" y="0"/>
                  </a:lnTo>
                  <a:lnTo>
                    <a:pt x="90" y="0"/>
                  </a:lnTo>
                </a:path>
              </a:pathLst>
            </a:custGeom>
            <a:noFill/>
            <a:ln w="0">
              <a:solidFill>
                <a:srgbClr val="000000"/>
              </a:solidFill>
              <a:prstDash val="solid"/>
              <a:round/>
              <a:headEnd/>
              <a:tailEnd/>
            </a:ln>
          </p:spPr>
          <p:txBody>
            <a:bodyPr/>
            <a:lstStyle/>
            <a:p>
              <a:endParaRPr lang="el-GR"/>
            </a:p>
          </p:txBody>
        </p:sp>
        <p:sp>
          <p:nvSpPr>
            <p:cNvPr id="40" name="Freeform 37"/>
            <p:cNvSpPr>
              <a:spLocks/>
            </p:cNvSpPr>
            <p:nvPr/>
          </p:nvSpPr>
          <p:spPr bwMode="auto">
            <a:xfrm>
              <a:off x="3987" y="2374"/>
              <a:ext cx="15" cy="92"/>
            </a:xfrm>
            <a:custGeom>
              <a:avLst/>
              <a:gdLst/>
              <a:ahLst/>
              <a:cxnLst>
                <a:cxn ang="0">
                  <a:pos x="0" y="554"/>
                </a:cxn>
                <a:cxn ang="0">
                  <a:pos x="17" y="549"/>
                </a:cxn>
                <a:cxn ang="0">
                  <a:pos x="32" y="535"/>
                </a:cxn>
                <a:cxn ang="0">
                  <a:pos x="47" y="511"/>
                </a:cxn>
                <a:cxn ang="0">
                  <a:pos x="60" y="481"/>
                </a:cxn>
                <a:cxn ang="0">
                  <a:pos x="71" y="444"/>
                </a:cxn>
                <a:cxn ang="0">
                  <a:pos x="80" y="399"/>
                </a:cxn>
                <a:cxn ang="0">
                  <a:pos x="86" y="352"/>
                </a:cxn>
                <a:cxn ang="0">
                  <a:pos x="89" y="302"/>
                </a:cxn>
                <a:cxn ang="0">
                  <a:pos x="89" y="251"/>
                </a:cxn>
                <a:cxn ang="0">
                  <a:pos x="86" y="201"/>
                </a:cxn>
                <a:cxn ang="0">
                  <a:pos x="80" y="153"/>
                </a:cxn>
                <a:cxn ang="0">
                  <a:pos x="71" y="110"/>
                </a:cxn>
                <a:cxn ang="0">
                  <a:pos x="60" y="72"/>
                </a:cxn>
                <a:cxn ang="0">
                  <a:pos x="47" y="41"/>
                </a:cxn>
                <a:cxn ang="0">
                  <a:pos x="32" y="18"/>
                </a:cxn>
                <a:cxn ang="0">
                  <a:pos x="17" y="4"/>
                </a:cxn>
                <a:cxn ang="0">
                  <a:pos x="0" y="0"/>
                </a:cxn>
                <a:cxn ang="0">
                  <a:pos x="1" y="0"/>
                </a:cxn>
              </a:cxnLst>
              <a:rect l="0" t="0" r="r" b="b"/>
              <a:pathLst>
                <a:path w="89" h="554">
                  <a:moveTo>
                    <a:pt x="0" y="554"/>
                  </a:moveTo>
                  <a:lnTo>
                    <a:pt x="17" y="549"/>
                  </a:lnTo>
                  <a:lnTo>
                    <a:pt x="32" y="535"/>
                  </a:lnTo>
                  <a:lnTo>
                    <a:pt x="47" y="511"/>
                  </a:lnTo>
                  <a:lnTo>
                    <a:pt x="60" y="481"/>
                  </a:lnTo>
                  <a:lnTo>
                    <a:pt x="71" y="444"/>
                  </a:lnTo>
                  <a:lnTo>
                    <a:pt x="80" y="399"/>
                  </a:lnTo>
                  <a:lnTo>
                    <a:pt x="86" y="352"/>
                  </a:lnTo>
                  <a:lnTo>
                    <a:pt x="89" y="302"/>
                  </a:lnTo>
                  <a:lnTo>
                    <a:pt x="89" y="251"/>
                  </a:lnTo>
                  <a:lnTo>
                    <a:pt x="86" y="201"/>
                  </a:lnTo>
                  <a:lnTo>
                    <a:pt x="80" y="153"/>
                  </a:lnTo>
                  <a:lnTo>
                    <a:pt x="71" y="110"/>
                  </a:lnTo>
                  <a:lnTo>
                    <a:pt x="60" y="72"/>
                  </a:lnTo>
                  <a:lnTo>
                    <a:pt x="47" y="41"/>
                  </a:lnTo>
                  <a:lnTo>
                    <a:pt x="32" y="18"/>
                  </a:lnTo>
                  <a:lnTo>
                    <a:pt x="17" y="4"/>
                  </a:lnTo>
                  <a:lnTo>
                    <a:pt x="0" y="0"/>
                  </a:lnTo>
                  <a:lnTo>
                    <a:pt x="1" y="0"/>
                  </a:lnTo>
                </a:path>
              </a:pathLst>
            </a:custGeom>
            <a:noFill/>
            <a:ln w="0">
              <a:solidFill>
                <a:srgbClr val="000000"/>
              </a:solidFill>
              <a:prstDash val="solid"/>
              <a:round/>
              <a:headEnd/>
              <a:tailEnd/>
            </a:ln>
          </p:spPr>
          <p:txBody>
            <a:bodyPr/>
            <a:lstStyle/>
            <a:p>
              <a:endParaRPr lang="el-GR"/>
            </a:p>
          </p:txBody>
        </p:sp>
        <p:sp>
          <p:nvSpPr>
            <p:cNvPr id="41" name="Freeform 38"/>
            <p:cNvSpPr>
              <a:spLocks/>
            </p:cNvSpPr>
            <p:nvPr/>
          </p:nvSpPr>
          <p:spPr bwMode="auto">
            <a:xfrm>
              <a:off x="3987" y="2374"/>
              <a:ext cx="15" cy="46"/>
            </a:xfrm>
            <a:custGeom>
              <a:avLst/>
              <a:gdLst/>
              <a:ahLst/>
              <a:cxnLst>
                <a:cxn ang="0">
                  <a:pos x="89" y="276"/>
                </a:cxn>
                <a:cxn ang="0">
                  <a:pos x="88" y="223"/>
                </a:cxn>
                <a:cxn ang="0">
                  <a:pos x="83" y="170"/>
                </a:cxn>
                <a:cxn ang="0">
                  <a:pos x="74" y="123"/>
                </a:cxn>
                <a:cxn ang="0">
                  <a:pos x="63" y="81"/>
                </a:cxn>
                <a:cxn ang="0">
                  <a:pos x="50" y="46"/>
                </a:cxn>
                <a:cxn ang="0">
                  <a:pos x="34" y="21"/>
                </a:cxn>
                <a:cxn ang="0">
                  <a:pos x="18" y="5"/>
                </a:cxn>
                <a:cxn ang="0">
                  <a:pos x="0" y="0"/>
                </a:cxn>
                <a:cxn ang="0">
                  <a:pos x="1" y="0"/>
                </a:cxn>
              </a:cxnLst>
              <a:rect l="0" t="0" r="r" b="b"/>
              <a:pathLst>
                <a:path w="89" h="276">
                  <a:moveTo>
                    <a:pt x="89" y="276"/>
                  </a:moveTo>
                  <a:lnTo>
                    <a:pt x="88" y="223"/>
                  </a:lnTo>
                  <a:lnTo>
                    <a:pt x="83" y="170"/>
                  </a:lnTo>
                  <a:lnTo>
                    <a:pt x="74" y="123"/>
                  </a:lnTo>
                  <a:lnTo>
                    <a:pt x="63" y="81"/>
                  </a:lnTo>
                  <a:lnTo>
                    <a:pt x="50" y="46"/>
                  </a:lnTo>
                  <a:lnTo>
                    <a:pt x="34" y="21"/>
                  </a:lnTo>
                  <a:lnTo>
                    <a:pt x="18" y="5"/>
                  </a:lnTo>
                  <a:lnTo>
                    <a:pt x="0" y="0"/>
                  </a:lnTo>
                  <a:lnTo>
                    <a:pt x="1" y="0"/>
                  </a:lnTo>
                </a:path>
              </a:pathLst>
            </a:custGeom>
            <a:noFill/>
            <a:ln w="0">
              <a:solidFill>
                <a:srgbClr val="000000"/>
              </a:solidFill>
              <a:prstDash val="solid"/>
              <a:round/>
              <a:headEnd/>
              <a:tailEnd/>
            </a:ln>
          </p:spPr>
          <p:txBody>
            <a:bodyPr/>
            <a:lstStyle/>
            <a:p>
              <a:endParaRPr lang="el-GR"/>
            </a:p>
          </p:txBody>
        </p:sp>
        <p:sp>
          <p:nvSpPr>
            <p:cNvPr id="42" name="Freeform 39"/>
            <p:cNvSpPr>
              <a:spLocks/>
            </p:cNvSpPr>
            <p:nvPr/>
          </p:nvSpPr>
          <p:spPr bwMode="auto">
            <a:xfrm>
              <a:off x="4401" y="1734"/>
              <a:ext cx="92" cy="30"/>
            </a:xfrm>
            <a:custGeom>
              <a:avLst/>
              <a:gdLst/>
              <a:ahLst/>
              <a:cxnLst>
                <a:cxn ang="0">
                  <a:pos x="0" y="91"/>
                </a:cxn>
                <a:cxn ang="0">
                  <a:pos x="6" y="107"/>
                </a:cxn>
                <a:cxn ang="0">
                  <a:pos x="21" y="125"/>
                </a:cxn>
                <a:cxn ang="0">
                  <a:pos x="45" y="140"/>
                </a:cxn>
                <a:cxn ang="0">
                  <a:pos x="77" y="153"/>
                </a:cxn>
                <a:cxn ang="0">
                  <a:pos x="116" y="164"/>
                </a:cxn>
                <a:cxn ang="0">
                  <a:pos x="163" y="173"/>
                </a:cxn>
                <a:cxn ang="0">
                  <a:pos x="212" y="178"/>
                </a:cxn>
                <a:cxn ang="0">
                  <a:pos x="263" y="181"/>
                </a:cxn>
                <a:cxn ang="0">
                  <a:pos x="315" y="180"/>
                </a:cxn>
                <a:cxn ang="0">
                  <a:pos x="367" y="176"/>
                </a:cxn>
                <a:cxn ang="0">
                  <a:pos x="414" y="169"/>
                </a:cxn>
                <a:cxn ang="0">
                  <a:pos x="457" y="159"/>
                </a:cxn>
                <a:cxn ang="0">
                  <a:pos x="494" y="147"/>
                </a:cxn>
                <a:cxn ang="0">
                  <a:pos x="522" y="132"/>
                </a:cxn>
                <a:cxn ang="0">
                  <a:pos x="541" y="116"/>
                </a:cxn>
                <a:cxn ang="0">
                  <a:pos x="551" y="99"/>
                </a:cxn>
                <a:cxn ang="0">
                  <a:pos x="551" y="82"/>
                </a:cxn>
                <a:cxn ang="0">
                  <a:pos x="541" y="65"/>
                </a:cxn>
                <a:cxn ang="0">
                  <a:pos x="522" y="50"/>
                </a:cxn>
                <a:cxn ang="0">
                  <a:pos x="494" y="35"/>
                </a:cxn>
                <a:cxn ang="0">
                  <a:pos x="457" y="23"/>
                </a:cxn>
                <a:cxn ang="0">
                  <a:pos x="414" y="13"/>
                </a:cxn>
                <a:cxn ang="0">
                  <a:pos x="367" y="5"/>
                </a:cxn>
                <a:cxn ang="0">
                  <a:pos x="315" y="1"/>
                </a:cxn>
                <a:cxn ang="0">
                  <a:pos x="263" y="0"/>
                </a:cxn>
                <a:cxn ang="0">
                  <a:pos x="212" y="3"/>
                </a:cxn>
                <a:cxn ang="0">
                  <a:pos x="163" y="9"/>
                </a:cxn>
                <a:cxn ang="0">
                  <a:pos x="116" y="18"/>
                </a:cxn>
                <a:cxn ang="0">
                  <a:pos x="77" y="29"/>
                </a:cxn>
                <a:cxn ang="0">
                  <a:pos x="45" y="42"/>
                </a:cxn>
                <a:cxn ang="0">
                  <a:pos x="21" y="57"/>
                </a:cxn>
                <a:cxn ang="0">
                  <a:pos x="6" y="74"/>
                </a:cxn>
                <a:cxn ang="0">
                  <a:pos x="0" y="91"/>
                </a:cxn>
                <a:cxn ang="0">
                  <a:pos x="1" y="91"/>
                </a:cxn>
              </a:cxnLst>
              <a:rect l="0" t="0" r="r" b="b"/>
              <a:pathLst>
                <a:path w="551" h="181">
                  <a:moveTo>
                    <a:pt x="0" y="91"/>
                  </a:moveTo>
                  <a:lnTo>
                    <a:pt x="6" y="107"/>
                  </a:lnTo>
                  <a:lnTo>
                    <a:pt x="21" y="125"/>
                  </a:lnTo>
                  <a:lnTo>
                    <a:pt x="45" y="140"/>
                  </a:lnTo>
                  <a:lnTo>
                    <a:pt x="77" y="153"/>
                  </a:lnTo>
                  <a:lnTo>
                    <a:pt x="116" y="164"/>
                  </a:lnTo>
                  <a:lnTo>
                    <a:pt x="163" y="173"/>
                  </a:lnTo>
                  <a:lnTo>
                    <a:pt x="212" y="178"/>
                  </a:lnTo>
                  <a:lnTo>
                    <a:pt x="263" y="181"/>
                  </a:lnTo>
                  <a:lnTo>
                    <a:pt x="315" y="180"/>
                  </a:lnTo>
                  <a:lnTo>
                    <a:pt x="367" y="176"/>
                  </a:lnTo>
                  <a:lnTo>
                    <a:pt x="414" y="169"/>
                  </a:lnTo>
                  <a:lnTo>
                    <a:pt x="457" y="159"/>
                  </a:lnTo>
                  <a:lnTo>
                    <a:pt x="494" y="147"/>
                  </a:lnTo>
                  <a:lnTo>
                    <a:pt x="522" y="132"/>
                  </a:lnTo>
                  <a:lnTo>
                    <a:pt x="541" y="116"/>
                  </a:lnTo>
                  <a:lnTo>
                    <a:pt x="551" y="99"/>
                  </a:lnTo>
                  <a:lnTo>
                    <a:pt x="551" y="82"/>
                  </a:lnTo>
                  <a:lnTo>
                    <a:pt x="541" y="65"/>
                  </a:lnTo>
                  <a:lnTo>
                    <a:pt x="522" y="50"/>
                  </a:lnTo>
                  <a:lnTo>
                    <a:pt x="494" y="35"/>
                  </a:lnTo>
                  <a:lnTo>
                    <a:pt x="457" y="23"/>
                  </a:lnTo>
                  <a:lnTo>
                    <a:pt x="414" y="13"/>
                  </a:lnTo>
                  <a:lnTo>
                    <a:pt x="367" y="5"/>
                  </a:lnTo>
                  <a:lnTo>
                    <a:pt x="315" y="1"/>
                  </a:lnTo>
                  <a:lnTo>
                    <a:pt x="263" y="0"/>
                  </a:lnTo>
                  <a:lnTo>
                    <a:pt x="212" y="3"/>
                  </a:lnTo>
                  <a:lnTo>
                    <a:pt x="163" y="9"/>
                  </a:lnTo>
                  <a:lnTo>
                    <a:pt x="116" y="18"/>
                  </a:lnTo>
                  <a:lnTo>
                    <a:pt x="77" y="29"/>
                  </a:lnTo>
                  <a:lnTo>
                    <a:pt x="45" y="42"/>
                  </a:lnTo>
                  <a:lnTo>
                    <a:pt x="21" y="57"/>
                  </a:lnTo>
                  <a:lnTo>
                    <a:pt x="6" y="74"/>
                  </a:lnTo>
                  <a:lnTo>
                    <a:pt x="0" y="91"/>
                  </a:lnTo>
                  <a:lnTo>
                    <a:pt x="1" y="91"/>
                  </a:lnTo>
                </a:path>
              </a:pathLst>
            </a:custGeom>
            <a:noFill/>
            <a:ln w="0">
              <a:solidFill>
                <a:srgbClr val="000000"/>
              </a:solidFill>
              <a:prstDash val="solid"/>
              <a:round/>
              <a:headEnd/>
              <a:tailEnd/>
            </a:ln>
          </p:spPr>
          <p:txBody>
            <a:bodyPr/>
            <a:lstStyle/>
            <a:p>
              <a:endParaRPr lang="el-GR"/>
            </a:p>
          </p:txBody>
        </p:sp>
        <p:sp>
          <p:nvSpPr>
            <p:cNvPr id="43" name="Freeform 40"/>
            <p:cNvSpPr>
              <a:spLocks/>
            </p:cNvSpPr>
            <p:nvPr/>
          </p:nvSpPr>
          <p:spPr bwMode="auto">
            <a:xfrm>
              <a:off x="4906" y="1967"/>
              <a:ext cx="1" cy="852"/>
            </a:xfrm>
            <a:custGeom>
              <a:avLst/>
              <a:gdLst/>
              <a:ahLst/>
              <a:cxnLst>
                <a:cxn ang="0">
                  <a:pos x="0" y="0"/>
                </a:cxn>
                <a:cxn ang="0">
                  <a:pos x="0" y="5111"/>
                </a:cxn>
                <a:cxn ang="0">
                  <a:pos x="1" y="5111"/>
                </a:cxn>
              </a:cxnLst>
              <a:rect l="0" t="0" r="r" b="b"/>
              <a:pathLst>
                <a:path w="1" h="5111">
                  <a:moveTo>
                    <a:pt x="0" y="0"/>
                  </a:moveTo>
                  <a:lnTo>
                    <a:pt x="0" y="5111"/>
                  </a:lnTo>
                  <a:lnTo>
                    <a:pt x="1" y="5111"/>
                  </a:lnTo>
                </a:path>
              </a:pathLst>
            </a:custGeom>
            <a:noFill/>
            <a:ln w="0">
              <a:solidFill>
                <a:srgbClr val="000000"/>
              </a:solidFill>
              <a:prstDash val="solid"/>
              <a:round/>
              <a:headEnd/>
              <a:tailEnd/>
            </a:ln>
          </p:spPr>
          <p:txBody>
            <a:bodyPr/>
            <a:lstStyle/>
            <a:p>
              <a:endParaRPr lang="el-GR"/>
            </a:p>
          </p:txBody>
        </p:sp>
        <p:sp>
          <p:nvSpPr>
            <p:cNvPr id="44" name="Freeform 41"/>
            <p:cNvSpPr>
              <a:spLocks/>
            </p:cNvSpPr>
            <p:nvPr/>
          </p:nvSpPr>
          <p:spPr bwMode="auto">
            <a:xfrm>
              <a:off x="4401" y="1952"/>
              <a:ext cx="92" cy="15"/>
            </a:xfrm>
            <a:custGeom>
              <a:avLst/>
              <a:gdLst/>
              <a:ahLst/>
              <a:cxnLst>
                <a:cxn ang="0">
                  <a:pos x="0" y="0"/>
                </a:cxn>
                <a:cxn ang="0">
                  <a:pos x="6" y="16"/>
                </a:cxn>
                <a:cxn ang="0">
                  <a:pos x="20" y="32"/>
                </a:cxn>
                <a:cxn ang="0">
                  <a:pos x="42" y="47"/>
                </a:cxn>
                <a:cxn ang="0">
                  <a:pos x="73" y="60"/>
                </a:cxn>
                <a:cxn ang="0">
                  <a:pos x="110" y="71"/>
                </a:cxn>
                <a:cxn ang="0">
                  <a:pos x="153" y="81"/>
                </a:cxn>
                <a:cxn ang="0">
                  <a:pos x="201" y="87"/>
                </a:cxn>
                <a:cxn ang="0">
                  <a:pos x="251" y="90"/>
                </a:cxn>
                <a:cxn ang="0">
                  <a:pos x="302" y="90"/>
                </a:cxn>
                <a:cxn ang="0">
                  <a:pos x="352" y="87"/>
                </a:cxn>
                <a:cxn ang="0">
                  <a:pos x="400" y="81"/>
                </a:cxn>
                <a:cxn ang="0">
                  <a:pos x="443" y="71"/>
                </a:cxn>
                <a:cxn ang="0">
                  <a:pos x="481" y="60"/>
                </a:cxn>
                <a:cxn ang="0">
                  <a:pos x="511" y="47"/>
                </a:cxn>
                <a:cxn ang="0">
                  <a:pos x="534" y="32"/>
                </a:cxn>
                <a:cxn ang="0">
                  <a:pos x="548" y="16"/>
                </a:cxn>
                <a:cxn ang="0">
                  <a:pos x="552" y="0"/>
                </a:cxn>
                <a:cxn ang="0">
                  <a:pos x="553" y="0"/>
                </a:cxn>
              </a:cxnLst>
              <a:rect l="0" t="0" r="r" b="b"/>
              <a:pathLst>
                <a:path w="553" h="90">
                  <a:moveTo>
                    <a:pt x="0" y="0"/>
                  </a:moveTo>
                  <a:lnTo>
                    <a:pt x="6" y="16"/>
                  </a:lnTo>
                  <a:lnTo>
                    <a:pt x="20" y="32"/>
                  </a:lnTo>
                  <a:lnTo>
                    <a:pt x="42" y="47"/>
                  </a:lnTo>
                  <a:lnTo>
                    <a:pt x="73" y="60"/>
                  </a:lnTo>
                  <a:lnTo>
                    <a:pt x="110" y="71"/>
                  </a:lnTo>
                  <a:lnTo>
                    <a:pt x="153" y="81"/>
                  </a:lnTo>
                  <a:lnTo>
                    <a:pt x="201" y="87"/>
                  </a:lnTo>
                  <a:lnTo>
                    <a:pt x="251" y="90"/>
                  </a:lnTo>
                  <a:lnTo>
                    <a:pt x="302" y="90"/>
                  </a:lnTo>
                  <a:lnTo>
                    <a:pt x="352" y="87"/>
                  </a:lnTo>
                  <a:lnTo>
                    <a:pt x="400" y="81"/>
                  </a:lnTo>
                  <a:lnTo>
                    <a:pt x="443" y="71"/>
                  </a:lnTo>
                  <a:lnTo>
                    <a:pt x="481" y="60"/>
                  </a:lnTo>
                  <a:lnTo>
                    <a:pt x="511" y="47"/>
                  </a:lnTo>
                  <a:lnTo>
                    <a:pt x="534" y="32"/>
                  </a:lnTo>
                  <a:lnTo>
                    <a:pt x="548" y="16"/>
                  </a:lnTo>
                  <a:lnTo>
                    <a:pt x="552" y="0"/>
                  </a:lnTo>
                  <a:lnTo>
                    <a:pt x="553" y="0"/>
                  </a:lnTo>
                </a:path>
              </a:pathLst>
            </a:custGeom>
            <a:noFill/>
            <a:ln w="0">
              <a:solidFill>
                <a:srgbClr val="000000"/>
              </a:solidFill>
              <a:prstDash val="solid"/>
              <a:round/>
              <a:headEnd/>
              <a:tailEnd/>
            </a:ln>
          </p:spPr>
          <p:txBody>
            <a:bodyPr/>
            <a:lstStyle/>
            <a:p>
              <a:endParaRPr lang="el-GR"/>
            </a:p>
          </p:txBody>
        </p:sp>
        <p:sp>
          <p:nvSpPr>
            <p:cNvPr id="45" name="Freeform 42"/>
            <p:cNvSpPr>
              <a:spLocks/>
            </p:cNvSpPr>
            <p:nvPr/>
          </p:nvSpPr>
          <p:spPr bwMode="auto">
            <a:xfrm>
              <a:off x="4401" y="1952"/>
              <a:ext cx="1" cy="852"/>
            </a:xfrm>
            <a:custGeom>
              <a:avLst/>
              <a:gdLst/>
              <a:ahLst/>
              <a:cxnLst>
                <a:cxn ang="0">
                  <a:pos x="0" y="0"/>
                </a:cxn>
                <a:cxn ang="0">
                  <a:pos x="0" y="5107"/>
                </a:cxn>
                <a:cxn ang="0">
                  <a:pos x="1" y="5107"/>
                </a:cxn>
              </a:cxnLst>
              <a:rect l="0" t="0" r="r" b="b"/>
              <a:pathLst>
                <a:path w="1" h="5107">
                  <a:moveTo>
                    <a:pt x="0" y="0"/>
                  </a:moveTo>
                  <a:lnTo>
                    <a:pt x="0" y="5107"/>
                  </a:lnTo>
                  <a:lnTo>
                    <a:pt x="1" y="5107"/>
                  </a:lnTo>
                </a:path>
              </a:pathLst>
            </a:custGeom>
            <a:noFill/>
            <a:ln w="0">
              <a:solidFill>
                <a:srgbClr val="000000"/>
              </a:solidFill>
              <a:prstDash val="solid"/>
              <a:round/>
              <a:headEnd/>
              <a:tailEnd/>
            </a:ln>
          </p:spPr>
          <p:txBody>
            <a:bodyPr/>
            <a:lstStyle/>
            <a:p>
              <a:endParaRPr lang="el-GR"/>
            </a:p>
          </p:txBody>
        </p:sp>
        <p:sp>
          <p:nvSpPr>
            <p:cNvPr id="46" name="Freeform 43"/>
            <p:cNvSpPr>
              <a:spLocks/>
            </p:cNvSpPr>
            <p:nvPr/>
          </p:nvSpPr>
          <p:spPr bwMode="auto">
            <a:xfrm>
              <a:off x="4401" y="1749"/>
              <a:ext cx="1" cy="203"/>
            </a:xfrm>
            <a:custGeom>
              <a:avLst/>
              <a:gdLst/>
              <a:ahLst/>
              <a:cxnLst>
                <a:cxn ang="0">
                  <a:pos x="0" y="0"/>
                </a:cxn>
                <a:cxn ang="0">
                  <a:pos x="0" y="1218"/>
                </a:cxn>
                <a:cxn ang="0">
                  <a:pos x="1" y="1218"/>
                </a:cxn>
              </a:cxnLst>
              <a:rect l="0" t="0" r="r" b="b"/>
              <a:pathLst>
                <a:path w="1" h="1218">
                  <a:moveTo>
                    <a:pt x="0" y="0"/>
                  </a:moveTo>
                  <a:lnTo>
                    <a:pt x="0" y="1218"/>
                  </a:lnTo>
                  <a:lnTo>
                    <a:pt x="1" y="1218"/>
                  </a:lnTo>
                </a:path>
              </a:pathLst>
            </a:custGeom>
            <a:noFill/>
            <a:ln w="0">
              <a:solidFill>
                <a:srgbClr val="000000"/>
              </a:solidFill>
              <a:prstDash val="solid"/>
              <a:round/>
              <a:headEnd/>
              <a:tailEnd/>
            </a:ln>
          </p:spPr>
          <p:txBody>
            <a:bodyPr/>
            <a:lstStyle/>
            <a:p>
              <a:endParaRPr lang="el-GR"/>
            </a:p>
          </p:txBody>
        </p:sp>
        <p:sp>
          <p:nvSpPr>
            <p:cNvPr id="47" name="Freeform 44"/>
            <p:cNvSpPr>
              <a:spLocks/>
            </p:cNvSpPr>
            <p:nvPr/>
          </p:nvSpPr>
          <p:spPr bwMode="auto">
            <a:xfrm>
              <a:off x="4493" y="1749"/>
              <a:ext cx="1" cy="203"/>
            </a:xfrm>
            <a:custGeom>
              <a:avLst/>
              <a:gdLst/>
              <a:ahLst/>
              <a:cxnLst>
                <a:cxn ang="0">
                  <a:pos x="0" y="1218"/>
                </a:cxn>
                <a:cxn ang="0">
                  <a:pos x="0" y="0"/>
                </a:cxn>
                <a:cxn ang="0">
                  <a:pos x="1" y="0"/>
                </a:cxn>
              </a:cxnLst>
              <a:rect l="0" t="0" r="r" b="b"/>
              <a:pathLst>
                <a:path w="1" h="1218">
                  <a:moveTo>
                    <a:pt x="0" y="1218"/>
                  </a:moveTo>
                  <a:lnTo>
                    <a:pt x="0" y="0"/>
                  </a:lnTo>
                  <a:lnTo>
                    <a:pt x="1" y="0"/>
                  </a:lnTo>
                </a:path>
              </a:pathLst>
            </a:custGeom>
            <a:noFill/>
            <a:ln w="0">
              <a:solidFill>
                <a:srgbClr val="000000"/>
              </a:solidFill>
              <a:prstDash val="solid"/>
              <a:round/>
              <a:headEnd/>
              <a:tailEnd/>
            </a:ln>
          </p:spPr>
          <p:txBody>
            <a:bodyPr/>
            <a:lstStyle/>
            <a:p>
              <a:endParaRPr lang="el-GR"/>
            </a:p>
          </p:txBody>
        </p:sp>
        <p:sp>
          <p:nvSpPr>
            <p:cNvPr id="48" name="Freeform 45"/>
            <p:cNvSpPr>
              <a:spLocks/>
            </p:cNvSpPr>
            <p:nvPr/>
          </p:nvSpPr>
          <p:spPr bwMode="auto">
            <a:xfrm>
              <a:off x="3987" y="2466"/>
              <a:ext cx="1" cy="353"/>
            </a:xfrm>
            <a:custGeom>
              <a:avLst/>
              <a:gdLst/>
              <a:ahLst/>
              <a:cxnLst>
                <a:cxn ang="0">
                  <a:pos x="0" y="0"/>
                </a:cxn>
                <a:cxn ang="0">
                  <a:pos x="0" y="2119"/>
                </a:cxn>
                <a:cxn ang="0">
                  <a:pos x="1" y="2119"/>
                </a:cxn>
              </a:cxnLst>
              <a:rect l="0" t="0" r="r" b="b"/>
              <a:pathLst>
                <a:path w="1" h="2119">
                  <a:moveTo>
                    <a:pt x="0" y="0"/>
                  </a:moveTo>
                  <a:lnTo>
                    <a:pt x="0" y="2119"/>
                  </a:lnTo>
                  <a:lnTo>
                    <a:pt x="1" y="2119"/>
                  </a:lnTo>
                </a:path>
              </a:pathLst>
            </a:custGeom>
            <a:noFill/>
            <a:ln w="0">
              <a:solidFill>
                <a:srgbClr val="000000"/>
              </a:solidFill>
              <a:prstDash val="solid"/>
              <a:round/>
              <a:headEnd/>
              <a:tailEnd/>
            </a:ln>
          </p:spPr>
          <p:txBody>
            <a:bodyPr/>
            <a:lstStyle/>
            <a:p>
              <a:endParaRPr lang="el-GR"/>
            </a:p>
          </p:txBody>
        </p:sp>
        <p:sp>
          <p:nvSpPr>
            <p:cNvPr id="49" name="Freeform 46"/>
            <p:cNvSpPr>
              <a:spLocks/>
            </p:cNvSpPr>
            <p:nvPr/>
          </p:nvSpPr>
          <p:spPr bwMode="auto">
            <a:xfrm>
              <a:off x="3352" y="2315"/>
              <a:ext cx="484" cy="1"/>
            </a:xfrm>
            <a:custGeom>
              <a:avLst/>
              <a:gdLst/>
              <a:ahLst/>
              <a:cxnLst>
                <a:cxn ang="0">
                  <a:pos x="2907" y="0"/>
                </a:cxn>
                <a:cxn ang="0">
                  <a:pos x="0" y="0"/>
                </a:cxn>
                <a:cxn ang="0">
                  <a:pos x="1" y="0"/>
                </a:cxn>
              </a:cxnLst>
              <a:rect l="0" t="0" r="r" b="b"/>
              <a:pathLst>
                <a:path w="2907">
                  <a:moveTo>
                    <a:pt x="2907" y="0"/>
                  </a:moveTo>
                  <a:lnTo>
                    <a:pt x="0" y="0"/>
                  </a:lnTo>
                  <a:lnTo>
                    <a:pt x="1" y="0"/>
                  </a:lnTo>
                </a:path>
              </a:pathLst>
            </a:custGeom>
            <a:noFill/>
            <a:ln w="0">
              <a:solidFill>
                <a:srgbClr val="000000"/>
              </a:solidFill>
              <a:prstDash val="solid"/>
              <a:round/>
              <a:headEnd/>
              <a:tailEnd/>
            </a:ln>
          </p:spPr>
          <p:txBody>
            <a:bodyPr/>
            <a:lstStyle/>
            <a:p>
              <a:endParaRPr lang="el-GR"/>
            </a:p>
          </p:txBody>
        </p:sp>
        <p:sp>
          <p:nvSpPr>
            <p:cNvPr id="50" name="Freeform 47"/>
            <p:cNvSpPr>
              <a:spLocks/>
            </p:cNvSpPr>
            <p:nvPr/>
          </p:nvSpPr>
          <p:spPr bwMode="auto">
            <a:xfrm>
              <a:off x="3358" y="2524"/>
              <a:ext cx="478" cy="1"/>
            </a:xfrm>
            <a:custGeom>
              <a:avLst/>
              <a:gdLst/>
              <a:ahLst/>
              <a:cxnLst>
                <a:cxn ang="0">
                  <a:pos x="2871" y="0"/>
                </a:cxn>
                <a:cxn ang="0">
                  <a:pos x="0" y="0"/>
                </a:cxn>
                <a:cxn ang="0">
                  <a:pos x="1" y="0"/>
                </a:cxn>
              </a:cxnLst>
              <a:rect l="0" t="0" r="r" b="b"/>
              <a:pathLst>
                <a:path w="2871">
                  <a:moveTo>
                    <a:pt x="2871" y="0"/>
                  </a:moveTo>
                  <a:lnTo>
                    <a:pt x="0" y="0"/>
                  </a:lnTo>
                  <a:lnTo>
                    <a:pt x="1" y="0"/>
                  </a:lnTo>
                </a:path>
              </a:pathLst>
            </a:custGeom>
            <a:noFill/>
            <a:ln w="0">
              <a:solidFill>
                <a:srgbClr val="000000"/>
              </a:solidFill>
              <a:prstDash val="solid"/>
              <a:round/>
              <a:headEnd/>
              <a:tailEnd/>
            </a:ln>
          </p:spPr>
          <p:txBody>
            <a:bodyPr/>
            <a:lstStyle/>
            <a:p>
              <a:endParaRPr lang="el-GR"/>
            </a:p>
          </p:txBody>
        </p:sp>
        <p:sp>
          <p:nvSpPr>
            <p:cNvPr id="51" name="Freeform 48"/>
            <p:cNvSpPr>
              <a:spLocks/>
            </p:cNvSpPr>
            <p:nvPr/>
          </p:nvSpPr>
          <p:spPr bwMode="auto">
            <a:xfrm>
              <a:off x="4347" y="1291"/>
              <a:ext cx="1" cy="564"/>
            </a:xfrm>
            <a:custGeom>
              <a:avLst/>
              <a:gdLst/>
              <a:ahLst/>
              <a:cxnLst>
                <a:cxn ang="0">
                  <a:pos x="0" y="0"/>
                </a:cxn>
                <a:cxn ang="0">
                  <a:pos x="0" y="3380"/>
                </a:cxn>
                <a:cxn ang="0">
                  <a:pos x="1" y="3380"/>
                </a:cxn>
              </a:cxnLst>
              <a:rect l="0" t="0" r="r" b="b"/>
              <a:pathLst>
                <a:path w="1" h="3380">
                  <a:moveTo>
                    <a:pt x="0" y="0"/>
                  </a:moveTo>
                  <a:lnTo>
                    <a:pt x="0" y="3380"/>
                  </a:lnTo>
                  <a:lnTo>
                    <a:pt x="1" y="3380"/>
                  </a:lnTo>
                </a:path>
              </a:pathLst>
            </a:custGeom>
            <a:noFill/>
            <a:ln w="0">
              <a:solidFill>
                <a:srgbClr val="000000"/>
              </a:solidFill>
              <a:prstDash val="solid"/>
              <a:round/>
              <a:headEnd/>
              <a:tailEnd/>
            </a:ln>
          </p:spPr>
          <p:txBody>
            <a:bodyPr/>
            <a:lstStyle/>
            <a:p>
              <a:endParaRPr lang="el-GR"/>
            </a:p>
          </p:txBody>
        </p:sp>
        <p:sp>
          <p:nvSpPr>
            <p:cNvPr id="52" name="Freeform 49"/>
            <p:cNvSpPr>
              <a:spLocks/>
            </p:cNvSpPr>
            <p:nvPr/>
          </p:nvSpPr>
          <p:spPr bwMode="auto">
            <a:xfrm>
              <a:off x="4547" y="1291"/>
              <a:ext cx="1" cy="564"/>
            </a:xfrm>
            <a:custGeom>
              <a:avLst/>
              <a:gdLst/>
              <a:ahLst/>
              <a:cxnLst>
                <a:cxn ang="0">
                  <a:pos x="0" y="3380"/>
                </a:cxn>
                <a:cxn ang="0">
                  <a:pos x="0" y="0"/>
                </a:cxn>
                <a:cxn ang="0">
                  <a:pos x="1" y="0"/>
                </a:cxn>
              </a:cxnLst>
              <a:rect l="0" t="0" r="r" b="b"/>
              <a:pathLst>
                <a:path w="1" h="3380">
                  <a:moveTo>
                    <a:pt x="0" y="3380"/>
                  </a:moveTo>
                  <a:lnTo>
                    <a:pt x="0" y="0"/>
                  </a:lnTo>
                  <a:lnTo>
                    <a:pt x="1" y="0"/>
                  </a:lnTo>
                </a:path>
              </a:pathLst>
            </a:custGeom>
            <a:noFill/>
            <a:ln w="0">
              <a:solidFill>
                <a:srgbClr val="000000"/>
              </a:solidFill>
              <a:prstDash val="solid"/>
              <a:round/>
              <a:headEnd/>
              <a:tailEnd/>
            </a:ln>
          </p:spPr>
          <p:txBody>
            <a:bodyPr/>
            <a:lstStyle/>
            <a:p>
              <a:endParaRPr lang="el-GR"/>
            </a:p>
          </p:txBody>
        </p:sp>
        <p:sp>
          <p:nvSpPr>
            <p:cNvPr id="53" name="Freeform 50"/>
            <p:cNvSpPr>
              <a:spLocks/>
            </p:cNvSpPr>
            <p:nvPr/>
          </p:nvSpPr>
          <p:spPr bwMode="auto">
            <a:xfrm>
              <a:off x="4347" y="1822"/>
              <a:ext cx="199" cy="65"/>
            </a:xfrm>
            <a:custGeom>
              <a:avLst/>
              <a:gdLst/>
              <a:ahLst/>
              <a:cxnLst>
                <a:cxn ang="0">
                  <a:pos x="0" y="196"/>
                </a:cxn>
                <a:cxn ang="0">
                  <a:pos x="11" y="233"/>
                </a:cxn>
                <a:cxn ang="0">
                  <a:pos x="44" y="269"/>
                </a:cxn>
                <a:cxn ang="0">
                  <a:pos x="96" y="303"/>
                </a:cxn>
                <a:cxn ang="0">
                  <a:pos x="166" y="332"/>
                </a:cxn>
                <a:cxn ang="0">
                  <a:pos x="252" y="356"/>
                </a:cxn>
                <a:cxn ang="0">
                  <a:pos x="352" y="374"/>
                </a:cxn>
                <a:cxn ang="0">
                  <a:pos x="459" y="386"/>
                </a:cxn>
                <a:cxn ang="0">
                  <a:pos x="572" y="392"/>
                </a:cxn>
                <a:cxn ang="0">
                  <a:pos x="686" y="390"/>
                </a:cxn>
                <a:cxn ang="0">
                  <a:pos x="798" y="381"/>
                </a:cxn>
                <a:cxn ang="0">
                  <a:pos x="901" y="366"/>
                </a:cxn>
                <a:cxn ang="0">
                  <a:pos x="994" y="344"/>
                </a:cxn>
                <a:cxn ang="0">
                  <a:pos x="1072" y="318"/>
                </a:cxn>
                <a:cxn ang="0">
                  <a:pos x="1135" y="286"/>
                </a:cxn>
                <a:cxn ang="0">
                  <a:pos x="1177" y="251"/>
                </a:cxn>
                <a:cxn ang="0">
                  <a:pos x="1198" y="215"/>
                </a:cxn>
                <a:cxn ang="0">
                  <a:pos x="1198" y="178"/>
                </a:cxn>
                <a:cxn ang="0">
                  <a:pos x="1177" y="141"/>
                </a:cxn>
                <a:cxn ang="0">
                  <a:pos x="1135" y="106"/>
                </a:cxn>
                <a:cxn ang="0">
                  <a:pos x="1072" y="75"/>
                </a:cxn>
                <a:cxn ang="0">
                  <a:pos x="994" y="48"/>
                </a:cxn>
                <a:cxn ang="0">
                  <a:pos x="901" y="26"/>
                </a:cxn>
                <a:cxn ang="0">
                  <a:pos x="798" y="11"/>
                </a:cxn>
                <a:cxn ang="0">
                  <a:pos x="686" y="2"/>
                </a:cxn>
                <a:cxn ang="0">
                  <a:pos x="572" y="0"/>
                </a:cxn>
                <a:cxn ang="0">
                  <a:pos x="459" y="6"/>
                </a:cxn>
                <a:cxn ang="0">
                  <a:pos x="352" y="18"/>
                </a:cxn>
                <a:cxn ang="0">
                  <a:pos x="252" y="36"/>
                </a:cxn>
                <a:cxn ang="0">
                  <a:pos x="166" y="61"/>
                </a:cxn>
                <a:cxn ang="0">
                  <a:pos x="96" y="90"/>
                </a:cxn>
                <a:cxn ang="0">
                  <a:pos x="44" y="123"/>
                </a:cxn>
                <a:cxn ang="0">
                  <a:pos x="11" y="159"/>
                </a:cxn>
                <a:cxn ang="0">
                  <a:pos x="0" y="196"/>
                </a:cxn>
                <a:cxn ang="0">
                  <a:pos x="1" y="196"/>
                </a:cxn>
              </a:cxnLst>
              <a:rect l="0" t="0" r="r" b="b"/>
              <a:pathLst>
                <a:path w="1198" h="392">
                  <a:moveTo>
                    <a:pt x="0" y="196"/>
                  </a:moveTo>
                  <a:lnTo>
                    <a:pt x="11" y="233"/>
                  </a:lnTo>
                  <a:lnTo>
                    <a:pt x="44" y="269"/>
                  </a:lnTo>
                  <a:lnTo>
                    <a:pt x="96" y="303"/>
                  </a:lnTo>
                  <a:lnTo>
                    <a:pt x="166" y="332"/>
                  </a:lnTo>
                  <a:lnTo>
                    <a:pt x="252" y="356"/>
                  </a:lnTo>
                  <a:lnTo>
                    <a:pt x="352" y="374"/>
                  </a:lnTo>
                  <a:lnTo>
                    <a:pt x="459" y="386"/>
                  </a:lnTo>
                  <a:lnTo>
                    <a:pt x="572" y="392"/>
                  </a:lnTo>
                  <a:lnTo>
                    <a:pt x="686" y="390"/>
                  </a:lnTo>
                  <a:lnTo>
                    <a:pt x="798" y="381"/>
                  </a:lnTo>
                  <a:lnTo>
                    <a:pt x="901" y="366"/>
                  </a:lnTo>
                  <a:lnTo>
                    <a:pt x="994" y="344"/>
                  </a:lnTo>
                  <a:lnTo>
                    <a:pt x="1072" y="318"/>
                  </a:lnTo>
                  <a:lnTo>
                    <a:pt x="1135" y="286"/>
                  </a:lnTo>
                  <a:lnTo>
                    <a:pt x="1177" y="251"/>
                  </a:lnTo>
                  <a:lnTo>
                    <a:pt x="1198" y="215"/>
                  </a:lnTo>
                  <a:lnTo>
                    <a:pt x="1198" y="178"/>
                  </a:lnTo>
                  <a:lnTo>
                    <a:pt x="1177" y="141"/>
                  </a:lnTo>
                  <a:lnTo>
                    <a:pt x="1135" y="106"/>
                  </a:lnTo>
                  <a:lnTo>
                    <a:pt x="1072" y="75"/>
                  </a:lnTo>
                  <a:lnTo>
                    <a:pt x="994" y="48"/>
                  </a:lnTo>
                  <a:lnTo>
                    <a:pt x="901" y="26"/>
                  </a:lnTo>
                  <a:lnTo>
                    <a:pt x="798" y="11"/>
                  </a:lnTo>
                  <a:lnTo>
                    <a:pt x="686" y="2"/>
                  </a:lnTo>
                  <a:lnTo>
                    <a:pt x="572" y="0"/>
                  </a:lnTo>
                  <a:lnTo>
                    <a:pt x="459" y="6"/>
                  </a:lnTo>
                  <a:lnTo>
                    <a:pt x="352" y="18"/>
                  </a:lnTo>
                  <a:lnTo>
                    <a:pt x="252" y="36"/>
                  </a:lnTo>
                  <a:lnTo>
                    <a:pt x="166" y="61"/>
                  </a:lnTo>
                  <a:lnTo>
                    <a:pt x="96" y="90"/>
                  </a:lnTo>
                  <a:lnTo>
                    <a:pt x="44" y="123"/>
                  </a:lnTo>
                  <a:lnTo>
                    <a:pt x="11" y="159"/>
                  </a:lnTo>
                  <a:lnTo>
                    <a:pt x="0" y="196"/>
                  </a:lnTo>
                  <a:lnTo>
                    <a:pt x="1" y="196"/>
                  </a:lnTo>
                </a:path>
              </a:pathLst>
            </a:custGeom>
            <a:noFill/>
            <a:ln w="0">
              <a:solidFill>
                <a:srgbClr val="000000"/>
              </a:solidFill>
              <a:prstDash val="solid"/>
              <a:round/>
              <a:headEnd/>
              <a:tailEnd/>
            </a:ln>
          </p:spPr>
          <p:txBody>
            <a:bodyPr/>
            <a:lstStyle/>
            <a:p>
              <a:endParaRPr lang="el-GR"/>
            </a:p>
          </p:txBody>
        </p:sp>
        <p:sp>
          <p:nvSpPr>
            <p:cNvPr id="54" name="Freeform 51"/>
            <p:cNvSpPr>
              <a:spLocks/>
            </p:cNvSpPr>
            <p:nvPr/>
          </p:nvSpPr>
          <p:spPr bwMode="auto">
            <a:xfrm>
              <a:off x="3802" y="2315"/>
              <a:ext cx="68" cy="209"/>
            </a:xfrm>
            <a:custGeom>
              <a:avLst/>
              <a:gdLst/>
              <a:ahLst/>
              <a:cxnLst>
                <a:cxn ang="0">
                  <a:pos x="204" y="0"/>
                </a:cxn>
                <a:cxn ang="0">
                  <a:pos x="165" y="12"/>
                </a:cxn>
                <a:cxn ang="0">
                  <a:pos x="128" y="45"/>
                </a:cxn>
                <a:cxn ang="0">
                  <a:pos x="94" y="100"/>
                </a:cxn>
                <a:cxn ang="0">
                  <a:pos x="64" y="173"/>
                </a:cxn>
                <a:cxn ang="0">
                  <a:pos x="39" y="264"/>
                </a:cxn>
                <a:cxn ang="0">
                  <a:pos x="20" y="367"/>
                </a:cxn>
                <a:cxn ang="0">
                  <a:pos x="6" y="480"/>
                </a:cxn>
                <a:cxn ang="0">
                  <a:pos x="0" y="598"/>
                </a:cxn>
                <a:cxn ang="0">
                  <a:pos x="2" y="718"/>
                </a:cxn>
                <a:cxn ang="0">
                  <a:pos x="11" y="834"/>
                </a:cxn>
                <a:cxn ang="0">
                  <a:pos x="28" y="943"/>
                </a:cxn>
                <a:cxn ang="0">
                  <a:pos x="51" y="1040"/>
                </a:cxn>
                <a:cxn ang="0">
                  <a:pos x="78" y="1123"/>
                </a:cxn>
                <a:cxn ang="0">
                  <a:pos x="111" y="1187"/>
                </a:cxn>
                <a:cxn ang="0">
                  <a:pos x="146" y="1232"/>
                </a:cxn>
                <a:cxn ang="0">
                  <a:pos x="185" y="1254"/>
                </a:cxn>
                <a:cxn ang="0">
                  <a:pos x="224" y="1254"/>
                </a:cxn>
                <a:cxn ang="0">
                  <a:pos x="261" y="1232"/>
                </a:cxn>
                <a:cxn ang="0">
                  <a:pos x="297" y="1187"/>
                </a:cxn>
                <a:cxn ang="0">
                  <a:pos x="330" y="1123"/>
                </a:cxn>
                <a:cxn ang="0">
                  <a:pos x="358" y="1040"/>
                </a:cxn>
                <a:cxn ang="0">
                  <a:pos x="381" y="943"/>
                </a:cxn>
                <a:cxn ang="0">
                  <a:pos x="396" y="834"/>
                </a:cxn>
                <a:cxn ang="0">
                  <a:pos x="406" y="718"/>
                </a:cxn>
                <a:cxn ang="0">
                  <a:pos x="407" y="598"/>
                </a:cxn>
                <a:cxn ang="0">
                  <a:pos x="402" y="480"/>
                </a:cxn>
                <a:cxn ang="0">
                  <a:pos x="389" y="367"/>
                </a:cxn>
                <a:cxn ang="0">
                  <a:pos x="370" y="264"/>
                </a:cxn>
                <a:cxn ang="0">
                  <a:pos x="345" y="173"/>
                </a:cxn>
                <a:cxn ang="0">
                  <a:pos x="314" y="100"/>
                </a:cxn>
                <a:cxn ang="0">
                  <a:pos x="280" y="45"/>
                </a:cxn>
                <a:cxn ang="0">
                  <a:pos x="243" y="12"/>
                </a:cxn>
                <a:cxn ang="0">
                  <a:pos x="204" y="0"/>
                </a:cxn>
                <a:cxn ang="0">
                  <a:pos x="205" y="0"/>
                </a:cxn>
              </a:cxnLst>
              <a:rect l="0" t="0" r="r" b="b"/>
              <a:pathLst>
                <a:path w="407" h="1254">
                  <a:moveTo>
                    <a:pt x="204" y="0"/>
                  </a:moveTo>
                  <a:lnTo>
                    <a:pt x="165" y="12"/>
                  </a:lnTo>
                  <a:lnTo>
                    <a:pt x="128" y="45"/>
                  </a:lnTo>
                  <a:lnTo>
                    <a:pt x="94" y="100"/>
                  </a:lnTo>
                  <a:lnTo>
                    <a:pt x="64" y="173"/>
                  </a:lnTo>
                  <a:lnTo>
                    <a:pt x="39" y="264"/>
                  </a:lnTo>
                  <a:lnTo>
                    <a:pt x="20" y="367"/>
                  </a:lnTo>
                  <a:lnTo>
                    <a:pt x="6" y="480"/>
                  </a:lnTo>
                  <a:lnTo>
                    <a:pt x="0" y="598"/>
                  </a:lnTo>
                  <a:lnTo>
                    <a:pt x="2" y="718"/>
                  </a:lnTo>
                  <a:lnTo>
                    <a:pt x="11" y="834"/>
                  </a:lnTo>
                  <a:lnTo>
                    <a:pt x="28" y="943"/>
                  </a:lnTo>
                  <a:lnTo>
                    <a:pt x="51" y="1040"/>
                  </a:lnTo>
                  <a:lnTo>
                    <a:pt x="78" y="1123"/>
                  </a:lnTo>
                  <a:lnTo>
                    <a:pt x="111" y="1187"/>
                  </a:lnTo>
                  <a:lnTo>
                    <a:pt x="146" y="1232"/>
                  </a:lnTo>
                  <a:lnTo>
                    <a:pt x="185" y="1254"/>
                  </a:lnTo>
                  <a:lnTo>
                    <a:pt x="224" y="1254"/>
                  </a:lnTo>
                  <a:lnTo>
                    <a:pt x="261" y="1232"/>
                  </a:lnTo>
                  <a:lnTo>
                    <a:pt x="297" y="1187"/>
                  </a:lnTo>
                  <a:lnTo>
                    <a:pt x="330" y="1123"/>
                  </a:lnTo>
                  <a:lnTo>
                    <a:pt x="358" y="1040"/>
                  </a:lnTo>
                  <a:lnTo>
                    <a:pt x="381" y="943"/>
                  </a:lnTo>
                  <a:lnTo>
                    <a:pt x="396" y="834"/>
                  </a:lnTo>
                  <a:lnTo>
                    <a:pt x="406" y="718"/>
                  </a:lnTo>
                  <a:lnTo>
                    <a:pt x="407" y="598"/>
                  </a:lnTo>
                  <a:lnTo>
                    <a:pt x="402" y="480"/>
                  </a:lnTo>
                  <a:lnTo>
                    <a:pt x="389" y="367"/>
                  </a:lnTo>
                  <a:lnTo>
                    <a:pt x="370" y="264"/>
                  </a:lnTo>
                  <a:lnTo>
                    <a:pt x="345" y="173"/>
                  </a:lnTo>
                  <a:lnTo>
                    <a:pt x="314" y="100"/>
                  </a:lnTo>
                  <a:lnTo>
                    <a:pt x="280" y="45"/>
                  </a:lnTo>
                  <a:lnTo>
                    <a:pt x="243" y="12"/>
                  </a:lnTo>
                  <a:lnTo>
                    <a:pt x="204" y="0"/>
                  </a:lnTo>
                  <a:lnTo>
                    <a:pt x="205" y="0"/>
                  </a:lnTo>
                </a:path>
              </a:pathLst>
            </a:custGeom>
            <a:noFill/>
            <a:ln w="0">
              <a:solidFill>
                <a:srgbClr val="000000"/>
              </a:solidFill>
              <a:prstDash val="solid"/>
              <a:round/>
              <a:headEnd/>
              <a:tailEnd/>
            </a:ln>
          </p:spPr>
          <p:txBody>
            <a:bodyPr/>
            <a:lstStyle/>
            <a:p>
              <a:endParaRPr lang="el-GR"/>
            </a:p>
          </p:txBody>
        </p:sp>
        <p:sp>
          <p:nvSpPr>
            <p:cNvPr id="55" name="Freeform 52"/>
            <p:cNvSpPr>
              <a:spLocks/>
            </p:cNvSpPr>
            <p:nvPr/>
          </p:nvSpPr>
          <p:spPr bwMode="auto">
            <a:xfrm>
              <a:off x="5543" y="2364"/>
              <a:ext cx="1" cy="25"/>
            </a:xfrm>
            <a:custGeom>
              <a:avLst/>
              <a:gdLst/>
              <a:ahLst/>
              <a:cxnLst>
                <a:cxn ang="0">
                  <a:pos x="9" y="147"/>
                </a:cxn>
                <a:cxn ang="0">
                  <a:pos x="0" y="0"/>
                </a:cxn>
                <a:cxn ang="0">
                  <a:pos x="1" y="0"/>
                </a:cxn>
              </a:cxnLst>
              <a:rect l="0" t="0" r="r" b="b"/>
              <a:pathLst>
                <a:path w="9" h="147">
                  <a:moveTo>
                    <a:pt x="9" y="147"/>
                  </a:moveTo>
                  <a:lnTo>
                    <a:pt x="0" y="0"/>
                  </a:lnTo>
                  <a:lnTo>
                    <a:pt x="1" y="0"/>
                  </a:lnTo>
                </a:path>
              </a:pathLst>
            </a:custGeom>
            <a:noFill/>
            <a:ln w="0">
              <a:solidFill>
                <a:srgbClr val="000000"/>
              </a:solidFill>
              <a:prstDash val="solid"/>
              <a:round/>
              <a:headEnd/>
              <a:tailEnd/>
            </a:ln>
          </p:spPr>
          <p:txBody>
            <a:bodyPr/>
            <a:lstStyle/>
            <a:p>
              <a:endParaRPr lang="el-GR"/>
            </a:p>
          </p:txBody>
        </p:sp>
        <p:sp>
          <p:nvSpPr>
            <p:cNvPr id="56" name="Freeform 53"/>
            <p:cNvSpPr>
              <a:spLocks/>
            </p:cNvSpPr>
            <p:nvPr/>
          </p:nvSpPr>
          <p:spPr bwMode="auto">
            <a:xfrm>
              <a:off x="5541" y="2328"/>
              <a:ext cx="2" cy="24"/>
            </a:xfrm>
            <a:custGeom>
              <a:avLst/>
              <a:gdLst/>
              <a:ahLst/>
              <a:cxnLst>
                <a:cxn ang="0">
                  <a:pos x="8" y="147"/>
                </a:cxn>
                <a:cxn ang="0">
                  <a:pos x="0" y="0"/>
                </a:cxn>
                <a:cxn ang="0">
                  <a:pos x="1" y="0"/>
                </a:cxn>
              </a:cxnLst>
              <a:rect l="0" t="0" r="r" b="b"/>
              <a:pathLst>
                <a:path w="8" h="147">
                  <a:moveTo>
                    <a:pt x="8" y="147"/>
                  </a:moveTo>
                  <a:lnTo>
                    <a:pt x="0" y="0"/>
                  </a:lnTo>
                  <a:lnTo>
                    <a:pt x="1" y="0"/>
                  </a:lnTo>
                </a:path>
              </a:pathLst>
            </a:custGeom>
            <a:noFill/>
            <a:ln w="0">
              <a:solidFill>
                <a:srgbClr val="000000"/>
              </a:solidFill>
              <a:prstDash val="solid"/>
              <a:round/>
              <a:headEnd/>
              <a:tailEnd/>
            </a:ln>
          </p:spPr>
          <p:txBody>
            <a:bodyPr/>
            <a:lstStyle/>
            <a:p>
              <a:endParaRPr lang="el-GR"/>
            </a:p>
          </p:txBody>
        </p:sp>
        <p:sp>
          <p:nvSpPr>
            <p:cNvPr id="57" name="Freeform 54"/>
            <p:cNvSpPr>
              <a:spLocks/>
            </p:cNvSpPr>
            <p:nvPr/>
          </p:nvSpPr>
          <p:spPr bwMode="auto">
            <a:xfrm>
              <a:off x="5539" y="2291"/>
              <a:ext cx="2" cy="24"/>
            </a:xfrm>
            <a:custGeom>
              <a:avLst/>
              <a:gdLst/>
              <a:ahLst/>
              <a:cxnLst>
                <a:cxn ang="0">
                  <a:pos x="7" y="146"/>
                </a:cxn>
                <a:cxn ang="0">
                  <a:pos x="0" y="0"/>
                </a:cxn>
                <a:cxn ang="0">
                  <a:pos x="1" y="0"/>
                </a:cxn>
              </a:cxnLst>
              <a:rect l="0" t="0" r="r" b="b"/>
              <a:pathLst>
                <a:path w="7" h="146">
                  <a:moveTo>
                    <a:pt x="7" y="146"/>
                  </a:moveTo>
                  <a:lnTo>
                    <a:pt x="0" y="0"/>
                  </a:lnTo>
                  <a:lnTo>
                    <a:pt x="1" y="0"/>
                  </a:lnTo>
                </a:path>
              </a:pathLst>
            </a:custGeom>
            <a:noFill/>
            <a:ln w="0">
              <a:solidFill>
                <a:srgbClr val="000000"/>
              </a:solidFill>
              <a:prstDash val="solid"/>
              <a:round/>
              <a:headEnd/>
              <a:tailEnd/>
            </a:ln>
          </p:spPr>
          <p:txBody>
            <a:bodyPr/>
            <a:lstStyle/>
            <a:p>
              <a:endParaRPr lang="el-GR"/>
            </a:p>
          </p:txBody>
        </p:sp>
        <p:sp>
          <p:nvSpPr>
            <p:cNvPr id="58" name="Freeform 55"/>
            <p:cNvSpPr>
              <a:spLocks/>
            </p:cNvSpPr>
            <p:nvPr/>
          </p:nvSpPr>
          <p:spPr bwMode="auto">
            <a:xfrm>
              <a:off x="5536" y="2255"/>
              <a:ext cx="3" cy="24"/>
            </a:xfrm>
            <a:custGeom>
              <a:avLst/>
              <a:gdLst/>
              <a:ahLst/>
              <a:cxnLst>
                <a:cxn ang="0">
                  <a:pos x="19" y="145"/>
                </a:cxn>
                <a:cxn ang="0">
                  <a:pos x="17" y="112"/>
                </a:cxn>
                <a:cxn ang="0">
                  <a:pos x="0" y="0"/>
                </a:cxn>
                <a:cxn ang="0">
                  <a:pos x="1" y="0"/>
                </a:cxn>
              </a:cxnLst>
              <a:rect l="0" t="0" r="r" b="b"/>
              <a:pathLst>
                <a:path w="19" h="145">
                  <a:moveTo>
                    <a:pt x="19" y="145"/>
                  </a:moveTo>
                  <a:lnTo>
                    <a:pt x="17" y="112"/>
                  </a:lnTo>
                  <a:lnTo>
                    <a:pt x="0" y="0"/>
                  </a:lnTo>
                  <a:lnTo>
                    <a:pt x="1" y="0"/>
                  </a:lnTo>
                </a:path>
              </a:pathLst>
            </a:custGeom>
            <a:noFill/>
            <a:ln w="0">
              <a:solidFill>
                <a:srgbClr val="000000"/>
              </a:solidFill>
              <a:prstDash val="solid"/>
              <a:round/>
              <a:headEnd/>
              <a:tailEnd/>
            </a:ln>
          </p:spPr>
          <p:txBody>
            <a:bodyPr/>
            <a:lstStyle/>
            <a:p>
              <a:endParaRPr lang="el-GR"/>
            </a:p>
          </p:txBody>
        </p:sp>
        <p:sp>
          <p:nvSpPr>
            <p:cNvPr id="59" name="Freeform 56"/>
            <p:cNvSpPr>
              <a:spLocks/>
            </p:cNvSpPr>
            <p:nvPr/>
          </p:nvSpPr>
          <p:spPr bwMode="auto">
            <a:xfrm>
              <a:off x="5530" y="2219"/>
              <a:ext cx="4" cy="24"/>
            </a:xfrm>
            <a:custGeom>
              <a:avLst/>
              <a:gdLst/>
              <a:ahLst/>
              <a:cxnLst>
                <a:cxn ang="0">
                  <a:pos x="22" y="144"/>
                </a:cxn>
                <a:cxn ang="0">
                  <a:pos x="0" y="0"/>
                </a:cxn>
                <a:cxn ang="0">
                  <a:pos x="1" y="0"/>
                </a:cxn>
              </a:cxnLst>
              <a:rect l="0" t="0" r="r" b="b"/>
              <a:pathLst>
                <a:path w="22" h="144">
                  <a:moveTo>
                    <a:pt x="22" y="144"/>
                  </a:moveTo>
                  <a:lnTo>
                    <a:pt x="0" y="0"/>
                  </a:lnTo>
                  <a:lnTo>
                    <a:pt x="1" y="0"/>
                  </a:lnTo>
                </a:path>
              </a:pathLst>
            </a:custGeom>
            <a:noFill/>
            <a:ln w="0">
              <a:solidFill>
                <a:srgbClr val="000000"/>
              </a:solidFill>
              <a:prstDash val="solid"/>
              <a:round/>
              <a:headEnd/>
              <a:tailEnd/>
            </a:ln>
          </p:spPr>
          <p:txBody>
            <a:bodyPr/>
            <a:lstStyle/>
            <a:p>
              <a:endParaRPr lang="el-GR"/>
            </a:p>
          </p:txBody>
        </p:sp>
        <p:sp>
          <p:nvSpPr>
            <p:cNvPr id="60" name="Freeform 57"/>
            <p:cNvSpPr>
              <a:spLocks/>
            </p:cNvSpPr>
            <p:nvPr/>
          </p:nvSpPr>
          <p:spPr bwMode="auto">
            <a:xfrm>
              <a:off x="5524" y="2182"/>
              <a:ext cx="4" cy="25"/>
            </a:xfrm>
            <a:custGeom>
              <a:avLst/>
              <a:gdLst/>
              <a:ahLst/>
              <a:cxnLst>
                <a:cxn ang="0">
                  <a:pos x="22" y="144"/>
                </a:cxn>
                <a:cxn ang="0">
                  <a:pos x="0" y="0"/>
                </a:cxn>
                <a:cxn ang="0">
                  <a:pos x="1" y="0"/>
                </a:cxn>
              </a:cxnLst>
              <a:rect l="0" t="0" r="r" b="b"/>
              <a:pathLst>
                <a:path w="22" h="144">
                  <a:moveTo>
                    <a:pt x="22" y="144"/>
                  </a:moveTo>
                  <a:lnTo>
                    <a:pt x="0" y="0"/>
                  </a:lnTo>
                  <a:lnTo>
                    <a:pt x="1" y="0"/>
                  </a:lnTo>
                </a:path>
              </a:pathLst>
            </a:custGeom>
            <a:noFill/>
            <a:ln w="0">
              <a:solidFill>
                <a:srgbClr val="000000"/>
              </a:solidFill>
              <a:prstDash val="solid"/>
              <a:round/>
              <a:headEnd/>
              <a:tailEnd/>
            </a:ln>
          </p:spPr>
          <p:txBody>
            <a:bodyPr/>
            <a:lstStyle/>
            <a:p>
              <a:endParaRPr lang="el-GR"/>
            </a:p>
          </p:txBody>
        </p:sp>
        <p:sp>
          <p:nvSpPr>
            <p:cNvPr id="61" name="Freeform 58"/>
            <p:cNvSpPr>
              <a:spLocks/>
            </p:cNvSpPr>
            <p:nvPr/>
          </p:nvSpPr>
          <p:spPr bwMode="auto">
            <a:xfrm>
              <a:off x="5517" y="2147"/>
              <a:ext cx="5" cy="23"/>
            </a:xfrm>
            <a:custGeom>
              <a:avLst/>
              <a:gdLst/>
              <a:ahLst/>
              <a:cxnLst>
                <a:cxn ang="0">
                  <a:pos x="32" y="143"/>
                </a:cxn>
                <a:cxn ang="0">
                  <a:pos x="22" y="78"/>
                </a:cxn>
                <a:cxn ang="0">
                  <a:pos x="0" y="0"/>
                </a:cxn>
                <a:cxn ang="0">
                  <a:pos x="1" y="0"/>
                </a:cxn>
              </a:cxnLst>
              <a:rect l="0" t="0" r="r" b="b"/>
              <a:pathLst>
                <a:path w="32" h="143">
                  <a:moveTo>
                    <a:pt x="32" y="143"/>
                  </a:moveTo>
                  <a:lnTo>
                    <a:pt x="22" y="78"/>
                  </a:lnTo>
                  <a:lnTo>
                    <a:pt x="0" y="0"/>
                  </a:lnTo>
                  <a:lnTo>
                    <a:pt x="1" y="0"/>
                  </a:lnTo>
                </a:path>
              </a:pathLst>
            </a:custGeom>
            <a:noFill/>
            <a:ln w="0">
              <a:solidFill>
                <a:srgbClr val="000000"/>
              </a:solidFill>
              <a:prstDash val="solid"/>
              <a:round/>
              <a:headEnd/>
              <a:tailEnd/>
            </a:ln>
          </p:spPr>
          <p:txBody>
            <a:bodyPr/>
            <a:lstStyle/>
            <a:p>
              <a:endParaRPr lang="el-GR"/>
            </a:p>
          </p:txBody>
        </p:sp>
        <p:sp>
          <p:nvSpPr>
            <p:cNvPr id="62" name="Freeform 59"/>
            <p:cNvSpPr>
              <a:spLocks/>
            </p:cNvSpPr>
            <p:nvPr/>
          </p:nvSpPr>
          <p:spPr bwMode="auto">
            <a:xfrm>
              <a:off x="5508" y="2111"/>
              <a:ext cx="6" cy="24"/>
            </a:xfrm>
            <a:custGeom>
              <a:avLst/>
              <a:gdLst/>
              <a:ahLst/>
              <a:cxnLst>
                <a:cxn ang="0">
                  <a:pos x="38" y="141"/>
                </a:cxn>
                <a:cxn ang="0">
                  <a:pos x="0" y="0"/>
                </a:cxn>
                <a:cxn ang="0">
                  <a:pos x="1" y="0"/>
                </a:cxn>
              </a:cxnLst>
              <a:rect l="0" t="0" r="r" b="b"/>
              <a:pathLst>
                <a:path w="38" h="141">
                  <a:moveTo>
                    <a:pt x="38" y="141"/>
                  </a:moveTo>
                  <a:lnTo>
                    <a:pt x="0" y="0"/>
                  </a:lnTo>
                  <a:lnTo>
                    <a:pt x="1" y="0"/>
                  </a:lnTo>
                </a:path>
              </a:pathLst>
            </a:custGeom>
            <a:noFill/>
            <a:ln w="0">
              <a:solidFill>
                <a:srgbClr val="000000"/>
              </a:solidFill>
              <a:prstDash val="solid"/>
              <a:round/>
              <a:headEnd/>
              <a:tailEnd/>
            </a:ln>
          </p:spPr>
          <p:txBody>
            <a:bodyPr/>
            <a:lstStyle/>
            <a:p>
              <a:endParaRPr lang="el-GR"/>
            </a:p>
          </p:txBody>
        </p:sp>
        <p:sp>
          <p:nvSpPr>
            <p:cNvPr id="63" name="Freeform 60"/>
            <p:cNvSpPr>
              <a:spLocks/>
            </p:cNvSpPr>
            <p:nvPr/>
          </p:nvSpPr>
          <p:spPr bwMode="auto">
            <a:xfrm>
              <a:off x="5498" y="2076"/>
              <a:ext cx="6" cy="23"/>
            </a:xfrm>
            <a:custGeom>
              <a:avLst/>
              <a:gdLst/>
              <a:ahLst/>
              <a:cxnLst>
                <a:cxn ang="0">
                  <a:pos x="37" y="142"/>
                </a:cxn>
                <a:cxn ang="0">
                  <a:pos x="0" y="0"/>
                </a:cxn>
                <a:cxn ang="0">
                  <a:pos x="1" y="0"/>
                </a:cxn>
              </a:cxnLst>
              <a:rect l="0" t="0" r="r" b="b"/>
              <a:pathLst>
                <a:path w="37" h="142">
                  <a:moveTo>
                    <a:pt x="37" y="142"/>
                  </a:moveTo>
                  <a:lnTo>
                    <a:pt x="0" y="0"/>
                  </a:lnTo>
                  <a:lnTo>
                    <a:pt x="1" y="0"/>
                  </a:lnTo>
                </a:path>
              </a:pathLst>
            </a:custGeom>
            <a:noFill/>
            <a:ln w="0">
              <a:solidFill>
                <a:srgbClr val="000000"/>
              </a:solidFill>
              <a:prstDash val="solid"/>
              <a:round/>
              <a:headEnd/>
              <a:tailEnd/>
            </a:ln>
          </p:spPr>
          <p:txBody>
            <a:bodyPr/>
            <a:lstStyle/>
            <a:p>
              <a:endParaRPr lang="el-GR"/>
            </a:p>
          </p:txBody>
        </p:sp>
        <p:sp>
          <p:nvSpPr>
            <p:cNvPr id="64" name="Freeform 61"/>
            <p:cNvSpPr>
              <a:spLocks/>
            </p:cNvSpPr>
            <p:nvPr/>
          </p:nvSpPr>
          <p:spPr bwMode="auto">
            <a:xfrm>
              <a:off x="5488" y="2041"/>
              <a:ext cx="7" cy="23"/>
            </a:xfrm>
            <a:custGeom>
              <a:avLst/>
              <a:gdLst/>
              <a:ahLst/>
              <a:cxnLst>
                <a:cxn ang="0">
                  <a:pos x="43" y="140"/>
                </a:cxn>
                <a:cxn ang="0">
                  <a:pos x="17" y="45"/>
                </a:cxn>
                <a:cxn ang="0">
                  <a:pos x="0" y="0"/>
                </a:cxn>
                <a:cxn ang="0">
                  <a:pos x="1" y="0"/>
                </a:cxn>
              </a:cxnLst>
              <a:rect l="0" t="0" r="r" b="b"/>
              <a:pathLst>
                <a:path w="43" h="140">
                  <a:moveTo>
                    <a:pt x="43" y="140"/>
                  </a:moveTo>
                  <a:lnTo>
                    <a:pt x="17" y="45"/>
                  </a:lnTo>
                  <a:lnTo>
                    <a:pt x="0" y="0"/>
                  </a:lnTo>
                  <a:lnTo>
                    <a:pt x="1" y="0"/>
                  </a:lnTo>
                </a:path>
              </a:pathLst>
            </a:custGeom>
            <a:noFill/>
            <a:ln w="0">
              <a:solidFill>
                <a:srgbClr val="000000"/>
              </a:solidFill>
              <a:prstDash val="solid"/>
              <a:round/>
              <a:headEnd/>
              <a:tailEnd/>
            </a:ln>
          </p:spPr>
          <p:txBody>
            <a:bodyPr/>
            <a:lstStyle/>
            <a:p>
              <a:endParaRPr lang="el-GR"/>
            </a:p>
          </p:txBody>
        </p:sp>
        <p:sp>
          <p:nvSpPr>
            <p:cNvPr id="65" name="Freeform 62"/>
            <p:cNvSpPr>
              <a:spLocks/>
            </p:cNvSpPr>
            <p:nvPr/>
          </p:nvSpPr>
          <p:spPr bwMode="auto">
            <a:xfrm>
              <a:off x="5475" y="2006"/>
              <a:ext cx="9" cy="23"/>
            </a:xfrm>
            <a:custGeom>
              <a:avLst/>
              <a:gdLst/>
              <a:ahLst/>
              <a:cxnLst>
                <a:cxn ang="0">
                  <a:pos x="52" y="137"/>
                </a:cxn>
                <a:cxn ang="0">
                  <a:pos x="0" y="0"/>
                </a:cxn>
                <a:cxn ang="0">
                  <a:pos x="1" y="0"/>
                </a:cxn>
              </a:cxnLst>
              <a:rect l="0" t="0" r="r" b="b"/>
              <a:pathLst>
                <a:path w="52" h="137">
                  <a:moveTo>
                    <a:pt x="52" y="137"/>
                  </a:moveTo>
                  <a:lnTo>
                    <a:pt x="0" y="0"/>
                  </a:lnTo>
                  <a:lnTo>
                    <a:pt x="1" y="0"/>
                  </a:lnTo>
                </a:path>
              </a:pathLst>
            </a:custGeom>
            <a:noFill/>
            <a:ln w="0">
              <a:solidFill>
                <a:srgbClr val="000000"/>
              </a:solidFill>
              <a:prstDash val="solid"/>
              <a:round/>
              <a:headEnd/>
              <a:tailEnd/>
            </a:ln>
          </p:spPr>
          <p:txBody>
            <a:bodyPr/>
            <a:lstStyle/>
            <a:p>
              <a:endParaRPr lang="el-GR"/>
            </a:p>
          </p:txBody>
        </p:sp>
        <p:sp>
          <p:nvSpPr>
            <p:cNvPr id="66" name="Freeform 63"/>
            <p:cNvSpPr>
              <a:spLocks/>
            </p:cNvSpPr>
            <p:nvPr/>
          </p:nvSpPr>
          <p:spPr bwMode="auto">
            <a:xfrm>
              <a:off x="5462" y="1972"/>
              <a:ext cx="8" cy="23"/>
            </a:xfrm>
            <a:custGeom>
              <a:avLst/>
              <a:gdLst/>
              <a:ahLst/>
              <a:cxnLst>
                <a:cxn ang="0">
                  <a:pos x="53" y="137"/>
                </a:cxn>
                <a:cxn ang="0">
                  <a:pos x="0" y="0"/>
                </a:cxn>
                <a:cxn ang="0">
                  <a:pos x="1" y="0"/>
                </a:cxn>
              </a:cxnLst>
              <a:rect l="0" t="0" r="r" b="b"/>
              <a:pathLst>
                <a:path w="53" h="137">
                  <a:moveTo>
                    <a:pt x="53" y="137"/>
                  </a:moveTo>
                  <a:lnTo>
                    <a:pt x="0" y="0"/>
                  </a:lnTo>
                  <a:lnTo>
                    <a:pt x="1" y="0"/>
                  </a:lnTo>
                </a:path>
              </a:pathLst>
            </a:custGeom>
            <a:noFill/>
            <a:ln w="0">
              <a:solidFill>
                <a:srgbClr val="000000"/>
              </a:solidFill>
              <a:prstDash val="solid"/>
              <a:round/>
              <a:headEnd/>
              <a:tailEnd/>
            </a:ln>
          </p:spPr>
          <p:txBody>
            <a:bodyPr/>
            <a:lstStyle/>
            <a:p>
              <a:endParaRPr lang="el-GR"/>
            </a:p>
          </p:txBody>
        </p:sp>
        <p:sp>
          <p:nvSpPr>
            <p:cNvPr id="67" name="Freeform 64"/>
            <p:cNvSpPr>
              <a:spLocks/>
            </p:cNvSpPr>
            <p:nvPr/>
          </p:nvSpPr>
          <p:spPr bwMode="auto">
            <a:xfrm>
              <a:off x="5448" y="1938"/>
              <a:ext cx="9" cy="23"/>
            </a:xfrm>
            <a:custGeom>
              <a:avLst/>
              <a:gdLst/>
              <a:ahLst/>
              <a:cxnLst>
                <a:cxn ang="0">
                  <a:pos x="53" y="136"/>
                </a:cxn>
                <a:cxn ang="0">
                  <a:pos x="6" y="13"/>
                </a:cxn>
                <a:cxn ang="0">
                  <a:pos x="0" y="0"/>
                </a:cxn>
                <a:cxn ang="0">
                  <a:pos x="1" y="0"/>
                </a:cxn>
              </a:cxnLst>
              <a:rect l="0" t="0" r="r" b="b"/>
              <a:pathLst>
                <a:path w="53" h="136">
                  <a:moveTo>
                    <a:pt x="53" y="136"/>
                  </a:moveTo>
                  <a:lnTo>
                    <a:pt x="6" y="13"/>
                  </a:lnTo>
                  <a:lnTo>
                    <a:pt x="0" y="0"/>
                  </a:lnTo>
                  <a:lnTo>
                    <a:pt x="1" y="0"/>
                  </a:lnTo>
                </a:path>
              </a:pathLst>
            </a:custGeom>
            <a:noFill/>
            <a:ln w="0">
              <a:solidFill>
                <a:srgbClr val="000000"/>
              </a:solidFill>
              <a:prstDash val="solid"/>
              <a:round/>
              <a:headEnd/>
              <a:tailEnd/>
            </a:ln>
          </p:spPr>
          <p:txBody>
            <a:bodyPr/>
            <a:lstStyle/>
            <a:p>
              <a:endParaRPr lang="el-GR"/>
            </a:p>
          </p:txBody>
        </p:sp>
        <p:sp>
          <p:nvSpPr>
            <p:cNvPr id="68" name="Freeform 65"/>
            <p:cNvSpPr>
              <a:spLocks/>
            </p:cNvSpPr>
            <p:nvPr/>
          </p:nvSpPr>
          <p:spPr bwMode="auto">
            <a:xfrm>
              <a:off x="5432" y="1906"/>
              <a:ext cx="11" cy="21"/>
            </a:xfrm>
            <a:custGeom>
              <a:avLst/>
              <a:gdLst/>
              <a:ahLst/>
              <a:cxnLst>
                <a:cxn ang="0">
                  <a:pos x="67" y="132"/>
                </a:cxn>
                <a:cxn ang="0">
                  <a:pos x="0" y="0"/>
                </a:cxn>
                <a:cxn ang="0">
                  <a:pos x="1" y="0"/>
                </a:cxn>
              </a:cxnLst>
              <a:rect l="0" t="0" r="r" b="b"/>
              <a:pathLst>
                <a:path w="67" h="132">
                  <a:moveTo>
                    <a:pt x="67" y="132"/>
                  </a:moveTo>
                  <a:lnTo>
                    <a:pt x="0" y="0"/>
                  </a:lnTo>
                  <a:lnTo>
                    <a:pt x="1" y="0"/>
                  </a:lnTo>
                </a:path>
              </a:pathLst>
            </a:custGeom>
            <a:noFill/>
            <a:ln w="0">
              <a:solidFill>
                <a:srgbClr val="000000"/>
              </a:solidFill>
              <a:prstDash val="solid"/>
              <a:round/>
              <a:headEnd/>
              <a:tailEnd/>
            </a:ln>
          </p:spPr>
          <p:txBody>
            <a:bodyPr/>
            <a:lstStyle/>
            <a:p>
              <a:endParaRPr lang="el-GR"/>
            </a:p>
          </p:txBody>
        </p:sp>
        <p:sp>
          <p:nvSpPr>
            <p:cNvPr id="69" name="Freeform 66"/>
            <p:cNvSpPr>
              <a:spLocks/>
            </p:cNvSpPr>
            <p:nvPr/>
          </p:nvSpPr>
          <p:spPr bwMode="auto">
            <a:xfrm>
              <a:off x="5415" y="1873"/>
              <a:ext cx="11" cy="22"/>
            </a:xfrm>
            <a:custGeom>
              <a:avLst/>
              <a:gdLst/>
              <a:ahLst/>
              <a:cxnLst>
                <a:cxn ang="0">
                  <a:pos x="66" y="131"/>
                </a:cxn>
                <a:cxn ang="0">
                  <a:pos x="0" y="0"/>
                </a:cxn>
                <a:cxn ang="0">
                  <a:pos x="1" y="0"/>
                </a:cxn>
              </a:cxnLst>
              <a:rect l="0" t="0" r="r" b="b"/>
              <a:pathLst>
                <a:path w="66" h="131">
                  <a:moveTo>
                    <a:pt x="66" y="131"/>
                  </a:moveTo>
                  <a:lnTo>
                    <a:pt x="0" y="0"/>
                  </a:lnTo>
                  <a:lnTo>
                    <a:pt x="1" y="0"/>
                  </a:lnTo>
                </a:path>
              </a:pathLst>
            </a:custGeom>
            <a:noFill/>
            <a:ln w="0">
              <a:solidFill>
                <a:srgbClr val="000000"/>
              </a:solidFill>
              <a:prstDash val="solid"/>
              <a:round/>
              <a:headEnd/>
              <a:tailEnd/>
            </a:ln>
          </p:spPr>
          <p:txBody>
            <a:bodyPr/>
            <a:lstStyle/>
            <a:p>
              <a:endParaRPr lang="el-GR"/>
            </a:p>
          </p:txBody>
        </p:sp>
        <p:sp>
          <p:nvSpPr>
            <p:cNvPr id="70" name="Freeform 67"/>
            <p:cNvSpPr>
              <a:spLocks/>
            </p:cNvSpPr>
            <p:nvPr/>
          </p:nvSpPr>
          <p:spPr bwMode="auto">
            <a:xfrm>
              <a:off x="5399" y="1840"/>
              <a:ext cx="11" cy="22"/>
            </a:xfrm>
            <a:custGeom>
              <a:avLst/>
              <a:gdLst/>
              <a:ahLst/>
              <a:cxnLst>
                <a:cxn ang="0">
                  <a:pos x="65" y="131"/>
                </a:cxn>
                <a:cxn ang="0">
                  <a:pos x="0" y="0"/>
                </a:cxn>
                <a:cxn ang="0">
                  <a:pos x="1" y="0"/>
                </a:cxn>
              </a:cxnLst>
              <a:rect l="0" t="0" r="r" b="b"/>
              <a:pathLst>
                <a:path w="65" h="131">
                  <a:moveTo>
                    <a:pt x="65" y="131"/>
                  </a:moveTo>
                  <a:lnTo>
                    <a:pt x="0" y="0"/>
                  </a:lnTo>
                  <a:lnTo>
                    <a:pt x="1" y="0"/>
                  </a:lnTo>
                </a:path>
              </a:pathLst>
            </a:custGeom>
            <a:noFill/>
            <a:ln w="0">
              <a:solidFill>
                <a:srgbClr val="000000"/>
              </a:solidFill>
              <a:prstDash val="solid"/>
              <a:round/>
              <a:headEnd/>
              <a:tailEnd/>
            </a:ln>
          </p:spPr>
          <p:txBody>
            <a:bodyPr/>
            <a:lstStyle/>
            <a:p>
              <a:endParaRPr lang="el-GR"/>
            </a:p>
          </p:txBody>
        </p:sp>
        <p:sp>
          <p:nvSpPr>
            <p:cNvPr id="71" name="Freeform 68"/>
            <p:cNvSpPr>
              <a:spLocks/>
            </p:cNvSpPr>
            <p:nvPr/>
          </p:nvSpPr>
          <p:spPr bwMode="auto">
            <a:xfrm>
              <a:off x="5379" y="1810"/>
              <a:ext cx="13" cy="20"/>
            </a:xfrm>
            <a:custGeom>
              <a:avLst/>
              <a:gdLst/>
              <a:ahLst/>
              <a:cxnLst>
                <a:cxn ang="0">
                  <a:pos x="80" y="123"/>
                </a:cxn>
                <a:cxn ang="0">
                  <a:pos x="0" y="0"/>
                </a:cxn>
                <a:cxn ang="0">
                  <a:pos x="1" y="0"/>
                </a:cxn>
              </a:cxnLst>
              <a:rect l="0" t="0" r="r" b="b"/>
              <a:pathLst>
                <a:path w="80" h="123">
                  <a:moveTo>
                    <a:pt x="80" y="123"/>
                  </a:moveTo>
                  <a:lnTo>
                    <a:pt x="0" y="0"/>
                  </a:lnTo>
                  <a:lnTo>
                    <a:pt x="1" y="0"/>
                  </a:lnTo>
                </a:path>
              </a:pathLst>
            </a:custGeom>
            <a:noFill/>
            <a:ln w="0">
              <a:solidFill>
                <a:srgbClr val="000000"/>
              </a:solidFill>
              <a:prstDash val="solid"/>
              <a:round/>
              <a:headEnd/>
              <a:tailEnd/>
            </a:ln>
          </p:spPr>
          <p:txBody>
            <a:bodyPr/>
            <a:lstStyle/>
            <a:p>
              <a:endParaRPr lang="el-GR"/>
            </a:p>
          </p:txBody>
        </p:sp>
        <p:sp>
          <p:nvSpPr>
            <p:cNvPr id="72" name="Freeform 69"/>
            <p:cNvSpPr>
              <a:spLocks/>
            </p:cNvSpPr>
            <p:nvPr/>
          </p:nvSpPr>
          <p:spPr bwMode="auto">
            <a:xfrm>
              <a:off x="5359" y="1779"/>
              <a:ext cx="13" cy="20"/>
            </a:xfrm>
            <a:custGeom>
              <a:avLst/>
              <a:gdLst/>
              <a:ahLst/>
              <a:cxnLst>
                <a:cxn ang="0">
                  <a:pos x="80" y="123"/>
                </a:cxn>
                <a:cxn ang="0">
                  <a:pos x="0" y="0"/>
                </a:cxn>
                <a:cxn ang="0">
                  <a:pos x="1" y="0"/>
                </a:cxn>
              </a:cxnLst>
              <a:rect l="0" t="0" r="r" b="b"/>
              <a:pathLst>
                <a:path w="80" h="123">
                  <a:moveTo>
                    <a:pt x="80" y="123"/>
                  </a:moveTo>
                  <a:lnTo>
                    <a:pt x="0" y="0"/>
                  </a:lnTo>
                  <a:lnTo>
                    <a:pt x="1" y="0"/>
                  </a:lnTo>
                </a:path>
              </a:pathLst>
            </a:custGeom>
            <a:noFill/>
            <a:ln w="0">
              <a:solidFill>
                <a:srgbClr val="000000"/>
              </a:solidFill>
              <a:prstDash val="solid"/>
              <a:round/>
              <a:headEnd/>
              <a:tailEnd/>
            </a:ln>
          </p:spPr>
          <p:txBody>
            <a:bodyPr/>
            <a:lstStyle/>
            <a:p>
              <a:endParaRPr lang="el-GR"/>
            </a:p>
          </p:txBody>
        </p:sp>
        <p:sp>
          <p:nvSpPr>
            <p:cNvPr id="73" name="Freeform 70"/>
            <p:cNvSpPr>
              <a:spLocks/>
            </p:cNvSpPr>
            <p:nvPr/>
          </p:nvSpPr>
          <p:spPr bwMode="auto">
            <a:xfrm>
              <a:off x="5339" y="1748"/>
              <a:ext cx="14" cy="21"/>
            </a:xfrm>
            <a:custGeom>
              <a:avLst/>
              <a:gdLst/>
              <a:ahLst/>
              <a:cxnLst>
                <a:cxn ang="0">
                  <a:pos x="79" y="122"/>
                </a:cxn>
                <a:cxn ang="0">
                  <a:pos x="0" y="0"/>
                </a:cxn>
                <a:cxn ang="0">
                  <a:pos x="1" y="0"/>
                </a:cxn>
              </a:cxnLst>
              <a:rect l="0" t="0" r="r" b="b"/>
              <a:pathLst>
                <a:path w="79" h="122">
                  <a:moveTo>
                    <a:pt x="79" y="122"/>
                  </a:moveTo>
                  <a:lnTo>
                    <a:pt x="0" y="0"/>
                  </a:lnTo>
                  <a:lnTo>
                    <a:pt x="1" y="0"/>
                  </a:lnTo>
                </a:path>
              </a:pathLst>
            </a:custGeom>
            <a:noFill/>
            <a:ln w="0">
              <a:solidFill>
                <a:srgbClr val="000000"/>
              </a:solidFill>
              <a:prstDash val="solid"/>
              <a:round/>
              <a:headEnd/>
              <a:tailEnd/>
            </a:ln>
          </p:spPr>
          <p:txBody>
            <a:bodyPr/>
            <a:lstStyle/>
            <a:p>
              <a:endParaRPr lang="el-GR"/>
            </a:p>
          </p:txBody>
        </p:sp>
        <p:sp>
          <p:nvSpPr>
            <p:cNvPr id="74" name="Freeform 71"/>
            <p:cNvSpPr>
              <a:spLocks/>
            </p:cNvSpPr>
            <p:nvPr/>
          </p:nvSpPr>
          <p:spPr bwMode="auto">
            <a:xfrm>
              <a:off x="5317" y="1719"/>
              <a:ext cx="16" cy="19"/>
            </a:xfrm>
            <a:custGeom>
              <a:avLst/>
              <a:gdLst/>
              <a:ahLst/>
              <a:cxnLst>
                <a:cxn ang="0">
                  <a:pos x="92" y="114"/>
                </a:cxn>
                <a:cxn ang="0">
                  <a:pos x="0" y="0"/>
                </a:cxn>
                <a:cxn ang="0">
                  <a:pos x="1" y="0"/>
                </a:cxn>
              </a:cxnLst>
              <a:rect l="0" t="0" r="r" b="b"/>
              <a:pathLst>
                <a:path w="92" h="114">
                  <a:moveTo>
                    <a:pt x="92" y="114"/>
                  </a:moveTo>
                  <a:lnTo>
                    <a:pt x="0" y="0"/>
                  </a:lnTo>
                  <a:lnTo>
                    <a:pt x="1" y="0"/>
                  </a:lnTo>
                </a:path>
              </a:pathLst>
            </a:custGeom>
            <a:noFill/>
            <a:ln w="0">
              <a:solidFill>
                <a:srgbClr val="000000"/>
              </a:solidFill>
              <a:prstDash val="solid"/>
              <a:round/>
              <a:headEnd/>
              <a:tailEnd/>
            </a:ln>
          </p:spPr>
          <p:txBody>
            <a:bodyPr/>
            <a:lstStyle/>
            <a:p>
              <a:endParaRPr lang="el-GR"/>
            </a:p>
          </p:txBody>
        </p:sp>
        <p:sp>
          <p:nvSpPr>
            <p:cNvPr id="75" name="Freeform 72"/>
            <p:cNvSpPr>
              <a:spLocks/>
            </p:cNvSpPr>
            <p:nvPr/>
          </p:nvSpPr>
          <p:spPr bwMode="auto">
            <a:xfrm>
              <a:off x="5294" y="1691"/>
              <a:ext cx="16" cy="19"/>
            </a:xfrm>
            <a:custGeom>
              <a:avLst/>
              <a:gdLst/>
              <a:ahLst/>
              <a:cxnLst>
                <a:cxn ang="0">
                  <a:pos x="91" y="114"/>
                </a:cxn>
                <a:cxn ang="0">
                  <a:pos x="0" y="0"/>
                </a:cxn>
                <a:cxn ang="0">
                  <a:pos x="1" y="0"/>
                </a:cxn>
              </a:cxnLst>
              <a:rect l="0" t="0" r="r" b="b"/>
              <a:pathLst>
                <a:path w="91" h="114">
                  <a:moveTo>
                    <a:pt x="91" y="114"/>
                  </a:moveTo>
                  <a:lnTo>
                    <a:pt x="0" y="0"/>
                  </a:lnTo>
                  <a:lnTo>
                    <a:pt x="1" y="0"/>
                  </a:lnTo>
                </a:path>
              </a:pathLst>
            </a:custGeom>
            <a:noFill/>
            <a:ln w="0">
              <a:solidFill>
                <a:srgbClr val="000000"/>
              </a:solidFill>
              <a:prstDash val="solid"/>
              <a:round/>
              <a:headEnd/>
              <a:tailEnd/>
            </a:ln>
          </p:spPr>
          <p:txBody>
            <a:bodyPr/>
            <a:lstStyle/>
            <a:p>
              <a:endParaRPr lang="el-GR"/>
            </a:p>
          </p:txBody>
        </p:sp>
        <p:sp>
          <p:nvSpPr>
            <p:cNvPr id="76" name="Freeform 73"/>
            <p:cNvSpPr>
              <a:spLocks/>
            </p:cNvSpPr>
            <p:nvPr/>
          </p:nvSpPr>
          <p:spPr bwMode="auto">
            <a:xfrm>
              <a:off x="5271" y="1662"/>
              <a:ext cx="16" cy="19"/>
            </a:xfrm>
            <a:custGeom>
              <a:avLst/>
              <a:gdLst/>
              <a:ahLst/>
              <a:cxnLst>
                <a:cxn ang="0">
                  <a:pos x="92" y="114"/>
                </a:cxn>
                <a:cxn ang="0">
                  <a:pos x="0" y="0"/>
                </a:cxn>
                <a:cxn ang="0">
                  <a:pos x="1" y="0"/>
                </a:cxn>
              </a:cxnLst>
              <a:rect l="0" t="0" r="r" b="b"/>
              <a:pathLst>
                <a:path w="92" h="114">
                  <a:moveTo>
                    <a:pt x="92" y="114"/>
                  </a:moveTo>
                  <a:lnTo>
                    <a:pt x="0" y="0"/>
                  </a:lnTo>
                  <a:lnTo>
                    <a:pt x="1" y="0"/>
                  </a:lnTo>
                </a:path>
              </a:pathLst>
            </a:custGeom>
            <a:noFill/>
            <a:ln w="0">
              <a:solidFill>
                <a:srgbClr val="000000"/>
              </a:solidFill>
              <a:prstDash val="solid"/>
              <a:round/>
              <a:headEnd/>
              <a:tailEnd/>
            </a:ln>
          </p:spPr>
          <p:txBody>
            <a:bodyPr/>
            <a:lstStyle/>
            <a:p>
              <a:endParaRPr lang="el-GR"/>
            </a:p>
          </p:txBody>
        </p:sp>
        <p:sp>
          <p:nvSpPr>
            <p:cNvPr id="77" name="Freeform 74"/>
            <p:cNvSpPr>
              <a:spLocks/>
            </p:cNvSpPr>
            <p:nvPr/>
          </p:nvSpPr>
          <p:spPr bwMode="auto">
            <a:xfrm>
              <a:off x="5247" y="1635"/>
              <a:ext cx="17" cy="18"/>
            </a:xfrm>
            <a:custGeom>
              <a:avLst/>
              <a:gdLst/>
              <a:ahLst/>
              <a:cxnLst>
                <a:cxn ang="0">
                  <a:pos x="103" y="104"/>
                </a:cxn>
                <a:cxn ang="0">
                  <a:pos x="96" y="96"/>
                </a:cxn>
                <a:cxn ang="0">
                  <a:pos x="0" y="0"/>
                </a:cxn>
                <a:cxn ang="0">
                  <a:pos x="1" y="0"/>
                </a:cxn>
              </a:cxnLst>
              <a:rect l="0" t="0" r="r" b="b"/>
              <a:pathLst>
                <a:path w="103" h="104">
                  <a:moveTo>
                    <a:pt x="103" y="104"/>
                  </a:moveTo>
                  <a:lnTo>
                    <a:pt x="96" y="96"/>
                  </a:lnTo>
                  <a:lnTo>
                    <a:pt x="0" y="0"/>
                  </a:lnTo>
                  <a:lnTo>
                    <a:pt x="1" y="0"/>
                  </a:lnTo>
                </a:path>
              </a:pathLst>
            </a:custGeom>
            <a:noFill/>
            <a:ln w="0">
              <a:solidFill>
                <a:srgbClr val="000000"/>
              </a:solidFill>
              <a:prstDash val="solid"/>
              <a:round/>
              <a:headEnd/>
              <a:tailEnd/>
            </a:ln>
          </p:spPr>
          <p:txBody>
            <a:bodyPr/>
            <a:lstStyle/>
            <a:p>
              <a:endParaRPr lang="el-GR"/>
            </a:p>
          </p:txBody>
        </p:sp>
        <p:sp>
          <p:nvSpPr>
            <p:cNvPr id="78" name="Freeform 75"/>
            <p:cNvSpPr>
              <a:spLocks/>
            </p:cNvSpPr>
            <p:nvPr/>
          </p:nvSpPr>
          <p:spPr bwMode="auto">
            <a:xfrm>
              <a:off x="5221" y="1609"/>
              <a:ext cx="17" cy="18"/>
            </a:xfrm>
            <a:custGeom>
              <a:avLst/>
              <a:gdLst/>
              <a:ahLst/>
              <a:cxnLst>
                <a:cxn ang="0">
                  <a:pos x="103" y="104"/>
                </a:cxn>
                <a:cxn ang="0">
                  <a:pos x="0" y="0"/>
                </a:cxn>
                <a:cxn ang="0">
                  <a:pos x="1" y="0"/>
                </a:cxn>
              </a:cxnLst>
              <a:rect l="0" t="0" r="r" b="b"/>
              <a:pathLst>
                <a:path w="103" h="104">
                  <a:moveTo>
                    <a:pt x="103" y="104"/>
                  </a:moveTo>
                  <a:lnTo>
                    <a:pt x="0" y="0"/>
                  </a:lnTo>
                  <a:lnTo>
                    <a:pt x="1" y="0"/>
                  </a:lnTo>
                </a:path>
              </a:pathLst>
            </a:custGeom>
            <a:noFill/>
            <a:ln w="0">
              <a:solidFill>
                <a:srgbClr val="000000"/>
              </a:solidFill>
              <a:prstDash val="solid"/>
              <a:round/>
              <a:headEnd/>
              <a:tailEnd/>
            </a:ln>
          </p:spPr>
          <p:txBody>
            <a:bodyPr/>
            <a:lstStyle/>
            <a:p>
              <a:endParaRPr lang="el-GR"/>
            </a:p>
          </p:txBody>
        </p:sp>
        <p:sp>
          <p:nvSpPr>
            <p:cNvPr id="79" name="Freeform 76"/>
            <p:cNvSpPr>
              <a:spLocks/>
            </p:cNvSpPr>
            <p:nvPr/>
          </p:nvSpPr>
          <p:spPr bwMode="auto">
            <a:xfrm>
              <a:off x="5195" y="1584"/>
              <a:ext cx="17" cy="17"/>
            </a:xfrm>
            <a:custGeom>
              <a:avLst/>
              <a:gdLst/>
              <a:ahLst/>
              <a:cxnLst>
                <a:cxn ang="0">
                  <a:pos x="103" y="103"/>
                </a:cxn>
                <a:cxn ang="0">
                  <a:pos x="0" y="0"/>
                </a:cxn>
                <a:cxn ang="0">
                  <a:pos x="1" y="0"/>
                </a:cxn>
              </a:cxnLst>
              <a:rect l="0" t="0" r="r" b="b"/>
              <a:pathLst>
                <a:path w="103" h="103">
                  <a:moveTo>
                    <a:pt x="103" y="103"/>
                  </a:moveTo>
                  <a:lnTo>
                    <a:pt x="0" y="0"/>
                  </a:lnTo>
                  <a:lnTo>
                    <a:pt x="1" y="0"/>
                  </a:lnTo>
                </a:path>
              </a:pathLst>
            </a:custGeom>
            <a:noFill/>
            <a:ln w="0">
              <a:solidFill>
                <a:srgbClr val="000000"/>
              </a:solidFill>
              <a:prstDash val="solid"/>
              <a:round/>
              <a:headEnd/>
              <a:tailEnd/>
            </a:ln>
          </p:spPr>
          <p:txBody>
            <a:bodyPr/>
            <a:lstStyle/>
            <a:p>
              <a:endParaRPr lang="el-GR"/>
            </a:p>
          </p:txBody>
        </p:sp>
        <p:sp>
          <p:nvSpPr>
            <p:cNvPr id="80" name="Freeform 77"/>
            <p:cNvSpPr>
              <a:spLocks/>
            </p:cNvSpPr>
            <p:nvPr/>
          </p:nvSpPr>
          <p:spPr bwMode="auto">
            <a:xfrm>
              <a:off x="5168" y="1559"/>
              <a:ext cx="18" cy="16"/>
            </a:xfrm>
            <a:custGeom>
              <a:avLst/>
              <a:gdLst/>
              <a:ahLst/>
              <a:cxnLst>
                <a:cxn ang="0">
                  <a:pos x="111" y="96"/>
                </a:cxn>
                <a:cxn ang="0">
                  <a:pos x="80" y="65"/>
                </a:cxn>
                <a:cxn ang="0">
                  <a:pos x="0" y="0"/>
                </a:cxn>
                <a:cxn ang="0">
                  <a:pos x="1" y="0"/>
                </a:cxn>
              </a:cxnLst>
              <a:rect l="0" t="0" r="r" b="b"/>
              <a:pathLst>
                <a:path w="111" h="96">
                  <a:moveTo>
                    <a:pt x="111" y="96"/>
                  </a:moveTo>
                  <a:lnTo>
                    <a:pt x="80" y="65"/>
                  </a:lnTo>
                  <a:lnTo>
                    <a:pt x="0" y="0"/>
                  </a:lnTo>
                  <a:lnTo>
                    <a:pt x="1" y="0"/>
                  </a:lnTo>
                </a:path>
              </a:pathLst>
            </a:custGeom>
            <a:noFill/>
            <a:ln w="0">
              <a:solidFill>
                <a:srgbClr val="000000"/>
              </a:solidFill>
              <a:prstDash val="solid"/>
              <a:round/>
              <a:headEnd/>
              <a:tailEnd/>
            </a:ln>
          </p:spPr>
          <p:txBody>
            <a:bodyPr/>
            <a:lstStyle/>
            <a:p>
              <a:endParaRPr lang="el-GR"/>
            </a:p>
          </p:txBody>
        </p:sp>
        <p:sp>
          <p:nvSpPr>
            <p:cNvPr id="81" name="Freeform 78"/>
            <p:cNvSpPr>
              <a:spLocks/>
            </p:cNvSpPr>
            <p:nvPr/>
          </p:nvSpPr>
          <p:spPr bwMode="auto">
            <a:xfrm>
              <a:off x="5140" y="1536"/>
              <a:ext cx="19" cy="15"/>
            </a:xfrm>
            <a:custGeom>
              <a:avLst/>
              <a:gdLst/>
              <a:ahLst/>
              <a:cxnLst>
                <a:cxn ang="0">
                  <a:pos x="114" y="92"/>
                </a:cxn>
                <a:cxn ang="0">
                  <a:pos x="0" y="0"/>
                </a:cxn>
                <a:cxn ang="0">
                  <a:pos x="1" y="0"/>
                </a:cxn>
              </a:cxnLst>
              <a:rect l="0" t="0" r="r" b="b"/>
              <a:pathLst>
                <a:path w="114" h="92">
                  <a:moveTo>
                    <a:pt x="114" y="92"/>
                  </a:moveTo>
                  <a:lnTo>
                    <a:pt x="0" y="0"/>
                  </a:lnTo>
                  <a:lnTo>
                    <a:pt x="1" y="0"/>
                  </a:lnTo>
                </a:path>
              </a:pathLst>
            </a:custGeom>
            <a:noFill/>
            <a:ln w="0">
              <a:solidFill>
                <a:srgbClr val="000000"/>
              </a:solidFill>
              <a:prstDash val="solid"/>
              <a:round/>
              <a:headEnd/>
              <a:tailEnd/>
            </a:ln>
          </p:spPr>
          <p:txBody>
            <a:bodyPr/>
            <a:lstStyle/>
            <a:p>
              <a:endParaRPr lang="el-GR"/>
            </a:p>
          </p:txBody>
        </p:sp>
        <p:sp>
          <p:nvSpPr>
            <p:cNvPr id="82" name="Freeform 79"/>
            <p:cNvSpPr>
              <a:spLocks/>
            </p:cNvSpPr>
            <p:nvPr/>
          </p:nvSpPr>
          <p:spPr bwMode="auto">
            <a:xfrm>
              <a:off x="5111" y="1513"/>
              <a:ext cx="19" cy="15"/>
            </a:xfrm>
            <a:custGeom>
              <a:avLst/>
              <a:gdLst/>
              <a:ahLst/>
              <a:cxnLst>
                <a:cxn ang="0">
                  <a:pos x="114" y="92"/>
                </a:cxn>
                <a:cxn ang="0">
                  <a:pos x="0" y="0"/>
                </a:cxn>
                <a:cxn ang="0">
                  <a:pos x="1" y="0"/>
                </a:cxn>
              </a:cxnLst>
              <a:rect l="0" t="0" r="r" b="b"/>
              <a:pathLst>
                <a:path w="114" h="92">
                  <a:moveTo>
                    <a:pt x="114" y="92"/>
                  </a:moveTo>
                  <a:lnTo>
                    <a:pt x="0" y="0"/>
                  </a:lnTo>
                  <a:lnTo>
                    <a:pt x="1" y="0"/>
                  </a:lnTo>
                </a:path>
              </a:pathLst>
            </a:custGeom>
            <a:noFill/>
            <a:ln w="0">
              <a:solidFill>
                <a:srgbClr val="000000"/>
              </a:solidFill>
              <a:prstDash val="solid"/>
              <a:round/>
              <a:headEnd/>
              <a:tailEnd/>
            </a:ln>
          </p:spPr>
          <p:txBody>
            <a:bodyPr/>
            <a:lstStyle/>
            <a:p>
              <a:endParaRPr lang="el-GR"/>
            </a:p>
          </p:txBody>
        </p:sp>
        <p:sp>
          <p:nvSpPr>
            <p:cNvPr id="83" name="Freeform 80"/>
            <p:cNvSpPr>
              <a:spLocks/>
            </p:cNvSpPr>
            <p:nvPr/>
          </p:nvSpPr>
          <p:spPr bwMode="auto">
            <a:xfrm>
              <a:off x="5082" y="1491"/>
              <a:ext cx="20" cy="14"/>
            </a:xfrm>
            <a:custGeom>
              <a:avLst/>
              <a:gdLst/>
              <a:ahLst/>
              <a:cxnLst>
                <a:cxn ang="0">
                  <a:pos x="117" y="85"/>
                </a:cxn>
                <a:cxn ang="0">
                  <a:pos x="58" y="37"/>
                </a:cxn>
                <a:cxn ang="0">
                  <a:pos x="0" y="0"/>
                </a:cxn>
                <a:cxn ang="0">
                  <a:pos x="1" y="0"/>
                </a:cxn>
              </a:cxnLst>
              <a:rect l="0" t="0" r="r" b="b"/>
              <a:pathLst>
                <a:path w="117" h="85">
                  <a:moveTo>
                    <a:pt x="117" y="85"/>
                  </a:moveTo>
                  <a:lnTo>
                    <a:pt x="58" y="37"/>
                  </a:lnTo>
                  <a:lnTo>
                    <a:pt x="0" y="0"/>
                  </a:lnTo>
                  <a:lnTo>
                    <a:pt x="1" y="0"/>
                  </a:lnTo>
                </a:path>
              </a:pathLst>
            </a:custGeom>
            <a:noFill/>
            <a:ln w="0">
              <a:solidFill>
                <a:srgbClr val="000000"/>
              </a:solidFill>
              <a:prstDash val="solid"/>
              <a:round/>
              <a:headEnd/>
              <a:tailEnd/>
            </a:ln>
          </p:spPr>
          <p:txBody>
            <a:bodyPr/>
            <a:lstStyle/>
            <a:p>
              <a:endParaRPr lang="el-GR"/>
            </a:p>
          </p:txBody>
        </p:sp>
        <p:sp>
          <p:nvSpPr>
            <p:cNvPr id="84" name="Freeform 81"/>
            <p:cNvSpPr>
              <a:spLocks/>
            </p:cNvSpPr>
            <p:nvPr/>
          </p:nvSpPr>
          <p:spPr bwMode="auto">
            <a:xfrm>
              <a:off x="5052" y="1471"/>
              <a:ext cx="20" cy="13"/>
            </a:xfrm>
            <a:custGeom>
              <a:avLst/>
              <a:gdLst/>
              <a:ahLst/>
              <a:cxnLst>
                <a:cxn ang="0">
                  <a:pos x="121" y="79"/>
                </a:cxn>
                <a:cxn ang="0">
                  <a:pos x="0" y="0"/>
                </a:cxn>
                <a:cxn ang="0">
                  <a:pos x="1" y="0"/>
                </a:cxn>
              </a:cxnLst>
              <a:rect l="0" t="0" r="r" b="b"/>
              <a:pathLst>
                <a:path w="121" h="79">
                  <a:moveTo>
                    <a:pt x="121" y="79"/>
                  </a:moveTo>
                  <a:lnTo>
                    <a:pt x="0" y="0"/>
                  </a:lnTo>
                  <a:lnTo>
                    <a:pt x="1" y="0"/>
                  </a:lnTo>
                </a:path>
              </a:pathLst>
            </a:custGeom>
            <a:noFill/>
            <a:ln w="0">
              <a:solidFill>
                <a:srgbClr val="000000"/>
              </a:solidFill>
              <a:prstDash val="solid"/>
              <a:round/>
              <a:headEnd/>
              <a:tailEnd/>
            </a:ln>
          </p:spPr>
          <p:txBody>
            <a:bodyPr/>
            <a:lstStyle/>
            <a:p>
              <a:endParaRPr lang="el-GR"/>
            </a:p>
          </p:txBody>
        </p:sp>
        <p:sp>
          <p:nvSpPr>
            <p:cNvPr id="85" name="Freeform 82"/>
            <p:cNvSpPr>
              <a:spLocks/>
            </p:cNvSpPr>
            <p:nvPr/>
          </p:nvSpPr>
          <p:spPr bwMode="auto">
            <a:xfrm>
              <a:off x="5021" y="1451"/>
              <a:ext cx="21" cy="13"/>
            </a:xfrm>
            <a:custGeom>
              <a:avLst/>
              <a:gdLst/>
              <a:ahLst/>
              <a:cxnLst>
                <a:cxn ang="0">
                  <a:pos x="123" y="79"/>
                </a:cxn>
                <a:cxn ang="0">
                  <a:pos x="0" y="0"/>
                </a:cxn>
                <a:cxn ang="0">
                  <a:pos x="1" y="0"/>
                </a:cxn>
              </a:cxnLst>
              <a:rect l="0" t="0" r="r" b="b"/>
              <a:pathLst>
                <a:path w="123" h="79">
                  <a:moveTo>
                    <a:pt x="123" y="79"/>
                  </a:moveTo>
                  <a:lnTo>
                    <a:pt x="0" y="0"/>
                  </a:lnTo>
                  <a:lnTo>
                    <a:pt x="1" y="0"/>
                  </a:lnTo>
                </a:path>
              </a:pathLst>
            </a:custGeom>
            <a:noFill/>
            <a:ln w="0">
              <a:solidFill>
                <a:srgbClr val="000000"/>
              </a:solidFill>
              <a:prstDash val="solid"/>
              <a:round/>
              <a:headEnd/>
              <a:tailEnd/>
            </a:ln>
          </p:spPr>
          <p:txBody>
            <a:bodyPr/>
            <a:lstStyle/>
            <a:p>
              <a:endParaRPr lang="el-GR"/>
            </a:p>
          </p:txBody>
        </p:sp>
        <p:sp>
          <p:nvSpPr>
            <p:cNvPr id="86" name="Freeform 83"/>
            <p:cNvSpPr>
              <a:spLocks/>
            </p:cNvSpPr>
            <p:nvPr/>
          </p:nvSpPr>
          <p:spPr bwMode="auto">
            <a:xfrm>
              <a:off x="4990" y="1432"/>
              <a:ext cx="21" cy="12"/>
            </a:xfrm>
            <a:custGeom>
              <a:avLst/>
              <a:gdLst/>
              <a:ahLst/>
              <a:cxnLst>
                <a:cxn ang="0">
                  <a:pos x="124" y="76"/>
                </a:cxn>
                <a:cxn ang="0">
                  <a:pos x="32" y="17"/>
                </a:cxn>
                <a:cxn ang="0">
                  <a:pos x="0" y="0"/>
                </a:cxn>
                <a:cxn ang="0">
                  <a:pos x="1" y="0"/>
                </a:cxn>
              </a:cxnLst>
              <a:rect l="0" t="0" r="r" b="b"/>
              <a:pathLst>
                <a:path w="124" h="76">
                  <a:moveTo>
                    <a:pt x="124" y="76"/>
                  </a:moveTo>
                  <a:lnTo>
                    <a:pt x="32" y="17"/>
                  </a:lnTo>
                  <a:lnTo>
                    <a:pt x="0" y="0"/>
                  </a:lnTo>
                  <a:lnTo>
                    <a:pt x="1" y="0"/>
                  </a:lnTo>
                </a:path>
              </a:pathLst>
            </a:custGeom>
            <a:noFill/>
            <a:ln w="0">
              <a:solidFill>
                <a:srgbClr val="000000"/>
              </a:solidFill>
              <a:prstDash val="solid"/>
              <a:round/>
              <a:headEnd/>
              <a:tailEnd/>
            </a:ln>
          </p:spPr>
          <p:txBody>
            <a:bodyPr/>
            <a:lstStyle/>
            <a:p>
              <a:endParaRPr lang="el-GR"/>
            </a:p>
          </p:txBody>
        </p:sp>
        <p:sp>
          <p:nvSpPr>
            <p:cNvPr id="87" name="Freeform 84"/>
            <p:cNvSpPr>
              <a:spLocks/>
            </p:cNvSpPr>
            <p:nvPr/>
          </p:nvSpPr>
          <p:spPr bwMode="auto">
            <a:xfrm>
              <a:off x="4958" y="1415"/>
              <a:ext cx="21" cy="11"/>
            </a:xfrm>
            <a:custGeom>
              <a:avLst/>
              <a:gdLst/>
              <a:ahLst/>
              <a:cxnLst>
                <a:cxn ang="0">
                  <a:pos x="130" y="66"/>
                </a:cxn>
                <a:cxn ang="0">
                  <a:pos x="0" y="0"/>
                </a:cxn>
                <a:cxn ang="0">
                  <a:pos x="1" y="0"/>
                </a:cxn>
              </a:cxnLst>
              <a:rect l="0" t="0" r="r" b="b"/>
              <a:pathLst>
                <a:path w="130" h="66">
                  <a:moveTo>
                    <a:pt x="130" y="66"/>
                  </a:moveTo>
                  <a:lnTo>
                    <a:pt x="0" y="0"/>
                  </a:lnTo>
                  <a:lnTo>
                    <a:pt x="1" y="0"/>
                  </a:lnTo>
                </a:path>
              </a:pathLst>
            </a:custGeom>
            <a:noFill/>
            <a:ln w="0">
              <a:solidFill>
                <a:srgbClr val="000000"/>
              </a:solidFill>
              <a:prstDash val="solid"/>
              <a:round/>
              <a:headEnd/>
              <a:tailEnd/>
            </a:ln>
          </p:spPr>
          <p:txBody>
            <a:bodyPr/>
            <a:lstStyle/>
            <a:p>
              <a:endParaRPr lang="el-GR"/>
            </a:p>
          </p:txBody>
        </p:sp>
        <p:sp>
          <p:nvSpPr>
            <p:cNvPr id="88" name="Freeform 85"/>
            <p:cNvSpPr>
              <a:spLocks/>
            </p:cNvSpPr>
            <p:nvPr/>
          </p:nvSpPr>
          <p:spPr bwMode="auto">
            <a:xfrm>
              <a:off x="4925" y="1398"/>
              <a:ext cx="22" cy="11"/>
            </a:xfrm>
            <a:custGeom>
              <a:avLst/>
              <a:gdLst/>
              <a:ahLst/>
              <a:cxnLst>
                <a:cxn ang="0">
                  <a:pos x="131" y="66"/>
                </a:cxn>
                <a:cxn ang="0">
                  <a:pos x="0" y="0"/>
                </a:cxn>
                <a:cxn ang="0">
                  <a:pos x="1" y="0"/>
                </a:cxn>
              </a:cxnLst>
              <a:rect l="0" t="0" r="r" b="b"/>
              <a:pathLst>
                <a:path w="131" h="66">
                  <a:moveTo>
                    <a:pt x="131" y="66"/>
                  </a:moveTo>
                  <a:lnTo>
                    <a:pt x="0" y="0"/>
                  </a:lnTo>
                  <a:lnTo>
                    <a:pt x="1" y="0"/>
                  </a:lnTo>
                </a:path>
              </a:pathLst>
            </a:custGeom>
            <a:noFill/>
            <a:ln w="0">
              <a:solidFill>
                <a:srgbClr val="000000"/>
              </a:solidFill>
              <a:prstDash val="solid"/>
              <a:round/>
              <a:headEnd/>
              <a:tailEnd/>
            </a:ln>
          </p:spPr>
          <p:txBody>
            <a:bodyPr/>
            <a:lstStyle/>
            <a:p>
              <a:endParaRPr lang="el-GR"/>
            </a:p>
          </p:txBody>
        </p:sp>
        <p:sp>
          <p:nvSpPr>
            <p:cNvPr id="89" name="Freeform 86"/>
            <p:cNvSpPr>
              <a:spLocks/>
            </p:cNvSpPr>
            <p:nvPr/>
          </p:nvSpPr>
          <p:spPr bwMode="auto">
            <a:xfrm>
              <a:off x="4893" y="1382"/>
              <a:ext cx="21" cy="11"/>
            </a:xfrm>
            <a:custGeom>
              <a:avLst/>
              <a:gdLst/>
              <a:ahLst/>
              <a:cxnLst>
                <a:cxn ang="0">
                  <a:pos x="130" y="66"/>
                </a:cxn>
                <a:cxn ang="0">
                  <a:pos x="3" y="1"/>
                </a:cxn>
                <a:cxn ang="0">
                  <a:pos x="0" y="0"/>
                </a:cxn>
                <a:cxn ang="0">
                  <a:pos x="1" y="0"/>
                </a:cxn>
              </a:cxnLst>
              <a:rect l="0" t="0" r="r" b="b"/>
              <a:pathLst>
                <a:path w="130" h="66">
                  <a:moveTo>
                    <a:pt x="130" y="66"/>
                  </a:moveTo>
                  <a:lnTo>
                    <a:pt x="3" y="1"/>
                  </a:lnTo>
                  <a:lnTo>
                    <a:pt x="0" y="0"/>
                  </a:lnTo>
                  <a:lnTo>
                    <a:pt x="1" y="0"/>
                  </a:lnTo>
                </a:path>
              </a:pathLst>
            </a:custGeom>
            <a:noFill/>
            <a:ln w="0">
              <a:solidFill>
                <a:srgbClr val="000000"/>
              </a:solidFill>
              <a:prstDash val="solid"/>
              <a:round/>
              <a:headEnd/>
              <a:tailEnd/>
            </a:ln>
          </p:spPr>
          <p:txBody>
            <a:bodyPr/>
            <a:lstStyle/>
            <a:p>
              <a:endParaRPr lang="el-GR"/>
            </a:p>
          </p:txBody>
        </p:sp>
        <p:sp>
          <p:nvSpPr>
            <p:cNvPr id="90" name="Freeform 87"/>
            <p:cNvSpPr>
              <a:spLocks/>
            </p:cNvSpPr>
            <p:nvPr/>
          </p:nvSpPr>
          <p:spPr bwMode="auto">
            <a:xfrm>
              <a:off x="4859" y="1369"/>
              <a:ext cx="22" cy="8"/>
            </a:xfrm>
            <a:custGeom>
              <a:avLst/>
              <a:gdLst/>
              <a:ahLst/>
              <a:cxnLst>
                <a:cxn ang="0">
                  <a:pos x="136" y="53"/>
                </a:cxn>
                <a:cxn ang="0">
                  <a:pos x="0" y="0"/>
                </a:cxn>
                <a:cxn ang="0">
                  <a:pos x="1" y="0"/>
                </a:cxn>
              </a:cxnLst>
              <a:rect l="0" t="0" r="r" b="b"/>
              <a:pathLst>
                <a:path w="136" h="53">
                  <a:moveTo>
                    <a:pt x="136" y="53"/>
                  </a:moveTo>
                  <a:lnTo>
                    <a:pt x="0" y="0"/>
                  </a:lnTo>
                  <a:lnTo>
                    <a:pt x="1" y="0"/>
                  </a:lnTo>
                </a:path>
              </a:pathLst>
            </a:custGeom>
            <a:noFill/>
            <a:ln w="0">
              <a:solidFill>
                <a:srgbClr val="000000"/>
              </a:solidFill>
              <a:prstDash val="solid"/>
              <a:round/>
              <a:headEnd/>
              <a:tailEnd/>
            </a:ln>
          </p:spPr>
          <p:txBody>
            <a:bodyPr/>
            <a:lstStyle/>
            <a:p>
              <a:endParaRPr lang="el-GR"/>
            </a:p>
          </p:txBody>
        </p:sp>
        <p:sp>
          <p:nvSpPr>
            <p:cNvPr id="91" name="Freeform 88"/>
            <p:cNvSpPr>
              <a:spLocks/>
            </p:cNvSpPr>
            <p:nvPr/>
          </p:nvSpPr>
          <p:spPr bwMode="auto">
            <a:xfrm>
              <a:off x="4825" y="1356"/>
              <a:ext cx="22" cy="8"/>
            </a:xfrm>
            <a:custGeom>
              <a:avLst/>
              <a:gdLst/>
              <a:ahLst/>
              <a:cxnLst>
                <a:cxn ang="0">
                  <a:pos x="136" y="52"/>
                </a:cxn>
                <a:cxn ang="0">
                  <a:pos x="0" y="0"/>
                </a:cxn>
                <a:cxn ang="0">
                  <a:pos x="1" y="0"/>
                </a:cxn>
              </a:cxnLst>
              <a:rect l="0" t="0" r="r" b="b"/>
              <a:pathLst>
                <a:path w="136" h="52">
                  <a:moveTo>
                    <a:pt x="136" y="52"/>
                  </a:moveTo>
                  <a:lnTo>
                    <a:pt x="0" y="0"/>
                  </a:lnTo>
                  <a:lnTo>
                    <a:pt x="1" y="0"/>
                  </a:lnTo>
                </a:path>
              </a:pathLst>
            </a:custGeom>
            <a:noFill/>
            <a:ln w="0">
              <a:solidFill>
                <a:srgbClr val="000000"/>
              </a:solidFill>
              <a:prstDash val="solid"/>
              <a:round/>
              <a:headEnd/>
              <a:tailEnd/>
            </a:ln>
          </p:spPr>
          <p:txBody>
            <a:bodyPr/>
            <a:lstStyle/>
            <a:p>
              <a:endParaRPr lang="el-GR"/>
            </a:p>
          </p:txBody>
        </p:sp>
        <p:sp>
          <p:nvSpPr>
            <p:cNvPr id="92" name="Freeform 89"/>
            <p:cNvSpPr>
              <a:spLocks/>
            </p:cNvSpPr>
            <p:nvPr/>
          </p:nvSpPr>
          <p:spPr bwMode="auto">
            <a:xfrm>
              <a:off x="4791" y="1342"/>
              <a:ext cx="22" cy="9"/>
            </a:xfrm>
            <a:custGeom>
              <a:avLst/>
              <a:gdLst/>
              <a:ahLst/>
              <a:cxnLst>
                <a:cxn ang="0">
                  <a:pos x="136" y="52"/>
                </a:cxn>
                <a:cxn ang="0">
                  <a:pos x="0" y="0"/>
                </a:cxn>
                <a:cxn ang="0">
                  <a:pos x="1" y="0"/>
                </a:cxn>
              </a:cxnLst>
              <a:rect l="0" t="0" r="r" b="b"/>
              <a:pathLst>
                <a:path w="136" h="52">
                  <a:moveTo>
                    <a:pt x="136" y="52"/>
                  </a:moveTo>
                  <a:lnTo>
                    <a:pt x="0" y="0"/>
                  </a:lnTo>
                  <a:lnTo>
                    <a:pt x="1" y="0"/>
                  </a:lnTo>
                </a:path>
              </a:pathLst>
            </a:custGeom>
            <a:noFill/>
            <a:ln w="0">
              <a:solidFill>
                <a:srgbClr val="000000"/>
              </a:solidFill>
              <a:prstDash val="solid"/>
              <a:round/>
              <a:headEnd/>
              <a:tailEnd/>
            </a:ln>
          </p:spPr>
          <p:txBody>
            <a:bodyPr/>
            <a:lstStyle/>
            <a:p>
              <a:endParaRPr lang="el-GR"/>
            </a:p>
          </p:txBody>
        </p:sp>
        <p:sp>
          <p:nvSpPr>
            <p:cNvPr id="93" name="Freeform 90"/>
            <p:cNvSpPr>
              <a:spLocks/>
            </p:cNvSpPr>
            <p:nvPr/>
          </p:nvSpPr>
          <p:spPr bwMode="auto">
            <a:xfrm>
              <a:off x="4755" y="1332"/>
              <a:ext cx="24" cy="7"/>
            </a:xfrm>
            <a:custGeom>
              <a:avLst/>
              <a:gdLst/>
              <a:ahLst/>
              <a:cxnLst>
                <a:cxn ang="0">
                  <a:pos x="141" y="39"/>
                </a:cxn>
                <a:cxn ang="0">
                  <a:pos x="0" y="0"/>
                </a:cxn>
                <a:cxn ang="0">
                  <a:pos x="1" y="0"/>
                </a:cxn>
              </a:cxnLst>
              <a:rect l="0" t="0" r="r" b="b"/>
              <a:pathLst>
                <a:path w="141" h="39">
                  <a:moveTo>
                    <a:pt x="141" y="39"/>
                  </a:moveTo>
                  <a:lnTo>
                    <a:pt x="0" y="0"/>
                  </a:lnTo>
                  <a:lnTo>
                    <a:pt x="1" y="0"/>
                  </a:lnTo>
                </a:path>
              </a:pathLst>
            </a:custGeom>
            <a:noFill/>
            <a:ln w="0">
              <a:solidFill>
                <a:srgbClr val="000000"/>
              </a:solidFill>
              <a:prstDash val="solid"/>
              <a:round/>
              <a:headEnd/>
              <a:tailEnd/>
            </a:ln>
          </p:spPr>
          <p:txBody>
            <a:bodyPr/>
            <a:lstStyle/>
            <a:p>
              <a:endParaRPr lang="el-GR"/>
            </a:p>
          </p:txBody>
        </p:sp>
        <p:sp>
          <p:nvSpPr>
            <p:cNvPr id="94" name="Freeform 91"/>
            <p:cNvSpPr>
              <a:spLocks/>
            </p:cNvSpPr>
            <p:nvPr/>
          </p:nvSpPr>
          <p:spPr bwMode="auto">
            <a:xfrm>
              <a:off x="4720" y="1323"/>
              <a:ext cx="24" cy="6"/>
            </a:xfrm>
            <a:custGeom>
              <a:avLst/>
              <a:gdLst/>
              <a:ahLst/>
              <a:cxnLst>
                <a:cxn ang="0">
                  <a:pos x="141" y="38"/>
                </a:cxn>
                <a:cxn ang="0">
                  <a:pos x="0" y="0"/>
                </a:cxn>
                <a:cxn ang="0">
                  <a:pos x="1" y="0"/>
                </a:cxn>
              </a:cxnLst>
              <a:rect l="0" t="0" r="r" b="b"/>
              <a:pathLst>
                <a:path w="141" h="38">
                  <a:moveTo>
                    <a:pt x="141" y="38"/>
                  </a:moveTo>
                  <a:lnTo>
                    <a:pt x="0" y="0"/>
                  </a:lnTo>
                  <a:lnTo>
                    <a:pt x="1" y="0"/>
                  </a:lnTo>
                </a:path>
              </a:pathLst>
            </a:custGeom>
            <a:noFill/>
            <a:ln w="0">
              <a:solidFill>
                <a:srgbClr val="000000"/>
              </a:solidFill>
              <a:prstDash val="solid"/>
              <a:round/>
              <a:headEnd/>
              <a:tailEnd/>
            </a:ln>
          </p:spPr>
          <p:txBody>
            <a:bodyPr/>
            <a:lstStyle/>
            <a:p>
              <a:endParaRPr lang="el-GR"/>
            </a:p>
          </p:txBody>
        </p:sp>
        <p:sp>
          <p:nvSpPr>
            <p:cNvPr id="95" name="Freeform 92"/>
            <p:cNvSpPr>
              <a:spLocks/>
            </p:cNvSpPr>
            <p:nvPr/>
          </p:nvSpPr>
          <p:spPr bwMode="auto">
            <a:xfrm>
              <a:off x="4685" y="1314"/>
              <a:ext cx="23" cy="6"/>
            </a:xfrm>
            <a:custGeom>
              <a:avLst/>
              <a:gdLst/>
              <a:ahLst/>
              <a:cxnLst>
                <a:cxn ang="0">
                  <a:pos x="141" y="38"/>
                </a:cxn>
                <a:cxn ang="0">
                  <a:pos x="0" y="0"/>
                </a:cxn>
                <a:cxn ang="0">
                  <a:pos x="1" y="0"/>
                </a:cxn>
              </a:cxnLst>
              <a:rect l="0" t="0" r="r" b="b"/>
              <a:pathLst>
                <a:path w="141" h="38">
                  <a:moveTo>
                    <a:pt x="141" y="38"/>
                  </a:moveTo>
                  <a:lnTo>
                    <a:pt x="0" y="0"/>
                  </a:lnTo>
                  <a:lnTo>
                    <a:pt x="1" y="0"/>
                  </a:lnTo>
                </a:path>
              </a:pathLst>
            </a:custGeom>
            <a:noFill/>
            <a:ln w="0">
              <a:solidFill>
                <a:srgbClr val="000000"/>
              </a:solidFill>
              <a:prstDash val="solid"/>
              <a:round/>
              <a:headEnd/>
              <a:tailEnd/>
            </a:ln>
          </p:spPr>
          <p:txBody>
            <a:bodyPr/>
            <a:lstStyle/>
            <a:p>
              <a:endParaRPr lang="el-GR"/>
            </a:p>
          </p:txBody>
        </p:sp>
        <p:sp>
          <p:nvSpPr>
            <p:cNvPr id="96" name="Freeform 93"/>
            <p:cNvSpPr>
              <a:spLocks/>
            </p:cNvSpPr>
            <p:nvPr/>
          </p:nvSpPr>
          <p:spPr bwMode="auto">
            <a:xfrm>
              <a:off x="4649" y="1307"/>
              <a:ext cx="24" cy="4"/>
            </a:xfrm>
            <a:custGeom>
              <a:avLst/>
              <a:gdLst/>
              <a:ahLst/>
              <a:cxnLst>
                <a:cxn ang="0">
                  <a:pos x="144" y="23"/>
                </a:cxn>
                <a:cxn ang="0">
                  <a:pos x="0" y="0"/>
                </a:cxn>
                <a:cxn ang="0">
                  <a:pos x="1" y="0"/>
                </a:cxn>
              </a:cxnLst>
              <a:rect l="0" t="0" r="r" b="b"/>
              <a:pathLst>
                <a:path w="144" h="23">
                  <a:moveTo>
                    <a:pt x="144" y="23"/>
                  </a:moveTo>
                  <a:lnTo>
                    <a:pt x="0" y="0"/>
                  </a:lnTo>
                  <a:lnTo>
                    <a:pt x="1" y="0"/>
                  </a:lnTo>
                </a:path>
              </a:pathLst>
            </a:custGeom>
            <a:noFill/>
            <a:ln w="0">
              <a:solidFill>
                <a:srgbClr val="000000"/>
              </a:solidFill>
              <a:prstDash val="solid"/>
              <a:round/>
              <a:headEnd/>
              <a:tailEnd/>
            </a:ln>
          </p:spPr>
          <p:txBody>
            <a:bodyPr/>
            <a:lstStyle/>
            <a:p>
              <a:endParaRPr lang="el-GR"/>
            </a:p>
          </p:txBody>
        </p:sp>
        <p:sp>
          <p:nvSpPr>
            <p:cNvPr id="97" name="Freeform 94"/>
            <p:cNvSpPr>
              <a:spLocks/>
            </p:cNvSpPr>
            <p:nvPr/>
          </p:nvSpPr>
          <p:spPr bwMode="auto">
            <a:xfrm>
              <a:off x="4613" y="1301"/>
              <a:ext cx="24" cy="4"/>
            </a:xfrm>
            <a:custGeom>
              <a:avLst/>
              <a:gdLst/>
              <a:ahLst/>
              <a:cxnLst>
                <a:cxn ang="0">
                  <a:pos x="144" y="23"/>
                </a:cxn>
                <a:cxn ang="0">
                  <a:pos x="0" y="0"/>
                </a:cxn>
                <a:cxn ang="0">
                  <a:pos x="1" y="0"/>
                </a:cxn>
              </a:cxnLst>
              <a:rect l="0" t="0" r="r" b="b"/>
              <a:pathLst>
                <a:path w="144" h="23">
                  <a:moveTo>
                    <a:pt x="144" y="23"/>
                  </a:moveTo>
                  <a:lnTo>
                    <a:pt x="0" y="0"/>
                  </a:lnTo>
                  <a:lnTo>
                    <a:pt x="1" y="0"/>
                  </a:lnTo>
                </a:path>
              </a:pathLst>
            </a:custGeom>
            <a:noFill/>
            <a:ln w="0">
              <a:solidFill>
                <a:srgbClr val="000000"/>
              </a:solidFill>
              <a:prstDash val="solid"/>
              <a:round/>
              <a:headEnd/>
              <a:tailEnd/>
            </a:ln>
          </p:spPr>
          <p:txBody>
            <a:bodyPr/>
            <a:lstStyle/>
            <a:p>
              <a:endParaRPr lang="el-GR"/>
            </a:p>
          </p:txBody>
        </p:sp>
        <p:sp>
          <p:nvSpPr>
            <p:cNvPr id="98" name="Freeform 95"/>
            <p:cNvSpPr>
              <a:spLocks/>
            </p:cNvSpPr>
            <p:nvPr/>
          </p:nvSpPr>
          <p:spPr bwMode="auto">
            <a:xfrm>
              <a:off x="4577" y="1295"/>
              <a:ext cx="24" cy="4"/>
            </a:xfrm>
            <a:custGeom>
              <a:avLst/>
              <a:gdLst/>
              <a:ahLst/>
              <a:cxnLst>
                <a:cxn ang="0">
                  <a:pos x="145" y="24"/>
                </a:cxn>
                <a:cxn ang="0">
                  <a:pos x="0" y="0"/>
                </a:cxn>
                <a:cxn ang="0">
                  <a:pos x="1" y="0"/>
                </a:cxn>
              </a:cxnLst>
              <a:rect l="0" t="0" r="r" b="b"/>
              <a:pathLst>
                <a:path w="145" h="24">
                  <a:moveTo>
                    <a:pt x="145" y="24"/>
                  </a:moveTo>
                  <a:lnTo>
                    <a:pt x="0" y="0"/>
                  </a:lnTo>
                  <a:lnTo>
                    <a:pt x="1" y="0"/>
                  </a:lnTo>
                </a:path>
              </a:pathLst>
            </a:custGeom>
            <a:noFill/>
            <a:ln w="0">
              <a:solidFill>
                <a:srgbClr val="000000"/>
              </a:solidFill>
              <a:prstDash val="solid"/>
              <a:round/>
              <a:headEnd/>
              <a:tailEnd/>
            </a:ln>
          </p:spPr>
          <p:txBody>
            <a:bodyPr/>
            <a:lstStyle/>
            <a:p>
              <a:endParaRPr lang="el-GR"/>
            </a:p>
          </p:txBody>
        </p:sp>
        <p:sp>
          <p:nvSpPr>
            <p:cNvPr id="99" name="Freeform 96"/>
            <p:cNvSpPr>
              <a:spLocks/>
            </p:cNvSpPr>
            <p:nvPr/>
          </p:nvSpPr>
          <p:spPr bwMode="auto">
            <a:xfrm>
              <a:off x="4541" y="1292"/>
              <a:ext cx="24" cy="1"/>
            </a:xfrm>
            <a:custGeom>
              <a:avLst/>
              <a:gdLst/>
              <a:ahLst/>
              <a:cxnLst>
                <a:cxn ang="0">
                  <a:pos x="146" y="10"/>
                </a:cxn>
                <a:cxn ang="0">
                  <a:pos x="124" y="6"/>
                </a:cxn>
                <a:cxn ang="0">
                  <a:pos x="0" y="0"/>
                </a:cxn>
                <a:cxn ang="0">
                  <a:pos x="1" y="0"/>
                </a:cxn>
              </a:cxnLst>
              <a:rect l="0" t="0" r="r" b="b"/>
              <a:pathLst>
                <a:path w="146" h="10">
                  <a:moveTo>
                    <a:pt x="146" y="10"/>
                  </a:moveTo>
                  <a:lnTo>
                    <a:pt x="124" y="6"/>
                  </a:lnTo>
                  <a:lnTo>
                    <a:pt x="0" y="0"/>
                  </a:lnTo>
                  <a:lnTo>
                    <a:pt x="1" y="0"/>
                  </a:lnTo>
                </a:path>
              </a:pathLst>
            </a:custGeom>
            <a:noFill/>
            <a:ln w="0">
              <a:solidFill>
                <a:srgbClr val="000000"/>
              </a:solidFill>
              <a:prstDash val="solid"/>
              <a:round/>
              <a:headEnd/>
              <a:tailEnd/>
            </a:ln>
          </p:spPr>
          <p:txBody>
            <a:bodyPr/>
            <a:lstStyle/>
            <a:p>
              <a:endParaRPr lang="el-GR"/>
            </a:p>
          </p:txBody>
        </p:sp>
        <p:sp>
          <p:nvSpPr>
            <p:cNvPr id="100" name="Freeform 97"/>
            <p:cNvSpPr>
              <a:spLocks/>
            </p:cNvSpPr>
            <p:nvPr/>
          </p:nvSpPr>
          <p:spPr bwMode="auto">
            <a:xfrm>
              <a:off x="4504" y="1290"/>
              <a:ext cx="25" cy="1"/>
            </a:xfrm>
            <a:custGeom>
              <a:avLst/>
              <a:gdLst/>
              <a:ahLst/>
              <a:cxnLst>
                <a:cxn ang="0">
                  <a:pos x="146" y="7"/>
                </a:cxn>
                <a:cxn ang="0">
                  <a:pos x="0" y="0"/>
                </a:cxn>
                <a:cxn ang="0">
                  <a:pos x="1" y="0"/>
                </a:cxn>
              </a:cxnLst>
              <a:rect l="0" t="0" r="r" b="b"/>
              <a:pathLst>
                <a:path w="146" h="7">
                  <a:moveTo>
                    <a:pt x="146" y="7"/>
                  </a:moveTo>
                  <a:lnTo>
                    <a:pt x="0" y="0"/>
                  </a:lnTo>
                  <a:lnTo>
                    <a:pt x="1" y="0"/>
                  </a:lnTo>
                </a:path>
              </a:pathLst>
            </a:custGeom>
            <a:noFill/>
            <a:ln w="0">
              <a:solidFill>
                <a:srgbClr val="000000"/>
              </a:solidFill>
              <a:prstDash val="solid"/>
              <a:round/>
              <a:headEnd/>
              <a:tailEnd/>
            </a:ln>
          </p:spPr>
          <p:txBody>
            <a:bodyPr/>
            <a:lstStyle/>
            <a:p>
              <a:endParaRPr lang="el-GR"/>
            </a:p>
          </p:txBody>
        </p:sp>
        <p:sp>
          <p:nvSpPr>
            <p:cNvPr id="101" name="Freeform 98"/>
            <p:cNvSpPr>
              <a:spLocks/>
            </p:cNvSpPr>
            <p:nvPr/>
          </p:nvSpPr>
          <p:spPr bwMode="auto">
            <a:xfrm>
              <a:off x="4468" y="1288"/>
              <a:ext cx="24" cy="1"/>
            </a:xfrm>
            <a:custGeom>
              <a:avLst/>
              <a:gdLst/>
              <a:ahLst/>
              <a:cxnLst>
                <a:cxn ang="0">
                  <a:pos x="146" y="8"/>
                </a:cxn>
                <a:cxn ang="0">
                  <a:pos x="0" y="0"/>
                </a:cxn>
                <a:cxn ang="0">
                  <a:pos x="1" y="0"/>
                </a:cxn>
              </a:cxnLst>
              <a:rect l="0" t="0" r="r" b="b"/>
              <a:pathLst>
                <a:path w="146" h="8">
                  <a:moveTo>
                    <a:pt x="146" y="8"/>
                  </a:moveTo>
                  <a:lnTo>
                    <a:pt x="0" y="0"/>
                  </a:lnTo>
                  <a:lnTo>
                    <a:pt x="1" y="0"/>
                  </a:lnTo>
                </a:path>
              </a:pathLst>
            </a:custGeom>
            <a:noFill/>
            <a:ln w="0">
              <a:solidFill>
                <a:srgbClr val="000000"/>
              </a:solidFill>
              <a:prstDash val="solid"/>
              <a:round/>
              <a:headEnd/>
              <a:tailEnd/>
            </a:ln>
          </p:spPr>
          <p:txBody>
            <a:bodyPr/>
            <a:lstStyle/>
            <a:p>
              <a:endParaRPr lang="el-GR"/>
            </a:p>
          </p:txBody>
        </p:sp>
        <p:sp>
          <p:nvSpPr>
            <p:cNvPr id="102" name="Freeform 99"/>
            <p:cNvSpPr>
              <a:spLocks/>
            </p:cNvSpPr>
            <p:nvPr/>
          </p:nvSpPr>
          <p:spPr bwMode="auto">
            <a:xfrm>
              <a:off x="4432" y="1287"/>
              <a:ext cx="24" cy="1"/>
            </a:xfrm>
            <a:custGeom>
              <a:avLst/>
              <a:gdLst/>
              <a:ahLst/>
              <a:cxnLst>
                <a:cxn ang="0">
                  <a:pos x="146" y="2"/>
                </a:cxn>
                <a:cxn ang="0">
                  <a:pos x="90" y="0"/>
                </a:cxn>
                <a:cxn ang="0">
                  <a:pos x="0" y="4"/>
                </a:cxn>
                <a:cxn ang="0">
                  <a:pos x="1" y="4"/>
                </a:cxn>
              </a:cxnLst>
              <a:rect l="0" t="0" r="r" b="b"/>
              <a:pathLst>
                <a:path w="146" h="4">
                  <a:moveTo>
                    <a:pt x="146" y="2"/>
                  </a:moveTo>
                  <a:lnTo>
                    <a:pt x="90" y="0"/>
                  </a:lnTo>
                  <a:lnTo>
                    <a:pt x="0" y="4"/>
                  </a:lnTo>
                  <a:lnTo>
                    <a:pt x="1" y="4"/>
                  </a:lnTo>
                </a:path>
              </a:pathLst>
            </a:custGeom>
            <a:noFill/>
            <a:ln w="0">
              <a:solidFill>
                <a:srgbClr val="000000"/>
              </a:solidFill>
              <a:prstDash val="solid"/>
              <a:round/>
              <a:headEnd/>
              <a:tailEnd/>
            </a:ln>
          </p:spPr>
          <p:txBody>
            <a:bodyPr/>
            <a:lstStyle/>
            <a:p>
              <a:endParaRPr lang="el-GR"/>
            </a:p>
          </p:txBody>
        </p:sp>
        <p:sp>
          <p:nvSpPr>
            <p:cNvPr id="103" name="Freeform 100"/>
            <p:cNvSpPr>
              <a:spLocks/>
            </p:cNvSpPr>
            <p:nvPr/>
          </p:nvSpPr>
          <p:spPr bwMode="auto">
            <a:xfrm>
              <a:off x="4395" y="1288"/>
              <a:ext cx="25" cy="2"/>
            </a:xfrm>
            <a:custGeom>
              <a:avLst/>
              <a:gdLst/>
              <a:ahLst/>
              <a:cxnLst>
                <a:cxn ang="0">
                  <a:pos x="146" y="0"/>
                </a:cxn>
                <a:cxn ang="0">
                  <a:pos x="0" y="8"/>
                </a:cxn>
                <a:cxn ang="0">
                  <a:pos x="1" y="8"/>
                </a:cxn>
              </a:cxnLst>
              <a:rect l="0" t="0" r="r" b="b"/>
              <a:pathLst>
                <a:path w="146" h="8">
                  <a:moveTo>
                    <a:pt x="146" y="0"/>
                  </a:moveTo>
                  <a:lnTo>
                    <a:pt x="0" y="8"/>
                  </a:lnTo>
                  <a:lnTo>
                    <a:pt x="1" y="8"/>
                  </a:lnTo>
                </a:path>
              </a:pathLst>
            </a:custGeom>
            <a:noFill/>
            <a:ln w="0">
              <a:solidFill>
                <a:srgbClr val="000000"/>
              </a:solidFill>
              <a:prstDash val="solid"/>
              <a:round/>
              <a:headEnd/>
              <a:tailEnd/>
            </a:ln>
          </p:spPr>
          <p:txBody>
            <a:bodyPr/>
            <a:lstStyle/>
            <a:p>
              <a:endParaRPr lang="el-GR"/>
            </a:p>
          </p:txBody>
        </p:sp>
        <p:sp>
          <p:nvSpPr>
            <p:cNvPr id="104" name="Freeform 101"/>
            <p:cNvSpPr>
              <a:spLocks/>
            </p:cNvSpPr>
            <p:nvPr/>
          </p:nvSpPr>
          <p:spPr bwMode="auto">
            <a:xfrm>
              <a:off x="4359" y="1290"/>
              <a:ext cx="24" cy="1"/>
            </a:xfrm>
            <a:custGeom>
              <a:avLst/>
              <a:gdLst/>
              <a:ahLst/>
              <a:cxnLst>
                <a:cxn ang="0">
                  <a:pos x="145" y="0"/>
                </a:cxn>
                <a:cxn ang="0">
                  <a:pos x="0" y="7"/>
                </a:cxn>
                <a:cxn ang="0">
                  <a:pos x="1" y="7"/>
                </a:cxn>
              </a:cxnLst>
              <a:rect l="0" t="0" r="r" b="b"/>
              <a:pathLst>
                <a:path w="145" h="7">
                  <a:moveTo>
                    <a:pt x="145" y="0"/>
                  </a:moveTo>
                  <a:lnTo>
                    <a:pt x="0" y="7"/>
                  </a:lnTo>
                  <a:lnTo>
                    <a:pt x="1" y="7"/>
                  </a:lnTo>
                </a:path>
              </a:pathLst>
            </a:custGeom>
            <a:noFill/>
            <a:ln w="0">
              <a:solidFill>
                <a:srgbClr val="000000"/>
              </a:solidFill>
              <a:prstDash val="solid"/>
              <a:round/>
              <a:headEnd/>
              <a:tailEnd/>
            </a:ln>
          </p:spPr>
          <p:txBody>
            <a:bodyPr/>
            <a:lstStyle/>
            <a:p>
              <a:endParaRPr lang="el-GR"/>
            </a:p>
          </p:txBody>
        </p:sp>
        <p:sp>
          <p:nvSpPr>
            <p:cNvPr id="105" name="Freeform 102"/>
            <p:cNvSpPr>
              <a:spLocks/>
            </p:cNvSpPr>
            <p:nvPr/>
          </p:nvSpPr>
          <p:spPr bwMode="auto">
            <a:xfrm>
              <a:off x="4322" y="1292"/>
              <a:ext cx="25" cy="2"/>
            </a:xfrm>
            <a:custGeom>
              <a:avLst/>
              <a:gdLst/>
              <a:ahLst/>
              <a:cxnLst>
                <a:cxn ang="0">
                  <a:pos x="145" y="0"/>
                </a:cxn>
                <a:cxn ang="0">
                  <a:pos x="58" y="4"/>
                </a:cxn>
                <a:cxn ang="0">
                  <a:pos x="0" y="14"/>
                </a:cxn>
                <a:cxn ang="0">
                  <a:pos x="1" y="14"/>
                </a:cxn>
              </a:cxnLst>
              <a:rect l="0" t="0" r="r" b="b"/>
              <a:pathLst>
                <a:path w="145" h="14">
                  <a:moveTo>
                    <a:pt x="145" y="0"/>
                  </a:moveTo>
                  <a:lnTo>
                    <a:pt x="58" y="4"/>
                  </a:lnTo>
                  <a:lnTo>
                    <a:pt x="0" y="14"/>
                  </a:lnTo>
                  <a:lnTo>
                    <a:pt x="1" y="14"/>
                  </a:lnTo>
                </a:path>
              </a:pathLst>
            </a:custGeom>
            <a:noFill/>
            <a:ln w="0">
              <a:solidFill>
                <a:srgbClr val="000000"/>
              </a:solidFill>
              <a:prstDash val="solid"/>
              <a:round/>
              <a:headEnd/>
              <a:tailEnd/>
            </a:ln>
          </p:spPr>
          <p:txBody>
            <a:bodyPr/>
            <a:lstStyle/>
            <a:p>
              <a:endParaRPr lang="el-GR"/>
            </a:p>
          </p:txBody>
        </p:sp>
        <p:sp>
          <p:nvSpPr>
            <p:cNvPr id="106" name="Freeform 103"/>
            <p:cNvSpPr>
              <a:spLocks/>
            </p:cNvSpPr>
            <p:nvPr/>
          </p:nvSpPr>
          <p:spPr bwMode="auto">
            <a:xfrm>
              <a:off x="4286" y="1296"/>
              <a:ext cx="24" cy="4"/>
            </a:xfrm>
            <a:custGeom>
              <a:avLst/>
              <a:gdLst/>
              <a:ahLst/>
              <a:cxnLst>
                <a:cxn ang="0">
                  <a:pos x="145" y="0"/>
                </a:cxn>
                <a:cxn ang="0">
                  <a:pos x="0" y="23"/>
                </a:cxn>
                <a:cxn ang="0">
                  <a:pos x="1" y="23"/>
                </a:cxn>
              </a:cxnLst>
              <a:rect l="0" t="0" r="r" b="b"/>
              <a:pathLst>
                <a:path w="145" h="23">
                  <a:moveTo>
                    <a:pt x="145" y="0"/>
                  </a:moveTo>
                  <a:lnTo>
                    <a:pt x="0" y="23"/>
                  </a:lnTo>
                  <a:lnTo>
                    <a:pt x="1" y="23"/>
                  </a:lnTo>
                </a:path>
              </a:pathLst>
            </a:custGeom>
            <a:noFill/>
            <a:ln w="0">
              <a:solidFill>
                <a:srgbClr val="000000"/>
              </a:solidFill>
              <a:prstDash val="solid"/>
              <a:round/>
              <a:headEnd/>
              <a:tailEnd/>
            </a:ln>
          </p:spPr>
          <p:txBody>
            <a:bodyPr/>
            <a:lstStyle/>
            <a:p>
              <a:endParaRPr lang="el-GR"/>
            </a:p>
          </p:txBody>
        </p:sp>
        <p:sp>
          <p:nvSpPr>
            <p:cNvPr id="107" name="Freeform 104"/>
            <p:cNvSpPr>
              <a:spLocks/>
            </p:cNvSpPr>
            <p:nvPr/>
          </p:nvSpPr>
          <p:spPr bwMode="auto">
            <a:xfrm>
              <a:off x="4250" y="1302"/>
              <a:ext cx="24" cy="4"/>
            </a:xfrm>
            <a:custGeom>
              <a:avLst/>
              <a:gdLst/>
              <a:ahLst/>
              <a:cxnLst>
                <a:cxn ang="0">
                  <a:pos x="144" y="0"/>
                </a:cxn>
                <a:cxn ang="0">
                  <a:pos x="0" y="23"/>
                </a:cxn>
                <a:cxn ang="0">
                  <a:pos x="1" y="23"/>
                </a:cxn>
              </a:cxnLst>
              <a:rect l="0" t="0" r="r" b="b"/>
              <a:pathLst>
                <a:path w="144" h="23">
                  <a:moveTo>
                    <a:pt x="144" y="0"/>
                  </a:moveTo>
                  <a:lnTo>
                    <a:pt x="0" y="23"/>
                  </a:lnTo>
                  <a:lnTo>
                    <a:pt x="1" y="23"/>
                  </a:lnTo>
                </a:path>
              </a:pathLst>
            </a:custGeom>
            <a:noFill/>
            <a:ln w="0">
              <a:solidFill>
                <a:srgbClr val="000000"/>
              </a:solidFill>
              <a:prstDash val="solid"/>
              <a:round/>
              <a:headEnd/>
              <a:tailEnd/>
            </a:ln>
          </p:spPr>
          <p:txBody>
            <a:bodyPr/>
            <a:lstStyle/>
            <a:p>
              <a:endParaRPr lang="el-GR"/>
            </a:p>
          </p:txBody>
        </p:sp>
        <p:sp>
          <p:nvSpPr>
            <p:cNvPr id="108" name="Freeform 105"/>
            <p:cNvSpPr>
              <a:spLocks/>
            </p:cNvSpPr>
            <p:nvPr/>
          </p:nvSpPr>
          <p:spPr bwMode="auto">
            <a:xfrm>
              <a:off x="4214" y="1308"/>
              <a:ext cx="24" cy="4"/>
            </a:xfrm>
            <a:custGeom>
              <a:avLst/>
              <a:gdLst/>
              <a:ahLst/>
              <a:cxnLst>
                <a:cxn ang="0">
                  <a:pos x="144" y="0"/>
                </a:cxn>
                <a:cxn ang="0">
                  <a:pos x="25" y="19"/>
                </a:cxn>
                <a:cxn ang="0">
                  <a:pos x="0" y="25"/>
                </a:cxn>
                <a:cxn ang="0">
                  <a:pos x="1" y="25"/>
                </a:cxn>
              </a:cxnLst>
              <a:rect l="0" t="0" r="r" b="b"/>
              <a:pathLst>
                <a:path w="144" h="25">
                  <a:moveTo>
                    <a:pt x="144" y="0"/>
                  </a:moveTo>
                  <a:lnTo>
                    <a:pt x="25" y="19"/>
                  </a:lnTo>
                  <a:lnTo>
                    <a:pt x="0" y="25"/>
                  </a:lnTo>
                  <a:lnTo>
                    <a:pt x="1" y="25"/>
                  </a:lnTo>
                </a:path>
              </a:pathLst>
            </a:custGeom>
            <a:noFill/>
            <a:ln w="0">
              <a:solidFill>
                <a:srgbClr val="000000"/>
              </a:solidFill>
              <a:prstDash val="solid"/>
              <a:round/>
              <a:headEnd/>
              <a:tailEnd/>
            </a:ln>
          </p:spPr>
          <p:txBody>
            <a:bodyPr/>
            <a:lstStyle/>
            <a:p>
              <a:endParaRPr lang="el-GR"/>
            </a:p>
          </p:txBody>
        </p:sp>
        <p:sp>
          <p:nvSpPr>
            <p:cNvPr id="109" name="Freeform 106"/>
            <p:cNvSpPr>
              <a:spLocks/>
            </p:cNvSpPr>
            <p:nvPr/>
          </p:nvSpPr>
          <p:spPr bwMode="auto">
            <a:xfrm>
              <a:off x="4179" y="1315"/>
              <a:ext cx="24" cy="6"/>
            </a:xfrm>
            <a:custGeom>
              <a:avLst/>
              <a:gdLst/>
              <a:ahLst/>
              <a:cxnLst>
                <a:cxn ang="0">
                  <a:pos x="141" y="0"/>
                </a:cxn>
                <a:cxn ang="0">
                  <a:pos x="0" y="38"/>
                </a:cxn>
                <a:cxn ang="0">
                  <a:pos x="1" y="38"/>
                </a:cxn>
              </a:cxnLst>
              <a:rect l="0" t="0" r="r" b="b"/>
              <a:pathLst>
                <a:path w="141" h="38">
                  <a:moveTo>
                    <a:pt x="141" y="0"/>
                  </a:moveTo>
                  <a:lnTo>
                    <a:pt x="0" y="38"/>
                  </a:lnTo>
                  <a:lnTo>
                    <a:pt x="1" y="38"/>
                  </a:lnTo>
                </a:path>
              </a:pathLst>
            </a:custGeom>
            <a:noFill/>
            <a:ln w="0">
              <a:solidFill>
                <a:srgbClr val="000000"/>
              </a:solidFill>
              <a:prstDash val="solid"/>
              <a:round/>
              <a:headEnd/>
              <a:tailEnd/>
            </a:ln>
          </p:spPr>
          <p:txBody>
            <a:bodyPr/>
            <a:lstStyle/>
            <a:p>
              <a:endParaRPr lang="el-GR"/>
            </a:p>
          </p:txBody>
        </p:sp>
        <p:sp>
          <p:nvSpPr>
            <p:cNvPr id="110" name="Freeform 107"/>
            <p:cNvSpPr>
              <a:spLocks/>
            </p:cNvSpPr>
            <p:nvPr/>
          </p:nvSpPr>
          <p:spPr bwMode="auto">
            <a:xfrm>
              <a:off x="4144" y="1325"/>
              <a:ext cx="23" cy="6"/>
            </a:xfrm>
            <a:custGeom>
              <a:avLst/>
              <a:gdLst/>
              <a:ahLst/>
              <a:cxnLst>
                <a:cxn ang="0">
                  <a:pos x="140" y="0"/>
                </a:cxn>
                <a:cxn ang="0">
                  <a:pos x="0" y="38"/>
                </a:cxn>
                <a:cxn ang="0">
                  <a:pos x="1" y="38"/>
                </a:cxn>
              </a:cxnLst>
              <a:rect l="0" t="0" r="r" b="b"/>
              <a:pathLst>
                <a:path w="140" h="38">
                  <a:moveTo>
                    <a:pt x="140" y="0"/>
                  </a:moveTo>
                  <a:lnTo>
                    <a:pt x="0" y="38"/>
                  </a:lnTo>
                  <a:lnTo>
                    <a:pt x="1" y="38"/>
                  </a:lnTo>
                </a:path>
              </a:pathLst>
            </a:custGeom>
            <a:noFill/>
            <a:ln w="0">
              <a:solidFill>
                <a:srgbClr val="000000"/>
              </a:solidFill>
              <a:prstDash val="solid"/>
              <a:round/>
              <a:headEnd/>
              <a:tailEnd/>
            </a:ln>
          </p:spPr>
          <p:txBody>
            <a:bodyPr/>
            <a:lstStyle/>
            <a:p>
              <a:endParaRPr lang="el-GR"/>
            </a:p>
          </p:txBody>
        </p:sp>
        <p:sp>
          <p:nvSpPr>
            <p:cNvPr id="111" name="Freeform 108"/>
            <p:cNvSpPr>
              <a:spLocks/>
            </p:cNvSpPr>
            <p:nvPr/>
          </p:nvSpPr>
          <p:spPr bwMode="auto">
            <a:xfrm>
              <a:off x="4109" y="1334"/>
              <a:ext cx="23" cy="6"/>
            </a:xfrm>
            <a:custGeom>
              <a:avLst/>
              <a:gdLst/>
              <a:ahLst/>
              <a:cxnLst>
                <a:cxn ang="0">
                  <a:pos x="141" y="0"/>
                </a:cxn>
                <a:cxn ang="0">
                  <a:pos x="0" y="37"/>
                </a:cxn>
                <a:cxn ang="0">
                  <a:pos x="1" y="37"/>
                </a:cxn>
              </a:cxnLst>
              <a:rect l="0" t="0" r="r" b="b"/>
              <a:pathLst>
                <a:path w="141" h="37">
                  <a:moveTo>
                    <a:pt x="141" y="0"/>
                  </a:moveTo>
                  <a:lnTo>
                    <a:pt x="0" y="37"/>
                  </a:lnTo>
                  <a:lnTo>
                    <a:pt x="1" y="37"/>
                  </a:lnTo>
                </a:path>
              </a:pathLst>
            </a:custGeom>
            <a:noFill/>
            <a:ln w="0">
              <a:solidFill>
                <a:srgbClr val="000000"/>
              </a:solidFill>
              <a:prstDash val="solid"/>
              <a:round/>
              <a:headEnd/>
              <a:tailEnd/>
            </a:ln>
          </p:spPr>
          <p:txBody>
            <a:bodyPr/>
            <a:lstStyle/>
            <a:p>
              <a:endParaRPr lang="el-GR"/>
            </a:p>
          </p:txBody>
        </p:sp>
        <p:sp>
          <p:nvSpPr>
            <p:cNvPr id="112" name="Freeform 109"/>
            <p:cNvSpPr>
              <a:spLocks/>
            </p:cNvSpPr>
            <p:nvPr/>
          </p:nvSpPr>
          <p:spPr bwMode="auto">
            <a:xfrm>
              <a:off x="4075" y="1345"/>
              <a:ext cx="22" cy="8"/>
            </a:xfrm>
            <a:custGeom>
              <a:avLst/>
              <a:gdLst/>
              <a:ahLst/>
              <a:cxnLst>
                <a:cxn ang="0">
                  <a:pos x="136" y="0"/>
                </a:cxn>
                <a:cxn ang="0">
                  <a:pos x="0" y="53"/>
                </a:cxn>
                <a:cxn ang="0">
                  <a:pos x="1" y="53"/>
                </a:cxn>
              </a:cxnLst>
              <a:rect l="0" t="0" r="r" b="b"/>
              <a:pathLst>
                <a:path w="136" h="53">
                  <a:moveTo>
                    <a:pt x="136" y="0"/>
                  </a:moveTo>
                  <a:lnTo>
                    <a:pt x="0" y="53"/>
                  </a:lnTo>
                  <a:lnTo>
                    <a:pt x="1" y="53"/>
                  </a:lnTo>
                </a:path>
              </a:pathLst>
            </a:custGeom>
            <a:noFill/>
            <a:ln w="0">
              <a:solidFill>
                <a:srgbClr val="000000"/>
              </a:solidFill>
              <a:prstDash val="solid"/>
              <a:round/>
              <a:headEnd/>
              <a:tailEnd/>
            </a:ln>
          </p:spPr>
          <p:txBody>
            <a:bodyPr/>
            <a:lstStyle/>
            <a:p>
              <a:endParaRPr lang="el-GR"/>
            </a:p>
          </p:txBody>
        </p:sp>
        <p:sp>
          <p:nvSpPr>
            <p:cNvPr id="113" name="Freeform 110"/>
            <p:cNvSpPr>
              <a:spLocks/>
            </p:cNvSpPr>
            <p:nvPr/>
          </p:nvSpPr>
          <p:spPr bwMode="auto">
            <a:xfrm>
              <a:off x="4041" y="1358"/>
              <a:ext cx="22" cy="9"/>
            </a:xfrm>
            <a:custGeom>
              <a:avLst/>
              <a:gdLst/>
              <a:ahLst/>
              <a:cxnLst>
                <a:cxn ang="0">
                  <a:pos x="135" y="0"/>
                </a:cxn>
                <a:cxn ang="0">
                  <a:pos x="0" y="52"/>
                </a:cxn>
                <a:cxn ang="0">
                  <a:pos x="1" y="52"/>
                </a:cxn>
              </a:cxnLst>
              <a:rect l="0" t="0" r="r" b="b"/>
              <a:pathLst>
                <a:path w="135" h="52">
                  <a:moveTo>
                    <a:pt x="135" y="0"/>
                  </a:moveTo>
                  <a:lnTo>
                    <a:pt x="0" y="52"/>
                  </a:lnTo>
                  <a:lnTo>
                    <a:pt x="1" y="52"/>
                  </a:lnTo>
                </a:path>
              </a:pathLst>
            </a:custGeom>
            <a:noFill/>
            <a:ln w="0">
              <a:solidFill>
                <a:srgbClr val="000000"/>
              </a:solidFill>
              <a:prstDash val="solid"/>
              <a:round/>
              <a:headEnd/>
              <a:tailEnd/>
            </a:ln>
          </p:spPr>
          <p:txBody>
            <a:bodyPr/>
            <a:lstStyle/>
            <a:p>
              <a:endParaRPr lang="el-GR"/>
            </a:p>
          </p:txBody>
        </p:sp>
        <p:sp>
          <p:nvSpPr>
            <p:cNvPr id="114" name="Freeform 111"/>
            <p:cNvSpPr>
              <a:spLocks/>
            </p:cNvSpPr>
            <p:nvPr/>
          </p:nvSpPr>
          <p:spPr bwMode="auto">
            <a:xfrm>
              <a:off x="4007" y="1371"/>
              <a:ext cx="22" cy="9"/>
            </a:xfrm>
            <a:custGeom>
              <a:avLst/>
              <a:gdLst/>
              <a:ahLst/>
              <a:cxnLst>
                <a:cxn ang="0">
                  <a:pos x="136" y="0"/>
                </a:cxn>
                <a:cxn ang="0">
                  <a:pos x="0" y="53"/>
                </a:cxn>
                <a:cxn ang="0">
                  <a:pos x="1" y="53"/>
                </a:cxn>
              </a:cxnLst>
              <a:rect l="0" t="0" r="r" b="b"/>
              <a:pathLst>
                <a:path w="136" h="53">
                  <a:moveTo>
                    <a:pt x="136" y="0"/>
                  </a:moveTo>
                  <a:lnTo>
                    <a:pt x="0" y="53"/>
                  </a:lnTo>
                  <a:lnTo>
                    <a:pt x="1" y="53"/>
                  </a:lnTo>
                </a:path>
              </a:pathLst>
            </a:custGeom>
            <a:noFill/>
            <a:ln w="0">
              <a:solidFill>
                <a:srgbClr val="000000"/>
              </a:solidFill>
              <a:prstDash val="solid"/>
              <a:round/>
              <a:headEnd/>
              <a:tailEnd/>
            </a:ln>
          </p:spPr>
          <p:txBody>
            <a:bodyPr/>
            <a:lstStyle/>
            <a:p>
              <a:endParaRPr lang="el-GR"/>
            </a:p>
          </p:txBody>
        </p:sp>
        <p:sp>
          <p:nvSpPr>
            <p:cNvPr id="115" name="Freeform 112"/>
            <p:cNvSpPr>
              <a:spLocks/>
            </p:cNvSpPr>
            <p:nvPr/>
          </p:nvSpPr>
          <p:spPr bwMode="auto">
            <a:xfrm>
              <a:off x="3974" y="1385"/>
              <a:ext cx="21" cy="11"/>
            </a:xfrm>
            <a:custGeom>
              <a:avLst/>
              <a:gdLst/>
              <a:ahLst/>
              <a:cxnLst>
                <a:cxn ang="0">
                  <a:pos x="130" y="0"/>
                </a:cxn>
                <a:cxn ang="0">
                  <a:pos x="0" y="67"/>
                </a:cxn>
                <a:cxn ang="0">
                  <a:pos x="1" y="67"/>
                </a:cxn>
              </a:cxnLst>
              <a:rect l="0" t="0" r="r" b="b"/>
              <a:pathLst>
                <a:path w="130" h="67">
                  <a:moveTo>
                    <a:pt x="130" y="0"/>
                  </a:moveTo>
                  <a:lnTo>
                    <a:pt x="0" y="67"/>
                  </a:lnTo>
                  <a:lnTo>
                    <a:pt x="1" y="67"/>
                  </a:lnTo>
                </a:path>
              </a:pathLst>
            </a:custGeom>
            <a:noFill/>
            <a:ln w="0">
              <a:solidFill>
                <a:srgbClr val="000000"/>
              </a:solidFill>
              <a:prstDash val="solid"/>
              <a:round/>
              <a:headEnd/>
              <a:tailEnd/>
            </a:ln>
          </p:spPr>
          <p:txBody>
            <a:bodyPr/>
            <a:lstStyle/>
            <a:p>
              <a:endParaRPr lang="el-GR"/>
            </a:p>
          </p:txBody>
        </p:sp>
        <p:sp>
          <p:nvSpPr>
            <p:cNvPr id="116" name="Freeform 113"/>
            <p:cNvSpPr>
              <a:spLocks/>
            </p:cNvSpPr>
            <p:nvPr/>
          </p:nvSpPr>
          <p:spPr bwMode="auto">
            <a:xfrm>
              <a:off x="3941" y="1401"/>
              <a:ext cx="22" cy="11"/>
            </a:xfrm>
            <a:custGeom>
              <a:avLst/>
              <a:gdLst/>
              <a:ahLst/>
              <a:cxnLst>
                <a:cxn ang="0">
                  <a:pos x="130" y="0"/>
                </a:cxn>
                <a:cxn ang="0">
                  <a:pos x="0" y="67"/>
                </a:cxn>
                <a:cxn ang="0">
                  <a:pos x="1" y="67"/>
                </a:cxn>
              </a:cxnLst>
              <a:rect l="0" t="0" r="r" b="b"/>
              <a:pathLst>
                <a:path w="130" h="67">
                  <a:moveTo>
                    <a:pt x="130" y="0"/>
                  </a:moveTo>
                  <a:lnTo>
                    <a:pt x="0" y="67"/>
                  </a:lnTo>
                  <a:lnTo>
                    <a:pt x="1" y="67"/>
                  </a:lnTo>
                </a:path>
              </a:pathLst>
            </a:custGeom>
            <a:noFill/>
            <a:ln w="0">
              <a:solidFill>
                <a:srgbClr val="000000"/>
              </a:solidFill>
              <a:prstDash val="solid"/>
              <a:round/>
              <a:headEnd/>
              <a:tailEnd/>
            </a:ln>
          </p:spPr>
          <p:txBody>
            <a:bodyPr/>
            <a:lstStyle/>
            <a:p>
              <a:endParaRPr lang="el-GR"/>
            </a:p>
          </p:txBody>
        </p:sp>
        <p:sp>
          <p:nvSpPr>
            <p:cNvPr id="117" name="Freeform 114"/>
            <p:cNvSpPr>
              <a:spLocks/>
            </p:cNvSpPr>
            <p:nvPr/>
          </p:nvSpPr>
          <p:spPr bwMode="auto">
            <a:xfrm>
              <a:off x="3909" y="1418"/>
              <a:ext cx="21" cy="11"/>
            </a:xfrm>
            <a:custGeom>
              <a:avLst/>
              <a:gdLst/>
              <a:ahLst/>
              <a:cxnLst>
                <a:cxn ang="0">
                  <a:pos x="129" y="0"/>
                </a:cxn>
                <a:cxn ang="0">
                  <a:pos x="0" y="66"/>
                </a:cxn>
                <a:cxn ang="0">
                  <a:pos x="1" y="66"/>
                </a:cxn>
              </a:cxnLst>
              <a:rect l="0" t="0" r="r" b="b"/>
              <a:pathLst>
                <a:path w="129" h="66">
                  <a:moveTo>
                    <a:pt x="129" y="0"/>
                  </a:moveTo>
                  <a:lnTo>
                    <a:pt x="0" y="66"/>
                  </a:lnTo>
                  <a:lnTo>
                    <a:pt x="1" y="66"/>
                  </a:lnTo>
                </a:path>
              </a:pathLst>
            </a:custGeom>
            <a:noFill/>
            <a:ln w="0">
              <a:solidFill>
                <a:srgbClr val="000000"/>
              </a:solidFill>
              <a:prstDash val="solid"/>
              <a:round/>
              <a:headEnd/>
              <a:tailEnd/>
            </a:ln>
          </p:spPr>
          <p:txBody>
            <a:bodyPr/>
            <a:lstStyle/>
            <a:p>
              <a:endParaRPr lang="el-GR"/>
            </a:p>
          </p:txBody>
        </p:sp>
        <p:sp>
          <p:nvSpPr>
            <p:cNvPr id="118" name="Freeform 115"/>
            <p:cNvSpPr>
              <a:spLocks/>
            </p:cNvSpPr>
            <p:nvPr/>
          </p:nvSpPr>
          <p:spPr bwMode="auto">
            <a:xfrm>
              <a:off x="3878" y="1434"/>
              <a:ext cx="20" cy="14"/>
            </a:xfrm>
            <a:custGeom>
              <a:avLst/>
              <a:gdLst/>
              <a:ahLst/>
              <a:cxnLst>
                <a:cxn ang="0">
                  <a:pos x="123" y="0"/>
                </a:cxn>
                <a:cxn ang="0">
                  <a:pos x="0" y="79"/>
                </a:cxn>
                <a:cxn ang="0">
                  <a:pos x="1" y="79"/>
                </a:cxn>
              </a:cxnLst>
              <a:rect l="0" t="0" r="r" b="b"/>
              <a:pathLst>
                <a:path w="123" h="79">
                  <a:moveTo>
                    <a:pt x="123" y="0"/>
                  </a:moveTo>
                  <a:lnTo>
                    <a:pt x="0" y="79"/>
                  </a:lnTo>
                  <a:lnTo>
                    <a:pt x="1" y="79"/>
                  </a:lnTo>
                </a:path>
              </a:pathLst>
            </a:custGeom>
            <a:noFill/>
            <a:ln w="0">
              <a:solidFill>
                <a:srgbClr val="000000"/>
              </a:solidFill>
              <a:prstDash val="solid"/>
              <a:round/>
              <a:headEnd/>
              <a:tailEnd/>
            </a:ln>
          </p:spPr>
          <p:txBody>
            <a:bodyPr/>
            <a:lstStyle/>
            <a:p>
              <a:endParaRPr lang="el-GR"/>
            </a:p>
          </p:txBody>
        </p:sp>
        <p:sp>
          <p:nvSpPr>
            <p:cNvPr id="119" name="Freeform 116"/>
            <p:cNvSpPr>
              <a:spLocks/>
            </p:cNvSpPr>
            <p:nvPr/>
          </p:nvSpPr>
          <p:spPr bwMode="auto">
            <a:xfrm>
              <a:off x="3847" y="1454"/>
              <a:ext cx="20" cy="14"/>
            </a:xfrm>
            <a:custGeom>
              <a:avLst/>
              <a:gdLst/>
              <a:ahLst/>
              <a:cxnLst>
                <a:cxn ang="0">
                  <a:pos x="122" y="0"/>
                </a:cxn>
                <a:cxn ang="0">
                  <a:pos x="0" y="79"/>
                </a:cxn>
                <a:cxn ang="0">
                  <a:pos x="1" y="79"/>
                </a:cxn>
              </a:cxnLst>
              <a:rect l="0" t="0" r="r" b="b"/>
              <a:pathLst>
                <a:path w="122" h="79">
                  <a:moveTo>
                    <a:pt x="122" y="0"/>
                  </a:moveTo>
                  <a:lnTo>
                    <a:pt x="0" y="79"/>
                  </a:lnTo>
                  <a:lnTo>
                    <a:pt x="1" y="79"/>
                  </a:lnTo>
                </a:path>
              </a:pathLst>
            </a:custGeom>
            <a:noFill/>
            <a:ln w="0">
              <a:solidFill>
                <a:srgbClr val="000000"/>
              </a:solidFill>
              <a:prstDash val="solid"/>
              <a:round/>
              <a:headEnd/>
              <a:tailEnd/>
            </a:ln>
          </p:spPr>
          <p:txBody>
            <a:bodyPr/>
            <a:lstStyle/>
            <a:p>
              <a:endParaRPr lang="el-GR"/>
            </a:p>
          </p:txBody>
        </p:sp>
        <p:sp>
          <p:nvSpPr>
            <p:cNvPr id="120" name="Freeform 117"/>
            <p:cNvSpPr>
              <a:spLocks/>
            </p:cNvSpPr>
            <p:nvPr/>
          </p:nvSpPr>
          <p:spPr bwMode="auto">
            <a:xfrm>
              <a:off x="3816" y="1474"/>
              <a:ext cx="21" cy="14"/>
            </a:xfrm>
            <a:custGeom>
              <a:avLst/>
              <a:gdLst/>
              <a:ahLst/>
              <a:cxnLst>
                <a:cxn ang="0">
                  <a:pos x="123" y="0"/>
                </a:cxn>
                <a:cxn ang="0">
                  <a:pos x="0" y="80"/>
                </a:cxn>
                <a:cxn ang="0">
                  <a:pos x="1" y="80"/>
                </a:cxn>
              </a:cxnLst>
              <a:rect l="0" t="0" r="r" b="b"/>
              <a:pathLst>
                <a:path w="123" h="80">
                  <a:moveTo>
                    <a:pt x="123" y="0"/>
                  </a:moveTo>
                  <a:lnTo>
                    <a:pt x="0" y="80"/>
                  </a:lnTo>
                  <a:lnTo>
                    <a:pt x="1" y="80"/>
                  </a:lnTo>
                </a:path>
              </a:pathLst>
            </a:custGeom>
            <a:noFill/>
            <a:ln w="0">
              <a:solidFill>
                <a:srgbClr val="000000"/>
              </a:solidFill>
              <a:prstDash val="solid"/>
              <a:round/>
              <a:headEnd/>
              <a:tailEnd/>
            </a:ln>
          </p:spPr>
          <p:txBody>
            <a:bodyPr/>
            <a:lstStyle/>
            <a:p>
              <a:endParaRPr lang="el-GR"/>
            </a:p>
          </p:txBody>
        </p:sp>
        <p:sp>
          <p:nvSpPr>
            <p:cNvPr id="121" name="Freeform 118"/>
            <p:cNvSpPr>
              <a:spLocks/>
            </p:cNvSpPr>
            <p:nvPr/>
          </p:nvSpPr>
          <p:spPr bwMode="auto">
            <a:xfrm>
              <a:off x="3787" y="1494"/>
              <a:ext cx="19" cy="15"/>
            </a:xfrm>
            <a:custGeom>
              <a:avLst/>
              <a:gdLst/>
              <a:ahLst/>
              <a:cxnLst>
                <a:cxn ang="0">
                  <a:pos x="116" y="0"/>
                </a:cxn>
                <a:cxn ang="0">
                  <a:pos x="87" y="18"/>
                </a:cxn>
                <a:cxn ang="0">
                  <a:pos x="0" y="90"/>
                </a:cxn>
                <a:cxn ang="0">
                  <a:pos x="1" y="90"/>
                </a:cxn>
              </a:cxnLst>
              <a:rect l="0" t="0" r="r" b="b"/>
              <a:pathLst>
                <a:path w="116" h="90">
                  <a:moveTo>
                    <a:pt x="116" y="0"/>
                  </a:moveTo>
                  <a:lnTo>
                    <a:pt x="87" y="18"/>
                  </a:lnTo>
                  <a:lnTo>
                    <a:pt x="0" y="90"/>
                  </a:lnTo>
                  <a:lnTo>
                    <a:pt x="1" y="90"/>
                  </a:lnTo>
                </a:path>
              </a:pathLst>
            </a:custGeom>
            <a:noFill/>
            <a:ln w="0">
              <a:solidFill>
                <a:srgbClr val="000000"/>
              </a:solidFill>
              <a:prstDash val="solid"/>
              <a:round/>
              <a:headEnd/>
              <a:tailEnd/>
            </a:ln>
          </p:spPr>
          <p:txBody>
            <a:bodyPr/>
            <a:lstStyle/>
            <a:p>
              <a:endParaRPr lang="el-GR"/>
            </a:p>
          </p:txBody>
        </p:sp>
        <p:sp>
          <p:nvSpPr>
            <p:cNvPr id="122" name="Freeform 119"/>
            <p:cNvSpPr>
              <a:spLocks/>
            </p:cNvSpPr>
            <p:nvPr/>
          </p:nvSpPr>
          <p:spPr bwMode="auto">
            <a:xfrm>
              <a:off x="3759" y="1517"/>
              <a:ext cx="19" cy="15"/>
            </a:xfrm>
            <a:custGeom>
              <a:avLst/>
              <a:gdLst/>
              <a:ahLst/>
              <a:cxnLst>
                <a:cxn ang="0">
                  <a:pos x="113" y="0"/>
                </a:cxn>
                <a:cxn ang="0">
                  <a:pos x="0" y="92"/>
                </a:cxn>
                <a:cxn ang="0">
                  <a:pos x="1" y="92"/>
                </a:cxn>
              </a:cxnLst>
              <a:rect l="0" t="0" r="r" b="b"/>
              <a:pathLst>
                <a:path w="113" h="92">
                  <a:moveTo>
                    <a:pt x="113" y="0"/>
                  </a:moveTo>
                  <a:lnTo>
                    <a:pt x="0" y="92"/>
                  </a:lnTo>
                  <a:lnTo>
                    <a:pt x="1" y="92"/>
                  </a:lnTo>
                </a:path>
              </a:pathLst>
            </a:custGeom>
            <a:noFill/>
            <a:ln w="0">
              <a:solidFill>
                <a:srgbClr val="000000"/>
              </a:solidFill>
              <a:prstDash val="solid"/>
              <a:round/>
              <a:headEnd/>
              <a:tailEnd/>
            </a:ln>
          </p:spPr>
          <p:txBody>
            <a:bodyPr/>
            <a:lstStyle/>
            <a:p>
              <a:endParaRPr lang="el-GR"/>
            </a:p>
          </p:txBody>
        </p:sp>
        <p:sp>
          <p:nvSpPr>
            <p:cNvPr id="123" name="Freeform 120"/>
            <p:cNvSpPr>
              <a:spLocks/>
            </p:cNvSpPr>
            <p:nvPr/>
          </p:nvSpPr>
          <p:spPr bwMode="auto">
            <a:xfrm>
              <a:off x="3730" y="1540"/>
              <a:ext cx="19" cy="15"/>
            </a:xfrm>
            <a:custGeom>
              <a:avLst/>
              <a:gdLst/>
              <a:ahLst/>
              <a:cxnLst>
                <a:cxn ang="0">
                  <a:pos x="113" y="0"/>
                </a:cxn>
                <a:cxn ang="0">
                  <a:pos x="0" y="92"/>
                </a:cxn>
                <a:cxn ang="0">
                  <a:pos x="1" y="92"/>
                </a:cxn>
              </a:cxnLst>
              <a:rect l="0" t="0" r="r" b="b"/>
              <a:pathLst>
                <a:path w="113" h="92">
                  <a:moveTo>
                    <a:pt x="113" y="0"/>
                  </a:moveTo>
                  <a:lnTo>
                    <a:pt x="0" y="92"/>
                  </a:lnTo>
                  <a:lnTo>
                    <a:pt x="1" y="92"/>
                  </a:lnTo>
                </a:path>
              </a:pathLst>
            </a:custGeom>
            <a:noFill/>
            <a:ln w="0">
              <a:solidFill>
                <a:srgbClr val="000000"/>
              </a:solidFill>
              <a:prstDash val="solid"/>
              <a:round/>
              <a:headEnd/>
              <a:tailEnd/>
            </a:ln>
          </p:spPr>
          <p:txBody>
            <a:bodyPr/>
            <a:lstStyle/>
            <a:p>
              <a:endParaRPr lang="el-GR"/>
            </a:p>
          </p:txBody>
        </p:sp>
        <p:sp>
          <p:nvSpPr>
            <p:cNvPr id="124" name="Freeform 121"/>
            <p:cNvSpPr>
              <a:spLocks/>
            </p:cNvSpPr>
            <p:nvPr/>
          </p:nvSpPr>
          <p:spPr bwMode="auto">
            <a:xfrm>
              <a:off x="3703" y="1563"/>
              <a:ext cx="18" cy="16"/>
            </a:xfrm>
            <a:custGeom>
              <a:avLst/>
              <a:gdLst/>
              <a:ahLst/>
              <a:cxnLst>
                <a:cxn ang="0">
                  <a:pos x="107" y="0"/>
                </a:cxn>
                <a:cxn ang="0">
                  <a:pos x="56" y="42"/>
                </a:cxn>
                <a:cxn ang="0">
                  <a:pos x="0" y="98"/>
                </a:cxn>
                <a:cxn ang="0">
                  <a:pos x="1" y="98"/>
                </a:cxn>
              </a:cxnLst>
              <a:rect l="0" t="0" r="r" b="b"/>
              <a:pathLst>
                <a:path w="107" h="98">
                  <a:moveTo>
                    <a:pt x="107" y="0"/>
                  </a:moveTo>
                  <a:lnTo>
                    <a:pt x="56" y="42"/>
                  </a:lnTo>
                  <a:lnTo>
                    <a:pt x="0" y="98"/>
                  </a:lnTo>
                  <a:lnTo>
                    <a:pt x="1" y="98"/>
                  </a:lnTo>
                </a:path>
              </a:pathLst>
            </a:custGeom>
            <a:noFill/>
            <a:ln w="0">
              <a:solidFill>
                <a:srgbClr val="000000"/>
              </a:solidFill>
              <a:prstDash val="solid"/>
              <a:round/>
              <a:headEnd/>
              <a:tailEnd/>
            </a:ln>
          </p:spPr>
          <p:txBody>
            <a:bodyPr/>
            <a:lstStyle/>
            <a:p>
              <a:endParaRPr lang="el-GR"/>
            </a:p>
          </p:txBody>
        </p:sp>
        <p:sp>
          <p:nvSpPr>
            <p:cNvPr id="125" name="Freeform 122"/>
            <p:cNvSpPr>
              <a:spLocks/>
            </p:cNvSpPr>
            <p:nvPr/>
          </p:nvSpPr>
          <p:spPr bwMode="auto">
            <a:xfrm>
              <a:off x="3677" y="1588"/>
              <a:ext cx="17" cy="17"/>
            </a:xfrm>
            <a:custGeom>
              <a:avLst/>
              <a:gdLst/>
              <a:ahLst/>
              <a:cxnLst>
                <a:cxn ang="0">
                  <a:pos x="102" y="0"/>
                </a:cxn>
                <a:cxn ang="0">
                  <a:pos x="0" y="103"/>
                </a:cxn>
                <a:cxn ang="0">
                  <a:pos x="1" y="103"/>
                </a:cxn>
              </a:cxnLst>
              <a:rect l="0" t="0" r="r" b="b"/>
              <a:pathLst>
                <a:path w="102" h="103">
                  <a:moveTo>
                    <a:pt x="102" y="0"/>
                  </a:moveTo>
                  <a:lnTo>
                    <a:pt x="0" y="103"/>
                  </a:lnTo>
                  <a:lnTo>
                    <a:pt x="1" y="103"/>
                  </a:lnTo>
                </a:path>
              </a:pathLst>
            </a:custGeom>
            <a:noFill/>
            <a:ln w="0">
              <a:solidFill>
                <a:srgbClr val="000000"/>
              </a:solidFill>
              <a:prstDash val="solid"/>
              <a:round/>
              <a:headEnd/>
              <a:tailEnd/>
            </a:ln>
          </p:spPr>
          <p:txBody>
            <a:bodyPr/>
            <a:lstStyle/>
            <a:p>
              <a:endParaRPr lang="el-GR"/>
            </a:p>
          </p:txBody>
        </p:sp>
        <p:sp>
          <p:nvSpPr>
            <p:cNvPr id="126" name="Freeform 123"/>
            <p:cNvSpPr>
              <a:spLocks/>
            </p:cNvSpPr>
            <p:nvPr/>
          </p:nvSpPr>
          <p:spPr bwMode="auto">
            <a:xfrm>
              <a:off x="3651" y="1614"/>
              <a:ext cx="18" cy="17"/>
            </a:xfrm>
            <a:custGeom>
              <a:avLst/>
              <a:gdLst/>
              <a:ahLst/>
              <a:cxnLst>
                <a:cxn ang="0">
                  <a:pos x="103" y="0"/>
                </a:cxn>
                <a:cxn ang="0">
                  <a:pos x="0" y="103"/>
                </a:cxn>
                <a:cxn ang="0">
                  <a:pos x="1" y="103"/>
                </a:cxn>
              </a:cxnLst>
              <a:rect l="0" t="0" r="r" b="b"/>
              <a:pathLst>
                <a:path w="103" h="103">
                  <a:moveTo>
                    <a:pt x="103" y="0"/>
                  </a:moveTo>
                  <a:lnTo>
                    <a:pt x="0" y="103"/>
                  </a:lnTo>
                  <a:lnTo>
                    <a:pt x="1" y="103"/>
                  </a:lnTo>
                </a:path>
              </a:pathLst>
            </a:custGeom>
            <a:noFill/>
            <a:ln w="0">
              <a:solidFill>
                <a:srgbClr val="000000"/>
              </a:solidFill>
              <a:prstDash val="solid"/>
              <a:round/>
              <a:headEnd/>
              <a:tailEnd/>
            </a:ln>
          </p:spPr>
          <p:txBody>
            <a:bodyPr/>
            <a:lstStyle/>
            <a:p>
              <a:endParaRPr lang="el-GR"/>
            </a:p>
          </p:txBody>
        </p:sp>
        <p:sp>
          <p:nvSpPr>
            <p:cNvPr id="127" name="Freeform 124"/>
            <p:cNvSpPr>
              <a:spLocks/>
            </p:cNvSpPr>
            <p:nvPr/>
          </p:nvSpPr>
          <p:spPr bwMode="auto">
            <a:xfrm>
              <a:off x="3626" y="1640"/>
              <a:ext cx="17" cy="18"/>
            </a:xfrm>
            <a:custGeom>
              <a:avLst/>
              <a:gdLst/>
              <a:ahLst/>
              <a:cxnLst>
                <a:cxn ang="0">
                  <a:pos x="99" y="0"/>
                </a:cxn>
                <a:cxn ang="0">
                  <a:pos x="30" y="70"/>
                </a:cxn>
                <a:cxn ang="0">
                  <a:pos x="0" y="107"/>
                </a:cxn>
                <a:cxn ang="0">
                  <a:pos x="1" y="107"/>
                </a:cxn>
              </a:cxnLst>
              <a:rect l="0" t="0" r="r" b="b"/>
              <a:pathLst>
                <a:path w="99" h="107">
                  <a:moveTo>
                    <a:pt x="99" y="0"/>
                  </a:moveTo>
                  <a:lnTo>
                    <a:pt x="30" y="70"/>
                  </a:lnTo>
                  <a:lnTo>
                    <a:pt x="0" y="107"/>
                  </a:lnTo>
                  <a:lnTo>
                    <a:pt x="1" y="107"/>
                  </a:lnTo>
                </a:path>
              </a:pathLst>
            </a:custGeom>
            <a:noFill/>
            <a:ln w="0">
              <a:solidFill>
                <a:srgbClr val="000000"/>
              </a:solidFill>
              <a:prstDash val="solid"/>
              <a:round/>
              <a:headEnd/>
              <a:tailEnd/>
            </a:ln>
          </p:spPr>
          <p:txBody>
            <a:bodyPr/>
            <a:lstStyle/>
            <a:p>
              <a:endParaRPr lang="el-GR"/>
            </a:p>
          </p:txBody>
        </p:sp>
        <p:sp>
          <p:nvSpPr>
            <p:cNvPr id="128" name="Freeform 125"/>
            <p:cNvSpPr>
              <a:spLocks/>
            </p:cNvSpPr>
            <p:nvPr/>
          </p:nvSpPr>
          <p:spPr bwMode="auto">
            <a:xfrm>
              <a:off x="3603" y="1667"/>
              <a:ext cx="15" cy="19"/>
            </a:xfrm>
            <a:custGeom>
              <a:avLst/>
              <a:gdLst/>
              <a:ahLst/>
              <a:cxnLst>
                <a:cxn ang="0">
                  <a:pos x="91" y="0"/>
                </a:cxn>
                <a:cxn ang="0">
                  <a:pos x="0" y="114"/>
                </a:cxn>
                <a:cxn ang="0">
                  <a:pos x="1" y="114"/>
                </a:cxn>
              </a:cxnLst>
              <a:rect l="0" t="0" r="r" b="b"/>
              <a:pathLst>
                <a:path w="91" h="114">
                  <a:moveTo>
                    <a:pt x="91" y="0"/>
                  </a:moveTo>
                  <a:lnTo>
                    <a:pt x="0" y="114"/>
                  </a:lnTo>
                  <a:lnTo>
                    <a:pt x="1" y="114"/>
                  </a:lnTo>
                </a:path>
              </a:pathLst>
            </a:custGeom>
            <a:noFill/>
            <a:ln w="0">
              <a:solidFill>
                <a:srgbClr val="000000"/>
              </a:solidFill>
              <a:prstDash val="solid"/>
              <a:round/>
              <a:headEnd/>
              <a:tailEnd/>
            </a:ln>
          </p:spPr>
          <p:txBody>
            <a:bodyPr/>
            <a:lstStyle/>
            <a:p>
              <a:endParaRPr lang="el-GR"/>
            </a:p>
          </p:txBody>
        </p:sp>
        <p:sp>
          <p:nvSpPr>
            <p:cNvPr id="129" name="Freeform 126"/>
            <p:cNvSpPr>
              <a:spLocks/>
            </p:cNvSpPr>
            <p:nvPr/>
          </p:nvSpPr>
          <p:spPr bwMode="auto">
            <a:xfrm>
              <a:off x="3580" y="1695"/>
              <a:ext cx="15" cy="19"/>
            </a:xfrm>
            <a:custGeom>
              <a:avLst/>
              <a:gdLst/>
              <a:ahLst/>
              <a:cxnLst>
                <a:cxn ang="0">
                  <a:pos x="91" y="0"/>
                </a:cxn>
                <a:cxn ang="0">
                  <a:pos x="0" y="114"/>
                </a:cxn>
                <a:cxn ang="0">
                  <a:pos x="1" y="114"/>
                </a:cxn>
              </a:cxnLst>
              <a:rect l="0" t="0" r="r" b="b"/>
              <a:pathLst>
                <a:path w="91" h="114">
                  <a:moveTo>
                    <a:pt x="91" y="0"/>
                  </a:moveTo>
                  <a:lnTo>
                    <a:pt x="0" y="114"/>
                  </a:lnTo>
                  <a:lnTo>
                    <a:pt x="1" y="114"/>
                  </a:lnTo>
                </a:path>
              </a:pathLst>
            </a:custGeom>
            <a:noFill/>
            <a:ln w="0">
              <a:solidFill>
                <a:srgbClr val="000000"/>
              </a:solidFill>
              <a:prstDash val="solid"/>
              <a:round/>
              <a:headEnd/>
              <a:tailEnd/>
            </a:ln>
          </p:spPr>
          <p:txBody>
            <a:bodyPr/>
            <a:lstStyle/>
            <a:p>
              <a:endParaRPr lang="el-GR"/>
            </a:p>
          </p:txBody>
        </p:sp>
        <p:sp>
          <p:nvSpPr>
            <p:cNvPr id="130" name="Freeform 127"/>
            <p:cNvSpPr>
              <a:spLocks/>
            </p:cNvSpPr>
            <p:nvPr/>
          </p:nvSpPr>
          <p:spPr bwMode="auto">
            <a:xfrm>
              <a:off x="3557" y="1724"/>
              <a:ext cx="16" cy="19"/>
            </a:xfrm>
            <a:custGeom>
              <a:avLst/>
              <a:gdLst/>
              <a:ahLst/>
              <a:cxnLst>
                <a:cxn ang="0">
                  <a:pos x="91" y="0"/>
                </a:cxn>
                <a:cxn ang="0">
                  <a:pos x="8" y="103"/>
                </a:cxn>
                <a:cxn ang="0">
                  <a:pos x="0" y="115"/>
                </a:cxn>
                <a:cxn ang="0">
                  <a:pos x="1" y="115"/>
                </a:cxn>
              </a:cxnLst>
              <a:rect l="0" t="0" r="r" b="b"/>
              <a:pathLst>
                <a:path w="91" h="115">
                  <a:moveTo>
                    <a:pt x="91" y="0"/>
                  </a:moveTo>
                  <a:lnTo>
                    <a:pt x="8" y="103"/>
                  </a:lnTo>
                  <a:lnTo>
                    <a:pt x="0" y="115"/>
                  </a:lnTo>
                  <a:lnTo>
                    <a:pt x="1" y="115"/>
                  </a:lnTo>
                </a:path>
              </a:pathLst>
            </a:custGeom>
            <a:noFill/>
            <a:ln w="0">
              <a:solidFill>
                <a:srgbClr val="000000"/>
              </a:solidFill>
              <a:prstDash val="solid"/>
              <a:round/>
              <a:headEnd/>
              <a:tailEnd/>
            </a:ln>
          </p:spPr>
          <p:txBody>
            <a:bodyPr/>
            <a:lstStyle/>
            <a:p>
              <a:endParaRPr lang="el-GR"/>
            </a:p>
          </p:txBody>
        </p:sp>
        <p:sp>
          <p:nvSpPr>
            <p:cNvPr id="131" name="Freeform 128"/>
            <p:cNvSpPr>
              <a:spLocks/>
            </p:cNvSpPr>
            <p:nvPr/>
          </p:nvSpPr>
          <p:spPr bwMode="auto">
            <a:xfrm>
              <a:off x="3538" y="1753"/>
              <a:ext cx="13" cy="21"/>
            </a:xfrm>
            <a:custGeom>
              <a:avLst/>
              <a:gdLst/>
              <a:ahLst/>
              <a:cxnLst>
                <a:cxn ang="0">
                  <a:pos x="80" y="0"/>
                </a:cxn>
                <a:cxn ang="0">
                  <a:pos x="0" y="124"/>
                </a:cxn>
                <a:cxn ang="0">
                  <a:pos x="1" y="124"/>
                </a:cxn>
              </a:cxnLst>
              <a:rect l="0" t="0" r="r" b="b"/>
              <a:pathLst>
                <a:path w="80" h="124">
                  <a:moveTo>
                    <a:pt x="80" y="0"/>
                  </a:moveTo>
                  <a:lnTo>
                    <a:pt x="0" y="124"/>
                  </a:lnTo>
                  <a:lnTo>
                    <a:pt x="1" y="124"/>
                  </a:lnTo>
                </a:path>
              </a:pathLst>
            </a:custGeom>
            <a:noFill/>
            <a:ln w="0">
              <a:solidFill>
                <a:srgbClr val="000000"/>
              </a:solidFill>
              <a:prstDash val="solid"/>
              <a:round/>
              <a:headEnd/>
              <a:tailEnd/>
            </a:ln>
          </p:spPr>
          <p:txBody>
            <a:bodyPr/>
            <a:lstStyle/>
            <a:p>
              <a:endParaRPr lang="el-GR"/>
            </a:p>
          </p:txBody>
        </p:sp>
        <p:sp>
          <p:nvSpPr>
            <p:cNvPr id="132" name="Freeform 129"/>
            <p:cNvSpPr>
              <a:spLocks/>
            </p:cNvSpPr>
            <p:nvPr/>
          </p:nvSpPr>
          <p:spPr bwMode="auto">
            <a:xfrm>
              <a:off x="3518" y="1784"/>
              <a:ext cx="13" cy="20"/>
            </a:xfrm>
            <a:custGeom>
              <a:avLst/>
              <a:gdLst/>
              <a:ahLst/>
              <a:cxnLst>
                <a:cxn ang="0">
                  <a:pos x="80" y="0"/>
                </a:cxn>
                <a:cxn ang="0">
                  <a:pos x="0" y="122"/>
                </a:cxn>
                <a:cxn ang="0">
                  <a:pos x="1" y="122"/>
                </a:cxn>
              </a:cxnLst>
              <a:rect l="0" t="0" r="r" b="b"/>
              <a:pathLst>
                <a:path w="80" h="122">
                  <a:moveTo>
                    <a:pt x="80" y="0"/>
                  </a:moveTo>
                  <a:lnTo>
                    <a:pt x="0" y="122"/>
                  </a:lnTo>
                  <a:lnTo>
                    <a:pt x="1" y="122"/>
                  </a:lnTo>
                </a:path>
              </a:pathLst>
            </a:custGeom>
            <a:noFill/>
            <a:ln w="0">
              <a:solidFill>
                <a:srgbClr val="000000"/>
              </a:solidFill>
              <a:prstDash val="solid"/>
              <a:round/>
              <a:headEnd/>
              <a:tailEnd/>
            </a:ln>
          </p:spPr>
          <p:txBody>
            <a:bodyPr/>
            <a:lstStyle/>
            <a:p>
              <a:endParaRPr lang="el-GR"/>
            </a:p>
          </p:txBody>
        </p:sp>
        <p:sp>
          <p:nvSpPr>
            <p:cNvPr id="133" name="Freeform 130"/>
            <p:cNvSpPr>
              <a:spLocks/>
            </p:cNvSpPr>
            <p:nvPr/>
          </p:nvSpPr>
          <p:spPr bwMode="auto">
            <a:xfrm>
              <a:off x="3498" y="1815"/>
              <a:ext cx="13" cy="20"/>
            </a:xfrm>
            <a:custGeom>
              <a:avLst/>
              <a:gdLst/>
              <a:ahLst/>
              <a:cxnLst>
                <a:cxn ang="0">
                  <a:pos x="79" y="0"/>
                </a:cxn>
                <a:cxn ang="0">
                  <a:pos x="0" y="123"/>
                </a:cxn>
                <a:cxn ang="0">
                  <a:pos x="1" y="123"/>
                </a:cxn>
              </a:cxnLst>
              <a:rect l="0" t="0" r="r" b="b"/>
              <a:pathLst>
                <a:path w="79" h="123">
                  <a:moveTo>
                    <a:pt x="79" y="0"/>
                  </a:moveTo>
                  <a:lnTo>
                    <a:pt x="0" y="123"/>
                  </a:lnTo>
                  <a:lnTo>
                    <a:pt x="1" y="123"/>
                  </a:lnTo>
                </a:path>
              </a:pathLst>
            </a:custGeom>
            <a:noFill/>
            <a:ln w="0">
              <a:solidFill>
                <a:srgbClr val="000000"/>
              </a:solidFill>
              <a:prstDash val="solid"/>
              <a:round/>
              <a:headEnd/>
              <a:tailEnd/>
            </a:ln>
          </p:spPr>
          <p:txBody>
            <a:bodyPr/>
            <a:lstStyle/>
            <a:p>
              <a:endParaRPr lang="el-GR"/>
            </a:p>
          </p:txBody>
        </p:sp>
        <p:sp>
          <p:nvSpPr>
            <p:cNvPr id="134" name="Freeform 131"/>
            <p:cNvSpPr>
              <a:spLocks/>
            </p:cNvSpPr>
            <p:nvPr/>
          </p:nvSpPr>
          <p:spPr bwMode="auto">
            <a:xfrm>
              <a:off x="3481" y="1846"/>
              <a:ext cx="11" cy="22"/>
            </a:xfrm>
            <a:custGeom>
              <a:avLst/>
              <a:gdLst/>
              <a:ahLst/>
              <a:cxnLst>
                <a:cxn ang="0">
                  <a:pos x="66" y="0"/>
                </a:cxn>
                <a:cxn ang="0">
                  <a:pos x="0" y="130"/>
                </a:cxn>
                <a:cxn ang="0">
                  <a:pos x="1" y="130"/>
                </a:cxn>
              </a:cxnLst>
              <a:rect l="0" t="0" r="r" b="b"/>
              <a:pathLst>
                <a:path w="66" h="130">
                  <a:moveTo>
                    <a:pt x="66" y="0"/>
                  </a:moveTo>
                  <a:lnTo>
                    <a:pt x="0" y="130"/>
                  </a:lnTo>
                  <a:lnTo>
                    <a:pt x="1" y="130"/>
                  </a:lnTo>
                </a:path>
              </a:pathLst>
            </a:custGeom>
            <a:noFill/>
            <a:ln w="0">
              <a:solidFill>
                <a:srgbClr val="000000"/>
              </a:solidFill>
              <a:prstDash val="solid"/>
              <a:round/>
              <a:headEnd/>
              <a:tailEnd/>
            </a:ln>
          </p:spPr>
          <p:txBody>
            <a:bodyPr/>
            <a:lstStyle/>
            <a:p>
              <a:endParaRPr lang="el-GR"/>
            </a:p>
          </p:txBody>
        </p:sp>
        <p:sp>
          <p:nvSpPr>
            <p:cNvPr id="135" name="Freeform 132"/>
            <p:cNvSpPr>
              <a:spLocks/>
            </p:cNvSpPr>
            <p:nvPr/>
          </p:nvSpPr>
          <p:spPr bwMode="auto">
            <a:xfrm>
              <a:off x="3464" y="1878"/>
              <a:ext cx="11" cy="22"/>
            </a:xfrm>
            <a:custGeom>
              <a:avLst/>
              <a:gdLst/>
              <a:ahLst/>
              <a:cxnLst>
                <a:cxn ang="0">
                  <a:pos x="67" y="0"/>
                </a:cxn>
                <a:cxn ang="0">
                  <a:pos x="0" y="130"/>
                </a:cxn>
                <a:cxn ang="0">
                  <a:pos x="1" y="130"/>
                </a:cxn>
              </a:cxnLst>
              <a:rect l="0" t="0" r="r" b="b"/>
              <a:pathLst>
                <a:path w="67" h="130">
                  <a:moveTo>
                    <a:pt x="67" y="0"/>
                  </a:moveTo>
                  <a:lnTo>
                    <a:pt x="0" y="130"/>
                  </a:lnTo>
                  <a:lnTo>
                    <a:pt x="1" y="130"/>
                  </a:lnTo>
                </a:path>
              </a:pathLst>
            </a:custGeom>
            <a:noFill/>
            <a:ln w="0">
              <a:solidFill>
                <a:srgbClr val="000000"/>
              </a:solidFill>
              <a:prstDash val="solid"/>
              <a:round/>
              <a:headEnd/>
              <a:tailEnd/>
            </a:ln>
          </p:spPr>
          <p:txBody>
            <a:bodyPr/>
            <a:lstStyle/>
            <a:p>
              <a:endParaRPr lang="el-GR"/>
            </a:p>
          </p:txBody>
        </p:sp>
        <p:sp>
          <p:nvSpPr>
            <p:cNvPr id="136" name="Freeform 133"/>
            <p:cNvSpPr>
              <a:spLocks/>
            </p:cNvSpPr>
            <p:nvPr/>
          </p:nvSpPr>
          <p:spPr bwMode="auto">
            <a:xfrm>
              <a:off x="3448" y="1911"/>
              <a:ext cx="11" cy="22"/>
            </a:xfrm>
            <a:custGeom>
              <a:avLst/>
              <a:gdLst/>
              <a:ahLst/>
              <a:cxnLst>
                <a:cxn ang="0">
                  <a:pos x="65" y="0"/>
                </a:cxn>
                <a:cxn ang="0">
                  <a:pos x="0" y="130"/>
                </a:cxn>
                <a:cxn ang="0">
                  <a:pos x="1" y="130"/>
                </a:cxn>
              </a:cxnLst>
              <a:rect l="0" t="0" r="r" b="b"/>
              <a:pathLst>
                <a:path w="65" h="130">
                  <a:moveTo>
                    <a:pt x="65" y="0"/>
                  </a:moveTo>
                  <a:lnTo>
                    <a:pt x="0" y="130"/>
                  </a:lnTo>
                  <a:lnTo>
                    <a:pt x="1" y="130"/>
                  </a:lnTo>
                </a:path>
              </a:pathLst>
            </a:custGeom>
            <a:noFill/>
            <a:ln w="0">
              <a:solidFill>
                <a:srgbClr val="000000"/>
              </a:solidFill>
              <a:prstDash val="solid"/>
              <a:round/>
              <a:headEnd/>
              <a:tailEnd/>
            </a:ln>
          </p:spPr>
          <p:txBody>
            <a:bodyPr/>
            <a:lstStyle/>
            <a:p>
              <a:endParaRPr lang="el-GR"/>
            </a:p>
          </p:txBody>
        </p:sp>
        <p:sp>
          <p:nvSpPr>
            <p:cNvPr id="137" name="Freeform 134"/>
            <p:cNvSpPr>
              <a:spLocks/>
            </p:cNvSpPr>
            <p:nvPr/>
          </p:nvSpPr>
          <p:spPr bwMode="auto">
            <a:xfrm>
              <a:off x="3434" y="1944"/>
              <a:ext cx="9" cy="23"/>
            </a:xfrm>
            <a:custGeom>
              <a:avLst/>
              <a:gdLst/>
              <a:ahLst/>
              <a:cxnLst>
                <a:cxn ang="0">
                  <a:pos x="53" y="0"/>
                </a:cxn>
                <a:cxn ang="0">
                  <a:pos x="0" y="137"/>
                </a:cxn>
                <a:cxn ang="0">
                  <a:pos x="1" y="137"/>
                </a:cxn>
              </a:cxnLst>
              <a:rect l="0" t="0" r="r" b="b"/>
              <a:pathLst>
                <a:path w="53" h="137">
                  <a:moveTo>
                    <a:pt x="53" y="0"/>
                  </a:moveTo>
                  <a:lnTo>
                    <a:pt x="0" y="137"/>
                  </a:lnTo>
                  <a:lnTo>
                    <a:pt x="1" y="137"/>
                  </a:lnTo>
                </a:path>
              </a:pathLst>
            </a:custGeom>
            <a:noFill/>
            <a:ln w="0">
              <a:solidFill>
                <a:srgbClr val="000000"/>
              </a:solidFill>
              <a:prstDash val="solid"/>
              <a:round/>
              <a:headEnd/>
              <a:tailEnd/>
            </a:ln>
          </p:spPr>
          <p:txBody>
            <a:bodyPr/>
            <a:lstStyle/>
            <a:p>
              <a:endParaRPr lang="el-GR"/>
            </a:p>
          </p:txBody>
        </p:sp>
        <p:sp>
          <p:nvSpPr>
            <p:cNvPr id="138" name="Freeform 135"/>
            <p:cNvSpPr>
              <a:spLocks/>
            </p:cNvSpPr>
            <p:nvPr/>
          </p:nvSpPr>
          <p:spPr bwMode="auto">
            <a:xfrm>
              <a:off x="3421" y="1978"/>
              <a:ext cx="9" cy="23"/>
            </a:xfrm>
            <a:custGeom>
              <a:avLst/>
              <a:gdLst/>
              <a:ahLst/>
              <a:cxnLst>
                <a:cxn ang="0">
                  <a:pos x="52" y="0"/>
                </a:cxn>
                <a:cxn ang="0">
                  <a:pos x="0" y="137"/>
                </a:cxn>
                <a:cxn ang="0">
                  <a:pos x="1" y="137"/>
                </a:cxn>
              </a:cxnLst>
              <a:rect l="0" t="0" r="r" b="b"/>
              <a:pathLst>
                <a:path w="52" h="137">
                  <a:moveTo>
                    <a:pt x="52" y="0"/>
                  </a:moveTo>
                  <a:lnTo>
                    <a:pt x="0" y="137"/>
                  </a:lnTo>
                  <a:lnTo>
                    <a:pt x="1" y="137"/>
                  </a:lnTo>
                </a:path>
              </a:pathLst>
            </a:custGeom>
            <a:noFill/>
            <a:ln w="0">
              <a:solidFill>
                <a:srgbClr val="000000"/>
              </a:solidFill>
              <a:prstDash val="solid"/>
              <a:round/>
              <a:headEnd/>
              <a:tailEnd/>
            </a:ln>
          </p:spPr>
          <p:txBody>
            <a:bodyPr/>
            <a:lstStyle/>
            <a:p>
              <a:endParaRPr lang="el-GR"/>
            </a:p>
          </p:txBody>
        </p:sp>
        <p:sp>
          <p:nvSpPr>
            <p:cNvPr id="139" name="Freeform 136"/>
            <p:cNvSpPr>
              <a:spLocks/>
            </p:cNvSpPr>
            <p:nvPr/>
          </p:nvSpPr>
          <p:spPr bwMode="auto">
            <a:xfrm>
              <a:off x="3408" y="2012"/>
              <a:ext cx="9" cy="23"/>
            </a:xfrm>
            <a:custGeom>
              <a:avLst/>
              <a:gdLst/>
              <a:ahLst/>
              <a:cxnLst>
                <a:cxn ang="0">
                  <a:pos x="53" y="0"/>
                </a:cxn>
                <a:cxn ang="0">
                  <a:pos x="0" y="137"/>
                </a:cxn>
                <a:cxn ang="0">
                  <a:pos x="1" y="137"/>
                </a:cxn>
              </a:cxnLst>
              <a:rect l="0" t="0" r="r" b="b"/>
              <a:pathLst>
                <a:path w="53" h="137">
                  <a:moveTo>
                    <a:pt x="53" y="0"/>
                  </a:moveTo>
                  <a:lnTo>
                    <a:pt x="0" y="137"/>
                  </a:lnTo>
                  <a:lnTo>
                    <a:pt x="1" y="137"/>
                  </a:lnTo>
                </a:path>
              </a:pathLst>
            </a:custGeom>
            <a:noFill/>
            <a:ln w="0">
              <a:solidFill>
                <a:srgbClr val="000000"/>
              </a:solidFill>
              <a:prstDash val="solid"/>
              <a:round/>
              <a:headEnd/>
              <a:tailEnd/>
            </a:ln>
          </p:spPr>
          <p:txBody>
            <a:bodyPr/>
            <a:lstStyle/>
            <a:p>
              <a:endParaRPr lang="el-GR"/>
            </a:p>
          </p:txBody>
        </p:sp>
        <p:sp>
          <p:nvSpPr>
            <p:cNvPr id="140" name="Freeform 137"/>
            <p:cNvSpPr>
              <a:spLocks/>
            </p:cNvSpPr>
            <p:nvPr/>
          </p:nvSpPr>
          <p:spPr bwMode="auto">
            <a:xfrm>
              <a:off x="3397" y="2046"/>
              <a:ext cx="7" cy="24"/>
            </a:xfrm>
            <a:custGeom>
              <a:avLst/>
              <a:gdLst/>
              <a:ahLst/>
              <a:cxnLst>
                <a:cxn ang="0">
                  <a:pos x="39" y="0"/>
                </a:cxn>
                <a:cxn ang="0">
                  <a:pos x="35" y="10"/>
                </a:cxn>
                <a:cxn ang="0">
                  <a:pos x="0" y="141"/>
                </a:cxn>
                <a:cxn ang="0">
                  <a:pos x="1" y="141"/>
                </a:cxn>
              </a:cxnLst>
              <a:rect l="0" t="0" r="r" b="b"/>
              <a:pathLst>
                <a:path w="39" h="141">
                  <a:moveTo>
                    <a:pt x="39" y="0"/>
                  </a:moveTo>
                  <a:lnTo>
                    <a:pt x="35" y="10"/>
                  </a:lnTo>
                  <a:lnTo>
                    <a:pt x="0" y="141"/>
                  </a:lnTo>
                  <a:lnTo>
                    <a:pt x="1" y="141"/>
                  </a:lnTo>
                </a:path>
              </a:pathLst>
            </a:custGeom>
            <a:noFill/>
            <a:ln w="0">
              <a:solidFill>
                <a:srgbClr val="000000"/>
              </a:solidFill>
              <a:prstDash val="solid"/>
              <a:round/>
              <a:headEnd/>
              <a:tailEnd/>
            </a:ln>
          </p:spPr>
          <p:txBody>
            <a:bodyPr/>
            <a:lstStyle/>
            <a:p>
              <a:endParaRPr lang="el-GR"/>
            </a:p>
          </p:txBody>
        </p:sp>
        <p:sp>
          <p:nvSpPr>
            <p:cNvPr id="141" name="Freeform 138"/>
            <p:cNvSpPr>
              <a:spLocks/>
            </p:cNvSpPr>
            <p:nvPr/>
          </p:nvSpPr>
          <p:spPr bwMode="auto">
            <a:xfrm>
              <a:off x="3388" y="2082"/>
              <a:ext cx="6" cy="23"/>
            </a:xfrm>
            <a:custGeom>
              <a:avLst/>
              <a:gdLst/>
              <a:ahLst/>
              <a:cxnLst>
                <a:cxn ang="0">
                  <a:pos x="39" y="0"/>
                </a:cxn>
                <a:cxn ang="0">
                  <a:pos x="0" y="141"/>
                </a:cxn>
                <a:cxn ang="0">
                  <a:pos x="1" y="141"/>
                </a:cxn>
              </a:cxnLst>
              <a:rect l="0" t="0" r="r" b="b"/>
              <a:pathLst>
                <a:path w="39" h="141">
                  <a:moveTo>
                    <a:pt x="39" y="0"/>
                  </a:moveTo>
                  <a:lnTo>
                    <a:pt x="0" y="141"/>
                  </a:lnTo>
                  <a:lnTo>
                    <a:pt x="1" y="141"/>
                  </a:lnTo>
                </a:path>
              </a:pathLst>
            </a:custGeom>
            <a:noFill/>
            <a:ln w="0">
              <a:solidFill>
                <a:srgbClr val="000000"/>
              </a:solidFill>
              <a:prstDash val="solid"/>
              <a:round/>
              <a:headEnd/>
              <a:tailEnd/>
            </a:ln>
          </p:spPr>
          <p:txBody>
            <a:bodyPr/>
            <a:lstStyle/>
            <a:p>
              <a:endParaRPr lang="el-GR"/>
            </a:p>
          </p:txBody>
        </p:sp>
        <p:sp>
          <p:nvSpPr>
            <p:cNvPr id="142" name="Freeform 139"/>
            <p:cNvSpPr>
              <a:spLocks/>
            </p:cNvSpPr>
            <p:nvPr/>
          </p:nvSpPr>
          <p:spPr bwMode="auto">
            <a:xfrm>
              <a:off x="3378" y="2117"/>
              <a:ext cx="6" cy="24"/>
            </a:xfrm>
            <a:custGeom>
              <a:avLst/>
              <a:gdLst/>
              <a:ahLst/>
              <a:cxnLst>
                <a:cxn ang="0">
                  <a:pos x="37" y="0"/>
                </a:cxn>
                <a:cxn ang="0">
                  <a:pos x="0" y="142"/>
                </a:cxn>
                <a:cxn ang="0">
                  <a:pos x="1" y="142"/>
                </a:cxn>
              </a:cxnLst>
              <a:rect l="0" t="0" r="r" b="b"/>
              <a:pathLst>
                <a:path w="37" h="142">
                  <a:moveTo>
                    <a:pt x="37" y="0"/>
                  </a:moveTo>
                  <a:lnTo>
                    <a:pt x="0" y="142"/>
                  </a:lnTo>
                  <a:lnTo>
                    <a:pt x="1" y="142"/>
                  </a:lnTo>
                </a:path>
              </a:pathLst>
            </a:custGeom>
            <a:noFill/>
            <a:ln w="0">
              <a:solidFill>
                <a:srgbClr val="000000"/>
              </a:solidFill>
              <a:prstDash val="solid"/>
              <a:round/>
              <a:headEnd/>
              <a:tailEnd/>
            </a:ln>
          </p:spPr>
          <p:txBody>
            <a:bodyPr/>
            <a:lstStyle/>
            <a:p>
              <a:endParaRPr lang="el-GR"/>
            </a:p>
          </p:txBody>
        </p:sp>
        <p:sp>
          <p:nvSpPr>
            <p:cNvPr id="143" name="Freeform 140"/>
            <p:cNvSpPr>
              <a:spLocks/>
            </p:cNvSpPr>
            <p:nvPr/>
          </p:nvSpPr>
          <p:spPr bwMode="auto">
            <a:xfrm>
              <a:off x="3370" y="2152"/>
              <a:ext cx="5" cy="24"/>
            </a:xfrm>
            <a:custGeom>
              <a:avLst/>
              <a:gdLst/>
              <a:ahLst/>
              <a:cxnLst>
                <a:cxn ang="0">
                  <a:pos x="27" y="0"/>
                </a:cxn>
                <a:cxn ang="0">
                  <a:pos x="16" y="43"/>
                </a:cxn>
                <a:cxn ang="0">
                  <a:pos x="0" y="145"/>
                </a:cxn>
                <a:cxn ang="0">
                  <a:pos x="1" y="145"/>
                </a:cxn>
              </a:cxnLst>
              <a:rect l="0" t="0" r="r" b="b"/>
              <a:pathLst>
                <a:path w="27" h="145">
                  <a:moveTo>
                    <a:pt x="27" y="0"/>
                  </a:moveTo>
                  <a:lnTo>
                    <a:pt x="16" y="43"/>
                  </a:lnTo>
                  <a:lnTo>
                    <a:pt x="0" y="145"/>
                  </a:lnTo>
                  <a:lnTo>
                    <a:pt x="1" y="145"/>
                  </a:lnTo>
                </a:path>
              </a:pathLst>
            </a:custGeom>
            <a:noFill/>
            <a:ln w="0">
              <a:solidFill>
                <a:srgbClr val="000000"/>
              </a:solidFill>
              <a:prstDash val="solid"/>
              <a:round/>
              <a:headEnd/>
              <a:tailEnd/>
            </a:ln>
          </p:spPr>
          <p:txBody>
            <a:bodyPr/>
            <a:lstStyle/>
            <a:p>
              <a:endParaRPr lang="el-GR"/>
            </a:p>
          </p:txBody>
        </p:sp>
        <p:sp>
          <p:nvSpPr>
            <p:cNvPr id="144" name="Freeform 141"/>
            <p:cNvSpPr>
              <a:spLocks/>
            </p:cNvSpPr>
            <p:nvPr/>
          </p:nvSpPr>
          <p:spPr bwMode="auto">
            <a:xfrm>
              <a:off x="3365" y="2188"/>
              <a:ext cx="4" cy="25"/>
            </a:xfrm>
            <a:custGeom>
              <a:avLst/>
              <a:gdLst/>
              <a:ahLst/>
              <a:cxnLst>
                <a:cxn ang="0">
                  <a:pos x="23" y="0"/>
                </a:cxn>
                <a:cxn ang="0">
                  <a:pos x="0" y="145"/>
                </a:cxn>
                <a:cxn ang="0">
                  <a:pos x="1" y="145"/>
                </a:cxn>
              </a:cxnLst>
              <a:rect l="0" t="0" r="r" b="b"/>
              <a:pathLst>
                <a:path w="23" h="145">
                  <a:moveTo>
                    <a:pt x="23" y="0"/>
                  </a:moveTo>
                  <a:lnTo>
                    <a:pt x="0" y="145"/>
                  </a:lnTo>
                  <a:lnTo>
                    <a:pt x="1" y="145"/>
                  </a:lnTo>
                </a:path>
              </a:pathLst>
            </a:custGeom>
            <a:noFill/>
            <a:ln w="0">
              <a:solidFill>
                <a:srgbClr val="000000"/>
              </a:solidFill>
              <a:prstDash val="solid"/>
              <a:round/>
              <a:headEnd/>
              <a:tailEnd/>
            </a:ln>
          </p:spPr>
          <p:txBody>
            <a:bodyPr/>
            <a:lstStyle/>
            <a:p>
              <a:endParaRPr lang="el-GR"/>
            </a:p>
          </p:txBody>
        </p:sp>
        <p:sp>
          <p:nvSpPr>
            <p:cNvPr id="145" name="Freeform 142"/>
            <p:cNvSpPr>
              <a:spLocks/>
            </p:cNvSpPr>
            <p:nvPr/>
          </p:nvSpPr>
          <p:spPr bwMode="auto">
            <a:xfrm>
              <a:off x="3359" y="2225"/>
              <a:ext cx="4" cy="24"/>
            </a:xfrm>
            <a:custGeom>
              <a:avLst/>
              <a:gdLst/>
              <a:ahLst/>
              <a:cxnLst>
                <a:cxn ang="0">
                  <a:pos x="24" y="0"/>
                </a:cxn>
                <a:cxn ang="0">
                  <a:pos x="0" y="144"/>
                </a:cxn>
                <a:cxn ang="0">
                  <a:pos x="1" y="144"/>
                </a:cxn>
              </a:cxnLst>
              <a:rect l="0" t="0" r="r" b="b"/>
              <a:pathLst>
                <a:path w="24" h="144">
                  <a:moveTo>
                    <a:pt x="24" y="0"/>
                  </a:moveTo>
                  <a:lnTo>
                    <a:pt x="0" y="144"/>
                  </a:lnTo>
                  <a:lnTo>
                    <a:pt x="1" y="144"/>
                  </a:lnTo>
                </a:path>
              </a:pathLst>
            </a:custGeom>
            <a:noFill/>
            <a:ln w="0">
              <a:solidFill>
                <a:srgbClr val="000000"/>
              </a:solidFill>
              <a:prstDash val="solid"/>
              <a:round/>
              <a:headEnd/>
              <a:tailEnd/>
            </a:ln>
          </p:spPr>
          <p:txBody>
            <a:bodyPr/>
            <a:lstStyle/>
            <a:p>
              <a:endParaRPr lang="el-GR"/>
            </a:p>
          </p:txBody>
        </p:sp>
        <p:sp>
          <p:nvSpPr>
            <p:cNvPr id="146" name="Freeform 143"/>
            <p:cNvSpPr>
              <a:spLocks/>
            </p:cNvSpPr>
            <p:nvPr/>
          </p:nvSpPr>
          <p:spPr bwMode="auto">
            <a:xfrm>
              <a:off x="3355" y="2261"/>
              <a:ext cx="2" cy="24"/>
            </a:xfrm>
            <a:custGeom>
              <a:avLst/>
              <a:gdLst/>
              <a:ahLst/>
              <a:cxnLst>
                <a:cxn ang="0">
                  <a:pos x="16" y="0"/>
                </a:cxn>
                <a:cxn ang="0">
                  <a:pos x="4" y="76"/>
                </a:cxn>
                <a:cxn ang="0">
                  <a:pos x="0" y="145"/>
                </a:cxn>
                <a:cxn ang="0">
                  <a:pos x="1" y="145"/>
                </a:cxn>
              </a:cxnLst>
              <a:rect l="0" t="0" r="r" b="b"/>
              <a:pathLst>
                <a:path w="16" h="145">
                  <a:moveTo>
                    <a:pt x="16" y="0"/>
                  </a:moveTo>
                  <a:lnTo>
                    <a:pt x="4" y="76"/>
                  </a:lnTo>
                  <a:lnTo>
                    <a:pt x="0" y="145"/>
                  </a:lnTo>
                  <a:lnTo>
                    <a:pt x="1" y="145"/>
                  </a:lnTo>
                </a:path>
              </a:pathLst>
            </a:custGeom>
            <a:noFill/>
            <a:ln w="0">
              <a:solidFill>
                <a:srgbClr val="000000"/>
              </a:solidFill>
              <a:prstDash val="solid"/>
              <a:round/>
              <a:headEnd/>
              <a:tailEnd/>
            </a:ln>
          </p:spPr>
          <p:txBody>
            <a:bodyPr/>
            <a:lstStyle/>
            <a:p>
              <a:endParaRPr lang="el-GR"/>
            </a:p>
          </p:txBody>
        </p:sp>
        <p:sp>
          <p:nvSpPr>
            <p:cNvPr id="147" name="Freeform 144"/>
            <p:cNvSpPr>
              <a:spLocks/>
            </p:cNvSpPr>
            <p:nvPr/>
          </p:nvSpPr>
          <p:spPr bwMode="auto">
            <a:xfrm>
              <a:off x="3353" y="2297"/>
              <a:ext cx="1" cy="25"/>
            </a:xfrm>
            <a:custGeom>
              <a:avLst/>
              <a:gdLst/>
              <a:ahLst/>
              <a:cxnLst>
                <a:cxn ang="0">
                  <a:pos x="7" y="0"/>
                </a:cxn>
                <a:cxn ang="0">
                  <a:pos x="0" y="146"/>
                </a:cxn>
                <a:cxn ang="0">
                  <a:pos x="1" y="146"/>
                </a:cxn>
              </a:cxnLst>
              <a:rect l="0" t="0" r="r" b="b"/>
              <a:pathLst>
                <a:path w="7" h="146">
                  <a:moveTo>
                    <a:pt x="7" y="0"/>
                  </a:moveTo>
                  <a:lnTo>
                    <a:pt x="0" y="146"/>
                  </a:lnTo>
                  <a:lnTo>
                    <a:pt x="1" y="146"/>
                  </a:lnTo>
                </a:path>
              </a:pathLst>
            </a:custGeom>
            <a:noFill/>
            <a:ln w="0">
              <a:solidFill>
                <a:srgbClr val="000000"/>
              </a:solidFill>
              <a:prstDash val="solid"/>
              <a:round/>
              <a:headEnd/>
              <a:tailEnd/>
            </a:ln>
          </p:spPr>
          <p:txBody>
            <a:bodyPr/>
            <a:lstStyle/>
            <a:p>
              <a:endParaRPr lang="el-GR"/>
            </a:p>
          </p:txBody>
        </p:sp>
        <p:sp>
          <p:nvSpPr>
            <p:cNvPr id="148" name="Freeform 145"/>
            <p:cNvSpPr>
              <a:spLocks/>
            </p:cNvSpPr>
            <p:nvPr/>
          </p:nvSpPr>
          <p:spPr bwMode="auto">
            <a:xfrm>
              <a:off x="3351" y="2334"/>
              <a:ext cx="1" cy="24"/>
            </a:xfrm>
            <a:custGeom>
              <a:avLst/>
              <a:gdLst/>
              <a:ahLst/>
              <a:cxnLst>
                <a:cxn ang="0">
                  <a:pos x="8" y="0"/>
                </a:cxn>
                <a:cxn ang="0">
                  <a:pos x="0" y="146"/>
                </a:cxn>
                <a:cxn ang="0">
                  <a:pos x="1" y="146"/>
                </a:cxn>
              </a:cxnLst>
              <a:rect l="0" t="0" r="r" b="b"/>
              <a:pathLst>
                <a:path w="8" h="146">
                  <a:moveTo>
                    <a:pt x="8" y="0"/>
                  </a:moveTo>
                  <a:lnTo>
                    <a:pt x="0" y="146"/>
                  </a:lnTo>
                  <a:lnTo>
                    <a:pt x="1" y="146"/>
                  </a:lnTo>
                </a:path>
              </a:pathLst>
            </a:custGeom>
            <a:noFill/>
            <a:ln w="0">
              <a:solidFill>
                <a:srgbClr val="000000"/>
              </a:solidFill>
              <a:prstDash val="solid"/>
              <a:round/>
              <a:headEnd/>
              <a:tailEnd/>
            </a:ln>
          </p:spPr>
          <p:txBody>
            <a:bodyPr/>
            <a:lstStyle/>
            <a:p>
              <a:endParaRPr lang="el-GR"/>
            </a:p>
          </p:txBody>
        </p:sp>
        <p:sp>
          <p:nvSpPr>
            <p:cNvPr id="149" name="Freeform 146"/>
            <p:cNvSpPr>
              <a:spLocks/>
            </p:cNvSpPr>
            <p:nvPr/>
          </p:nvSpPr>
          <p:spPr bwMode="auto">
            <a:xfrm>
              <a:off x="3349" y="2370"/>
              <a:ext cx="1" cy="25"/>
            </a:xfrm>
            <a:custGeom>
              <a:avLst/>
              <a:gdLst/>
              <a:ahLst/>
              <a:cxnLst>
                <a:cxn ang="0">
                  <a:pos x="5" y="0"/>
                </a:cxn>
                <a:cxn ang="0">
                  <a:pos x="0" y="110"/>
                </a:cxn>
                <a:cxn ang="0">
                  <a:pos x="2" y="146"/>
                </a:cxn>
                <a:cxn ang="0">
                  <a:pos x="3" y="146"/>
                </a:cxn>
              </a:cxnLst>
              <a:rect l="0" t="0" r="r" b="b"/>
              <a:pathLst>
                <a:path w="5" h="146">
                  <a:moveTo>
                    <a:pt x="5" y="0"/>
                  </a:moveTo>
                  <a:lnTo>
                    <a:pt x="0" y="110"/>
                  </a:lnTo>
                  <a:lnTo>
                    <a:pt x="2" y="146"/>
                  </a:lnTo>
                  <a:lnTo>
                    <a:pt x="3" y="146"/>
                  </a:lnTo>
                </a:path>
              </a:pathLst>
            </a:custGeom>
            <a:noFill/>
            <a:ln w="0">
              <a:solidFill>
                <a:srgbClr val="000000"/>
              </a:solidFill>
              <a:prstDash val="solid"/>
              <a:round/>
              <a:headEnd/>
              <a:tailEnd/>
            </a:ln>
          </p:spPr>
          <p:txBody>
            <a:bodyPr/>
            <a:lstStyle/>
            <a:p>
              <a:endParaRPr lang="el-GR"/>
            </a:p>
          </p:txBody>
        </p:sp>
        <p:sp>
          <p:nvSpPr>
            <p:cNvPr id="150" name="Freeform 147"/>
            <p:cNvSpPr>
              <a:spLocks/>
            </p:cNvSpPr>
            <p:nvPr/>
          </p:nvSpPr>
          <p:spPr bwMode="auto">
            <a:xfrm>
              <a:off x="3350" y="2407"/>
              <a:ext cx="2" cy="24"/>
            </a:xfrm>
            <a:custGeom>
              <a:avLst/>
              <a:gdLst/>
              <a:ahLst/>
              <a:cxnLst>
                <a:cxn ang="0">
                  <a:pos x="0" y="0"/>
                </a:cxn>
                <a:cxn ang="0">
                  <a:pos x="8" y="146"/>
                </a:cxn>
                <a:cxn ang="0">
                  <a:pos x="9" y="146"/>
                </a:cxn>
              </a:cxnLst>
              <a:rect l="0" t="0" r="r" b="b"/>
              <a:pathLst>
                <a:path w="9" h="146">
                  <a:moveTo>
                    <a:pt x="0" y="0"/>
                  </a:moveTo>
                  <a:lnTo>
                    <a:pt x="8" y="146"/>
                  </a:lnTo>
                  <a:lnTo>
                    <a:pt x="9" y="146"/>
                  </a:lnTo>
                </a:path>
              </a:pathLst>
            </a:custGeom>
            <a:noFill/>
            <a:ln w="0">
              <a:solidFill>
                <a:srgbClr val="000000"/>
              </a:solidFill>
              <a:prstDash val="solid"/>
              <a:round/>
              <a:headEnd/>
              <a:tailEnd/>
            </a:ln>
          </p:spPr>
          <p:txBody>
            <a:bodyPr/>
            <a:lstStyle/>
            <a:p>
              <a:endParaRPr lang="el-GR"/>
            </a:p>
          </p:txBody>
        </p:sp>
        <p:sp>
          <p:nvSpPr>
            <p:cNvPr id="151" name="Freeform 148"/>
            <p:cNvSpPr>
              <a:spLocks/>
            </p:cNvSpPr>
            <p:nvPr/>
          </p:nvSpPr>
          <p:spPr bwMode="auto">
            <a:xfrm>
              <a:off x="3352" y="2443"/>
              <a:ext cx="1" cy="25"/>
            </a:xfrm>
            <a:custGeom>
              <a:avLst/>
              <a:gdLst/>
              <a:ahLst/>
              <a:cxnLst>
                <a:cxn ang="0">
                  <a:pos x="0" y="0"/>
                </a:cxn>
                <a:cxn ang="0">
                  <a:pos x="7" y="146"/>
                </a:cxn>
                <a:cxn ang="0">
                  <a:pos x="8" y="146"/>
                </a:cxn>
              </a:cxnLst>
              <a:rect l="0" t="0" r="r" b="b"/>
              <a:pathLst>
                <a:path w="8" h="146">
                  <a:moveTo>
                    <a:pt x="0" y="0"/>
                  </a:moveTo>
                  <a:lnTo>
                    <a:pt x="7" y="146"/>
                  </a:lnTo>
                  <a:lnTo>
                    <a:pt x="8" y="146"/>
                  </a:lnTo>
                </a:path>
              </a:pathLst>
            </a:custGeom>
            <a:noFill/>
            <a:ln w="0">
              <a:solidFill>
                <a:srgbClr val="000000"/>
              </a:solidFill>
              <a:prstDash val="solid"/>
              <a:round/>
              <a:headEnd/>
              <a:tailEnd/>
            </a:ln>
          </p:spPr>
          <p:txBody>
            <a:bodyPr/>
            <a:lstStyle/>
            <a:p>
              <a:endParaRPr lang="el-GR"/>
            </a:p>
          </p:txBody>
        </p:sp>
        <p:sp>
          <p:nvSpPr>
            <p:cNvPr id="152" name="Freeform 149"/>
            <p:cNvSpPr>
              <a:spLocks/>
            </p:cNvSpPr>
            <p:nvPr/>
          </p:nvSpPr>
          <p:spPr bwMode="auto">
            <a:xfrm>
              <a:off x="3354" y="2480"/>
              <a:ext cx="1" cy="24"/>
            </a:xfrm>
            <a:custGeom>
              <a:avLst/>
              <a:gdLst/>
              <a:ahLst/>
              <a:cxnLst>
                <a:cxn ang="0">
                  <a:pos x="0" y="0"/>
                </a:cxn>
                <a:cxn ang="0">
                  <a:pos x="8" y="143"/>
                </a:cxn>
                <a:cxn ang="0">
                  <a:pos x="8" y="147"/>
                </a:cxn>
                <a:cxn ang="0">
                  <a:pos x="9" y="147"/>
                </a:cxn>
              </a:cxnLst>
              <a:rect l="0" t="0" r="r" b="b"/>
              <a:pathLst>
                <a:path w="9" h="147">
                  <a:moveTo>
                    <a:pt x="0" y="0"/>
                  </a:moveTo>
                  <a:lnTo>
                    <a:pt x="8" y="143"/>
                  </a:lnTo>
                  <a:lnTo>
                    <a:pt x="8" y="147"/>
                  </a:lnTo>
                  <a:lnTo>
                    <a:pt x="9" y="147"/>
                  </a:lnTo>
                </a:path>
              </a:pathLst>
            </a:custGeom>
            <a:noFill/>
            <a:ln w="0">
              <a:solidFill>
                <a:srgbClr val="000000"/>
              </a:solidFill>
              <a:prstDash val="solid"/>
              <a:round/>
              <a:headEnd/>
              <a:tailEnd/>
            </a:ln>
          </p:spPr>
          <p:txBody>
            <a:bodyPr/>
            <a:lstStyle/>
            <a:p>
              <a:endParaRPr lang="el-GR"/>
            </a:p>
          </p:txBody>
        </p:sp>
        <p:sp>
          <p:nvSpPr>
            <p:cNvPr id="153" name="Freeform 150"/>
            <p:cNvSpPr>
              <a:spLocks/>
            </p:cNvSpPr>
            <p:nvPr/>
          </p:nvSpPr>
          <p:spPr bwMode="auto">
            <a:xfrm>
              <a:off x="3357" y="2516"/>
              <a:ext cx="4" cy="25"/>
            </a:xfrm>
            <a:custGeom>
              <a:avLst/>
              <a:gdLst/>
              <a:ahLst/>
              <a:cxnLst>
                <a:cxn ang="0">
                  <a:pos x="0" y="0"/>
                </a:cxn>
                <a:cxn ang="0">
                  <a:pos x="22" y="146"/>
                </a:cxn>
                <a:cxn ang="0">
                  <a:pos x="23" y="146"/>
                </a:cxn>
              </a:cxnLst>
              <a:rect l="0" t="0" r="r" b="b"/>
              <a:pathLst>
                <a:path w="23" h="146">
                  <a:moveTo>
                    <a:pt x="0" y="0"/>
                  </a:moveTo>
                  <a:lnTo>
                    <a:pt x="22" y="146"/>
                  </a:lnTo>
                  <a:lnTo>
                    <a:pt x="23" y="146"/>
                  </a:lnTo>
                </a:path>
              </a:pathLst>
            </a:custGeom>
            <a:noFill/>
            <a:ln w="0">
              <a:solidFill>
                <a:srgbClr val="000000"/>
              </a:solidFill>
              <a:prstDash val="solid"/>
              <a:round/>
              <a:headEnd/>
              <a:tailEnd/>
            </a:ln>
          </p:spPr>
          <p:txBody>
            <a:bodyPr/>
            <a:lstStyle/>
            <a:p>
              <a:endParaRPr lang="el-GR"/>
            </a:p>
          </p:txBody>
        </p:sp>
        <p:sp>
          <p:nvSpPr>
            <p:cNvPr id="154" name="Freeform 151"/>
            <p:cNvSpPr>
              <a:spLocks/>
            </p:cNvSpPr>
            <p:nvPr/>
          </p:nvSpPr>
          <p:spPr bwMode="auto">
            <a:xfrm>
              <a:off x="3363" y="2553"/>
              <a:ext cx="4" cy="24"/>
            </a:xfrm>
            <a:custGeom>
              <a:avLst/>
              <a:gdLst/>
              <a:ahLst/>
              <a:cxnLst>
                <a:cxn ang="0">
                  <a:pos x="0" y="0"/>
                </a:cxn>
                <a:cxn ang="0">
                  <a:pos x="22" y="146"/>
                </a:cxn>
                <a:cxn ang="0">
                  <a:pos x="23" y="146"/>
                </a:cxn>
              </a:cxnLst>
              <a:rect l="0" t="0" r="r" b="b"/>
              <a:pathLst>
                <a:path w="23" h="146">
                  <a:moveTo>
                    <a:pt x="0" y="0"/>
                  </a:moveTo>
                  <a:lnTo>
                    <a:pt x="22" y="146"/>
                  </a:lnTo>
                  <a:lnTo>
                    <a:pt x="23" y="146"/>
                  </a:lnTo>
                </a:path>
              </a:pathLst>
            </a:custGeom>
            <a:noFill/>
            <a:ln w="0">
              <a:solidFill>
                <a:srgbClr val="000000"/>
              </a:solidFill>
              <a:prstDash val="solid"/>
              <a:round/>
              <a:headEnd/>
              <a:tailEnd/>
            </a:ln>
          </p:spPr>
          <p:txBody>
            <a:bodyPr/>
            <a:lstStyle/>
            <a:p>
              <a:endParaRPr lang="el-GR"/>
            </a:p>
          </p:txBody>
        </p:sp>
        <p:sp>
          <p:nvSpPr>
            <p:cNvPr id="155" name="Freeform 152"/>
            <p:cNvSpPr>
              <a:spLocks/>
            </p:cNvSpPr>
            <p:nvPr/>
          </p:nvSpPr>
          <p:spPr bwMode="auto">
            <a:xfrm>
              <a:off x="3369" y="2589"/>
              <a:ext cx="3" cy="24"/>
            </a:xfrm>
            <a:custGeom>
              <a:avLst/>
              <a:gdLst/>
              <a:ahLst/>
              <a:cxnLst>
                <a:cxn ang="0">
                  <a:pos x="0" y="0"/>
                </a:cxn>
                <a:cxn ang="0">
                  <a:pos x="22" y="145"/>
                </a:cxn>
                <a:cxn ang="0">
                  <a:pos x="23" y="145"/>
                </a:cxn>
              </a:cxnLst>
              <a:rect l="0" t="0" r="r" b="b"/>
              <a:pathLst>
                <a:path w="23" h="145">
                  <a:moveTo>
                    <a:pt x="0" y="0"/>
                  </a:moveTo>
                  <a:lnTo>
                    <a:pt x="22" y="145"/>
                  </a:lnTo>
                  <a:lnTo>
                    <a:pt x="23" y="145"/>
                  </a:lnTo>
                </a:path>
              </a:pathLst>
            </a:custGeom>
            <a:noFill/>
            <a:ln w="0">
              <a:solidFill>
                <a:srgbClr val="000000"/>
              </a:solidFill>
              <a:prstDash val="solid"/>
              <a:round/>
              <a:headEnd/>
              <a:tailEnd/>
            </a:ln>
          </p:spPr>
          <p:txBody>
            <a:bodyPr/>
            <a:lstStyle/>
            <a:p>
              <a:endParaRPr lang="el-GR"/>
            </a:p>
          </p:txBody>
        </p:sp>
        <p:sp>
          <p:nvSpPr>
            <p:cNvPr id="156" name="Freeform 153"/>
            <p:cNvSpPr>
              <a:spLocks/>
            </p:cNvSpPr>
            <p:nvPr/>
          </p:nvSpPr>
          <p:spPr bwMode="auto">
            <a:xfrm>
              <a:off x="3375" y="2625"/>
              <a:ext cx="7" cy="23"/>
            </a:xfrm>
            <a:custGeom>
              <a:avLst/>
              <a:gdLst/>
              <a:ahLst/>
              <a:cxnLst>
                <a:cxn ang="0">
                  <a:pos x="0" y="0"/>
                </a:cxn>
                <a:cxn ang="0">
                  <a:pos x="38" y="141"/>
                </a:cxn>
                <a:cxn ang="0">
                  <a:pos x="39" y="141"/>
                </a:cxn>
              </a:cxnLst>
              <a:rect l="0" t="0" r="r" b="b"/>
              <a:pathLst>
                <a:path w="39" h="141">
                  <a:moveTo>
                    <a:pt x="0" y="0"/>
                  </a:moveTo>
                  <a:lnTo>
                    <a:pt x="38" y="141"/>
                  </a:lnTo>
                  <a:lnTo>
                    <a:pt x="39" y="141"/>
                  </a:lnTo>
                </a:path>
              </a:pathLst>
            </a:custGeom>
            <a:noFill/>
            <a:ln w="0">
              <a:solidFill>
                <a:srgbClr val="000000"/>
              </a:solidFill>
              <a:prstDash val="solid"/>
              <a:round/>
              <a:headEnd/>
              <a:tailEnd/>
            </a:ln>
          </p:spPr>
          <p:txBody>
            <a:bodyPr/>
            <a:lstStyle/>
            <a:p>
              <a:endParaRPr lang="el-GR"/>
            </a:p>
          </p:txBody>
        </p:sp>
        <p:sp>
          <p:nvSpPr>
            <p:cNvPr id="157" name="Freeform 154"/>
            <p:cNvSpPr>
              <a:spLocks/>
            </p:cNvSpPr>
            <p:nvPr/>
          </p:nvSpPr>
          <p:spPr bwMode="auto">
            <a:xfrm>
              <a:off x="3384" y="2660"/>
              <a:ext cx="7" cy="24"/>
            </a:xfrm>
            <a:custGeom>
              <a:avLst/>
              <a:gdLst/>
              <a:ahLst/>
              <a:cxnLst>
                <a:cxn ang="0">
                  <a:pos x="0" y="0"/>
                </a:cxn>
                <a:cxn ang="0">
                  <a:pos x="39" y="141"/>
                </a:cxn>
                <a:cxn ang="0">
                  <a:pos x="40" y="141"/>
                </a:cxn>
              </a:cxnLst>
              <a:rect l="0" t="0" r="r" b="b"/>
              <a:pathLst>
                <a:path w="40" h="141">
                  <a:moveTo>
                    <a:pt x="0" y="0"/>
                  </a:moveTo>
                  <a:lnTo>
                    <a:pt x="39" y="141"/>
                  </a:lnTo>
                  <a:lnTo>
                    <a:pt x="40" y="141"/>
                  </a:lnTo>
                </a:path>
              </a:pathLst>
            </a:custGeom>
            <a:noFill/>
            <a:ln w="0">
              <a:solidFill>
                <a:srgbClr val="000000"/>
              </a:solidFill>
              <a:prstDash val="solid"/>
              <a:round/>
              <a:headEnd/>
              <a:tailEnd/>
            </a:ln>
          </p:spPr>
          <p:txBody>
            <a:bodyPr/>
            <a:lstStyle/>
            <a:p>
              <a:endParaRPr lang="el-GR"/>
            </a:p>
          </p:txBody>
        </p:sp>
        <p:sp>
          <p:nvSpPr>
            <p:cNvPr id="158" name="Freeform 155"/>
            <p:cNvSpPr>
              <a:spLocks/>
            </p:cNvSpPr>
            <p:nvPr/>
          </p:nvSpPr>
          <p:spPr bwMode="auto">
            <a:xfrm>
              <a:off x="3394" y="2695"/>
              <a:ext cx="6" cy="24"/>
            </a:xfrm>
            <a:custGeom>
              <a:avLst/>
              <a:gdLst/>
              <a:ahLst/>
              <a:cxnLst>
                <a:cxn ang="0">
                  <a:pos x="0" y="0"/>
                </a:cxn>
                <a:cxn ang="0">
                  <a:pos x="37" y="141"/>
                </a:cxn>
                <a:cxn ang="0">
                  <a:pos x="38" y="141"/>
                </a:cxn>
              </a:cxnLst>
              <a:rect l="0" t="0" r="r" b="b"/>
              <a:pathLst>
                <a:path w="38" h="141">
                  <a:moveTo>
                    <a:pt x="0" y="0"/>
                  </a:moveTo>
                  <a:lnTo>
                    <a:pt x="37" y="141"/>
                  </a:lnTo>
                  <a:lnTo>
                    <a:pt x="38" y="141"/>
                  </a:lnTo>
                </a:path>
              </a:pathLst>
            </a:custGeom>
            <a:noFill/>
            <a:ln w="0">
              <a:solidFill>
                <a:srgbClr val="000000"/>
              </a:solidFill>
              <a:prstDash val="solid"/>
              <a:round/>
              <a:headEnd/>
              <a:tailEnd/>
            </a:ln>
          </p:spPr>
          <p:txBody>
            <a:bodyPr/>
            <a:lstStyle/>
            <a:p>
              <a:endParaRPr lang="el-GR"/>
            </a:p>
          </p:txBody>
        </p:sp>
        <p:sp>
          <p:nvSpPr>
            <p:cNvPr id="159" name="Freeform 156"/>
            <p:cNvSpPr>
              <a:spLocks/>
            </p:cNvSpPr>
            <p:nvPr/>
          </p:nvSpPr>
          <p:spPr bwMode="auto">
            <a:xfrm>
              <a:off x="3404" y="2731"/>
              <a:ext cx="8" cy="23"/>
            </a:xfrm>
            <a:custGeom>
              <a:avLst/>
              <a:gdLst/>
              <a:ahLst/>
              <a:cxnLst>
                <a:cxn ang="0">
                  <a:pos x="0" y="0"/>
                </a:cxn>
                <a:cxn ang="0">
                  <a:pos x="52" y="137"/>
                </a:cxn>
                <a:cxn ang="0">
                  <a:pos x="53" y="137"/>
                </a:cxn>
              </a:cxnLst>
              <a:rect l="0" t="0" r="r" b="b"/>
              <a:pathLst>
                <a:path w="53" h="137">
                  <a:moveTo>
                    <a:pt x="0" y="0"/>
                  </a:moveTo>
                  <a:lnTo>
                    <a:pt x="52" y="137"/>
                  </a:lnTo>
                  <a:lnTo>
                    <a:pt x="53" y="137"/>
                  </a:lnTo>
                </a:path>
              </a:pathLst>
            </a:custGeom>
            <a:noFill/>
            <a:ln w="0">
              <a:solidFill>
                <a:srgbClr val="000000"/>
              </a:solidFill>
              <a:prstDash val="solid"/>
              <a:round/>
              <a:headEnd/>
              <a:tailEnd/>
            </a:ln>
          </p:spPr>
          <p:txBody>
            <a:bodyPr/>
            <a:lstStyle/>
            <a:p>
              <a:endParaRPr lang="el-GR"/>
            </a:p>
          </p:txBody>
        </p:sp>
        <p:sp>
          <p:nvSpPr>
            <p:cNvPr id="160" name="Freeform 157"/>
            <p:cNvSpPr>
              <a:spLocks/>
            </p:cNvSpPr>
            <p:nvPr/>
          </p:nvSpPr>
          <p:spPr bwMode="auto">
            <a:xfrm>
              <a:off x="3417" y="2765"/>
              <a:ext cx="8" cy="23"/>
            </a:xfrm>
            <a:custGeom>
              <a:avLst/>
              <a:gdLst/>
              <a:ahLst/>
              <a:cxnLst>
                <a:cxn ang="0">
                  <a:pos x="0" y="0"/>
                </a:cxn>
                <a:cxn ang="0">
                  <a:pos x="52" y="138"/>
                </a:cxn>
                <a:cxn ang="0">
                  <a:pos x="53" y="138"/>
                </a:cxn>
              </a:cxnLst>
              <a:rect l="0" t="0" r="r" b="b"/>
              <a:pathLst>
                <a:path w="53" h="138">
                  <a:moveTo>
                    <a:pt x="0" y="0"/>
                  </a:moveTo>
                  <a:lnTo>
                    <a:pt x="52" y="138"/>
                  </a:lnTo>
                  <a:lnTo>
                    <a:pt x="53" y="138"/>
                  </a:lnTo>
                </a:path>
              </a:pathLst>
            </a:custGeom>
            <a:noFill/>
            <a:ln w="0">
              <a:solidFill>
                <a:srgbClr val="000000"/>
              </a:solidFill>
              <a:prstDash val="solid"/>
              <a:round/>
              <a:headEnd/>
              <a:tailEnd/>
            </a:ln>
          </p:spPr>
          <p:txBody>
            <a:bodyPr/>
            <a:lstStyle/>
            <a:p>
              <a:endParaRPr lang="el-GR"/>
            </a:p>
          </p:txBody>
        </p:sp>
        <p:sp>
          <p:nvSpPr>
            <p:cNvPr id="161" name="Freeform 158"/>
            <p:cNvSpPr>
              <a:spLocks/>
            </p:cNvSpPr>
            <p:nvPr/>
          </p:nvSpPr>
          <p:spPr bwMode="auto">
            <a:xfrm>
              <a:off x="3430" y="2799"/>
              <a:ext cx="9" cy="23"/>
            </a:xfrm>
            <a:custGeom>
              <a:avLst/>
              <a:gdLst/>
              <a:ahLst/>
              <a:cxnLst>
                <a:cxn ang="0">
                  <a:pos x="0" y="0"/>
                </a:cxn>
                <a:cxn ang="0">
                  <a:pos x="52" y="136"/>
                </a:cxn>
                <a:cxn ang="0">
                  <a:pos x="53" y="136"/>
                </a:cxn>
              </a:cxnLst>
              <a:rect l="0" t="0" r="r" b="b"/>
              <a:pathLst>
                <a:path w="53" h="136">
                  <a:moveTo>
                    <a:pt x="0" y="0"/>
                  </a:moveTo>
                  <a:lnTo>
                    <a:pt x="52" y="136"/>
                  </a:lnTo>
                  <a:lnTo>
                    <a:pt x="53" y="136"/>
                  </a:lnTo>
                </a:path>
              </a:pathLst>
            </a:custGeom>
            <a:noFill/>
            <a:ln w="0">
              <a:solidFill>
                <a:srgbClr val="000000"/>
              </a:solidFill>
              <a:prstDash val="solid"/>
              <a:round/>
              <a:headEnd/>
              <a:tailEnd/>
            </a:ln>
          </p:spPr>
          <p:txBody>
            <a:bodyPr/>
            <a:lstStyle/>
            <a:p>
              <a:endParaRPr lang="el-GR"/>
            </a:p>
          </p:txBody>
        </p:sp>
        <p:sp>
          <p:nvSpPr>
            <p:cNvPr id="162" name="Freeform 159"/>
            <p:cNvSpPr>
              <a:spLocks/>
            </p:cNvSpPr>
            <p:nvPr/>
          </p:nvSpPr>
          <p:spPr bwMode="auto">
            <a:xfrm>
              <a:off x="3443" y="2833"/>
              <a:ext cx="10" cy="22"/>
            </a:xfrm>
            <a:custGeom>
              <a:avLst/>
              <a:gdLst/>
              <a:ahLst/>
              <a:cxnLst>
                <a:cxn ang="0">
                  <a:pos x="0" y="0"/>
                </a:cxn>
                <a:cxn ang="0">
                  <a:pos x="8" y="20"/>
                </a:cxn>
                <a:cxn ang="0">
                  <a:pos x="63" y="131"/>
                </a:cxn>
                <a:cxn ang="0">
                  <a:pos x="64" y="131"/>
                </a:cxn>
              </a:cxnLst>
              <a:rect l="0" t="0" r="r" b="b"/>
              <a:pathLst>
                <a:path w="64" h="131">
                  <a:moveTo>
                    <a:pt x="0" y="0"/>
                  </a:moveTo>
                  <a:lnTo>
                    <a:pt x="8" y="20"/>
                  </a:lnTo>
                  <a:lnTo>
                    <a:pt x="63" y="131"/>
                  </a:lnTo>
                  <a:lnTo>
                    <a:pt x="64" y="131"/>
                  </a:lnTo>
                </a:path>
              </a:pathLst>
            </a:custGeom>
            <a:noFill/>
            <a:ln w="0">
              <a:solidFill>
                <a:srgbClr val="000000"/>
              </a:solidFill>
              <a:prstDash val="solid"/>
              <a:round/>
              <a:headEnd/>
              <a:tailEnd/>
            </a:ln>
          </p:spPr>
          <p:txBody>
            <a:bodyPr/>
            <a:lstStyle/>
            <a:p>
              <a:endParaRPr lang="el-GR"/>
            </a:p>
          </p:txBody>
        </p:sp>
        <p:sp>
          <p:nvSpPr>
            <p:cNvPr id="163" name="Freeform 160"/>
            <p:cNvSpPr>
              <a:spLocks/>
            </p:cNvSpPr>
            <p:nvPr/>
          </p:nvSpPr>
          <p:spPr bwMode="auto">
            <a:xfrm>
              <a:off x="3459" y="2866"/>
              <a:ext cx="11" cy="22"/>
            </a:xfrm>
            <a:custGeom>
              <a:avLst/>
              <a:gdLst/>
              <a:ahLst/>
              <a:cxnLst>
                <a:cxn ang="0">
                  <a:pos x="0" y="0"/>
                </a:cxn>
                <a:cxn ang="0">
                  <a:pos x="67" y="130"/>
                </a:cxn>
                <a:cxn ang="0">
                  <a:pos x="68" y="130"/>
                </a:cxn>
              </a:cxnLst>
              <a:rect l="0" t="0" r="r" b="b"/>
              <a:pathLst>
                <a:path w="68" h="130">
                  <a:moveTo>
                    <a:pt x="0" y="0"/>
                  </a:moveTo>
                  <a:lnTo>
                    <a:pt x="67" y="130"/>
                  </a:lnTo>
                  <a:lnTo>
                    <a:pt x="68" y="130"/>
                  </a:lnTo>
                </a:path>
              </a:pathLst>
            </a:custGeom>
            <a:noFill/>
            <a:ln w="0">
              <a:solidFill>
                <a:srgbClr val="000000"/>
              </a:solidFill>
              <a:prstDash val="solid"/>
              <a:round/>
              <a:headEnd/>
              <a:tailEnd/>
            </a:ln>
          </p:spPr>
          <p:txBody>
            <a:bodyPr/>
            <a:lstStyle/>
            <a:p>
              <a:endParaRPr lang="el-GR"/>
            </a:p>
          </p:txBody>
        </p:sp>
        <p:sp>
          <p:nvSpPr>
            <p:cNvPr id="164" name="Freeform 161"/>
            <p:cNvSpPr>
              <a:spLocks/>
            </p:cNvSpPr>
            <p:nvPr/>
          </p:nvSpPr>
          <p:spPr bwMode="auto">
            <a:xfrm>
              <a:off x="3475" y="2899"/>
              <a:ext cx="12" cy="21"/>
            </a:xfrm>
            <a:custGeom>
              <a:avLst/>
              <a:gdLst/>
              <a:ahLst/>
              <a:cxnLst>
                <a:cxn ang="0">
                  <a:pos x="0" y="0"/>
                </a:cxn>
                <a:cxn ang="0">
                  <a:pos x="66" y="130"/>
                </a:cxn>
                <a:cxn ang="0">
                  <a:pos x="67" y="130"/>
                </a:cxn>
              </a:cxnLst>
              <a:rect l="0" t="0" r="r" b="b"/>
              <a:pathLst>
                <a:path w="67" h="130">
                  <a:moveTo>
                    <a:pt x="0" y="0"/>
                  </a:moveTo>
                  <a:lnTo>
                    <a:pt x="66" y="130"/>
                  </a:lnTo>
                  <a:lnTo>
                    <a:pt x="67" y="130"/>
                  </a:lnTo>
                </a:path>
              </a:pathLst>
            </a:custGeom>
            <a:noFill/>
            <a:ln w="0">
              <a:solidFill>
                <a:srgbClr val="000000"/>
              </a:solidFill>
              <a:prstDash val="solid"/>
              <a:round/>
              <a:headEnd/>
              <a:tailEnd/>
            </a:ln>
          </p:spPr>
          <p:txBody>
            <a:bodyPr/>
            <a:lstStyle/>
            <a:p>
              <a:endParaRPr lang="el-GR"/>
            </a:p>
          </p:txBody>
        </p:sp>
        <p:sp>
          <p:nvSpPr>
            <p:cNvPr id="165" name="Freeform 162"/>
            <p:cNvSpPr>
              <a:spLocks/>
            </p:cNvSpPr>
            <p:nvPr/>
          </p:nvSpPr>
          <p:spPr bwMode="auto">
            <a:xfrm>
              <a:off x="3492" y="2931"/>
              <a:ext cx="13" cy="21"/>
            </a:xfrm>
            <a:custGeom>
              <a:avLst/>
              <a:gdLst/>
              <a:ahLst/>
              <a:cxnLst>
                <a:cxn ang="0">
                  <a:pos x="0" y="0"/>
                </a:cxn>
                <a:cxn ang="0">
                  <a:pos x="25" y="49"/>
                </a:cxn>
                <a:cxn ang="0">
                  <a:pos x="75" y="126"/>
                </a:cxn>
                <a:cxn ang="0">
                  <a:pos x="76" y="126"/>
                </a:cxn>
              </a:cxnLst>
              <a:rect l="0" t="0" r="r" b="b"/>
              <a:pathLst>
                <a:path w="76" h="126">
                  <a:moveTo>
                    <a:pt x="0" y="0"/>
                  </a:moveTo>
                  <a:lnTo>
                    <a:pt x="25" y="49"/>
                  </a:lnTo>
                  <a:lnTo>
                    <a:pt x="75" y="126"/>
                  </a:lnTo>
                  <a:lnTo>
                    <a:pt x="76" y="126"/>
                  </a:lnTo>
                </a:path>
              </a:pathLst>
            </a:custGeom>
            <a:noFill/>
            <a:ln w="0">
              <a:solidFill>
                <a:srgbClr val="000000"/>
              </a:solidFill>
              <a:prstDash val="solid"/>
              <a:round/>
              <a:headEnd/>
              <a:tailEnd/>
            </a:ln>
          </p:spPr>
          <p:txBody>
            <a:bodyPr/>
            <a:lstStyle/>
            <a:p>
              <a:endParaRPr lang="el-GR"/>
            </a:p>
          </p:txBody>
        </p:sp>
        <p:sp>
          <p:nvSpPr>
            <p:cNvPr id="166" name="Freeform 163"/>
            <p:cNvSpPr>
              <a:spLocks/>
            </p:cNvSpPr>
            <p:nvPr/>
          </p:nvSpPr>
          <p:spPr bwMode="auto">
            <a:xfrm>
              <a:off x="3511" y="2963"/>
              <a:ext cx="13" cy="20"/>
            </a:xfrm>
            <a:custGeom>
              <a:avLst/>
              <a:gdLst/>
              <a:ahLst/>
              <a:cxnLst>
                <a:cxn ang="0">
                  <a:pos x="0" y="0"/>
                </a:cxn>
                <a:cxn ang="0">
                  <a:pos x="80" y="122"/>
                </a:cxn>
                <a:cxn ang="0">
                  <a:pos x="81" y="122"/>
                </a:cxn>
              </a:cxnLst>
              <a:rect l="0" t="0" r="r" b="b"/>
              <a:pathLst>
                <a:path w="81" h="122">
                  <a:moveTo>
                    <a:pt x="0" y="0"/>
                  </a:moveTo>
                  <a:lnTo>
                    <a:pt x="80" y="122"/>
                  </a:lnTo>
                  <a:lnTo>
                    <a:pt x="81" y="122"/>
                  </a:lnTo>
                </a:path>
              </a:pathLst>
            </a:custGeom>
            <a:noFill/>
            <a:ln w="0">
              <a:solidFill>
                <a:srgbClr val="000000"/>
              </a:solidFill>
              <a:prstDash val="solid"/>
              <a:round/>
              <a:headEnd/>
              <a:tailEnd/>
            </a:ln>
          </p:spPr>
          <p:txBody>
            <a:bodyPr/>
            <a:lstStyle/>
            <a:p>
              <a:endParaRPr lang="el-GR"/>
            </a:p>
          </p:txBody>
        </p:sp>
        <p:sp>
          <p:nvSpPr>
            <p:cNvPr id="167" name="Freeform 164"/>
            <p:cNvSpPr>
              <a:spLocks/>
            </p:cNvSpPr>
            <p:nvPr/>
          </p:nvSpPr>
          <p:spPr bwMode="auto">
            <a:xfrm>
              <a:off x="3531" y="2993"/>
              <a:ext cx="13" cy="21"/>
            </a:xfrm>
            <a:custGeom>
              <a:avLst/>
              <a:gdLst/>
              <a:ahLst/>
              <a:cxnLst>
                <a:cxn ang="0">
                  <a:pos x="0" y="0"/>
                </a:cxn>
                <a:cxn ang="0">
                  <a:pos x="79" y="123"/>
                </a:cxn>
                <a:cxn ang="0">
                  <a:pos x="80" y="123"/>
                </a:cxn>
              </a:cxnLst>
              <a:rect l="0" t="0" r="r" b="b"/>
              <a:pathLst>
                <a:path w="80" h="123">
                  <a:moveTo>
                    <a:pt x="0" y="0"/>
                  </a:moveTo>
                  <a:lnTo>
                    <a:pt x="79" y="123"/>
                  </a:lnTo>
                  <a:lnTo>
                    <a:pt x="80" y="123"/>
                  </a:lnTo>
                </a:path>
              </a:pathLst>
            </a:custGeom>
            <a:noFill/>
            <a:ln w="0">
              <a:solidFill>
                <a:srgbClr val="000000"/>
              </a:solidFill>
              <a:prstDash val="solid"/>
              <a:round/>
              <a:headEnd/>
              <a:tailEnd/>
            </a:ln>
          </p:spPr>
          <p:txBody>
            <a:bodyPr/>
            <a:lstStyle/>
            <a:p>
              <a:endParaRPr lang="el-GR"/>
            </a:p>
          </p:txBody>
        </p:sp>
        <p:sp>
          <p:nvSpPr>
            <p:cNvPr id="168" name="Freeform 165"/>
            <p:cNvSpPr>
              <a:spLocks/>
            </p:cNvSpPr>
            <p:nvPr/>
          </p:nvSpPr>
          <p:spPr bwMode="auto">
            <a:xfrm>
              <a:off x="3551" y="3024"/>
              <a:ext cx="14" cy="20"/>
            </a:xfrm>
            <a:custGeom>
              <a:avLst/>
              <a:gdLst/>
              <a:ahLst/>
              <a:cxnLst>
                <a:cxn ang="0">
                  <a:pos x="0" y="0"/>
                </a:cxn>
                <a:cxn ang="0">
                  <a:pos x="48" y="74"/>
                </a:cxn>
                <a:cxn ang="0">
                  <a:pos x="84" y="119"/>
                </a:cxn>
                <a:cxn ang="0">
                  <a:pos x="85" y="119"/>
                </a:cxn>
              </a:cxnLst>
              <a:rect l="0" t="0" r="r" b="b"/>
              <a:pathLst>
                <a:path w="85" h="119">
                  <a:moveTo>
                    <a:pt x="0" y="0"/>
                  </a:moveTo>
                  <a:lnTo>
                    <a:pt x="48" y="74"/>
                  </a:lnTo>
                  <a:lnTo>
                    <a:pt x="84" y="119"/>
                  </a:lnTo>
                  <a:lnTo>
                    <a:pt x="85" y="119"/>
                  </a:lnTo>
                </a:path>
              </a:pathLst>
            </a:custGeom>
            <a:noFill/>
            <a:ln w="0">
              <a:solidFill>
                <a:srgbClr val="000000"/>
              </a:solidFill>
              <a:prstDash val="solid"/>
              <a:round/>
              <a:headEnd/>
              <a:tailEnd/>
            </a:ln>
          </p:spPr>
          <p:txBody>
            <a:bodyPr/>
            <a:lstStyle/>
            <a:p>
              <a:endParaRPr lang="el-GR"/>
            </a:p>
          </p:txBody>
        </p:sp>
        <p:sp>
          <p:nvSpPr>
            <p:cNvPr id="169" name="Freeform 166"/>
            <p:cNvSpPr>
              <a:spLocks/>
            </p:cNvSpPr>
            <p:nvPr/>
          </p:nvSpPr>
          <p:spPr bwMode="auto">
            <a:xfrm>
              <a:off x="3573" y="3053"/>
              <a:ext cx="15" cy="19"/>
            </a:xfrm>
            <a:custGeom>
              <a:avLst/>
              <a:gdLst/>
              <a:ahLst/>
              <a:cxnLst>
                <a:cxn ang="0">
                  <a:pos x="0" y="0"/>
                </a:cxn>
                <a:cxn ang="0">
                  <a:pos x="91" y="114"/>
                </a:cxn>
                <a:cxn ang="0">
                  <a:pos x="92" y="114"/>
                </a:cxn>
              </a:cxnLst>
              <a:rect l="0" t="0" r="r" b="b"/>
              <a:pathLst>
                <a:path w="92" h="114">
                  <a:moveTo>
                    <a:pt x="0" y="0"/>
                  </a:moveTo>
                  <a:lnTo>
                    <a:pt x="91" y="114"/>
                  </a:lnTo>
                  <a:lnTo>
                    <a:pt x="92" y="114"/>
                  </a:lnTo>
                </a:path>
              </a:pathLst>
            </a:custGeom>
            <a:noFill/>
            <a:ln w="0">
              <a:solidFill>
                <a:srgbClr val="000000"/>
              </a:solidFill>
              <a:prstDash val="solid"/>
              <a:round/>
              <a:headEnd/>
              <a:tailEnd/>
            </a:ln>
          </p:spPr>
          <p:txBody>
            <a:bodyPr/>
            <a:lstStyle/>
            <a:p>
              <a:endParaRPr lang="el-GR"/>
            </a:p>
          </p:txBody>
        </p:sp>
        <p:sp>
          <p:nvSpPr>
            <p:cNvPr id="170" name="Freeform 167"/>
            <p:cNvSpPr>
              <a:spLocks/>
            </p:cNvSpPr>
            <p:nvPr/>
          </p:nvSpPr>
          <p:spPr bwMode="auto">
            <a:xfrm>
              <a:off x="3595" y="3082"/>
              <a:ext cx="16" cy="19"/>
            </a:xfrm>
            <a:custGeom>
              <a:avLst/>
              <a:gdLst/>
              <a:ahLst/>
              <a:cxnLst>
                <a:cxn ang="0">
                  <a:pos x="0" y="0"/>
                </a:cxn>
                <a:cxn ang="0">
                  <a:pos x="93" y="113"/>
                </a:cxn>
                <a:cxn ang="0">
                  <a:pos x="94" y="113"/>
                </a:cxn>
              </a:cxnLst>
              <a:rect l="0" t="0" r="r" b="b"/>
              <a:pathLst>
                <a:path w="94" h="113">
                  <a:moveTo>
                    <a:pt x="0" y="0"/>
                  </a:moveTo>
                  <a:lnTo>
                    <a:pt x="93" y="113"/>
                  </a:lnTo>
                  <a:lnTo>
                    <a:pt x="94" y="113"/>
                  </a:lnTo>
                </a:path>
              </a:pathLst>
            </a:custGeom>
            <a:noFill/>
            <a:ln w="0">
              <a:solidFill>
                <a:srgbClr val="000000"/>
              </a:solidFill>
              <a:prstDash val="solid"/>
              <a:round/>
              <a:headEnd/>
              <a:tailEnd/>
            </a:ln>
          </p:spPr>
          <p:txBody>
            <a:bodyPr/>
            <a:lstStyle/>
            <a:p>
              <a:endParaRPr lang="el-GR"/>
            </a:p>
          </p:txBody>
        </p:sp>
        <p:sp>
          <p:nvSpPr>
            <p:cNvPr id="171" name="Freeform 168"/>
            <p:cNvSpPr>
              <a:spLocks/>
            </p:cNvSpPr>
            <p:nvPr/>
          </p:nvSpPr>
          <p:spPr bwMode="auto">
            <a:xfrm>
              <a:off x="3618" y="3110"/>
              <a:ext cx="16" cy="19"/>
            </a:xfrm>
            <a:custGeom>
              <a:avLst/>
              <a:gdLst/>
              <a:ahLst/>
              <a:cxnLst>
                <a:cxn ang="0">
                  <a:pos x="0" y="0"/>
                </a:cxn>
                <a:cxn ang="0">
                  <a:pos x="77" y="94"/>
                </a:cxn>
                <a:cxn ang="0">
                  <a:pos x="95" y="112"/>
                </a:cxn>
                <a:cxn ang="0">
                  <a:pos x="96" y="112"/>
                </a:cxn>
              </a:cxnLst>
              <a:rect l="0" t="0" r="r" b="b"/>
              <a:pathLst>
                <a:path w="96" h="112">
                  <a:moveTo>
                    <a:pt x="0" y="0"/>
                  </a:moveTo>
                  <a:lnTo>
                    <a:pt x="77" y="94"/>
                  </a:lnTo>
                  <a:lnTo>
                    <a:pt x="95" y="112"/>
                  </a:lnTo>
                  <a:lnTo>
                    <a:pt x="96" y="112"/>
                  </a:lnTo>
                </a:path>
              </a:pathLst>
            </a:custGeom>
            <a:noFill/>
            <a:ln w="0">
              <a:solidFill>
                <a:srgbClr val="000000"/>
              </a:solidFill>
              <a:prstDash val="solid"/>
              <a:round/>
              <a:headEnd/>
              <a:tailEnd/>
            </a:ln>
          </p:spPr>
          <p:txBody>
            <a:bodyPr/>
            <a:lstStyle/>
            <a:p>
              <a:endParaRPr lang="el-GR"/>
            </a:p>
          </p:txBody>
        </p:sp>
        <p:sp>
          <p:nvSpPr>
            <p:cNvPr id="172" name="Freeform 169"/>
            <p:cNvSpPr>
              <a:spLocks/>
            </p:cNvSpPr>
            <p:nvPr/>
          </p:nvSpPr>
          <p:spPr bwMode="auto">
            <a:xfrm>
              <a:off x="3643" y="3137"/>
              <a:ext cx="17" cy="18"/>
            </a:xfrm>
            <a:custGeom>
              <a:avLst/>
              <a:gdLst/>
              <a:ahLst/>
              <a:cxnLst>
                <a:cxn ang="0">
                  <a:pos x="0" y="0"/>
                </a:cxn>
                <a:cxn ang="0">
                  <a:pos x="103" y="104"/>
                </a:cxn>
                <a:cxn ang="0">
                  <a:pos x="104" y="104"/>
                </a:cxn>
              </a:cxnLst>
              <a:rect l="0" t="0" r="r" b="b"/>
              <a:pathLst>
                <a:path w="104" h="104">
                  <a:moveTo>
                    <a:pt x="0" y="0"/>
                  </a:moveTo>
                  <a:lnTo>
                    <a:pt x="103" y="104"/>
                  </a:lnTo>
                  <a:lnTo>
                    <a:pt x="104" y="104"/>
                  </a:lnTo>
                </a:path>
              </a:pathLst>
            </a:custGeom>
            <a:noFill/>
            <a:ln w="0">
              <a:solidFill>
                <a:srgbClr val="000000"/>
              </a:solidFill>
              <a:prstDash val="solid"/>
              <a:round/>
              <a:headEnd/>
              <a:tailEnd/>
            </a:ln>
          </p:spPr>
          <p:txBody>
            <a:bodyPr/>
            <a:lstStyle/>
            <a:p>
              <a:endParaRPr lang="el-GR"/>
            </a:p>
          </p:txBody>
        </p:sp>
        <p:sp>
          <p:nvSpPr>
            <p:cNvPr id="173" name="Freeform 170"/>
            <p:cNvSpPr>
              <a:spLocks/>
            </p:cNvSpPr>
            <p:nvPr/>
          </p:nvSpPr>
          <p:spPr bwMode="auto">
            <a:xfrm>
              <a:off x="3669" y="3163"/>
              <a:ext cx="17" cy="18"/>
            </a:xfrm>
            <a:custGeom>
              <a:avLst/>
              <a:gdLst/>
              <a:ahLst/>
              <a:cxnLst>
                <a:cxn ang="0">
                  <a:pos x="0" y="0"/>
                </a:cxn>
                <a:cxn ang="0">
                  <a:pos x="103" y="104"/>
                </a:cxn>
                <a:cxn ang="0">
                  <a:pos x="104" y="104"/>
                </a:cxn>
              </a:cxnLst>
              <a:rect l="0" t="0" r="r" b="b"/>
              <a:pathLst>
                <a:path w="104" h="104">
                  <a:moveTo>
                    <a:pt x="0" y="0"/>
                  </a:moveTo>
                  <a:lnTo>
                    <a:pt x="103" y="104"/>
                  </a:lnTo>
                  <a:lnTo>
                    <a:pt x="104" y="104"/>
                  </a:lnTo>
                </a:path>
              </a:pathLst>
            </a:custGeom>
            <a:noFill/>
            <a:ln w="0">
              <a:solidFill>
                <a:srgbClr val="000000"/>
              </a:solidFill>
              <a:prstDash val="solid"/>
              <a:round/>
              <a:headEnd/>
              <a:tailEnd/>
            </a:ln>
          </p:spPr>
          <p:txBody>
            <a:bodyPr/>
            <a:lstStyle/>
            <a:p>
              <a:endParaRPr lang="el-GR"/>
            </a:p>
          </p:txBody>
        </p:sp>
        <p:sp>
          <p:nvSpPr>
            <p:cNvPr id="174" name="Freeform 171"/>
            <p:cNvSpPr>
              <a:spLocks/>
            </p:cNvSpPr>
            <p:nvPr/>
          </p:nvSpPr>
          <p:spPr bwMode="auto">
            <a:xfrm>
              <a:off x="3694" y="3189"/>
              <a:ext cx="18" cy="18"/>
            </a:xfrm>
            <a:custGeom>
              <a:avLst/>
              <a:gdLst/>
              <a:ahLst/>
              <a:cxnLst>
                <a:cxn ang="0">
                  <a:pos x="0" y="0"/>
                </a:cxn>
                <a:cxn ang="0">
                  <a:pos x="104" y="103"/>
                </a:cxn>
                <a:cxn ang="0">
                  <a:pos x="105" y="103"/>
                </a:cxn>
              </a:cxnLst>
              <a:rect l="0" t="0" r="r" b="b"/>
              <a:pathLst>
                <a:path w="105" h="103">
                  <a:moveTo>
                    <a:pt x="0" y="0"/>
                  </a:moveTo>
                  <a:lnTo>
                    <a:pt x="104" y="103"/>
                  </a:lnTo>
                  <a:lnTo>
                    <a:pt x="105" y="103"/>
                  </a:lnTo>
                </a:path>
              </a:pathLst>
            </a:custGeom>
            <a:noFill/>
            <a:ln w="0">
              <a:solidFill>
                <a:srgbClr val="000000"/>
              </a:solidFill>
              <a:prstDash val="solid"/>
              <a:round/>
              <a:headEnd/>
              <a:tailEnd/>
            </a:ln>
          </p:spPr>
          <p:txBody>
            <a:bodyPr/>
            <a:lstStyle/>
            <a:p>
              <a:endParaRPr lang="el-GR"/>
            </a:p>
          </p:txBody>
        </p:sp>
        <p:sp>
          <p:nvSpPr>
            <p:cNvPr id="175" name="Freeform 172"/>
            <p:cNvSpPr>
              <a:spLocks/>
            </p:cNvSpPr>
            <p:nvPr/>
          </p:nvSpPr>
          <p:spPr bwMode="auto">
            <a:xfrm>
              <a:off x="3721" y="3214"/>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176" name="Freeform 173"/>
            <p:cNvSpPr>
              <a:spLocks/>
            </p:cNvSpPr>
            <p:nvPr/>
          </p:nvSpPr>
          <p:spPr bwMode="auto">
            <a:xfrm>
              <a:off x="3749" y="3237"/>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177" name="Freeform 174"/>
            <p:cNvSpPr>
              <a:spLocks/>
            </p:cNvSpPr>
            <p:nvPr/>
          </p:nvSpPr>
          <p:spPr bwMode="auto">
            <a:xfrm>
              <a:off x="3778" y="3260"/>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178" name="Freeform 175"/>
            <p:cNvSpPr>
              <a:spLocks/>
            </p:cNvSpPr>
            <p:nvPr/>
          </p:nvSpPr>
          <p:spPr bwMode="auto">
            <a:xfrm>
              <a:off x="3806" y="3283"/>
              <a:ext cx="21" cy="13"/>
            </a:xfrm>
            <a:custGeom>
              <a:avLst/>
              <a:gdLst/>
              <a:ahLst/>
              <a:cxnLst>
                <a:cxn ang="0">
                  <a:pos x="0" y="0"/>
                </a:cxn>
                <a:cxn ang="0">
                  <a:pos x="121" y="80"/>
                </a:cxn>
                <a:cxn ang="0">
                  <a:pos x="122" y="80"/>
                </a:cxn>
              </a:cxnLst>
              <a:rect l="0" t="0" r="r" b="b"/>
              <a:pathLst>
                <a:path w="122" h="80">
                  <a:moveTo>
                    <a:pt x="0" y="0"/>
                  </a:moveTo>
                  <a:lnTo>
                    <a:pt x="121" y="80"/>
                  </a:lnTo>
                  <a:lnTo>
                    <a:pt x="122" y="80"/>
                  </a:lnTo>
                </a:path>
              </a:pathLst>
            </a:custGeom>
            <a:noFill/>
            <a:ln w="0">
              <a:solidFill>
                <a:srgbClr val="000000"/>
              </a:solidFill>
              <a:prstDash val="solid"/>
              <a:round/>
              <a:headEnd/>
              <a:tailEnd/>
            </a:ln>
          </p:spPr>
          <p:txBody>
            <a:bodyPr/>
            <a:lstStyle/>
            <a:p>
              <a:endParaRPr lang="el-GR"/>
            </a:p>
          </p:txBody>
        </p:sp>
        <p:sp>
          <p:nvSpPr>
            <p:cNvPr id="179" name="Freeform 176"/>
            <p:cNvSpPr>
              <a:spLocks/>
            </p:cNvSpPr>
            <p:nvPr/>
          </p:nvSpPr>
          <p:spPr bwMode="auto">
            <a:xfrm>
              <a:off x="3837" y="3303"/>
              <a:ext cx="20" cy="13"/>
            </a:xfrm>
            <a:custGeom>
              <a:avLst/>
              <a:gdLst/>
              <a:ahLst/>
              <a:cxnLst>
                <a:cxn ang="0">
                  <a:pos x="0" y="0"/>
                </a:cxn>
                <a:cxn ang="0">
                  <a:pos x="122" y="80"/>
                </a:cxn>
                <a:cxn ang="0">
                  <a:pos x="123" y="80"/>
                </a:cxn>
              </a:cxnLst>
              <a:rect l="0" t="0" r="r" b="b"/>
              <a:pathLst>
                <a:path w="123" h="80">
                  <a:moveTo>
                    <a:pt x="0" y="0"/>
                  </a:moveTo>
                  <a:lnTo>
                    <a:pt x="122" y="80"/>
                  </a:lnTo>
                  <a:lnTo>
                    <a:pt x="123" y="80"/>
                  </a:lnTo>
                </a:path>
              </a:pathLst>
            </a:custGeom>
            <a:noFill/>
            <a:ln w="0">
              <a:solidFill>
                <a:srgbClr val="000000"/>
              </a:solidFill>
              <a:prstDash val="solid"/>
              <a:round/>
              <a:headEnd/>
              <a:tailEnd/>
            </a:ln>
          </p:spPr>
          <p:txBody>
            <a:bodyPr/>
            <a:lstStyle/>
            <a:p>
              <a:endParaRPr lang="el-GR"/>
            </a:p>
          </p:txBody>
        </p:sp>
        <p:sp>
          <p:nvSpPr>
            <p:cNvPr id="180" name="Freeform 177"/>
            <p:cNvSpPr>
              <a:spLocks/>
            </p:cNvSpPr>
            <p:nvPr/>
          </p:nvSpPr>
          <p:spPr bwMode="auto">
            <a:xfrm>
              <a:off x="3867" y="3323"/>
              <a:ext cx="21" cy="13"/>
            </a:xfrm>
            <a:custGeom>
              <a:avLst/>
              <a:gdLst/>
              <a:ahLst/>
              <a:cxnLst>
                <a:cxn ang="0">
                  <a:pos x="0" y="0"/>
                </a:cxn>
                <a:cxn ang="0">
                  <a:pos x="123" y="79"/>
                </a:cxn>
                <a:cxn ang="0">
                  <a:pos x="124" y="79"/>
                </a:cxn>
              </a:cxnLst>
              <a:rect l="0" t="0" r="r" b="b"/>
              <a:pathLst>
                <a:path w="124" h="79">
                  <a:moveTo>
                    <a:pt x="0" y="0"/>
                  </a:moveTo>
                  <a:lnTo>
                    <a:pt x="123" y="79"/>
                  </a:lnTo>
                  <a:lnTo>
                    <a:pt x="124" y="79"/>
                  </a:lnTo>
                </a:path>
              </a:pathLst>
            </a:custGeom>
            <a:noFill/>
            <a:ln w="0">
              <a:solidFill>
                <a:srgbClr val="000000"/>
              </a:solidFill>
              <a:prstDash val="solid"/>
              <a:round/>
              <a:headEnd/>
              <a:tailEnd/>
            </a:ln>
          </p:spPr>
          <p:txBody>
            <a:bodyPr/>
            <a:lstStyle/>
            <a:p>
              <a:endParaRPr lang="el-GR"/>
            </a:p>
          </p:txBody>
        </p:sp>
        <p:sp>
          <p:nvSpPr>
            <p:cNvPr id="181" name="Freeform 178"/>
            <p:cNvSpPr>
              <a:spLocks/>
            </p:cNvSpPr>
            <p:nvPr/>
          </p:nvSpPr>
          <p:spPr bwMode="auto">
            <a:xfrm>
              <a:off x="3898" y="3343"/>
              <a:ext cx="22" cy="11"/>
            </a:xfrm>
            <a:custGeom>
              <a:avLst/>
              <a:gdLst/>
              <a:ahLst/>
              <a:cxnLst>
                <a:cxn ang="0">
                  <a:pos x="0" y="0"/>
                </a:cxn>
                <a:cxn ang="0">
                  <a:pos x="130" y="66"/>
                </a:cxn>
                <a:cxn ang="0">
                  <a:pos x="131" y="66"/>
                </a:cxn>
              </a:cxnLst>
              <a:rect l="0" t="0" r="r" b="b"/>
              <a:pathLst>
                <a:path w="131" h="66">
                  <a:moveTo>
                    <a:pt x="0" y="0"/>
                  </a:moveTo>
                  <a:lnTo>
                    <a:pt x="130" y="66"/>
                  </a:lnTo>
                  <a:lnTo>
                    <a:pt x="131" y="66"/>
                  </a:lnTo>
                </a:path>
              </a:pathLst>
            </a:custGeom>
            <a:noFill/>
            <a:ln w="0">
              <a:solidFill>
                <a:srgbClr val="000000"/>
              </a:solidFill>
              <a:prstDash val="solid"/>
              <a:round/>
              <a:headEnd/>
              <a:tailEnd/>
            </a:ln>
          </p:spPr>
          <p:txBody>
            <a:bodyPr/>
            <a:lstStyle/>
            <a:p>
              <a:endParaRPr lang="el-GR"/>
            </a:p>
          </p:txBody>
        </p:sp>
        <p:sp>
          <p:nvSpPr>
            <p:cNvPr id="182" name="Freeform 179"/>
            <p:cNvSpPr>
              <a:spLocks/>
            </p:cNvSpPr>
            <p:nvPr/>
          </p:nvSpPr>
          <p:spPr bwMode="auto">
            <a:xfrm>
              <a:off x="3930" y="3359"/>
              <a:ext cx="22" cy="12"/>
            </a:xfrm>
            <a:custGeom>
              <a:avLst/>
              <a:gdLst/>
              <a:ahLst/>
              <a:cxnLst>
                <a:cxn ang="0">
                  <a:pos x="0" y="0"/>
                </a:cxn>
                <a:cxn ang="0">
                  <a:pos x="131" y="67"/>
                </a:cxn>
                <a:cxn ang="0">
                  <a:pos x="132" y="67"/>
                </a:cxn>
              </a:cxnLst>
              <a:rect l="0" t="0" r="r" b="b"/>
              <a:pathLst>
                <a:path w="132" h="67">
                  <a:moveTo>
                    <a:pt x="0" y="0"/>
                  </a:moveTo>
                  <a:lnTo>
                    <a:pt x="131" y="67"/>
                  </a:lnTo>
                  <a:lnTo>
                    <a:pt x="132" y="67"/>
                  </a:lnTo>
                </a:path>
              </a:pathLst>
            </a:custGeom>
            <a:noFill/>
            <a:ln w="0">
              <a:solidFill>
                <a:srgbClr val="000000"/>
              </a:solidFill>
              <a:prstDash val="solid"/>
              <a:round/>
              <a:headEnd/>
              <a:tailEnd/>
            </a:ln>
          </p:spPr>
          <p:txBody>
            <a:bodyPr/>
            <a:lstStyle/>
            <a:p>
              <a:endParaRPr lang="el-GR"/>
            </a:p>
          </p:txBody>
        </p:sp>
        <p:sp>
          <p:nvSpPr>
            <p:cNvPr id="183" name="Freeform 180"/>
            <p:cNvSpPr>
              <a:spLocks/>
            </p:cNvSpPr>
            <p:nvPr/>
          </p:nvSpPr>
          <p:spPr bwMode="auto">
            <a:xfrm>
              <a:off x="3963" y="3376"/>
              <a:ext cx="22" cy="11"/>
            </a:xfrm>
            <a:custGeom>
              <a:avLst/>
              <a:gdLst/>
              <a:ahLst/>
              <a:cxnLst>
                <a:cxn ang="0">
                  <a:pos x="0" y="0"/>
                </a:cxn>
                <a:cxn ang="0">
                  <a:pos x="129" y="67"/>
                </a:cxn>
                <a:cxn ang="0">
                  <a:pos x="130" y="67"/>
                </a:cxn>
              </a:cxnLst>
              <a:rect l="0" t="0" r="r" b="b"/>
              <a:pathLst>
                <a:path w="130" h="67">
                  <a:moveTo>
                    <a:pt x="0" y="0"/>
                  </a:moveTo>
                  <a:lnTo>
                    <a:pt x="129" y="67"/>
                  </a:lnTo>
                  <a:lnTo>
                    <a:pt x="130" y="67"/>
                  </a:lnTo>
                </a:path>
              </a:pathLst>
            </a:custGeom>
            <a:noFill/>
            <a:ln w="0">
              <a:solidFill>
                <a:srgbClr val="000000"/>
              </a:solidFill>
              <a:prstDash val="solid"/>
              <a:round/>
              <a:headEnd/>
              <a:tailEnd/>
            </a:ln>
          </p:spPr>
          <p:txBody>
            <a:bodyPr/>
            <a:lstStyle/>
            <a:p>
              <a:endParaRPr lang="el-GR"/>
            </a:p>
          </p:txBody>
        </p:sp>
        <p:sp>
          <p:nvSpPr>
            <p:cNvPr id="184" name="Freeform 181"/>
            <p:cNvSpPr>
              <a:spLocks/>
            </p:cNvSpPr>
            <p:nvPr/>
          </p:nvSpPr>
          <p:spPr bwMode="auto">
            <a:xfrm>
              <a:off x="3995" y="3393"/>
              <a:ext cx="23" cy="9"/>
            </a:xfrm>
            <a:custGeom>
              <a:avLst/>
              <a:gdLst/>
              <a:ahLst/>
              <a:cxnLst>
                <a:cxn ang="0">
                  <a:pos x="0" y="0"/>
                </a:cxn>
                <a:cxn ang="0">
                  <a:pos x="29" y="15"/>
                </a:cxn>
                <a:cxn ang="0">
                  <a:pos x="135" y="56"/>
                </a:cxn>
                <a:cxn ang="0">
                  <a:pos x="136" y="56"/>
                </a:cxn>
              </a:cxnLst>
              <a:rect l="0" t="0" r="r" b="b"/>
              <a:pathLst>
                <a:path w="136" h="56">
                  <a:moveTo>
                    <a:pt x="0" y="0"/>
                  </a:moveTo>
                  <a:lnTo>
                    <a:pt x="29" y="15"/>
                  </a:lnTo>
                  <a:lnTo>
                    <a:pt x="135" y="56"/>
                  </a:lnTo>
                  <a:lnTo>
                    <a:pt x="136" y="56"/>
                  </a:lnTo>
                </a:path>
              </a:pathLst>
            </a:custGeom>
            <a:noFill/>
            <a:ln w="0">
              <a:solidFill>
                <a:srgbClr val="000000"/>
              </a:solidFill>
              <a:prstDash val="solid"/>
              <a:round/>
              <a:headEnd/>
              <a:tailEnd/>
            </a:ln>
          </p:spPr>
          <p:txBody>
            <a:bodyPr/>
            <a:lstStyle/>
            <a:p>
              <a:endParaRPr lang="el-GR"/>
            </a:p>
          </p:txBody>
        </p:sp>
        <p:sp>
          <p:nvSpPr>
            <p:cNvPr id="185" name="Freeform 182"/>
            <p:cNvSpPr>
              <a:spLocks/>
            </p:cNvSpPr>
            <p:nvPr/>
          </p:nvSpPr>
          <p:spPr bwMode="auto">
            <a:xfrm>
              <a:off x="4029" y="3406"/>
              <a:ext cx="23" cy="9"/>
            </a:xfrm>
            <a:custGeom>
              <a:avLst/>
              <a:gdLst/>
              <a:ahLst/>
              <a:cxnLst>
                <a:cxn ang="0">
                  <a:pos x="0" y="0"/>
                </a:cxn>
                <a:cxn ang="0">
                  <a:pos x="137" y="52"/>
                </a:cxn>
                <a:cxn ang="0">
                  <a:pos x="138" y="52"/>
                </a:cxn>
              </a:cxnLst>
              <a:rect l="0" t="0" r="r" b="b"/>
              <a:pathLst>
                <a:path w="138" h="52">
                  <a:moveTo>
                    <a:pt x="0" y="0"/>
                  </a:moveTo>
                  <a:lnTo>
                    <a:pt x="137" y="52"/>
                  </a:lnTo>
                  <a:lnTo>
                    <a:pt x="138" y="52"/>
                  </a:lnTo>
                </a:path>
              </a:pathLst>
            </a:custGeom>
            <a:noFill/>
            <a:ln w="0">
              <a:solidFill>
                <a:srgbClr val="000000"/>
              </a:solidFill>
              <a:prstDash val="solid"/>
              <a:round/>
              <a:headEnd/>
              <a:tailEnd/>
            </a:ln>
          </p:spPr>
          <p:txBody>
            <a:bodyPr/>
            <a:lstStyle/>
            <a:p>
              <a:endParaRPr lang="el-GR"/>
            </a:p>
          </p:txBody>
        </p:sp>
        <p:sp>
          <p:nvSpPr>
            <p:cNvPr id="186" name="Freeform 183"/>
            <p:cNvSpPr>
              <a:spLocks/>
            </p:cNvSpPr>
            <p:nvPr/>
          </p:nvSpPr>
          <p:spPr bwMode="auto">
            <a:xfrm>
              <a:off x="4063" y="3419"/>
              <a:ext cx="23" cy="9"/>
            </a:xfrm>
            <a:custGeom>
              <a:avLst/>
              <a:gdLst/>
              <a:ahLst/>
              <a:cxnLst>
                <a:cxn ang="0">
                  <a:pos x="0" y="0"/>
                </a:cxn>
                <a:cxn ang="0">
                  <a:pos x="137" y="52"/>
                </a:cxn>
                <a:cxn ang="0">
                  <a:pos x="138" y="52"/>
                </a:cxn>
              </a:cxnLst>
              <a:rect l="0" t="0" r="r" b="b"/>
              <a:pathLst>
                <a:path w="138" h="52">
                  <a:moveTo>
                    <a:pt x="0" y="0"/>
                  </a:moveTo>
                  <a:lnTo>
                    <a:pt x="137" y="52"/>
                  </a:lnTo>
                  <a:lnTo>
                    <a:pt x="138" y="52"/>
                  </a:lnTo>
                </a:path>
              </a:pathLst>
            </a:custGeom>
            <a:noFill/>
            <a:ln w="0">
              <a:solidFill>
                <a:srgbClr val="000000"/>
              </a:solidFill>
              <a:prstDash val="solid"/>
              <a:round/>
              <a:headEnd/>
              <a:tailEnd/>
            </a:ln>
          </p:spPr>
          <p:txBody>
            <a:bodyPr/>
            <a:lstStyle/>
            <a:p>
              <a:endParaRPr lang="el-GR"/>
            </a:p>
          </p:txBody>
        </p:sp>
        <p:sp>
          <p:nvSpPr>
            <p:cNvPr id="187" name="Freeform 184"/>
            <p:cNvSpPr>
              <a:spLocks/>
            </p:cNvSpPr>
            <p:nvPr/>
          </p:nvSpPr>
          <p:spPr bwMode="auto">
            <a:xfrm>
              <a:off x="4097" y="3433"/>
              <a:ext cx="24" cy="7"/>
            </a:xfrm>
            <a:custGeom>
              <a:avLst/>
              <a:gdLst/>
              <a:ahLst/>
              <a:cxnLst>
                <a:cxn ang="0">
                  <a:pos x="0" y="0"/>
                </a:cxn>
                <a:cxn ang="0">
                  <a:pos x="61" y="24"/>
                </a:cxn>
                <a:cxn ang="0">
                  <a:pos x="139" y="45"/>
                </a:cxn>
                <a:cxn ang="0">
                  <a:pos x="140" y="45"/>
                </a:cxn>
              </a:cxnLst>
              <a:rect l="0" t="0" r="r" b="b"/>
              <a:pathLst>
                <a:path w="140" h="45">
                  <a:moveTo>
                    <a:pt x="0" y="0"/>
                  </a:moveTo>
                  <a:lnTo>
                    <a:pt x="61" y="24"/>
                  </a:lnTo>
                  <a:lnTo>
                    <a:pt x="139" y="45"/>
                  </a:lnTo>
                  <a:lnTo>
                    <a:pt x="140" y="45"/>
                  </a:lnTo>
                </a:path>
              </a:pathLst>
            </a:custGeom>
            <a:noFill/>
            <a:ln w="0">
              <a:solidFill>
                <a:srgbClr val="000000"/>
              </a:solidFill>
              <a:prstDash val="solid"/>
              <a:round/>
              <a:headEnd/>
              <a:tailEnd/>
            </a:ln>
          </p:spPr>
          <p:txBody>
            <a:bodyPr/>
            <a:lstStyle/>
            <a:p>
              <a:endParaRPr lang="el-GR"/>
            </a:p>
          </p:txBody>
        </p:sp>
        <p:sp>
          <p:nvSpPr>
            <p:cNvPr id="188" name="Freeform 185"/>
            <p:cNvSpPr>
              <a:spLocks/>
            </p:cNvSpPr>
            <p:nvPr/>
          </p:nvSpPr>
          <p:spPr bwMode="auto">
            <a:xfrm>
              <a:off x="4132" y="3443"/>
              <a:ext cx="24" cy="7"/>
            </a:xfrm>
            <a:custGeom>
              <a:avLst/>
              <a:gdLst/>
              <a:ahLst/>
              <a:cxnLst>
                <a:cxn ang="0">
                  <a:pos x="0" y="0"/>
                </a:cxn>
                <a:cxn ang="0">
                  <a:pos x="141" y="38"/>
                </a:cxn>
                <a:cxn ang="0">
                  <a:pos x="142" y="38"/>
                </a:cxn>
              </a:cxnLst>
              <a:rect l="0" t="0" r="r" b="b"/>
              <a:pathLst>
                <a:path w="142" h="38">
                  <a:moveTo>
                    <a:pt x="0" y="0"/>
                  </a:moveTo>
                  <a:lnTo>
                    <a:pt x="141" y="38"/>
                  </a:lnTo>
                  <a:lnTo>
                    <a:pt x="142" y="38"/>
                  </a:lnTo>
                </a:path>
              </a:pathLst>
            </a:custGeom>
            <a:noFill/>
            <a:ln w="0">
              <a:solidFill>
                <a:srgbClr val="000000"/>
              </a:solidFill>
              <a:prstDash val="solid"/>
              <a:round/>
              <a:headEnd/>
              <a:tailEnd/>
            </a:ln>
          </p:spPr>
          <p:txBody>
            <a:bodyPr/>
            <a:lstStyle/>
            <a:p>
              <a:endParaRPr lang="el-GR"/>
            </a:p>
          </p:txBody>
        </p:sp>
        <p:sp>
          <p:nvSpPr>
            <p:cNvPr id="189" name="Freeform 186"/>
            <p:cNvSpPr>
              <a:spLocks/>
            </p:cNvSpPr>
            <p:nvPr/>
          </p:nvSpPr>
          <p:spPr bwMode="auto">
            <a:xfrm>
              <a:off x="4167" y="3453"/>
              <a:ext cx="24" cy="6"/>
            </a:xfrm>
            <a:custGeom>
              <a:avLst/>
              <a:gdLst/>
              <a:ahLst/>
              <a:cxnLst>
                <a:cxn ang="0">
                  <a:pos x="0" y="0"/>
                </a:cxn>
                <a:cxn ang="0">
                  <a:pos x="141" y="39"/>
                </a:cxn>
                <a:cxn ang="0">
                  <a:pos x="142" y="39"/>
                </a:cxn>
              </a:cxnLst>
              <a:rect l="0" t="0" r="r" b="b"/>
              <a:pathLst>
                <a:path w="142" h="39">
                  <a:moveTo>
                    <a:pt x="0" y="0"/>
                  </a:moveTo>
                  <a:lnTo>
                    <a:pt x="141" y="39"/>
                  </a:lnTo>
                  <a:lnTo>
                    <a:pt x="142" y="39"/>
                  </a:lnTo>
                </a:path>
              </a:pathLst>
            </a:custGeom>
            <a:noFill/>
            <a:ln w="0">
              <a:solidFill>
                <a:srgbClr val="000000"/>
              </a:solidFill>
              <a:prstDash val="solid"/>
              <a:round/>
              <a:headEnd/>
              <a:tailEnd/>
            </a:ln>
          </p:spPr>
          <p:txBody>
            <a:bodyPr/>
            <a:lstStyle/>
            <a:p>
              <a:endParaRPr lang="el-GR"/>
            </a:p>
          </p:txBody>
        </p:sp>
        <p:sp>
          <p:nvSpPr>
            <p:cNvPr id="190" name="Freeform 187"/>
            <p:cNvSpPr>
              <a:spLocks/>
            </p:cNvSpPr>
            <p:nvPr/>
          </p:nvSpPr>
          <p:spPr bwMode="auto">
            <a:xfrm>
              <a:off x="4203" y="3462"/>
              <a:ext cx="23" cy="6"/>
            </a:xfrm>
            <a:custGeom>
              <a:avLst/>
              <a:gdLst/>
              <a:ahLst/>
              <a:cxnLst>
                <a:cxn ang="0">
                  <a:pos x="0" y="0"/>
                </a:cxn>
                <a:cxn ang="0">
                  <a:pos x="95" y="25"/>
                </a:cxn>
                <a:cxn ang="0">
                  <a:pos x="142" y="32"/>
                </a:cxn>
                <a:cxn ang="0">
                  <a:pos x="143" y="32"/>
                </a:cxn>
              </a:cxnLst>
              <a:rect l="0" t="0" r="r" b="b"/>
              <a:pathLst>
                <a:path w="143" h="32">
                  <a:moveTo>
                    <a:pt x="0" y="0"/>
                  </a:moveTo>
                  <a:lnTo>
                    <a:pt x="95" y="25"/>
                  </a:lnTo>
                  <a:lnTo>
                    <a:pt x="142" y="32"/>
                  </a:lnTo>
                  <a:lnTo>
                    <a:pt x="143" y="32"/>
                  </a:lnTo>
                </a:path>
              </a:pathLst>
            </a:custGeom>
            <a:noFill/>
            <a:ln w="0">
              <a:solidFill>
                <a:srgbClr val="000000"/>
              </a:solidFill>
              <a:prstDash val="solid"/>
              <a:round/>
              <a:headEnd/>
              <a:tailEnd/>
            </a:ln>
          </p:spPr>
          <p:txBody>
            <a:bodyPr/>
            <a:lstStyle/>
            <a:p>
              <a:endParaRPr lang="el-GR"/>
            </a:p>
          </p:txBody>
        </p:sp>
        <p:sp>
          <p:nvSpPr>
            <p:cNvPr id="191" name="Freeform 188"/>
            <p:cNvSpPr>
              <a:spLocks/>
            </p:cNvSpPr>
            <p:nvPr/>
          </p:nvSpPr>
          <p:spPr bwMode="auto">
            <a:xfrm>
              <a:off x="4238" y="3470"/>
              <a:ext cx="25" cy="3"/>
            </a:xfrm>
            <a:custGeom>
              <a:avLst/>
              <a:gdLst/>
              <a:ahLst/>
              <a:cxnLst>
                <a:cxn ang="0">
                  <a:pos x="0" y="0"/>
                </a:cxn>
                <a:cxn ang="0">
                  <a:pos x="144" y="23"/>
                </a:cxn>
                <a:cxn ang="0">
                  <a:pos x="145" y="23"/>
                </a:cxn>
              </a:cxnLst>
              <a:rect l="0" t="0" r="r" b="b"/>
              <a:pathLst>
                <a:path w="145" h="23">
                  <a:moveTo>
                    <a:pt x="0" y="0"/>
                  </a:moveTo>
                  <a:lnTo>
                    <a:pt x="144" y="23"/>
                  </a:lnTo>
                  <a:lnTo>
                    <a:pt x="145" y="23"/>
                  </a:lnTo>
                </a:path>
              </a:pathLst>
            </a:custGeom>
            <a:noFill/>
            <a:ln w="0">
              <a:solidFill>
                <a:srgbClr val="000000"/>
              </a:solidFill>
              <a:prstDash val="solid"/>
              <a:round/>
              <a:headEnd/>
              <a:tailEnd/>
            </a:ln>
          </p:spPr>
          <p:txBody>
            <a:bodyPr/>
            <a:lstStyle/>
            <a:p>
              <a:endParaRPr lang="el-GR"/>
            </a:p>
          </p:txBody>
        </p:sp>
        <p:sp>
          <p:nvSpPr>
            <p:cNvPr id="192" name="Freeform 189"/>
            <p:cNvSpPr>
              <a:spLocks/>
            </p:cNvSpPr>
            <p:nvPr/>
          </p:nvSpPr>
          <p:spPr bwMode="auto">
            <a:xfrm>
              <a:off x="4274" y="3475"/>
              <a:ext cx="25" cy="4"/>
            </a:xfrm>
            <a:custGeom>
              <a:avLst/>
              <a:gdLst/>
              <a:ahLst/>
              <a:cxnLst>
                <a:cxn ang="0">
                  <a:pos x="0" y="0"/>
                </a:cxn>
                <a:cxn ang="0">
                  <a:pos x="144" y="23"/>
                </a:cxn>
                <a:cxn ang="0">
                  <a:pos x="145" y="23"/>
                </a:cxn>
              </a:cxnLst>
              <a:rect l="0" t="0" r="r" b="b"/>
              <a:pathLst>
                <a:path w="145" h="23">
                  <a:moveTo>
                    <a:pt x="0" y="0"/>
                  </a:moveTo>
                  <a:lnTo>
                    <a:pt x="144" y="23"/>
                  </a:lnTo>
                  <a:lnTo>
                    <a:pt x="145" y="23"/>
                  </a:lnTo>
                </a:path>
              </a:pathLst>
            </a:custGeom>
            <a:noFill/>
            <a:ln w="0">
              <a:solidFill>
                <a:srgbClr val="000000"/>
              </a:solidFill>
              <a:prstDash val="solid"/>
              <a:round/>
              <a:headEnd/>
              <a:tailEnd/>
            </a:ln>
          </p:spPr>
          <p:txBody>
            <a:bodyPr/>
            <a:lstStyle/>
            <a:p>
              <a:endParaRPr lang="el-GR"/>
            </a:p>
          </p:txBody>
        </p:sp>
        <p:sp>
          <p:nvSpPr>
            <p:cNvPr id="193" name="Freeform 190"/>
            <p:cNvSpPr>
              <a:spLocks/>
            </p:cNvSpPr>
            <p:nvPr/>
          </p:nvSpPr>
          <p:spPr bwMode="auto">
            <a:xfrm>
              <a:off x="4310" y="3481"/>
              <a:ext cx="25" cy="3"/>
            </a:xfrm>
            <a:custGeom>
              <a:avLst/>
              <a:gdLst/>
              <a:ahLst/>
              <a:cxnLst>
                <a:cxn ang="0">
                  <a:pos x="0" y="0"/>
                </a:cxn>
                <a:cxn ang="0">
                  <a:pos x="129" y="20"/>
                </a:cxn>
                <a:cxn ang="0">
                  <a:pos x="144" y="21"/>
                </a:cxn>
                <a:cxn ang="0">
                  <a:pos x="145" y="21"/>
                </a:cxn>
              </a:cxnLst>
              <a:rect l="0" t="0" r="r" b="b"/>
              <a:pathLst>
                <a:path w="145" h="21">
                  <a:moveTo>
                    <a:pt x="0" y="0"/>
                  </a:moveTo>
                  <a:lnTo>
                    <a:pt x="129" y="20"/>
                  </a:lnTo>
                  <a:lnTo>
                    <a:pt x="144" y="21"/>
                  </a:lnTo>
                  <a:lnTo>
                    <a:pt x="145" y="21"/>
                  </a:lnTo>
                </a:path>
              </a:pathLst>
            </a:custGeom>
            <a:noFill/>
            <a:ln w="0">
              <a:solidFill>
                <a:srgbClr val="000000"/>
              </a:solidFill>
              <a:prstDash val="solid"/>
              <a:round/>
              <a:headEnd/>
              <a:tailEnd/>
            </a:ln>
          </p:spPr>
          <p:txBody>
            <a:bodyPr/>
            <a:lstStyle/>
            <a:p>
              <a:endParaRPr lang="el-GR"/>
            </a:p>
          </p:txBody>
        </p:sp>
        <p:sp>
          <p:nvSpPr>
            <p:cNvPr id="194" name="Freeform 191"/>
            <p:cNvSpPr>
              <a:spLocks/>
            </p:cNvSpPr>
            <p:nvPr/>
          </p:nvSpPr>
          <p:spPr bwMode="auto">
            <a:xfrm>
              <a:off x="4347" y="3485"/>
              <a:ext cx="24" cy="2"/>
            </a:xfrm>
            <a:custGeom>
              <a:avLst/>
              <a:gdLst/>
              <a:ahLst/>
              <a:cxnLst>
                <a:cxn ang="0">
                  <a:pos x="0" y="0"/>
                </a:cxn>
                <a:cxn ang="0">
                  <a:pos x="146" y="8"/>
                </a:cxn>
                <a:cxn ang="0">
                  <a:pos x="147" y="8"/>
                </a:cxn>
              </a:cxnLst>
              <a:rect l="0" t="0" r="r" b="b"/>
              <a:pathLst>
                <a:path w="147" h="8">
                  <a:moveTo>
                    <a:pt x="0" y="0"/>
                  </a:moveTo>
                  <a:lnTo>
                    <a:pt x="146" y="8"/>
                  </a:lnTo>
                  <a:lnTo>
                    <a:pt x="147" y="8"/>
                  </a:lnTo>
                </a:path>
              </a:pathLst>
            </a:custGeom>
            <a:noFill/>
            <a:ln w="0">
              <a:solidFill>
                <a:srgbClr val="000000"/>
              </a:solidFill>
              <a:prstDash val="solid"/>
              <a:round/>
              <a:headEnd/>
              <a:tailEnd/>
            </a:ln>
          </p:spPr>
          <p:txBody>
            <a:bodyPr/>
            <a:lstStyle/>
            <a:p>
              <a:endParaRPr lang="el-GR"/>
            </a:p>
          </p:txBody>
        </p:sp>
        <p:sp>
          <p:nvSpPr>
            <p:cNvPr id="195" name="Freeform 192"/>
            <p:cNvSpPr>
              <a:spLocks/>
            </p:cNvSpPr>
            <p:nvPr/>
          </p:nvSpPr>
          <p:spPr bwMode="auto">
            <a:xfrm>
              <a:off x="4383" y="3487"/>
              <a:ext cx="24" cy="1"/>
            </a:xfrm>
            <a:custGeom>
              <a:avLst/>
              <a:gdLst/>
              <a:ahLst/>
              <a:cxnLst>
                <a:cxn ang="0">
                  <a:pos x="0" y="0"/>
                </a:cxn>
                <a:cxn ang="0">
                  <a:pos x="146" y="8"/>
                </a:cxn>
                <a:cxn ang="0">
                  <a:pos x="147" y="8"/>
                </a:cxn>
              </a:cxnLst>
              <a:rect l="0" t="0" r="r" b="b"/>
              <a:pathLst>
                <a:path w="147" h="8">
                  <a:moveTo>
                    <a:pt x="0" y="0"/>
                  </a:moveTo>
                  <a:lnTo>
                    <a:pt x="146" y="8"/>
                  </a:lnTo>
                  <a:lnTo>
                    <a:pt x="147" y="8"/>
                  </a:lnTo>
                </a:path>
              </a:pathLst>
            </a:custGeom>
            <a:noFill/>
            <a:ln w="0">
              <a:solidFill>
                <a:srgbClr val="000000"/>
              </a:solidFill>
              <a:prstDash val="solid"/>
              <a:round/>
              <a:headEnd/>
              <a:tailEnd/>
            </a:ln>
          </p:spPr>
          <p:txBody>
            <a:bodyPr/>
            <a:lstStyle/>
            <a:p>
              <a:endParaRPr lang="el-GR"/>
            </a:p>
          </p:txBody>
        </p:sp>
        <p:sp>
          <p:nvSpPr>
            <p:cNvPr id="196" name="Freeform 193"/>
            <p:cNvSpPr>
              <a:spLocks/>
            </p:cNvSpPr>
            <p:nvPr/>
          </p:nvSpPr>
          <p:spPr bwMode="auto">
            <a:xfrm>
              <a:off x="4420" y="3489"/>
              <a:ext cx="24" cy="1"/>
            </a:xfrm>
            <a:custGeom>
              <a:avLst/>
              <a:gdLst/>
              <a:ahLst/>
              <a:cxnLst>
                <a:cxn ang="0">
                  <a:pos x="0" y="0"/>
                </a:cxn>
                <a:cxn ang="0">
                  <a:pos x="145" y="7"/>
                </a:cxn>
                <a:cxn ang="0">
                  <a:pos x="146" y="7"/>
                </a:cxn>
              </a:cxnLst>
              <a:rect l="0" t="0" r="r" b="b"/>
              <a:pathLst>
                <a:path w="146" h="7">
                  <a:moveTo>
                    <a:pt x="0" y="0"/>
                  </a:moveTo>
                  <a:lnTo>
                    <a:pt x="145" y="7"/>
                  </a:lnTo>
                  <a:lnTo>
                    <a:pt x="146" y="7"/>
                  </a:lnTo>
                </a:path>
              </a:pathLst>
            </a:custGeom>
            <a:noFill/>
            <a:ln w="0">
              <a:solidFill>
                <a:srgbClr val="000000"/>
              </a:solidFill>
              <a:prstDash val="solid"/>
              <a:round/>
              <a:headEnd/>
              <a:tailEnd/>
            </a:ln>
          </p:spPr>
          <p:txBody>
            <a:bodyPr/>
            <a:lstStyle/>
            <a:p>
              <a:endParaRPr lang="el-GR"/>
            </a:p>
          </p:txBody>
        </p:sp>
        <p:sp>
          <p:nvSpPr>
            <p:cNvPr id="197" name="Freeform 194"/>
            <p:cNvSpPr>
              <a:spLocks/>
            </p:cNvSpPr>
            <p:nvPr/>
          </p:nvSpPr>
          <p:spPr bwMode="auto">
            <a:xfrm>
              <a:off x="4456" y="3489"/>
              <a:ext cx="24" cy="1"/>
            </a:xfrm>
            <a:custGeom>
              <a:avLst/>
              <a:gdLst/>
              <a:ahLst/>
              <a:cxnLst>
                <a:cxn ang="0">
                  <a:pos x="0" y="7"/>
                </a:cxn>
                <a:cxn ang="0">
                  <a:pos x="145" y="0"/>
                </a:cxn>
                <a:cxn ang="0">
                  <a:pos x="146" y="0"/>
                </a:cxn>
              </a:cxnLst>
              <a:rect l="0" t="0" r="r" b="b"/>
              <a:pathLst>
                <a:path w="146" h="7">
                  <a:moveTo>
                    <a:pt x="0" y="7"/>
                  </a:moveTo>
                  <a:lnTo>
                    <a:pt x="145" y="0"/>
                  </a:lnTo>
                  <a:lnTo>
                    <a:pt x="146" y="0"/>
                  </a:lnTo>
                </a:path>
              </a:pathLst>
            </a:custGeom>
            <a:noFill/>
            <a:ln w="0">
              <a:solidFill>
                <a:srgbClr val="000000"/>
              </a:solidFill>
              <a:prstDash val="solid"/>
              <a:round/>
              <a:headEnd/>
              <a:tailEnd/>
            </a:ln>
          </p:spPr>
          <p:txBody>
            <a:bodyPr/>
            <a:lstStyle/>
            <a:p>
              <a:endParaRPr lang="el-GR"/>
            </a:p>
          </p:txBody>
        </p:sp>
        <p:sp>
          <p:nvSpPr>
            <p:cNvPr id="198" name="Freeform 195"/>
            <p:cNvSpPr>
              <a:spLocks/>
            </p:cNvSpPr>
            <p:nvPr/>
          </p:nvSpPr>
          <p:spPr bwMode="auto">
            <a:xfrm>
              <a:off x="4492" y="3487"/>
              <a:ext cx="25" cy="1"/>
            </a:xfrm>
            <a:custGeom>
              <a:avLst/>
              <a:gdLst/>
              <a:ahLst/>
              <a:cxnLst>
                <a:cxn ang="0">
                  <a:pos x="0" y="8"/>
                </a:cxn>
                <a:cxn ang="0">
                  <a:pos x="146" y="0"/>
                </a:cxn>
                <a:cxn ang="0">
                  <a:pos x="147" y="0"/>
                </a:cxn>
              </a:cxnLst>
              <a:rect l="0" t="0" r="r" b="b"/>
              <a:pathLst>
                <a:path w="147" h="8">
                  <a:moveTo>
                    <a:pt x="0" y="8"/>
                  </a:moveTo>
                  <a:lnTo>
                    <a:pt x="146" y="0"/>
                  </a:lnTo>
                  <a:lnTo>
                    <a:pt x="147" y="0"/>
                  </a:lnTo>
                </a:path>
              </a:pathLst>
            </a:custGeom>
            <a:noFill/>
            <a:ln w="0">
              <a:solidFill>
                <a:srgbClr val="000000"/>
              </a:solidFill>
              <a:prstDash val="solid"/>
              <a:round/>
              <a:headEnd/>
              <a:tailEnd/>
            </a:ln>
          </p:spPr>
          <p:txBody>
            <a:bodyPr/>
            <a:lstStyle/>
            <a:p>
              <a:endParaRPr lang="el-GR"/>
            </a:p>
          </p:txBody>
        </p:sp>
        <p:sp>
          <p:nvSpPr>
            <p:cNvPr id="199" name="Freeform 196"/>
            <p:cNvSpPr>
              <a:spLocks/>
            </p:cNvSpPr>
            <p:nvPr/>
          </p:nvSpPr>
          <p:spPr bwMode="auto">
            <a:xfrm>
              <a:off x="4529" y="3485"/>
              <a:ext cx="24" cy="1"/>
            </a:xfrm>
            <a:custGeom>
              <a:avLst/>
              <a:gdLst/>
              <a:ahLst/>
              <a:cxnLst>
                <a:cxn ang="0">
                  <a:pos x="0" y="8"/>
                </a:cxn>
                <a:cxn ang="0">
                  <a:pos x="146" y="0"/>
                </a:cxn>
                <a:cxn ang="0">
                  <a:pos x="147" y="0"/>
                </a:cxn>
              </a:cxnLst>
              <a:rect l="0" t="0" r="r" b="b"/>
              <a:pathLst>
                <a:path w="147" h="8">
                  <a:moveTo>
                    <a:pt x="0" y="8"/>
                  </a:moveTo>
                  <a:lnTo>
                    <a:pt x="146" y="0"/>
                  </a:lnTo>
                  <a:lnTo>
                    <a:pt x="147" y="0"/>
                  </a:lnTo>
                </a:path>
              </a:pathLst>
            </a:custGeom>
            <a:noFill/>
            <a:ln w="0">
              <a:solidFill>
                <a:srgbClr val="000000"/>
              </a:solidFill>
              <a:prstDash val="solid"/>
              <a:round/>
              <a:headEnd/>
              <a:tailEnd/>
            </a:ln>
          </p:spPr>
          <p:txBody>
            <a:bodyPr/>
            <a:lstStyle/>
            <a:p>
              <a:endParaRPr lang="el-GR"/>
            </a:p>
          </p:txBody>
        </p:sp>
        <p:sp>
          <p:nvSpPr>
            <p:cNvPr id="200" name="Freeform 197"/>
            <p:cNvSpPr>
              <a:spLocks/>
            </p:cNvSpPr>
            <p:nvPr/>
          </p:nvSpPr>
          <p:spPr bwMode="auto">
            <a:xfrm>
              <a:off x="4565" y="3480"/>
              <a:ext cx="24" cy="4"/>
            </a:xfrm>
            <a:custGeom>
              <a:avLst/>
              <a:gdLst/>
              <a:ahLst/>
              <a:cxnLst>
                <a:cxn ang="0">
                  <a:pos x="0" y="23"/>
                </a:cxn>
                <a:cxn ang="0">
                  <a:pos x="144" y="0"/>
                </a:cxn>
                <a:cxn ang="0">
                  <a:pos x="145" y="0"/>
                </a:cxn>
              </a:cxnLst>
              <a:rect l="0" t="0" r="r" b="b"/>
              <a:pathLst>
                <a:path w="145" h="23">
                  <a:moveTo>
                    <a:pt x="0" y="23"/>
                  </a:moveTo>
                  <a:lnTo>
                    <a:pt x="144" y="0"/>
                  </a:lnTo>
                  <a:lnTo>
                    <a:pt x="145" y="0"/>
                  </a:lnTo>
                </a:path>
              </a:pathLst>
            </a:custGeom>
            <a:noFill/>
            <a:ln w="0">
              <a:solidFill>
                <a:srgbClr val="000000"/>
              </a:solidFill>
              <a:prstDash val="solid"/>
              <a:round/>
              <a:headEnd/>
              <a:tailEnd/>
            </a:ln>
          </p:spPr>
          <p:txBody>
            <a:bodyPr/>
            <a:lstStyle/>
            <a:p>
              <a:endParaRPr lang="el-GR"/>
            </a:p>
          </p:txBody>
        </p:sp>
        <p:sp>
          <p:nvSpPr>
            <p:cNvPr id="201" name="Freeform 198"/>
            <p:cNvSpPr>
              <a:spLocks/>
            </p:cNvSpPr>
            <p:nvPr/>
          </p:nvSpPr>
          <p:spPr bwMode="auto">
            <a:xfrm>
              <a:off x="4601" y="3474"/>
              <a:ext cx="24" cy="4"/>
            </a:xfrm>
            <a:custGeom>
              <a:avLst/>
              <a:gdLst/>
              <a:ahLst/>
              <a:cxnLst>
                <a:cxn ang="0">
                  <a:pos x="0" y="24"/>
                </a:cxn>
                <a:cxn ang="0">
                  <a:pos x="144" y="0"/>
                </a:cxn>
                <a:cxn ang="0">
                  <a:pos x="145" y="0"/>
                </a:cxn>
              </a:cxnLst>
              <a:rect l="0" t="0" r="r" b="b"/>
              <a:pathLst>
                <a:path w="145" h="24">
                  <a:moveTo>
                    <a:pt x="0" y="24"/>
                  </a:moveTo>
                  <a:lnTo>
                    <a:pt x="144" y="0"/>
                  </a:lnTo>
                  <a:lnTo>
                    <a:pt x="145" y="0"/>
                  </a:lnTo>
                </a:path>
              </a:pathLst>
            </a:custGeom>
            <a:noFill/>
            <a:ln w="0">
              <a:solidFill>
                <a:srgbClr val="000000"/>
              </a:solidFill>
              <a:prstDash val="solid"/>
              <a:round/>
              <a:headEnd/>
              <a:tailEnd/>
            </a:ln>
          </p:spPr>
          <p:txBody>
            <a:bodyPr/>
            <a:lstStyle/>
            <a:p>
              <a:endParaRPr lang="el-GR"/>
            </a:p>
          </p:txBody>
        </p:sp>
        <p:sp>
          <p:nvSpPr>
            <p:cNvPr id="202" name="Freeform 199"/>
            <p:cNvSpPr>
              <a:spLocks/>
            </p:cNvSpPr>
            <p:nvPr/>
          </p:nvSpPr>
          <p:spPr bwMode="auto">
            <a:xfrm>
              <a:off x="4637" y="3469"/>
              <a:ext cx="24" cy="3"/>
            </a:xfrm>
            <a:custGeom>
              <a:avLst/>
              <a:gdLst/>
              <a:ahLst/>
              <a:cxnLst>
                <a:cxn ang="0">
                  <a:pos x="0" y="23"/>
                </a:cxn>
                <a:cxn ang="0">
                  <a:pos x="145" y="0"/>
                </a:cxn>
                <a:cxn ang="0">
                  <a:pos x="146" y="0"/>
                </a:cxn>
              </a:cxnLst>
              <a:rect l="0" t="0" r="r" b="b"/>
              <a:pathLst>
                <a:path w="146" h="23">
                  <a:moveTo>
                    <a:pt x="0" y="23"/>
                  </a:moveTo>
                  <a:lnTo>
                    <a:pt x="145" y="0"/>
                  </a:lnTo>
                  <a:lnTo>
                    <a:pt x="146" y="0"/>
                  </a:lnTo>
                </a:path>
              </a:pathLst>
            </a:custGeom>
            <a:noFill/>
            <a:ln w="0">
              <a:solidFill>
                <a:srgbClr val="000000"/>
              </a:solidFill>
              <a:prstDash val="solid"/>
              <a:round/>
              <a:headEnd/>
              <a:tailEnd/>
            </a:ln>
          </p:spPr>
          <p:txBody>
            <a:bodyPr/>
            <a:lstStyle/>
            <a:p>
              <a:endParaRPr lang="el-GR"/>
            </a:p>
          </p:txBody>
        </p:sp>
        <p:sp>
          <p:nvSpPr>
            <p:cNvPr id="203" name="Freeform 200"/>
            <p:cNvSpPr>
              <a:spLocks/>
            </p:cNvSpPr>
            <p:nvPr/>
          </p:nvSpPr>
          <p:spPr bwMode="auto">
            <a:xfrm>
              <a:off x="4673" y="3460"/>
              <a:ext cx="24" cy="7"/>
            </a:xfrm>
            <a:custGeom>
              <a:avLst/>
              <a:gdLst/>
              <a:ahLst/>
              <a:cxnLst>
                <a:cxn ang="0">
                  <a:pos x="0" y="37"/>
                </a:cxn>
                <a:cxn ang="0">
                  <a:pos x="11" y="35"/>
                </a:cxn>
                <a:cxn ang="0">
                  <a:pos x="141" y="0"/>
                </a:cxn>
                <a:cxn ang="0">
                  <a:pos x="142" y="0"/>
                </a:cxn>
              </a:cxnLst>
              <a:rect l="0" t="0" r="r" b="b"/>
              <a:pathLst>
                <a:path w="142" h="37">
                  <a:moveTo>
                    <a:pt x="0" y="37"/>
                  </a:moveTo>
                  <a:lnTo>
                    <a:pt x="11" y="35"/>
                  </a:lnTo>
                  <a:lnTo>
                    <a:pt x="141" y="0"/>
                  </a:lnTo>
                  <a:lnTo>
                    <a:pt x="142" y="0"/>
                  </a:lnTo>
                </a:path>
              </a:pathLst>
            </a:custGeom>
            <a:noFill/>
            <a:ln w="0">
              <a:solidFill>
                <a:srgbClr val="000000"/>
              </a:solidFill>
              <a:prstDash val="solid"/>
              <a:round/>
              <a:headEnd/>
              <a:tailEnd/>
            </a:ln>
          </p:spPr>
          <p:txBody>
            <a:bodyPr/>
            <a:lstStyle/>
            <a:p>
              <a:endParaRPr lang="el-GR"/>
            </a:p>
          </p:txBody>
        </p:sp>
        <p:sp>
          <p:nvSpPr>
            <p:cNvPr id="204" name="Freeform 201"/>
            <p:cNvSpPr>
              <a:spLocks/>
            </p:cNvSpPr>
            <p:nvPr/>
          </p:nvSpPr>
          <p:spPr bwMode="auto">
            <a:xfrm>
              <a:off x="4708" y="3451"/>
              <a:ext cx="24" cy="6"/>
            </a:xfrm>
            <a:custGeom>
              <a:avLst/>
              <a:gdLst/>
              <a:ahLst/>
              <a:cxnLst>
                <a:cxn ang="0">
                  <a:pos x="0" y="39"/>
                </a:cxn>
                <a:cxn ang="0">
                  <a:pos x="141" y="0"/>
                </a:cxn>
                <a:cxn ang="0">
                  <a:pos x="142" y="0"/>
                </a:cxn>
              </a:cxnLst>
              <a:rect l="0" t="0" r="r" b="b"/>
              <a:pathLst>
                <a:path w="142" h="39">
                  <a:moveTo>
                    <a:pt x="0" y="39"/>
                  </a:moveTo>
                  <a:lnTo>
                    <a:pt x="141" y="0"/>
                  </a:lnTo>
                  <a:lnTo>
                    <a:pt x="142" y="0"/>
                  </a:lnTo>
                </a:path>
              </a:pathLst>
            </a:custGeom>
            <a:noFill/>
            <a:ln w="0">
              <a:solidFill>
                <a:srgbClr val="000000"/>
              </a:solidFill>
              <a:prstDash val="solid"/>
              <a:round/>
              <a:headEnd/>
              <a:tailEnd/>
            </a:ln>
          </p:spPr>
          <p:txBody>
            <a:bodyPr/>
            <a:lstStyle/>
            <a:p>
              <a:endParaRPr lang="el-GR"/>
            </a:p>
          </p:txBody>
        </p:sp>
        <p:sp>
          <p:nvSpPr>
            <p:cNvPr id="205" name="Freeform 202"/>
            <p:cNvSpPr>
              <a:spLocks/>
            </p:cNvSpPr>
            <p:nvPr/>
          </p:nvSpPr>
          <p:spPr bwMode="auto">
            <a:xfrm>
              <a:off x="4744" y="3442"/>
              <a:ext cx="23" cy="6"/>
            </a:xfrm>
            <a:custGeom>
              <a:avLst/>
              <a:gdLst/>
              <a:ahLst/>
              <a:cxnLst>
                <a:cxn ang="0">
                  <a:pos x="0" y="37"/>
                </a:cxn>
                <a:cxn ang="0">
                  <a:pos x="141" y="0"/>
                </a:cxn>
                <a:cxn ang="0">
                  <a:pos x="142" y="0"/>
                </a:cxn>
              </a:cxnLst>
              <a:rect l="0" t="0" r="r" b="b"/>
              <a:pathLst>
                <a:path w="142" h="37">
                  <a:moveTo>
                    <a:pt x="0" y="37"/>
                  </a:moveTo>
                  <a:lnTo>
                    <a:pt x="141" y="0"/>
                  </a:lnTo>
                  <a:lnTo>
                    <a:pt x="142" y="0"/>
                  </a:lnTo>
                </a:path>
              </a:pathLst>
            </a:custGeom>
            <a:noFill/>
            <a:ln w="0">
              <a:solidFill>
                <a:srgbClr val="000000"/>
              </a:solidFill>
              <a:prstDash val="solid"/>
              <a:round/>
              <a:headEnd/>
              <a:tailEnd/>
            </a:ln>
          </p:spPr>
          <p:txBody>
            <a:bodyPr/>
            <a:lstStyle/>
            <a:p>
              <a:endParaRPr lang="el-GR"/>
            </a:p>
          </p:txBody>
        </p:sp>
        <p:sp>
          <p:nvSpPr>
            <p:cNvPr id="206" name="Freeform 203"/>
            <p:cNvSpPr>
              <a:spLocks/>
            </p:cNvSpPr>
            <p:nvPr/>
          </p:nvSpPr>
          <p:spPr bwMode="auto">
            <a:xfrm>
              <a:off x="4779" y="3430"/>
              <a:ext cx="23" cy="8"/>
            </a:xfrm>
            <a:custGeom>
              <a:avLst/>
              <a:gdLst/>
              <a:ahLst/>
              <a:cxnLst>
                <a:cxn ang="0">
                  <a:pos x="0" y="49"/>
                </a:cxn>
                <a:cxn ang="0">
                  <a:pos x="42" y="37"/>
                </a:cxn>
                <a:cxn ang="0">
                  <a:pos x="138" y="0"/>
                </a:cxn>
                <a:cxn ang="0">
                  <a:pos x="139" y="0"/>
                </a:cxn>
              </a:cxnLst>
              <a:rect l="0" t="0" r="r" b="b"/>
              <a:pathLst>
                <a:path w="139" h="49">
                  <a:moveTo>
                    <a:pt x="0" y="49"/>
                  </a:moveTo>
                  <a:lnTo>
                    <a:pt x="42" y="37"/>
                  </a:lnTo>
                  <a:lnTo>
                    <a:pt x="138" y="0"/>
                  </a:lnTo>
                  <a:lnTo>
                    <a:pt x="139" y="0"/>
                  </a:lnTo>
                </a:path>
              </a:pathLst>
            </a:custGeom>
            <a:noFill/>
            <a:ln w="0">
              <a:solidFill>
                <a:srgbClr val="000000"/>
              </a:solidFill>
              <a:prstDash val="solid"/>
              <a:round/>
              <a:headEnd/>
              <a:tailEnd/>
            </a:ln>
          </p:spPr>
          <p:txBody>
            <a:bodyPr/>
            <a:lstStyle/>
            <a:p>
              <a:endParaRPr lang="el-GR"/>
            </a:p>
          </p:txBody>
        </p:sp>
        <p:sp>
          <p:nvSpPr>
            <p:cNvPr id="207" name="Freeform 204"/>
            <p:cNvSpPr>
              <a:spLocks/>
            </p:cNvSpPr>
            <p:nvPr/>
          </p:nvSpPr>
          <p:spPr bwMode="auto">
            <a:xfrm>
              <a:off x="4813" y="3417"/>
              <a:ext cx="23" cy="9"/>
            </a:xfrm>
            <a:custGeom>
              <a:avLst/>
              <a:gdLst/>
              <a:ahLst/>
              <a:cxnLst>
                <a:cxn ang="0">
                  <a:pos x="0" y="53"/>
                </a:cxn>
                <a:cxn ang="0">
                  <a:pos x="136" y="0"/>
                </a:cxn>
                <a:cxn ang="0">
                  <a:pos x="137" y="0"/>
                </a:cxn>
              </a:cxnLst>
              <a:rect l="0" t="0" r="r" b="b"/>
              <a:pathLst>
                <a:path w="137" h="53">
                  <a:moveTo>
                    <a:pt x="0" y="53"/>
                  </a:moveTo>
                  <a:lnTo>
                    <a:pt x="136" y="0"/>
                  </a:lnTo>
                  <a:lnTo>
                    <a:pt x="137" y="0"/>
                  </a:lnTo>
                </a:path>
              </a:pathLst>
            </a:custGeom>
            <a:noFill/>
            <a:ln w="0">
              <a:solidFill>
                <a:srgbClr val="000000"/>
              </a:solidFill>
              <a:prstDash val="solid"/>
              <a:round/>
              <a:headEnd/>
              <a:tailEnd/>
            </a:ln>
          </p:spPr>
          <p:txBody>
            <a:bodyPr/>
            <a:lstStyle/>
            <a:p>
              <a:endParaRPr lang="el-GR"/>
            </a:p>
          </p:txBody>
        </p:sp>
        <p:sp>
          <p:nvSpPr>
            <p:cNvPr id="208" name="Freeform 205"/>
            <p:cNvSpPr>
              <a:spLocks/>
            </p:cNvSpPr>
            <p:nvPr/>
          </p:nvSpPr>
          <p:spPr bwMode="auto">
            <a:xfrm>
              <a:off x="4847" y="3404"/>
              <a:ext cx="23" cy="9"/>
            </a:xfrm>
            <a:custGeom>
              <a:avLst/>
              <a:gdLst/>
              <a:ahLst/>
              <a:cxnLst>
                <a:cxn ang="0">
                  <a:pos x="0" y="52"/>
                </a:cxn>
                <a:cxn ang="0">
                  <a:pos x="136" y="0"/>
                </a:cxn>
                <a:cxn ang="0">
                  <a:pos x="137" y="0"/>
                </a:cxn>
              </a:cxnLst>
              <a:rect l="0" t="0" r="r" b="b"/>
              <a:pathLst>
                <a:path w="137" h="52">
                  <a:moveTo>
                    <a:pt x="0" y="52"/>
                  </a:moveTo>
                  <a:lnTo>
                    <a:pt x="136" y="0"/>
                  </a:lnTo>
                  <a:lnTo>
                    <a:pt x="137" y="0"/>
                  </a:lnTo>
                </a:path>
              </a:pathLst>
            </a:custGeom>
            <a:noFill/>
            <a:ln w="0">
              <a:solidFill>
                <a:srgbClr val="000000"/>
              </a:solidFill>
              <a:prstDash val="solid"/>
              <a:round/>
              <a:headEnd/>
              <a:tailEnd/>
            </a:ln>
          </p:spPr>
          <p:txBody>
            <a:bodyPr/>
            <a:lstStyle/>
            <a:p>
              <a:endParaRPr lang="el-GR"/>
            </a:p>
          </p:txBody>
        </p:sp>
        <p:sp>
          <p:nvSpPr>
            <p:cNvPr id="209" name="Freeform 206"/>
            <p:cNvSpPr>
              <a:spLocks/>
            </p:cNvSpPr>
            <p:nvPr/>
          </p:nvSpPr>
          <p:spPr bwMode="auto">
            <a:xfrm>
              <a:off x="4881" y="3390"/>
              <a:ext cx="23" cy="10"/>
            </a:xfrm>
            <a:custGeom>
              <a:avLst/>
              <a:gdLst/>
              <a:ahLst/>
              <a:cxnLst>
                <a:cxn ang="0">
                  <a:pos x="0" y="60"/>
                </a:cxn>
                <a:cxn ang="0">
                  <a:pos x="71" y="32"/>
                </a:cxn>
                <a:cxn ang="0">
                  <a:pos x="133" y="0"/>
                </a:cxn>
                <a:cxn ang="0">
                  <a:pos x="134" y="0"/>
                </a:cxn>
              </a:cxnLst>
              <a:rect l="0" t="0" r="r" b="b"/>
              <a:pathLst>
                <a:path w="134" h="60">
                  <a:moveTo>
                    <a:pt x="0" y="60"/>
                  </a:moveTo>
                  <a:lnTo>
                    <a:pt x="71" y="32"/>
                  </a:lnTo>
                  <a:lnTo>
                    <a:pt x="133" y="0"/>
                  </a:lnTo>
                  <a:lnTo>
                    <a:pt x="134" y="0"/>
                  </a:lnTo>
                </a:path>
              </a:pathLst>
            </a:custGeom>
            <a:noFill/>
            <a:ln w="0">
              <a:solidFill>
                <a:srgbClr val="000000"/>
              </a:solidFill>
              <a:prstDash val="solid"/>
              <a:round/>
              <a:headEnd/>
              <a:tailEnd/>
            </a:ln>
          </p:spPr>
          <p:txBody>
            <a:bodyPr/>
            <a:lstStyle/>
            <a:p>
              <a:endParaRPr lang="el-GR"/>
            </a:p>
          </p:txBody>
        </p:sp>
        <p:sp>
          <p:nvSpPr>
            <p:cNvPr id="210" name="Freeform 207"/>
            <p:cNvSpPr>
              <a:spLocks/>
            </p:cNvSpPr>
            <p:nvPr/>
          </p:nvSpPr>
          <p:spPr bwMode="auto">
            <a:xfrm>
              <a:off x="4914" y="3373"/>
              <a:ext cx="22" cy="11"/>
            </a:xfrm>
            <a:custGeom>
              <a:avLst/>
              <a:gdLst/>
              <a:ahLst/>
              <a:cxnLst>
                <a:cxn ang="0">
                  <a:pos x="0" y="66"/>
                </a:cxn>
                <a:cxn ang="0">
                  <a:pos x="130" y="0"/>
                </a:cxn>
                <a:cxn ang="0">
                  <a:pos x="131" y="0"/>
                </a:cxn>
              </a:cxnLst>
              <a:rect l="0" t="0" r="r" b="b"/>
              <a:pathLst>
                <a:path w="131" h="66">
                  <a:moveTo>
                    <a:pt x="0" y="66"/>
                  </a:moveTo>
                  <a:lnTo>
                    <a:pt x="130" y="0"/>
                  </a:lnTo>
                  <a:lnTo>
                    <a:pt x="131" y="0"/>
                  </a:lnTo>
                </a:path>
              </a:pathLst>
            </a:custGeom>
            <a:noFill/>
            <a:ln w="0">
              <a:solidFill>
                <a:srgbClr val="000000"/>
              </a:solidFill>
              <a:prstDash val="solid"/>
              <a:round/>
              <a:headEnd/>
              <a:tailEnd/>
            </a:ln>
          </p:spPr>
          <p:txBody>
            <a:bodyPr/>
            <a:lstStyle/>
            <a:p>
              <a:endParaRPr lang="el-GR"/>
            </a:p>
          </p:txBody>
        </p:sp>
        <p:sp>
          <p:nvSpPr>
            <p:cNvPr id="211" name="Freeform 208"/>
            <p:cNvSpPr>
              <a:spLocks/>
            </p:cNvSpPr>
            <p:nvPr/>
          </p:nvSpPr>
          <p:spPr bwMode="auto">
            <a:xfrm>
              <a:off x="4947" y="3357"/>
              <a:ext cx="22" cy="11"/>
            </a:xfrm>
            <a:custGeom>
              <a:avLst/>
              <a:gdLst/>
              <a:ahLst/>
              <a:cxnLst>
                <a:cxn ang="0">
                  <a:pos x="0" y="67"/>
                </a:cxn>
                <a:cxn ang="0">
                  <a:pos x="129" y="0"/>
                </a:cxn>
                <a:cxn ang="0">
                  <a:pos x="130" y="0"/>
                </a:cxn>
              </a:cxnLst>
              <a:rect l="0" t="0" r="r" b="b"/>
              <a:pathLst>
                <a:path w="130" h="67">
                  <a:moveTo>
                    <a:pt x="0" y="67"/>
                  </a:moveTo>
                  <a:lnTo>
                    <a:pt x="129" y="0"/>
                  </a:lnTo>
                  <a:lnTo>
                    <a:pt x="130" y="0"/>
                  </a:lnTo>
                </a:path>
              </a:pathLst>
            </a:custGeom>
            <a:noFill/>
            <a:ln w="0">
              <a:solidFill>
                <a:srgbClr val="000000"/>
              </a:solidFill>
              <a:prstDash val="solid"/>
              <a:round/>
              <a:headEnd/>
              <a:tailEnd/>
            </a:ln>
          </p:spPr>
          <p:txBody>
            <a:bodyPr/>
            <a:lstStyle/>
            <a:p>
              <a:endParaRPr lang="el-GR"/>
            </a:p>
          </p:txBody>
        </p:sp>
        <p:sp>
          <p:nvSpPr>
            <p:cNvPr id="212" name="Freeform 209"/>
            <p:cNvSpPr>
              <a:spLocks/>
            </p:cNvSpPr>
            <p:nvPr/>
          </p:nvSpPr>
          <p:spPr bwMode="auto">
            <a:xfrm>
              <a:off x="4979" y="3340"/>
              <a:ext cx="22" cy="11"/>
            </a:xfrm>
            <a:custGeom>
              <a:avLst/>
              <a:gdLst/>
              <a:ahLst/>
              <a:cxnLst>
                <a:cxn ang="0">
                  <a:pos x="0" y="70"/>
                </a:cxn>
                <a:cxn ang="0">
                  <a:pos x="97" y="20"/>
                </a:cxn>
                <a:cxn ang="0">
                  <a:pos x="129" y="0"/>
                </a:cxn>
                <a:cxn ang="0">
                  <a:pos x="130" y="0"/>
                </a:cxn>
              </a:cxnLst>
              <a:rect l="0" t="0" r="r" b="b"/>
              <a:pathLst>
                <a:path w="130" h="70">
                  <a:moveTo>
                    <a:pt x="0" y="70"/>
                  </a:moveTo>
                  <a:lnTo>
                    <a:pt x="97" y="20"/>
                  </a:lnTo>
                  <a:lnTo>
                    <a:pt x="129" y="0"/>
                  </a:lnTo>
                  <a:lnTo>
                    <a:pt x="130" y="0"/>
                  </a:lnTo>
                </a:path>
              </a:pathLst>
            </a:custGeom>
            <a:noFill/>
            <a:ln w="0">
              <a:solidFill>
                <a:srgbClr val="000000"/>
              </a:solidFill>
              <a:prstDash val="solid"/>
              <a:round/>
              <a:headEnd/>
              <a:tailEnd/>
            </a:ln>
          </p:spPr>
          <p:txBody>
            <a:bodyPr/>
            <a:lstStyle/>
            <a:p>
              <a:endParaRPr lang="el-GR"/>
            </a:p>
          </p:txBody>
        </p:sp>
        <p:sp>
          <p:nvSpPr>
            <p:cNvPr id="213" name="Freeform 210"/>
            <p:cNvSpPr>
              <a:spLocks/>
            </p:cNvSpPr>
            <p:nvPr/>
          </p:nvSpPr>
          <p:spPr bwMode="auto">
            <a:xfrm>
              <a:off x="5011" y="3320"/>
              <a:ext cx="20" cy="13"/>
            </a:xfrm>
            <a:custGeom>
              <a:avLst/>
              <a:gdLst/>
              <a:ahLst/>
              <a:cxnLst>
                <a:cxn ang="0">
                  <a:pos x="0" y="80"/>
                </a:cxn>
                <a:cxn ang="0">
                  <a:pos x="123" y="0"/>
                </a:cxn>
                <a:cxn ang="0">
                  <a:pos x="124" y="0"/>
                </a:cxn>
              </a:cxnLst>
              <a:rect l="0" t="0" r="r" b="b"/>
              <a:pathLst>
                <a:path w="124" h="80">
                  <a:moveTo>
                    <a:pt x="0" y="80"/>
                  </a:moveTo>
                  <a:lnTo>
                    <a:pt x="123" y="0"/>
                  </a:lnTo>
                  <a:lnTo>
                    <a:pt x="124" y="0"/>
                  </a:lnTo>
                </a:path>
              </a:pathLst>
            </a:custGeom>
            <a:noFill/>
            <a:ln w="0">
              <a:solidFill>
                <a:srgbClr val="000000"/>
              </a:solidFill>
              <a:prstDash val="solid"/>
              <a:round/>
              <a:headEnd/>
              <a:tailEnd/>
            </a:ln>
          </p:spPr>
          <p:txBody>
            <a:bodyPr/>
            <a:lstStyle/>
            <a:p>
              <a:endParaRPr lang="el-GR"/>
            </a:p>
          </p:txBody>
        </p:sp>
        <p:sp>
          <p:nvSpPr>
            <p:cNvPr id="214" name="Freeform 211"/>
            <p:cNvSpPr>
              <a:spLocks/>
            </p:cNvSpPr>
            <p:nvPr/>
          </p:nvSpPr>
          <p:spPr bwMode="auto">
            <a:xfrm>
              <a:off x="5042" y="3300"/>
              <a:ext cx="20" cy="13"/>
            </a:xfrm>
            <a:custGeom>
              <a:avLst/>
              <a:gdLst/>
              <a:ahLst/>
              <a:cxnLst>
                <a:cxn ang="0">
                  <a:pos x="0" y="80"/>
                </a:cxn>
                <a:cxn ang="0">
                  <a:pos x="122" y="0"/>
                </a:cxn>
                <a:cxn ang="0">
                  <a:pos x="123" y="0"/>
                </a:cxn>
              </a:cxnLst>
              <a:rect l="0" t="0" r="r" b="b"/>
              <a:pathLst>
                <a:path w="123" h="80">
                  <a:moveTo>
                    <a:pt x="0" y="80"/>
                  </a:moveTo>
                  <a:lnTo>
                    <a:pt x="122" y="0"/>
                  </a:lnTo>
                  <a:lnTo>
                    <a:pt x="123" y="0"/>
                  </a:lnTo>
                </a:path>
              </a:pathLst>
            </a:custGeom>
            <a:noFill/>
            <a:ln w="0">
              <a:solidFill>
                <a:srgbClr val="000000"/>
              </a:solidFill>
              <a:prstDash val="solid"/>
              <a:round/>
              <a:headEnd/>
              <a:tailEnd/>
            </a:ln>
          </p:spPr>
          <p:txBody>
            <a:bodyPr/>
            <a:lstStyle/>
            <a:p>
              <a:endParaRPr lang="el-GR"/>
            </a:p>
          </p:txBody>
        </p:sp>
        <p:sp>
          <p:nvSpPr>
            <p:cNvPr id="215" name="Freeform 212"/>
            <p:cNvSpPr>
              <a:spLocks/>
            </p:cNvSpPr>
            <p:nvPr/>
          </p:nvSpPr>
          <p:spPr bwMode="auto">
            <a:xfrm>
              <a:off x="5072" y="3280"/>
              <a:ext cx="21" cy="13"/>
            </a:xfrm>
            <a:custGeom>
              <a:avLst/>
              <a:gdLst/>
              <a:ahLst/>
              <a:cxnLst>
                <a:cxn ang="0">
                  <a:pos x="0" y="81"/>
                </a:cxn>
                <a:cxn ang="0">
                  <a:pos x="120" y="3"/>
                </a:cxn>
                <a:cxn ang="0">
                  <a:pos x="122" y="0"/>
                </a:cxn>
                <a:cxn ang="0">
                  <a:pos x="123" y="0"/>
                </a:cxn>
              </a:cxnLst>
              <a:rect l="0" t="0" r="r" b="b"/>
              <a:pathLst>
                <a:path w="123" h="81">
                  <a:moveTo>
                    <a:pt x="0" y="81"/>
                  </a:moveTo>
                  <a:lnTo>
                    <a:pt x="120" y="3"/>
                  </a:lnTo>
                  <a:lnTo>
                    <a:pt x="122" y="0"/>
                  </a:lnTo>
                  <a:lnTo>
                    <a:pt x="123" y="0"/>
                  </a:lnTo>
                </a:path>
              </a:pathLst>
            </a:custGeom>
            <a:noFill/>
            <a:ln w="0">
              <a:solidFill>
                <a:srgbClr val="000000"/>
              </a:solidFill>
              <a:prstDash val="solid"/>
              <a:round/>
              <a:headEnd/>
              <a:tailEnd/>
            </a:ln>
          </p:spPr>
          <p:txBody>
            <a:bodyPr/>
            <a:lstStyle/>
            <a:p>
              <a:endParaRPr lang="el-GR"/>
            </a:p>
          </p:txBody>
        </p:sp>
        <p:sp>
          <p:nvSpPr>
            <p:cNvPr id="216" name="Freeform 213"/>
            <p:cNvSpPr>
              <a:spLocks/>
            </p:cNvSpPr>
            <p:nvPr/>
          </p:nvSpPr>
          <p:spPr bwMode="auto">
            <a:xfrm>
              <a:off x="5102" y="3257"/>
              <a:ext cx="19" cy="15"/>
            </a:xfrm>
            <a:custGeom>
              <a:avLst/>
              <a:gdLst/>
              <a:ahLst/>
              <a:cxnLst>
                <a:cxn ang="0">
                  <a:pos x="0" y="93"/>
                </a:cxn>
                <a:cxn ang="0">
                  <a:pos x="113" y="0"/>
                </a:cxn>
                <a:cxn ang="0">
                  <a:pos x="114" y="0"/>
                </a:cxn>
              </a:cxnLst>
              <a:rect l="0" t="0" r="r" b="b"/>
              <a:pathLst>
                <a:path w="114" h="93">
                  <a:moveTo>
                    <a:pt x="0" y="93"/>
                  </a:moveTo>
                  <a:lnTo>
                    <a:pt x="113" y="0"/>
                  </a:lnTo>
                  <a:lnTo>
                    <a:pt x="114" y="0"/>
                  </a:lnTo>
                </a:path>
              </a:pathLst>
            </a:custGeom>
            <a:noFill/>
            <a:ln w="0">
              <a:solidFill>
                <a:srgbClr val="000000"/>
              </a:solidFill>
              <a:prstDash val="solid"/>
              <a:round/>
              <a:headEnd/>
              <a:tailEnd/>
            </a:ln>
          </p:spPr>
          <p:txBody>
            <a:bodyPr/>
            <a:lstStyle/>
            <a:p>
              <a:endParaRPr lang="el-GR"/>
            </a:p>
          </p:txBody>
        </p:sp>
        <p:sp>
          <p:nvSpPr>
            <p:cNvPr id="217" name="Freeform 214"/>
            <p:cNvSpPr>
              <a:spLocks/>
            </p:cNvSpPr>
            <p:nvPr/>
          </p:nvSpPr>
          <p:spPr bwMode="auto">
            <a:xfrm>
              <a:off x="5130" y="3233"/>
              <a:ext cx="19" cy="16"/>
            </a:xfrm>
            <a:custGeom>
              <a:avLst/>
              <a:gdLst/>
              <a:ahLst/>
              <a:cxnLst>
                <a:cxn ang="0">
                  <a:pos x="0" y="93"/>
                </a:cxn>
                <a:cxn ang="0">
                  <a:pos x="112" y="0"/>
                </a:cxn>
                <a:cxn ang="0">
                  <a:pos x="113" y="0"/>
                </a:cxn>
              </a:cxnLst>
              <a:rect l="0" t="0" r="r" b="b"/>
              <a:pathLst>
                <a:path w="113" h="93">
                  <a:moveTo>
                    <a:pt x="0" y="93"/>
                  </a:moveTo>
                  <a:lnTo>
                    <a:pt x="112" y="0"/>
                  </a:lnTo>
                  <a:lnTo>
                    <a:pt x="113" y="0"/>
                  </a:lnTo>
                </a:path>
              </a:pathLst>
            </a:custGeom>
            <a:noFill/>
            <a:ln w="0">
              <a:solidFill>
                <a:srgbClr val="000000"/>
              </a:solidFill>
              <a:prstDash val="solid"/>
              <a:round/>
              <a:headEnd/>
              <a:tailEnd/>
            </a:ln>
          </p:spPr>
          <p:txBody>
            <a:bodyPr/>
            <a:lstStyle/>
            <a:p>
              <a:endParaRPr lang="el-GR"/>
            </a:p>
          </p:txBody>
        </p:sp>
        <p:sp>
          <p:nvSpPr>
            <p:cNvPr id="218" name="Freeform 215"/>
            <p:cNvSpPr>
              <a:spLocks/>
            </p:cNvSpPr>
            <p:nvPr/>
          </p:nvSpPr>
          <p:spPr bwMode="auto">
            <a:xfrm>
              <a:off x="5159" y="3210"/>
              <a:ext cx="19" cy="16"/>
            </a:xfrm>
            <a:custGeom>
              <a:avLst/>
              <a:gdLst/>
              <a:ahLst/>
              <a:cxnLst>
                <a:cxn ang="0">
                  <a:pos x="0" y="92"/>
                </a:cxn>
                <a:cxn ang="0">
                  <a:pos x="112" y="0"/>
                </a:cxn>
                <a:cxn ang="0">
                  <a:pos x="113" y="0"/>
                </a:cxn>
              </a:cxnLst>
              <a:rect l="0" t="0" r="r" b="b"/>
              <a:pathLst>
                <a:path w="113" h="92">
                  <a:moveTo>
                    <a:pt x="0" y="92"/>
                  </a:moveTo>
                  <a:lnTo>
                    <a:pt x="112" y="0"/>
                  </a:lnTo>
                  <a:lnTo>
                    <a:pt x="113" y="0"/>
                  </a:lnTo>
                </a:path>
              </a:pathLst>
            </a:custGeom>
            <a:noFill/>
            <a:ln w="0">
              <a:solidFill>
                <a:srgbClr val="000000"/>
              </a:solidFill>
              <a:prstDash val="solid"/>
              <a:round/>
              <a:headEnd/>
              <a:tailEnd/>
            </a:ln>
          </p:spPr>
          <p:txBody>
            <a:bodyPr/>
            <a:lstStyle/>
            <a:p>
              <a:endParaRPr lang="el-GR"/>
            </a:p>
          </p:txBody>
        </p:sp>
        <p:sp>
          <p:nvSpPr>
            <p:cNvPr id="219" name="Freeform 216"/>
            <p:cNvSpPr>
              <a:spLocks/>
            </p:cNvSpPr>
            <p:nvPr/>
          </p:nvSpPr>
          <p:spPr bwMode="auto">
            <a:xfrm>
              <a:off x="5186" y="3185"/>
              <a:ext cx="18" cy="17"/>
            </a:xfrm>
            <a:custGeom>
              <a:avLst/>
              <a:gdLst/>
              <a:ahLst/>
              <a:cxnLst>
                <a:cxn ang="0">
                  <a:pos x="0" y="103"/>
                </a:cxn>
                <a:cxn ang="0">
                  <a:pos x="102" y="0"/>
                </a:cxn>
                <a:cxn ang="0">
                  <a:pos x="103" y="0"/>
                </a:cxn>
              </a:cxnLst>
              <a:rect l="0" t="0" r="r" b="b"/>
              <a:pathLst>
                <a:path w="103" h="103">
                  <a:moveTo>
                    <a:pt x="0" y="103"/>
                  </a:moveTo>
                  <a:lnTo>
                    <a:pt x="102" y="0"/>
                  </a:lnTo>
                  <a:lnTo>
                    <a:pt x="103" y="0"/>
                  </a:lnTo>
                </a:path>
              </a:pathLst>
            </a:custGeom>
            <a:noFill/>
            <a:ln w="0">
              <a:solidFill>
                <a:srgbClr val="000000"/>
              </a:solidFill>
              <a:prstDash val="solid"/>
              <a:round/>
              <a:headEnd/>
              <a:tailEnd/>
            </a:ln>
          </p:spPr>
          <p:txBody>
            <a:bodyPr/>
            <a:lstStyle/>
            <a:p>
              <a:endParaRPr lang="el-GR"/>
            </a:p>
          </p:txBody>
        </p:sp>
        <p:sp>
          <p:nvSpPr>
            <p:cNvPr id="220" name="Freeform 217"/>
            <p:cNvSpPr>
              <a:spLocks/>
            </p:cNvSpPr>
            <p:nvPr/>
          </p:nvSpPr>
          <p:spPr bwMode="auto">
            <a:xfrm>
              <a:off x="5212" y="3159"/>
              <a:ext cx="18" cy="17"/>
            </a:xfrm>
            <a:custGeom>
              <a:avLst/>
              <a:gdLst/>
              <a:ahLst/>
              <a:cxnLst>
                <a:cxn ang="0">
                  <a:pos x="0" y="103"/>
                </a:cxn>
                <a:cxn ang="0">
                  <a:pos x="103" y="0"/>
                </a:cxn>
                <a:cxn ang="0">
                  <a:pos x="104" y="0"/>
                </a:cxn>
              </a:cxnLst>
              <a:rect l="0" t="0" r="r" b="b"/>
              <a:pathLst>
                <a:path w="104" h="103">
                  <a:moveTo>
                    <a:pt x="0" y="103"/>
                  </a:moveTo>
                  <a:lnTo>
                    <a:pt x="103" y="0"/>
                  </a:lnTo>
                  <a:lnTo>
                    <a:pt x="104" y="0"/>
                  </a:lnTo>
                </a:path>
              </a:pathLst>
            </a:custGeom>
            <a:noFill/>
            <a:ln w="0">
              <a:solidFill>
                <a:srgbClr val="000000"/>
              </a:solidFill>
              <a:prstDash val="solid"/>
              <a:round/>
              <a:headEnd/>
              <a:tailEnd/>
            </a:ln>
          </p:spPr>
          <p:txBody>
            <a:bodyPr/>
            <a:lstStyle/>
            <a:p>
              <a:endParaRPr lang="el-GR"/>
            </a:p>
          </p:txBody>
        </p:sp>
        <p:sp>
          <p:nvSpPr>
            <p:cNvPr id="221" name="Freeform 218"/>
            <p:cNvSpPr>
              <a:spLocks/>
            </p:cNvSpPr>
            <p:nvPr/>
          </p:nvSpPr>
          <p:spPr bwMode="auto">
            <a:xfrm>
              <a:off x="5238" y="3133"/>
              <a:ext cx="17" cy="17"/>
            </a:xfrm>
            <a:custGeom>
              <a:avLst/>
              <a:gdLst/>
              <a:ahLst/>
              <a:cxnLst>
                <a:cxn ang="0">
                  <a:pos x="0" y="103"/>
                </a:cxn>
                <a:cxn ang="0">
                  <a:pos x="103" y="0"/>
                </a:cxn>
                <a:cxn ang="0">
                  <a:pos x="104" y="0"/>
                </a:cxn>
              </a:cxnLst>
              <a:rect l="0" t="0" r="r" b="b"/>
              <a:pathLst>
                <a:path w="104" h="103">
                  <a:moveTo>
                    <a:pt x="0" y="103"/>
                  </a:moveTo>
                  <a:lnTo>
                    <a:pt x="103" y="0"/>
                  </a:lnTo>
                  <a:lnTo>
                    <a:pt x="104" y="0"/>
                  </a:lnTo>
                </a:path>
              </a:pathLst>
            </a:custGeom>
            <a:noFill/>
            <a:ln w="0">
              <a:solidFill>
                <a:srgbClr val="000000"/>
              </a:solidFill>
              <a:prstDash val="solid"/>
              <a:round/>
              <a:headEnd/>
              <a:tailEnd/>
            </a:ln>
          </p:spPr>
          <p:txBody>
            <a:bodyPr/>
            <a:lstStyle/>
            <a:p>
              <a:endParaRPr lang="el-GR"/>
            </a:p>
          </p:txBody>
        </p:sp>
        <p:sp>
          <p:nvSpPr>
            <p:cNvPr id="222" name="Freeform 219"/>
            <p:cNvSpPr>
              <a:spLocks/>
            </p:cNvSpPr>
            <p:nvPr/>
          </p:nvSpPr>
          <p:spPr bwMode="auto">
            <a:xfrm>
              <a:off x="5264" y="3106"/>
              <a:ext cx="15" cy="19"/>
            </a:xfrm>
            <a:custGeom>
              <a:avLst/>
              <a:gdLst/>
              <a:ahLst/>
              <a:cxnLst>
                <a:cxn ang="0">
                  <a:pos x="0" y="114"/>
                </a:cxn>
                <a:cxn ang="0">
                  <a:pos x="91" y="0"/>
                </a:cxn>
                <a:cxn ang="0">
                  <a:pos x="92" y="0"/>
                </a:cxn>
              </a:cxnLst>
              <a:rect l="0" t="0" r="r" b="b"/>
              <a:pathLst>
                <a:path w="92" h="114">
                  <a:moveTo>
                    <a:pt x="0" y="114"/>
                  </a:moveTo>
                  <a:lnTo>
                    <a:pt x="91" y="0"/>
                  </a:lnTo>
                  <a:lnTo>
                    <a:pt x="92" y="0"/>
                  </a:lnTo>
                </a:path>
              </a:pathLst>
            </a:custGeom>
            <a:noFill/>
            <a:ln w="0">
              <a:solidFill>
                <a:srgbClr val="000000"/>
              </a:solidFill>
              <a:prstDash val="solid"/>
              <a:round/>
              <a:headEnd/>
              <a:tailEnd/>
            </a:ln>
          </p:spPr>
          <p:txBody>
            <a:bodyPr/>
            <a:lstStyle/>
            <a:p>
              <a:endParaRPr lang="el-GR"/>
            </a:p>
          </p:txBody>
        </p:sp>
        <p:sp>
          <p:nvSpPr>
            <p:cNvPr id="223" name="Freeform 220"/>
            <p:cNvSpPr>
              <a:spLocks/>
            </p:cNvSpPr>
            <p:nvPr/>
          </p:nvSpPr>
          <p:spPr bwMode="auto">
            <a:xfrm>
              <a:off x="5287" y="3077"/>
              <a:ext cx="15" cy="19"/>
            </a:xfrm>
            <a:custGeom>
              <a:avLst/>
              <a:gdLst/>
              <a:ahLst/>
              <a:cxnLst>
                <a:cxn ang="0">
                  <a:pos x="0" y="114"/>
                </a:cxn>
                <a:cxn ang="0">
                  <a:pos x="91" y="0"/>
                </a:cxn>
                <a:cxn ang="0">
                  <a:pos x="92" y="0"/>
                </a:cxn>
              </a:cxnLst>
              <a:rect l="0" t="0" r="r" b="b"/>
              <a:pathLst>
                <a:path w="92" h="114">
                  <a:moveTo>
                    <a:pt x="0" y="114"/>
                  </a:moveTo>
                  <a:lnTo>
                    <a:pt x="91" y="0"/>
                  </a:lnTo>
                  <a:lnTo>
                    <a:pt x="92" y="0"/>
                  </a:lnTo>
                </a:path>
              </a:pathLst>
            </a:custGeom>
            <a:noFill/>
            <a:ln w="0">
              <a:solidFill>
                <a:srgbClr val="000000"/>
              </a:solidFill>
              <a:prstDash val="solid"/>
              <a:round/>
              <a:headEnd/>
              <a:tailEnd/>
            </a:ln>
          </p:spPr>
          <p:txBody>
            <a:bodyPr/>
            <a:lstStyle/>
            <a:p>
              <a:endParaRPr lang="el-GR"/>
            </a:p>
          </p:txBody>
        </p:sp>
        <p:sp>
          <p:nvSpPr>
            <p:cNvPr id="224" name="Freeform 221"/>
            <p:cNvSpPr>
              <a:spLocks/>
            </p:cNvSpPr>
            <p:nvPr/>
          </p:nvSpPr>
          <p:spPr bwMode="auto">
            <a:xfrm>
              <a:off x="5310" y="3049"/>
              <a:ext cx="15" cy="19"/>
            </a:xfrm>
            <a:custGeom>
              <a:avLst/>
              <a:gdLst/>
              <a:ahLst/>
              <a:cxnLst>
                <a:cxn ang="0">
                  <a:pos x="0" y="114"/>
                </a:cxn>
                <a:cxn ang="0">
                  <a:pos x="92" y="0"/>
                </a:cxn>
                <a:cxn ang="0">
                  <a:pos x="93" y="0"/>
                </a:cxn>
              </a:cxnLst>
              <a:rect l="0" t="0" r="r" b="b"/>
              <a:pathLst>
                <a:path w="93" h="114">
                  <a:moveTo>
                    <a:pt x="0" y="114"/>
                  </a:moveTo>
                  <a:lnTo>
                    <a:pt x="92" y="0"/>
                  </a:lnTo>
                  <a:lnTo>
                    <a:pt x="93" y="0"/>
                  </a:lnTo>
                </a:path>
              </a:pathLst>
            </a:custGeom>
            <a:noFill/>
            <a:ln w="0">
              <a:solidFill>
                <a:srgbClr val="000000"/>
              </a:solidFill>
              <a:prstDash val="solid"/>
              <a:round/>
              <a:headEnd/>
              <a:tailEnd/>
            </a:ln>
          </p:spPr>
          <p:txBody>
            <a:bodyPr/>
            <a:lstStyle/>
            <a:p>
              <a:endParaRPr lang="el-GR"/>
            </a:p>
          </p:txBody>
        </p:sp>
        <p:sp>
          <p:nvSpPr>
            <p:cNvPr id="225" name="Freeform 222"/>
            <p:cNvSpPr>
              <a:spLocks/>
            </p:cNvSpPr>
            <p:nvPr/>
          </p:nvSpPr>
          <p:spPr bwMode="auto">
            <a:xfrm>
              <a:off x="5333" y="3019"/>
              <a:ext cx="13" cy="20"/>
            </a:xfrm>
            <a:custGeom>
              <a:avLst/>
              <a:gdLst/>
              <a:ahLst/>
              <a:cxnLst>
                <a:cxn ang="0">
                  <a:pos x="0" y="122"/>
                </a:cxn>
                <a:cxn ang="0">
                  <a:pos x="13" y="105"/>
                </a:cxn>
                <a:cxn ang="0">
                  <a:pos x="81" y="0"/>
                </a:cxn>
                <a:cxn ang="0">
                  <a:pos x="82" y="0"/>
                </a:cxn>
              </a:cxnLst>
              <a:rect l="0" t="0" r="r" b="b"/>
              <a:pathLst>
                <a:path w="82" h="122">
                  <a:moveTo>
                    <a:pt x="0" y="122"/>
                  </a:moveTo>
                  <a:lnTo>
                    <a:pt x="13" y="105"/>
                  </a:lnTo>
                  <a:lnTo>
                    <a:pt x="81" y="0"/>
                  </a:lnTo>
                  <a:lnTo>
                    <a:pt x="82" y="0"/>
                  </a:lnTo>
                </a:path>
              </a:pathLst>
            </a:custGeom>
            <a:noFill/>
            <a:ln w="0">
              <a:solidFill>
                <a:srgbClr val="000000"/>
              </a:solidFill>
              <a:prstDash val="solid"/>
              <a:round/>
              <a:headEnd/>
              <a:tailEnd/>
            </a:ln>
          </p:spPr>
          <p:txBody>
            <a:bodyPr/>
            <a:lstStyle/>
            <a:p>
              <a:endParaRPr lang="el-GR"/>
            </a:p>
          </p:txBody>
        </p:sp>
        <p:sp>
          <p:nvSpPr>
            <p:cNvPr id="226" name="Freeform 223"/>
            <p:cNvSpPr>
              <a:spLocks/>
            </p:cNvSpPr>
            <p:nvPr/>
          </p:nvSpPr>
          <p:spPr bwMode="auto">
            <a:xfrm>
              <a:off x="5353" y="2988"/>
              <a:ext cx="13" cy="21"/>
            </a:xfrm>
            <a:custGeom>
              <a:avLst/>
              <a:gdLst/>
              <a:ahLst/>
              <a:cxnLst>
                <a:cxn ang="0">
                  <a:pos x="0" y="123"/>
                </a:cxn>
                <a:cxn ang="0">
                  <a:pos x="80" y="0"/>
                </a:cxn>
                <a:cxn ang="0">
                  <a:pos x="81" y="0"/>
                </a:cxn>
              </a:cxnLst>
              <a:rect l="0" t="0" r="r" b="b"/>
              <a:pathLst>
                <a:path w="81" h="123">
                  <a:moveTo>
                    <a:pt x="0" y="123"/>
                  </a:moveTo>
                  <a:lnTo>
                    <a:pt x="80" y="0"/>
                  </a:lnTo>
                  <a:lnTo>
                    <a:pt x="81" y="0"/>
                  </a:lnTo>
                </a:path>
              </a:pathLst>
            </a:custGeom>
            <a:noFill/>
            <a:ln w="0">
              <a:solidFill>
                <a:srgbClr val="000000"/>
              </a:solidFill>
              <a:prstDash val="solid"/>
              <a:round/>
              <a:headEnd/>
              <a:tailEnd/>
            </a:ln>
          </p:spPr>
          <p:txBody>
            <a:bodyPr/>
            <a:lstStyle/>
            <a:p>
              <a:endParaRPr lang="el-GR"/>
            </a:p>
          </p:txBody>
        </p:sp>
        <p:sp>
          <p:nvSpPr>
            <p:cNvPr id="227" name="Freeform 224"/>
            <p:cNvSpPr>
              <a:spLocks/>
            </p:cNvSpPr>
            <p:nvPr/>
          </p:nvSpPr>
          <p:spPr bwMode="auto">
            <a:xfrm>
              <a:off x="5372" y="2957"/>
              <a:ext cx="14" cy="21"/>
            </a:xfrm>
            <a:custGeom>
              <a:avLst/>
              <a:gdLst/>
              <a:ahLst/>
              <a:cxnLst>
                <a:cxn ang="0">
                  <a:pos x="0" y="123"/>
                </a:cxn>
                <a:cxn ang="0">
                  <a:pos x="79" y="0"/>
                </a:cxn>
                <a:cxn ang="0">
                  <a:pos x="80" y="0"/>
                </a:cxn>
              </a:cxnLst>
              <a:rect l="0" t="0" r="r" b="b"/>
              <a:pathLst>
                <a:path w="80" h="123">
                  <a:moveTo>
                    <a:pt x="0" y="123"/>
                  </a:moveTo>
                  <a:lnTo>
                    <a:pt x="79" y="0"/>
                  </a:lnTo>
                  <a:lnTo>
                    <a:pt x="80" y="0"/>
                  </a:lnTo>
                </a:path>
              </a:pathLst>
            </a:custGeom>
            <a:noFill/>
            <a:ln w="0">
              <a:solidFill>
                <a:srgbClr val="000000"/>
              </a:solidFill>
              <a:prstDash val="solid"/>
              <a:round/>
              <a:headEnd/>
              <a:tailEnd/>
            </a:ln>
          </p:spPr>
          <p:txBody>
            <a:bodyPr/>
            <a:lstStyle/>
            <a:p>
              <a:endParaRPr lang="el-GR"/>
            </a:p>
          </p:txBody>
        </p:sp>
        <p:sp>
          <p:nvSpPr>
            <p:cNvPr id="228" name="Freeform 225"/>
            <p:cNvSpPr>
              <a:spLocks/>
            </p:cNvSpPr>
            <p:nvPr/>
          </p:nvSpPr>
          <p:spPr bwMode="auto">
            <a:xfrm>
              <a:off x="5392" y="2926"/>
              <a:ext cx="12" cy="21"/>
            </a:xfrm>
            <a:custGeom>
              <a:avLst/>
              <a:gdLst/>
              <a:ahLst/>
              <a:cxnLst>
                <a:cxn ang="0">
                  <a:pos x="0" y="127"/>
                </a:cxn>
                <a:cxn ang="0">
                  <a:pos x="29" y="81"/>
                </a:cxn>
                <a:cxn ang="0">
                  <a:pos x="70" y="0"/>
                </a:cxn>
                <a:cxn ang="0">
                  <a:pos x="71" y="0"/>
                </a:cxn>
              </a:cxnLst>
              <a:rect l="0" t="0" r="r" b="b"/>
              <a:pathLst>
                <a:path w="71" h="127">
                  <a:moveTo>
                    <a:pt x="0" y="127"/>
                  </a:moveTo>
                  <a:lnTo>
                    <a:pt x="29" y="81"/>
                  </a:lnTo>
                  <a:lnTo>
                    <a:pt x="70" y="0"/>
                  </a:lnTo>
                  <a:lnTo>
                    <a:pt x="71" y="0"/>
                  </a:lnTo>
                </a:path>
              </a:pathLst>
            </a:custGeom>
            <a:noFill/>
            <a:ln w="0">
              <a:solidFill>
                <a:srgbClr val="000000"/>
              </a:solidFill>
              <a:prstDash val="solid"/>
              <a:round/>
              <a:headEnd/>
              <a:tailEnd/>
            </a:ln>
          </p:spPr>
          <p:txBody>
            <a:bodyPr/>
            <a:lstStyle/>
            <a:p>
              <a:endParaRPr lang="el-GR"/>
            </a:p>
          </p:txBody>
        </p:sp>
        <p:sp>
          <p:nvSpPr>
            <p:cNvPr id="229" name="Freeform 226"/>
            <p:cNvSpPr>
              <a:spLocks/>
            </p:cNvSpPr>
            <p:nvPr/>
          </p:nvSpPr>
          <p:spPr bwMode="auto">
            <a:xfrm>
              <a:off x="5410" y="2893"/>
              <a:ext cx="11" cy="22"/>
            </a:xfrm>
            <a:custGeom>
              <a:avLst/>
              <a:gdLst/>
              <a:ahLst/>
              <a:cxnLst>
                <a:cxn ang="0">
                  <a:pos x="0" y="130"/>
                </a:cxn>
                <a:cxn ang="0">
                  <a:pos x="67" y="0"/>
                </a:cxn>
                <a:cxn ang="0">
                  <a:pos x="68" y="0"/>
                </a:cxn>
              </a:cxnLst>
              <a:rect l="0" t="0" r="r" b="b"/>
              <a:pathLst>
                <a:path w="68" h="130">
                  <a:moveTo>
                    <a:pt x="0" y="130"/>
                  </a:moveTo>
                  <a:lnTo>
                    <a:pt x="67" y="0"/>
                  </a:lnTo>
                  <a:lnTo>
                    <a:pt x="68" y="0"/>
                  </a:lnTo>
                </a:path>
              </a:pathLst>
            </a:custGeom>
            <a:noFill/>
            <a:ln w="0">
              <a:solidFill>
                <a:srgbClr val="000000"/>
              </a:solidFill>
              <a:prstDash val="solid"/>
              <a:round/>
              <a:headEnd/>
              <a:tailEnd/>
            </a:ln>
          </p:spPr>
          <p:txBody>
            <a:bodyPr/>
            <a:lstStyle/>
            <a:p>
              <a:endParaRPr lang="el-GR"/>
            </a:p>
          </p:txBody>
        </p:sp>
        <p:sp>
          <p:nvSpPr>
            <p:cNvPr id="230" name="Freeform 227"/>
            <p:cNvSpPr>
              <a:spLocks/>
            </p:cNvSpPr>
            <p:nvPr/>
          </p:nvSpPr>
          <p:spPr bwMode="auto">
            <a:xfrm>
              <a:off x="5426" y="2861"/>
              <a:ext cx="12" cy="21"/>
            </a:xfrm>
            <a:custGeom>
              <a:avLst/>
              <a:gdLst/>
              <a:ahLst/>
              <a:cxnLst>
                <a:cxn ang="0">
                  <a:pos x="0" y="130"/>
                </a:cxn>
                <a:cxn ang="0">
                  <a:pos x="66" y="0"/>
                </a:cxn>
                <a:cxn ang="0">
                  <a:pos x="67" y="0"/>
                </a:cxn>
              </a:cxnLst>
              <a:rect l="0" t="0" r="r" b="b"/>
              <a:pathLst>
                <a:path w="67" h="130">
                  <a:moveTo>
                    <a:pt x="0" y="130"/>
                  </a:moveTo>
                  <a:lnTo>
                    <a:pt x="66" y="0"/>
                  </a:lnTo>
                  <a:lnTo>
                    <a:pt x="67" y="0"/>
                  </a:lnTo>
                </a:path>
              </a:pathLst>
            </a:custGeom>
            <a:noFill/>
            <a:ln w="0">
              <a:solidFill>
                <a:srgbClr val="000000"/>
              </a:solidFill>
              <a:prstDash val="solid"/>
              <a:round/>
              <a:headEnd/>
              <a:tailEnd/>
            </a:ln>
          </p:spPr>
          <p:txBody>
            <a:bodyPr/>
            <a:lstStyle/>
            <a:p>
              <a:endParaRPr lang="el-GR"/>
            </a:p>
          </p:txBody>
        </p:sp>
        <p:sp>
          <p:nvSpPr>
            <p:cNvPr id="231" name="Freeform 228"/>
            <p:cNvSpPr>
              <a:spLocks/>
            </p:cNvSpPr>
            <p:nvPr/>
          </p:nvSpPr>
          <p:spPr bwMode="auto">
            <a:xfrm>
              <a:off x="5443" y="2828"/>
              <a:ext cx="10" cy="22"/>
            </a:xfrm>
            <a:custGeom>
              <a:avLst/>
              <a:gdLst/>
              <a:ahLst/>
              <a:cxnLst>
                <a:cxn ang="0">
                  <a:pos x="0" y="133"/>
                </a:cxn>
                <a:cxn ang="0">
                  <a:pos x="39" y="54"/>
                </a:cxn>
                <a:cxn ang="0">
                  <a:pos x="60" y="0"/>
                </a:cxn>
                <a:cxn ang="0">
                  <a:pos x="61" y="0"/>
                </a:cxn>
              </a:cxnLst>
              <a:rect l="0" t="0" r="r" b="b"/>
              <a:pathLst>
                <a:path w="61" h="133">
                  <a:moveTo>
                    <a:pt x="0" y="133"/>
                  </a:moveTo>
                  <a:lnTo>
                    <a:pt x="39" y="54"/>
                  </a:lnTo>
                  <a:lnTo>
                    <a:pt x="60" y="0"/>
                  </a:lnTo>
                  <a:lnTo>
                    <a:pt x="61" y="0"/>
                  </a:lnTo>
                </a:path>
              </a:pathLst>
            </a:custGeom>
            <a:noFill/>
            <a:ln w="0">
              <a:solidFill>
                <a:srgbClr val="000000"/>
              </a:solidFill>
              <a:prstDash val="solid"/>
              <a:round/>
              <a:headEnd/>
              <a:tailEnd/>
            </a:ln>
          </p:spPr>
          <p:txBody>
            <a:bodyPr/>
            <a:lstStyle/>
            <a:p>
              <a:endParaRPr lang="el-GR"/>
            </a:p>
          </p:txBody>
        </p:sp>
        <p:sp>
          <p:nvSpPr>
            <p:cNvPr id="232" name="Freeform 229"/>
            <p:cNvSpPr>
              <a:spLocks/>
            </p:cNvSpPr>
            <p:nvPr/>
          </p:nvSpPr>
          <p:spPr bwMode="auto">
            <a:xfrm>
              <a:off x="5457" y="2793"/>
              <a:ext cx="9" cy="23"/>
            </a:xfrm>
            <a:custGeom>
              <a:avLst/>
              <a:gdLst/>
              <a:ahLst/>
              <a:cxnLst>
                <a:cxn ang="0">
                  <a:pos x="0" y="136"/>
                </a:cxn>
                <a:cxn ang="0">
                  <a:pos x="52" y="0"/>
                </a:cxn>
                <a:cxn ang="0">
                  <a:pos x="54" y="0"/>
                </a:cxn>
              </a:cxnLst>
              <a:rect l="0" t="0" r="r" b="b"/>
              <a:pathLst>
                <a:path w="54" h="136">
                  <a:moveTo>
                    <a:pt x="0" y="136"/>
                  </a:moveTo>
                  <a:lnTo>
                    <a:pt x="52" y="0"/>
                  </a:lnTo>
                  <a:lnTo>
                    <a:pt x="54" y="0"/>
                  </a:lnTo>
                </a:path>
              </a:pathLst>
            </a:custGeom>
            <a:noFill/>
            <a:ln w="0">
              <a:solidFill>
                <a:srgbClr val="000000"/>
              </a:solidFill>
              <a:prstDash val="solid"/>
              <a:round/>
              <a:headEnd/>
              <a:tailEnd/>
            </a:ln>
          </p:spPr>
          <p:txBody>
            <a:bodyPr/>
            <a:lstStyle/>
            <a:p>
              <a:endParaRPr lang="el-GR"/>
            </a:p>
          </p:txBody>
        </p:sp>
        <p:sp>
          <p:nvSpPr>
            <p:cNvPr id="233" name="Freeform 230"/>
            <p:cNvSpPr>
              <a:spLocks/>
            </p:cNvSpPr>
            <p:nvPr/>
          </p:nvSpPr>
          <p:spPr bwMode="auto">
            <a:xfrm>
              <a:off x="5470" y="2759"/>
              <a:ext cx="9" cy="23"/>
            </a:xfrm>
            <a:custGeom>
              <a:avLst/>
              <a:gdLst/>
              <a:ahLst/>
              <a:cxnLst>
                <a:cxn ang="0">
                  <a:pos x="0" y="136"/>
                </a:cxn>
                <a:cxn ang="0">
                  <a:pos x="52" y="0"/>
                </a:cxn>
                <a:cxn ang="0">
                  <a:pos x="53" y="0"/>
                </a:cxn>
              </a:cxnLst>
              <a:rect l="0" t="0" r="r" b="b"/>
              <a:pathLst>
                <a:path w="53" h="136">
                  <a:moveTo>
                    <a:pt x="0" y="136"/>
                  </a:moveTo>
                  <a:lnTo>
                    <a:pt x="52" y="0"/>
                  </a:lnTo>
                  <a:lnTo>
                    <a:pt x="53" y="0"/>
                  </a:lnTo>
                </a:path>
              </a:pathLst>
            </a:custGeom>
            <a:noFill/>
            <a:ln w="0">
              <a:solidFill>
                <a:srgbClr val="000000"/>
              </a:solidFill>
              <a:prstDash val="solid"/>
              <a:round/>
              <a:headEnd/>
              <a:tailEnd/>
            </a:ln>
          </p:spPr>
          <p:txBody>
            <a:bodyPr/>
            <a:lstStyle/>
            <a:p>
              <a:endParaRPr lang="el-GR"/>
            </a:p>
          </p:txBody>
        </p:sp>
        <p:sp>
          <p:nvSpPr>
            <p:cNvPr id="234" name="Freeform 231"/>
            <p:cNvSpPr>
              <a:spLocks/>
            </p:cNvSpPr>
            <p:nvPr/>
          </p:nvSpPr>
          <p:spPr bwMode="auto">
            <a:xfrm>
              <a:off x="5484" y="2725"/>
              <a:ext cx="8" cy="23"/>
            </a:xfrm>
            <a:custGeom>
              <a:avLst/>
              <a:gdLst/>
              <a:ahLst/>
              <a:cxnLst>
                <a:cxn ang="0">
                  <a:pos x="0" y="138"/>
                </a:cxn>
                <a:cxn ang="0">
                  <a:pos x="43" y="25"/>
                </a:cxn>
                <a:cxn ang="0">
                  <a:pos x="49" y="0"/>
                </a:cxn>
                <a:cxn ang="0">
                  <a:pos x="50" y="0"/>
                </a:cxn>
              </a:cxnLst>
              <a:rect l="0" t="0" r="r" b="b"/>
              <a:pathLst>
                <a:path w="50" h="138">
                  <a:moveTo>
                    <a:pt x="0" y="138"/>
                  </a:moveTo>
                  <a:lnTo>
                    <a:pt x="43" y="25"/>
                  </a:lnTo>
                  <a:lnTo>
                    <a:pt x="49" y="0"/>
                  </a:lnTo>
                  <a:lnTo>
                    <a:pt x="50" y="0"/>
                  </a:lnTo>
                </a:path>
              </a:pathLst>
            </a:custGeom>
            <a:noFill/>
            <a:ln w="0">
              <a:solidFill>
                <a:srgbClr val="000000"/>
              </a:solidFill>
              <a:prstDash val="solid"/>
              <a:round/>
              <a:headEnd/>
              <a:tailEnd/>
            </a:ln>
          </p:spPr>
          <p:txBody>
            <a:bodyPr/>
            <a:lstStyle/>
            <a:p>
              <a:endParaRPr lang="el-GR"/>
            </a:p>
          </p:txBody>
        </p:sp>
        <p:sp>
          <p:nvSpPr>
            <p:cNvPr id="235" name="Freeform 232"/>
            <p:cNvSpPr>
              <a:spLocks/>
            </p:cNvSpPr>
            <p:nvPr/>
          </p:nvSpPr>
          <p:spPr bwMode="auto">
            <a:xfrm>
              <a:off x="5495" y="2690"/>
              <a:ext cx="6" cy="23"/>
            </a:xfrm>
            <a:custGeom>
              <a:avLst/>
              <a:gdLst/>
              <a:ahLst/>
              <a:cxnLst>
                <a:cxn ang="0">
                  <a:pos x="0" y="142"/>
                </a:cxn>
                <a:cxn ang="0">
                  <a:pos x="38" y="0"/>
                </a:cxn>
                <a:cxn ang="0">
                  <a:pos x="39" y="0"/>
                </a:cxn>
              </a:cxnLst>
              <a:rect l="0" t="0" r="r" b="b"/>
              <a:pathLst>
                <a:path w="39" h="142">
                  <a:moveTo>
                    <a:pt x="0" y="142"/>
                  </a:moveTo>
                  <a:lnTo>
                    <a:pt x="38" y="0"/>
                  </a:lnTo>
                  <a:lnTo>
                    <a:pt x="39" y="0"/>
                  </a:lnTo>
                </a:path>
              </a:pathLst>
            </a:custGeom>
            <a:noFill/>
            <a:ln w="0">
              <a:solidFill>
                <a:srgbClr val="000000"/>
              </a:solidFill>
              <a:prstDash val="solid"/>
              <a:round/>
              <a:headEnd/>
              <a:tailEnd/>
            </a:ln>
          </p:spPr>
          <p:txBody>
            <a:bodyPr/>
            <a:lstStyle/>
            <a:p>
              <a:endParaRPr lang="el-GR"/>
            </a:p>
          </p:txBody>
        </p:sp>
        <p:sp>
          <p:nvSpPr>
            <p:cNvPr id="236" name="Freeform 233"/>
            <p:cNvSpPr>
              <a:spLocks/>
            </p:cNvSpPr>
            <p:nvPr/>
          </p:nvSpPr>
          <p:spPr bwMode="auto">
            <a:xfrm>
              <a:off x="5504" y="2654"/>
              <a:ext cx="7" cy="24"/>
            </a:xfrm>
            <a:custGeom>
              <a:avLst/>
              <a:gdLst/>
              <a:ahLst/>
              <a:cxnLst>
                <a:cxn ang="0">
                  <a:pos x="0" y="141"/>
                </a:cxn>
                <a:cxn ang="0">
                  <a:pos x="38" y="0"/>
                </a:cxn>
                <a:cxn ang="0">
                  <a:pos x="39" y="0"/>
                </a:cxn>
              </a:cxnLst>
              <a:rect l="0" t="0" r="r" b="b"/>
              <a:pathLst>
                <a:path w="39" h="141">
                  <a:moveTo>
                    <a:pt x="0" y="141"/>
                  </a:moveTo>
                  <a:lnTo>
                    <a:pt x="38" y="0"/>
                  </a:lnTo>
                  <a:lnTo>
                    <a:pt x="39" y="0"/>
                  </a:lnTo>
                </a:path>
              </a:pathLst>
            </a:custGeom>
            <a:noFill/>
            <a:ln w="0">
              <a:solidFill>
                <a:srgbClr val="000000"/>
              </a:solidFill>
              <a:prstDash val="solid"/>
              <a:round/>
              <a:headEnd/>
              <a:tailEnd/>
            </a:ln>
          </p:spPr>
          <p:txBody>
            <a:bodyPr/>
            <a:lstStyle/>
            <a:p>
              <a:endParaRPr lang="el-GR"/>
            </a:p>
          </p:txBody>
        </p:sp>
        <p:sp>
          <p:nvSpPr>
            <p:cNvPr id="237" name="Freeform 234"/>
            <p:cNvSpPr>
              <a:spLocks/>
            </p:cNvSpPr>
            <p:nvPr/>
          </p:nvSpPr>
          <p:spPr bwMode="auto">
            <a:xfrm>
              <a:off x="5514" y="2619"/>
              <a:ext cx="6" cy="23"/>
            </a:xfrm>
            <a:custGeom>
              <a:avLst/>
              <a:gdLst/>
              <a:ahLst/>
              <a:cxnLst>
                <a:cxn ang="0">
                  <a:pos x="0" y="142"/>
                </a:cxn>
                <a:cxn ang="0">
                  <a:pos x="38" y="0"/>
                </a:cxn>
                <a:cxn ang="0">
                  <a:pos x="39" y="0"/>
                </a:cxn>
              </a:cxnLst>
              <a:rect l="0" t="0" r="r" b="b"/>
              <a:pathLst>
                <a:path w="39" h="142">
                  <a:moveTo>
                    <a:pt x="0" y="142"/>
                  </a:moveTo>
                  <a:lnTo>
                    <a:pt x="38" y="0"/>
                  </a:lnTo>
                  <a:lnTo>
                    <a:pt x="39" y="0"/>
                  </a:lnTo>
                </a:path>
              </a:pathLst>
            </a:custGeom>
            <a:noFill/>
            <a:ln w="0">
              <a:solidFill>
                <a:srgbClr val="000000"/>
              </a:solidFill>
              <a:prstDash val="solid"/>
              <a:round/>
              <a:headEnd/>
              <a:tailEnd/>
            </a:ln>
          </p:spPr>
          <p:txBody>
            <a:bodyPr/>
            <a:lstStyle/>
            <a:p>
              <a:endParaRPr lang="el-GR"/>
            </a:p>
          </p:txBody>
        </p:sp>
        <p:sp>
          <p:nvSpPr>
            <p:cNvPr id="238" name="Freeform 235"/>
            <p:cNvSpPr>
              <a:spLocks/>
            </p:cNvSpPr>
            <p:nvPr/>
          </p:nvSpPr>
          <p:spPr bwMode="auto">
            <a:xfrm>
              <a:off x="5522" y="2583"/>
              <a:ext cx="4" cy="24"/>
            </a:xfrm>
            <a:custGeom>
              <a:avLst/>
              <a:gdLst/>
              <a:ahLst/>
              <a:cxnLst>
                <a:cxn ang="0">
                  <a:pos x="0" y="144"/>
                </a:cxn>
                <a:cxn ang="0">
                  <a:pos x="23" y="0"/>
                </a:cxn>
                <a:cxn ang="0">
                  <a:pos x="24" y="0"/>
                </a:cxn>
              </a:cxnLst>
              <a:rect l="0" t="0" r="r" b="b"/>
              <a:pathLst>
                <a:path w="24" h="144">
                  <a:moveTo>
                    <a:pt x="0" y="144"/>
                  </a:moveTo>
                  <a:lnTo>
                    <a:pt x="23" y="0"/>
                  </a:lnTo>
                  <a:lnTo>
                    <a:pt x="24" y="0"/>
                  </a:lnTo>
                </a:path>
              </a:pathLst>
            </a:custGeom>
            <a:noFill/>
            <a:ln w="0">
              <a:solidFill>
                <a:srgbClr val="000000"/>
              </a:solidFill>
              <a:prstDash val="solid"/>
              <a:round/>
              <a:headEnd/>
              <a:tailEnd/>
            </a:ln>
          </p:spPr>
          <p:txBody>
            <a:bodyPr/>
            <a:lstStyle/>
            <a:p>
              <a:endParaRPr lang="el-GR"/>
            </a:p>
          </p:txBody>
        </p:sp>
        <p:sp>
          <p:nvSpPr>
            <p:cNvPr id="239" name="Freeform 236"/>
            <p:cNvSpPr>
              <a:spLocks/>
            </p:cNvSpPr>
            <p:nvPr/>
          </p:nvSpPr>
          <p:spPr bwMode="auto">
            <a:xfrm>
              <a:off x="5528" y="2546"/>
              <a:ext cx="4" cy="25"/>
            </a:xfrm>
            <a:custGeom>
              <a:avLst/>
              <a:gdLst/>
              <a:ahLst/>
              <a:cxnLst>
                <a:cxn ang="0">
                  <a:pos x="0" y="145"/>
                </a:cxn>
                <a:cxn ang="0">
                  <a:pos x="23" y="0"/>
                </a:cxn>
                <a:cxn ang="0">
                  <a:pos x="24" y="0"/>
                </a:cxn>
              </a:cxnLst>
              <a:rect l="0" t="0" r="r" b="b"/>
              <a:pathLst>
                <a:path w="24" h="145">
                  <a:moveTo>
                    <a:pt x="0" y="145"/>
                  </a:moveTo>
                  <a:lnTo>
                    <a:pt x="23" y="0"/>
                  </a:lnTo>
                  <a:lnTo>
                    <a:pt x="24" y="0"/>
                  </a:lnTo>
                </a:path>
              </a:pathLst>
            </a:custGeom>
            <a:noFill/>
            <a:ln w="0">
              <a:solidFill>
                <a:srgbClr val="000000"/>
              </a:solidFill>
              <a:prstDash val="solid"/>
              <a:round/>
              <a:headEnd/>
              <a:tailEnd/>
            </a:ln>
          </p:spPr>
          <p:txBody>
            <a:bodyPr/>
            <a:lstStyle/>
            <a:p>
              <a:endParaRPr lang="el-GR"/>
            </a:p>
          </p:txBody>
        </p:sp>
        <p:sp>
          <p:nvSpPr>
            <p:cNvPr id="240" name="Freeform 237"/>
            <p:cNvSpPr>
              <a:spLocks/>
            </p:cNvSpPr>
            <p:nvPr/>
          </p:nvSpPr>
          <p:spPr bwMode="auto">
            <a:xfrm>
              <a:off x="5534" y="2510"/>
              <a:ext cx="4" cy="25"/>
            </a:xfrm>
            <a:custGeom>
              <a:avLst/>
              <a:gdLst/>
              <a:ahLst/>
              <a:cxnLst>
                <a:cxn ang="0">
                  <a:pos x="0" y="145"/>
                </a:cxn>
                <a:cxn ang="0">
                  <a:pos x="23" y="0"/>
                </a:cxn>
                <a:cxn ang="0">
                  <a:pos x="24" y="0"/>
                </a:cxn>
              </a:cxnLst>
              <a:rect l="0" t="0" r="r" b="b"/>
              <a:pathLst>
                <a:path w="24" h="145">
                  <a:moveTo>
                    <a:pt x="0" y="145"/>
                  </a:moveTo>
                  <a:lnTo>
                    <a:pt x="23" y="0"/>
                  </a:lnTo>
                  <a:lnTo>
                    <a:pt x="24" y="0"/>
                  </a:lnTo>
                </a:path>
              </a:pathLst>
            </a:custGeom>
            <a:noFill/>
            <a:ln w="0">
              <a:solidFill>
                <a:srgbClr val="000000"/>
              </a:solidFill>
              <a:prstDash val="solid"/>
              <a:round/>
              <a:headEnd/>
              <a:tailEnd/>
            </a:ln>
          </p:spPr>
          <p:txBody>
            <a:bodyPr/>
            <a:lstStyle/>
            <a:p>
              <a:endParaRPr lang="el-GR"/>
            </a:p>
          </p:txBody>
        </p:sp>
        <p:sp>
          <p:nvSpPr>
            <p:cNvPr id="241" name="Freeform 238"/>
            <p:cNvSpPr>
              <a:spLocks/>
            </p:cNvSpPr>
            <p:nvPr/>
          </p:nvSpPr>
          <p:spPr bwMode="auto">
            <a:xfrm>
              <a:off x="5539" y="2474"/>
              <a:ext cx="1" cy="24"/>
            </a:xfrm>
            <a:custGeom>
              <a:avLst/>
              <a:gdLst/>
              <a:ahLst/>
              <a:cxnLst>
                <a:cxn ang="0">
                  <a:pos x="0" y="146"/>
                </a:cxn>
                <a:cxn ang="0">
                  <a:pos x="7" y="0"/>
                </a:cxn>
                <a:cxn ang="0">
                  <a:pos x="8" y="0"/>
                </a:cxn>
              </a:cxnLst>
              <a:rect l="0" t="0" r="r" b="b"/>
              <a:pathLst>
                <a:path w="8" h="146">
                  <a:moveTo>
                    <a:pt x="0" y="146"/>
                  </a:moveTo>
                  <a:lnTo>
                    <a:pt x="7" y="0"/>
                  </a:lnTo>
                  <a:lnTo>
                    <a:pt x="8" y="0"/>
                  </a:lnTo>
                </a:path>
              </a:pathLst>
            </a:custGeom>
            <a:noFill/>
            <a:ln w="0">
              <a:solidFill>
                <a:srgbClr val="000000"/>
              </a:solidFill>
              <a:prstDash val="solid"/>
              <a:round/>
              <a:headEnd/>
              <a:tailEnd/>
            </a:ln>
          </p:spPr>
          <p:txBody>
            <a:bodyPr/>
            <a:lstStyle/>
            <a:p>
              <a:endParaRPr lang="el-GR"/>
            </a:p>
          </p:txBody>
        </p:sp>
        <p:sp>
          <p:nvSpPr>
            <p:cNvPr id="242" name="Freeform 239"/>
            <p:cNvSpPr>
              <a:spLocks/>
            </p:cNvSpPr>
            <p:nvPr/>
          </p:nvSpPr>
          <p:spPr bwMode="auto">
            <a:xfrm>
              <a:off x="5541" y="2437"/>
              <a:ext cx="1" cy="25"/>
            </a:xfrm>
            <a:custGeom>
              <a:avLst/>
              <a:gdLst/>
              <a:ahLst/>
              <a:cxnLst>
                <a:cxn ang="0">
                  <a:pos x="0" y="146"/>
                </a:cxn>
                <a:cxn ang="0">
                  <a:pos x="8" y="0"/>
                </a:cxn>
                <a:cxn ang="0">
                  <a:pos x="9" y="0"/>
                </a:cxn>
              </a:cxnLst>
              <a:rect l="0" t="0" r="r" b="b"/>
              <a:pathLst>
                <a:path w="9" h="146">
                  <a:moveTo>
                    <a:pt x="0" y="146"/>
                  </a:moveTo>
                  <a:lnTo>
                    <a:pt x="8" y="0"/>
                  </a:lnTo>
                  <a:lnTo>
                    <a:pt x="9" y="0"/>
                  </a:lnTo>
                </a:path>
              </a:pathLst>
            </a:custGeom>
            <a:noFill/>
            <a:ln w="0">
              <a:solidFill>
                <a:srgbClr val="000000"/>
              </a:solidFill>
              <a:prstDash val="solid"/>
              <a:round/>
              <a:headEnd/>
              <a:tailEnd/>
            </a:ln>
          </p:spPr>
          <p:txBody>
            <a:bodyPr/>
            <a:lstStyle/>
            <a:p>
              <a:endParaRPr lang="el-GR"/>
            </a:p>
          </p:txBody>
        </p:sp>
        <p:sp>
          <p:nvSpPr>
            <p:cNvPr id="243" name="Freeform 240"/>
            <p:cNvSpPr>
              <a:spLocks/>
            </p:cNvSpPr>
            <p:nvPr/>
          </p:nvSpPr>
          <p:spPr bwMode="auto">
            <a:xfrm>
              <a:off x="5543" y="2401"/>
              <a:ext cx="1" cy="24"/>
            </a:xfrm>
            <a:custGeom>
              <a:avLst/>
              <a:gdLst/>
              <a:ahLst/>
              <a:cxnLst>
                <a:cxn ang="0">
                  <a:pos x="0" y="147"/>
                </a:cxn>
                <a:cxn ang="0">
                  <a:pos x="7" y="0"/>
                </a:cxn>
                <a:cxn ang="0">
                  <a:pos x="8" y="0"/>
                </a:cxn>
              </a:cxnLst>
              <a:rect l="0" t="0" r="r" b="b"/>
              <a:pathLst>
                <a:path w="8" h="147">
                  <a:moveTo>
                    <a:pt x="0" y="147"/>
                  </a:moveTo>
                  <a:lnTo>
                    <a:pt x="7" y="0"/>
                  </a:lnTo>
                  <a:lnTo>
                    <a:pt x="8" y="0"/>
                  </a:lnTo>
                </a:path>
              </a:pathLst>
            </a:custGeom>
            <a:noFill/>
            <a:ln w="0">
              <a:solidFill>
                <a:srgbClr val="000000"/>
              </a:solidFill>
              <a:prstDash val="solid"/>
              <a:round/>
              <a:headEnd/>
              <a:tailEnd/>
            </a:ln>
          </p:spPr>
          <p:txBody>
            <a:bodyPr/>
            <a:lstStyle/>
            <a:p>
              <a:endParaRPr lang="el-GR"/>
            </a:p>
          </p:txBody>
        </p:sp>
        <p:sp>
          <p:nvSpPr>
            <p:cNvPr id="244" name="Line 241"/>
            <p:cNvSpPr>
              <a:spLocks noChangeShapeType="1"/>
            </p:cNvSpPr>
            <p:nvPr/>
          </p:nvSpPr>
          <p:spPr bwMode="auto">
            <a:xfrm>
              <a:off x="5544" y="2389"/>
              <a:ext cx="1" cy="1"/>
            </a:xfrm>
            <a:prstGeom prst="line">
              <a:avLst/>
            </a:prstGeom>
            <a:noFill/>
            <a:ln w="0">
              <a:solidFill>
                <a:srgbClr val="000000"/>
              </a:solidFill>
              <a:round/>
              <a:headEnd/>
              <a:tailEnd/>
            </a:ln>
          </p:spPr>
          <p:txBody>
            <a:bodyPr/>
            <a:lstStyle/>
            <a:p>
              <a:endParaRPr lang="el-GR"/>
            </a:p>
          </p:txBody>
        </p:sp>
        <p:sp>
          <p:nvSpPr>
            <p:cNvPr id="245" name="Freeform 242"/>
            <p:cNvSpPr>
              <a:spLocks/>
            </p:cNvSpPr>
            <p:nvPr/>
          </p:nvSpPr>
          <p:spPr bwMode="auto">
            <a:xfrm>
              <a:off x="3006" y="1596"/>
              <a:ext cx="24" cy="6"/>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46" name="Freeform 243"/>
            <p:cNvSpPr>
              <a:spLocks/>
            </p:cNvSpPr>
            <p:nvPr/>
          </p:nvSpPr>
          <p:spPr bwMode="auto">
            <a:xfrm>
              <a:off x="3041" y="1588"/>
              <a:ext cx="24" cy="5"/>
            </a:xfrm>
            <a:custGeom>
              <a:avLst/>
              <a:gdLst/>
              <a:ahLst/>
              <a:cxnLst>
                <a:cxn ang="0">
                  <a:pos x="0" y="33"/>
                </a:cxn>
                <a:cxn ang="0">
                  <a:pos x="142" y="0"/>
                </a:cxn>
                <a:cxn ang="0">
                  <a:pos x="143" y="0"/>
                </a:cxn>
              </a:cxnLst>
              <a:rect l="0" t="0" r="r" b="b"/>
              <a:pathLst>
                <a:path w="143" h="33">
                  <a:moveTo>
                    <a:pt x="0" y="33"/>
                  </a:moveTo>
                  <a:lnTo>
                    <a:pt x="142" y="0"/>
                  </a:lnTo>
                  <a:lnTo>
                    <a:pt x="143" y="0"/>
                  </a:lnTo>
                </a:path>
              </a:pathLst>
            </a:custGeom>
            <a:noFill/>
            <a:ln w="0">
              <a:solidFill>
                <a:srgbClr val="000000"/>
              </a:solidFill>
              <a:prstDash val="solid"/>
              <a:round/>
              <a:headEnd/>
              <a:tailEnd/>
            </a:ln>
          </p:spPr>
          <p:txBody>
            <a:bodyPr/>
            <a:lstStyle/>
            <a:p>
              <a:endParaRPr lang="el-GR"/>
            </a:p>
          </p:txBody>
        </p:sp>
        <p:sp>
          <p:nvSpPr>
            <p:cNvPr id="247" name="Freeform 244"/>
            <p:cNvSpPr>
              <a:spLocks/>
            </p:cNvSpPr>
            <p:nvPr/>
          </p:nvSpPr>
          <p:spPr bwMode="auto">
            <a:xfrm>
              <a:off x="3077" y="1579"/>
              <a:ext cx="24" cy="6"/>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48" name="Freeform 245"/>
            <p:cNvSpPr>
              <a:spLocks/>
            </p:cNvSpPr>
            <p:nvPr/>
          </p:nvSpPr>
          <p:spPr bwMode="auto">
            <a:xfrm>
              <a:off x="3112" y="1571"/>
              <a:ext cx="24" cy="5"/>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49" name="Freeform 246"/>
            <p:cNvSpPr>
              <a:spLocks/>
            </p:cNvSpPr>
            <p:nvPr/>
          </p:nvSpPr>
          <p:spPr bwMode="auto">
            <a:xfrm>
              <a:off x="3148" y="1562"/>
              <a:ext cx="24" cy="6"/>
            </a:xfrm>
            <a:custGeom>
              <a:avLst/>
              <a:gdLst/>
              <a:ahLst/>
              <a:cxnLst>
                <a:cxn ang="0">
                  <a:pos x="0" y="35"/>
                </a:cxn>
                <a:cxn ang="0">
                  <a:pos x="143" y="0"/>
                </a:cxn>
                <a:cxn ang="0">
                  <a:pos x="144" y="0"/>
                </a:cxn>
              </a:cxnLst>
              <a:rect l="0" t="0" r="r" b="b"/>
              <a:pathLst>
                <a:path w="144" h="35">
                  <a:moveTo>
                    <a:pt x="0" y="35"/>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0" name="Freeform 247"/>
            <p:cNvSpPr>
              <a:spLocks/>
            </p:cNvSpPr>
            <p:nvPr/>
          </p:nvSpPr>
          <p:spPr bwMode="auto">
            <a:xfrm>
              <a:off x="3184" y="1553"/>
              <a:ext cx="24" cy="6"/>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1" name="Freeform 248"/>
            <p:cNvSpPr>
              <a:spLocks/>
            </p:cNvSpPr>
            <p:nvPr/>
          </p:nvSpPr>
          <p:spPr bwMode="auto">
            <a:xfrm>
              <a:off x="3219" y="1545"/>
              <a:ext cx="24" cy="6"/>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2" name="Freeform 249"/>
            <p:cNvSpPr>
              <a:spLocks/>
            </p:cNvSpPr>
            <p:nvPr/>
          </p:nvSpPr>
          <p:spPr bwMode="auto">
            <a:xfrm>
              <a:off x="3255" y="1537"/>
              <a:ext cx="24" cy="5"/>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3" name="Freeform 250"/>
            <p:cNvSpPr>
              <a:spLocks/>
            </p:cNvSpPr>
            <p:nvPr/>
          </p:nvSpPr>
          <p:spPr bwMode="auto">
            <a:xfrm>
              <a:off x="3290" y="1528"/>
              <a:ext cx="24" cy="6"/>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4" name="Freeform 251"/>
            <p:cNvSpPr>
              <a:spLocks/>
            </p:cNvSpPr>
            <p:nvPr/>
          </p:nvSpPr>
          <p:spPr bwMode="auto">
            <a:xfrm>
              <a:off x="3326" y="1519"/>
              <a:ext cx="24" cy="6"/>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5" name="Freeform 252"/>
            <p:cNvSpPr>
              <a:spLocks/>
            </p:cNvSpPr>
            <p:nvPr/>
          </p:nvSpPr>
          <p:spPr bwMode="auto">
            <a:xfrm>
              <a:off x="3361" y="1511"/>
              <a:ext cx="24" cy="6"/>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6" name="Freeform 253"/>
            <p:cNvSpPr>
              <a:spLocks/>
            </p:cNvSpPr>
            <p:nvPr/>
          </p:nvSpPr>
          <p:spPr bwMode="auto">
            <a:xfrm>
              <a:off x="3397" y="1502"/>
              <a:ext cx="24" cy="6"/>
            </a:xfrm>
            <a:custGeom>
              <a:avLst/>
              <a:gdLst/>
              <a:ahLst/>
              <a:cxnLst>
                <a:cxn ang="0">
                  <a:pos x="0" y="35"/>
                </a:cxn>
                <a:cxn ang="0">
                  <a:pos x="143" y="0"/>
                </a:cxn>
                <a:cxn ang="0">
                  <a:pos x="144" y="0"/>
                </a:cxn>
              </a:cxnLst>
              <a:rect l="0" t="0" r="r" b="b"/>
              <a:pathLst>
                <a:path w="144" h="35">
                  <a:moveTo>
                    <a:pt x="0" y="35"/>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7" name="Freeform 254"/>
            <p:cNvSpPr>
              <a:spLocks/>
            </p:cNvSpPr>
            <p:nvPr/>
          </p:nvSpPr>
          <p:spPr bwMode="auto">
            <a:xfrm>
              <a:off x="3433" y="1494"/>
              <a:ext cx="24" cy="6"/>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58" name="Freeform 255"/>
            <p:cNvSpPr>
              <a:spLocks/>
            </p:cNvSpPr>
            <p:nvPr/>
          </p:nvSpPr>
          <p:spPr bwMode="auto">
            <a:xfrm>
              <a:off x="3468" y="1485"/>
              <a:ext cx="24" cy="6"/>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59" name="Freeform 256"/>
            <p:cNvSpPr>
              <a:spLocks/>
            </p:cNvSpPr>
            <p:nvPr/>
          </p:nvSpPr>
          <p:spPr bwMode="auto">
            <a:xfrm>
              <a:off x="3504" y="1477"/>
              <a:ext cx="24" cy="5"/>
            </a:xfrm>
            <a:custGeom>
              <a:avLst/>
              <a:gdLst/>
              <a:ahLst/>
              <a:cxnLst>
                <a:cxn ang="0">
                  <a:pos x="0" y="34"/>
                </a:cxn>
                <a:cxn ang="0">
                  <a:pos x="143" y="0"/>
                </a:cxn>
                <a:cxn ang="0">
                  <a:pos x="144" y="0"/>
                </a:cxn>
              </a:cxnLst>
              <a:rect l="0" t="0" r="r" b="b"/>
              <a:pathLst>
                <a:path w="144" h="34">
                  <a:moveTo>
                    <a:pt x="0" y="34"/>
                  </a:moveTo>
                  <a:lnTo>
                    <a:pt x="143" y="0"/>
                  </a:lnTo>
                  <a:lnTo>
                    <a:pt x="144" y="0"/>
                  </a:lnTo>
                </a:path>
              </a:pathLst>
            </a:custGeom>
            <a:noFill/>
            <a:ln w="0">
              <a:solidFill>
                <a:srgbClr val="000000"/>
              </a:solidFill>
              <a:prstDash val="solid"/>
              <a:round/>
              <a:headEnd/>
              <a:tailEnd/>
            </a:ln>
          </p:spPr>
          <p:txBody>
            <a:bodyPr/>
            <a:lstStyle/>
            <a:p>
              <a:endParaRPr lang="el-GR"/>
            </a:p>
          </p:txBody>
        </p:sp>
        <p:sp>
          <p:nvSpPr>
            <p:cNvPr id="260" name="Freeform 257"/>
            <p:cNvSpPr>
              <a:spLocks/>
            </p:cNvSpPr>
            <p:nvPr/>
          </p:nvSpPr>
          <p:spPr bwMode="auto">
            <a:xfrm>
              <a:off x="3539" y="1468"/>
              <a:ext cx="24"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1" name="Freeform 258"/>
            <p:cNvSpPr>
              <a:spLocks/>
            </p:cNvSpPr>
            <p:nvPr/>
          </p:nvSpPr>
          <p:spPr bwMode="auto">
            <a:xfrm>
              <a:off x="3575" y="1460"/>
              <a:ext cx="24" cy="5"/>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2" name="Freeform 259"/>
            <p:cNvSpPr>
              <a:spLocks/>
            </p:cNvSpPr>
            <p:nvPr/>
          </p:nvSpPr>
          <p:spPr bwMode="auto">
            <a:xfrm>
              <a:off x="3611" y="1451"/>
              <a:ext cx="23"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3" name="Freeform 260"/>
            <p:cNvSpPr>
              <a:spLocks/>
            </p:cNvSpPr>
            <p:nvPr/>
          </p:nvSpPr>
          <p:spPr bwMode="auto">
            <a:xfrm>
              <a:off x="3646" y="1443"/>
              <a:ext cx="24" cy="5"/>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4" name="Freeform 261"/>
            <p:cNvSpPr>
              <a:spLocks/>
            </p:cNvSpPr>
            <p:nvPr/>
          </p:nvSpPr>
          <p:spPr bwMode="auto">
            <a:xfrm>
              <a:off x="3682" y="1434"/>
              <a:ext cx="23"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5" name="Freeform 262"/>
            <p:cNvSpPr>
              <a:spLocks/>
            </p:cNvSpPr>
            <p:nvPr/>
          </p:nvSpPr>
          <p:spPr bwMode="auto">
            <a:xfrm>
              <a:off x="3717" y="1426"/>
              <a:ext cx="24" cy="5"/>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6" name="Freeform 263"/>
            <p:cNvSpPr>
              <a:spLocks/>
            </p:cNvSpPr>
            <p:nvPr/>
          </p:nvSpPr>
          <p:spPr bwMode="auto">
            <a:xfrm>
              <a:off x="3753" y="1417"/>
              <a:ext cx="24" cy="6"/>
            </a:xfrm>
            <a:custGeom>
              <a:avLst/>
              <a:gdLst/>
              <a:ahLst/>
              <a:cxnLst>
                <a:cxn ang="0">
                  <a:pos x="0" y="34"/>
                </a:cxn>
                <a:cxn ang="0">
                  <a:pos x="141" y="0"/>
                </a:cxn>
                <a:cxn ang="0">
                  <a:pos x="142" y="0"/>
                </a:cxn>
              </a:cxnLst>
              <a:rect l="0" t="0" r="r" b="b"/>
              <a:pathLst>
                <a:path w="142" h="34">
                  <a:moveTo>
                    <a:pt x="0" y="34"/>
                  </a:moveTo>
                  <a:lnTo>
                    <a:pt x="141" y="0"/>
                  </a:lnTo>
                  <a:lnTo>
                    <a:pt x="142" y="0"/>
                  </a:lnTo>
                </a:path>
              </a:pathLst>
            </a:custGeom>
            <a:noFill/>
            <a:ln w="0">
              <a:solidFill>
                <a:srgbClr val="000000"/>
              </a:solidFill>
              <a:prstDash val="solid"/>
              <a:round/>
              <a:headEnd/>
              <a:tailEnd/>
            </a:ln>
          </p:spPr>
          <p:txBody>
            <a:bodyPr/>
            <a:lstStyle/>
            <a:p>
              <a:endParaRPr lang="el-GR"/>
            </a:p>
          </p:txBody>
        </p:sp>
        <p:sp>
          <p:nvSpPr>
            <p:cNvPr id="267" name="Freeform 264"/>
            <p:cNvSpPr>
              <a:spLocks/>
            </p:cNvSpPr>
            <p:nvPr/>
          </p:nvSpPr>
          <p:spPr bwMode="auto">
            <a:xfrm>
              <a:off x="3788" y="1408"/>
              <a:ext cx="24" cy="6"/>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8" name="Freeform 265"/>
            <p:cNvSpPr>
              <a:spLocks/>
            </p:cNvSpPr>
            <p:nvPr/>
          </p:nvSpPr>
          <p:spPr bwMode="auto">
            <a:xfrm>
              <a:off x="3824" y="1400"/>
              <a:ext cx="24"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69" name="Freeform 266"/>
            <p:cNvSpPr>
              <a:spLocks/>
            </p:cNvSpPr>
            <p:nvPr/>
          </p:nvSpPr>
          <p:spPr bwMode="auto">
            <a:xfrm>
              <a:off x="3859" y="1391"/>
              <a:ext cx="24" cy="6"/>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0" name="Freeform 267"/>
            <p:cNvSpPr>
              <a:spLocks/>
            </p:cNvSpPr>
            <p:nvPr/>
          </p:nvSpPr>
          <p:spPr bwMode="auto">
            <a:xfrm>
              <a:off x="3895" y="1383"/>
              <a:ext cx="24" cy="5"/>
            </a:xfrm>
            <a:custGeom>
              <a:avLst/>
              <a:gdLst/>
              <a:ahLst/>
              <a:cxnLst>
                <a:cxn ang="0">
                  <a:pos x="0" y="33"/>
                </a:cxn>
                <a:cxn ang="0">
                  <a:pos x="142" y="0"/>
                </a:cxn>
                <a:cxn ang="0">
                  <a:pos x="143" y="0"/>
                </a:cxn>
              </a:cxnLst>
              <a:rect l="0" t="0" r="r" b="b"/>
              <a:pathLst>
                <a:path w="143" h="33">
                  <a:moveTo>
                    <a:pt x="0" y="33"/>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1" name="Freeform 268"/>
            <p:cNvSpPr>
              <a:spLocks/>
            </p:cNvSpPr>
            <p:nvPr/>
          </p:nvSpPr>
          <p:spPr bwMode="auto">
            <a:xfrm>
              <a:off x="3931" y="1374"/>
              <a:ext cx="23"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2" name="Freeform 269"/>
            <p:cNvSpPr>
              <a:spLocks/>
            </p:cNvSpPr>
            <p:nvPr/>
          </p:nvSpPr>
          <p:spPr bwMode="auto">
            <a:xfrm>
              <a:off x="3966" y="1366"/>
              <a:ext cx="24" cy="5"/>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3" name="Freeform 270"/>
            <p:cNvSpPr>
              <a:spLocks/>
            </p:cNvSpPr>
            <p:nvPr/>
          </p:nvSpPr>
          <p:spPr bwMode="auto">
            <a:xfrm>
              <a:off x="4002" y="1357"/>
              <a:ext cx="24"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4" name="Freeform 271"/>
            <p:cNvSpPr>
              <a:spLocks/>
            </p:cNvSpPr>
            <p:nvPr/>
          </p:nvSpPr>
          <p:spPr bwMode="auto">
            <a:xfrm>
              <a:off x="4037" y="1349"/>
              <a:ext cx="24" cy="5"/>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5" name="Freeform 272"/>
            <p:cNvSpPr>
              <a:spLocks/>
            </p:cNvSpPr>
            <p:nvPr/>
          </p:nvSpPr>
          <p:spPr bwMode="auto">
            <a:xfrm>
              <a:off x="4073" y="1340"/>
              <a:ext cx="24" cy="6"/>
            </a:xfrm>
            <a:custGeom>
              <a:avLst/>
              <a:gdLst/>
              <a:ahLst/>
              <a:cxnLst>
                <a:cxn ang="0">
                  <a:pos x="0" y="33"/>
                </a:cxn>
                <a:cxn ang="0">
                  <a:pos x="142" y="0"/>
                </a:cxn>
                <a:cxn ang="0">
                  <a:pos x="143" y="0"/>
                </a:cxn>
              </a:cxnLst>
              <a:rect l="0" t="0" r="r" b="b"/>
              <a:pathLst>
                <a:path w="143" h="33">
                  <a:moveTo>
                    <a:pt x="0" y="33"/>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6" name="Freeform 273"/>
            <p:cNvSpPr>
              <a:spLocks/>
            </p:cNvSpPr>
            <p:nvPr/>
          </p:nvSpPr>
          <p:spPr bwMode="auto">
            <a:xfrm>
              <a:off x="4108" y="1332"/>
              <a:ext cx="24" cy="5"/>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7" name="Freeform 274"/>
            <p:cNvSpPr>
              <a:spLocks/>
            </p:cNvSpPr>
            <p:nvPr/>
          </p:nvSpPr>
          <p:spPr bwMode="auto">
            <a:xfrm>
              <a:off x="4144" y="1323"/>
              <a:ext cx="24" cy="6"/>
            </a:xfrm>
            <a:custGeom>
              <a:avLst/>
              <a:gdLst/>
              <a:ahLst/>
              <a:cxnLst>
                <a:cxn ang="0">
                  <a:pos x="0" y="34"/>
                </a:cxn>
                <a:cxn ang="0">
                  <a:pos x="141" y="0"/>
                </a:cxn>
                <a:cxn ang="0">
                  <a:pos x="142" y="0"/>
                </a:cxn>
              </a:cxnLst>
              <a:rect l="0" t="0" r="r" b="b"/>
              <a:pathLst>
                <a:path w="142" h="34">
                  <a:moveTo>
                    <a:pt x="0" y="34"/>
                  </a:moveTo>
                  <a:lnTo>
                    <a:pt x="141" y="0"/>
                  </a:lnTo>
                  <a:lnTo>
                    <a:pt x="142" y="0"/>
                  </a:lnTo>
                </a:path>
              </a:pathLst>
            </a:custGeom>
            <a:noFill/>
            <a:ln w="0">
              <a:solidFill>
                <a:srgbClr val="000000"/>
              </a:solidFill>
              <a:prstDash val="solid"/>
              <a:round/>
              <a:headEnd/>
              <a:tailEnd/>
            </a:ln>
          </p:spPr>
          <p:txBody>
            <a:bodyPr/>
            <a:lstStyle/>
            <a:p>
              <a:endParaRPr lang="el-GR"/>
            </a:p>
          </p:txBody>
        </p:sp>
        <p:sp>
          <p:nvSpPr>
            <p:cNvPr id="278" name="Freeform 275"/>
            <p:cNvSpPr>
              <a:spLocks/>
            </p:cNvSpPr>
            <p:nvPr/>
          </p:nvSpPr>
          <p:spPr bwMode="auto">
            <a:xfrm>
              <a:off x="4179" y="1314"/>
              <a:ext cx="24" cy="6"/>
            </a:xfrm>
            <a:custGeom>
              <a:avLst/>
              <a:gdLst/>
              <a:ahLst/>
              <a:cxnLst>
                <a:cxn ang="0">
                  <a:pos x="0" y="35"/>
                </a:cxn>
                <a:cxn ang="0">
                  <a:pos x="142" y="0"/>
                </a:cxn>
                <a:cxn ang="0">
                  <a:pos x="143" y="0"/>
                </a:cxn>
              </a:cxnLst>
              <a:rect l="0" t="0" r="r" b="b"/>
              <a:pathLst>
                <a:path w="143" h="35">
                  <a:moveTo>
                    <a:pt x="0" y="35"/>
                  </a:moveTo>
                  <a:lnTo>
                    <a:pt x="142" y="0"/>
                  </a:lnTo>
                  <a:lnTo>
                    <a:pt x="143" y="0"/>
                  </a:lnTo>
                </a:path>
              </a:pathLst>
            </a:custGeom>
            <a:noFill/>
            <a:ln w="0">
              <a:solidFill>
                <a:srgbClr val="000000"/>
              </a:solidFill>
              <a:prstDash val="solid"/>
              <a:round/>
              <a:headEnd/>
              <a:tailEnd/>
            </a:ln>
          </p:spPr>
          <p:txBody>
            <a:bodyPr/>
            <a:lstStyle/>
            <a:p>
              <a:endParaRPr lang="el-GR"/>
            </a:p>
          </p:txBody>
        </p:sp>
        <p:sp>
          <p:nvSpPr>
            <p:cNvPr id="279" name="Freeform 276"/>
            <p:cNvSpPr>
              <a:spLocks/>
            </p:cNvSpPr>
            <p:nvPr/>
          </p:nvSpPr>
          <p:spPr bwMode="auto">
            <a:xfrm>
              <a:off x="4215" y="1306"/>
              <a:ext cx="24" cy="6"/>
            </a:xfrm>
            <a:custGeom>
              <a:avLst/>
              <a:gdLst/>
              <a:ahLst/>
              <a:cxnLst>
                <a:cxn ang="0">
                  <a:pos x="0" y="34"/>
                </a:cxn>
                <a:cxn ang="0">
                  <a:pos x="142" y="0"/>
                </a:cxn>
                <a:cxn ang="0">
                  <a:pos x="143" y="0"/>
                </a:cxn>
              </a:cxnLst>
              <a:rect l="0" t="0" r="r" b="b"/>
              <a:pathLst>
                <a:path w="143" h="34">
                  <a:moveTo>
                    <a:pt x="0" y="34"/>
                  </a:moveTo>
                  <a:lnTo>
                    <a:pt x="142" y="0"/>
                  </a:lnTo>
                  <a:lnTo>
                    <a:pt x="143" y="0"/>
                  </a:lnTo>
                </a:path>
              </a:pathLst>
            </a:custGeom>
            <a:noFill/>
            <a:ln w="0">
              <a:solidFill>
                <a:srgbClr val="000000"/>
              </a:solidFill>
              <a:prstDash val="solid"/>
              <a:round/>
              <a:headEnd/>
              <a:tailEnd/>
            </a:ln>
          </p:spPr>
          <p:txBody>
            <a:bodyPr/>
            <a:lstStyle/>
            <a:p>
              <a:endParaRPr lang="el-GR"/>
            </a:p>
          </p:txBody>
        </p:sp>
        <p:sp>
          <p:nvSpPr>
            <p:cNvPr id="280" name="Freeform 277"/>
            <p:cNvSpPr>
              <a:spLocks/>
            </p:cNvSpPr>
            <p:nvPr/>
          </p:nvSpPr>
          <p:spPr bwMode="auto">
            <a:xfrm>
              <a:off x="4251" y="1299"/>
              <a:ext cx="15" cy="4"/>
            </a:xfrm>
            <a:custGeom>
              <a:avLst/>
              <a:gdLst/>
              <a:ahLst/>
              <a:cxnLst>
                <a:cxn ang="0">
                  <a:pos x="0" y="21"/>
                </a:cxn>
                <a:cxn ang="0">
                  <a:pos x="91" y="0"/>
                </a:cxn>
                <a:cxn ang="0">
                  <a:pos x="92" y="0"/>
                </a:cxn>
              </a:cxnLst>
              <a:rect l="0" t="0" r="r" b="b"/>
              <a:pathLst>
                <a:path w="92" h="21">
                  <a:moveTo>
                    <a:pt x="0" y="21"/>
                  </a:moveTo>
                  <a:lnTo>
                    <a:pt x="91" y="0"/>
                  </a:lnTo>
                  <a:lnTo>
                    <a:pt x="92" y="0"/>
                  </a:lnTo>
                </a:path>
              </a:pathLst>
            </a:custGeom>
            <a:noFill/>
            <a:ln w="0">
              <a:solidFill>
                <a:srgbClr val="000000"/>
              </a:solidFill>
              <a:prstDash val="solid"/>
              <a:round/>
              <a:headEnd/>
              <a:tailEnd/>
            </a:ln>
          </p:spPr>
          <p:txBody>
            <a:bodyPr/>
            <a:lstStyle/>
            <a:p>
              <a:endParaRPr lang="el-GR"/>
            </a:p>
          </p:txBody>
        </p:sp>
        <p:sp>
          <p:nvSpPr>
            <p:cNvPr id="281" name="Freeform 278"/>
            <p:cNvSpPr>
              <a:spLocks/>
            </p:cNvSpPr>
            <p:nvPr/>
          </p:nvSpPr>
          <p:spPr bwMode="auto">
            <a:xfrm>
              <a:off x="3018" y="2636"/>
              <a:ext cx="19" cy="16"/>
            </a:xfrm>
            <a:custGeom>
              <a:avLst/>
              <a:gdLst/>
              <a:ahLst/>
              <a:cxnLst>
                <a:cxn ang="0">
                  <a:pos x="0" y="0"/>
                </a:cxn>
                <a:cxn ang="0">
                  <a:pos x="113" y="92"/>
                </a:cxn>
                <a:cxn ang="0">
                  <a:pos x="114" y="92"/>
                </a:cxn>
              </a:cxnLst>
              <a:rect l="0" t="0" r="r" b="b"/>
              <a:pathLst>
                <a:path w="114" h="92">
                  <a:moveTo>
                    <a:pt x="0" y="0"/>
                  </a:moveTo>
                  <a:lnTo>
                    <a:pt x="113" y="92"/>
                  </a:lnTo>
                  <a:lnTo>
                    <a:pt x="114" y="92"/>
                  </a:lnTo>
                </a:path>
              </a:pathLst>
            </a:custGeom>
            <a:noFill/>
            <a:ln w="0">
              <a:solidFill>
                <a:srgbClr val="000000"/>
              </a:solidFill>
              <a:prstDash val="solid"/>
              <a:round/>
              <a:headEnd/>
              <a:tailEnd/>
            </a:ln>
          </p:spPr>
          <p:txBody>
            <a:bodyPr/>
            <a:lstStyle/>
            <a:p>
              <a:endParaRPr lang="el-GR"/>
            </a:p>
          </p:txBody>
        </p:sp>
        <p:sp>
          <p:nvSpPr>
            <p:cNvPr id="282" name="Freeform 279"/>
            <p:cNvSpPr>
              <a:spLocks/>
            </p:cNvSpPr>
            <p:nvPr/>
          </p:nvSpPr>
          <p:spPr bwMode="auto">
            <a:xfrm>
              <a:off x="3046" y="2659"/>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283" name="Freeform 280"/>
            <p:cNvSpPr>
              <a:spLocks/>
            </p:cNvSpPr>
            <p:nvPr/>
          </p:nvSpPr>
          <p:spPr bwMode="auto">
            <a:xfrm>
              <a:off x="3075" y="2683"/>
              <a:ext cx="19" cy="15"/>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284" name="Freeform 281"/>
            <p:cNvSpPr>
              <a:spLocks/>
            </p:cNvSpPr>
            <p:nvPr/>
          </p:nvSpPr>
          <p:spPr bwMode="auto">
            <a:xfrm>
              <a:off x="3103" y="2706"/>
              <a:ext cx="19" cy="15"/>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285" name="Freeform 282"/>
            <p:cNvSpPr>
              <a:spLocks/>
            </p:cNvSpPr>
            <p:nvPr/>
          </p:nvSpPr>
          <p:spPr bwMode="auto">
            <a:xfrm>
              <a:off x="3131" y="2729"/>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286" name="Freeform 283"/>
            <p:cNvSpPr>
              <a:spLocks/>
            </p:cNvSpPr>
            <p:nvPr/>
          </p:nvSpPr>
          <p:spPr bwMode="auto">
            <a:xfrm>
              <a:off x="3159" y="2752"/>
              <a:ext cx="20" cy="16"/>
            </a:xfrm>
            <a:custGeom>
              <a:avLst/>
              <a:gdLst/>
              <a:ahLst/>
              <a:cxnLst>
                <a:cxn ang="0">
                  <a:pos x="0" y="0"/>
                </a:cxn>
                <a:cxn ang="0">
                  <a:pos x="113" y="92"/>
                </a:cxn>
                <a:cxn ang="0">
                  <a:pos x="114" y="92"/>
                </a:cxn>
              </a:cxnLst>
              <a:rect l="0" t="0" r="r" b="b"/>
              <a:pathLst>
                <a:path w="114" h="92">
                  <a:moveTo>
                    <a:pt x="0" y="0"/>
                  </a:moveTo>
                  <a:lnTo>
                    <a:pt x="113" y="92"/>
                  </a:lnTo>
                  <a:lnTo>
                    <a:pt x="114" y="92"/>
                  </a:lnTo>
                </a:path>
              </a:pathLst>
            </a:custGeom>
            <a:noFill/>
            <a:ln w="0">
              <a:solidFill>
                <a:srgbClr val="000000"/>
              </a:solidFill>
              <a:prstDash val="solid"/>
              <a:round/>
              <a:headEnd/>
              <a:tailEnd/>
            </a:ln>
          </p:spPr>
          <p:txBody>
            <a:bodyPr/>
            <a:lstStyle/>
            <a:p>
              <a:endParaRPr lang="el-GR"/>
            </a:p>
          </p:txBody>
        </p:sp>
        <p:sp>
          <p:nvSpPr>
            <p:cNvPr id="287" name="Freeform 284"/>
            <p:cNvSpPr>
              <a:spLocks/>
            </p:cNvSpPr>
            <p:nvPr/>
          </p:nvSpPr>
          <p:spPr bwMode="auto">
            <a:xfrm>
              <a:off x="3188" y="2775"/>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288" name="Freeform 285"/>
            <p:cNvSpPr>
              <a:spLocks/>
            </p:cNvSpPr>
            <p:nvPr/>
          </p:nvSpPr>
          <p:spPr bwMode="auto">
            <a:xfrm>
              <a:off x="3216" y="2799"/>
              <a:ext cx="19" cy="15"/>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289" name="Freeform 286"/>
            <p:cNvSpPr>
              <a:spLocks/>
            </p:cNvSpPr>
            <p:nvPr/>
          </p:nvSpPr>
          <p:spPr bwMode="auto">
            <a:xfrm>
              <a:off x="3244" y="2822"/>
              <a:ext cx="20" cy="15"/>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290" name="Freeform 287"/>
            <p:cNvSpPr>
              <a:spLocks/>
            </p:cNvSpPr>
            <p:nvPr/>
          </p:nvSpPr>
          <p:spPr bwMode="auto">
            <a:xfrm>
              <a:off x="3273" y="2845"/>
              <a:ext cx="19" cy="16"/>
            </a:xfrm>
            <a:custGeom>
              <a:avLst/>
              <a:gdLst/>
              <a:ahLst/>
              <a:cxnLst>
                <a:cxn ang="0">
                  <a:pos x="0" y="0"/>
                </a:cxn>
                <a:cxn ang="0">
                  <a:pos x="114" y="92"/>
                </a:cxn>
                <a:cxn ang="0">
                  <a:pos x="115" y="92"/>
                </a:cxn>
              </a:cxnLst>
              <a:rect l="0" t="0" r="r" b="b"/>
              <a:pathLst>
                <a:path w="115" h="92">
                  <a:moveTo>
                    <a:pt x="0" y="0"/>
                  </a:moveTo>
                  <a:lnTo>
                    <a:pt x="114" y="92"/>
                  </a:lnTo>
                  <a:lnTo>
                    <a:pt x="115" y="92"/>
                  </a:lnTo>
                </a:path>
              </a:pathLst>
            </a:custGeom>
            <a:noFill/>
            <a:ln w="0">
              <a:solidFill>
                <a:srgbClr val="000000"/>
              </a:solidFill>
              <a:prstDash val="solid"/>
              <a:round/>
              <a:headEnd/>
              <a:tailEnd/>
            </a:ln>
          </p:spPr>
          <p:txBody>
            <a:bodyPr/>
            <a:lstStyle/>
            <a:p>
              <a:endParaRPr lang="el-GR"/>
            </a:p>
          </p:txBody>
        </p:sp>
        <p:sp>
          <p:nvSpPr>
            <p:cNvPr id="291" name="Freeform 288"/>
            <p:cNvSpPr>
              <a:spLocks/>
            </p:cNvSpPr>
            <p:nvPr/>
          </p:nvSpPr>
          <p:spPr bwMode="auto">
            <a:xfrm>
              <a:off x="3301" y="2868"/>
              <a:ext cx="19" cy="16"/>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292" name="Freeform 289"/>
            <p:cNvSpPr>
              <a:spLocks/>
            </p:cNvSpPr>
            <p:nvPr/>
          </p:nvSpPr>
          <p:spPr bwMode="auto">
            <a:xfrm>
              <a:off x="3330" y="2891"/>
              <a:ext cx="19" cy="16"/>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293" name="Freeform 290"/>
            <p:cNvSpPr>
              <a:spLocks/>
            </p:cNvSpPr>
            <p:nvPr/>
          </p:nvSpPr>
          <p:spPr bwMode="auto">
            <a:xfrm>
              <a:off x="3358" y="2915"/>
              <a:ext cx="19" cy="15"/>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294" name="Freeform 291"/>
            <p:cNvSpPr>
              <a:spLocks/>
            </p:cNvSpPr>
            <p:nvPr/>
          </p:nvSpPr>
          <p:spPr bwMode="auto">
            <a:xfrm>
              <a:off x="3386" y="2938"/>
              <a:ext cx="19" cy="15"/>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295" name="Freeform 292"/>
            <p:cNvSpPr>
              <a:spLocks/>
            </p:cNvSpPr>
            <p:nvPr/>
          </p:nvSpPr>
          <p:spPr bwMode="auto">
            <a:xfrm>
              <a:off x="3415" y="2961"/>
              <a:ext cx="19" cy="16"/>
            </a:xfrm>
            <a:custGeom>
              <a:avLst/>
              <a:gdLst/>
              <a:ahLst/>
              <a:cxnLst>
                <a:cxn ang="0">
                  <a:pos x="0" y="0"/>
                </a:cxn>
                <a:cxn ang="0">
                  <a:pos x="114" y="92"/>
                </a:cxn>
                <a:cxn ang="0">
                  <a:pos x="115" y="92"/>
                </a:cxn>
              </a:cxnLst>
              <a:rect l="0" t="0" r="r" b="b"/>
              <a:pathLst>
                <a:path w="115" h="92">
                  <a:moveTo>
                    <a:pt x="0" y="0"/>
                  </a:moveTo>
                  <a:lnTo>
                    <a:pt x="114" y="92"/>
                  </a:lnTo>
                  <a:lnTo>
                    <a:pt x="115" y="92"/>
                  </a:lnTo>
                </a:path>
              </a:pathLst>
            </a:custGeom>
            <a:noFill/>
            <a:ln w="0">
              <a:solidFill>
                <a:srgbClr val="000000"/>
              </a:solidFill>
              <a:prstDash val="solid"/>
              <a:round/>
              <a:headEnd/>
              <a:tailEnd/>
            </a:ln>
          </p:spPr>
          <p:txBody>
            <a:bodyPr/>
            <a:lstStyle/>
            <a:p>
              <a:endParaRPr lang="el-GR"/>
            </a:p>
          </p:txBody>
        </p:sp>
        <p:sp>
          <p:nvSpPr>
            <p:cNvPr id="296" name="Freeform 293"/>
            <p:cNvSpPr>
              <a:spLocks/>
            </p:cNvSpPr>
            <p:nvPr/>
          </p:nvSpPr>
          <p:spPr bwMode="auto">
            <a:xfrm>
              <a:off x="3443" y="2984"/>
              <a:ext cx="19" cy="16"/>
            </a:xfrm>
            <a:custGeom>
              <a:avLst/>
              <a:gdLst/>
              <a:ahLst/>
              <a:cxnLst>
                <a:cxn ang="0">
                  <a:pos x="0" y="0"/>
                </a:cxn>
                <a:cxn ang="0">
                  <a:pos x="112" y="93"/>
                </a:cxn>
                <a:cxn ang="0">
                  <a:pos x="113" y="93"/>
                </a:cxn>
              </a:cxnLst>
              <a:rect l="0" t="0" r="r" b="b"/>
              <a:pathLst>
                <a:path w="113" h="93">
                  <a:moveTo>
                    <a:pt x="0" y="0"/>
                  </a:moveTo>
                  <a:lnTo>
                    <a:pt x="112" y="93"/>
                  </a:lnTo>
                  <a:lnTo>
                    <a:pt x="113" y="93"/>
                  </a:lnTo>
                </a:path>
              </a:pathLst>
            </a:custGeom>
            <a:noFill/>
            <a:ln w="0">
              <a:solidFill>
                <a:srgbClr val="000000"/>
              </a:solidFill>
              <a:prstDash val="solid"/>
              <a:round/>
              <a:headEnd/>
              <a:tailEnd/>
            </a:ln>
          </p:spPr>
          <p:txBody>
            <a:bodyPr/>
            <a:lstStyle/>
            <a:p>
              <a:endParaRPr lang="el-GR"/>
            </a:p>
          </p:txBody>
        </p:sp>
        <p:sp>
          <p:nvSpPr>
            <p:cNvPr id="297" name="Freeform 294"/>
            <p:cNvSpPr>
              <a:spLocks/>
            </p:cNvSpPr>
            <p:nvPr/>
          </p:nvSpPr>
          <p:spPr bwMode="auto">
            <a:xfrm>
              <a:off x="3471" y="3008"/>
              <a:ext cx="19" cy="15"/>
            </a:xfrm>
            <a:custGeom>
              <a:avLst/>
              <a:gdLst/>
              <a:ahLst/>
              <a:cxnLst>
                <a:cxn ang="0">
                  <a:pos x="0" y="0"/>
                </a:cxn>
                <a:cxn ang="0">
                  <a:pos x="112" y="93"/>
                </a:cxn>
                <a:cxn ang="0">
                  <a:pos x="113" y="93"/>
                </a:cxn>
              </a:cxnLst>
              <a:rect l="0" t="0" r="r" b="b"/>
              <a:pathLst>
                <a:path w="113" h="93">
                  <a:moveTo>
                    <a:pt x="0" y="0"/>
                  </a:moveTo>
                  <a:lnTo>
                    <a:pt x="112" y="93"/>
                  </a:lnTo>
                  <a:lnTo>
                    <a:pt x="113" y="93"/>
                  </a:lnTo>
                </a:path>
              </a:pathLst>
            </a:custGeom>
            <a:noFill/>
            <a:ln w="0">
              <a:solidFill>
                <a:srgbClr val="000000"/>
              </a:solidFill>
              <a:prstDash val="solid"/>
              <a:round/>
              <a:headEnd/>
              <a:tailEnd/>
            </a:ln>
          </p:spPr>
          <p:txBody>
            <a:bodyPr/>
            <a:lstStyle/>
            <a:p>
              <a:endParaRPr lang="el-GR"/>
            </a:p>
          </p:txBody>
        </p:sp>
        <p:sp>
          <p:nvSpPr>
            <p:cNvPr id="298" name="Freeform 295"/>
            <p:cNvSpPr>
              <a:spLocks/>
            </p:cNvSpPr>
            <p:nvPr/>
          </p:nvSpPr>
          <p:spPr bwMode="auto">
            <a:xfrm>
              <a:off x="3500" y="3031"/>
              <a:ext cx="19" cy="15"/>
            </a:xfrm>
            <a:custGeom>
              <a:avLst/>
              <a:gdLst/>
              <a:ahLst/>
              <a:cxnLst>
                <a:cxn ang="0">
                  <a:pos x="0" y="0"/>
                </a:cxn>
                <a:cxn ang="0">
                  <a:pos x="112" y="93"/>
                </a:cxn>
                <a:cxn ang="0">
                  <a:pos x="113" y="93"/>
                </a:cxn>
              </a:cxnLst>
              <a:rect l="0" t="0" r="r" b="b"/>
              <a:pathLst>
                <a:path w="113" h="93">
                  <a:moveTo>
                    <a:pt x="0" y="0"/>
                  </a:moveTo>
                  <a:lnTo>
                    <a:pt x="112" y="93"/>
                  </a:lnTo>
                  <a:lnTo>
                    <a:pt x="113" y="93"/>
                  </a:lnTo>
                </a:path>
              </a:pathLst>
            </a:custGeom>
            <a:noFill/>
            <a:ln w="0">
              <a:solidFill>
                <a:srgbClr val="000000"/>
              </a:solidFill>
              <a:prstDash val="solid"/>
              <a:round/>
              <a:headEnd/>
              <a:tailEnd/>
            </a:ln>
          </p:spPr>
          <p:txBody>
            <a:bodyPr/>
            <a:lstStyle/>
            <a:p>
              <a:endParaRPr lang="el-GR"/>
            </a:p>
          </p:txBody>
        </p:sp>
        <p:sp>
          <p:nvSpPr>
            <p:cNvPr id="299" name="Freeform 296"/>
            <p:cNvSpPr>
              <a:spLocks/>
            </p:cNvSpPr>
            <p:nvPr/>
          </p:nvSpPr>
          <p:spPr bwMode="auto">
            <a:xfrm>
              <a:off x="3528" y="3054"/>
              <a:ext cx="19" cy="15"/>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300" name="Freeform 297"/>
            <p:cNvSpPr>
              <a:spLocks/>
            </p:cNvSpPr>
            <p:nvPr/>
          </p:nvSpPr>
          <p:spPr bwMode="auto">
            <a:xfrm>
              <a:off x="3556" y="3077"/>
              <a:ext cx="19" cy="16"/>
            </a:xfrm>
            <a:custGeom>
              <a:avLst/>
              <a:gdLst/>
              <a:ahLst/>
              <a:cxnLst>
                <a:cxn ang="0">
                  <a:pos x="0" y="0"/>
                </a:cxn>
                <a:cxn ang="0">
                  <a:pos x="113" y="92"/>
                </a:cxn>
                <a:cxn ang="0">
                  <a:pos x="114" y="92"/>
                </a:cxn>
              </a:cxnLst>
              <a:rect l="0" t="0" r="r" b="b"/>
              <a:pathLst>
                <a:path w="114" h="92">
                  <a:moveTo>
                    <a:pt x="0" y="0"/>
                  </a:moveTo>
                  <a:lnTo>
                    <a:pt x="113" y="92"/>
                  </a:lnTo>
                  <a:lnTo>
                    <a:pt x="114" y="92"/>
                  </a:lnTo>
                </a:path>
              </a:pathLst>
            </a:custGeom>
            <a:noFill/>
            <a:ln w="0">
              <a:solidFill>
                <a:srgbClr val="000000"/>
              </a:solidFill>
              <a:prstDash val="solid"/>
              <a:round/>
              <a:headEnd/>
              <a:tailEnd/>
            </a:ln>
          </p:spPr>
          <p:txBody>
            <a:bodyPr/>
            <a:lstStyle/>
            <a:p>
              <a:endParaRPr lang="el-GR"/>
            </a:p>
          </p:txBody>
        </p:sp>
        <p:sp>
          <p:nvSpPr>
            <p:cNvPr id="301" name="Freeform 298"/>
            <p:cNvSpPr>
              <a:spLocks/>
            </p:cNvSpPr>
            <p:nvPr/>
          </p:nvSpPr>
          <p:spPr bwMode="auto">
            <a:xfrm>
              <a:off x="3585" y="3100"/>
              <a:ext cx="19" cy="16"/>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302" name="Freeform 299"/>
            <p:cNvSpPr>
              <a:spLocks/>
            </p:cNvSpPr>
            <p:nvPr/>
          </p:nvSpPr>
          <p:spPr bwMode="auto">
            <a:xfrm>
              <a:off x="3613" y="3124"/>
              <a:ext cx="19" cy="15"/>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303" name="Freeform 300"/>
            <p:cNvSpPr>
              <a:spLocks/>
            </p:cNvSpPr>
            <p:nvPr/>
          </p:nvSpPr>
          <p:spPr bwMode="auto">
            <a:xfrm>
              <a:off x="3641" y="3147"/>
              <a:ext cx="19" cy="15"/>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304" name="Freeform 301"/>
            <p:cNvSpPr>
              <a:spLocks/>
            </p:cNvSpPr>
            <p:nvPr/>
          </p:nvSpPr>
          <p:spPr bwMode="auto">
            <a:xfrm>
              <a:off x="3670" y="3170"/>
              <a:ext cx="19" cy="15"/>
            </a:xfrm>
            <a:custGeom>
              <a:avLst/>
              <a:gdLst/>
              <a:ahLst/>
              <a:cxnLst>
                <a:cxn ang="0">
                  <a:pos x="0" y="0"/>
                </a:cxn>
                <a:cxn ang="0">
                  <a:pos x="114" y="92"/>
                </a:cxn>
                <a:cxn ang="0">
                  <a:pos x="115" y="92"/>
                </a:cxn>
              </a:cxnLst>
              <a:rect l="0" t="0" r="r" b="b"/>
              <a:pathLst>
                <a:path w="115" h="92">
                  <a:moveTo>
                    <a:pt x="0" y="0"/>
                  </a:moveTo>
                  <a:lnTo>
                    <a:pt x="114" y="92"/>
                  </a:lnTo>
                  <a:lnTo>
                    <a:pt x="115" y="92"/>
                  </a:lnTo>
                </a:path>
              </a:pathLst>
            </a:custGeom>
            <a:noFill/>
            <a:ln w="0">
              <a:solidFill>
                <a:srgbClr val="000000"/>
              </a:solidFill>
              <a:prstDash val="solid"/>
              <a:round/>
              <a:headEnd/>
              <a:tailEnd/>
            </a:ln>
          </p:spPr>
          <p:txBody>
            <a:bodyPr/>
            <a:lstStyle/>
            <a:p>
              <a:endParaRPr lang="el-GR"/>
            </a:p>
          </p:txBody>
        </p:sp>
        <p:sp>
          <p:nvSpPr>
            <p:cNvPr id="305" name="Freeform 302"/>
            <p:cNvSpPr>
              <a:spLocks/>
            </p:cNvSpPr>
            <p:nvPr/>
          </p:nvSpPr>
          <p:spPr bwMode="auto">
            <a:xfrm>
              <a:off x="3698" y="3193"/>
              <a:ext cx="19" cy="16"/>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306" name="Freeform 303"/>
            <p:cNvSpPr>
              <a:spLocks/>
            </p:cNvSpPr>
            <p:nvPr/>
          </p:nvSpPr>
          <p:spPr bwMode="auto">
            <a:xfrm>
              <a:off x="3726" y="3216"/>
              <a:ext cx="19" cy="16"/>
            </a:xfrm>
            <a:custGeom>
              <a:avLst/>
              <a:gdLst/>
              <a:ahLst/>
              <a:cxnLst>
                <a:cxn ang="0">
                  <a:pos x="0" y="0"/>
                </a:cxn>
                <a:cxn ang="0">
                  <a:pos x="114" y="93"/>
                </a:cxn>
                <a:cxn ang="0">
                  <a:pos x="115" y="93"/>
                </a:cxn>
              </a:cxnLst>
              <a:rect l="0" t="0" r="r" b="b"/>
              <a:pathLst>
                <a:path w="115" h="93">
                  <a:moveTo>
                    <a:pt x="0" y="0"/>
                  </a:moveTo>
                  <a:lnTo>
                    <a:pt x="114" y="93"/>
                  </a:lnTo>
                  <a:lnTo>
                    <a:pt x="115" y="93"/>
                  </a:lnTo>
                </a:path>
              </a:pathLst>
            </a:custGeom>
            <a:noFill/>
            <a:ln w="0">
              <a:solidFill>
                <a:srgbClr val="000000"/>
              </a:solidFill>
              <a:prstDash val="solid"/>
              <a:round/>
              <a:headEnd/>
              <a:tailEnd/>
            </a:ln>
          </p:spPr>
          <p:txBody>
            <a:bodyPr/>
            <a:lstStyle/>
            <a:p>
              <a:endParaRPr lang="el-GR"/>
            </a:p>
          </p:txBody>
        </p:sp>
        <p:sp>
          <p:nvSpPr>
            <p:cNvPr id="307" name="Freeform 304"/>
            <p:cNvSpPr>
              <a:spLocks/>
            </p:cNvSpPr>
            <p:nvPr/>
          </p:nvSpPr>
          <p:spPr bwMode="auto">
            <a:xfrm>
              <a:off x="3755" y="3240"/>
              <a:ext cx="19" cy="15"/>
            </a:xfrm>
            <a:custGeom>
              <a:avLst/>
              <a:gdLst/>
              <a:ahLst/>
              <a:cxnLst>
                <a:cxn ang="0">
                  <a:pos x="0" y="0"/>
                </a:cxn>
                <a:cxn ang="0">
                  <a:pos x="113" y="93"/>
                </a:cxn>
                <a:cxn ang="0">
                  <a:pos x="114" y="93"/>
                </a:cxn>
              </a:cxnLst>
              <a:rect l="0" t="0" r="r" b="b"/>
              <a:pathLst>
                <a:path w="114" h="93">
                  <a:moveTo>
                    <a:pt x="0" y="0"/>
                  </a:moveTo>
                  <a:lnTo>
                    <a:pt x="113" y="93"/>
                  </a:lnTo>
                  <a:lnTo>
                    <a:pt x="114" y="93"/>
                  </a:lnTo>
                </a:path>
              </a:pathLst>
            </a:custGeom>
            <a:noFill/>
            <a:ln w="0">
              <a:solidFill>
                <a:srgbClr val="000000"/>
              </a:solidFill>
              <a:prstDash val="solid"/>
              <a:round/>
              <a:headEnd/>
              <a:tailEnd/>
            </a:ln>
          </p:spPr>
          <p:txBody>
            <a:bodyPr/>
            <a:lstStyle/>
            <a:p>
              <a:endParaRPr lang="el-GR"/>
            </a:p>
          </p:txBody>
        </p:sp>
        <p:sp>
          <p:nvSpPr>
            <p:cNvPr id="308" name="Freeform 305"/>
            <p:cNvSpPr>
              <a:spLocks/>
            </p:cNvSpPr>
            <p:nvPr/>
          </p:nvSpPr>
          <p:spPr bwMode="auto">
            <a:xfrm>
              <a:off x="3783" y="3263"/>
              <a:ext cx="22" cy="18"/>
            </a:xfrm>
            <a:custGeom>
              <a:avLst/>
              <a:gdLst/>
              <a:ahLst/>
              <a:cxnLst>
                <a:cxn ang="0">
                  <a:pos x="0" y="0"/>
                </a:cxn>
                <a:cxn ang="0">
                  <a:pos x="131" y="107"/>
                </a:cxn>
                <a:cxn ang="0">
                  <a:pos x="132" y="107"/>
                </a:cxn>
              </a:cxnLst>
              <a:rect l="0" t="0" r="r" b="b"/>
              <a:pathLst>
                <a:path w="132" h="107">
                  <a:moveTo>
                    <a:pt x="0" y="0"/>
                  </a:moveTo>
                  <a:lnTo>
                    <a:pt x="131" y="107"/>
                  </a:lnTo>
                  <a:lnTo>
                    <a:pt x="132" y="107"/>
                  </a:lnTo>
                </a:path>
              </a:pathLst>
            </a:custGeom>
            <a:noFill/>
            <a:ln w="0">
              <a:solidFill>
                <a:srgbClr val="000000"/>
              </a:solidFill>
              <a:prstDash val="solid"/>
              <a:round/>
              <a:headEnd/>
              <a:tailEnd/>
            </a:ln>
          </p:spPr>
          <p:txBody>
            <a:bodyPr/>
            <a:lstStyle/>
            <a:p>
              <a:endParaRPr lang="el-GR"/>
            </a:p>
          </p:txBody>
        </p:sp>
        <p:sp>
          <p:nvSpPr>
            <p:cNvPr id="309" name="Freeform 306"/>
            <p:cNvSpPr>
              <a:spLocks/>
            </p:cNvSpPr>
            <p:nvPr/>
          </p:nvSpPr>
          <p:spPr bwMode="auto">
            <a:xfrm>
              <a:off x="4401" y="2374"/>
              <a:ext cx="1" cy="766"/>
            </a:xfrm>
            <a:custGeom>
              <a:avLst/>
              <a:gdLst/>
              <a:ahLst/>
              <a:cxnLst>
                <a:cxn ang="0">
                  <a:pos x="0" y="0"/>
                </a:cxn>
                <a:cxn ang="0">
                  <a:pos x="0" y="4599"/>
                </a:cxn>
                <a:cxn ang="0">
                  <a:pos x="1" y="4599"/>
                </a:cxn>
              </a:cxnLst>
              <a:rect l="0" t="0" r="r" b="b"/>
              <a:pathLst>
                <a:path w="1" h="4599">
                  <a:moveTo>
                    <a:pt x="0" y="0"/>
                  </a:moveTo>
                  <a:lnTo>
                    <a:pt x="0" y="4599"/>
                  </a:lnTo>
                  <a:lnTo>
                    <a:pt x="1" y="4599"/>
                  </a:lnTo>
                </a:path>
              </a:pathLst>
            </a:custGeom>
            <a:noFill/>
            <a:ln w="0">
              <a:solidFill>
                <a:srgbClr val="000000"/>
              </a:solidFill>
              <a:prstDash val="solid"/>
              <a:round/>
              <a:headEnd/>
              <a:tailEnd/>
            </a:ln>
          </p:spPr>
          <p:txBody>
            <a:bodyPr/>
            <a:lstStyle/>
            <a:p>
              <a:endParaRPr lang="el-GR"/>
            </a:p>
          </p:txBody>
        </p:sp>
        <p:sp>
          <p:nvSpPr>
            <p:cNvPr id="310" name="Freeform 307"/>
            <p:cNvSpPr>
              <a:spLocks/>
            </p:cNvSpPr>
            <p:nvPr/>
          </p:nvSpPr>
          <p:spPr bwMode="auto">
            <a:xfrm>
              <a:off x="3926" y="2395"/>
              <a:ext cx="19" cy="28"/>
            </a:xfrm>
            <a:custGeom>
              <a:avLst/>
              <a:gdLst/>
              <a:ahLst/>
              <a:cxnLst>
                <a:cxn ang="0">
                  <a:pos x="51" y="0"/>
                </a:cxn>
                <a:cxn ang="0">
                  <a:pos x="112" y="168"/>
                </a:cxn>
                <a:cxn ang="0">
                  <a:pos x="0" y="29"/>
                </a:cxn>
                <a:cxn ang="0">
                  <a:pos x="51" y="0"/>
                </a:cxn>
              </a:cxnLst>
              <a:rect l="0" t="0" r="r" b="b"/>
              <a:pathLst>
                <a:path w="112" h="168">
                  <a:moveTo>
                    <a:pt x="51" y="0"/>
                  </a:moveTo>
                  <a:lnTo>
                    <a:pt x="112" y="168"/>
                  </a:lnTo>
                  <a:lnTo>
                    <a:pt x="0" y="29"/>
                  </a:lnTo>
                  <a:lnTo>
                    <a:pt x="51" y="0"/>
                  </a:lnTo>
                  <a:close/>
                </a:path>
              </a:pathLst>
            </a:custGeom>
            <a:solidFill>
              <a:srgbClr val="000000"/>
            </a:solidFill>
            <a:ln w="9525">
              <a:noFill/>
              <a:round/>
              <a:headEnd/>
              <a:tailEnd/>
            </a:ln>
          </p:spPr>
          <p:txBody>
            <a:bodyPr/>
            <a:lstStyle/>
            <a:p>
              <a:endParaRPr lang="el-GR"/>
            </a:p>
          </p:txBody>
        </p:sp>
        <p:sp>
          <p:nvSpPr>
            <p:cNvPr id="311" name="Rectangle 308"/>
            <p:cNvSpPr>
              <a:spLocks noChangeArrowheads="1"/>
            </p:cNvSpPr>
            <p:nvPr/>
          </p:nvSpPr>
          <p:spPr bwMode="auto">
            <a:xfrm>
              <a:off x="3420" y="1997"/>
              <a:ext cx="496" cy="72"/>
            </a:xfrm>
            <a:prstGeom prst="rect">
              <a:avLst/>
            </a:prstGeom>
            <a:noFill/>
            <a:ln w="9525">
              <a:noFill/>
              <a:miter lim="800000"/>
              <a:headEnd/>
              <a:tailEnd/>
            </a:ln>
          </p:spPr>
          <p:txBody>
            <a:bodyPr wrap="none" lIns="0" tIns="0" rIns="0" bIns="0">
              <a:spAutoFit/>
            </a:bodyPr>
            <a:lstStyle/>
            <a:p>
              <a:r>
                <a:rPr lang="el-GR" sz="1100" dirty="0">
                  <a:latin typeface="Times New Roman" pitchFamily="18" charset="0"/>
                </a:rPr>
                <a:t>Πολυμερές Διάλυμα</a:t>
              </a:r>
              <a:endParaRPr lang="en-US" dirty="0"/>
            </a:p>
          </p:txBody>
        </p:sp>
        <p:sp>
          <p:nvSpPr>
            <p:cNvPr id="314" name="Rectangle 311"/>
            <p:cNvSpPr>
              <a:spLocks noChangeArrowheads="1"/>
            </p:cNvSpPr>
            <p:nvPr/>
          </p:nvSpPr>
          <p:spPr bwMode="auto">
            <a:xfrm>
              <a:off x="5009" y="1945"/>
              <a:ext cx="290" cy="72"/>
            </a:xfrm>
            <a:prstGeom prst="rect">
              <a:avLst/>
            </a:prstGeom>
            <a:noFill/>
            <a:ln w="9525">
              <a:noFill/>
              <a:miter lim="800000"/>
              <a:headEnd/>
              <a:tailEnd/>
            </a:ln>
          </p:spPr>
          <p:txBody>
            <a:bodyPr wrap="none" lIns="0" tIns="0" rIns="0" bIns="0">
              <a:spAutoFit/>
            </a:bodyPr>
            <a:lstStyle/>
            <a:p>
              <a:r>
                <a:rPr lang="el-GR" sz="1100" dirty="0">
                  <a:latin typeface="Times New Roman" pitchFamily="18" charset="0"/>
                </a:rPr>
                <a:t>Μη διαλυτό</a:t>
              </a:r>
              <a:endParaRPr lang="en-US" dirty="0"/>
            </a:p>
          </p:txBody>
        </p:sp>
        <p:sp>
          <p:nvSpPr>
            <p:cNvPr id="315" name="Rectangle 312"/>
            <p:cNvSpPr>
              <a:spLocks noChangeArrowheads="1"/>
            </p:cNvSpPr>
            <p:nvPr/>
          </p:nvSpPr>
          <p:spPr bwMode="auto">
            <a:xfrm>
              <a:off x="5013" y="2040"/>
              <a:ext cx="0" cy="92"/>
            </a:xfrm>
            <a:prstGeom prst="rect">
              <a:avLst/>
            </a:prstGeom>
            <a:noFill/>
            <a:ln w="9525">
              <a:noFill/>
              <a:miter lim="800000"/>
              <a:headEnd/>
              <a:tailEnd/>
            </a:ln>
          </p:spPr>
          <p:txBody>
            <a:bodyPr wrap="none" lIns="0" tIns="0" rIns="0" bIns="0">
              <a:spAutoFit/>
            </a:bodyPr>
            <a:lstStyle/>
            <a:p>
              <a:endParaRPr lang="en-US" dirty="0"/>
            </a:p>
          </p:txBody>
        </p:sp>
        <p:sp>
          <p:nvSpPr>
            <p:cNvPr id="316" name="Rectangle 313"/>
            <p:cNvSpPr>
              <a:spLocks noChangeArrowheads="1"/>
            </p:cNvSpPr>
            <p:nvPr/>
          </p:nvSpPr>
          <p:spPr bwMode="auto">
            <a:xfrm>
              <a:off x="4572" y="1596"/>
              <a:ext cx="437" cy="72"/>
            </a:xfrm>
            <a:prstGeom prst="rect">
              <a:avLst/>
            </a:prstGeom>
            <a:noFill/>
            <a:ln w="9525">
              <a:noFill/>
              <a:miter lim="800000"/>
              <a:headEnd/>
              <a:tailEnd/>
            </a:ln>
          </p:spPr>
          <p:txBody>
            <a:bodyPr wrap="none" lIns="0" tIns="0" rIns="0" bIns="0">
              <a:spAutoFit/>
            </a:bodyPr>
            <a:lstStyle/>
            <a:p>
              <a:r>
                <a:rPr lang="en-US" sz="1100" b="1" dirty="0">
                  <a:latin typeface="Times New Roman" pitchFamily="18" charset="0"/>
                </a:rPr>
                <a:t>Note: Picture not</a:t>
              </a:r>
              <a:endParaRPr lang="en-US" dirty="0"/>
            </a:p>
          </p:txBody>
        </p:sp>
        <p:sp>
          <p:nvSpPr>
            <p:cNvPr id="317" name="Rectangle 314"/>
            <p:cNvSpPr>
              <a:spLocks noChangeArrowheads="1"/>
            </p:cNvSpPr>
            <p:nvPr/>
          </p:nvSpPr>
          <p:spPr bwMode="auto">
            <a:xfrm>
              <a:off x="4573" y="1691"/>
              <a:ext cx="446" cy="72"/>
            </a:xfrm>
            <a:prstGeom prst="rect">
              <a:avLst/>
            </a:prstGeom>
            <a:noFill/>
            <a:ln w="9525">
              <a:noFill/>
              <a:miter lim="800000"/>
              <a:headEnd/>
              <a:tailEnd/>
            </a:ln>
          </p:spPr>
          <p:txBody>
            <a:bodyPr wrap="none" lIns="0" tIns="0" rIns="0" bIns="0">
              <a:spAutoFit/>
            </a:bodyPr>
            <a:lstStyle/>
            <a:p>
              <a:r>
                <a:rPr lang="en-US" sz="1100" b="1">
                  <a:latin typeface="Times New Roman" pitchFamily="18" charset="0"/>
                </a:rPr>
                <a:t>     drawn to scale</a:t>
              </a:r>
              <a:endParaRPr lang="en-US"/>
            </a:p>
          </p:txBody>
        </p:sp>
        <p:sp>
          <p:nvSpPr>
            <p:cNvPr id="318" name="Freeform 315"/>
            <p:cNvSpPr>
              <a:spLocks/>
            </p:cNvSpPr>
            <p:nvPr/>
          </p:nvSpPr>
          <p:spPr bwMode="auto">
            <a:xfrm>
              <a:off x="3926" y="2395"/>
              <a:ext cx="19" cy="28"/>
            </a:xfrm>
            <a:custGeom>
              <a:avLst/>
              <a:gdLst/>
              <a:ahLst/>
              <a:cxnLst>
                <a:cxn ang="0">
                  <a:pos x="51" y="0"/>
                </a:cxn>
                <a:cxn ang="0">
                  <a:pos x="112" y="168"/>
                </a:cxn>
                <a:cxn ang="0">
                  <a:pos x="0" y="29"/>
                </a:cxn>
                <a:cxn ang="0">
                  <a:pos x="51" y="0"/>
                </a:cxn>
              </a:cxnLst>
              <a:rect l="0" t="0" r="r" b="b"/>
              <a:pathLst>
                <a:path w="112" h="168">
                  <a:moveTo>
                    <a:pt x="51" y="0"/>
                  </a:moveTo>
                  <a:lnTo>
                    <a:pt x="112" y="168"/>
                  </a:lnTo>
                  <a:lnTo>
                    <a:pt x="0" y="29"/>
                  </a:lnTo>
                  <a:lnTo>
                    <a:pt x="51" y="0"/>
                  </a:lnTo>
                </a:path>
              </a:pathLst>
            </a:custGeom>
            <a:noFill/>
            <a:ln w="0">
              <a:solidFill>
                <a:srgbClr val="000000"/>
              </a:solidFill>
              <a:prstDash val="solid"/>
              <a:round/>
              <a:headEnd/>
              <a:tailEnd/>
            </a:ln>
          </p:spPr>
          <p:txBody>
            <a:bodyPr/>
            <a:lstStyle/>
            <a:p>
              <a:endParaRPr lang="el-GR"/>
            </a:p>
          </p:txBody>
        </p:sp>
        <p:sp>
          <p:nvSpPr>
            <p:cNvPr id="319" name="Freeform 316"/>
            <p:cNvSpPr>
              <a:spLocks/>
            </p:cNvSpPr>
            <p:nvPr/>
          </p:nvSpPr>
          <p:spPr bwMode="auto">
            <a:xfrm>
              <a:off x="3784" y="2139"/>
              <a:ext cx="146" cy="258"/>
            </a:xfrm>
            <a:custGeom>
              <a:avLst/>
              <a:gdLst/>
              <a:ahLst/>
              <a:cxnLst>
                <a:cxn ang="0">
                  <a:pos x="877" y="1549"/>
                </a:cxn>
                <a:cxn ang="0">
                  <a:pos x="0" y="0"/>
                </a:cxn>
                <a:cxn ang="0">
                  <a:pos x="1" y="0"/>
                </a:cxn>
              </a:cxnLst>
              <a:rect l="0" t="0" r="r" b="b"/>
              <a:pathLst>
                <a:path w="877" h="1549">
                  <a:moveTo>
                    <a:pt x="877" y="1549"/>
                  </a:moveTo>
                  <a:lnTo>
                    <a:pt x="0" y="0"/>
                  </a:lnTo>
                  <a:lnTo>
                    <a:pt x="1" y="0"/>
                  </a:lnTo>
                </a:path>
              </a:pathLst>
            </a:custGeom>
            <a:noFill/>
            <a:ln w="0">
              <a:solidFill>
                <a:srgbClr val="000000"/>
              </a:solidFill>
              <a:prstDash val="solid"/>
              <a:round/>
              <a:headEnd/>
              <a:tailEnd/>
            </a:ln>
          </p:spPr>
          <p:txBody>
            <a:bodyPr/>
            <a:lstStyle/>
            <a:p>
              <a:endParaRPr lang="el-GR"/>
            </a:p>
          </p:txBody>
        </p:sp>
        <p:sp>
          <p:nvSpPr>
            <p:cNvPr id="320" name="Freeform 317"/>
            <p:cNvSpPr>
              <a:spLocks/>
            </p:cNvSpPr>
            <p:nvPr/>
          </p:nvSpPr>
          <p:spPr bwMode="auto">
            <a:xfrm>
              <a:off x="3720" y="2139"/>
              <a:ext cx="64" cy="1"/>
            </a:xfrm>
            <a:custGeom>
              <a:avLst/>
              <a:gdLst/>
              <a:ahLst/>
              <a:cxnLst>
                <a:cxn ang="0">
                  <a:pos x="384" y="0"/>
                </a:cxn>
                <a:cxn ang="0">
                  <a:pos x="0" y="0"/>
                </a:cxn>
                <a:cxn ang="0">
                  <a:pos x="1" y="0"/>
                </a:cxn>
              </a:cxnLst>
              <a:rect l="0" t="0" r="r" b="b"/>
              <a:pathLst>
                <a:path w="384">
                  <a:moveTo>
                    <a:pt x="384" y="0"/>
                  </a:moveTo>
                  <a:lnTo>
                    <a:pt x="0" y="0"/>
                  </a:lnTo>
                  <a:lnTo>
                    <a:pt x="1" y="0"/>
                  </a:lnTo>
                </a:path>
              </a:pathLst>
            </a:custGeom>
            <a:noFill/>
            <a:ln w="0">
              <a:solidFill>
                <a:srgbClr val="000000"/>
              </a:solidFill>
              <a:prstDash val="solid"/>
              <a:round/>
              <a:headEnd/>
              <a:tailEnd/>
            </a:ln>
          </p:spPr>
          <p:txBody>
            <a:bodyPr/>
            <a:lstStyle/>
            <a:p>
              <a:endParaRPr lang="el-GR"/>
            </a:p>
          </p:txBody>
        </p:sp>
        <p:sp>
          <p:nvSpPr>
            <p:cNvPr id="321" name="Freeform 318"/>
            <p:cNvSpPr>
              <a:spLocks/>
            </p:cNvSpPr>
            <p:nvPr/>
          </p:nvSpPr>
          <p:spPr bwMode="auto">
            <a:xfrm>
              <a:off x="4447" y="3141"/>
              <a:ext cx="15" cy="29"/>
            </a:xfrm>
            <a:custGeom>
              <a:avLst/>
              <a:gdLst/>
              <a:ahLst/>
              <a:cxnLst>
                <a:cxn ang="0">
                  <a:pos x="40" y="174"/>
                </a:cxn>
                <a:cxn ang="0">
                  <a:pos x="0" y="0"/>
                </a:cxn>
                <a:cxn ang="0">
                  <a:pos x="95" y="151"/>
                </a:cxn>
                <a:cxn ang="0">
                  <a:pos x="40" y="174"/>
                </a:cxn>
              </a:cxnLst>
              <a:rect l="0" t="0" r="r" b="b"/>
              <a:pathLst>
                <a:path w="95" h="174">
                  <a:moveTo>
                    <a:pt x="40" y="174"/>
                  </a:moveTo>
                  <a:lnTo>
                    <a:pt x="0" y="0"/>
                  </a:lnTo>
                  <a:lnTo>
                    <a:pt x="95" y="151"/>
                  </a:lnTo>
                  <a:lnTo>
                    <a:pt x="40" y="174"/>
                  </a:lnTo>
                  <a:close/>
                </a:path>
              </a:pathLst>
            </a:custGeom>
            <a:solidFill>
              <a:srgbClr val="000000"/>
            </a:solidFill>
            <a:ln w="9525">
              <a:noFill/>
              <a:round/>
              <a:headEnd/>
              <a:tailEnd/>
            </a:ln>
          </p:spPr>
          <p:txBody>
            <a:bodyPr/>
            <a:lstStyle/>
            <a:p>
              <a:endParaRPr lang="el-GR"/>
            </a:p>
          </p:txBody>
        </p:sp>
        <p:sp>
          <p:nvSpPr>
            <p:cNvPr id="322" name="Rectangle 319"/>
            <p:cNvSpPr>
              <a:spLocks noChangeArrowheads="1"/>
            </p:cNvSpPr>
            <p:nvPr/>
          </p:nvSpPr>
          <p:spPr bwMode="auto">
            <a:xfrm>
              <a:off x="4602" y="3167"/>
              <a:ext cx="181" cy="72"/>
            </a:xfrm>
            <a:prstGeom prst="rect">
              <a:avLst/>
            </a:prstGeom>
            <a:noFill/>
            <a:ln w="9525">
              <a:noFill/>
              <a:miter lim="800000"/>
              <a:headEnd/>
              <a:tailEnd/>
            </a:ln>
          </p:spPr>
          <p:txBody>
            <a:bodyPr wrap="none" lIns="0" tIns="0" rIns="0" bIns="0">
              <a:spAutoFit/>
            </a:bodyPr>
            <a:lstStyle/>
            <a:p>
              <a:r>
                <a:rPr lang="el-GR" sz="1100" dirty="0">
                  <a:latin typeface="Times New Roman" pitchFamily="18" charset="0"/>
                </a:rPr>
                <a:t>Έξοδος</a:t>
              </a:r>
              <a:endParaRPr lang="en-US" dirty="0"/>
            </a:p>
          </p:txBody>
        </p:sp>
        <p:sp>
          <p:nvSpPr>
            <p:cNvPr id="323" name="Rectangle 320"/>
            <p:cNvSpPr>
              <a:spLocks noChangeArrowheads="1"/>
            </p:cNvSpPr>
            <p:nvPr/>
          </p:nvSpPr>
          <p:spPr bwMode="auto">
            <a:xfrm>
              <a:off x="4610" y="3262"/>
              <a:ext cx="0" cy="92"/>
            </a:xfrm>
            <a:prstGeom prst="rect">
              <a:avLst/>
            </a:prstGeom>
            <a:noFill/>
            <a:ln w="9525">
              <a:noFill/>
              <a:miter lim="800000"/>
              <a:headEnd/>
              <a:tailEnd/>
            </a:ln>
          </p:spPr>
          <p:txBody>
            <a:bodyPr wrap="none" lIns="0" tIns="0" rIns="0" bIns="0">
              <a:spAutoFit/>
            </a:bodyPr>
            <a:lstStyle/>
            <a:p>
              <a:endParaRPr lang="en-US" dirty="0"/>
            </a:p>
          </p:txBody>
        </p:sp>
        <p:sp>
          <p:nvSpPr>
            <p:cNvPr id="324" name="Freeform 321"/>
            <p:cNvSpPr>
              <a:spLocks/>
            </p:cNvSpPr>
            <p:nvPr/>
          </p:nvSpPr>
          <p:spPr bwMode="auto">
            <a:xfrm>
              <a:off x="4447" y="3141"/>
              <a:ext cx="15" cy="29"/>
            </a:xfrm>
            <a:custGeom>
              <a:avLst/>
              <a:gdLst/>
              <a:ahLst/>
              <a:cxnLst>
                <a:cxn ang="0">
                  <a:pos x="40" y="174"/>
                </a:cxn>
                <a:cxn ang="0">
                  <a:pos x="0" y="0"/>
                </a:cxn>
                <a:cxn ang="0">
                  <a:pos x="95" y="151"/>
                </a:cxn>
                <a:cxn ang="0">
                  <a:pos x="40" y="174"/>
                </a:cxn>
              </a:cxnLst>
              <a:rect l="0" t="0" r="r" b="b"/>
              <a:pathLst>
                <a:path w="95" h="174">
                  <a:moveTo>
                    <a:pt x="40" y="174"/>
                  </a:moveTo>
                  <a:lnTo>
                    <a:pt x="0" y="0"/>
                  </a:lnTo>
                  <a:lnTo>
                    <a:pt x="95" y="151"/>
                  </a:lnTo>
                  <a:lnTo>
                    <a:pt x="40" y="174"/>
                  </a:lnTo>
                </a:path>
              </a:pathLst>
            </a:custGeom>
            <a:noFill/>
            <a:ln w="0">
              <a:solidFill>
                <a:srgbClr val="000000"/>
              </a:solidFill>
              <a:prstDash val="solid"/>
              <a:round/>
              <a:headEnd/>
              <a:tailEnd/>
            </a:ln>
          </p:spPr>
          <p:txBody>
            <a:bodyPr/>
            <a:lstStyle/>
            <a:p>
              <a:endParaRPr lang="el-GR"/>
            </a:p>
          </p:txBody>
        </p:sp>
        <p:sp>
          <p:nvSpPr>
            <p:cNvPr id="325" name="Freeform 322"/>
            <p:cNvSpPr>
              <a:spLocks/>
            </p:cNvSpPr>
            <p:nvPr/>
          </p:nvSpPr>
          <p:spPr bwMode="auto">
            <a:xfrm>
              <a:off x="4458" y="3168"/>
              <a:ext cx="38" cy="92"/>
            </a:xfrm>
            <a:custGeom>
              <a:avLst/>
              <a:gdLst/>
              <a:ahLst/>
              <a:cxnLst>
                <a:cxn ang="0">
                  <a:pos x="0" y="0"/>
                </a:cxn>
                <a:cxn ang="0">
                  <a:pos x="227" y="554"/>
                </a:cxn>
                <a:cxn ang="0">
                  <a:pos x="228" y="554"/>
                </a:cxn>
              </a:cxnLst>
              <a:rect l="0" t="0" r="r" b="b"/>
              <a:pathLst>
                <a:path w="228" h="554">
                  <a:moveTo>
                    <a:pt x="0" y="0"/>
                  </a:moveTo>
                  <a:lnTo>
                    <a:pt x="227" y="554"/>
                  </a:lnTo>
                  <a:lnTo>
                    <a:pt x="228" y="554"/>
                  </a:lnTo>
                </a:path>
              </a:pathLst>
            </a:custGeom>
            <a:noFill/>
            <a:ln w="0">
              <a:solidFill>
                <a:srgbClr val="000000"/>
              </a:solidFill>
              <a:prstDash val="solid"/>
              <a:round/>
              <a:headEnd/>
              <a:tailEnd/>
            </a:ln>
          </p:spPr>
          <p:txBody>
            <a:bodyPr/>
            <a:lstStyle/>
            <a:p>
              <a:endParaRPr lang="el-GR"/>
            </a:p>
          </p:txBody>
        </p:sp>
        <p:sp>
          <p:nvSpPr>
            <p:cNvPr id="326" name="Freeform 323"/>
            <p:cNvSpPr>
              <a:spLocks/>
            </p:cNvSpPr>
            <p:nvPr/>
          </p:nvSpPr>
          <p:spPr bwMode="auto">
            <a:xfrm>
              <a:off x="4496" y="3260"/>
              <a:ext cx="94" cy="1"/>
            </a:xfrm>
            <a:custGeom>
              <a:avLst/>
              <a:gdLst/>
              <a:ahLst/>
              <a:cxnLst>
                <a:cxn ang="0">
                  <a:pos x="0" y="0"/>
                </a:cxn>
                <a:cxn ang="0">
                  <a:pos x="564" y="0"/>
                </a:cxn>
                <a:cxn ang="0">
                  <a:pos x="565" y="0"/>
                </a:cxn>
              </a:cxnLst>
              <a:rect l="0" t="0" r="r" b="b"/>
              <a:pathLst>
                <a:path w="565">
                  <a:moveTo>
                    <a:pt x="0" y="0"/>
                  </a:moveTo>
                  <a:lnTo>
                    <a:pt x="564" y="0"/>
                  </a:lnTo>
                  <a:lnTo>
                    <a:pt x="565" y="0"/>
                  </a:lnTo>
                </a:path>
              </a:pathLst>
            </a:custGeom>
            <a:noFill/>
            <a:ln w="0">
              <a:solidFill>
                <a:srgbClr val="000000"/>
              </a:solidFill>
              <a:prstDash val="solid"/>
              <a:round/>
              <a:headEnd/>
              <a:tailEnd/>
            </a:ln>
          </p:spPr>
          <p:txBody>
            <a:bodyPr/>
            <a:lstStyle/>
            <a:p>
              <a:endParaRPr lang="el-GR"/>
            </a:p>
          </p:txBody>
        </p:sp>
        <p:sp>
          <p:nvSpPr>
            <p:cNvPr id="327" name="Freeform 324"/>
            <p:cNvSpPr>
              <a:spLocks/>
            </p:cNvSpPr>
            <p:nvPr/>
          </p:nvSpPr>
          <p:spPr bwMode="auto">
            <a:xfrm>
              <a:off x="4231" y="2466"/>
              <a:ext cx="1" cy="256"/>
            </a:xfrm>
            <a:custGeom>
              <a:avLst/>
              <a:gdLst/>
              <a:ahLst/>
              <a:cxnLst>
                <a:cxn ang="0">
                  <a:pos x="0" y="1534"/>
                </a:cxn>
                <a:cxn ang="0">
                  <a:pos x="0" y="0"/>
                </a:cxn>
                <a:cxn ang="0">
                  <a:pos x="1" y="0"/>
                </a:cxn>
              </a:cxnLst>
              <a:rect l="0" t="0" r="r" b="b"/>
              <a:pathLst>
                <a:path w="1" h="1534">
                  <a:moveTo>
                    <a:pt x="0" y="1534"/>
                  </a:moveTo>
                  <a:lnTo>
                    <a:pt x="0" y="0"/>
                  </a:lnTo>
                  <a:lnTo>
                    <a:pt x="1" y="0"/>
                  </a:lnTo>
                </a:path>
              </a:pathLst>
            </a:custGeom>
            <a:noFill/>
            <a:ln w="0">
              <a:solidFill>
                <a:srgbClr val="000000"/>
              </a:solidFill>
              <a:prstDash val="solid"/>
              <a:round/>
              <a:headEnd/>
              <a:tailEnd/>
            </a:ln>
          </p:spPr>
          <p:txBody>
            <a:bodyPr/>
            <a:lstStyle/>
            <a:p>
              <a:endParaRPr lang="el-GR"/>
            </a:p>
          </p:txBody>
        </p:sp>
        <p:sp>
          <p:nvSpPr>
            <p:cNvPr id="328" name="Freeform 325"/>
            <p:cNvSpPr>
              <a:spLocks/>
            </p:cNvSpPr>
            <p:nvPr/>
          </p:nvSpPr>
          <p:spPr bwMode="auto">
            <a:xfrm>
              <a:off x="4663" y="2271"/>
              <a:ext cx="1" cy="451"/>
            </a:xfrm>
            <a:custGeom>
              <a:avLst/>
              <a:gdLst/>
              <a:ahLst/>
              <a:cxnLst>
                <a:cxn ang="0">
                  <a:pos x="0" y="2707"/>
                </a:cxn>
                <a:cxn ang="0">
                  <a:pos x="0" y="0"/>
                </a:cxn>
                <a:cxn ang="0">
                  <a:pos x="1" y="0"/>
                </a:cxn>
              </a:cxnLst>
              <a:rect l="0" t="0" r="r" b="b"/>
              <a:pathLst>
                <a:path w="1" h="2707">
                  <a:moveTo>
                    <a:pt x="0" y="2707"/>
                  </a:moveTo>
                  <a:lnTo>
                    <a:pt x="0" y="0"/>
                  </a:lnTo>
                  <a:lnTo>
                    <a:pt x="1" y="0"/>
                  </a:lnTo>
                </a:path>
              </a:pathLst>
            </a:custGeom>
            <a:noFill/>
            <a:ln w="0">
              <a:solidFill>
                <a:srgbClr val="000000"/>
              </a:solidFill>
              <a:prstDash val="solid"/>
              <a:round/>
              <a:headEnd/>
              <a:tailEnd/>
            </a:ln>
          </p:spPr>
          <p:txBody>
            <a:bodyPr/>
            <a:lstStyle/>
            <a:p>
              <a:endParaRPr lang="el-GR"/>
            </a:p>
          </p:txBody>
        </p:sp>
        <p:sp>
          <p:nvSpPr>
            <p:cNvPr id="329" name="Freeform 326"/>
            <p:cNvSpPr>
              <a:spLocks/>
            </p:cNvSpPr>
            <p:nvPr/>
          </p:nvSpPr>
          <p:spPr bwMode="auto">
            <a:xfrm>
              <a:off x="4231" y="2206"/>
              <a:ext cx="432" cy="65"/>
            </a:xfrm>
            <a:custGeom>
              <a:avLst/>
              <a:gdLst/>
              <a:ahLst/>
              <a:cxnLst>
                <a:cxn ang="0">
                  <a:pos x="2594" y="390"/>
                </a:cxn>
                <a:cxn ang="0">
                  <a:pos x="2571" y="318"/>
                </a:cxn>
                <a:cxn ang="0">
                  <a:pos x="2506" y="248"/>
                </a:cxn>
                <a:cxn ang="0">
                  <a:pos x="2399" y="184"/>
                </a:cxn>
                <a:cxn ang="0">
                  <a:pos x="2255" y="126"/>
                </a:cxn>
                <a:cxn ang="0">
                  <a:pos x="2078" y="78"/>
                </a:cxn>
                <a:cxn ang="0">
                  <a:pos x="1875" y="39"/>
                </a:cxn>
                <a:cxn ang="0">
                  <a:pos x="1652" y="13"/>
                </a:cxn>
                <a:cxn ang="0">
                  <a:pos x="1416" y="0"/>
                </a:cxn>
                <a:cxn ang="0">
                  <a:pos x="1176" y="0"/>
                </a:cxn>
                <a:cxn ang="0">
                  <a:pos x="942" y="13"/>
                </a:cxn>
                <a:cxn ang="0">
                  <a:pos x="719" y="39"/>
                </a:cxn>
                <a:cxn ang="0">
                  <a:pos x="515" y="78"/>
                </a:cxn>
                <a:cxn ang="0">
                  <a:pos x="338" y="126"/>
                </a:cxn>
                <a:cxn ang="0">
                  <a:pos x="194" y="184"/>
                </a:cxn>
                <a:cxn ang="0">
                  <a:pos x="87" y="248"/>
                </a:cxn>
                <a:cxn ang="0">
                  <a:pos x="22" y="318"/>
                </a:cxn>
                <a:cxn ang="0">
                  <a:pos x="0" y="390"/>
                </a:cxn>
                <a:cxn ang="0">
                  <a:pos x="1" y="390"/>
                </a:cxn>
              </a:cxnLst>
              <a:rect l="0" t="0" r="r" b="b"/>
              <a:pathLst>
                <a:path w="2594" h="390">
                  <a:moveTo>
                    <a:pt x="2594" y="390"/>
                  </a:moveTo>
                  <a:lnTo>
                    <a:pt x="2571" y="318"/>
                  </a:lnTo>
                  <a:lnTo>
                    <a:pt x="2506" y="248"/>
                  </a:lnTo>
                  <a:lnTo>
                    <a:pt x="2399" y="184"/>
                  </a:lnTo>
                  <a:lnTo>
                    <a:pt x="2255" y="126"/>
                  </a:lnTo>
                  <a:lnTo>
                    <a:pt x="2078" y="78"/>
                  </a:lnTo>
                  <a:lnTo>
                    <a:pt x="1875" y="39"/>
                  </a:lnTo>
                  <a:lnTo>
                    <a:pt x="1652" y="13"/>
                  </a:lnTo>
                  <a:lnTo>
                    <a:pt x="1416" y="0"/>
                  </a:lnTo>
                  <a:lnTo>
                    <a:pt x="1176" y="0"/>
                  </a:lnTo>
                  <a:lnTo>
                    <a:pt x="942" y="13"/>
                  </a:lnTo>
                  <a:lnTo>
                    <a:pt x="719" y="39"/>
                  </a:lnTo>
                  <a:lnTo>
                    <a:pt x="515" y="78"/>
                  </a:lnTo>
                  <a:lnTo>
                    <a:pt x="338" y="126"/>
                  </a:lnTo>
                  <a:lnTo>
                    <a:pt x="194" y="184"/>
                  </a:lnTo>
                  <a:lnTo>
                    <a:pt x="87" y="248"/>
                  </a:lnTo>
                  <a:lnTo>
                    <a:pt x="22" y="318"/>
                  </a:lnTo>
                  <a:lnTo>
                    <a:pt x="0" y="390"/>
                  </a:lnTo>
                  <a:lnTo>
                    <a:pt x="1" y="390"/>
                  </a:lnTo>
                </a:path>
              </a:pathLst>
            </a:custGeom>
            <a:noFill/>
            <a:ln w="0">
              <a:solidFill>
                <a:srgbClr val="000000"/>
              </a:solidFill>
              <a:prstDash val="solid"/>
              <a:round/>
              <a:headEnd/>
              <a:tailEnd/>
            </a:ln>
          </p:spPr>
          <p:txBody>
            <a:bodyPr/>
            <a:lstStyle/>
            <a:p>
              <a:endParaRPr lang="el-GR"/>
            </a:p>
          </p:txBody>
        </p:sp>
        <p:sp>
          <p:nvSpPr>
            <p:cNvPr id="330" name="Freeform 327"/>
            <p:cNvSpPr>
              <a:spLocks/>
            </p:cNvSpPr>
            <p:nvPr/>
          </p:nvSpPr>
          <p:spPr bwMode="auto">
            <a:xfrm>
              <a:off x="4231" y="2657"/>
              <a:ext cx="432" cy="65"/>
            </a:xfrm>
            <a:custGeom>
              <a:avLst/>
              <a:gdLst/>
              <a:ahLst/>
              <a:cxnLst>
                <a:cxn ang="0">
                  <a:pos x="2594" y="390"/>
                </a:cxn>
                <a:cxn ang="0">
                  <a:pos x="2571" y="317"/>
                </a:cxn>
                <a:cxn ang="0">
                  <a:pos x="2506" y="248"/>
                </a:cxn>
                <a:cxn ang="0">
                  <a:pos x="2399" y="183"/>
                </a:cxn>
                <a:cxn ang="0">
                  <a:pos x="2255" y="126"/>
                </a:cxn>
                <a:cxn ang="0">
                  <a:pos x="2078" y="77"/>
                </a:cxn>
                <a:cxn ang="0">
                  <a:pos x="1875" y="39"/>
                </a:cxn>
                <a:cxn ang="0">
                  <a:pos x="1652" y="13"/>
                </a:cxn>
                <a:cxn ang="0">
                  <a:pos x="1416" y="0"/>
                </a:cxn>
                <a:cxn ang="0">
                  <a:pos x="1176" y="0"/>
                </a:cxn>
                <a:cxn ang="0">
                  <a:pos x="942" y="13"/>
                </a:cxn>
                <a:cxn ang="0">
                  <a:pos x="719" y="39"/>
                </a:cxn>
                <a:cxn ang="0">
                  <a:pos x="515" y="77"/>
                </a:cxn>
                <a:cxn ang="0">
                  <a:pos x="338" y="126"/>
                </a:cxn>
                <a:cxn ang="0">
                  <a:pos x="194" y="183"/>
                </a:cxn>
                <a:cxn ang="0">
                  <a:pos x="87" y="248"/>
                </a:cxn>
                <a:cxn ang="0">
                  <a:pos x="22" y="317"/>
                </a:cxn>
                <a:cxn ang="0">
                  <a:pos x="0" y="390"/>
                </a:cxn>
                <a:cxn ang="0">
                  <a:pos x="1" y="390"/>
                </a:cxn>
              </a:cxnLst>
              <a:rect l="0" t="0" r="r" b="b"/>
              <a:pathLst>
                <a:path w="2594" h="390">
                  <a:moveTo>
                    <a:pt x="2594" y="390"/>
                  </a:moveTo>
                  <a:lnTo>
                    <a:pt x="2571" y="317"/>
                  </a:lnTo>
                  <a:lnTo>
                    <a:pt x="2506" y="248"/>
                  </a:lnTo>
                  <a:lnTo>
                    <a:pt x="2399" y="183"/>
                  </a:lnTo>
                  <a:lnTo>
                    <a:pt x="2255" y="126"/>
                  </a:lnTo>
                  <a:lnTo>
                    <a:pt x="2078" y="77"/>
                  </a:lnTo>
                  <a:lnTo>
                    <a:pt x="1875" y="39"/>
                  </a:lnTo>
                  <a:lnTo>
                    <a:pt x="1652" y="13"/>
                  </a:lnTo>
                  <a:lnTo>
                    <a:pt x="1416" y="0"/>
                  </a:lnTo>
                  <a:lnTo>
                    <a:pt x="1176" y="0"/>
                  </a:lnTo>
                  <a:lnTo>
                    <a:pt x="942" y="13"/>
                  </a:lnTo>
                  <a:lnTo>
                    <a:pt x="719" y="39"/>
                  </a:lnTo>
                  <a:lnTo>
                    <a:pt x="515" y="77"/>
                  </a:lnTo>
                  <a:lnTo>
                    <a:pt x="338" y="126"/>
                  </a:lnTo>
                  <a:lnTo>
                    <a:pt x="194" y="183"/>
                  </a:lnTo>
                  <a:lnTo>
                    <a:pt x="87" y="248"/>
                  </a:lnTo>
                  <a:lnTo>
                    <a:pt x="22" y="317"/>
                  </a:lnTo>
                  <a:lnTo>
                    <a:pt x="0" y="390"/>
                  </a:lnTo>
                  <a:lnTo>
                    <a:pt x="1" y="390"/>
                  </a:lnTo>
                </a:path>
              </a:pathLst>
            </a:custGeom>
            <a:noFill/>
            <a:ln w="0">
              <a:solidFill>
                <a:srgbClr val="000000"/>
              </a:solidFill>
              <a:prstDash val="solid"/>
              <a:round/>
              <a:headEnd/>
              <a:tailEnd/>
            </a:ln>
          </p:spPr>
          <p:txBody>
            <a:bodyPr/>
            <a:lstStyle/>
            <a:p>
              <a:endParaRPr lang="el-GR"/>
            </a:p>
          </p:txBody>
        </p:sp>
        <p:sp>
          <p:nvSpPr>
            <p:cNvPr id="331" name="Freeform 328"/>
            <p:cNvSpPr>
              <a:spLocks/>
            </p:cNvSpPr>
            <p:nvPr/>
          </p:nvSpPr>
          <p:spPr bwMode="auto">
            <a:xfrm>
              <a:off x="4401" y="2255"/>
              <a:ext cx="92" cy="31"/>
            </a:xfrm>
            <a:custGeom>
              <a:avLst/>
              <a:gdLst/>
              <a:ahLst/>
              <a:cxnLst>
                <a:cxn ang="0">
                  <a:pos x="0" y="90"/>
                </a:cxn>
                <a:cxn ang="0">
                  <a:pos x="6" y="107"/>
                </a:cxn>
                <a:cxn ang="0">
                  <a:pos x="21" y="124"/>
                </a:cxn>
                <a:cxn ang="0">
                  <a:pos x="45" y="139"/>
                </a:cxn>
                <a:cxn ang="0">
                  <a:pos x="77" y="152"/>
                </a:cxn>
                <a:cxn ang="0">
                  <a:pos x="116" y="163"/>
                </a:cxn>
                <a:cxn ang="0">
                  <a:pos x="163" y="172"/>
                </a:cxn>
                <a:cxn ang="0">
                  <a:pos x="212" y="177"/>
                </a:cxn>
                <a:cxn ang="0">
                  <a:pos x="263" y="180"/>
                </a:cxn>
                <a:cxn ang="0">
                  <a:pos x="315" y="179"/>
                </a:cxn>
                <a:cxn ang="0">
                  <a:pos x="367" y="175"/>
                </a:cxn>
                <a:cxn ang="0">
                  <a:pos x="414" y="168"/>
                </a:cxn>
                <a:cxn ang="0">
                  <a:pos x="457" y="158"/>
                </a:cxn>
                <a:cxn ang="0">
                  <a:pos x="494" y="146"/>
                </a:cxn>
                <a:cxn ang="0">
                  <a:pos x="522" y="131"/>
                </a:cxn>
                <a:cxn ang="0">
                  <a:pos x="541" y="116"/>
                </a:cxn>
                <a:cxn ang="0">
                  <a:pos x="551" y="99"/>
                </a:cxn>
                <a:cxn ang="0">
                  <a:pos x="551" y="81"/>
                </a:cxn>
                <a:cxn ang="0">
                  <a:pos x="541" y="64"/>
                </a:cxn>
                <a:cxn ang="0">
                  <a:pos x="522" y="49"/>
                </a:cxn>
                <a:cxn ang="0">
                  <a:pos x="494" y="34"/>
                </a:cxn>
                <a:cxn ang="0">
                  <a:pos x="457" y="22"/>
                </a:cxn>
                <a:cxn ang="0">
                  <a:pos x="414" y="12"/>
                </a:cxn>
                <a:cxn ang="0">
                  <a:pos x="367" y="5"/>
                </a:cxn>
                <a:cxn ang="0">
                  <a:pos x="315" y="1"/>
                </a:cxn>
                <a:cxn ang="0">
                  <a:pos x="263" y="0"/>
                </a:cxn>
                <a:cxn ang="0">
                  <a:pos x="212" y="3"/>
                </a:cxn>
                <a:cxn ang="0">
                  <a:pos x="163" y="8"/>
                </a:cxn>
                <a:cxn ang="0">
                  <a:pos x="116" y="17"/>
                </a:cxn>
                <a:cxn ang="0">
                  <a:pos x="77" y="28"/>
                </a:cxn>
                <a:cxn ang="0">
                  <a:pos x="45" y="41"/>
                </a:cxn>
                <a:cxn ang="0">
                  <a:pos x="21" y="56"/>
                </a:cxn>
                <a:cxn ang="0">
                  <a:pos x="6" y="73"/>
                </a:cxn>
                <a:cxn ang="0">
                  <a:pos x="0" y="90"/>
                </a:cxn>
                <a:cxn ang="0">
                  <a:pos x="1" y="90"/>
                </a:cxn>
              </a:cxnLst>
              <a:rect l="0" t="0" r="r" b="b"/>
              <a:pathLst>
                <a:path w="551" h="180">
                  <a:moveTo>
                    <a:pt x="0" y="90"/>
                  </a:moveTo>
                  <a:lnTo>
                    <a:pt x="6" y="107"/>
                  </a:lnTo>
                  <a:lnTo>
                    <a:pt x="21" y="124"/>
                  </a:lnTo>
                  <a:lnTo>
                    <a:pt x="45" y="139"/>
                  </a:lnTo>
                  <a:lnTo>
                    <a:pt x="77" y="152"/>
                  </a:lnTo>
                  <a:lnTo>
                    <a:pt x="116" y="163"/>
                  </a:lnTo>
                  <a:lnTo>
                    <a:pt x="163" y="172"/>
                  </a:lnTo>
                  <a:lnTo>
                    <a:pt x="212" y="177"/>
                  </a:lnTo>
                  <a:lnTo>
                    <a:pt x="263" y="180"/>
                  </a:lnTo>
                  <a:lnTo>
                    <a:pt x="315" y="179"/>
                  </a:lnTo>
                  <a:lnTo>
                    <a:pt x="367" y="175"/>
                  </a:lnTo>
                  <a:lnTo>
                    <a:pt x="414" y="168"/>
                  </a:lnTo>
                  <a:lnTo>
                    <a:pt x="457" y="158"/>
                  </a:lnTo>
                  <a:lnTo>
                    <a:pt x="494" y="146"/>
                  </a:lnTo>
                  <a:lnTo>
                    <a:pt x="522" y="131"/>
                  </a:lnTo>
                  <a:lnTo>
                    <a:pt x="541" y="116"/>
                  </a:lnTo>
                  <a:lnTo>
                    <a:pt x="551" y="99"/>
                  </a:lnTo>
                  <a:lnTo>
                    <a:pt x="551" y="81"/>
                  </a:lnTo>
                  <a:lnTo>
                    <a:pt x="541" y="64"/>
                  </a:lnTo>
                  <a:lnTo>
                    <a:pt x="522" y="49"/>
                  </a:lnTo>
                  <a:lnTo>
                    <a:pt x="494" y="34"/>
                  </a:lnTo>
                  <a:lnTo>
                    <a:pt x="457" y="22"/>
                  </a:lnTo>
                  <a:lnTo>
                    <a:pt x="414" y="12"/>
                  </a:lnTo>
                  <a:lnTo>
                    <a:pt x="367" y="5"/>
                  </a:lnTo>
                  <a:lnTo>
                    <a:pt x="315" y="1"/>
                  </a:lnTo>
                  <a:lnTo>
                    <a:pt x="263" y="0"/>
                  </a:lnTo>
                  <a:lnTo>
                    <a:pt x="212" y="3"/>
                  </a:lnTo>
                  <a:lnTo>
                    <a:pt x="163" y="8"/>
                  </a:lnTo>
                  <a:lnTo>
                    <a:pt x="116" y="17"/>
                  </a:lnTo>
                  <a:lnTo>
                    <a:pt x="77" y="28"/>
                  </a:lnTo>
                  <a:lnTo>
                    <a:pt x="45" y="41"/>
                  </a:lnTo>
                  <a:lnTo>
                    <a:pt x="21" y="56"/>
                  </a:lnTo>
                  <a:lnTo>
                    <a:pt x="6" y="73"/>
                  </a:lnTo>
                  <a:lnTo>
                    <a:pt x="0" y="90"/>
                  </a:lnTo>
                  <a:lnTo>
                    <a:pt x="1" y="90"/>
                  </a:lnTo>
                </a:path>
              </a:pathLst>
            </a:custGeom>
            <a:noFill/>
            <a:ln w="0">
              <a:solidFill>
                <a:srgbClr val="000000"/>
              </a:solidFill>
              <a:prstDash val="solid"/>
              <a:round/>
              <a:headEnd/>
              <a:tailEnd/>
            </a:ln>
          </p:spPr>
          <p:txBody>
            <a:bodyPr/>
            <a:lstStyle/>
            <a:p>
              <a:endParaRPr lang="el-GR"/>
            </a:p>
          </p:txBody>
        </p:sp>
        <p:sp>
          <p:nvSpPr>
            <p:cNvPr id="332" name="Freeform 329"/>
            <p:cNvSpPr>
              <a:spLocks/>
            </p:cNvSpPr>
            <p:nvPr/>
          </p:nvSpPr>
          <p:spPr bwMode="auto">
            <a:xfrm>
              <a:off x="4447" y="2271"/>
              <a:ext cx="46" cy="15"/>
            </a:xfrm>
            <a:custGeom>
              <a:avLst/>
              <a:gdLst/>
              <a:ahLst/>
              <a:cxnLst>
                <a:cxn ang="0">
                  <a:pos x="0" y="90"/>
                </a:cxn>
                <a:cxn ang="0">
                  <a:pos x="55" y="88"/>
                </a:cxn>
                <a:cxn ang="0">
                  <a:pos x="106" y="83"/>
                </a:cxn>
                <a:cxn ang="0">
                  <a:pos x="154" y="75"/>
                </a:cxn>
                <a:cxn ang="0">
                  <a:pos x="195" y="64"/>
                </a:cxn>
                <a:cxn ang="0">
                  <a:pos x="230" y="50"/>
                </a:cxn>
                <a:cxn ang="0">
                  <a:pos x="256" y="35"/>
                </a:cxn>
                <a:cxn ang="0">
                  <a:pos x="271" y="18"/>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5"/>
                  </a:lnTo>
                  <a:lnTo>
                    <a:pt x="271" y="18"/>
                  </a:lnTo>
                  <a:lnTo>
                    <a:pt x="276" y="0"/>
                  </a:lnTo>
                  <a:lnTo>
                    <a:pt x="277" y="0"/>
                  </a:lnTo>
                </a:path>
              </a:pathLst>
            </a:custGeom>
            <a:noFill/>
            <a:ln w="0">
              <a:solidFill>
                <a:srgbClr val="000000"/>
              </a:solidFill>
              <a:prstDash val="solid"/>
              <a:round/>
              <a:headEnd/>
              <a:tailEnd/>
            </a:ln>
          </p:spPr>
          <p:txBody>
            <a:bodyPr/>
            <a:lstStyle/>
            <a:p>
              <a:endParaRPr lang="el-GR"/>
            </a:p>
          </p:txBody>
        </p:sp>
        <p:sp>
          <p:nvSpPr>
            <p:cNvPr id="333" name="Freeform 330"/>
            <p:cNvSpPr>
              <a:spLocks/>
            </p:cNvSpPr>
            <p:nvPr/>
          </p:nvSpPr>
          <p:spPr bwMode="auto">
            <a:xfrm>
              <a:off x="4401" y="2271"/>
              <a:ext cx="46" cy="15"/>
            </a:xfrm>
            <a:custGeom>
              <a:avLst/>
              <a:gdLst/>
              <a:ahLst/>
              <a:cxnLst>
                <a:cxn ang="0">
                  <a:pos x="0" y="0"/>
                </a:cxn>
                <a:cxn ang="0">
                  <a:pos x="7" y="18"/>
                </a:cxn>
                <a:cxn ang="0">
                  <a:pos x="22" y="35"/>
                </a:cxn>
                <a:cxn ang="0">
                  <a:pos x="48" y="50"/>
                </a:cxn>
                <a:cxn ang="0">
                  <a:pos x="82" y="64"/>
                </a:cxn>
                <a:cxn ang="0">
                  <a:pos x="123" y="75"/>
                </a:cxn>
                <a:cxn ang="0">
                  <a:pos x="172" y="83"/>
                </a:cxn>
                <a:cxn ang="0">
                  <a:pos x="223" y="88"/>
                </a:cxn>
                <a:cxn ang="0">
                  <a:pos x="276" y="90"/>
                </a:cxn>
                <a:cxn ang="0">
                  <a:pos x="277" y="90"/>
                </a:cxn>
              </a:cxnLst>
              <a:rect l="0" t="0" r="r" b="b"/>
              <a:pathLst>
                <a:path w="277" h="90">
                  <a:moveTo>
                    <a:pt x="0" y="0"/>
                  </a:moveTo>
                  <a:lnTo>
                    <a:pt x="7" y="18"/>
                  </a:lnTo>
                  <a:lnTo>
                    <a:pt x="22" y="35"/>
                  </a:lnTo>
                  <a:lnTo>
                    <a:pt x="48" y="50"/>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334" name="Freeform 331"/>
            <p:cNvSpPr>
              <a:spLocks/>
            </p:cNvSpPr>
            <p:nvPr/>
          </p:nvSpPr>
          <p:spPr bwMode="auto">
            <a:xfrm>
              <a:off x="4447" y="2255"/>
              <a:ext cx="46" cy="16"/>
            </a:xfrm>
            <a:custGeom>
              <a:avLst/>
              <a:gdLst/>
              <a:ahLst/>
              <a:cxnLst>
                <a:cxn ang="0">
                  <a:pos x="276" y="90"/>
                </a:cxn>
                <a:cxn ang="0">
                  <a:pos x="272" y="74"/>
                </a:cxn>
                <a:cxn ang="0">
                  <a:pos x="260" y="59"/>
                </a:cxn>
                <a:cxn ang="0">
                  <a:pos x="240" y="45"/>
                </a:cxn>
                <a:cxn ang="0">
                  <a:pos x="212" y="32"/>
                </a:cxn>
                <a:cxn ang="0">
                  <a:pos x="178" y="21"/>
                </a:cxn>
                <a:cxn ang="0">
                  <a:pos x="138" y="12"/>
                </a:cxn>
                <a:cxn ang="0">
                  <a:pos x="95" y="6"/>
                </a:cxn>
                <a:cxn ang="0">
                  <a:pos x="49" y="2"/>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335" name="Freeform 332"/>
            <p:cNvSpPr>
              <a:spLocks/>
            </p:cNvSpPr>
            <p:nvPr/>
          </p:nvSpPr>
          <p:spPr bwMode="auto">
            <a:xfrm>
              <a:off x="4401" y="2707"/>
              <a:ext cx="92" cy="30"/>
            </a:xfrm>
            <a:custGeom>
              <a:avLst/>
              <a:gdLst/>
              <a:ahLst/>
              <a:cxnLst>
                <a:cxn ang="0">
                  <a:pos x="0" y="91"/>
                </a:cxn>
                <a:cxn ang="0">
                  <a:pos x="6" y="107"/>
                </a:cxn>
                <a:cxn ang="0">
                  <a:pos x="21" y="124"/>
                </a:cxn>
                <a:cxn ang="0">
                  <a:pos x="45" y="140"/>
                </a:cxn>
                <a:cxn ang="0">
                  <a:pos x="77" y="153"/>
                </a:cxn>
                <a:cxn ang="0">
                  <a:pos x="116" y="164"/>
                </a:cxn>
                <a:cxn ang="0">
                  <a:pos x="163" y="173"/>
                </a:cxn>
                <a:cxn ang="0">
                  <a:pos x="212" y="178"/>
                </a:cxn>
                <a:cxn ang="0">
                  <a:pos x="263" y="181"/>
                </a:cxn>
                <a:cxn ang="0">
                  <a:pos x="315" y="180"/>
                </a:cxn>
                <a:cxn ang="0">
                  <a:pos x="367" y="176"/>
                </a:cxn>
                <a:cxn ang="0">
                  <a:pos x="414" y="169"/>
                </a:cxn>
                <a:cxn ang="0">
                  <a:pos x="457" y="159"/>
                </a:cxn>
                <a:cxn ang="0">
                  <a:pos x="494" y="147"/>
                </a:cxn>
                <a:cxn ang="0">
                  <a:pos x="522" y="131"/>
                </a:cxn>
                <a:cxn ang="0">
                  <a:pos x="541" y="116"/>
                </a:cxn>
                <a:cxn ang="0">
                  <a:pos x="551" y="99"/>
                </a:cxn>
                <a:cxn ang="0">
                  <a:pos x="551" y="82"/>
                </a:cxn>
                <a:cxn ang="0">
                  <a:pos x="541" y="65"/>
                </a:cxn>
                <a:cxn ang="0">
                  <a:pos x="522" y="50"/>
                </a:cxn>
                <a:cxn ang="0">
                  <a:pos x="494" y="35"/>
                </a:cxn>
                <a:cxn ang="0">
                  <a:pos x="457" y="22"/>
                </a:cxn>
                <a:cxn ang="0">
                  <a:pos x="414" y="12"/>
                </a:cxn>
                <a:cxn ang="0">
                  <a:pos x="367" y="5"/>
                </a:cxn>
                <a:cxn ang="0">
                  <a:pos x="315" y="1"/>
                </a:cxn>
                <a:cxn ang="0">
                  <a:pos x="263" y="0"/>
                </a:cxn>
                <a:cxn ang="0">
                  <a:pos x="212" y="3"/>
                </a:cxn>
                <a:cxn ang="0">
                  <a:pos x="163" y="8"/>
                </a:cxn>
                <a:cxn ang="0">
                  <a:pos x="116" y="17"/>
                </a:cxn>
                <a:cxn ang="0">
                  <a:pos x="77" y="29"/>
                </a:cxn>
                <a:cxn ang="0">
                  <a:pos x="45" y="42"/>
                </a:cxn>
                <a:cxn ang="0">
                  <a:pos x="21" y="57"/>
                </a:cxn>
                <a:cxn ang="0">
                  <a:pos x="6" y="74"/>
                </a:cxn>
                <a:cxn ang="0">
                  <a:pos x="0" y="91"/>
                </a:cxn>
                <a:cxn ang="0">
                  <a:pos x="1" y="91"/>
                </a:cxn>
              </a:cxnLst>
              <a:rect l="0" t="0" r="r" b="b"/>
              <a:pathLst>
                <a:path w="551" h="181">
                  <a:moveTo>
                    <a:pt x="0" y="91"/>
                  </a:moveTo>
                  <a:lnTo>
                    <a:pt x="6" y="107"/>
                  </a:lnTo>
                  <a:lnTo>
                    <a:pt x="21" y="124"/>
                  </a:lnTo>
                  <a:lnTo>
                    <a:pt x="45" y="140"/>
                  </a:lnTo>
                  <a:lnTo>
                    <a:pt x="77" y="153"/>
                  </a:lnTo>
                  <a:lnTo>
                    <a:pt x="116" y="164"/>
                  </a:lnTo>
                  <a:lnTo>
                    <a:pt x="163" y="173"/>
                  </a:lnTo>
                  <a:lnTo>
                    <a:pt x="212" y="178"/>
                  </a:lnTo>
                  <a:lnTo>
                    <a:pt x="263" y="181"/>
                  </a:lnTo>
                  <a:lnTo>
                    <a:pt x="315" y="180"/>
                  </a:lnTo>
                  <a:lnTo>
                    <a:pt x="367" y="176"/>
                  </a:lnTo>
                  <a:lnTo>
                    <a:pt x="414" y="169"/>
                  </a:lnTo>
                  <a:lnTo>
                    <a:pt x="457" y="159"/>
                  </a:lnTo>
                  <a:lnTo>
                    <a:pt x="494" y="147"/>
                  </a:lnTo>
                  <a:lnTo>
                    <a:pt x="522" y="131"/>
                  </a:lnTo>
                  <a:lnTo>
                    <a:pt x="541" y="116"/>
                  </a:lnTo>
                  <a:lnTo>
                    <a:pt x="551" y="99"/>
                  </a:lnTo>
                  <a:lnTo>
                    <a:pt x="551" y="82"/>
                  </a:lnTo>
                  <a:lnTo>
                    <a:pt x="541" y="65"/>
                  </a:lnTo>
                  <a:lnTo>
                    <a:pt x="522" y="50"/>
                  </a:lnTo>
                  <a:lnTo>
                    <a:pt x="494" y="35"/>
                  </a:lnTo>
                  <a:lnTo>
                    <a:pt x="457" y="22"/>
                  </a:lnTo>
                  <a:lnTo>
                    <a:pt x="414" y="12"/>
                  </a:lnTo>
                  <a:lnTo>
                    <a:pt x="367" y="5"/>
                  </a:lnTo>
                  <a:lnTo>
                    <a:pt x="315" y="1"/>
                  </a:lnTo>
                  <a:lnTo>
                    <a:pt x="263" y="0"/>
                  </a:lnTo>
                  <a:lnTo>
                    <a:pt x="212" y="3"/>
                  </a:lnTo>
                  <a:lnTo>
                    <a:pt x="163" y="8"/>
                  </a:lnTo>
                  <a:lnTo>
                    <a:pt x="116" y="17"/>
                  </a:lnTo>
                  <a:lnTo>
                    <a:pt x="77" y="29"/>
                  </a:lnTo>
                  <a:lnTo>
                    <a:pt x="45" y="42"/>
                  </a:lnTo>
                  <a:lnTo>
                    <a:pt x="21" y="57"/>
                  </a:lnTo>
                  <a:lnTo>
                    <a:pt x="6" y="74"/>
                  </a:lnTo>
                  <a:lnTo>
                    <a:pt x="0" y="91"/>
                  </a:lnTo>
                  <a:lnTo>
                    <a:pt x="1" y="91"/>
                  </a:lnTo>
                </a:path>
              </a:pathLst>
            </a:custGeom>
            <a:noFill/>
            <a:ln w="0">
              <a:solidFill>
                <a:srgbClr val="000000"/>
              </a:solidFill>
              <a:prstDash val="solid"/>
              <a:round/>
              <a:headEnd/>
              <a:tailEnd/>
            </a:ln>
          </p:spPr>
          <p:txBody>
            <a:bodyPr/>
            <a:lstStyle/>
            <a:p>
              <a:endParaRPr lang="el-GR"/>
            </a:p>
          </p:txBody>
        </p:sp>
        <p:sp>
          <p:nvSpPr>
            <p:cNvPr id="336" name="Freeform 333"/>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337" name="Freeform 334"/>
            <p:cNvSpPr>
              <a:spLocks/>
            </p:cNvSpPr>
            <p:nvPr/>
          </p:nvSpPr>
          <p:spPr bwMode="auto">
            <a:xfrm>
              <a:off x="4401" y="2722"/>
              <a:ext cx="46" cy="15"/>
            </a:xfrm>
            <a:custGeom>
              <a:avLst/>
              <a:gdLst/>
              <a:ahLst/>
              <a:cxnLst>
                <a:cxn ang="0">
                  <a:pos x="0" y="0"/>
                </a:cxn>
                <a:cxn ang="0">
                  <a:pos x="7" y="17"/>
                </a:cxn>
                <a:cxn ang="0">
                  <a:pos x="22" y="34"/>
                </a:cxn>
                <a:cxn ang="0">
                  <a:pos x="48" y="50"/>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50"/>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338" name="Freeform 335"/>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339" name="Freeform 336"/>
            <p:cNvSpPr>
              <a:spLocks/>
            </p:cNvSpPr>
            <p:nvPr/>
          </p:nvSpPr>
          <p:spPr bwMode="auto">
            <a:xfrm>
              <a:off x="4231" y="2271"/>
              <a:ext cx="432" cy="64"/>
            </a:xfrm>
            <a:custGeom>
              <a:avLst/>
              <a:gdLst/>
              <a:ahLst/>
              <a:cxnLst>
                <a:cxn ang="0">
                  <a:pos x="2594" y="0"/>
                </a:cxn>
                <a:cxn ang="0">
                  <a:pos x="2571" y="72"/>
                </a:cxn>
                <a:cxn ang="0">
                  <a:pos x="2506" y="142"/>
                </a:cxn>
                <a:cxn ang="0">
                  <a:pos x="2399" y="206"/>
                </a:cxn>
                <a:cxn ang="0">
                  <a:pos x="2255" y="264"/>
                </a:cxn>
                <a:cxn ang="0">
                  <a:pos x="2078" y="313"/>
                </a:cxn>
                <a:cxn ang="0">
                  <a:pos x="1875" y="351"/>
                </a:cxn>
                <a:cxn ang="0">
                  <a:pos x="1652" y="377"/>
                </a:cxn>
                <a:cxn ang="0">
                  <a:pos x="1416" y="390"/>
                </a:cxn>
                <a:cxn ang="0">
                  <a:pos x="1176" y="390"/>
                </a:cxn>
                <a:cxn ang="0">
                  <a:pos x="942" y="377"/>
                </a:cxn>
                <a:cxn ang="0">
                  <a:pos x="719" y="351"/>
                </a:cxn>
                <a:cxn ang="0">
                  <a:pos x="515" y="313"/>
                </a:cxn>
                <a:cxn ang="0">
                  <a:pos x="338" y="264"/>
                </a:cxn>
                <a:cxn ang="0">
                  <a:pos x="194" y="206"/>
                </a:cxn>
                <a:cxn ang="0">
                  <a:pos x="87" y="142"/>
                </a:cxn>
                <a:cxn ang="0">
                  <a:pos x="22" y="72"/>
                </a:cxn>
                <a:cxn ang="0">
                  <a:pos x="0" y="0"/>
                </a:cxn>
                <a:cxn ang="0">
                  <a:pos x="1" y="0"/>
                </a:cxn>
              </a:cxnLst>
              <a:rect l="0" t="0" r="r" b="b"/>
              <a:pathLst>
                <a:path w="2594" h="390">
                  <a:moveTo>
                    <a:pt x="2594" y="0"/>
                  </a:moveTo>
                  <a:lnTo>
                    <a:pt x="2571" y="72"/>
                  </a:lnTo>
                  <a:lnTo>
                    <a:pt x="2506" y="142"/>
                  </a:lnTo>
                  <a:lnTo>
                    <a:pt x="2399" y="206"/>
                  </a:lnTo>
                  <a:lnTo>
                    <a:pt x="2255" y="264"/>
                  </a:lnTo>
                  <a:lnTo>
                    <a:pt x="2078" y="313"/>
                  </a:lnTo>
                  <a:lnTo>
                    <a:pt x="1875" y="351"/>
                  </a:lnTo>
                  <a:lnTo>
                    <a:pt x="1652" y="377"/>
                  </a:lnTo>
                  <a:lnTo>
                    <a:pt x="1416" y="390"/>
                  </a:lnTo>
                  <a:lnTo>
                    <a:pt x="1176" y="390"/>
                  </a:lnTo>
                  <a:lnTo>
                    <a:pt x="942" y="377"/>
                  </a:lnTo>
                  <a:lnTo>
                    <a:pt x="719" y="351"/>
                  </a:lnTo>
                  <a:lnTo>
                    <a:pt x="515" y="313"/>
                  </a:lnTo>
                  <a:lnTo>
                    <a:pt x="338" y="264"/>
                  </a:lnTo>
                  <a:lnTo>
                    <a:pt x="194" y="206"/>
                  </a:lnTo>
                  <a:lnTo>
                    <a:pt x="87" y="142"/>
                  </a:lnTo>
                  <a:lnTo>
                    <a:pt x="22" y="72"/>
                  </a:lnTo>
                  <a:lnTo>
                    <a:pt x="0" y="0"/>
                  </a:lnTo>
                  <a:lnTo>
                    <a:pt x="1" y="0"/>
                  </a:lnTo>
                </a:path>
              </a:pathLst>
            </a:custGeom>
            <a:noFill/>
            <a:ln w="0">
              <a:solidFill>
                <a:srgbClr val="000000"/>
              </a:solidFill>
              <a:prstDash val="solid"/>
              <a:round/>
              <a:headEnd/>
              <a:tailEnd/>
            </a:ln>
          </p:spPr>
          <p:txBody>
            <a:bodyPr/>
            <a:lstStyle/>
            <a:p>
              <a:endParaRPr lang="el-GR"/>
            </a:p>
          </p:txBody>
        </p:sp>
        <p:sp>
          <p:nvSpPr>
            <p:cNvPr id="340" name="Freeform 337"/>
            <p:cNvSpPr>
              <a:spLocks/>
            </p:cNvSpPr>
            <p:nvPr/>
          </p:nvSpPr>
          <p:spPr bwMode="auto">
            <a:xfrm>
              <a:off x="4231" y="2722"/>
              <a:ext cx="432" cy="65"/>
            </a:xfrm>
            <a:custGeom>
              <a:avLst/>
              <a:gdLst/>
              <a:ahLst/>
              <a:cxnLst>
                <a:cxn ang="0">
                  <a:pos x="2594" y="0"/>
                </a:cxn>
                <a:cxn ang="0">
                  <a:pos x="2571" y="72"/>
                </a:cxn>
                <a:cxn ang="0">
                  <a:pos x="2506" y="141"/>
                </a:cxn>
                <a:cxn ang="0">
                  <a:pos x="2399" y="206"/>
                </a:cxn>
                <a:cxn ang="0">
                  <a:pos x="2255" y="263"/>
                </a:cxn>
                <a:cxn ang="0">
                  <a:pos x="2078" y="313"/>
                </a:cxn>
                <a:cxn ang="0">
                  <a:pos x="1875" y="350"/>
                </a:cxn>
                <a:cxn ang="0">
                  <a:pos x="1652" y="376"/>
                </a:cxn>
                <a:cxn ang="0">
                  <a:pos x="1416" y="389"/>
                </a:cxn>
                <a:cxn ang="0">
                  <a:pos x="1176" y="389"/>
                </a:cxn>
                <a:cxn ang="0">
                  <a:pos x="942" y="376"/>
                </a:cxn>
                <a:cxn ang="0">
                  <a:pos x="719" y="350"/>
                </a:cxn>
                <a:cxn ang="0">
                  <a:pos x="515" y="313"/>
                </a:cxn>
                <a:cxn ang="0">
                  <a:pos x="338" y="263"/>
                </a:cxn>
                <a:cxn ang="0">
                  <a:pos x="194" y="206"/>
                </a:cxn>
                <a:cxn ang="0">
                  <a:pos x="87" y="141"/>
                </a:cxn>
                <a:cxn ang="0">
                  <a:pos x="22" y="72"/>
                </a:cxn>
                <a:cxn ang="0">
                  <a:pos x="0" y="0"/>
                </a:cxn>
                <a:cxn ang="0">
                  <a:pos x="1" y="0"/>
                </a:cxn>
              </a:cxnLst>
              <a:rect l="0" t="0" r="r" b="b"/>
              <a:pathLst>
                <a:path w="2594" h="389">
                  <a:moveTo>
                    <a:pt x="2594" y="0"/>
                  </a:moveTo>
                  <a:lnTo>
                    <a:pt x="2571" y="72"/>
                  </a:lnTo>
                  <a:lnTo>
                    <a:pt x="2506" y="141"/>
                  </a:lnTo>
                  <a:lnTo>
                    <a:pt x="2399" y="206"/>
                  </a:lnTo>
                  <a:lnTo>
                    <a:pt x="2255" y="263"/>
                  </a:lnTo>
                  <a:lnTo>
                    <a:pt x="2078" y="313"/>
                  </a:lnTo>
                  <a:lnTo>
                    <a:pt x="1875" y="350"/>
                  </a:lnTo>
                  <a:lnTo>
                    <a:pt x="1652" y="376"/>
                  </a:lnTo>
                  <a:lnTo>
                    <a:pt x="1416" y="389"/>
                  </a:lnTo>
                  <a:lnTo>
                    <a:pt x="1176" y="389"/>
                  </a:lnTo>
                  <a:lnTo>
                    <a:pt x="942" y="376"/>
                  </a:lnTo>
                  <a:lnTo>
                    <a:pt x="719" y="350"/>
                  </a:lnTo>
                  <a:lnTo>
                    <a:pt x="515" y="313"/>
                  </a:lnTo>
                  <a:lnTo>
                    <a:pt x="338" y="263"/>
                  </a:lnTo>
                  <a:lnTo>
                    <a:pt x="194" y="206"/>
                  </a:lnTo>
                  <a:lnTo>
                    <a:pt x="87" y="141"/>
                  </a:lnTo>
                  <a:lnTo>
                    <a:pt x="22" y="72"/>
                  </a:lnTo>
                  <a:lnTo>
                    <a:pt x="0" y="0"/>
                  </a:lnTo>
                  <a:lnTo>
                    <a:pt x="1" y="0"/>
                  </a:lnTo>
                </a:path>
              </a:pathLst>
            </a:custGeom>
            <a:noFill/>
            <a:ln w="0">
              <a:solidFill>
                <a:srgbClr val="000000"/>
              </a:solidFill>
              <a:prstDash val="solid"/>
              <a:round/>
              <a:headEnd/>
              <a:tailEnd/>
            </a:ln>
          </p:spPr>
          <p:txBody>
            <a:bodyPr/>
            <a:lstStyle/>
            <a:p>
              <a:endParaRPr lang="el-GR"/>
            </a:p>
          </p:txBody>
        </p:sp>
        <p:sp>
          <p:nvSpPr>
            <p:cNvPr id="341" name="Freeform 338"/>
            <p:cNvSpPr>
              <a:spLocks/>
            </p:cNvSpPr>
            <p:nvPr/>
          </p:nvSpPr>
          <p:spPr bwMode="auto">
            <a:xfrm>
              <a:off x="4374" y="2698"/>
              <a:ext cx="145" cy="47"/>
            </a:xfrm>
            <a:custGeom>
              <a:avLst/>
              <a:gdLst/>
              <a:ahLst/>
              <a:cxnLst>
                <a:cxn ang="0">
                  <a:pos x="0" y="143"/>
                </a:cxn>
                <a:cxn ang="0">
                  <a:pos x="8" y="169"/>
                </a:cxn>
                <a:cxn ang="0">
                  <a:pos x="32" y="196"/>
                </a:cxn>
                <a:cxn ang="0">
                  <a:pos x="70" y="220"/>
                </a:cxn>
                <a:cxn ang="0">
                  <a:pos x="121" y="241"/>
                </a:cxn>
                <a:cxn ang="0">
                  <a:pos x="184" y="259"/>
                </a:cxn>
                <a:cxn ang="0">
                  <a:pos x="256" y="272"/>
                </a:cxn>
                <a:cxn ang="0">
                  <a:pos x="335" y="281"/>
                </a:cxn>
                <a:cxn ang="0">
                  <a:pos x="417" y="285"/>
                </a:cxn>
                <a:cxn ang="0">
                  <a:pos x="500" y="284"/>
                </a:cxn>
                <a:cxn ang="0">
                  <a:pos x="581" y="277"/>
                </a:cxn>
                <a:cxn ang="0">
                  <a:pos x="657" y="266"/>
                </a:cxn>
                <a:cxn ang="0">
                  <a:pos x="724" y="251"/>
                </a:cxn>
                <a:cxn ang="0">
                  <a:pos x="781" y="231"/>
                </a:cxn>
                <a:cxn ang="0">
                  <a:pos x="827" y="208"/>
                </a:cxn>
                <a:cxn ang="0">
                  <a:pos x="858" y="182"/>
                </a:cxn>
                <a:cxn ang="0">
                  <a:pos x="873" y="156"/>
                </a:cxn>
                <a:cxn ang="0">
                  <a:pos x="873" y="129"/>
                </a:cxn>
                <a:cxn ang="0">
                  <a:pos x="858" y="103"/>
                </a:cxn>
                <a:cxn ang="0">
                  <a:pos x="827" y="78"/>
                </a:cxn>
                <a:cxn ang="0">
                  <a:pos x="781" y="54"/>
                </a:cxn>
                <a:cxn ang="0">
                  <a:pos x="724" y="35"/>
                </a:cxn>
                <a:cxn ang="0">
                  <a:pos x="657" y="19"/>
                </a:cxn>
                <a:cxn ang="0">
                  <a:pos x="581" y="8"/>
                </a:cxn>
                <a:cxn ang="0">
                  <a:pos x="500" y="1"/>
                </a:cxn>
                <a:cxn ang="0">
                  <a:pos x="417" y="0"/>
                </a:cxn>
                <a:cxn ang="0">
                  <a:pos x="335" y="4"/>
                </a:cxn>
                <a:cxn ang="0">
                  <a:pos x="256" y="13"/>
                </a:cxn>
                <a:cxn ang="0">
                  <a:pos x="184" y="26"/>
                </a:cxn>
                <a:cxn ang="0">
                  <a:pos x="121" y="44"/>
                </a:cxn>
                <a:cxn ang="0">
                  <a:pos x="70" y="65"/>
                </a:cxn>
                <a:cxn ang="0">
                  <a:pos x="32" y="90"/>
                </a:cxn>
                <a:cxn ang="0">
                  <a:pos x="8" y="116"/>
                </a:cxn>
                <a:cxn ang="0">
                  <a:pos x="0" y="143"/>
                </a:cxn>
                <a:cxn ang="0">
                  <a:pos x="1" y="143"/>
                </a:cxn>
              </a:cxnLst>
              <a:rect l="0" t="0" r="r" b="b"/>
              <a:pathLst>
                <a:path w="873" h="285">
                  <a:moveTo>
                    <a:pt x="0" y="143"/>
                  </a:moveTo>
                  <a:lnTo>
                    <a:pt x="8" y="169"/>
                  </a:lnTo>
                  <a:lnTo>
                    <a:pt x="32" y="196"/>
                  </a:lnTo>
                  <a:lnTo>
                    <a:pt x="70" y="220"/>
                  </a:lnTo>
                  <a:lnTo>
                    <a:pt x="121" y="241"/>
                  </a:lnTo>
                  <a:lnTo>
                    <a:pt x="184" y="259"/>
                  </a:lnTo>
                  <a:lnTo>
                    <a:pt x="256" y="272"/>
                  </a:lnTo>
                  <a:lnTo>
                    <a:pt x="335" y="281"/>
                  </a:lnTo>
                  <a:lnTo>
                    <a:pt x="417" y="285"/>
                  </a:lnTo>
                  <a:lnTo>
                    <a:pt x="500" y="284"/>
                  </a:lnTo>
                  <a:lnTo>
                    <a:pt x="581" y="277"/>
                  </a:lnTo>
                  <a:lnTo>
                    <a:pt x="657" y="266"/>
                  </a:lnTo>
                  <a:lnTo>
                    <a:pt x="724" y="251"/>
                  </a:lnTo>
                  <a:lnTo>
                    <a:pt x="781" y="231"/>
                  </a:lnTo>
                  <a:lnTo>
                    <a:pt x="827" y="208"/>
                  </a:lnTo>
                  <a:lnTo>
                    <a:pt x="858" y="182"/>
                  </a:lnTo>
                  <a:lnTo>
                    <a:pt x="873" y="156"/>
                  </a:lnTo>
                  <a:lnTo>
                    <a:pt x="873" y="129"/>
                  </a:lnTo>
                  <a:lnTo>
                    <a:pt x="858" y="103"/>
                  </a:lnTo>
                  <a:lnTo>
                    <a:pt x="827" y="78"/>
                  </a:lnTo>
                  <a:lnTo>
                    <a:pt x="781" y="54"/>
                  </a:lnTo>
                  <a:lnTo>
                    <a:pt x="724" y="35"/>
                  </a:lnTo>
                  <a:lnTo>
                    <a:pt x="657" y="19"/>
                  </a:lnTo>
                  <a:lnTo>
                    <a:pt x="581" y="8"/>
                  </a:lnTo>
                  <a:lnTo>
                    <a:pt x="500" y="1"/>
                  </a:lnTo>
                  <a:lnTo>
                    <a:pt x="417" y="0"/>
                  </a:lnTo>
                  <a:lnTo>
                    <a:pt x="335" y="4"/>
                  </a:lnTo>
                  <a:lnTo>
                    <a:pt x="256" y="13"/>
                  </a:lnTo>
                  <a:lnTo>
                    <a:pt x="184" y="26"/>
                  </a:lnTo>
                  <a:lnTo>
                    <a:pt x="121" y="44"/>
                  </a:lnTo>
                  <a:lnTo>
                    <a:pt x="70" y="65"/>
                  </a:lnTo>
                  <a:lnTo>
                    <a:pt x="32" y="90"/>
                  </a:lnTo>
                  <a:lnTo>
                    <a:pt x="8" y="116"/>
                  </a:lnTo>
                  <a:lnTo>
                    <a:pt x="0" y="143"/>
                  </a:lnTo>
                  <a:lnTo>
                    <a:pt x="1" y="143"/>
                  </a:lnTo>
                </a:path>
              </a:pathLst>
            </a:custGeom>
            <a:noFill/>
            <a:ln w="0">
              <a:solidFill>
                <a:srgbClr val="000000"/>
              </a:solidFill>
              <a:prstDash val="solid"/>
              <a:round/>
              <a:headEnd/>
              <a:tailEnd/>
            </a:ln>
          </p:spPr>
          <p:txBody>
            <a:bodyPr/>
            <a:lstStyle/>
            <a:p>
              <a:endParaRPr lang="el-GR"/>
            </a:p>
          </p:txBody>
        </p:sp>
        <p:sp>
          <p:nvSpPr>
            <p:cNvPr id="342" name="Freeform 339"/>
            <p:cNvSpPr>
              <a:spLocks/>
            </p:cNvSpPr>
            <p:nvPr/>
          </p:nvSpPr>
          <p:spPr bwMode="auto">
            <a:xfrm>
              <a:off x="3987" y="2374"/>
              <a:ext cx="15" cy="46"/>
            </a:xfrm>
            <a:custGeom>
              <a:avLst/>
              <a:gdLst/>
              <a:ahLst/>
              <a:cxnLst>
                <a:cxn ang="0">
                  <a:pos x="89" y="276"/>
                </a:cxn>
                <a:cxn ang="0">
                  <a:pos x="88" y="228"/>
                </a:cxn>
                <a:cxn ang="0">
                  <a:pos x="84" y="181"/>
                </a:cxn>
                <a:cxn ang="0">
                  <a:pos x="77" y="138"/>
                </a:cxn>
                <a:cxn ang="0">
                  <a:pos x="68" y="99"/>
                </a:cxn>
                <a:cxn ang="0">
                  <a:pos x="58" y="64"/>
                </a:cxn>
                <a:cxn ang="0">
                  <a:pos x="45" y="36"/>
                </a:cxn>
                <a:cxn ang="0">
                  <a:pos x="31" y="16"/>
                </a:cxn>
                <a:cxn ang="0">
                  <a:pos x="16" y="4"/>
                </a:cxn>
                <a:cxn ang="0">
                  <a:pos x="0" y="0"/>
                </a:cxn>
                <a:cxn ang="0">
                  <a:pos x="1" y="0"/>
                </a:cxn>
              </a:cxnLst>
              <a:rect l="0" t="0" r="r" b="b"/>
              <a:pathLst>
                <a:path w="89" h="276">
                  <a:moveTo>
                    <a:pt x="89" y="276"/>
                  </a:moveTo>
                  <a:lnTo>
                    <a:pt x="88" y="228"/>
                  </a:lnTo>
                  <a:lnTo>
                    <a:pt x="84" y="181"/>
                  </a:lnTo>
                  <a:lnTo>
                    <a:pt x="77" y="138"/>
                  </a:lnTo>
                  <a:lnTo>
                    <a:pt x="68" y="99"/>
                  </a:lnTo>
                  <a:lnTo>
                    <a:pt x="58" y="64"/>
                  </a:lnTo>
                  <a:lnTo>
                    <a:pt x="45" y="36"/>
                  </a:lnTo>
                  <a:lnTo>
                    <a:pt x="31" y="16"/>
                  </a:lnTo>
                  <a:lnTo>
                    <a:pt x="16" y="4"/>
                  </a:lnTo>
                  <a:lnTo>
                    <a:pt x="0" y="0"/>
                  </a:lnTo>
                  <a:lnTo>
                    <a:pt x="1" y="0"/>
                  </a:lnTo>
                </a:path>
              </a:pathLst>
            </a:custGeom>
            <a:noFill/>
            <a:ln w="0">
              <a:solidFill>
                <a:srgbClr val="000000"/>
              </a:solidFill>
              <a:prstDash val="solid"/>
              <a:round/>
              <a:headEnd/>
              <a:tailEnd/>
            </a:ln>
          </p:spPr>
          <p:txBody>
            <a:bodyPr/>
            <a:lstStyle/>
            <a:p>
              <a:endParaRPr lang="el-GR"/>
            </a:p>
          </p:txBody>
        </p:sp>
        <p:sp>
          <p:nvSpPr>
            <p:cNvPr id="343" name="Freeform 340"/>
            <p:cNvSpPr>
              <a:spLocks/>
            </p:cNvSpPr>
            <p:nvPr/>
          </p:nvSpPr>
          <p:spPr bwMode="auto">
            <a:xfrm>
              <a:off x="3987" y="2420"/>
              <a:ext cx="15" cy="46"/>
            </a:xfrm>
            <a:custGeom>
              <a:avLst/>
              <a:gdLst/>
              <a:ahLst/>
              <a:cxnLst>
                <a:cxn ang="0">
                  <a:pos x="0" y="278"/>
                </a:cxn>
                <a:cxn ang="0">
                  <a:pos x="16" y="273"/>
                </a:cxn>
                <a:cxn ang="0">
                  <a:pos x="31" y="261"/>
                </a:cxn>
                <a:cxn ang="0">
                  <a:pos x="45" y="240"/>
                </a:cxn>
                <a:cxn ang="0">
                  <a:pos x="58" y="212"/>
                </a:cxn>
                <a:cxn ang="0">
                  <a:pos x="68" y="179"/>
                </a:cxn>
                <a:cxn ang="0">
                  <a:pos x="77" y="138"/>
                </a:cxn>
                <a:cxn ang="0">
                  <a:pos x="84" y="95"/>
                </a:cxn>
                <a:cxn ang="0">
                  <a:pos x="88" y="49"/>
                </a:cxn>
                <a:cxn ang="0">
                  <a:pos x="89" y="0"/>
                </a:cxn>
                <a:cxn ang="0">
                  <a:pos x="90" y="0"/>
                </a:cxn>
              </a:cxnLst>
              <a:rect l="0" t="0" r="r" b="b"/>
              <a:pathLst>
                <a:path w="90" h="278">
                  <a:moveTo>
                    <a:pt x="0" y="278"/>
                  </a:moveTo>
                  <a:lnTo>
                    <a:pt x="16" y="273"/>
                  </a:lnTo>
                  <a:lnTo>
                    <a:pt x="31" y="261"/>
                  </a:lnTo>
                  <a:lnTo>
                    <a:pt x="45" y="240"/>
                  </a:lnTo>
                  <a:lnTo>
                    <a:pt x="58" y="212"/>
                  </a:lnTo>
                  <a:lnTo>
                    <a:pt x="68" y="179"/>
                  </a:lnTo>
                  <a:lnTo>
                    <a:pt x="77" y="138"/>
                  </a:lnTo>
                  <a:lnTo>
                    <a:pt x="84" y="95"/>
                  </a:lnTo>
                  <a:lnTo>
                    <a:pt x="88" y="49"/>
                  </a:lnTo>
                  <a:lnTo>
                    <a:pt x="89" y="0"/>
                  </a:lnTo>
                  <a:lnTo>
                    <a:pt x="90" y="0"/>
                  </a:lnTo>
                </a:path>
              </a:pathLst>
            </a:custGeom>
            <a:noFill/>
            <a:ln w="0">
              <a:solidFill>
                <a:srgbClr val="000000"/>
              </a:solidFill>
              <a:prstDash val="solid"/>
              <a:round/>
              <a:headEnd/>
              <a:tailEnd/>
            </a:ln>
          </p:spPr>
          <p:txBody>
            <a:bodyPr/>
            <a:lstStyle/>
            <a:p>
              <a:endParaRPr lang="el-GR"/>
            </a:p>
          </p:txBody>
        </p:sp>
        <p:sp>
          <p:nvSpPr>
            <p:cNvPr id="344" name="Freeform 341"/>
            <p:cNvSpPr>
              <a:spLocks/>
            </p:cNvSpPr>
            <p:nvPr/>
          </p:nvSpPr>
          <p:spPr bwMode="auto">
            <a:xfrm>
              <a:off x="3349" y="2374"/>
              <a:ext cx="27" cy="27"/>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345" name="Freeform 342"/>
            <p:cNvSpPr>
              <a:spLocks/>
            </p:cNvSpPr>
            <p:nvPr/>
          </p:nvSpPr>
          <p:spPr bwMode="auto">
            <a:xfrm>
              <a:off x="3350" y="2374"/>
              <a:ext cx="55" cy="55"/>
            </a:xfrm>
            <a:custGeom>
              <a:avLst/>
              <a:gdLst/>
              <a:ahLst/>
              <a:cxnLst>
                <a:cxn ang="0">
                  <a:pos x="0" y="331"/>
                </a:cxn>
                <a:cxn ang="0">
                  <a:pos x="330" y="0"/>
                </a:cxn>
                <a:cxn ang="0">
                  <a:pos x="331" y="0"/>
                </a:cxn>
              </a:cxnLst>
              <a:rect l="0" t="0" r="r" b="b"/>
              <a:pathLst>
                <a:path w="331" h="331">
                  <a:moveTo>
                    <a:pt x="0" y="331"/>
                  </a:moveTo>
                  <a:lnTo>
                    <a:pt x="330" y="0"/>
                  </a:lnTo>
                  <a:lnTo>
                    <a:pt x="331" y="0"/>
                  </a:lnTo>
                </a:path>
              </a:pathLst>
            </a:custGeom>
            <a:noFill/>
            <a:ln w="0">
              <a:solidFill>
                <a:srgbClr val="000000"/>
              </a:solidFill>
              <a:prstDash val="solid"/>
              <a:round/>
              <a:headEnd/>
              <a:tailEnd/>
            </a:ln>
          </p:spPr>
          <p:txBody>
            <a:bodyPr/>
            <a:lstStyle/>
            <a:p>
              <a:endParaRPr lang="el-GR"/>
            </a:p>
          </p:txBody>
        </p:sp>
        <p:sp>
          <p:nvSpPr>
            <p:cNvPr id="346" name="Freeform 343"/>
            <p:cNvSpPr>
              <a:spLocks/>
            </p:cNvSpPr>
            <p:nvPr/>
          </p:nvSpPr>
          <p:spPr bwMode="auto">
            <a:xfrm>
              <a:off x="3351" y="2374"/>
              <a:ext cx="83" cy="82"/>
            </a:xfrm>
            <a:custGeom>
              <a:avLst/>
              <a:gdLst/>
              <a:ahLst/>
              <a:cxnLst>
                <a:cxn ang="0">
                  <a:pos x="0" y="496"/>
                </a:cxn>
                <a:cxn ang="0">
                  <a:pos x="495" y="0"/>
                </a:cxn>
                <a:cxn ang="0">
                  <a:pos x="496" y="0"/>
                </a:cxn>
              </a:cxnLst>
              <a:rect l="0" t="0" r="r" b="b"/>
              <a:pathLst>
                <a:path w="496" h="496">
                  <a:moveTo>
                    <a:pt x="0" y="496"/>
                  </a:moveTo>
                  <a:lnTo>
                    <a:pt x="495" y="0"/>
                  </a:lnTo>
                  <a:lnTo>
                    <a:pt x="496" y="0"/>
                  </a:lnTo>
                </a:path>
              </a:pathLst>
            </a:custGeom>
            <a:noFill/>
            <a:ln w="0">
              <a:solidFill>
                <a:srgbClr val="000000"/>
              </a:solidFill>
              <a:prstDash val="solid"/>
              <a:round/>
              <a:headEnd/>
              <a:tailEnd/>
            </a:ln>
          </p:spPr>
          <p:txBody>
            <a:bodyPr/>
            <a:lstStyle/>
            <a:p>
              <a:endParaRPr lang="el-GR"/>
            </a:p>
          </p:txBody>
        </p:sp>
        <p:sp>
          <p:nvSpPr>
            <p:cNvPr id="347" name="Freeform 344"/>
            <p:cNvSpPr>
              <a:spLocks/>
            </p:cNvSpPr>
            <p:nvPr/>
          </p:nvSpPr>
          <p:spPr bwMode="auto">
            <a:xfrm>
              <a:off x="3370" y="2374"/>
              <a:ext cx="93"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48" name="Freeform 345"/>
            <p:cNvSpPr>
              <a:spLocks/>
            </p:cNvSpPr>
            <p:nvPr/>
          </p:nvSpPr>
          <p:spPr bwMode="auto">
            <a:xfrm>
              <a:off x="3399" y="2374"/>
              <a:ext cx="92"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49" name="Freeform 346"/>
            <p:cNvSpPr>
              <a:spLocks/>
            </p:cNvSpPr>
            <p:nvPr/>
          </p:nvSpPr>
          <p:spPr bwMode="auto">
            <a:xfrm>
              <a:off x="3428"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350" name="Freeform 347"/>
            <p:cNvSpPr>
              <a:spLocks/>
            </p:cNvSpPr>
            <p:nvPr/>
          </p:nvSpPr>
          <p:spPr bwMode="auto">
            <a:xfrm>
              <a:off x="3457"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351" name="Freeform 348"/>
            <p:cNvSpPr>
              <a:spLocks/>
            </p:cNvSpPr>
            <p:nvPr/>
          </p:nvSpPr>
          <p:spPr bwMode="auto">
            <a:xfrm>
              <a:off x="3485"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352" name="Freeform 349"/>
            <p:cNvSpPr>
              <a:spLocks/>
            </p:cNvSpPr>
            <p:nvPr/>
          </p:nvSpPr>
          <p:spPr bwMode="auto">
            <a:xfrm>
              <a:off x="3514"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353" name="Freeform 350"/>
            <p:cNvSpPr>
              <a:spLocks/>
            </p:cNvSpPr>
            <p:nvPr/>
          </p:nvSpPr>
          <p:spPr bwMode="auto">
            <a:xfrm>
              <a:off x="3543"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354" name="Freeform 351"/>
            <p:cNvSpPr>
              <a:spLocks/>
            </p:cNvSpPr>
            <p:nvPr/>
          </p:nvSpPr>
          <p:spPr bwMode="auto">
            <a:xfrm>
              <a:off x="3572" y="2374"/>
              <a:ext cx="92"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55" name="Freeform 352"/>
            <p:cNvSpPr>
              <a:spLocks/>
            </p:cNvSpPr>
            <p:nvPr/>
          </p:nvSpPr>
          <p:spPr bwMode="auto">
            <a:xfrm>
              <a:off x="3600" y="2374"/>
              <a:ext cx="92"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56" name="Freeform 353"/>
            <p:cNvSpPr>
              <a:spLocks/>
            </p:cNvSpPr>
            <p:nvPr/>
          </p:nvSpPr>
          <p:spPr bwMode="auto">
            <a:xfrm>
              <a:off x="3629" y="2374"/>
              <a:ext cx="92"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57" name="Freeform 354"/>
            <p:cNvSpPr>
              <a:spLocks/>
            </p:cNvSpPr>
            <p:nvPr/>
          </p:nvSpPr>
          <p:spPr bwMode="auto">
            <a:xfrm>
              <a:off x="3658" y="2374"/>
              <a:ext cx="92"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58" name="Freeform 355"/>
            <p:cNvSpPr>
              <a:spLocks/>
            </p:cNvSpPr>
            <p:nvPr/>
          </p:nvSpPr>
          <p:spPr bwMode="auto">
            <a:xfrm>
              <a:off x="3686" y="2374"/>
              <a:ext cx="93"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359" name="Freeform 356"/>
            <p:cNvSpPr>
              <a:spLocks/>
            </p:cNvSpPr>
            <p:nvPr/>
          </p:nvSpPr>
          <p:spPr bwMode="auto">
            <a:xfrm>
              <a:off x="3715" y="2374"/>
              <a:ext cx="92" cy="92"/>
            </a:xfrm>
            <a:custGeom>
              <a:avLst/>
              <a:gdLst/>
              <a:ahLst/>
              <a:cxnLst>
                <a:cxn ang="0">
                  <a:pos x="0" y="554"/>
                </a:cxn>
                <a:cxn ang="0">
                  <a:pos x="541" y="11"/>
                </a:cxn>
                <a:cxn ang="0">
                  <a:pos x="552" y="0"/>
                </a:cxn>
                <a:cxn ang="0">
                  <a:pos x="553" y="0"/>
                </a:cxn>
              </a:cxnLst>
              <a:rect l="0" t="0" r="r" b="b"/>
              <a:pathLst>
                <a:path w="553" h="554">
                  <a:moveTo>
                    <a:pt x="0" y="554"/>
                  </a:moveTo>
                  <a:lnTo>
                    <a:pt x="541" y="11"/>
                  </a:lnTo>
                  <a:lnTo>
                    <a:pt x="552" y="0"/>
                  </a:lnTo>
                  <a:lnTo>
                    <a:pt x="553" y="0"/>
                  </a:lnTo>
                </a:path>
              </a:pathLst>
            </a:custGeom>
            <a:noFill/>
            <a:ln w="0">
              <a:solidFill>
                <a:srgbClr val="000000"/>
              </a:solidFill>
              <a:prstDash val="solid"/>
              <a:round/>
              <a:headEnd/>
              <a:tailEnd/>
            </a:ln>
          </p:spPr>
          <p:txBody>
            <a:bodyPr/>
            <a:lstStyle/>
            <a:p>
              <a:endParaRPr lang="el-GR"/>
            </a:p>
          </p:txBody>
        </p:sp>
        <p:sp>
          <p:nvSpPr>
            <p:cNvPr id="360" name="Freeform 357"/>
            <p:cNvSpPr>
              <a:spLocks/>
            </p:cNvSpPr>
            <p:nvPr/>
          </p:nvSpPr>
          <p:spPr bwMode="auto">
            <a:xfrm>
              <a:off x="3744" y="2374"/>
              <a:ext cx="92" cy="92"/>
            </a:xfrm>
            <a:custGeom>
              <a:avLst/>
              <a:gdLst/>
              <a:ahLst/>
              <a:cxnLst>
                <a:cxn ang="0">
                  <a:pos x="0" y="554"/>
                </a:cxn>
                <a:cxn ang="0">
                  <a:pos x="350" y="202"/>
                </a:cxn>
                <a:cxn ang="0">
                  <a:pos x="552" y="0"/>
                </a:cxn>
                <a:cxn ang="0">
                  <a:pos x="553" y="0"/>
                </a:cxn>
              </a:cxnLst>
              <a:rect l="0" t="0" r="r" b="b"/>
              <a:pathLst>
                <a:path w="553" h="554">
                  <a:moveTo>
                    <a:pt x="0" y="554"/>
                  </a:moveTo>
                  <a:lnTo>
                    <a:pt x="350" y="202"/>
                  </a:lnTo>
                  <a:lnTo>
                    <a:pt x="552" y="0"/>
                  </a:lnTo>
                  <a:lnTo>
                    <a:pt x="553" y="0"/>
                  </a:lnTo>
                </a:path>
              </a:pathLst>
            </a:custGeom>
            <a:noFill/>
            <a:ln w="0">
              <a:solidFill>
                <a:srgbClr val="000000"/>
              </a:solidFill>
              <a:prstDash val="solid"/>
              <a:round/>
              <a:headEnd/>
              <a:tailEnd/>
            </a:ln>
          </p:spPr>
          <p:txBody>
            <a:bodyPr/>
            <a:lstStyle/>
            <a:p>
              <a:endParaRPr lang="el-GR"/>
            </a:p>
          </p:txBody>
        </p:sp>
        <p:sp>
          <p:nvSpPr>
            <p:cNvPr id="361" name="Freeform 358"/>
            <p:cNvSpPr>
              <a:spLocks/>
            </p:cNvSpPr>
            <p:nvPr/>
          </p:nvSpPr>
          <p:spPr bwMode="auto">
            <a:xfrm>
              <a:off x="3773" y="2374"/>
              <a:ext cx="92" cy="92"/>
            </a:xfrm>
            <a:custGeom>
              <a:avLst/>
              <a:gdLst/>
              <a:ahLst/>
              <a:cxnLst>
                <a:cxn ang="0">
                  <a:pos x="0" y="554"/>
                </a:cxn>
                <a:cxn ang="0">
                  <a:pos x="179" y="373"/>
                </a:cxn>
                <a:cxn ang="0">
                  <a:pos x="552" y="0"/>
                </a:cxn>
                <a:cxn ang="0">
                  <a:pos x="553" y="0"/>
                </a:cxn>
              </a:cxnLst>
              <a:rect l="0" t="0" r="r" b="b"/>
              <a:pathLst>
                <a:path w="553" h="554">
                  <a:moveTo>
                    <a:pt x="0" y="554"/>
                  </a:moveTo>
                  <a:lnTo>
                    <a:pt x="179" y="373"/>
                  </a:lnTo>
                  <a:lnTo>
                    <a:pt x="552" y="0"/>
                  </a:lnTo>
                  <a:lnTo>
                    <a:pt x="553" y="0"/>
                  </a:lnTo>
                </a:path>
              </a:pathLst>
            </a:custGeom>
            <a:noFill/>
            <a:ln w="0">
              <a:solidFill>
                <a:srgbClr val="000000"/>
              </a:solidFill>
              <a:prstDash val="solid"/>
              <a:round/>
              <a:headEnd/>
              <a:tailEnd/>
            </a:ln>
          </p:spPr>
          <p:txBody>
            <a:bodyPr/>
            <a:lstStyle/>
            <a:p>
              <a:endParaRPr lang="el-GR"/>
            </a:p>
          </p:txBody>
        </p:sp>
        <p:sp>
          <p:nvSpPr>
            <p:cNvPr id="362" name="Freeform 359"/>
            <p:cNvSpPr>
              <a:spLocks/>
            </p:cNvSpPr>
            <p:nvPr/>
          </p:nvSpPr>
          <p:spPr bwMode="auto">
            <a:xfrm>
              <a:off x="3801" y="2462"/>
              <a:ext cx="4" cy="4"/>
            </a:xfrm>
            <a:custGeom>
              <a:avLst/>
              <a:gdLst/>
              <a:ahLst/>
              <a:cxnLst>
                <a:cxn ang="0">
                  <a:pos x="0" y="22"/>
                </a:cxn>
                <a:cxn ang="0">
                  <a:pos x="23" y="0"/>
                </a:cxn>
                <a:cxn ang="0">
                  <a:pos x="24" y="0"/>
                </a:cxn>
              </a:cxnLst>
              <a:rect l="0" t="0" r="r" b="b"/>
              <a:pathLst>
                <a:path w="24" h="22">
                  <a:moveTo>
                    <a:pt x="0" y="22"/>
                  </a:moveTo>
                  <a:lnTo>
                    <a:pt x="23" y="0"/>
                  </a:lnTo>
                  <a:lnTo>
                    <a:pt x="24" y="0"/>
                  </a:lnTo>
                </a:path>
              </a:pathLst>
            </a:custGeom>
            <a:noFill/>
            <a:ln w="0">
              <a:solidFill>
                <a:srgbClr val="000000"/>
              </a:solidFill>
              <a:prstDash val="solid"/>
              <a:round/>
              <a:headEnd/>
              <a:tailEnd/>
            </a:ln>
          </p:spPr>
          <p:txBody>
            <a:bodyPr/>
            <a:lstStyle/>
            <a:p>
              <a:endParaRPr lang="el-GR"/>
            </a:p>
          </p:txBody>
        </p:sp>
        <p:sp>
          <p:nvSpPr>
            <p:cNvPr id="363" name="Freeform 360"/>
            <p:cNvSpPr>
              <a:spLocks/>
            </p:cNvSpPr>
            <p:nvPr/>
          </p:nvSpPr>
          <p:spPr bwMode="auto">
            <a:xfrm>
              <a:off x="3869" y="2374"/>
              <a:ext cx="24" cy="24"/>
            </a:xfrm>
            <a:custGeom>
              <a:avLst/>
              <a:gdLst/>
              <a:ahLst/>
              <a:cxnLst>
                <a:cxn ang="0">
                  <a:pos x="0" y="145"/>
                </a:cxn>
                <a:cxn ang="0">
                  <a:pos x="145" y="0"/>
                </a:cxn>
                <a:cxn ang="0">
                  <a:pos x="146" y="0"/>
                </a:cxn>
              </a:cxnLst>
              <a:rect l="0" t="0" r="r" b="b"/>
              <a:pathLst>
                <a:path w="146" h="145">
                  <a:moveTo>
                    <a:pt x="0" y="145"/>
                  </a:moveTo>
                  <a:lnTo>
                    <a:pt x="145" y="0"/>
                  </a:lnTo>
                  <a:lnTo>
                    <a:pt x="146" y="0"/>
                  </a:lnTo>
                </a:path>
              </a:pathLst>
            </a:custGeom>
            <a:noFill/>
            <a:ln w="0">
              <a:solidFill>
                <a:srgbClr val="000000"/>
              </a:solidFill>
              <a:prstDash val="solid"/>
              <a:round/>
              <a:headEnd/>
              <a:tailEnd/>
            </a:ln>
          </p:spPr>
          <p:txBody>
            <a:bodyPr/>
            <a:lstStyle/>
            <a:p>
              <a:endParaRPr lang="el-GR"/>
            </a:p>
          </p:txBody>
        </p:sp>
        <p:sp>
          <p:nvSpPr>
            <p:cNvPr id="364" name="Freeform 361"/>
            <p:cNvSpPr>
              <a:spLocks/>
            </p:cNvSpPr>
            <p:nvPr/>
          </p:nvSpPr>
          <p:spPr bwMode="auto">
            <a:xfrm>
              <a:off x="3805" y="2398"/>
              <a:ext cx="64" cy="64"/>
            </a:xfrm>
            <a:custGeom>
              <a:avLst/>
              <a:gdLst/>
              <a:ahLst/>
              <a:cxnLst>
                <a:cxn ang="0">
                  <a:pos x="0" y="387"/>
                </a:cxn>
                <a:cxn ang="0">
                  <a:pos x="384" y="0"/>
                </a:cxn>
                <a:cxn ang="0">
                  <a:pos x="385" y="0"/>
                </a:cxn>
              </a:cxnLst>
              <a:rect l="0" t="0" r="r" b="b"/>
              <a:pathLst>
                <a:path w="385" h="387">
                  <a:moveTo>
                    <a:pt x="0" y="387"/>
                  </a:moveTo>
                  <a:lnTo>
                    <a:pt x="384" y="0"/>
                  </a:lnTo>
                  <a:lnTo>
                    <a:pt x="385" y="0"/>
                  </a:lnTo>
                </a:path>
              </a:pathLst>
            </a:custGeom>
            <a:noFill/>
            <a:ln w="0">
              <a:solidFill>
                <a:srgbClr val="000000"/>
              </a:solidFill>
              <a:prstDash val="solid"/>
              <a:round/>
              <a:headEnd/>
              <a:tailEnd/>
            </a:ln>
          </p:spPr>
          <p:txBody>
            <a:bodyPr/>
            <a:lstStyle/>
            <a:p>
              <a:endParaRPr lang="el-GR"/>
            </a:p>
          </p:txBody>
        </p:sp>
        <p:sp>
          <p:nvSpPr>
            <p:cNvPr id="365" name="Freeform 362"/>
            <p:cNvSpPr>
              <a:spLocks/>
            </p:cNvSpPr>
            <p:nvPr/>
          </p:nvSpPr>
          <p:spPr bwMode="auto">
            <a:xfrm>
              <a:off x="3830" y="2374"/>
              <a:ext cx="92" cy="92"/>
            </a:xfrm>
            <a:custGeom>
              <a:avLst/>
              <a:gdLst/>
              <a:ahLst/>
              <a:cxnLst>
                <a:cxn ang="0">
                  <a:pos x="0" y="554"/>
                </a:cxn>
                <a:cxn ang="0">
                  <a:pos x="239" y="314"/>
                </a:cxn>
                <a:cxn ang="0">
                  <a:pos x="552" y="0"/>
                </a:cxn>
                <a:cxn ang="0">
                  <a:pos x="553" y="0"/>
                </a:cxn>
              </a:cxnLst>
              <a:rect l="0" t="0" r="r" b="b"/>
              <a:pathLst>
                <a:path w="553" h="554">
                  <a:moveTo>
                    <a:pt x="0" y="554"/>
                  </a:moveTo>
                  <a:lnTo>
                    <a:pt x="239" y="314"/>
                  </a:lnTo>
                  <a:lnTo>
                    <a:pt x="552" y="0"/>
                  </a:lnTo>
                  <a:lnTo>
                    <a:pt x="553" y="0"/>
                  </a:lnTo>
                </a:path>
              </a:pathLst>
            </a:custGeom>
            <a:noFill/>
            <a:ln w="0">
              <a:solidFill>
                <a:srgbClr val="000000"/>
              </a:solidFill>
              <a:prstDash val="solid"/>
              <a:round/>
              <a:headEnd/>
              <a:tailEnd/>
            </a:ln>
          </p:spPr>
          <p:txBody>
            <a:bodyPr/>
            <a:lstStyle/>
            <a:p>
              <a:endParaRPr lang="el-GR"/>
            </a:p>
          </p:txBody>
        </p:sp>
        <p:sp>
          <p:nvSpPr>
            <p:cNvPr id="366" name="Freeform 363"/>
            <p:cNvSpPr>
              <a:spLocks/>
            </p:cNvSpPr>
            <p:nvPr/>
          </p:nvSpPr>
          <p:spPr bwMode="auto">
            <a:xfrm>
              <a:off x="3859" y="2374"/>
              <a:ext cx="92" cy="92"/>
            </a:xfrm>
            <a:custGeom>
              <a:avLst/>
              <a:gdLst/>
              <a:ahLst/>
              <a:cxnLst>
                <a:cxn ang="0">
                  <a:pos x="0" y="554"/>
                </a:cxn>
                <a:cxn ang="0">
                  <a:pos x="52" y="500"/>
                </a:cxn>
                <a:cxn ang="0">
                  <a:pos x="551" y="0"/>
                </a:cxn>
                <a:cxn ang="0">
                  <a:pos x="552" y="0"/>
                </a:cxn>
              </a:cxnLst>
              <a:rect l="0" t="0" r="r" b="b"/>
              <a:pathLst>
                <a:path w="552" h="554">
                  <a:moveTo>
                    <a:pt x="0" y="554"/>
                  </a:moveTo>
                  <a:lnTo>
                    <a:pt x="52" y="500"/>
                  </a:lnTo>
                  <a:lnTo>
                    <a:pt x="551" y="0"/>
                  </a:lnTo>
                  <a:lnTo>
                    <a:pt x="552" y="0"/>
                  </a:lnTo>
                </a:path>
              </a:pathLst>
            </a:custGeom>
            <a:noFill/>
            <a:ln w="0">
              <a:solidFill>
                <a:srgbClr val="000000"/>
              </a:solidFill>
              <a:prstDash val="solid"/>
              <a:round/>
              <a:headEnd/>
              <a:tailEnd/>
            </a:ln>
          </p:spPr>
          <p:txBody>
            <a:bodyPr/>
            <a:lstStyle/>
            <a:p>
              <a:endParaRPr lang="el-GR"/>
            </a:p>
          </p:txBody>
        </p:sp>
        <p:sp>
          <p:nvSpPr>
            <p:cNvPr id="367" name="Freeform 364"/>
            <p:cNvSpPr>
              <a:spLocks/>
            </p:cNvSpPr>
            <p:nvPr/>
          </p:nvSpPr>
          <p:spPr bwMode="auto">
            <a:xfrm>
              <a:off x="3888" y="2374"/>
              <a:ext cx="92"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368" name="Freeform 365"/>
            <p:cNvSpPr>
              <a:spLocks/>
            </p:cNvSpPr>
            <p:nvPr/>
          </p:nvSpPr>
          <p:spPr bwMode="auto">
            <a:xfrm>
              <a:off x="3916" y="2385"/>
              <a:ext cx="81" cy="81"/>
            </a:xfrm>
            <a:custGeom>
              <a:avLst/>
              <a:gdLst/>
              <a:ahLst/>
              <a:cxnLst>
                <a:cxn ang="0">
                  <a:pos x="0" y="487"/>
                </a:cxn>
                <a:cxn ang="0">
                  <a:pos x="484" y="0"/>
                </a:cxn>
                <a:cxn ang="0">
                  <a:pos x="485" y="0"/>
                </a:cxn>
              </a:cxnLst>
              <a:rect l="0" t="0" r="r" b="b"/>
              <a:pathLst>
                <a:path w="485" h="487">
                  <a:moveTo>
                    <a:pt x="0" y="487"/>
                  </a:moveTo>
                  <a:lnTo>
                    <a:pt x="484" y="0"/>
                  </a:lnTo>
                  <a:lnTo>
                    <a:pt x="485" y="0"/>
                  </a:lnTo>
                </a:path>
              </a:pathLst>
            </a:custGeom>
            <a:noFill/>
            <a:ln w="0">
              <a:solidFill>
                <a:srgbClr val="000000"/>
              </a:solidFill>
              <a:prstDash val="solid"/>
              <a:round/>
              <a:headEnd/>
              <a:tailEnd/>
            </a:ln>
          </p:spPr>
          <p:txBody>
            <a:bodyPr/>
            <a:lstStyle/>
            <a:p>
              <a:endParaRPr lang="el-GR"/>
            </a:p>
          </p:txBody>
        </p:sp>
        <p:sp>
          <p:nvSpPr>
            <p:cNvPr id="369" name="Freeform 366"/>
            <p:cNvSpPr>
              <a:spLocks/>
            </p:cNvSpPr>
            <p:nvPr/>
          </p:nvSpPr>
          <p:spPr bwMode="auto">
            <a:xfrm>
              <a:off x="3945" y="2409"/>
              <a:ext cx="57" cy="57"/>
            </a:xfrm>
            <a:custGeom>
              <a:avLst/>
              <a:gdLst/>
              <a:ahLst/>
              <a:cxnLst>
                <a:cxn ang="0">
                  <a:pos x="0" y="341"/>
                </a:cxn>
                <a:cxn ang="0">
                  <a:pos x="339" y="0"/>
                </a:cxn>
                <a:cxn ang="0">
                  <a:pos x="340" y="0"/>
                </a:cxn>
              </a:cxnLst>
              <a:rect l="0" t="0" r="r" b="b"/>
              <a:pathLst>
                <a:path w="340" h="341">
                  <a:moveTo>
                    <a:pt x="0" y="341"/>
                  </a:moveTo>
                  <a:lnTo>
                    <a:pt x="339" y="0"/>
                  </a:lnTo>
                  <a:lnTo>
                    <a:pt x="340" y="0"/>
                  </a:lnTo>
                </a:path>
              </a:pathLst>
            </a:custGeom>
            <a:noFill/>
            <a:ln w="0">
              <a:solidFill>
                <a:srgbClr val="000000"/>
              </a:solidFill>
              <a:prstDash val="solid"/>
              <a:round/>
              <a:headEnd/>
              <a:tailEnd/>
            </a:ln>
          </p:spPr>
          <p:txBody>
            <a:bodyPr/>
            <a:lstStyle/>
            <a:p>
              <a:endParaRPr lang="el-GR"/>
            </a:p>
          </p:txBody>
        </p:sp>
        <p:sp>
          <p:nvSpPr>
            <p:cNvPr id="370" name="Freeform 367"/>
            <p:cNvSpPr>
              <a:spLocks/>
            </p:cNvSpPr>
            <p:nvPr/>
          </p:nvSpPr>
          <p:spPr bwMode="auto">
            <a:xfrm>
              <a:off x="3974" y="2439"/>
              <a:ext cx="27" cy="27"/>
            </a:xfrm>
            <a:custGeom>
              <a:avLst/>
              <a:gdLst/>
              <a:ahLst/>
              <a:cxnLst>
                <a:cxn ang="0">
                  <a:pos x="0" y="163"/>
                </a:cxn>
                <a:cxn ang="0">
                  <a:pos x="161" y="0"/>
                </a:cxn>
                <a:cxn ang="0">
                  <a:pos x="162" y="0"/>
                </a:cxn>
              </a:cxnLst>
              <a:rect l="0" t="0" r="r" b="b"/>
              <a:pathLst>
                <a:path w="162" h="163">
                  <a:moveTo>
                    <a:pt x="0" y="163"/>
                  </a:moveTo>
                  <a:lnTo>
                    <a:pt x="161" y="0"/>
                  </a:lnTo>
                  <a:lnTo>
                    <a:pt x="162" y="0"/>
                  </a:lnTo>
                </a:path>
              </a:pathLst>
            </a:custGeom>
            <a:noFill/>
            <a:ln w="0">
              <a:solidFill>
                <a:srgbClr val="000000"/>
              </a:solidFill>
              <a:prstDash val="solid"/>
              <a:round/>
              <a:headEnd/>
              <a:tailEnd/>
            </a:ln>
          </p:spPr>
          <p:txBody>
            <a:bodyPr/>
            <a:lstStyle/>
            <a:p>
              <a:endParaRPr lang="el-GR"/>
            </a:p>
          </p:txBody>
        </p:sp>
        <p:sp>
          <p:nvSpPr>
            <p:cNvPr id="371" name="Freeform 368"/>
            <p:cNvSpPr>
              <a:spLocks/>
            </p:cNvSpPr>
            <p:nvPr/>
          </p:nvSpPr>
          <p:spPr bwMode="auto">
            <a:xfrm>
              <a:off x="3350" y="2440"/>
              <a:ext cx="26" cy="26"/>
            </a:xfrm>
            <a:custGeom>
              <a:avLst/>
              <a:gdLst/>
              <a:ahLst/>
              <a:cxnLst>
                <a:cxn ang="0">
                  <a:pos x="152" y="154"/>
                </a:cxn>
                <a:cxn ang="0">
                  <a:pos x="0" y="0"/>
                </a:cxn>
                <a:cxn ang="0">
                  <a:pos x="1" y="0"/>
                </a:cxn>
              </a:cxnLst>
              <a:rect l="0" t="0" r="r" b="b"/>
              <a:pathLst>
                <a:path w="152" h="154">
                  <a:moveTo>
                    <a:pt x="152" y="154"/>
                  </a:moveTo>
                  <a:lnTo>
                    <a:pt x="0" y="0"/>
                  </a:lnTo>
                  <a:lnTo>
                    <a:pt x="1" y="0"/>
                  </a:lnTo>
                </a:path>
              </a:pathLst>
            </a:custGeom>
            <a:noFill/>
            <a:ln w="0">
              <a:solidFill>
                <a:srgbClr val="000000"/>
              </a:solidFill>
              <a:prstDash val="solid"/>
              <a:round/>
              <a:headEnd/>
              <a:tailEnd/>
            </a:ln>
          </p:spPr>
          <p:txBody>
            <a:bodyPr/>
            <a:lstStyle/>
            <a:p>
              <a:endParaRPr lang="el-GR"/>
            </a:p>
          </p:txBody>
        </p:sp>
        <p:sp>
          <p:nvSpPr>
            <p:cNvPr id="372" name="Freeform 369"/>
            <p:cNvSpPr>
              <a:spLocks/>
            </p:cNvSpPr>
            <p:nvPr/>
          </p:nvSpPr>
          <p:spPr bwMode="auto">
            <a:xfrm>
              <a:off x="3349" y="2411"/>
              <a:ext cx="56" cy="55"/>
            </a:xfrm>
            <a:custGeom>
              <a:avLst/>
              <a:gdLst/>
              <a:ahLst/>
              <a:cxnLst>
                <a:cxn ang="0">
                  <a:pos x="331" y="332"/>
                </a:cxn>
                <a:cxn ang="0">
                  <a:pos x="0" y="0"/>
                </a:cxn>
                <a:cxn ang="0">
                  <a:pos x="1" y="0"/>
                </a:cxn>
              </a:cxnLst>
              <a:rect l="0" t="0" r="r" b="b"/>
              <a:pathLst>
                <a:path w="331" h="332">
                  <a:moveTo>
                    <a:pt x="331" y="332"/>
                  </a:moveTo>
                  <a:lnTo>
                    <a:pt x="0" y="0"/>
                  </a:lnTo>
                  <a:lnTo>
                    <a:pt x="1" y="0"/>
                  </a:lnTo>
                </a:path>
              </a:pathLst>
            </a:custGeom>
            <a:noFill/>
            <a:ln w="0">
              <a:solidFill>
                <a:srgbClr val="000000"/>
              </a:solidFill>
              <a:prstDash val="solid"/>
              <a:round/>
              <a:headEnd/>
              <a:tailEnd/>
            </a:ln>
          </p:spPr>
          <p:txBody>
            <a:bodyPr/>
            <a:lstStyle/>
            <a:p>
              <a:endParaRPr lang="el-GR"/>
            </a:p>
          </p:txBody>
        </p:sp>
        <p:sp>
          <p:nvSpPr>
            <p:cNvPr id="373" name="Freeform 370"/>
            <p:cNvSpPr>
              <a:spLocks/>
            </p:cNvSpPr>
            <p:nvPr/>
          </p:nvSpPr>
          <p:spPr bwMode="auto">
            <a:xfrm>
              <a:off x="3349" y="2382"/>
              <a:ext cx="84" cy="84"/>
            </a:xfrm>
            <a:custGeom>
              <a:avLst/>
              <a:gdLst/>
              <a:ahLst/>
              <a:cxnLst>
                <a:cxn ang="0">
                  <a:pos x="504" y="507"/>
                </a:cxn>
                <a:cxn ang="0">
                  <a:pos x="0" y="0"/>
                </a:cxn>
                <a:cxn ang="0">
                  <a:pos x="1" y="0"/>
                </a:cxn>
              </a:cxnLst>
              <a:rect l="0" t="0" r="r" b="b"/>
              <a:pathLst>
                <a:path w="504" h="507">
                  <a:moveTo>
                    <a:pt x="504" y="507"/>
                  </a:moveTo>
                  <a:lnTo>
                    <a:pt x="0" y="0"/>
                  </a:lnTo>
                  <a:lnTo>
                    <a:pt x="1" y="0"/>
                  </a:lnTo>
                </a:path>
              </a:pathLst>
            </a:custGeom>
            <a:noFill/>
            <a:ln w="0">
              <a:solidFill>
                <a:srgbClr val="000000"/>
              </a:solidFill>
              <a:prstDash val="solid"/>
              <a:round/>
              <a:headEnd/>
              <a:tailEnd/>
            </a:ln>
          </p:spPr>
          <p:txBody>
            <a:bodyPr/>
            <a:lstStyle/>
            <a:p>
              <a:endParaRPr lang="el-GR"/>
            </a:p>
          </p:txBody>
        </p:sp>
        <p:sp>
          <p:nvSpPr>
            <p:cNvPr id="374" name="Freeform 371"/>
            <p:cNvSpPr>
              <a:spLocks/>
            </p:cNvSpPr>
            <p:nvPr/>
          </p:nvSpPr>
          <p:spPr bwMode="auto">
            <a:xfrm>
              <a:off x="3370"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75" name="Freeform 372"/>
            <p:cNvSpPr>
              <a:spLocks/>
            </p:cNvSpPr>
            <p:nvPr/>
          </p:nvSpPr>
          <p:spPr bwMode="auto">
            <a:xfrm>
              <a:off x="3399"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76" name="Freeform 373"/>
            <p:cNvSpPr>
              <a:spLocks/>
            </p:cNvSpPr>
            <p:nvPr/>
          </p:nvSpPr>
          <p:spPr bwMode="auto">
            <a:xfrm>
              <a:off x="3427"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77" name="Freeform 374"/>
            <p:cNvSpPr>
              <a:spLocks/>
            </p:cNvSpPr>
            <p:nvPr/>
          </p:nvSpPr>
          <p:spPr bwMode="auto">
            <a:xfrm>
              <a:off x="3456"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78" name="Freeform 375"/>
            <p:cNvSpPr>
              <a:spLocks/>
            </p:cNvSpPr>
            <p:nvPr/>
          </p:nvSpPr>
          <p:spPr bwMode="auto">
            <a:xfrm>
              <a:off x="3485"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79" name="Freeform 376"/>
            <p:cNvSpPr>
              <a:spLocks/>
            </p:cNvSpPr>
            <p:nvPr/>
          </p:nvSpPr>
          <p:spPr bwMode="auto">
            <a:xfrm>
              <a:off x="3514"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0" name="Freeform 377"/>
            <p:cNvSpPr>
              <a:spLocks/>
            </p:cNvSpPr>
            <p:nvPr/>
          </p:nvSpPr>
          <p:spPr bwMode="auto">
            <a:xfrm>
              <a:off x="3542"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1" name="Freeform 378"/>
            <p:cNvSpPr>
              <a:spLocks/>
            </p:cNvSpPr>
            <p:nvPr/>
          </p:nvSpPr>
          <p:spPr bwMode="auto">
            <a:xfrm>
              <a:off x="3571"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2" name="Freeform 379"/>
            <p:cNvSpPr>
              <a:spLocks/>
            </p:cNvSpPr>
            <p:nvPr/>
          </p:nvSpPr>
          <p:spPr bwMode="auto">
            <a:xfrm>
              <a:off x="3600"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3" name="Freeform 380"/>
            <p:cNvSpPr>
              <a:spLocks/>
            </p:cNvSpPr>
            <p:nvPr/>
          </p:nvSpPr>
          <p:spPr bwMode="auto">
            <a:xfrm>
              <a:off x="3629"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4" name="Freeform 381"/>
            <p:cNvSpPr>
              <a:spLocks/>
            </p:cNvSpPr>
            <p:nvPr/>
          </p:nvSpPr>
          <p:spPr bwMode="auto">
            <a:xfrm>
              <a:off x="3657"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5" name="Freeform 382"/>
            <p:cNvSpPr>
              <a:spLocks/>
            </p:cNvSpPr>
            <p:nvPr/>
          </p:nvSpPr>
          <p:spPr bwMode="auto">
            <a:xfrm>
              <a:off x="3686"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86" name="Freeform 383"/>
            <p:cNvSpPr>
              <a:spLocks/>
            </p:cNvSpPr>
            <p:nvPr/>
          </p:nvSpPr>
          <p:spPr bwMode="auto">
            <a:xfrm>
              <a:off x="3715" y="2374"/>
              <a:ext cx="92" cy="92"/>
            </a:xfrm>
            <a:custGeom>
              <a:avLst/>
              <a:gdLst/>
              <a:ahLst/>
              <a:cxnLst>
                <a:cxn ang="0">
                  <a:pos x="552" y="554"/>
                </a:cxn>
                <a:cxn ang="0">
                  <a:pos x="544" y="546"/>
                </a:cxn>
                <a:cxn ang="0">
                  <a:pos x="0" y="0"/>
                </a:cxn>
                <a:cxn ang="0">
                  <a:pos x="1" y="0"/>
                </a:cxn>
              </a:cxnLst>
              <a:rect l="0" t="0" r="r" b="b"/>
              <a:pathLst>
                <a:path w="552" h="554">
                  <a:moveTo>
                    <a:pt x="552" y="554"/>
                  </a:moveTo>
                  <a:lnTo>
                    <a:pt x="544" y="546"/>
                  </a:lnTo>
                  <a:lnTo>
                    <a:pt x="0" y="0"/>
                  </a:lnTo>
                  <a:lnTo>
                    <a:pt x="1" y="0"/>
                  </a:lnTo>
                </a:path>
              </a:pathLst>
            </a:custGeom>
            <a:noFill/>
            <a:ln w="0">
              <a:solidFill>
                <a:srgbClr val="000000"/>
              </a:solidFill>
              <a:prstDash val="solid"/>
              <a:round/>
              <a:headEnd/>
              <a:tailEnd/>
            </a:ln>
          </p:spPr>
          <p:txBody>
            <a:bodyPr/>
            <a:lstStyle/>
            <a:p>
              <a:endParaRPr lang="el-GR"/>
            </a:p>
          </p:txBody>
        </p:sp>
        <p:sp>
          <p:nvSpPr>
            <p:cNvPr id="387" name="Freeform 384"/>
            <p:cNvSpPr>
              <a:spLocks/>
            </p:cNvSpPr>
            <p:nvPr/>
          </p:nvSpPr>
          <p:spPr bwMode="auto">
            <a:xfrm>
              <a:off x="3744" y="2374"/>
              <a:ext cx="91" cy="92"/>
            </a:xfrm>
            <a:custGeom>
              <a:avLst/>
              <a:gdLst/>
              <a:ahLst/>
              <a:cxnLst>
                <a:cxn ang="0">
                  <a:pos x="552" y="554"/>
                </a:cxn>
                <a:cxn ang="0">
                  <a:pos x="353" y="354"/>
                </a:cxn>
                <a:cxn ang="0">
                  <a:pos x="0" y="0"/>
                </a:cxn>
                <a:cxn ang="0">
                  <a:pos x="1" y="0"/>
                </a:cxn>
              </a:cxnLst>
              <a:rect l="0" t="0" r="r" b="b"/>
              <a:pathLst>
                <a:path w="552" h="554">
                  <a:moveTo>
                    <a:pt x="552" y="554"/>
                  </a:moveTo>
                  <a:lnTo>
                    <a:pt x="353" y="354"/>
                  </a:lnTo>
                  <a:lnTo>
                    <a:pt x="0" y="0"/>
                  </a:lnTo>
                  <a:lnTo>
                    <a:pt x="1" y="0"/>
                  </a:lnTo>
                </a:path>
              </a:pathLst>
            </a:custGeom>
            <a:noFill/>
            <a:ln w="0">
              <a:solidFill>
                <a:srgbClr val="000000"/>
              </a:solidFill>
              <a:prstDash val="solid"/>
              <a:round/>
              <a:headEnd/>
              <a:tailEnd/>
            </a:ln>
          </p:spPr>
          <p:txBody>
            <a:bodyPr/>
            <a:lstStyle/>
            <a:p>
              <a:endParaRPr lang="el-GR"/>
            </a:p>
          </p:txBody>
        </p:sp>
        <p:sp>
          <p:nvSpPr>
            <p:cNvPr id="388" name="Freeform 385"/>
            <p:cNvSpPr>
              <a:spLocks/>
            </p:cNvSpPr>
            <p:nvPr/>
          </p:nvSpPr>
          <p:spPr bwMode="auto">
            <a:xfrm>
              <a:off x="3772" y="2374"/>
              <a:ext cx="92" cy="92"/>
            </a:xfrm>
            <a:custGeom>
              <a:avLst/>
              <a:gdLst/>
              <a:ahLst/>
              <a:cxnLst>
                <a:cxn ang="0">
                  <a:pos x="552" y="554"/>
                </a:cxn>
                <a:cxn ang="0">
                  <a:pos x="182" y="181"/>
                </a:cxn>
                <a:cxn ang="0">
                  <a:pos x="0" y="0"/>
                </a:cxn>
                <a:cxn ang="0">
                  <a:pos x="1" y="0"/>
                </a:cxn>
              </a:cxnLst>
              <a:rect l="0" t="0" r="r" b="b"/>
              <a:pathLst>
                <a:path w="552" h="554">
                  <a:moveTo>
                    <a:pt x="552" y="554"/>
                  </a:moveTo>
                  <a:lnTo>
                    <a:pt x="182" y="181"/>
                  </a:lnTo>
                  <a:lnTo>
                    <a:pt x="0" y="0"/>
                  </a:lnTo>
                  <a:lnTo>
                    <a:pt x="1" y="0"/>
                  </a:lnTo>
                </a:path>
              </a:pathLst>
            </a:custGeom>
            <a:noFill/>
            <a:ln w="0">
              <a:solidFill>
                <a:srgbClr val="000000"/>
              </a:solidFill>
              <a:prstDash val="solid"/>
              <a:round/>
              <a:headEnd/>
              <a:tailEnd/>
            </a:ln>
          </p:spPr>
          <p:txBody>
            <a:bodyPr/>
            <a:lstStyle/>
            <a:p>
              <a:endParaRPr lang="el-GR"/>
            </a:p>
          </p:txBody>
        </p:sp>
        <p:sp>
          <p:nvSpPr>
            <p:cNvPr id="389" name="Freeform 386"/>
            <p:cNvSpPr>
              <a:spLocks/>
            </p:cNvSpPr>
            <p:nvPr/>
          </p:nvSpPr>
          <p:spPr bwMode="auto">
            <a:xfrm>
              <a:off x="3869" y="2442"/>
              <a:ext cx="24" cy="24"/>
            </a:xfrm>
            <a:custGeom>
              <a:avLst/>
              <a:gdLst/>
              <a:ahLst/>
              <a:cxnLst>
                <a:cxn ang="0">
                  <a:pos x="143" y="144"/>
                </a:cxn>
                <a:cxn ang="0">
                  <a:pos x="0" y="0"/>
                </a:cxn>
                <a:cxn ang="0">
                  <a:pos x="1" y="0"/>
                </a:cxn>
              </a:cxnLst>
              <a:rect l="0" t="0" r="r" b="b"/>
              <a:pathLst>
                <a:path w="143" h="144">
                  <a:moveTo>
                    <a:pt x="143" y="144"/>
                  </a:moveTo>
                  <a:lnTo>
                    <a:pt x="0" y="0"/>
                  </a:lnTo>
                  <a:lnTo>
                    <a:pt x="1" y="0"/>
                  </a:lnTo>
                </a:path>
              </a:pathLst>
            </a:custGeom>
            <a:noFill/>
            <a:ln w="0">
              <a:solidFill>
                <a:srgbClr val="000000"/>
              </a:solidFill>
              <a:prstDash val="solid"/>
              <a:round/>
              <a:headEnd/>
              <a:tailEnd/>
            </a:ln>
          </p:spPr>
          <p:txBody>
            <a:bodyPr/>
            <a:lstStyle/>
            <a:p>
              <a:endParaRPr lang="el-GR"/>
            </a:p>
          </p:txBody>
        </p:sp>
        <p:sp>
          <p:nvSpPr>
            <p:cNvPr id="390" name="Freeform 387"/>
            <p:cNvSpPr>
              <a:spLocks/>
            </p:cNvSpPr>
            <p:nvPr/>
          </p:nvSpPr>
          <p:spPr bwMode="auto">
            <a:xfrm>
              <a:off x="3801" y="2374"/>
              <a:ext cx="4" cy="4"/>
            </a:xfrm>
            <a:custGeom>
              <a:avLst/>
              <a:gdLst/>
              <a:ahLst/>
              <a:cxnLst>
                <a:cxn ang="0">
                  <a:pos x="25" y="24"/>
                </a:cxn>
                <a:cxn ang="0">
                  <a:pos x="0" y="0"/>
                </a:cxn>
                <a:cxn ang="0">
                  <a:pos x="1" y="0"/>
                </a:cxn>
              </a:cxnLst>
              <a:rect l="0" t="0" r="r" b="b"/>
              <a:pathLst>
                <a:path w="25" h="24">
                  <a:moveTo>
                    <a:pt x="25" y="24"/>
                  </a:moveTo>
                  <a:lnTo>
                    <a:pt x="0" y="0"/>
                  </a:lnTo>
                  <a:lnTo>
                    <a:pt x="1" y="0"/>
                  </a:lnTo>
                </a:path>
              </a:pathLst>
            </a:custGeom>
            <a:noFill/>
            <a:ln w="0">
              <a:solidFill>
                <a:srgbClr val="000000"/>
              </a:solidFill>
              <a:prstDash val="solid"/>
              <a:round/>
              <a:headEnd/>
              <a:tailEnd/>
            </a:ln>
          </p:spPr>
          <p:txBody>
            <a:bodyPr/>
            <a:lstStyle/>
            <a:p>
              <a:endParaRPr lang="el-GR"/>
            </a:p>
          </p:txBody>
        </p:sp>
        <p:sp>
          <p:nvSpPr>
            <p:cNvPr id="391" name="Freeform 388"/>
            <p:cNvSpPr>
              <a:spLocks/>
            </p:cNvSpPr>
            <p:nvPr/>
          </p:nvSpPr>
          <p:spPr bwMode="auto">
            <a:xfrm>
              <a:off x="3805" y="2378"/>
              <a:ext cx="64" cy="64"/>
            </a:xfrm>
            <a:custGeom>
              <a:avLst/>
              <a:gdLst/>
              <a:ahLst/>
              <a:cxnLst>
                <a:cxn ang="0">
                  <a:pos x="385" y="386"/>
                </a:cxn>
                <a:cxn ang="0">
                  <a:pos x="0" y="0"/>
                </a:cxn>
                <a:cxn ang="0">
                  <a:pos x="1" y="0"/>
                </a:cxn>
              </a:cxnLst>
              <a:rect l="0" t="0" r="r" b="b"/>
              <a:pathLst>
                <a:path w="385" h="386">
                  <a:moveTo>
                    <a:pt x="385" y="386"/>
                  </a:moveTo>
                  <a:lnTo>
                    <a:pt x="0" y="0"/>
                  </a:lnTo>
                  <a:lnTo>
                    <a:pt x="1" y="0"/>
                  </a:lnTo>
                </a:path>
              </a:pathLst>
            </a:custGeom>
            <a:noFill/>
            <a:ln w="0">
              <a:solidFill>
                <a:srgbClr val="000000"/>
              </a:solidFill>
              <a:prstDash val="solid"/>
              <a:round/>
              <a:headEnd/>
              <a:tailEnd/>
            </a:ln>
          </p:spPr>
          <p:txBody>
            <a:bodyPr/>
            <a:lstStyle/>
            <a:p>
              <a:endParaRPr lang="el-GR"/>
            </a:p>
          </p:txBody>
        </p:sp>
        <p:sp>
          <p:nvSpPr>
            <p:cNvPr id="392" name="Freeform 389"/>
            <p:cNvSpPr>
              <a:spLocks/>
            </p:cNvSpPr>
            <p:nvPr/>
          </p:nvSpPr>
          <p:spPr bwMode="auto">
            <a:xfrm>
              <a:off x="3830" y="2374"/>
              <a:ext cx="92" cy="92"/>
            </a:xfrm>
            <a:custGeom>
              <a:avLst/>
              <a:gdLst/>
              <a:ahLst/>
              <a:cxnLst>
                <a:cxn ang="0">
                  <a:pos x="552" y="554"/>
                </a:cxn>
                <a:cxn ang="0">
                  <a:pos x="241" y="242"/>
                </a:cxn>
                <a:cxn ang="0">
                  <a:pos x="0" y="0"/>
                </a:cxn>
                <a:cxn ang="0">
                  <a:pos x="1" y="0"/>
                </a:cxn>
              </a:cxnLst>
              <a:rect l="0" t="0" r="r" b="b"/>
              <a:pathLst>
                <a:path w="552" h="554">
                  <a:moveTo>
                    <a:pt x="552" y="554"/>
                  </a:moveTo>
                  <a:lnTo>
                    <a:pt x="241" y="242"/>
                  </a:lnTo>
                  <a:lnTo>
                    <a:pt x="0" y="0"/>
                  </a:lnTo>
                  <a:lnTo>
                    <a:pt x="1" y="0"/>
                  </a:lnTo>
                </a:path>
              </a:pathLst>
            </a:custGeom>
            <a:noFill/>
            <a:ln w="0">
              <a:solidFill>
                <a:srgbClr val="000000"/>
              </a:solidFill>
              <a:prstDash val="solid"/>
              <a:round/>
              <a:headEnd/>
              <a:tailEnd/>
            </a:ln>
          </p:spPr>
          <p:txBody>
            <a:bodyPr/>
            <a:lstStyle/>
            <a:p>
              <a:endParaRPr lang="el-GR"/>
            </a:p>
          </p:txBody>
        </p:sp>
        <p:sp>
          <p:nvSpPr>
            <p:cNvPr id="393" name="Freeform 390"/>
            <p:cNvSpPr>
              <a:spLocks/>
            </p:cNvSpPr>
            <p:nvPr/>
          </p:nvSpPr>
          <p:spPr bwMode="auto">
            <a:xfrm>
              <a:off x="3858" y="2374"/>
              <a:ext cx="92" cy="92"/>
            </a:xfrm>
            <a:custGeom>
              <a:avLst/>
              <a:gdLst/>
              <a:ahLst/>
              <a:cxnLst>
                <a:cxn ang="0">
                  <a:pos x="551" y="554"/>
                </a:cxn>
                <a:cxn ang="0">
                  <a:pos x="56" y="55"/>
                </a:cxn>
                <a:cxn ang="0">
                  <a:pos x="0" y="0"/>
                </a:cxn>
                <a:cxn ang="0">
                  <a:pos x="1" y="0"/>
                </a:cxn>
              </a:cxnLst>
              <a:rect l="0" t="0" r="r" b="b"/>
              <a:pathLst>
                <a:path w="551" h="554">
                  <a:moveTo>
                    <a:pt x="551" y="554"/>
                  </a:moveTo>
                  <a:lnTo>
                    <a:pt x="56" y="55"/>
                  </a:lnTo>
                  <a:lnTo>
                    <a:pt x="0" y="0"/>
                  </a:lnTo>
                  <a:lnTo>
                    <a:pt x="1" y="0"/>
                  </a:lnTo>
                </a:path>
              </a:pathLst>
            </a:custGeom>
            <a:noFill/>
            <a:ln w="0">
              <a:solidFill>
                <a:srgbClr val="000000"/>
              </a:solidFill>
              <a:prstDash val="solid"/>
              <a:round/>
              <a:headEnd/>
              <a:tailEnd/>
            </a:ln>
          </p:spPr>
          <p:txBody>
            <a:bodyPr/>
            <a:lstStyle/>
            <a:p>
              <a:endParaRPr lang="el-GR"/>
            </a:p>
          </p:txBody>
        </p:sp>
        <p:sp>
          <p:nvSpPr>
            <p:cNvPr id="394" name="Freeform 391"/>
            <p:cNvSpPr>
              <a:spLocks/>
            </p:cNvSpPr>
            <p:nvPr/>
          </p:nvSpPr>
          <p:spPr bwMode="auto">
            <a:xfrm>
              <a:off x="3887"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395" name="Freeform 392"/>
            <p:cNvSpPr>
              <a:spLocks/>
            </p:cNvSpPr>
            <p:nvPr/>
          </p:nvSpPr>
          <p:spPr bwMode="auto">
            <a:xfrm>
              <a:off x="3916" y="2374"/>
              <a:ext cx="81" cy="81"/>
            </a:xfrm>
            <a:custGeom>
              <a:avLst/>
              <a:gdLst/>
              <a:ahLst/>
              <a:cxnLst>
                <a:cxn ang="0">
                  <a:pos x="485" y="487"/>
                </a:cxn>
                <a:cxn ang="0">
                  <a:pos x="0" y="0"/>
                </a:cxn>
                <a:cxn ang="0">
                  <a:pos x="1" y="0"/>
                </a:cxn>
              </a:cxnLst>
              <a:rect l="0" t="0" r="r" b="b"/>
              <a:pathLst>
                <a:path w="485" h="487">
                  <a:moveTo>
                    <a:pt x="485" y="487"/>
                  </a:moveTo>
                  <a:lnTo>
                    <a:pt x="0" y="0"/>
                  </a:lnTo>
                  <a:lnTo>
                    <a:pt x="1" y="0"/>
                  </a:lnTo>
                </a:path>
              </a:pathLst>
            </a:custGeom>
            <a:noFill/>
            <a:ln w="0">
              <a:solidFill>
                <a:srgbClr val="000000"/>
              </a:solidFill>
              <a:prstDash val="solid"/>
              <a:round/>
              <a:headEnd/>
              <a:tailEnd/>
            </a:ln>
          </p:spPr>
          <p:txBody>
            <a:bodyPr/>
            <a:lstStyle/>
            <a:p>
              <a:endParaRPr lang="el-GR"/>
            </a:p>
          </p:txBody>
        </p:sp>
        <p:sp>
          <p:nvSpPr>
            <p:cNvPr id="396" name="Freeform 393"/>
            <p:cNvSpPr>
              <a:spLocks/>
            </p:cNvSpPr>
            <p:nvPr/>
          </p:nvSpPr>
          <p:spPr bwMode="auto">
            <a:xfrm>
              <a:off x="3945" y="2374"/>
              <a:ext cx="57" cy="57"/>
            </a:xfrm>
            <a:custGeom>
              <a:avLst/>
              <a:gdLst/>
              <a:ahLst/>
              <a:cxnLst>
                <a:cxn ang="0">
                  <a:pos x="342" y="343"/>
                </a:cxn>
                <a:cxn ang="0">
                  <a:pos x="0" y="0"/>
                </a:cxn>
                <a:cxn ang="0">
                  <a:pos x="1" y="0"/>
                </a:cxn>
              </a:cxnLst>
              <a:rect l="0" t="0" r="r" b="b"/>
              <a:pathLst>
                <a:path w="342" h="343">
                  <a:moveTo>
                    <a:pt x="342" y="343"/>
                  </a:moveTo>
                  <a:lnTo>
                    <a:pt x="0" y="0"/>
                  </a:lnTo>
                  <a:lnTo>
                    <a:pt x="1" y="0"/>
                  </a:lnTo>
                </a:path>
              </a:pathLst>
            </a:custGeom>
            <a:noFill/>
            <a:ln w="0">
              <a:solidFill>
                <a:srgbClr val="000000"/>
              </a:solidFill>
              <a:prstDash val="solid"/>
              <a:round/>
              <a:headEnd/>
              <a:tailEnd/>
            </a:ln>
          </p:spPr>
          <p:txBody>
            <a:bodyPr/>
            <a:lstStyle/>
            <a:p>
              <a:endParaRPr lang="el-GR"/>
            </a:p>
          </p:txBody>
        </p:sp>
        <p:sp>
          <p:nvSpPr>
            <p:cNvPr id="397" name="Freeform 394"/>
            <p:cNvSpPr>
              <a:spLocks/>
            </p:cNvSpPr>
            <p:nvPr/>
          </p:nvSpPr>
          <p:spPr bwMode="auto">
            <a:xfrm>
              <a:off x="3973" y="2374"/>
              <a:ext cx="28" cy="27"/>
            </a:xfrm>
            <a:custGeom>
              <a:avLst/>
              <a:gdLst/>
              <a:ahLst/>
              <a:cxnLst>
                <a:cxn ang="0">
                  <a:pos x="165" y="165"/>
                </a:cxn>
                <a:cxn ang="0">
                  <a:pos x="0" y="0"/>
                </a:cxn>
                <a:cxn ang="0">
                  <a:pos x="1" y="0"/>
                </a:cxn>
              </a:cxnLst>
              <a:rect l="0" t="0" r="r" b="b"/>
              <a:pathLst>
                <a:path w="165" h="165">
                  <a:moveTo>
                    <a:pt x="165" y="165"/>
                  </a:moveTo>
                  <a:lnTo>
                    <a:pt x="0" y="0"/>
                  </a:lnTo>
                  <a:lnTo>
                    <a:pt x="1" y="0"/>
                  </a:lnTo>
                </a:path>
              </a:pathLst>
            </a:custGeom>
            <a:noFill/>
            <a:ln w="0">
              <a:solidFill>
                <a:srgbClr val="000000"/>
              </a:solidFill>
              <a:prstDash val="solid"/>
              <a:round/>
              <a:headEnd/>
              <a:tailEnd/>
            </a:ln>
          </p:spPr>
          <p:txBody>
            <a:bodyPr/>
            <a:lstStyle/>
            <a:p>
              <a:endParaRPr lang="el-GR"/>
            </a:p>
          </p:txBody>
        </p:sp>
        <p:sp>
          <p:nvSpPr>
            <p:cNvPr id="398" name="Freeform 395"/>
            <p:cNvSpPr>
              <a:spLocks/>
            </p:cNvSpPr>
            <p:nvPr/>
          </p:nvSpPr>
          <p:spPr bwMode="auto">
            <a:xfrm>
              <a:off x="4231" y="2271"/>
              <a:ext cx="1" cy="103"/>
            </a:xfrm>
            <a:custGeom>
              <a:avLst/>
              <a:gdLst/>
              <a:ahLst/>
              <a:cxnLst>
                <a:cxn ang="0">
                  <a:pos x="0" y="619"/>
                </a:cxn>
                <a:cxn ang="0">
                  <a:pos x="0" y="0"/>
                </a:cxn>
                <a:cxn ang="0">
                  <a:pos x="1" y="0"/>
                </a:cxn>
              </a:cxnLst>
              <a:rect l="0" t="0" r="r" b="b"/>
              <a:pathLst>
                <a:path w="1" h="619">
                  <a:moveTo>
                    <a:pt x="0" y="619"/>
                  </a:moveTo>
                  <a:lnTo>
                    <a:pt x="0" y="0"/>
                  </a:lnTo>
                  <a:lnTo>
                    <a:pt x="1" y="0"/>
                  </a:lnTo>
                </a:path>
              </a:pathLst>
            </a:custGeom>
            <a:noFill/>
            <a:ln w="0">
              <a:solidFill>
                <a:srgbClr val="000000"/>
              </a:solidFill>
              <a:prstDash val="solid"/>
              <a:round/>
              <a:headEnd/>
              <a:tailEnd/>
            </a:ln>
          </p:spPr>
          <p:txBody>
            <a:bodyPr/>
            <a:lstStyle/>
            <a:p>
              <a:endParaRPr lang="el-GR"/>
            </a:p>
          </p:txBody>
        </p:sp>
        <p:sp>
          <p:nvSpPr>
            <p:cNvPr id="399" name="Freeform 396"/>
            <p:cNvSpPr>
              <a:spLocks/>
            </p:cNvSpPr>
            <p:nvPr/>
          </p:nvSpPr>
          <p:spPr bwMode="auto">
            <a:xfrm>
              <a:off x="3997" y="2374"/>
              <a:ext cx="11" cy="11"/>
            </a:xfrm>
            <a:custGeom>
              <a:avLst/>
              <a:gdLst/>
              <a:ahLst/>
              <a:cxnLst>
                <a:cxn ang="0">
                  <a:pos x="0" y="67"/>
                </a:cxn>
                <a:cxn ang="0">
                  <a:pos x="67" y="0"/>
                </a:cxn>
                <a:cxn ang="0">
                  <a:pos x="68" y="0"/>
                </a:cxn>
              </a:cxnLst>
              <a:rect l="0" t="0" r="r" b="b"/>
              <a:pathLst>
                <a:path w="68" h="67">
                  <a:moveTo>
                    <a:pt x="0" y="67"/>
                  </a:moveTo>
                  <a:lnTo>
                    <a:pt x="67" y="0"/>
                  </a:lnTo>
                  <a:lnTo>
                    <a:pt x="68" y="0"/>
                  </a:lnTo>
                </a:path>
              </a:pathLst>
            </a:custGeom>
            <a:noFill/>
            <a:ln w="0">
              <a:solidFill>
                <a:srgbClr val="000000"/>
              </a:solidFill>
              <a:prstDash val="solid"/>
              <a:round/>
              <a:headEnd/>
              <a:tailEnd/>
            </a:ln>
          </p:spPr>
          <p:txBody>
            <a:bodyPr/>
            <a:lstStyle/>
            <a:p>
              <a:endParaRPr lang="el-GR"/>
            </a:p>
          </p:txBody>
        </p:sp>
        <p:sp>
          <p:nvSpPr>
            <p:cNvPr id="400" name="Freeform 397"/>
            <p:cNvSpPr>
              <a:spLocks/>
            </p:cNvSpPr>
            <p:nvPr/>
          </p:nvSpPr>
          <p:spPr bwMode="auto">
            <a:xfrm>
              <a:off x="4002" y="2374"/>
              <a:ext cx="35" cy="35"/>
            </a:xfrm>
            <a:custGeom>
              <a:avLst/>
              <a:gdLst/>
              <a:ahLst/>
              <a:cxnLst>
                <a:cxn ang="0">
                  <a:pos x="0" y="213"/>
                </a:cxn>
                <a:cxn ang="0">
                  <a:pos x="212" y="0"/>
                </a:cxn>
                <a:cxn ang="0">
                  <a:pos x="213" y="0"/>
                </a:cxn>
              </a:cxnLst>
              <a:rect l="0" t="0" r="r" b="b"/>
              <a:pathLst>
                <a:path w="213" h="213">
                  <a:moveTo>
                    <a:pt x="0" y="213"/>
                  </a:moveTo>
                  <a:lnTo>
                    <a:pt x="212" y="0"/>
                  </a:lnTo>
                  <a:lnTo>
                    <a:pt x="213" y="0"/>
                  </a:lnTo>
                </a:path>
              </a:pathLst>
            </a:custGeom>
            <a:noFill/>
            <a:ln w="0">
              <a:solidFill>
                <a:srgbClr val="000000"/>
              </a:solidFill>
              <a:prstDash val="solid"/>
              <a:round/>
              <a:headEnd/>
              <a:tailEnd/>
            </a:ln>
          </p:spPr>
          <p:txBody>
            <a:bodyPr/>
            <a:lstStyle/>
            <a:p>
              <a:endParaRPr lang="el-GR"/>
            </a:p>
          </p:txBody>
        </p:sp>
        <p:sp>
          <p:nvSpPr>
            <p:cNvPr id="401" name="Freeform 398"/>
            <p:cNvSpPr>
              <a:spLocks/>
            </p:cNvSpPr>
            <p:nvPr/>
          </p:nvSpPr>
          <p:spPr bwMode="auto">
            <a:xfrm>
              <a:off x="4001" y="2374"/>
              <a:ext cx="65" cy="65"/>
            </a:xfrm>
            <a:custGeom>
              <a:avLst/>
              <a:gdLst/>
              <a:ahLst/>
              <a:cxnLst>
                <a:cxn ang="0">
                  <a:pos x="0" y="391"/>
                </a:cxn>
                <a:cxn ang="0">
                  <a:pos x="391" y="0"/>
                </a:cxn>
                <a:cxn ang="0">
                  <a:pos x="392" y="0"/>
                </a:cxn>
              </a:cxnLst>
              <a:rect l="0" t="0" r="r" b="b"/>
              <a:pathLst>
                <a:path w="392" h="391">
                  <a:moveTo>
                    <a:pt x="0" y="391"/>
                  </a:moveTo>
                  <a:lnTo>
                    <a:pt x="391" y="0"/>
                  </a:lnTo>
                  <a:lnTo>
                    <a:pt x="392" y="0"/>
                  </a:lnTo>
                </a:path>
              </a:pathLst>
            </a:custGeom>
            <a:noFill/>
            <a:ln w="0">
              <a:solidFill>
                <a:srgbClr val="000000"/>
              </a:solidFill>
              <a:prstDash val="solid"/>
              <a:round/>
              <a:headEnd/>
              <a:tailEnd/>
            </a:ln>
          </p:spPr>
          <p:txBody>
            <a:bodyPr/>
            <a:lstStyle/>
            <a:p>
              <a:endParaRPr lang="el-GR"/>
            </a:p>
          </p:txBody>
        </p:sp>
        <p:sp>
          <p:nvSpPr>
            <p:cNvPr id="402" name="Freeform 399"/>
            <p:cNvSpPr>
              <a:spLocks/>
            </p:cNvSpPr>
            <p:nvPr/>
          </p:nvSpPr>
          <p:spPr bwMode="auto">
            <a:xfrm>
              <a:off x="4003"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403" name="Freeform 400"/>
            <p:cNvSpPr>
              <a:spLocks/>
            </p:cNvSpPr>
            <p:nvPr/>
          </p:nvSpPr>
          <p:spPr bwMode="auto">
            <a:xfrm>
              <a:off x="4031"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404" name="Freeform 401"/>
            <p:cNvSpPr>
              <a:spLocks/>
            </p:cNvSpPr>
            <p:nvPr/>
          </p:nvSpPr>
          <p:spPr bwMode="auto">
            <a:xfrm>
              <a:off x="4060"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405" name="Freeform 402"/>
            <p:cNvSpPr>
              <a:spLocks/>
            </p:cNvSpPr>
            <p:nvPr/>
          </p:nvSpPr>
          <p:spPr bwMode="auto">
            <a:xfrm>
              <a:off x="4231" y="2287"/>
              <a:ext cx="7" cy="8"/>
            </a:xfrm>
            <a:custGeom>
              <a:avLst/>
              <a:gdLst/>
              <a:ahLst/>
              <a:cxnLst>
                <a:cxn ang="0">
                  <a:pos x="0" y="44"/>
                </a:cxn>
                <a:cxn ang="0">
                  <a:pos x="43" y="0"/>
                </a:cxn>
                <a:cxn ang="0">
                  <a:pos x="44" y="0"/>
                </a:cxn>
              </a:cxnLst>
              <a:rect l="0" t="0" r="r" b="b"/>
              <a:pathLst>
                <a:path w="44" h="44">
                  <a:moveTo>
                    <a:pt x="0" y="44"/>
                  </a:moveTo>
                  <a:lnTo>
                    <a:pt x="43" y="0"/>
                  </a:lnTo>
                  <a:lnTo>
                    <a:pt x="44" y="0"/>
                  </a:lnTo>
                </a:path>
              </a:pathLst>
            </a:custGeom>
            <a:noFill/>
            <a:ln w="0">
              <a:solidFill>
                <a:srgbClr val="000000"/>
              </a:solidFill>
              <a:prstDash val="solid"/>
              <a:round/>
              <a:headEnd/>
              <a:tailEnd/>
            </a:ln>
          </p:spPr>
          <p:txBody>
            <a:bodyPr/>
            <a:lstStyle/>
            <a:p>
              <a:endParaRPr lang="el-GR"/>
            </a:p>
          </p:txBody>
        </p:sp>
        <p:sp>
          <p:nvSpPr>
            <p:cNvPr id="406" name="Freeform 403"/>
            <p:cNvSpPr>
              <a:spLocks/>
            </p:cNvSpPr>
            <p:nvPr/>
          </p:nvSpPr>
          <p:spPr bwMode="auto">
            <a:xfrm>
              <a:off x="4089" y="2374"/>
              <a:ext cx="92" cy="92"/>
            </a:xfrm>
            <a:custGeom>
              <a:avLst/>
              <a:gdLst/>
              <a:ahLst/>
              <a:cxnLst>
                <a:cxn ang="0">
                  <a:pos x="0" y="554"/>
                </a:cxn>
                <a:cxn ang="0">
                  <a:pos x="552" y="0"/>
                </a:cxn>
                <a:cxn ang="0">
                  <a:pos x="553" y="0"/>
                </a:cxn>
              </a:cxnLst>
              <a:rect l="0" t="0" r="r" b="b"/>
              <a:pathLst>
                <a:path w="553" h="554">
                  <a:moveTo>
                    <a:pt x="0" y="554"/>
                  </a:moveTo>
                  <a:lnTo>
                    <a:pt x="552" y="0"/>
                  </a:lnTo>
                  <a:lnTo>
                    <a:pt x="553" y="0"/>
                  </a:lnTo>
                </a:path>
              </a:pathLst>
            </a:custGeom>
            <a:noFill/>
            <a:ln w="0">
              <a:solidFill>
                <a:srgbClr val="000000"/>
              </a:solidFill>
              <a:prstDash val="solid"/>
              <a:round/>
              <a:headEnd/>
              <a:tailEnd/>
            </a:ln>
          </p:spPr>
          <p:txBody>
            <a:bodyPr/>
            <a:lstStyle/>
            <a:p>
              <a:endParaRPr lang="el-GR"/>
            </a:p>
          </p:txBody>
        </p:sp>
        <p:sp>
          <p:nvSpPr>
            <p:cNvPr id="407" name="Freeform 404"/>
            <p:cNvSpPr>
              <a:spLocks/>
            </p:cNvSpPr>
            <p:nvPr/>
          </p:nvSpPr>
          <p:spPr bwMode="auto">
            <a:xfrm>
              <a:off x="4231" y="2300"/>
              <a:ext cx="23" cy="24"/>
            </a:xfrm>
            <a:custGeom>
              <a:avLst/>
              <a:gdLst/>
              <a:ahLst/>
              <a:cxnLst>
                <a:cxn ang="0">
                  <a:pos x="0" y="141"/>
                </a:cxn>
                <a:cxn ang="0">
                  <a:pos x="140" y="0"/>
                </a:cxn>
                <a:cxn ang="0">
                  <a:pos x="141" y="0"/>
                </a:cxn>
              </a:cxnLst>
              <a:rect l="0" t="0" r="r" b="b"/>
              <a:pathLst>
                <a:path w="141" h="141">
                  <a:moveTo>
                    <a:pt x="0" y="141"/>
                  </a:moveTo>
                  <a:lnTo>
                    <a:pt x="140" y="0"/>
                  </a:lnTo>
                  <a:lnTo>
                    <a:pt x="141" y="0"/>
                  </a:lnTo>
                </a:path>
              </a:pathLst>
            </a:custGeom>
            <a:noFill/>
            <a:ln w="0">
              <a:solidFill>
                <a:srgbClr val="000000"/>
              </a:solidFill>
              <a:prstDash val="solid"/>
              <a:round/>
              <a:headEnd/>
              <a:tailEnd/>
            </a:ln>
          </p:spPr>
          <p:txBody>
            <a:bodyPr/>
            <a:lstStyle/>
            <a:p>
              <a:endParaRPr lang="el-GR"/>
            </a:p>
          </p:txBody>
        </p:sp>
        <p:sp>
          <p:nvSpPr>
            <p:cNvPr id="408" name="Freeform 405"/>
            <p:cNvSpPr>
              <a:spLocks/>
            </p:cNvSpPr>
            <p:nvPr/>
          </p:nvSpPr>
          <p:spPr bwMode="auto">
            <a:xfrm>
              <a:off x="4117" y="2374"/>
              <a:ext cx="93" cy="92"/>
            </a:xfrm>
            <a:custGeom>
              <a:avLst/>
              <a:gdLst/>
              <a:ahLst/>
              <a:cxnLst>
                <a:cxn ang="0">
                  <a:pos x="0" y="554"/>
                </a:cxn>
                <a:cxn ang="0">
                  <a:pos x="551" y="0"/>
                </a:cxn>
                <a:cxn ang="0">
                  <a:pos x="552" y="0"/>
                </a:cxn>
              </a:cxnLst>
              <a:rect l="0" t="0" r="r" b="b"/>
              <a:pathLst>
                <a:path w="552" h="554">
                  <a:moveTo>
                    <a:pt x="0" y="554"/>
                  </a:moveTo>
                  <a:lnTo>
                    <a:pt x="551" y="0"/>
                  </a:lnTo>
                  <a:lnTo>
                    <a:pt x="552" y="0"/>
                  </a:lnTo>
                </a:path>
              </a:pathLst>
            </a:custGeom>
            <a:noFill/>
            <a:ln w="0">
              <a:solidFill>
                <a:srgbClr val="000000"/>
              </a:solidFill>
              <a:prstDash val="solid"/>
              <a:round/>
              <a:headEnd/>
              <a:tailEnd/>
            </a:ln>
          </p:spPr>
          <p:txBody>
            <a:bodyPr/>
            <a:lstStyle/>
            <a:p>
              <a:endParaRPr lang="el-GR"/>
            </a:p>
          </p:txBody>
        </p:sp>
        <p:sp>
          <p:nvSpPr>
            <p:cNvPr id="409" name="Freeform 406"/>
            <p:cNvSpPr>
              <a:spLocks/>
            </p:cNvSpPr>
            <p:nvPr/>
          </p:nvSpPr>
          <p:spPr bwMode="auto">
            <a:xfrm>
              <a:off x="4231" y="2309"/>
              <a:ext cx="42" cy="43"/>
            </a:xfrm>
            <a:custGeom>
              <a:avLst/>
              <a:gdLst/>
              <a:ahLst/>
              <a:cxnLst>
                <a:cxn ang="0">
                  <a:pos x="0" y="257"/>
                </a:cxn>
                <a:cxn ang="0">
                  <a:pos x="256" y="0"/>
                </a:cxn>
                <a:cxn ang="0">
                  <a:pos x="257" y="0"/>
                </a:cxn>
              </a:cxnLst>
              <a:rect l="0" t="0" r="r" b="b"/>
              <a:pathLst>
                <a:path w="257" h="257">
                  <a:moveTo>
                    <a:pt x="0" y="257"/>
                  </a:moveTo>
                  <a:lnTo>
                    <a:pt x="256" y="0"/>
                  </a:lnTo>
                  <a:lnTo>
                    <a:pt x="257" y="0"/>
                  </a:lnTo>
                </a:path>
              </a:pathLst>
            </a:custGeom>
            <a:noFill/>
            <a:ln w="0">
              <a:solidFill>
                <a:srgbClr val="000000"/>
              </a:solidFill>
              <a:prstDash val="solid"/>
              <a:round/>
              <a:headEnd/>
              <a:tailEnd/>
            </a:ln>
          </p:spPr>
          <p:txBody>
            <a:bodyPr/>
            <a:lstStyle/>
            <a:p>
              <a:endParaRPr lang="el-GR"/>
            </a:p>
          </p:txBody>
        </p:sp>
        <p:sp>
          <p:nvSpPr>
            <p:cNvPr id="410" name="Freeform 407"/>
            <p:cNvSpPr>
              <a:spLocks/>
            </p:cNvSpPr>
            <p:nvPr/>
          </p:nvSpPr>
          <p:spPr bwMode="auto">
            <a:xfrm>
              <a:off x="4146" y="2317"/>
              <a:ext cx="149" cy="149"/>
            </a:xfrm>
            <a:custGeom>
              <a:avLst/>
              <a:gdLst/>
              <a:ahLst/>
              <a:cxnLst>
                <a:cxn ang="0">
                  <a:pos x="0" y="895"/>
                </a:cxn>
                <a:cxn ang="0">
                  <a:pos x="889" y="0"/>
                </a:cxn>
                <a:cxn ang="0">
                  <a:pos x="890" y="0"/>
                </a:cxn>
              </a:cxnLst>
              <a:rect l="0" t="0" r="r" b="b"/>
              <a:pathLst>
                <a:path w="890" h="895">
                  <a:moveTo>
                    <a:pt x="0" y="895"/>
                  </a:moveTo>
                  <a:lnTo>
                    <a:pt x="889" y="0"/>
                  </a:lnTo>
                  <a:lnTo>
                    <a:pt x="890" y="0"/>
                  </a:lnTo>
                </a:path>
              </a:pathLst>
            </a:custGeom>
            <a:noFill/>
            <a:ln w="0">
              <a:solidFill>
                <a:srgbClr val="000000"/>
              </a:solidFill>
              <a:prstDash val="solid"/>
              <a:round/>
              <a:headEnd/>
              <a:tailEnd/>
            </a:ln>
          </p:spPr>
          <p:txBody>
            <a:bodyPr/>
            <a:lstStyle/>
            <a:p>
              <a:endParaRPr lang="el-GR"/>
            </a:p>
          </p:txBody>
        </p:sp>
        <p:sp>
          <p:nvSpPr>
            <p:cNvPr id="411" name="Freeform 408"/>
            <p:cNvSpPr>
              <a:spLocks/>
            </p:cNvSpPr>
            <p:nvPr/>
          </p:nvSpPr>
          <p:spPr bwMode="auto">
            <a:xfrm>
              <a:off x="4175" y="2323"/>
              <a:ext cx="143" cy="143"/>
            </a:xfrm>
            <a:custGeom>
              <a:avLst/>
              <a:gdLst/>
              <a:ahLst/>
              <a:cxnLst>
                <a:cxn ang="0">
                  <a:pos x="0" y="859"/>
                </a:cxn>
                <a:cxn ang="0">
                  <a:pos x="854" y="0"/>
                </a:cxn>
                <a:cxn ang="0">
                  <a:pos x="855" y="0"/>
                </a:cxn>
              </a:cxnLst>
              <a:rect l="0" t="0" r="r" b="b"/>
              <a:pathLst>
                <a:path w="855" h="859">
                  <a:moveTo>
                    <a:pt x="0" y="859"/>
                  </a:moveTo>
                  <a:lnTo>
                    <a:pt x="854" y="0"/>
                  </a:lnTo>
                  <a:lnTo>
                    <a:pt x="855" y="0"/>
                  </a:lnTo>
                </a:path>
              </a:pathLst>
            </a:custGeom>
            <a:noFill/>
            <a:ln w="0">
              <a:solidFill>
                <a:srgbClr val="000000"/>
              </a:solidFill>
              <a:prstDash val="solid"/>
              <a:round/>
              <a:headEnd/>
              <a:tailEnd/>
            </a:ln>
          </p:spPr>
          <p:txBody>
            <a:bodyPr/>
            <a:lstStyle/>
            <a:p>
              <a:endParaRPr lang="el-GR"/>
            </a:p>
          </p:txBody>
        </p:sp>
        <p:sp>
          <p:nvSpPr>
            <p:cNvPr id="412" name="Freeform 409"/>
            <p:cNvSpPr>
              <a:spLocks/>
            </p:cNvSpPr>
            <p:nvPr/>
          </p:nvSpPr>
          <p:spPr bwMode="auto">
            <a:xfrm>
              <a:off x="4204" y="2328"/>
              <a:ext cx="138" cy="138"/>
            </a:xfrm>
            <a:custGeom>
              <a:avLst/>
              <a:gdLst/>
              <a:ahLst/>
              <a:cxnLst>
                <a:cxn ang="0">
                  <a:pos x="0" y="831"/>
                </a:cxn>
                <a:cxn ang="0">
                  <a:pos x="827" y="0"/>
                </a:cxn>
                <a:cxn ang="0">
                  <a:pos x="828" y="0"/>
                </a:cxn>
              </a:cxnLst>
              <a:rect l="0" t="0" r="r" b="b"/>
              <a:pathLst>
                <a:path w="828" h="831">
                  <a:moveTo>
                    <a:pt x="0" y="831"/>
                  </a:moveTo>
                  <a:lnTo>
                    <a:pt x="827" y="0"/>
                  </a:lnTo>
                  <a:lnTo>
                    <a:pt x="828" y="0"/>
                  </a:lnTo>
                </a:path>
              </a:pathLst>
            </a:custGeom>
            <a:noFill/>
            <a:ln w="0">
              <a:solidFill>
                <a:srgbClr val="000000"/>
              </a:solidFill>
              <a:prstDash val="solid"/>
              <a:round/>
              <a:headEnd/>
              <a:tailEnd/>
            </a:ln>
          </p:spPr>
          <p:txBody>
            <a:bodyPr/>
            <a:lstStyle/>
            <a:p>
              <a:endParaRPr lang="el-GR"/>
            </a:p>
          </p:txBody>
        </p:sp>
        <p:sp>
          <p:nvSpPr>
            <p:cNvPr id="413" name="Freeform 410"/>
            <p:cNvSpPr>
              <a:spLocks/>
            </p:cNvSpPr>
            <p:nvPr/>
          </p:nvSpPr>
          <p:spPr bwMode="auto">
            <a:xfrm>
              <a:off x="4231" y="2331"/>
              <a:ext cx="136" cy="137"/>
            </a:xfrm>
            <a:custGeom>
              <a:avLst/>
              <a:gdLst/>
              <a:ahLst/>
              <a:cxnLst>
                <a:cxn ang="0">
                  <a:pos x="0" y="819"/>
                </a:cxn>
                <a:cxn ang="0">
                  <a:pos x="815" y="0"/>
                </a:cxn>
                <a:cxn ang="0">
                  <a:pos x="816" y="0"/>
                </a:cxn>
              </a:cxnLst>
              <a:rect l="0" t="0" r="r" b="b"/>
              <a:pathLst>
                <a:path w="816" h="819">
                  <a:moveTo>
                    <a:pt x="0" y="819"/>
                  </a:moveTo>
                  <a:lnTo>
                    <a:pt x="815" y="0"/>
                  </a:lnTo>
                  <a:lnTo>
                    <a:pt x="816" y="0"/>
                  </a:lnTo>
                </a:path>
              </a:pathLst>
            </a:custGeom>
            <a:noFill/>
            <a:ln w="0">
              <a:solidFill>
                <a:srgbClr val="000000"/>
              </a:solidFill>
              <a:prstDash val="solid"/>
              <a:round/>
              <a:headEnd/>
              <a:tailEnd/>
            </a:ln>
          </p:spPr>
          <p:txBody>
            <a:bodyPr/>
            <a:lstStyle/>
            <a:p>
              <a:endParaRPr lang="el-GR"/>
            </a:p>
          </p:txBody>
        </p:sp>
        <p:sp>
          <p:nvSpPr>
            <p:cNvPr id="414" name="Freeform 411"/>
            <p:cNvSpPr>
              <a:spLocks/>
            </p:cNvSpPr>
            <p:nvPr/>
          </p:nvSpPr>
          <p:spPr bwMode="auto">
            <a:xfrm>
              <a:off x="4231" y="2334"/>
              <a:ext cx="162" cy="163"/>
            </a:xfrm>
            <a:custGeom>
              <a:avLst/>
              <a:gdLst/>
              <a:ahLst/>
              <a:cxnLst>
                <a:cxn ang="0">
                  <a:pos x="0" y="976"/>
                </a:cxn>
                <a:cxn ang="0">
                  <a:pos x="972" y="0"/>
                </a:cxn>
                <a:cxn ang="0">
                  <a:pos x="973" y="0"/>
                </a:cxn>
              </a:cxnLst>
              <a:rect l="0" t="0" r="r" b="b"/>
              <a:pathLst>
                <a:path w="973" h="976">
                  <a:moveTo>
                    <a:pt x="0" y="976"/>
                  </a:moveTo>
                  <a:lnTo>
                    <a:pt x="972" y="0"/>
                  </a:lnTo>
                  <a:lnTo>
                    <a:pt x="973" y="0"/>
                  </a:lnTo>
                </a:path>
              </a:pathLst>
            </a:custGeom>
            <a:noFill/>
            <a:ln w="0">
              <a:solidFill>
                <a:srgbClr val="000000"/>
              </a:solidFill>
              <a:prstDash val="solid"/>
              <a:round/>
              <a:headEnd/>
              <a:tailEnd/>
            </a:ln>
          </p:spPr>
          <p:txBody>
            <a:bodyPr/>
            <a:lstStyle/>
            <a:p>
              <a:endParaRPr lang="el-GR"/>
            </a:p>
          </p:txBody>
        </p:sp>
        <p:sp>
          <p:nvSpPr>
            <p:cNvPr id="415" name="Freeform 412"/>
            <p:cNvSpPr>
              <a:spLocks/>
            </p:cNvSpPr>
            <p:nvPr/>
          </p:nvSpPr>
          <p:spPr bwMode="auto">
            <a:xfrm>
              <a:off x="4231" y="2354"/>
              <a:ext cx="170" cy="171"/>
            </a:xfrm>
            <a:custGeom>
              <a:avLst/>
              <a:gdLst/>
              <a:ahLst/>
              <a:cxnLst>
                <a:cxn ang="0">
                  <a:pos x="0" y="1025"/>
                </a:cxn>
                <a:cxn ang="0">
                  <a:pos x="1020" y="0"/>
                </a:cxn>
                <a:cxn ang="0">
                  <a:pos x="1021" y="0"/>
                </a:cxn>
              </a:cxnLst>
              <a:rect l="0" t="0" r="r" b="b"/>
              <a:pathLst>
                <a:path w="1021" h="1025">
                  <a:moveTo>
                    <a:pt x="0" y="1025"/>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16" name="Freeform 413"/>
            <p:cNvSpPr>
              <a:spLocks/>
            </p:cNvSpPr>
            <p:nvPr/>
          </p:nvSpPr>
          <p:spPr bwMode="auto">
            <a:xfrm>
              <a:off x="4231" y="2383"/>
              <a:ext cx="170" cy="171"/>
            </a:xfrm>
            <a:custGeom>
              <a:avLst/>
              <a:gdLst/>
              <a:ahLst/>
              <a:cxnLst>
                <a:cxn ang="0">
                  <a:pos x="0" y="1025"/>
                </a:cxn>
                <a:cxn ang="0">
                  <a:pos x="1020" y="0"/>
                </a:cxn>
                <a:cxn ang="0">
                  <a:pos x="1021" y="0"/>
                </a:cxn>
              </a:cxnLst>
              <a:rect l="0" t="0" r="r" b="b"/>
              <a:pathLst>
                <a:path w="1021" h="1025">
                  <a:moveTo>
                    <a:pt x="0" y="1025"/>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17" name="Freeform 414"/>
            <p:cNvSpPr>
              <a:spLocks/>
            </p:cNvSpPr>
            <p:nvPr/>
          </p:nvSpPr>
          <p:spPr bwMode="auto">
            <a:xfrm>
              <a:off x="4231" y="2412"/>
              <a:ext cx="170" cy="171"/>
            </a:xfrm>
            <a:custGeom>
              <a:avLst/>
              <a:gdLst/>
              <a:ahLst/>
              <a:cxnLst>
                <a:cxn ang="0">
                  <a:pos x="0" y="1026"/>
                </a:cxn>
                <a:cxn ang="0">
                  <a:pos x="1020" y="0"/>
                </a:cxn>
                <a:cxn ang="0">
                  <a:pos x="1021" y="0"/>
                </a:cxn>
              </a:cxnLst>
              <a:rect l="0" t="0" r="r" b="b"/>
              <a:pathLst>
                <a:path w="1021" h="1026">
                  <a:moveTo>
                    <a:pt x="0" y="1026"/>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18" name="Freeform 415"/>
            <p:cNvSpPr>
              <a:spLocks/>
            </p:cNvSpPr>
            <p:nvPr/>
          </p:nvSpPr>
          <p:spPr bwMode="auto">
            <a:xfrm>
              <a:off x="4231" y="2441"/>
              <a:ext cx="170" cy="171"/>
            </a:xfrm>
            <a:custGeom>
              <a:avLst/>
              <a:gdLst/>
              <a:ahLst/>
              <a:cxnLst>
                <a:cxn ang="0">
                  <a:pos x="0" y="1025"/>
                </a:cxn>
                <a:cxn ang="0">
                  <a:pos x="1020" y="0"/>
                </a:cxn>
                <a:cxn ang="0">
                  <a:pos x="1021" y="0"/>
                </a:cxn>
              </a:cxnLst>
              <a:rect l="0" t="0" r="r" b="b"/>
              <a:pathLst>
                <a:path w="1021" h="1025">
                  <a:moveTo>
                    <a:pt x="0" y="1025"/>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19" name="Freeform 416"/>
            <p:cNvSpPr>
              <a:spLocks/>
            </p:cNvSpPr>
            <p:nvPr/>
          </p:nvSpPr>
          <p:spPr bwMode="auto">
            <a:xfrm>
              <a:off x="4493" y="2333"/>
              <a:ext cx="15" cy="16"/>
            </a:xfrm>
            <a:custGeom>
              <a:avLst/>
              <a:gdLst/>
              <a:ahLst/>
              <a:cxnLst>
                <a:cxn ang="0">
                  <a:pos x="0" y="94"/>
                </a:cxn>
                <a:cxn ang="0">
                  <a:pos x="94" y="0"/>
                </a:cxn>
                <a:cxn ang="0">
                  <a:pos x="95" y="0"/>
                </a:cxn>
              </a:cxnLst>
              <a:rect l="0" t="0" r="r" b="b"/>
              <a:pathLst>
                <a:path w="95" h="94">
                  <a:moveTo>
                    <a:pt x="0" y="94"/>
                  </a:moveTo>
                  <a:lnTo>
                    <a:pt x="94" y="0"/>
                  </a:lnTo>
                  <a:lnTo>
                    <a:pt x="95" y="0"/>
                  </a:lnTo>
                </a:path>
              </a:pathLst>
            </a:custGeom>
            <a:noFill/>
            <a:ln w="0">
              <a:solidFill>
                <a:srgbClr val="000000"/>
              </a:solidFill>
              <a:prstDash val="solid"/>
              <a:round/>
              <a:headEnd/>
              <a:tailEnd/>
            </a:ln>
          </p:spPr>
          <p:txBody>
            <a:bodyPr/>
            <a:lstStyle/>
            <a:p>
              <a:endParaRPr lang="el-GR"/>
            </a:p>
          </p:txBody>
        </p:sp>
        <p:sp>
          <p:nvSpPr>
            <p:cNvPr id="420" name="Freeform 417"/>
            <p:cNvSpPr>
              <a:spLocks/>
            </p:cNvSpPr>
            <p:nvPr/>
          </p:nvSpPr>
          <p:spPr bwMode="auto">
            <a:xfrm>
              <a:off x="4231" y="2470"/>
              <a:ext cx="170" cy="171"/>
            </a:xfrm>
            <a:custGeom>
              <a:avLst/>
              <a:gdLst/>
              <a:ahLst/>
              <a:cxnLst>
                <a:cxn ang="0">
                  <a:pos x="0" y="1026"/>
                </a:cxn>
                <a:cxn ang="0">
                  <a:pos x="1020" y="0"/>
                </a:cxn>
                <a:cxn ang="0">
                  <a:pos x="1021" y="0"/>
                </a:cxn>
              </a:cxnLst>
              <a:rect l="0" t="0" r="r" b="b"/>
              <a:pathLst>
                <a:path w="1021" h="1026">
                  <a:moveTo>
                    <a:pt x="0" y="1026"/>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21" name="Freeform 418"/>
            <p:cNvSpPr>
              <a:spLocks/>
            </p:cNvSpPr>
            <p:nvPr/>
          </p:nvSpPr>
          <p:spPr bwMode="auto">
            <a:xfrm>
              <a:off x="4493" y="2329"/>
              <a:ext cx="48" cy="49"/>
            </a:xfrm>
            <a:custGeom>
              <a:avLst/>
              <a:gdLst/>
              <a:ahLst/>
              <a:cxnLst>
                <a:cxn ang="0">
                  <a:pos x="0" y="289"/>
                </a:cxn>
                <a:cxn ang="0">
                  <a:pos x="289" y="0"/>
                </a:cxn>
                <a:cxn ang="0">
                  <a:pos x="290" y="0"/>
                </a:cxn>
              </a:cxnLst>
              <a:rect l="0" t="0" r="r" b="b"/>
              <a:pathLst>
                <a:path w="290" h="289">
                  <a:moveTo>
                    <a:pt x="0" y="289"/>
                  </a:moveTo>
                  <a:lnTo>
                    <a:pt x="289" y="0"/>
                  </a:lnTo>
                  <a:lnTo>
                    <a:pt x="290" y="0"/>
                  </a:lnTo>
                </a:path>
              </a:pathLst>
            </a:custGeom>
            <a:noFill/>
            <a:ln w="0">
              <a:solidFill>
                <a:srgbClr val="000000"/>
              </a:solidFill>
              <a:prstDash val="solid"/>
              <a:round/>
              <a:headEnd/>
              <a:tailEnd/>
            </a:ln>
          </p:spPr>
          <p:txBody>
            <a:bodyPr/>
            <a:lstStyle/>
            <a:p>
              <a:endParaRPr lang="el-GR"/>
            </a:p>
          </p:txBody>
        </p:sp>
        <p:sp>
          <p:nvSpPr>
            <p:cNvPr id="422" name="Freeform 419"/>
            <p:cNvSpPr>
              <a:spLocks/>
            </p:cNvSpPr>
            <p:nvPr/>
          </p:nvSpPr>
          <p:spPr bwMode="auto">
            <a:xfrm>
              <a:off x="4231" y="2499"/>
              <a:ext cx="170" cy="171"/>
            </a:xfrm>
            <a:custGeom>
              <a:avLst/>
              <a:gdLst/>
              <a:ahLst/>
              <a:cxnLst>
                <a:cxn ang="0">
                  <a:pos x="0" y="1025"/>
                </a:cxn>
                <a:cxn ang="0">
                  <a:pos x="1020" y="0"/>
                </a:cxn>
                <a:cxn ang="0">
                  <a:pos x="1021" y="0"/>
                </a:cxn>
              </a:cxnLst>
              <a:rect l="0" t="0" r="r" b="b"/>
              <a:pathLst>
                <a:path w="1021" h="1025">
                  <a:moveTo>
                    <a:pt x="0" y="1025"/>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23" name="Freeform 420"/>
            <p:cNvSpPr>
              <a:spLocks/>
            </p:cNvSpPr>
            <p:nvPr/>
          </p:nvSpPr>
          <p:spPr bwMode="auto">
            <a:xfrm>
              <a:off x="4493" y="2323"/>
              <a:ext cx="83" cy="83"/>
            </a:xfrm>
            <a:custGeom>
              <a:avLst/>
              <a:gdLst/>
              <a:ahLst/>
              <a:cxnLst>
                <a:cxn ang="0">
                  <a:pos x="0" y="502"/>
                </a:cxn>
                <a:cxn ang="0">
                  <a:pos x="500" y="0"/>
                </a:cxn>
                <a:cxn ang="0">
                  <a:pos x="501" y="0"/>
                </a:cxn>
              </a:cxnLst>
              <a:rect l="0" t="0" r="r" b="b"/>
              <a:pathLst>
                <a:path w="501" h="502">
                  <a:moveTo>
                    <a:pt x="0" y="502"/>
                  </a:moveTo>
                  <a:lnTo>
                    <a:pt x="500" y="0"/>
                  </a:lnTo>
                  <a:lnTo>
                    <a:pt x="501" y="0"/>
                  </a:lnTo>
                </a:path>
              </a:pathLst>
            </a:custGeom>
            <a:noFill/>
            <a:ln w="0">
              <a:solidFill>
                <a:srgbClr val="000000"/>
              </a:solidFill>
              <a:prstDash val="solid"/>
              <a:round/>
              <a:headEnd/>
              <a:tailEnd/>
            </a:ln>
          </p:spPr>
          <p:txBody>
            <a:bodyPr/>
            <a:lstStyle/>
            <a:p>
              <a:endParaRPr lang="el-GR"/>
            </a:p>
          </p:txBody>
        </p:sp>
        <p:sp>
          <p:nvSpPr>
            <p:cNvPr id="424" name="Freeform 421"/>
            <p:cNvSpPr>
              <a:spLocks/>
            </p:cNvSpPr>
            <p:nvPr/>
          </p:nvSpPr>
          <p:spPr bwMode="auto">
            <a:xfrm>
              <a:off x="4231" y="2527"/>
              <a:ext cx="170" cy="171"/>
            </a:xfrm>
            <a:custGeom>
              <a:avLst/>
              <a:gdLst/>
              <a:ahLst/>
              <a:cxnLst>
                <a:cxn ang="0">
                  <a:pos x="0" y="1026"/>
                </a:cxn>
                <a:cxn ang="0">
                  <a:pos x="1020" y="0"/>
                </a:cxn>
                <a:cxn ang="0">
                  <a:pos x="1021" y="0"/>
                </a:cxn>
              </a:cxnLst>
              <a:rect l="0" t="0" r="r" b="b"/>
              <a:pathLst>
                <a:path w="1021" h="1026">
                  <a:moveTo>
                    <a:pt x="0" y="1026"/>
                  </a:moveTo>
                  <a:lnTo>
                    <a:pt x="1020" y="0"/>
                  </a:lnTo>
                  <a:lnTo>
                    <a:pt x="1021" y="0"/>
                  </a:lnTo>
                </a:path>
              </a:pathLst>
            </a:custGeom>
            <a:noFill/>
            <a:ln w="0">
              <a:solidFill>
                <a:srgbClr val="000000"/>
              </a:solidFill>
              <a:prstDash val="solid"/>
              <a:round/>
              <a:headEnd/>
              <a:tailEnd/>
            </a:ln>
          </p:spPr>
          <p:txBody>
            <a:bodyPr/>
            <a:lstStyle/>
            <a:p>
              <a:endParaRPr lang="el-GR"/>
            </a:p>
          </p:txBody>
        </p:sp>
        <p:sp>
          <p:nvSpPr>
            <p:cNvPr id="425" name="Freeform 422"/>
            <p:cNvSpPr>
              <a:spLocks/>
            </p:cNvSpPr>
            <p:nvPr/>
          </p:nvSpPr>
          <p:spPr bwMode="auto">
            <a:xfrm>
              <a:off x="4493" y="2311"/>
              <a:ext cx="124" cy="124"/>
            </a:xfrm>
            <a:custGeom>
              <a:avLst/>
              <a:gdLst/>
              <a:ahLst/>
              <a:cxnLst>
                <a:cxn ang="0">
                  <a:pos x="0" y="746"/>
                </a:cxn>
                <a:cxn ang="0">
                  <a:pos x="744" y="0"/>
                </a:cxn>
                <a:cxn ang="0">
                  <a:pos x="745" y="0"/>
                </a:cxn>
              </a:cxnLst>
              <a:rect l="0" t="0" r="r" b="b"/>
              <a:pathLst>
                <a:path w="745" h="746">
                  <a:moveTo>
                    <a:pt x="0" y="746"/>
                  </a:moveTo>
                  <a:lnTo>
                    <a:pt x="744" y="0"/>
                  </a:lnTo>
                  <a:lnTo>
                    <a:pt x="745" y="0"/>
                  </a:lnTo>
                </a:path>
              </a:pathLst>
            </a:custGeom>
            <a:noFill/>
            <a:ln w="0">
              <a:solidFill>
                <a:srgbClr val="000000"/>
              </a:solidFill>
              <a:prstDash val="solid"/>
              <a:round/>
              <a:headEnd/>
              <a:tailEnd/>
            </a:ln>
          </p:spPr>
          <p:txBody>
            <a:bodyPr/>
            <a:lstStyle/>
            <a:p>
              <a:endParaRPr lang="el-GR"/>
            </a:p>
          </p:txBody>
        </p:sp>
        <p:sp>
          <p:nvSpPr>
            <p:cNvPr id="426" name="Freeform 423"/>
            <p:cNvSpPr>
              <a:spLocks/>
            </p:cNvSpPr>
            <p:nvPr/>
          </p:nvSpPr>
          <p:spPr bwMode="auto">
            <a:xfrm>
              <a:off x="4276" y="2556"/>
              <a:ext cx="125" cy="125"/>
            </a:xfrm>
            <a:custGeom>
              <a:avLst/>
              <a:gdLst/>
              <a:ahLst/>
              <a:cxnLst>
                <a:cxn ang="0">
                  <a:pos x="0" y="751"/>
                </a:cxn>
                <a:cxn ang="0">
                  <a:pos x="746" y="0"/>
                </a:cxn>
                <a:cxn ang="0">
                  <a:pos x="747" y="0"/>
                </a:cxn>
              </a:cxnLst>
              <a:rect l="0" t="0" r="r" b="b"/>
              <a:pathLst>
                <a:path w="747" h="751">
                  <a:moveTo>
                    <a:pt x="0" y="751"/>
                  </a:moveTo>
                  <a:lnTo>
                    <a:pt x="746" y="0"/>
                  </a:lnTo>
                  <a:lnTo>
                    <a:pt x="747" y="0"/>
                  </a:lnTo>
                </a:path>
              </a:pathLst>
            </a:custGeom>
            <a:noFill/>
            <a:ln w="0">
              <a:solidFill>
                <a:srgbClr val="000000"/>
              </a:solidFill>
              <a:prstDash val="solid"/>
              <a:round/>
              <a:headEnd/>
              <a:tailEnd/>
            </a:ln>
          </p:spPr>
          <p:txBody>
            <a:bodyPr/>
            <a:lstStyle/>
            <a:p>
              <a:endParaRPr lang="el-GR"/>
            </a:p>
          </p:txBody>
        </p:sp>
        <p:sp>
          <p:nvSpPr>
            <p:cNvPr id="427" name="Freeform 424"/>
            <p:cNvSpPr>
              <a:spLocks/>
            </p:cNvSpPr>
            <p:nvPr/>
          </p:nvSpPr>
          <p:spPr bwMode="auto">
            <a:xfrm>
              <a:off x="4493" y="2293"/>
              <a:ext cx="170" cy="171"/>
            </a:xfrm>
            <a:custGeom>
              <a:avLst/>
              <a:gdLst/>
              <a:ahLst/>
              <a:cxnLst>
                <a:cxn ang="0">
                  <a:pos x="0" y="1025"/>
                </a:cxn>
                <a:cxn ang="0">
                  <a:pos x="1022" y="0"/>
                </a:cxn>
                <a:cxn ang="0">
                  <a:pos x="1023" y="0"/>
                </a:cxn>
              </a:cxnLst>
              <a:rect l="0" t="0" r="r" b="b"/>
              <a:pathLst>
                <a:path w="1023" h="1025">
                  <a:moveTo>
                    <a:pt x="0" y="1025"/>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28" name="Freeform 425"/>
            <p:cNvSpPr>
              <a:spLocks/>
            </p:cNvSpPr>
            <p:nvPr/>
          </p:nvSpPr>
          <p:spPr bwMode="auto">
            <a:xfrm>
              <a:off x="4317" y="2585"/>
              <a:ext cx="84" cy="84"/>
            </a:xfrm>
            <a:custGeom>
              <a:avLst/>
              <a:gdLst/>
              <a:ahLst/>
              <a:cxnLst>
                <a:cxn ang="0">
                  <a:pos x="0" y="505"/>
                </a:cxn>
                <a:cxn ang="0">
                  <a:pos x="502" y="0"/>
                </a:cxn>
                <a:cxn ang="0">
                  <a:pos x="503" y="0"/>
                </a:cxn>
              </a:cxnLst>
              <a:rect l="0" t="0" r="r" b="b"/>
              <a:pathLst>
                <a:path w="503" h="505">
                  <a:moveTo>
                    <a:pt x="0" y="505"/>
                  </a:moveTo>
                  <a:lnTo>
                    <a:pt x="502" y="0"/>
                  </a:lnTo>
                  <a:lnTo>
                    <a:pt x="503" y="0"/>
                  </a:lnTo>
                </a:path>
              </a:pathLst>
            </a:custGeom>
            <a:noFill/>
            <a:ln w="0">
              <a:solidFill>
                <a:srgbClr val="000000"/>
              </a:solidFill>
              <a:prstDash val="solid"/>
              <a:round/>
              <a:headEnd/>
              <a:tailEnd/>
            </a:ln>
          </p:spPr>
          <p:txBody>
            <a:bodyPr/>
            <a:lstStyle/>
            <a:p>
              <a:endParaRPr lang="el-GR"/>
            </a:p>
          </p:txBody>
        </p:sp>
        <p:sp>
          <p:nvSpPr>
            <p:cNvPr id="429" name="Freeform 426"/>
            <p:cNvSpPr>
              <a:spLocks/>
            </p:cNvSpPr>
            <p:nvPr/>
          </p:nvSpPr>
          <p:spPr bwMode="auto">
            <a:xfrm>
              <a:off x="4493" y="2322"/>
              <a:ext cx="170" cy="171"/>
            </a:xfrm>
            <a:custGeom>
              <a:avLst/>
              <a:gdLst/>
              <a:ahLst/>
              <a:cxnLst>
                <a:cxn ang="0">
                  <a:pos x="0" y="1026"/>
                </a:cxn>
                <a:cxn ang="0">
                  <a:pos x="1022" y="0"/>
                </a:cxn>
                <a:cxn ang="0">
                  <a:pos x="1023" y="0"/>
                </a:cxn>
              </a:cxnLst>
              <a:rect l="0" t="0" r="r" b="b"/>
              <a:pathLst>
                <a:path w="1023" h="1026">
                  <a:moveTo>
                    <a:pt x="0" y="1026"/>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30" name="Freeform 427"/>
            <p:cNvSpPr>
              <a:spLocks/>
            </p:cNvSpPr>
            <p:nvPr/>
          </p:nvSpPr>
          <p:spPr bwMode="auto">
            <a:xfrm>
              <a:off x="4352" y="2614"/>
              <a:ext cx="49" cy="49"/>
            </a:xfrm>
            <a:custGeom>
              <a:avLst/>
              <a:gdLst/>
              <a:ahLst/>
              <a:cxnLst>
                <a:cxn ang="0">
                  <a:pos x="0" y="293"/>
                </a:cxn>
                <a:cxn ang="0">
                  <a:pos x="290" y="0"/>
                </a:cxn>
                <a:cxn ang="0">
                  <a:pos x="291" y="0"/>
                </a:cxn>
              </a:cxnLst>
              <a:rect l="0" t="0" r="r" b="b"/>
              <a:pathLst>
                <a:path w="291" h="293">
                  <a:moveTo>
                    <a:pt x="0" y="293"/>
                  </a:moveTo>
                  <a:lnTo>
                    <a:pt x="290" y="0"/>
                  </a:lnTo>
                  <a:lnTo>
                    <a:pt x="291" y="0"/>
                  </a:lnTo>
                </a:path>
              </a:pathLst>
            </a:custGeom>
            <a:noFill/>
            <a:ln w="0">
              <a:solidFill>
                <a:srgbClr val="000000"/>
              </a:solidFill>
              <a:prstDash val="solid"/>
              <a:round/>
              <a:headEnd/>
              <a:tailEnd/>
            </a:ln>
          </p:spPr>
          <p:txBody>
            <a:bodyPr/>
            <a:lstStyle/>
            <a:p>
              <a:endParaRPr lang="el-GR"/>
            </a:p>
          </p:txBody>
        </p:sp>
        <p:sp>
          <p:nvSpPr>
            <p:cNvPr id="431" name="Freeform 428"/>
            <p:cNvSpPr>
              <a:spLocks/>
            </p:cNvSpPr>
            <p:nvPr/>
          </p:nvSpPr>
          <p:spPr bwMode="auto">
            <a:xfrm>
              <a:off x="4493" y="2351"/>
              <a:ext cx="170" cy="171"/>
            </a:xfrm>
            <a:custGeom>
              <a:avLst/>
              <a:gdLst/>
              <a:ahLst/>
              <a:cxnLst>
                <a:cxn ang="0">
                  <a:pos x="0" y="1025"/>
                </a:cxn>
                <a:cxn ang="0">
                  <a:pos x="1022" y="0"/>
                </a:cxn>
                <a:cxn ang="0">
                  <a:pos x="1023" y="0"/>
                </a:cxn>
              </a:cxnLst>
              <a:rect l="0" t="0" r="r" b="b"/>
              <a:pathLst>
                <a:path w="1023" h="1025">
                  <a:moveTo>
                    <a:pt x="0" y="1025"/>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32" name="Freeform 429"/>
            <p:cNvSpPr>
              <a:spLocks/>
            </p:cNvSpPr>
            <p:nvPr/>
          </p:nvSpPr>
          <p:spPr bwMode="auto">
            <a:xfrm>
              <a:off x="4385" y="2643"/>
              <a:ext cx="16" cy="16"/>
            </a:xfrm>
            <a:custGeom>
              <a:avLst/>
              <a:gdLst/>
              <a:ahLst/>
              <a:cxnLst>
                <a:cxn ang="0">
                  <a:pos x="0" y="96"/>
                </a:cxn>
                <a:cxn ang="0">
                  <a:pos x="95" y="0"/>
                </a:cxn>
                <a:cxn ang="0">
                  <a:pos x="96" y="0"/>
                </a:cxn>
              </a:cxnLst>
              <a:rect l="0" t="0" r="r" b="b"/>
              <a:pathLst>
                <a:path w="96" h="96">
                  <a:moveTo>
                    <a:pt x="0" y="96"/>
                  </a:moveTo>
                  <a:lnTo>
                    <a:pt x="95" y="0"/>
                  </a:lnTo>
                  <a:lnTo>
                    <a:pt x="96" y="0"/>
                  </a:lnTo>
                </a:path>
              </a:pathLst>
            </a:custGeom>
            <a:noFill/>
            <a:ln w="0">
              <a:solidFill>
                <a:srgbClr val="000000"/>
              </a:solidFill>
              <a:prstDash val="solid"/>
              <a:round/>
              <a:headEnd/>
              <a:tailEnd/>
            </a:ln>
          </p:spPr>
          <p:txBody>
            <a:bodyPr/>
            <a:lstStyle/>
            <a:p>
              <a:endParaRPr lang="el-GR"/>
            </a:p>
          </p:txBody>
        </p:sp>
        <p:sp>
          <p:nvSpPr>
            <p:cNvPr id="433" name="Freeform 430"/>
            <p:cNvSpPr>
              <a:spLocks/>
            </p:cNvSpPr>
            <p:nvPr/>
          </p:nvSpPr>
          <p:spPr bwMode="auto">
            <a:xfrm>
              <a:off x="4493" y="2380"/>
              <a:ext cx="170" cy="171"/>
            </a:xfrm>
            <a:custGeom>
              <a:avLst/>
              <a:gdLst/>
              <a:ahLst/>
              <a:cxnLst>
                <a:cxn ang="0">
                  <a:pos x="0" y="1026"/>
                </a:cxn>
                <a:cxn ang="0">
                  <a:pos x="1022" y="0"/>
                </a:cxn>
                <a:cxn ang="0">
                  <a:pos x="1023" y="0"/>
                </a:cxn>
              </a:cxnLst>
              <a:rect l="0" t="0" r="r" b="b"/>
              <a:pathLst>
                <a:path w="1023" h="1026">
                  <a:moveTo>
                    <a:pt x="0" y="1026"/>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34" name="Freeform 431"/>
            <p:cNvSpPr>
              <a:spLocks/>
            </p:cNvSpPr>
            <p:nvPr/>
          </p:nvSpPr>
          <p:spPr bwMode="auto">
            <a:xfrm>
              <a:off x="4493" y="2409"/>
              <a:ext cx="170" cy="170"/>
            </a:xfrm>
            <a:custGeom>
              <a:avLst/>
              <a:gdLst/>
              <a:ahLst/>
              <a:cxnLst>
                <a:cxn ang="0">
                  <a:pos x="0" y="1025"/>
                </a:cxn>
                <a:cxn ang="0">
                  <a:pos x="1022" y="0"/>
                </a:cxn>
                <a:cxn ang="0">
                  <a:pos x="1023" y="0"/>
                </a:cxn>
              </a:cxnLst>
              <a:rect l="0" t="0" r="r" b="b"/>
              <a:pathLst>
                <a:path w="1023" h="1025">
                  <a:moveTo>
                    <a:pt x="0" y="1025"/>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35" name="Freeform 432"/>
            <p:cNvSpPr>
              <a:spLocks/>
            </p:cNvSpPr>
            <p:nvPr/>
          </p:nvSpPr>
          <p:spPr bwMode="auto">
            <a:xfrm>
              <a:off x="4493" y="2437"/>
              <a:ext cx="170" cy="171"/>
            </a:xfrm>
            <a:custGeom>
              <a:avLst/>
              <a:gdLst/>
              <a:ahLst/>
              <a:cxnLst>
                <a:cxn ang="0">
                  <a:pos x="0" y="1026"/>
                </a:cxn>
                <a:cxn ang="0">
                  <a:pos x="1022" y="0"/>
                </a:cxn>
                <a:cxn ang="0">
                  <a:pos x="1023" y="0"/>
                </a:cxn>
              </a:cxnLst>
              <a:rect l="0" t="0" r="r" b="b"/>
              <a:pathLst>
                <a:path w="1023" h="1026">
                  <a:moveTo>
                    <a:pt x="0" y="1026"/>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36" name="Freeform 433"/>
            <p:cNvSpPr>
              <a:spLocks/>
            </p:cNvSpPr>
            <p:nvPr/>
          </p:nvSpPr>
          <p:spPr bwMode="auto">
            <a:xfrm>
              <a:off x="4493" y="2466"/>
              <a:ext cx="170" cy="171"/>
            </a:xfrm>
            <a:custGeom>
              <a:avLst/>
              <a:gdLst/>
              <a:ahLst/>
              <a:cxnLst>
                <a:cxn ang="0">
                  <a:pos x="0" y="1025"/>
                </a:cxn>
                <a:cxn ang="0">
                  <a:pos x="1022" y="0"/>
                </a:cxn>
                <a:cxn ang="0">
                  <a:pos x="1023" y="0"/>
                </a:cxn>
              </a:cxnLst>
              <a:rect l="0" t="0" r="r" b="b"/>
              <a:pathLst>
                <a:path w="1023" h="1025">
                  <a:moveTo>
                    <a:pt x="0" y="1025"/>
                  </a:moveTo>
                  <a:lnTo>
                    <a:pt x="1022" y="0"/>
                  </a:lnTo>
                  <a:lnTo>
                    <a:pt x="1023" y="0"/>
                  </a:lnTo>
                </a:path>
              </a:pathLst>
            </a:custGeom>
            <a:noFill/>
            <a:ln w="0">
              <a:solidFill>
                <a:srgbClr val="000000"/>
              </a:solidFill>
              <a:prstDash val="solid"/>
              <a:round/>
              <a:headEnd/>
              <a:tailEnd/>
            </a:ln>
          </p:spPr>
          <p:txBody>
            <a:bodyPr/>
            <a:lstStyle/>
            <a:p>
              <a:endParaRPr lang="el-GR"/>
            </a:p>
          </p:txBody>
        </p:sp>
        <p:sp>
          <p:nvSpPr>
            <p:cNvPr id="437" name="Freeform 434"/>
            <p:cNvSpPr>
              <a:spLocks/>
            </p:cNvSpPr>
            <p:nvPr/>
          </p:nvSpPr>
          <p:spPr bwMode="auto">
            <a:xfrm>
              <a:off x="4500" y="2495"/>
              <a:ext cx="163" cy="163"/>
            </a:xfrm>
            <a:custGeom>
              <a:avLst/>
              <a:gdLst/>
              <a:ahLst/>
              <a:cxnLst>
                <a:cxn ang="0">
                  <a:pos x="0" y="979"/>
                </a:cxn>
                <a:cxn ang="0">
                  <a:pos x="976" y="0"/>
                </a:cxn>
                <a:cxn ang="0">
                  <a:pos x="977" y="0"/>
                </a:cxn>
              </a:cxnLst>
              <a:rect l="0" t="0" r="r" b="b"/>
              <a:pathLst>
                <a:path w="977" h="979">
                  <a:moveTo>
                    <a:pt x="0" y="979"/>
                  </a:moveTo>
                  <a:lnTo>
                    <a:pt x="976" y="0"/>
                  </a:lnTo>
                  <a:lnTo>
                    <a:pt x="977" y="0"/>
                  </a:lnTo>
                </a:path>
              </a:pathLst>
            </a:custGeom>
            <a:noFill/>
            <a:ln w="0">
              <a:solidFill>
                <a:srgbClr val="000000"/>
              </a:solidFill>
              <a:prstDash val="solid"/>
              <a:round/>
              <a:headEnd/>
              <a:tailEnd/>
            </a:ln>
          </p:spPr>
          <p:txBody>
            <a:bodyPr/>
            <a:lstStyle/>
            <a:p>
              <a:endParaRPr lang="el-GR"/>
            </a:p>
          </p:txBody>
        </p:sp>
        <p:sp>
          <p:nvSpPr>
            <p:cNvPr id="438" name="Freeform 435"/>
            <p:cNvSpPr>
              <a:spLocks/>
            </p:cNvSpPr>
            <p:nvPr/>
          </p:nvSpPr>
          <p:spPr bwMode="auto">
            <a:xfrm>
              <a:off x="4527" y="2524"/>
              <a:ext cx="136" cy="137"/>
            </a:xfrm>
            <a:custGeom>
              <a:avLst/>
              <a:gdLst/>
              <a:ahLst/>
              <a:cxnLst>
                <a:cxn ang="0">
                  <a:pos x="0" y="821"/>
                </a:cxn>
                <a:cxn ang="0">
                  <a:pos x="819" y="0"/>
                </a:cxn>
                <a:cxn ang="0">
                  <a:pos x="820" y="0"/>
                </a:cxn>
              </a:cxnLst>
              <a:rect l="0" t="0" r="r" b="b"/>
              <a:pathLst>
                <a:path w="820" h="821">
                  <a:moveTo>
                    <a:pt x="0" y="821"/>
                  </a:moveTo>
                  <a:lnTo>
                    <a:pt x="819" y="0"/>
                  </a:lnTo>
                  <a:lnTo>
                    <a:pt x="820" y="0"/>
                  </a:lnTo>
                </a:path>
              </a:pathLst>
            </a:custGeom>
            <a:noFill/>
            <a:ln w="0">
              <a:solidFill>
                <a:srgbClr val="000000"/>
              </a:solidFill>
              <a:prstDash val="solid"/>
              <a:round/>
              <a:headEnd/>
              <a:tailEnd/>
            </a:ln>
          </p:spPr>
          <p:txBody>
            <a:bodyPr/>
            <a:lstStyle/>
            <a:p>
              <a:endParaRPr lang="el-GR"/>
            </a:p>
          </p:txBody>
        </p:sp>
        <p:sp>
          <p:nvSpPr>
            <p:cNvPr id="439" name="Freeform 436"/>
            <p:cNvSpPr>
              <a:spLocks/>
            </p:cNvSpPr>
            <p:nvPr/>
          </p:nvSpPr>
          <p:spPr bwMode="auto">
            <a:xfrm>
              <a:off x="4552" y="2553"/>
              <a:ext cx="111" cy="112"/>
            </a:xfrm>
            <a:custGeom>
              <a:avLst/>
              <a:gdLst/>
              <a:ahLst/>
              <a:cxnLst>
                <a:cxn ang="0">
                  <a:pos x="0" y="670"/>
                </a:cxn>
                <a:cxn ang="0">
                  <a:pos x="668" y="0"/>
                </a:cxn>
                <a:cxn ang="0">
                  <a:pos x="669" y="0"/>
                </a:cxn>
              </a:cxnLst>
              <a:rect l="0" t="0" r="r" b="b"/>
              <a:pathLst>
                <a:path w="669" h="670">
                  <a:moveTo>
                    <a:pt x="0" y="670"/>
                  </a:moveTo>
                  <a:lnTo>
                    <a:pt x="668" y="0"/>
                  </a:lnTo>
                  <a:lnTo>
                    <a:pt x="669" y="0"/>
                  </a:lnTo>
                </a:path>
              </a:pathLst>
            </a:custGeom>
            <a:noFill/>
            <a:ln w="0">
              <a:solidFill>
                <a:srgbClr val="000000"/>
              </a:solidFill>
              <a:prstDash val="solid"/>
              <a:round/>
              <a:headEnd/>
              <a:tailEnd/>
            </a:ln>
          </p:spPr>
          <p:txBody>
            <a:bodyPr/>
            <a:lstStyle/>
            <a:p>
              <a:endParaRPr lang="el-GR"/>
            </a:p>
          </p:txBody>
        </p:sp>
        <p:sp>
          <p:nvSpPr>
            <p:cNvPr id="440" name="Freeform 437"/>
            <p:cNvSpPr>
              <a:spLocks/>
            </p:cNvSpPr>
            <p:nvPr/>
          </p:nvSpPr>
          <p:spPr bwMode="auto">
            <a:xfrm>
              <a:off x="4576" y="2582"/>
              <a:ext cx="87" cy="87"/>
            </a:xfrm>
            <a:custGeom>
              <a:avLst/>
              <a:gdLst/>
              <a:ahLst/>
              <a:cxnLst>
                <a:cxn ang="0">
                  <a:pos x="0" y="525"/>
                </a:cxn>
                <a:cxn ang="0">
                  <a:pos x="524" y="0"/>
                </a:cxn>
                <a:cxn ang="0">
                  <a:pos x="525" y="0"/>
                </a:cxn>
              </a:cxnLst>
              <a:rect l="0" t="0" r="r" b="b"/>
              <a:pathLst>
                <a:path w="525" h="525">
                  <a:moveTo>
                    <a:pt x="0" y="525"/>
                  </a:moveTo>
                  <a:lnTo>
                    <a:pt x="524" y="0"/>
                  </a:lnTo>
                  <a:lnTo>
                    <a:pt x="525" y="0"/>
                  </a:lnTo>
                </a:path>
              </a:pathLst>
            </a:custGeom>
            <a:noFill/>
            <a:ln w="0">
              <a:solidFill>
                <a:srgbClr val="000000"/>
              </a:solidFill>
              <a:prstDash val="solid"/>
              <a:round/>
              <a:headEnd/>
              <a:tailEnd/>
            </a:ln>
          </p:spPr>
          <p:txBody>
            <a:bodyPr/>
            <a:lstStyle/>
            <a:p>
              <a:endParaRPr lang="el-GR"/>
            </a:p>
          </p:txBody>
        </p:sp>
        <p:sp>
          <p:nvSpPr>
            <p:cNvPr id="441" name="Freeform 438"/>
            <p:cNvSpPr>
              <a:spLocks/>
            </p:cNvSpPr>
            <p:nvPr/>
          </p:nvSpPr>
          <p:spPr bwMode="auto">
            <a:xfrm>
              <a:off x="4599" y="2611"/>
              <a:ext cx="64" cy="64"/>
            </a:xfrm>
            <a:custGeom>
              <a:avLst/>
              <a:gdLst/>
              <a:ahLst/>
              <a:cxnLst>
                <a:cxn ang="0">
                  <a:pos x="0" y="388"/>
                </a:cxn>
                <a:cxn ang="0">
                  <a:pos x="386" y="0"/>
                </a:cxn>
                <a:cxn ang="0">
                  <a:pos x="387" y="0"/>
                </a:cxn>
              </a:cxnLst>
              <a:rect l="0" t="0" r="r" b="b"/>
              <a:pathLst>
                <a:path w="387" h="388">
                  <a:moveTo>
                    <a:pt x="0" y="388"/>
                  </a:moveTo>
                  <a:lnTo>
                    <a:pt x="386" y="0"/>
                  </a:lnTo>
                  <a:lnTo>
                    <a:pt x="387" y="0"/>
                  </a:lnTo>
                </a:path>
              </a:pathLst>
            </a:custGeom>
            <a:noFill/>
            <a:ln w="0">
              <a:solidFill>
                <a:srgbClr val="000000"/>
              </a:solidFill>
              <a:prstDash val="solid"/>
              <a:round/>
              <a:headEnd/>
              <a:tailEnd/>
            </a:ln>
          </p:spPr>
          <p:txBody>
            <a:bodyPr/>
            <a:lstStyle/>
            <a:p>
              <a:endParaRPr lang="el-GR"/>
            </a:p>
          </p:txBody>
        </p:sp>
        <p:sp>
          <p:nvSpPr>
            <p:cNvPr id="442" name="Freeform 439"/>
            <p:cNvSpPr>
              <a:spLocks/>
            </p:cNvSpPr>
            <p:nvPr/>
          </p:nvSpPr>
          <p:spPr bwMode="auto">
            <a:xfrm>
              <a:off x="4620" y="2639"/>
              <a:ext cx="43" cy="44"/>
            </a:xfrm>
            <a:custGeom>
              <a:avLst/>
              <a:gdLst/>
              <a:ahLst/>
              <a:cxnLst>
                <a:cxn ang="0">
                  <a:pos x="0" y="259"/>
                </a:cxn>
                <a:cxn ang="0">
                  <a:pos x="258" y="0"/>
                </a:cxn>
                <a:cxn ang="0">
                  <a:pos x="259" y="0"/>
                </a:cxn>
              </a:cxnLst>
              <a:rect l="0" t="0" r="r" b="b"/>
              <a:pathLst>
                <a:path w="259" h="259">
                  <a:moveTo>
                    <a:pt x="0" y="259"/>
                  </a:moveTo>
                  <a:lnTo>
                    <a:pt x="258" y="0"/>
                  </a:lnTo>
                  <a:lnTo>
                    <a:pt x="259" y="0"/>
                  </a:lnTo>
                </a:path>
              </a:pathLst>
            </a:custGeom>
            <a:noFill/>
            <a:ln w="0">
              <a:solidFill>
                <a:srgbClr val="000000"/>
              </a:solidFill>
              <a:prstDash val="solid"/>
              <a:round/>
              <a:headEnd/>
              <a:tailEnd/>
            </a:ln>
          </p:spPr>
          <p:txBody>
            <a:bodyPr/>
            <a:lstStyle/>
            <a:p>
              <a:endParaRPr lang="el-GR"/>
            </a:p>
          </p:txBody>
        </p:sp>
        <p:sp>
          <p:nvSpPr>
            <p:cNvPr id="443" name="Freeform 440"/>
            <p:cNvSpPr>
              <a:spLocks/>
            </p:cNvSpPr>
            <p:nvPr/>
          </p:nvSpPr>
          <p:spPr bwMode="auto">
            <a:xfrm>
              <a:off x="4639" y="2668"/>
              <a:ext cx="24" cy="24"/>
            </a:xfrm>
            <a:custGeom>
              <a:avLst/>
              <a:gdLst/>
              <a:ahLst/>
              <a:cxnLst>
                <a:cxn ang="0">
                  <a:pos x="0" y="143"/>
                </a:cxn>
                <a:cxn ang="0">
                  <a:pos x="142" y="0"/>
                </a:cxn>
                <a:cxn ang="0">
                  <a:pos x="143" y="0"/>
                </a:cxn>
              </a:cxnLst>
              <a:rect l="0" t="0" r="r" b="b"/>
              <a:pathLst>
                <a:path w="143" h="143">
                  <a:moveTo>
                    <a:pt x="0" y="143"/>
                  </a:moveTo>
                  <a:lnTo>
                    <a:pt x="142" y="0"/>
                  </a:lnTo>
                  <a:lnTo>
                    <a:pt x="143" y="0"/>
                  </a:lnTo>
                </a:path>
              </a:pathLst>
            </a:custGeom>
            <a:noFill/>
            <a:ln w="0">
              <a:solidFill>
                <a:srgbClr val="000000"/>
              </a:solidFill>
              <a:prstDash val="solid"/>
              <a:round/>
              <a:headEnd/>
              <a:tailEnd/>
            </a:ln>
          </p:spPr>
          <p:txBody>
            <a:bodyPr/>
            <a:lstStyle/>
            <a:p>
              <a:endParaRPr lang="el-GR"/>
            </a:p>
          </p:txBody>
        </p:sp>
        <p:sp>
          <p:nvSpPr>
            <p:cNvPr id="444" name="Freeform 441"/>
            <p:cNvSpPr>
              <a:spLocks/>
            </p:cNvSpPr>
            <p:nvPr/>
          </p:nvSpPr>
          <p:spPr bwMode="auto">
            <a:xfrm>
              <a:off x="4656" y="2697"/>
              <a:ext cx="7" cy="8"/>
            </a:xfrm>
            <a:custGeom>
              <a:avLst/>
              <a:gdLst/>
              <a:ahLst/>
              <a:cxnLst>
                <a:cxn ang="0">
                  <a:pos x="0" y="45"/>
                </a:cxn>
                <a:cxn ang="0">
                  <a:pos x="45" y="0"/>
                </a:cxn>
                <a:cxn ang="0">
                  <a:pos x="46" y="0"/>
                </a:cxn>
              </a:cxnLst>
              <a:rect l="0" t="0" r="r" b="b"/>
              <a:pathLst>
                <a:path w="46" h="45">
                  <a:moveTo>
                    <a:pt x="0" y="45"/>
                  </a:moveTo>
                  <a:lnTo>
                    <a:pt x="45" y="0"/>
                  </a:lnTo>
                  <a:lnTo>
                    <a:pt x="46" y="0"/>
                  </a:lnTo>
                </a:path>
              </a:pathLst>
            </a:custGeom>
            <a:noFill/>
            <a:ln w="0">
              <a:solidFill>
                <a:srgbClr val="000000"/>
              </a:solidFill>
              <a:prstDash val="solid"/>
              <a:round/>
              <a:headEnd/>
              <a:tailEnd/>
            </a:ln>
          </p:spPr>
          <p:txBody>
            <a:bodyPr/>
            <a:lstStyle/>
            <a:p>
              <a:endParaRPr lang="el-GR"/>
            </a:p>
          </p:txBody>
        </p:sp>
        <p:sp>
          <p:nvSpPr>
            <p:cNvPr id="445" name="Freeform 442"/>
            <p:cNvSpPr>
              <a:spLocks/>
            </p:cNvSpPr>
            <p:nvPr/>
          </p:nvSpPr>
          <p:spPr bwMode="auto">
            <a:xfrm>
              <a:off x="4231" y="2718"/>
              <a:ext cx="1" cy="1"/>
            </a:xfrm>
            <a:custGeom>
              <a:avLst/>
              <a:gdLst/>
              <a:ahLst/>
              <a:cxnLst>
                <a:cxn ang="0">
                  <a:pos x="1" y="1"/>
                </a:cxn>
                <a:cxn ang="0">
                  <a:pos x="0" y="0"/>
                </a:cxn>
                <a:cxn ang="0">
                  <a:pos x="1" y="0"/>
                </a:cxn>
              </a:cxnLst>
              <a:rect l="0" t="0" r="r" b="b"/>
              <a:pathLst>
                <a:path w="1" h="1">
                  <a:moveTo>
                    <a:pt x="1" y="1"/>
                  </a:moveTo>
                  <a:lnTo>
                    <a:pt x="0" y="0"/>
                  </a:lnTo>
                  <a:lnTo>
                    <a:pt x="1" y="0"/>
                  </a:lnTo>
                </a:path>
              </a:pathLst>
            </a:custGeom>
            <a:noFill/>
            <a:ln w="0">
              <a:solidFill>
                <a:srgbClr val="000000"/>
              </a:solidFill>
              <a:prstDash val="solid"/>
              <a:round/>
              <a:headEnd/>
              <a:tailEnd/>
            </a:ln>
          </p:spPr>
          <p:txBody>
            <a:bodyPr/>
            <a:lstStyle/>
            <a:p>
              <a:endParaRPr lang="el-GR"/>
            </a:p>
          </p:txBody>
        </p:sp>
        <p:sp>
          <p:nvSpPr>
            <p:cNvPr id="446" name="Freeform 443"/>
            <p:cNvSpPr>
              <a:spLocks/>
            </p:cNvSpPr>
            <p:nvPr/>
          </p:nvSpPr>
          <p:spPr bwMode="auto">
            <a:xfrm>
              <a:off x="4231" y="2689"/>
              <a:ext cx="11" cy="12"/>
            </a:xfrm>
            <a:custGeom>
              <a:avLst/>
              <a:gdLst/>
              <a:ahLst/>
              <a:cxnLst>
                <a:cxn ang="0">
                  <a:pos x="67" y="69"/>
                </a:cxn>
                <a:cxn ang="0">
                  <a:pos x="0" y="0"/>
                </a:cxn>
                <a:cxn ang="0">
                  <a:pos x="1" y="0"/>
                </a:cxn>
              </a:cxnLst>
              <a:rect l="0" t="0" r="r" b="b"/>
              <a:pathLst>
                <a:path w="67" h="69">
                  <a:moveTo>
                    <a:pt x="67" y="69"/>
                  </a:moveTo>
                  <a:lnTo>
                    <a:pt x="0" y="0"/>
                  </a:lnTo>
                  <a:lnTo>
                    <a:pt x="1" y="0"/>
                  </a:lnTo>
                </a:path>
              </a:pathLst>
            </a:custGeom>
            <a:noFill/>
            <a:ln w="0">
              <a:solidFill>
                <a:srgbClr val="000000"/>
              </a:solidFill>
              <a:prstDash val="solid"/>
              <a:round/>
              <a:headEnd/>
              <a:tailEnd/>
            </a:ln>
          </p:spPr>
          <p:txBody>
            <a:bodyPr/>
            <a:lstStyle/>
            <a:p>
              <a:endParaRPr lang="el-GR"/>
            </a:p>
          </p:txBody>
        </p:sp>
        <p:sp>
          <p:nvSpPr>
            <p:cNvPr id="447" name="Freeform 444"/>
            <p:cNvSpPr>
              <a:spLocks/>
            </p:cNvSpPr>
            <p:nvPr/>
          </p:nvSpPr>
          <p:spPr bwMode="auto">
            <a:xfrm>
              <a:off x="3997" y="2455"/>
              <a:ext cx="11" cy="11"/>
            </a:xfrm>
            <a:custGeom>
              <a:avLst/>
              <a:gdLst/>
              <a:ahLst/>
              <a:cxnLst>
                <a:cxn ang="0">
                  <a:pos x="66" y="67"/>
                </a:cxn>
                <a:cxn ang="0">
                  <a:pos x="0" y="0"/>
                </a:cxn>
                <a:cxn ang="0">
                  <a:pos x="1" y="0"/>
                </a:cxn>
              </a:cxnLst>
              <a:rect l="0" t="0" r="r" b="b"/>
              <a:pathLst>
                <a:path w="66" h="67">
                  <a:moveTo>
                    <a:pt x="66" y="67"/>
                  </a:moveTo>
                  <a:lnTo>
                    <a:pt x="0" y="0"/>
                  </a:lnTo>
                  <a:lnTo>
                    <a:pt x="1" y="0"/>
                  </a:lnTo>
                </a:path>
              </a:pathLst>
            </a:custGeom>
            <a:noFill/>
            <a:ln w="0">
              <a:solidFill>
                <a:srgbClr val="000000"/>
              </a:solidFill>
              <a:prstDash val="solid"/>
              <a:round/>
              <a:headEnd/>
              <a:tailEnd/>
            </a:ln>
          </p:spPr>
          <p:txBody>
            <a:bodyPr/>
            <a:lstStyle/>
            <a:p>
              <a:endParaRPr lang="el-GR"/>
            </a:p>
          </p:txBody>
        </p:sp>
        <p:sp>
          <p:nvSpPr>
            <p:cNvPr id="448" name="Freeform 445"/>
            <p:cNvSpPr>
              <a:spLocks/>
            </p:cNvSpPr>
            <p:nvPr/>
          </p:nvSpPr>
          <p:spPr bwMode="auto">
            <a:xfrm>
              <a:off x="4231" y="2661"/>
              <a:ext cx="28" cy="28"/>
            </a:xfrm>
            <a:custGeom>
              <a:avLst/>
              <a:gdLst/>
              <a:ahLst/>
              <a:cxnLst>
                <a:cxn ang="0">
                  <a:pos x="170" y="171"/>
                </a:cxn>
                <a:cxn ang="0">
                  <a:pos x="0" y="0"/>
                </a:cxn>
                <a:cxn ang="0">
                  <a:pos x="1" y="0"/>
                </a:cxn>
              </a:cxnLst>
              <a:rect l="0" t="0" r="r" b="b"/>
              <a:pathLst>
                <a:path w="170" h="171">
                  <a:moveTo>
                    <a:pt x="170" y="171"/>
                  </a:moveTo>
                  <a:lnTo>
                    <a:pt x="0" y="0"/>
                  </a:lnTo>
                  <a:lnTo>
                    <a:pt x="1" y="0"/>
                  </a:lnTo>
                </a:path>
              </a:pathLst>
            </a:custGeom>
            <a:noFill/>
            <a:ln w="0">
              <a:solidFill>
                <a:srgbClr val="000000"/>
              </a:solidFill>
              <a:prstDash val="solid"/>
              <a:round/>
              <a:headEnd/>
              <a:tailEnd/>
            </a:ln>
          </p:spPr>
          <p:txBody>
            <a:bodyPr/>
            <a:lstStyle/>
            <a:p>
              <a:endParaRPr lang="el-GR"/>
            </a:p>
          </p:txBody>
        </p:sp>
        <p:sp>
          <p:nvSpPr>
            <p:cNvPr id="449" name="Freeform 446"/>
            <p:cNvSpPr>
              <a:spLocks/>
            </p:cNvSpPr>
            <p:nvPr/>
          </p:nvSpPr>
          <p:spPr bwMode="auto">
            <a:xfrm>
              <a:off x="4002" y="2431"/>
              <a:ext cx="35" cy="35"/>
            </a:xfrm>
            <a:custGeom>
              <a:avLst/>
              <a:gdLst/>
              <a:ahLst/>
              <a:cxnLst>
                <a:cxn ang="0">
                  <a:pos x="209" y="211"/>
                </a:cxn>
                <a:cxn ang="0">
                  <a:pos x="0" y="0"/>
                </a:cxn>
                <a:cxn ang="0">
                  <a:pos x="1" y="0"/>
                </a:cxn>
              </a:cxnLst>
              <a:rect l="0" t="0" r="r" b="b"/>
              <a:pathLst>
                <a:path w="209" h="211">
                  <a:moveTo>
                    <a:pt x="209" y="211"/>
                  </a:moveTo>
                  <a:lnTo>
                    <a:pt x="0" y="0"/>
                  </a:lnTo>
                  <a:lnTo>
                    <a:pt x="1" y="0"/>
                  </a:lnTo>
                </a:path>
              </a:pathLst>
            </a:custGeom>
            <a:noFill/>
            <a:ln w="0">
              <a:solidFill>
                <a:srgbClr val="000000"/>
              </a:solidFill>
              <a:prstDash val="solid"/>
              <a:round/>
              <a:headEnd/>
              <a:tailEnd/>
            </a:ln>
          </p:spPr>
          <p:txBody>
            <a:bodyPr/>
            <a:lstStyle/>
            <a:p>
              <a:endParaRPr lang="el-GR"/>
            </a:p>
          </p:txBody>
        </p:sp>
        <p:sp>
          <p:nvSpPr>
            <p:cNvPr id="450" name="Freeform 447"/>
            <p:cNvSpPr>
              <a:spLocks/>
            </p:cNvSpPr>
            <p:nvPr/>
          </p:nvSpPr>
          <p:spPr bwMode="auto">
            <a:xfrm>
              <a:off x="4231" y="2632"/>
              <a:ext cx="48" cy="48"/>
            </a:xfrm>
            <a:custGeom>
              <a:avLst/>
              <a:gdLst/>
              <a:ahLst/>
              <a:cxnLst>
                <a:cxn ang="0">
                  <a:pos x="290" y="293"/>
                </a:cxn>
                <a:cxn ang="0">
                  <a:pos x="0" y="0"/>
                </a:cxn>
                <a:cxn ang="0">
                  <a:pos x="1" y="0"/>
                </a:cxn>
              </a:cxnLst>
              <a:rect l="0" t="0" r="r" b="b"/>
              <a:pathLst>
                <a:path w="290" h="293">
                  <a:moveTo>
                    <a:pt x="290" y="293"/>
                  </a:moveTo>
                  <a:lnTo>
                    <a:pt x="0" y="0"/>
                  </a:lnTo>
                  <a:lnTo>
                    <a:pt x="1" y="0"/>
                  </a:lnTo>
                </a:path>
              </a:pathLst>
            </a:custGeom>
            <a:noFill/>
            <a:ln w="0">
              <a:solidFill>
                <a:srgbClr val="000000"/>
              </a:solidFill>
              <a:prstDash val="solid"/>
              <a:round/>
              <a:headEnd/>
              <a:tailEnd/>
            </a:ln>
          </p:spPr>
          <p:txBody>
            <a:bodyPr/>
            <a:lstStyle/>
            <a:p>
              <a:endParaRPr lang="el-GR"/>
            </a:p>
          </p:txBody>
        </p:sp>
        <p:sp>
          <p:nvSpPr>
            <p:cNvPr id="451" name="Freeform 448"/>
            <p:cNvSpPr>
              <a:spLocks/>
            </p:cNvSpPr>
            <p:nvPr/>
          </p:nvSpPr>
          <p:spPr bwMode="auto">
            <a:xfrm>
              <a:off x="4231" y="2603"/>
              <a:ext cx="70" cy="70"/>
            </a:xfrm>
            <a:custGeom>
              <a:avLst/>
              <a:gdLst/>
              <a:ahLst/>
              <a:cxnLst>
                <a:cxn ang="0">
                  <a:pos x="421" y="423"/>
                </a:cxn>
                <a:cxn ang="0">
                  <a:pos x="0" y="0"/>
                </a:cxn>
                <a:cxn ang="0">
                  <a:pos x="1" y="0"/>
                </a:cxn>
              </a:cxnLst>
              <a:rect l="0" t="0" r="r" b="b"/>
              <a:pathLst>
                <a:path w="421" h="423">
                  <a:moveTo>
                    <a:pt x="421" y="423"/>
                  </a:moveTo>
                  <a:lnTo>
                    <a:pt x="0" y="0"/>
                  </a:lnTo>
                  <a:lnTo>
                    <a:pt x="1" y="0"/>
                  </a:lnTo>
                </a:path>
              </a:pathLst>
            </a:custGeom>
            <a:noFill/>
            <a:ln w="0">
              <a:solidFill>
                <a:srgbClr val="000000"/>
              </a:solidFill>
              <a:prstDash val="solid"/>
              <a:round/>
              <a:headEnd/>
              <a:tailEnd/>
            </a:ln>
          </p:spPr>
          <p:txBody>
            <a:bodyPr/>
            <a:lstStyle/>
            <a:p>
              <a:endParaRPr lang="el-GR"/>
            </a:p>
          </p:txBody>
        </p:sp>
        <p:sp>
          <p:nvSpPr>
            <p:cNvPr id="452" name="Freeform 449"/>
            <p:cNvSpPr>
              <a:spLocks/>
            </p:cNvSpPr>
            <p:nvPr/>
          </p:nvSpPr>
          <p:spPr bwMode="auto">
            <a:xfrm>
              <a:off x="4002" y="2374"/>
              <a:ext cx="92" cy="92"/>
            </a:xfrm>
            <a:custGeom>
              <a:avLst/>
              <a:gdLst/>
              <a:ahLst/>
              <a:cxnLst>
                <a:cxn ang="0">
                  <a:pos x="553" y="554"/>
                </a:cxn>
                <a:cxn ang="0">
                  <a:pos x="0" y="0"/>
                </a:cxn>
                <a:cxn ang="0">
                  <a:pos x="1" y="0"/>
                </a:cxn>
              </a:cxnLst>
              <a:rect l="0" t="0" r="r" b="b"/>
              <a:pathLst>
                <a:path w="553" h="554">
                  <a:moveTo>
                    <a:pt x="553" y="554"/>
                  </a:moveTo>
                  <a:lnTo>
                    <a:pt x="0" y="0"/>
                  </a:lnTo>
                  <a:lnTo>
                    <a:pt x="1" y="0"/>
                  </a:lnTo>
                </a:path>
              </a:pathLst>
            </a:custGeom>
            <a:noFill/>
            <a:ln w="0">
              <a:solidFill>
                <a:srgbClr val="000000"/>
              </a:solidFill>
              <a:prstDash val="solid"/>
              <a:round/>
              <a:headEnd/>
              <a:tailEnd/>
            </a:ln>
          </p:spPr>
          <p:txBody>
            <a:bodyPr/>
            <a:lstStyle/>
            <a:p>
              <a:endParaRPr lang="el-GR"/>
            </a:p>
          </p:txBody>
        </p:sp>
        <p:sp>
          <p:nvSpPr>
            <p:cNvPr id="453" name="Freeform 450"/>
            <p:cNvSpPr>
              <a:spLocks/>
            </p:cNvSpPr>
            <p:nvPr/>
          </p:nvSpPr>
          <p:spPr bwMode="auto">
            <a:xfrm>
              <a:off x="4231" y="2574"/>
              <a:ext cx="93" cy="94"/>
            </a:xfrm>
            <a:custGeom>
              <a:avLst/>
              <a:gdLst/>
              <a:ahLst/>
              <a:cxnLst>
                <a:cxn ang="0">
                  <a:pos x="560" y="563"/>
                </a:cxn>
                <a:cxn ang="0">
                  <a:pos x="0" y="0"/>
                </a:cxn>
                <a:cxn ang="0">
                  <a:pos x="1" y="0"/>
                </a:cxn>
              </a:cxnLst>
              <a:rect l="0" t="0" r="r" b="b"/>
              <a:pathLst>
                <a:path w="560" h="563">
                  <a:moveTo>
                    <a:pt x="560" y="563"/>
                  </a:moveTo>
                  <a:lnTo>
                    <a:pt x="0" y="0"/>
                  </a:lnTo>
                  <a:lnTo>
                    <a:pt x="1" y="0"/>
                  </a:lnTo>
                </a:path>
              </a:pathLst>
            </a:custGeom>
            <a:noFill/>
            <a:ln w="0">
              <a:solidFill>
                <a:srgbClr val="000000"/>
              </a:solidFill>
              <a:prstDash val="solid"/>
              <a:round/>
              <a:headEnd/>
              <a:tailEnd/>
            </a:ln>
          </p:spPr>
          <p:txBody>
            <a:bodyPr/>
            <a:lstStyle/>
            <a:p>
              <a:endParaRPr lang="el-GR"/>
            </a:p>
          </p:txBody>
        </p:sp>
        <p:sp>
          <p:nvSpPr>
            <p:cNvPr id="454" name="Freeform 451"/>
            <p:cNvSpPr>
              <a:spLocks/>
            </p:cNvSpPr>
            <p:nvPr/>
          </p:nvSpPr>
          <p:spPr bwMode="auto">
            <a:xfrm>
              <a:off x="4031"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455" name="Freeform 452"/>
            <p:cNvSpPr>
              <a:spLocks/>
            </p:cNvSpPr>
            <p:nvPr/>
          </p:nvSpPr>
          <p:spPr bwMode="auto">
            <a:xfrm>
              <a:off x="4231" y="2545"/>
              <a:ext cx="117" cy="119"/>
            </a:xfrm>
            <a:custGeom>
              <a:avLst/>
              <a:gdLst/>
              <a:ahLst/>
              <a:cxnLst>
                <a:cxn ang="0">
                  <a:pos x="705" y="709"/>
                </a:cxn>
                <a:cxn ang="0">
                  <a:pos x="0" y="0"/>
                </a:cxn>
                <a:cxn ang="0">
                  <a:pos x="1" y="0"/>
                </a:cxn>
              </a:cxnLst>
              <a:rect l="0" t="0" r="r" b="b"/>
              <a:pathLst>
                <a:path w="705" h="709">
                  <a:moveTo>
                    <a:pt x="705" y="709"/>
                  </a:moveTo>
                  <a:lnTo>
                    <a:pt x="0" y="0"/>
                  </a:lnTo>
                  <a:lnTo>
                    <a:pt x="1" y="0"/>
                  </a:lnTo>
                </a:path>
              </a:pathLst>
            </a:custGeom>
            <a:noFill/>
            <a:ln w="0">
              <a:solidFill>
                <a:srgbClr val="000000"/>
              </a:solidFill>
              <a:prstDash val="solid"/>
              <a:round/>
              <a:headEnd/>
              <a:tailEnd/>
            </a:ln>
          </p:spPr>
          <p:txBody>
            <a:bodyPr/>
            <a:lstStyle/>
            <a:p>
              <a:endParaRPr lang="el-GR"/>
            </a:p>
          </p:txBody>
        </p:sp>
        <p:sp>
          <p:nvSpPr>
            <p:cNvPr id="456" name="Freeform 453"/>
            <p:cNvSpPr>
              <a:spLocks/>
            </p:cNvSpPr>
            <p:nvPr/>
          </p:nvSpPr>
          <p:spPr bwMode="auto">
            <a:xfrm>
              <a:off x="4060" y="2374"/>
              <a:ext cx="91"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457" name="Freeform 454"/>
            <p:cNvSpPr>
              <a:spLocks/>
            </p:cNvSpPr>
            <p:nvPr/>
          </p:nvSpPr>
          <p:spPr bwMode="auto">
            <a:xfrm>
              <a:off x="4231" y="2516"/>
              <a:ext cx="143" cy="144"/>
            </a:xfrm>
            <a:custGeom>
              <a:avLst/>
              <a:gdLst/>
              <a:ahLst/>
              <a:cxnLst>
                <a:cxn ang="0">
                  <a:pos x="858" y="863"/>
                </a:cxn>
                <a:cxn ang="0">
                  <a:pos x="0" y="0"/>
                </a:cxn>
                <a:cxn ang="0">
                  <a:pos x="1" y="0"/>
                </a:cxn>
              </a:cxnLst>
              <a:rect l="0" t="0" r="r" b="b"/>
              <a:pathLst>
                <a:path w="858" h="863">
                  <a:moveTo>
                    <a:pt x="858" y="863"/>
                  </a:moveTo>
                  <a:lnTo>
                    <a:pt x="0" y="0"/>
                  </a:lnTo>
                  <a:lnTo>
                    <a:pt x="1" y="0"/>
                  </a:lnTo>
                </a:path>
              </a:pathLst>
            </a:custGeom>
            <a:noFill/>
            <a:ln w="0">
              <a:solidFill>
                <a:srgbClr val="000000"/>
              </a:solidFill>
              <a:prstDash val="solid"/>
              <a:round/>
              <a:headEnd/>
              <a:tailEnd/>
            </a:ln>
          </p:spPr>
          <p:txBody>
            <a:bodyPr/>
            <a:lstStyle/>
            <a:p>
              <a:endParaRPr lang="el-GR"/>
            </a:p>
          </p:txBody>
        </p:sp>
        <p:sp>
          <p:nvSpPr>
            <p:cNvPr id="458" name="Freeform 455"/>
            <p:cNvSpPr>
              <a:spLocks/>
            </p:cNvSpPr>
            <p:nvPr/>
          </p:nvSpPr>
          <p:spPr bwMode="auto">
            <a:xfrm>
              <a:off x="4088" y="2374"/>
              <a:ext cx="92" cy="92"/>
            </a:xfrm>
            <a:custGeom>
              <a:avLst/>
              <a:gdLst/>
              <a:ahLst/>
              <a:cxnLst>
                <a:cxn ang="0">
                  <a:pos x="552" y="554"/>
                </a:cxn>
                <a:cxn ang="0">
                  <a:pos x="0" y="0"/>
                </a:cxn>
                <a:cxn ang="0">
                  <a:pos x="1" y="0"/>
                </a:cxn>
              </a:cxnLst>
              <a:rect l="0" t="0" r="r" b="b"/>
              <a:pathLst>
                <a:path w="552" h="554">
                  <a:moveTo>
                    <a:pt x="552" y="554"/>
                  </a:moveTo>
                  <a:lnTo>
                    <a:pt x="0" y="0"/>
                  </a:lnTo>
                  <a:lnTo>
                    <a:pt x="1" y="0"/>
                  </a:lnTo>
                </a:path>
              </a:pathLst>
            </a:custGeom>
            <a:noFill/>
            <a:ln w="0">
              <a:solidFill>
                <a:srgbClr val="000000"/>
              </a:solidFill>
              <a:prstDash val="solid"/>
              <a:round/>
              <a:headEnd/>
              <a:tailEnd/>
            </a:ln>
          </p:spPr>
          <p:txBody>
            <a:bodyPr/>
            <a:lstStyle/>
            <a:p>
              <a:endParaRPr lang="el-GR"/>
            </a:p>
          </p:txBody>
        </p:sp>
        <p:sp>
          <p:nvSpPr>
            <p:cNvPr id="459" name="Freeform 456"/>
            <p:cNvSpPr>
              <a:spLocks/>
            </p:cNvSpPr>
            <p:nvPr/>
          </p:nvSpPr>
          <p:spPr bwMode="auto">
            <a:xfrm>
              <a:off x="4231" y="2488"/>
              <a:ext cx="169" cy="170"/>
            </a:xfrm>
            <a:custGeom>
              <a:avLst/>
              <a:gdLst/>
              <a:ahLst/>
              <a:cxnLst>
                <a:cxn ang="0">
                  <a:pos x="1017" y="1021"/>
                </a:cxn>
                <a:cxn ang="0">
                  <a:pos x="0" y="0"/>
                </a:cxn>
                <a:cxn ang="0">
                  <a:pos x="1" y="0"/>
                </a:cxn>
              </a:cxnLst>
              <a:rect l="0" t="0" r="r" b="b"/>
              <a:pathLst>
                <a:path w="1017" h="1021">
                  <a:moveTo>
                    <a:pt x="1017" y="1021"/>
                  </a:moveTo>
                  <a:lnTo>
                    <a:pt x="0" y="0"/>
                  </a:lnTo>
                  <a:lnTo>
                    <a:pt x="1" y="0"/>
                  </a:lnTo>
                </a:path>
              </a:pathLst>
            </a:custGeom>
            <a:noFill/>
            <a:ln w="0">
              <a:solidFill>
                <a:srgbClr val="000000"/>
              </a:solidFill>
              <a:prstDash val="solid"/>
              <a:round/>
              <a:headEnd/>
              <a:tailEnd/>
            </a:ln>
          </p:spPr>
          <p:txBody>
            <a:bodyPr/>
            <a:lstStyle/>
            <a:p>
              <a:endParaRPr lang="el-GR"/>
            </a:p>
          </p:txBody>
        </p:sp>
        <p:sp>
          <p:nvSpPr>
            <p:cNvPr id="460" name="Freeform 457"/>
            <p:cNvSpPr>
              <a:spLocks/>
            </p:cNvSpPr>
            <p:nvPr/>
          </p:nvSpPr>
          <p:spPr bwMode="auto">
            <a:xfrm>
              <a:off x="4117" y="2374"/>
              <a:ext cx="92" cy="92"/>
            </a:xfrm>
            <a:custGeom>
              <a:avLst/>
              <a:gdLst/>
              <a:ahLst/>
              <a:cxnLst>
                <a:cxn ang="0">
                  <a:pos x="551" y="554"/>
                </a:cxn>
                <a:cxn ang="0">
                  <a:pos x="0" y="0"/>
                </a:cxn>
                <a:cxn ang="0">
                  <a:pos x="1" y="0"/>
                </a:cxn>
              </a:cxnLst>
              <a:rect l="0" t="0" r="r" b="b"/>
              <a:pathLst>
                <a:path w="551" h="554">
                  <a:moveTo>
                    <a:pt x="551" y="554"/>
                  </a:moveTo>
                  <a:lnTo>
                    <a:pt x="0" y="0"/>
                  </a:lnTo>
                  <a:lnTo>
                    <a:pt x="1" y="0"/>
                  </a:lnTo>
                </a:path>
              </a:pathLst>
            </a:custGeom>
            <a:noFill/>
            <a:ln w="0">
              <a:solidFill>
                <a:srgbClr val="000000"/>
              </a:solidFill>
              <a:prstDash val="solid"/>
              <a:round/>
              <a:headEnd/>
              <a:tailEnd/>
            </a:ln>
          </p:spPr>
          <p:txBody>
            <a:bodyPr/>
            <a:lstStyle/>
            <a:p>
              <a:endParaRPr lang="el-GR"/>
            </a:p>
          </p:txBody>
        </p:sp>
        <p:sp>
          <p:nvSpPr>
            <p:cNvPr id="461" name="Freeform 458"/>
            <p:cNvSpPr>
              <a:spLocks/>
            </p:cNvSpPr>
            <p:nvPr/>
          </p:nvSpPr>
          <p:spPr bwMode="auto">
            <a:xfrm>
              <a:off x="4146" y="2374"/>
              <a:ext cx="255" cy="256"/>
            </a:xfrm>
            <a:custGeom>
              <a:avLst/>
              <a:gdLst/>
              <a:ahLst/>
              <a:cxnLst>
                <a:cxn ang="0">
                  <a:pos x="1529" y="1535"/>
                </a:cxn>
                <a:cxn ang="0">
                  <a:pos x="0" y="0"/>
                </a:cxn>
                <a:cxn ang="0">
                  <a:pos x="1" y="0"/>
                </a:cxn>
              </a:cxnLst>
              <a:rect l="0" t="0" r="r" b="b"/>
              <a:pathLst>
                <a:path w="1529" h="1535">
                  <a:moveTo>
                    <a:pt x="1529" y="1535"/>
                  </a:moveTo>
                  <a:lnTo>
                    <a:pt x="0" y="0"/>
                  </a:lnTo>
                  <a:lnTo>
                    <a:pt x="1" y="0"/>
                  </a:lnTo>
                </a:path>
              </a:pathLst>
            </a:custGeom>
            <a:noFill/>
            <a:ln w="0">
              <a:solidFill>
                <a:srgbClr val="000000"/>
              </a:solidFill>
              <a:prstDash val="solid"/>
              <a:round/>
              <a:headEnd/>
              <a:tailEnd/>
            </a:ln>
          </p:spPr>
          <p:txBody>
            <a:bodyPr/>
            <a:lstStyle/>
            <a:p>
              <a:endParaRPr lang="el-GR"/>
            </a:p>
          </p:txBody>
        </p:sp>
        <p:sp>
          <p:nvSpPr>
            <p:cNvPr id="462" name="Freeform 459"/>
            <p:cNvSpPr>
              <a:spLocks/>
            </p:cNvSpPr>
            <p:nvPr/>
          </p:nvSpPr>
          <p:spPr bwMode="auto">
            <a:xfrm>
              <a:off x="4174" y="2374"/>
              <a:ext cx="227" cy="227"/>
            </a:xfrm>
            <a:custGeom>
              <a:avLst/>
              <a:gdLst/>
              <a:ahLst/>
              <a:cxnLst>
                <a:cxn ang="0">
                  <a:pos x="1357" y="1363"/>
                </a:cxn>
                <a:cxn ang="0">
                  <a:pos x="0" y="0"/>
                </a:cxn>
                <a:cxn ang="0">
                  <a:pos x="1" y="0"/>
                </a:cxn>
              </a:cxnLst>
              <a:rect l="0" t="0" r="r" b="b"/>
              <a:pathLst>
                <a:path w="1357" h="1363">
                  <a:moveTo>
                    <a:pt x="1357" y="1363"/>
                  </a:moveTo>
                  <a:lnTo>
                    <a:pt x="0" y="0"/>
                  </a:lnTo>
                  <a:lnTo>
                    <a:pt x="1" y="0"/>
                  </a:lnTo>
                </a:path>
              </a:pathLst>
            </a:custGeom>
            <a:noFill/>
            <a:ln w="0">
              <a:solidFill>
                <a:srgbClr val="000000"/>
              </a:solidFill>
              <a:prstDash val="solid"/>
              <a:round/>
              <a:headEnd/>
              <a:tailEnd/>
            </a:ln>
          </p:spPr>
          <p:txBody>
            <a:bodyPr/>
            <a:lstStyle/>
            <a:p>
              <a:endParaRPr lang="el-GR"/>
            </a:p>
          </p:txBody>
        </p:sp>
        <p:sp>
          <p:nvSpPr>
            <p:cNvPr id="463" name="Freeform 460"/>
            <p:cNvSpPr>
              <a:spLocks/>
            </p:cNvSpPr>
            <p:nvPr/>
          </p:nvSpPr>
          <p:spPr bwMode="auto">
            <a:xfrm>
              <a:off x="4203" y="2374"/>
              <a:ext cx="198" cy="198"/>
            </a:xfrm>
            <a:custGeom>
              <a:avLst/>
              <a:gdLst/>
              <a:ahLst/>
              <a:cxnLst>
                <a:cxn ang="0">
                  <a:pos x="1185" y="1189"/>
                </a:cxn>
                <a:cxn ang="0">
                  <a:pos x="0" y="0"/>
                </a:cxn>
                <a:cxn ang="0">
                  <a:pos x="1" y="0"/>
                </a:cxn>
              </a:cxnLst>
              <a:rect l="0" t="0" r="r" b="b"/>
              <a:pathLst>
                <a:path w="1185" h="1189">
                  <a:moveTo>
                    <a:pt x="1185" y="1189"/>
                  </a:moveTo>
                  <a:lnTo>
                    <a:pt x="0" y="0"/>
                  </a:lnTo>
                  <a:lnTo>
                    <a:pt x="1" y="0"/>
                  </a:lnTo>
                </a:path>
              </a:pathLst>
            </a:custGeom>
            <a:noFill/>
            <a:ln w="0">
              <a:solidFill>
                <a:srgbClr val="000000"/>
              </a:solidFill>
              <a:prstDash val="solid"/>
              <a:round/>
              <a:headEnd/>
              <a:tailEnd/>
            </a:ln>
          </p:spPr>
          <p:txBody>
            <a:bodyPr/>
            <a:lstStyle/>
            <a:p>
              <a:endParaRPr lang="el-GR"/>
            </a:p>
          </p:txBody>
        </p:sp>
        <p:sp>
          <p:nvSpPr>
            <p:cNvPr id="464" name="Freeform 461"/>
            <p:cNvSpPr>
              <a:spLocks/>
            </p:cNvSpPr>
            <p:nvPr/>
          </p:nvSpPr>
          <p:spPr bwMode="auto">
            <a:xfrm>
              <a:off x="4493" y="2635"/>
              <a:ext cx="24" cy="25"/>
            </a:xfrm>
            <a:custGeom>
              <a:avLst/>
              <a:gdLst/>
              <a:ahLst/>
              <a:cxnLst>
                <a:cxn ang="0">
                  <a:pos x="147" y="146"/>
                </a:cxn>
                <a:cxn ang="0">
                  <a:pos x="0" y="0"/>
                </a:cxn>
                <a:cxn ang="0">
                  <a:pos x="1" y="0"/>
                </a:cxn>
              </a:cxnLst>
              <a:rect l="0" t="0" r="r" b="b"/>
              <a:pathLst>
                <a:path w="147" h="146">
                  <a:moveTo>
                    <a:pt x="147" y="146"/>
                  </a:moveTo>
                  <a:lnTo>
                    <a:pt x="0" y="0"/>
                  </a:lnTo>
                  <a:lnTo>
                    <a:pt x="1" y="0"/>
                  </a:lnTo>
                </a:path>
              </a:pathLst>
            </a:custGeom>
            <a:noFill/>
            <a:ln w="0">
              <a:solidFill>
                <a:srgbClr val="000000"/>
              </a:solidFill>
              <a:prstDash val="solid"/>
              <a:round/>
              <a:headEnd/>
              <a:tailEnd/>
            </a:ln>
          </p:spPr>
          <p:txBody>
            <a:bodyPr/>
            <a:lstStyle/>
            <a:p>
              <a:endParaRPr lang="el-GR"/>
            </a:p>
          </p:txBody>
        </p:sp>
        <p:sp>
          <p:nvSpPr>
            <p:cNvPr id="465" name="Freeform 462"/>
            <p:cNvSpPr>
              <a:spLocks/>
            </p:cNvSpPr>
            <p:nvPr/>
          </p:nvSpPr>
          <p:spPr bwMode="auto">
            <a:xfrm>
              <a:off x="4231" y="2372"/>
              <a:ext cx="170" cy="171"/>
            </a:xfrm>
            <a:custGeom>
              <a:avLst/>
              <a:gdLst/>
              <a:ahLst/>
              <a:cxnLst>
                <a:cxn ang="0">
                  <a:pos x="1020" y="1025"/>
                </a:cxn>
                <a:cxn ang="0">
                  <a:pos x="0" y="0"/>
                </a:cxn>
                <a:cxn ang="0">
                  <a:pos x="1" y="0"/>
                </a:cxn>
              </a:cxnLst>
              <a:rect l="0" t="0" r="r" b="b"/>
              <a:pathLst>
                <a:path w="1020" h="1025">
                  <a:moveTo>
                    <a:pt x="1020"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66" name="Freeform 463"/>
            <p:cNvSpPr>
              <a:spLocks/>
            </p:cNvSpPr>
            <p:nvPr/>
          </p:nvSpPr>
          <p:spPr bwMode="auto">
            <a:xfrm>
              <a:off x="4493" y="2607"/>
              <a:ext cx="57" cy="57"/>
            </a:xfrm>
            <a:custGeom>
              <a:avLst/>
              <a:gdLst/>
              <a:ahLst/>
              <a:cxnLst>
                <a:cxn ang="0">
                  <a:pos x="345" y="346"/>
                </a:cxn>
                <a:cxn ang="0">
                  <a:pos x="0" y="0"/>
                </a:cxn>
                <a:cxn ang="0">
                  <a:pos x="1" y="0"/>
                </a:cxn>
              </a:cxnLst>
              <a:rect l="0" t="0" r="r" b="b"/>
              <a:pathLst>
                <a:path w="345" h="346">
                  <a:moveTo>
                    <a:pt x="345" y="346"/>
                  </a:moveTo>
                  <a:lnTo>
                    <a:pt x="0" y="0"/>
                  </a:lnTo>
                  <a:lnTo>
                    <a:pt x="1" y="0"/>
                  </a:lnTo>
                </a:path>
              </a:pathLst>
            </a:custGeom>
            <a:noFill/>
            <a:ln w="0">
              <a:solidFill>
                <a:srgbClr val="000000"/>
              </a:solidFill>
              <a:prstDash val="solid"/>
              <a:round/>
              <a:headEnd/>
              <a:tailEnd/>
            </a:ln>
          </p:spPr>
          <p:txBody>
            <a:bodyPr/>
            <a:lstStyle/>
            <a:p>
              <a:endParaRPr lang="el-GR"/>
            </a:p>
          </p:txBody>
        </p:sp>
        <p:sp>
          <p:nvSpPr>
            <p:cNvPr id="467" name="Freeform 464"/>
            <p:cNvSpPr>
              <a:spLocks/>
            </p:cNvSpPr>
            <p:nvPr/>
          </p:nvSpPr>
          <p:spPr bwMode="auto">
            <a:xfrm>
              <a:off x="4231" y="2343"/>
              <a:ext cx="170" cy="171"/>
            </a:xfrm>
            <a:custGeom>
              <a:avLst/>
              <a:gdLst/>
              <a:ahLst/>
              <a:cxnLst>
                <a:cxn ang="0">
                  <a:pos x="1020" y="1025"/>
                </a:cxn>
                <a:cxn ang="0">
                  <a:pos x="0" y="0"/>
                </a:cxn>
                <a:cxn ang="0">
                  <a:pos x="1" y="0"/>
                </a:cxn>
              </a:cxnLst>
              <a:rect l="0" t="0" r="r" b="b"/>
              <a:pathLst>
                <a:path w="1020" h="1025">
                  <a:moveTo>
                    <a:pt x="1020"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68" name="Freeform 465"/>
            <p:cNvSpPr>
              <a:spLocks/>
            </p:cNvSpPr>
            <p:nvPr/>
          </p:nvSpPr>
          <p:spPr bwMode="auto">
            <a:xfrm>
              <a:off x="4493" y="2578"/>
              <a:ext cx="93" cy="94"/>
            </a:xfrm>
            <a:custGeom>
              <a:avLst/>
              <a:gdLst/>
              <a:ahLst/>
              <a:cxnLst>
                <a:cxn ang="0">
                  <a:pos x="563" y="563"/>
                </a:cxn>
                <a:cxn ang="0">
                  <a:pos x="0" y="0"/>
                </a:cxn>
                <a:cxn ang="0">
                  <a:pos x="1" y="0"/>
                </a:cxn>
              </a:cxnLst>
              <a:rect l="0" t="0" r="r" b="b"/>
              <a:pathLst>
                <a:path w="563" h="563">
                  <a:moveTo>
                    <a:pt x="563" y="563"/>
                  </a:moveTo>
                  <a:lnTo>
                    <a:pt x="0" y="0"/>
                  </a:lnTo>
                  <a:lnTo>
                    <a:pt x="1" y="0"/>
                  </a:lnTo>
                </a:path>
              </a:pathLst>
            </a:custGeom>
            <a:noFill/>
            <a:ln w="0">
              <a:solidFill>
                <a:srgbClr val="000000"/>
              </a:solidFill>
              <a:prstDash val="solid"/>
              <a:round/>
              <a:headEnd/>
              <a:tailEnd/>
            </a:ln>
          </p:spPr>
          <p:txBody>
            <a:bodyPr/>
            <a:lstStyle/>
            <a:p>
              <a:endParaRPr lang="el-GR"/>
            </a:p>
          </p:txBody>
        </p:sp>
        <p:sp>
          <p:nvSpPr>
            <p:cNvPr id="469" name="Freeform 466"/>
            <p:cNvSpPr>
              <a:spLocks/>
            </p:cNvSpPr>
            <p:nvPr/>
          </p:nvSpPr>
          <p:spPr bwMode="auto">
            <a:xfrm>
              <a:off x="4231" y="2314"/>
              <a:ext cx="170" cy="171"/>
            </a:xfrm>
            <a:custGeom>
              <a:avLst/>
              <a:gdLst/>
              <a:ahLst/>
              <a:cxnLst>
                <a:cxn ang="0">
                  <a:pos x="1020" y="1026"/>
                </a:cxn>
                <a:cxn ang="0">
                  <a:pos x="0" y="0"/>
                </a:cxn>
                <a:cxn ang="0">
                  <a:pos x="1" y="0"/>
                </a:cxn>
              </a:cxnLst>
              <a:rect l="0" t="0" r="r" b="b"/>
              <a:pathLst>
                <a:path w="1020" h="1026">
                  <a:moveTo>
                    <a:pt x="1020" y="1026"/>
                  </a:moveTo>
                  <a:lnTo>
                    <a:pt x="0" y="0"/>
                  </a:lnTo>
                  <a:lnTo>
                    <a:pt x="1" y="0"/>
                  </a:lnTo>
                </a:path>
              </a:pathLst>
            </a:custGeom>
            <a:noFill/>
            <a:ln w="0">
              <a:solidFill>
                <a:srgbClr val="000000"/>
              </a:solidFill>
              <a:prstDash val="solid"/>
              <a:round/>
              <a:headEnd/>
              <a:tailEnd/>
            </a:ln>
          </p:spPr>
          <p:txBody>
            <a:bodyPr/>
            <a:lstStyle/>
            <a:p>
              <a:endParaRPr lang="el-GR"/>
            </a:p>
          </p:txBody>
        </p:sp>
        <p:sp>
          <p:nvSpPr>
            <p:cNvPr id="470" name="Line 467"/>
            <p:cNvSpPr>
              <a:spLocks noChangeShapeType="1"/>
            </p:cNvSpPr>
            <p:nvPr/>
          </p:nvSpPr>
          <p:spPr bwMode="auto">
            <a:xfrm>
              <a:off x="4663" y="2720"/>
              <a:ext cx="1" cy="1"/>
            </a:xfrm>
            <a:prstGeom prst="line">
              <a:avLst/>
            </a:prstGeom>
            <a:noFill/>
            <a:ln w="0">
              <a:solidFill>
                <a:srgbClr val="000000"/>
              </a:solidFill>
              <a:round/>
              <a:headEnd/>
              <a:tailEnd/>
            </a:ln>
          </p:spPr>
          <p:txBody>
            <a:bodyPr/>
            <a:lstStyle/>
            <a:p>
              <a:endParaRPr lang="el-GR"/>
            </a:p>
          </p:txBody>
        </p:sp>
        <p:sp>
          <p:nvSpPr>
            <p:cNvPr id="471" name="Freeform 468"/>
            <p:cNvSpPr>
              <a:spLocks/>
            </p:cNvSpPr>
            <p:nvPr/>
          </p:nvSpPr>
          <p:spPr bwMode="auto">
            <a:xfrm>
              <a:off x="4231" y="2286"/>
              <a:ext cx="170" cy="171"/>
            </a:xfrm>
            <a:custGeom>
              <a:avLst/>
              <a:gdLst/>
              <a:ahLst/>
              <a:cxnLst>
                <a:cxn ang="0">
                  <a:pos x="1020" y="1025"/>
                </a:cxn>
                <a:cxn ang="0">
                  <a:pos x="0" y="0"/>
                </a:cxn>
                <a:cxn ang="0">
                  <a:pos x="1" y="0"/>
                </a:cxn>
              </a:cxnLst>
              <a:rect l="0" t="0" r="r" b="b"/>
              <a:pathLst>
                <a:path w="1020" h="1025">
                  <a:moveTo>
                    <a:pt x="1020"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72" name="Freeform 469"/>
            <p:cNvSpPr>
              <a:spLocks/>
            </p:cNvSpPr>
            <p:nvPr/>
          </p:nvSpPr>
          <p:spPr bwMode="auto">
            <a:xfrm>
              <a:off x="4493" y="2549"/>
              <a:ext cx="138" cy="138"/>
            </a:xfrm>
            <a:custGeom>
              <a:avLst/>
              <a:gdLst/>
              <a:ahLst/>
              <a:cxnLst>
                <a:cxn ang="0">
                  <a:pos x="827" y="830"/>
                </a:cxn>
                <a:cxn ang="0">
                  <a:pos x="0" y="0"/>
                </a:cxn>
                <a:cxn ang="0">
                  <a:pos x="1" y="0"/>
                </a:cxn>
              </a:cxnLst>
              <a:rect l="0" t="0" r="r" b="b"/>
              <a:pathLst>
                <a:path w="827" h="830">
                  <a:moveTo>
                    <a:pt x="827" y="830"/>
                  </a:moveTo>
                  <a:lnTo>
                    <a:pt x="0" y="0"/>
                  </a:lnTo>
                  <a:lnTo>
                    <a:pt x="1" y="0"/>
                  </a:lnTo>
                </a:path>
              </a:pathLst>
            </a:custGeom>
            <a:noFill/>
            <a:ln w="0">
              <a:solidFill>
                <a:srgbClr val="000000"/>
              </a:solidFill>
              <a:prstDash val="solid"/>
              <a:round/>
              <a:headEnd/>
              <a:tailEnd/>
            </a:ln>
          </p:spPr>
          <p:txBody>
            <a:bodyPr/>
            <a:lstStyle/>
            <a:p>
              <a:endParaRPr lang="el-GR"/>
            </a:p>
          </p:txBody>
        </p:sp>
        <p:sp>
          <p:nvSpPr>
            <p:cNvPr id="473" name="Freeform 470"/>
            <p:cNvSpPr>
              <a:spLocks/>
            </p:cNvSpPr>
            <p:nvPr/>
          </p:nvSpPr>
          <p:spPr bwMode="auto">
            <a:xfrm>
              <a:off x="4493" y="2520"/>
              <a:ext cx="170" cy="171"/>
            </a:xfrm>
            <a:custGeom>
              <a:avLst/>
              <a:gdLst/>
              <a:ahLst/>
              <a:cxnLst>
                <a:cxn ang="0">
                  <a:pos x="1022" y="1025"/>
                </a:cxn>
                <a:cxn ang="0">
                  <a:pos x="0" y="0"/>
                </a:cxn>
                <a:cxn ang="0">
                  <a:pos x="1" y="0"/>
                </a:cxn>
              </a:cxnLst>
              <a:rect l="0" t="0" r="r" b="b"/>
              <a:pathLst>
                <a:path w="1022" h="1025">
                  <a:moveTo>
                    <a:pt x="1022"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74" name="Freeform 471"/>
            <p:cNvSpPr>
              <a:spLocks/>
            </p:cNvSpPr>
            <p:nvPr/>
          </p:nvSpPr>
          <p:spPr bwMode="auto">
            <a:xfrm>
              <a:off x="4289" y="2315"/>
              <a:ext cx="112" cy="113"/>
            </a:xfrm>
            <a:custGeom>
              <a:avLst/>
              <a:gdLst/>
              <a:ahLst/>
              <a:cxnLst>
                <a:cxn ang="0">
                  <a:pos x="673" y="677"/>
                </a:cxn>
                <a:cxn ang="0">
                  <a:pos x="0" y="0"/>
                </a:cxn>
                <a:cxn ang="0">
                  <a:pos x="1" y="0"/>
                </a:cxn>
              </a:cxnLst>
              <a:rect l="0" t="0" r="r" b="b"/>
              <a:pathLst>
                <a:path w="673" h="677">
                  <a:moveTo>
                    <a:pt x="673" y="677"/>
                  </a:moveTo>
                  <a:lnTo>
                    <a:pt x="0" y="0"/>
                  </a:lnTo>
                  <a:lnTo>
                    <a:pt x="1" y="0"/>
                  </a:lnTo>
                </a:path>
              </a:pathLst>
            </a:custGeom>
            <a:noFill/>
            <a:ln w="0">
              <a:solidFill>
                <a:srgbClr val="000000"/>
              </a:solidFill>
              <a:prstDash val="solid"/>
              <a:round/>
              <a:headEnd/>
              <a:tailEnd/>
            </a:ln>
          </p:spPr>
          <p:txBody>
            <a:bodyPr/>
            <a:lstStyle/>
            <a:p>
              <a:endParaRPr lang="el-GR"/>
            </a:p>
          </p:txBody>
        </p:sp>
        <p:sp>
          <p:nvSpPr>
            <p:cNvPr id="475" name="Freeform 472"/>
            <p:cNvSpPr>
              <a:spLocks/>
            </p:cNvSpPr>
            <p:nvPr/>
          </p:nvSpPr>
          <p:spPr bwMode="auto">
            <a:xfrm>
              <a:off x="4493" y="2491"/>
              <a:ext cx="170" cy="171"/>
            </a:xfrm>
            <a:custGeom>
              <a:avLst/>
              <a:gdLst/>
              <a:ahLst/>
              <a:cxnLst>
                <a:cxn ang="0">
                  <a:pos x="1022" y="1025"/>
                </a:cxn>
                <a:cxn ang="0">
                  <a:pos x="0" y="0"/>
                </a:cxn>
                <a:cxn ang="0">
                  <a:pos x="1" y="0"/>
                </a:cxn>
              </a:cxnLst>
              <a:rect l="0" t="0" r="r" b="b"/>
              <a:pathLst>
                <a:path w="1022" h="1025">
                  <a:moveTo>
                    <a:pt x="1022"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76" name="Freeform 473"/>
            <p:cNvSpPr>
              <a:spLocks/>
            </p:cNvSpPr>
            <p:nvPr/>
          </p:nvSpPr>
          <p:spPr bwMode="auto">
            <a:xfrm>
              <a:off x="4327" y="2325"/>
              <a:ext cx="74" cy="74"/>
            </a:xfrm>
            <a:custGeom>
              <a:avLst/>
              <a:gdLst/>
              <a:ahLst/>
              <a:cxnLst>
                <a:cxn ang="0">
                  <a:pos x="441" y="444"/>
                </a:cxn>
                <a:cxn ang="0">
                  <a:pos x="0" y="0"/>
                </a:cxn>
                <a:cxn ang="0">
                  <a:pos x="1" y="0"/>
                </a:cxn>
              </a:cxnLst>
              <a:rect l="0" t="0" r="r" b="b"/>
              <a:pathLst>
                <a:path w="441" h="444">
                  <a:moveTo>
                    <a:pt x="441" y="444"/>
                  </a:moveTo>
                  <a:lnTo>
                    <a:pt x="0" y="0"/>
                  </a:lnTo>
                  <a:lnTo>
                    <a:pt x="1" y="0"/>
                  </a:lnTo>
                </a:path>
              </a:pathLst>
            </a:custGeom>
            <a:noFill/>
            <a:ln w="0">
              <a:solidFill>
                <a:srgbClr val="000000"/>
              </a:solidFill>
              <a:prstDash val="solid"/>
              <a:round/>
              <a:headEnd/>
              <a:tailEnd/>
            </a:ln>
          </p:spPr>
          <p:txBody>
            <a:bodyPr/>
            <a:lstStyle/>
            <a:p>
              <a:endParaRPr lang="el-GR"/>
            </a:p>
          </p:txBody>
        </p:sp>
        <p:sp>
          <p:nvSpPr>
            <p:cNvPr id="477" name="Freeform 474"/>
            <p:cNvSpPr>
              <a:spLocks/>
            </p:cNvSpPr>
            <p:nvPr/>
          </p:nvSpPr>
          <p:spPr bwMode="auto">
            <a:xfrm>
              <a:off x="4493" y="2462"/>
              <a:ext cx="170" cy="171"/>
            </a:xfrm>
            <a:custGeom>
              <a:avLst/>
              <a:gdLst/>
              <a:ahLst/>
              <a:cxnLst>
                <a:cxn ang="0">
                  <a:pos x="1022" y="1025"/>
                </a:cxn>
                <a:cxn ang="0">
                  <a:pos x="0" y="0"/>
                </a:cxn>
                <a:cxn ang="0">
                  <a:pos x="1" y="0"/>
                </a:cxn>
              </a:cxnLst>
              <a:rect l="0" t="0" r="r" b="b"/>
              <a:pathLst>
                <a:path w="1022" h="1025">
                  <a:moveTo>
                    <a:pt x="1022"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78" name="Freeform 475"/>
            <p:cNvSpPr>
              <a:spLocks/>
            </p:cNvSpPr>
            <p:nvPr/>
          </p:nvSpPr>
          <p:spPr bwMode="auto">
            <a:xfrm>
              <a:off x="4361" y="2330"/>
              <a:ext cx="40" cy="40"/>
            </a:xfrm>
            <a:custGeom>
              <a:avLst/>
              <a:gdLst/>
              <a:ahLst/>
              <a:cxnLst>
                <a:cxn ang="0">
                  <a:pos x="235" y="238"/>
                </a:cxn>
                <a:cxn ang="0">
                  <a:pos x="0" y="0"/>
                </a:cxn>
                <a:cxn ang="0">
                  <a:pos x="1" y="0"/>
                </a:cxn>
              </a:cxnLst>
              <a:rect l="0" t="0" r="r" b="b"/>
              <a:pathLst>
                <a:path w="235" h="238">
                  <a:moveTo>
                    <a:pt x="235" y="238"/>
                  </a:moveTo>
                  <a:lnTo>
                    <a:pt x="0" y="0"/>
                  </a:lnTo>
                  <a:lnTo>
                    <a:pt x="1" y="0"/>
                  </a:lnTo>
                </a:path>
              </a:pathLst>
            </a:custGeom>
            <a:noFill/>
            <a:ln w="0">
              <a:solidFill>
                <a:srgbClr val="000000"/>
              </a:solidFill>
              <a:prstDash val="solid"/>
              <a:round/>
              <a:headEnd/>
              <a:tailEnd/>
            </a:ln>
          </p:spPr>
          <p:txBody>
            <a:bodyPr/>
            <a:lstStyle/>
            <a:p>
              <a:endParaRPr lang="el-GR"/>
            </a:p>
          </p:txBody>
        </p:sp>
        <p:sp>
          <p:nvSpPr>
            <p:cNvPr id="479" name="Freeform 476"/>
            <p:cNvSpPr>
              <a:spLocks/>
            </p:cNvSpPr>
            <p:nvPr/>
          </p:nvSpPr>
          <p:spPr bwMode="auto">
            <a:xfrm>
              <a:off x="4493" y="2434"/>
              <a:ext cx="170" cy="170"/>
            </a:xfrm>
            <a:custGeom>
              <a:avLst/>
              <a:gdLst/>
              <a:ahLst/>
              <a:cxnLst>
                <a:cxn ang="0">
                  <a:pos x="1022" y="1025"/>
                </a:cxn>
                <a:cxn ang="0">
                  <a:pos x="0" y="0"/>
                </a:cxn>
                <a:cxn ang="0">
                  <a:pos x="1" y="0"/>
                </a:cxn>
              </a:cxnLst>
              <a:rect l="0" t="0" r="r" b="b"/>
              <a:pathLst>
                <a:path w="1022" h="1025">
                  <a:moveTo>
                    <a:pt x="1022"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80" name="Freeform 477"/>
            <p:cNvSpPr>
              <a:spLocks/>
            </p:cNvSpPr>
            <p:nvPr/>
          </p:nvSpPr>
          <p:spPr bwMode="auto">
            <a:xfrm>
              <a:off x="4393" y="2334"/>
              <a:ext cx="8" cy="7"/>
            </a:xfrm>
            <a:custGeom>
              <a:avLst/>
              <a:gdLst/>
              <a:ahLst/>
              <a:cxnLst>
                <a:cxn ang="0">
                  <a:pos x="44" y="44"/>
                </a:cxn>
                <a:cxn ang="0">
                  <a:pos x="0" y="0"/>
                </a:cxn>
                <a:cxn ang="0">
                  <a:pos x="1" y="0"/>
                </a:cxn>
              </a:cxnLst>
              <a:rect l="0" t="0" r="r" b="b"/>
              <a:pathLst>
                <a:path w="44" h="44">
                  <a:moveTo>
                    <a:pt x="44" y="44"/>
                  </a:moveTo>
                  <a:lnTo>
                    <a:pt x="0" y="0"/>
                  </a:lnTo>
                  <a:lnTo>
                    <a:pt x="1" y="0"/>
                  </a:lnTo>
                </a:path>
              </a:pathLst>
            </a:custGeom>
            <a:noFill/>
            <a:ln w="0">
              <a:solidFill>
                <a:srgbClr val="000000"/>
              </a:solidFill>
              <a:prstDash val="solid"/>
              <a:round/>
              <a:headEnd/>
              <a:tailEnd/>
            </a:ln>
          </p:spPr>
          <p:txBody>
            <a:bodyPr/>
            <a:lstStyle/>
            <a:p>
              <a:endParaRPr lang="el-GR"/>
            </a:p>
          </p:txBody>
        </p:sp>
        <p:sp>
          <p:nvSpPr>
            <p:cNvPr id="481" name="Freeform 478"/>
            <p:cNvSpPr>
              <a:spLocks/>
            </p:cNvSpPr>
            <p:nvPr/>
          </p:nvSpPr>
          <p:spPr bwMode="auto">
            <a:xfrm>
              <a:off x="4493" y="2405"/>
              <a:ext cx="170" cy="171"/>
            </a:xfrm>
            <a:custGeom>
              <a:avLst/>
              <a:gdLst/>
              <a:ahLst/>
              <a:cxnLst>
                <a:cxn ang="0">
                  <a:pos x="1022" y="1025"/>
                </a:cxn>
                <a:cxn ang="0">
                  <a:pos x="0" y="0"/>
                </a:cxn>
                <a:cxn ang="0">
                  <a:pos x="1" y="0"/>
                </a:cxn>
              </a:cxnLst>
              <a:rect l="0" t="0" r="r" b="b"/>
              <a:pathLst>
                <a:path w="1022" h="1025">
                  <a:moveTo>
                    <a:pt x="1022"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82" name="Freeform 479"/>
            <p:cNvSpPr>
              <a:spLocks/>
            </p:cNvSpPr>
            <p:nvPr/>
          </p:nvSpPr>
          <p:spPr bwMode="auto">
            <a:xfrm>
              <a:off x="4493" y="2376"/>
              <a:ext cx="170" cy="171"/>
            </a:xfrm>
            <a:custGeom>
              <a:avLst/>
              <a:gdLst/>
              <a:ahLst/>
              <a:cxnLst>
                <a:cxn ang="0">
                  <a:pos x="1022" y="1025"/>
                </a:cxn>
                <a:cxn ang="0">
                  <a:pos x="0" y="0"/>
                </a:cxn>
                <a:cxn ang="0">
                  <a:pos x="1" y="0"/>
                </a:cxn>
              </a:cxnLst>
              <a:rect l="0" t="0" r="r" b="b"/>
              <a:pathLst>
                <a:path w="1022" h="1025">
                  <a:moveTo>
                    <a:pt x="1022" y="1025"/>
                  </a:moveTo>
                  <a:lnTo>
                    <a:pt x="0" y="0"/>
                  </a:lnTo>
                  <a:lnTo>
                    <a:pt x="1" y="0"/>
                  </a:lnTo>
                </a:path>
              </a:pathLst>
            </a:custGeom>
            <a:noFill/>
            <a:ln w="0">
              <a:solidFill>
                <a:srgbClr val="000000"/>
              </a:solidFill>
              <a:prstDash val="solid"/>
              <a:round/>
              <a:headEnd/>
              <a:tailEnd/>
            </a:ln>
          </p:spPr>
          <p:txBody>
            <a:bodyPr/>
            <a:lstStyle/>
            <a:p>
              <a:endParaRPr lang="el-GR"/>
            </a:p>
          </p:txBody>
        </p:sp>
        <p:sp>
          <p:nvSpPr>
            <p:cNvPr id="483" name="Freeform 480"/>
            <p:cNvSpPr>
              <a:spLocks/>
            </p:cNvSpPr>
            <p:nvPr/>
          </p:nvSpPr>
          <p:spPr bwMode="auto">
            <a:xfrm>
              <a:off x="4493" y="2347"/>
              <a:ext cx="170" cy="171"/>
            </a:xfrm>
            <a:custGeom>
              <a:avLst/>
              <a:gdLst/>
              <a:ahLst/>
              <a:cxnLst>
                <a:cxn ang="0">
                  <a:pos x="1022" y="1026"/>
                </a:cxn>
                <a:cxn ang="0">
                  <a:pos x="0" y="0"/>
                </a:cxn>
                <a:cxn ang="0">
                  <a:pos x="1" y="0"/>
                </a:cxn>
              </a:cxnLst>
              <a:rect l="0" t="0" r="r" b="b"/>
              <a:pathLst>
                <a:path w="1022" h="1026">
                  <a:moveTo>
                    <a:pt x="1022" y="1026"/>
                  </a:moveTo>
                  <a:lnTo>
                    <a:pt x="0" y="0"/>
                  </a:lnTo>
                  <a:lnTo>
                    <a:pt x="1" y="0"/>
                  </a:lnTo>
                </a:path>
              </a:pathLst>
            </a:custGeom>
            <a:noFill/>
            <a:ln w="0">
              <a:solidFill>
                <a:srgbClr val="000000"/>
              </a:solidFill>
              <a:prstDash val="solid"/>
              <a:round/>
              <a:headEnd/>
              <a:tailEnd/>
            </a:ln>
          </p:spPr>
          <p:txBody>
            <a:bodyPr/>
            <a:lstStyle/>
            <a:p>
              <a:endParaRPr lang="el-GR"/>
            </a:p>
          </p:txBody>
        </p:sp>
        <p:sp>
          <p:nvSpPr>
            <p:cNvPr id="484" name="Freeform 481"/>
            <p:cNvSpPr>
              <a:spLocks/>
            </p:cNvSpPr>
            <p:nvPr/>
          </p:nvSpPr>
          <p:spPr bwMode="auto">
            <a:xfrm>
              <a:off x="4508" y="2333"/>
              <a:ext cx="155" cy="156"/>
            </a:xfrm>
            <a:custGeom>
              <a:avLst/>
              <a:gdLst/>
              <a:ahLst/>
              <a:cxnLst>
                <a:cxn ang="0">
                  <a:pos x="931" y="935"/>
                </a:cxn>
                <a:cxn ang="0">
                  <a:pos x="0" y="0"/>
                </a:cxn>
                <a:cxn ang="0">
                  <a:pos x="1" y="0"/>
                </a:cxn>
              </a:cxnLst>
              <a:rect l="0" t="0" r="r" b="b"/>
              <a:pathLst>
                <a:path w="931" h="935">
                  <a:moveTo>
                    <a:pt x="931" y="935"/>
                  </a:moveTo>
                  <a:lnTo>
                    <a:pt x="0" y="0"/>
                  </a:lnTo>
                  <a:lnTo>
                    <a:pt x="1" y="0"/>
                  </a:lnTo>
                </a:path>
              </a:pathLst>
            </a:custGeom>
            <a:noFill/>
            <a:ln w="0">
              <a:solidFill>
                <a:srgbClr val="000000"/>
              </a:solidFill>
              <a:prstDash val="solid"/>
              <a:round/>
              <a:headEnd/>
              <a:tailEnd/>
            </a:ln>
          </p:spPr>
          <p:txBody>
            <a:bodyPr/>
            <a:lstStyle/>
            <a:p>
              <a:endParaRPr lang="el-GR"/>
            </a:p>
          </p:txBody>
        </p:sp>
        <p:sp>
          <p:nvSpPr>
            <p:cNvPr id="485" name="Freeform 482"/>
            <p:cNvSpPr>
              <a:spLocks/>
            </p:cNvSpPr>
            <p:nvPr/>
          </p:nvSpPr>
          <p:spPr bwMode="auto">
            <a:xfrm>
              <a:off x="4534" y="2330"/>
              <a:ext cx="129" cy="130"/>
            </a:xfrm>
            <a:custGeom>
              <a:avLst/>
              <a:gdLst/>
              <a:ahLst/>
              <a:cxnLst>
                <a:cxn ang="0">
                  <a:pos x="776" y="778"/>
                </a:cxn>
                <a:cxn ang="0">
                  <a:pos x="0" y="0"/>
                </a:cxn>
                <a:cxn ang="0">
                  <a:pos x="1" y="0"/>
                </a:cxn>
              </a:cxnLst>
              <a:rect l="0" t="0" r="r" b="b"/>
              <a:pathLst>
                <a:path w="776" h="778">
                  <a:moveTo>
                    <a:pt x="776" y="778"/>
                  </a:moveTo>
                  <a:lnTo>
                    <a:pt x="0" y="0"/>
                  </a:lnTo>
                  <a:lnTo>
                    <a:pt x="1" y="0"/>
                  </a:lnTo>
                </a:path>
              </a:pathLst>
            </a:custGeom>
            <a:noFill/>
            <a:ln w="0">
              <a:solidFill>
                <a:srgbClr val="000000"/>
              </a:solidFill>
              <a:prstDash val="solid"/>
              <a:round/>
              <a:headEnd/>
              <a:tailEnd/>
            </a:ln>
          </p:spPr>
          <p:txBody>
            <a:bodyPr/>
            <a:lstStyle/>
            <a:p>
              <a:endParaRPr lang="el-GR"/>
            </a:p>
          </p:txBody>
        </p:sp>
        <p:sp>
          <p:nvSpPr>
            <p:cNvPr id="486" name="Freeform 483"/>
            <p:cNvSpPr>
              <a:spLocks/>
            </p:cNvSpPr>
            <p:nvPr/>
          </p:nvSpPr>
          <p:spPr bwMode="auto">
            <a:xfrm>
              <a:off x="4558" y="2326"/>
              <a:ext cx="105" cy="105"/>
            </a:xfrm>
            <a:custGeom>
              <a:avLst/>
              <a:gdLst/>
              <a:ahLst/>
              <a:cxnLst>
                <a:cxn ang="0">
                  <a:pos x="627" y="630"/>
                </a:cxn>
                <a:cxn ang="0">
                  <a:pos x="0" y="0"/>
                </a:cxn>
                <a:cxn ang="0">
                  <a:pos x="1" y="0"/>
                </a:cxn>
              </a:cxnLst>
              <a:rect l="0" t="0" r="r" b="b"/>
              <a:pathLst>
                <a:path w="627" h="630">
                  <a:moveTo>
                    <a:pt x="627" y="630"/>
                  </a:moveTo>
                  <a:lnTo>
                    <a:pt x="0" y="0"/>
                  </a:lnTo>
                  <a:lnTo>
                    <a:pt x="1" y="0"/>
                  </a:lnTo>
                </a:path>
              </a:pathLst>
            </a:custGeom>
            <a:noFill/>
            <a:ln w="0">
              <a:solidFill>
                <a:srgbClr val="000000"/>
              </a:solidFill>
              <a:prstDash val="solid"/>
              <a:round/>
              <a:headEnd/>
              <a:tailEnd/>
            </a:ln>
          </p:spPr>
          <p:txBody>
            <a:bodyPr/>
            <a:lstStyle/>
            <a:p>
              <a:endParaRPr lang="el-GR"/>
            </a:p>
          </p:txBody>
        </p:sp>
        <p:sp>
          <p:nvSpPr>
            <p:cNvPr id="487" name="Freeform 484"/>
            <p:cNvSpPr>
              <a:spLocks/>
            </p:cNvSpPr>
            <p:nvPr/>
          </p:nvSpPr>
          <p:spPr bwMode="auto">
            <a:xfrm>
              <a:off x="4582" y="2321"/>
              <a:ext cx="81" cy="81"/>
            </a:xfrm>
            <a:custGeom>
              <a:avLst/>
              <a:gdLst/>
              <a:ahLst/>
              <a:cxnLst>
                <a:cxn ang="0">
                  <a:pos x="485" y="486"/>
                </a:cxn>
                <a:cxn ang="0">
                  <a:pos x="0" y="0"/>
                </a:cxn>
                <a:cxn ang="0">
                  <a:pos x="1" y="0"/>
                </a:cxn>
              </a:cxnLst>
              <a:rect l="0" t="0" r="r" b="b"/>
              <a:pathLst>
                <a:path w="485" h="486">
                  <a:moveTo>
                    <a:pt x="485" y="486"/>
                  </a:moveTo>
                  <a:lnTo>
                    <a:pt x="0" y="0"/>
                  </a:lnTo>
                  <a:lnTo>
                    <a:pt x="1" y="0"/>
                  </a:lnTo>
                </a:path>
              </a:pathLst>
            </a:custGeom>
            <a:noFill/>
            <a:ln w="0">
              <a:solidFill>
                <a:srgbClr val="000000"/>
              </a:solidFill>
              <a:prstDash val="solid"/>
              <a:round/>
              <a:headEnd/>
              <a:tailEnd/>
            </a:ln>
          </p:spPr>
          <p:txBody>
            <a:bodyPr/>
            <a:lstStyle/>
            <a:p>
              <a:endParaRPr lang="el-GR"/>
            </a:p>
          </p:txBody>
        </p:sp>
        <p:sp>
          <p:nvSpPr>
            <p:cNvPr id="488" name="Freeform 485"/>
            <p:cNvSpPr>
              <a:spLocks/>
            </p:cNvSpPr>
            <p:nvPr/>
          </p:nvSpPr>
          <p:spPr bwMode="auto">
            <a:xfrm>
              <a:off x="4605" y="2315"/>
              <a:ext cx="58" cy="59"/>
            </a:xfrm>
            <a:custGeom>
              <a:avLst/>
              <a:gdLst/>
              <a:ahLst/>
              <a:cxnLst>
                <a:cxn ang="0">
                  <a:pos x="350" y="351"/>
                </a:cxn>
                <a:cxn ang="0">
                  <a:pos x="0" y="0"/>
                </a:cxn>
                <a:cxn ang="0">
                  <a:pos x="1" y="0"/>
                </a:cxn>
              </a:cxnLst>
              <a:rect l="0" t="0" r="r" b="b"/>
              <a:pathLst>
                <a:path w="350" h="351">
                  <a:moveTo>
                    <a:pt x="350" y="351"/>
                  </a:moveTo>
                  <a:lnTo>
                    <a:pt x="0" y="0"/>
                  </a:lnTo>
                  <a:lnTo>
                    <a:pt x="1" y="0"/>
                  </a:lnTo>
                </a:path>
              </a:pathLst>
            </a:custGeom>
            <a:noFill/>
            <a:ln w="0">
              <a:solidFill>
                <a:srgbClr val="000000"/>
              </a:solidFill>
              <a:prstDash val="solid"/>
              <a:round/>
              <a:headEnd/>
              <a:tailEnd/>
            </a:ln>
          </p:spPr>
          <p:txBody>
            <a:bodyPr/>
            <a:lstStyle/>
            <a:p>
              <a:endParaRPr lang="el-GR"/>
            </a:p>
          </p:txBody>
        </p:sp>
        <p:sp>
          <p:nvSpPr>
            <p:cNvPr id="489" name="Freeform 486"/>
            <p:cNvSpPr>
              <a:spLocks/>
            </p:cNvSpPr>
            <p:nvPr/>
          </p:nvSpPr>
          <p:spPr bwMode="auto">
            <a:xfrm>
              <a:off x="4626" y="2307"/>
              <a:ext cx="37" cy="38"/>
            </a:xfrm>
            <a:custGeom>
              <a:avLst/>
              <a:gdLst/>
              <a:ahLst/>
              <a:cxnLst>
                <a:cxn ang="0">
                  <a:pos x="225" y="225"/>
                </a:cxn>
                <a:cxn ang="0">
                  <a:pos x="0" y="0"/>
                </a:cxn>
                <a:cxn ang="0">
                  <a:pos x="1" y="0"/>
                </a:cxn>
              </a:cxnLst>
              <a:rect l="0" t="0" r="r" b="b"/>
              <a:pathLst>
                <a:path w="225" h="225">
                  <a:moveTo>
                    <a:pt x="225" y="225"/>
                  </a:moveTo>
                  <a:lnTo>
                    <a:pt x="0" y="0"/>
                  </a:lnTo>
                  <a:lnTo>
                    <a:pt x="1" y="0"/>
                  </a:lnTo>
                </a:path>
              </a:pathLst>
            </a:custGeom>
            <a:noFill/>
            <a:ln w="0">
              <a:solidFill>
                <a:srgbClr val="000000"/>
              </a:solidFill>
              <a:prstDash val="solid"/>
              <a:round/>
              <a:headEnd/>
              <a:tailEnd/>
            </a:ln>
          </p:spPr>
          <p:txBody>
            <a:bodyPr/>
            <a:lstStyle/>
            <a:p>
              <a:endParaRPr lang="el-GR"/>
            </a:p>
          </p:txBody>
        </p:sp>
        <p:sp>
          <p:nvSpPr>
            <p:cNvPr id="490" name="Freeform 487"/>
            <p:cNvSpPr>
              <a:spLocks/>
            </p:cNvSpPr>
            <p:nvPr/>
          </p:nvSpPr>
          <p:spPr bwMode="auto">
            <a:xfrm>
              <a:off x="4644" y="2297"/>
              <a:ext cx="19" cy="19"/>
            </a:xfrm>
            <a:custGeom>
              <a:avLst/>
              <a:gdLst/>
              <a:ahLst/>
              <a:cxnLst>
                <a:cxn ang="0">
                  <a:pos x="113" y="113"/>
                </a:cxn>
                <a:cxn ang="0">
                  <a:pos x="0" y="0"/>
                </a:cxn>
                <a:cxn ang="0">
                  <a:pos x="1" y="0"/>
                </a:cxn>
              </a:cxnLst>
              <a:rect l="0" t="0" r="r" b="b"/>
              <a:pathLst>
                <a:path w="113" h="113">
                  <a:moveTo>
                    <a:pt x="113" y="113"/>
                  </a:moveTo>
                  <a:lnTo>
                    <a:pt x="0" y="0"/>
                  </a:lnTo>
                  <a:lnTo>
                    <a:pt x="1" y="0"/>
                  </a:lnTo>
                </a:path>
              </a:pathLst>
            </a:custGeom>
            <a:noFill/>
            <a:ln w="0">
              <a:solidFill>
                <a:srgbClr val="000000"/>
              </a:solidFill>
              <a:prstDash val="solid"/>
              <a:round/>
              <a:headEnd/>
              <a:tailEnd/>
            </a:ln>
          </p:spPr>
          <p:txBody>
            <a:bodyPr/>
            <a:lstStyle/>
            <a:p>
              <a:endParaRPr lang="el-GR"/>
            </a:p>
          </p:txBody>
        </p:sp>
        <p:sp>
          <p:nvSpPr>
            <p:cNvPr id="491" name="Freeform 488"/>
            <p:cNvSpPr>
              <a:spLocks/>
            </p:cNvSpPr>
            <p:nvPr/>
          </p:nvSpPr>
          <p:spPr bwMode="auto">
            <a:xfrm>
              <a:off x="4659" y="2283"/>
              <a:ext cx="4" cy="4"/>
            </a:xfrm>
            <a:custGeom>
              <a:avLst/>
              <a:gdLst/>
              <a:ahLst/>
              <a:cxnLst>
                <a:cxn ang="0">
                  <a:pos x="25" y="24"/>
                </a:cxn>
                <a:cxn ang="0">
                  <a:pos x="0" y="0"/>
                </a:cxn>
                <a:cxn ang="0">
                  <a:pos x="1" y="0"/>
                </a:cxn>
              </a:cxnLst>
              <a:rect l="0" t="0" r="r" b="b"/>
              <a:pathLst>
                <a:path w="25" h="24">
                  <a:moveTo>
                    <a:pt x="25" y="24"/>
                  </a:moveTo>
                  <a:lnTo>
                    <a:pt x="0" y="0"/>
                  </a:lnTo>
                  <a:lnTo>
                    <a:pt x="1" y="0"/>
                  </a:lnTo>
                </a:path>
              </a:pathLst>
            </a:custGeom>
            <a:noFill/>
            <a:ln w="0">
              <a:solidFill>
                <a:srgbClr val="000000"/>
              </a:solidFill>
              <a:prstDash val="solid"/>
              <a:round/>
              <a:headEnd/>
              <a:tailEnd/>
            </a:ln>
          </p:spPr>
          <p:txBody>
            <a:bodyPr/>
            <a:lstStyle/>
            <a:p>
              <a:endParaRPr lang="el-GR"/>
            </a:p>
          </p:txBody>
        </p:sp>
        <p:sp>
          <p:nvSpPr>
            <p:cNvPr id="492" name="Freeform 489"/>
            <p:cNvSpPr>
              <a:spLocks/>
            </p:cNvSpPr>
            <p:nvPr/>
          </p:nvSpPr>
          <p:spPr bwMode="auto">
            <a:xfrm>
              <a:off x="4374" y="2703"/>
              <a:ext cx="27" cy="19"/>
            </a:xfrm>
            <a:custGeom>
              <a:avLst/>
              <a:gdLst/>
              <a:ahLst/>
              <a:cxnLst>
                <a:cxn ang="0">
                  <a:pos x="161" y="0"/>
                </a:cxn>
                <a:cxn ang="0">
                  <a:pos x="106" y="17"/>
                </a:cxn>
                <a:cxn ang="0">
                  <a:pos x="61" y="38"/>
                </a:cxn>
                <a:cxn ang="0">
                  <a:pos x="28" y="61"/>
                </a:cxn>
                <a:cxn ang="0">
                  <a:pos x="7" y="86"/>
                </a:cxn>
                <a:cxn ang="0">
                  <a:pos x="0" y="111"/>
                </a:cxn>
                <a:cxn ang="0">
                  <a:pos x="1" y="111"/>
                </a:cxn>
              </a:cxnLst>
              <a:rect l="0" t="0" r="r" b="b"/>
              <a:pathLst>
                <a:path w="161" h="111">
                  <a:moveTo>
                    <a:pt x="161" y="0"/>
                  </a:moveTo>
                  <a:lnTo>
                    <a:pt x="106" y="17"/>
                  </a:lnTo>
                  <a:lnTo>
                    <a:pt x="61" y="38"/>
                  </a:lnTo>
                  <a:lnTo>
                    <a:pt x="28" y="61"/>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493" name="Freeform 490"/>
            <p:cNvSpPr>
              <a:spLocks/>
            </p:cNvSpPr>
            <p:nvPr/>
          </p:nvSpPr>
          <p:spPr bwMode="auto">
            <a:xfrm>
              <a:off x="4374" y="2722"/>
              <a:ext cx="27" cy="18"/>
            </a:xfrm>
            <a:custGeom>
              <a:avLst/>
              <a:gdLst/>
              <a:ahLst/>
              <a:cxnLst>
                <a:cxn ang="0">
                  <a:pos x="0" y="0"/>
                </a:cxn>
                <a:cxn ang="0">
                  <a:pos x="7" y="25"/>
                </a:cxn>
                <a:cxn ang="0">
                  <a:pos x="28" y="50"/>
                </a:cxn>
                <a:cxn ang="0">
                  <a:pos x="61" y="72"/>
                </a:cxn>
                <a:cxn ang="0">
                  <a:pos x="106" y="93"/>
                </a:cxn>
                <a:cxn ang="0">
                  <a:pos x="161" y="110"/>
                </a:cxn>
                <a:cxn ang="0">
                  <a:pos x="162" y="110"/>
                </a:cxn>
              </a:cxnLst>
              <a:rect l="0" t="0" r="r" b="b"/>
              <a:pathLst>
                <a:path w="162" h="110">
                  <a:moveTo>
                    <a:pt x="0" y="0"/>
                  </a:moveTo>
                  <a:lnTo>
                    <a:pt x="7" y="25"/>
                  </a:lnTo>
                  <a:lnTo>
                    <a:pt x="28" y="50"/>
                  </a:lnTo>
                  <a:lnTo>
                    <a:pt x="61" y="72"/>
                  </a:lnTo>
                  <a:lnTo>
                    <a:pt x="106" y="93"/>
                  </a:lnTo>
                  <a:lnTo>
                    <a:pt x="161" y="110"/>
                  </a:lnTo>
                  <a:lnTo>
                    <a:pt x="162" y="110"/>
                  </a:lnTo>
                </a:path>
              </a:pathLst>
            </a:custGeom>
            <a:noFill/>
            <a:ln w="0">
              <a:solidFill>
                <a:srgbClr val="000000"/>
              </a:solidFill>
              <a:prstDash val="solid"/>
              <a:round/>
              <a:headEnd/>
              <a:tailEnd/>
            </a:ln>
          </p:spPr>
          <p:txBody>
            <a:bodyPr/>
            <a:lstStyle/>
            <a:p>
              <a:endParaRPr lang="el-GR"/>
            </a:p>
          </p:txBody>
        </p:sp>
        <p:sp>
          <p:nvSpPr>
            <p:cNvPr id="494" name="Line 491"/>
            <p:cNvSpPr>
              <a:spLocks noChangeShapeType="1"/>
            </p:cNvSpPr>
            <p:nvPr/>
          </p:nvSpPr>
          <p:spPr bwMode="auto">
            <a:xfrm>
              <a:off x="4401" y="2740"/>
              <a:ext cx="1" cy="1"/>
            </a:xfrm>
            <a:prstGeom prst="line">
              <a:avLst/>
            </a:prstGeom>
            <a:noFill/>
            <a:ln w="0">
              <a:solidFill>
                <a:srgbClr val="000000"/>
              </a:solidFill>
              <a:round/>
              <a:headEnd/>
              <a:tailEnd/>
            </a:ln>
          </p:spPr>
          <p:txBody>
            <a:bodyPr/>
            <a:lstStyle/>
            <a:p>
              <a:endParaRPr lang="el-GR"/>
            </a:p>
          </p:txBody>
        </p:sp>
        <p:sp>
          <p:nvSpPr>
            <p:cNvPr id="495" name="Freeform 492"/>
            <p:cNvSpPr>
              <a:spLocks/>
            </p:cNvSpPr>
            <p:nvPr/>
          </p:nvSpPr>
          <p:spPr bwMode="auto">
            <a:xfrm>
              <a:off x="4401" y="2740"/>
              <a:ext cx="92" cy="5"/>
            </a:xfrm>
            <a:custGeom>
              <a:avLst/>
              <a:gdLst/>
              <a:ahLst/>
              <a:cxnLst>
                <a:cxn ang="0">
                  <a:pos x="0" y="0"/>
                </a:cxn>
                <a:cxn ang="0">
                  <a:pos x="72" y="16"/>
                </a:cxn>
                <a:cxn ang="0">
                  <a:pos x="150" y="26"/>
                </a:cxn>
                <a:cxn ang="0">
                  <a:pos x="234" y="31"/>
                </a:cxn>
                <a:cxn ang="0">
                  <a:pos x="320" y="31"/>
                </a:cxn>
                <a:cxn ang="0">
                  <a:pos x="403" y="26"/>
                </a:cxn>
                <a:cxn ang="0">
                  <a:pos x="482" y="16"/>
                </a:cxn>
                <a:cxn ang="0">
                  <a:pos x="552" y="0"/>
                </a:cxn>
                <a:cxn ang="0">
                  <a:pos x="553" y="0"/>
                </a:cxn>
              </a:cxnLst>
              <a:rect l="0" t="0" r="r" b="b"/>
              <a:pathLst>
                <a:path w="553" h="31">
                  <a:moveTo>
                    <a:pt x="0" y="0"/>
                  </a:moveTo>
                  <a:lnTo>
                    <a:pt x="72" y="16"/>
                  </a:lnTo>
                  <a:lnTo>
                    <a:pt x="150" y="26"/>
                  </a:lnTo>
                  <a:lnTo>
                    <a:pt x="234" y="31"/>
                  </a:lnTo>
                  <a:lnTo>
                    <a:pt x="320" y="31"/>
                  </a:lnTo>
                  <a:lnTo>
                    <a:pt x="403" y="26"/>
                  </a:lnTo>
                  <a:lnTo>
                    <a:pt x="482" y="16"/>
                  </a:lnTo>
                  <a:lnTo>
                    <a:pt x="552" y="0"/>
                  </a:lnTo>
                  <a:lnTo>
                    <a:pt x="553" y="0"/>
                  </a:lnTo>
                </a:path>
              </a:pathLst>
            </a:custGeom>
            <a:noFill/>
            <a:ln w="0">
              <a:solidFill>
                <a:srgbClr val="000000"/>
              </a:solidFill>
              <a:prstDash val="solid"/>
              <a:round/>
              <a:headEnd/>
              <a:tailEnd/>
            </a:ln>
          </p:spPr>
          <p:txBody>
            <a:bodyPr/>
            <a:lstStyle/>
            <a:p>
              <a:endParaRPr lang="el-GR"/>
            </a:p>
          </p:txBody>
        </p:sp>
        <p:sp>
          <p:nvSpPr>
            <p:cNvPr id="496" name="Freeform 493"/>
            <p:cNvSpPr>
              <a:spLocks/>
            </p:cNvSpPr>
            <p:nvPr/>
          </p:nvSpPr>
          <p:spPr bwMode="auto">
            <a:xfrm>
              <a:off x="4493" y="2722"/>
              <a:ext cx="27" cy="18"/>
            </a:xfrm>
            <a:custGeom>
              <a:avLst/>
              <a:gdLst/>
              <a:ahLst/>
              <a:cxnLst>
                <a:cxn ang="0">
                  <a:pos x="0" y="110"/>
                </a:cxn>
                <a:cxn ang="0">
                  <a:pos x="56" y="93"/>
                </a:cxn>
                <a:cxn ang="0">
                  <a:pos x="102" y="72"/>
                </a:cxn>
                <a:cxn ang="0">
                  <a:pos x="135" y="50"/>
                </a:cxn>
                <a:cxn ang="0">
                  <a:pos x="155" y="25"/>
                </a:cxn>
                <a:cxn ang="0">
                  <a:pos x="162" y="0"/>
                </a:cxn>
                <a:cxn ang="0">
                  <a:pos x="163" y="0"/>
                </a:cxn>
              </a:cxnLst>
              <a:rect l="0" t="0" r="r" b="b"/>
              <a:pathLst>
                <a:path w="163" h="110">
                  <a:moveTo>
                    <a:pt x="0" y="110"/>
                  </a:moveTo>
                  <a:lnTo>
                    <a:pt x="56" y="93"/>
                  </a:lnTo>
                  <a:lnTo>
                    <a:pt x="102" y="72"/>
                  </a:lnTo>
                  <a:lnTo>
                    <a:pt x="135" y="50"/>
                  </a:lnTo>
                  <a:lnTo>
                    <a:pt x="155" y="25"/>
                  </a:lnTo>
                  <a:lnTo>
                    <a:pt x="162" y="0"/>
                  </a:lnTo>
                  <a:lnTo>
                    <a:pt x="163" y="0"/>
                  </a:lnTo>
                </a:path>
              </a:pathLst>
            </a:custGeom>
            <a:noFill/>
            <a:ln w="0">
              <a:solidFill>
                <a:srgbClr val="000000"/>
              </a:solidFill>
              <a:prstDash val="solid"/>
              <a:round/>
              <a:headEnd/>
              <a:tailEnd/>
            </a:ln>
          </p:spPr>
          <p:txBody>
            <a:bodyPr/>
            <a:lstStyle/>
            <a:p>
              <a:endParaRPr lang="el-GR"/>
            </a:p>
          </p:txBody>
        </p:sp>
        <p:sp>
          <p:nvSpPr>
            <p:cNvPr id="497" name="Freeform 494"/>
            <p:cNvSpPr>
              <a:spLocks/>
            </p:cNvSpPr>
            <p:nvPr/>
          </p:nvSpPr>
          <p:spPr bwMode="auto">
            <a:xfrm>
              <a:off x="4493" y="2703"/>
              <a:ext cx="27" cy="19"/>
            </a:xfrm>
            <a:custGeom>
              <a:avLst/>
              <a:gdLst/>
              <a:ahLst/>
              <a:cxnLst>
                <a:cxn ang="0">
                  <a:pos x="162" y="111"/>
                </a:cxn>
                <a:cxn ang="0">
                  <a:pos x="155" y="86"/>
                </a:cxn>
                <a:cxn ang="0">
                  <a:pos x="135" y="61"/>
                </a:cxn>
                <a:cxn ang="0">
                  <a:pos x="102" y="38"/>
                </a:cxn>
                <a:cxn ang="0">
                  <a:pos x="56" y="17"/>
                </a:cxn>
                <a:cxn ang="0">
                  <a:pos x="0" y="0"/>
                </a:cxn>
                <a:cxn ang="0">
                  <a:pos x="1" y="0"/>
                </a:cxn>
              </a:cxnLst>
              <a:rect l="0" t="0" r="r" b="b"/>
              <a:pathLst>
                <a:path w="162" h="111">
                  <a:moveTo>
                    <a:pt x="162" y="111"/>
                  </a:moveTo>
                  <a:lnTo>
                    <a:pt x="155" y="86"/>
                  </a:lnTo>
                  <a:lnTo>
                    <a:pt x="135" y="61"/>
                  </a:lnTo>
                  <a:lnTo>
                    <a:pt x="102" y="38"/>
                  </a:lnTo>
                  <a:lnTo>
                    <a:pt x="56" y="17"/>
                  </a:lnTo>
                  <a:lnTo>
                    <a:pt x="0" y="0"/>
                  </a:lnTo>
                  <a:lnTo>
                    <a:pt x="1" y="0"/>
                  </a:lnTo>
                </a:path>
              </a:pathLst>
            </a:custGeom>
            <a:noFill/>
            <a:ln w="0">
              <a:solidFill>
                <a:srgbClr val="000000"/>
              </a:solidFill>
              <a:prstDash val="solid"/>
              <a:round/>
              <a:headEnd/>
              <a:tailEnd/>
            </a:ln>
          </p:spPr>
          <p:txBody>
            <a:bodyPr/>
            <a:lstStyle/>
            <a:p>
              <a:endParaRPr lang="el-GR"/>
            </a:p>
          </p:txBody>
        </p:sp>
        <p:sp>
          <p:nvSpPr>
            <p:cNvPr id="498" name="Freeform 495"/>
            <p:cNvSpPr>
              <a:spLocks/>
            </p:cNvSpPr>
            <p:nvPr/>
          </p:nvSpPr>
          <p:spPr bwMode="auto">
            <a:xfrm>
              <a:off x="4401" y="2698"/>
              <a:ext cx="92" cy="5"/>
            </a:xfrm>
            <a:custGeom>
              <a:avLst/>
              <a:gdLst/>
              <a:ahLst/>
              <a:cxnLst>
                <a:cxn ang="0">
                  <a:pos x="552" y="31"/>
                </a:cxn>
                <a:cxn ang="0">
                  <a:pos x="482" y="15"/>
                </a:cxn>
                <a:cxn ang="0">
                  <a:pos x="403" y="5"/>
                </a:cxn>
                <a:cxn ang="0">
                  <a:pos x="320" y="0"/>
                </a:cxn>
                <a:cxn ang="0">
                  <a:pos x="234" y="0"/>
                </a:cxn>
                <a:cxn ang="0">
                  <a:pos x="150" y="5"/>
                </a:cxn>
                <a:cxn ang="0">
                  <a:pos x="72" y="15"/>
                </a:cxn>
                <a:cxn ang="0">
                  <a:pos x="0" y="31"/>
                </a:cxn>
                <a:cxn ang="0">
                  <a:pos x="1" y="31"/>
                </a:cxn>
              </a:cxnLst>
              <a:rect l="0" t="0" r="r" b="b"/>
              <a:pathLst>
                <a:path w="552" h="31">
                  <a:moveTo>
                    <a:pt x="552" y="31"/>
                  </a:moveTo>
                  <a:lnTo>
                    <a:pt x="482" y="15"/>
                  </a:lnTo>
                  <a:lnTo>
                    <a:pt x="403" y="5"/>
                  </a:lnTo>
                  <a:lnTo>
                    <a:pt x="320" y="0"/>
                  </a:lnTo>
                  <a:lnTo>
                    <a:pt x="234" y="0"/>
                  </a:lnTo>
                  <a:lnTo>
                    <a:pt x="150" y="5"/>
                  </a:lnTo>
                  <a:lnTo>
                    <a:pt x="72" y="15"/>
                  </a:lnTo>
                  <a:lnTo>
                    <a:pt x="0" y="31"/>
                  </a:lnTo>
                  <a:lnTo>
                    <a:pt x="1" y="31"/>
                  </a:lnTo>
                </a:path>
              </a:pathLst>
            </a:custGeom>
            <a:noFill/>
            <a:ln w="0">
              <a:solidFill>
                <a:srgbClr val="000000"/>
              </a:solidFill>
              <a:prstDash val="solid"/>
              <a:round/>
              <a:headEnd/>
              <a:tailEnd/>
            </a:ln>
          </p:spPr>
          <p:txBody>
            <a:bodyPr/>
            <a:lstStyle/>
            <a:p>
              <a:endParaRPr lang="el-GR"/>
            </a:p>
          </p:txBody>
        </p:sp>
        <p:sp>
          <p:nvSpPr>
            <p:cNvPr id="499" name="Line 496"/>
            <p:cNvSpPr>
              <a:spLocks noChangeShapeType="1"/>
            </p:cNvSpPr>
            <p:nvPr/>
          </p:nvSpPr>
          <p:spPr bwMode="auto">
            <a:xfrm>
              <a:off x="4401" y="2703"/>
              <a:ext cx="1" cy="1"/>
            </a:xfrm>
            <a:prstGeom prst="line">
              <a:avLst/>
            </a:prstGeom>
            <a:noFill/>
            <a:ln w="0">
              <a:solidFill>
                <a:srgbClr val="000000"/>
              </a:solidFill>
              <a:round/>
              <a:headEnd/>
              <a:tailEnd/>
            </a:ln>
          </p:spPr>
          <p:txBody>
            <a:bodyPr/>
            <a:lstStyle/>
            <a:p>
              <a:endParaRPr lang="el-GR"/>
            </a:p>
          </p:txBody>
        </p:sp>
        <p:sp>
          <p:nvSpPr>
            <p:cNvPr id="500" name="Freeform 497"/>
            <p:cNvSpPr>
              <a:spLocks/>
            </p:cNvSpPr>
            <p:nvPr/>
          </p:nvSpPr>
          <p:spPr bwMode="auto">
            <a:xfrm>
              <a:off x="4520" y="2722"/>
              <a:ext cx="143" cy="61"/>
            </a:xfrm>
            <a:custGeom>
              <a:avLst/>
              <a:gdLst/>
              <a:ahLst/>
              <a:cxnLst>
                <a:cxn ang="0">
                  <a:pos x="860" y="0"/>
                </a:cxn>
                <a:cxn ang="0">
                  <a:pos x="839" y="68"/>
                </a:cxn>
                <a:cxn ang="0">
                  <a:pos x="781" y="134"/>
                </a:cxn>
                <a:cxn ang="0">
                  <a:pos x="684" y="196"/>
                </a:cxn>
                <a:cxn ang="0">
                  <a:pos x="554" y="252"/>
                </a:cxn>
                <a:cxn ang="0">
                  <a:pos x="393" y="301"/>
                </a:cxn>
                <a:cxn ang="0">
                  <a:pos x="206" y="340"/>
                </a:cxn>
                <a:cxn ang="0">
                  <a:pos x="0" y="368"/>
                </a:cxn>
                <a:cxn ang="0">
                  <a:pos x="1" y="368"/>
                </a:cxn>
              </a:cxnLst>
              <a:rect l="0" t="0" r="r" b="b"/>
              <a:pathLst>
                <a:path w="860" h="368">
                  <a:moveTo>
                    <a:pt x="860" y="0"/>
                  </a:moveTo>
                  <a:lnTo>
                    <a:pt x="839" y="68"/>
                  </a:lnTo>
                  <a:lnTo>
                    <a:pt x="781" y="134"/>
                  </a:lnTo>
                  <a:lnTo>
                    <a:pt x="684" y="196"/>
                  </a:lnTo>
                  <a:lnTo>
                    <a:pt x="554" y="252"/>
                  </a:lnTo>
                  <a:lnTo>
                    <a:pt x="393" y="301"/>
                  </a:lnTo>
                  <a:lnTo>
                    <a:pt x="206" y="340"/>
                  </a:lnTo>
                  <a:lnTo>
                    <a:pt x="0" y="368"/>
                  </a:lnTo>
                  <a:lnTo>
                    <a:pt x="1" y="368"/>
                  </a:lnTo>
                </a:path>
              </a:pathLst>
            </a:custGeom>
            <a:noFill/>
            <a:ln w="0">
              <a:solidFill>
                <a:srgbClr val="000000"/>
              </a:solidFill>
              <a:prstDash val="solid"/>
              <a:round/>
              <a:headEnd/>
              <a:tailEnd/>
            </a:ln>
          </p:spPr>
          <p:txBody>
            <a:bodyPr/>
            <a:lstStyle/>
            <a:p>
              <a:endParaRPr lang="el-GR"/>
            </a:p>
          </p:txBody>
        </p:sp>
        <p:sp>
          <p:nvSpPr>
            <p:cNvPr id="501" name="Freeform 498"/>
            <p:cNvSpPr>
              <a:spLocks/>
            </p:cNvSpPr>
            <p:nvPr/>
          </p:nvSpPr>
          <p:spPr bwMode="auto">
            <a:xfrm>
              <a:off x="4493" y="2783"/>
              <a:ext cx="27" cy="2"/>
            </a:xfrm>
            <a:custGeom>
              <a:avLst/>
              <a:gdLst/>
              <a:ahLst/>
              <a:cxnLst>
                <a:cxn ang="0">
                  <a:pos x="162" y="0"/>
                </a:cxn>
                <a:cxn ang="0">
                  <a:pos x="0" y="14"/>
                </a:cxn>
                <a:cxn ang="0">
                  <a:pos x="1" y="14"/>
                </a:cxn>
              </a:cxnLst>
              <a:rect l="0" t="0" r="r" b="b"/>
              <a:pathLst>
                <a:path w="162" h="14">
                  <a:moveTo>
                    <a:pt x="162" y="0"/>
                  </a:moveTo>
                  <a:lnTo>
                    <a:pt x="0" y="14"/>
                  </a:lnTo>
                  <a:lnTo>
                    <a:pt x="1" y="14"/>
                  </a:lnTo>
                </a:path>
              </a:pathLst>
            </a:custGeom>
            <a:noFill/>
            <a:ln w="0">
              <a:solidFill>
                <a:srgbClr val="000000"/>
              </a:solidFill>
              <a:prstDash val="solid"/>
              <a:round/>
              <a:headEnd/>
              <a:tailEnd/>
            </a:ln>
          </p:spPr>
          <p:txBody>
            <a:bodyPr/>
            <a:lstStyle/>
            <a:p>
              <a:endParaRPr lang="el-GR"/>
            </a:p>
          </p:txBody>
        </p:sp>
        <p:sp>
          <p:nvSpPr>
            <p:cNvPr id="502" name="Freeform 499"/>
            <p:cNvSpPr>
              <a:spLocks/>
            </p:cNvSpPr>
            <p:nvPr/>
          </p:nvSpPr>
          <p:spPr bwMode="auto">
            <a:xfrm>
              <a:off x="4401" y="2785"/>
              <a:ext cx="92" cy="2"/>
            </a:xfrm>
            <a:custGeom>
              <a:avLst/>
              <a:gdLst/>
              <a:ahLst/>
              <a:cxnLst>
                <a:cxn ang="0">
                  <a:pos x="552" y="0"/>
                </a:cxn>
                <a:cxn ang="0">
                  <a:pos x="369" y="8"/>
                </a:cxn>
                <a:cxn ang="0">
                  <a:pos x="184" y="8"/>
                </a:cxn>
                <a:cxn ang="0">
                  <a:pos x="0" y="0"/>
                </a:cxn>
                <a:cxn ang="0">
                  <a:pos x="1" y="0"/>
                </a:cxn>
              </a:cxnLst>
              <a:rect l="0" t="0" r="r" b="b"/>
              <a:pathLst>
                <a:path w="552" h="8">
                  <a:moveTo>
                    <a:pt x="552" y="0"/>
                  </a:moveTo>
                  <a:lnTo>
                    <a:pt x="369" y="8"/>
                  </a:lnTo>
                  <a:lnTo>
                    <a:pt x="184" y="8"/>
                  </a:lnTo>
                  <a:lnTo>
                    <a:pt x="0" y="0"/>
                  </a:lnTo>
                  <a:lnTo>
                    <a:pt x="1" y="0"/>
                  </a:lnTo>
                </a:path>
              </a:pathLst>
            </a:custGeom>
            <a:noFill/>
            <a:ln w="0">
              <a:solidFill>
                <a:srgbClr val="000000"/>
              </a:solidFill>
              <a:prstDash val="solid"/>
              <a:round/>
              <a:headEnd/>
              <a:tailEnd/>
            </a:ln>
          </p:spPr>
          <p:txBody>
            <a:bodyPr/>
            <a:lstStyle/>
            <a:p>
              <a:endParaRPr lang="el-GR"/>
            </a:p>
          </p:txBody>
        </p:sp>
        <p:sp>
          <p:nvSpPr>
            <p:cNvPr id="503" name="Freeform 500"/>
            <p:cNvSpPr>
              <a:spLocks/>
            </p:cNvSpPr>
            <p:nvPr/>
          </p:nvSpPr>
          <p:spPr bwMode="auto">
            <a:xfrm>
              <a:off x="4374" y="2783"/>
              <a:ext cx="27" cy="2"/>
            </a:xfrm>
            <a:custGeom>
              <a:avLst/>
              <a:gdLst/>
              <a:ahLst/>
              <a:cxnLst>
                <a:cxn ang="0">
                  <a:pos x="161" y="14"/>
                </a:cxn>
                <a:cxn ang="0">
                  <a:pos x="0" y="0"/>
                </a:cxn>
                <a:cxn ang="0">
                  <a:pos x="1" y="0"/>
                </a:cxn>
              </a:cxnLst>
              <a:rect l="0" t="0" r="r" b="b"/>
              <a:pathLst>
                <a:path w="161" h="14">
                  <a:moveTo>
                    <a:pt x="161" y="14"/>
                  </a:moveTo>
                  <a:lnTo>
                    <a:pt x="0" y="0"/>
                  </a:lnTo>
                  <a:lnTo>
                    <a:pt x="1" y="0"/>
                  </a:lnTo>
                </a:path>
              </a:pathLst>
            </a:custGeom>
            <a:noFill/>
            <a:ln w="0">
              <a:solidFill>
                <a:srgbClr val="000000"/>
              </a:solidFill>
              <a:prstDash val="solid"/>
              <a:round/>
              <a:headEnd/>
              <a:tailEnd/>
            </a:ln>
          </p:spPr>
          <p:txBody>
            <a:bodyPr/>
            <a:lstStyle/>
            <a:p>
              <a:endParaRPr lang="el-GR"/>
            </a:p>
          </p:txBody>
        </p:sp>
        <p:sp>
          <p:nvSpPr>
            <p:cNvPr id="504" name="Freeform 501"/>
            <p:cNvSpPr>
              <a:spLocks/>
            </p:cNvSpPr>
            <p:nvPr/>
          </p:nvSpPr>
          <p:spPr bwMode="auto">
            <a:xfrm>
              <a:off x="4231" y="2722"/>
              <a:ext cx="143" cy="61"/>
            </a:xfrm>
            <a:custGeom>
              <a:avLst/>
              <a:gdLst/>
              <a:ahLst/>
              <a:cxnLst>
                <a:cxn ang="0">
                  <a:pos x="859" y="368"/>
                </a:cxn>
                <a:cxn ang="0">
                  <a:pos x="653" y="340"/>
                </a:cxn>
                <a:cxn ang="0">
                  <a:pos x="467" y="301"/>
                </a:cxn>
                <a:cxn ang="0">
                  <a:pos x="305" y="252"/>
                </a:cxn>
                <a:cxn ang="0">
                  <a:pos x="175" y="196"/>
                </a:cxn>
                <a:cxn ang="0">
                  <a:pos x="78" y="134"/>
                </a:cxn>
                <a:cxn ang="0">
                  <a:pos x="19" y="68"/>
                </a:cxn>
                <a:cxn ang="0">
                  <a:pos x="0" y="0"/>
                </a:cxn>
                <a:cxn ang="0">
                  <a:pos x="1" y="0"/>
                </a:cxn>
              </a:cxnLst>
              <a:rect l="0" t="0" r="r" b="b"/>
              <a:pathLst>
                <a:path w="859" h="368">
                  <a:moveTo>
                    <a:pt x="859" y="368"/>
                  </a:moveTo>
                  <a:lnTo>
                    <a:pt x="653" y="340"/>
                  </a:lnTo>
                  <a:lnTo>
                    <a:pt x="467" y="301"/>
                  </a:lnTo>
                  <a:lnTo>
                    <a:pt x="305" y="252"/>
                  </a:lnTo>
                  <a:lnTo>
                    <a:pt x="175" y="196"/>
                  </a:lnTo>
                  <a:lnTo>
                    <a:pt x="78" y="134"/>
                  </a:lnTo>
                  <a:lnTo>
                    <a:pt x="19" y="68"/>
                  </a:lnTo>
                  <a:lnTo>
                    <a:pt x="0" y="0"/>
                  </a:lnTo>
                  <a:lnTo>
                    <a:pt x="1" y="0"/>
                  </a:lnTo>
                </a:path>
              </a:pathLst>
            </a:custGeom>
            <a:noFill/>
            <a:ln w="0">
              <a:solidFill>
                <a:srgbClr val="000000"/>
              </a:solidFill>
              <a:prstDash val="solid"/>
              <a:round/>
              <a:headEnd/>
              <a:tailEnd/>
            </a:ln>
          </p:spPr>
          <p:txBody>
            <a:bodyPr/>
            <a:lstStyle/>
            <a:p>
              <a:endParaRPr lang="el-GR"/>
            </a:p>
          </p:txBody>
        </p:sp>
        <p:sp>
          <p:nvSpPr>
            <p:cNvPr id="505" name="Freeform 502"/>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506" name="Freeform 503"/>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507" name="Freeform 504"/>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508" name="Freeform 505"/>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509" name="Freeform 506"/>
            <p:cNvSpPr>
              <a:spLocks/>
            </p:cNvSpPr>
            <p:nvPr/>
          </p:nvSpPr>
          <p:spPr bwMode="auto">
            <a:xfrm>
              <a:off x="4401" y="2721"/>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510" name="Freeform 507"/>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511" name="Freeform 508"/>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512" name="Freeform 509"/>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513" name="Freeform 510"/>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514" name="Freeform 511"/>
            <p:cNvSpPr>
              <a:spLocks/>
            </p:cNvSpPr>
            <p:nvPr/>
          </p:nvSpPr>
          <p:spPr bwMode="auto">
            <a:xfrm>
              <a:off x="4401" y="2707"/>
              <a:ext cx="46" cy="14"/>
            </a:xfrm>
            <a:custGeom>
              <a:avLst/>
              <a:gdLst/>
              <a:ahLst/>
              <a:cxnLst>
                <a:cxn ang="0">
                  <a:pos x="276" y="0"/>
                </a:cxn>
                <a:cxn ang="0">
                  <a:pos x="223" y="2"/>
                </a:cxn>
                <a:cxn ang="0">
                  <a:pos x="173" y="7"/>
                </a:cxn>
                <a:cxn ang="0">
                  <a:pos x="125" y="15"/>
                </a:cxn>
                <a:cxn ang="0">
                  <a:pos x="83" y="27"/>
                </a:cxn>
                <a:cxn ang="0">
                  <a:pos x="49" y="40"/>
                </a:cxn>
                <a:cxn ang="0">
                  <a:pos x="24" y="55"/>
                </a:cxn>
                <a:cxn ang="0">
                  <a:pos x="7" y="72"/>
                </a:cxn>
                <a:cxn ang="0">
                  <a:pos x="0" y="89"/>
                </a:cxn>
                <a:cxn ang="0">
                  <a:pos x="1" y="89"/>
                </a:cxn>
              </a:cxnLst>
              <a:rect l="0" t="0" r="r" b="b"/>
              <a:pathLst>
                <a:path w="276" h="89">
                  <a:moveTo>
                    <a:pt x="276" y="0"/>
                  </a:moveTo>
                  <a:lnTo>
                    <a:pt x="223" y="2"/>
                  </a:lnTo>
                  <a:lnTo>
                    <a:pt x="173" y="7"/>
                  </a:lnTo>
                  <a:lnTo>
                    <a:pt x="125" y="15"/>
                  </a:lnTo>
                  <a:lnTo>
                    <a:pt x="83" y="27"/>
                  </a:lnTo>
                  <a:lnTo>
                    <a:pt x="49" y="40"/>
                  </a:lnTo>
                  <a:lnTo>
                    <a:pt x="24" y="55"/>
                  </a:lnTo>
                  <a:lnTo>
                    <a:pt x="7" y="72"/>
                  </a:lnTo>
                  <a:lnTo>
                    <a:pt x="0" y="89"/>
                  </a:lnTo>
                  <a:lnTo>
                    <a:pt x="1" y="89"/>
                  </a:lnTo>
                </a:path>
              </a:pathLst>
            </a:custGeom>
            <a:noFill/>
            <a:ln w="0">
              <a:solidFill>
                <a:srgbClr val="000000"/>
              </a:solidFill>
              <a:prstDash val="solid"/>
              <a:round/>
              <a:headEnd/>
              <a:tailEnd/>
            </a:ln>
          </p:spPr>
          <p:txBody>
            <a:bodyPr/>
            <a:lstStyle/>
            <a:p>
              <a:endParaRPr lang="el-GR"/>
            </a:p>
          </p:txBody>
        </p:sp>
        <p:sp>
          <p:nvSpPr>
            <p:cNvPr id="515" name="Freeform 512"/>
            <p:cNvSpPr>
              <a:spLocks/>
            </p:cNvSpPr>
            <p:nvPr/>
          </p:nvSpPr>
          <p:spPr bwMode="auto">
            <a:xfrm>
              <a:off x="4493" y="2658"/>
              <a:ext cx="170" cy="64"/>
            </a:xfrm>
            <a:custGeom>
              <a:avLst/>
              <a:gdLst/>
              <a:ahLst/>
              <a:cxnLst>
                <a:cxn ang="0">
                  <a:pos x="1022" y="383"/>
                </a:cxn>
                <a:cxn ang="0">
                  <a:pos x="997" y="307"/>
                </a:cxn>
                <a:cxn ang="0">
                  <a:pos x="926" y="235"/>
                </a:cxn>
                <a:cxn ang="0">
                  <a:pos x="808" y="167"/>
                </a:cxn>
                <a:cxn ang="0">
                  <a:pos x="651" y="109"/>
                </a:cxn>
                <a:cxn ang="0">
                  <a:pos x="459" y="59"/>
                </a:cxn>
                <a:cxn ang="0">
                  <a:pos x="240" y="23"/>
                </a:cxn>
                <a:cxn ang="0">
                  <a:pos x="0" y="0"/>
                </a:cxn>
                <a:cxn ang="0">
                  <a:pos x="1" y="0"/>
                </a:cxn>
              </a:cxnLst>
              <a:rect l="0" t="0" r="r" b="b"/>
              <a:pathLst>
                <a:path w="1022" h="383">
                  <a:moveTo>
                    <a:pt x="1022" y="383"/>
                  </a:moveTo>
                  <a:lnTo>
                    <a:pt x="997" y="307"/>
                  </a:lnTo>
                  <a:lnTo>
                    <a:pt x="926" y="235"/>
                  </a:lnTo>
                  <a:lnTo>
                    <a:pt x="808" y="167"/>
                  </a:lnTo>
                  <a:lnTo>
                    <a:pt x="651" y="109"/>
                  </a:lnTo>
                  <a:lnTo>
                    <a:pt x="459" y="59"/>
                  </a:lnTo>
                  <a:lnTo>
                    <a:pt x="240" y="23"/>
                  </a:lnTo>
                  <a:lnTo>
                    <a:pt x="0" y="0"/>
                  </a:lnTo>
                  <a:lnTo>
                    <a:pt x="1" y="0"/>
                  </a:lnTo>
                </a:path>
              </a:pathLst>
            </a:custGeom>
            <a:noFill/>
            <a:ln w="0">
              <a:solidFill>
                <a:srgbClr val="000000"/>
              </a:solidFill>
              <a:prstDash val="solid"/>
              <a:round/>
              <a:headEnd/>
              <a:tailEnd/>
            </a:ln>
          </p:spPr>
          <p:txBody>
            <a:bodyPr/>
            <a:lstStyle/>
            <a:p>
              <a:endParaRPr lang="el-GR"/>
            </a:p>
          </p:txBody>
        </p:sp>
        <p:sp>
          <p:nvSpPr>
            <p:cNvPr id="516" name="Freeform 513"/>
            <p:cNvSpPr>
              <a:spLocks/>
            </p:cNvSpPr>
            <p:nvPr/>
          </p:nvSpPr>
          <p:spPr bwMode="auto">
            <a:xfrm>
              <a:off x="4401" y="2656"/>
              <a:ext cx="92" cy="2"/>
            </a:xfrm>
            <a:custGeom>
              <a:avLst/>
              <a:gdLst/>
              <a:ahLst/>
              <a:cxnLst>
                <a:cxn ang="0">
                  <a:pos x="552" y="8"/>
                </a:cxn>
                <a:cxn ang="0">
                  <a:pos x="369" y="0"/>
                </a:cxn>
                <a:cxn ang="0">
                  <a:pos x="184" y="0"/>
                </a:cxn>
                <a:cxn ang="0">
                  <a:pos x="0" y="8"/>
                </a:cxn>
                <a:cxn ang="0">
                  <a:pos x="1" y="8"/>
                </a:cxn>
              </a:cxnLst>
              <a:rect l="0" t="0" r="r" b="b"/>
              <a:pathLst>
                <a:path w="552" h="8">
                  <a:moveTo>
                    <a:pt x="552" y="8"/>
                  </a:moveTo>
                  <a:lnTo>
                    <a:pt x="369" y="0"/>
                  </a:lnTo>
                  <a:lnTo>
                    <a:pt x="184" y="0"/>
                  </a:lnTo>
                  <a:lnTo>
                    <a:pt x="0" y="8"/>
                  </a:lnTo>
                  <a:lnTo>
                    <a:pt x="1" y="8"/>
                  </a:lnTo>
                </a:path>
              </a:pathLst>
            </a:custGeom>
            <a:noFill/>
            <a:ln w="0">
              <a:solidFill>
                <a:srgbClr val="000000"/>
              </a:solidFill>
              <a:prstDash val="solid"/>
              <a:round/>
              <a:headEnd/>
              <a:tailEnd/>
            </a:ln>
          </p:spPr>
          <p:txBody>
            <a:bodyPr/>
            <a:lstStyle/>
            <a:p>
              <a:endParaRPr lang="el-GR"/>
            </a:p>
          </p:txBody>
        </p:sp>
        <p:sp>
          <p:nvSpPr>
            <p:cNvPr id="517" name="Line 514"/>
            <p:cNvSpPr>
              <a:spLocks noChangeShapeType="1"/>
            </p:cNvSpPr>
            <p:nvPr/>
          </p:nvSpPr>
          <p:spPr bwMode="auto">
            <a:xfrm>
              <a:off x="4401" y="2658"/>
              <a:ext cx="1" cy="1"/>
            </a:xfrm>
            <a:prstGeom prst="line">
              <a:avLst/>
            </a:prstGeom>
            <a:noFill/>
            <a:ln w="0">
              <a:solidFill>
                <a:srgbClr val="000000"/>
              </a:solidFill>
              <a:round/>
              <a:headEnd/>
              <a:tailEnd/>
            </a:ln>
          </p:spPr>
          <p:txBody>
            <a:bodyPr/>
            <a:lstStyle/>
            <a:p>
              <a:endParaRPr lang="el-GR"/>
            </a:p>
          </p:txBody>
        </p:sp>
        <p:sp>
          <p:nvSpPr>
            <p:cNvPr id="518" name="Freeform 515"/>
            <p:cNvSpPr>
              <a:spLocks/>
            </p:cNvSpPr>
            <p:nvPr/>
          </p:nvSpPr>
          <p:spPr bwMode="auto">
            <a:xfrm>
              <a:off x="4231" y="2658"/>
              <a:ext cx="170" cy="64"/>
            </a:xfrm>
            <a:custGeom>
              <a:avLst/>
              <a:gdLst/>
              <a:ahLst/>
              <a:cxnLst>
                <a:cxn ang="0">
                  <a:pos x="1020" y="0"/>
                </a:cxn>
                <a:cxn ang="0">
                  <a:pos x="782" y="23"/>
                </a:cxn>
                <a:cxn ang="0">
                  <a:pos x="563" y="59"/>
                </a:cxn>
                <a:cxn ang="0">
                  <a:pos x="370" y="109"/>
                </a:cxn>
                <a:cxn ang="0">
                  <a:pos x="212" y="167"/>
                </a:cxn>
                <a:cxn ang="0">
                  <a:pos x="96" y="235"/>
                </a:cxn>
                <a:cxn ang="0">
                  <a:pos x="24" y="307"/>
                </a:cxn>
                <a:cxn ang="0">
                  <a:pos x="0" y="383"/>
                </a:cxn>
                <a:cxn ang="0">
                  <a:pos x="1" y="383"/>
                </a:cxn>
              </a:cxnLst>
              <a:rect l="0" t="0" r="r" b="b"/>
              <a:pathLst>
                <a:path w="1020" h="383">
                  <a:moveTo>
                    <a:pt x="1020" y="0"/>
                  </a:moveTo>
                  <a:lnTo>
                    <a:pt x="782" y="23"/>
                  </a:lnTo>
                  <a:lnTo>
                    <a:pt x="563" y="59"/>
                  </a:lnTo>
                  <a:lnTo>
                    <a:pt x="370" y="109"/>
                  </a:lnTo>
                  <a:lnTo>
                    <a:pt x="212" y="167"/>
                  </a:lnTo>
                  <a:lnTo>
                    <a:pt x="96" y="235"/>
                  </a:lnTo>
                  <a:lnTo>
                    <a:pt x="24" y="307"/>
                  </a:lnTo>
                  <a:lnTo>
                    <a:pt x="0" y="383"/>
                  </a:lnTo>
                  <a:lnTo>
                    <a:pt x="1" y="383"/>
                  </a:lnTo>
                </a:path>
              </a:pathLst>
            </a:custGeom>
            <a:noFill/>
            <a:ln w="0">
              <a:solidFill>
                <a:srgbClr val="000000"/>
              </a:solidFill>
              <a:prstDash val="solid"/>
              <a:round/>
              <a:headEnd/>
              <a:tailEnd/>
            </a:ln>
          </p:spPr>
          <p:txBody>
            <a:bodyPr/>
            <a:lstStyle/>
            <a:p>
              <a:endParaRPr lang="el-GR"/>
            </a:p>
          </p:txBody>
        </p:sp>
        <p:sp>
          <p:nvSpPr>
            <p:cNvPr id="519" name="Freeform 516"/>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520" name="Line 517"/>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521" name="Freeform 518"/>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522" name="Freeform 519"/>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523" name="Freeform 520"/>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524" name="Freeform 521"/>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525" name="Freeform 522"/>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526" name="Freeform 523"/>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527" name="Freeform 524"/>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528" name="Line 525"/>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529" name="Freeform 526"/>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530" name="Freeform 527"/>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531" name="Freeform 528"/>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532" name="Freeform 529"/>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533" name="Freeform 530"/>
            <p:cNvSpPr>
              <a:spLocks/>
            </p:cNvSpPr>
            <p:nvPr/>
          </p:nvSpPr>
          <p:spPr bwMode="auto">
            <a:xfrm>
              <a:off x="4374" y="2703"/>
              <a:ext cx="27" cy="19"/>
            </a:xfrm>
            <a:custGeom>
              <a:avLst/>
              <a:gdLst/>
              <a:ahLst/>
              <a:cxnLst>
                <a:cxn ang="0">
                  <a:pos x="161" y="0"/>
                </a:cxn>
                <a:cxn ang="0">
                  <a:pos x="106" y="17"/>
                </a:cxn>
                <a:cxn ang="0">
                  <a:pos x="61" y="38"/>
                </a:cxn>
                <a:cxn ang="0">
                  <a:pos x="28" y="61"/>
                </a:cxn>
                <a:cxn ang="0">
                  <a:pos x="7" y="85"/>
                </a:cxn>
                <a:cxn ang="0">
                  <a:pos x="0" y="111"/>
                </a:cxn>
                <a:cxn ang="0">
                  <a:pos x="1" y="111"/>
                </a:cxn>
              </a:cxnLst>
              <a:rect l="0" t="0" r="r" b="b"/>
              <a:pathLst>
                <a:path w="161" h="111">
                  <a:moveTo>
                    <a:pt x="161" y="0"/>
                  </a:moveTo>
                  <a:lnTo>
                    <a:pt x="106" y="17"/>
                  </a:lnTo>
                  <a:lnTo>
                    <a:pt x="61" y="38"/>
                  </a:lnTo>
                  <a:lnTo>
                    <a:pt x="28" y="61"/>
                  </a:lnTo>
                  <a:lnTo>
                    <a:pt x="7" y="85"/>
                  </a:lnTo>
                  <a:lnTo>
                    <a:pt x="0" y="111"/>
                  </a:lnTo>
                  <a:lnTo>
                    <a:pt x="1" y="111"/>
                  </a:lnTo>
                </a:path>
              </a:pathLst>
            </a:custGeom>
            <a:noFill/>
            <a:ln w="0">
              <a:solidFill>
                <a:srgbClr val="000000"/>
              </a:solidFill>
              <a:prstDash val="solid"/>
              <a:round/>
              <a:headEnd/>
              <a:tailEnd/>
            </a:ln>
          </p:spPr>
          <p:txBody>
            <a:bodyPr/>
            <a:lstStyle/>
            <a:p>
              <a:endParaRPr lang="el-GR"/>
            </a:p>
          </p:txBody>
        </p:sp>
        <p:sp>
          <p:nvSpPr>
            <p:cNvPr id="534" name="Freeform 531"/>
            <p:cNvSpPr>
              <a:spLocks/>
            </p:cNvSpPr>
            <p:nvPr/>
          </p:nvSpPr>
          <p:spPr bwMode="auto">
            <a:xfrm>
              <a:off x="4374" y="2722"/>
              <a:ext cx="27" cy="18"/>
            </a:xfrm>
            <a:custGeom>
              <a:avLst/>
              <a:gdLst/>
              <a:ahLst/>
              <a:cxnLst>
                <a:cxn ang="0">
                  <a:pos x="0" y="0"/>
                </a:cxn>
                <a:cxn ang="0">
                  <a:pos x="7" y="25"/>
                </a:cxn>
                <a:cxn ang="0">
                  <a:pos x="28" y="50"/>
                </a:cxn>
                <a:cxn ang="0">
                  <a:pos x="61" y="72"/>
                </a:cxn>
                <a:cxn ang="0">
                  <a:pos x="106" y="93"/>
                </a:cxn>
                <a:cxn ang="0">
                  <a:pos x="161" y="110"/>
                </a:cxn>
                <a:cxn ang="0">
                  <a:pos x="162" y="110"/>
                </a:cxn>
              </a:cxnLst>
              <a:rect l="0" t="0" r="r" b="b"/>
              <a:pathLst>
                <a:path w="162" h="110">
                  <a:moveTo>
                    <a:pt x="0" y="0"/>
                  </a:moveTo>
                  <a:lnTo>
                    <a:pt x="7" y="25"/>
                  </a:lnTo>
                  <a:lnTo>
                    <a:pt x="28" y="50"/>
                  </a:lnTo>
                  <a:lnTo>
                    <a:pt x="61" y="72"/>
                  </a:lnTo>
                  <a:lnTo>
                    <a:pt x="106" y="93"/>
                  </a:lnTo>
                  <a:lnTo>
                    <a:pt x="161" y="110"/>
                  </a:lnTo>
                  <a:lnTo>
                    <a:pt x="162" y="110"/>
                  </a:lnTo>
                </a:path>
              </a:pathLst>
            </a:custGeom>
            <a:noFill/>
            <a:ln w="0">
              <a:solidFill>
                <a:srgbClr val="000000"/>
              </a:solidFill>
              <a:prstDash val="solid"/>
              <a:round/>
              <a:headEnd/>
              <a:tailEnd/>
            </a:ln>
          </p:spPr>
          <p:txBody>
            <a:bodyPr/>
            <a:lstStyle/>
            <a:p>
              <a:endParaRPr lang="el-GR"/>
            </a:p>
          </p:txBody>
        </p:sp>
        <p:sp>
          <p:nvSpPr>
            <p:cNvPr id="535" name="Freeform 532"/>
            <p:cNvSpPr>
              <a:spLocks/>
            </p:cNvSpPr>
            <p:nvPr/>
          </p:nvSpPr>
          <p:spPr bwMode="auto">
            <a:xfrm>
              <a:off x="4401" y="2740"/>
              <a:ext cx="92" cy="5"/>
            </a:xfrm>
            <a:custGeom>
              <a:avLst/>
              <a:gdLst/>
              <a:ahLst/>
              <a:cxnLst>
                <a:cxn ang="0">
                  <a:pos x="0" y="0"/>
                </a:cxn>
                <a:cxn ang="0">
                  <a:pos x="72" y="16"/>
                </a:cxn>
                <a:cxn ang="0">
                  <a:pos x="150" y="26"/>
                </a:cxn>
                <a:cxn ang="0">
                  <a:pos x="234" y="31"/>
                </a:cxn>
                <a:cxn ang="0">
                  <a:pos x="320" y="31"/>
                </a:cxn>
                <a:cxn ang="0">
                  <a:pos x="403" y="26"/>
                </a:cxn>
                <a:cxn ang="0">
                  <a:pos x="482" y="16"/>
                </a:cxn>
                <a:cxn ang="0">
                  <a:pos x="552" y="0"/>
                </a:cxn>
                <a:cxn ang="0">
                  <a:pos x="553" y="0"/>
                </a:cxn>
              </a:cxnLst>
              <a:rect l="0" t="0" r="r" b="b"/>
              <a:pathLst>
                <a:path w="553" h="31">
                  <a:moveTo>
                    <a:pt x="0" y="0"/>
                  </a:moveTo>
                  <a:lnTo>
                    <a:pt x="72" y="16"/>
                  </a:lnTo>
                  <a:lnTo>
                    <a:pt x="150" y="26"/>
                  </a:lnTo>
                  <a:lnTo>
                    <a:pt x="234" y="31"/>
                  </a:lnTo>
                  <a:lnTo>
                    <a:pt x="320" y="31"/>
                  </a:lnTo>
                  <a:lnTo>
                    <a:pt x="403" y="26"/>
                  </a:lnTo>
                  <a:lnTo>
                    <a:pt x="482" y="16"/>
                  </a:lnTo>
                  <a:lnTo>
                    <a:pt x="552" y="0"/>
                  </a:lnTo>
                  <a:lnTo>
                    <a:pt x="553" y="0"/>
                  </a:lnTo>
                </a:path>
              </a:pathLst>
            </a:custGeom>
            <a:noFill/>
            <a:ln w="0">
              <a:solidFill>
                <a:srgbClr val="000000"/>
              </a:solidFill>
              <a:prstDash val="solid"/>
              <a:round/>
              <a:headEnd/>
              <a:tailEnd/>
            </a:ln>
          </p:spPr>
          <p:txBody>
            <a:bodyPr/>
            <a:lstStyle/>
            <a:p>
              <a:endParaRPr lang="el-GR"/>
            </a:p>
          </p:txBody>
        </p:sp>
        <p:sp>
          <p:nvSpPr>
            <p:cNvPr id="536" name="Freeform 533"/>
            <p:cNvSpPr>
              <a:spLocks/>
            </p:cNvSpPr>
            <p:nvPr/>
          </p:nvSpPr>
          <p:spPr bwMode="auto">
            <a:xfrm>
              <a:off x="4493" y="2722"/>
              <a:ext cx="27" cy="18"/>
            </a:xfrm>
            <a:custGeom>
              <a:avLst/>
              <a:gdLst/>
              <a:ahLst/>
              <a:cxnLst>
                <a:cxn ang="0">
                  <a:pos x="0" y="110"/>
                </a:cxn>
                <a:cxn ang="0">
                  <a:pos x="56" y="93"/>
                </a:cxn>
                <a:cxn ang="0">
                  <a:pos x="102" y="72"/>
                </a:cxn>
                <a:cxn ang="0">
                  <a:pos x="135" y="50"/>
                </a:cxn>
                <a:cxn ang="0">
                  <a:pos x="155" y="25"/>
                </a:cxn>
                <a:cxn ang="0">
                  <a:pos x="162" y="0"/>
                </a:cxn>
                <a:cxn ang="0">
                  <a:pos x="163" y="0"/>
                </a:cxn>
              </a:cxnLst>
              <a:rect l="0" t="0" r="r" b="b"/>
              <a:pathLst>
                <a:path w="163" h="110">
                  <a:moveTo>
                    <a:pt x="0" y="110"/>
                  </a:moveTo>
                  <a:lnTo>
                    <a:pt x="56" y="93"/>
                  </a:lnTo>
                  <a:lnTo>
                    <a:pt x="102" y="72"/>
                  </a:lnTo>
                  <a:lnTo>
                    <a:pt x="135" y="50"/>
                  </a:lnTo>
                  <a:lnTo>
                    <a:pt x="155" y="25"/>
                  </a:lnTo>
                  <a:lnTo>
                    <a:pt x="162" y="0"/>
                  </a:lnTo>
                  <a:lnTo>
                    <a:pt x="163" y="0"/>
                  </a:lnTo>
                </a:path>
              </a:pathLst>
            </a:custGeom>
            <a:noFill/>
            <a:ln w="0">
              <a:solidFill>
                <a:srgbClr val="000000"/>
              </a:solidFill>
              <a:prstDash val="solid"/>
              <a:round/>
              <a:headEnd/>
              <a:tailEnd/>
            </a:ln>
          </p:spPr>
          <p:txBody>
            <a:bodyPr/>
            <a:lstStyle/>
            <a:p>
              <a:endParaRPr lang="el-GR"/>
            </a:p>
          </p:txBody>
        </p:sp>
        <p:sp>
          <p:nvSpPr>
            <p:cNvPr id="537" name="Freeform 534"/>
            <p:cNvSpPr>
              <a:spLocks/>
            </p:cNvSpPr>
            <p:nvPr/>
          </p:nvSpPr>
          <p:spPr bwMode="auto">
            <a:xfrm>
              <a:off x="4493" y="2703"/>
              <a:ext cx="27" cy="19"/>
            </a:xfrm>
            <a:custGeom>
              <a:avLst/>
              <a:gdLst/>
              <a:ahLst/>
              <a:cxnLst>
                <a:cxn ang="0">
                  <a:pos x="162" y="111"/>
                </a:cxn>
                <a:cxn ang="0">
                  <a:pos x="155" y="86"/>
                </a:cxn>
                <a:cxn ang="0">
                  <a:pos x="135" y="61"/>
                </a:cxn>
                <a:cxn ang="0">
                  <a:pos x="102" y="38"/>
                </a:cxn>
                <a:cxn ang="0">
                  <a:pos x="56" y="17"/>
                </a:cxn>
                <a:cxn ang="0">
                  <a:pos x="0" y="0"/>
                </a:cxn>
                <a:cxn ang="0">
                  <a:pos x="1" y="0"/>
                </a:cxn>
              </a:cxnLst>
              <a:rect l="0" t="0" r="r" b="b"/>
              <a:pathLst>
                <a:path w="162" h="111">
                  <a:moveTo>
                    <a:pt x="162" y="111"/>
                  </a:moveTo>
                  <a:lnTo>
                    <a:pt x="155" y="86"/>
                  </a:lnTo>
                  <a:lnTo>
                    <a:pt x="135" y="61"/>
                  </a:lnTo>
                  <a:lnTo>
                    <a:pt x="102" y="38"/>
                  </a:lnTo>
                  <a:lnTo>
                    <a:pt x="56" y="17"/>
                  </a:lnTo>
                  <a:lnTo>
                    <a:pt x="0" y="0"/>
                  </a:lnTo>
                  <a:lnTo>
                    <a:pt x="1" y="0"/>
                  </a:lnTo>
                </a:path>
              </a:pathLst>
            </a:custGeom>
            <a:noFill/>
            <a:ln w="0">
              <a:solidFill>
                <a:srgbClr val="000000"/>
              </a:solidFill>
              <a:prstDash val="solid"/>
              <a:round/>
              <a:headEnd/>
              <a:tailEnd/>
            </a:ln>
          </p:spPr>
          <p:txBody>
            <a:bodyPr/>
            <a:lstStyle/>
            <a:p>
              <a:endParaRPr lang="el-GR"/>
            </a:p>
          </p:txBody>
        </p:sp>
        <p:sp>
          <p:nvSpPr>
            <p:cNvPr id="538" name="Freeform 535"/>
            <p:cNvSpPr>
              <a:spLocks/>
            </p:cNvSpPr>
            <p:nvPr/>
          </p:nvSpPr>
          <p:spPr bwMode="auto">
            <a:xfrm>
              <a:off x="4401" y="2698"/>
              <a:ext cx="92" cy="5"/>
            </a:xfrm>
            <a:custGeom>
              <a:avLst/>
              <a:gdLst/>
              <a:ahLst/>
              <a:cxnLst>
                <a:cxn ang="0">
                  <a:pos x="552" y="31"/>
                </a:cxn>
                <a:cxn ang="0">
                  <a:pos x="482" y="15"/>
                </a:cxn>
                <a:cxn ang="0">
                  <a:pos x="403" y="5"/>
                </a:cxn>
                <a:cxn ang="0">
                  <a:pos x="320" y="0"/>
                </a:cxn>
                <a:cxn ang="0">
                  <a:pos x="234" y="0"/>
                </a:cxn>
                <a:cxn ang="0">
                  <a:pos x="150" y="5"/>
                </a:cxn>
                <a:cxn ang="0">
                  <a:pos x="72" y="15"/>
                </a:cxn>
                <a:cxn ang="0">
                  <a:pos x="0" y="31"/>
                </a:cxn>
                <a:cxn ang="0">
                  <a:pos x="1" y="31"/>
                </a:cxn>
              </a:cxnLst>
              <a:rect l="0" t="0" r="r" b="b"/>
              <a:pathLst>
                <a:path w="552" h="31">
                  <a:moveTo>
                    <a:pt x="552" y="31"/>
                  </a:moveTo>
                  <a:lnTo>
                    <a:pt x="482" y="15"/>
                  </a:lnTo>
                  <a:lnTo>
                    <a:pt x="403" y="5"/>
                  </a:lnTo>
                  <a:lnTo>
                    <a:pt x="320" y="0"/>
                  </a:lnTo>
                  <a:lnTo>
                    <a:pt x="234" y="0"/>
                  </a:lnTo>
                  <a:lnTo>
                    <a:pt x="150" y="5"/>
                  </a:lnTo>
                  <a:lnTo>
                    <a:pt x="72" y="15"/>
                  </a:lnTo>
                  <a:lnTo>
                    <a:pt x="0" y="31"/>
                  </a:lnTo>
                  <a:lnTo>
                    <a:pt x="1" y="31"/>
                  </a:lnTo>
                </a:path>
              </a:pathLst>
            </a:custGeom>
            <a:noFill/>
            <a:ln w="0">
              <a:solidFill>
                <a:srgbClr val="000000"/>
              </a:solidFill>
              <a:prstDash val="solid"/>
              <a:round/>
              <a:headEnd/>
              <a:tailEnd/>
            </a:ln>
          </p:spPr>
          <p:txBody>
            <a:bodyPr/>
            <a:lstStyle/>
            <a:p>
              <a:endParaRPr lang="el-GR"/>
            </a:p>
          </p:txBody>
        </p:sp>
        <p:sp>
          <p:nvSpPr>
            <p:cNvPr id="539" name="Freeform 536"/>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540" name="Freeform 537"/>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541" name="Freeform 538"/>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542" name="Freeform 539"/>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543" name="Freeform 540"/>
            <p:cNvSpPr>
              <a:spLocks/>
            </p:cNvSpPr>
            <p:nvPr/>
          </p:nvSpPr>
          <p:spPr bwMode="auto">
            <a:xfrm>
              <a:off x="4401" y="2721"/>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544" name="Freeform 541"/>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545" name="Freeform 542"/>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546" name="Freeform 543"/>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547" name="Freeform 544"/>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548" name="Freeform 545"/>
            <p:cNvSpPr>
              <a:spLocks/>
            </p:cNvSpPr>
            <p:nvPr/>
          </p:nvSpPr>
          <p:spPr bwMode="auto">
            <a:xfrm>
              <a:off x="4401" y="2707"/>
              <a:ext cx="46" cy="14"/>
            </a:xfrm>
            <a:custGeom>
              <a:avLst/>
              <a:gdLst/>
              <a:ahLst/>
              <a:cxnLst>
                <a:cxn ang="0">
                  <a:pos x="276" y="0"/>
                </a:cxn>
                <a:cxn ang="0">
                  <a:pos x="223" y="2"/>
                </a:cxn>
                <a:cxn ang="0">
                  <a:pos x="173" y="7"/>
                </a:cxn>
                <a:cxn ang="0">
                  <a:pos x="125" y="15"/>
                </a:cxn>
                <a:cxn ang="0">
                  <a:pos x="83" y="27"/>
                </a:cxn>
                <a:cxn ang="0">
                  <a:pos x="49" y="40"/>
                </a:cxn>
                <a:cxn ang="0">
                  <a:pos x="24" y="55"/>
                </a:cxn>
                <a:cxn ang="0">
                  <a:pos x="7" y="72"/>
                </a:cxn>
                <a:cxn ang="0">
                  <a:pos x="0" y="89"/>
                </a:cxn>
                <a:cxn ang="0">
                  <a:pos x="1" y="89"/>
                </a:cxn>
              </a:cxnLst>
              <a:rect l="0" t="0" r="r" b="b"/>
              <a:pathLst>
                <a:path w="276" h="89">
                  <a:moveTo>
                    <a:pt x="276" y="0"/>
                  </a:moveTo>
                  <a:lnTo>
                    <a:pt x="223" y="2"/>
                  </a:lnTo>
                  <a:lnTo>
                    <a:pt x="173" y="7"/>
                  </a:lnTo>
                  <a:lnTo>
                    <a:pt x="125" y="15"/>
                  </a:lnTo>
                  <a:lnTo>
                    <a:pt x="83" y="27"/>
                  </a:lnTo>
                  <a:lnTo>
                    <a:pt x="49" y="40"/>
                  </a:lnTo>
                  <a:lnTo>
                    <a:pt x="24" y="55"/>
                  </a:lnTo>
                  <a:lnTo>
                    <a:pt x="7" y="72"/>
                  </a:lnTo>
                  <a:lnTo>
                    <a:pt x="0" y="89"/>
                  </a:lnTo>
                  <a:lnTo>
                    <a:pt x="1" y="89"/>
                  </a:lnTo>
                </a:path>
              </a:pathLst>
            </a:custGeom>
            <a:noFill/>
            <a:ln w="0">
              <a:solidFill>
                <a:srgbClr val="000000"/>
              </a:solidFill>
              <a:prstDash val="solid"/>
              <a:round/>
              <a:headEnd/>
              <a:tailEnd/>
            </a:ln>
          </p:spPr>
          <p:txBody>
            <a:bodyPr/>
            <a:lstStyle/>
            <a:p>
              <a:endParaRPr lang="el-GR"/>
            </a:p>
          </p:txBody>
        </p:sp>
        <p:sp>
          <p:nvSpPr>
            <p:cNvPr id="549" name="Freeform 546"/>
            <p:cNvSpPr>
              <a:spLocks/>
            </p:cNvSpPr>
            <p:nvPr/>
          </p:nvSpPr>
          <p:spPr bwMode="auto">
            <a:xfrm>
              <a:off x="4493" y="2658"/>
              <a:ext cx="170" cy="64"/>
            </a:xfrm>
            <a:custGeom>
              <a:avLst/>
              <a:gdLst/>
              <a:ahLst/>
              <a:cxnLst>
                <a:cxn ang="0">
                  <a:pos x="1022" y="383"/>
                </a:cxn>
                <a:cxn ang="0">
                  <a:pos x="997" y="307"/>
                </a:cxn>
                <a:cxn ang="0">
                  <a:pos x="926" y="235"/>
                </a:cxn>
                <a:cxn ang="0">
                  <a:pos x="808" y="167"/>
                </a:cxn>
                <a:cxn ang="0">
                  <a:pos x="651" y="109"/>
                </a:cxn>
                <a:cxn ang="0">
                  <a:pos x="459" y="59"/>
                </a:cxn>
                <a:cxn ang="0">
                  <a:pos x="240" y="23"/>
                </a:cxn>
                <a:cxn ang="0">
                  <a:pos x="0" y="0"/>
                </a:cxn>
                <a:cxn ang="0">
                  <a:pos x="1" y="0"/>
                </a:cxn>
              </a:cxnLst>
              <a:rect l="0" t="0" r="r" b="b"/>
              <a:pathLst>
                <a:path w="1022" h="383">
                  <a:moveTo>
                    <a:pt x="1022" y="383"/>
                  </a:moveTo>
                  <a:lnTo>
                    <a:pt x="997" y="307"/>
                  </a:lnTo>
                  <a:lnTo>
                    <a:pt x="926" y="235"/>
                  </a:lnTo>
                  <a:lnTo>
                    <a:pt x="808" y="167"/>
                  </a:lnTo>
                  <a:lnTo>
                    <a:pt x="651" y="109"/>
                  </a:lnTo>
                  <a:lnTo>
                    <a:pt x="459" y="59"/>
                  </a:lnTo>
                  <a:lnTo>
                    <a:pt x="240" y="23"/>
                  </a:lnTo>
                  <a:lnTo>
                    <a:pt x="0" y="0"/>
                  </a:lnTo>
                  <a:lnTo>
                    <a:pt x="1" y="0"/>
                  </a:lnTo>
                </a:path>
              </a:pathLst>
            </a:custGeom>
            <a:noFill/>
            <a:ln w="0">
              <a:solidFill>
                <a:srgbClr val="000000"/>
              </a:solidFill>
              <a:prstDash val="solid"/>
              <a:round/>
              <a:headEnd/>
              <a:tailEnd/>
            </a:ln>
          </p:spPr>
          <p:txBody>
            <a:bodyPr/>
            <a:lstStyle/>
            <a:p>
              <a:endParaRPr lang="el-GR"/>
            </a:p>
          </p:txBody>
        </p:sp>
        <p:sp>
          <p:nvSpPr>
            <p:cNvPr id="550" name="Freeform 547"/>
            <p:cNvSpPr>
              <a:spLocks/>
            </p:cNvSpPr>
            <p:nvPr/>
          </p:nvSpPr>
          <p:spPr bwMode="auto">
            <a:xfrm>
              <a:off x="4401" y="2656"/>
              <a:ext cx="92" cy="2"/>
            </a:xfrm>
            <a:custGeom>
              <a:avLst/>
              <a:gdLst/>
              <a:ahLst/>
              <a:cxnLst>
                <a:cxn ang="0">
                  <a:pos x="552" y="8"/>
                </a:cxn>
                <a:cxn ang="0">
                  <a:pos x="369" y="0"/>
                </a:cxn>
                <a:cxn ang="0">
                  <a:pos x="184" y="0"/>
                </a:cxn>
                <a:cxn ang="0">
                  <a:pos x="0" y="8"/>
                </a:cxn>
                <a:cxn ang="0">
                  <a:pos x="1" y="8"/>
                </a:cxn>
              </a:cxnLst>
              <a:rect l="0" t="0" r="r" b="b"/>
              <a:pathLst>
                <a:path w="552" h="8">
                  <a:moveTo>
                    <a:pt x="552" y="8"/>
                  </a:moveTo>
                  <a:lnTo>
                    <a:pt x="369" y="0"/>
                  </a:lnTo>
                  <a:lnTo>
                    <a:pt x="184" y="0"/>
                  </a:lnTo>
                  <a:lnTo>
                    <a:pt x="0" y="8"/>
                  </a:lnTo>
                  <a:lnTo>
                    <a:pt x="1" y="8"/>
                  </a:lnTo>
                </a:path>
              </a:pathLst>
            </a:custGeom>
            <a:noFill/>
            <a:ln w="0">
              <a:solidFill>
                <a:srgbClr val="000000"/>
              </a:solidFill>
              <a:prstDash val="solid"/>
              <a:round/>
              <a:headEnd/>
              <a:tailEnd/>
            </a:ln>
          </p:spPr>
          <p:txBody>
            <a:bodyPr/>
            <a:lstStyle/>
            <a:p>
              <a:endParaRPr lang="el-GR"/>
            </a:p>
          </p:txBody>
        </p:sp>
        <p:sp>
          <p:nvSpPr>
            <p:cNvPr id="551" name="Freeform 548"/>
            <p:cNvSpPr>
              <a:spLocks/>
            </p:cNvSpPr>
            <p:nvPr/>
          </p:nvSpPr>
          <p:spPr bwMode="auto">
            <a:xfrm>
              <a:off x="4231" y="2658"/>
              <a:ext cx="170" cy="64"/>
            </a:xfrm>
            <a:custGeom>
              <a:avLst/>
              <a:gdLst/>
              <a:ahLst/>
              <a:cxnLst>
                <a:cxn ang="0">
                  <a:pos x="1020" y="0"/>
                </a:cxn>
                <a:cxn ang="0">
                  <a:pos x="782" y="23"/>
                </a:cxn>
                <a:cxn ang="0">
                  <a:pos x="563" y="59"/>
                </a:cxn>
                <a:cxn ang="0">
                  <a:pos x="370" y="109"/>
                </a:cxn>
                <a:cxn ang="0">
                  <a:pos x="212" y="167"/>
                </a:cxn>
                <a:cxn ang="0">
                  <a:pos x="96" y="235"/>
                </a:cxn>
                <a:cxn ang="0">
                  <a:pos x="24" y="307"/>
                </a:cxn>
                <a:cxn ang="0">
                  <a:pos x="0" y="383"/>
                </a:cxn>
                <a:cxn ang="0">
                  <a:pos x="1" y="383"/>
                </a:cxn>
              </a:cxnLst>
              <a:rect l="0" t="0" r="r" b="b"/>
              <a:pathLst>
                <a:path w="1020" h="383">
                  <a:moveTo>
                    <a:pt x="1020" y="0"/>
                  </a:moveTo>
                  <a:lnTo>
                    <a:pt x="782" y="23"/>
                  </a:lnTo>
                  <a:lnTo>
                    <a:pt x="563" y="59"/>
                  </a:lnTo>
                  <a:lnTo>
                    <a:pt x="370" y="109"/>
                  </a:lnTo>
                  <a:lnTo>
                    <a:pt x="212" y="167"/>
                  </a:lnTo>
                  <a:lnTo>
                    <a:pt x="96" y="235"/>
                  </a:lnTo>
                  <a:lnTo>
                    <a:pt x="24" y="307"/>
                  </a:lnTo>
                  <a:lnTo>
                    <a:pt x="0" y="383"/>
                  </a:lnTo>
                  <a:lnTo>
                    <a:pt x="1" y="383"/>
                  </a:lnTo>
                </a:path>
              </a:pathLst>
            </a:custGeom>
            <a:noFill/>
            <a:ln w="0">
              <a:solidFill>
                <a:srgbClr val="000000"/>
              </a:solidFill>
              <a:prstDash val="solid"/>
              <a:round/>
              <a:headEnd/>
              <a:tailEnd/>
            </a:ln>
          </p:spPr>
          <p:txBody>
            <a:bodyPr/>
            <a:lstStyle/>
            <a:p>
              <a:endParaRPr lang="el-GR"/>
            </a:p>
          </p:txBody>
        </p:sp>
        <p:sp>
          <p:nvSpPr>
            <p:cNvPr id="552" name="Freeform 549"/>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553" name="Line 550"/>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554" name="Freeform 551"/>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555" name="Freeform 552"/>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556" name="Freeform 553"/>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557" name="Freeform 554"/>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558" name="Freeform 555"/>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559" name="Freeform 556"/>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560" name="Freeform 557"/>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561" name="Line 558"/>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562" name="Freeform 559"/>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563" name="Freeform 560"/>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564" name="Freeform 561"/>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565" name="Freeform 562"/>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566" name="Freeform 563"/>
            <p:cNvSpPr>
              <a:spLocks/>
            </p:cNvSpPr>
            <p:nvPr/>
          </p:nvSpPr>
          <p:spPr bwMode="auto">
            <a:xfrm>
              <a:off x="4374" y="2726"/>
              <a:ext cx="1" cy="2"/>
            </a:xfrm>
            <a:custGeom>
              <a:avLst/>
              <a:gdLst/>
              <a:ahLst/>
              <a:cxnLst>
                <a:cxn ang="0">
                  <a:pos x="0" y="9"/>
                </a:cxn>
                <a:cxn ang="0">
                  <a:pos x="8" y="0"/>
                </a:cxn>
                <a:cxn ang="0">
                  <a:pos x="9" y="0"/>
                </a:cxn>
              </a:cxnLst>
              <a:rect l="0" t="0" r="r" b="b"/>
              <a:pathLst>
                <a:path w="9" h="9">
                  <a:moveTo>
                    <a:pt x="0" y="9"/>
                  </a:moveTo>
                  <a:lnTo>
                    <a:pt x="8" y="0"/>
                  </a:lnTo>
                  <a:lnTo>
                    <a:pt x="9" y="0"/>
                  </a:lnTo>
                </a:path>
              </a:pathLst>
            </a:custGeom>
            <a:noFill/>
            <a:ln w="0">
              <a:solidFill>
                <a:srgbClr val="000000"/>
              </a:solidFill>
              <a:prstDash val="solid"/>
              <a:round/>
              <a:headEnd/>
              <a:tailEnd/>
            </a:ln>
          </p:spPr>
          <p:txBody>
            <a:bodyPr/>
            <a:lstStyle/>
            <a:p>
              <a:endParaRPr lang="el-GR"/>
            </a:p>
          </p:txBody>
        </p:sp>
        <p:sp>
          <p:nvSpPr>
            <p:cNvPr id="567" name="Freeform 564"/>
            <p:cNvSpPr>
              <a:spLocks/>
            </p:cNvSpPr>
            <p:nvPr/>
          </p:nvSpPr>
          <p:spPr bwMode="auto">
            <a:xfrm>
              <a:off x="4374" y="2738"/>
              <a:ext cx="19" cy="18"/>
            </a:xfrm>
            <a:custGeom>
              <a:avLst/>
              <a:gdLst/>
              <a:ahLst/>
              <a:cxnLst>
                <a:cxn ang="0">
                  <a:pos x="0" y="113"/>
                </a:cxn>
                <a:cxn ang="0">
                  <a:pos x="113" y="0"/>
                </a:cxn>
                <a:cxn ang="0">
                  <a:pos x="114" y="0"/>
                </a:cxn>
              </a:cxnLst>
              <a:rect l="0" t="0" r="r" b="b"/>
              <a:pathLst>
                <a:path w="114" h="113">
                  <a:moveTo>
                    <a:pt x="0" y="113"/>
                  </a:moveTo>
                  <a:lnTo>
                    <a:pt x="113" y="0"/>
                  </a:lnTo>
                  <a:lnTo>
                    <a:pt x="114" y="0"/>
                  </a:lnTo>
                </a:path>
              </a:pathLst>
            </a:custGeom>
            <a:noFill/>
            <a:ln w="0">
              <a:solidFill>
                <a:srgbClr val="000000"/>
              </a:solidFill>
              <a:prstDash val="solid"/>
              <a:round/>
              <a:headEnd/>
              <a:tailEnd/>
            </a:ln>
          </p:spPr>
          <p:txBody>
            <a:bodyPr/>
            <a:lstStyle/>
            <a:p>
              <a:endParaRPr lang="el-GR"/>
            </a:p>
          </p:txBody>
        </p:sp>
        <p:sp>
          <p:nvSpPr>
            <p:cNvPr id="568" name="Freeform 565"/>
            <p:cNvSpPr>
              <a:spLocks/>
            </p:cNvSpPr>
            <p:nvPr/>
          </p:nvSpPr>
          <p:spPr bwMode="auto">
            <a:xfrm>
              <a:off x="4374" y="2758"/>
              <a:ext cx="27" cy="27"/>
            </a:xfrm>
            <a:custGeom>
              <a:avLst/>
              <a:gdLst/>
              <a:ahLst/>
              <a:cxnLst>
                <a:cxn ang="0">
                  <a:pos x="0" y="162"/>
                </a:cxn>
                <a:cxn ang="0">
                  <a:pos x="13" y="150"/>
                </a:cxn>
                <a:cxn ang="0">
                  <a:pos x="161" y="0"/>
                </a:cxn>
                <a:cxn ang="0">
                  <a:pos x="162" y="0"/>
                </a:cxn>
              </a:cxnLst>
              <a:rect l="0" t="0" r="r" b="b"/>
              <a:pathLst>
                <a:path w="162" h="162">
                  <a:moveTo>
                    <a:pt x="0" y="162"/>
                  </a:moveTo>
                  <a:lnTo>
                    <a:pt x="13" y="150"/>
                  </a:lnTo>
                  <a:lnTo>
                    <a:pt x="161" y="0"/>
                  </a:lnTo>
                  <a:lnTo>
                    <a:pt x="162" y="0"/>
                  </a:lnTo>
                </a:path>
              </a:pathLst>
            </a:custGeom>
            <a:noFill/>
            <a:ln w="0">
              <a:solidFill>
                <a:srgbClr val="000000"/>
              </a:solidFill>
              <a:prstDash val="solid"/>
              <a:round/>
              <a:headEnd/>
              <a:tailEnd/>
            </a:ln>
          </p:spPr>
          <p:txBody>
            <a:bodyPr/>
            <a:lstStyle/>
            <a:p>
              <a:endParaRPr lang="el-GR"/>
            </a:p>
          </p:txBody>
        </p:sp>
        <p:sp>
          <p:nvSpPr>
            <p:cNvPr id="569" name="Freeform 566"/>
            <p:cNvSpPr>
              <a:spLocks/>
            </p:cNvSpPr>
            <p:nvPr/>
          </p:nvSpPr>
          <p:spPr bwMode="auto">
            <a:xfrm>
              <a:off x="4374" y="2787"/>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70" name="Freeform 567"/>
            <p:cNvSpPr>
              <a:spLocks/>
            </p:cNvSpPr>
            <p:nvPr/>
          </p:nvSpPr>
          <p:spPr bwMode="auto">
            <a:xfrm>
              <a:off x="4374" y="2816"/>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71" name="Freeform 568"/>
            <p:cNvSpPr>
              <a:spLocks/>
            </p:cNvSpPr>
            <p:nvPr/>
          </p:nvSpPr>
          <p:spPr bwMode="auto">
            <a:xfrm>
              <a:off x="4374" y="2845"/>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72" name="Freeform 569"/>
            <p:cNvSpPr>
              <a:spLocks/>
            </p:cNvSpPr>
            <p:nvPr/>
          </p:nvSpPr>
          <p:spPr bwMode="auto">
            <a:xfrm>
              <a:off x="4493" y="2726"/>
              <a:ext cx="27" cy="27"/>
            </a:xfrm>
            <a:custGeom>
              <a:avLst/>
              <a:gdLst/>
              <a:ahLst/>
              <a:cxnLst>
                <a:cxn ang="0">
                  <a:pos x="0" y="163"/>
                </a:cxn>
                <a:cxn ang="0">
                  <a:pos x="162" y="0"/>
                </a:cxn>
                <a:cxn ang="0">
                  <a:pos x="163" y="0"/>
                </a:cxn>
              </a:cxnLst>
              <a:rect l="0" t="0" r="r" b="b"/>
              <a:pathLst>
                <a:path w="163" h="163">
                  <a:moveTo>
                    <a:pt x="0" y="163"/>
                  </a:moveTo>
                  <a:lnTo>
                    <a:pt x="162" y="0"/>
                  </a:lnTo>
                  <a:lnTo>
                    <a:pt x="163" y="0"/>
                  </a:lnTo>
                </a:path>
              </a:pathLst>
            </a:custGeom>
            <a:noFill/>
            <a:ln w="0">
              <a:solidFill>
                <a:srgbClr val="000000"/>
              </a:solidFill>
              <a:prstDash val="solid"/>
              <a:round/>
              <a:headEnd/>
              <a:tailEnd/>
            </a:ln>
          </p:spPr>
          <p:txBody>
            <a:bodyPr/>
            <a:lstStyle/>
            <a:p>
              <a:endParaRPr lang="el-GR"/>
            </a:p>
          </p:txBody>
        </p:sp>
        <p:sp>
          <p:nvSpPr>
            <p:cNvPr id="573" name="Freeform 570"/>
            <p:cNvSpPr>
              <a:spLocks/>
            </p:cNvSpPr>
            <p:nvPr/>
          </p:nvSpPr>
          <p:spPr bwMode="auto">
            <a:xfrm>
              <a:off x="4374" y="2874"/>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74" name="Freeform 571"/>
            <p:cNvSpPr>
              <a:spLocks/>
            </p:cNvSpPr>
            <p:nvPr/>
          </p:nvSpPr>
          <p:spPr bwMode="auto">
            <a:xfrm>
              <a:off x="4493" y="2754"/>
              <a:ext cx="27" cy="27"/>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575" name="Freeform 572"/>
            <p:cNvSpPr>
              <a:spLocks/>
            </p:cNvSpPr>
            <p:nvPr/>
          </p:nvSpPr>
          <p:spPr bwMode="auto">
            <a:xfrm>
              <a:off x="4374" y="2902"/>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76" name="Freeform 573"/>
            <p:cNvSpPr>
              <a:spLocks/>
            </p:cNvSpPr>
            <p:nvPr/>
          </p:nvSpPr>
          <p:spPr bwMode="auto">
            <a:xfrm>
              <a:off x="4493" y="2783"/>
              <a:ext cx="27" cy="27"/>
            </a:xfrm>
            <a:custGeom>
              <a:avLst/>
              <a:gdLst/>
              <a:ahLst/>
              <a:cxnLst>
                <a:cxn ang="0">
                  <a:pos x="0" y="163"/>
                </a:cxn>
                <a:cxn ang="0">
                  <a:pos x="162" y="0"/>
                </a:cxn>
                <a:cxn ang="0">
                  <a:pos x="163" y="0"/>
                </a:cxn>
              </a:cxnLst>
              <a:rect l="0" t="0" r="r" b="b"/>
              <a:pathLst>
                <a:path w="163" h="163">
                  <a:moveTo>
                    <a:pt x="0" y="163"/>
                  </a:moveTo>
                  <a:lnTo>
                    <a:pt x="162" y="0"/>
                  </a:lnTo>
                  <a:lnTo>
                    <a:pt x="163" y="0"/>
                  </a:lnTo>
                </a:path>
              </a:pathLst>
            </a:custGeom>
            <a:noFill/>
            <a:ln w="0">
              <a:solidFill>
                <a:srgbClr val="000000"/>
              </a:solidFill>
              <a:prstDash val="solid"/>
              <a:round/>
              <a:headEnd/>
              <a:tailEnd/>
            </a:ln>
          </p:spPr>
          <p:txBody>
            <a:bodyPr/>
            <a:lstStyle/>
            <a:p>
              <a:endParaRPr lang="el-GR"/>
            </a:p>
          </p:txBody>
        </p:sp>
        <p:sp>
          <p:nvSpPr>
            <p:cNvPr id="577" name="Freeform 574"/>
            <p:cNvSpPr>
              <a:spLocks/>
            </p:cNvSpPr>
            <p:nvPr/>
          </p:nvSpPr>
          <p:spPr bwMode="auto">
            <a:xfrm>
              <a:off x="4374" y="2931"/>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78" name="Freeform 575"/>
            <p:cNvSpPr>
              <a:spLocks/>
            </p:cNvSpPr>
            <p:nvPr/>
          </p:nvSpPr>
          <p:spPr bwMode="auto">
            <a:xfrm>
              <a:off x="4493" y="2812"/>
              <a:ext cx="27" cy="27"/>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579" name="Freeform 576"/>
            <p:cNvSpPr>
              <a:spLocks/>
            </p:cNvSpPr>
            <p:nvPr/>
          </p:nvSpPr>
          <p:spPr bwMode="auto">
            <a:xfrm>
              <a:off x="4374" y="2968"/>
              <a:ext cx="19" cy="19"/>
            </a:xfrm>
            <a:custGeom>
              <a:avLst/>
              <a:gdLst/>
              <a:ahLst/>
              <a:cxnLst>
                <a:cxn ang="0">
                  <a:pos x="0" y="114"/>
                </a:cxn>
                <a:cxn ang="0">
                  <a:pos x="114" y="0"/>
                </a:cxn>
                <a:cxn ang="0">
                  <a:pos x="115" y="0"/>
                </a:cxn>
              </a:cxnLst>
              <a:rect l="0" t="0" r="r" b="b"/>
              <a:pathLst>
                <a:path w="115" h="114">
                  <a:moveTo>
                    <a:pt x="0" y="114"/>
                  </a:moveTo>
                  <a:lnTo>
                    <a:pt x="114" y="0"/>
                  </a:lnTo>
                  <a:lnTo>
                    <a:pt x="115" y="0"/>
                  </a:lnTo>
                </a:path>
              </a:pathLst>
            </a:custGeom>
            <a:noFill/>
            <a:ln w="0">
              <a:solidFill>
                <a:srgbClr val="000000"/>
              </a:solidFill>
              <a:prstDash val="solid"/>
              <a:round/>
              <a:headEnd/>
              <a:tailEnd/>
            </a:ln>
          </p:spPr>
          <p:txBody>
            <a:bodyPr/>
            <a:lstStyle/>
            <a:p>
              <a:endParaRPr lang="el-GR"/>
            </a:p>
          </p:txBody>
        </p:sp>
        <p:sp>
          <p:nvSpPr>
            <p:cNvPr id="580" name="Freeform 577"/>
            <p:cNvSpPr>
              <a:spLocks/>
            </p:cNvSpPr>
            <p:nvPr/>
          </p:nvSpPr>
          <p:spPr bwMode="auto">
            <a:xfrm>
              <a:off x="4493" y="2841"/>
              <a:ext cx="27" cy="27"/>
            </a:xfrm>
            <a:custGeom>
              <a:avLst/>
              <a:gdLst/>
              <a:ahLst/>
              <a:cxnLst>
                <a:cxn ang="0">
                  <a:pos x="0" y="163"/>
                </a:cxn>
                <a:cxn ang="0">
                  <a:pos x="162" y="0"/>
                </a:cxn>
                <a:cxn ang="0">
                  <a:pos x="163" y="0"/>
                </a:cxn>
              </a:cxnLst>
              <a:rect l="0" t="0" r="r" b="b"/>
              <a:pathLst>
                <a:path w="163" h="163">
                  <a:moveTo>
                    <a:pt x="0" y="163"/>
                  </a:moveTo>
                  <a:lnTo>
                    <a:pt x="162" y="0"/>
                  </a:lnTo>
                  <a:lnTo>
                    <a:pt x="163" y="0"/>
                  </a:lnTo>
                </a:path>
              </a:pathLst>
            </a:custGeom>
            <a:noFill/>
            <a:ln w="0">
              <a:solidFill>
                <a:srgbClr val="000000"/>
              </a:solidFill>
              <a:prstDash val="solid"/>
              <a:round/>
              <a:headEnd/>
              <a:tailEnd/>
            </a:ln>
          </p:spPr>
          <p:txBody>
            <a:bodyPr/>
            <a:lstStyle/>
            <a:p>
              <a:endParaRPr lang="el-GR"/>
            </a:p>
          </p:txBody>
        </p:sp>
        <p:sp>
          <p:nvSpPr>
            <p:cNvPr id="581" name="Freeform 578"/>
            <p:cNvSpPr>
              <a:spLocks/>
            </p:cNvSpPr>
            <p:nvPr/>
          </p:nvSpPr>
          <p:spPr bwMode="auto">
            <a:xfrm>
              <a:off x="4393" y="2960"/>
              <a:ext cx="8" cy="8"/>
            </a:xfrm>
            <a:custGeom>
              <a:avLst/>
              <a:gdLst/>
              <a:ahLst/>
              <a:cxnLst>
                <a:cxn ang="0">
                  <a:pos x="0" y="48"/>
                </a:cxn>
                <a:cxn ang="0">
                  <a:pos x="47" y="0"/>
                </a:cxn>
                <a:cxn ang="0">
                  <a:pos x="48" y="0"/>
                </a:cxn>
              </a:cxnLst>
              <a:rect l="0" t="0" r="r" b="b"/>
              <a:pathLst>
                <a:path w="48" h="48">
                  <a:moveTo>
                    <a:pt x="0" y="48"/>
                  </a:moveTo>
                  <a:lnTo>
                    <a:pt x="47" y="0"/>
                  </a:lnTo>
                  <a:lnTo>
                    <a:pt x="48" y="0"/>
                  </a:lnTo>
                </a:path>
              </a:pathLst>
            </a:custGeom>
            <a:noFill/>
            <a:ln w="0">
              <a:solidFill>
                <a:srgbClr val="000000"/>
              </a:solidFill>
              <a:prstDash val="solid"/>
              <a:round/>
              <a:headEnd/>
              <a:tailEnd/>
            </a:ln>
          </p:spPr>
          <p:txBody>
            <a:bodyPr/>
            <a:lstStyle/>
            <a:p>
              <a:endParaRPr lang="el-GR"/>
            </a:p>
          </p:txBody>
        </p:sp>
        <p:sp>
          <p:nvSpPr>
            <p:cNvPr id="582" name="Freeform 579"/>
            <p:cNvSpPr>
              <a:spLocks/>
            </p:cNvSpPr>
            <p:nvPr/>
          </p:nvSpPr>
          <p:spPr bwMode="auto">
            <a:xfrm>
              <a:off x="4374" y="2989"/>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83" name="Freeform 580"/>
            <p:cNvSpPr>
              <a:spLocks/>
            </p:cNvSpPr>
            <p:nvPr/>
          </p:nvSpPr>
          <p:spPr bwMode="auto">
            <a:xfrm>
              <a:off x="4493" y="2870"/>
              <a:ext cx="27" cy="27"/>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584" name="Freeform 581"/>
            <p:cNvSpPr>
              <a:spLocks/>
            </p:cNvSpPr>
            <p:nvPr/>
          </p:nvSpPr>
          <p:spPr bwMode="auto">
            <a:xfrm>
              <a:off x="4374" y="3018"/>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85" name="Freeform 582"/>
            <p:cNvSpPr>
              <a:spLocks/>
            </p:cNvSpPr>
            <p:nvPr/>
          </p:nvSpPr>
          <p:spPr bwMode="auto">
            <a:xfrm>
              <a:off x="4493" y="2899"/>
              <a:ext cx="27" cy="27"/>
            </a:xfrm>
            <a:custGeom>
              <a:avLst/>
              <a:gdLst/>
              <a:ahLst/>
              <a:cxnLst>
                <a:cxn ang="0">
                  <a:pos x="0" y="163"/>
                </a:cxn>
                <a:cxn ang="0">
                  <a:pos x="162" y="0"/>
                </a:cxn>
                <a:cxn ang="0">
                  <a:pos x="163" y="0"/>
                </a:cxn>
              </a:cxnLst>
              <a:rect l="0" t="0" r="r" b="b"/>
              <a:pathLst>
                <a:path w="163" h="163">
                  <a:moveTo>
                    <a:pt x="0" y="163"/>
                  </a:moveTo>
                  <a:lnTo>
                    <a:pt x="162" y="0"/>
                  </a:lnTo>
                  <a:lnTo>
                    <a:pt x="163" y="0"/>
                  </a:lnTo>
                </a:path>
              </a:pathLst>
            </a:custGeom>
            <a:noFill/>
            <a:ln w="0">
              <a:solidFill>
                <a:srgbClr val="000000"/>
              </a:solidFill>
              <a:prstDash val="solid"/>
              <a:round/>
              <a:headEnd/>
              <a:tailEnd/>
            </a:ln>
          </p:spPr>
          <p:txBody>
            <a:bodyPr/>
            <a:lstStyle/>
            <a:p>
              <a:endParaRPr lang="el-GR"/>
            </a:p>
          </p:txBody>
        </p:sp>
        <p:sp>
          <p:nvSpPr>
            <p:cNvPr id="586" name="Freeform 583"/>
            <p:cNvSpPr>
              <a:spLocks/>
            </p:cNvSpPr>
            <p:nvPr/>
          </p:nvSpPr>
          <p:spPr bwMode="auto">
            <a:xfrm>
              <a:off x="4374" y="3047"/>
              <a:ext cx="27" cy="27"/>
            </a:xfrm>
            <a:custGeom>
              <a:avLst/>
              <a:gdLst/>
              <a:ahLst/>
              <a:cxnLst>
                <a:cxn ang="0">
                  <a:pos x="0" y="163"/>
                </a:cxn>
                <a:cxn ang="0">
                  <a:pos x="161" y="0"/>
                </a:cxn>
                <a:cxn ang="0">
                  <a:pos x="162" y="0"/>
                </a:cxn>
              </a:cxnLst>
              <a:rect l="0" t="0" r="r" b="b"/>
              <a:pathLst>
                <a:path w="162" h="163">
                  <a:moveTo>
                    <a:pt x="0" y="163"/>
                  </a:moveTo>
                  <a:lnTo>
                    <a:pt x="161" y="0"/>
                  </a:lnTo>
                  <a:lnTo>
                    <a:pt x="162" y="0"/>
                  </a:lnTo>
                </a:path>
              </a:pathLst>
            </a:custGeom>
            <a:noFill/>
            <a:ln w="0">
              <a:solidFill>
                <a:srgbClr val="000000"/>
              </a:solidFill>
              <a:prstDash val="solid"/>
              <a:round/>
              <a:headEnd/>
              <a:tailEnd/>
            </a:ln>
          </p:spPr>
          <p:txBody>
            <a:bodyPr/>
            <a:lstStyle/>
            <a:p>
              <a:endParaRPr lang="el-GR"/>
            </a:p>
          </p:txBody>
        </p:sp>
        <p:sp>
          <p:nvSpPr>
            <p:cNvPr id="587" name="Freeform 584"/>
            <p:cNvSpPr>
              <a:spLocks/>
            </p:cNvSpPr>
            <p:nvPr/>
          </p:nvSpPr>
          <p:spPr bwMode="auto">
            <a:xfrm>
              <a:off x="4493" y="2927"/>
              <a:ext cx="27" cy="27"/>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588" name="Freeform 585"/>
            <p:cNvSpPr>
              <a:spLocks/>
            </p:cNvSpPr>
            <p:nvPr/>
          </p:nvSpPr>
          <p:spPr bwMode="auto">
            <a:xfrm>
              <a:off x="4374" y="3076"/>
              <a:ext cx="27" cy="27"/>
            </a:xfrm>
            <a:custGeom>
              <a:avLst/>
              <a:gdLst/>
              <a:ahLst/>
              <a:cxnLst>
                <a:cxn ang="0">
                  <a:pos x="0" y="162"/>
                </a:cxn>
                <a:cxn ang="0">
                  <a:pos x="161" y="0"/>
                </a:cxn>
                <a:cxn ang="0">
                  <a:pos x="162" y="0"/>
                </a:cxn>
              </a:cxnLst>
              <a:rect l="0" t="0" r="r" b="b"/>
              <a:pathLst>
                <a:path w="162" h="162">
                  <a:moveTo>
                    <a:pt x="0" y="162"/>
                  </a:moveTo>
                  <a:lnTo>
                    <a:pt x="161" y="0"/>
                  </a:lnTo>
                  <a:lnTo>
                    <a:pt x="162" y="0"/>
                  </a:lnTo>
                </a:path>
              </a:pathLst>
            </a:custGeom>
            <a:noFill/>
            <a:ln w="0">
              <a:solidFill>
                <a:srgbClr val="000000"/>
              </a:solidFill>
              <a:prstDash val="solid"/>
              <a:round/>
              <a:headEnd/>
              <a:tailEnd/>
            </a:ln>
          </p:spPr>
          <p:txBody>
            <a:bodyPr/>
            <a:lstStyle/>
            <a:p>
              <a:endParaRPr lang="el-GR"/>
            </a:p>
          </p:txBody>
        </p:sp>
        <p:sp>
          <p:nvSpPr>
            <p:cNvPr id="589" name="Freeform 586"/>
            <p:cNvSpPr>
              <a:spLocks/>
            </p:cNvSpPr>
            <p:nvPr/>
          </p:nvSpPr>
          <p:spPr bwMode="auto">
            <a:xfrm>
              <a:off x="4508" y="2956"/>
              <a:ext cx="12" cy="12"/>
            </a:xfrm>
            <a:custGeom>
              <a:avLst/>
              <a:gdLst/>
              <a:ahLst/>
              <a:cxnLst>
                <a:cxn ang="0">
                  <a:pos x="0" y="70"/>
                </a:cxn>
                <a:cxn ang="0">
                  <a:pos x="69" y="0"/>
                </a:cxn>
                <a:cxn ang="0">
                  <a:pos x="70" y="0"/>
                </a:cxn>
              </a:cxnLst>
              <a:rect l="0" t="0" r="r" b="b"/>
              <a:pathLst>
                <a:path w="70" h="70">
                  <a:moveTo>
                    <a:pt x="0" y="70"/>
                  </a:moveTo>
                  <a:lnTo>
                    <a:pt x="69" y="0"/>
                  </a:lnTo>
                  <a:lnTo>
                    <a:pt x="70" y="0"/>
                  </a:lnTo>
                </a:path>
              </a:pathLst>
            </a:custGeom>
            <a:noFill/>
            <a:ln w="0">
              <a:solidFill>
                <a:srgbClr val="000000"/>
              </a:solidFill>
              <a:prstDash val="solid"/>
              <a:round/>
              <a:headEnd/>
              <a:tailEnd/>
            </a:ln>
          </p:spPr>
          <p:txBody>
            <a:bodyPr/>
            <a:lstStyle/>
            <a:p>
              <a:endParaRPr lang="el-GR"/>
            </a:p>
          </p:txBody>
        </p:sp>
        <p:sp>
          <p:nvSpPr>
            <p:cNvPr id="590" name="Freeform 587"/>
            <p:cNvSpPr>
              <a:spLocks/>
            </p:cNvSpPr>
            <p:nvPr/>
          </p:nvSpPr>
          <p:spPr bwMode="auto">
            <a:xfrm>
              <a:off x="4493" y="2968"/>
              <a:ext cx="15" cy="15"/>
            </a:xfrm>
            <a:custGeom>
              <a:avLst/>
              <a:gdLst/>
              <a:ahLst/>
              <a:cxnLst>
                <a:cxn ang="0">
                  <a:pos x="0" y="93"/>
                </a:cxn>
                <a:cxn ang="0">
                  <a:pos x="93" y="0"/>
                </a:cxn>
                <a:cxn ang="0">
                  <a:pos x="94" y="0"/>
                </a:cxn>
              </a:cxnLst>
              <a:rect l="0" t="0" r="r" b="b"/>
              <a:pathLst>
                <a:path w="94" h="93">
                  <a:moveTo>
                    <a:pt x="0" y="93"/>
                  </a:moveTo>
                  <a:lnTo>
                    <a:pt x="93" y="0"/>
                  </a:lnTo>
                  <a:lnTo>
                    <a:pt x="94" y="0"/>
                  </a:lnTo>
                </a:path>
              </a:pathLst>
            </a:custGeom>
            <a:noFill/>
            <a:ln w="0">
              <a:solidFill>
                <a:srgbClr val="000000"/>
              </a:solidFill>
              <a:prstDash val="solid"/>
              <a:round/>
              <a:headEnd/>
              <a:tailEnd/>
            </a:ln>
          </p:spPr>
          <p:txBody>
            <a:bodyPr/>
            <a:lstStyle/>
            <a:p>
              <a:endParaRPr lang="el-GR"/>
            </a:p>
          </p:txBody>
        </p:sp>
        <p:sp>
          <p:nvSpPr>
            <p:cNvPr id="591" name="Freeform 588"/>
            <p:cNvSpPr>
              <a:spLocks/>
            </p:cNvSpPr>
            <p:nvPr/>
          </p:nvSpPr>
          <p:spPr bwMode="auto">
            <a:xfrm>
              <a:off x="4374" y="3104"/>
              <a:ext cx="27" cy="27"/>
            </a:xfrm>
            <a:custGeom>
              <a:avLst/>
              <a:gdLst/>
              <a:ahLst/>
              <a:cxnLst>
                <a:cxn ang="0">
                  <a:pos x="0" y="163"/>
                </a:cxn>
                <a:cxn ang="0">
                  <a:pos x="161" y="0"/>
                </a:cxn>
                <a:cxn ang="0">
                  <a:pos x="162" y="0"/>
                </a:cxn>
              </a:cxnLst>
              <a:rect l="0" t="0" r="r" b="b"/>
              <a:pathLst>
                <a:path w="162" h="163">
                  <a:moveTo>
                    <a:pt x="0" y="163"/>
                  </a:moveTo>
                  <a:lnTo>
                    <a:pt x="161" y="0"/>
                  </a:lnTo>
                  <a:lnTo>
                    <a:pt x="162" y="0"/>
                  </a:lnTo>
                </a:path>
              </a:pathLst>
            </a:custGeom>
            <a:noFill/>
            <a:ln w="0">
              <a:solidFill>
                <a:srgbClr val="000000"/>
              </a:solidFill>
              <a:prstDash val="solid"/>
              <a:round/>
              <a:headEnd/>
              <a:tailEnd/>
            </a:ln>
          </p:spPr>
          <p:txBody>
            <a:bodyPr/>
            <a:lstStyle/>
            <a:p>
              <a:endParaRPr lang="el-GR"/>
            </a:p>
          </p:txBody>
        </p:sp>
        <p:sp>
          <p:nvSpPr>
            <p:cNvPr id="592" name="Freeform 589"/>
            <p:cNvSpPr>
              <a:spLocks/>
            </p:cNvSpPr>
            <p:nvPr/>
          </p:nvSpPr>
          <p:spPr bwMode="auto">
            <a:xfrm>
              <a:off x="4493" y="2985"/>
              <a:ext cx="27" cy="27"/>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593" name="Freeform 590"/>
            <p:cNvSpPr>
              <a:spLocks/>
            </p:cNvSpPr>
            <p:nvPr/>
          </p:nvSpPr>
          <p:spPr bwMode="auto">
            <a:xfrm>
              <a:off x="4493" y="3014"/>
              <a:ext cx="27" cy="27"/>
            </a:xfrm>
            <a:custGeom>
              <a:avLst/>
              <a:gdLst/>
              <a:ahLst/>
              <a:cxnLst>
                <a:cxn ang="0">
                  <a:pos x="0" y="163"/>
                </a:cxn>
                <a:cxn ang="0">
                  <a:pos x="162" y="0"/>
                </a:cxn>
                <a:cxn ang="0">
                  <a:pos x="163" y="0"/>
                </a:cxn>
              </a:cxnLst>
              <a:rect l="0" t="0" r="r" b="b"/>
              <a:pathLst>
                <a:path w="163" h="163">
                  <a:moveTo>
                    <a:pt x="0" y="163"/>
                  </a:moveTo>
                  <a:lnTo>
                    <a:pt x="162" y="0"/>
                  </a:lnTo>
                  <a:lnTo>
                    <a:pt x="163" y="0"/>
                  </a:lnTo>
                </a:path>
              </a:pathLst>
            </a:custGeom>
            <a:noFill/>
            <a:ln w="0">
              <a:solidFill>
                <a:srgbClr val="000000"/>
              </a:solidFill>
              <a:prstDash val="solid"/>
              <a:round/>
              <a:headEnd/>
              <a:tailEnd/>
            </a:ln>
          </p:spPr>
          <p:txBody>
            <a:bodyPr/>
            <a:lstStyle/>
            <a:p>
              <a:endParaRPr lang="el-GR"/>
            </a:p>
          </p:txBody>
        </p:sp>
        <p:sp>
          <p:nvSpPr>
            <p:cNvPr id="594" name="Freeform 591"/>
            <p:cNvSpPr>
              <a:spLocks/>
            </p:cNvSpPr>
            <p:nvPr/>
          </p:nvSpPr>
          <p:spPr bwMode="auto">
            <a:xfrm>
              <a:off x="4493" y="3043"/>
              <a:ext cx="27" cy="27"/>
            </a:xfrm>
            <a:custGeom>
              <a:avLst/>
              <a:gdLst/>
              <a:ahLst/>
              <a:cxnLst>
                <a:cxn ang="0">
                  <a:pos x="0" y="161"/>
                </a:cxn>
                <a:cxn ang="0">
                  <a:pos x="162" y="0"/>
                </a:cxn>
                <a:cxn ang="0">
                  <a:pos x="163" y="0"/>
                </a:cxn>
              </a:cxnLst>
              <a:rect l="0" t="0" r="r" b="b"/>
              <a:pathLst>
                <a:path w="163" h="161">
                  <a:moveTo>
                    <a:pt x="0" y="161"/>
                  </a:moveTo>
                  <a:lnTo>
                    <a:pt x="162" y="0"/>
                  </a:lnTo>
                  <a:lnTo>
                    <a:pt x="163" y="0"/>
                  </a:lnTo>
                </a:path>
              </a:pathLst>
            </a:custGeom>
            <a:noFill/>
            <a:ln w="0">
              <a:solidFill>
                <a:srgbClr val="000000"/>
              </a:solidFill>
              <a:prstDash val="solid"/>
              <a:round/>
              <a:headEnd/>
              <a:tailEnd/>
            </a:ln>
          </p:spPr>
          <p:txBody>
            <a:bodyPr/>
            <a:lstStyle/>
            <a:p>
              <a:endParaRPr lang="el-GR"/>
            </a:p>
          </p:txBody>
        </p:sp>
        <p:sp>
          <p:nvSpPr>
            <p:cNvPr id="595" name="Freeform 592"/>
            <p:cNvSpPr>
              <a:spLocks/>
            </p:cNvSpPr>
            <p:nvPr/>
          </p:nvSpPr>
          <p:spPr bwMode="auto">
            <a:xfrm>
              <a:off x="4493" y="3072"/>
              <a:ext cx="27" cy="27"/>
            </a:xfrm>
            <a:custGeom>
              <a:avLst/>
              <a:gdLst/>
              <a:ahLst/>
              <a:cxnLst>
                <a:cxn ang="0">
                  <a:pos x="0" y="163"/>
                </a:cxn>
                <a:cxn ang="0">
                  <a:pos x="162" y="0"/>
                </a:cxn>
                <a:cxn ang="0">
                  <a:pos x="163" y="0"/>
                </a:cxn>
              </a:cxnLst>
              <a:rect l="0" t="0" r="r" b="b"/>
              <a:pathLst>
                <a:path w="163" h="163">
                  <a:moveTo>
                    <a:pt x="0" y="163"/>
                  </a:moveTo>
                  <a:lnTo>
                    <a:pt x="162" y="0"/>
                  </a:lnTo>
                  <a:lnTo>
                    <a:pt x="163" y="0"/>
                  </a:lnTo>
                </a:path>
              </a:pathLst>
            </a:custGeom>
            <a:noFill/>
            <a:ln w="0">
              <a:solidFill>
                <a:srgbClr val="000000"/>
              </a:solidFill>
              <a:prstDash val="solid"/>
              <a:round/>
              <a:headEnd/>
              <a:tailEnd/>
            </a:ln>
          </p:spPr>
          <p:txBody>
            <a:bodyPr/>
            <a:lstStyle/>
            <a:p>
              <a:endParaRPr lang="el-GR"/>
            </a:p>
          </p:txBody>
        </p:sp>
        <p:sp>
          <p:nvSpPr>
            <p:cNvPr id="596" name="Freeform 593"/>
            <p:cNvSpPr>
              <a:spLocks/>
            </p:cNvSpPr>
            <p:nvPr/>
          </p:nvSpPr>
          <p:spPr bwMode="auto">
            <a:xfrm>
              <a:off x="4497" y="3100"/>
              <a:ext cx="23" cy="23"/>
            </a:xfrm>
            <a:custGeom>
              <a:avLst/>
              <a:gdLst/>
              <a:ahLst/>
              <a:cxnLst>
                <a:cxn ang="0">
                  <a:pos x="0" y="136"/>
                </a:cxn>
                <a:cxn ang="0">
                  <a:pos x="136" y="0"/>
                </a:cxn>
                <a:cxn ang="0">
                  <a:pos x="137" y="0"/>
                </a:cxn>
              </a:cxnLst>
              <a:rect l="0" t="0" r="r" b="b"/>
              <a:pathLst>
                <a:path w="137" h="136">
                  <a:moveTo>
                    <a:pt x="0" y="136"/>
                  </a:moveTo>
                  <a:lnTo>
                    <a:pt x="136" y="0"/>
                  </a:lnTo>
                  <a:lnTo>
                    <a:pt x="137" y="0"/>
                  </a:lnTo>
                </a:path>
              </a:pathLst>
            </a:custGeom>
            <a:noFill/>
            <a:ln w="0">
              <a:solidFill>
                <a:srgbClr val="000000"/>
              </a:solidFill>
              <a:prstDash val="solid"/>
              <a:round/>
              <a:headEnd/>
              <a:tailEnd/>
            </a:ln>
          </p:spPr>
          <p:txBody>
            <a:bodyPr/>
            <a:lstStyle/>
            <a:p>
              <a:endParaRPr lang="el-GR"/>
            </a:p>
          </p:txBody>
        </p:sp>
        <p:sp>
          <p:nvSpPr>
            <p:cNvPr id="597" name="Freeform 594"/>
            <p:cNvSpPr>
              <a:spLocks/>
            </p:cNvSpPr>
            <p:nvPr/>
          </p:nvSpPr>
          <p:spPr bwMode="auto">
            <a:xfrm>
              <a:off x="4516" y="3129"/>
              <a:ext cx="4" cy="4"/>
            </a:xfrm>
            <a:custGeom>
              <a:avLst/>
              <a:gdLst/>
              <a:ahLst/>
              <a:cxnLst>
                <a:cxn ang="0">
                  <a:pos x="0" y="23"/>
                </a:cxn>
                <a:cxn ang="0">
                  <a:pos x="22" y="0"/>
                </a:cxn>
                <a:cxn ang="0">
                  <a:pos x="23" y="0"/>
                </a:cxn>
              </a:cxnLst>
              <a:rect l="0" t="0" r="r" b="b"/>
              <a:pathLst>
                <a:path w="23" h="23">
                  <a:moveTo>
                    <a:pt x="0" y="23"/>
                  </a:moveTo>
                  <a:lnTo>
                    <a:pt x="22" y="0"/>
                  </a:lnTo>
                  <a:lnTo>
                    <a:pt x="23" y="0"/>
                  </a:lnTo>
                </a:path>
              </a:pathLst>
            </a:custGeom>
            <a:noFill/>
            <a:ln w="0">
              <a:solidFill>
                <a:srgbClr val="000000"/>
              </a:solidFill>
              <a:prstDash val="solid"/>
              <a:round/>
              <a:headEnd/>
              <a:tailEnd/>
            </a:ln>
          </p:spPr>
          <p:txBody>
            <a:bodyPr/>
            <a:lstStyle/>
            <a:p>
              <a:endParaRPr lang="el-GR"/>
            </a:p>
          </p:txBody>
        </p:sp>
        <p:sp>
          <p:nvSpPr>
            <p:cNvPr id="598" name="Freeform 595"/>
            <p:cNvSpPr>
              <a:spLocks/>
            </p:cNvSpPr>
            <p:nvPr/>
          </p:nvSpPr>
          <p:spPr bwMode="auto">
            <a:xfrm>
              <a:off x="4374" y="3122"/>
              <a:ext cx="8" cy="8"/>
            </a:xfrm>
            <a:custGeom>
              <a:avLst/>
              <a:gdLst/>
              <a:ahLst/>
              <a:cxnLst>
                <a:cxn ang="0">
                  <a:pos x="48" y="48"/>
                </a:cxn>
                <a:cxn ang="0">
                  <a:pos x="0" y="0"/>
                </a:cxn>
                <a:cxn ang="0">
                  <a:pos x="1" y="0"/>
                </a:cxn>
              </a:cxnLst>
              <a:rect l="0" t="0" r="r" b="b"/>
              <a:pathLst>
                <a:path w="48" h="48">
                  <a:moveTo>
                    <a:pt x="48" y="48"/>
                  </a:moveTo>
                  <a:lnTo>
                    <a:pt x="0" y="0"/>
                  </a:lnTo>
                  <a:lnTo>
                    <a:pt x="1" y="0"/>
                  </a:lnTo>
                </a:path>
              </a:pathLst>
            </a:custGeom>
            <a:noFill/>
            <a:ln w="0">
              <a:solidFill>
                <a:srgbClr val="000000"/>
              </a:solidFill>
              <a:prstDash val="solid"/>
              <a:round/>
              <a:headEnd/>
              <a:tailEnd/>
            </a:ln>
          </p:spPr>
          <p:txBody>
            <a:bodyPr/>
            <a:lstStyle/>
            <a:p>
              <a:endParaRPr lang="el-GR"/>
            </a:p>
          </p:txBody>
        </p:sp>
        <p:sp>
          <p:nvSpPr>
            <p:cNvPr id="599" name="Freeform 596"/>
            <p:cNvSpPr>
              <a:spLocks/>
            </p:cNvSpPr>
            <p:nvPr/>
          </p:nvSpPr>
          <p:spPr bwMode="auto">
            <a:xfrm>
              <a:off x="4374" y="3093"/>
              <a:ext cx="27" cy="27"/>
            </a:xfrm>
            <a:custGeom>
              <a:avLst/>
              <a:gdLst/>
              <a:ahLst/>
              <a:cxnLst>
                <a:cxn ang="0">
                  <a:pos x="161" y="162"/>
                </a:cxn>
                <a:cxn ang="0">
                  <a:pos x="0" y="0"/>
                </a:cxn>
                <a:cxn ang="0">
                  <a:pos x="1" y="0"/>
                </a:cxn>
              </a:cxnLst>
              <a:rect l="0" t="0" r="r" b="b"/>
              <a:pathLst>
                <a:path w="161" h="162">
                  <a:moveTo>
                    <a:pt x="161"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00" name="Freeform 597"/>
            <p:cNvSpPr>
              <a:spLocks/>
            </p:cNvSpPr>
            <p:nvPr/>
          </p:nvSpPr>
          <p:spPr bwMode="auto">
            <a:xfrm>
              <a:off x="4374" y="3064"/>
              <a:ext cx="27" cy="27"/>
            </a:xfrm>
            <a:custGeom>
              <a:avLst/>
              <a:gdLst/>
              <a:ahLst/>
              <a:cxnLst>
                <a:cxn ang="0">
                  <a:pos x="161" y="162"/>
                </a:cxn>
                <a:cxn ang="0">
                  <a:pos x="0" y="0"/>
                </a:cxn>
                <a:cxn ang="0">
                  <a:pos x="1" y="0"/>
                </a:cxn>
              </a:cxnLst>
              <a:rect l="0" t="0" r="r" b="b"/>
              <a:pathLst>
                <a:path w="161" h="162">
                  <a:moveTo>
                    <a:pt x="161"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01" name="Freeform 598"/>
            <p:cNvSpPr>
              <a:spLocks/>
            </p:cNvSpPr>
            <p:nvPr/>
          </p:nvSpPr>
          <p:spPr bwMode="auto">
            <a:xfrm>
              <a:off x="4374" y="3035"/>
              <a:ext cx="27" cy="27"/>
            </a:xfrm>
            <a:custGeom>
              <a:avLst/>
              <a:gdLst/>
              <a:ahLst/>
              <a:cxnLst>
                <a:cxn ang="0">
                  <a:pos x="161" y="163"/>
                </a:cxn>
                <a:cxn ang="0">
                  <a:pos x="0" y="0"/>
                </a:cxn>
                <a:cxn ang="0">
                  <a:pos x="1" y="0"/>
                </a:cxn>
              </a:cxnLst>
              <a:rect l="0" t="0" r="r" b="b"/>
              <a:pathLst>
                <a:path w="161" h="163">
                  <a:moveTo>
                    <a:pt x="161"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02" name="Freeform 599"/>
            <p:cNvSpPr>
              <a:spLocks/>
            </p:cNvSpPr>
            <p:nvPr/>
          </p:nvSpPr>
          <p:spPr bwMode="auto">
            <a:xfrm>
              <a:off x="4374" y="3006"/>
              <a:ext cx="27" cy="27"/>
            </a:xfrm>
            <a:custGeom>
              <a:avLst/>
              <a:gdLst/>
              <a:ahLst/>
              <a:cxnLst>
                <a:cxn ang="0">
                  <a:pos x="161" y="162"/>
                </a:cxn>
                <a:cxn ang="0">
                  <a:pos x="0" y="0"/>
                </a:cxn>
                <a:cxn ang="0">
                  <a:pos x="1" y="0"/>
                </a:cxn>
              </a:cxnLst>
              <a:rect l="0" t="0" r="r" b="b"/>
              <a:pathLst>
                <a:path w="161" h="162">
                  <a:moveTo>
                    <a:pt x="161"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03" name="Freeform 600"/>
            <p:cNvSpPr>
              <a:spLocks/>
            </p:cNvSpPr>
            <p:nvPr/>
          </p:nvSpPr>
          <p:spPr bwMode="auto">
            <a:xfrm>
              <a:off x="4493" y="3097"/>
              <a:ext cx="27" cy="27"/>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04" name="Freeform 601"/>
            <p:cNvSpPr>
              <a:spLocks/>
            </p:cNvSpPr>
            <p:nvPr/>
          </p:nvSpPr>
          <p:spPr bwMode="auto">
            <a:xfrm>
              <a:off x="4374" y="2978"/>
              <a:ext cx="27" cy="27"/>
            </a:xfrm>
            <a:custGeom>
              <a:avLst/>
              <a:gdLst/>
              <a:ahLst/>
              <a:cxnLst>
                <a:cxn ang="0">
                  <a:pos x="161" y="163"/>
                </a:cxn>
                <a:cxn ang="0">
                  <a:pos x="0" y="0"/>
                </a:cxn>
                <a:cxn ang="0">
                  <a:pos x="1" y="0"/>
                </a:cxn>
              </a:cxnLst>
              <a:rect l="0" t="0" r="r" b="b"/>
              <a:pathLst>
                <a:path w="161" h="163">
                  <a:moveTo>
                    <a:pt x="161"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05" name="Freeform 602"/>
            <p:cNvSpPr>
              <a:spLocks/>
            </p:cNvSpPr>
            <p:nvPr/>
          </p:nvSpPr>
          <p:spPr bwMode="auto">
            <a:xfrm>
              <a:off x="4493" y="3068"/>
              <a:ext cx="27" cy="27"/>
            </a:xfrm>
            <a:custGeom>
              <a:avLst/>
              <a:gdLst/>
              <a:ahLst/>
              <a:cxnLst>
                <a:cxn ang="0">
                  <a:pos x="162" y="163"/>
                </a:cxn>
                <a:cxn ang="0">
                  <a:pos x="0" y="0"/>
                </a:cxn>
                <a:cxn ang="0">
                  <a:pos x="1" y="0"/>
                </a:cxn>
              </a:cxnLst>
              <a:rect l="0" t="0" r="r" b="b"/>
              <a:pathLst>
                <a:path w="162" h="163">
                  <a:moveTo>
                    <a:pt x="162"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06" name="Freeform 603"/>
            <p:cNvSpPr>
              <a:spLocks/>
            </p:cNvSpPr>
            <p:nvPr/>
          </p:nvSpPr>
          <p:spPr bwMode="auto">
            <a:xfrm>
              <a:off x="4374" y="2949"/>
              <a:ext cx="19" cy="19"/>
            </a:xfrm>
            <a:custGeom>
              <a:avLst/>
              <a:gdLst/>
              <a:ahLst/>
              <a:cxnLst>
                <a:cxn ang="0">
                  <a:pos x="116" y="117"/>
                </a:cxn>
                <a:cxn ang="0">
                  <a:pos x="0" y="0"/>
                </a:cxn>
                <a:cxn ang="0">
                  <a:pos x="1" y="0"/>
                </a:cxn>
              </a:cxnLst>
              <a:rect l="0" t="0" r="r" b="b"/>
              <a:pathLst>
                <a:path w="116" h="117">
                  <a:moveTo>
                    <a:pt x="116" y="117"/>
                  </a:moveTo>
                  <a:lnTo>
                    <a:pt x="0" y="0"/>
                  </a:lnTo>
                  <a:lnTo>
                    <a:pt x="1" y="0"/>
                  </a:lnTo>
                </a:path>
              </a:pathLst>
            </a:custGeom>
            <a:noFill/>
            <a:ln w="0">
              <a:solidFill>
                <a:srgbClr val="000000"/>
              </a:solidFill>
              <a:prstDash val="solid"/>
              <a:round/>
              <a:headEnd/>
              <a:tailEnd/>
            </a:ln>
          </p:spPr>
          <p:txBody>
            <a:bodyPr/>
            <a:lstStyle/>
            <a:p>
              <a:endParaRPr lang="el-GR"/>
            </a:p>
          </p:txBody>
        </p:sp>
        <p:sp>
          <p:nvSpPr>
            <p:cNvPr id="607" name="Freeform 604"/>
            <p:cNvSpPr>
              <a:spLocks/>
            </p:cNvSpPr>
            <p:nvPr/>
          </p:nvSpPr>
          <p:spPr bwMode="auto">
            <a:xfrm>
              <a:off x="4393" y="2968"/>
              <a:ext cx="8" cy="8"/>
            </a:xfrm>
            <a:custGeom>
              <a:avLst/>
              <a:gdLst/>
              <a:ahLst/>
              <a:cxnLst>
                <a:cxn ang="0">
                  <a:pos x="45" y="45"/>
                </a:cxn>
                <a:cxn ang="0">
                  <a:pos x="0" y="0"/>
                </a:cxn>
                <a:cxn ang="0">
                  <a:pos x="1" y="0"/>
                </a:cxn>
              </a:cxnLst>
              <a:rect l="0" t="0" r="r" b="b"/>
              <a:pathLst>
                <a:path w="45" h="45">
                  <a:moveTo>
                    <a:pt x="45" y="45"/>
                  </a:moveTo>
                  <a:lnTo>
                    <a:pt x="0" y="0"/>
                  </a:lnTo>
                  <a:lnTo>
                    <a:pt x="1" y="0"/>
                  </a:lnTo>
                </a:path>
              </a:pathLst>
            </a:custGeom>
            <a:noFill/>
            <a:ln w="0">
              <a:solidFill>
                <a:srgbClr val="000000"/>
              </a:solidFill>
              <a:prstDash val="solid"/>
              <a:round/>
              <a:headEnd/>
              <a:tailEnd/>
            </a:ln>
          </p:spPr>
          <p:txBody>
            <a:bodyPr/>
            <a:lstStyle/>
            <a:p>
              <a:endParaRPr lang="el-GR"/>
            </a:p>
          </p:txBody>
        </p:sp>
        <p:sp>
          <p:nvSpPr>
            <p:cNvPr id="608" name="Freeform 605"/>
            <p:cNvSpPr>
              <a:spLocks/>
            </p:cNvSpPr>
            <p:nvPr/>
          </p:nvSpPr>
          <p:spPr bwMode="auto">
            <a:xfrm>
              <a:off x="4493" y="3039"/>
              <a:ext cx="27" cy="27"/>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09" name="Freeform 606"/>
            <p:cNvSpPr>
              <a:spLocks/>
            </p:cNvSpPr>
            <p:nvPr/>
          </p:nvSpPr>
          <p:spPr bwMode="auto">
            <a:xfrm>
              <a:off x="4374" y="2920"/>
              <a:ext cx="27" cy="27"/>
            </a:xfrm>
            <a:custGeom>
              <a:avLst/>
              <a:gdLst/>
              <a:ahLst/>
              <a:cxnLst>
                <a:cxn ang="0">
                  <a:pos x="161" y="163"/>
                </a:cxn>
                <a:cxn ang="0">
                  <a:pos x="0" y="0"/>
                </a:cxn>
                <a:cxn ang="0">
                  <a:pos x="1" y="0"/>
                </a:cxn>
              </a:cxnLst>
              <a:rect l="0" t="0" r="r" b="b"/>
              <a:pathLst>
                <a:path w="161" h="163">
                  <a:moveTo>
                    <a:pt x="161"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10" name="Freeform 607"/>
            <p:cNvSpPr>
              <a:spLocks/>
            </p:cNvSpPr>
            <p:nvPr/>
          </p:nvSpPr>
          <p:spPr bwMode="auto">
            <a:xfrm>
              <a:off x="4493" y="3010"/>
              <a:ext cx="27" cy="27"/>
            </a:xfrm>
            <a:custGeom>
              <a:avLst/>
              <a:gdLst/>
              <a:ahLst/>
              <a:cxnLst>
                <a:cxn ang="0">
                  <a:pos x="162" y="163"/>
                </a:cxn>
                <a:cxn ang="0">
                  <a:pos x="0" y="0"/>
                </a:cxn>
                <a:cxn ang="0">
                  <a:pos x="1" y="0"/>
                </a:cxn>
              </a:cxnLst>
              <a:rect l="0" t="0" r="r" b="b"/>
              <a:pathLst>
                <a:path w="162" h="163">
                  <a:moveTo>
                    <a:pt x="162"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11" name="Freeform 608"/>
            <p:cNvSpPr>
              <a:spLocks/>
            </p:cNvSpPr>
            <p:nvPr/>
          </p:nvSpPr>
          <p:spPr bwMode="auto">
            <a:xfrm>
              <a:off x="4374" y="2891"/>
              <a:ext cx="27" cy="27"/>
            </a:xfrm>
            <a:custGeom>
              <a:avLst/>
              <a:gdLst/>
              <a:ahLst/>
              <a:cxnLst>
                <a:cxn ang="0">
                  <a:pos x="161" y="162"/>
                </a:cxn>
                <a:cxn ang="0">
                  <a:pos x="0" y="0"/>
                </a:cxn>
                <a:cxn ang="0">
                  <a:pos x="1" y="0"/>
                </a:cxn>
              </a:cxnLst>
              <a:rect l="0" t="0" r="r" b="b"/>
              <a:pathLst>
                <a:path w="161" h="162">
                  <a:moveTo>
                    <a:pt x="161"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12" name="Freeform 609"/>
            <p:cNvSpPr>
              <a:spLocks/>
            </p:cNvSpPr>
            <p:nvPr/>
          </p:nvSpPr>
          <p:spPr bwMode="auto">
            <a:xfrm>
              <a:off x="4493" y="2981"/>
              <a:ext cx="27" cy="28"/>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13" name="Freeform 610"/>
            <p:cNvSpPr>
              <a:spLocks/>
            </p:cNvSpPr>
            <p:nvPr/>
          </p:nvSpPr>
          <p:spPr bwMode="auto">
            <a:xfrm>
              <a:off x="4374" y="2862"/>
              <a:ext cx="27" cy="27"/>
            </a:xfrm>
            <a:custGeom>
              <a:avLst/>
              <a:gdLst/>
              <a:ahLst/>
              <a:cxnLst>
                <a:cxn ang="0">
                  <a:pos x="161" y="163"/>
                </a:cxn>
                <a:cxn ang="0">
                  <a:pos x="0" y="0"/>
                </a:cxn>
                <a:cxn ang="0">
                  <a:pos x="1" y="0"/>
                </a:cxn>
              </a:cxnLst>
              <a:rect l="0" t="0" r="r" b="b"/>
              <a:pathLst>
                <a:path w="161" h="163">
                  <a:moveTo>
                    <a:pt x="161"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14" name="Freeform 611"/>
            <p:cNvSpPr>
              <a:spLocks/>
            </p:cNvSpPr>
            <p:nvPr/>
          </p:nvSpPr>
          <p:spPr bwMode="auto">
            <a:xfrm>
              <a:off x="4508" y="2968"/>
              <a:ext cx="12" cy="12"/>
            </a:xfrm>
            <a:custGeom>
              <a:avLst/>
              <a:gdLst/>
              <a:ahLst/>
              <a:cxnLst>
                <a:cxn ang="0">
                  <a:pos x="70" y="72"/>
                </a:cxn>
                <a:cxn ang="0">
                  <a:pos x="0" y="0"/>
                </a:cxn>
                <a:cxn ang="0">
                  <a:pos x="1" y="0"/>
                </a:cxn>
              </a:cxnLst>
              <a:rect l="0" t="0" r="r" b="b"/>
              <a:pathLst>
                <a:path w="70" h="72">
                  <a:moveTo>
                    <a:pt x="70" y="72"/>
                  </a:moveTo>
                  <a:lnTo>
                    <a:pt x="0" y="0"/>
                  </a:lnTo>
                  <a:lnTo>
                    <a:pt x="1" y="0"/>
                  </a:lnTo>
                </a:path>
              </a:pathLst>
            </a:custGeom>
            <a:noFill/>
            <a:ln w="0">
              <a:solidFill>
                <a:srgbClr val="000000"/>
              </a:solidFill>
              <a:prstDash val="solid"/>
              <a:round/>
              <a:headEnd/>
              <a:tailEnd/>
            </a:ln>
          </p:spPr>
          <p:txBody>
            <a:bodyPr/>
            <a:lstStyle/>
            <a:p>
              <a:endParaRPr lang="el-GR"/>
            </a:p>
          </p:txBody>
        </p:sp>
        <p:sp>
          <p:nvSpPr>
            <p:cNvPr id="615" name="Freeform 612"/>
            <p:cNvSpPr>
              <a:spLocks/>
            </p:cNvSpPr>
            <p:nvPr/>
          </p:nvSpPr>
          <p:spPr bwMode="auto">
            <a:xfrm>
              <a:off x="4374" y="2833"/>
              <a:ext cx="27" cy="27"/>
            </a:xfrm>
            <a:custGeom>
              <a:avLst/>
              <a:gdLst/>
              <a:ahLst/>
              <a:cxnLst>
                <a:cxn ang="0">
                  <a:pos x="161" y="162"/>
                </a:cxn>
                <a:cxn ang="0">
                  <a:pos x="0" y="0"/>
                </a:cxn>
                <a:cxn ang="0">
                  <a:pos x="1" y="0"/>
                </a:cxn>
              </a:cxnLst>
              <a:rect l="0" t="0" r="r" b="b"/>
              <a:pathLst>
                <a:path w="161" h="162">
                  <a:moveTo>
                    <a:pt x="161"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16" name="Freeform 613"/>
            <p:cNvSpPr>
              <a:spLocks/>
            </p:cNvSpPr>
            <p:nvPr/>
          </p:nvSpPr>
          <p:spPr bwMode="auto">
            <a:xfrm>
              <a:off x="4493" y="2953"/>
              <a:ext cx="15" cy="15"/>
            </a:xfrm>
            <a:custGeom>
              <a:avLst/>
              <a:gdLst/>
              <a:ahLst/>
              <a:cxnLst>
                <a:cxn ang="0">
                  <a:pos x="92" y="91"/>
                </a:cxn>
                <a:cxn ang="0">
                  <a:pos x="0" y="0"/>
                </a:cxn>
                <a:cxn ang="0">
                  <a:pos x="1" y="0"/>
                </a:cxn>
              </a:cxnLst>
              <a:rect l="0" t="0" r="r" b="b"/>
              <a:pathLst>
                <a:path w="92" h="91">
                  <a:moveTo>
                    <a:pt x="92" y="91"/>
                  </a:moveTo>
                  <a:lnTo>
                    <a:pt x="0" y="0"/>
                  </a:lnTo>
                  <a:lnTo>
                    <a:pt x="1" y="0"/>
                  </a:lnTo>
                </a:path>
              </a:pathLst>
            </a:custGeom>
            <a:noFill/>
            <a:ln w="0">
              <a:solidFill>
                <a:srgbClr val="000000"/>
              </a:solidFill>
              <a:prstDash val="solid"/>
              <a:round/>
              <a:headEnd/>
              <a:tailEnd/>
            </a:ln>
          </p:spPr>
          <p:txBody>
            <a:bodyPr/>
            <a:lstStyle/>
            <a:p>
              <a:endParaRPr lang="el-GR"/>
            </a:p>
          </p:txBody>
        </p:sp>
        <p:sp>
          <p:nvSpPr>
            <p:cNvPr id="617" name="Freeform 614"/>
            <p:cNvSpPr>
              <a:spLocks/>
            </p:cNvSpPr>
            <p:nvPr/>
          </p:nvSpPr>
          <p:spPr bwMode="auto">
            <a:xfrm>
              <a:off x="4493" y="2924"/>
              <a:ext cx="27" cy="27"/>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18" name="Freeform 615"/>
            <p:cNvSpPr>
              <a:spLocks/>
            </p:cNvSpPr>
            <p:nvPr/>
          </p:nvSpPr>
          <p:spPr bwMode="auto">
            <a:xfrm>
              <a:off x="4374" y="2804"/>
              <a:ext cx="27" cy="27"/>
            </a:xfrm>
            <a:custGeom>
              <a:avLst/>
              <a:gdLst/>
              <a:ahLst/>
              <a:cxnLst>
                <a:cxn ang="0">
                  <a:pos x="161" y="163"/>
                </a:cxn>
                <a:cxn ang="0">
                  <a:pos x="0" y="0"/>
                </a:cxn>
                <a:cxn ang="0">
                  <a:pos x="1" y="0"/>
                </a:cxn>
              </a:cxnLst>
              <a:rect l="0" t="0" r="r" b="b"/>
              <a:pathLst>
                <a:path w="161" h="163">
                  <a:moveTo>
                    <a:pt x="161"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19" name="Freeform 616"/>
            <p:cNvSpPr>
              <a:spLocks/>
            </p:cNvSpPr>
            <p:nvPr/>
          </p:nvSpPr>
          <p:spPr bwMode="auto">
            <a:xfrm>
              <a:off x="4493" y="2895"/>
              <a:ext cx="27" cy="27"/>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20" name="Freeform 617"/>
            <p:cNvSpPr>
              <a:spLocks/>
            </p:cNvSpPr>
            <p:nvPr/>
          </p:nvSpPr>
          <p:spPr bwMode="auto">
            <a:xfrm>
              <a:off x="4374" y="2776"/>
              <a:ext cx="8" cy="8"/>
            </a:xfrm>
            <a:custGeom>
              <a:avLst/>
              <a:gdLst/>
              <a:ahLst/>
              <a:cxnLst>
                <a:cxn ang="0">
                  <a:pos x="50" y="49"/>
                </a:cxn>
                <a:cxn ang="0">
                  <a:pos x="0" y="0"/>
                </a:cxn>
                <a:cxn ang="0">
                  <a:pos x="1" y="0"/>
                </a:cxn>
              </a:cxnLst>
              <a:rect l="0" t="0" r="r" b="b"/>
              <a:pathLst>
                <a:path w="50" h="49">
                  <a:moveTo>
                    <a:pt x="50" y="49"/>
                  </a:moveTo>
                  <a:lnTo>
                    <a:pt x="0" y="0"/>
                  </a:lnTo>
                  <a:lnTo>
                    <a:pt x="1" y="0"/>
                  </a:lnTo>
                </a:path>
              </a:pathLst>
            </a:custGeom>
            <a:noFill/>
            <a:ln w="0">
              <a:solidFill>
                <a:srgbClr val="000000"/>
              </a:solidFill>
              <a:prstDash val="solid"/>
              <a:round/>
              <a:headEnd/>
              <a:tailEnd/>
            </a:ln>
          </p:spPr>
          <p:txBody>
            <a:bodyPr/>
            <a:lstStyle/>
            <a:p>
              <a:endParaRPr lang="el-GR"/>
            </a:p>
          </p:txBody>
        </p:sp>
        <p:sp>
          <p:nvSpPr>
            <p:cNvPr id="621" name="Freeform 618"/>
            <p:cNvSpPr>
              <a:spLocks/>
            </p:cNvSpPr>
            <p:nvPr/>
          </p:nvSpPr>
          <p:spPr bwMode="auto">
            <a:xfrm>
              <a:off x="4382" y="2784"/>
              <a:ext cx="19" cy="19"/>
            </a:xfrm>
            <a:custGeom>
              <a:avLst/>
              <a:gdLst/>
              <a:ahLst/>
              <a:cxnLst>
                <a:cxn ang="0">
                  <a:pos x="111" y="113"/>
                </a:cxn>
                <a:cxn ang="0">
                  <a:pos x="0" y="0"/>
                </a:cxn>
                <a:cxn ang="0">
                  <a:pos x="1" y="0"/>
                </a:cxn>
              </a:cxnLst>
              <a:rect l="0" t="0" r="r" b="b"/>
              <a:pathLst>
                <a:path w="111" h="113">
                  <a:moveTo>
                    <a:pt x="111" y="113"/>
                  </a:moveTo>
                  <a:lnTo>
                    <a:pt x="0" y="0"/>
                  </a:lnTo>
                  <a:lnTo>
                    <a:pt x="1" y="0"/>
                  </a:lnTo>
                </a:path>
              </a:pathLst>
            </a:custGeom>
            <a:noFill/>
            <a:ln w="0">
              <a:solidFill>
                <a:srgbClr val="000000"/>
              </a:solidFill>
              <a:prstDash val="solid"/>
              <a:round/>
              <a:headEnd/>
              <a:tailEnd/>
            </a:ln>
          </p:spPr>
          <p:txBody>
            <a:bodyPr/>
            <a:lstStyle/>
            <a:p>
              <a:endParaRPr lang="el-GR"/>
            </a:p>
          </p:txBody>
        </p:sp>
        <p:sp>
          <p:nvSpPr>
            <p:cNvPr id="622" name="Freeform 619"/>
            <p:cNvSpPr>
              <a:spLocks/>
            </p:cNvSpPr>
            <p:nvPr/>
          </p:nvSpPr>
          <p:spPr bwMode="auto">
            <a:xfrm>
              <a:off x="4493" y="2866"/>
              <a:ext cx="27" cy="27"/>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23" name="Freeform 620"/>
            <p:cNvSpPr>
              <a:spLocks/>
            </p:cNvSpPr>
            <p:nvPr/>
          </p:nvSpPr>
          <p:spPr bwMode="auto">
            <a:xfrm>
              <a:off x="4374" y="2747"/>
              <a:ext cx="27" cy="27"/>
            </a:xfrm>
            <a:custGeom>
              <a:avLst/>
              <a:gdLst/>
              <a:ahLst/>
              <a:cxnLst>
                <a:cxn ang="0">
                  <a:pos x="161" y="163"/>
                </a:cxn>
                <a:cxn ang="0">
                  <a:pos x="0" y="0"/>
                </a:cxn>
                <a:cxn ang="0">
                  <a:pos x="1" y="0"/>
                </a:cxn>
              </a:cxnLst>
              <a:rect l="0" t="0" r="r" b="b"/>
              <a:pathLst>
                <a:path w="161" h="163">
                  <a:moveTo>
                    <a:pt x="161"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24" name="Freeform 621"/>
            <p:cNvSpPr>
              <a:spLocks/>
            </p:cNvSpPr>
            <p:nvPr/>
          </p:nvSpPr>
          <p:spPr bwMode="auto">
            <a:xfrm>
              <a:off x="4493" y="2837"/>
              <a:ext cx="27" cy="27"/>
            </a:xfrm>
            <a:custGeom>
              <a:avLst/>
              <a:gdLst/>
              <a:ahLst/>
              <a:cxnLst>
                <a:cxn ang="0">
                  <a:pos x="162" y="163"/>
                </a:cxn>
                <a:cxn ang="0">
                  <a:pos x="0" y="0"/>
                </a:cxn>
                <a:cxn ang="0">
                  <a:pos x="1" y="0"/>
                </a:cxn>
              </a:cxnLst>
              <a:rect l="0" t="0" r="r" b="b"/>
              <a:pathLst>
                <a:path w="162" h="163">
                  <a:moveTo>
                    <a:pt x="162"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25" name="Freeform 622"/>
            <p:cNvSpPr>
              <a:spLocks/>
            </p:cNvSpPr>
            <p:nvPr/>
          </p:nvSpPr>
          <p:spPr bwMode="auto">
            <a:xfrm>
              <a:off x="4394" y="2738"/>
              <a:ext cx="7" cy="7"/>
            </a:xfrm>
            <a:custGeom>
              <a:avLst/>
              <a:gdLst/>
              <a:ahLst/>
              <a:cxnLst>
                <a:cxn ang="0">
                  <a:pos x="41" y="42"/>
                </a:cxn>
                <a:cxn ang="0">
                  <a:pos x="0" y="0"/>
                </a:cxn>
                <a:cxn ang="0">
                  <a:pos x="1" y="0"/>
                </a:cxn>
              </a:cxnLst>
              <a:rect l="0" t="0" r="r" b="b"/>
              <a:pathLst>
                <a:path w="41" h="42">
                  <a:moveTo>
                    <a:pt x="41" y="42"/>
                  </a:moveTo>
                  <a:lnTo>
                    <a:pt x="0" y="0"/>
                  </a:lnTo>
                  <a:lnTo>
                    <a:pt x="1" y="0"/>
                  </a:lnTo>
                </a:path>
              </a:pathLst>
            </a:custGeom>
            <a:noFill/>
            <a:ln w="0">
              <a:solidFill>
                <a:srgbClr val="000000"/>
              </a:solidFill>
              <a:prstDash val="solid"/>
              <a:round/>
              <a:headEnd/>
              <a:tailEnd/>
            </a:ln>
          </p:spPr>
          <p:txBody>
            <a:bodyPr/>
            <a:lstStyle/>
            <a:p>
              <a:endParaRPr lang="el-GR"/>
            </a:p>
          </p:txBody>
        </p:sp>
        <p:sp>
          <p:nvSpPr>
            <p:cNvPr id="626" name="Freeform 623"/>
            <p:cNvSpPr>
              <a:spLocks/>
            </p:cNvSpPr>
            <p:nvPr/>
          </p:nvSpPr>
          <p:spPr bwMode="auto">
            <a:xfrm>
              <a:off x="4493" y="2808"/>
              <a:ext cx="27" cy="28"/>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27" name="Freeform 624"/>
            <p:cNvSpPr>
              <a:spLocks/>
            </p:cNvSpPr>
            <p:nvPr/>
          </p:nvSpPr>
          <p:spPr bwMode="auto">
            <a:xfrm>
              <a:off x="4493" y="2780"/>
              <a:ext cx="27" cy="27"/>
            </a:xfrm>
            <a:custGeom>
              <a:avLst/>
              <a:gdLst/>
              <a:ahLst/>
              <a:cxnLst>
                <a:cxn ang="0">
                  <a:pos x="162" y="163"/>
                </a:cxn>
                <a:cxn ang="0">
                  <a:pos x="33" y="33"/>
                </a:cxn>
                <a:cxn ang="0">
                  <a:pos x="0" y="0"/>
                </a:cxn>
                <a:cxn ang="0">
                  <a:pos x="1" y="0"/>
                </a:cxn>
              </a:cxnLst>
              <a:rect l="0" t="0" r="r" b="b"/>
              <a:pathLst>
                <a:path w="162" h="163">
                  <a:moveTo>
                    <a:pt x="162" y="163"/>
                  </a:moveTo>
                  <a:lnTo>
                    <a:pt x="33" y="33"/>
                  </a:lnTo>
                  <a:lnTo>
                    <a:pt x="0" y="0"/>
                  </a:lnTo>
                  <a:lnTo>
                    <a:pt x="1" y="0"/>
                  </a:lnTo>
                </a:path>
              </a:pathLst>
            </a:custGeom>
            <a:noFill/>
            <a:ln w="0">
              <a:solidFill>
                <a:srgbClr val="000000"/>
              </a:solidFill>
              <a:prstDash val="solid"/>
              <a:round/>
              <a:headEnd/>
              <a:tailEnd/>
            </a:ln>
          </p:spPr>
          <p:txBody>
            <a:bodyPr/>
            <a:lstStyle/>
            <a:p>
              <a:endParaRPr lang="el-GR"/>
            </a:p>
          </p:txBody>
        </p:sp>
        <p:sp>
          <p:nvSpPr>
            <p:cNvPr id="628" name="Freeform 625"/>
            <p:cNvSpPr>
              <a:spLocks/>
            </p:cNvSpPr>
            <p:nvPr/>
          </p:nvSpPr>
          <p:spPr bwMode="auto">
            <a:xfrm>
              <a:off x="4493" y="2751"/>
              <a:ext cx="27" cy="27"/>
            </a:xfrm>
            <a:custGeom>
              <a:avLst/>
              <a:gdLst/>
              <a:ahLst/>
              <a:cxnLst>
                <a:cxn ang="0">
                  <a:pos x="162" y="162"/>
                </a:cxn>
                <a:cxn ang="0">
                  <a:pos x="0" y="0"/>
                </a:cxn>
                <a:cxn ang="0">
                  <a:pos x="1" y="0"/>
                </a:cxn>
              </a:cxnLst>
              <a:rect l="0" t="0" r="r" b="b"/>
              <a:pathLst>
                <a:path w="162" h="162">
                  <a:moveTo>
                    <a:pt x="162" y="162"/>
                  </a:moveTo>
                  <a:lnTo>
                    <a:pt x="0" y="0"/>
                  </a:lnTo>
                  <a:lnTo>
                    <a:pt x="1" y="0"/>
                  </a:lnTo>
                </a:path>
              </a:pathLst>
            </a:custGeom>
            <a:noFill/>
            <a:ln w="0">
              <a:solidFill>
                <a:srgbClr val="000000"/>
              </a:solidFill>
              <a:prstDash val="solid"/>
              <a:round/>
              <a:headEnd/>
              <a:tailEnd/>
            </a:ln>
          </p:spPr>
          <p:txBody>
            <a:bodyPr/>
            <a:lstStyle/>
            <a:p>
              <a:endParaRPr lang="el-GR"/>
            </a:p>
          </p:txBody>
        </p:sp>
        <p:sp>
          <p:nvSpPr>
            <p:cNvPr id="629" name="Freeform 626"/>
            <p:cNvSpPr>
              <a:spLocks/>
            </p:cNvSpPr>
            <p:nvPr/>
          </p:nvSpPr>
          <p:spPr bwMode="auto">
            <a:xfrm>
              <a:off x="4506" y="2735"/>
              <a:ext cx="14" cy="14"/>
            </a:xfrm>
            <a:custGeom>
              <a:avLst/>
              <a:gdLst/>
              <a:ahLst/>
              <a:cxnLst>
                <a:cxn ang="0">
                  <a:pos x="80" y="81"/>
                </a:cxn>
                <a:cxn ang="0">
                  <a:pos x="0" y="0"/>
                </a:cxn>
                <a:cxn ang="0">
                  <a:pos x="1" y="0"/>
                </a:cxn>
              </a:cxnLst>
              <a:rect l="0" t="0" r="r" b="b"/>
              <a:pathLst>
                <a:path w="80" h="81">
                  <a:moveTo>
                    <a:pt x="80" y="81"/>
                  </a:moveTo>
                  <a:lnTo>
                    <a:pt x="0" y="0"/>
                  </a:lnTo>
                  <a:lnTo>
                    <a:pt x="1" y="0"/>
                  </a:lnTo>
                </a:path>
              </a:pathLst>
            </a:custGeom>
            <a:noFill/>
            <a:ln w="0">
              <a:solidFill>
                <a:srgbClr val="000000"/>
              </a:solidFill>
              <a:prstDash val="solid"/>
              <a:round/>
              <a:headEnd/>
              <a:tailEnd/>
            </a:ln>
          </p:spPr>
          <p:txBody>
            <a:bodyPr/>
            <a:lstStyle/>
            <a:p>
              <a:endParaRPr lang="el-GR"/>
            </a:p>
          </p:txBody>
        </p:sp>
        <p:sp>
          <p:nvSpPr>
            <p:cNvPr id="630" name="Freeform 627"/>
            <p:cNvSpPr>
              <a:spLocks/>
            </p:cNvSpPr>
            <p:nvPr/>
          </p:nvSpPr>
          <p:spPr bwMode="auto">
            <a:xfrm>
              <a:off x="4231" y="2681"/>
              <a:ext cx="45" cy="46"/>
            </a:xfrm>
            <a:custGeom>
              <a:avLst/>
              <a:gdLst/>
              <a:ahLst/>
              <a:cxnLst>
                <a:cxn ang="0">
                  <a:pos x="0" y="270"/>
                </a:cxn>
                <a:cxn ang="0">
                  <a:pos x="271" y="0"/>
                </a:cxn>
                <a:cxn ang="0">
                  <a:pos x="272" y="0"/>
                </a:cxn>
              </a:cxnLst>
              <a:rect l="0" t="0" r="r" b="b"/>
              <a:pathLst>
                <a:path w="272" h="270">
                  <a:moveTo>
                    <a:pt x="0" y="270"/>
                  </a:moveTo>
                  <a:lnTo>
                    <a:pt x="271" y="0"/>
                  </a:lnTo>
                  <a:lnTo>
                    <a:pt x="272" y="0"/>
                  </a:lnTo>
                </a:path>
              </a:pathLst>
            </a:custGeom>
            <a:noFill/>
            <a:ln w="0">
              <a:solidFill>
                <a:srgbClr val="000000"/>
              </a:solidFill>
              <a:prstDash val="solid"/>
              <a:round/>
              <a:headEnd/>
              <a:tailEnd/>
            </a:ln>
          </p:spPr>
          <p:txBody>
            <a:bodyPr/>
            <a:lstStyle/>
            <a:p>
              <a:endParaRPr lang="el-GR"/>
            </a:p>
          </p:txBody>
        </p:sp>
        <p:sp>
          <p:nvSpPr>
            <p:cNvPr id="631" name="Freeform 628"/>
            <p:cNvSpPr>
              <a:spLocks/>
            </p:cNvSpPr>
            <p:nvPr/>
          </p:nvSpPr>
          <p:spPr bwMode="auto">
            <a:xfrm>
              <a:off x="4243" y="2669"/>
              <a:ext cx="74" cy="75"/>
            </a:xfrm>
            <a:custGeom>
              <a:avLst/>
              <a:gdLst/>
              <a:ahLst/>
              <a:cxnLst>
                <a:cxn ang="0">
                  <a:pos x="0" y="445"/>
                </a:cxn>
                <a:cxn ang="0">
                  <a:pos x="444" y="0"/>
                </a:cxn>
                <a:cxn ang="0">
                  <a:pos x="445" y="0"/>
                </a:cxn>
              </a:cxnLst>
              <a:rect l="0" t="0" r="r" b="b"/>
              <a:pathLst>
                <a:path w="445" h="445">
                  <a:moveTo>
                    <a:pt x="0" y="445"/>
                  </a:moveTo>
                  <a:lnTo>
                    <a:pt x="444" y="0"/>
                  </a:lnTo>
                  <a:lnTo>
                    <a:pt x="445" y="0"/>
                  </a:lnTo>
                </a:path>
              </a:pathLst>
            </a:custGeom>
            <a:noFill/>
            <a:ln w="0">
              <a:solidFill>
                <a:srgbClr val="000000"/>
              </a:solidFill>
              <a:prstDash val="solid"/>
              <a:round/>
              <a:headEnd/>
              <a:tailEnd/>
            </a:ln>
          </p:spPr>
          <p:txBody>
            <a:bodyPr/>
            <a:lstStyle/>
            <a:p>
              <a:endParaRPr lang="el-GR"/>
            </a:p>
          </p:txBody>
        </p:sp>
        <p:sp>
          <p:nvSpPr>
            <p:cNvPr id="632" name="Freeform 629"/>
            <p:cNvSpPr>
              <a:spLocks/>
            </p:cNvSpPr>
            <p:nvPr/>
          </p:nvSpPr>
          <p:spPr bwMode="auto">
            <a:xfrm>
              <a:off x="4261" y="2663"/>
              <a:ext cx="91" cy="92"/>
            </a:xfrm>
            <a:custGeom>
              <a:avLst/>
              <a:gdLst/>
              <a:ahLst/>
              <a:cxnLst>
                <a:cxn ang="0">
                  <a:pos x="0" y="552"/>
                </a:cxn>
                <a:cxn ang="0">
                  <a:pos x="550" y="0"/>
                </a:cxn>
                <a:cxn ang="0">
                  <a:pos x="551" y="0"/>
                </a:cxn>
              </a:cxnLst>
              <a:rect l="0" t="0" r="r" b="b"/>
              <a:pathLst>
                <a:path w="551" h="552">
                  <a:moveTo>
                    <a:pt x="0" y="552"/>
                  </a:moveTo>
                  <a:lnTo>
                    <a:pt x="550" y="0"/>
                  </a:lnTo>
                  <a:lnTo>
                    <a:pt x="551" y="0"/>
                  </a:lnTo>
                </a:path>
              </a:pathLst>
            </a:custGeom>
            <a:noFill/>
            <a:ln w="0">
              <a:solidFill>
                <a:srgbClr val="000000"/>
              </a:solidFill>
              <a:prstDash val="solid"/>
              <a:round/>
              <a:headEnd/>
              <a:tailEnd/>
            </a:ln>
          </p:spPr>
          <p:txBody>
            <a:bodyPr/>
            <a:lstStyle/>
            <a:p>
              <a:endParaRPr lang="el-GR"/>
            </a:p>
          </p:txBody>
        </p:sp>
        <p:sp>
          <p:nvSpPr>
            <p:cNvPr id="633" name="Freeform 630"/>
            <p:cNvSpPr>
              <a:spLocks/>
            </p:cNvSpPr>
            <p:nvPr/>
          </p:nvSpPr>
          <p:spPr bwMode="auto">
            <a:xfrm>
              <a:off x="4281" y="2659"/>
              <a:ext cx="104" cy="104"/>
            </a:xfrm>
            <a:custGeom>
              <a:avLst/>
              <a:gdLst/>
              <a:ahLst/>
              <a:cxnLst>
                <a:cxn ang="0">
                  <a:pos x="0" y="626"/>
                </a:cxn>
                <a:cxn ang="0">
                  <a:pos x="624" y="0"/>
                </a:cxn>
                <a:cxn ang="0">
                  <a:pos x="625" y="0"/>
                </a:cxn>
              </a:cxnLst>
              <a:rect l="0" t="0" r="r" b="b"/>
              <a:pathLst>
                <a:path w="625" h="626">
                  <a:moveTo>
                    <a:pt x="0" y="626"/>
                  </a:moveTo>
                  <a:lnTo>
                    <a:pt x="624" y="0"/>
                  </a:lnTo>
                  <a:lnTo>
                    <a:pt x="625" y="0"/>
                  </a:lnTo>
                </a:path>
              </a:pathLst>
            </a:custGeom>
            <a:noFill/>
            <a:ln w="0">
              <a:solidFill>
                <a:srgbClr val="000000"/>
              </a:solidFill>
              <a:prstDash val="solid"/>
              <a:round/>
              <a:headEnd/>
              <a:tailEnd/>
            </a:ln>
          </p:spPr>
          <p:txBody>
            <a:bodyPr/>
            <a:lstStyle/>
            <a:p>
              <a:endParaRPr lang="el-GR"/>
            </a:p>
          </p:txBody>
        </p:sp>
        <p:sp>
          <p:nvSpPr>
            <p:cNvPr id="634" name="Freeform 631"/>
            <p:cNvSpPr>
              <a:spLocks/>
            </p:cNvSpPr>
            <p:nvPr/>
          </p:nvSpPr>
          <p:spPr bwMode="auto">
            <a:xfrm>
              <a:off x="4303" y="2672"/>
              <a:ext cx="98" cy="98"/>
            </a:xfrm>
            <a:custGeom>
              <a:avLst/>
              <a:gdLst/>
              <a:ahLst/>
              <a:cxnLst>
                <a:cxn ang="0">
                  <a:pos x="0" y="592"/>
                </a:cxn>
                <a:cxn ang="0">
                  <a:pos x="588" y="0"/>
                </a:cxn>
                <a:cxn ang="0">
                  <a:pos x="589" y="0"/>
                </a:cxn>
              </a:cxnLst>
              <a:rect l="0" t="0" r="r" b="b"/>
              <a:pathLst>
                <a:path w="589" h="592">
                  <a:moveTo>
                    <a:pt x="0" y="592"/>
                  </a:moveTo>
                  <a:lnTo>
                    <a:pt x="588" y="0"/>
                  </a:lnTo>
                  <a:lnTo>
                    <a:pt x="589" y="0"/>
                  </a:lnTo>
                </a:path>
              </a:pathLst>
            </a:custGeom>
            <a:noFill/>
            <a:ln w="0">
              <a:solidFill>
                <a:srgbClr val="000000"/>
              </a:solidFill>
              <a:prstDash val="solid"/>
              <a:round/>
              <a:headEnd/>
              <a:tailEnd/>
            </a:ln>
          </p:spPr>
          <p:txBody>
            <a:bodyPr/>
            <a:lstStyle/>
            <a:p>
              <a:endParaRPr lang="el-GR"/>
            </a:p>
          </p:txBody>
        </p:sp>
        <p:sp>
          <p:nvSpPr>
            <p:cNvPr id="635" name="Freeform 632"/>
            <p:cNvSpPr>
              <a:spLocks/>
            </p:cNvSpPr>
            <p:nvPr/>
          </p:nvSpPr>
          <p:spPr bwMode="auto">
            <a:xfrm>
              <a:off x="4326" y="2728"/>
              <a:ext cx="48" cy="48"/>
            </a:xfrm>
            <a:custGeom>
              <a:avLst/>
              <a:gdLst/>
              <a:ahLst/>
              <a:cxnLst>
                <a:cxn ang="0">
                  <a:pos x="0" y="289"/>
                </a:cxn>
                <a:cxn ang="0">
                  <a:pos x="287" y="0"/>
                </a:cxn>
                <a:cxn ang="0">
                  <a:pos x="288" y="0"/>
                </a:cxn>
              </a:cxnLst>
              <a:rect l="0" t="0" r="r" b="b"/>
              <a:pathLst>
                <a:path w="288" h="289">
                  <a:moveTo>
                    <a:pt x="0" y="289"/>
                  </a:moveTo>
                  <a:lnTo>
                    <a:pt x="287" y="0"/>
                  </a:lnTo>
                  <a:lnTo>
                    <a:pt x="288" y="0"/>
                  </a:lnTo>
                </a:path>
              </a:pathLst>
            </a:custGeom>
            <a:noFill/>
            <a:ln w="0">
              <a:solidFill>
                <a:srgbClr val="000000"/>
              </a:solidFill>
              <a:prstDash val="solid"/>
              <a:round/>
              <a:headEnd/>
              <a:tailEnd/>
            </a:ln>
          </p:spPr>
          <p:txBody>
            <a:bodyPr/>
            <a:lstStyle/>
            <a:p>
              <a:endParaRPr lang="el-GR"/>
            </a:p>
          </p:txBody>
        </p:sp>
        <p:sp>
          <p:nvSpPr>
            <p:cNvPr id="636" name="Freeform 633"/>
            <p:cNvSpPr>
              <a:spLocks/>
            </p:cNvSpPr>
            <p:nvPr/>
          </p:nvSpPr>
          <p:spPr bwMode="auto">
            <a:xfrm>
              <a:off x="4397" y="2701"/>
              <a:ext cx="4" cy="3"/>
            </a:xfrm>
            <a:custGeom>
              <a:avLst/>
              <a:gdLst/>
              <a:ahLst/>
              <a:cxnLst>
                <a:cxn ang="0">
                  <a:pos x="0" y="21"/>
                </a:cxn>
                <a:cxn ang="0">
                  <a:pos x="20" y="0"/>
                </a:cxn>
                <a:cxn ang="0">
                  <a:pos x="21" y="0"/>
                </a:cxn>
              </a:cxnLst>
              <a:rect l="0" t="0" r="r" b="b"/>
              <a:pathLst>
                <a:path w="21" h="21">
                  <a:moveTo>
                    <a:pt x="0" y="21"/>
                  </a:moveTo>
                  <a:lnTo>
                    <a:pt x="20" y="0"/>
                  </a:lnTo>
                  <a:lnTo>
                    <a:pt x="21" y="0"/>
                  </a:lnTo>
                </a:path>
              </a:pathLst>
            </a:custGeom>
            <a:noFill/>
            <a:ln w="0">
              <a:solidFill>
                <a:srgbClr val="000000"/>
              </a:solidFill>
              <a:prstDash val="solid"/>
              <a:round/>
              <a:headEnd/>
              <a:tailEnd/>
            </a:ln>
          </p:spPr>
          <p:txBody>
            <a:bodyPr/>
            <a:lstStyle/>
            <a:p>
              <a:endParaRPr lang="el-GR"/>
            </a:p>
          </p:txBody>
        </p:sp>
        <p:sp>
          <p:nvSpPr>
            <p:cNvPr id="637" name="Freeform 634"/>
            <p:cNvSpPr>
              <a:spLocks/>
            </p:cNvSpPr>
            <p:nvPr/>
          </p:nvSpPr>
          <p:spPr bwMode="auto">
            <a:xfrm>
              <a:off x="4350" y="2756"/>
              <a:ext cx="24" cy="24"/>
            </a:xfrm>
            <a:custGeom>
              <a:avLst/>
              <a:gdLst/>
              <a:ahLst/>
              <a:cxnLst>
                <a:cxn ang="0">
                  <a:pos x="0" y="141"/>
                </a:cxn>
                <a:cxn ang="0">
                  <a:pos x="140" y="0"/>
                </a:cxn>
                <a:cxn ang="0">
                  <a:pos x="141" y="0"/>
                </a:cxn>
              </a:cxnLst>
              <a:rect l="0" t="0" r="r" b="b"/>
              <a:pathLst>
                <a:path w="141" h="141">
                  <a:moveTo>
                    <a:pt x="0" y="141"/>
                  </a:moveTo>
                  <a:lnTo>
                    <a:pt x="140" y="0"/>
                  </a:lnTo>
                  <a:lnTo>
                    <a:pt x="141" y="0"/>
                  </a:lnTo>
                </a:path>
              </a:pathLst>
            </a:custGeom>
            <a:noFill/>
            <a:ln w="0">
              <a:solidFill>
                <a:srgbClr val="000000"/>
              </a:solidFill>
              <a:prstDash val="solid"/>
              <a:round/>
              <a:headEnd/>
              <a:tailEnd/>
            </a:ln>
          </p:spPr>
          <p:txBody>
            <a:bodyPr/>
            <a:lstStyle/>
            <a:p>
              <a:endParaRPr lang="el-GR"/>
            </a:p>
          </p:txBody>
        </p:sp>
        <p:sp>
          <p:nvSpPr>
            <p:cNvPr id="638" name="Freeform 635"/>
            <p:cNvSpPr>
              <a:spLocks/>
            </p:cNvSpPr>
            <p:nvPr/>
          </p:nvSpPr>
          <p:spPr bwMode="auto">
            <a:xfrm>
              <a:off x="4493" y="2658"/>
              <a:ext cx="8" cy="8"/>
            </a:xfrm>
            <a:custGeom>
              <a:avLst/>
              <a:gdLst/>
              <a:ahLst/>
              <a:cxnLst>
                <a:cxn ang="0">
                  <a:pos x="0" y="46"/>
                </a:cxn>
                <a:cxn ang="0">
                  <a:pos x="46" y="0"/>
                </a:cxn>
                <a:cxn ang="0">
                  <a:pos x="47" y="0"/>
                </a:cxn>
              </a:cxnLst>
              <a:rect l="0" t="0" r="r" b="b"/>
              <a:pathLst>
                <a:path w="47" h="46">
                  <a:moveTo>
                    <a:pt x="0" y="46"/>
                  </a:moveTo>
                  <a:lnTo>
                    <a:pt x="46" y="0"/>
                  </a:lnTo>
                  <a:lnTo>
                    <a:pt x="47" y="0"/>
                  </a:lnTo>
                </a:path>
              </a:pathLst>
            </a:custGeom>
            <a:noFill/>
            <a:ln w="0">
              <a:solidFill>
                <a:srgbClr val="000000"/>
              </a:solidFill>
              <a:prstDash val="solid"/>
              <a:round/>
              <a:headEnd/>
              <a:tailEnd/>
            </a:ln>
          </p:spPr>
          <p:txBody>
            <a:bodyPr/>
            <a:lstStyle/>
            <a:p>
              <a:endParaRPr lang="el-GR"/>
            </a:p>
          </p:txBody>
        </p:sp>
        <p:sp>
          <p:nvSpPr>
            <p:cNvPr id="639" name="Freeform 636"/>
            <p:cNvSpPr>
              <a:spLocks/>
            </p:cNvSpPr>
            <p:nvPr/>
          </p:nvSpPr>
          <p:spPr bwMode="auto">
            <a:xfrm>
              <a:off x="4493" y="2661"/>
              <a:ext cx="34" cy="34"/>
            </a:xfrm>
            <a:custGeom>
              <a:avLst/>
              <a:gdLst/>
              <a:ahLst/>
              <a:cxnLst>
                <a:cxn ang="0">
                  <a:pos x="0" y="204"/>
                </a:cxn>
                <a:cxn ang="0">
                  <a:pos x="203" y="0"/>
                </a:cxn>
                <a:cxn ang="0">
                  <a:pos x="204" y="0"/>
                </a:cxn>
              </a:cxnLst>
              <a:rect l="0" t="0" r="r" b="b"/>
              <a:pathLst>
                <a:path w="204" h="204">
                  <a:moveTo>
                    <a:pt x="0" y="204"/>
                  </a:moveTo>
                  <a:lnTo>
                    <a:pt x="203" y="0"/>
                  </a:lnTo>
                  <a:lnTo>
                    <a:pt x="204" y="0"/>
                  </a:lnTo>
                </a:path>
              </a:pathLst>
            </a:custGeom>
            <a:noFill/>
            <a:ln w="0">
              <a:solidFill>
                <a:srgbClr val="000000"/>
              </a:solidFill>
              <a:prstDash val="solid"/>
              <a:round/>
              <a:headEnd/>
              <a:tailEnd/>
            </a:ln>
          </p:spPr>
          <p:txBody>
            <a:bodyPr/>
            <a:lstStyle/>
            <a:p>
              <a:endParaRPr lang="el-GR"/>
            </a:p>
          </p:txBody>
        </p:sp>
        <p:sp>
          <p:nvSpPr>
            <p:cNvPr id="640" name="Freeform 637"/>
            <p:cNvSpPr>
              <a:spLocks/>
            </p:cNvSpPr>
            <p:nvPr/>
          </p:nvSpPr>
          <p:spPr bwMode="auto">
            <a:xfrm>
              <a:off x="4508" y="2665"/>
              <a:ext cx="44" cy="44"/>
            </a:xfrm>
            <a:custGeom>
              <a:avLst/>
              <a:gdLst/>
              <a:ahLst/>
              <a:cxnLst>
                <a:cxn ang="0">
                  <a:pos x="0" y="264"/>
                </a:cxn>
                <a:cxn ang="0">
                  <a:pos x="263" y="0"/>
                </a:cxn>
                <a:cxn ang="0">
                  <a:pos x="264" y="0"/>
                </a:cxn>
              </a:cxnLst>
              <a:rect l="0" t="0" r="r" b="b"/>
              <a:pathLst>
                <a:path w="264" h="264">
                  <a:moveTo>
                    <a:pt x="0" y="264"/>
                  </a:moveTo>
                  <a:lnTo>
                    <a:pt x="263" y="0"/>
                  </a:lnTo>
                  <a:lnTo>
                    <a:pt x="264" y="0"/>
                  </a:lnTo>
                </a:path>
              </a:pathLst>
            </a:custGeom>
            <a:noFill/>
            <a:ln w="0">
              <a:solidFill>
                <a:srgbClr val="000000"/>
              </a:solidFill>
              <a:prstDash val="solid"/>
              <a:round/>
              <a:headEnd/>
              <a:tailEnd/>
            </a:ln>
          </p:spPr>
          <p:txBody>
            <a:bodyPr/>
            <a:lstStyle/>
            <a:p>
              <a:endParaRPr lang="el-GR"/>
            </a:p>
          </p:txBody>
        </p:sp>
        <p:sp>
          <p:nvSpPr>
            <p:cNvPr id="641" name="Freeform 638"/>
            <p:cNvSpPr>
              <a:spLocks/>
            </p:cNvSpPr>
            <p:nvPr/>
          </p:nvSpPr>
          <p:spPr bwMode="auto">
            <a:xfrm>
              <a:off x="4520" y="2669"/>
              <a:ext cx="56" cy="57"/>
            </a:xfrm>
            <a:custGeom>
              <a:avLst/>
              <a:gdLst/>
              <a:ahLst/>
              <a:cxnLst>
                <a:cxn ang="0">
                  <a:pos x="0" y="338"/>
                </a:cxn>
                <a:cxn ang="0">
                  <a:pos x="336" y="0"/>
                </a:cxn>
                <a:cxn ang="0">
                  <a:pos x="337" y="0"/>
                </a:cxn>
              </a:cxnLst>
              <a:rect l="0" t="0" r="r" b="b"/>
              <a:pathLst>
                <a:path w="337" h="338">
                  <a:moveTo>
                    <a:pt x="0" y="338"/>
                  </a:moveTo>
                  <a:lnTo>
                    <a:pt x="336" y="0"/>
                  </a:lnTo>
                  <a:lnTo>
                    <a:pt x="337" y="0"/>
                  </a:lnTo>
                </a:path>
              </a:pathLst>
            </a:custGeom>
            <a:noFill/>
            <a:ln w="0">
              <a:solidFill>
                <a:srgbClr val="000000"/>
              </a:solidFill>
              <a:prstDash val="solid"/>
              <a:round/>
              <a:headEnd/>
              <a:tailEnd/>
            </a:ln>
          </p:spPr>
          <p:txBody>
            <a:bodyPr/>
            <a:lstStyle/>
            <a:p>
              <a:endParaRPr lang="el-GR"/>
            </a:p>
          </p:txBody>
        </p:sp>
        <p:sp>
          <p:nvSpPr>
            <p:cNvPr id="642" name="Freeform 639"/>
            <p:cNvSpPr>
              <a:spLocks/>
            </p:cNvSpPr>
            <p:nvPr/>
          </p:nvSpPr>
          <p:spPr bwMode="auto">
            <a:xfrm>
              <a:off x="4520" y="2675"/>
              <a:ext cx="79" cy="79"/>
            </a:xfrm>
            <a:custGeom>
              <a:avLst/>
              <a:gdLst/>
              <a:ahLst/>
              <a:cxnLst>
                <a:cxn ang="0">
                  <a:pos x="0" y="475"/>
                </a:cxn>
                <a:cxn ang="0">
                  <a:pos x="474" y="0"/>
                </a:cxn>
                <a:cxn ang="0">
                  <a:pos x="475" y="0"/>
                </a:cxn>
              </a:cxnLst>
              <a:rect l="0" t="0" r="r" b="b"/>
              <a:pathLst>
                <a:path w="475" h="475">
                  <a:moveTo>
                    <a:pt x="0" y="475"/>
                  </a:moveTo>
                  <a:lnTo>
                    <a:pt x="474" y="0"/>
                  </a:lnTo>
                  <a:lnTo>
                    <a:pt x="475" y="0"/>
                  </a:lnTo>
                </a:path>
              </a:pathLst>
            </a:custGeom>
            <a:noFill/>
            <a:ln w="0">
              <a:solidFill>
                <a:srgbClr val="000000"/>
              </a:solidFill>
              <a:prstDash val="solid"/>
              <a:round/>
              <a:headEnd/>
              <a:tailEnd/>
            </a:ln>
          </p:spPr>
          <p:txBody>
            <a:bodyPr/>
            <a:lstStyle/>
            <a:p>
              <a:endParaRPr lang="el-GR"/>
            </a:p>
          </p:txBody>
        </p:sp>
        <p:sp>
          <p:nvSpPr>
            <p:cNvPr id="643" name="Freeform 640"/>
            <p:cNvSpPr>
              <a:spLocks/>
            </p:cNvSpPr>
            <p:nvPr/>
          </p:nvSpPr>
          <p:spPr bwMode="auto">
            <a:xfrm>
              <a:off x="4520" y="2683"/>
              <a:ext cx="100" cy="100"/>
            </a:xfrm>
            <a:custGeom>
              <a:avLst/>
              <a:gdLst/>
              <a:ahLst/>
              <a:cxnLst>
                <a:cxn ang="0">
                  <a:pos x="0" y="603"/>
                </a:cxn>
                <a:cxn ang="0">
                  <a:pos x="601" y="0"/>
                </a:cxn>
                <a:cxn ang="0">
                  <a:pos x="602" y="0"/>
                </a:cxn>
              </a:cxnLst>
              <a:rect l="0" t="0" r="r" b="b"/>
              <a:pathLst>
                <a:path w="602" h="603">
                  <a:moveTo>
                    <a:pt x="0" y="603"/>
                  </a:moveTo>
                  <a:lnTo>
                    <a:pt x="601" y="0"/>
                  </a:lnTo>
                  <a:lnTo>
                    <a:pt x="602" y="0"/>
                  </a:lnTo>
                </a:path>
              </a:pathLst>
            </a:custGeom>
            <a:noFill/>
            <a:ln w="0">
              <a:solidFill>
                <a:srgbClr val="000000"/>
              </a:solidFill>
              <a:prstDash val="solid"/>
              <a:round/>
              <a:headEnd/>
              <a:tailEnd/>
            </a:ln>
          </p:spPr>
          <p:txBody>
            <a:bodyPr/>
            <a:lstStyle/>
            <a:p>
              <a:endParaRPr lang="el-GR"/>
            </a:p>
          </p:txBody>
        </p:sp>
        <p:sp>
          <p:nvSpPr>
            <p:cNvPr id="644" name="Freeform 641"/>
            <p:cNvSpPr>
              <a:spLocks/>
            </p:cNvSpPr>
            <p:nvPr/>
          </p:nvSpPr>
          <p:spPr bwMode="auto">
            <a:xfrm>
              <a:off x="4553" y="2692"/>
              <a:ext cx="86" cy="87"/>
            </a:xfrm>
            <a:custGeom>
              <a:avLst/>
              <a:gdLst/>
              <a:ahLst/>
              <a:cxnLst>
                <a:cxn ang="0">
                  <a:pos x="0" y="519"/>
                </a:cxn>
                <a:cxn ang="0">
                  <a:pos x="518" y="0"/>
                </a:cxn>
                <a:cxn ang="0">
                  <a:pos x="519" y="0"/>
                </a:cxn>
              </a:cxnLst>
              <a:rect l="0" t="0" r="r" b="b"/>
              <a:pathLst>
                <a:path w="519" h="519">
                  <a:moveTo>
                    <a:pt x="0" y="519"/>
                  </a:moveTo>
                  <a:lnTo>
                    <a:pt x="518" y="0"/>
                  </a:lnTo>
                  <a:lnTo>
                    <a:pt x="519" y="0"/>
                  </a:lnTo>
                </a:path>
              </a:pathLst>
            </a:custGeom>
            <a:noFill/>
            <a:ln w="0">
              <a:solidFill>
                <a:srgbClr val="000000"/>
              </a:solidFill>
              <a:prstDash val="solid"/>
              <a:round/>
              <a:headEnd/>
              <a:tailEnd/>
            </a:ln>
          </p:spPr>
          <p:txBody>
            <a:bodyPr/>
            <a:lstStyle/>
            <a:p>
              <a:endParaRPr lang="el-GR"/>
            </a:p>
          </p:txBody>
        </p:sp>
        <p:sp>
          <p:nvSpPr>
            <p:cNvPr id="645" name="Freeform 642"/>
            <p:cNvSpPr>
              <a:spLocks/>
            </p:cNvSpPr>
            <p:nvPr/>
          </p:nvSpPr>
          <p:spPr bwMode="auto">
            <a:xfrm>
              <a:off x="4590" y="2705"/>
              <a:ext cx="66" cy="66"/>
            </a:xfrm>
            <a:custGeom>
              <a:avLst/>
              <a:gdLst/>
              <a:ahLst/>
              <a:cxnLst>
                <a:cxn ang="0">
                  <a:pos x="0" y="397"/>
                </a:cxn>
                <a:cxn ang="0">
                  <a:pos x="395" y="0"/>
                </a:cxn>
                <a:cxn ang="0">
                  <a:pos x="396" y="0"/>
                </a:cxn>
              </a:cxnLst>
              <a:rect l="0" t="0" r="r" b="b"/>
              <a:pathLst>
                <a:path w="396" h="397">
                  <a:moveTo>
                    <a:pt x="0" y="397"/>
                  </a:moveTo>
                  <a:lnTo>
                    <a:pt x="395" y="0"/>
                  </a:lnTo>
                  <a:lnTo>
                    <a:pt x="396" y="0"/>
                  </a:lnTo>
                </a:path>
              </a:pathLst>
            </a:custGeom>
            <a:noFill/>
            <a:ln w="0">
              <a:solidFill>
                <a:srgbClr val="000000"/>
              </a:solidFill>
              <a:prstDash val="solid"/>
              <a:round/>
              <a:headEnd/>
              <a:tailEnd/>
            </a:ln>
          </p:spPr>
          <p:txBody>
            <a:bodyPr/>
            <a:lstStyle/>
            <a:p>
              <a:endParaRPr lang="el-GR"/>
            </a:p>
          </p:txBody>
        </p:sp>
        <p:sp>
          <p:nvSpPr>
            <p:cNvPr id="646" name="Freeform 643"/>
            <p:cNvSpPr>
              <a:spLocks/>
            </p:cNvSpPr>
            <p:nvPr/>
          </p:nvSpPr>
          <p:spPr bwMode="auto">
            <a:xfrm>
              <a:off x="4635" y="2727"/>
              <a:ext cx="28" cy="26"/>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647" name="Freeform 644"/>
            <p:cNvSpPr>
              <a:spLocks/>
            </p:cNvSpPr>
            <p:nvPr/>
          </p:nvSpPr>
          <p:spPr bwMode="auto">
            <a:xfrm>
              <a:off x="4231" y="2718"/>
              <a:ext cx="41" cy="42"/>
            </a:xfrm>
            <a:custGeom>
              <a:avLst/>
              <a:gdLst/>
              <a:ahLst/>
              <a:cxnLst>
                <a:cxn ang="0">
                  <a:pos x="249" y="250"/>
                </a:cxn>
                <a:cxn ang="0">
                  <a:pos x="0" y="0"/>
                </a:cxn>
                <a:cxn ang="0">
                  <a:pos x="1" y="0"/>
                </a:cxn>
              </a:cxnLst>
              <a:rect l="0" t="0" r="r" b="b"/>
              <a:pathLst>
                <a:path w="249" h="250">
                  <a:moveTo>
                    <a:pt x="249" y="250"/>
                  </a:moveTo>
                  <a:lnTo>
                    <a:pt x="0" y="0"/>
                  </a:lnTo>
                  <a:lnTo>
                    <a:pt x="1" y="0"/>
                  </a:lnTo>
                </a:path>
              </a:pathLst>
            </a:custGeom>
            <a:noFill/>
            <a:ln w="0">
              <a:solidFill>
                <a:srgbClr val="000000"/>
              </a:solidFill>
              <a:prstDash val="solid"/>
              <a:round/>
              <a:headEnd/>
              <a:tailEnd/>
            </a:ln>
          </p:spPr>
          <p:txBody>
            <a:bodyPr/>
            <a:lstStyle/>
            <a:p>
              <a:endParaRPr lang="el-GR"/>
            </a:p>
          </p:txBody>
        </p:sp>
        <p:sp>
          <p:nvSpPr>
            <p:cNvPr id="648" name="Freeform 645"/>
            <p:cNvSpPr>
              <a:spLocks/>
            </p:cNvSpPr>
            <p:nvPr/>
          </p:nvSpPr>
          <p:spPr bwMode="auto">
            <a:xfrm>
              <a:off x="4242" y="2701"/>
              <a:ext cx="72" cy="72"/>
            </a:xfrm>
            <a:custGeom>
              <a:avLst/>
              <a:gdLst/>
              <a:ahLst/>
              <a:cxnLst>
                <a:cxn ang="0">
                  <a:pos x="432" y="434"/>
                </a:cxn>
                <a:cxn ang="0">
                  <a:pos x="0" y="0"/>
                </a:cxn>
                <a:cxn ang="0">
                  <a:pos x="1" y="0"/>
                </a:cxn>
              </a:cxnLst>
              <a:rect l="0" t="0" r="r" b="b"/>
              <a:pathLst>
                <a:path w="432" h="434">
                  <a:moveTo>
                    <a:pt x="432" y="434"/>
                  </a:moveTo>
                  <a:lnTo>
                    <a:pt x="0" y="0"/>
                  </a:lnTo>
                  <a:lnTo>
                    <a:pt x="1" y="0"/>
                  </a:lnTo>
                </a:path>
              </a:pathLst>
            </a:custGeom>
            <a:noFill/>
            <a:ln w="0">
              <a:solidFill>
                <a:srgbClr val="000000"/>
              </a:solidFill>
              <a:prstDash val="solid"/>
              <a:round/>
              <a:headEnd/>
              <a:tailEnd/>
            </a:ln>
          </p:spPr>
          <p:txBody>
            <a:bodyPr/>
            <a:lstStyle/>
            <a:p>
              <a:endParaRPr lang="el-GR"/>
            </a:p>
          </p:txBody>
        </p:sp>
        <p:sp>
          <p:nvSpPr>
            <p:cNvPr id="649" name="Freeform 646"/>
            <p:cNvSpPr>
              <a:spLocks/>
            </p:cNvSpPr>
            <p:nvPr/>
          </p:nvSpPr>
          <p:spPr bwMode="auto">
            <a:xfrm>
              <a:off x="4259" y="2689"/>
              <a:ext cx="90" cy="91"/>
            </a:xfrm>
            <a:custGeom>
              <a:avLst/>
              <a:gdLst/>
              <a:ahLst/>
              <a:cxnLst>
                <a:cxn ang="0">
                  <a:pos x="542" y="544"/>
                </a:cxn>
                <a:cxn ang="0">
                  <a:pos x="0" y="0"/>
                </a:cxn>
                <a:cxn ang="0">
                  <a:pos x="1" y="0"/>
                </a:cxn>
              </a:cxnLst>
              <a:rect l="0" t="0" r="r" b="b"/>
              <a:pathLst>
                <a:path w="542" h="544">
                  <a:moveTo>
                    <a:pt x="542" y="544"/>
                  </a:moveTo>
                  <a:lnTo>
                    <a:pt x="0" y="0"/>
                  </a:lnTo>
                  <a:lnTo>
                    <a:pt x="1" y="0"/>
                  </a:lnTo>
                </a:path>
              </a:pathLst>
            </a:custGeom>
            <a:noFill/>
            <a:ln w="0">
              <a:solidFill>
                <a:srgbClr val="000000"/>
              </a:solidFill>
              <a:prstDash val="solid"/>
              <a:round/>
              <a:headEnd/>
              <a:tailEnd/>
            </a:ln>
          </p:spPr>
          <p:txBody>
            <a:bodyPr/>
            <a:lstStyle/>
            <a:p>
              <a:endParaRPr lang="el-GR"/>
            </a:p>
          </p:txBody>
        </p:sp>
        <p:sp>
          <p:nvSpPr>
            <p:cNvPr id="650" name="Freeform 647"/>
            <p:cNvSpPr>
              <a:spLocks/>
            </p:cNvSpPr>
            <p:nvPr/>
          </p:nvSpPr>
          <p:spPr bwMode="auto">
            <a:xfrm>
              <a:off x="4279" y="2680"/>
              <a:ext cx="95" cy="96"/>
            </a:xfrm>
            <a:custGeom>
              <a:avLst/>
              <a:gdLst/>
              <a:ahLst/>
              <a:cxnLst>
                <a:cxn ang="0">
                  <a:pos x="569" y="571"/>
                </a:cxn>
                <a:cxn ang="0">
                  <a:pos x="0" y="0"/>
                </a:cxn>
                <a:cxn ang="0">
                  <a:pos x="1" y="0"/>
                </a:cxn>
              </a:cxnLst>
              <a:rect l="0" t="0" r="r" b="b"/>
              <a:pathLst>
                <a:path w="569" h="571">
                  <a:moveTo>
                    <a:pt x="569" y="571"/>
                  </a:moveTo>
                  <a:lnTo>
                    <a:pt x="0" y="0"/>
                  </a:lnTo>
                  <a:lnTo>
                    <a:pt x="1" y="0"/>
                  </a:lnTo>
                </a:path>
              </a:pathLst>
            </a:custGeom>
            <a:noFill/>
            <a:ln w="0">
              <a:solidFill>
                <a:srgbClr val="000000"/>
              </a:solidFill>
              <a:prstDash val="solid"/>
              <a:round/>
              <a:headEnd/>
              <a:tailEnd/>
            </a:ln>
          </p:spPr>
          <p:txBody>
            <a:bodyPr/>
            <a:lstStyle/>
            <a:p>
              <a:endParaRPr lang="el-GR"/>
            </a:p>
          </p:txBody>
        </p:sp>
        <p:sp>
          <p:nvSpPr>
            <p:cNvPr id="651" name="Freeform 648"/>
            <p:cNvSpPr>
              <a:spLocks/>
            </p:cNvSpPr>
            <p:nvPr/>
          </p:nvSpPr>
          <p:spPr bwMode="auto">
            <a:xfrm>
              <a:off x="4301" y="2673"/>
              <a:ext cx="73" cy="74"/>
            </a:xfrm>
            <a:custGeom>
              <a:avLst/>
              <a:gdLst/>
              <a:ahLst/>
              <a:cxnLst>
                <a:cxn ang="0">
                  <a:pos x="438" y="439"/>
                </a:cxn>
                <a:cxn ang="0">
                  <a:pos x="0" y="0"/>
                </a:cxn>
                <a:cxn ang="0">
                  <a:pos x="1" y="0"/>
                </a:cxn>
              </a:cxnLst>
              <a:rect l="0" t="0" r="r" b="b"/>
              <a:pathLst>
                <a:path w="438" h="439">
                  <a:moveTo>
                    <a:pt x="438" y="439"/>
                  </a:moveTo>
                  <a:lnTo>
                    <a:pt x="0" y="0"/>
                  </a:lnTo>
                  <a:lnTo>
                    <a:pt x="1" y="0"/>
                  </a:lnTo>
                </a:path>
              </a:pathLst>
            </a:custGeom>
            <a:noFill/>
            <a:ln w="0">
              <a:solidFill>
                <a:srgbClr val="000000"/>
              </a:solidFill>
              <a:prstDash val="solid"/>
              <a:round/>
              <a:headEnd/>
              <a:tailEnd/>
            </a:ln>
          </p:spPr>
          <p:txBody>
            <a:bodyPr/>
            <a:lstStyle/>
            <a:p>
              <a:endParaRPr lang="el-GR"/>
            </a:p>
          </p:txBody>
        </p:sp>
        <p:sp>
          <p:nvSpPr>
            <p:cNvPr id="652" name="Freeform 649"/>
            <p:cNvSpPr>
              <a:spLocks/>
            </p:cNvSpPr>
            <p:nvPr/>
          </p:nvSpPr>
          <p:spPr bwMode="auto">
            <a:xfrm>
              <a:off x="4324" y="2668"/>
              <a:ext cx="50" cy="50"/>
            </a:xfrm>
            <a:custGeom>
              <a:avLst/>
              <a:gdLst/>
              <a:ahLst/>
              <a:cxnLst>
                <a:cxn ang="0">
                  <a:pos x="302" y="304"/>
                </a:cxn>
                <a:cxn ang="0">
                  <a:pos x="0" y="0"/>
                </a:cxn>
                <a:cxn ang="0">
                  <a:pos x="1" y="0"/>
                </a:cxn>
              </a:cxnLst>
              <a:rect l="0" t="0" r="r" b="b"/>
              <a:pathLst>
                <a:path w="302" h="304">
                  <a:moveTo>
                    <a:pt x="302" y="304"/>
                  </a:moveTo>
                  <a:lnTo>
                    <a:pt x="0" y="0"/>
                  </a:lnTo>
                  <a:lnTo>
                    <a:pt x="1" y="0"/>
                  </a:lnTo>
                </a:path>
              </a:pathLst>
            </a:custGeom>
            <a:noFill/>
            <a:ln w="0">
              <a:solidFill>
                <a:srgbClr val="000000"/>
              </a:solidFill>
              <a:prstDash val="solid"/>
              <a:round/>
              <a:headEnd/>
              <a:tailEnd/>
            </a:ln>
          </p:spPr>
          <p:txBody>
            <a:bodyPr/>
            <a:lstStyle/>
            <a:p>
              <a:endParaRPr lang="el-GR"/>
            </a:p>
          </p:txBody>
        </p:sp>
        <p:sp>
          <p:nvSpPr>
            <p:cNvPr id="653" name="Freeform 650"/>
            <p:cNvSpPr>
              <a:spLocks/>
            </p:cNvSpPr>
            <p:nvPr/>
          </p:nvSpPr>
          <p:spPr bwMode="auto">
            <a:xfrm>
              <a:off x="4348" y="2664"/>
              <a:ext cx="43" cy="42"/>
            </a:xfrm>
            <a:custGeom>
              <a:avLst/>
              <a:gdLst/>
              <a:ahLst/>
              <a:cxnLst>
                <a:cxn ang="0">
                  <a:pos x="257" y="256"/>
                </a:cxn>
                <a:cxn ang="0">
                  <a:pos x="0" y="0"/>
                </a:cxn>
                <a:cxn ang="0">
                  <a:pos x="1" y="0"/>
                </a:cxn>
              </a:cxnLst>
              <a:rect l="0" t="0" r="r" b="b"/>
              <a:pathLst>
                <a:path w="257" h="256">
                  <a:moveTo>
                    <a:pt x="257" y="256"/>
                  </a:moveTo>
                  <a:lnTo>
                    <a:pt x="0" y="0"/>
                  </a:lnTo>
                  <a:lnTo>
                    <a:pt x="1" y="0"/>
                  </a:lnTo>
                </a:path>
              </a:pathLst>
            </a:custGeom>
            <a:noFill/>
            <a:ln w="0">
              <a:solidFill>
                <a:srgbClr val="000000"/>
              </a:solidFill>
              <a:prstDash val="solid"/>
              <a:round/>
              <a:headEnd/>
              <a:tailEnd/>
            </a:ln>
          </p:spPr>
          <p:txBody>
            <a:bodyPr/>
            <a:lstStyle/>
            <a:p>
              <a:endParaRPr lang="el-GR"/>
            </a:p>
          </p:txBody>
        </p:sp>
        <p:sp>
          <p:nvSpPr>
            <p:cNvPr id="654" name="Freeform 651"/>
            <p:cNvSpPr>
              <a:spLocks/>
            </p:cNvSpPr>
            <p:nvPr/>
          </p:nvSpPr>
          <p:spPr bwMode="auto">
            <a:xfrm>
              <a:off x="4374" y="2660"/>
              <a:ext cx="27" cy="27"/>
            </a:xfrm>
            <a:custGeom>
              <a:avLst/>
              <a:gdLst/>
              <a:ahLst/>
              <a:cxnLst>
                <a:cxn ang="0">
                  <a:pos x="162" y="163"/>
                </a:cxn>
                <a:cxn ang="0">
                  <a:pos x="0" y="0"/>
                </a:cxn>
                <a:cxn ang="0">
                  <a:pos x="1" y="0"/>
                </a:cxn>
              </a:cxnLst>
              <a:rect l="0" t="0" r="r" b="b"/>
              <a:pathLst>
                <a:path w="162" h="163">
                  <a:moveTo>
                    <a:pt x="162" y="163"/>
                  </a:moveTo>
                  <a:lnTo>
                    <a:pt x="0" y="0"/>
                  </a:lnTo>
                  <a:lnTo>
                    <a:pt x="1" y="0"/>
                  </a:lnTo>
                </a:path>
              </a:pathLst>
            </a:custGeom>
            <a:noFill/>
            <a:ln w="0">
              <a:solidFill>
                <a:srgbClr val="000000"/>
              </a:solidFill>
              <a:prstDash val="solid"/>
              <a:round/>
              <a:headEnd/>
              <a:tailEnd/>
            </a:ln>
          </p:spPr>
          <p:txBody>
            <a:bodyPr/>
            <a:lstStyle/>
            <a:p>
              <a:endParaRPr lang="el-GR"/>
            </a:p>
          </p:txBody>
        </p:sp>
        <p:sp>
          <p:nvSpPr>
            <p:cNvPr id="655" name="Freeform 652"/>
            <p:cNvSpPr>
              <a:spLocks/>
            </p:cNvSpPr>
            <p:nvPr/>
          </p:nvSpPr>
          <p:spPr bwMode="auto">
            <a:xfrm>
              <a:off x="4520" y="2778"/>
              <a:ext cx="4" cy="5"/>
            </a:xfrm>
            <a:custGeom>
              <a:avLst/>
              <a:gdLst/>
              <a:ahLst/>
              <a:cxnLst>
                <a:cxn ang="0">
                  <a:pos x="28" y="28"/>
                </a:cxn>
                <a:cxn ang="0">
                  <a:pos x="0" y="0"/>
                </a:cxn>
                <a:cxn ang="0">
                  <a:pos x="1" y="0"/>
                </a:cxn>
              </a:cxnLst>
              <a:rect l="0" t="0" r="r" b="b"/>
              <a:pathLst>
                <a:path w="28" h="28">
                  <a:moveTo>
                    <a:pt x="28" y="28"/>
                  </a:moveTo>
                  <a:lnTo>
                    <a:pt x="0" y="0"/>
                  </a:lnTo>
                  <a:lnTo>
                    <a:pt x="1" y="0"/>
                  </a:lnTo>
                </a:path>
              </a:pathLst>
            </a:custGeom>
            <a:noFill/>
            <a:ln w="0">
              <a:solidFill>
                <a:srgbClr val="000000"/>
              </a:solidFill>
              <a:prstDash val="solid"/>
              <a:round/>
              <a:headEnd/>
              <a:tailEnd/>
            </a:ln>
          </p:spPr>
          <p:txBody>
            <a:bodyPr/>
            <a:lstStyle/>
            <a:p>
              <a:endParaRPr lang="el-GR"/>
            </a:p>
          </p:txBody>
        </p:sp>
        <p:sp>
          <p:nvSpPr>
            <p:cNvPr id="656" name="Freeform 653"/>
            <p:cNvSpPr>
              <a:spLocks/>
            </p:cNvSpPr>
            <p:nvPr/>
          </p:nvSpPr>
          <p:spPr bwMode="auto">
            <a:xfrm>
              <a:off x="4400" y="2658"/>
              <a:ext cx="1" cy="1"/>
            </a:xfrm>
            <a:custGeom>
              <a:avLst/>
              <a:gdLst/>
              <a:ahLst/>
              <a:cxnLst>
                <a:cxn ang="0">
                  <a:pos x="3" y="4"/>
                </a:cxn>
                <a:cxn ang="0">
                  <a:pos x="0" y="0"/>
                </a:cxn>
                <a:cxn ang="0">
                  <a:pos x="1" y="0"/>
                </a:cxn>
              </a:cxnLst>
              <a:rect l="0" t="0" r="r" b="b"/>
              <a:pathLst>
                <a:path w="3" h="4">
                  <a:moveTo>
                    <a:pt x="3" y="4"/>
                  </a:moveTo>
                  <a:lnTo>
                    <a:pt x="0" y="0"/>
                  </a:lnTo>
                  <a:lnTo>
                    <a:pt x="1" y="0"/>
                  </a:lnTo>
                </a:path>
              </a:pathLst>
            </a:custGeom>
            <a:noFill/>
            <a:ln w="0">
              <a:solidFill>
                <a:srgbClr val="000000"/>
              </a:solidFill>
              <a:prstDash val="solid"/>
              <a:round/>
              <a:headEnd/>
              <a:tailEnd/>
            </a:ln>
          </p:spPr>
          <p:txBody>
            <a:bodyPr/>
            <a:lstStyle/>
            <a:p>
              <a:endParaRPr lang="el-GR"/>
            </a:p>
          </p:txBody>
        </p:sp>
        <p:sp>
          <p:nvSpPr>
            <p:cNvPr id="657" name="Freeform 654"/>
            <p:cNvSpPr>
              <a:spLocks/>
            </p:cNvSpPr>
            <p:nvPr/>
          </p:nvSpPr>
          <p:spPr bwMode="auto">
            <a:xfrm>
              <a:off x="4520" y="2749"/>
              <a:ext cx="30" cy="30"/>
            </a:xfrm>
            <a:custGeom>
              <a:avLst/>
              <a:gdLst/>
              <a:ahLst/>
              <a:cxnLst>
                <a:cxn ang="0">
                  <a:pos x="180" y="180"/>
                </a:cxn>
                <a:cxn ang="0">
                  <a:pos x="0" y="0"/>
                </a:cxn>
                <a:cxn ang="0">
                  <a:pos x="1" y="0"/>
                </a:cxn>
              </a:cxnLst>
              <a:rect l="0" t="0" r="r" b="b"/>
              <a:pathLst>
                <a:path w="180" h="180">
                  <a:moveTo>
                    <a:pt x="180" y="180"/>
                  </a:moveTo>
                  <a:lnTo>
                    <a:pt x="0" y="0"/>
                  </a:lnTo>
                  <a:lnTo>
                    <a:pt x="1" y="0"/>
                  </a:lnTo>
                </a:path>
              </a:pathLst>
            </a:custGeom>
            <a:noFill/>
            <a:ln w="0">
              <a:solidFill>
                <a:srgbClr val="000000"/>
              </a:solidFill>
              <a:prstDash val="solid"/>
              <a:round/>
              <a:headEnd/>
              <a:tailEnd/>
            </a:ln>
          </p:spPr>
          <p:txBody>
            <a:bodyPr/>
            <a:lstStyle/>
            <a:p>
              <a:endParaRPr lang="el-GR"/>
            </a:p>
          </p:txBody>
        </p:sp>
        <p:sp>
          <p:nvSpPr>
            <p:cNvPr id="658" name="Freeform 655"/>
            <p:cNvSpPr>
              <a:spLocks/>
            </p:cNvSpPr>
            <p:nvPr/>
          </p:nvSpPr>
          <p:spPr bwMode="auto">
            <a:xfrm>
              <a:off x="4520" y="2720"/>
              <a:ext cx="54" cy="54"/>
            </a:xfrm>
            <a:custGeom>
              <a:avLst/>
              <a:gdLst/>
              <a:ahLst/>
              <a:cxnLst>
                <a:cxn ang="0">
                  <a:pos x="326" y="327"/>
                </a:cxn>
                <a:cxn ang="0">
                  <a:pos x="0" y="0"/>
                </a:cxn>
                <a:cxn ang="0">
                  <a:pos x="1" y="0"/>
                </a:cxn>
              </a:cxnLst>
              <a:rect l="0" t="0" r="r" b="b"/>
              <a:pathLst>
                <a:path w="326" h="327">
                  <a:moveTo>
                    <a:pt x="326" y="327"/>
                  </a:moveTo>
                  <a:lnTo>
                    <a:pt x="0" y="0"/>
                  </a:lnTo>
                  <a:lnTo>
                    <a:pt x="1" y="0"/>
                  </a:lnTo>
                </a:path>
              </a:pathLst>
            </a:custGeom>
            <a:noFill/>
            <a:ln w="0">
              <a:solidFill>
                <a:srgbClr val="000000"/>
              </a:solidFill>
              <a:prstDash val="solid"/>
              <a:round/>
              <a:headEnd/>
              <a:tailEnd/>
            </a:ln>
          </p:spPr>
          <p:txBody>
            <a:bodyPr/>
            <a:lstStyle/>
            <a:p>
              <a:endParaRPr lang="el-GR"/>
            </a:p>
          </p:txBody>
        </p:sp>
        <p:sp>
          <p:nvSpPr>
            <p:cNvPr id="659" name="Freeform 656"/>
            <p:cNvSpPr>
              <a:spLocks/>
            </p:cNvSpPr>
            <p:nvPr/>
          </p:nvSpPr>
          <p:spPr bwMode="auto">
            <a:xfrm>
              <a:off x="4493" y="2693"/>
              <a:ext cx="16" cy="16"/>
            </a:xfrm>
            <a:custGeom>
              <a:avLst/>
              <a:gdLst/>
              <a:ahLst/>
              <a:cxnLst>
                <a:cxn ang="0">
                  <a:pos x="96" y="95"/>
                </a:cxn>
                <a:cxn ang="0">
                  <a:pos x="0" y="0"/>
                </a:cxn>
                <a:cxn ang="0">
                  <a:pos x="1" y="0"/>
                </a:cxn>
              </a:cxnLst>
              <a:rect l="0" t="0" r="r" b="b"/>
              <a:pathLst>
                <a:path w="96" h="95">
                  <a:moveTo>
                    <a:pt x="96" y="95"/>
                  </a:moveTo>
                  <a:lnTo>
                    <a:pt x="0" y="0"/>
                  </a:lnTo>
                  <a:lnTo>
                    <a:pt x="1" y="0"/>
                  </a:lnTo>
                </a:path>
              </a:pathLst>
            </a:custGeom>
            <a:noFill/>
            <a:ln w="0">
              <a:solidFill>
                <a:srgbClr val="000000"/>
              </a:solidFill>
              <a:prstDash val="solid"/>
              <a:round/>
              <a:headEnd/>
              <a:tailEnd/>
            </a:ln>
          </p:spPr>
          <p:txBody>
            <a:bodyPr/>
            <a:lstStyle/>
            <a:p>
              <a:endParaRPr lang="el-GR"/>
            </a:p>
          </p:txBody>
        </p:sp>
        <p:sp>
          <p:nvSpPr>
            <p:cNvPr id="660" name="Freeform 657"/>
            <p:cNvSpPr>
              <a:spLocks/>
            </p:cNvSpPr>
            <p:nvPr/>
          </p:nvSpPr>
          <p:spPr bwMode="auto">
            <a:xfrm>
              <a:off x="4493" y="2664"/>
              <a:ext cx="104" cy="105"/>
            </a:xfrm>
            <a:custGeom>
              <a:avLst/>
              <a:gdLst/>
              <a:ahLst/>
              <a:cxnLst>
                <a:cxn ang="0">
                  <a:pos x="625" y="627"/>
                </a:cxn>
                <a:cxn ang="0">
                  <a:pos x="0" y="0"/>
                </a:cxn>
                <a:cxn ang="0">
                  <a:pos x="1" y="0"/>
                </a:cxn>
              </a:cxnLst>
              <a:rect l="0" t="0" r="r" b="b"/>
              <a:pathLst>
                <a:path w="625" h="627">
                  <a:moveTo>
                    <a:pt x="625" y="627"/>
                  </a:moveTo>
                  <a:lnTo>
                    <a:pt x="0" y="0"/>
                  </a:lnTo>
                  <a:lnTo>
                    <a:pt x="1" y="0"/>
                  </a:lnTo>
                </a:path>
              </a:pathLst>
            </a:custGeom>
            <a:noFill/>
            <a:ln w="0">
              <a:solidFill>
                <a:srgbClr val="000000"/>
              </a:solidFill>
              <a:prstDash val="solid"/>
              <a:round/>
              <a:headEnd/>
              <a:tailEnd/>
            </a:ln>
          </p:spPr>
          <p:txBody>
            <a:bodyPr/>
            <a:lstStyle/>
            <a:p>
              <a:endParaRPr lang="el-GR"/>
            </a:p>
          </p:txBody>
        </p:sp>
        <p:sp>
          <p:nvSpPr>
            <p:cNvPr id="661" name="Freeform 658"/>
            <p:cNvSpPr>
              <a:spLocks/>
            </p:cNvSpPr>
            <p:nvPr/>
          </p:nvSpPr>
          <p:spPr bwMode="auto">
            <a:xfrm>
              <a:off x="4517" y="2660"/>
              <a:ext cx="101" cy="101"/>
            </a:xfrm>
            <a:custGeom>
              <a:avLst/>
              <a:gdLst/>
              <a:ahLst/>
              <a:cxnLst>
                <a:cxn ang="0">
                  <a:pos x="607" y="609"/>
                </a:cxn>
                <a:cxn ang="0">
                  <a:pos x="0" y="0"/>
                </a:cxn>
                <a:cxn ang="0">
                  <a:pos x="1" y="0"/>
                </a:cxn>
              </a:cxnLst>
              <a:rect l="0" t="0" r="r" b="b"/>
              <a:pathLst>
                <a:path w="607" h="609">
                  <a:moveTo>
                    <a:pt x="607" y="609"/>
                  </a:moveTo>
                  <a:lnTo>
                    <a:pt x="0" y="0"/>
                  </a:lnTo>
                  <a:lnTo>
                    <a:pt x="1" y="0"/>
                  </a:lnTo>
                </a:path>
              </a:pathLst>
            </a:custGeom>
            <a:noFill/>
            <a:ln w="0">
              <a:solidFill>
                <a:srgbClr val="000000"/>
              </a:solidFill>
              <a:prstDash val="solid"/>
              <a:round/>
              <a:headEnd/>
              <a:tailEnd/>
            </a:ln>
          </p:spPr>
          <p:txBody>
            <a:bodyPr/>
            <a:lstStyle/>
            <a:p>
              <a:endParaRPr lang="el-GR"/>
            </a:p>
          </p:txBody>
        </p:sp>
        <p:sp>
          <p:nvSpPr>
            <p:cNvPr id="662" name="Freeform 659"/>
            <p:cNvSpPr>
              <a:spLocks/>
            </p:cNvSpPr>
            <p:nvPr/>
          </p:nvSpPr>
          <p:spPr bwMode="auto">
            <a:xfrm>
              <a:off x="4550" y="2664"/>
              <a:ext cx="88" cy="88"/>
            </a:xfrm>
            <a:custGeom>
              <a:avLst/>
              <a:gdLst/>
              <a:ahLst/>
              <a:cxnLst>
                <a:cxn ang="0">
                  <a:pos x="526" y="528"/>
                </a:cxn>
                <a:cxn ang="0">
                  <a:pos x="0" y="0"/>
                </a:cxn>
                <a:cxn ang="0">
                  <a:pos x="1" y="0"/>
                </a:cxn>
              </a:cxnLst>
              <a:rect l="0" t="0" r="r" b="b"/>
              <a:pathLst>
                <a:path w="526" h="528">
                  <a:moveTo>
                    <a:pt x="526" y="528"/>
                  </a:moveTo>
                  <a:lnTo>
                    <a:pt x="0" y="0"/>
                  </a:lnTo>
                  <a:lnTo>
                    <a:pt x="1" y="0"/>
                  </a:lnTo>
                </a:path>
              </a:pathLst>
            </a:custGeom>
            <a:noFill/>
            <a:ln w="0">
              <a:solidFill>
                <a:srgbClr val="000000"/>
              </a:solidFill>
              <a:prstDash val="solid"/>
              <a:round/>
              <a:headEnd/>
              <a:tailEnd/>
            </a:ln>
          </p:spPr>
          <p:txBody>
            <a:bodyPr/>
            <a:lstStyle/>
            <a:p>
              <a:endParaRPr lang="el-GR"/>
            </a:p>
          </p:txBody>
        </p:sp>
        <p:sp>
          <p:nvSpPr>
            <p:cNvPr id="663" name="Freeform 660"/>
            <p:cNvSpPr>
              <a:spLocks/>
            </p:cNvSpPr>
            <p:nvPr/>
          </p:nvSpPr>
          <p:spPr bwMode="auto">
            <a:xfrm>
              <a:off x="4586" y="2672"/>
              <a:ext cx="68" cy="68"/>
            </a:xfrm>
            <a:custGeom>
              <a:avLst/>
              <a:gdLst/>
              <a:ahLst/>
              <a:cxnLst>
                <a:cxn ang="0">
                  <a:pos x="407" y="409"/>
                </a:cxn>
                <a:cxn ang="0">
                  <a:pos x="0" y="0"/>
                </a:cxn>
                <a:cxn ang="0">
                  <a:pos x="1" y="0"/>
                </a:cxn>
              </a:cxnLst>
              <a:rect l="0" t="0" r="r" b="b"/>
              <a:pathLst>
                <a:path w="407" h="409">
                  <a:moveTo>
                    <a:pt x="407" y="409"/>
                  </a:moveTo>
                  <a:lnTo>
                    <a:pt x="0" y="0"/>
                  </a:lnTo>
                  <a:lnTo>
                    <a:pt x="1" y="0"/>
                  </a:lnTo>
                </a:path>
              </a:pathLst>
            </a:custGeom>
            <a:noFill/>
            <a:ln w="0">
              <a:solidFill>
                <a:srgbClr val="000000"/>
              </a:solidFill>
              <a:prstDash val="solid"/>
              <a:round/>
              <a:headEnd/>
              <a:tailEnd/>
            </a:ln>
          </p:spPr>
          <p:txBody>
            <a:bodyPr/>
            <a:lstStyle/>
            <a:p>
              <a:endParaRPr lang="el-GR"/>
            </a:p>
          </p:txBody>
        </p:sp>
        <p:sp>
          <p:nvSpPr>
            <p:cNvPr id="664" name="Freeform 661"/>
            <p:cNvSpPr>
              <a:spLocks/>
            </p:cNvSpPr>
            <p:nvPr/>
          </p:nvSpPr>
          <p:spPr bwMode="auto">
            <a:xfrm>
              <a:off x="4631" y="2687"/>
              <a:ext cx="32" cy="33"/>
            </a:xfrm>
            <a:custGeom>
              <a:avLst/>
              <a:gdLst/>
              <a:ahLst/>
              <a:cxnLst>
                <a:cxn ang="0">
                  <a:pos x="195" y="195"/>
                </a:cxn>
                <a:cxn ang="0">
                  <a:pos x="0" y="0"/>
                </a:cxn>
                <a:cxn ang="0">
                  <a:pos x="1" y="0"/>
                </a:cxn>
              </a:cxnLst>
              <a:rect l="0" t="0" r="r" b="b"/>
              <a:pathLst>
                <a:path w="195" h="195">
                  <a:moveTo>
                    <a:pt x="195" y="195"/>
                  </a:moveTo>
                  <a:lnTo>
                    <a:pt x="0" y="0"/>
                  </a:lnTo>
                  <a:lnTo>
                    <a:pt x="1" y="0"/>
                  </a:lnTo>
                </a:path>
              </a:pathLst>
            </a:custGeom>
            <a:noFill/>
            <a:ln w="0">
              <a:solidFill>
                <a:srgbClr val="000000"/>
              </a:solidFill>
              <a:prstDash val="solid"/>
              <a:round/>
              <a:headEnd/>
              <a:tailEnd/>
            </a:ln>
          </p:spPr>
          <p:txBody>
            <a:bodyPr/>
            <a:lstStyle/>
            <a:p>
              <a:endParaRPr lang="el-GR"/>
            </a:p>
          </p:txBody>
        </p:sp>
        <p:sp>
          <p:nvSpPr>
            <p:cNvPr id="665" name="Freeform 662"/>
            <p:cNvSpPr>
              <a:spLocks/>
            </p:cNvSpPr>
            <p:nvPr/>
          </p:nvSpPr>
          <p:spPr bwMode="auto">
            <a:xfrm>
              <a:off x="4401" y="3119"/>
              <a:ext cx="14" cy="14"/>
            </a:xfrm>
            <a:custGeom>
              <a:avLst/>
              <a:gdLst/>
              <a:ahLst/>
              <a:cxnLst>
                <a:cxn ang="0">
                  <a:pos x="0" y="85"/>
                </a:cxn>
                <a:cxn ang="0">
                  <a:pos x="85" y="0"/>
                </a:cxn>
                <a:cxn ang="0">
                  <a:pos x="86" y="0"/>
                </a:cxn>
              </a:cxnLst>
              <a:rect l="0" t="0" r="r" b="b"/>
              <a:pathLst>
                <a:path w="86" h="85">
                  <a:moveTo>
                    <a:pt x="0" y="85"/>
                  </a:moveTo>
                  <a:lnTo>
                    <a:pt x="85" y="0"/>
                  </a:lnTo>
                  <a:lnTo>
                    <a:pt x="86" y="0"/>
                  </a:lnTo>
                </a:path>
              </a:pathLst>
            </a:custGeom>
            <a:noFill/>
            <a:ln w="0">
              <a:solidFill>
                <a:srgbClr val="000000"/>
              </a:solidFill>
              <a:prstDash val="solid"/>
              <a:round/>
              <a:headEnd/>
              <a:tailEnd/>
            </a:ln>
          </p:spPr>
          <p:txBody>
            <a:bodyPr/>
            <a:lstStyle/>
            <a:p>
              <a:endParaRPr lang="el-GR"/>
            </a:p>
          </p:txBody>
        </p:sp>
        <p:sp>
          <p:nvSpPr>
            <p:cNvPr id="666" name="Freeform 663"/>
            <p:cNvSpPr>
              <a:spLocks/>
            </p:cNvSpPr>
            <p:nvPr/>
          </p:nvSpPr>
          <p:spPr bwMode="auto">
            <a:xfrm>
              <a:off x="4437" y="3117"/>
              <a:ext cx="9" cy="9"/>
            </a:xfrm>
            <a:custGeom>
              <a:avLst/>
              <a:gdLst/>
              <a:ahLst/>
              <a:cxnLst>
                <a:cxn ang="0">
                  <a:pos x="0" y="55"/>
                </a:cxn>
                <a:cxn ang="0">
                  <a:pos x="54" y="0"/>
                </a:cxn>
                <a:cxn ang="0">
                  <a:pos x="55" y="0"/>
                </a:cxn>
              </a:cxnLst>
              <a:rect l="0" t="0" r="r" b="b"/>
              <a:pathLst>
                <a:path w="55" h="55">
                  <a:moveTo>
                    <a:pt x="0" y="55"/>
                  </a:moveTo>
                  <a:lnTo>
                    <a:pt x="54" y="0"/>
                  </a:lnTo>
                  <a:lnTo>
                    <a:pt x="55" y="0"/>
                  </a:lnTo>
                </a:path>
              </a:pathLst>
            </a:custGeom>
            <a:noFill/>
            <a:ln w="0">
              <a:solidFill>
                <a:srgbClr val="000000"/>
              </a:solidFill>
              <a:prstDash val="solid"/>
              <a:round/>
              <a:headEnd/>
              <a:tailEnd/>
            </a:ln>
          </p:spPr>
          <p:txBody>
            <a:bodyPr/>
            <a:lstStyle/>
            <a:p>
              <a:endParaRPr lang="el-GR"/>
            </a:p>
          </p:txBody>
        </p:sp>
        <p:sp>
          <p:nvSpPr>
            <p:cNvPr id="667" name="Freeform 664"/>
            <p:cNvSpPr>
              <a:spLocks/>
            </p:cNvSpPr>
            <p:nvPr/>
          </p:nvSpPr>
          <p:spPr bwMode="auto">
            <a:xfrm>
              <a:off x="4465" y="3118"/>
              <a:ext cx="8" cy="9"/>
            </a:xfrm>
            <a:custGeom>
              <a:avLst/>
              <a:gdLst/>
              <a:ahLst/>
              <a:cxnLst>
                <a:cxn ang="0">
                  <a:pos x="0" y="50"/>
                </a:cxn>
                <a:cxn ang="0">
                  <a:pos x="50" y="0"/>
                </a:cxn>
                <a:cxn ang="0">
                  <a:pos x="51" y="0"/>
                </a:cxn>
              </a:cxnLst>
              <a:rect l="0" t="0" r="r" b="b"/>
              <a:pathLst>
                <a:path w="51" h="50">
                  <a:moveTo>
                    <a:pt x="0" y="50"/>
                  </a:moveTo>
                  <a:lnTo>
                    <a:pt x="50" y="0"/>
                  </a:lnTo>
                  <a:lnTo>
                    <a:pt x="51" y="0"/>
                  </a:lnTo>
                </a:path>
              </a:pathLst>
            </a:custGeom>
            <a:noFill/>
            <a:ln w="0">
              <a:solidFill>
                <a:srgbClr val="000000"/>
              </a:solidFill>
              <a:prstDash val="solid"/>
              <a:round/>
              <a:headEnd/>
              <a:tailEnd/>
            </a:ln>
          </p:spPr>
          <p:txBody>
            <a:bodyPr/>
            <a:lstStyle/>
            <a:p>
              <a:endParaRPr lang="el-GR"/>
            </a:p>
          </p:txBody>
        </p:sp>
        <p:sp>
          <p:nvSpPr>
            <p:cNvPr id="668" name="Freeform 665"/>
            <p:cNvSpPr>
              <a:spLocks/>
            </p:cNvSpPr>
            <p:nvPr/>
          </p:nvSpPr>
          <p:spPr bwMode="auto">
            <a:xfrm>
              <a:off x="4487" y="3128"/>
              <a:ext cx="6" cy="5"/>
            </a:xfrm>
            <a:custGeom>
              <a:avLst/>
              <a:gdLst/>
              <a:ahLst/>
              <a:cxnLst>
                <a:cxn ang="0">
                  <a:pos x="0" y="35"/>
                </a:cxn>
                <a:cxn ang="0">
                  <a:pos x="34" y="0"/>
                </a:cxn>
                <a:cxn ang="0">
                  <a:pos x="35" y="0"/>
                </a:cxn>
              </a:cxnLst>
              <a:rect l="0" t="0" r="r" b="b"/>
              <a:pathLst>
                <a:path w="35" h="35">
                  <a:moveTo>
                    <a:pt x="0" y="35"/>
                  </a:moveTo>
                  <a:lnTo>
                    <a:pt x="34" y="0"/>
                  </a:lnTo>
                  <a:lnTo>
                    <a:pt x="35" y="0"/>
                  </a:lnTo>
                </a:path>
              </a:pathLst>
            </a:custGeom>
            <a:noFill/>
            <a:ln w="0">
              <a:solidFill>
                <a:srgbClr val="000000"/>
              </a:solidFill>
              <a:prstDash val="solid"/>
              <a:round/>
              <a:headEnd/>
              <a:tailEnd/>
            </a:ln>
          </p:spPr>
          <p:txBody>
            <a:bodyPr/>
            <a:lstStyle/>
            <a:p>
              <a:endParaRPr lang="el-GR"/>
            </a:p>
          </p:txBody>
        </p:sp>
        <p:sp>
          <p:nvSpPr>
            <p:cNvPr id="669" name="Freeform 666"/>
            <p:cNvSpPr>
              <a:spLocks/>
            </p:cNvSpPr>
            <p:nvPr/>
          </p:nvSpPr>
          <p:spPr bwMode="auto">
            <a:xfrm>
              <a:off x="4402" y="3122"/>
              <a:ext cx="10" cy="9"/>
            </a:xfrm>
            <a:custGeom>
              <a:avLst/>
              <a:gdLst/>
              <a:ahLst/>
              <a:cxnLst>
                <a:cxn ang="0">
                  <a:pos x="55" y="54"/>
                </a:cxn>
                <a:cxn ang="0">
                  <a:pos x="0" y="0"/>
                </a:cxn>
                <a:cxn ang="0">
                  <a:pos x="1" y="0"/>
                </a:cxn>
              </a:cxnLst>
              <a:rect l="0" t="0" r="r" b="b"/>
              <a:pathLst>
                <a:path w="55" h="54">
                  <a:moveTo>
                    <a:pt x="55" y="54"/>
                  </a:moveTo>
                  <a:lnTo>
                    <a:pt x="0" y="0"/>
                  </a:lnTo>
                  <a:lnTo>
                    <a:pt x="1" y="0"/>
                  </a:lnTo>
                </a:path>
              </a:pathLst>
            </a:custGeom>
            <a:noFill/>
            <a:ln w="0">
              <a:solidFill>
                <a:srgbClr val="000000"/>
              </a:solidFill>
              <a:prstDash val="solid"/>
              <a:round/>
              <a:headEnd/>
              <a:tailEnd/>
            </a:ln>
          </p:spPr>
          <p:txBody>
            <a:bodyPr/>
            <a:lstStyle/>
            <a:p>
              <a:endParaRPr lang="el-GR"/>
            </a:p>
          </p:txBody>
        </p:sp>
        <p:sp>
          <p:nvSpPr>
            <p:cNvPr id="670" name="Freeform 667"/>
            <p:cNvSpPr>
              <a:spLocks/>
            </p:cNvSpPr>
            <p:nvPr/>
          </p:nvSpPr>
          <p:spPr bwMode="auto">
            <a:xfrm>
              <a:off x="4427" y="3118"/>
              <a:ext cx="8" cy="8"/>
            </a:xfrm>
            <a:custGeom>
              <a:avLst/>
              <a:gdLst/>
              <a:ahLst/>
              <a:cxnLst>
                <a:cxn ang="0">
                  <a:pos x="50" y="49"/>
                </a:cxn>
                <a:cxn ang="0">
                  <a:pos x="0" y="0"/>
                </a:cxn>
                <a:cxn ang="0">
                  <a:pos x="1" y="0"/>
                </a:cxn>
              </a:cxnLst>
              <a:rect l="0" t="0" r="r" b="b"/>
              <a:pathLst>
                <a:path w="50" h="49">
                  <a:moveTo>
                    <a:pt x="50" y="49"/>
                  </a:moveTo>
                  <a:lnTo>
                    <a:pt x="0" y="0"/>
                  </a:lnTo>
                  <a:lnTo>
                    <a:pt x="1" y="0"/>
                  </a:lnTo>
                </a:path>
              </a:pathLst>
            </a:custGeom>
            <a:noFill/>
            <a:ln w="0">
              <a:solidFill>
                <a:srgbClr val="000000"/>
              </a:solidFill>
              <a:prstDash val="solid"/>
              <a:round/>
              <a:headEnd/>
              <a:tailEnd/>
            </a:ln>
          </p:spPr>
          <p:txBody>
            <a:bodyPr/>
            <a:lstStyle/>
            <a:p>
              <a:endParaRPr lang="el-GR"/>
            </a:p>
          </p:txBody>
        </p:sp>
        <p:sp>
          <p:nvSpPr>
            <p:cNvPr id="671" name="Freeform 668"/>
            <p:cNvSpPr>
              <a:spLocks/>
            </p:cNvSpPr>
            <p:nvPr/>
          </p:nvSpPr>
          <p:spPr bwMode="auto">
            <a:xfrm>
              <a:off x="4455" y="3117"/>
              <a:ext cx="10" cy="10"/>
            </a:xfrm>
            <a:custGeom>
              <a:avLst/>
              <a:gdLst/>
              <a:ahLst/>
              <a:cxnLst>
                <a:cxn ang="0">
                  <a:pos x="58" y="59"/>
                </a:cxn>
                <a:cxn ang="0">
                  <a:pos x="0" y="0"/>
                </a:cxn>
                <a:cxn ang="0">
                  <a:pos x="1" y="0"/>
                </a:cxn>
              </a:cxnLst>
              <a:rect l="0" t="0" r="r" b="b"/>
              <a:pathLst>
                <a:path w="58" h="59">
                  <a:moveTo>
                    <a:pt x="58" y="59"/>
                  </a:moveTo>
                  <a:lnTo>
                    <a:pt x="0" y="0"/>
                  </a:lnTo>
                  <a:lnTo>
                    <a:pt x="1" y="0"/>
                  </a:lnTo>
                </a:path>
              </a:pathLst>
            </a:custGeom>
            <a:noFill/>
            <a:ln w="0">
              <a:solidFill>
                <a:srgbClr val="000000"/>
              </a:solidFill>
              <a:prstDash val="solid"/>
              <a:round/>
              <a:headEnd/>
              <a:tailEnd/>
            </a:ln>
          </p:spPr>
          <p:txBody>
            <a:bodyPr/>
            <a:lstStyle/>
            <a:p>
              <a:endParaRPr lang="el-GR"/>
            </a:p>
          </p:txBody>
        </p:sp>
        <p:sp>
          <p:nvSpPr>
            <p:cNvPr id="672" name="Freeform 669"/>
            <p:cNvSpPr>
              <a:spLocks/>
            </p:cNvSpPr>
            <p:nvPr/>
          </p:nvSpPr>
          <p:spPr bwMode="auto">
            <a:xfrm>
              <a:off x="4488" y="3121"/>
              <a:ext cx="5" cy="5"/>
            </a:xfrm>
            <a:custGeom>
              <a:avLst/>
              <a:gdLst/>
              <a:ahLst/>
              <a:cxnLst>
                <a:cxn ang="0">
                  <a:pos x="28" y="29"/>
                </a:cxn>
                <a:cxn ang="0">
                  <a:pos x="0" y="0"/>
                </a:cxn>
                <a:cxn ang="0">
                  <a:pos x="1" y="0"/>
                </a:cxn>
              </a:cxnLst>
              <a:rect l="0" t="0" r="r" b="b"/>
              <a:pathLst>
                <a:path w="28" h="29">
                  <a:moveTo>
                    <a:pt x="28" y="29"/>
                  </a:moveTo>
                  <a:lnTo>
                    <a:pt x="0" y="0"/>
                  </a:lnTo>
                  <a:lnTo>
                    <a:pt x="1" y="0"/>
                  </a:lnTo>
                </a:path>
              </a:pathLst>
            </a:custGeom>
            <a:noFill/>
            <a:ln w="0">
              <a:solidFill>
                <a:srgbClr val="000000"/>
              </a:solidFill>
              <a:prstDash val="solid"/>
              <a:round/>
              <a:headEnd/>
              <a:tailEnd/>
            </a:ln>
          </p:spPr>
          <p:txBody>
            <a:bodyPr/>
            <a:lstStyle/>
            <a:p>
              <a:endParaRPr lang="el-GR"/>
            </a:p>
          </p:txBody>
        </p:sp>
        <p:sp>
          <p:nvSpPr>
            <p:cNvPr id="673" name="Freeform 670"/>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674" name="Freeform 671"/>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675" name="Freeform 672"/>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676" name="Freeform 673"/>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677" name="Freeform 674"/>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678" name="Freeform 675"/>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679" name="Freeform 676"/>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680" name="Freeform 677"/>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681" name="Freeform 678"/>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682" name="Freeform 679"/>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683" name="Freeform 680"/>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684" name="Freeform 681"/>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685" name="Line 682"/>
            <p:cNvSpPr>
              <a:spLocks noChangeShapeType="1"/>
            </p:cNvSpPr>
            <p:nvPr/>
          </p:nvSpPr>
          <p:spPr bwMode="auto">
            <a:xfrm>
              <a:off x="4401" y="3122"/>
              <a:ext cx="1" cy="1"/>
            </a:xfrm>
            <a:prstGeom prst="line">
              <a:avLst/>
            </a:prstGeom>
            <a:noFill/>
            <a:ln w="0">
              <a:solidFill>
                <a:srgbClr val="000000"/>
              </a:solidFill>
              <a:round/>
              <a:headEnd/>
              <a:tailEnd/>
            </a:ln>
          </p:spPr>
          <p:txBody>
            <a:bodyPr/>
            <a:lstStyle/>
            <a:p>
              <a:endParaRPr lang="el-GR"/>
            </a:p>
          </p:txBody>
        </p:sp>
        <p:sp>
          <p:nvSpPr>
            <p:cNvPr id="686" name="Freeform 683"/>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687" name="Freeform 684"/>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688" name="Freeform 685"/>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689" name="Freeform 686"/>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690" name="Freeform 687"/>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691" name="Freeform 688"/>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692" name="Freeform 689"/>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693" name="Freeform 690"/>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694" name="Line 691"/>
            <p:cNvSpPr>
              <a:spLocks noChangeShapeType="1"/>
            </p:cNvSpPr>
            <p:nvPr/>
          </p:nvSpPr>
          <p:spPr bwMode="auto">
            <a:xfrm>
              <a:off x="4401" y="3122"/>
              <a:ext cx="1" cy="1"/>
            </a:xfrm>
            <a:prstGeom prst="line">
              <a:avLst/>
            </a:prstGeom>
            <a:noFill/>
            <a:ln w="0">
              <a:solidFill>
                <a:srgbClr val="000000"/>
              </a:solidFill>
              <a:round/>
              <a:headEnd/>
              <a:tailEnd/>
            </a:ln>
          </p:spPr>
          <p:txBody>
            <a:bodyPr/>
            <a:lstStyle/>
            <a:p>
              <a:endParaRPr lang="el-GR"/>
            </a:p>
          </p:txBody>
        </p:sp>
        <p:sp>
          <p:nvSpPr>
            <p:cNvPr id="695" name="Freeform 692"/>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696" name="Freeform 693"/>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697" name="Freeform 694"/>
            <p:cNvSpPr>
              <a:spLocks/>
            </p:cNvSpPr>
            <p:nvPr/>
          </p:nvSpPr>
          <p:spPr bwMode="auto">
            <a:xfrm>
              <a:off x="4401" y="3126"/>
              <a:ext cx="46" cy="14"/>
            </a:xfrm>
            <a:custGeom>
              <a:avLst/>
              <a:gdLst/>
              <a:ahLst/>
              <a:cxnLst>
                <a:cxn ang="0">
                  <a:pos x="276" y="0"/>
                </a:cxn>
                <a:cxn ang="0">
                  <a:pos x="229" y="1"/>
                </a:cxn>
                <a:cxn ang="0">
                  <a:pos x="183" y="5"/>
                </a:cxn>
                <a:cxn ang="0">
                  <a:pos x="138" y="12"/>
                </a:cxn>
                <a:cxn ang="0">
                  <a:pos x="99" y="21"/>
                </a:cxn>
                <a:cxn ang="0">
                  <a:pos x="65" y="32"/>
                </a:cxn>
                <a:cxn ang="0">
                  <a:pos x="38" y="45"/>
                </a:cxn>
                <a:cxn ang="0">
                  <a:pos x="18" y="59"/>
                </a:cxn>
                <a:cxn ang="0">
                  <a:pos x="6" y="74"/>
                </a:cxn>
                <a:cxn ang="0">
                  <a:pos x="0" y="90"/>
                </a:cxn>
                <a:cxn ang="0">
                  <a:pos x="1" y="90"/>
                </a:cxn>
              </a:cxnLst>
              <a:rect l="0" t="0" r="r" b="b"/>
              <a:pathLst>
                <a:path w="276" h="90">
                  <a:moveTo>
                    <a:pt x="276" y="0"/>
                  </a:moveTo>
                  <a:lnTo>
                    <a:pt x="229" y="1"/>
                  </a:lnTo>
                  <a:lnTo>
                    <a:pt x="183" y="5"/>
                  </a:lnTo>
                  <a:lnTo>
                    <a:pt x="138" y="12"/>
                  </a:lnTo>
                  <a:lnTo>
                    <a:pt x="99" y="21"/>
                  </a:lnTo>
                  <a:lnTo>
                    <a:pt x="65" y="32"/>
                  </a:lnTo>
                  <a:lnTo>
                    <a:pt x="38" y="45"/>
                  </a:lnTo>
                  <a:lnTo>
                    <a:pt x="18" y="59"/>
                  </a:lnTo>
                  <a:lnTo>
                    <a:pt x="6" y="74"/>
                  </a:lnTo>
                  <a:lnTo>
                    <a:pt x="0" y="90"/>
                  </a:lnTo>
                  <a:lnTo>
                    <a:pt x="1" y="90"/>
                  </a:lnTo>
                </a:path>
              </a:pathLst>
            </a:custGeom>
            <a:noFill/>
            <a:ln w="0">
              <a:solidFill>
                <a:srgbClr val="000000"/>
              </a:solidFill>
              <a:prstDash val="solid"/>
              <a:round/>
              <a:headEnd/>
              <a:tailEnd/>
            </a:ln>
          </p:spPr>
          <p:txBody>
            <a:bodyPr/>
            <a:lstStyle/>
            <a:p>
              <a:endParaRPr lang="el-GR"/>
            </a:p>
          </p:txBody>
        </p:sp>
        <p:sp>
          <p:nvSpPr>
            <p:cNvPr id="698" name="Freeform 695"/>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699" name="Freeform 696"/>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700" name="Freeform 697"/>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701" name="Freeform 698"/>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702" name="Freeform 699"/>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703" name="Freeform 700"/>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04" name="Freeform 701"/>
            <p:cNvSpPr>
              <a:spLocks/>
            </p:cNvSpPr>
            <p:nvPr/>
          </p:nvSpPr>
          <p:spPr bwMode="auto">
            <a:xfrm>
              <a:off x="4401" y="3126"/>
              <a:ext cx="46" cy="14"/>
            </a:xfrm>
            <a:custGeom>
              <a:avLst/>
              <a:gdLst/>
              <a:ahLst/>
              <a:cxnLst>
                <a:cxn ang="0">
                  <a:pos x="276" y="0"/>
                </a:cxn>
                <a:cxn ang="0">
                  <a:pos x="229" y="1"/>
                </a:cxn>
                <a:cxn ang="0">
                  <a:pos x="183" y="5"/>
                </a:cxn>
                <a:cxn ang="0">
                  <a:pos x="138" y="12"/>
                </a:cxn>
                <a:cxn ang="0">
                  <a:pos x="99" y="21"/>
                </a:cxn>
                <a:cxn ang="0">
                  <a:pos x="65" y="32"/>
                </a:cxn>
                <a:cxn ang="0">
                  <a:pos x="38" y="45"/>
                </a:cxn>
                <a:cxn ang="0">
                  <a:pos x="18" y="59"/>
                </a:cxn>
                <a:cxn ang="0">
                  <a:pos x="6" y="74"/>
                </a:cxn>
                <a:cxn ang="0">
                  <a:pos x="0" y="90"/>
                </a:cxn>
                <a:cxn ang="0">
                  <a:pos x="1" y="90"/>
                </a:cxn>
              </a:cxnLst>
              <a:rect l="0" t="0" r="r" b="b"/>
              <a:pathLst>
                <a:path w="276" h="90">
                  <a:moveTo>
                    <a:pt x="276" y="0"/>
                  </a:moveTo>
                  <a:lnTo>
                    <a:pt x="229" y="1"/>
                  </a:lnTo>
                  <a:lnTo>
                    <a:pt x="183" y="5"/>
                  </a:lnTo>
                  <a:lnTo>
                    <a:pt x="138" y="12"/>
                  </a:lnTo>
                  <a:lnTo>
                    <a:pt x="99" y="21"/>
                  </a:lnTo>
                  <a:lnTo>
                    <a:pt x="65" y="32"/>
                  </a:lnTo>
                  <a:lnTo>
                    <a:pt x="38" y="45"/>
                  </a:lnTo>
                  <a:lnTo>
                    <a:pt x="18" y="59"/>
                  </a:lnTo>
                  <a:lnTo>
                    <a:pt x="6" y="74"/>
                  </a:lnTo>
                  <a:lnTo>
                    <a:pt x="0" y="90"/>
                  </a:lnTo>
                  <a:lnTo>
                    <a:pt x="1" y="90"/>
                  </a:lnTo>
                </a:path>
              </a:pathLst>
            </a:custGeom>
            <a:noFill/>
            <a:ln w="0">
              <a:solidFill>
                <a:srgbClr val="000000"/>
              </a:solidFill>
              <a:prstDash val="solid"/>
              <a:round/>
              <a:headEnd/>
              <a:tailEnd/>
            </a:ln>
          </p:spPr>
          <p:txBody>
            <a:bodyPr/>
            <a:lstStyle/>
            <a:p>
              <a:endParaRPr lang="el-GR"/>
            </a:p>
          </p:txBody>
        </p:sp>
        <p:sp>
          <p:nvSpPr>
            <p:cNvPr id="705" name="Freeform 702"/>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706" name="Freeform 703"/>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07" name="Freeform 704"/>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08" name="Freeform 705"/>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09" name="Freeform 706"/>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10" name="Freeform 707"/>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711" name="Freeform 708"/>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712" name="Freeform 709"/>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13" name="Freeform 710"/>
            <p:cNvSpPr>
              <a:spLocks/>
            </p:cNvSpPr>
            <p:nvPr/>
          </p:nvSpPr>
          <p:spPr bwMode="auto">
            <a:xfrm>
              <a:off x="4401" y="3126"/>
              <a:ext cx="46" cy="14"/>
            </a:xfrm>
            <a:custGeom>
              <a:avLst/>
              <a:gdLst/>
              <a:ahLst/>
              <a:cxnLst>
                <a:cxn ang="0">
                  <a:pos x="276" y="0"/>
                </a:cxn>
                <a:cxn ang="0">
                  <a:pos x="229" y="1"/>
                </a:cxn>
                <a:cxn ang="0">
                  <a:pos x="183" y="5"/>
                </a:cxn>
                <a:cxn ang="0">
                  <a:pos x="138" y="12"/>
                </a:cxn>
                <a:cxn ang="0">
                  <a:pos x="99" y="21"/>
                </a:cxn>
                <a:cxn ang="0">
                  <a:pos x="65" y="32"/>
                </a:cxn>
                <a:cxn ang="0">
                  <a:pos x="38" y="45"/>
                </a:cxn>
                <a:cxn ang="0">
                  <a:pos x="18" y="59"/>
                </a:cxn>
                <a:cxn ang="0">
                  <a:pos x="6" y="74"/>
                </a:cxn>
                <a:cxn ang="0">
                  <a:pos x="0" y="90"/>
                </a:cxn>
                <a:cxn ang="0">
                  <a:pos x="1" y="90"/>
                </a:cxn>
              </a:cxnLst>
              <a:rect l="0" t="0" r="r" b="b"/>
              <a:pathLst>
                <a:path w="276" h="90">
                  <a:moveTo>
                    <a:pt x="276" y="0"/>
                  </a:moveTo>
                  <a:lnTo>
                    <a:pt x="229" y="1"/>
                  </a:lnTo>
                  <a:lnTo>
                    <a:pt x="183" y="5"/>
                  </a:lnTo>
                  <a:lnTo>
                    <a:pt x="138" y="12"/>
                  </a:lnTo>
                  <a:lnTo>
                    <a:pt x="99" y="21"/>
                  </a:lnTo>
                  <a:lnTo>
                    <a:pt x="65" y="32"/>
                  </a:lnTo>
                  <a:lnTo>
                    <a:pt x="38" y="45"/>
                  </a:lnTo>
                  <a:lnTo>
                    <a:pt x="18" y="59"/>
                  </a:lnTo>
                  <a:lnTo>
                    <a:pt x="6" y="74"/>
                  </a:lnTo>
                  <a:lnTo>
                    <a:pt x="0" y="90"/>
                  </a:lnTo>
                  <a:lnTo>
                    <a:pt x="1" y="90"/>
                  </a:lnTo>
                </a:path>
              </a:pathLst>
            </a:custGeom>
            <a:noFill/>
            <a:ln w="0">
              <a:solidFill>
                <a:srgbClr val="000000"/>
              </a:solidFill>
              <a:prstDash val="solid"/>
              <a:round/>
              <a:headEnd/>
              <a:tailEnd/>
            </a:ln>
          </p:spPr>
          <p:txBody>
            <a:bodyPr/>
            <a:lstStyle/>
            <a:p>
              <a:endParaRPr lang="el-GR"/>
            </a:p>
          </p:txBody>
        </p:sp>
        <p:sp>
          <p:nvSpPr>
            <p:cNvPr id="714" name="Freeform 711"/>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715" name="Freeform 712"/>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16" name="Freeform 713"/>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17" name="Freeform 714"/>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18" name="Freeform 715"/>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19" name="Freeform 716"/>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20" name="Freeform 717"/>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21" name="Freeform 718"/>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22" name="Freeform 719"/>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23" name="Freeform 720"/>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24" name="Freeform 721"/>
            <p:cNvSpPr>
              <a:spLocks/>
            </p:cNvSpPr>
            <p:nvPr/>
          </p:nvSpPr>
          <p:spPr bwMode="auto">
            <a:xfrm>
              <a:off x="4382" y="3119"/>
              <a:ext cx="33" cy="33"/>
            </a:xfrm>
            <a:custGeom>
              <a:avLst/>
              <a:gdLst/>
              <a:ahLst/>
              <a:cxnLst>
                <a:cxn ang="0">
                  <a:pos x="0" y="196"/>
                </a:cxn>
                <a:cxn ang="0">
                  <a:pos x="194" y="0"/>
                </a:cxn>
                <a:cxn ang="0">
                  <a:pos x="195" y="0"/>
                </a:cxn>
              </a:cxnLst>
              <a:rect l="0" t="0" r="r" b="b"/>
              <a:pathLst>
                <a:path w="195" h="196">
                  <a:moveTo>
                    <a:pt x="0" y="196"/>
                  </a:moveTo>
                  <a:lnTo>
                    <a:pt x="194" y="0"/>
                  </a:lnTo>
                  <a:lnTo>
                    <a:pt x="195" y="0"/>
                  </a:lnTo>
                </a:path>
              </a:pathLst>
            </a:custGeom>
            <a:noFill/>
            <a:ln w="0">
              <a:solidFill>
                <a:srgbClr val="000000"/>
              </a:solidFill>
              <a:prstDash val="solid"/>
              <a:round/>
              <a:headEnd/>
              <a:tailEnd/>
            </a:ln>
          </p:spPr>
          <p:txBody>
            <a:bodyPr/>
            <a:lstStyle/>
            <a:p>
              <a:endParaRPr lang="el-GR"/>
            </a:p>
          </p:txBody>
        </p:sp>
        <p:sp>
          <p:nvSpPr>
            <p:cNvPr id="725" name="Freeform 722"/>
            <p:cNvSpPr>
              <a:spLocks/>
            </p:cNvSpPr>
            <p:nvPr/>
          </p:nvSpPr>
          <p:spPr bwMode="auto">
            <a:xfrm>
              <a:off x="4403" y="3150"/>
              <a:ext cx="9" cy="10"/>
            </a:xfrm>
            <a:custGeom>
              <a:avLst/>
              <a:gdLst/>
              <a:ahLst/>
              <a:cxnLst>
                <a:cxn ang="0">
                  <a:pos x="0" y="55"/>
                </a:cxn>
                <a:cxn ang="0">
                  <a:pos x="54" y="0"/>
                </a:cxn>
                <a:cxn ang="0">
                  <a:pos x="55" y="0"/>
                </a:cxn>
              </a:cxnLst>
              <a:rect l="0" t="0" r="r" b="b"/>
              <a:pathLst>
                <a:path w="55" h="55">
                  <a:moveTo>
                    <a:pt x="0" y="55"/>
                  </a:moveTo>
                  <a:lnTo>
                    <a:pt x="54" y="0"/>
                  </a:lnTo>
                  <a:lnTo>
                    <a:pt x="55" y="0"/>
                  </a:lnTo>
                </a:path>
              </a:pathLst>
            </a:custGeom>
            <a:noFill/>
            <a:ln w="0">
              <a:solidFill>
                <a:srgbClr val="000000"/>
              </a:solidFill>
              <a:prstDash val="solid"/>
              <a:round/>
              <a:headEnd/>
              <a:tailEnd/>
            </a:ln>
          </p:spPr>
          <p:txBody>
            <a:bodyPr/>
            <a:lstStyle/>
            <a:p>
              <a:endParaRPr lang="el-GR"/>
            </a:p>
          </p:txBody>
        </p:sp>
        <p:sp>
          <p:nvSpPr>
            <p:cNvPr id="726" name="Freeform 723"/>
            <p:cNvSpPr>
              <a:spLocks/>
            </p:cNvSpPr>
            <p:nvPr/>
          </p:nvSpPr>
          <p:spPr bwMode="auto">
            <a:xfrm>
              <a:off x="4437" y="3117"/>
              <a:ext cx="9" cy="9"/>
            </a:xfrm>
            <a:custGeom>
              <a:avLst/>
              <a:gdLst/>
              <a:ahLst/>
              <a:cxnLst>
                <a:cxn ang="0">
                  <a:pos x="0" y="55"/>
                </a:cxn>
                <a:cxn ang="0">
                  <a:pos x="54" y="0"/>
                </a:cxn>
                <a:cxn ang="0">
                  <a:pos x="55" y="0"/>
                </a:cxn>
              </a:cxnLst>
              <a:rect l="0" t="0" r="r" b="b"/>
              <a:pathLst>
                <a:path w="55" h="55">
                  <a:moveTo>
                    <a:pt x="0" y="55"/>
                  </a:moveTo>
                  <a:lnTo>
                    <a:pt x="54" y="0"/>
                  </a:lnTo>
                  <a:lnTo>
                    <a:pt x="55" y="0"/>
                  </a:lnTo>
                </a:path>
              </a:pathLst>
            </a:custGeom>
            <a:noFill/>
            <a:ln w="0">
              <a:solidFill>
                <a:srgbClr val="000000"/>
              </a:solidFill>
              <a:prstDash val="solid"/>
              <a:round/>
              <a:headEnd/>
              <a:tailEnd/>
            </a:ln>
          </p:spPr>
          <p:txBody>
            <a:bodyPr/>
            <a:lstStyle/>
            <a:p>
              <a:endParaRPr lang="el-GR"/>
            </a:p>
          </p:txBody>
        </p:sp>
        <p:sp>
          <p:nvSpPr>
            <p:cNvPr id="727" name="Freeform 724"/>
            <p:cNvSpPr>
              <a:spLocks/>
            </p:cNvSpPr>
            <p:nvPr/>
          </p:nvSpPr>
          <p:spPr bwMode="auto">
            <a:xfrm>
              <a:off x="4428" y="3155"/>
              <a:ext cx="9" cy="9"/>
            </a:xfrm>
            <a:custGeom>
              <a:avLst/>
              <a:gdLst/>
              <a:ahLst/>
              <a:cxnLst>
                <a:cxn ang="0">
                  <a:pos x="0" y="50"/>
                </a:cxn>
                <a:cxn ang="0">
                  <a:pos x="50" y="0"/>
                </a:cxn>
                <a:cxn ang="0">
                  <a:pos x="51" y="0"/>
                </a:cxn>
              </a:cxnLst>
              <a:rect l="0" t="0" r="r" b="b"/>
              <a:pathLst>
                <a:path w="51" h="50">
                  <a:moveTo>
                    <a:pt x="0" y="50"/>
                  </a:moveTo>
                  <a:lnTo>
                    <a:pt x="50" y="0"/>
                  </a:lnTo>
                  <a:lnTo>
                    <a:pt x="51" y="0"/>
                  </a:lnTo>
                </a:path>
              </a:pathLst>
            </a:custGeom>
            <a:noFill/>
            <a:ln w="0">
              <a:solidFill>
                <a:srgbClr val="000000"/>
              </a:solidFill>
              <a:prstDash val="solid"/>
              <a:round/>
              <a:headEnd/>
              <a:tailEnd/>
            </a:ln>
          </p:spPr>
          <p:txBody>
            <a:bodyPr/>
            <a:lstStyle/>
            <a:p>
              <a:endParaRPr lang="el-GR"/>
            </a:p>
          </p:txBody>
        </p:sp>
        <p:sp>
          <p:nvSpPr>
            <p:cNvPr id="728" name="Freeform 725"/>
            <p:cNvSpPr>
              <a:spLocks/>
            </p:cNvSpPr>
            <p:nvPr/>
          </p:nvSpPr>
          <p:spPr bwMode="auto">
            <a:xfrm>
              <a:off x="4465" y="3118"/>
              <a:ext cx="8" cy="9"/>
            </a:xfrm>
            <a:custGeom>
              <a:avLst/>
              <a:gdLst/>
              <a:ahLst/>
              <a:cxnLst>
                <a:cxn ang="0">
                  <a:pos x="0" y="50"/>
                </a:cxn>
                <a:cxn ang="0">
                  <a:pos x="50" y="0"/>
                </a:cxn>
                <a:cxn ang="0">
                  <a:pos x="51" y="0"/>
                </a:cxn>
              </a:cxnLst>
              <a:rect l="0" t="0" r="r" b="b"/>
              <a:pathLst>
                <a:path w="51" h="50">
                  <a:moveTo>
                    <a:pt x="0" y="50"/>
                  </a:moveTo>
                  <a:lnTo>
                    <a:pt x="50" y="0"/>
                  </a:lnTo>
                  <a:lnTo>
                    <a:pt x="51" y="0"/>
                  </a:lnTo>
                </a:path>
              </a:pathLst>
            </a:custGeom>
            <a:noFill/>
            <a:ln w="0">
              <a:solidFill>
                <a:srgbClr val="000000"/>
              </a:solidFill>
              <a:prstDash val="solid"/>
              <a:round/>
              <a:headEnd/>
              <a:tailEnd/>
            </a:ln>
          </p:spPr>
          <p:txBody>
            <a:bodyPr/>
            <a:lstStyle/>
            <a:p>
              <a:endParaRPr lang="el-GR"/>
            </a:p>
          </p:txBody>
        </p:sp>
        <p:sp>
          <p:nvSpPr>
            <p:cNvPr id="729" name="Freeform 726"/>
            <p:cNvSpPr>
              <a:spLocks/>
            </p:cNvSpPr>
            <p:nvPr/>
          </p:nvSpPr>
          <p:spPr bwMode="auto">
            <a:xfrm>
              <a:off x="4456" y="3154"/>
              <a:ext cx="10" cy="10"/>
            </a:xfrm>
            <a:custGeom>
              <a:avLst/>
              <a:gdLst/>
              <a:ahLst/>
              <a:cxnLst>
                <a:cxn ang="0">
                  <a:pos x="0" y="59"/>
                </a:cxn>
                <a:cxn ang="0">
                  <a:pos x="59" y="0"/>
                </a:cxn>
                <a:cxn ang="0">
                  <a:pos x="60" y="0"/>
                </a:cxn>
              </a:cxnLst>
              <a:rect l="0" t="0" r="r" b="b"/>
              <a:pathLst>
                <a:path w="60" h="59">
                  <a:moveTo>
                    <a:pt x="0" y="59"/>
                  </a:moveTo>
                  <a:lnTo>
                    <a:pt x="59" y="0"/>
                  </a:lnTo>
                  <a:lnTo>
                    <a:pt x="60" y="0"/>
                  </a:lnTo>
                </a:path>
              </a:pathLst>
            </a:custGeom>
            <a:noFill/>
            <a:ln w="0">
              <a:solidFill>
                <a:srgbClr val="000000"/>
              </a:solidFill>
              <a:prstDash val="solid"/>
              <a:round/>
              <a:headEnd/>
              <a:tailEnd/>
            </a:ln>
          </p:spPr>
          <p:txBody>
            <a:bodyPr/>
            <a:lstStyle/>
            <a:p>
              <a:endParaRPr lang="el-GR"/>
            </a:p>
          </p:txBody>
        </p:sp>
        <p:sp>
          <p:nvSpPr>
            <p:cNvPr id="730" name="Freeform 727"/>
            <p:cNvSpPr>
              <a:spLocks/>
            </p:cNvSpPr>
            <p:nvPr/>
          </p:nvSpPr>
          <p:spPr bwMode="auto">
            <a:xfrm>
              <a:off x="4493" y="3123"/>
              <a:ext cx="4" cy="5"/>
            </a:xfrm>
            <a:custGeom>
              <a:avLst/>
              <a:gdLst/>
              <a:ahLst/>
              <a:cxnLst>
                <a:cxn ang="0">
                  <a:pos x="0" y="26"/>
                </a:cxn>
                <a:cxn ang="0">
                  <a:pos x="26" y="0"/>
                </a:cxn>
                <a:cxn ang="0">
                  <a:pos x="27" y="0"/>
                </a:cxn>
              </a:cxnLst>
              <a:rect l="0" t="0" r="r" b="b"/>
              <a:pathLst>
                <a:path w="27" h="26">
                  <a:moveTo>
                    <a:pt x="0" y="26"/>
                  </a:moveTo>
                  <a:lnTo>
                    <a:pt x="26" y="0"/>
                  </a:lnTo>
                  <a:lnTo>
                    <a:pt x="27" y="0"/>
                  </a:lnTo>
                </a:path>
              </a:pathLst>
            </a:custGeom>
            <a:noFill/>
            <a:ln w="0">
              <a:solidFill>
                <a:srgbClr val="000000"/>
              </a:solidFill>
              <a:prstDash val="solid"/>
              <a:round/>
              <a:headEnd/>
              <a:tailEnd/>
            </a:ln>
          </p:spPr>
          <p:txBody>
            <a:bodyPr/>
            <a:lstStyle/>
            <a:p>
              <a:endParaRPr lang="el-GR"/>
            </a:p>
          </p:txBody>
        </p:sp>
        <p:sp>
          <p:nvSpPr>
            <p:cNvPr id="731" name="Freeform 728"/>
            <p:cNvSpPr>
              <a:spLocks/>
            </p:cNvSpPr>
            <p:nvPr/>
          </p:nvSpPr>
          <p:spPr bwMode="auto">
            <a:xfrm>
              <a:off x="4487" y="3128"/>
              <a:ext cx="6" cy="5"/>
            </a:xfrm>
            <a:custGeom>
              <a:avLst/>
              <a:gdLst/>
              <a:ahLst/>
              <a:cxnLst>
                <a:cxn ang="0">
                  <a:pos x="0" y="35"/>
                </a:cxn>
                <a:cxn ang="0">
                  <a:pos x="34" y="0"/>
                </a:cxn>
                <a:cxn ang="0">
                  <a:pos x="35" y="0"/>
                </a:cxn>
              </a:cxnLst>
              <a:rect l="0" t="0" r="r" b="b"/>
              <a:pathLst>
                <a:path w="35" h="35">
                  <a:moveTo>
                    <a:pt x="0" y="35"/>
                  </a:moveTo>
                  <a:lnTo>
                    <a:pt x="34" y="0"/>
                  </a:lnTo>
                  <a:lnTo>
                    <a:pt x="35" y="0"/>
                  </a:lnTo>
                </a:path>
              </a:pathLst>
            </a:custGeom>
            <a:noFill/>
            <a:ln w="0">
              <a:solidFill>
                <a:srgbClr val="000000"/>
              </a:solidFill>
              <a:prstDash val="solid"/>
              <a:round/>
              <a:headEnd/>
              <a:tailEnd/>
            </a:ln>
          </p:spPr>
          <p:txBody>
            <a:bodyPr/>
            <a:lstStyle/>
            <a:p>
              <a:endParaRPr lang="el-GR"/>
            </a:p>
          </p:txBody>
        </p:sp>
        <p:sp>
          <p:nvSpPr>
            <p:cNvPr id="732" name="Freeform 729"/>
            <p:cNvSpPr>
              <a:spLocks/>
            </p:cNvSpPr>
            <p:nvPr/>
          </p:nvSpPr>
          <p:spPr bwMode="auto">
            <a:xfrm>
              <a:off x="4489" y="3133"/>
              <a:ext cx="27" cy="27"/>
            </a:xfrm>
            <a:custGeom>
              <a:avLst/>
              <a:gdLst/>
              <a:ahLst/>
              <a:cxnLst>
                <a:cxn ang="0">
                  <a:pos x="0" y="161"/>
                </a:cxn>
                <a:cxn ang="0">
                  <a:pos x="160" y="0"/>
                </a:cxn>
                <a:cxn ang="0">
                  <a:pos x="161" y="0"/>
                </a:cxn>
              </a:cxnLst>
              <a:rect l="0" t="0" r="r" b="b"/>
              <a:pathLst>
                <a:path w="161" h="161">
                  <a:moveTo>
                    <a:pt x="0" y="161"/>
                  </a:moveTo>
                  <a:lnTo>
                    <a:pt x="160" y="0"/>
                  </a:lnTo>
                  <a:lnTo>
                    <a:pt x="161" y="0"/>
                  </a:lnTo>
                </a:path>
              </a:pathLst>
            </a:custGeom>
            <a:noFill/>
            <a:ln w="0">
              <a:solidFill>
                <a:srgbClr val="000000"/>
              </a:solidFill>
              <a:prstDash val="solid"/>
              <a:round/>
              <a:headEnd/>
              <a:tailEnd/>
            </a:ln>
          </p:spPr>
          <p:txBody>
            <a:bodyPr/>
            <a:lstStyle/>
            <a:p>
              <a:endParaRPr lang="el-GR"/>
            </a:p>
          </p:txBody>
        </p:sp>
        <p:sp>
          <p:nvSpPr>
            <p:cNvPr id="733" name="Freeform 730"/>
            <p:cNvSpPr>
              <a:spLocks/>
            </p:cNvSpPr>
            <p:nvPr/>
          </p:nvSpPr>
          <p:spPr bwMode="auto">
            <a:xfrm>
              <a:off x="4382" y="3130"/>
              <a:ext cx="32" cy="32"/>
            </a:xfrm>
            <a:custGeom>
              <a:avLst/>
              <a:gdLst/>
              <a:ahLst/>
              <a:cxnLst>
                <a:cxn ang="0">
                  <a:pos x="191" y="192"/>
                </a:cxn>
                <a:cxn ang="0">
                  <a:pos x="0" y="0"/>
                </a:cxn>
                <a:cxn ang="0">
                  <a:pos x="1" y="0"/>
                </a:cxn>
              </a:cxnLst>
              <a:rect l="0" t="0" r="r" b="b"/>
              <a:pathLst>
                <a:path w="191" h="192">
                  <a:moveTo>
                    <a:pt x="191" y="192"/>
                  </a:moveTo>
                  <a:lnTo>
                    <a:pt x="0" y="0"/>
                  </a:lnTo>
                  <a:lnTo>
                    <a:pt x="1" y="0"/>
                  </a:lnTo>
                </a:path>
              </a:pathLst>
            </a:custGeom>
            <a:noFill/>
            <a:ln w="0">
              <a:solidFill>
                <a:srgbClr val="000000"/>
              </a:solidFill>
              <a:prstDash val="solid"/>
              <a:round/>
              <a:headEnd/>
              <a:tailEnd/>
            </a:ln>
          </p:spPr>
          <p:txBody>
            <a:bodyPr/>
            <a:lstStyle/>
            <a:p>
              <a:endParaRPr lang="el-GR"/>
            </a:p>
          </p:txBody>
        </p:sp>
        <p:sp>
          <p:nvSpPr>
            <p:cNvPr id="734" name="Freeform 731"/>
            <p:cNvSpPr>
              <a:spLocks/>
            </p:cNvSpPr>
            <p:nvPr/>
          </p:nvSpPr>
          <p:spPr bwMode="auto">
            <a:xfrm>
              <a:off x="4436" y="3155"/>
              <a:ext cx="9" cy="9"/>
            </a:xfrm>
            <a:custGeom>
              <a:avLst/>
              <a:gdLst/>
              <a:ahLst/>
              <a:cxnLst>
                <a:cxn ang="0">
                  <a:pos x="55" y="54"/>
                </a:cxn>
                <a:cxn ang="0">
                  <a:pos x="0" y="0"/>
                </a:cxn>
                <a:cxn ang="0">
                  <a:pos x="1" y="0"/>
                </a:cxn>
              </a:cxnLst>
              <a:rect l="0" t="0" r="r" b="b"/>
              <a:pathLst>
                <a:path w="55" h="54">
                  <a:moveTo>
                    <a:pt x="55" y="54"/>
                  </a:moveTo>
                  <a:lnTo>
                    <a:pt x="0" y="0"/>
                  </a:lnTo>
                  <a:lnTo>
                    <a:pt x="1" y="0"/>
                  </a:lnTo>
                </a:path>
              </a:pathLst>
            </a:custGeom>
            <a:noFill/>
            <a:ln w="0">
              <a:solidFill>
                <a:srgbClr val="000000"/>
              </a:solidFill>
              <a:prstDash val="solid"/>
              <a:round/>
              <a:headEnd/>
              <a:tailEnd/>
            </a:ln>
          </p:spPr>
          <p:txBody>
            <a:bodyPr/>
            <a:lstStyle/>
            <a:p>
              <a:endParaRPr lang="el-GR"/>
            </a:p>
          </p:txBody>
        </p:sp>
        <p:sp>
          <p:nvSpPr>
            <p:cNvPr id="735" name="Freeform 732"/>
            <p:cNvSpPr>
              <a:spLocks/>
            </p:cNvSpPr>
            <p:nvPr/>
          </p:nvSpPr>
          <p:spPr bwMode="auto">
            <a:xfrm>
              <a:off x="4402" y="3122"/>
              <a:ext cx="10" cy="9"/>
            </a:xfrm>
            <a:custGeom>
              <a:avLst/>
              <a:gdLst/>
              <a:ahLst/>
              <a:cxnLst>
                <a:cxn ang="0">
                  <a:pos x="55" y="54"/>
                </a:cxn>
                <a:cxn ang="0">
                  <a:pos x="0" y="0"/>
                </a:cxn>
                <a:cxn ang="0">
                  <a:pos x="1" y="0"/>
                </a:cxn>
              </a:cxnLst>
              <a:rect l="0" t="0" r="r" b="b"/>
              <a:pathLst>
                <a:path w="55" h="54">
                  <a:moveTo>
                    <a:pt x="55" y="54"/>
                  </a:moveTo>
                  <a:lnTo>
                    <a:pt x="0" y="0"/>
                  </a:lnTo>
                  <a:lnTo>
                    <a:pt x="1" y="0"/>
                  </a:lnTo>
                </a:path>
              </a:pathLst>
            </a:custGeom>
            <a:noFill/>
            <a:ln w="0">
              <a:solidFill>
                <a:srgbClr val="000000"/>
              </a:solidFill>
              <a:prstDash val="solid"/>
              <a:round/>
              <a:headEnd/>
              <a:tailEnd/>
            </a:ln>
          </p:spPr>
          <p:txBody>
            <a:bodyPr/>
            <a:lstStyle/>
            <a:p>
              <a:endParaRPr lang="el-GR"/>
            </a:p>
          </p:txBody>
        </p:sp>
        <p:sp>
          <p:nvSpPr>
            <p:cNvPr id="736" name="Freeform 733"/>
            <p:cNvSpPr>
              <a:spLocks/>
            </p:cNvSpPr>
            <p:nvPr/>
          </p:nvSpPr>
          <p:spPr bwMode="auto">
            <a:xfrm>
              <a:off x="4464" y="3154"/>
              <a:ext cx="8" cy="9"/>
            </a:xfrm>
            <a:custGeom>
              <a:avLst/>
              <a:gdLst/>
              <a:ahLst/>
              <a:cxnLst>
                <a:cxn ang="0">
                  <a:pos x="50" y="50"/>
                </a:cxn>
                <a:cxn ang="0">
                  <a:pos x="0" y="0"/>
                </a:cxn>
                <a:cxn ang="0">
                  <a:pos x="1" y="0"/>
                </a:cxn>
              </a:cxnLst>
              <a:rect l="0" t="0" r="r" b="b"/>
              <a:pathLst>
                <a:path w="50" h="50">
                  <a:moveTo>
                    <a:pt x="50" y="50"/>
                  </a:moveTo>
                  <a:lnTo>
                    <a:pt x="0" y="0"/>
                  </a:lnTo>
                  <a:lnTo>
                    <a:pt x="1" y="0"/>
                  </a:lnTo>
                </a:path>
              </a:pathLst>
            </a:custGeom>
            <a:noFill/>
            <a:ln w="0">
              <a:solidFill>
                <a:srgbClr val="000000"/>
              </a:solidFill>
              <a:prstDash val="solid"/>
              <a:round/>
              <a:headEnd/>
              <a:tailEnd/>
            </a:ln>
          </p:spPr>
          <p:txBody>
            <a:bodyPr/>
            <a:lstStyle/>
            <a:p>
              <a:endParaRPr lang="el-GR"/>
            </a:p>
          </p:txBody>
        </p:sp>
        <p:sp>
          <p:nvSpPr>
            <p:cNvPr id="737" name="Freeform 734"/>
            <p:cNvSpPr>
              <a:spLocks/>
            </p:cNvSpPr>
            <p:nvPr/>
          </p:nvSpPr>
          <p:spPr bwMode="auto">
            <a:xfrm>
              <a:off x="4427" y="3118"/>
              <a:ext cx="8" cy="8"/>
            </a:xfrm>
            <a:custGeom>
              <a:avLst/>
              <a:gdLst/>
              <a:ahLst/>
              <a:cxnLst>
                <a:cxn ang="0">
                  <a:pos x="50" y="49"/>
                </a:cxn>
                <a:cxn ang="0">
                  <a:pos x="0" y="0"/>
                </a:cxn>
                <a:cxn ang="0">
                  <a:pos x="1" y="0"/>
                </a:cxn>
              </a:cxnLst>
              <a:rect l="0" t="0" r="r" b="b"/>
              <a:pathLst>
                <a:path w="50" h="49">
                  <a:moveTo>
                    <a:pt x="50" y="49"/>
                  </a:moveTo>
                  <a:lnTo>
                    <a:pt x="0" y="0"/>
                  </a:lnTo>
                  <a:lnTo>
                    <a:pt x="1" y="0"/>
                  </a:lnTo>
                </a:path>
              </a:pathLst>
            </a:custGeom>
            <a:noFill/>
            <a:ln w="0">
              <a:solidFill>
                <a:srgbClr val="000000"/>
              </a:solidFill>
              <a:prstDash val="solid"/>
              <a:round/>
              <a:headEnd/>
              <a:tailEnd/>
            </a:ln>
          </p:spPr>
          <p:txBody>
            <a:bodyPr/>
            <a:lstStyle/>
            <a:p>
              <a:endParaRPr lang="el-GR"/>
            </a:p>
          </p:txBody>
        </p:sp>
        <p:sp>
          <p:nvSpPr>
            <p:cNvPr id="738" name="Freeform 735"/>
            <p:cNvSpPr>
              <a:spLocks/>
            </p:cNvSpPr>
            <p:nvPr/>
          </p:nvSpPr>
          <p:spPr bwMode="auto">
            <a:xfrm>
              <a:off x="4486" y="3148"/>
              <a:ext cx="10" cy="10"/>
            </a:xfrm>
            <a:custGeom>
              <a:avLst/>
              <a:gdLst/>
              <a:ahLst/>
              <a:cxnLst>
                <a:cxn ang="0">
                  <a:pos x="59" y="60"/>
                </a:cxn>
                <a:cxn ang="0">
                  <a:pos x="0" y="0"/>
                </a:cxn>
                <a:cxn ang="0">
                  <a:pos x="1" y="0"/>
                </a:cxn>
              </a:cxnLst>
              <a:rect l="0" t="0" r="r" b="b"/>
              <a:pathLst>
                <a:path w="59" h="60">
                  <a:moveTo>
                    <a:pt x="59" y="60"/>
                  </a:moveTo>
                  <a:lnTo>
                    <a:pt x="0" y="0"/>
                  </a:lnTo>
                  <a:lnTo>
                    <a:pt x="1" y="0"/>
                  </a:lnTo>
                </a:path>
              </a:pathLst>
            </a:custGeom>
            <a:noFill/>
            <a:ln w="0">
              <a:solidFill>
                <a:srgbClr val="000000"/>
              </a:solidFill>
              <a:prstDash val="solid"/>
              <a:round/>
              <a:headEnd/>
              <a:tailEnd/>
            </a:ln>
          </p:spPr>
          <p:txBody>
            <a:bodyPr/>
            <a:lstStyle/>
            <a:p>
              <a:endParaRPr lang="el-GR"/>
            </a:p>
          </p:txBody>
        </p:sp>
        <p:sp>
          <p:nvSpPr>
            <p:cNvPr id="739" name="Freeform 736"/>
            <p:cNvSpPr>
              <a:spLocks/>
            </p:cNvSpPr>
            <p:nvPr/>
          </p:nvSpPr>
          <p:spPr bwMode="auto">
            <a:xfrm>
              <a:off x="4455" y="3117"/>
              <a:ext cx="10" cy="10"/>
            </a:xfrm>
            <a:custGeom>
              <a:avLst/>
              <a:gdLst/>
              <a:ahLst/>
              <a:cxnLst>
                <a:cxn ang="0">
                  <a:pos x="58" y="59"/>
                </a:cxn>
                <a:cxn ang="0">
                  <a:pos x="0" y="0"/>
                </a:cxn>
                <a:cxn ang="0">
                  <a:pos x="1" y="0"/>
                </a:cxn>
              </a:cxnLst>
              <a:rect l="0" t="0" r="r" b="b"/>
              <a:pathLst>
                <a:path w="58" h="59">
                  <a:moveTo>
                    <a:pt x="58" y="59"/>
                  </a:moveTo>
                  <a:lnTo>
                    <a:pt x="0" y="0"/>
                  </a:lnTo>
                  <a:lnTo>
                    <a:pt x="1" y="0"/>
                  </a:lnTo>
                </a:path>
              </a:pathLst>
            </a:custGeom>
            <a:noFill/>
            <a:ln w="0">
              <a:solidFill>
                <a:srgbClr val="000000"/>
              </a:solidFill>
              <a:prstDash val="solid"/>
              <a:round/>
              <a:headEnd/>
              <a:tailEnd/>
            </a:ln>
          </p:spPr>
          <p:txBody>
            <a:bodyPr/>
            <a:lstStyle/>
            <a:p>
              <a:endParaRPr lang="el-GR"/>
            </a:p>
          </p:txBody>
        </p:sp>
        <p:sp>
          <p:nvSpPr>
            <p:cNvPr id="740" name="Freeform 737"/>
            <p:cNvSpPr>
              <a:spLocks/>
            </p:cNvSpPr>
            <p:nvPr/>
          </p:nvSpPr>
          <p:spPr bwMode="auto">
            <a:xfrm>
              <a:off x="4488" y="3121"/>
              <a:ext cx="27" cy="27"/>
            </a:xfrm>
            <a:custGeom>
              <a:avLst/>
              <a:gdLst/>
              <a:ahLst/>
              <a:cxnLst>
                <a:cxn ang="0">
                  <a:pos x="165" y="165"/>
                </a:cxn>
                <a:cxn ang="0">
                  <a:pos x="28" y="29"/>
                </a:cxn>
                <a:cxn ang="0">
                  <a:pos x="0" y="0"/>
                </a:cxn>
                <a:cxn ang="0">
                  <a:pos x="1" y="0"/>
                </a:cxn>
              </a:cxnLst>
              <a:rect l="0" t="0" r="r" b="b"/>
              <a:pathLst>
                <a:path w="165" h="165">
                  <a:moveTo>
                    <a:pt x="165" y="165"/>
                  </a:moveTo>
                  <a:lnTo>
                    <a:pt x="28" y="29"/>
                  </a:lnTo>
                  <a:lnTo>
                    <a:pt x="0" y="0"/>
                  </a:lnTo>
                  <a:lnTo>
                    <a:pt x="1" y="0"/>
                  </a:lnTo>
                </a:path>
              </a:pathLst>
            </a:custGeom>
            <a:noFill/>
            <a:ln w="0">
              <a:solidFill>
                <a:srgbClr val="000000"/>
              </a:solidFill>
              <a:prstDash val="solid"/>
              <a:round/>
              <a:headEnd/>
              <a:tailEnd/>
            </a:ln>
          </p:spPr>
          <p:txBody>
            <a:bodyPr/>
            <a:lstStyle/>
            <a:p>
              <a:endParaRPr lang="el-GR"/>
            </a:p>
          </p:txBody>
        </p:sp>
        <p:sp>
          <p:nvSpPr>
            <p:cNvPr id="741" name="Freeform 738"/>
            <p:cNvSpPr>
              <a:spLocks/>
            </p:cNvSpPr>
            <p:nvPr/>
          </p:nvSpPr>
          <p:spPr bwMode="auto">
            <a:xfrm>
              <a:off x="4382" y="2700"/>
              <a:ext cx="33" cy="33"/>
            </a:xfrm>
            <a:custGeom>
              <a:avLst/>
              <a:gdLst/>
              <a:ahLst/>
              <a:cxnLst>
                <a:cxn ang="0">
                  <a:pos x="0" y="196"/>
                </a:cxn>
                <a:cxn ang="0">
                  <a:pos x="194" y="0"/>
                </a:cxn>
                <a:cxn ang="0">
                  <a:pos x="195" y="0"/>
                </a:cxn>
              </a:cxnLst>
              <a:rect l="0" t="0" r="r" b="b"/>
              <a:pathLst>
                <a:path w="195" h="196">
                  <a:moveTo>
                    <a:pt x="0" y="196"/>
                  </a:moveTo>
                  <a:lnTo>
                    <a:pt x="194" y="0"/>
                  </a:lnTo>
                  <a:lnTo>
                    <a:pt x="195" y="0"/>
                  </a:lnTo>
                </a:path>
              </a:pathLst>
            </a:custGeom>
            <a:noFill/>
            <a:ln w="0">
              <a:solidFill>
                <a:srgbClr val="000000"/>
              </a:solidFill>
              <a:prstDash val="solid"/>
              <a:round/>
              <a:headEnd/>
              <a:tailEnd/>
            </a:ln>
          </p:spPr>
          <p:txBody>
            <a:bodyPr/>
            <a:lstStyle/>
            <a:p>
              <a:endParaRPr lang="el-GR"/>
            </a:p>
          </p:txBody>
        </p:sp>
        <p:sp>
          <p:nvSpPr>
            <p:cNvPr id="742" name="Freeform 739"/>
            <p:cNvSpPr>
              <a:spLocks/>
            </p:cNvSpPr>
            <p:nvPr/>
          </p:nvSpPr>
          <p:spPr bwMode="auto">
            <a:xfrm>
              <a:off x="4403" y="2732"/>
              <a:ext cx="10" cy="9"/>
            </a:xfrm>
            <a:custGeom>
              <a:avLst/>
              <a:gdLst/>
              <a:ahLst/>
              <a:cxnLst>
                <a:cxn ang="0">
                  <a:pos x="0" y="55"/>
                </a:cxn>
                <a:cxn ang="0">
                  <a:pos x="55" y="0"/>
                </a:cxn>
                <a:cxn ang="0">
                  <a:pos x="56" y="0"/>
                </a:cxn>
              </a:cxnLst>
              <a:rect l="0" t="0" r="r" b="b"/>
              <a:pathLst>
                <a:path w="56" h="55">
                  <a:moveTo>
                    <a:pt x="0" y="55"/>
                  </a:moveTo>
                  <a:lnTo>
                    <a:pt x="55" y="0"/>
                  </a:lnTo>
                  <a:lnTo>
                    <a:pt x="56" y="0"/>
                  </a:lnTo>
                </a:path>
              </a:pathLst>
            </a:custGeom>
            <a:noFill/>
            <a:ln w="0">
              <a:solidFill>
                <a:srgbClr val="000000"/>
              </a:solidFill>
              <a:prstDash val="solid"/>
              <a:round/>
              <a:headEnd/>
              <a:tailEnd/>
            </a:ln>
          </p:spPr>
          <p:txBody>
            <a:bodyPr/>
            <a:lstStyle/>
            <a:p>
              <a:endParaRPr lang="el-GR"/>
            </a:p>
          </p:txBody>
        </p:sp>
        <p:sp>
          <p:nvSpPr>
            <p:cNvPr id="743" name="Freeform 740"/>
            <p:cNvSpPr>
              <a:spLocks/>
            </p:cNvSpPr>
            <p:nvPr/>
          </p:nvSpPr>
          <p:spPr bwMode="auto">
            <a:xfrm>
              <a:off x="4437" y="2698"/>
              <a:ext cx="9" cy="9"/>
            </a:xfrm>
            <a:custGeom>
              <a:avLst/>
              <a:gdLst/>
              <a:ahLst/>
              <a:cxnLst>
                <a:cxn ang="0">
                  <a:pos x="0" y="55"/>
                </a:cxn>
                <a:cxn ang="0">
                  <a:pos x="54" y="0"/>
                </a:cxn>
                <a:cxn ang="0">
                  <a:pos x="55" y="0"/>
                </a:cxn>
              </a:cxnLst>
              <a:rect l="0" t="0" r="r" b="b"/>
              <a:pathLst>
                <a:path w="55" h="55">
                  <a:moveTo>
                    <a:pt x="0" y="55"/>
                  </a:moveTo>
                  <a:lnTo>
                    <a:pt x="54" y="0"/>
                  </a:lnTo>
                  <a:lnTo>
                    <a:pt x="55" y="0"/>
                  </a:lnTo>
                </a:path>
              </a:pathLst>
            </a:custGeom>
            <a:noFill/>
            <a:ln w="0">
              <a:solidFill>
                <a:srgbClr val="000000"/>
              </a:solidFill>
              <a:prstDash val="solid"/>
              <a:round/>
              <a:headEnd/>
              <a:tailEnd/>
            </a:ln>
          </p:spPr>
          <p:txBody>
            <a:bodyPr/>
            <a:lstStyle/>
            <a:p>
              <a:endParaRPr lang="el-GR"/>
            </a:p>
          </p:txBody>
        </p:sp>
        <p:sp>
          <p:nvSpPr>
            <p:cNvPr id="744" name="Freeform 741"/>
            <p:cNvSpPr>
              <a:spLocks/>
            </p:cNvSpPr>
            <p:nvPr/>
          </p:nvSpPr>
          <p:spPr bwMode="auto">
            <a:xfrm>
              <a:off x="4428" y="2736"/>
              <a:ext cx="9" cy="9"/>
            </a:xfrm>
            <a:custGeom>
              <a:avLst/>
              <a:gdLst/>
              <a:ahLst/>
              <a:cxnLst>
                <a:cxn ang="0">
                  <a:pos x="0" y="50"/>
                </a:cxn>
                <a:cxn ang="0">
                  <a:pos x="50" y="0"/>
                </a:cxn>
                <a:cxn ang="0">
                  <a:pos x="51" y="0"/>
                </a:cxn>
              </a:cxnLst>
              <a:rect l="0" t="0" r="r" b="b"/>
              <a:pathLst>
                <a:path w="51" h="50">
                  <a:moveTo>
                    <a:pt x="0" y="50"/>
                  </a:moveTo>
                  <a:lnTo>
                    <a:pt x="50" y="0"/>
                  </a:lnTo>
                  <a:lnTo>
                    <a:pt x="51" y="0"/>
                  </a:lnTo>
                </a:path>
              </a:pathLst>
            </a:custGeom>
            <a:noFill/>
            <a:ln w="0">
              <a:solidFill>
                <a:srgbClr val="000000"/>
              </a:solidFill>
              <a:prstDash val="solid"/>
              <a:round/>
              <a:headEnd/>
              <a:tailEnd/>
            </a:ln>
          </p:spPr>
          <p:txBody>
            <a:bodyPr/>
            <a:lstStyle/>
            <a:p>
              <a:endParaRPr lang="el-GR"/>
            </a:p>
          </p:txBody>
        </p:sp>
        <p:sp>
          <p:nvSpPr>
            <p:cNvPr id="745" name="Freeform 742"/>
            <p:cNvSpPr>
              <a:spLocks/>
            </p:cNvSpPr>
            <p:nvPr/>
          </p:nvSpPr>
          <p:spPr bwMode="auto">
            <a:xfrm>
              <a:off x="4465" y="2700"/>
              <a:ext cx="8" cy="8"/>
            </a:xfrm>
            <a:custGeom>
              <a:avLst/>
              <a:gdLst/>
              <a:ahLst/>
              <a:cxnLst>
                <a:cxn ang="0">
                  <a:pos x="0" y="50"/>
                </a:cxn>
                <a:cxn ang="0">
                  <a:pos x="50" y="0"/>
                </a:cxn>
                <a:cxn ang="0">
                  <a:pos x="51" y="0"/>
                </a:cxn>
              </a:cxnLst>
              <a:rect l="0" t="0" r="r" b="b"/>
              <a:pathLst>
                <a:path w="51" h="50">
                  <a:moveTo>
                    <a:pt x="0" y="50"/>
                  </a:moveTo>
                  <a:lnTo>
                    <a:pt x="50" y="0"/>
                  </a:lnTo>
                  <a:lnTo>
                    <a:pt x="51" y="0"/>
                  </a:lnTo>
                </a:path>
              </a:pathLst>
            </a:custGeom>
            <a:noFill/>
            <a:ln w="0">
              <a:solidFill>
                <a:srgbClr val="000000"/>
              </a:solidFill>
              <a:prstDash val="solid"/>
              <a:round/>
              <a:headEnd/>
              <a:tailEnd/>
            </a:ln>
          </p:spPr>
          <p:txBody>
            <a:bodyPr/>
            <a:lstStyle/>
            <a:p>
              <a:endParaRPr lang="el-GR"/>
            </a:p>
          </p:txBody>
        </p:sp>
        <p:sp>
          <p:nvSpPr>
            <p:cNvPr id="746" name="Freeform 743"/>
            <p:cNvSpPr>
              <a:spLocks/>
            </p:cNvSpPr>
            <p:nvPr/>
          </p:nvSpPr>
          <p:spPr bwMode="auto">
            <a:xfrm>
              <a:off x="4456" y="2735"/>
              <a:ext cx="11" cy="10"/>
            </a:xfrm>
            <a:custGeom>
              <a:avLst/>
              <a:gdLst/>
              <a:ahLst/>
              <a:cxnLst>
                <a:cxn ang="0">
                  <a:pos x="0" y="59"/>
                </a:cxn>
                <a:cxn ang="0">
                  <a:pos x="60" y="0"/>
                </a:cxn>
                <a:cxn ang="0">
                  <a:pos x="61" y="0"/>
                </a:cxn>
              </a:cxnLst>
              <a:rect l="0" t="0" r="r" b="b"/>
              <a:pathLst>
                <a:path w="61" h="59">
                  <a:moveTo>
                    <a:pt x="0" y="59"/>
                  </a:moveTo>
                  <a:lnTo>
                    <a:pt x="60" y="0"/>
                  </a:lnTo>
                  <a:lnTo>
                    <a:pt x="61" y="0"/>
                  </a:lnTo>
                </a:path>
              </a:pathLst>
            </a:custGeom>
            <a:noFill/>
            <a:ln w="0">
              <a:solidFill>
                <a:srgbClr val="000000"/>
              </a:solidFill>
              <a:prstDash val="solid"/>
              <a:round/>
              <a:headEnd/>
              <a:tailEnd/>
            </a:ln>
          </p:spPr>
          <p:txBody>
            <a:bodyPr/>
            <a:lstStyle/>
            <a:p>
              <a:endParaRPr lang="el-GR"/>
            </a:p>
          </p:txBody>
        </p:sp>
        <p:sp>
          <p:nvSpPr>
            <p:cNvPr id="747" name="Freeform 744"/>
            <p:cNvSpPr>
              <a:spLocks/>
            </p:cNvSpPr>
            <p:nvPr/>
          </p:nvSpPr>
          <p:spPr bwMode="auto">
            <a:xfrm>
              <a:off x="4493" y="2705"/>
              <a:ext cx="4" cy="4"/>
            </a:xfrm>
            <a:custGeom>
              <a:avLst/>
              <a:gdLst/>
              <a:ahLst/>
              <a:cxnLst>
                <a:cxn ang="0">
                  <a:pos x="0" y="26"/>
                </a:cxn>
                <a:cxn ang="0">
                  <a:pos x="26" y="0"/>
                </a:cxn>
                <a:cxn ang="0">
                  <a:pos x="27" y="0"/>
                </a:cxn>
              </a:cxnLst>
              <a:rect l="0" t="0" r="r" b="b"/>
              <a:pathLst>
                <a:path w="27" h="26">
                  <a:moveTo>
                    <a:pt x="0" y="26"/>
                  </a:moveTo>
                  <a:lnTo>
                    <a:pt x="26" y="0"/>
                  </a:lnTo>
                  <a:lnTo>
                    <a:pt x="27" y="0"/>
                  </a:lnTo>
                </a:path>
              </a:pathLst>
            </a:custGeom>
            <a:noFill/>
            <a:ln w="0">
              <a:solidFill>
                <a:srgbClr val="000000"/>
              </a:solidFill>
              <a:prstDash val="solid"/>
              <a:round/>
              <a:headEnd/>
              <a:tailEnd/>
            </a:ln>
          </p:spPr>
          <p:txBody>
            <a:bodyPr/>
            <a:lstStyle/>
            <a:p>
              <a:endParaRPr lang="el-GR"/>
            </a:p>
          </p:txBody>
        </p:sp>
        <p:sp>
          <p:nvSpPr>
            <p:cNvPr id="748" name="Freeform 745"/>
            <p:cNvSpPr>
              <a:spLocks/>
            </p:cNvSpPr>
            <p:nvPr/>
          </p:nvSpPr>
          <p:spPr bwMode="auto">
            <a:xfrm>
              <a:off x="4487" y="2709"/>
              <a:ext cx="6" cy="6"/>
            </a:xfrm>
            <a:custGeom>
              <a:avLst/>
              <a:gdLst/>
              <a:ahLst/>
              <a:cxnLst>
                <a:cxn ang="0">
                  <a:pos x="0" y="35"/>
                </a:cxn>
                <a:cxn ang="0">
                  <a:pos x="34" y="0"/>
                </a:cxn>
                <a:cxn ang="0">
                  <a:pos x="35" y="0"/>
                </a:cxn>
              </a:cxnLst>
              <a:rect l="0" t="0" r="r" b="b"/>
              <a:pathLst>
                <a:path w="35" h="35">
                  <a:moveTo>
                    <a:pt x="0" y="35"/>
                  </a:moveTo>
                  <a:lnTo>
                    <a:pt x="34" y="0"/>
                  </a:lnTo>
                  <a:lnTo>
                    <a:pt x="35" y="0"/>
                  </a:lnTo>
                </a:path>
              </a:pathLst>
            </a:custGeom>
            <a:noFill/>
            <a:ln w="0">
              <a:solidFill>
                <a:srgbClr val="000000"/>
              </a:solidFill>
              <a:prstDash val="solid"/>
              <a:round/>
              <a:headEnd/>
              <a:tailEnd/>
            </a:ln>
          </p:spPr>
          <p:txBody>
            <a:bodyPr/>
            <a:lstStyle/>
            <a:p>
              <a:endParaRPr lang="el-GR"/>
            </a:p>
          </p:txBody>
        </p:sp>
        <p:sp>
          <p:nvSpPr>
            <p:cNvPr id="749" name="Freeform 746"/>
            <p:cNvSpPr>
              <a:spLocks/>
            </p:cNvSpPr>
            <p:nvPr/>
          </p:nvSpPr>
          <p:spPr bwMode="auto">
            <a:xfrm>
              <a:off x="4489" y="2714"/>
              <a:ext cx="27" cy="27"/>
            </a:xfrm>
            <a:custGeom>
              <a:avLst/>
              <a:gdLst/>
              <a:ahLst/>
              <a:cxnLst>
                <a:cxn ang="0">
                  <a:pos x="0" y="161"/>
                </a:cxn>
                <a:cxn ang="0">
                  <a:pos x="160" y="0"/>
                </a:cxn>
                <a:cxn ang="0">
                  <a:pos x="161" y="0"/>
                </a:cxn>
              </a:cxnLst>
              <a:rect l="0" t="0" r="r" b="b"/>
              <a:pathLst>
                <a:path w="161" h="161">
                  <a:moveTo>
                    <a:pt x="0" y="161"/>
                  </a:moveTo>
                  <a:lnTo>
                    <a:pt x="160" y="0"/>
                  </a:lnTo>
                  <a:lnTo>
                    <a:pt x="161" y="0"/>
                  </a:lnTo>
                </a:path>
              </a:pathLst>
            </a:custGeom>
            <a:noFill/>
            <a:ln w="0">
              <a:solidFill>
                <a:srgbClr val="000000"/>
              </a:solidFill>
              <a:prstDash val="solid"/>
              <a:round/>
              <a:headEnd/>
              <a:tailEnd/>
            </a:ln>
          </p:spPr>
          <p:txBody>
            <a:bodyPr/>
            <a:lstStyle/>
            <a:p>
              <a:endParaRPr lang="el-GR"/>
            </a:p>
          </p:txBody>
        </p:sp>
        <p:sp>
          <p:nvSpPr>
            <p:cNvPr id="750" name="Freeform 747"/>
            <p:cNvSpPr>
              <a:spLocks/>
            </p:cNvSpPr>
            <p:nvPr/>
          </p:nvSpPr>
          <p:spPr bwMode="auto">
            <a:xfrm>
              <a:off x="4382" y="2711"/>
              <a:ext cx="32" cy="32"/>
            </a:xfrm>
            <a:custGeom>
              <a:avLst/>
              <a:gdLst/>
              <a:ahLst/>
              <a:cxnLst>
                <a:cxn ang="0">
                  <a:pos x="191" y="191"/>
                </a:cxn>
                <a:cxn ang="0">
                  <a:pos x="0" y="0"/>
                </a:cxn>
                <a:cxn ang="0">
                  <a:pos x="1" y="0"/>
                </a:cxn>
              </a:cxnLst>
              <a:rect l="0" t="0" r="r" b="b"/>
              <a:pathLst>
                <a:path w="191" h="191">
                  <a:moveTo>
                    <a:pt x="191" y="191"/>
                  </a:moveTo>
                  <a:lnTo>
                    <a:pt x="0" y="0"/>
                  </a:lnTo>
                  <a:lnTo>
                    <a:pt x="1" y="0"/>
                  </a:lnTo>
                </a:path>
              </a:pathLst>
            </a:custGeom>
            <a:noFill/>
            <a:ln w="0">
              <a:solidFill>
                <a:srgbClr val="000000"/>
              </a:solidFill>
              <a:prstDash val="solid"/>
              <a:round/>
              <a:headEnd/>
              <a:tailEnd/>
            </a:ln>
          </p:spPr>
          <p:txBody>
            <a:bodyPr/>
            <a:lstStyle/>
            <a:p>
              <a:endParaRPr lang="el-GR"/>
            </a:p>
          </p:txBody>
        </p:sp>
        <p:sp>
          <p:nvSpPr>
            <p:cNvPr id="751" name="Freeform 748"/>
            <p:cNvSpPr>
              <a:spLocks/>
            </p:cNvSpPr>
            <p:nvPr/>
          </p:nvSpPr>
          <p:spPr bwMode="auto">
            <a:xfrm>
              <a:off x="4436" y="2736"/>
              <a:ext cx="9" cy="10"/>
            </a:xfrm>
            <a:custGeom>
              <a:avLst/>
              <a:gdLst/>
              <a:ahLst/>
              <a:cxnLst>
                <a:cxn ang="0">
                  <a:pos x="55" y="54"/>
                </a:cxn>
                <a:cxn ang="0">
                  <a:pos x="0" y="0"/>
                </a:cxn>
                <a:cxn ang="0">
                  <a:pos x="1" y="0"/>
                </a:cxn>
              </a:cxnLst>
              <a:rect l="0" t="0" r="r" b="b"/>
              <a:pathLst>
                <a:path w="55" h="54">
                  <a:moveTo>
                    <a:pt x="55" y="54"/>
                  </a:moveTo>
                  <a:lnTo>
                    <a:pt x="0" y="0"/>
                  </a:lnTo>
                  <a:lnTo>
                    <a:pt x="1" y="0"/>
                  </a:lnTo>
                </a:path>
              </a:pathLst>
            </a:custGeom>
            <a:noFill/>
            <a:ln w="0">
              <a:solidFill>
                <a:srgbClr val="000000"/>
              </a:solidFill>
              <a:prstDash val="solid"/>
              <a:round/>
              <a:headEnd/>
              <a:tailEnd/>
            </a:ln>
          </p:spPr>
          <p:txBody>
            <a:bodyPr/>
            <a:lstStyle/>
            <a:p>
              <a:endParaRPr lang="el-GR"/>
            </a:p>
          </p:txBody>
        </p:sp>
        <p:sp>
          <p:nvSpPr>
            <p:cNvPr id="752" name="Freeform 749"/>
            <p:cNvSpPr>
              <a:spLocks/>
            </p:cNvSpPr>
            <p:nvPr/>
          </p:nvSpPr>
          <p:spPr bwMode="auto">
            <a:xfrm>
              <a:off x="4402" y="2703"/>
              <a:ext cx="10" cy="9"/>
            </a:xfrm>
            <a:custGeom>
              <a:avLst/>
              <a:gdLst/>
              <a:ahLst/>
              <a:cxnLst>
                <a:cxn ang="0">
                  <a:pos x="55" y="55"/>
                </a:cxn>
                <a:cxn ang="0">
                  <a:pos x="0" y="0"/>
                </a:cxn>
                <a:cxn ang="0">
                  <a:pos x="1" y="0"/>
                </a:cxn>
              </a:cxnLst>
              <a:rect l="0" t="0" r="r" b="b"/>
              <a:pathLst>
                <a:path w="55" h="55">
                  <a:moveTo>
                    <a:pt x="55" y="55"/>
                  </a:moveTo>
                  <a:lnTo>
                    <a:pt x="0" y="0"/>
                  </a:lnTo>
                  <a:lnTo>
                    <a:pt x="1" y="0"/>
                  </a:lnTo>
                </a:path>
              </a:pathLst>
            </a:custGeom>
            <a:noFill/>
            <a:ln w="0">
              <a:solidFill>
                <a:srgbClr val="000000"/>
              </a:solidFill>
              <a:prstDash val="solid"/>
              <a:round/>
              <a:headEnd/>
              <a:tailEnd/>
            </a:ln>
          </p:spPr>
          <p:txBody>
            <a:bodyPr/>
            <a:lstStyle/>
            <a:p>
              <a:endParaRPr lang="el-GR"/>
            </a:p>
          </p:txBody>
        </p:sp>
        <p:sp>
          <p:nvSpPr>
            <p:cNvPr id="753" name="Freeform 750"/>
            <p:cNvSpPr>
              <a:spLocks/>
            </p:cNvSpPr>
            <p:nvPr/>
          </p:nvSpPr>
          <p:spPr bwMode="auto">
            <a:xfrm>
              <a:off x="4464" y="2736"/>
              <a:ext cx="8" cy="8"/>
            </a:xfrm>
            <a:custGeom>
              <a:avLst/>
              <a:gdLst/>
              <a:ahLst/>
              <a:cxnLst>
                <a:cxn ang="0">
                  <a:pos x="50" y="50"/>
                </a:cxn>
                <a:cxn ang="0">
                  <a:pos x="0" y="0"/>
                </a:cxn>
                <a:cxn ang="0">
                  <a:pos x="1" y="0"/>
                </a:cxn>
              </a:cxnLst>
              <a:rect l="0" t="0" r="r" b="b"/>
              <a:pathLst>
                <a:path w="50" h="50">
                  <a:moveTo>
                    <a:pt x="50" y="50"/>
                  </a:moveTo>
                  <a:lnTo>
                    <a:pt x="0" y="0"/>
                  </a:lnTo>
                  <a:lnTo>
                    <a:pt x="1" y="0"/>
                  </a:lnTo>
                </a:path>
              </a:pathLst>
            </a:custGeom>
            <a:noFill/>
            <a:ln w="0">
              <a:solidFill>
                <a:srgbClr val="000000"/>
              </a:solidFill>
              <a:prstDash val="solid"/>
              <a:round/>
              <a:headEnd/>
              <a:tailEnd/>
            </a:ln>
          </p:spPr>
          <p:txBody>
            <a:bodyPr/>
            <a:lstStyle/>
            <a:p>
              <a:endParaRPr lang="el-GR"/>
            </a:p>
          </p:txBody>
        </p:sp>
        <p:sp>
          <p:nvSpPr>
            <p:cNvPr id="754" name="Freeform 751"/>
            <p:cNvSpPr>
              <a:spLocks/>
            </p:cNvSpPr>
            <p:nvPr/>
          </p:nvSpPr>
          <p:spPr bwMode="auto">
            <a:xfrm>
              <a:off x="4427" y="2699"/>
              <a:ext cx="8" cy="8"/>
            </a:xfrm>
            <a:custGeom>
              <a:avLst/>
              <a:gdLst/>
              <a:ahLst/>
              <a:cxnLst>
                <a:cxn ang="0">
                  <a:pos x="50" y="49"/>
                </a:cxn>
                <a:cxn ang="0">
                  <a:pos x="0" y="0"/>
                </a:cxn>
                <a:cxn ang="0">
                  <a:pos x="1" y="0"/>
                </a:cxn>
              </a:cxnLst>
              <a:rect l="0" t="0" r="r" b="b"/>
              <a:pathLst>
                <a:path w="50" h="49">
                  <a:moveTo>
                    <a:pt x="50" y="49"/>
                  </a:moveTo>
                  <a:lnTo>
                    <a:pt x="0" y="0"/>
                  </a:lnTo>
                  <a:lnTo>
                    <a:pt x="1" y="0"/>
                  </a:lnTo>
                </a:path>
              </a:pathLst>
            </a:custGeom>
            <a:noFill/>
            <a:ln w="0">
              <a:solidFill>
                <a:srgbClr val="000000"/>
              </a:solidFill>
              <a:prstDash val="solid"/>
              <a:round/>
              <a:headEnd/>
              <a:tailEnd/>
            </a:ln>
          </p:spPr>
          <p:txBody>
            <a:bodyPr/>
            <a:lstStyle/>
            <a:p>
              <a:endParaRPr lang="el-GR"/>
            </a:p>
          </p:txBody>
        </p:sp>
        <p:sp>
          <p:nvSpPr>
            <p:cNvPr id="755" name="Freeform 752"/>
            <p:cNvSpPr>
              <a:spLocks/>
            </p:cNvSpPr>
            <p:nvPr/>
          </p:nvSpPr>
          <p:spPr bwMode="auto">
            <a:xfrm>
              <a:off x="4486" y="2729"/>
              <a:ext cx="10" cy="10"/>
            </a:xfrm>
            <a:custGeom>
              <a:avLst/>
              <a:gdLst/>
              <a:ahLst/>
              <a:cxnLst>
                <a:cxn ang="0">
                  <a:pos x="59" y="60"/>
                </a:cxn>
                <a:cxn ang="0">
                  <a:pos x="0" y="0"/>
                </a:cxn>
                <a:cxn ang="0">
                  <a:pos x="1" y="0"/>
                </a:cxn>
              </a:cxnLst>
              <a:rect l="0" t="0" r="r" b="b"/>
              <a:pathLst>
                <a:path w="59" h="60">
                  <a:moveTo>
                    <a:pt x="59" y="60"/>
                  </a:moveTo>
                  <a:lnTo>
                    <a:pt x="0" y="0"/>
                  </a:lnTo>
                  <a:lnTo>
                    <a:pt x="1" y="0"/>
                  </a:lnTo>
                </a:path>
              </a:pathLst>
            </a:custGeom>
            <a:noFill/>
            <a:ln w="0">
              <a:solidFill>
                <a:srgbClr val="000000"/>
              </a:solidFill>
              <a:prstDash val="solid"/>
              <a:round/>
              <a:headEnd/>
              <a:tailEnd/>
            </a:ln>
          </p:spPr>
          <p:txBody>
            <a:bodyPr/>
            <a:lstStyle/>
            <a:p>
              <a:endParaRPr lang="el-GR"/>
            </a:p>
          </p:txBody>
        </p:sp>
        <p:sp>
          <p:nvSpPr>
            <p:cNvPr id="756" name="Freeform 753"/>
            <p:cNvSpPr>
              <a:spLocks/>
            </p:cNvSpPr>
            <p:nvPr/>
          </p:nvSpPr>
          <p:spPr bwMode="auto">
            <a:xfrm>
              <a:off x="4455" y="2698"/>
              <a:ext cx="10" cy="10"/>
            </a:xfrm>
            <a:custGeom>
              <a:avLst/>
              <a:gdLst/>
              <a:ahLst/>
              <a:cxnLst>
                <a:cxn ang="0">
                  <a:pos x="58" y="59"/>
                </a:cxn>
                <a:cxn ang="0">
                  <a:pos x="0" y="0"/>
                </a:cxn>
                <a:cxn ang="0">
                  <a:pos x="1" y="0"/>
                </a:cxn>
              </a:cxnLst>
              <a:rect l="0" t="0" r="r" b="b"/>
              <a:pathLst>
                <a:path w="58" h="59">
                  <a:moveTo>
                    <a:pt x="58" y="59"/>
                  </a:moveTo>
                  <a:lnTo>
                    <a:pt x="0" y="0"/>
                  </a:lnTo>
                  <a:lnTo>
                    <a:pt x="1" y="0"/>
                  </a:lnTo>
                </a:path>
              </a:pathLst>
            </a:custGeom>
            <a:noFill/>
            <a:ln w="0">
              <a:solidFill>
                <a:srgbClr val="000000"/>
              </a:solidFill>
              <a:prstDash val="solid"/>
              <a:round/>
              <a:headEnd/>
              <a:tailEnd/>
            </a:ln>
          </p:spPr>
          <p:txBody>
            <a:bodyPr/>
            <a:lstStyle/>
            <a:p>
              <a:endParaRPr lang="el-GR"/>
            </a:p>
          </p:txBody>
        </p:sp>
        <p:sp>
          <p:nvSpPr>
            <p:cNvPr id="757" name="Freeform 754"/>
            <p:cNvSpPr>
              <a:spLocks/>
            </p:cNvSpPr>
            <p:nvPr/>
          </p:nvSpPr>
          <p:spPr bwMode="auto">
            <a:xfrm>
              <a:off x="4488" y="2702"/>
              <a:ext cx="27" cy="28"/>
            </a:xfrm>
            <a:custGeom>
              <a:avLst/>
              <a:gdLst/>
              <a:ahLst/>
              <a:cxnLst>
                <a:cxn ang="0">
                  <a:pos x="165" y="167"/>
                </a:cxn>
                <a:cxn ang="0">
                  <a:pos x="28" y="29"/>
                </a:cxn>
                <a:cxn ang="0">
                  <a:pos x="0" y="0"/>
                </a:cxn>
                <a:cxn ang="0">
                  <a:pos x="1" y="0"/>
                </a:cxn>
              </a:cxnLst>
              <a:rect l="0" t="0" r="r" b="b"/>
              <a:pathLst>
                <a:path w="165" h="167">
                  <a:moveTo>
                    <a:pt x="165" y="167"/>
                  </a:moveTo>
                  <a:lnTo>
                    <a:pt x="28" y="29"/>
                  </a:lnTo>
                  <a:lnTo>
                    <a:pt x="0" y="0"/>
                  </a:lnTo>
                  <a:lnTo>
                    <a:pt x="1" y="0"/>
                  </a:lnTo>
                </a:path>
              </a:pathLst>
            </a:custGeom>
            <a:noFill/>
            <a:ln w="0">
              <a:solidFill>
                <a:srgbClr val="000000"/>
              </a:solidFill>
              <a:prstDash val="solid"/>
              <a:round/>
              <a:headEnd/>
              <a:tailEnd/>
            </a:ln>
          </p:spPr>
          <p:txBody>
            <a:bodyPr/>
            <a:lstStyle/>
            <a:p>
              <a:endParaRPr lang="el-GR"/>
            </a:p>
          </p:txBody>
        </p:sp>
        <p:sp>
          <p:nvSpPr>
            <p:cNvPr id="758" name="Freeform 755"/>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59" name="Freeform 756"/>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60" name="Freeform 757"/>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61" name="Freeform 758"/>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62" name="Freeform 759"/>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63" name="Freeform 760"/>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64" name="Freeform 761"/>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65" name="Freeform 762"/>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66" name="Freeform 763"/>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67" name="Freeform 764"/>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768" name="Freeform 765"/>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769" name="Freeform 766"/>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770" name="Freeform 767"/>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71" name="Freeform 768"/>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772" name="Freeform 769"/>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773" name="Freeform 770"/>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74" name="Freeform 771"/>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75" name="Freeform 772"/>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76" name="Freeform 773"/>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77" name="Freeform 774"/>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778" name="Freeform 775"/>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779" name="Freeform 776"/>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780" name="Freeform 777"/>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81" name="Freeform 778"/>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782" name="Freeform 779"/>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783" name="Freeform 780"/>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784" name="Freeform 781"/>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785" name="Freeform 782"/>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786" name="Freeform 783"/>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787" name="Freeform 784"/>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788" name="Freeform 785"/>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89" name="Freeform 786"/>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90" name="Line 787"/>
            <p:cNvSpPr>
              <a:spLocks noChangeShapeType="1"/>
            </p:cNvSpPr>
            <p:nvPr/>
          </p:nvSpPr>
          <p:spPr bwMode="auto">
            <a:xfrm>
              <a:off x="4401" y="3122"/>
              <a:ext cx="1" cy="1"/>
            </a:xfrm>
            <a:prstGeom prst="line">
              <a:avLst/>
            </a:prstGeom>
            <a:noFill/>
            <a:ln w="0">
              <a:solidFill>
                <a:srgbClr val="000000"/>
              </a:solidFill>
              <a:round/>
              <a:headEnd/>
              <a:tailEnd/>
            </a:ln>
          </p:spPr>
          <p:txBody>
            <a:bodyPr/>
            <a:lstStyle/>
            <a:p>
              <a:endParaRPr lang="el-GR"/>
            </a:p>
          </p:txBody>
        </p:sp>
        <p:sp>
          <p:nvSpPr>
            <p:cNvPr id="791" name="Freeform 788"/>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792" name="Freeform 789"/>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793" name="Freeform 790"/>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94" name="Freeform 791"/>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95" name="Freeform 792"/>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796" name="Freeform 793"/>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797" name="Freeform 794"/>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798" name="Freeform 795"/>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799" name="Line 796"/>
            <p:cNvSpPr>
              <a:spLocks noChangeShapeType="1"/>
            </p:cNvSpPr>
            <p:nvPr/>
          </p:nvSpPr>
          <p:spPr bwMode="auto">
            <a:xfrm>
              <a:off x="4401" y="3122"/>
              <a:ext cx="1" cy="1"/>
            </a:xfrm>
            <a:prstGeom prst="line">
              <a:avLst/>
            </a:prstGeom>
            <a:noFill/>
            <a:ln w="0">
              <a:solidFill>
                <a:srgbClr val="000000"/>
              </a:solidFill>
              <a:round/>
              <a:headEnd/>
              <a:tailEnd/>
            </a:ln>
          </p:spPr>
          <p:txBody>
            <a:bodyPr/>
            <a:lstStyle/>
            <a:p>
              <a:endParaRPr lang="el-GR"/>
            </a:p>
          </p:txBody>
        </p:sp>
        <p:sp>
          <p:nvSpPr>
            <p:cNvPr id="800" name="Freeform 797"/>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801" name="Freeform 798"/>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802" name="Freeform 799"/>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803" name="Freeform 800"/>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804" name="Freeform 801"/>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805" name="Freeform 802"/>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806" name="Freeform 803"/>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807" name="Freeform 804"/>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808" name="Freeform 805"/>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809" name="Freeform 806"/>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810" name="Freeform 807"/>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811" name="Freeform 808"/>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812" name="Freeform 809"/>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813" name="Freeform 810"/>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814" name="Freeform 811"/>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815" name="Freeform 812"/>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816" name="Line 813"/>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817" name="Freeform 814"/>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818" name="Freeform 815"/>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819" name="Freeform 816"/>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820" name="Freeform 817"/>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821" name="Freeform 818"/>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822" name="Freeform 819"/>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823" name="Freeform 820"/>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824" name="Line 821"/>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825" name="Freeform 822"/>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826" name="Line 823"/>
            <p:cNvSpPr>
              <a:spLocks noChangeShapeType="1"/>
            </p:cNvSpPr>
            <p:nvPr/>
          </p:nvSpPr>
          <p:spPr bwMode="auto">
            <a:xfrm>
              <a:off x="4401" y="2658"/>
              <a:ext cx="1" cy="1"/>
            </a:xfrm>
            <a:prstGeom prst="line">
              <a:avLst/>
            </a:prstGeom>
            <a:noFill/>
            <a:ln w="0">
              <a:solidFill>
                <a:srgbClr val="000000"/>
              </a:solidFill>
              <a:round/>
              <a:headEnd/>
              <a:tailEnd/>
            </a:ln>
          </p:spPr>
          <p:txBody>
            <a:bodyPr/>
            <a:lstStyle/>
            <a:p>
              <a:endParaRPr lang="el-GR"/>
            </a:p>
          </p:txBody>
        </p:sp>
        <p:sp>
          <p:nvSpPr>
            <p:cNvPr id="827" name="Freeform 824"/>
            <p:cNvSpPr>
              <a:spLocks/>
            </p:cNvSpPr>
            <p:nvPr/>
          </p:nvSpPr>
          <p:spPr bwMode="auto">
            <a:xfrm>
              <a:off x="4231" y="2658"/>
              <a:ext cx="170" cy="64"/>
            </a:xfrm>
            <a:custGeom>
              <a:avLst/>
              <a:gdLst/>
              <a:ahLst/>
              <a:cxnLst>
                <a:cxn ang="0">
                  <a:pos x="1020" y="0"/>
                </a:cxn>
                <a:cxn ang="0">
                  <a:pos x="782" y="23"/>
                </a:cxn>
                <a:cxn ang="0">
                  <a:pos x="563" y="59"/>
                </a:cxn>
                <a:cxn ang="0">
                  <a:pos x="370" y="109"/>
                </a:cxn>
                <a:cxn ang="0">
                  <a:pos x="212" y="167"/>
                </a:cxn>
                <a:cxn ang="0">
                  <a:pos x="96" y="235"/>
                </a:cxn>
                <a:cxn ang="0">
                  <a:pos x="24" y="307"/>
                </a:cxn>
                <a:cxn ang="0">
                  <a:pos x="0" y="383"/>
                </a:cxn>
                <a:cxn ang="0">
                  <a:pos x="1" y="383"/>
                </a:cxn>
              </a:cxnLst>
              <a:rect l="0" t="0" r="r" b="b"/>
              <a:pathLst>
                <a:path w="1020" h="383">
                  <a:moveTo>
                    <a:pt x="1020" y="0"/>
                  </a:moveTo>
                  <a:lnTo>
                    <a:pt x="782" y="23"/>
                  </a:lnTo>
                  <a:lnTo>
                    <a:pt x="563" y="59"/>
                  </a:lnTo>
                  <a:lnTo>
                    <a:pt x="370" y="109"/>
                  </a:lnTo>
                  <a:lnTo>
                    <a:pt x="212" y="167"/>
                  </a:lnTo>
                  <a:lnTo>
                    <a:pt x="96" y="235"/>
                  </a:lnTo>
                  <a:lnTo>
                    <a:pt x="24" y="307"/>
                  </a:lnTo>
                  <a:lnTo>
                    <a:pt x="0" y="383"/>
                  </a:lnTo>
                  <a:lnTo>
                    <a:pt x="1" y="383"/>
                  </a:lnTo>
                </a:path>
              </a:pathLst>
            </a:custGeom>
            <a:noFill/>
            <a:ln w="0">
              <a:solidFill>
                <a:srgbClr val="000000"/>
              </a:solidFill>
              <a:prstDash val="solid"/>
              <a:round/>
              <a:headEnd/>
              <a:tailEnd/>
            </a:ln>
          </p:spPr>
          <p:txBody>
            <a:bodyPr/>
            <a:lstStyle/>
            <a:p>
              <a:endParaRPr lang="el-GR"/>
            </a:p>
          </p:txBody>
        </p:sp>
        <p:sp>
          <p:nvSpPr>
            <p:cNvPr id="828" name="Freeform 825"/>
            <p:cNvSpPr>
              <a:spLocks/>
            </p:cNvSpPr>
            <p:nvPr/>
          </p:nvSpPr>
          <p:spPr bwMode="auto">
            <a:xfrm>
              <a:off x="4401" y="2656"/>
              <a:ext cx="92" cy="2"/>
            </a:xfrm>
            <a:custGeom>
              <a:avLst/>
              <a:gdLst/>
              <a:ahLst/>
              <a:cxnLst>
                <a:cxn ang="0">
                  <a:pos x="552" y="8"/>
                </a:cxn>
                <a:cxn ang="0">
                  <a:pos x="369" y="0"/>
                </a:cxn>
                <a:cxn ang="0">
                  <a:pos x="184" y="0"/>
                </a:cxn>
                <a:cxn ang="0">
                  <a:pos x="0" y="8"/>
                </a:cxn>
                <a:cxn ang="0">
                  <a:pos x="1" y="8"/>
                </a:cxn>
              </a:cxnLst>
              <a:rect l="0" t="0" r="r" b="b"/>
              <a:pathLst>
                <a:path w="552" h="8">
                  <a:moveTo>
                    <a:pt x="552" y="8"/>
                  </a:moveTo>
                  <a:lnTo>
                    <a:pt x="369" y="0"/>
                  </a:lnTo>
                  <a:lnTo>
                    <a:pt x="184" y="0"/>
                  </a:lnTo>
                  <a:lnTo>
                    <a:pt x="0" y="8"/>
                  </a:lnTo>
                  <a:lnTo>
                    <a:pt x="1" y="8"/>
                  </a:lnTo>
                </a:path>
              </a:pathLst>
            </a:custGeom>
            <a:noFill/>
            <a:ln w="0">
              <a:solidFill>
                <a:srgbClr val="000000"/>
              </a:solidFill>
              <a:prstDash val="solid"/>
              <a:round/>
              <a:headEnd/>
              <a:tailEnd/>
            </a:ln>
          </p:spPr>
          <p:txBody>
            <a:bodyPr/>
            <a:lstStyle/>
            <a:p>
              <a:endParaRPr lang="el-GR"/>
            </a:p>
          </p:txBody>
        </p:sp>
        <p:sp>
          <p:nvSpPr>
            <p:cNvPr id="829" name="Freeform 826"/>
            <p:cNvSpPr>
              <a:spLocks/>
            </p:cNvSpPr>
            <p:nvPr/>
          </p:nvSpPr>
          <p:spPr bwMode="auto">
            <a:xfrm>
              <a:off x="4493" y="2658"/>
              <a:ext cx="170" cy="64"/>
            </a:xfrm>
            <a:custGeom>
              <a:avLst/>
              <a:gdLst/>
              <a:ahLst/>
              <a:cxnLst>
                <a:cxn ang="0">
                  <a:pos x="1022" y="383"/>
                </a:cxn>
                <a:cxn ang="0">
                  <a:pos x="997" y="307"/>
                </a:cxn>
                <a:cxn ang="0">
                  <a:pos x="926" y="235"/>
                </a:cxn>
                <a:cxn ang="0">
                  <a:pos x="808" y="167"/>
                </a:cxn>
                <a:cxn ang="0">
                  <a:pos x="651" y="109"/>
                </a:cxn>
                <a:cxn ang="0">
                  <a:pos x="459" y="59"/>
                </a:cxn>
                <a:cxn ang="0">
                  <a:pos x="240" y="23"/>
                </a:cxn>
                <a:cxn ang="0">
                  <a:pos x="0" y="0"/>
                </a:cxn>
                <a:cxn ang="0">
                  <a:pos x="1" y="0"/>
                </a:cxn>
              </a:cxnLst>
              <a:rect l="0" t="0" r="r" b="b"/>
              <a:pathLst>
                <a:path w="1022" h="383">
                  <a:moveTo>
                    <a:pt x="1022" y="383"/>
                  </a:moveTo>
                  <a:lnTo>
                    <a:pt x="997" y="307"/>
                  </a:lnTo>
                  <a:lnTo>
                    <a:pt x="926" y="235"/>
                  </a:lnTo>
                  <a:lnTo>
                    <a:pt x="808" y="167"/>
                  </a:lnTo>
                  <a:lnTo>
                    <a:pt x="651" y="109"/>
                  </a:lnTo>
                  <a:lnTo>
                    <a:pt x="459" y="59"/>
                  </a:lnTo>
                  <a:lnTo>
                    <a:pt x="240" y="23"/>
                  </a:lnTo>
                  <a:lnTo>
                    <a:pt x="0" y="0"/>
                  </a:lnTo>
                  <a:lnTo>
                    <a:pt x="1" y="0"/>
                  </a:lnTo>
                </a:path>
              </a:pathLst>
            </a:custGeom>
            <a:noFill/>
            <a:ln w="0">
              <a:solidFill>
                <a:srgbClr val="000000"/>
              </a:solidFill>
              <a:prstDash val="solid"/>
              <a:round/>
              <a:headEnd/>
              <a:tailEnd/>
            </a:ln>
          </p:spPr>
          <p:txBody>
            <a:bodyPr/>
            <a:lstStyle/>
            <a:p>
              <a:endParaRPr lang="el-GR"/>
            </a:p>
          </p:txBody>
        </p:sp>
        <p:sp>
          <p:nvSpPr>
            <p:cNvPr id="830" name="Freeform 827"/>
            <p:cNvSpPr>
              <a:spLocks/>
            </p:cNvSpPr>
            <p:nvPr/>
          </p:nvSpPr>
          <p:spPr bwMode="auto">
            <a:xfrm>
              <a:off x="4401" y="2707"/>
              <a:ext cx="46" cy="14"/>
            </a:xfrm>
            <a:custGeom>
              <a:avLst/>
              <a:gdLst/>
              <a:ahLst/>
              <a:cxnLst>
                <a:cxn ang="0">
                  <a:pos x="276" y="0"/>
                </a:cxn>
                <a:cxn ang="0">
                  <a:pos x="223" y="2"/>
                </a:cxn>
                <a:cxn ang="0">
                  <a:pos x="173" y="7"/>
                </a:cxn>
                <a:cxn ang="0">
                  <a:pos x="125" y="15"/>
                </a:cxn>
                <a:cxn ang="0">
                  <a:pos x="83" y="27"/>
                </a:cxn>
                <a:cxn ang="0">
                  <a:pos x="49" y="40"/>
                </a:cxn>
                <a:cxn ang="0">
                  <a:pos x="24" y="55"/>
                </a:cxn>
                <a:cxn ang="0">
                  <a:pos x="7" y="72"/>
                </a:cxn>
                <a:cxn ang="0">
                  <a:pos x="0" y="89"/>
                </a:cxn>
                <a:cxn ang="0">
                  <a:pos x="1" y="89"/>
                </a:cxn>
              </a:cxnLst>
              <a:rect l="0" t="0" r="r" b="b"/>
              <a:pathLst>
                <a:path w="276" h="89">
                  <a:moveTo>
                    <a:pt x="276" y="0"/>
                  </a:moveTo>
                  <a:lnTo>
                    <a:pt x="223" y="2"/>
                  </a:lnTo>
                  <a:lnTo>
                    <a:pt x="173" y="7"/>
                  </a:lnTo>
                  <a:lnTo>
                    <a:pt x="125" y="15"/>
                  </a:lnTo>
                  <a:lnTo>
                    <a:pt x="83" y="27"/>
                  </a:lnTo>
                  <a:lnTo>
                    <a:pt x="49" y="40"/>
                  </a:lnTo>
                  <a:lnTo>
                    <a:pt x="24" y="55"/>
                  </a:lnTo>
                  <a:lnTo>
                    <a:pt x="7" y="72"/>
                  </a:lnTo>
                  <a:lnTo>
                    <a:pt x="0" y="89"/>
                  </a:lnTo>
                  <a:lnTo>
                    <a:pt x="1" y="89"/>
                  </a:lnTo>
                </a:path>
              </a:pathLst>
            </a:custGeom>
            <a:noFill/>
            <a:ln w="0">
              <a:solidFill>
                <a:srgbClr val="000000"/>
              </a:solidFill>
              <a:prstDash val="solid"/>
              <a:round/>
              <a:headEnd/>
              <a:tailEnd/>
            </a:ln>
          </p:spPr>
          <p:txBody>
            <a:bodyPr/>
            <a:lstStyle/>
            <a:p>
              <a:endParaRPr lang="el-GR"/>
            </a:p>
          </p:txBody>
        </p:sp>
        <p:sp>
          <p:nvSpPr>
            <p:cNvPr id="831" name="Freeform 828"/>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832" name="Freeform 829"/>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833" name="Freeform 830"/>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834" name="Freeform 831"/>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835" name="Freeform 832"/>
            <p:cNvSpPr>
              <a:spLocks/>
            </p:cNvSpPr>
            <p:nvPr/>
          </p:nvSpPr>
          <p:spPr bwMode="auto">
            <a:xfrm>
              <a:off x="4401" y="2721"/>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836" name="Freeform 833"/>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837" name="Freeform 834"/>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838" name="Freeform 835"/>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839" name="Freeform 836"/>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840" name="Freeform 837"/>
            <p:cNvSpPr>
              <a:spLocks/>
            </p:cNvSpPr>
            <p:nvPr/>
          </p:nvSpPr>
          <p:spPr bwMode="auto">
            <a:xfrm>
              <a:off x="4401" y="2698"/>
              <a:ext cx="92" cy="5"/>
            </a:xfrm>
            <a:custGeom>
              <a:avLst/>
              <a:gdLst/>
              <a:ahLst/>
              <a:cxnLst>
                <a:cxn ang="0">
                  <a:pos x="552" y="31"/>
                </a:cxn>
                <a:cxn ang="0">
                  <a:pos x="482" y="15"/>
                </a:cxn>
                <a:cxn ang="0">
                  <a:pos x="403" y="5"/>
                </a:cxn>
                <a:cxn ang="0">
                  <a:pos x="320" y="0"/>
                </a:cxn>
                <a:cxn ang="0">
                  <a:pos x="234" y="0"/>
                </a:cxn>
                <a:cxn ang="0">
                  <a:pos x="150" y="5"/>
                </a:cxn>
                <a:cxn ang="0">
                  <a:pos x="72" y="15"/>
                </a:cxn>
                <a:cxn ang="0">
                  <a:pos x="0" y="31"/>
                </a:cxn>
                <a:cxn ang="0">
                  <a:pos x="1" y="31"/>
                </a:cxn>
              </a:cxnLst>
              <a:rect l="0" t="0" r="r" b="b"/>
              <a:pathLst>
                <a:path w="552" h="31">
                  <a:moveTo>
                    <a:pt x="552" y="31"/>
                  </a:moveTo>
                  <a:lnTo>
                    <a:pt x="482" y="15"/>
                  </a:lnTo>
                  <a:lnTo>
                    <a:pt x="403" y="5"/>
                  </a:lnTo>
                  <a:lnTo>
                    <a:pt x="320" y="0"/>
                  </a:lnTo>
                  <a:lnTo>
                    <a:pt x="234" y="0"/>
                  </a:lnTo>
                  <a:lnTo>
                    <a:pt x="150" y="5"/>
                  </a:lnTo>
                  <a:lnTo>
                    <a:pt x="72" y="15"/>
                  </a:lnTo>
                  <a:lnTo>
                    <a:pt x="0" y="31"/>
                  </a:lnTo>
                  <a:lnTo>
                    <a:pt x="1" y="31"/>
                  </a:lnTo>
                </a:path>
              </a:pathLst>
            </a:custGeom>
            <a:noFill/>
            <a:ln w="0">
              <a:solidFill>
                <a:srgbClr val="000000"/>
              </a:solidFill>
              <a:prstDash val="solid"/>
              <a:round/>
              <a:headEnd/>
              <a:tailEnd/>
            </a:ln>
          </p:spPr>
          <p:txBody>
            <a:bodyPr/>
            <a:lstStyle/>
            <a:p>
              <a:endParaRPr lang="el-GR"/>
            </a:p>
          </p:txBody>
        </p:sp>
        <p:sp>
          <p:nvSpPr>
            <p:cNvPr id="841" name="Freeform 838"/>
            <p:cNvSpPr>
              <a:spLocks/>
            </p:cNvSpPr>
            <p:nvPr/>
          </p:nvSpPr>
          <p:spPr bwMode="auto">
            <a:xfrm>
              <a:off x="4493" y="2703"/>
              <a:ext cx="27" cy="19"/>
            </a:xfrm>
            <a:custGeom>
              <a:avLst/>
              <a:gdLst/>
              <a:ahLst/>
              <a:cxnLst>
                <a:cxn ang="0">
                  <a:pos x="162" y="111"/>
                </a:cxn>
                <a:cxn ang="0">
                  <a:pos x="155" y="86"/>
                </a:cxn>
                <a:cxn ang="0">
                  <a:pos x="135" y="61"/>
                </a:cxn>
                <a:cxn ang="0">
                  <a:pos x="102" y="38"/>
                </a:cxn>
                <a:cxn ang="0">
                  <a:pos x="56" y="17"/>
                </a:cxn>
                <a:cxn ang="0">
                  <a:pos x="0" y="0"/>
                </a:cxn>
                <a:cxn ang="0">
                  <a:pos x="1" y="0"/>
                </a:cxn>
              </a:cxnLst>
              <a:rect l="0" t="0" r="r" b="b"/>
              <a:pathLst>
                <a:path w="162" h="111">
                  <a:moveTo>
                    <a:pt x="162" y="111"/>
                  </a:moveTo>
                  <a:lnTo>
                    <a:pt x="155" y="86"/>
                  </a:lnTo>
                  <a:lnTo>
                    <a:pt x="135" y="61"/>
                  </a:lnTo>
                  <a:lnTo>
                    <a:pt x="102" y="38"/>
                  </a:lnTo>
                  <a:lnTo>
                    <a:pt x="56" y="17"/>
                  </a:lnTo>
                  <a:lnTo>
                    <a:pt x="0" y="0"/>
                  </a:lnTo>
                  <a:lnTo>
                    <a:pt x="1" y="0"/>
                  </a:lnTo>
                </a:path>
              </a:pathLst>
            </a:custGeom>
            <a:noFill/>
            <a:ln w="0">
              <a:solidFill>
                <a:srgbClr val="000000"/>
              </a:solidFill>
              <a:prstDash val="solid"/>
              <a:round/>
              <a:headEnd/>
              <a:tailEnd/>
            </a:ln>
          </p:spPr>
          <p:txBody>
            <a:bodyPr/>
            <a:lstStyle/>
            <a:p>
              <a:endParaRPr lang="el-GR"/>
            </a:p>
          </p:txBody>
        </p:sp>
        <p:sp>
          <p:nvSpPr>
            <p:cNvPr id="842" name="Freeform 839"/>
            <p:cNvSpPr>
              <a:spLocks/>
            </p:cNvSpPr>
            <p:nvPr/>
          </p:nvSpPr>
          <p:spPr bwMode="auto">
            <a:xfrm>
              <a:off x="4493" y="2722"/>
              <a:ext cx="27" cy="18"/>
            </a:xfrm>
            <a:custGeom>
              <a:avLst/>
              <a:gdLst/>
              <a:ahLst/>
              <a:cxnLst>
                <a:cxn ang="0">
                  <a:pos x="0" y="110"/>
                </a:cxn>
                <a:cxn ang="0">
                  <a:pos x="56" y="93"/>
                </a:cxn>
                <a:cxn ang="0">
                  <a:pos x="102" y="72"/>
                </a:cxn>
                <a:cxn ang="0">
                  <a:pos x="135" y="50"/>
                </a:cxn>
                <a:cxn ang="0">
                  <a:pos x="155" y="25"/>
                </a:cxn>
                <a:cxn ang="0">
                  <a:pos x="162" y="0"/>
                </a:cxn>
                <a:cxn ang="0">
                  <a:pos x="163" y="0"/>
                </a:cxn>
              </a:cxnLst>
              <a:rect l="0" t="0" r="r" b="b"/>
              <a:pathLst>
                <a:path w="163" h="110">
                  <a:moveTo>
                    <a:pt x="0" y="110"/>
                  </a:moveTo>
                  <a:lnTo>
                    <a:pt x="56" y="93"/>
                  </a:lnTo>
                  <a:lnTo>
                    <a:pt x="102" y="72"/>
                  </a:lnTo>
                  <a:lnTo>
                    <a:pt x="135" y="50"/>
                  </a:lnTo>
                  <a:lnTo>
                    <a:pt x="155" y="25"/>
                  </a:lnTo>
                  <a:lnTo>
                    <a:pt x="162" y="0"/>
                  </a:lnTo>
                  <a:lnTo>
                    <a:pt x="163" y="0"/>
                  </a:lnTo>
                </a:path>
              </a:pathLst>
            </a:custGeom>
            <a:noFill/>
            <a:ln w="0">
              <a:solidFill>
                <a:srgbClr val="000000"/>
              </a:solidFill>
              <a:prstDash val="solid"/>
              <a:round/>
              <a:headEnd/>
              <a:tailEnd/>
            </a:ln>
          </p:spPr>
          <p:txBody>
            <a:bodyPr/>
            <a:lstStyle/>
            <a:p>
              <a:endParaRPr lang="el-GR"/>
            </a:p>
          </p:txBody>
        </p:sp>
        <p:sp>
          <p:nvSpPr>
            <p:cNvPr id="843" name="Freeform 840"/>
            <p:cNvSpPr>
              <a:spLocks/>
            </p:cNvSpPr>
            <p:nvPr/>
          </p:nvSpPr>
          <p:spPr bwMode="auto">
            <a:xfrm>
              <a:off x="4401" y="2740"/>
              <a:ext cx="92" cy="5"/>
            </a:xfrm>
            <a:custGeom>
              <a:avLst/>
              <a:gdLst/>
              <a:ahLst/>
              <a:cxnLst>
                <a:cxn ang="0">
                  <a:pos x="0" y="0"/>
                </a:cxn>
                <a:cxn ang="0">
                  <a:pos x="72" y="16"/>
                </a:cxn>
                <a:cxn ang="0">
                  <a:pos x="150" y="26"/>
                </a:cxn>
                <a:cxn ang="0">
                  <a:pos x="234" y="31"/>
                </a:cxn>
                <a:cxn ang="0">
                  <a:pos x="320" y="31"/>
                </a:cxn>
                <a:cxn ang="0">
                  <a:pos x="403" y="26"/>
                </a:cxn>
                <a:cxn ang="0">
                  <a:pos x="482" y="16"/>
                </a:cxn>
                <a:cxn ang="0">
                  <a:pos x="552" y="0"/>
                </a:cxn>
                <a:cxn ang="0">
                  <a:pos x="553" y="0"/>
                </a:cxn>
              </a:cxnLst>
              <a:rect l="0" t="0" r="r" b="b"/>
              <a:pathLst>
                <a:path w="553" h="31">
                  <a:moveTo>
                    <a:pt x="0" y="0"/>
                  </a:moveTo>
                  <a:lnTo>
                    <a:pt x="72" y="16"/>
                  </a:lnTo>
                  <a:lnTo>
                    <a:pt x="150" y="26"/>
                  </a:lnTo>
                  <a:lnTo>
                    <a:pt x="234" y="31"/>
                  </a:lnTo>
                  <a:lnTo>
                    <a:pt x="320" y="31"/>
                  </a:lnTo>
                  <a:lnTo>
                    <a:pt x="403" y="26"/>
                  </a:lnTo>
                  <a:lnTo>
                    <a:pt x="482" y="16"/>
                  </a:lnTo>
                  <a:lnTo>
                    <a:pt x="552" y="0"/>
                  </a:lnTo>
                  <a:lnTo>
                    <a:pt x="553" y="0"/>
                  </a:lnTo>
                </a:path>
              </a:pathLst>
            </a:custGeom>
            <a:noFill/>
            <a:ln w="0">
              <a:solidFill>
                <a:srgbClr val="000000"/>
              </a:solidFill>
              <a:prstDash val="solid"/>
              <a:round/>
              <a:headEnd/>
              <a:tailEnd/>
            </a:ln>
          </p:spPr>
          <p:txBody>
            <a:bodyPr/>
            <a:lstStyle/>
            <a:p>
              <a:endParaRPr lang="el-GR"/>
            </a:p>
          </p:txBody>
        </p:sp>
        <p:sp>
          <p:nvSpPr>
            <p:cNvPr id="844" name="Freeform 841"/>
            <p:cNvSpPr>
              <a:spLocks/>
            </p:cNvSpPr>
            <p:nvPr/>
          </p:nvSpPr>
          <p:spPr bwMode="auto">
            <a:xfrm>
              <a:off x="4374" y="2722"/>
              <a:ext cx="27" cy="18"/>
            </a:xfrm>
            <a:custGeom>
              <a:avLst/>
              <a:gdLst/>
              <a:ahLst/>
              <a:cxnLst>
                <a:cxn ang="0">
                  <a:pos x="0" y="0"/>
                </a:cxn>
                <a:cxn ang="0">
                  <a:pos x="7" y="25"/>
                </a:cxn>
                <a:cxn ang="0">
                  <a:pos x="28" y="50"/>
                </a:cxn>
                <a:cxn ang="0">
                  <a:pos x="61" y="72"/>
                </a:cxn>
                <a:cxn ang="0">
                  <a:pos x="106" y="93"/>
                </a:cxn>
                <a:cxn ang="0">
                  <a:pos x="161" y="110"/>
                </a:cxn>
                <a:cxn ang="0">
                  <a:pos x="162" y="110"/>
                </a:cxn>
              </a:cxnLst>
              <a:rect l="0" t="0" r="r" b="b"/>
              <a:pathLst>
                <a:path w="162" h="110">
                  <a:moveTo>
                    <a:pt x="0" y="0"/>
                  </a:moveTo>
                  <a:lnTo>
                    <a:pt x="7" y="25"/>
                  </a:lnTo>
                  <a:lnTo>
                    <a:pt x="28" y="50"/>
                  </a:lnTo>
                  <a:lnTo>
                    <a:pt x="61" y="72"/>
                  </a:lnTo>
                  <a:lnTo>
                    <a:pt x="106" y="93"/>
                  </a:lnTo>
                  <a:lnTo>
                    <a:pt x="161" y="110"/>
                  </a:lnTo>
                  <a:lnTo>
                    <a:pt x="162" y="110"/>
                  </a:lnTo>
                </a:path>
              </a:pathLst>
            </a:custGeom>
            <a:noFill/>
            <a:ln w="0">
              <a:solidFill>
                <a:srgbClr val="000000"/>
              </a:solidFill>
              <a:prstDash val="solid"/>
              <a:round/>
              <a:headEnd/>
              <a:tailEnd/>
            </a:ln>
          </p:spPr>
          <p:txBody>
            <a:bodyPr/>
            <a:lstStyle/>
            <a:p>
              <a:endParaRPr lang="el-GR"/>
            </a:p>
          </p:txBody>
        </p:sp>
        <p:sp>
          <p:nvSpPr>
            <p:cNvPr id="845" name="Line 842"/>
            <p:cNvSpPr>
              <a:spLocks noChangeShapeType="1"/>
            </p:cNvSpPr>
            <p:nvPr/>
          </p:nvSpPr>
          <p:spPr bwMode="auto">
            <a:xfrm>
              <a:off x="4401" y="2740"/>
              <a:ext cx="1" cy="1"/>
            </a:xfrm>
            <a:prstGeom prst="line">
              <a:avLst/>
            </a:prstGeom>
            <a:noFill/>
            <a:ln w="0">
              <a:solidFill>
                <a:srgbClr val="000000"/>
              </a:solidFill>
              <a:round/>
              <a:headEnd/>
              <a:tailEnd/>
            </a:ln>
          </p:spPr>
          <p:txBody>
            <a:bodyPr/>
            <a:lstStyle/>
            <a:p>
              <a:endParaRPr lang="el-GR"/>
            </a:p>
          </p:txBody>
        </p:sp>
        <p:sp>
          <p:nvSpPr>
            <p:cNvPr id="846" name="Line 843"/>
            <p:cNvSpPr>
              <a:spLocks noChangeShapeType="1"/>
            </p:cNvSpPr>
            <p:nvPr/>
          </p:nvSpPr>
          <p:spPr bwMode="auto">
            <a:xfrm>
              <a:off x="4401" y="2703"/>
              <a:ext cx="1" cy="1"/>
            </a:xfrm>
            <a:prstGeom prst="line">
              <a:avLst/>
            </a:prstGeom>
            <a:noFill/>
            <a:ln w="0">
              <a:solidFill>
                <a:srgbClr val="000000"/>
              </a:solidFill>
              <a:round/>
              <a:headEnd/>
              <a:tailEnd/>
            </a:ln>
          </p:spPr>
          <p:txBody>
            <a:bodyPr/>
            <a:lstStyle/>
            <a:p>
              <a:endParaRPr lang="el-GR"/>
            </a:p>
          </p:txBody>
        </p:sp>
        <p:sp>
          <p:nvSpPr>
            <p:cNvPr id="847" name="Freeform 844"/>
            <p:cNvSpPr>
              <a:spLocks/>
            </p:cNvSpPr>
            <p:nvPr/>
          </p:nvSpPr>
          <p:spPr bwMode="auto">
            <a:xfrm>
              <a:off x="4374" y="2703"/>
              <a:ext cx="27" cy="19"/>
            </a:xfrm>
            <a:custGeom>
              <a:avLst/>
              <a:gdLst/>
              <a:ahLst/>
              <a:cxnLst>
                <a:cxn ang="0">
                  <a:pos x="161" y="0"/>
                </a:cxn>
                <a:cxn ang="0">
                  <a:pos x="106" y="17"/>
                </a:cxn>
                <a:cxn ang="0">
                  <a:pos x="61" y="38"/>
                </a:cxn>
                <a:cxn ang="0">
                  <a:pos x="28" y="61"/>
                </a:cxn>
                <a:cxn ang="0">
                  <a:pos x="7" y="86"/>
                </a:cxn>
                <a:cxn ang="0">
                  <a:pos x="0" y="111"/>
                </a:cxn>
                <a:cxn ang="0">
                  <a:pos x="1" y="111"/>
                </a:cxn>
              </a:cxnLst>
              <a:rect l="0" t="0" r="r" b="b"/>
              <a:pathLst>
                <a:path w="161" h="111">
                  <a:moveTo>
                    <a:pt x="161" y="0"/>
                  </a:moveTo>
                  <a:lnTo>
                    <a:pt x="106" y="17"/>
                  </a:lnTo>
                  <a:lnTo>
                    <a:pt x="61" y="38"/>
                  </a:lnTo>
                  <a:lnTo>
                    <a:pt x="28" y="61"/>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848" name="Freeform 845"/>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849" name="Freeform 846"/>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850" name="Freeform 847"/>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851" name="Freeform 848"/>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852" name="Line 849"/>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853" name="Freeform 850"/>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854" name="Freeform 851"/>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855" name="Freeform 852"/>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856" name="Freeform 853"/>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857" name="Freeform 854"/>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858" name="Freeform 855"/>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859" name="Freeform 856"/>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860" name="Line 857"/>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861" name="Freeform 858"/>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862" name="Freeform 859"/>
            <p:cNvSpPr>
              <a:spLocks/>
            </p:cNvSpPr>
            <p:nvPr/>
          </p:nvSpPr>
          <p:spPr bwMode="auto">
            <a:xfrm>
              <a:off x="4231" y="2658"/>
              <a:ext cx="170" cy="64"/>
            </a:xfrm>
            <a:custGeom>
              <a:avLst/>
              <a:gdLst/>
              <a:ahLst/>
              <a:cxnLst>
                <a:cxn ang="0">
                  <a:pos x="1020" y="0"/>
                </a:cxn>
                <a:cxn ang="0">
                  <a:pos x="782" y="23"/>
                </a:cxn>
                <a:cxn ang="0">
                  <a:pos x="563" y="59"/>
                </a:cxn>
                <a:cxn ang="0">
                  <a:pos x="370" y="109"/>
                </a:cxn>
                <a:cxn ang="0">
                  <a:pos x="212" y="167"/>
                </a:cxn>
                <a:cxn ang="0">
                  <a:pos x="96" y="235"/>
                </a:cxn>
                <a:cxn ang="0">
                  <a:pos x="24" y="307"/>
                </a:cxn>
                <a:cxn ang="0">
                  <a:pos x="0" y="383"/>
                </a:cxn>
                <a:cxn ang="0">
                  <a:pos x="1" y="383"/>
                </a:cxn>
              </a:cxnLst>
              <a:rect l="0" t="0" r="r" b="b"/>
              <a:pathLst>
                <a:path w="1020" h="383">
                  <a:moveTo>
                    <a:pt x="1020" y="0"/>
                  </a:moveTo>
                  <a:lnTo>
                    <a:pt x="782" y="23"/>
                  </a:lnTo>
                  <a:lnTo>
                    <a:pt x="563" y="59"/>
                  </a:lnTo>
                  <a:lnTo>
                    <a:pt x="370" y="109"/>
                  </a:lnTo>
                  <a:lnTo>
                    <a:pt x="212" y="167"/>
                  </a:lnTo>
                  <a:lnTo>
                    <a:pt x="96" y="235"/>
                  </a:lnTo>
                  <a:lnTo>
                    <a:pt x="24" y="307"/>
                  </a:lnTo>
                  <a:lnTo>
                    <a:pt x="0" y="383"/>
                  </a:lnTo>
                  <a:lnTo>
                    <a:pt x="1" y="383"/>
                  </a:lnTo>
                </a:path>
              </a:pathLst>
            </a:custGeom>
            <a:noFill/>
            <a:ln w="0">
              <a:solidFill>
                <a:srgbClr val="000000"/>
              </a:solidFill>
              <a:prstDash val="solid"/>
              <a:round/>
              <a:headEnd/>
              <a:tailEnd/>
            </a:ln>
          </p:spPr>
          <p:txBody>
            <a:bodyPr/>
            <a:lstStyle/>
            <a:p>
              <a:endParaRPr lang="el-GR"/>
            </a:p>
          </p:txBody>
        </p:sp>
        <p:sp>
          <p:nvSpPr>
            <p:cNvPr id="863" name="Line 860"/>
            <p:cNvSpPr>
              <a:spLocks noChangeShapeType="1"/>
            </p:cNvSpPr>
            <p:nvPr/>
          </p:nvSpPr>
          <p:spPr bwMode="auto">
            <a:xfrm>
              <a:off x="4401" y="2658"/>
              <a:ext cx="1" cy="1"/>
            </a:xfrm>
            <a:prstGeom prst="line">
              <a:avLst/>
            </a:prstGeom>
            <a:noFill/>
            <a:ln w="0">
              <a:solidFill>
                <a:srgbClr val="000000"/>
              </a:solidFill>
              <a:round/>
              <a:headEnd/>
              <a:tailEnd/>
            </a:ln>
          </p:spPr>
          <p:txBody>
            <a:bodyPr/>
            <a:lstStyle/>
            <a:p>
              <a:endParaRPr lang="el-GR"/>
            </a:p>
          </p:txBody>
        </p:sp>
        <p:sp>
          <p:nvSpPr>
            <p:cNvPr id="864" name="Freeform 861"/>
            <p:cNvSpPr>
              <a:spLocks/>
            </p:cNvSpPr>
            <p:nvPr/>
          </p:nvSpPr>
          <p:spPr bwMode="auto">
            <a:xfrm>
              <a:off x="4401" y="2656"/>
              <a:ext cx="92" cy="2"/>
            </a:xfrm>
            <a:custGeom>
              <a:avLst/>
              <a:gdLst/>
              <a:ahLst/>
              <a:cxnLst>
                <a:cxn ang="0">
                  <a:pos x="552" y="8"/>
                </a:cxn>
                <a:cxn ang="0">
                  <a:pos x="369" y="0"/>
                </a:cxn>
                <a:cxn ang="0">
                  <a:pos x="184" y="0"/>
                </a:cxn>
                <a:cxn ang="0">
                  <a:pos x="0" y="8"/>
                </a:cxn>
                <a:cxn ang="0">
                  <a:pos x="1" y="8"/>
                </a:cxn>
              </a:cxnLst>
              <a:rect l="0" t="0" r="r" b="b"/>
              <a:pathLst>
                <a:path w="552" h="8">
                  <a:moveTo>
                    <a:pt x="552" y="8"/>
                  </a:moveTo>
                  <a:lnTo>
                    <a:pt x="369" y="0"/>
                  </a:lnTo>
                  <a:lnTo>
                    <a:pt x="184" y="0"/>
                  </a:lnTo>
                  <a:lnTo>
                    <a:pt x="0" y="8"/>
                  </a:lnTo>
                  <a:lnTo>
                    <a:pt x="1" y="8"/>
                  </a:lnTo>
                </a:path>
              </a:pathLst>
            </a:custGeom>
            <a:noFill/>
            <a:ln w="0">
              <a:solidFill>
                <a:srgbClr val="000000"/>
              </a:solidFill>
              <a:prstDash val="solid"/>
              <a:round/>
              <a:headEnd/>
              <a:tailEnd/>
            </a:ln>
          </p:spPr>
          <p:txBody>
            <a:bodyPr/>
            <a:lstStyle/>
            <a:p>
              <a:endParaRPr lang="el-GR"/>
            </a:p>
          </p:txBody>
        </p:sp>
        <p:sp>
          <p:nvSpPr>
            <p:cNvPr id="865" name="Freeform 862"/>
            <p:cNvSpPr>
              <a:spLocks/>
            </p:cNvSpPr>
            <p:nvPr/>
          </p:nvSpPr>
          <p:spPr bwMode="auto">
            <a:xfrm>
              <a:off x="4493" y="2658"/>
              <a:ext cx="170" cy="64"/>
            </a:xfrm>
            <a:custGeom>
              <a:avLst/>
              <a:gdLst/>
              <a:ahLst/>
              <a:cxnLst>
                <a:cxn ang="0">
                  <a:pos x="1022" y="383"/>
                </a:cxn>
                <a:cxn ang="0">
                  <a:pos x="997" y="307"/>
                </a:cxn>
                <a:cxn ang="0">
                  <a:pos x="926" y="235"/>
                </a:cxn>
                <a:cxn ang="0">
                  <a:pos x="808" y="167"/>
                </a:cxn>
                <a:cxn ang="0">
                  <a:pos x="651" y="109"/>
                </a:cxn>
                <a:cxn ang="0">
                  <a:pos x="459" y="59"/>
                </a:cxn>
                <a:cxn ang="0">
                  <a:pos x="240" y="23"/>
                </a:cxn>
                <a:cxn ang="0">
                  <a:pos x="0" y="0"/>
                </a:cxn>
                <a:cxn ang="0">
                  <a:pos x="1" y="0"/>
                </a:cxn>
              </a:cxnLst>
              <a:rect l="0" t="0" r="r" b="b"/>
              <a:pathLst>
                <a:path w="1022" h="383">
                  <a:moveTo>
                    <a:pt x="1022" y="383"/>
                  </a:moveTo>
                  <a:lnTo>
                    <a:pt x="997" y="307"/>
                  </a:lnTo>
                  <a:lnTo>
                    <a:pt x="926" y="235"/>
                  </a:lnTo>
                  <a:lnTo>
                    <a:pt x="808" y="167"/>
                  </a:lnTo>
                  <a:lnTo>
                    <a:pt x="651" y="109"/>
                  </a:lnTo>
                  <a:lnTo>
                    <a:pt x="459" y="59"/>
                  </a:lnTo>
                  <a:lnTo>
                    <a:pt x="240" y="23"/>
                  </a:lnTo>
                  <a:lnTo>
                    <a:pt x="0" y="0"/>
                  </a:lnTo>
                  <a:lnTo>
                    <a:pt x="1" y="0"/>
                  </a:lnTo>
                </a:path>
              </a:pathLst>
            </a:custGeom>
            <a:noFill/>
            <a:ln w="0">
              <a:solidFill>
                <a:srgbClr val="000000"/>
              </a:solidFill>
              <a:prstDash val="solid"/>
              <a:round/>
              <a:headEnd/>
              <a:tailEnd/>
            </a:ln>
          </p:spPr>
          <p:txBody>
            <a:bodyPr/>
            <a:lstStyle/>
            <a:p>
              <a:endParaRPr lang="el-GR"/>
            </a:p>
          </p:txBody>
        </p:sp>
        <p:sp>
          <p:nvSpPr>
            <p:cNvPr id="866" name="Freeform 863"/>
            <p:cNvSpPr>
              <a:spLocks/>
            </p:cNvSpPr>
            <p:nvPr/>
          </p:nvSpPr>
          <p:spPr bwMode="auto">
            <a:xfrm>
              <a:off x="4401" y="2707"/>
              <a:ext cx="46" cy="14"/>
            </a:xfrm>
            <a:custGeom>
              <a:avLst/>
              <a:gdLst/>
              <a:ahLst/>
              <a:cxnLst>
                <a:cxn ang="0">
                  <a:pos x="276" y="0"/>
                </a:cxn>
                <a:cxn ang="0">
                  <a:pos x="223" y="2"/>
                </a:cxn>
                <a:cxn ang="0">
                  <a:pos x="173" y="7"/>
                </a:cxn>
                <a:cxn ang="0">
                  <a:pos x="125" y="15"/>
                </a:cxn>
                <a:cxn ang="0">
                  <a:pos x="83" y="27"/>
                </a:cxn>
                <a:cxn ang="0">
                  <a:pos x="49" y="40"/>
                </a:cxn>
                <a:cxn ang="0">
                  <a:pos x="24" y="55"/>
                </a:cxn>
                <a:cxn ang="0">
                  <a:pos x="7" y="72"/>
                </a:cxn>
                <a:cxn ang="0">
                  <a:pos x="0" y="89"/>
                </a:cxn>
                <a:cxn ang="0">
                  <a:pos x="1" y="89"/>
                </a:cxn>
              </a:cxnLst>
              <a:rect l="0" t="0" r="r" b="b"/>
              <a:pathLst>
                <a:path w="276" h="89">
                  <a:moveTo>
                    <a:pt x="276" y="0"/>
                  </a:moveTo>
                  <a:lnTo>
                    <a:pt x="223" y="2"/>
                  </a:lnTo>
                  <a:lnTo>
                    <a:pt x="173" y="7"/>
                  </a:lnTo>
                  <a:lnTo>
                    <a:pt x="125" y="15"/>
                  </a:lnTo>
                  <a:lnTo>
                    <a:pt x="83" y="27"/>
                  </a:lnTo>
                  <a:lnTo>
                    <a:pt x="49" y="40"/>
                  </a:lnTo>
                  <a:lnTo>
                    <a:pt x="24" y="55"/>
                  </a:lnTo>
                  <a:lnTo>
                    <a:pt x="7" y="72"/>
                  </a:lnTo>
                  <a:lnTo>
                    <a:pt x="0" y="89"/>
                  </a:lnTo>
                  <a:lnTo>
                    <a:pt x="1" y="89"/>
                  </a:lnTo>
                </a:path>
              </a:pathLst>
            </a:custGeom>
            <a:noFill/>
            <a:ln w="0">
              <a:solidFill>
                <a:srgbClr val="000000"/>
              </a:solidFill>
              <a:prstDash val="solid"/>
              <a:round/>
              <a:headEnd/>
              <a:tailEnd/>
            </a:ln>
          </p:spPr>
          <p:txBody>
            <a:bodyPr/>
            <a:lstStyle/>
            <a:p>
              <a:endParaRPr lang="el-GR"/>
            </a:p>
          </p:txBody>
        </p:sp>
        <p:sp>
          <p:nvSpPr>
            <p:cNvPr id="867" name="Freeform 864"/>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868" name="Freeform 865"/>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869" name="Freeform 866"/>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870" name="Freeform 867"/>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871" name="Freeform 868"/>
            <p:cNvSpPr>
              <a:spLocks/>
            </p:cNvSpPr>
            <p:nvPr/>
          </p:nvSpPr>
          <p:spPr bwMode="auto">
            <a:xfrm>
              <a:off x="4401" y="2721"/>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872" name="Freeform 869"/>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873" name="Freeform 870"/>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874" name="Freeform 871"/>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875" name="Freeform 872"/>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876" name="Freeform 873"/>
            <p:cNvSpPr>
              <a:spLocks/>
            </p:cNvSpPr>
            <p:nvPr/>
          </p:nvSpPr>
          <p:spPr bwMode="auto">
            <a:xfrm>
              <a:off x="4231" y="2722"/>
              <a:ext cx="143" cy="61"/>
            </a:xfrm>
            <a:custGeom>
              <a:avLst/>
              <a:gdLst/>
              <a:ahLst/>
              <a:cxnLst>
                <a:cxn ang="0">
                  <a:pos x="859" y="368"/>
                </a:cxn>
                <a:cxn ang="0">
                  <a:pos x="653" y="340"/>
                </a:cxn>
                <a:cxn ang="0">
                  <a:pos x="467" y="301"/>
                </a:cxn>
                <a:cxn ang="0">
                  <a:pos x="305" y="252"/>
                </a:cxn>
                <a:cxn ang="0">
                  <a:pos x="175" y="196"/>
                </a:cxn>
                <a:cxn ang="0">
                  <a:pos x="78" y="134"/>
                </a:cxn>
                <a:cxn ang="0">
                  <a:pos x="19" y="68"/>
                </a:cxn>
                <a:cxn ang="0">
                  <a:pos x="0" y="0"/>
                </a:cxn>
                <a:cxn ang="0">
                  <a:pos x="1" y="0"/>
                </a:cxn>
              </a:cxnLst>
              <a:rect l="0" t="0" r="r" b="b"/>
              <a:pathLst>
                <a:path w="859" h="368">
                  <a:moveTo>
                    <a:pt x="859" y="368"/>
                  </a:moveTo>
                  <a:lnTo>
                    <a:pt x="653" y="340"/>
                  </a:lnTo>
                  <a:lnTo>
                    <a:pt x="467" y="301"/>
                  </a:lnTo>
                  <a:lnTo>
                    <a:pt x="305" y="252"/>
                  </a:lnTo>
                  <a:lnTo>
                    <a:pt x="175" y="196"/>
                  </a:lnTo>
                  <a:lnTo>
                    <a:pt x="78" y="134"/>
                  </a:lnTo>
                  <a:lnTo>
                    <a:pt x="19" y="68"/>
                  </a:lnTo>
                  <a:lnTo>
                    <a:pt x="0" y="0"/>
                  </a:lnTo>
                  <a:lnTo>
                    <a:pt x="1" y="0"/>
                  </a:lnTo>
                </a:path>
              </a:pathLst>
            </a:custGeom>
            <a:noFill/>
            <a:ln w="0">
              <a:solidFill>
                <a:srgbClr val="000000"/>
              </a:solidFill>
              <a:prstDash val="solid"/>
              <a:round/>
              <a:headEnd/>
              <a:tailEnd/>
            </a:ln>
          </p:spPr>
          <p:txBody>
            <a:bodyPr/>
            <a:lstStyle/>
            <a:p>
              <a:endParaRPr lang="el-GR"/>
            </a:p>
          </p:txBody>
        </p:sp>
        <p:sp>
          <p:nvSpPr>
            <p:cNvPr id="877" name="Freeform 874"/>
            <p:cNvSpPr>
              <a:spLocks/>
            </p:cNvSpPr>
            <p:nvPr/>
          </p:nvSpPr>
          <p:spPr bwMode="auto">
            <a:xfrm>
              <a:off x="4374" y="2783"/>
              <a:ext cx="27" cy="2"/>
            </a:xfrm>
            <a:custGeom>
              <a:avLst/>
              <a:gdLst/>
              <a:ahLst/>
              <a:cxnLst>
                <a:cxn ang="0">
                  <a:pos x="161" y="14"/>
                </a:cxn>
                <a:cxn ang="0">
                  <a:pos x="0" y="0"/>
                </a:cxn>
                <a:cxn ang="0">
                  <a:pos x="1" y="0"/>
                </a:cxn>
              </a:cxnLst>
              <a:rect l="0" t="0" r="r" b="b"/>
              <a:pathLst>
                <a:path w="161" h="14">
                  <a:moveTo>
                    <a:pt x="161" y="14"/>
                  </a:moveTo>
                  <a:lnTo>
                    <a:pt x="0" y="0"/>
                  </a:lnTo>
                  <a:lnTo>
                    <a:pt x="1" y="0"/>
                  </a:lnTo>
                </a:path>
              </a:pathLst>
            </a:custGeom>
            <a:noFill/>
            <a:ln w="0">
              <a:solidFill>
                <a:srgbClr val="000000"/>
              </a:solidFill>
              <a:prstDash val="solid"/>
              <a:round/>
              <a:headEnd/>
              <a:tailEnd/>
            </a:ln>
          </p:spPr>
          <p:txBody>
            <a:bodyPr/>
            <a:lstStyle/>
            <a:p>
              <a:endParaRPr lang="el-GR"/>
            </a:p>
          </p:txBody>
        </p:sp>
        <p:sp>
          <p:nvSpPr>
            <p:cNvPr id="878" name="Freeform 875"/>
            <p:cNvSpPr>
              <a:spLocks/>
            </p:cNvSpPr>
            <p:nvPr/>
          </p:nvSpPr>
          <p:spPr bwMode="auto">
            <a:xfrm>
              <a:off x="4401" y="2785"/>
              <a:ext cx="92" cy="2"/>
            </a:xfrm>
            <a:custGeom>
              <a:avLst/>
              <a:gdLst/>
              <a:ahLst/>
              <a:cxnLst>
                <a:cxn ang="0">
                  <a:pos x="552" y="0"/>
                </a:cxn>
                <a:cxn ang="0">
                  <a:pos x="369" y="8"/>
                </a:cxn>
                <a:cxn ang="0">
                  <a:pos x="184" y="8"/>
                </a:cxn>
                <a:cxn ang="0">
                  <a:pos x="0" y="0"/>
                </a:cxn>
                <a:cxn ang="0">
                  <a:pos x="1" y="0"/>
                </a:cxn>
              </a:cxnLst>
              <a:rect l="0" t="0" r="r" b="b"/>
              <a:pathLst>
                <a:path w="552" h="8">
                  <a:moveTo>
                    <a:pt x="552" y="0"/>
                  </a:moveTo>
                  <a:lnTo>
                    <a:pt x="369" y="8"/>
                  </a:lnTo>
                  <a:lnTo>
                    <a:pt x="184" y="8"/>
                  </a:lnTo>
                  <a:lnTo>
                    <a:pt x="0" y="0"/>
                  </a:lnTo>
                  <a:lnTo>
                    <a:pt x="1" y="0"/>
                  </a:lnTo>
                </a:path>
              </a:pathLst>
            </a:custGeom>
            <a:noFill/>
            <a:ln w="0">
              <a:solidFill>
                <a:srgbClr val="000000"/>
              </a:solidFill>
              <a:prstDash val="solid"/>
              <a:round/>
              <a:headEnd/>
              <a:tailEnd/>
            </a:ln>
          </p:spPr>
          <p:txBody>
            <a:bodyPr/>
            <a:lstStyle/>
            <a:p>
              <a:endParaRPr lang="el-GR"/>
            </a:p>
          </p:txBody>
        </p:sp>
        <p:sp>
          <p:nvSpPr>
            <p:cNvPr id="879" name="Freeform 876"/>
            <p:cNvSpPr>
              <a:spLocks/>
            </p:cNvSpPr>
            <p:nvPr/>
          </p:nvSpPr>
          <p:spPr bwMode="auto">
            <a:xfrm>
              <a:off x="4493" y="2783"/>
              <a:ext cx="27" cy="2"/>
            </a:xfrm>
            <a:custGeom>
              <a:avLst/>
              <a:gdLst/>
              <a:ahLst/>
              <a:cxnLst>
                <a:cxn ang="0">
                  <a:pos x="162" y="0"/>
                </a:cxn>
                <a:cxn ang="0">
                  <a:pos x="0" y="14"/>
                </a:cxn>
                <a:cxn ang="0">
                  <a:pos x="1" y="14"/>
                </a:cxn>
              </a:cxnLst>
              <a:rect l="0" t="0" r="r" b="b"/>
              <a:pathLst>
                <a:path w="162" h="14">
                  <a:moveTo>
                    <a:pt x="162" y="0"/>
                  </a:moveTo>
                  <a:lnTo>
                    <a:pt x="0" y="14"/>
                  </a:lnTo>
                  <a:lnTo>
                    <a:pt x="1" y="14"/>
                  </a:lnTo>
                </a:path>
              </a:pathLst>
            </a:custGeom>
            <a:noFill/>
            <a:ln w="0">
              <a:solidFill>
                <a:srgbClr val="000000"/>
              </a:solidFill>
              <a:prstDash val="solid"/>
              <a:round/>
              <a:headEnd/>
              <a:tailEnd/>
            </a:ln>
          </p:spPr>
          <p:txBody>
            <a:bodyPr/>
            <a:lstStyle/>
            <a:p>
              <a:endParaRPr lang="el-GR"/>
            </a:p>
          </p:txBody>
        </p:sp>
        <p:sp>
          <p:nvSpPr>
            <p:cNvPr id="880" name="Freeform 877"/>
            <p:cNvSpPr>
              <a:spLocks/>
            </p:cNvSpPr>
            <p:nvPr/>
          </p:nvSpPr>
          <p:spPr bwMode="auto">
            <a:xfrm>
              <a:off x="4520" y="2722"/>
              <a:ext cx="143" cy="61"/>
            </a:xfrm>
            <a:custGeom>
              <a:avLst/>
              <a:gdLst/>
              <a:ahLst/>
              <a:cxnLst>
                <a:cxn ang="0">
                  <a:pos x="860" y="0"/>
                </a:cxn>
                <a:cxn ang="0">
                  <a:pos x="839" y="68"/>
                </a:cxn>
                <a:cxn ang="0">
                  <a:pos x="781" y="134"/>
                </a:cxn>
                <a:cxn ang="0">
                  <a:pos x="684" y="196"/>
                </a:cxn>
                <a:cxn ang="0">
                  <a:pos x="554" y="252"/>
                </a:cxn>
                <a:cxn ang="0">
                  <a:pos x="393" y="301"/>
                </a:cxn>
                <a:cxn ang="0">
                  <a:pos x="206" y="340"/>
                </a:cxn>
                <a:cxn ang="0">
                  <a:pos x="0" y="368"/>
                </a:cxn>
                <a:cxn ang="0">
                  <a:pos x="1" y="368"/>
                </a:cxn>
              </a:cxnLst>
              <a:rect l="0" t="0" r="r" b="b"/>
              <a:pathLst>
                <a:path w="860" h="368">
                  <a:moveTo>
                    <a:pt x="860" y="0"/>
                  </a:moveTo>
                  <a:lnTo>
                    <a:pt x="839" y="68"/>
                  </a:lnTo>
                  <a:lnTo>
                    <a:pt x="781" y="134"/>
                  </a:lnTo>
                  <a:lnTo>
                    <a:pt x="684" y="196"/>
                  </a:lnTo>
                  <a:lnTo>
                    <a:pt x="554" y="252"/>
                  </a:lnTo>
                  <a:lnTo>
                    <a:pt x="393" y="301"/>
                  </a:lnTo>
                  <a:lnTo>
                    <a:pt x="206" y="340"/>
                  </a:lnTo>
                  <a:lnTo>
                    <a:pt x="0" y="368"/>
                  </a:lnTo>
                  <a:lnTo>
                    <a:pt x="1" y="368"/>
                  </a:lnTo>
                </a:path>
              </a:pathLst>
            </a:custGeom>
            <a:noFill/>
            <a:ln w="0">
              <a:solidFill>
                <a:srgbClr val="000000"/>
              </a:solidFill>
              <a:prstDash val="solid"/>
              <a:round/>
              <a:headEnd/>
              <a:tailEnd/>
            </a:ln>
          </p:spPr>
          <p:txBody>
            <a:bodyPr/>
            <a:lstStyle/>
            <a:p>
              <a:endParaRPr lang="el-GR"/>
            </a:p>
          </p:txBody>
        </p:sp>
        <p:sp>
          <p:nvSpPr>
            <p:cNvPr id="881" name="Line 878"/>
            <p:cNvSpPr>
              <a:spLocks noChangeShapeType="1"/>
            </p:cNvSpPr>
            <p:nvPr/>
          </p:nvSpPr>
          <p:spPr bwMode="auto">
            <a:xfrm>
              <a:off x="4401" y="2703"/>
              <a:ext cx="1" cy="1"/>
            </a:xfrm>
            <a:prstGeom prst="line">
              <a:avLst/>
            </a:prstGeom>
            <a:noFill/>
            <a:ln w="0">
              <a:solidFill>
                <a:srgbClr val="000000"/>
              </a:solidFill>
              <a:round/>
              <a:headEnd/>
              <a:tailEnd/>
            </a:ln>
          </p:spPr>
          <p:txBody>
            <a:bodyPr/>
            <a:lstStyle/>
            <a:p>
              <a:endParaRPr lang="el-GR"/>
            </a:p>
          </p:txBody>
        </p:sp>
        <p:sp>
          <p:nvSpPr>
            <p:cNvPr id="882" name="Freeform 879"/>
            <p:cNvSpPr>
              <a:spLocks/>
            </p:cNvSpPr>
            <p:nvPr/>
          </p:nvSpPr>
          <p:spPr bwMode="auto">
            <a:xfrm>
              <a:off x="4401" y="2698"/>
              <a:ext cx="92" cy="5"/>
            </a:xfrm>
            <a:custGeom>
              <a:avLst/>
              <a:gdLst/>
              <a:ahLst/>
              <a:cxnLst>
                <a:cxn ang="0">
                  <a:pos x="552" y="31"/>
                </a:cxn>
                <a:cxn ang="0">
                  <a:pos x="482" y="15"/>
                </a:cxn>
                <a:cxn ang="0">
                  <a:pos x="403" y="5"/>
                </a:cxn>
                <a:cxn ang="0">
                  <a:pos x="320" y="0"/>
                </a:cxn>
                <a:cxn ang="0">
                  <a:pos x="234" y="0"/>
                </a:cxn>
                <a:cxn ang="0">
                  <a:pos x="150" y="5"/>
                </a:cxn>
                <a:cxn ang="0">
                  <a:pos x="72" y="15"/>
                </a:cxn>
                <a:cxn ang="0">
                  <a:pos x="0" y="31"/>
                </a:cxn>
                <a:cxn ang="0">
                  <a:pos x="1" y="31"/>
                </a:cxn>
              </a:cxnLst>
              <a:rect l="0" t="0" r="r" b="b"/>
              <a:pathLst>
                <a:path w="552" h="31">
                  <a:moveTo>
                    <a:pt x="552" y="31"/>
                  </a:moveTo>
                  <a:lnTo>
                    <a:pt x="482" y="15"/>
                  </a:lnTo>
                  <a:lnTo>
                    <a:pt x="403" y="5"/>
                  </a:lnTo>
                  <a:lnTo>
                    <a:pt x="320" y="0"/>
                  </a:lnTo>
                  <a:lnTo>
                    <a:pt x="234" y="0"/>
                  </a:lnTo>
                  <a:lnTo>
                    <a:pt x="150" y="5"/>
                  </a:lnTo>
                  <a:lnTo>
                    <a:pt x="72" y="15"/>
                  </a:lnTo>
                  <a:lnTo>
                    <a:pt x="0" y="31"/>
                  </a:lnTo>
                  <a:lnTo>
                    <a:pt x="1" y="31"/>
                  </a:lnTo>
                </a:path>
              </a:pathLst>
            </a:custGeom>
            <a:noFill/>
            <a:ln w="0">
              <a:solidFill>
                <a:srgbClr val="000000"/>
              </a:solidFill>
              <a:prstDash val="solid"/>
              <a:round/>
              <a:headEnd/>
              <a:tailEnd/>
            </a:ln>
          </p:spPr>
          <p:txBody>
            <a:bodyPr/>
            <a:lstStyle/>
            <a:p>
              <a:endParaRPr lang="el-GR"/>
            </a:p>
          </p:txBody>
        </p:sp>
        <p:sp>
          <p:nvSpPr>
            <p:cNvPr id="883" name="Freeform 880"/>
            <p:cNvSpPr>
              <a:spLocks/>
            </p:cNvSpPr>
            <p:nvPr/>
          </p:nvSpPr>
          <p:spPr bwMode="auto">
            <a:xfrm>
              <a:off x="4493" y="2703"/>
              <a:ext cx="27" cy="19"/>
            </a:xfrm>
            <a:custGeom>
              <a:avLst/>
              <a:gdLst/>
              <a:ahLst/>
              <a:cxnLst>
                <a:cxn ang="0">
                  <a:pos x="162" y="111"/>
                </a:cxn>
                <a:cxn ang="0">
                  <a:pos x="155" y="86"/>
                </a:cxn>
                <a:cxn ang="0">
                  <a:pos x="135" y="61"/>
                </a:cxn>
                <a:cxn ang="0">
                  <a:pos x="102" y="38"/>
                </a:cxn>
                <a:cxn ang="0">
                  <a:pos x="56" y="17"/>
                </a:cxn>
                <a:cxn ang="0">
                  <a:pos x="0" y="0"/>
                </a:cxn>
                <a:cxn ang="0">
                  <a:pos x="1" y="0"/>
                </a:cxn>
              </a:cxnLst>
              <a:rect l="0" t="0" r="r" b="b"/>
              <a:pathLst>
                <a:path w="162" h="111">
                  <a:moveTo>
                    <a:pt x="162" y="111"/>
                  </a:moveTo>
                  <a:lnTo>
                    <a:pt x="155" y="86"/>
                  </a:lnTo>
                  <a:lnTo>
                    <a:pt x="135" y="61"/>
                  </a:lnTo>
                  <a:lnTo>
                    <a:pt x="102" y="38"/>
                  </a:lnTo>
                  <a:lnTo>
                    <a:pt x="56" y="17"/>
                  </a:lnTo>
                  <a:lnTo>
                    <a:pt x="0" y="0"/>
                  </a:lnTo>
                  <a:lnTo>
                    <a:pt x="1" y="0"/>
                  </a:lnTo>
                </a:path>
              </a:pathLst>
            </a:custGeom>
            <a:noFill/>
            <a:ln w="0">
              <a:solidFill>
                <a:srgbClr val="000000"/>
              </a:solidFill>
              <a:prstDash val="solid"/>
              <a:round/>
              <a:headEnd/>
              <a:tailEnd/>
            </a:ln>
          </p:spPr>
          <p:txBody>
            <a:bodyPr/>
            <a:lstStyle/>
            <a:p>
              <a:endParaRPr lang="el-GR"/>
            </a:p>
          </p:txBody>
        </p:sp>
        <p:sp>
          <p:nvSpPr>
            <p:cNvPr id="884" name="Freeform 881"/>
            <p:cNvSpPr>
              <a:spLocks/>
            </p:cNvSpPr>
            <p:nvPr/>
          </p:nvSpPr>
          <p:spPr bwMode="auto">
            <a:xfrm>
              <a:off x="4493" y="2722"/>
              <a:ext cx="27" cy="18"/>
            </a:xfrm>
            <a:custGeom>
              <a:avLst/>
              <a:gdLst/>
              <a:ahLst/>
              <a:cxnLst>
                <a:cxn ang="0">
                  <a:pos x="0" y="110"/>
                </a:cxn>
                <a:cxn ang="0">
                  <a:pos x="56" y="93"/>
                </a:cxn>
                <a:cxn ang="0">
                  <a:pos x="102" y="72"/>
                </a:cxn>
                <a:cxn ang="0">
                  <a:pos x="135" y="50"/>
                </a:cxn>
                <a:cxn ang="0">
                  <a:pos x="155" y="25"/>
                </a:cxn>
                <a:cxn ang="0">
                  <a:pos x="162" y="0"/>
                </a:cxn>
                <a:cxn ang="0">
                  <a:pos x="163" y="0"/>
                </a:cxn>
              </a:cxnLst>
              <a:rect l="0" t="0" r="r" b="b"/>
              <a:pathLst>
                <a:path w="163" h="110">
                  <a:moveTo>
                    <a:pt x="0" y="110"/>
                  </a:moveTo>
                  <a:lnTo>
                    <a:pt x="56" y="93"/>
                  </a:lnTo>
                  <a:lnTo>
                    <a:pt x="102" y="72"/>
                  </a:lnTo>
                  <a:lnTo>
                    <a:pt x="135" y="50"/>
                  </a:lnTo>
                  <a:lnTo>
                    <a:pt x="155" y="25"/>
                  </a:lnTo>
                  <a:lnTo>
                    <a:pt x="162" y="0"/>
                  </a:lnTo>
                  <a:lnTo>
                    <a:pt x="163" y="0"/>
                  </a:lnTo>
                </a:path>
              </a:pathLst>
            </a:custGeom>
            <a:noFill/>
            <a:ln w="0">
              <a:solidFill>
                <a:srgbClr val="000000"/>
              </a:solidFill>
              <a:prstDash val="solid"/>
              <a:round/>
              <a:headEnd/>
              <a:tailEnd/>
            </a:ln>
          </p:spPr>
          <p:txBody>
            <a:bodyPr/>
            <a:lstStyle/>
            <a:p>
              <a:endParaRPr lang="el-GR"/>
            </a:p>
          </p:txBody>
        </p:sp>
        <p:sp>
          <p:nvSpPr>
            <p:cNvPr id="885" name="Freeform 882"/>
            <p:cNvSpPr>
              <a:spLocks/>
            </p:cNvSpPr>
            <p:nvPr/>
          </p:nvSpPr>
          <p:spPr bwMode="auto">
            <a:xfrm>
              <a:off x="4401" y="2740"/>
              <a:ext cx="92" cy="5"/>
            </a:xfrm>
            <a:custGeom>
              <a:avLst/>
              <a:gdLst/>
              <a:ahLst/>
              <a:cxnLst>
                <a:cxn ang="0">
                  <a:pos x="0" y="0"/>
                </a:cxn>
                <a:cxn ang="0">
                  <a:pos x="72" y="16"/>
                </a:cxn>
                <a:cxn ang="0">
                  <a:pos x="150" y="26"/>
                </a:cxn>
                <a:cxn ang="0">
                  <a:pos x="234" y="31"/>
                </a:cxn>
                <a:cxn ang="0">
                  <a:pos x="320" y="31"/>
                </a:cxn>
                <a:cxn ang="0">
                  <a:pos x="403" y="26"/>
                </a:cxn>
                <a:cxn ang="0">
                  <a:pos x="482" y="16"/>
                </a:cxn>
                <a:cxn ang="0">
                  <a:pos x="552" y="0"/>
                </a:cxn>
                <a:cxn ang="0">
                  <a:pos x="553" y="0"/>
                </a:cxn>
              </a:cxnLst>
              <a:rect l="0" t="0" r="r" b="b"/>
              <a:pathLst>
                <a:path w="553" h="31">
                  <a:moveTo>
                    <a:pt x="0" y="0"/>
                  </a:moveTo>
                  <a:lnTo>
                    <a:pt x="72" y="16"/>
                  </a:lnTo>
                  <a:lnTo>
                    <a:pt x="150" y="26"/>
                  </a:lnTo>
                  <a:lnTo>
                    <a:pt x="234" y="31"/>
                  </a:lnTo>
                  <a:lnTo>
                    <a:pt x="320" y="31"/>
                  </a:lnTo>
                  <a:lnTo>
                    <a:pt x="403" y="26"/>
                  </a:lnTo>
                  <a:lnTo>
                    <a:pt x="482" y="16"/>
                  </a:lnTo>
                  <a:lnTo>
                    <a:pt x="552" y="0"/>
                  </a:lnTo>
                  <a:lnTo>
                    <a:pt x="553" y="0"/>
                  </a:lnTo>
                </a:path>
              </a:pathLst>
            </a:custGeom>
            <a:noFill/>
            <a:ln w="0">
              <a:solidFill>
                <a:srgbClr val="000000"/>
              </a:solidFill>
              <a:prstDash val="solid"/>
              <a:round/>
              <a:headEnd/>
              <a:tailEnd/>
            </a:ln>
          </p:spPr>
          <p:txBody>
            <a:bodyPr/>
            <a:lstStyle/>
            <a:p>
              <a:endParaRPr lang="el-GR"/>
            </a:p>
          </p:txBody>
        </p:sp>
        <p:sp>
          <p:nvSpPr>
            <p:cNvPr id="886" name="Line 883"/>
            <p:cNvSpPr>
              <a:spLocks noChangeShapeType="1"/>
            </p:cNvSpPr>
            <p:nvPr/>
          </p:nvSpPr>
          <p:spPr bwMode="auto">
            <a:xfrm>
              <a:off x="4401" y="2740"/>
              <a:ext cx="1" cy="1"/>
            </a:xfrm>
            <a:prstGeom prst="line">
              <a:avLst/>
            </a:prstGeom>
            <a:noFill/>
            <a:ln w="0">
              <a:solidFill>
                <a:srgbClr val="000000"/>
              </a:solidFill>
              <a:round/>
              <a:headEnd/>
              <a:tailEnd/>
            </a:ln>
          </p:spPr>
          <p:txBody>
            <a:bodyPr/>
            <a:lstStyle/>
            <a:p>
              <a:endParaRPr lang="el-GR"/>
            </a:p>
          </p:txBody>
        </p:sp>
        <p:sp>
          <p:nvSpPr>
            <p:cNvPr id="887" name="Freeform 884"/>
            <p:cNvSpPr>
              <a:spLocks/>
            </p:cNvSpPr>
            <p:nvPr/>
          </p:nvSpPr>
          <p:spPr bwMode="auto">
            <a:xfrm>
              <a:off x="4374" y="2722"/>
              <a:ext cx="27" cy="18"/>
            </a:xfrm>
            <a:custGeom>
              <a:avLst/>
              <a:gdLst/>
              <a:ahLst/>
              <a:cxnLst>
                <a:cxn ang="0">
                  <a:pos x="0" y="0"/>
                </a:cxn>
                <a:cxn ang="0">
                  <a:pos x="7" y="25"/>
                </a:cxn>
                <a:cxn ang="0">
                  <a:pos x="28" y="50"/>
                </a:cxn>
                <a:cxn ang="0">
                  <a:pos x="61" y="72"/>
                </a:cxn>
                <a:cxn ang="0">
                  <a:pos x="106" y="93"/>
                </a:cxn>
                <a:cxn ang="0">
                  <a:pos x="161" y="110"/>
                </a:cxn>
                <a:cxn ang="0">
                  <a:pos x="162" y="110"/>
                </a:cxn>
              </a:cxnLst>
              <a:rect l="0" t="0" r="r" b="b"/>
              <a:pathLst>
                <a:path w="162" h="110">
                  <a:moveTo>
                    <a:pt x="0" y="0"/>
                  </a:moveTo>
                  <a:lnTo>
                    <a:pt x="7" y="25"/>
                  </a:lnTo>
                  <a:lnTo>
                    <a:pt x="28" y="50"/>
                  </a:lnTo>
                  <a:lnTo>
                    <a:pt x="61" y="72"/>
                  </a:lnTo>
                  <a:lnTo>
                    <a:pt x="106" y="93"/>
                  </a:lnTo>
                  <a:lnTo>
                    <a:pt x="161" y="110"/>
                  </a:lnTo>
                  <a:lnTo>
                    <a:pt x="162" y="110"/>
                  </a:lnTo>
                </a:path>
              </a:pathLst>
            </a:custGeom>
            <a:noFill/>
            <a:ln w="0">
              <a:solidFill>
                <a:srgbClr val="000000"/>
              </a:solidFill>
              <a:prstDash val="solid"/>
              <a:round/>
              <a:headEnd/>
              <a:tailEnd/>
            </a:ln>
          </p:spPr>
          <p:txBody>
            <a:bodyPr/>
            <a:lstStyle/>
            <a:p>
              <a:endParaRPr lang="el-GR"/>
            </a:p>
          </p:txBody>
        </p:sp>
        <p:sp>
          <p:nvSpPr>
            <p:cNvPr id="888" name="Freeform 885"/>
            <p:cNvSpPr>
              <a:spLocks/>
            </p:cNvSpPr>
            <p:nvPr/>
          </p:nvSpPr>
          <p:spPr bwMode="auto">
            <a:xfrm>
              <a:off x="4374" y="2703"/>
              <a:ext cx="27" cy="19"/>
            </a:xfrm>
            <a:custGeom>
              <a:avLst/>
              <a:gdLst/>
              <a:ahLst/>
              <a:cxnLst>
                <a:cxn ang="0">
                  <a:pos x="161" y="0"/>
                </a:cxn>
                <a:cxn ang="0">
                  <a:pos x="106" y="17"/>
                </a:cxn>
                <a:cxn ang="0">
                  <a:pos x="61" y="38"/>
                </a:cxn>
                <a:cxn ang="0">
                  <a:pos x="28" y="61"/>
                </a:cxn>
                <a:cxn ang="0">
                  <a:pos x="7" y="86"/>
                </a:cxn>
                <a:cxn ang="0">
                  <a:pos x="0" y="111"/>
                </a:cxn>
                <a:cxn ang="0">
                  <a:pos x="1" y="111"/>
                </a:cxn>
              </a:cxnLst>
              <a:rect l="0" t="0" r="r" b="b"/>
              <a:pathLst>
                <a:path w="161" h="111">
                  <a:moveTo>
                    <a:pt x="161" y="0"/>
                  </a:moveTo>
                  <a:lnTo>
                    <a:pt x="106" y="17"/>
                  </a:lnTo>
                  <a:lnTo>
                    <a:pt x="61" y="38"/>
                  </a:lnTo>
                  <a:lnTo>
                    <a:pt x="28" y="61"/>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889" name="Freeform 886"/>
            <p:cNvSpPr>
              <a:spLocks/>
            </p:cNvSpPr>
            <p:nvPr/>
          </p:nvSpPr>
          <p:spPr bwMode="auto">
            <a:xfrm>
              <a:off x="3987" y="2420"/>
              <a:ext cx="15" cy="46"/>
            </a:xfrm>
            <a:custGeom>
              <a:avLst/>
              <a:gdLst/>
              <a:ahLst/>
              <a:cxnLst>
                <a:cxn ang="0">
                  <a:pos x="0" y="278"/>
                </a:cxn>
                <a:cxn ang="0">
                  <a:pos x="16" y="273"/>
                </a:cxn>
                <a:cxn ang="0">
                  <a:pos x="31" y="261"/>
                </a:cxn>
                <a:cxn ang="0">
                  <a:pos x="45" y="240"/>
                </a:cxn>
                <a:cxn ang="0">
                  <a:pos x="58" y="212"/>
                </a:cxn>
                <a:cxn ang="0">
                  <a:pos x="68" y="179"/>
                </a:cxn>
                <a:cxn ang="0">
                  <a:pos x="77" y="138"/>
                </a:cxn>
                <a:cxn ang="0">
                  <a:pos x="84" y="95"/>
                </a:cxn>
                <a:cxn ang="0">
                  <a:pos x="88" y="49"/>
                </a:cxn>
                <a:cxn ang="0">
                  <a:pos x="89" y="0"/>
                </a:cxn>
                <a:cxn ang="0">
                  <a:pos x="90" y="0"/>
                </a:cxn>
              </a:cxnLst>
              <a:rect l="0" t="0" r="r" b="b"/>
              <a:pathLst>
                <a:path w="90" h="278">
                  <a:moveTo>
                    <a:pt x="0" y="278"/>
                  </a:moveTo>
                  <a:lnTo>
                    <a:pt x="16" y="273"/>
                  </a:lnTo>
                  <a:lnTo>
                    <a:pt x="31" y="261"/>
                  </a:lnTo>
                  <a:lnTo>
                    <a:pt x="45" y="240"/>
                  </a:lnTo>
                  <a:lnTo>
                    <a:pt x="58" y="212"/>
                  </a:lnTo>
                  <a:lnTo>
                    <a:pt x="68" y="179"/>
                  </a:lnTo>
                  <a:lnTo>
                    <a:pt x="77" y="138"/>
                  </a:lnTo>
                  <a:lnTo>
                    <a:pt x="84" y="95"/>
                  </a:lnTo>
                  <a:lnTo>
                    <a:pt x="88" y="49"/>
                  </a:lnTo>
                  <a:lnTo>
                    <a:pt x="89" y="0"/>
                  </a:lnTo>
                  <a:lnTo>
                    <a:pt x="90" y="0"/>
                  </a:lnTo>
                </a:path>
              </a:pathLst>
            </a:custGeom>
            <a:noFill/>
            <a:ln w="0">
              <a:solidFill>
                <a:srgbClr val="000000"/>
              </a:solidFill>
              <a:prstDash val="solid"/>
              <a:round/>
              <a:headEnd/>
              <a:tailEnd/>
            </a:ln>
          </p:spPr>
          <p:txBody>
            <a:bodyPr/>
            <a:lstStyle/>
            <a:p>
              <a:endParaRPr lang="el-GR"/>
            </a:p>
          </p:txBody>
        </p:sp>
        <p:sp>
          <p:nvSpPr>
            <p:cNvPr id="890" name="Freeform 887"/>
            <p:cNvSpPr>
              <a:spLocks/>
            </p:cNvSpPr>
            <p:nvPr/>
          </p:nvSpPr>
          <p:spPr bwMode="auto">
            <a:xfrm>
              <a:off x="3987" y="2374"/>
              <a:ext cx="15" cy="46"/>
            </a:xfrm>
            <a:custGeom>
              <a:avLst/>
              <a:gdLst/>
              <a:ahLst/>
              <a:cxnLst>
                <a:cxn ang="0">
                  <a:pos x="89" y="276"/>
                </a:cxn>
                <a:cxn ang="0">
                  <a:pos x="88" y="228"/>
                </a:cxn>
                <a:cxn ang="0">
                  <a:pos x="84" y="181"/>
                </a:cxn>
                <a:cxn ang="0">
                  <a:pos x="77" y="138"/>
                </a:cxn>
                <a:cxn ang="0">
                  <a:pos x="68" y="99"/>
                </a:cxn>
                <a:cxn ang="0">
                  <a:pos x="58" y="64"/>
                </a:cxn>
                <a:cxn ang="0">
                  <a:pos x="45" y="36"/>
                </a:cxn>
                <a:cxn ang="0">
                  <a:pos x="31" y="16"/>
                </a:cxn>
                <a:cxn ang="0">
                  <a:pos x="16" y="4"/>
                </a:cxn>
                <a:cxn ang="0">
                  <a:pos x="0" y="0"/>
                </a:cxn>
                <a:cxn ang="0">
                  <a:pos x="1" y="0"/>
                </a:cxn>
              </a:cxnLst>
              <a:rect l="0" t="0" r="r" b="b"/>
              <a:pathLst>
                <a:path w="89" h="276">
                  <a:moveTo>
                    <a:pt x="89" y="276"/>
                  </a:moveTo>
                  <a:lnTo>
                    <a:pt x="88" y="228"/>
                  </a:lnTo>
                  <a:lnTo>
                    <a:pt x="84" y="181"/>
                  </a:lnTo>
                  <a:lnTo>
                    <a:pt x="77" y="138"/>
                  </a:lnTo>
                  <a:lnTo>
                    <a:pt x="68" y="99"/>
                  </a:lnTo>
                  <a:lnTo>
                    <a:pt x="58" y="64"/>
                  </a:lnTo>
                  <a:lnTo>
                    <a:pt x="45" y="36"/>
                  </a:lnTo>
                  <a:lnTo>
                    <a:pt x="31" y="16"/>
                  </a:lnTo>
                  <a:lnTo>
                    <a:pt x="16" y="4"/>
                  </a:lnTo>
                  <a:lnTo>
                    <a:pt x="0" y="0"/>
                  </a:lnTo>
                  <a:lnTo>
                    <a:pt x="1" y="0"/>
                  </a:lnTo>
                </a:path>
              </a:pathLst>
            </a:custGeom>
            <a:noFill/>
            <a:ln w="0">
              <a:solidFill>
                <a:srgbClr val="000000"/>
              </a:solidFill>
              <a:prstDash val="solid"/>
              <a:round/>
              <a:headEnd/>
              <a:tailEnd/>
            </a:ln>
          </p:spPr>
          <p:txBody>
            <a:bodyPr/>
            <a:lstStyle/>
            <a:p>
              <a:endParaRPr lang="el-GR"/>
            </a:p>
          </p:txBody>
        </p:sp>
        <p:sp>
          <p:nvSpPr>
            <p:cNvPr id="891" name="Freeform 888"/>
            <p:cNvSpPr>
              <a:spLocks/>
            </p:cNvSpPr>
            <p:nvPr/>
          </p:nvSpPr>
          <p:spPr bwMode="auto">
            <a:xfrm>
              <a:off x="4374" y="2703"/>
              <a:ext cx="27" cy="19"/>
            </a:xfrm>
            <a:custGeom>
              <a:avLst/>
              <a:gdLst/>
              <a:ahLst/>
              <a:cxnLst>
                <a:cxn ang="0">
                  <a:pos x="161" y="0"/>
                </a:cxn>
                <a:cxn ang="0">
                  <a:pos x="106" y="17"/>
                </a:cxn>
                <a:cxn ang="0">
                  <a:pos x="61" y="38"/>
                </a:cxn>
                <a:cxn ang="0">
                  <a:pos x="28" y="61"/>
                </a:cxn>
                <a:cxn ang="0">
                  <a:pos x="7" y="86"/>
                </a:cxn>
                <a:cxn ang="0">
                  <a:pos x="0" y="111"/>
                </a:cxn>
                <a:cxn ang="0">
                  <a:pos x="1" y="111"/>
                </a:cxn>
              </a:cxnLst>
              <a:rect l="0" t="0" r="r" b="b"/>
              <a:pathLst>
                <a:path w="161" h="111">
                  <a:moveTo>
                    <a:pt x="161" y="0"/>
                  </a:moveTo>
                  <a:lnTo>
                    <a:pt x="106" y="17"/>
                  </a:lnTo>
                  <a:lnTo>
                    <a:pt x="61" y="38"/>
                  </a:lnTo>
                  <a:lnTo>
                    <a:pt x="28" y="61"/>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892" name="Freeform 889"/>
            <p:cNvSpPr>
              <a:spLocks/>
            </p:cNvSpPr>
            <p:nvPr/>
          </p:nvSpPr>
          <p:spPr bwMode="auto">
            <a:xfrm>
              <a:off x="4374" y="2722"/>
              <a:ext cx="27" cy="18"/>
            </a:xfrm>
            <a:custGeom>
              <a:avLst/>
              <a:gdLst/>
              <a:ahLst/>
              <a:cxnLst>
                <a:cxn ang="0">
                  <a:pos x="0" y="0"/>
                </a:cxn>
                <a:cxn ang="0">
                  <a:pos x="7" y="25"/>
                </a:cxn>
                <a:cxn ang="0">
                  <a:pos x="28" y="50"/>
                </a:cxn>
                <a:cxn ang="0">
                  <a:pos x="61" y="72"/>
                </a:cxn>
                <a:cxn ang="0">
                  <a:pos x="106" y="93"/>
                </a:cxn>
                <a:cxn ang="0">
                  <a:pos x="161" y="110"/>
                </a:cxn>
                <a:cxn ang="0">
                  <a:pos x="162" y="110"/>
                </a:cxn>
              </a:cxnLst>
              <a:rect l="0" t="0" r="r" b="b"/>
              <a:pathLst>
                <a:path w="162" h="110">
                  <a:moveTo>
                    <a:pt x="0" y="0"/>
                  </a:moveTo>
                  <a:lnTo>
                    <a:pt x="7" y="25"/>
                  </a:lnTo>
                  <a:lnTo>
                    <a:pt x="28" y="50"/>
                  </a:lnTo>
                  <a:lnTo>
                    <a:pt x="61" y="72"/>
                  </a:lnTo>
                  <a:lnTo>
                    <a:pt x="106" y="93"/>
                  </a:lnTo>
                  <a:lnTo>
                    <a:pt x="161" y="110"/>
                  </a:lnTo>
                  <a:lnTo>
                    <a:pt x="162" y="110"/>
                  </a:lnTo>
                </a:path>
              </a:pathLst>
            </a:custGeom>
            <a:noFill/>
            <a:ln w="0">
              <a:solidFill>
                <a:srgbClr val="000000"/>
              </a:solidFill>
              <a:prstDash val="solid"/>
              <a:round/>
              <a:headEnd/>
              <a:tailEnd/>
            </a:ln>
          </p:spPr>
          <p:txBody>
            <a:bodyPr/>
            <a:lstStyle/>
            <a:p>
              <a:endParaRPr lang="el-GR"/>
            </a:p>
          </p:txBody>
        </p:sp>
        <p:sp>
          <p:nvSpPr>
            <p:cNvPr id="893" name="Line 890"/>
            <p:cNvSpPr>
              <a:spLocks noChangeShapeType="1"/>
            </p:cNvSpPr>
            <p:nvPr/>
          </p:nvSpPr>
          <p:spPr bwMode="auto">
            <a:xfrm>
              <a:off x="4401" y="2740"/>
              <a:ext cx="1" cy="1"/>
            </a:xfrm>
            <a:prstGeom prst="line">
              <a:avLst/>
            </a:prstGeom>
            <a:noFill/>
            <a:ln w="0">
              <a:solidFill>
                <a:srgbClr val="000000"/>
              </a:solidFill>
              <a:round/>
              <a:headEnd/>
              <a:tailEnd/>
            </a:ln>
          </p:spPr>
          <p:txBody>
            <a:bodyPr/>
            <a:lstStyle/>
            <a:p>
              <a:endParaRPr lang="el-GR"/>
            </a:p>
          </p:txBody>
        </p:sp>
        <p:sp>
          <p:nvSpPr>
            <p:cNvPr id="894" name="Freeform 891"/>
            <p:cNvSpPr>
              <a:spLocks/>
            </p:cNvSpPr>
            <p:nvPr/>
          </p:nvSpPr>
          <p:spPr bwMode="auto">
            <a:xfrm>
              <a:off x="4401" y="2740"/>
              <a:ext cx="92" cy="5"/>
            </a:xfrm>
            <a:custGeom>
              <a:avLst/>
              <a:gdLst/>
              <a:ahLst/>
              <a:cxnLst>
                <a:cxn ang="0">
                  <a:pos x="0" y="0"/>
                </a:cxn>
                <a:cxn ang="0">
                  <a:pos x="72" y="16"/>
                </a:cxn>
                <a:cxn ang="0">
                  <a:pos x="150" y="26"/>
                </a:cxn>
                <a:cxn ang="0">
                  <a:pos x="234" y="31"/>
                </a:cxn>
                <a:cxn ang="0">
                  <a:pos x="320" y="31"/>
                </a:cxn>
                <a:cxn ang="0">
                  <a:pos x="403" y="26"/>
                </a:cxn>
                <a:cxn ang="0">
                  <a:pos x="482" y="16"/>
                </a:cxn>
                <a:cxn ang="0">
                  <a:pos x="552" y="0"/>
                </a:cxn>
                <a:cxn ang="0">
                  <a:pos x="553" y="0"/>
                </a:cxn>
              </a:cxnLst>
              <a:rect l="0" t="0" r="r" b="b"/>
              <a:pathLst>
                <a:path w="553" h="31">
                  <a:moveTo>
                    <a:pt x="0" y="0"/>
                  </a:moveTo>
                  <a:lnTo>
                    <a:pt x="72" y="16"/>
                  </a:lnTo>
                  <a:lnTo>
                    <a:pt x="150" y="26"/>
                  </a:lnTo>
                  <a:lnTo>
                    <a:pt x="234" y="31"/>
                  </a:lnTo>
                  <a:lnTo>
                    <a:pt x="320" y="31"/>
                  </a:lnTo>
                  <a:lnTo>
                    <a:pt x="403" y="26"/>
                  </a:lnTo>
                  <a:lnTo>
                    <a:pt x="482" y="16"/>
                  </a:lnTo>
                  <a:lnTo>
                    <a:pt x="552" y="0"/>
                  </a:lnTo>
                  <a:lnTo>
                    <a:pt x="553" y="0"/>
                  </a:lnTo>
                </a:path>
              </a:pathLst>
            </a:custGeom>
            <a:noFill/>
            <a:ln w="0">
              <a:solidFill>
                <a:srgbClr val="000000"/>
              </a:solidFill>
              <a:prstDash val="solid"/>
              <a:round/>
              <a:headEnd/>
              <a:tailEnd/>
            </a:ln>
          </p:spPr>
          <p:txBody>
            <a:bodyPr/>
            <a:lstStyle/>
            <a:p>
              <a:endParaRPr lang="el-GR"/>
            </a:p>
          </p:txBody>
        </p:sp>
        <p:sp>
          <p:nvSpPr>
            <p:cNvPr id="895" name="Freeform 892"/>
            <p:cNvSpPr>
              <a:spLocks/>
            </p:cNvSpPr>
            <p:nvPr/>
          </p:nvSpPr>
          <p:spPr bwMode="auto">
            <a:xfrm>
              <a:off x="4493" y="2722"/>
              <a:ext cx="27" cy="18"/>
            </a:xfrm>
            <a:custGeom>
              <a:avLst/>
              <a:gdLst/>
              <a:ahLst/>
              <a:cxnLst>
                <a:cxn ang="0">
                  <a:pos x="0" y="110"/>
                </a:cxn>
                <a:cxn ang="0">
                  <a:pos x="56" y="93"/>
                </a:cxn>
                <a:cxn ang="0">
                  <a:pos x="102" y="72"/>
                </a:cxn>
                <a:cxn ang="0">
                  <a:pos x="135" y="50"/>
                </a:cxn>
                <a:cxn ang="0">
                  <a:pos x="155" y="25"/>
                </a:cxn>
                <a:cxn ang="0">
                  <a:pos x="162" y="0"/>
                </a:cxn>
                <a:cxn ang="0">
                  <a:pos x="163" y="0"/>
                </a:cxn>
              </a:cxnLst>
              <a:rect l="0" t="0" r="r" b="b"/>
              <a:pathLst>
                <a:path w="163" h="110">
                  <a:moveTo>
                    <a:pt x="0" y="110"/>
                  </a:moveTo>
                  <a:lnTo>
                    <a:pt x="56" y="93"/>
                  </a:lnTo>
                  <a:lnTo>
                    <a:pt x="102" y="72"/>
                  </a:lnTo>
                  <a:lnTo>
                    <a:pt x="135" y="50"/>
                  </a:lnTo>
                  <a:lnTo>
                    <a:pt x="155" y="25"/>
                  </a:lnTo>
                  <a:lnTo>
                    <a:pt x="162" y="0"/>
                  </a:lnTo>
                  <a:lnTo>
                    <a:pt x="163" y="0"/>
                  </a:lnTo>
                </a:path>
              </a:pathLst>
            </a:custGeom>
            <a:noFill/>
            <a:ln w="0">
              <a:solidFill>
                <a:srgbClr val="000000"/>
              </a:solidFill>
              <a:prstDash val="solid"/>
              <a:round/>
              <a:headEnd/>
              <a:tailEnd/>
            </a:ln>
          </p:spPr>
          <p:txBody>
            <a:bodyPr/>
            <a:lstStyle/>
            <a:p>
              <a:endParaRPr lang="el-GR"/>
            </a:p>
          </p:txBody>
        </p:sp>
        <p:sp>
          <p:nvSpPr>
            <p:cNvPr id="896" name="Freeform 893"/>
            <p:cNvSpPr>
              <a:spLocks/>
            </p:cNvSpPr>
            <p:nvPr/>
          </p:nvSpPr>
          <p:spPr bwMode="auto">
            <a:xfrm>
              <a:off x="4493" y="2703"/>
              <a:ext cx="27" cy="19"/>
            </a:xfrm>
            <a:custGeom>
              <a:avLst/>
              <a:gdLst/>
              <a:ahLst/>
              <a:cxnLst>
                <a:cxn ang="0">
                  <a:pos x="162" y="111"/>
                </a:cxn>
                <a:cxn ang="0">
                  <a:pos x="155" y="86"/>
                </a:cxn>
                <a:cxn ang="0">
                  <a:pos x="135" y="61"/>
                </a:cxn>
                <a:cxn ang="0">
                  <a:pos x="102" y="38"/>
                </a:cxn>
                <a:cxn ang="0">
                  <a:pos x="56" y="17"/>
                </a:cxn>
                <a:cxn ang="0">
                  <a:pos x="0" y="0"/>
                </a:cxn>
                <a:cxn ang="0">
                  <a:pos x="1" y="0"/>
                </a:cxn>
              </a:cxnLst>
              <a:rect l="0" t="0" r="r" b="b"/>
              <a:pathLst>
                <a:path w="162" h="111">
                  <a:moveTo>
                    <a:pt x="162" y="111"/>
                  </a:moveTo>
                  <a:lnTo>
                    <a:pt x="155" y="86"/>
                  </a:lnTo>
                  <a:lnTo>
                    <a:pt x="135" y="61"/>
                  </a:lnTo>
                  <a:lnTo>
                    <a:pt x="102" y="38"/>
                  </a:lnTo>
                  <a:lnTo>
                    <a:pt x="56" y="17"/>
                  </a:lnTo>
                  <a:lnTo>
                    <a:pt x="0" y="0"/>
                  </a:lnTo>
                  <a:lnTo>
                    <a:pt x="1" y="0"/>
                  </a:lnTo>
                </a:path>
              </a:pathLst>
            </a:custGeom>
            <a:noFill/>
            <a:ln w="0">
              <a:solidFill>
                <a:srgbClr val="000000"/>
              </a:solidFill>
              <a:prstDash val="solid"/>
              <a:round/>
              <a:headEnd/>
              <a:tailEnd/>
            </a:ln>
          </p:spPr>
          <p:txBody>
            <a:bodyPr/>
            <a:lstStyle/>
            <a:p>
              <a:endParaRPr lang="el-GR"/>
            </a:p>
          </p:txBody>
        </p:sp>
        <p:sp>
          <p:nvSpPr>
            <p:cNvPr id="897" name="Freeform 894"/>
            <p:cNvSpPr>
              <a:spLocks/>
            </p:cNvSpPr>
            <p:nvPr/>
          </p:nvSpPr>
          <p:spPr bwMode="auto">
            <a:xfrm>
              <a:off x="4401" y="2698"/>
              <a:ext cx="92" cy="5"/>
            </a:xfrm>
            <a:custGeom>
              <a:avLst/>
              <a:gdLst/>
              <a:ahLst/>
              <a:cxnLst>
                <a:cxn ang="0">
                  <a:pos x="552" y="31"/>
                </a:cxn>
                <a:cxn ang="0">
                  <a:pos x="482" y="15"/>
                </a:cxn>
                <a:cxn ang="0">
                  <a:pos x="403" y="5"/>
                </a:cxn>
                <a:cxn ang="0">
                  <a:pos x="320" y="0"/>
                </a:cxn>
                <a:cxn ang="0">
                  <a:pos x="234" y="0"/>
                </a:cxn>
                <a:cxn ang="0">
                  <a:pos x="150" y="5"/>
                </a:cxn>
                <a:cxn ang="0">
                  <a:pos x="72" y="15"/>
                </a:cxn>
                <a:cxn ang="0">
                  <a:pos x="0" y="31"/>
                </a:cxn>
                <a:cxn ang="0">
                  <a:pos x="1" y="31"/>
                </a:cxn>
              </a:cxnLst>
              <a:rect l="0" t="0" r="r" b="b"/>
              <a:pathLst>
                <a:path w="552" h="31">
                  <a:moveTo>
                    <a:pt x="552" y="31"/>
                  </a:moveTo>
                  <a:lnTo>
                    <a:pt x="482" y="15"/>
                  </a:lnTo>
                  <a:lnTo>
                    <a:pt x="403" y="5"/>
                  </a:lnTo>
                  <a:lnTo>
                    <a:pt x="320" y="0"/>
                  </a:lnTo>
                  <a:lnTo>
                    <a:pt x="234" y="0"/>
                  </a:lnTo>
                  <a:lnTo>
                    <a:pt x="150" y="5"/>
                  </a:lnTo>
                  <a:lnTo>
                    <a:pt x="72" y="15"/>
                  </a:lnTo>
                  <a:lnTo>
                    <a:pt x="0" y="31"/>
                  </a:lnTo>
                  <a:lnTo>
                    <a:pt x="1" y="31"/>
                  </a:lnTo>
                </a:path>
              </a:pathLst>
            </a:custGeom>
            <a:noFill/>
            <a:ln w="0">
              <a:solidFill>
                <a:srgbClr val="000000"/>
              </a:solidFill>
              <a:prstDash val="solid"/>
              <a:round/>
              <a:headEnd/>
              <a:tailEnd/>
            </a:ln>
          </p:spPr>
          <p:txBody>
            <a:bodyPr/>
            <a:lstStyle/>
            <a:p>
              <a:endParaRPr lang="el-GR"/>
            </a:p>
          </p:txBody>
        </p:sp>
        <p:sp>
          <p:nvSpPr>
            <p:cNvPr id="898" name="Line 895"/>
            <p:cNvSpPr>
              <a:spLocks noChangeShapeType="1"/>
            </p:cNvSpPr>
            <p:nvPr/>
          </p:nvSpPr>
          <p:spPr bwMode="auto">
            <a:xfrm>
              <a:off x="4401" y="2703"/>
              <a:ext cx="1" cy="1"/>
            </a:xfrm>
            <a:prstGeom prst="line">
              <a:avLst/>
            </a:prstGeom>
            <a:noFill/>
            <a:ln w="0">
              <a:solidFill>
                <a:srgbClr val="000000"/>
              </a:solidFill>
              <a:round/>
              <a:headEnd/>
              <a:tailEnd/>
            </a:ln>
          </p:spPr>
          <p:txBody>
            <a:bodyPr/>
            <a:lstStyle/>
            <a:p>
              <a:endParaRPr lang="el-GR"/>
            </a:p>
          </p:txBody>
        </p:sp>
        <p:sp>
          <p:nvSpPr>
            <p:cNvPr id="899" name="Freeform 896"/>
            <p:cNvSpPr>
              <a:spLocks/>
            </p:cNvSpPr>
            <p:nvPr/>
          </p:nvSpPr>
          <p:spPr bwMode="auto">
            <a:xfrm>
              <a:off x="4520" y="2722"/>
              <a:ext cx="143" cy="61"/>
            </a:xfrm>
            <a:custGeom>
              <a:avLst/>
              <a:gdLst/>
              <a:ahLst/>
              <a:cxnLst>
                <a:cxn ang="0">
                  <a:pos x="860" y="0"/>
                </a:cxn>
                <a:cxn ang="0">
                  <a:pos x="839" y="68"/>
                </a:cxn>
                <a:cxn ang="0">
                  <a:pos x="781" y="134"/>
                </a:cxn>
                <a:cxn ang="0">
                  <a:pos x="684" y="196"/>
                </a:cxn>
                <a:cxn ang="0">
                  <a:pos x="554" y="252"/>
                </a:cxn>
                <a:cxn ang="0">
                  <a:pos x="393" y="301"/>
                </a:cxn>
                <a:cxn ang="0">
                  <a:pos x="206" y="340"/>
                </a:cxn>
                <a:cxn ang="0">
                  <a:pos x="0" y="368"/>
                </a:cxn>
                <a:cxn ang="0">
                  <a:pos x="1" y="368"/>
                </a:cxn>
              </a:cxnLst>
              <a:rect l="0" t="0" r="r" b="b"/>
              <a:pathLst>
                <a:path w="860" h="368">
                  <a:moveTo>
                    <a:pt x="860" y="0"/>
                  </a:moveTo>
                  <a:lnTo>
                    <a:pt x="839" y="68"/>
                  </a:lnTo>
                  <a:lnTo>
                    <a:pt x="781" y="134"/>
                  </a:lnTo>
                  <a:lnTo>
                    <a:pt x="684" y="196"/>
                  </a:lnTo>
                  <a:lnTo>
                    <a:pt x="554" y="252"/>
                  </a:lnTo>
                  <a:lnTo>
                    <a:pt x="393" y="301"/>
                  </a:lnTo>
                  <a:lnTo>
                    <a:pt x="206" y="340"/>
                  </a:lnTo>
                  <a:lnTo>
                    <a:pt x="0" y="368"/>
                  </a:lnTo>
                  <a:lnTo>
                    <a:pt x="1" y="368"/>
                  </a:lnTo>
                </a:path>
              </a:pathLst>
            </a:custGeom>
            <a:noFill/>
            <a:ln w="0">
              <a:solidFill>
                <a:srgbClr val="000000"/>
              </a:solidFill>
              <a:prstDash val="solid"/>
              <a:round/>
              <a:headEnd/>
              <a:tailEnd/>
            </a:ln>
          </p:spPr>
          <p:txBody>
            <a:bodyPr/>
            <a:lstStyle/>
            <a:p>
              <a:endParaRPr lang="el-GR"/>
            </a:p>
          </p:txBody>
        </p:sp>
        <p:sp>
          <p:nvSpPr>
            <p:cNvPr id="900" name="Freeform 897"/>
            <p:cNvSpPr>
              <a:spLocks/>
            </p:cNvSpPr>
            <p:nvPr/>
          </p:nvSpPr>
          <p:spPr bwMode="auto">
            <a:xfrm>
              <a:off x="4493" y="2783"/>
              <a:ext cx="27" cy="2"/>
            </a:xfrm>
            <a:custGeom>
              <a:avLst/>
              <a:gdLst/>
              <a:ahLst/>
              <a:cxnLst>
                <a:cxn ang="0">
                  <a:pos x="162" y="0"/>
                </a:cxn>
                <a:cxn ang="0">
                  <a:pos x="0" y="14"/>
                </a:cxn>
                <a:cxn ang="0">
                  <a:pos x="1" y="14"/>
                </a:cxn>
              </a:cxnLst>
              <a:rect l="0" t="0" r="r" b="b"/>
              <a:pathLst>
                <a:path w="162" h="14">
                  <a:moveTo>
                    <a:pt x="162" y="0"/>
                  </a:moveTo>
                  <a:lnTo>
                    <a:pt x="0" y="14"/>
                  </a:lnTo>
                  <a:lnTo>
                    <a:pt x="1" y="14"/>
                  </a:lnTo>
                </a:path>
              </a:pathLst>
            </a:custGeom>
            <a:noFill/>
            <a:ln w="0">
              <a:solidFill>
                <a:srgbClr val="000000"/>
              </a:solidFill>
              <a:prstDash val="solid"/>
              <a:round/>
              <a:headEnd/>
              <a:tailEnd/>
            </a:ln>
          </p:spPr>
          <p:txBody>
            <a:bodyPr/>
            <a:lstStyle/>
            <a:p>
              <a:endParaRPr lang="el-GR"/>
            </a:p>
          </p:txBody>
        </p:sp>
        <p:sp>
          <p:nvSpPr>
            <p:cNvPr id="901" name="Freeform 898"/>
            <p:cNvSpPr>
              <a:spLocks/>
            </p:cNvSpPr>
            <p:nvPr/>
          </p:nvSpPr>
          <p:spPr bwMode="auto">
            <a:xfrm>
              <a:off x="4401" y="2785"/>
              <a:ext cx="92" cy="2"/>
            </a:xfrm>
            <a:custGeom>
              <a:avLst/>
              <a:gdLst/>
              <a:ahLst/>
              <a:cxnLst>
                <a:cxn ang="0">
                  <a:pos x="552" y="0"/>
                </a:cxn>
                <a:cxn ang="0">
                  <a:pos x="369" y="8"/>
                </a:cxn>
                <a:cxn ang="0">
                  <a:pos x="184" y="8"/>
                </a:cxn>
                <a:cxn ang="0">
                  <a:pos x="0" y="0"/>
                </a:cxn>
                <a:cxn ang="0">
                  <a:pos x="1" y="0"/>
                </a:cxn>
              </a:cxnLst>
              <a:rect l="0" t="0" r="r" b="b"/>
              <a:pathLst>
                <a:path w="552" h="8">
                  <a:moveTo>
                    <a:pt x="552" y="0"/>
                  </a:moveTo>
                  <a:lnTo>
                    <a:pt x="369" y="8"/>
                  </a:lnTo>
                  <a:lnTo>
                    <a:pt x="184" y="8"/>
                  </a:lnTo>
                  <a:lnTo>
                    <a:pt x="0" y="0"/>
                  </a:lnTo>
                  <a:lnTo>
                    <a:pt x="1" y="0"/>
                  </a:lnTo>
                </a:path>
              </a:pathLst>
            </a:custGeom>
            <a:noFill/>
            <a:ln w="0">
              <a:solidFill>
                <a:srgbClr val="000000"/>
              </a:solidFill>
              <a:prstDash val="solid"/>
              <a:round/>
              <a:headEnd/>
              <a:tailEnd/>
            </a:ln>
          </p:spPr>
          <p:txBody>
            <a:bodyPr/>
            <a:lstStyle/>
            <a:p>
              <a:endParaRPr lang="el-GR"/>
            </a:p>
          </p:txBody>
        </p:sp>
        <p:sp>
          <p:nvSpPr>
            <p:cNvPr id="902" name="Line 899"/>
            <p:cNvSpPr>
              <a:spLocks noChangeShapeType="1"/>
            </p:cNvSpPr>
            <p:nvPr/>
          </p:nvSpPr>
          <p:spPr bwMode="auto">
            <a:xfrm>
              <a:off x="4401" y="2785"/>
              <a:ext cx="1" cy="1"/>
            </a:xfrm>
            <a:prstGeom prst="line">
              <a:avLst/>
            </a:prstGeom>
            <a:noFill/>
            <a:ln w="0">
              <a:solidFill>
                <a:srgbClr val="000000"/>
              </a:solidFill>
              <a:round/>
              <a:headEnd/>
              <a:tailEnd/>
            </a:ln>
          </p:spPr>
          <p:txBody>
            <a:bodyPr/>
            <a:lstStyle/>
            <a:p>
              <a:endParaRPr lang="el-GR"/>
            </a:p>
          </p:txBody>
        </p:sp>
        <p:sp>
          <p:nvSpPr>
            <p:cNvPr id="903" name="Freeform 900"/>
            <p:cNvSpPr>
              <a:spLocks/>
            </p:cNvSpPr>
            <p:nvPr/>
          </p:nvSpPr>
          <p:spPr bwMode="auto">
            <a:xfrm>
              <a:off x="4374" y="2783"/>
              <a:ext cx="27" cy="2"/>
            </a:xfrm>
            <a:custGeom>
              <a:avLst/>
              <a:gdLst/>
              <a:ahLst/>
              <a:cxnLst>
                <a:cxn ang="0">
                  <a:pos x="161" y="14"/>
                </a:cxn>
                <a:cxn ang="0">
                  <a:pos x="0" y="0"/>
                </a:cxn>
                <a:cxn ang="0">
                  <a:pos x="1" y="0"/>
                </a:cxn>
              </a:cxnLst>
              <a:rect l="0" t="0" r="r" b="b"/>
              <a:pathLst>
                <a:path w="161" h="14">
                  <a:moveTo>
                    <a:pt x="161" y="14"/>
                  </a:moveTo>
                  <a:lnTo>
                    <a:pt x="0" y="0"/>
                  </a:lnTo>
                  <a:lnTo>
                    <a:pt x="1" y="0"/>
                  </a:lnTo>
                </a:path>
              </a:pathLst>
            </a:custGeom>
            <a:noFill/>
            <a:ln w="0">
              <a:solidFill>
                <a:srgbClr val="000000"/>
              </a:solidFill>
              <a:prstDash val="solid"/>
              <a:round/>
              <a:headEnd/>
              <a:tailEnd/>
            </a:ln>
          </p:spPr>
          <p:txBody>
            <a:bodyPr/>
            <a:lstStyle/>
            <a:p>
              <a:endParaRPr lang="el-GR"/>
            </a:p>
          </p:txBody>
        </p:sp>
        <p:sp>
          <p:nvSpPr>
            <p:cNvPr id="904" name="Freeform 901"/>
            <p:cNvSpPr>
              <a:spLocks/>
            </p:cNvSpPr>
            <p:nvPr/>
          </p:nvSpPr>
          <p:spPr bwMode="auto">
            <a:xfrm>
              <a:off x="4231" y="2722"/>
              <a:ext cx="143" cy="61"/>
            </a:xfrm>
            <a:custGeom>
              <a:avLst/>
              <a:gdLst/>
              <a:ahLst/>
              <a:cxnLst>
                <a:cxn ang="0">
                  <a:pos x="859" y="368"/>
                </a:cxn>
                <a:cxn ang="0">
                  <a:pos x="653" y="340"/>
                </a:cxn>
                <a:cxn ang="0">
                  <a:pos x="467" y="301"/>
                </a:cxn>
                <a:cxn ang="0">
                  <a:pos x="305" y="252"/>
                </a:cxn>
                <a:cxn ang="0">
                  <a:pos x="175" y="196"/>
                </a:cxn>
                <a:cxn ang="0">
                  <a:pos x="78" y="134"/>
                </a:cxn>
                <a:cxn ang="0">
                  <a:pos x="19" y="68"/>
                </a:cxn>
                <a:cxn ang="0">
                  <a:pos x="0" y="0"/>
                </a:cxn>
                <a:cxn ang="0">
                  <a:pos x="1" y="0"/>
                </a:cxn>
              </a:cxnLst>
              <a:rect l="0" t="0" r="r" b="b"/>
              <a:pathLst>
                <a:path w="859" h="368">
                  <a:moveTo>
                    <a:pt x="859" y="368"/>
                  </a:moveTo>
                  <a:lnTo>
                    <a:pt x="653" y="340"/>
                  </a:lnTo>
                  <a:lnTo>
                    <a:pt x="467" y="301"/>
                  </a:lnTo>
                  <a:lnTo>
                    <a:pt x="305" y="252"/>
                  </a:lnTo>
                  <a:lnTo>
                    <a:pt x="175" y="196"/>
                  </a:lnTo>
                  <a:lnTo>
                    <a:pt x="78" y="134"/>
                  </a:lnTo>
                  <a:lnTo>
                    <a:pt x="19" y="68"/>
                  </a:lnTo>
                  <a:lnTo>
                    <a:pt x="0" y="0"/>
                  </a:lnTo>
                  <a:lnTo>
                    <a:pt x="1" y="0"/>
                  </a:lnTo>
                </a:path>
              </a:pathLst>
            </a:custGeom>
            <a:noFill/>
            <a:ln w="0">
              <a:solidFill>
                <a:srgbClr val="000000"/>
              </a:solidFill>
              <a:prstDash val="solid"/>
              <a:round/>
              <a:headEnd/>
              <a:tailEnd/>
            </a:ln>
          </p:spPr>
          <p:txBody>
            <a:bodyPr/>
            <a:lstStyle/>
            <a:p>
              <a:endParaRPr lang="el-GR"/>
            </a:p>
          </p:txBody>
        </p:sp>
        <p:sp>
          <p:nvSpPr>
            <p:cNvPr id="905" name="Freeform 902"/>
            <p:cNvSpPr>
              <a:spLocks/>
            </p:cNvSpPr>
            <p:nvPr/>
          </p:nvSpPr>
          <p:spPr bwMode="auto">
            <a:xfrm>
              <a:off x="4493" y="2271"/>
              <a:ext cx="170" cy="63"/>
            </a:xfrm>
            <a:custGeom>
              <a:avLst/>
              <a:gdLst/>
              <a:ahLst/>
              <a:cxnLst>
                <a:cxn ang="0">
                  <a:pos x="1022" y="0"/>
                </a:cxn>
                <a:cxn ang="0">
                  <a:pos x="997" y="75"/>
                </a:cxn>
                <a:cxn ang="0">
                  <a:pos x="926" y="148"/>
                </a:cxn>
                <a:cxn ang="0">
                  <a:pos x="808" y="215"/>
                </a:cxn>
                <a:cxn ang="0">
                  <a:pos x="651" y="274"/>
                </a:cxn>
                <a:cxn ang="0">
                  <a:pos x="459" y="323"/>
                </a:cxn>
                <a:cxn ang="0">
                  <a:pos x="240" y="360"/>
                </a:cxn>
                <a:cxn ang="0">
                  <a:pos x="0" y="383"/>
                </a:cxn>
                <a:cxn ang="0">
                  <a:pos x="1" y="383"/>
                </a:cxn>
              </a:cxnLst>
              <a:rect l="0" t="0" r="r" b="b"/>
              <a:pathLst>
                <a:path w="1022" h="383">
                  <a:moveTo>
                    <a:pt x="1022" y="0"/>
                  </a:moveTo>
                  <a:lnTo>
                    <a:pt x="997" y="75"/>
                  </a:lnTo>
                  <a:lnTo>
                    <a:pt x="926" y="148"/>
                  </a:lnTo>
                  <a:lnTo>
                    <a:pt x="808" y="215"/>
                  </a:lnTo>
                  <a:lnTo>
                    <a:pt x="651" y="274"/>
                  </a:lnTo>
                  <a:lnTo>
                    <a:pt x="459" y="323"/>
                  </a:lnTo>
                  <a:lnTo>
                    <a:pt x="240" y="360"/>
                  </a:lnTo>
                  <a:lnTo>
                    <a:pt x="0" y="383"/>
                  </a:lnTo>
                  <a:lnTo>
                    <a:pt x="1" y="383"/>
                  </a:lnTo>
                </a:path>
              </a:pathLst>
            </a:custGeom>
            <a:noFill/>
            <a:ln w="0">
              <a:solidFill>
                <a:srgbClr val="000000"/>
              </a:solidFill>
              <a:prstDash val="solid"/>
              <a:round/>
              <a:headEnd/>
              <a:tailEnd/>
            </a:ln>
          </p:spPr>
          <p:txBody>
            <a:bodyPr/>
            <a:lstStyle/>
            <a:p>
              <a:endParaRPr lang="el-GR"/>
            </a:p>
          </p:txBody>
        </p:sp>
        <p:sp>
          <p:nvSpPr>
            <p:cNvPr id="906" name="Freeform 903"/>
            <p:cNvSpPr>
              <a:spLocks/>
            </p:cNvSpPr>
            <p:nvPr/>
          </p:nvSpPr>
          <p:spPr bwMode="auto">
            <a:xfrm>
              <a:off x="4401" y="2334"/>
              <a:ext cx="92" cy="2"/>
            </a:xfrm>
            <a:custGeom>
              <a:avLst/>
              <a:gdLst/>
              <a:ahLst/>
              <a:cxnLst>
                <a:cxn ang="0">
                  <a:pos x="552" y="0"/>
                </a:cxn>
                <a:cxn ang="0">
                  <a:pos x="369" y="8"/>
                </a:cxn>
                <a:cxn ang="0">
                  <a:pos x="184" y="8"/>
                </a:cxn>
                <a:cxn ang="0">
                  <a:pos x="0" y="0"/>
                </a:cxn>
                <a:cxn ang="0">
                  <a:pos x="1" y="0"/>
                </a:cxn>
              </a:cxnLst>
              <a:rect l="0" t="0" r="r" b="b"/>
              <a:pathLst>
                <a:path w="552" h="8">
                  <a:moveTo>
                    <a:pt x="552" y="0"/>
                  </a:moveTo>
                  <a:lnTo>
                    <a:pt x="369" y="8"/>
                  </a:lnTo>
                  <a:lnTo>
                    <a:pt x="184" y="8"/>
                  </a:lnTo>
                  <a:lnTo>
                    <a:pt x="0" y="0"/>
                  </a:lnTo>
                  <a:lnTo>
                    <a:pt x="1" y="0"/>
                  </a:lnTo>
                </a:path>
              </a:pathLst>
            </a:custGeom>
            <a:noFill/>
            <a:ln w="0">
              <a:solidFill>
                <a:srgbClr val="000000"/>
              </a:solidFill>
              <a:prstDash val="solid"/>
              <a:round/>
              <a:headEnd/>
              <a:tailEnd/>
            </a:ln>
          </p:spPr>
          <p:txBody>
            <a:bodyPr/>
            <a:lstStyle/>
            <a:p>
              <a:endParaRPr lang="el-GR"/>
            </a:p>
          </p:txBody>
        </p:sp>
        <p:sp>
          <p:nvSpPr>
            <p:cNvPr id="907" name="Freeform 904"/>
            <p:cNvSpPr>
              <a:spLocks/>
            </p:cNvSpPr>
            <p:nvPr/>
          </p:nvSpPr>
          <p:spPr bwMode="auto">
            <a:xfrm>
              <a:off x="4231" y="2271"/>
              <a:ext cx="170" cy="63"/>
            </a:xfrm>
            <a:custGeom>
              <a:avLst/>
              <a:gdLst/>
              <a:ahLst/>
              <a:cxnLst>
                <a:cxn ang="0">
                  <a:pos x="1020" y="383"/>
                </a:cxn>
                <a:cxn ang="0">
                  <a:pos x="782" y="360"/>
                </a:cxn>
                <a:cxn ang="0">
                  <a:pos x="563" y="323"/>
                </a:cxn>
                <a:cxn ang="0">
                  <a:pos x="370" y="274"/>
                </a:cxn>
                <a:cxn ang="0">
                  <a:pos x="212" y="215"/>
                </a:cxn>
                <a:cxn ang="0">
                  <a:pos x="96" y="148"/>
                </a:cxn>
                <a:cxn ang="0">
                  <a:pos x="24" y="75"/>
                </a:cxn>
                <a:cxn ang="0">
                  <a:pos x="0" y="0"/>
                </a:cxn>
                <a:cxn ang="0">
                  <a:pos x="1" y="0"/>
                </a:cxn>
              </a:cxnLst>
              <a:rect l="0" t="0" r="r" b="b"/>
              <a:pathLst>
                <a:path w="1020" h="383">
                  <a:moveTo>
                    <a:pt x="1020" y="383"/>
                  </a:moveTo>
                  <a:lnTo>
                    <a:pt x="782" y="360"/>
                  </a:lnTo>
                  <a:lnTo>
                    <a:pt x="563" y="323"/>
                  </a:lnTo>
                  <a:lnTo>
                    <a:pt x="370" y="274"/>
                  </a:lnTo>
                  <a:lnTo>
                    <a:pt x="212" y="215"/>
                  </a:lnTo>
                  <a:lnTo>
                    <a:pt x="96" y="148"/>
                  </a:lnTo>
                  <a:lnTo>
                    <a:pt x="24" y="75"/>
                  </a:lnTo>
                  <a:lnTo>
                    <a:pt x="0" y="0"/>
                  </a:lnTo>
                  <a:lnTo>
                    <a:pt x="1" y="0"/>
                  </a:lnTo>
                </a:path>
              </a:pathLst>
            </a:custGeom>
            <a:noFill/>
            <a:ln w="0">
              <a:solidFill>
                <a:srgbClr val="000000"/>
              </a:solidFill>
              <a:prstDash val="solid"/>
              <a:round/>
              <a:headEnd/>
              <a:tailEnd/>
            </a:ln>
          </p:spPr>
          <p:txBody>
            <a:bodyPr/>
            <a:lstStyle/>
            <a:p>
              <a:endParaRPr lang="el-GR"/>
            </a:p>
          </p:txBody>
        </p:sp>
        <p:sp>
          <p:nvSpPr>
            <p:cNvPr id="908" name="Freeform 905"/>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909" name="Freeform 906"/>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910" name="Freeform 907"/>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911" name="Freeform 908"/>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912" name="Freeform 909"/>
            <p:cNvSpPr>
              <a:spLocks/>
            </p:cNvSpPr>
            <p:nvPr/>
          </p:nvSpPr>
          <p:spPr bwMode="auto">
            <a:xfrm>
              <a:off x="4401" y="2721"/>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913" name="Freeform 910"/>
            <p:cNvSpPr>
              <a:spLocks/>
            </p:cNvSpPr>
            <p:nvPr/>
          </p:nvSpPr>
          <p:spPr bwMode="auto">
            <a:xfrm>
              <a:off x="4401" y="2722"/>
              <a:ext cx="1" cy="1"/>
            </a:xfrm>
            <a:custGeom>
              <a:avLst/>
              <a:gdLst/>
              <a:ahLst/>
              <a:cxnLst>
                <a:cxn ang="0">
                  <a:pos x="0" y="0"/>
                </a:cxn>
                <a:cxn ang="0">
                  <a:pos x="0" y="1"/>
                </a:cxn>
                <a:cxn ang="0">
                  <a:pos x="1" y="1"/>
                </a:cxn>
              </a:cxnLst>
              <a:rect l="0" t="0" r="r" b="b"/>
              <a:pathLst>
                <a:path w="1" h="1">
                  <a:moveTo>
                    <a:pt x="0" y="0"/>
                  </a:moveTo>
                  <a:lnTo>
                    <a:pt x="0" y="1"/>
                  </a:lnTo>
                  <a:lnTo>
                    <a:pt x="1" y="1"/>
                  </a:lnTo>
                </a:path>
              </a:pathLst>
            </a:custGeom>
            <a:noFill/>
            <a:ln w="0">
              <a:solidFill>
                <a:srgbClr val="000000"/>
              </a:solidFill>
              <a:prstDash val="solid"/>
              <a:round/>
              <a:headEnd/>
              <a:tailEnd/>
            </a:ln>
          </p:spPr>
          <p:txBody>
            <a:bodyPr/>
            <a:lstStyle/>
            <a:p>
              <a:endParaRPr lang="el-GR"/>
            </a:p>
          </p:txBody>
        </p:sp>
        <p:sp>
          <p:nvSpPr>
            <p:cNvPr id="914" name="Freeform 911"/>
            <p:cNvSpPr>
              <a:spLocks/>
            </p:cNvSpPr>
            <p:nvPr/>
          </p:nvSpPr>
          <p:spPr bwMode="auto">
            <a:xfrm>
              <a:off x="4401" y="2722"/>
              <a:ext cx="46" cy="15"/>
            </a:xfrm>
            <a:custGeom>
              <a:avLst/>
              <a:gdLst/>
              <a:ahLst/>
              <a:cxnLst>
                <a:cxn ang="0">
                  <a:pos x="0" y="0"/>
                </a:cxn>
                <a:cxn ang="0">
                  <a:pos x="7" y="17"/>
                </a:cxn>
                <a:cxn ang="0">
                  <a:pos x="24" y="34"/>
                </a:cxn>
                <a:cxn ang="0">
                  <a:pos x="49" y="50"/>
                </a:cxn>
                <a:cxn ang="0">
                  <a:pos x="83" y="63"/>
                </a:cxn>
                <a:cxn ang="0">
                  <a:pos x="125" y="74"/>
                </a:cxn>
                <a:cxn ang="0">
                  <a:pos x="173" y="82"/>
                </a:cxn>
                <a:cxn ang="0">
                  <a:pos x="224" y="87"/>
                </a:cxn>
                <a:cxn ang="0">
                  <a:pos x="276" y="89"/>
                </a:cxn>
                <a:cxn ang="0">
                  <a:pos x="277" y="89"/>
                </a:cxn>
              </a:cxnLst>
              <a:rect l="0" t="0" r="r" b="b"/>
              <a:pathLst>
                <a:path w="277" h="89">
                  <a:moveTo>
                    <a:pt x="0" y="0"/>
                  </a:moveTo>
                  <a:lnTo>
                    <a:pt x="7" y="17"/>
                  </a:lnTo>
                  <a:lnTo>
                    <a:pt x="24" y="34"/>
                  </a:lnTo>
                  <a:lnTo>
                    <a:pt x="49" y="50"/>
                  </a:lnTo>
                  <a:lnTo>
                    <a:pt x="83" y="63"/>
                  </a:lnTo>
                  <a:lnTo>
                    <a:pt x="125" y="74"/>
                  </a:lnTo>
                  <a:lnTo>
                    <a:pt x="173" y="82"/>
                  </a:lnTo>
                  <a:lnTo>
                    <a:pt x="224" y="87"/>
                  </a:lnTo>
                  <a:lnTo>
                    <a:pt x="276" y="89"/>
                  </a:lnTo>
                  <a:lnTo>
                    <a:pt x="277" y="89"/>
                  </a:lnTo>
                </a:path>
              </a:pathLst>
            </a:custGeom>
            <a:noFill/>
            <a:ln w="0">
              <a:solidFill>
                <a:srgbClr val="000000"/>
              </a:solidFill>
              <a:prstDash val="solid"/>
              <a:round/>
              <a:headEnd/>
              <a:tailEnd/>
            </a:ln>
          </p:spPr>
          <p:txBody>
            <a:bodyPr/>
            <a:lstStyle/>
            <a:p>
              <a:endParaRPr lang="el-GR"/>
            </a:p>
          </p:txBody>
        </p:sp>
        <p:sp>
          <p:nvSpPr>
            <p:cNvPr id="915" name="Freeform 912"/>
            <p:cNvSpPr>
              <a:spLocks/>
            </p:cNvSpPr>
            <p:nvPr/>
          </p:nvSpPr>
          <p:spPr bwMode="auto">
            <a:xfrm>
              <a:off x="4447" y="2722"/>
              <a:ext cx="46" cy="15"/>
            </a:xfrm>
            <a:custGeom>
              <a:avLst/>
              <a:gdLst/>
              <a:ahLst/>
              <a:cxnLst>
                <a:cxn ang="0">
                  <a:pos x="0" y="90"/>
                </a:cxn>
                <a:cxn ang="0">
                  <a:pos x="55" y="88"/>
                </a:cxn>
                <a:cxn ang="0">
                  <a:pos x="106" y="83"/>
                </a:cxn>
                <a:cxn ang="0">
                  <a:pos x="154" y="75"/>
                </a:cxn>
                <a:cxn ang="0">
                  <a:pos x="195" y="64"/>
                </a:cxn>
                <a:cxn ang="0">
                  <a:pos x="230" y="50"/>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916" name="Freeform 913"/>
            <p:cNvSpPr>
              <a:spLocks/>
            </p:cNvSpPr>
            <p:nvPr/>
          </p:nvSpPr>
          <p:spPr bwMode="auto">
            <a:xfrm>
              <a:off x="4447" y="2707"/>
              <a:ext cx="46" cy="15"/>
            </a:xfrm>
            <a:custGeom>
              <a:avLst/>
              <a:gdLst/>
              <a:ahLst/>
              <a:cxnLst>
                <a:cxn ang="0">
                  <a:pos x="276" y="91"/>
                </a:cxn>
                <a:cxn ang="0">
                  <a:pos x="272" y="75"/>
                </a:cxn>
                <a:cxn ang="0">
                  <a:pos x="260" y="60"/>
                </a:cxn>
                <a:cxn ang="0">
                  <a:pos x="240" y="46"/>
                </a:cxn>
                <a:cxn ang="0">
                  <a:pos x="212" y="33"/>
                </a:cxn>
                <a:cxn ang="0">
                  <a:pos x="178" y="21"/>
                </a:cxn>
                <a:cxn ang="0">
                  <a:pos x="138" y="12"/>
                </a:cxn>
                <a:cxn ang="0">
                  <a:pos x="95" y="6"/>
                </a:cxn>
                <a:cxn ang="0">
                  <a:pos x="49" y="2"/>
                </a:cxn>
                <a:cxn ang="0">
                  <a:pos x="0" y="0"/>
                </a:cxn>
                <a:cxn ang="0">
                  <a:pos x="1" y="0"/>
                </a:cxn>
              </a:cxnLst>
              <a:rect l="0" t="0" r="r" b="b"/>
              <a:pathLst>
                <a:path w="276" h="91">
                  <a:moveTo>
                    <a:pt x="276" y="91"/>
                  </a:moveTo>
                  <a:lnTo>
                    <a:pt x="272" y="75"/>
                  </a:lnTo>
                  <a:lnTo>
                    <a:pt x="260" y="60"/>
                  </a:lnTo>
                  <a:lnTo>
                    <a:pt x="240" y="46"/>
                  </a:lnTo>
                  <a:lnTo>
                    <a:pt x="212" y="33"/>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917" name="Freeform 914"/>
            <p:cNvSpPr>
              <a:spLocks/>
            </p:cNvSpPr>
            <p:nvPr/>
          </p:nvSpPr>
          <p:spPr bwMode="auto">
            <a:xfrm>
              <a:off x="4401" y="2707"/>
              <a:ext cx="46" cy="14"/>
            </a:xfrm>
            <a:custGeom>
              <a:avLst/>
              <a:gdLst/>
              <a:ahLst/>
              <a:cxnLst>
                <a:cxn ang="0">
                  <a:pos x="276" y="0"/>
                </a:cxn>
                <a:cxn ang="0">
                  <a:pos x="223" y="2"/>
                </a:cxn>
                <a:cxn ang="0">
                  <a:pos x="173" y="7"/>
                </a:cxn>
                <a:cxn ang="0">
                  <a:pos x="125" y="15"/>
                </a:cxn>
                <a:cxn ang="0">
                  <a:pos x="83" y="27"/>
                </a:cxn>
                <a:cxn ang="0">
                  <a:pos x="49" y="40"/>
                </a:cxn>
                <a:cxn ang="0">
                  <a:pos x="24" y="55"/>
                </a:cxn>
                <a:cxn ang="0">
                  <a:pos x="7" y="72"/>
                </a:cxn>
                <a:cxn ang="0">
                  <a:pos x="0" y="89"/>
                </a:cxn>
                <a:cxn ang="0">
                  <a:pos x="1" y="89"/>
                </a:cxn>
              </a:cxnLst>
              <a:rect l="0" t="0" r="r" b="b"/>
              <a:pathLst>
                <a:path w="276" h="89">
                  <a:moveTo>
                    <a:pt x="276" y="0"/>
                  </a:moveTo>
                  <a:lnTo>
                    <a:pt x="223" y="2"/>
                  </a:lnTo>
                  <a:lnTo>
                    <a:pt x="173" y="7"/>
                  </a:lnTo>
                  <a:lnTo>
                    <a:pt x="125" y="15"/>
                  </a:lnTo>
                  <a:lnTo>
                    <a:pt x="83" y="27"/>
                  </a:lnTo>
                  <a:lnTo>
                    <a:pt x="49" y="40"/>
                  </a:lnTo>
                  <a:lnTo>
                    <a:pt x="24" y="55"/>
                  </a:lnTo>
                  <a:lnTo>
                    <a:pt x="7" y="72"/>
                  </a:lnTo>
                  <a:lnTo>
                    <a:pt x="0" y="89"/>
                  </a:lnTo>
                  <a:lnTo>
                    <a:pt x="1" y="89"/>
                  </a:lnTo>
                </a:path>
              </a:pathLst>
            </a:custGeom>
            <a:noFill/>
            <a:ln w="0">
              <a:solidFill>
                <a:srgbClr val="000000"/>
              </a:solidFill>
              <a:prstDash val="solid"/>
              <a:round/>
              <a:headEnd/>
              <a:tailEnd/>
            </a:ln>
          </p:spPr>
          <p:txBody>
            <a:bodyPr/>
            <a:lstStyle/>
            <a:p>
              <a:endParaRPr lang="el-GR"/>
            </a:p>
          </p:txBody>
        </p:sp>
        <p:sp>
          <p:nvSpPr>
            <p:cNvPr id="918" name="Freeform 915"/>
            <p:cNvSpPr>
              <a:spLocks/>
            </p:cNvSpPr>
            <p:nvPr/>
          </p:nvSpPr>
          <p:spPr bwMode="auto">
            <a:xfrm>
              <a:off x="4447" y="2255"/>
              <a:ext cx="46" cy="16"/>
            </a:xfrm>
            <a:custGeom>
              <a:avLst/>
              <a:gdLst/>
              <a:ahLst/>
              <a:cxnLst>
                <a:cxn ang="0">
                  <a:pos x="276" y="90"/>
                </a:cxn>
                <a:cxn ang="0">
                  <a:pos x="272" y="74"/>
                </a:cxn>
                <a:cxn ang="0">
                  <a:pos x="260" y="59"/>
                </a:cxn>
                <a:cxn ang="0">
                  <a:pos x="240" y="45"/>
                </a:cxn>
                <a:cxn ang="0">
                  <a:pos x="212" y="32"/>
                </a:cxn>
                <a:cxn ang="0">
                  <a:pos x="178" y="21"/>
                </a:cxn>
                <a:cxn ang="0">
                  <a:pos x="138" y="12"/>
                </a:cxn>
                <a:cxn ang="0">
                  <a:pos x="95" y="6"/>
                </a:cxn>
                <a:cxn ang="0">
                  <a:pos x="49" y="2"/>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919" name="Freeform 916"/>
            <p:cNvSpPr>
              <a:spLocks/>
            </p:cNvSpPr>
            <p:nvPr/>
          </p:nvSpPr>
          <p:spPr bwMode="auto">
            <a:xfrm>
              <a:off x="4401" y="2271"/>
              <a:ext cx="46" cy="15"/>
            </a:xfrm>
            <a:custGeom>
              <a:avLst/>
              <a:gdLst/>
              <a:ahLst/>
              <a:cxnLst>
                <a:cxn ang="0">
                  <a:pos x="0" y="0"/>
                </a:cxn>
                <a:cxn ang="0">
                  <a:pos x="7" y="18"/>
                </a:cxn>
                <a:cxn ang="0">
                  <a:pos x="22" y="35"/>
                </a:cxn>
                <a:cxn ang="0">
                  <a:pos x="48" y="50"/>
                </a:cxn>
                <a:cxn ang="0">
                  <a:pos x="82" y="64"/>
                </a:cxn>
                <a:cxn ang="0">
                  <a:pos x="123" y="75"/>
                </a:cxn>
                <a:cxn ang="0">
                  <a:pos x="172" y="83"/>
                </a:cxn>
                <a:cxn ang="0">
                  <a:pos x="223" y="88"/>
                </a:cxn>
                <a:cxn ang="0">
                  <a:pos x="276" y="90"/>
                </a:cxn>
                <a:cxn ang="0">
                  <a:pos x="277" y="90"/>
                </a:cxn>
              </a:cxnLst>
              <a:rect l="0" t="0" r="r" b="b"/>
              <a:pathLst>
                <a:path w="277" h="90">
                  <a:moveTo>
                    <a:pt x="0" y="0"/>
                  </a:moveTo>
                  <a:lnTo>
                    <a:pt x="7" y="18"/>
                  </a:lnTo>
                  <a:lnTo>
                    <a:pt x="22" y="35"/>
                  </a:lnTo>
                  <a:lnTo>
                    <a:pt x="48" y="50"/>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920" name="Freeform 917"/>
            <p:cNvSpPr>
              <a:spLocks/>
            </p:cNvSpPr>
            <p:nvPr/>
          </p:nvSpPr>
          <p:spPr bwMode="auto">
            <a:xfrm>
              <a:off x="4447" y="2271"/>
              <a:ext cx="46" cy="15"/>
            </a:xfrm>
            <a:custGeom>
              <a:avLst/>
              <a:gdLst/>
              <a:ahLst/>
              <a:cxnLst>
                <a:cxn ang="0">
                  <a:pos x="0" y="90"/>
                </a:cxn>
                <a:cxn ang="0">
                  <a:pos x="55" y="88"/>
                </a:cxn>
                <a:cxn ang="0">
                  <a:pos x="106" y="83"/>
                </a:cxn>
                <a:cxn ang="0">
                  <a:pos x="154" y="75"/>
                </a:cxn>
                <a:cxn ang="0">
                  <a:pos x="195" y="64"/>
                </a:cxn>
                <a:cxn ang="0">
                  <a:pos x="230" y="50"/>
                </a:cxn>
                <a:cxn ang="0">
                  <a:pos x="256" y="35"/>
                </a:cxn>
                <a:cxn ang="0">
                  <a:pos x="271" y="18"/>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5"/>
                  </a:lnTo>
                  <a:lnTo>
                    <a:pt x="271" y="18"/>
                  </a:lnTo>
                  <a:lnTo>
                    <a:pt x="276" y="0"/>
                  </a:lnTo>
                  <a:lnTo>
                    <a:pt x="277" y="0"/>
                  </a:lnTo>
                </a:path>
              </a:pathLst>
            </a:custGeom>
            <a:noFill/>
            <a:ln w="0">
              <a:solidFill>
                <a:srgbClr val="000000"/>
              </a:solidFill>
              <a:prstDash val="solid"/>
              <a:round/>
              <a:headEnd/>
              <a:tailEnd/>
            </a:ln>
          </p:spPr>
          <p:txBody>
            <a:bodyPr/>
            <a:lstStyle/>
            <a:p>
              <a:endParaRPr lang="el-GR"/>
            </a:p>
          </p:txBody>
        </p:sp>
        <p:sp>
          <p:nvSpPr>
            <p:cNvPr id="921" name="Freeform 918"/>
            <p:cNvSpPr>
              <a:spLocks/>
            </p:cNvSpPr>
            <p:nvPr/>
          </p:nvSpPr>
          <p:spPr bwMode="auto">
            <a:xfrm>
              <a:off x="4401" y="2255"/>
              <a:ext cx="46" cy="16"/>
            </a:xfrm>
            <a:custGeom>
              <a:avLst/>
              <a:gdLst/>
              <a:ahLst/>
              <a:cxnLst>
                <a:cxn ang="0">
                  <a:pos x="276" y="0"/>
                </a:cxn>
                <a:cxn ang="0">
                  <a:pos x="229" y="2"/>
                </a:cxn>
                <a:cxn ang="0">
                  <a:pos x="183" y="6"/>
                </a:cxn>
                <a:cxn ang="0">
                  <a:pos x="138" y="12"/>
                </a:cxn>
                <a:cxn ang="0">
                  <a:pos x="99" y="21"/>
                </a:cxn>
                <a:cxn ang="0">
                  <a:pos x="65" y="32"/>
                </a:cxn>
                <a:cxn ang="0">
                  <a:pos x="38" y="45"/>
                </a:cxn>
                <a:cxn ang="0">
                  <a:pos x="18" y="59"/>
                </a:cxn>
                <a:cxn ang="0">
                  <a:pos x="6" y="74"/>
                </a:cxn>
                <a:cxn ang="0">
                  <a:pos x="0" y="90"/>
                </a:cxn>
                <a:cxn ang="0">
                  <a:pos x="1" y="90"/>
                </a:cxn>
              </a:cxnLst>
              <a:rect l="0" t="0" r="r" b="b"/>
              <a:pathLst>
                <a:path w="276" h="90">
                  <a:moveTo>
                    <a:pt x="276" y="0"/>
                  </a:moveTo>
                  <a:lnTo>
                    <a:pt x="229" y="2"/>
                  </a:lnTo>
                  <a:lnTo>
                    <a:pt x="183" y="6"/>
                  </a:lnTo>
                  <a:lnTo>
                    <a:pt x="138" y="12"/>
                  </a:lnTo>
                  <a:lnTo>
                    <a:pt x="99" y="21"/>
                  </a:lnTo>
                  <a:lnTo>
                    <a:pt x="65" y="32"/>
                  </a:lnTo>
                  <a:lnTo>
                    <a:pt x="38" y="45"/>
                  </a:lnTo>
                  <a:lnTo>
                    <a:pt x="18" y="59"/>
                  </a:lnTo>
                  <a:lnTo>
                    <a:pt x="6" y="74"/>
                  </a:lnTo>
                  <a:lnTo>
                    <a:pt x="0" y="90"/>
                  </a:lnTo>
                  <a:lnTo>
                    <a:pt x="1" y="90"/>
                  </a:lnTo>
                </a:path>
              </a:pathLst>
            </a:custGeom>
            <a:noFill/>
            <a:ln w="0">
              <a:solidFill>
                <a:srgbClr val="000000"/>
              </a:solidFill>
              <a:prstDash val="solid"/>
              <a:round/>
              <a:headEnd/>
              <a:tailEnd/>
            </a:ln>
          </p:spPr>
          <p:txBody>
            <a:bodyPr/>
            <a:lstStyle/>
            <a:p>
              <a:endParaRPr lang="el-GR"/>
            </a:p>
          </p:txBody>
        </p:sp>
        <p:sp>
          <p:nvSpPr>
            <p:cNvPr id="922" name="Freeform 919"/>
            <p:cNvSpPr>
              <a:spLocks/>
            </p:cNvSpPr>
            <p:nvPr/>
          </p:nvSpPr>
          <p:spPr bwMode="auto">
            <a:xfrm>
              <a:off x="4401" y="2271"/>
              <a:ext cx="46" cy="15"/>
            </a:xfrm>
            <a:custGeom>
              <a:avLst/>
              <a:gdLst/>
              <a:ahLst/>
              <a:cxnLst>
                <a:cxn ang="0">
                  <a:pos x="0" y="0"/>
                </a:cxn>
                <a:cxn ang="0">
                  <a:pos x="7" y="18"/>
                </a:cxn>
                <a:cxn ang="0">
                  <a:pos x="22" y="35"/>
                </a:cxn>
                <a:cxn ang="0">
                  <a:pos x="48" y="50"/>
                </a:cxn>
                <a:cxn ang="0">
                  <a:pos x="82" y="64"/>
                </a:cxn>
                <a:cxn ang="0">
                  <a:pos x="123" y="75"/>
                </a:cxn>
                <a:cxn ang="0">
                  <a:pos x="172" y="83"/>
                </a:cxn>
                <a:cxn ang="0">
                  <a:pos x="223" y="88"/>
                </a:cxn>
                <a:cxn ang="0">
                  <a:pos x="276" y="90"/>
                </a:cxn>
                <a:cxn ang="0">
                  <a:pos x="277" y="90"/>
                </a:cxn>
              </a:cxnLst>
              <a:rect l="0" t="0" r="r" b="b"/>
              <a:pathLst>
                <a:path w="277" h="90">
                  <a:moveTo>
                    <a:pt x="0" y="0"/>
                  </a:moveTo>
                  <a:lnTo>
                    <a:pt x="7" y="18"/>
                  </a:lnTo>
                  <a:lnTo>
                    <a:pt x="22" y="35"/>
                  </a:lnTo>
                  <a:lnTo>
                    <a:pt x="48" y="50"/>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923" name="Freeform 920"/>
            <p:cNvSpPr>
              <a:spLocks/>
            </p:cNvSpPr>
            <p:nvPr/>
          </p:nvSpPr>
          <p:spPr bwMode="auto">
            <a:xfrm>
              <a:off x="4447" y="2271"/>
              <a:ext cx="46" cy="15"/>
            </a:xfrm>
            <a:custGeom>
              <a:avLst/>
              <a:gdLst/>
              <a:ahLst/>
              <a:cxnLst>
                <a:cxn ang="0">
                  <a:pos x="0" y="90"/>
                </a:cxn>
                <a:cxn ang="0">
                  <a:pos x="55" y="88"/>
                </a:cxn>
                <a:cxn ang="0">
                  <a:pos x="106" y="83"/>
                </a:cxn>
                <a:cxn ang="0">
                  <a:pos x="154" y="75"/>
                </a:cxn>
                <a:cxn ang="0">
                  <a:pos x="195" y="64"/>
                </a:cxn>
                <a:cxn ang="0">
                  <a:pos x="230" y="50"/>
                </a:cxn>
                <a:cxn ang="0">
                  <a:pos x="256" y="35"/>
                </a:cxn>
                <a:cxn ang="0">
                  <a:pos x="271" y="18"/>
                </a:cxn>
                <a:cxn ang="0">
                  <a:pos x="276" y="0"/>
                </a:cxn>
                <a:cxn ang="0">
                  <a:pos x="277" y="0"/>
                </a:cxn>
              </a:cxnLst>
              <a:rect l="0" t="0" r="r" b="b"/>
              <a:pathLst>
                <a:path w="277" h="90">
                  <a:moveTo>
                    <a:pt x="0" y="90"/>
                  </a:moveTo>
                  <a:lnTo>
                    <a:pt x="55" y="88"/>
                  </a:lnTo>
                  <a:lnTo>
                    <a:pt x="106" y="83"/>
                  </a:lnTo>
                  <a:lnTo>
                    <a:pt x="154" y="75"/>
                  </a:lnTo>
                  <a:lnTo>
                    <a:pt x="195" y="64"/>
                  </a:lnTo>
                  <a:lnTo>
                    <a:pt x="230" y="50"/>
                  </a:lnTo>
                  <a:lnTo>
                    <a:pt x="256" y="35"/>
                  </a:lnTo>
                  <a:lnTo>
                    <a:pt x="271" y="18"/>
                  </a:lnTo>
                  <a:lnTo>
                    <a:pt x="276" y="0"/>
                  </a:lnTo>
                  <a:lnTo>
                    <a:pt x="277" y="0"/>
                  </a:lnTo>
                </a:path>
              </a:pathLst>
            </a:custGeom>
            <a:noFill/>
            <a:ln w="0">
              <a:solidFill>
                <a:srgbClr val="000000"/>
              </a:solidFill>
              <a:prstDash val="solid"/>
              <a:round/>
              <a:headEnd/>
              <a:tailEnd/>
            </a:ln>
          </p:spPr>
          <p:txBody>
            <a:bodyPr/>
            <a:lstStyle/>
            <a:p>
              <a:endParaRPr lang="el-GR"/>
            </a:p>
          </p:txBody>
        </p:sp>
        <p:sp>
          <p:nvSpPr>
            <p:cNvPr id="924" name="Freeform 921"/>
            <p:cNvSpPr>
              <a:spLocks/>
            </p:cNvSpPr>
            <p:nvPr/>
          </p:nvSpPr>
          <p:spPr bwMode="auto">
            <a:xfrm>
              <a:off x="4447" y="2255"/>
              <a:ext cx="46" cy="16"/>
            </a:xfrm>
            <a:custGeom>
              <a:avLst/>
              <a:gdLst/>
              <a:ahLst/>
              <a:cxnLst>
                <a:cxn ang="0">
                  <a:pos x="276" y="90"/>
                </a:cxn>
                <a:cxn ang="0">
                  <a:pos x="272" y="74"/>
                </a:cxn>
                <a:cxn ang="0">
                  <a:pos x="260" y="59"/>
                </a:cxn>
                <a:cxn ang="0">
                  <a:pos x="240" y="45"/>
                </a:cxn>
                <a:cxn ang="0">
                  <a:pos x="212" y="32"/>
                </a:cxn>
                <a:cxn ang="0">
                  <a:pos x="178" y="21"/>
                </a:cxn>
                <a:cxn ang="0">
                  <a:pos x="138" y="12"/>
                </a:cxn>
                <a:cxn ang="0">
                  <a:pos x="95" y="6"/>
                </a:cxn>
                <a:cxn ang="0">
                  <a:pos x="49" y="2"/>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6"/>
                  </a:lnTo>
                  <a:lnTo>
                    <a:pt x="49" y="2"/>
                  </a:lnTo>
                  <a:lnTo>
                    <a:pt x="0" y="0"/>
                  </a:lnTo>
                  <a:lnTo>
                    <a:pt x="1" y="0"/>
                  </a:lnTo>
                </a:path>
              </a:pathLst>
            </a:custGeom>
            <a:noFill/>
            <a:ln w="0">
              <a:solidFill>
                <a:srgbClr val="000000"/>
              </a:solidFill>
              <a:prstDash val="solid"/>
              <a:round/>
              <a:headEnd/>
              <a:tailEnd/>
            </a:ln>
          </p:spPr>
          <p:txBody>
            <a:bodyPr/>
            <a:lstStyle/>
            <a:p>
              <a:endParaRPr lang="el-GR"/>
            </a:p>
          </p:txBody>
        </p:sp>
        <p:sp>
          <p:nvSpPr>
            <p:cNvPr id="925" name="Freeform 922"/>
            <p:cNvSpPr>
              <a:spLocks/>
            </p:cNvSpPr>
            <p:nvPr/>
          </p:nvSpPr>
          <p:spPr bwMode="auto">
            <a:xfrm>
              <a:off x="4493" y="2658"/>
              <a:ext cx="170" cy="64"/>
            </a:xfrm>
            <a:custGeom>
              <a:avLst/>
              <a:gdLst/>
              <a:ahLst/>
              <a:cxnLst>
                <a:cxn ang="0">
                  <a:pos x="1022" y="383"/>
                </a:cxn>
                <a:cxn ang="0">
                  <a:pos x="997" y="307"/>
                </a:cxn>
                <a:cxn ang="0">
                  <a:pos x="926" y="235"/>
                </a:cxn>
                <a:cxn ang="0">
                  <a:pos x="808" y="167"/>
                </a:cxn>
                <a:cxn ang="0">
                  <a:pos x="651" y="109"/>
                </a:cxn>
                <a:cxn ang="0">
                  <a:pos x="459" y="59"/>
                </a:cxn>
                <a:cxn ang="0">
                  <a:pos x="240" y="23"/>
                </a:cxn>
                <a:cxn ang="0">
                  <a:pos x="0" y="0"/>
                </a:cxn>
                <a:cxn ang="0">
                  <a:pos x="1" y="0"/>
                </a:cxn>
              </a:cxnLst>
              <a:rect l="0" t="0" r="r" b="b"/>
              <a:pathLst>
                <a:path w="1022" h="383">
                  <a:moveTo>
                    <a:pt x="1022" y="383"/>
                  </a:moveTo>
                  <a:lnTo>
                    <a:pt x="997" y="307"/>
                  </a:lnTo>
                  <a:lnTo>
                    <a:pt x="926" y="235"/>
                  </a:lnTo>
                  <a:lnTo>
                    <a:pt x="808" y="167"/>
                  </a:lnTo>
                  <a:lnTo>
                    <a:pt x="651" y="109"/>
                  </a:lnTo>
                  <a:lnTo>
                    <a:pt x="459" y="59"/>
                  </a:lnTo>
                  <a:lnTo>
                    <a:pt x="240" y="23"/>
                  </a:lnTo>
                  <a:lnTo>
                    <a:pt x="0" y="0"/>
                  </a:lnTo>
                  <a:lnTo>
                    <a:pt x="1" y="0"/>
                  </a:lnTo>
                </a:path>
              </a:pathLst>
            </a:custGeom>
            <a:noFill/>
            <a:ln w="0">
              <a:solidFill>
                <a:srgbClr val="000000"/>
              </a:solidFill>
              <a:prstDash val="solid"/>
              <a:round/>
              <a:headEnd/>
              <a:tailEnd/>
            </a:ln>
          </p:spPr>
          <p:txBody>
            <a:bodyPr/>
            <a:lstStyle/>
            <a:p>
              <a:endParaRPr lang="el-GR"/>
            </a:p>
          </p:txBody>
        </p:sp>
        <p:sp>
          <p:nvSpPr>
            <p:cNvPr id="926" name="Freeform 923"/>
            <p:cNvSpPr>
              <a:spLocks/>
            </p:cNvSpPr>
            <p:nvPr/>
          </p:nvSpPr>
          <p:spPr bwMode="auto">
            <a:xfrm>
              <a:off x="4401" y="2656"/>
              <a:ext cx="92" cy="2"/>
            </a:xfrm>
            <a:custGeom>
              <a:avLst/>
              <a:gdLst/>
              <a:ahLst/>
              <a:cxnLst>
                <a:cxn ang="0">
                  <a:pos x="552" y="8"/>
                </a:cxn>
                <a:cxn ang="0">
                  <a:pos x="369" y="0"/>
                </a:cxn>
                <a:cxn ang="0">
                  <a:pos x="184" y="0"/>
                </a:cxn>
                <a:cxn ang="0">
                  <a:pos x="0" y="8"/>
                </a:cxn>
                <a:cxn ang="0">
                  <a:pos x="1" y="8"/>
                </a:cxn>
              </a:cxnLst>
              <a:rect l="0" t="0" r="r" b="b"/>
              <a:pathLst>
                <a:path w="552" h="8">
                  <a:moveTo>
                    <a:pt x="552" y="8"/>
                  </a:moveTo>
                  <a:lnTo>
                    <a:pt x="369" y="0"/>
                  </a:lnTo>
                  <a:lnTo>
                    <a:pt x="184" y="0"/>
                  </a:lnTo>
                  <a:lnTo>
                    <a:pt x="0" y="8"/>
                  </a:lnTo>
                  <a:lnTo>
                    <a:pt x="1" y="8"/>
                  </a:lnTo>
                </a:path>
              </a:pathLst>
            </a:custGeom>
            <a:noFill/>
            <a:ln w="0">
              <a:solidFill>
                <a:srgbClr val="000000"/>
              </a:solidFill>
              <a:prstDash val="solid"/>
              <a:round/>
              <a:headEnd/>
              <a:tailEnd/>
            </a:ln>
          </p:spPr>
          <p:txBody>
            <a:bodyPr/>
            <a:lstStyle/>
            <a:p>
              <a:endParaRPr lang="el-GR"/>
            </a:p>
          </p:txBody>
        </p:sp>
        <p:sp>
          <p:nvSpPr>
            <p:cNvPr id="927" name="Line 924"/>
            <p:cNvSpPr>
              <a:spLocks noChangeShapeType="1"/>
            </p:cNvSpPr>
            <p:nvPr/>
          </p:nvSpPr>
          <p:spPr bwMode="auto">
            <a:xfrm>
              <a:off x="4401" y="2658"/>
              <a:ext cx="1" cy="1"/>
            </a:xfrm>
            <a:prstGeom prst="line">
              <a:avLst/>
            </a:prstGeom>
            <a:noFill/>
            <a:ln w="0">
              <a:solidFill>
                <a:srgbClr val="000000"/>
              </a:solidFill>
              <a:round/>
              <a:headEnd/>
              <a:tailEnd/>
            </a:ln>
          </p:spPr>
          <p:txBody>
            <a:bodyPr/>
            <a:lstStyle/>
            <a:p>
              <a:endParaRPr lang="el-GR"/>
            </a:p>
          </p:txBody>
        </p:sp>
        <p:sp>
          <p:nvSpPr>
            <p:cNvPr id="928" name="Freeform 925"/>
            <p:cNvSpPr>
              <a:spLocks/>
            </p:cNvSpPr>
            <p:nvPr/>
          </p:nvSpPr>
          <p:spPr bwMode="auto">
            <a:xfrm>
              <a:off x="4231" y="2658"/>
              <a:ext cx="170" cy="64"/>
            </a:xfrm>
            <a:custGeom>
              <a:avLst/>
              <a:gdLst/>
              <a:ahLst/>
              <a:cxnLst>
                <a:cxn ang="0">
                  <a:pos x="1020" y="0"/>
                </a:cxn>
                <a:cxn ang="0">
                  <a:pos x="782" y="23"/>
                </a:cxn>
                <a:cxn ang="0">
                  <a:pos x="563" y="59"/>
                </a:cxn>
                <a:cxn ang="0">
                  <a:pos x="370" y="109"/>
                </a:cxn>
                <a:cxn ang="0">
                  <a:pos x="212" y="167"/>
                </a:cxn>
                <a:cxn ang="0">
                  <a:pos x="96" y="235"/>
                </a:cxn>
                <a:cxn ang="0">
                  <a:pos x="24" y="307"/>
                </a:cxn>
                <a:cxn ang="0">
                  <a:pos x="0" y="383"/>
                </a:cxn>
                <a:cxn ang="0">
                  <a:pos x="1" y="383"/>
                </a:cxn>
              </a:cxnLst>
              <a:rect l="0" t="0" r="r" b="b"/>
              <a:pathLst>
                <a:path w="1020" h="383">
                  <a:moveTo>
                    <a:pt x="1020" y="0"/>
                  </a:moveTo>
                  <a:lnTo>
                    <a:pt x="782" y="23"/>
                  </a:lnTo>
                  <a:lnTo>
                    <a:pt x="563" y="59"/>
                  </a:lnTo>
                  <a:lnTo>
                    <a:pt x="370" y="109"/>
                  </a:lnTo>
                  <a:lnTo>
                    <a:pt x="212" y="167"/>
                  </a:lnTo>
                  <a:lnTo>
                    <a:pt x="96" y="235"/>
                  </a:lnTo>
                  <a:lnTo>
                    <a:pt x="24" y="307"/>
                  </a:lnTo>
                  <a:lnTo>
                    <a:pt x="0" y="383"/>
                  </a:lnTo>
                  <a:lnTo>
                    <a:pt x="1" y="383"/>
                  </a:lnTo>
                </a:path>
              </a:pathLst>
            </a:custGeom>
            <a:noFill/>
            <a:ln w="0">
              <a:solidFill>
                <a:srgbClr val="000000"/>
              </a:solidFill>
              <a:prstDash val="solid"/>
              <a:round/>
              <a:headEnd/>
              <a:tailEnd/>
            </a:ln>
          </p:spPr>
          <p:txBody>
            <a:bodyPr/>
            <a:lstStyle/>
            <a:p>
              <a:endParaRPr lang="el-GR"/>
            </a:p>
          </p:txBody>
        </p:sp>
        <p:sp>
          <p:nvSpPr>
            <p:cNvPr id="929" name="Freeform 926"/>
            <p:cNvSpPr>
              <a:spLocks/>
            </p:cNvSpPr>
            <p:nvPr/>
          </p:nvSpPr>
          <p:spPr bwMode="auto">
            <a:xfrm>
              <a:off x="4493" y="2207"/>
              <a:ext cx="170" cy="64"/>
            </a:xfrm>
            <a:custGeom>
              <a:avLst/>
              <a:gdLst/>
              <a:ahLst/>
              <a:cxnLst>
                <a:cxn ang="0">
                  <a:pos x="1022" y="383"/>
                </a:cxn>
                <a:cxn ang="0">
                  <a:pos x="997" y="308"/>
                </a:cxn>
                <a:cxn ang="0">
                  <a:pos x="926" y="235"/>
                </a:cxn>
                <a:cxn ang="0">
                  <a:pos x="808" y="168"/>
                </a:cxn>
                <a:cxn ang="0">
                  <a:pos x="651" y="109"/>
                </a:cxn>
                <a:cxn ang="0">
                  <a:pos x="459" y="60"/>
                </a:cxn>
                <a:cxn ang="0">
                  <a:pos x="240" y="23"/>
                </a:cxn>
                <a:cxn ang="0">
                  <a:pos x="0" y="0"/>
                </a:cxn>
                <a:cxn ang="0">
                  <a:pos x="1" y="0"/>
                </a:cxn>
              </a:cxnLst>
              <a:rect l="0" t="0" r="r" b="b"/>
              <a:pathLst>
                <a:path w="1022" h="383">
                  <a:moveTo>
                    <a:pt x="1022" y="383"/>
                  </a:moveTo>
                  <a:lnTo>
                    <a:pt x="997" y="308"/>
                  </a:lnTo>
                  <a:lnTo>
                    <a:pt x="926" y="235"/>
                  </a:lnTo>
                  <a:lnTo>
                    <a:pt x="808" y="168"/>
                  </a:lnTo>
                  <a:lnTo>
                    <a:pt x="651" y="109"/>
                  </a:lnTo>
                  <a:lnTo>
                    <a:pt x="459" y="60"/>
                  </a:lnTo>
                  <a:lnTo>
                    <a:pt x="240" y="23"/>
                  </a:lnTo>
                  <a:lnTo>
                    <a:pt x="0" y="0"/>
                  </a:lnTo>
                  <a:lnTo>
                    <a:pt x="1" y="0"/>
                  </a:lnTo>
                </a:path>
              </a:pathLst>
            </a:custGeom>
            <a:noFill/>
            <a:ln w="0">
              <a:solidFill>
                <a:srgbClr val="000000"/>
              </a:solidFill>
              <a:prstDash val="solid"/>
              <a:round/>
              <a:headEnd/>
              <a:tailEnd/>
            </a:ln>
          </p:spPr>
          <p:txBody>
            <a:bodyPr/>
            <a:lstStyle/>
            <a:p>
              <a:endParaRPr lang="el-GR"/>
            </a:p>
          </p:txBody>
        </p:sp>
        <p:sp>
          <p:nvSpPr>
            <p:cNvPr id="930" name="Freeform 927"/>
            <p:cNvSpPr>
              <a:spLocks/>
            </p:cNvSpPr>
            <p:nvPr/>
          </p:nvSpPr>
          <p:spPr bwMode="auto">
            <a:xfrm>
              <a:off x="4401" y="2205"/>
              <a:ext cx="92" cy="2"/>
            </a:xfrm>
            <a:custGeom>
              <a:avLst/>
              <a:gdLst/>
              <a:ahLst/>
              <a:cxnLst>
                <a:cxn ang="0">
                  <a:pos x="552" y="8"/>
                </a:cxn>
                <a:cxn ang="0">
                  <a:pos x="369" y="0"/>
                </a:cxn>
                <a:cxn ang="0">
                  <a:pos x="184" y="0"/>
                </a:cxn>
                <a:cxn ang="0">
                  <a:pos x="0" y="8"/>
                </a:cxn>
                <a:cxn ang="0">
                  <a:pos x="1" y="8"/>
                </a:cxn>
              </a:cxnLst>
              <a:rect l="0" t="0" r="r" b="b"/>
              <a:pathLst>
                <a:path w="552" h="8">
                  <a:moveTo>
                    <a:pt x="552" y="8"/>
                  </a:moveTo>
                  <a:lnTo>
                    <a:pt x="369" y="0"/>
                  </a:lnTo>
                  <a:lnTo>
                    <a:pt x="184" y="0"/>
                  </a:lnTo>
                  <a:lnTo>
                    <a:pt x="0" y="8"/>
                  </a:lnTo>
                  <a:lnTo>
                    <a:pt x="1" y="8"/>
                  </a:lnTo>
                </a:path>
              </a:pathLst>
            </a:custGeom>
            <a:noFill/>
            <a:ln w="0">
              <a:solidFill>
                <a:srgbClr val="000000"/>
              </a:solidFill>
              <a:prstDash val="solid"/>
              <a:round/>
              <a:headEnd/>
              <a:tailEnd/>
            </a:ln>
          </p:spPr>
          <p:txBody>
            <a:bodyPr/>
            <a:lstStyle/>
            <a:p>
              <a:endParaRPr lang="el-GR"/>
            </a:p>
          </p:txBody>
        </p:sp>
        <p:sp>
          <p:nvSpPr>
            <p:cNvPr id="931" name="Freeform 928"/>
            <p:cNvSpPr>
              <a:spLocks/>
            </p:cNvSpPr>
            <p:nvPr/>
          </p:nvSpPr>
          <p:spPr bwMode="auto">
            <a:xfrm>
              <a:off x="4231" y="2207"/>
              <a:ext cx="170" cy="64"/>
            </a:xfrm>
            <a:custGeom>
              <a:avLst/>
              <a:gdLst/>
              <a:ahLst/>
              <a:cxnLst>
                <a:cxn ang="0">
                  <a:pos x="1020" y="0"/>
                </a:cxn>
                <a:cxn ang="0">
                  <a:pos x="782" y="23"/>
                </a:cxn>
                <a:cxn ang="0">
                  <a:pos x="563" y="60"/>
                </a:cxn>
                <a:cxn ang="0">
                  <a:pos x="370" y="109"/>
                </a:cxn>
                <a:cxn ang="0">
                  <a:pos x="212" y="168"/>
                </a:cxn>
                <a:cxn ang="0">
                  <a:pos x="96" y="235"/>
                </a:cxn>
                <a:cxn ang="0">
                  <a:pos x="24" y="308"/>
                </a:cxn>
                <a:cxn ang="0">
                  <a:pos x="0" y="383"/>
                </a:cxn>
                <a:cxn ang="0">
                  <a:pos x="1" y="383"/>
                </a:cxn>
              </a:cxnLst>
              <a:rect l="0" t="0" r="r" b="b"/>
              <a:pathLst>
                <a:path w="1020" h="383">
                  <a:moveTo>
                    <a:pt x="1020" y="0"/>
                  </a:moveTo>
                  <a:lnTo>
                    <a:pt x="782" y="23"/>
                  </a:lnTo>
                  <a:lnTo>
                    <a:pt x="563" y="60"/>
                  </a:lnTo>
                  <a:lnTo>
                    <a:pt x="370" y="109"/>
                  </a:lnTo>
                  <a:lnTo>
                    <a:pt x="212" y="168"/>
                  </a:lnTo>
                  <a:lnTo>
                    <a:pt x="96" y="235"/>
                  </a:lnTo>
                  <a:lnTo>
                    <a:pt x="24" y="308"/>
                  </a:lnTo>
                  <a:lnTo>
                    <a:pt x="0" y="383"/>
                  </a:lnTo>
                  <a:lnTo>
                    <a:pt x="1" y="383"/>
                  </a:lnTo>
                </a:path>
              </a:pathLst>
            </a:custGeom>
            <a:noFill/>
            <a:ln w="0">
              <a:solidFill>
                <a:srgbClr val="000000"/>
              </a:solidFill>
              <a:prstDash val="solid"/>
              <a:round/>
              <a:headEnd/>
              <a:tailEnd/>
            </a:ln>
          </p:spPr>
          <p:txBody>
            <a:bodyPr/>
            <a:lstStyle/>
            <a:p>
              <a:endParaRPr lang="el-GR"/>
            </a:p>
          </p:txBody>
        </p:sp>
        <p:sp>
          <p:nvSpPr>
            <p:cNvPr id="932" name="Freeform 929"/>
            <p:cNvSpPr>
              <a:spLocks/>
            </p:cNvSpPr>
            <p:nvPr/>
          </p:nvSpPr>
          <p:spPr bwMode="auto">
            <a:xfrm>
              <a:off x="3836" y="2315"/>
              <a:ext cx="30" cy="59"/>
            </a:xfrm>
            <a:custGeom>
              <a:avLst/>
              <a:gdLst/>
              <a:ahLst/>
              <a:cxnLst>
                <a:cxn ang="0">
                  <a:pos x="183" y="352"/>
                </a:cxn>
                <a:cxn ang="0">
                  <a:pos x="163" y="252"/>
                </a:cxn>
                <a:cxn ang="0">
                  <a:pos x="138" y="165"/>
                </a:cxn>
                <a:cxn ang="0">
                  <a:pos x="107" y="96"/>
                </a:cxn>
                <a:cxn ang="0">
                  <a:pos x="74" y="43"/>
                </a:cxn>
                <a:cxn ang="0">
                  <a:pos x="38" y="11"/>
                </a:cxn>
                <a:cxn ang="0">
                  <a:pos x="0" y="0"/>
                </a:cxn>
                <a:cxn ang="0">
                  <a:pos x="1" y="0"/>
                </a:cxn>
              </a:cxnLst>
              <a:rect l="0" t="0" r="r" b="b"/>
              <a:pathLst>
                <a:path w="183" h="352">
                  <a:moveTo>
                    <a:pt x="183" y="352"/>
                  </a:moveTo>
                  <a:lnTo>
                    <a:pt x="163" y="252"/>
                  </a:lnTo>
                  <a:lnTo>
                    <a:pt x="138" y="165"/>
                  </a:lnTo>
                  <a:lnTo>
                    <a:pt x="107" y="96"/>
                  </a:lnTo>
                  <a:lnTo>
                    <a:pt x="74" y="43"/>
                  </a:lnTo>
                  <a:lnTo>
                    <a:pt x="38" y="11"/>
                  </a:lnTo>
                  <a:lnTo>
                    <a:pt x="0" y="0"/>
                  </a:lnTo>
                  <a:lnTo>
                    <a:pt x="1" y="0"/>
                  </a:lnTo>
                </a:path>
              </a:pathLst>
            </a:custGeom>
            <a:noFill/>
            <a:ln w="0">
              <a:solidFill>
                <a:srgbClr val="000000"/>
              </a:solidFill>
              <a:prstDash val="solid"/>
              <a:round/>
              <a:headEnd/>
              <a:tailEnd/>
            </a:ln>
          </p:spPr>
          <p:txBody>
            <a:bodyPr/>
            <a:lstStyle/>
            <a:p>
              <a:endParaRPr lang="el-GR"/>
            </a:p>
          </p:txBody>
        </p:sp>
        <p:sp>
          <p:nvSpPr>
            <p:cNvPr id="933" name="Freeform 930"/>
            <p:cNvSpPr>
              <a:spLocks/>
            </p:cNvSpPr>
            <p:nvPr/>
          </p:nvSpPr>
          <p:spPr bwMode="auto">
            <a:xfrm>
              <a:off x="3806" y="2315"/>
              <a:ext cx="30" cy="59"/>
            </a:xfrm>
            <a:custGeom>
              <a:avLst/>
              <a:gdLst/>
              <a:ahLst/>
              <a:cxnLst>
                <a:cxn ang="0">
                  <a:pos x="182" y="0"/>
                </a:cxn>
                <a:cxn ang="0">
                  <a:pos x="144" y="11"/>
                </a:cxn>
                <a:cxn ang="0">
                  <a:pos x="108" y="43"/>
                </a:cxn>
                <a:cxn ang="0">
                  <a:pos x="74" y="96"/>
                </a:cxn>
                <a:cxn ang="0">
                  <a:pos x="45" y="165"/>
                </a:cxn>
                <a:cxn ang="0">
                  <a:pos x="19" y="252"/>
                </a:cxn>
                <a:cxn ang="0">
                  <a:pos x="0" y="352"/>
                </a:cxn>
                <a:cxn ang="0">
                  <a:pos x="1" y="352"/>
                </a:cxn>
              </a:cxnLst>
              <a:rect l="0" t="0" r="r" b="b"/>
              <a:pathLst>
                <a:path w="182" h="352">
                  <a:moveTo>
                    <a:pt x="182" y="0"/>
                  </a:moveTo>
                  <a:lnTo>
                    <a:pt x="144" y="11"/>
                  </a:lnTo>
                  <a:lnTo>
                    <a:pt x="108" y="43"/>
                  </a:lnTo>
                  <a:lnTo>
                    <a:pt x="74" y="96"/>
                  </a:lnTo>
                  <a:lnTo>
                    <a:pt x="45" y="165"/>
                  </a:lnTo>
                  <a:lnTo>
                    <a:pt x="19" y="252"/>
                  </a:lnTo>
                  <a:lnTo>
                    <a:pt x="0" y="352"/>
                  </a:lnTo>
                  <a:lnTo>
                    <a:pt x="1" y="352"/>
                  </a:lnTo>
                </a:path>
              </a:pathLst>
            </a:custGeom>
            <a:noFill/>
            <a:ln w="0">
              <a:solidFill>
                <a:srgbClr val="000000"/>
              </a:solidFill>
              <a:prstDash val="solid"/>
              <a:round/>
              <a:headEnd/>
              <a:tailEnd/>
            </a:ln>
          </p:spPr>
          <p:txBody>
            <a:bodyPr/>
            <a:lstStyle/>
            <a:p>
              <a:endParaRPr lang="el-GR"/>
            </a:p>
          </p:txBody>
        </p:sp>
        <p:sp>
          <p:nvSpPr>
            <p:cNvPr id="934" name="Freeform 931"/>
            <p:cNvSpPr>
              <a:spLocks/>
            </p:cNvSpPr>
            <p:nvPr/>
          </p:nvSpPr>
          <p:spPr bwMode="auto">
            <a:xfrm>
              <a:off x="3802" y="2374"/>
              <a:ext cx="4" cy="92"/>
            </a:xfrm>
            <a:custGeom>
              <a:avLst/>
              <a:gdLst/>
              <a:ahLst/>
              <a:cxnLst>
                <a:cxn ang="0">
                  <a:pos x="21" y="0"/>
                </a:cxn>
                <a:cxn ang="0">
                  <a:pos x="7" y="107"/>
                </a:cxn>
                <a:cxn ang="0">
                  <a:pos x="0" y="219"/>
                </a:cxn>
                <a:cxn ang="0">
                  <a:pos x="0" y="334"/>
                </a:cxn>
                <a:cxn ang="0">
                  <a:pos x="7" y="447"/>
                </a:cxn>
                <a:cxn ang="0">
                  <a:pos x="21" y="554"/>
                </a:cxn>
                <a:cxn ang="0">
                  <a:pos x="22" y="554"/>
                </a:cxn>
              </a:cxnLst>
              <a:rect l="0" t="0" r="r" b="b"/>
              <a:pathLst>
                <a:path w="22" h="554">
                  <a:moveTo>
                    <a:pt x="21" y="0"/>
                  </a:moveTo>
                  <a:lnTo>
                    <a:pt x="7" y="107"/>
                  </a:lnTo>
                  <a:lnTo>
                    <a:pt x="0" y="219"/>
                  </a:lnTo>
                  <a:lnTo>
                    <a:pt x="0" y="334"/>
                  </a:lnTo>
                  <a:lnTo>
                    <a:pt x="7" y="447"/>
                  </a:lnTo>
                  <a:lnTo>
                    <a:pt x="21" y="554"/>
                  </a:lnTo>
                  <a:lnTo>
                    <a:pt x="22" y="554"/>
                  </a:lnTo>
                </a:path>
              </a:pathLst>
            </a:custGeom>
            <a:noFill/>
            <a:ln w="0">
              <a:solidFill>
                <a:srgbClr val="000000"/>
              </a:solidFill>
              <a:prstDash val="solid"/>
              <a:round/>
              <a:headEnd/>
              <a:tailEnd/>
            </a:ln>
          </p:spPr>
          <p:txBody>
            <a:bodyPr/>
            <a:lstStyle/>
            <a:p>
              <a:endParaRPr lang="el-GR"/>
            </a:p>
          </p:txBody>
        </p:sp>
        <p:sp>
          <p:nvSpPr>
            <p:cNvPr id="935" name="Freeform 932"/>
            <p:cNvSpPr>
              <a:spLocks/>
            </p:cNvSpPr>
            <p:nvPr/>
          </p:nvSpPr>
          <p:spPr bwMode="auto">
            <a:xfrm>
              <a:off x="3806" y="2466"/>
              <a:ext cx="30" cy="58"/>
            </a:xfrm>
            <a:custGeom>
              <a:avLst/>
              <a:gdLst/>
              <a:ahLst/>
              <a:cxnLst>
                <a:cxn ang="0">
                  <a:pos x="0" y="0"/>
                </a:cxn>
                <a:cxn ang="0">
                  <a:pos x="19" y="99"/>
                </a:cxn>
                <a:cxn ang="0">
                  <a:pos x="45" y="185"/>
                </a:cxn>
                <a:cxn ang="0">
                  <a:pos x="74" y="256"/>
                </a:cxn>
                <a:cxn ang="0">
                  <a:pos x="108" y="307"/>
                </a:cxn>
                <a:cxn ang="0">
                  <a:pos x="144" y="340"/>
                </a:cxn>
                <a:cxn ang="0">
                  <a:pos x="182" y="351"/>
                </a:cxn>
                <a:cxn ang="0">
                  <a:pos x="183" y="351"/>
                </a:cxn>
              </a:cxnLst>
              <a:rect l="0" t="0" r="r" b="b"/>
              <a:pathLst>
                <a:path w="183" h="351">
                  <a:moveTo>
                    <a:pt x="0" y="0"/>
                  </a:moveTo>
                  <a:lnTo>
                    <a:pt x="19" y="99"/>
                  </a:lnTo>
                  <a:lnTo>
                    <a:pt x="45" y="185"/>
                  </a:lnTo>
                  <a:lnTo>
                    <a:pt x="74" y="256"/>
                  </a:lnTo>
                  <a:lnTo>
                    <a:pt x="108" y="307"/>
                  </a:lnTo>
                  <a:lnTo>
                    <a:pt x="144" y="340"/>
                  </a:lnTo>
                  <a:lnTo>
                    <a:pt x="182" y="351"/>
                  </a:lnTo>
                  <a:lnTo>
                    <a:pt x="183" y="351"/>
                  </a:lnTo>
                </a:path>
              </a:pathLst>
            </a:custGeom>
            <a:noFill/>
            <a:ln w="0">
              <a:solidFill>
                <a:srgbClr val="000000"/>
              </a:solidFill>
              <a:prstDash val="solid"/>
              <a:round/>
              <a:headEnd/>
              <a:tailEnd/>
            </a:ln>
          </p:spPr>
          <p:txBody>
            <a:bodyPr/>
            <a:lstStyle/>
            <a:p>
              <a:endParaRPr lang="el-GR"/>
            </a:p>
          </p:txBody>
        </p:sp>
        <p:sp>
          <p:nvSpPr>
            <p:cNvPr id="936" name="Freeform 933"/>
            <p:cNvSpPr>
              <a:spLocks/>
            </p:cNvSpPr>
            <p:nvPr/>
          </p:nvSpPr>
          <p:spPr bwMode="auto">
            <a:xfrm>
              <a:off x="3836" y="2466"/>
              <a:ext cx="31" cy="58"/>
            </a:xfrm>
            <a:custGeom>
              <a:avLst/>
              <a:gdLst/>
              <a:ahLst/>
              <a:cxnLst>
                <a:cxn ang="0">
                  <a:pos x="0" y="351"/>
                </a:cxn>
                <a:cxn ang="0">
                  <a:pos x="38" y="340"/>
                </a:cxn>
                <a:cxn ang="0">
                  <a:pos x="74" y="307"/>
                </a:cxn>
                <a:cxn ang="0">
                  <a:pos x="107" y="256"/>
                </a:cxn>
                <a:cxn ang="0">
                  <a:pos x="138" y="185"/>
                </a:cxn>
                <a:cxn ang="0">
                  <a:pos x="163" y="99"/>
                </a:cxn>
                <a:cxn ang="0">
                  <a:pos x="183" y="0"/>
                </a:cxn>
                <a:cxn ang="0">
                  <a:pos x="184" y="0"/>
                </a:cxn>
              </a:cxnLst>
              <a:rect l="0" t="0" r="r" b="b"/>
              <a:pathLst>
                <a:path w="184" h="351">
                  <a:moveTo>
                    <a:pt x="0" y="351"/>
                  </a:moveTo>
                  <a:lnTo>
                    <a:pt x="38" y="340"/>
                  </a:lnTo>
                  <a:lnTo>
                    <a:pt x="74" y="307"/>
                  </a:lnTo>
                  <a:lnTo>
                    <a:pt x="107" y="256"/>
                  </a:lnTo>
                  <a:lnTo>
                    <a:pt x="138" y="185"/>
                  </a:lnTo>
                  <a:lnTo>
                    <a:pt x="163" y="99"/>
                  </a:lnTo>
                  <a:lnTo>
                    <a:pt x="183" y="0"/>
                  </a:lnTo>
                  <a:lnTo>
                    <a:pt x="184" y="0"/>
                  </a:lnTo>
                </a:path>
              </a:pathLst>
            </a:custGeom>
            <a:noFill/>
            <a:ln w="0">
              <a:solidFill>
                <a:srgbClr val="000000"/>
              </a:solidFill>
              <a:prstDash val="solid"/>
              <a:round/>
              <a:headEnd/>
              <a:tailEnd/>
            </a:ln>
          </p:spPr>
          <p:txBody>
            <a:bodyPr/>
            <a:lstStyle/>
            <a:p>
              <a:endParaRPr lang="el-GR"/>
            </a:p>
          </p:txBody>
        </p:sp>
        <p:sp>
          <p:nvSpPr>
            <p:cNvPr id="937" name="Freeform 934"/>
            <p:cNvSpPr>
              <a:spLocks/>
            </p:cNvSpPr>
            <p:nvPr/>
          </p:nvSpPr>
          <p:spPr bwMode="auto">
            <a:xfrm>
              <a:off x="3866" y="2374"/>
              <a:ext cx="4" cy="92"/>
            </a:xfrm>
            <a:custGeom>
              <a:avLst/>
              <a:gdLst/>
              <a:ahLst/>
              <a:cxnLst>
                <a:cxn ang="0">
                  <a:pos x="0" y="554"/>
                </a:cxn>
                <a:cxn ang="0">
                  <a:pos x="13" y="447"/>
                </a:cxn>
                <a:cxn ang="0">
                  <a:pos x="20" y="334"/>
                </a:cxn>
                <a:cxn ang="0">
                  <a:pos x="20" y="219"/>
                </a:cxn>
                <a:cxn ang="0">
                  <a:pos x="13" y="107"/>
                </a:cxn>
                <a:cxn ang="0">
                  <a:pos x="0" y="0"/>
                </a:cxn>
                <a:cxn ang="0">
                  <a:pos x="1" y="0"/>
                </a:cxn>
              </a:cxnLst>
              <a:rect l="0" t="0" r="r" b="b"/>
              <a:pathLst>
                <a:path w="20" h="554">
                  <a:moveTo>
                    <a:pt x="0" y="554"/>
                  </a:moveTo>
                  <a:lnTo>
                    <a:pt x="13" y="447"/>
                  </a:lnTo>
                  <a:lnTo>
                    <a:pt x="20" y="334"/>
                  </a:lnTo>
                  <a:lnTo>
                    <a:pt x="20" y="219"/>
                  </a:lnTo>
                  <a:lnTo>
                    <a:pt x="13" y="107"/>
                  </a:lnTo>
                  <a:lnTo>
                    <a:pt x="0" y="0"/>
                  </a:lnTo>
                  <a:lnTo>
                    <a:pt x="1" y="0"/>
                  </a:lnTo>
                </a:path>
              </a:pathLst>
            </a:custGeom>
            <a:noFill/>
            <a:ln w="0">
              <a:solidFill>
                <a:srgbClr val="000000"/>
              </a:solidFill>
              <a:prstDash val="solid"/>
              <a:round/>
              <a:headEnd/>
              <a:tailEnd/>
            </a:ln>
          </p:spPr>
          <p:txBody>
            <a:bodyPr/>
            <a:lstStyle/>
            <a:p>
              <a:endParaRPr lang="el-GR"/>
            </a:p>
          </p:txBody>
        </p:sp>
        <p:sp>
          <p:nvSpPr>
            <p:cNvPr id="938" name="Freeform 935"/>
            <p:cNvSpPr>
              <a:spLocks/>
            </p:cNvSpPr>
            <p:nvPr/>
          </p:nvSpPr>
          <p:spPr bwMode="auto">
            <a:xfrm>
              <a:off x="3987" y="2374"/>
              <a:ext cx="15" cy="46"/>
            </a:xfrm>
            <a:custGeom>
              <a:avLst/>
              <a:gdLst/>
              <a:ahLst/>
              <a:cxnLst>
                <a:cxn ang="0">
                  <a:pos x="89" y="276"/>
                </a:cxn>
                <a:cxn ang="0">
                  <a:pos x="88" y="223"/>
                </a:cxn>
                <a:cxn ang="0">
                  <a:pos x="83" y="170"/>
                </a:cxn>
                <a:cxn ang="0">
                  <a:pos x="74" y="123"/>
                </a:cxn>
                <a:cxn ang="0">
                  <a:pos x="63" y="81"/>
                </a:cxn>
                <a:cxn ang="0">
                  <a:pos x="50" y="46"/>
                </a:cxn>
                <a:cxn ang="0">
                  <a:pos x="34" y="21"/>
                </a:cxn>
                <a:cxn ang="0">
                  <a:pos x="18" y="5"/>
                </a:cxn>
                <a:cxn ang="0">
                  <a:pos x="0" y="0"/>
                </a:cxn>
                <a:cxn ang="0">
                  <a:pos x="1" y="0"/>
                </a:cxn>
              </a:cxnLst>
              <a:rect l="0" t="0" r="r" b="b"/>
              <a:pathLst>
                <a:path w="89" h="276">
                  <a:moveTo>
                    <a:pt x="89" y="276"/>
                  </a:moveTo>
                  <a:lnTo>
                    <a:pt x="88" y="223"/>
                  </a:lnTo>
                  <a:lnTo>
                    <a:pt x="83" y="170"/>
                  </a:lnTo>
                  <a:lnTo>
                    <a:pt x="74" y="123"/>
                  </a:lnTo>
                  <a:lnTo>
                    <a:pt x="63" y="81"/>
                  </a:lnTo>
                  <a:lnTo>
                    <a:pt x="50" y="46"/>
                  </a:lnTo>
                  <a:lnTo>
                    <a:pt x="34" y="21"/>
                  </a:lnTo>
                  <a:lnTo>
                    <a:pt x="18" y="5"/>
                  </a:lnTo>
                  <a:lnTo>
                    <a:pt x="0" y="0"/>
                  </a:lnTo>
                  <a:lnTo>
                    <a:pt x="1" y="0"/>
                  </a:lnTo>
                </a:path>
              </a:pathLst>
            </a:custGeom>
            <a:noFill/>
            <a:ln w="0">
              <a:solidFill>
                <a:srgbClr val="000000"/>
              </a:solidFill>
              <a:prstDash val="solid"/>
              <a:round/>
              <a:headEnd/>
              <a:tailEnd/>
            </a:ln>
          </p:spPr>
          <p:txBody>
            <a:bodyPr/>
            <a:lstStyle/>
            <a:p>
              <a:endParaRPr lang="el-GR"/>
            </a:p>
          </p:txBody>
        </p:sp>
        <p:sp>
          <p:nvSpPr>
            <p:cNvPr id="939" name="Freeform 936"/>
            <p:cNvSpPr>
              <a:spLocks/>
            </p:cNvSpPr>
            <p:nvPr/>
          </p:nvSpPr>
          <p:spPr bwMode="auto">
            <a:xfrm>
              <a:off x="3987" y="2420"/>
              <a:ext cx="15" cy="46"/>
            </a:xfrm>
            <a:custGeom>
              <a:avLst/>
              <a:gdLst/>
              <a:ahLst/>
              <a:cxnLst>
                <a:cxn ang="0">
                  <a:pos x="0" y="278"/>
                </a:cxn>
                <a:cxn ang="0">
                  <a:pos x="16" y="273"/>
                </a:cxn>
                <a:cxn ang="0">
                  <a:pos x="31" y="261"/>
                </a:cxn>
                <a:cxn ang="0">
                  <a:pos x="45" y="240"/>
                </a:cxn>
                <a:cxn ang="0">
                  <a:pos x="58" y="212"/>
                </a:cxn>
                <a:cxn ang="0">
                  <a:pos x="68" y="179"/>
                </a:cxn>
                <a:cxn ang="0">
                  <a:pos x="77" y="138"/>
                </a:cxn>
                <a:cxn ang="0">
                  <a:pos x="84" y="95"/>
                </a:cxn>
                <a:cxn ang="0">
                  <a:pos x="88" y="49"/>
                </a:cxn>
                <a:cxn ang="0">
                  <a:pos x="89" y="0"/>
                </a:cxn>
                <a:cxn ang="0">
                  <a:pos x="90" y="0"/>
                </a:cxn>
              </a:cxnLst>
              <a:rect l="0" t="0" r="r" b="b"/>
              <a:pathLst>
                <a:path w="90" h="278">
                  <a:moveTo>
                    <a:pt x="0" y="278"/>
                  </a:moveTo>
                  <a:lnTo>
                    <a:pt x="16" y="273"/>
                  </a:lnTo>
                  <a:lnTo>
                    <a:pt x="31" y="261"/>
                  </a:lnTo>
                  <a:lnTo>
                    <a:pt x="45" y="240"/>
                  </a:lnTo>
                  <a:lnTo>
                    <a:pt x="58" y="212"/>
                  </a:lnTo>
                  <a:lnTo>
                    <a:pt x="68" y="179"/>
                  </a:lnTo>
                  <a:lnTo>
                    <a:pt x="77" y="138"/>
                  </a:lnTo>
                  <a:lnTo>
                    <a:pt x="84" y="95"/>
                  </a:lnTo>
                  <a:lnTo>
                    <a:pt x="88" y="49"/>
                  </a:lnTo>
                  <a:lnTo>
                    <a:pt x="89" y="0"/>
                  </a:lnTo>
                  <a:lnTo>
                    <a:pt x="90" y="0"/>
                  </a:lnTo>
                </a:path>
              </a:pathLst>
            </a:custGeom>
            <a:noFill/>
            <a:ln w="0">
              <a:solidFill>
                <a:srgbClr val="000000"/>
              </a:solidFill>
              <a:prstDash val="solid"/>
              <a:round/>
              <a:headEnd/>
              <a:tailEnd/>
            </a:ln>
          </p:spPr>
          <p:txBody>
            <a:bodyPr/>
            <a:lstStyle/>
            <a:p>
              <a:endParaRPr lang="el-GR"/>
            </a:p>
          </p:txBody>
        </p:sp>
        <p:sp>
          <p:nvSpPr>
            <p:cNvPr id="940" name="Freeform 937"/>
            <p:cNvSpPr>
              <a:spLocks/>
            </p:cNvSpPr>
            <p:nvPr/>
          </p:nvSpPr>
          <p:spPr bwMode="auto">
            <a:xfrm>
              <a:off x="3987" y="2374"/>
              <a:ext cx="15" cy="46"/>
            </a:xfrm>
            <a:custGeom>
              <a:avLst/>
              <a:gdLst/>
              <a:ahLst/>
              <a:cxnLst>
                <a:cxn ang="0">
                  <a:pos x="89" y="276"/>
                </a:cxn>
                <a:cxn ang="0">
                  <a:pos x="88" y="223"/>
                </a:cxn>
                <a:cxn ang="0">
                  <a:pos x="83" y="170"/>
                </a:cxn>
                <a:cxn ang="0">
                  <a:pos x="74" y="123"/>
                </a:cxn>
                <a:cxn ang="0">
                  <a:pos x="63" y="81"/>
                </a:cxn>
                <a:cxn ang="0">
                  <a:pos x="50" y="46"/>
                </a:cxn>
                <a:cxn ang="0">
                  <a:pos x="34" y="21"/>
                </a:cxn>
                <a:cxn ang="0">
                  <a:pos x="18" y="5"/>
                </a:cxn>
                <a:cxn ang="0">
                  <a:pos x="0" y="0"/>
                </a:cxn>
                <a:cxn ang="0">
                  <a:pos x="1" y="0"/>
                </a:cxn>
              </a:cxnLst>
              <a:rect l="0" t="0" r="r" b="b"/>
              <a:pathLst>
                <a:path w="89" h="276">
                  <a:moveTo>
                    <a:pt x="89" y="276"/>
                  </a:moveTo>
                  <a:lnTo>
                    <a:pt x="88" y="223"/>
                  </a:lnTo>
                  <a:lnTo>
                    <a:pt x="83" y="170"/>
                  </a:lnTo>
                  <a:lnTo>
                    <a:pt x="74" y="123"/>
                  </a:lnTo>
                  <a:lnTo>
                    <a:pt x="63" y="81"/>
                  </a:lnTo>
                  <a:lnTo>
                    <a:pt x="50" y="46"/>
                  </a:lnTo>
                  <a:lnTo>
                    <a:pt x="34" y="21"/>
                  </a:lnTo>
                  <a:lnTo>
                    <a:pt x="18" y="5"/>
                  </a:lnTo>
                  <a:lnTo>
                    <a:pt x="0" y="0"/>
                  </a:lnTo>
                  <a:lnTo>
                    <a:pt x="1" y="0"/>
                  </a:lnTo>
                </a:path>
              </a:pathLst>
            </a:custGeom>
            <a:noFill/>
            <a:ln w="0">
              <a:solidFill>
                <a:srgbClr val="000000"/>
              </a:solidFill>
              <a:prstDash val="solid"/>
              <a:round/>
              <a:headEnd/>
              <a:tailEnd/>
            </a:ln>
          </p:spPr>
          <p:txBody>
            <a:bodyPr/>
            <a:lstStyle/>
            <a:p>
              <a:endParaRPr lang="el-GR"/>
            </a:p>
          </p:txBody>
        </p:sp>
        <p:sp>
          <p:nvSpPr>
            <p:cNvPr id="941" name="Freeform 938"/>
            <p:cNvSpPr>
              <a:spLocks/>
            </p:cNvSpPr>
            <p:nvPr/>
          </p:nvSpPr>
          <p:spPr bwMode="auto">
            <a:xfrm>
              <a:off x="3987" y="2420"/>
              <a:ext cx="15" cy="46"/>
            </a:xfrm>
            <a:custGeom>
              <a:avLst/>
              <a:gdLst/>
              <a:ahLst/>
              <a:cxnLst>
                <a:cxn ang="0">
                  <a:pos x="0" y="278"/>
                </a:cxn>
                <a:cxn ang="0">
                  <a:pos x="16" y="273"/>
                </a:cxn>
                <a:cxn ang="0">
                  <a:pos x="31" y="261"/>
                </a:cxn>
                <a:cxn ang="0">
                  <a:pos x="45" y="240"/>
                </a:cxn>
                <a:cxn ang="0">
                  <a:pos x="58" y="212"/>
                </a:cxn>
                <a:cxn ang="0">
                  <a:pos x="68" y="179"/>
                </a:cxn>
                <a:cxn ang="0">
                  <a:pos x="77" y="138"/>
                </a:cxn>
                <a:cxn ang="0">
                  <a:pos x="84" y="95"/>
                </a:cxn>
                <a:cxn ang="0">
                  <a:pos x="88" y="49"/>
                </a:cxn>
                <a:cxn ang="0">
                  <a:pos x="89" y="0"/>
                </a:cxn>
                <a:cxn ang="0">
                  <a:pos x="90" y="0"/>
                </a:cxn>
              </a:cxnLst>
              <a:rect l="0" t="0" r="r" b="b"/>
              <a:pathLst>
                <a:path w="90" h="278">
                  <a:moveTo>
                    <a:pt x="0" y="278"/>
                  </a:moveTo>
                  <a:lnTo>
                    <a:pt x="16" y="273"/>
                  </a:lnTo>
                  <a:lnTo>
                    <a:pt x="31" y="261"/>
                  </a:lnTo>
                  <a:lnTo>
                    <a:pt x="45" y="240"/>
                  </a:lnTo>
                  <a:lnTo>
                    <a:pt x="58" y="212"/>
                  </a:lnTo>
                  <a:lnTo>
                    <a:pt x="68" y="179"/>
                  </a:lnTo>
                  <a:lnTo>
                    <a:pt x="77" y="138"/>
                  </a:lnTo>
                  <a:lnTo>
                    <a:pt x="84" y="95"/>
                  </a:lnTo>
                  <a:lnTo>
                    <a:pt x="88" y="49"/>
                  </a:lnTo>
                  <a:lnTo>
                    <a:pt x="89" y="0"/>
                  </a:lnTo>
                  <a:lnTo>
                    <a:pt x="90" y="0"/>
                  </a:lnTo>
                </a:path>
              </a:pathLst>
            </a:custGeom>
            <a:noFill/>
            <a:ln w="0">
              <a:solidFill>
                <a:srgbClr val="000000"/>
              </a:solidFill>
              <a:prstDash val="solid"/>
              <a:round/>
              <a:headEnd/>
              <a:tailEnd/>
            </a:ln>
          </p:spPr>
          <p:txBody>
            <a:bodyPr/>
            <a:lstStyle/>
            <a:p>
              <a:endParaRPr lang="el-GR"/>
            </a:p>
          </p:txBody>
        </p:sp>
        <p:sp>
          <p:nvSpPr>
            <p:cNvPr id="942" name="Freeform 939"/>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943" name="Line 940"/>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944" name="Freeform 941"/>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945" name="Freeform 942"/>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946" name="Freeform 943"/>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947" name="Freeform 944"/>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948" name="Freeform 945"/>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949" name="Freeform 946"/>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950" name="Freeform 947"/>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951" name="Freeform 948"/>
            <p:cNvSpPr>
              <a:spLocks/>
            </p:cNvSpPr>
            <p:nvPr/>
          </p:nvSpPr>
          <p:spPr bwMode="auto">
            <a:xfrm>
              <a:off x="4447" y="3126"/>
              <a:ext cx="46" cy="14"/>
            </a:xfrm>
            <a:custGeom>
              <a:avLst/>
              <a:gdLst/>
              <a:ahLst/>
              <a:cxnLst>
                <a:cxn ang="0">
                  <a:pos x="276" y="90"/>
                </a:cxn>
                <a:cxn ang="0">
                  <a:pos x="272" y="74"/>
                </a:cxn>
                <a:cxn ang="0">
                  <a:pos x="260" y="59"/>
                </a:cxn>
                <a:cxn ang="0">
                  <a:pos x="240" y="45"/>
                </a:cxn>
                <a:cxn ang="0">
                  <a:pos x="212" y="32"/>
                </a:cxn>
                <a:cxn ang="0">
                  <a:pos x="178" y="21"/>
                </a:cxn>
                <a:cxn ang="0">
                  <a:pos x="138" y="12"/>
                </a:cxn>
                <a:cxn ang="0">
                  <a:pos x="95" y="5"/>
                </a:cxn>
                <a:cxn ang="0">
                  <a:pos x="49" y="1"/>
                </a:cxn>
                <a:cxn ang="0">
                  <a:pos x="0" y="0"/>
                </a:cxn>
                <a:cxn ang="0">
                  <a:pos x="1" y="0"/>
                </a:cxn>
              </a:cxnLst>
              <a:rect l="0" t="0" r="r" b="b"/>
              <a:pathLst>
                <a:path w="276" h="90">
                  <a:moveTo>
                    <a:pt x="276" y="90"/>
                  </a:moveTo>
                  <a:lnTo>
                    <a:pt x="272" y="74"/>
                  </a:lnTo>
                  <a:lnTo>
                    <a:pt x="260" y="59"/>
                  </a:lnTo>
                  <a:lnTo>
                    <a:pt x="240" y="45"/>
                  </a:lnTo>
                  <a:lnTo>
                    <a:pt x="212" y="32"/>
                  </a:lnTo>
                  <a:lnTo>
                    <a:pt x="178" y="21"/>
                  </a:lnTo>
                  <a:lnTo>
                    <a:pt x="138" y="12"/>
                  </a:lnTo>
                  <a:lnTo>
                    <a:pt x="95" y="5"/>
                  </a:lnTo>
                  <a:lnTo>
                    <a:pt x="49" y="1"/>
                  </a:lnTo>
                  <a:lnTo>
                    <a:pt x="0" y="0"/>
                  </a:lnTo>
                  <a:lnTo>
                    <a:pt x="1" y="0"/>
                  </a:lnTo>
                </a:path>
              </a:pathLst>
            </a:custGeom>
            <a:noFill/>
            <a:ln w="0">
              <a:solidFill>
                <a:srgbClr val="000000"/>
              </a:solidFill>
              <a:prstDash val="solid"/>
              <a:round/>
              <a:headEnd/>
              <a:tailEnd/>
            </a:ln>
          </p:spPr>
          <p:txBody>
            <a:bodyPr/>
            <a:lstStyle/>
            <a:p>
              <a:endParaRPr lang="el-GR"/>
            </a:p>
          </p:txBody>
        </p:sp>
        <p:sp>
          <p:nvSpPr>
            <p:cNvPr id="952" name="Freeform 949"/>
            <p:cNvSpPr>
              <a:spLocks/>
            </p:cNvSpPr>
            <p:nvPr/>
          </p:nvSpPr>
          <p:spPr bwMode="auto">
            <a:xfrm>
              <a:off x="4447" y="3140"/>
              <a:ext cx="46" cy="15"/>
            </a:xfrm>
            <a:custGeom>
              <a:avLst/>
              <a:gdLst/>
              <a:ahLst/>
              <a:cxnLst>
                <a:cxn ang="0">
                  <a:pos x="0" y="90"/>
                </a:cxn>
                <a:cxn ang="0">
                  <a:pos x="55" y="88"/>
                </a:cxn>
                <a:cxn ang="0">
                  <a:pos x="106" y="83"/>
                </a:cxn>
                <a:cxn ang="0">
                  <a:pos x="154" y="75"/>
                </a:cxn>
                <a:cxn ang="0">
                  <a:pos x="195" y="64"/>
                </a:cxn>
                <a:cxn ang="0">
                  <a:pos x="230" y="49"/>
                </a:cxn>
                <a:cxn ang="0">
                  <a:pos x="256" y="34"/>
                </a:cxn>
                <a:cxn ang="0">
                  <a:pos x="271" y="17"/>
                </a:cxn>
                <a:cxn ang="0">
                  <a:pos x="276" y="0"/>
                </a:cxn>
                <a:cxn ang="0">
                  <a:pos x="277" y="0"/>
                </a:cxn>
              </a:cxnLst>
              <a:rect l="0" t="0" r="r" b="b"/>
              <a:pathLst>
                <a:path w="277" h="90">
                  <a:moveTo>
                    <a:pt x="0" y="90"/>
                  </a:moveTo>
                  <a:lnTo>
                    <a:pt x="55" y="88"/>
                  </a:lnTo>
                  <a:lnTo>
                    <a:pt x="106" y="83"/>
                  </a:lnTo>
                  <a:lnTo>
                    <a:pt x="154" y="75"/>
                  </a:lnTo>
                  <a:lnTo>
                    <a:pt x="195" y="64"/>
                  </a:lnTo>
                  <a:lnTo>
                    <a:pt x="230" y="49"/>
                  </a:lnTo>
                  <a:lnTo>
                    <a:pt x="256" y="34"/>
                  </a:lnTo>
                  <a:lnTo>
                    <a:pt x="271" y="17"/>
                  </a:lnTo>
                  <a:lnTo>
                    <a:pt x="276" y="0"/>
                  </a:lnTo>
                  <a:lnTo>
                    <a:pt x="277" y="0"/>
                  </a:lnTo>
                </a:path>
              </a:pathLst>
            </a:custGeom>
            <a:noFill/>
            <a:ln w="0">
              <a:solidFill>
                <a:srgbClr val="000000"/>
              </a:solidFill>
              <a:prstDash val="solid"/>
              <a:round/>
              <a:headEnd/>
              <a:tailEnd/>
            </a:ln>
          </p:spPr>
          <p:txBody>
            <a:bodyPr/>
            <a:lstStyle/>
            <a:p>
              <a:endParaRPr lang="el-GR"/>
            </a:p>
          </p:txBody>
        </p:sp>
        <p:sp>
          <p:nvSpPr>
            <p:cNvPr id="953" name="Freeform 950"/>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954" name="Freeform 951"/>
            <p:cNvSpPr>
              <a:spLocks/>
            </p:cNvSpPr>
            <p:nvPr/>
          </p:nvSpPr>
          <p:spPr bwMode="auto">
            <a:xfrm>
              <a:off x="4401" y="3126"/>
              <a:ext cx="46" cy="14"/>
            </a:xfrm>
            <a:custGeom>
              <a:avLst/>
              <a:gdLst/>
              <a:ahLst/>
              <a:cxnLst>
                <a:cxn ang="0">
                  <a:pos x="276" y="0"/>
                </a:cxn>
                <a:cxn ang="0">
                  <a:pos x="224" y="1"/>
                </a:cxn>
                <a:cxn ang="0">
                  <a:pos x="173" y="6"/>
                </a:cxn>
                <a:cxn ang="0">
                  <a:pos x="125" y="14"/>
                </a:cxn>
                <a:cxn ang="0">
                  <a:pos x="84" y="25"/>
                </a:cxn>
                <a:cxn ang="0">
                  <a:pos x="50" y="39"/>
                </a:cxn>
                <a:cxn ang="0">
                  <a:pos x="24" y="54"/>
                </a:cxn>
                <a:cxn ang="0">
                  <a:pos x="8" y="71"/>
                </a:cxn>
                <a:cxn ang="0">
                  <a:pos x="0" y="88"/>
                </a:cxn>
                <a:cxn ang="0">
                  <a:pos x="1" y="88"/>
                </a:cxn>
              </a:cxnLst>
              <a:rect l="0" t="0" r="r" b="b"/>
              <a:pathLst>
                <a:path w="276" h="88">
                  <a:moveTo>
                    <a:pt x="276" y="0"/>
                  </a:moveTo>
                  <a:lnTo>
                    <a:pt x="224" y="1"/>
                  </a:lnTo>
                  <a:lnTo>
                    <a:pt x="173" y="6"/>
                  </a:lnTo>
                  <a:lnTo>
                    <a:pt x="125" y="14"/>
                  </a:lnTo>
                  <a:lnTo>
                    <a:pt x="84" y="25"/>
                  </a:lnTo>
                  <a:lnTo>
                    <a:pt x="50" y="39"/>
                  </a:lnTo>
                  <a:lnTo>
                    <a:pt x="24" y="54"/>
                  </a:lnTo>
                  <a:lnTo>
                    <a:pt x="8" y="71"/>
                  </a:lnTo>
                  <a:lnTo>
                    <a:pt x="0" y="88"/>
                  </a:lnTo>
                  <a:lnTo>
                    <a:pt x="1" y="88"/>
                  </a:lnTo>
                </a:path>
              </a:pathLst>
            </a:custGeom>
            <a:noFill/>
            <a:ln w="0">
              <a:solidFill>
                <a:srgbClr val="000000"/>
              </a:solidFill>
              <a:prstDash val="solid"/>
              <a:round/>
              <a:headEnd/>
              <a:tailEnd/>
            </a:ln>
          </p:spPr>
          <p:txBody>
            <a:bodyPr/>
            <a:lstStyle/>
            <a:p>
              <a:endParaRPr lang="el-GR"/>
            </a:p>
          </p:txBody>
        </p:sp>
        <p:sp>
          <p:nvSpPr>
            <p:cNvPr id="955" name="Freeform 952"/>
            <p:cNvSpPr>
              <a:spLocks/>
            </p:cNvSpPr>
            <p:nvPr/>
          </p:nvSpPr>
          <p:spPr bwMode="auto">
            <a:xfrm>
              <a:off x="4401" y="3140"/>
              <a:ext cx="1" cy="1"/>
            </a:xfrm>
            <a:custGeom>
              <a:avLst/>
              <a:gdLst/>
              <a:ahLst/>
              <a:cxnLst>
                <a:cxn ang="0">
                  <a:pos x="0" y="0"/>
                </a:cxn>
                <a:cxn ang="0">
                  <a:pos x="0" y="2"/>
                </a:cxn>
                <a:cxn ang="0">
                  <a:pos x="1" y="2"/>
                </a:cxn>
              </a:cxnLst>
              <a:rect l="0" t="0" r="r" b="b"/>
              <a:pathLst>
                <a:path w="1" h="2">
                  <a:moveTo>
                    <a:pt x="0" y="0"/>
                  </a:moveTo>
                  <a:lnTo>
                    <a:pt x="0" y="2"/>
                  </a:lnTo>
                  <a:lnTo>
                    <a:pt x="1" y="2"/>
                  </a:lnTo>
                </a:path>
              </a:pathLst>
            </a:custGeom>
            <a:noFill/>
            <a:ln w="0">
              <a:solidFill>
                <a:srgbClr val="000000"/>
              </a:solidFill>
              <a:prstDash val="solid"/>
              <a:round/>
              <a:headEnd/>
              <a:tailEnd/>
            </a:ln>
          </p:spPr>
          <p:txBody>
            <a:bodyPr/>
            <a:lstStyle/>
            <a:p>
              <a:endParaRPr lang="el-GR"/>
            </a:p>
          </p:txBody>
        </p:sp>
        <p:sp>
          <p:nvSpPr>
            <p:cNvPr id="956" name="Freeform 953"/>
            <p:cNvSpPr>
              <a:spLocks/>
            </p:cNvSpPr>
            <p:nvPr/>
          </p:nvSpPr>
          <p:spPr bwMode="auto">
            <a:xfrm>
              <a:off x="4401" y="3140"/>
              <a:ext cx="46" cy="15"/>
            </a:xfrm>
            <a:custGeom>
              <a:avLst/>
              <a:gdLst/>
              <a:ahLst/>
              <a:cxnLst>
                <a:cxn ang="0">
                  <a:pos x="0" y="0"/>
                </a:cxn>
                <a:cxn ang="0">
                  <a:pos x="7" y="17"/>
                </a:cxn>
                <a:cxn ang="0">
                  <a:pos x="22" y="34"/>
                </a:cxn>
                <a:cxn ang="0">
                  <a:pos x="48" y="49"/>
                </a:cxn>
                <a:cxn ang="0">
                  <a:pos x="82" y="64"/>
                </a:cxn>
                <a:cxn ang="0">
                  <a:pos x="123" y="75"/>
                </a:cxn>
                <a:cxn ang="0">
                  <a:pos x="172" y="83"/>
                </a:cxn>
                <a:cxn ang="0">
                  <a:pos x="223" y="88"/>
                </a:cxn>
                <a:cxn ang="0">
                  <a:pos x="276" y="90"/>
                </a:cxn>
                <a:cxn ang="0">
                  <a:pos x="277" y="90"/>
                </a:cxn>
              </a:cxnLst>
              <a:rect l="0" t="0" r="r" b="b"/>
              <a:pathLst>
                <a:path w="277" h="90">
                  <a:moveTo>
                    <a:pt x="0" y="0"/>
                  </a:moveTo>
                  <a:lnTo>
                    <a:pt x="7" y="17"/>
                  </a:lnTo>
                  <a:lnTo>
                    <a:pt x="22" y="34"/>
                  </a:lnTo>
                  <a:lnTo>
                    <a:pt x="48" y="49"/>
                  </a:lnTo>
                  <a:lnTo>
                    <a:pt x="82" y="64"/>
                  </a:lnTo>
                  <a:lnTo>
                    <a:pt x="123" y="75"/>
                  </a:lnTo>
                  <a:lnTo>
                    <a:pt x="172" y="83"/>
                  </a:lnTo>
                  <a:lnTo>
                    <a:pt x="223" y="88"/>
                  </a:lnTo>
                  <a:lnTo>
                    <a:pt x="276" y="90"/>
                  </a:lnTo>
                  <a:lnTo>
                    <a:pt x="277" y="90"/>
                  </a:lnTo>
                </a:path>
              </a:pathLst>
            </a:custGeom>
            <a:noFill/>
            <a:ln w="0">
              <a:solidFill>
                <a:srgbClr val="000000"/>
              </a:solidFill>
              <a:prstDash val="solid"/>
              <a:round/>
              <a:headEnd/>
              <a:tailEnd/>
            </a:ln>
          </p:spPr>
          <p:txBody>
            <a:bodyPr/>
            <a:lstStyle/>
            <a:p>
              <a:endParaRPr lang="el-GR"/>
            </a:p>
          </p:txBody>
        </p:sp>
        <p:sp>
          <p:nvSpPr>
            <p:cNvPr id="957" name="Freeform 954"/>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958" name="Line 955"/>
            <p:cNvSpPr>
              <a:spLocks noChangeShapeType="1"/>
            </p:cNvSpPr>
            <p:nvPr/>
          </p:nvSpPr>
          <p:spPr bwMode="auto">
            <a:xfrm>
              <a:off x="4401" y="3122"/>
              <a:ext cx="1" cy="1"/>
            </a:xfrm>
            <a:prstGeom prst="line">
              <a:avLst/>
            </a:prstGeom>
            <a:noFill/>
            <a:ln w="0">
              <a:solidFill>
                <a:srgbClr val="000000"/>
              </a:solidFill>
              <a:round/>
              <a:headEnd/>
              <a:tailEnd/>
            </a:ln>
          </p:spPr>
          <p:txBody>
            <a:bodyPr/>
            <a:lstStyle/>
            <a:p>
              <a:endParaRPr lang="el-GR"/>
            </a:p>
          </p:txBody>
        </p:sp>
        <p:sp>
          <p:nvSpPr>
            <p:cNvPr id="959" name="Freeform 956"/>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960" name="Freeform 957"/>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961" name="Freeform 958"/>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962" name="Freeform 959"/>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963" name="Freeform 960"/>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964" name="Freeform 961"/>
            <p:cNvSpPr>
              <a:spLocks/>
            </p:cNvSpPr>
            <p:nvPr/>
          </p:nvSpPr>
          <p:spPr bwMode="auto">
            <a:xfrm>
              <a:off x="4447" y="3140"/>
              <a:ext cx="73" cy="24"/>
            </a:xfrm>
            <a:custGeom>
              <a:avLst/>
              <a:gdLst/>
              <a:ahLst/>
              <a:cxnLst>
                <a:cxn ang="0">
                  <a:pos x="0" y="142"/>
                </a:cxn>
                <a:cxn ang="0">
                  <a:pos x="86" y="140"/>
                </a:cxn>
                <a:cxn ang="0">
                  <a:pos x="168" y="132"/>
                </a:cxn>
                <a:cxn ang="0">
                  <a:pos x="244" y="119"/>
                </a:cxn>
                <a:cxn ang="0">
                  <a:pos x="310" y="101"/>
                </a:cxn>
                <a:cxn ang="0">
                  <a:pos x="365" y="80"/>
                </a:cxn>
                <a:cxn ang="0">
                  <a:pos x="405" y="54"/>
                </a:cxn>
                <a:cxn ang="0">
                  <a:pos x="430" y="28"/>
                </a:cxn>
                <a:cxn ang="0">
                  <a:pos x="438" y="0"/>
                </a:cxn>
                <a:cxn ang="0">
                  <a:pos x="439" y="0"/>
                </a:cxn>
              </a:cxnLst>
              <a:rect l="0" t="0" r="r" b="b"/>
              <a:pathLst>
                <a:path w="439" h="142">
                  <a:moveTo>
                    <a:pt x="0" y="142"/>
                  </a:moveTo>
                  <a:lnTo>
                    <a:pt x="86" y="140"/>
                  </a:lnTo>
                  <a:lnTo>
                    <a:pt x="168" y="132"/>
                  </a:lnTo>
                  <a:lnTo>
                    <a:pt x="244" y="119"/>
                  </a:lnTo>
                  <a:lnTo>
                    <a:pt x="310" y="101"/>
                  </a:lnTo>
                  <a:lnTo>
                    <a:pt x="365" y="80"/>
                  </a:lnTo>
                  <a:lnTo>
                    <a:pt x="405" y="54"/>
                  </a:lnTo>
                  <a:lnTo>
                    <a:pt x="430" y="28"/>
                  </a:lnTo>
                  <a:lnTo>
                    <a:pt x="438" y="0"/>
                  </a:lnTo>
                  <a:lnTo>
                    <a:pt x="439" y="0"/>
                  </a:lnTo>
                </a:path>
              </a:pathLst>
            </a:custGeom>
            <a:noFill/>
            <a:ln w="0">
              <a:solidFill>
                <a:srgbClr val="000000"/>
              </a:solidFill>
              <a:prstDash val="solid"/>
              <a:round/>
              <a:headEnd/>
              <a:tailEnd/>
            </a:ln>
          </p:spPr>
          <p:txBody>
            <a:bodyPr/>
            <a:lstStyle/>
            <a:p>
              <a:endParaRPr lang="el-GR"/>
            </a:p>
          </p:txBody>
        </p:sp>
        <p:sp>
          <p:nvSpPr>
            <p:cNvPr id="965" name="Freeform 962"/>
            <p:cNvSpPr>
              <a:spLocks/>
            </p:cNvSpPr>
            <p:nvPr/>
          </p:nvSpPr>
          <p:spPr bwMode="auto">
            <a:xfrm>
              <a:off x="4493" y="3122"/>
              <a:ext cx="27" cy="18"/>
            </a:xfrm>
            <a:custGeom>
              <a:avLst/>
              <a:gdLst/>
              <a:ahLst/>
              <a:cxnLst>
                <a:cxn ang="0">
                  <a:pos x="162" y="111"/>
                </a:cxn>
                <a:cxn ang="0">
                  <a:pos x="155" y="86"/>
                </a:cxn>
                <a:cxn ang="0">
                  <a:pos x="135" y="62"/>
                </a:cxn>
                <a:cxn ang="0">
                  <a:pos x="102" y="38"/>
                </a:cxn>
                <a:cxn ang="0">
                  <a:pos x="56" y="18"/>
                </a:cxn>
                <a:cxn ang="0">
                  <a:pos x="0" y="0"/>
                </a:cxn>
                <a:cxn ang="0">
                  <a:pos x="1" y="0"/>
                </a:cxn>
              </a:cxnLst>
              <a:rect l="0" t="0" r="r" b="b"/>
              <a:pathLst>
                <a:path w="162" h="111">
                  <a:moveTo>
                    <a:pt x="162" y="111"/>
                  </a:moveTo>
                  <a:lnTo>
                    <a:pt x="155" y="86"/>
                  </a:lnTo>
                  <a:lnTo>
                    <a:pt x="135" y="62"/>
                  </a:lnTo>
                  <a:lnTo>
                    <a:pt x="102" y="38"/>
                  </a:lnTo>
                  <a:lnTo>
                    <a:pt x="56" y="18"/>
                  </a:lnTo>
                  <a:lnTo>
                    <a:pt x="0" y="0"/>
                  </a:lnTo>
                  <a:lnTo>
                    <a:pt x="1" y="0"/>
                  </a:lnTo>
                </a:path>
              </a:pathLst>
            </a:custGeom>
            <a:noFill/>
            <a:ln w="0">
              <a:solidFill>
                <a:srgbClr val="000000"/>
              </a:solidFill>
              <a:prstDash val="solid"/>
              <a:round/>
              <a:headEnd/>
              <a:tailEnd/>
            </a:ln>
          </p:spPr>
          <p:txBody>
            <a:bodyPr/>
            <a:lstStyle/>
            <a:p>
              <a:endParaRPr lang="el-GR"/>
            </a:p>
          </p:txBody>
        </p:sp>
        <p:sp>
          <p:nvSpPr>
            <p:cNvPr id="966" name="Freeform 963"/>
            <p:cNvSpPr>
              <a:spLocks/>
            </p:cNvSpPr>
            <p:nvPr/>
          </p:nvSpPr>
          <p:spPr bwMode="auto">
            <a:xfrm>
              <a:off x="4447" y="3117"/>
              <a:ext cx="46" cy="5"/>
            </a:xfrm>
            <a:custGeom>
              <a:avLst/>
              <a:gdLst/>
              <a:ahLst/>
              <a:cxnLst>
                <a:cxn ang="0">
                  <a:pos x="276" y="32"/>
                </a:cxn>
                <a:cxn ang="0">
                  <a:pos x="215" y="18"/>
                </a:cxn>
                <a:cxn ang="0">
                  <a:pos x="147" y="9"/>
                </a:cxn>
                <a:cxn ang="0">
                  <a:pos x="75" y="2"/>
                </a:cxn>
                <a:cxn ang="0">
                  <a:pos x="0" y="0"/>
                </a:cxn>
                <a:cxn ang="0">
                  <a:pos x="1" y="0"/>
                </a:cxn>
              </a:cxnLst>
              <a:rect l="0" t="0" r="r" b="b"/>
              <a:pathLst>
                <a:path w="276" h="32">
                  <a:moveTo>
                    <a:pt x="276" y="32"/>
                  </a:moveTo>
                  <a:lnTo>
                    <a:pt x="215" y="18"/>
                  </a:lnTo>
                  <a:lnTo>
                    <a:pt x="147" y="9"/>
                  </a:lnTo>
                  <a:lnTo>
                    <a:pt x="75" y="2"/>
                  </a:lnTo>
                  <a:lnTo>
                    <a:pt x="0" y="0"/>
                  </a:lnTo>
                  <a:lnTo>
                    <a:pt x="1" y="0"/>
                  </a:lnTo>
                </a:path>
              </a:pathLst>
            </a:custGeom>
            <a:noFill/>
            <a:ln w="0">
              <a:solidFill>
                <a:srgbClr val="000000"/>
              </a:solidFill>
              <a:prstDash val="solid"/>
              <a:round/>
              <a:headEnd/>
              <a:tailEnd/>
            </a:ln>
          </p:spPr>
          <p:txBody>
            <a:bodyPr/>
            <a:lstStyle/>
            <a:p>
              <a:endParaRPr lang="el-GR"/>
            </a:p>
          </p:txBody>
        </p:sp>
        <p:sp>
          <p:nvSpPr>
            <p:cNvPr id="967" name="Freeform 964"/>
            <p:cNvSpPr>
              <a:spLocks/>
            </p:cNvSpPr>
            <p:nvPr/>
          </p:nvSpPr>
          <p:spPr bwMode="auto">
            <a:xfrm>
              <a:off x="4401" y="3117"/>
              <a:ext cx="46" cy="5"/>
            </a:xfrm>
            <a:custGeom>
              <a:avLst/>
              <a:gdLst/>
              <a:ahLst/>
              <a:cxnLst>
                <a:cxn ang="0">
                  <a:pos x="276" y="0"/>
                </a:cxn>
                <a:cxn ang="0">
                  <a:pos x="203" y="2"/>
                </a:cxn>
                <a:cxn ang="0">
                  <a:pos x="130" y="9"/>
                </a:cxn>
                <a:cxn ang="0">
                  <a:pos x="63" y="18"/>
                </a:cxn>
                <a:cxn ang="0">
                  <a:pos x="0" y="32"/>
                </a:cxn>
                <a:cxn ang="0">
                  <a:pos x="1" y="32"/>
                </a:cxn>
              </a:cxnLst>
              <a:rect l="0" t="0" r="r" b="b"/>
              <a:pathLst>
                <a:path w="276" h="32">
                  <a:moveTo>
                    <a:pt x="276" y="0"/>
                  </a:moveTo>
                  <a:lnTo>
                    <a:pt x="203" y="2"/>
                  </a:lnTo>
                  <a:lnTo>
                    <a:pt x="130" y="9"/>
                  </a:lnTo>
                  <a:lnTo>
                    <a:pt x="63" y="18"/>
                  </a:lnTo>
                  <a:lnTo>
                    <a:pt x="0" y="32"/>
                  </a:lnTo>
                  <a:lnTo>
                    <a:pt x="1" y="32"/>
                  </a:lnTo>
                </a:path>
              </a:pathLst>
            </a:custGeom>
            <a:noFill/>
            <a:ln w="0">
              <a:solidFill>
                <a:srgbClr val="000000"/>
              </a:solidFill>
              <a:prstDash val="solid"/>
              <a:round/>
              <a:headEnd/>
              <a:tailEnd/>
            </a:ln>
          </p:spPr>
          <p:txBody>
            <a:bodyPr/>
            <a:lstStyle/>
            <a:p>
              <a:endParaRPr lang="el-GR"/>
            </a:p>
          </p:txBody>
        </p:sp>
        <p:sp>
          <p:nvSpPr>
            <p:cNvPr id="968" name="Line 965"/>
            <p:cNvSpPr>
              <a:spLocks noChangeShapeType="1"/>
            </p:cNvSpPr>
            <p:nvPr/>
          </p:nvSpPr>
          <p:spPr bwMode="auto">
            <a:xfrm>
              <a:off x="4401" y="3122"/>
              <a:ext cx="1" cy="1"/>
            </a:xfrm>
            <a:prstGeom prst="line">
              <a:avLst/>
            </a:prstGeom>
            <a:noFill/>
            <a:ln w="0">
              <a:solidFill>
                <a:srgbClr val="000000"/>
              </a:solidFill>
              <a:round/>
              <a:headEnd/>
              <a:tailEnd/>
            </a:ln>
          </p:spPr>
          <p:txBody>
            <a:bodyPr/>
            <a:lstStyle/>
            <a:p>
              <a:endParaRPr lang="el-GR"/>
            </a:p>
          </p:txBody>
        </p:sp>
        <p:sp>
          <p:nvSpPr>
            <p:cNvPr id="969" name="Freeform 966"/>
            <p:cNvSpPr>
              <a:spLocks/>
            </p:cNvSpPr>
            <p:nvPr/>
          </p:nvSpPr>
          <p:spPr bwMode="auto">
            <a:xfrm>
              <a:off x="4374" y="3122"/>
              <a:ext cx="27" cy="18"/>
            </a:xfrm>
            <a:custGeom>
              <a:avLst/>
              <a:gdLst/>
              <a:ahLst/>
              <a:cxnLst>
                <a:cxn ang="0">
                  <a:pos x="161" y="0"/>
                </a:cxn>
                <a:cxn ang="0">
                  <a:pos x="106" y="18"/>
                </a:cxn>
                <a:cxn ang="0">
                  <a:pos x="61" y="38"/>
                </a:cxn>
                <a:cxn ang="0">
                  <a:pos x="28" y="62"/>
                </a:cxn>
                <a:cxn ang="0">
                  <a:pos x="7" y="86"/>
                </a:cxn>
                <a:cxn ang="0">
                  <a:pos x="0" y="111"/>
                </a:cxn>
                <a:cxn ang="0">
                  <a:pos x="1" y="111"/>
                </a:cxn>
              </a:cxnLst>
              <a:rect l="0" t="0" r="r" b="b"/>
              <a:pathLst>
                <a:path w="161" h="111">
                  <a:moveTo>
                    <a:pt x="161" y="0"/>
                  </a:moveTo>
                  <a:lnTo>
                    <a:pt x="106" y="18"/>
                  </a:lnTo>
                  <a:lnTo>
                    <a:pt x="61" y="38"/>
                  </a:lnTo>
                  <a:lnTo>
                    <a:pt x="28" y="62"/>
                  </a:lnTo>
                  <a:lnTo>
                    <a:pt x="7" y="86"/>
                  </a:lnTo>
                  <a:lnTo>
                    <a:pt x="0" y="111"/>
                  </a:lnTo>
                  <a:lnTo>
                    <a:pt x="1" y="111"/>
                  </a:lnTo>
                </a:path>
              </a:pathLst>
            </a:custGeom>
            <a:noFill/>
            <a:ln w="0">
              <a:solidFill>
                <a:srgbClr val="000000"/>
              </a:solidFill>
              <a:prstDash val="solid"/>
              <a:round/>
              <a:headEnd/>
              <a:tailEnd/>
            </a:ln>
          </p:spPr>
          <p:txBody>
            <a:bodyPr/>
            <a:lstStyle/>
            <a:p>
              <a:endParaRPr lang="el-GR"/>
            </a:p>
          </p:txBody>
        </p:sp>
        <p:sp>
          <p:nvSpPr>
            <p:cNvPr id="970" name="Freeform 967"/>
            <p:cNvSpPr>
              <a:spLocks/>
            </p:cNvSpPr>
            <p:nvPr/>
          </p:nvSpPr>
          <p:spPr bwMode="auto">
            <a:xfrm>
              <a:off x="4374" y="3140"/>
              <a:ext cx="73" cy="24"/>
            </a:xfrm>
            <a:custGeom>
              <a:avLst/>
              <a:gdLst/>
              <a:ahLst/>
              <a:cxnLst>
                <a:cxn ang="0">
                  <a:pos x="0" y="0"/>
                </a:cxn>
                <a:cxn ang="0">
                  <a:pos x="8" y="28"/>
                </a:cxn>
                <a:cxn ang="0">
                  <a:pos x="34" y="54"/>
                </a:cxn>
                <a:cxn ang="0">
                  <a:pos x="74" y="80"/>
                </a:cxn>
                <a:cxn ang="0">
                  <a:pos x="128" y="101"/>
                </a:cxn>
                <a:cxn ang="0">
                  <a:pos x="195" y="119"/>
                </a:cxn>
                <a:cxn ang="0">
                  <a:pos x="270" y="132"/>
                </a:cxn>
                <a:cxn ang="0">
                  <a:pos x="353" y="140"/>
                </a:cxn>
                <a:cxn ang="0">
                  <a:pos x="437" y="142"/>
                </a:cxn>
                <a:cxn ang="0">
                  <a:pos x="438" y="142"/>
                </a:cxn>
              </a:cxnLst>
              <a:rect l="0" t="0" r="r" b="b"/>
              <a:pathLst>
                <a:path w="438" h="142">
                  <a:moveTo>
                    <a:pt x="0" y="0"/>
                  </a:moveTo>
                  <a:lnTo>
                    <a:pt x="8" y="28"/>
                  </a:lnTo>
                  <a:lnTo>
                    <a:pt x="34" y="54"/>
                  </a:lnTo>
                  <a:lnTo>
                    <a:pt x="74" y="80"/>
                  </a:lnTo>
                  <a:lnTo>
                    <a:pt x="128" y="101"/>
                  </a:lnTo>
                  <a:lnTo>
                    <a:pt x="195" y="119"/>
                  </a:lnTo>
                  <a:lnTo>
                    <a:pt x="270" y="132"/>
                  </a:lnTo>
                  <a:lnTo>
                    <a:pt x="353" y="140"/>
                  </a:lnTo>
                  <a:lnTo>
                    <a:pt x="437" y="142"/>
                  </a:lnTo>
                  <a:lnTo>
                    <a:pt x="438" y="142"/>
                  </a:lnTo>
                </a:path>
              </a:pathLst>
            </a:custGeom>
            <a:noFill/>
            <a:ln w="0">
              <a:solidFill>
                <a:srgbClr val="000000"/>
              </a:solidFill>
              <a:prstDash val="solid"/>
              <a:round/>
              <a:headEnd/>
              <a:tailEnd/>
            </a:ln>
          </p:spPr>
          <p:txBody>
            <a:bodyPr/>
            <a:lstStyle/>
            <a:p>
              <a:endParaRPr lang="el-GR"/>
            </a:p>
          </p:txBody>
        </p:sp>
        <p:sp>
          <p:nvSpPr>
            <p:cNvPr id="971" name="Freeform 968"/>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972" name="Freeform 969"/>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973" name="Freeform 970"/>
            <p:cNvSpPr>
              <a:spLocks/>
            </p:cNvSpPr>
            <p:nvPr/>
          </p:nvSpPr>
          <p:spPr bwMode="auto">
            <a:xfrm>
              <a:off x="3987" y="2819"/>
              <a:ext cx="387" cy="148"/>
            </a:xfrm>
            <a:custGeom>
              <a:avLst/>
              <a:gdLst/>
              <a:ahLst/>
              <a:cxnLst>
                <a:cxn ang="0">
                  <a:pos x="0" y="0"/>
                </a:cxn>
                <a:cxn ang="0">
                  <a:pos x="34" y="140"/>
                </a:cxn>
                <a:cxn ang="0">
                  <a:pos x="134" y="278"/>
                </a:cxn>
                <a:cxn ang="0">
                  <a:pos x="299" y="408"/>
                </a:cxn>
                <a:cxn ang="0">
                  <a:pos x="525" y="528"/>
                </a:cxn>
                <a:cxn ang="0">
                  <a:pos x="805" y="636"/>
                </a:cxn>
                <a:cxn ang="0">
                  <a:pos x="1133" y="728"/>
                </a:cxn>
                <a:cxn ang="0">
                  <a:pos x="1501" y="801"/>
                </a:cxn>
                <a:cxn ang="0">
                  <a:pos x="1900" y="856"/>
                </a:cxn>
                <a:cxn ang="0">
                  <a:pos x="2320" y="889"/>
                </a:cxn>
                <a:cxn ang="0">
                  <a:pos x="2321" y="889"/>
                </a:cxn>
              </a:cxnLst>
              <a:rect l="0" t="0" r="r" b="b"/>
              <a:pathLst>
                <a:path w="2321" h="889">
                  <a:moveTo>
                    <a:pt x="0" y="0"/>
                  </a:moveTo>
                  <a:lnTo>
                    <a:pt x="34" y="140"/>
                  </a:lnTo>
                  <a:lnTo>
                    <a:pt x="134" y="278"/>
                  </a:lnTo>
                  <a:lnTo>
                    <a:pt x="299" y="408"/>
                  </a:lnTo>
                  <a:lnTo>
                    <a:pt x="525" y="528"/>
                  </a:lnTo>
                  <a:lnTo>
                    <a:pt x="805" y="636"/>
                  </a:lnTo>
                  <a:lnTo>
                    <a:pt x="1133" y="728"/>
                  </a:lnTo>
                  <a:lnTo>
                    <a:pt x="1501" y="801"/>
                  </a:lnTo>
                  <a:lnTo>
                    <a:pt x="1900" y="856"/>
                  </a:lnTo>
                  <a:lnTo>
                    <a:pt x="2320" y="889"/>
                  </a:lnTo>
                  <a:lnTo>
                    <a:pt x="2321" y="889"/>
                  </a:lnTo>
                </a:path>
              </a:pathLst>
            </a:custGeom>
            <a:noFill/>
            <a:ln w="0">
              <a:solidFill>
                <a:srgbClr val="000000"/>
              </a:solidFill>
              <a:prstDash val="solid"/>
              <a:round/>
              <a:headEnd/>
              <a:tailEnd/>
            </a:ln>
          </p:spPr>
          <p:txBody>
            <a:bodyPr/>
            <a:lstStyle/>
            <a:p>
              <a:endParaRPr lang="el-GR"/>
            </a:p>
          </p:txBody>
        </p:sp>
        <p:sp>
          <p:nvSpPr>
            <p:cNvPr id="974" name="Freeform 971"/>
            <p:cNvSpPr>
              <a:spLocks/>
            </p:cNvSpPr>
            <p:nvPr/>
          </p:nvSpPr>
          <p:spPr bwMode="auto">
            <a:xfrm>
              <a:off x="4374" y="2967"/>
              <a:ext cx="27" cy="1"/>
            </a:xfrm>
            <a:custGeom>
              <a:avLst/>
              <a:gdLst/>
              <a:ahLst/>
              <a:cxnLst>
                <a:cxn ang="0">
                  <a:pos x="0" y="0"/>
                </a:cxn>
                <a:cxn ang="0">
                  <a:pos x="161" y="6"/>
                </a:cxn>
                <a:cxn ang="0">
                  <a:pos x="162" y="6"/>
                </a:cxn>
              </a:cxnLst>
              <a:rect l="0" t="0" r="r" b="b"/>
              <a:pathLst>
                <a:path w="162" h="6">
                  <a:moveTo>
                    <a:pt x="0" y="0"/>
                  </a:moveTo>
                  <a:lnTo>
                    <a:pt x="161" y="6"/>
                  </a:lnTo>
                  <a:lnTo>
                    <a:pt x="162" y="6"/>
                  </a:lnTo>
                </a:path>
              </a:pathLst>
            </a:custGeom>
            <a:noFill/>
            <a:ln w="0">
              <a:solidFill>
                <a:srgbClr val="000000"/>
              </a:solidFill>
              <a:prstDash val="solid"/>
              <a:round/>
              <a:headEnd/>
              <a:tailEnd/>
            </a:ln>
          </p:spPr>
          <p:txBody>
            <a:bodyPr/>
            <a:lstStyle/>
            <a:p>
              <a:endParaRPr lang="el-GR"/>
            </a:p>
          </p:txBody>
        </p:sp>
        <p:sp>
          <p:nvSpPr>
            <p:cNvPr id="975" name="Line 972"/>
            <p:cNvSpPr>
              <a:spLocks noChangeShapeType="1"/>
            </p:cNvSpPr>
            <p:nvPr/>
          </p:nvSpPr>
          <p:spPr bwMode="auto">
            <a:xfrm>
              <a:off x="4401" y="2968"/>
              <a:ext cx="1" cy="1"/>
            </a:xfrm>
            <a:prstGeom prst="line">
              <a:avLst/>
            </a:prstGeom>
            <a:noFill/>
            <a:ln w="0">
              <a:solidFill>
                <a:srgbClr val="000000"/>
              </a:solidFill>
              <a:round/>
              <a:headEnd/>
              <a:tailEnd/>
            </a:ln>
          </p:spPr>
          <p:txBody>
            <a:bodyPr/>
            <a:lstStyle/>
            <a:p>
              <a:endParaRPr lang="el-GR"/>
            </a:p>
          </p:txBody>
        </p:sp>
        <p:sp>
          <p:nvSpPr>
            <p:cNvPr id="976" name="Freeform 973"/>
            <p:cNvSpPr>
              <a:spLocks/>
            </p:cNvSpPr>
            <p:nvPr/>
          </p:nvSpPr>
          <p:spPr bwMode="auto">
            <a:xfrm>
              <a:off x="4401" y="2968"/>
              <a:ext cx="46" cy="1"/>
            </a:xfrm>
            <a:custGeom>
              <a:avLst/>
              <a:gdLst/>
              <a:ahLst/>
              <a:cxnLst>
                <a:cxn ang="0">
                  <a:pos x="0" y="0"/>
                </a:cxn>
                <a:cxn ang="0">
                  <a:pos x="276" y="5"/>
                </a:cxn>
                <a:cxn ang="0">
                  <a:pos x="277" y="5"/>
                </a:cxn>
              </a:cxnLst>
              <a:rect l="0" t="0" r="r" b="b"/>
              <a:pathLst>
                <a:path w="277" h="5">
                  <a:moveTo>
                    <a:pt x="0" y="0"/>
                  </a:moveTo>
                  <a:lnTo>
                    <a:pt x="276" y="5"/>
                  </a:lnTo>
                  <a:lnTo>
                    <a:pt x="277" y="5"/>
                  </a:lnTo>
                </a:path>
              </a:pathLst>
            </a:custGeom>
            <a:noFill/>
            <a:ln w="0">
              <a:solidFill>
                <a:srgbClr val="000000"/>
              </a:solidFill>
              <a:prstDash val="solid"/>
              <a:round/>
              <a:headEnd/>
              <a:tailEnd/>
            </a:ln>
          </p:spPr>
          <p:txBody>
            <a:bodyPr/>
            <a:lstStyle/>
            <a:p>
              <a:endParaRPr lang="el-GR"/>
            </a:p>
          </p:txBody>
        </p:sp>
        <p:sp>
          <p:nvSpPr>
            <p:cNvPr id="977" name="Freeform 974"/>
            <p:cNvSpPr>
              <a:spLocks/>
            </p:cNvSpPr>
            <p:nvPr/>
          </p:nvSpPr>
          <p:spPr bwMode="auto">
            <a:xfrm>
              <a:off x="4447" y="2968"/>
              <a:ext cx="46" cy="1"/>
            </a:xfrm>
            <a:custGeom>
              <a:avLst/>
              <a:gdLst/>
              <a:ahLst/>
              <a:cxnLst>
                <a:cxn ang="0">
                  <a:pos x="0" y="5"/>
                </a:cxn>
                <a:cxn ang="0">
                  <a:pos x="276" y="0"/>
                </a:cxn>
                <a:cxn ang="0">
                  <a:pos x="277" y="0"/>
                </a:cxn>
              </a:cxnLst>
              <a:rect l="0" t="0" r="r" b="b"/>
              <a:pathLst>
                <a:path w="277" h="5">
                  <a:moveTo>
                    <a:pt x="0" y="5"/>
                  </a:moveTo>
                  <a:lnTo>
                    <a:pt x="276" y="0"/>
                  </a:lnTo>
                  <a:lnTo>
                    <a:pt x="277" y="0"/>
                  </a:lnTo>
                </a:path>
              </a:pathLst>
            </a:custGeom>
            <a:noFill/>
            <a:ln w="0">
              <a:solidFill>
                <a:srgbClr val="000000"/>
              </a:solidFill>
              <a:prstDash val="solid"/>
              <a:round/>
              <a:headEnd/>
              <a:tailEnd/>
            </a:ln>
          </p:spPr>
          <p:txBody>
            <a:bodyPr/>
            <a:lstStyle/>
            <a:p>
              <a:endParaRPr lang="el-GR"/>
            </a:p>
          </p:txBody>
        </p:sp>
        <p:sp>
          <p:nvSpPr>
            <p:cNvPr id="978" name="Freeform 975"/>
            <p:cNvSpPr>
              <a:spLocks/>
            </p:cNvSpPr>
            <p:nvPr/>
          </p:nvSpPr>
          <p:spPr bwMode="auto">
            <a:xfrm>
              <a:off x="4493" y="2967"/>
              <a:ext cx="27" cy="1"/>
            </a:xfrm>
            <a:custGeom>
              <a:avLst/>
              <a:gdLst/>
              <a:ahLst/>
              <a:cxnLst>
                <a:cxn ang="0">
                  <a:pos x="0" y="6"/>
                </a:cxn>
                <a:cxn ang="0">
                  <a:pos x="162" y="0"/>
                </a:cxn>
                <a:cxn ang="0">
                  <a:pos x="163" y="0"/>
                </a:cxn>
              </a:cxnLst>
              <a:rect l="0" t="0" r="r" b="b"/>
              <a:pathLst>
                <a:path w="163" h="6">
                  <a:moveTo>
                    <a:pt x="0" y="6"/>
                  </a:moveTo>
                  <a:lnTo>
                    <a:pt x="162" y="0"/>
                  </a:lnTo>
                  <a:lnTo>
                    <a:pt x="163" y="0"/>
                  </a:lnTo>
                </a:path>
              </a:pathLst>
            </a:custGeom>
            <a:noFill/>
            <a:ln w="0">
              <a:solidFill>
                <a:srgbClr val="000000"/>
              </a:solidFill>
              <a:prstDash val="solid"/>
              <a:round/>
              <a:headEnd/>
              <a:tailEnd/>
            </a:ln>
          </p:spPr>
          <p:txBody>
            <a:bodyPr/>
            <a:lstStyle/>
            <a:p>
              <a:endParaRPr lang="el-GR"/>
            </a:p>
          </p:txBody>
        </p:sp>
        <p:sp>
          <p:nvSpPr>
            <p:cNvPr id="979" name="Freeform 976"/>
            <p:cNvSpPr>
              <a:spLocks/>
            </p:cNvSpPr>
            <p:nvPr/>
          </p:nvSpPr>
          <p:spPr bwMode="auto">
            <a:xfrm>
              <a:off x="4520" y="2819"/>
              <a:ext cx="387" cy="148"/>
            </a:xfrm>
            <a:custGeom>
              <a:avLst/>
              <a:gdLst/>
              <a:ahLst/>
              <a:cxnLst>
                <a:cxn ang="0">
                  <a:pos x="0" y="889"/>
                </a:cxn>
                <a:cxn ang="0">
                  <a:pos x="420" y="856"/>
                </a:cxn>
                <a:cxn ang="0">
                  <a:pos x="819" y="801"/>
                </a:cxn>
                <a:cxn ang="0">
                  <a:pos x="1187" y="728"/>
                </a:cxn>
                <a:cxn ang="0">
                  <a:pos x="1515" y="636"/>
                </a:cxn>
                <a:cxn ang="0">
                  <a:pos x="1796" y="528"/>
                </a:cxn>
                <a:cxn ang="0">
                  <a:pos x="2021" y="408"/>
                </a:cxn>
                <a:cxn ang="0">
                  <a:pos x="2186" y="278"/>
                </a:cxn>
                <a:cxn ang="0">
                  <a:pos x="2287" y="140"/>
                </a:cxn>
                <a:cxn ang="0">
                  <a:pos x="2321" y="0"/>
                </a:cxn>
                <a:cxn ang="0">
                  <a:pos x="2322" y="0"/>
                </a:cxn>
              </a:cxnLst>
              <a:rect l="0" t="0" r="r" b="b"/>
              <a:pathLst>
                <a:path w="2322" h="889">
                  <a:moveTo>
                    <a:pt x="0" y="889"/>
                  </a:moveTo>
                  <a:lnTo>
                    <a:pt x="420" y="856"/>
                  </a:lnTo>
                  <a:lnTo>
                    <a:pt x="819" y="801"/>
                  </a:lnTo>
                  <a:lnTo>
                    <a:pt x="1187" y="728"/>
                  </a:lnTo>
                  <a:lnTo>
                    <a:pt x="1515" y="636"/>
                  </a:lnTo>
                  <a:lnTo>
                    <a:pt x="1796" y="528"/>
                  </a:lnTo>
                  <a:lnTo>
                    <a:pt x="2021" y="408"/>
                  </a:lnTo>
                  <a:lnTo>
                    <a:pt x="2186" y="278"/>
                  </a:lnTo>
                  <a:lnTo>
                    <a:pt x="2287" y="140"/>
                  </a:lnTo>
                  <a:lnTo>
                    <a:pt x="2321" y="0"/>
                  </a:lnTo>
                  <a:lnTo>
                    <a:pt x="2322" y="0"/>
                  </a:lnTo>
                </a:path>
              </a:pathLst>
            </a:custGeom>
            <a:noFill/>
            <a:ln w="0">
              <a:solidFill>
                <a:srgbClr val="000000"/>
              </a:solidFill>
              <a:prstDash val="solid"/>
              <a:round/>
              <a:headEnd/>
              <a:tailEnd/>
            </a:ln>
          </p:spPr>
          <p:txBody>
            <a:bodyPr/>
            <a:lstStyle/>
            <a:p>
              <a:endParaRPr lang="el-GR"/>
            </a:p>
          </p:txBody>
        </p:sp>
        <p:sp>
          <p:nvSpPr>
            <p:cNvPr id="980" name="Freeform 977"/>
            <p:cNvSpPr>
              <a:spLocks/>
            </p:cNvSpPr>
            <p:nvPr/>
          </p:nvSpPr>
          <p:spPr bwMode="auto">
            <a:xfrm>
              <a:off x="3988" y="1803"/>
              <a:ext cx="413" cy="299"/>
            </a:xfrm>
            <a:custGeom>
              <a:avLst/>
              <a:gdLst/>
              <a:ahLst/>
              <a:cxnLst>
                <a:cxn ang="0">
                  <a:pos x="2473" y="0"/>
                </a:cxn>
                <a:cxn ang="0">
                  <a:pos x="2054" y="24"/>
                </a:cxn>
                <a:cxn ang="0">
                  <a:pos x="1651" y="70"/>
                </a:cxn>
                <a:cxn ang="0">
                  <a:pos x="1274" y="135"/>
                </a:cxn>
                <a:cxn ang="0">
                  <a:pos x="933" y="219"/>
                </a:cxn>
                <a:cxn ang="0">
                  <a:pos x="635" y="318"/>
                </a:cxn>
                <a:cxn ang="0">
                  <a:pos x="387" y="432"/>
                </a:cxn>
                <a:cxn ang="0">
                  <a:pos x="196" y="556"/>
                </a:cxn>
                <a:cxn ang="0">
                  <a:pos x="66" y="688"/>
                </a:cxn>
                <a:cxn ang="0">
                  <a:pos x="0" y="826"/>
                </a:cxn>
                <a:cxn ang="0">
                  <a:pos x="0" y="965"/>
                </a:cxn>
                <a:cxn ang="0">
                  <a:pos x="66" y="1103"/>
                </a:cxn>
                <a:cxn ang="0">
                  <a:pos x="196" y="1236"/>
                </a:cxn>
                <a:cxn ang="0">
                  <a:pos x="387" y="1360"/>
                </a:cxn>
                <a:cxn ang="0">
                  <a:pos x="635" y="1473"/>
                </a:cxn>
                <a:cxn ang="0">
                  <a:pos x="933" y="1573"/>
                </a:cxn>
                <a:cxn ang="0">
                  <a:pos x="1274" y="1656"/>
                </a:cxn>
                <a:cxn ang="0">
                  <a:pos x="1651" y="1721"/>
                </a:cxn>
                <a:cxn ang="0">
                  <a:pos x="2054" y="1766"/>
                </a:cxn>
                <a:cxn ang="0">
                  <a:pos x="2473" y="1792"/>
                </a:cxn>
                <a:cxn ang="0">
                  <a:pos x="2474" y="1792"/>
                </a:cxn>
              </a:cxnLst>
              <a:rect l="0" t="0" r="r" b="b"/>
              <a:pathLst>
                <a:path w="2474" h="1792">
                  <a:moveTo>
                    <a:pt x="2473" y="0"/>
                  </a:moveTo>
                  <a:lnTo>
                    <a:pt x="2054" y="24"/>
                  </a:lnTo>
                  <a:lnTo>
                    <a:pt x="1651" y="70"/>
                  </a:lnTo>
                  <a:lnTo>
                    <a:pt x="1274" y="135"/>
                  </a:lnTo>
                  <a:lnTo>
                    <a:pt x="933" y="219"/>
                  </a:lnTo>
                  <a:lnTo>
                    <a:pt x="635" y="318"/>
                  </a:lnTo>
                  <a:lnTo>
                    <a:pt x="387" y="432"/>
                  </a:lnTo>
                  <a:lnTo>
                    <a:pt x="196" y="556"/>
                  </a:lnTo>
                  <a:lnTo>
                    <a:pt x="66" y="688"/>
                  </a:lnTo>
                  <a:lnTo>
                    <a:pt x="0" y="826"/>
                  </a:lnTo>
                  <a:lnTo>
                    <a:pt x="0" y="965"/>
                  </a:lnTo>
                  <a:lnTo>
                    <a:pt x="66" y="1103"/>
                  </a:lnTo>
                  <a:lnTo>
                    <a:pt x="196" y="1236"/>
                  </a:lnTo>
                  <a:lnTo>
                    <a:pt x="387" y="1360"/>
                  </a:lnTo>
                  <a:lnTo>
                    <a:pt x="635" y="1473"/>
                  </a:lnTo>
                  <a:lnTo>
                    <a:pt x="933" y="1573"/>
                  </a:lnTo>
                  <a:lnTo>
                    <a:pt x="1274" y="1656"/>
                  </a:lnTo>
                  <a:lnTo>
                    <a:pt x="1651" y="1721"/>
                  </a:lnTo>
                  <a:lnTo>
                    <a:pt x="2054" y="1766"/>
                  </a:lnTo>
                  <a:lnTo>
                    <a:pt x="2473" y="1792"/>
                  </a:lnTo>
                  <a:lnTo>
                    <a:pt x="2474" y="1792"/>
                  </a:lnTo>
                </a:path>
              </a:pathLst>
            </a:custGeom>
            <a:noFill/>
            <a:ln w="0">
              <a:solidFill>
                <a:srgbClr val="000000"/>
              </a:solidFill>
              <a:prstDash val="solid"/>
              <a:round/>
              <a:headEnd/>
              <a:tailEnd/>
            </a:ln>
          </p:spPr>
          <p:txBody>
            <a:bodyPr/>
            <a:lstStyle/>
            <a:p>
              <a:endParaRPr lang="el-GR"/>
            </a:p>
          </p:txBody>
        </p:sp>
        <p:sp>
          <p:nvSpPr>
            <p:cNvPr id="981" name="Freeform 978"/>
            <p:cNvSpPr>
              <a:spLocks/>
            </p:cNvSpPr>
            <p:nvPr/>
          </p:nvSpPr>
          <p:spPr bwMode="auto">
            <a:xfrm>
              <a:off x="4401" y="2102"/>
              <a:ext cx="92" cy="1"/>
            </a:xfrm>
            <a:custGeom>
              <a:avLst/>
              <a:gdLst/>
              <a:ahLst/>
              <a:cxnLst>
                <a:cxn ang="0">
                  <a:pos x="0" y="0"/>
                </a:cxn>
                <a:cxn ang="0">
                  <a:pos x="276" y="4"/>
                </a:cxn>
                <a:cxn ang="0">
                  <a:pos x="552" y="0"/>
                </a:cxn>
                <a:cxn ang="0">
                  <a:pos x="553" y="0"/>
                </a:cxn>
              </a:cxnLst>
              <a:rect l="0" t="0" r="r" b="b"/>
              <a:pathLst>
                <a:path w="553" h="4">
                  <a:moveTo>
                    <a:pt x="0" y="0"/>
                  </a:moveTo>
                  <a:lnTo>
                    <a:pt x="276" y="4"/>
                  </a:lnTo>
                  <a:lnTo>
                    <a:pt x="552" y="0"/>
                  </a:lnTo>
                  <a:lnTo>
                    <a:pt x="553" y="0"/>
                  </a:lnTo>
                </a:path>
              </a:pathLst>
            </a:custGeom>
            <a:noFill/>
            <a:ln w="0">
              <a:solidFill>
                <a:srgbClr val="000000"/>
              </a:solidFill>
              <a:prstDash val="solid"/>
              <a:round/>
              <a:headEnd/>
              <a:tailEnd/>
            </a:ln>
          </p:spPr>
          <p:txBody>
            <a:bodyPr/>
            <a:lstStyle/>
            <a:p>
              <a:endParaRPr lang="el-GR"/>
            </a:p>
          </p:txBody>
        </p:sp>
        <p:sp>
          <p:nvSpPr>
            <p:cNvPr id="982" name="Freeform 979"/>
            <p:cNvSpPr>
              <a:spLocks/>
            </p:cNvSpPr>
            <p:nvPr/>
          </p:nvSpPr>
          <p:spPr bwMode="auto">
            <a:xfrm>
              <a:off x="4493" y="1803"/>
              <a:ext cx="412" cy="299"/>
            </a:xfrm>
            <a:custGeom>
              <a:avLst/>
              <a:gdLst/>
              <a:ahLst/>
              <a:cxnLst>
                <a:cxn ang="0">
                  <a:pos x="0" y="1792"/>
                </a:cxn>
                <a:cxn ang="0">
                  <a:pos x="421" y="1766"/>
                </a:cxn>
                <a:cxn ang="0">
                  <a:pos x="823" y="1721"/>
                </a:cxn>
                <a:cxn ang="0">
                  <a:pos x="1201" y="1656"/>
                </a:cxn>
                <a:cxn ang="0">
                  <a:pos x="1542" y="1573"/>
                </a:cxn>
                <a:cxn ang="0">
                  <a:pos x="1840" y="1473"/>
                </a:cxn>
                <a:cxn ang="0">
                  <a:pos x="2087" y="1360"/>
                </a:cxn>
                <a:cxn ang="0">
                  <a:pos x="2279" y="1236"/>
                </a:cxn>
                <a:cxn ang="0">
                  <a:pos x="2408" y="1103"/>
                </a:cxn>
                <a:cxn ang="0">
                  <a:pos x="2474" y="965"/>
                </a:cxn>
                <a:cxn ang="0">
                  <a:pos x="2474" y="826"/>
                </a:cxn>
                <a:cxn ang="0">
                  <a:pos x="2408" y="688"/>
                </a:cxn>
                <a:cxn ang="0">
                  <a:pos x="2279" y="556"/>
                </a:cxn>
                <a:cxn ang="0">
                  <a:pos x="2087" y="432"/>
                </a:cxn>
                <a:cxn ang="0">
                  <a:pos x="1840" y="318"/>
                </a:cxn>
                <a:cxn ang="0">
                  <a:pos x="1542" y="219"/>
                </a:cxn>
                <a:cxn ang="0">
                  <a:pos x="1201" y="135"/>
                </a:cxn>
                <a:cxn ang="0">
                  <a:pos x="823" y="70"/>
                </a:cxn>
                <a:cxn ang="0">
                  <a:pos x="421" y="24"/>
                </a:cxn>
                <a:cxn ang="0">
                  <a:pos x="0" y="0"/>
                </a:cxn>
                <a:cxn ang="0">
                  <a:pos x="1" y="0"/>
                </a:cxn>
              </a:cxnLst>
              <a:rect l="0" t="0" r="r" b="b"/>
              <a:pathLst>
                <a:path w="2474" h="1792">
                  <a:moveTo>
                    <a:pt x="0" y="1792"/>
                  </a:moveTo>
                  <a:lnTo>
                    <a:pt x="421" y="1766"/>
                  </a:lnTo>
                  <a:lnTo>
                    <a:pt x="823" y="1721"/>
                  </a:lnTo>
                  <a:lnTo>
                    <a:pt x="1201" y="1656"/>
                  </a:lnTo>
                  <a:lnTo>
                    <a:pt x="1542" y="1573"/>
                  </a:lnTo>
                  <a:lnTo>
                    <a:pt x="1840" y="1473"/>
                  </a:lnTo>
                  <a:lnTo>
                    <a:pt x="2087" y="1360"/>
                  </a:lnTo>
                  <a:lnTo>
                    <a:pt x="2279" y="1236"/>
                  </a:lnTo>
                  <a:lnTo>
                    <a:pt x="2408" y="1103"/>
                  </a:lnTo>
                  <a:lnTo>
                    <a:pt x="2474" y="965"/>
                  </a:lnTo>
                  <a:lnTo>
                    <a:pt x="2474" y="826"/>
                  </a:lnTo>
                  <a:lnTo>
                    <a:pt x="2408" y="688"/>
                  </a:lnTo>
                  <a:lnTo>
                    <a:pt x="2279" y="556"/>
                  </a:lnTo>
                  <a:lnTo>
                    <a:pt x="2087" y="432"/>
                  </a:lnTo>
                  <a:lnTo>
                    <a:pt x="1840" y="318"/>
                  </a:lnTo>
                  <a:lnTo>
                    <a:pt x="1542" y="219"/>
                  </a:lnTo>
                  <a:lnTo>
                    <a:pt x="1201" y="135"/>
                  </a:lnTo>
                  <a:lnTo>
                    <a:pt x="823" y="70"/>
                  </a:lnTo>
                  <a:lnTo>
                    <a:pt x="421" y="24"/>
                  </a:lnTo>
                  <a:lnTo>
                    <a:pt x="0" y="0"/>
                  </a:lnTo>
                  <a:lnTo>
                    <a:pt x="1" y="0"/>
                  </a:lnTo>
                </a:path>
              </a:pathLst>
            </a:custGeom>
            <a:noFill/>
            <a:ln w="0">
              <a:solidFill>
                <a:srgbClr val="000000"/>
              </a:solidFill>
              <a:prstDash val="solid"/>
              <a:round/>
              <a:headEnd/>
              <a:tailEnd/>
            </a:ln>
          </p:spPr>
          <p:txBody>
            <a:bodyPr/>
            <a:lstStyle/>
            <a:p>
              <a:endParaRPr lang="el-GR"/>
            </a:p>
          </p:txBody>
        </p:sp>
        <p:sp>
          <p:nvSpPr>
            <p:cNvPr id="983" name="Freeform 980"/>
            <p:cNvSpPr>
              <a:spLocks/>
            </p:cNvSpPr>
            <p:nvPr/>
          </p:nvSpPr>
          <p:spPr bwMode="auto">
            <a:xfrm>
              <a:off x="4401" y="2255"/>
              <a:ext cx="92" cy="31"/>
            </a:xfrm>
            <a:custGeom>
              <a:avLst/>
              <a:gdLst/>
              <a:ahLst/>
              <a:cxnLst>
                <a:cxn ang="0">
                  <a:pos x="0" y="90"/>
                </a:cxn>
                <a:cxn ang="0">
                  <a:pos x="6" y="107"/>
                </a:cxn>
                <a:cxn ang="0">
                  <a:pos x="21" y="124"/>
                </a:cxn>
                <a:cxn ang="0">
                  <a:pos x="45" y="139"/>
                </a:cxn>
                <a:cxn ang="0">
                  <a:pos x="77" y="152"/>
                </a:cxn>
                <a:cxn ang="0">
                  <a:pos x="116" y="163"/>
                </a:cxn>
                <a:cxn ang="0">
                  <a:pos x="163" y="172"/>
                </a:cxn>
                <a:cxn ang="0">
                  <a:pos x="212" y="177"/>
                </a:cxn>
                <a:cxn ang="0">
                  <a:pos x="263" y="180"/>
                </a:cxn>
                <a:cxn ang="0">
                  <a:pos x="315" y="179"/>
                </a:cxn>
                <a:cxn ang="0">
                  <a:pos x="367" y="175"/>
                </a:cxn>
                <a:cxn ang="0">
                  <a:pos x="414" y="168"/>
                </a:cxn>
                <a:cxn ang="0">
                  <a:pos x="457" y="158"/>
                </a:cxn>
                <a:cxn ang="0">
                  <a:pos x="494" y="146"/>
                </a:cxn>
                <a:cxn ang="0">
                  <a:pos x="522" y="131"/>
                </a:cxn>
                <a:cxn ang="0">
                  <a:pos x="541" y="116"/>
                </a:cxn>
                <a:cxn ang="0">
                  <a:pos x="551" y="99"/>
                </a:cxn>
                <a:cxn ang="0">
                  <a:pos x="551" y="81"/>
                </a:cxn>
                <a:cxn ang="0">
                  <a:pos x="541" y="64"/>
                </a:cxn>
                <a:cxn ang="0">
                  <a:pos x="522" y="49"/>
                </a:cxn>
                <a:cxn ang="0">
                  <a:pos x="494" y="34"/>
                </a:cxn>
                <a:cxn ang="0">
                  <a:pos x="457" y="22"/>
                </a:cxn>
                <a:cxn ang="0">
                  <a:pos x="414" y="12"/>
                </a:cxn>
                <a:cxn ang="0">
                  <a:pos x="367" y="5"/>
                </a:cxn>
                <a:cxn ang="0">
                  <a:pos x="315" y="1"/>
                </a:cxn>
                <a:cxn ang="0">
                  <a:pos x="263" y="0"/>
                </a:cxn>
                <a:cxn ang="0">
                  <a:pos x="212" y="3"/>
                </a:cxn>
                <a:cxn ang="0">
                  <a:pos x="163" y="8"/>
                </a:cxn>
                <a:cxn ang="0">
                  <a:pos x="116" y="17"/>
                </a:cxn>
                <a:cxn ang="0">
                  <a:pos x="77" y="28"/>
                </a:cxn>
                <a:cxn ang="0">
                  <a:pos x="45" y="41"/>
                </a:cxn>
                <a:cxn ang="0">
                  <a:pos x="21" y="56"/>
                </a:cxn>
                <a:cxn ang="0">
                  <a:pos x="6" y="73"/>
                </a:cxn>
                <a:cxn ang="0">
                  <a:pos x="0" y="90"/>
                </a:cxn>
                <a:cxn ang="0">
                  <a:pos x="1" y="90"/>
                </a:cxn>
              </a:cxnLst>
              <a:rect l="0" t="0" r="r" b="b"/>
              <a:pathLst>
                <a:path w="551" h="180">
                  <a:moveTo>
                    <a:pt x="0" y="90"/>
                  </a:moveTo>
                  <a:lnTo>
                    <a:pt x="6" y="107"/>
                  </a:lnTo>
                  <a:lnTo>
                    <a:pt x="21" y="124"/>
                  </a:lnTo>
                  <a:lnTo>
                    <a:pt x="45" y="139"/>
                  </a:lnTo>
                  <a:lnTo>
                    <a:pt x="77" y="152"/>
                  </a:lnTo>
                  <a:lnTo>
                    <a:pt x="116" y="163"/>
                  </a:lnTo>
                  <a:lnTo>
                    <a:pt x="163" y="172"/>
                  </a:lnTo>
                  <a:lnTo>
                    <a:pt x="212" y="177"/>
                  </a:lnTo>
                  <a:lnTo>
                    <a:pt x="263" y="180"/>
                  </a:lnTo>
                  <a:lnTo>
                    <a:pt x="315" y="179"/>
                  </a:lnTo>
                  <a:lnTo>
                    <a:pt x="367" y="175"/>
                  </a:lnTo>
                  <a:lnTo>
                    <a:pt x="414" y="168"/>
                  </a:lnTo>
                  <a:lnTo>
                    <a:pt x="457" y="158"/>
                  </a:lnTo>
                  <a:lnTo>
                    <a:pt x="494" y="146"/>
                  </a:lnTo>
                  <a:lnTo>
                    <a:pt x="522" y="131"/>
                  </a:lnTo>
                  <a:lnTo>
                    <a:pt x="541" y="116"/>
                  </a:lnTo>
                  <a:lnTo>
                    <a:pt x="551" y="99"/>
                  </a:lnTo>
                  <a:lnTo>
                    <a:pt x="551" y="81"/>
                  </a:lnTo>
                  <a:lnTo>
                    <a:pt x="541" y="64"/>
                  </a:lnTo>
                  <a:lnTo>
                    <a:pt x="522" y="49"/>
                  </a:lnTo>
                  <a:lnTo>
                    <a:pt x="494" y="34"/>
                  </a:lnTo>
                  <a:lnTo>
                    <a:pt x="457" y="22"/>
                  </a:lnTo>
                  <a:lnTo>
                    <a:pt x="414" y="12"/>
                  </a:lnTo>
                  <a:lnTo>
                    <a:pt x="367" y="5"/>
                  </a:lnTo>
                  <a:lnTo>
                    <a:pt x="315" y="1"/>
                  </a:lnTo>
                  <a:lnTo>
                    <a:pt x="263" y="0"/>
                  </a:lnTo>
                  <a:lnTo>
                    <a:pt x="212" y="3"/>
                  </a:lnTo>
                  <a:lnTo>
                    <a:pt x="163" y="8"/>
                  </a:lnTo>
                  <a:lnTo>
                    <a:pt x="116" y="17"/>
                  </a:lnTo>
                  <a:lnTo>
                    <a:pt x="77" y="28"/>
                  </a:lnTo>
                  <a:lnTo>
                    <a:pt x="45" y="41"/>
                  </a:lnTo>
                  <a:lnTo>
                    <a:pt x="21" y="56"/>
                  </a:lnTo>
                  <a:lnTo>
                    <a:pt x="6" y="73"/>
                  </a:lnTo>
                  <a:lnTo>
                    <a:pt x="0" y="90"/>
                  </a:lnTo>
                  <a:lnTo>
                    <a:pt x="1" y="90"/>
                  </a:lnTo>
                </a:path>
              </a:pathLst>
            </a:custGeom>
            <a:noFill/>
            <a:ln w="0">
              <a:solidFill>
                <a:srgbClr val="000000"/>
              </a:solidFill>
              <a:prstDash val="solid"/>
              <a:round/>
              <a:headEnd/>
              <a:tailEnd/>
            </a:ln>
          </p:spPr>
          <p:txBody>
            <a:bodyPr/>
            <a:lstStyle/>
            <a:p>
              <a:endParaRPr lang="el-GR"/>
            </a:p>
          </p:txBody>
        </p:sp>
        <p:sp>
          <p:nvSpPr>
            <p:cNvPr id="984" name="Freeform 981"/>
            <p:cNvSpPr>
              <a:spLocks/>
            </p:cNvSpPr>
            <p:nvPr/>
          </p:nvSpPr>
          <p:spPr bwMode="auto">
            <a:xfrm>
              <a:off x="4231" y="2205"/>
              <a:ext cx="431" cy="131"/>
            </a:xfrm>
            <a:custGeom>
              <a:avLst/>
              <a:gdLst/>
              <a:ahLst/>
              <a:cxnLst>
                <a:cxn ang="0">
                  <a:pos x="0" y="391"/>
                </a:cxn>
                <a:cxn ang="0">
                  <a:pos x="23" y="465"/>
                </a:cxn>
                <a:cxn ang="0">
                  <a:pos x="93" y="537"/>
                </a:cxn>
                <a:cxn ang="0">
                  <a:pos x="205" y="603"/>
                </a:cxn>
                <a:cxn ang="0">
                  <a:pos x="358" y="662"/>
                </a:cxn>
                <a:cxn ang="0">
                  <a:pos x="544" y="710"/>
                </a:cxn>
                <a:cxn ang="0">
                  <a:pos x="758" y="748"/>
                </a:cxn>
                <a:cxn ang="0">
                  <a:pos x="991" y="772"/>
                </a:cxn>
                <a:cxn ang="0">
                  <a:pos x="1235" y="783"/>
                </a:cxn>
                <a:cxn ang="0">
                  <a:pos x="1481" y="779"/>
                </a:cxn>
                <a:cxn ang="0">
                  <a:pos x="1721" y="762"/>
                </a:cxn>
                <a:cxn ang="0">
                  <a:pos x="1945" y="730"/>
                </a:cxn>
                <a:cxn ang="0">
                  <a:pos x="2146" y="687"/>
                </a:cxn>
                <a:cxn ang="0">
                  <a:pos x="2316" y="634"/>
                </a:cxn>
                <a:cxn ang="0">
                  <a:pos x="2450" y="571"/>
                </a:cxn>
                <a:cxn ang="0">
                  <a:pos x="2541" y="501"/>
                </a:cxn>
                <a:cxn ang="0">
                  <a:pos x="2588" y="428"/>
                </a:cxn>
                <a:cxn ang="0">
                  <a:pos x="2588" y="354"/>
                </a:cxn>
                <a:cxn ang="0">
                  <a:pos x="2541" y="281"/>
                </a:cxn>
                <a:cxn ang="0">
                  <a:pos x="2450" y="212"/>
                </a:cxn>
                <a:cxn ang="0">
                  <a:pos x="2316" y="148"/>
                </a:cxn>
                <a:cxn ang="0">
                  <a:pos x="2146" y="95"/>
                </a:cxn>
                <a:cxn ang="0">
                  <a:pos x="1945" y="52"/>
                </a:cxn>
                <a:cxn ang="0">
                  <a:pos x="1721" y="20"/>
                </a:cxn>
                <a:cxn ang="0">
                  <a:pos x="1481" y="3"/>
                </a:cxn>
                <a:cxn ang="0">
                  <a:pos x="1235" y="0"/>
                </a:cxn>
                <a:cxn ang="0">
                  <a:pos x="991" y="10"/>
                </a:cxn>
                <a:cxn ang="0">
                  <a:pos x="758" y="34"/>
                </a:cxn>
                <a:cxn ang="0">
                  <a:pos x="544" y="72"/>
                </a:cxn>
                <a:cxn ang="0">
                  <a:pos x="358" y="120"/>
                </a:cxn>
                <a:cxn ang="0">
                  <a:pos x="205" y="180"/>
                </a:cxn>
                <a:cxn ang="0">
                  <a:pos x="93" y="245"/>
                </a:cxn>
                <a:cxn ang="0">
                  <a:pos x="23" y="317"/>
                </a:cxn>
                <a:cxn ang="0">
                  <a:pos x="0" y="391"/>
                </a:cxn>
                <a:cxn ang="0">
                  <a:pos x="1" y="391"/>
                </a:cxn>
              </a:cxnLst>
              <a:rect l="0" t="0" r="r" b="b"/>
              <a:pathLst>
                <a:path w="2588" h="783">
                  <a:moveTo>
                    <a:pt x="0" y="391"/>
                  </a:moveTo>
                  <a:lnTo>
                    <a:pt x="23" y="465"/>
                  </a:lnTo>
                  <a:lnTo>
                    <a:pt x="93" y="537"/>
                  </a:lnTo>
                  <a:lnTo>
                    <a:pt x="205" y="603"/>
                  </a:lnTo>
                  <a:lnTo>
                    <a:pt x="358" y="662"/>
                  </a:lnTo>
                  <a:lnTo>
                    <a:pt x="544" y="710"/>
                  </a:lnTo>
                  <a:lnTo>
                    <a:pt x="758" y="748"/>
                  </a:lnTo>
                  <a:lnTo>
                    <a:pt x="991" y="772"/>
                  </a:lnTo>
                  <a:lnTo>
                    <a:pt x="1235" y="783"/>
                  </a:lnTo>
                  <a:lnTo>
                    <a:pt x="1481" y="779"/>
                  </a:lnTo>
                  <a:lnTo>
                    <a:pt x="1721" y="762"/>
                  </a:lnTo>
                  <a:lnTo>
                    <a:pt x="1945" y="730"/>
                  </a:lnTo>
                  <a:lnTo>
                    <a:pt x="2146" y="687"/>
                  </a:lnTo>
                  <a:lnTo>
                    <a:pt x="2316" y="634"/>
                  </a:lnTo>
                  <a:lnTo>
                    <a:pt x="2450" y="571"/>
                  </a:lnTo>
                  <a:lnTo>
                    <a:pt x="2541" y="501"/>
                  </a:lnTo>
                  <a:lnTo>
                    <a:pt x="2588" y="428"/>
                  </a:lnTo>
                  <a:lnTo>
                    <a:pt x="2588" y="354"/>
                  </a:lnTo>
                  <a:lnTo>
                    <a:pt x="2541" y="281"/>
                  </a:lnTo>
                  <a:lnTo>
                    <a:pt x="2450" y="212"/>
                  </a:lnTo>
                  <a:lnTo>
                    <a:pt x="2316" y="148"/>
                  </a:lnTo>
                  <a:lnTo>
                    <a:pt x="2146" y="95"/>
                  </a:lnTo>
                  <a:lnTo>
                    <a:pt x="1945" y="52"/>
                  </a:lnTo>
                  <a:lnTo>
                    <a:pt x="1721" y="20"/>
                  </a:lnTo>
                  <a:lnTo>
                    <a:pt x="1481" y="3"/>
                  </a:lnTo>
                  <a:lnTo>
                    <a:pt x="1235" y="0"/>
                  </a:lnTo>
                  <a:lnTo>
                    <a:pt x="991" y="10"/>
                  </a:lnTo>
                  <a:lnTo>
                    <a:pt x="758" y="34"/>
                  </a:lnTo>
                  <a:lnTo>
                    <a:pt x="544" y="72"/>
                  </a:lnTo>
                  <a:lnTo>
                    <a:pt x="358" y="120"/>
                  </a:lnTo>
                  <a:lnTo>
                    <a:pt x="205" y="180"/>
                  </a:lnTo>
                  <a:lnTo>
                    <a:pt x="93" y="245"/>
                  </a:lnTo>
                  <a:lnTo>
                    <a:pt x="23" y="317"/>
                  </a:lnTo>
                  <a:lnTo>
                    <a:pt x="0" y="391"/>
                  </a:lnTo>
                  <a:lnTo>
                    <a:pt x="1" y="391"/>
                  </a:lnTo>
                </a:path>
              </a:pathLst>
            </a:custGeom>
            <a:noFill/>
            <a:ln w="0">
              <a:solidFill>
                <a:srgbClr val="000000"/>
              </a:solidFill>
              <a:prstDash val="solid"/>
              <a:round/>
              <a:headEnd/>
              <a:tailEnd/>
            </a:ln>
          </p:spPr>
          <p:txBody>
            <a:bodyPr/>
            <a:lstStyle/>
            <a:p>
              <a:endParaRPr lang="el-GR"/>
            </a:p>
          </p:txBody>
        </p:sp>
        <p:sp>
          <p:nvSpPr>
            <p:cNvPr id="985" name="Freeform 982"/>
            <p:cNvSpPr>
              <a:spLocks/>
            </p:cNvSpPr>
            <p:nvPr/>
          </p:nvSpPr>
          <p:spPr bwMode="auto">
            <a:xfrm>
              <a:off x="4231" y="2656"/>
              <a:ext cx="431" cy="131"/>
            </a:xfrm>
            <a:custGeom>
              <a:avLst/>
              <a:gdLst/>
              <a:ahLst/>
              <a:cxnLst>
                <a:cxn ang="0">
                  <a:pos x="0" y="392"/>
                </a:cxn>
                <a:cxn ang="0">
                  <a:pos x="23" y="466"/>
                </a:cxn>
                <a:cxn ang="0">
                  <a:pos x="93" y="537"/>
                </a:cxn>
                <a:cxn ang="0">
                  <a:pos x="205" y="604"/>
                </a:cxn>
                <a:cxn ang="0">
                  <a:pos x="358" y="662"/>
                </a:cxn>
                <a:cxn ang="0">
                  <a:pos x="544" y="711"/>
                </a:cxn>
                <a:cxn ang="0">
                  <a:pos x="758" y="748"/>
                </a:cxn>
                <a:cxn ang="0">
                  <a:pos x="991" y="772"/>
                </a:cxn>
                <a:cxn ang="0">
                  <a:pos x="1235" y="784"/>
                </a:cxn>
                <a:cxn ang="0">
                  <a:pos x="1481" y="779"/>
                </a:cxn>
                <a:cxn ang="0">
                  <a:pos x="1721" y="762"/>
                </a:cxn>
                <a:cxn ang="0">
                  <a:pos x="1945" y="731"/>
                </a:cxn>
                <a:cxn ang="0">
                  <a:pos x="2146" y="688"/>
                </a:cxn>
                <a:cxn ang="0">
                  <a:pos x="2316" y="634"/>
                </a:cxn>
                <a:cxn ang="0">
                  <a:pos x="2450" y="572"/>
                </a:cxn>
                <a:cxn ang="0">
                  <a:pos x="2541" y="502"/>
                </a:cxn>
                <a:cxn ang="0">
                  <a:pos x="2588" y="428"/>
                </a:cxn>
                <a:cxn ang="0">
                  <a:pos x="2588" y="355"/>
                </a:cxn>
                <a:cxn ang="0">
                  <a:pos x="2541" y="281"/>
                </a:cxn>
                <a:cxn ang="0">
                  <a:pos x="2450" y="213"/>
                </a:cxn>
                <a:cxn ang="0">
                  <a:pos x="2316" y="149"/>
                </a:cxn>
                <a:cxn ang="0">
                  <a:pos x="2146" y="96"/>
                </a:cxn>
                <a:cxn ang="0">
                  <a:pos x="1945" y="52"/>
                </a:cxn>
                <a:cxn ang="0">
                  <a:pos x="1721" y="21"/>
                </a:cxn>
                <a:cxn ang="0">
                  <a:pos x="1481" y="4"/>
                </a:cxn>
                <a:cxn ang="0">
                  <a:pos x="1235" y="0"/>
                </a:cxn>
                <a:cxn ang="0">
                  <a:pos x="991" y="11"/>
                </a:cxn>
                <a:cxn ang="0">
                  <a:pos x="758" y="35"/>
                </a:cxn>
                <a:cxn ang="0">
                  <a:pos x="544" y="72"/>
                </a:cxn>
                <a:cxn ang="0">
                  <a:pos x="358" y="121"/>
                </a:cxn>
                <a:cxn ang="0">
                  <a:pos x="205" y="180"/>
                </a:cxn>
                <a:cxn ang="0">
                  <a:pos x="93" y="246"/>
                </a:cxn>
                <a:cxn ang="0">
                  <a:pos x="23" y="317"/>
                </a:cxn>
                <a:cxn ang="0">
                  <a:pos x="0" y="392"/>
                </a:cxn>
                <a:cxn ang="0">
                  <a:pos x="1" y="392"/>
                </a:cxn>
              </a:cxnLst>
              <a:rect l="0" t="0" r="r" b="b"/>
              <a:pathLst>
                <a:path w="2588" h="784">
                  <a:moveTo>
                    <a:pt x="0" y="392"/>
                  </a:moveTo>
                  <a:lnTo>
                    <a:pt x="23" y="466"/>
                  </a:lnTo>
                  <a:lnTo>
                    <a:pt x="93" y="537"/>
                  </a:lnTo>
                  <a:lnTo>
                    <a:pt x="205" y="604"/>
                  </a:lnTo>
                  <a:lnTo>
                    <a:pt x="358" y="662"/>
                  </a:lnTo>
                  <a:lnTo>
                    <a:pt x="544" y="711"/>
                  </a:lnTo>
                  <a:lnTo>
                    <a:pt x="758" y="748"/>
                  </a:lnTo>
                  <a:lnTo>
                    <a:pt x="991" y="772"/>
                  </a:lnTo>
                  <a:lnTo>
                    <a:pt x="1235" y="784"/>
                  </a:lnTo>
                  <a:lnTo>
                    <a:pt x="1481" y="779"/>
                  </a:lnTo>
                  <a:lnTo>
                    <a:pt x="1721" y="762"/>
                  </a:lnTo>
                  <a:lnTo>
                    <a:pt x="1945" y="731"/>
                  </a:lnTo>
                  <a:lnTo>
                    <a:pt x="2146" y="688"/>
                  </a:lnTo>
                  <a:lnTo>
                    <a:pt x="2316" y="634"/>
                  </a:lnTo>
                  <a:lnTo>
                    <a:pt x="2450" y="572"/>
                  </a:lnTo>
                  <a:lnTo>
                    <a:pt x="2541" y="502"/>
                  </a:lnTo>
                  <a:lnTo>
                    <a:pt x="2588" y="428"/>
                  </a:lnTo>
                  <a:lnTo>
                    <a:pt x="2588" y="355"/>
                  </a:lnTo>
                  <a:lnTo>
                    <a:pt x="2541" y="281"/>
                  </a:lnTo>
                  <a:lnTo>
                    <a:pt x="2450" y="213"/>
                  </a:lnTo>
                  <a:lnTo>
                    <a:pt x="2316" y="149"/>
                  </a:lnTo>
                  <a:lnTo>
                    <a:pt x="2146" y="96"/>
                  </a:lnTo>
                  <a:lnTo>
                    <a:pt x="1945" y="52"/>
                  </a:lnTo>
                  <a:lnTo>
                    <a:pt x="1721" y="21"/>
                  </a:lnTo>
                  <a:lnTo>
                    <a:pt x="1481" y="4"/>
                  </a:lnTo>
                  <a:lnTo>
                    <a:pt x="1235" y="0"/>
                  </a:lnTo>
                  <a:lnTo>
                    <a:pt x="991" y="11"/>
                  </a:lnTo>
                  <a:lnTo>
                    <a:pt x="758" y="35"/>
                  </a:lnTo>
                  <a:lnTo>
                    <a:pt x="544" y="72"/>
                  </a:lnTo>
                  <a:lnTo>
                    <a:pt x="358" y="121"/>
                  </a:lnTo>
                  <a:lnTo>
                    <a:pt x="205" y="180"/>
                  </a:lnTo>
                  <a:lnTo>
                    <a:pt x="93" y="246"/>
                  </a:lnTo>
                  <a:lnTo>
                    <a:pt x="23" y="317"/>
                  </a:lnTo>
                  <a:lnTo>
                    <a:pt x="0" y="392"/>
                  </a:lnTo>
                  <a:lnTo>
                    <a:pt x="1" y="392"/>
                  </a:lnTo>
                </a:path>
              </a:pathLst>
            </a:custGeom>
            <a:noFill/>
            <a:ln w="0">
              <a:solidFill>
                <a:srgbClr val="000000"/>
              </a:solidFill>
              <a:prstDash val="solid"/>
              <a:round/>
              <a:headEnd/>
              <a:tailEnd/>
            </a:ln>
          </p:spPr>
          <p:txBody>
            <a:bodyPr/>
            <a:lstStyle/>
            <a:p>
              <a:endParaRPr lang="el-GR"/>
            </a:p>
          </p:txBody>
        </p:sp>
        <p:sp>
          <p:nvSpPr>
            <p:cNvPr id="986" name="Freeform 983"/>
            <p:cNvSpPr>
              <a:spLocks/>
            </p:cNvSpPr>
            <p:nvPr/>
          </p:nvSpPr>
          <p:spPr bwMode="auto">
            <a:xfrm>
              <a:off x="4401" y="2707"/>
              <a:ext cx="92" cy="30"/>
            </a:xfrm>
            <a:custGeom>
              <a:avLst/>
              <a:gdLst/>
              <a:ahLst/>
              <a:cxnLst>
                <a:cxn ang="0">
                  <a:pos x="0" y="91"/>
                </a:cxn>
                <a:cxn ang="0">
                  <a:pos x="6" y="107"/>
                </a:cxn>
                <a:cxn ang="0">
                  <a:pos x="21" y="124"/>
                </a:cxn>
                <a:cxn ang="0">
                  <a:pos x="45" y="140"/>
                </a:cxn>
                <a:cxn ang="0">
                  <a:pos x="77" y="153"/>
                </a:cxn>
                <a:cxn ang="0">
                  <a:pos x="116" y="164"/>
                </a:cxn>
                <a:cxn ang="0">
                  <a:pos x="163" y="173"/>
                </a:cxn>
                <a:cxn ang="0">
                  <a:pos x="212" y="178"/>
                </a:cxn>
                <a:cxn ang="0">
                  <a:pos x="263" y="181"/>
                </a:cxn>
                <a:cxn ang="0">
                  <a:pos x="315" y="180"/>
                </a:cxn>
                <a:cxn ang="0">
                  <a:pos x="367" y="176"/>
                </a:cxn>
                <a:cxn ang="0">
                  <a:pos x="414" y="169"/>
                </a:cxn>
                <a:cxn ang="0">
                  <a:pos x="457" y="159"/>
                </a:cxn>
                <a:cxn ang="0">
                  <a:pos x="494" y="147"/>
                </a:cxn>
                <a:cxn ang="0">
                  <a:pos x="522" y="131"/>
                </a:cxn>
                <a:cxn ang="0">
                  <a:pos x="541" y="116"/>
                </a:cxn>
                <a:cxn ang="0">
                  <a:pos x="551" y="99"/>
                </a:cxn>
                <a:cxn ang="0">
                  <a:pos x="551" y="82"/>
                </a:cxn>
                <a:cxn ang="0">
                  <a:pos x="541" y="65"/>
                </a:cxn>
                <a:cxn ang="0">
                  <a:pos x="522" y="50"/>
                </a:cxn>
                <a:cxn ang="0">
                  <a:pos x="494" y="35"/>
                </a:cxn>
                <a:cxn ang="0">
                  <a:pos x="457" y="22"/>
                </a:cxn>
                <a:cxn ang="0">
                  <a:pos x="414" y="12"/>
                </a:cxn>
                <a:cxn ang="0">
                  <a:pos x="367" y="5"/>
                </a:cxn>
                <a:cxn ang="0">
                  <a:pos x="315" y="1"/>
                </a:cxn>
                <a:cxn ang="0">
                  <a:pos x="263" y="0"/>
                </a:cxn>
                <a:cxn ang="0">
                  <a:pos x="212" y="3"/>
                </a:cxn>
                <a:cxn ang="0">
                  <a:pos x="163" y="8"/>
                </a:cxn>
                <a:cxn ang="0">
                  <a:pos x="116" y="17"/>
                </a:cxn>
                <a:cxn ang="0">
                  <a:pos x="77" y="29"/>
                </a:cxn>
                <a:cxn ang="0">
                  <a:pos x="45" y="42"/>
                </a:cxn>
                <a:cxn ang="0">
                  <a:pos x="21" y="57"/>
                </a:cxn>
                <a:cxn ang="0">
                  <a:pos x="6" y="74"/>
                </a:cxn>
                <a:cxn ang="0">
                  <a:pos x="0" y="91"/>
                </a:cxn>
                <a:cxn ang="0">
                  <a:pos x="1" y="91"/>
                </a:cxn>
              </a:cxnLst>
              <a:rect l="0" t="0" r="r" b="b"/>
              <a:pathLst>
                <a:path w="551" h="181">
                  <a:moveTo>
                    <a:pt x="0" y="91"/>
                  </a:moveTo>
                  <a:lnTo>
                    <a:pt x="6" y="107"/>
                  </a:lnTo>
                  <a:lnTo>
                    <a:pt x="21" y="124"/>
                  </a:lnTo>
                  <a:lnTo>
                    <a:pt x="45" y="140"/>
                  </a:lnTo>
                  <a:lnTo>
                    <a:pt x="77" y="153"/>
                  </a:lnTo>
                  <a:lnTo>
                    <a:pt x="116" y="164"/>
                  </a:lnTo>
                  <a:lnTo>
                    <a:pt x="163" y="173"/>
                  </a:lnTo>
                  <a:lnTo>
                    <a:pt x="212" y="178"/>
                  </a:lnTo>
                  <a:lnTo>
                    <a:pt x="263" y="181"/>
                  </a:lnTo>
                  <a:lnTo>
                    <a:pt x="315" y="180"/>
                  </a:lnTo>
                  <a:lnTo>
                    <a:pt x="367" y="176"/>
                  </a:lnTo>
                  <a:lnTo>
                    <a:pt x="414" y="169"/>
                  </a:lnTo>
                  <a:lnTo>
                    <a:pt x="457" y="159"/>
                  </a:lnTo>
                  <a:lnTo>
                    <a:pt x="494" y="147"/>
                  </a:lnTo>
                  <a:lnTo>
                    <a:pt x="522" y="131"/>
                  </a:lnTo>
                  <a:lnTo>
                    <a:pt x="541" y="116"/>
                  </a:lnTo>
                  <a:lnTo>
                    <a:pt x="551" y="99"/>
                  </a:lnTo>
                  <a:lnTo>
                    <a:pt x="551" y="82"/>
                  </a:lnTo>
                  <a:lnTo>
                    <a:pt x="541" y="65"/>
                  </a:lnTo>
                  <a:lnTo>
                    <a:pt x="522" y="50"/>
                  </a:lnTo>
                  <a:lnTo>
                    <a:pt x="494" y="35"/>
                  </a:lnTo>
                  <a:lnTo>
                    <a:pt x="457" y="22"/>
                  </a:lnTo>
                  <a:lnTo>
                    <a:pt x="414" y="12"/>
                  </a:lnTo>
                  <a:lnTo>
                    <a:pt x="367" y="5"/>
                  </a:lnTo>
                  <a:lnTo>
                    <a:pt x="315" y="1"/>
                  </a:lnTo>
                  <a:lnTo>
                    <a:pt x="263" y="0"/>
                  </a:lnTo>
                  <a:lnTo>
                    <a:pt x="212" y="3"/>
                  </a:lnTo>
                  <a:lnTo>
                    <a:pt x="163" y="8"/>
                  </a:lnTo>
                  <a:lnTo>
                    <a:pt x="116" y="17"/>
                  </a:lnTo>
                  <a:lnTo>
                    <a:pt x="77" y="29"/>
                  </a:lnTo>
                  <a:lnTo>
                    <a:pt x="45" y="42"/>
                  </a:lnTo>
                  <a:lnTo>
                    <a:pt x="21" y="57"/>
                  </a:lnTo>
                  <a:lnTo>
                    <a:pt x="6" y="74"/>
                  </a:lnTo>
                  <a:lnTo>
                    <a:pt x="0" y="91"/>
                  </a:lnTo>
                  <a:lnTo>
                    <a:pt x="1" y="91"/>
                  </a:lnTo>
                </a:path>
              </a:pathLst>
            </a:custGeom>
            <a:noFill/>
            <a:ln w="0">
              <a:solidFill>
                <a:srgbClr val="000000"/>
              </a:solidFill>
              <a:prstDash val="solid"/>
              <a:round/>
              <a:headEnd/>
              <a:tailEnd/>
            </a:ln>
          </p:spPr>
          <p:txBody>
            <a:bodyPr/>
            <a:lstStyle/>
            <a:p>
              <a:endParaRPr lang="el-GR"/>
            </a:p>
          </p:txBody>
        </p:sp>
        <p:sp>
          <p:nvSpPr>
            <p:cNvPr id="987" name="Freeform 984"/>
            <p:cNvSpPr>
              <a:spLocks/>
            </p:cNvSpPr>
            <p:nvPr/>
          </p:nvSpPr>
          <p:spPr bwMode="auto">
            <a:xfrm>
              <a:off x="4231" y="2681"/>
              <a:ext cx="45" cy="46"/>
            </a:xfrm>
            <a:custGeom>
              <a:avLst/>
              <a:gdLst/>
              <a:ahLst/>
              <a:cxnLst>
                <a:cxn ang="0">
                  <a:pos x="0" y="270"/>
                </a:cxn>
                <a:cxn ang="0">
                  <a:pos x="271" y="0"/>
                </a:cxn>
                <a:cxn ang="0">
                  <a:pos x="272" y="0"/>
                </a:cxn>
              </a:cxnLst>
              <a:rect l="0" t="0" r="r" b="b"/>
              <a:pathLst>
                <a:path w="272" h="270">
                  <a:moveTo>
                    <a:pt x="0" y="270"/>
                  </a:moveTo>
                  <a:lnTo>
                    <a:pt x="271" y="0"/>
                  </a:lnTo>
                  <a:lnTo>
                    <a:pt x="272" y="0"/>
                  </a:lnTo>
                </a:path>
              </a:pathLst>
            </a:custGeom>
            <a:noFill/>
            <a:ln w="0">
              <a:solidFill>
                <a:srgbClr val="000000"/>
              </a:solidFill>
              <a:prstDash val="solid"/>
              <a:round/>
              <a:headEnd/>
              <a:tailEnd/>
            </a:ln>
          </p:spPr>
          <p:txBody>
            <a:bodyPr/>
            <a:lstStyle/>
            <a:p>
              <a:endParaRPr lang="el-GR"/>
            </a:p>
          </p:txBody>
        </p:sp>
        <p:sp>
          <p:nvSpPr>
            <p:cNvPr id="988" name="Freeform 985"/>
            <p:cNvSpPr>
              <a:spLocks/>
            </p:cNvSpPr>
            <p:nvPr/>
          </p:nvSpPr>
          <p:spPr bwMode="auto">
            <a:xfrm>
              <a:off x="4243" y="2669"/>
              <a:ext cx="74" cy="75"/>
            </a:xfrm>
            <a:custGeom>
              <a:avLst/>
              <a:gdLst/>
              <a:ahLst/>
              <a:cxnLst>
                <a:cxn ang="0">
                  <a:pos x="0" y="445"/>
                </a:cxn>
                <a:cxn ang="0">
                  <a:pos x="444" y="0"/>
                </a:cxn>
                <a:cxn ang="0">
                  <a:pos x="445" y="0"/>
                </a:cxn>
              </a:cxnLst>
              <a:rect l="0" t="0" r="r" b="b"/>
              <a:pathLst>
                <a:path w="445" h="445">
                  <a:moveTo>
                    <a:pt x="0" y="445"/>
                  </a:moveTo>
                  <a:lnTo>
                    <a:pt x="444" y="0"/>
                  </a:lnTo>
                  <a:lnTo>
                    <a:pt x="445" y="0"/>
                  </a:lnTo>
                </a:path>
              </a:pathLst>
            </a:custGeom>
            <a:noFill/>
            <a:ln w="0">
              <a:solidFill>
                <a:srgbClr val="000000"/>
              </a:solidFill>
              <a:prstDash val="solid"/>
              <a:round/>
              <a:headEnd/>
              <a:tailEnd/>
            </a:ln>
          </p:spPr>
          <p:txBody>
            <a:bodyPr/>
            <a:lstStyle/>
            <a:p>
              <a:endParaRPr lang="el-GR"/>
            </a:p>
          </p:txBody>
        </p:sp>
        <p:sp>
          <p:nvSpPr>
            <p:cNvPr id="989" name="Freeform 986"/>
            <p:cNvSpPr>
              <a:spLocks/>
            </p:cNvSpPr>
            <p:nvPr/>
          </p:nvSpPr>
          <p:spPr bwMode="auto">
            <a:xfrm>
              <a:off x="4261" y="2663"/>
              <a:ext cx="91" cy="92"/>
            </a:xfrm>
            <a:custGeom>
              <a:avLst/>
              <a:gdLst/>
              <a:ahLst/>
              <a:cxnLst>
                <a:cxn ang="0">
                  <a:pos x="0" y="552"/>
                </a:cxn>
                <a:cxn ang="0">
                  <a:pos x="550" y="0"/>
                </a:cxn>
                <a:cxn ang="0">
                  <a:pos x="551" y="0"/>
                </a:cxn>
              </a:cxnLst>
              <a:rect l="0" t="0" r="r" b="b"/>
              <a:pathLst>
                <a:path w="551" h="552">
                  <a:moveTo>
                    <a:pt x="0" y="552"/>
                  </a:moveTo>
                  <a:lnTo>
                    <a:pt x="550" y="0"/>
                  </a:lnTo>
                  <a:lnTo>
                    <a:pt x="551" y="0"/>
                  </a:lnTo>
                </a:path>
              </a:pathLst>
            </a:custGeom>
            <a:noFill/>
            <a:ln w="0">
              <a:solidFill>
                <a:srgbClr val="000000"/>
              </a:solidFill>
              <a:prstDash val="solid"/>
              <a:round/>
              <a:headEnd/>
              <a:tailEnd/>
            </a:ln>
          </p:spPr>
          <p:txBody>
            <a:bodyPr/>
            <a:lstStyle/>
            <a:p>
              <a:endParaRPr lang="el-GR"/>
            </a:p>
          </p:txBody>
        </p:sp>
        <p:sp>
          <p:nvSpPr>
            <p:cNvPr id="990" name="Freeform 987"/>
            <p:cNvSpPr>
              <a:spLocks/>
            </p:cNvSpPr>
            <p:nvPr/>
          </p:nvSpPr>
          <p:spPr bwMode="auto">
            <a:xfrm>
              <a:off x="4281" y="2659"/>
              <a:ext cx="104" cy="104"/>
            </a:xfrm>
            <a:custGeom>
              <a:avLst/>
              <a:gdLst/>
              <a:ahLst/>
              <a:cxnLst>
                <a:cxn ang="0">
                  <a:pos x="0" y="626"/>
                </a:cxn>
                <a:cxn ang="0">
                  <a:pos x="624" y="0"/>
                </a:cxn>
                <a:cxn ang="0">
                  <a:pos x="625" y="0"/>
                </a:cxn>
              </a:cxnLst>
              <a:rect l="0" t="0" r="r" b="b"/>
              <a:pathLst>
                <a:path w="625" h="626">
                  <a:moveTo>
                    <a:pt x="0" y="626"/>
                  </a:moveTo>
                  <a:lnTo>
                    <a:pt x="624" y="0"/>
                  </a:lnTo>
                  <a:lnTo>
                    <a:pt x="625" y="0"/>
                  </a:lnTo>
                </a:path>
              </a:pathLst>
            </a:custGeom>
            <a:noFill/>
            <a:ln w="0">
              <a:solidFill>
                <a:srgbClr val="000000"/>
              </a:solidFill>
              <a:prstDash val="solid"/>
              <a:round/>
              <a:headEnd/>
              <a:tailEnd/>
            </a:ln>
          </p:spPr>
          <p:txBody>
            <a:bodyPr/>
            <a:lstStyle/>
            <a:p>
              <a:endParaRPr lang="el-GR"/>
            </a:p>
          </p:txBody>
        </p:sp>
        <p:sp>
          <p:nvSpPr>
            <p:cNvPr id="991" name="Freeform 988"/>
            <p:cNvSpPr>
              <a:spLocks/>
            </p:cNvSpPr>
            <p:nvPr/>
          </p:nvSpPr>
          <p:spPr bwMode="auto">
            <a:xfrm>
              <a:off x="4303" y="2657"/>
              <a:ext cx="113" cy="113"/>
            </a:xfrm>
            <a:custGeom>
              <a:avLst/>
              <a:gdLst/>
              <a:ahLst/>
              <a:cxnLst>
                <a:cxn ang="0">
                  <a:pos x="0" y="680"/>
                </a:cxn>
                <a:cxn ang="0">
                  <a:pos x="677" y="0"/>
                </a:cxn>
                <a:cxn ang="0">
                  <a:pos x="678" y="0"/>
                </a:cxn>
              </a:cxnLst>
              <a:rect l="0" t="0" r="r" b="b"/>
              <a:pathLst>
                <a:path w="678" h="680">
                  <a:moveTo>
                    <a:pt x="0" y="680"/>
                  </a:moveTo>
                  <a:lnTo>
                    <a:pt x="677" y="0"/>
                  </a:lnTo>
                  <a:lnTo>
                    <a:pt x="678" y="0"/>
                  </a:lnTo>
                </a:path>
              </a:pathLst>
            </a:custGeom>
            <a:noFill/>
            <a:ln w="0">
              <a:solidFill>
                <a:srgbClr val="000000"/>
              </a:solidFill>
              <a:prstDash val="solid"/>
              <a:round/>
              <a:headEnd/>
              <a:tailEnd/>
            </a:ln>
          </p:spPr>
          <p:txBody>
            <a:bodyPr/>
            <a:lstStyle/>
            <a:p>
              <a:endParaRPr lang="el-GR"/>
            </a:p>
          </p:txBody>
        </p:sp>
        <p:sp>
          <p:nvSpPr>
            <p:cNvPr id="992" name="Freeform 989"/>
            <p:cNvSpPr>
              <a:spLocks/>
            </p:cNvSpPr>
            <p:nvPr/>
          </p:nvSpPr>
          <p:spPr bwMode="auto">
            <a:xfrm>
              <a:off x="4326" y="2656"/>
              <a:ext cx="119" cy="120"/>
            </a:xfrm>
            <a:custGeom>
              <a:avLst/>
              <a:gdLst/>
              <a:ahLst/>
              <a:cxnLst>
                <a:cxn ang="0">
                  <a:pos x="0" y="717"/>
                </a:cxn>
                <a:cxn ang="0">
                  <a:pos x="714" y="0"/>
                </a:cxn>
                <a:cxn ang="0">
                  <a:pos x="715" y="0"/>
                </a:cxn>
              </a:cxnLst>
              <a:rect l="0" t="0" r="r" b="b"/>
              <a:pathLst>
                <a:path w="715" h="717">
                  <a:moveTo>
                    <a:pt x="0" y="717"/>
                  </a:moveTo>
                  <a:lnTo>
                    <a:pt x="714" y="0"/>
                  </a:lnTo>
                  <a:lnTo>
                    <a:pt x="715" y="0"/>
                  </a:lnTo>
                </a:path>
              </a:pathLst>
            </a:custGeom>
            <a:noFill/>
            <a:ln w="0">
              <a:solidFill>
                <a:srgbClr val="000000"/>
              </a:solidFill>
              <a:prstDash val="solid"/>
              <a:round/>
              <a:headEnd/>
              <a:tailEnd/>
            </a:ln>
          </p:spPr>
          <p:txBody>
            <a:bodyPr/>
            <a:lstStyle/>
            <a:p>
              <a:endParaRPr lang="el-GR"/>
            </a:p>
          </p:txBody>
        </p:sp>
        <p:sp>
          <p:nvSpPr>
            <p:cNvPr id="993" name="Freeform 990"/>
            <p:cNvSpPr>
              <a:spLocks/>
            </p:cNvSpPr>
            <p:nvPr/>
          </p:nvSpPr>
          <p:spPr bwMode="auto">
            <a:xfrm>
              <a:off x="4350" y="2657"/>
              <a:ext cx="123" cy="123"/>
            </a:xfrm>
            <a:custGeom>
              <a:avLst/>
              <a:gdLst/>
              <a:ahLst/>
              <a:cxnLst>
                <a:cxn ang="0">
                  <a:pos x="0" y="739"/>
                </a:cxn>
                <a:cxn ang="0">
                  <a:pos x="736" y="0"/>
                </a:cxn>
                <a:cxn ang="0">
                  <a:pos x="737" y="0"/>
                </a:cxn>
              </a:cxnLst>
              <a:rect l="0" t="0" r="r" b="b"/>
              <a:pathLst>
                <a:path w="737" h="739">
                  <a:moveTo>
                    <a:pt x="0" y="739"/>
                  </a:moveTo>
                  <a:lnTo>
                    <a:pt x="736" y="0"/>
                  </a:lnTo>
                  <a:lnTo>
                    <a:pt x="737" y="0"/>
                  </a:lnTo>
                </a:path>
              </a:pathLst>
            </a:custGeom>
            <a:noFill/>
            <a:ln w="0">
              <a:solidFill>
                <a:srgbClr val="000000"/>
              </a:solidFill>
              <a:prstDash val="solid"/>
              <a:round/>
              <a:headEnd/>
              <a:tailEnd/>
            </a:ln>
          </p:spPr>
          <p:txBody>
            <a:bodyPr/>
            <a:lstStyle/>
            <a:p>
              <a:endParaRPr lang="el-GR"/>
            </a:p>
          </p:txBody>
        </p:sp>
        <p:sp>
          <p:nvSpPr>
            <p:cNvPr id="994" name="Freeform 991"/>
            <p:cNvSpPr>
              <a:spLocks/>
            </p:cNvSpPr>
            <p:nvPr/>
          </p:nvSpPr>
          <p:spPr bwMode="auto">
            <a:xfrm>
              <a:off x="4376" y="2743"/>
              <a:ext cx="40" cy="40"/>
            </a:xfrm>
            <a:custGeom>
              <a:avLst/>
              <a:gdLst/>
              <a:ahLst/>
              <a:cxnLst>
                <a:cxn ang="0">
                  <a:pos x="0" y="241"/>
                </a:cxn>
                <a:cxn ang="0">
                  <a:pos x="239" y="0"/>
                </a:cxn>
                <a:cxn ang="0">
                  <a:pos x="240" y="0"/>
                </a:cxn>
              </a:cxnLst>
              <a:rect l="0" t="0" r="r" b="b"/>
              <a:pathLst>
                <a:path w="240" h="241">
                  <a:moveTo>
                    <a:pt x="0" y="241"/>
                  </a:moveTo>
                  <a:lnTo>
                    <a:pt x="239" y="0"/>
                  </a:lnTo>
                  <a:lnTo>
                    <a:pt x="240" y="0"/>
                  </a:lnTo>
                </a:path>
              </a:pathLst>
            </a:custGeom>
            <a:noFill/>
            <a:ln w="0">
              <a:solidFill>
                <a:srgbClr val="000000"/>
              </a:solidFill>
              <a:prstDash val="solid"/>
              <a:round/>
              <a:headEnd/>
              <a:tailEnd/>
            </a:ln>
          </p:spPr>
          <p:txBody>
            <a:bodyPr/>
            <a:lstStyle/>
            <a:p>
              <a:endParaRPr lang="el-GR"/>
            </a:p>
          </p:txBody>
        </p:sp>
        <p:sp>
          <p:nvSpPr>
            <p:cNvPr id="995" name="Freeform 992"/>
            <p:cNvSpPr>
              <a:spLocks/>
            </p:cNvSpPr>
            <p:nvPr/>
          </p:nvSpPr>
          <p:spPr bwMode="auto">
            <a:xfrm>
              <a:off x="4461" y="2658"/>
              <a:ext cx="40" cy="40"/>
            </a:xfrm>
            <a:custGeom>
              <a:avLst/>
              <a:gdLst/>
              <a:ahLst/>
              <a:cxnLst>
                <a:cxn ang="0">
                  <a:pos x="0" y="240"/>
                </a:cxn>
                <a:cxn ang="0">
                  <a:pos x="238" y="0"/>
                </a:cxn>
                <a:cxn ang="0">
                  <a:pos x="239" y="0"/>
                </a:cxn>
              </a:cxnLst>
              <a:rect l="0" t="0" r="r" b="b"/>
              <a:pathLst>
                <a:path w="239" h="240">
                  <a:moveTo>
                    <a:pt x="0" y="240"/>
                  </a:moveTo>
                  <a:lnTo>
                    <a:pt x="238" y="0"/>
                  </a:lnTo>
                  <a:lnTo>
                    <a:pt x="239" y="0"/>
                  </a:lnTo>
                </a:path>
              </a:pathLst>
            </a:custGeom>
            <a:noFill/>
            <a:ln w="0">
              <a:solidFill>
                <a:srgbClr val="000000"/>
              </a:solidFill>
              <a:prstDash val="solid"/>
              <a:round/>
              <a:headEnd/>
              <a:tailEnd/>
            </a:ln>
          </p:spPr>
          <p:txBody>
            <a:bodyPr/>
            <a:lstStyle/>
            <a:p>
              <a:endParaRPr lang="el-GR"/>
            </a:p>
          </p:txBody>
        </p:sp>
        <p:sp>
          <p:nvSpPr>
            <p:cNvPr id="996" name="Freeform 993"/>
            <p:cNvSpPr>
              <a:spLocks/>
            </p:cNvSpPr>
            <p:nvPr/>
          </p:nvSpPr>
          <p:spPr bwMode="auto">
            <a:xfrm>
              <a:off x="4402" y="2745"/>
              <a:ext cx="41" cy="41"/>
            </a:xfrm>
            <a:custGeom>
              <a:avLst/>
              <a:gdLst/>
              <a:ahLst/>
              <a:cxnLst>
                <a:cxn ang="0">
                  <a:pos x="0" y="241"/>
                </a:cxn>
                <a:cxn ang="0">
                  <a:pos x="239" y="0"/>
                </a:cxn>
                <a:cxn ang="0">
                  <a:pos x="240" y="0"/>
                </a:cxn>
              </a:cxnLst>
              <a:rect l="0" t="0" r="r" b="b"/>
              <a:pathLst>
                <a:path w="240" h="241">
                  <a:moveTo>
                    <a:pt x="0" y="241"/>
                  </a:moveTo>
                  <a:lnTo>
                    <a:pt x="239" y="0"/>
                  </a:lnTo>
                  <a:lnTo>
                    <a:pt x="240" y="0"/>
                  </a:lnTo>
                </a:path>
              </a:pathLst>
            </a:custGeom>
            <a:noFill/>
            <a:ln w="0">
              <a:solidFill>
                <a:srgbClr val="000000"/>
              </a:solidFill>
              <a:prstDash val="solid"/>
              <a:round/>
              <a:headEnd/>
              <a:tailEnd/>
            </a:ln>
          </p:spPr>
          <p:txBody>
            <a:bodyPr/>
            <a:lstStyle/>
            <a:p>
              <a:endParaRPr lang="el-GR"/>
            </a:p>
          </p:txBody>
        </p:sp>
        <p:sp>
          <p:nvSpPr>
            <p:cNvPr id="997" name="Freeform 994"/>
            <p:cNvSpPr>
              <a:spLocks/>
            </p:cNvSpPr>
            <p:nvPr/>
          </p:nvSpPr>
          <p:spPr bwMode="auto">
            <a:xfrm>
              <a:off x="4486" y="2661"/>
              <a:ext cx="41" cy="41"/>
            </a:xfrm>
            <a:custGeom>
              <a:avLst/>
              <a:gdLst/>
              <a:ahLst/>
              <a:cxnLst>
                <a:cxn ang="0">
                  <a:pos x="0" y="244"/>
                </a:cxn>
                <a:cxn ang="0">
                  <a:pos x="242" y="0"/>
                </a:cxn>
                <a:cxn ang="0">
                  <a:pos x="243" y="0"/>
                </a:cxn>
              </a:cxnLst>
              <a:rect l="0" t="0" r="r" b="b"/>
              <a:pathLst>
                <a:path w="243" h="244">
                  <a:moveTo>
                    <a:pt x="0" y="244"/>
                  </a:moveTo>
                  <a:lnTo>
                    <a:pt x="242" y="0"/>
                  </a:lnTo>
                  <a:lnTo>
                    <a:pt x="243" y="0"/>
                  </a:lnTo>
                </a:path>
              </a:pathLst>
            </a:custGeom>
            <a:noFill/>
            <a:ln w="0">
              <a:solidFill>
                <a:srgbClr val="000000"/>
              </a:solidFill>
              <a:prstDash val="solid"/>
              <a:round/>
              <a:headEnd/>
              <a:tailEnd/>
            </a:ln>
          </p:spPr>
          <p:txBody>
            <a:bodyPr/>
            <a:lstStyle/>
            <a:p>
              <a:endParaRPr lang="el-GR"/>
            </a:p>
          </p:txBody>
        </p:sp>
        <p:sp>
          <p:nvSpPr>
            <p:cNvPr id="998" name="Freeform 995"/>
            <p:cNvSpPr>
              <a:spLocks/>
            </p:cNvSpPr>
            <p:nvPr/>
          </p:nvSpPr>
          <p:spPr bwMode="auto">
            <a:xfrm>
              <a:off x="4430" y="2665"/>
              <a:ext cx="122" cy="122"/>
            </a:xfrm>
            <a:custGeom>
              <a:avLst/>
              <a:gdLst/>
              <a:ahLst/>
              <a:cxnLst>
                <a:cxn ang="0">
                  <a:pos x="0" y="733"/>
                </a:cxn>
                <a:cxn ang="0">
                  <a:pos x="730" y="0"/>
                </a:cxn>
                <a:cxn ang="0">
                  <a:pos x="731" y="0"/>
                </a:cxn>
              </a:cxnLst>
              <a:rect l="0" t="0" r="r" b="b"/>
              <a:pathLst>
                <a:path w="731" h="733">
                  <a:moveTo>
                    <a:pt x="0" y="733"/>
                  </a:moveTo>
                  <a:lnTo>
                    <a:pt x="730" y="0"/>
                  </a:lnTo>
                  <a:lnTo>
                    <a:pt x="731" y="0"/>
                  </a:lnTo>
                </a:path>
              </a:pathLst>
            </a:custGeom>
            <a:noFill/>
            <a:ln w="0">
              <a:solidFill>
                <a:srgbClr val="000000"/>
              </a:solidFill>
              <a:prstDash val="solid"/>
              <a:round/>
              <a:headEnd/>
              <a:tailEnd/>
            </a:ln>
          </p:spPr>
          <p:txBody>
            <a:bodyPr/>
            <a:lstStyle/>
            <a:p>
              <a:endParaRPr lang="el-GR"/>
            </a:p>
          </p:txBody>
        </p:sp>
        <p:sp>
          <p:nvSpPr>
            <p:cNvPr id="999" name="Freeform 996"/>
            <p:cNvSpPr>
              <a:spLocks/>
            </p:cNvSpPr>
            <p:nvPr/>
          </p:nvSpPr>
          <p:spPr bwMode="auto">
            <a:xfrm>
              <a:off x="4459" y="2669"/>
              <a:ext cx="117" cy="118"/>
            </a:xfrm>
            <a:custGeom>
              <a:avLst/>
              <a:gdLst/>
              <a:ahLst/>
              <a:cxnLst>
                <a:cxn ang="0">
                  <a:pos x="0" y="705"/>
                </a:cxn>
                <a:cxn ang="0">
                  <a:pos x="702" y="0"/>
                </a:cxn>
                <a:cxn ang="0">
                  <a:pos x="703" y="0"/>
                </a:cxn>
              </a:cxnLst>
              <a:rect l="0" t="0" r="r" b="b"/>
              <a:pathLst>
                <a:path w="703" h="705">
                  <a:moveTo>
                    <a:pt x="0" y="705"/>
                  </a:moveTo>
                  <a:lnTo>
                    <a:pt x="702" y="0"/>
                  </a:lnTo>
                  <a:lnTo>
                    <a:pt x="703" y="0"/>
                  </a:lnTo>
                </a:path>
              </a:pathLst>
            </a:custGeom>
            <a:noFill/>
            <a:ln w="0">
              <a:solidFill>
                <a:srgbClr val="000000"/>
              </a:solidFill>
              <a:prstDash val="solid"/>
              <a:round/>
              <a:headEnd/>
              <a:tailEnd/>
            </a:ln>
          </p:spPr>
          <p:txBody>
            <a:bodyPr/>
            <a:lstStyle/>
            <a:p>
              <a:endParaRPr lang="el-GR"/>
            </a:p>
          </p:txBody>
        </p:sp>
        <p:sp>
          <p:nvSpPr>
            <p:cNvPr id="1000" name="Freeform 997"/>
            <p:cNvSpPr>
              <a:spLocks/>
            </p:cNvSpPr>
            <p:nvPr/>
          </p:nvSpPr>
          <p:spPr bwMode="auto">
            <a:xfrm>
              <a:off x="4488" y="2675"/>
              <a:ext cx="111" cy="111"/>
            </a:xfrm>
            <a:custGeom>
              <a:avLst/>
              <a:gdLst/>
              <a:ahLst/>
              <a:cxnLst>
                <a:cxn ang="0">
                  <a:pos x="0" y="663"/>
                </a:cxn>
                <a:cxn ang="0">
                  <a:pos x="661" y="0"/>
                </a:cxn>
                <a:cxn ang="0">
                  <a:pos x="662" y="0"/>
                </a:cxn>
              </a:cxnLst>
              <a:rect l="0" t="0" r="r" b="b"/>
              <a:pathLst>
                <a:path w="662" h="663">
                  <a:moveTo>
                    <a:pt x="0" y="663"/>
                  </a:moveTo>
                  <a:lnTo>
                    <a:pt x="661" y="0"/>
                  </a:lnTo>
                  <a:lnTo>
                    <a:pt x="662" y="0"/>
                  </a:lnTo>
                </a:path>
              </a:pathLst>
            </a:custGeom>
            <a:noFill/>
            <a:ln w="0">
              <a:solidFill>
                <a:srgbClr val="000000"/>
              </a:solidFill>
              <a:prstDash val="solid"/>
              <a:round/>
              <a:headEnd/>
              <a:tailEnd/>
            </a:ln>
          </p:spPr>
          <p:txBody>
            <a:bodyPr/>
            <a:lstStyle/>
            <a:p>
              <a:endParaRPr lang="el-GR"/>
            </a:p>
          </p:txBody>
        </p:sp>
        <p:sp>
          <p:nvSpPr>
            <p:cNvPr id="1001" name="Freeform 998"/>
            <p:cNvSpPr>
              <a:spLocks/>
            </p:cNvSpPr>
            <p:nvPr/>
          </p:nvSpPr>
          <p:spPr bwMode="auto">
            <a:xfrm>
              <a:off x="4520" y="2683"/>
              <a:ext cx="100" cy="100"/>
            </a:xfrm>
            <a:custGeom>
              <a:avLst/>
              <a:gdLst/>
              <a:ahLst/>
              <a:cxnLst>
                <a:cxn ang="0">
                  <a:pos x="0" y="603"/>
                </a:cxn>
                <a:cxn ang="0">
                  <a:pos x="601" y="0"/>
                </a:cxn>
                <a:cxn ang="0">
                  <a:pos x="602" y="0"/>
                </a:cxn>
              </a:cxnLst>
              <a:rect l="0" t="0" r="r" b="b"/>
              <a:pathLst>
                <a:path w="602" h="603">
                  <a:moveTo>
                    <a:pt x="0" y="603"/>
                  </a:moveTo>
                  <a:lnTo>
                    <a:pt x="601" y="0"/>
                  </a:lnTo>
                  <a:lnTo>
                    <a:pt x="602" y="0"/>
                  </a:lnTo>
                </a:path>
              </a:pathLst>
            </a:custGeom>
            <a:noFill/>
            <a:ln w="0">
              <a:solidFill>
                <a:srgbClr val="000000"/>
              </a:solidFill>
              <a:prstDash val="solid"/>
              <a:round/>
              <a:headEnd/>
              <a:tailEnd/>
            </a:ln>
          </p:spPr>
          <p:txBody>
            <a:bodyPr/>
            <a:lstStyle/>
            <a:p>
              <a:endParaRPr lang="el-GR"/>
            </a:p>
          </p:txBody>
        </p:sp>
        <p:sp>
          <p:nvSpPr>
            <p:cNvPr id="1002" name="Freeform 999"/>
            <p:cNvSpPr>
              <a:spLocks/>
            </p:cNvSpPr>
            <p:nvPr/>
          </p:nvSpPr>
          <p:spPr bwMode="auto">
            <a:xfrm>
              <a:off x="4553" y="2692"/>
              <a:ext cx="86" cy="87"/>
            </a:xfrm>
            <a:custGeom>
              <a:avLst/>
              <a:gdLst/>
              <a:ahLst/>
              <a:cxnLst>
                <a:cxn ang="0">
                  <a:pos x="0" y="519"/>
                </a:cxn>
                <a:cxn ang="0">
                  <a:pos x="518" y="0"/>
                </a:cxn>
                <a:cxn ang="0">
                  <a:pos x="519" y="0"/>
                </a:cxn>
              </a:cxnLst>
              <a:rect l="0" t="0" r="r" b="b"/>
              <a:pathLst>
                <a:path w="519" h="519">
                  <a:moveTo>
                    <a:pt x="0" y="519"/>
                  </a:moveTo>
                  <a:lnTo>
                    <a:pt x="518" y="0"/>
                  </a:lnTo>
                  <a:lnTo>
                    <a:pt x="519" y="0"/>
                  </a:lnTo>
                </a:path>
              </a:pathLst>
            </a:custGeom>
            <a:noFill/>
            <a:ln w="0">
              <a:solidFill>
                <a:srgbClr val="000000"/>
              </a:solidFill>
              <a:prstDash val="solid"/>
              <a:round/>
              <a:headEnd/>
              <a:tailEnd/>
            </a:ln>
          </p:spPr>
          <p:txBody>
            <a:bodyPr/>
            <a:lstStyle/>
            <a:p>
              <a:endParaRPr lang="el-GR"/>
            </a:p>
          </p:txBody>
        </p:sp>
        <p:sp>
          <p:nvSpPr>
            <p:cNvPr id="1003" name="Freeform 1000"/>
            <p:cNvSpPr>
              <a:spLocks/>
            </p:cNvSpPr>
            <p:nvPr/>
          </p:nvSpPr>
          <p:spPr bwMode="auto">
            <a:xfrm>
              <a:off x="4590" y="2705"/>
              <a:ext cx="66" cy="66"/>
            </a:xfrm>
            <a:custGeom>
              <a:avLst/>
              <a:gdLst/>
              <a:ahLst/>
              <a:cxnLst>
                <a:cxn ang="0">
                  <a:pos x="0" y="397"/>
                </a:cxn>
                <a:cxn ang="0">
                  <a:pos x="395" y="0"/>
                </a:cxn>
                <a:cxn ang="0">
                  <a:pos x="396" y="0"/>
                </a:cxn>
              </a:cxnLst>
              <a:rect l="0" t="0" r="r" b="b"/>
              <a:pathLst>
                <a:path w="396" h="397">
                  <a:moveTo>
                    <a:pt x="0" y="397"/>
                  </a:moveTo>
                  <a:lnTo>
                    <a:pt x="395" y="0"/>
                  </a:lnTo>
                  <a:lnTo>
                    <a:pt x="396" y="0"/>
                  </a:lnTo>
                </a:path>
              </a:pathLst>
            </a:custGeom>
            <a:noFill/>
            <a:ln w="0">
              <a:solidFill>
                <a:srgbClr val="000000"/>
              </a:solidFill>
              <a:prstDash val="solid"/>
              <a:round/>
              <a:headEnd/>
              <a:tailEnd/>
            </a:ln>
          </p:spPr>
          <p:txBody>
            <a:bodyPr/>
            <a:lstStyle/>
            <a:p>
              <a:endParaRPr lang="el-GR"/>
            </a:p>
          </p:txBody>
        </p:sp>
        <p:sp>
          <p:nvSpPr>
            <p:cNvPr id="1004" name="Freeform 1001"/>
            <p:cNvSpPr>
              <a:spLocks/>
            </p:cNvSpPr>
            <p:nvPr/>
          </p:nvSpPr>
          <p:spPr bwMode="auto">
            <a:xfrm>
              <a:off x="4635" y="2727"/>
              <a:ext cx="28" cy="26"/>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1005" name="Freeform 1002"/>
            <p:cNvSpPr>
              <a:spLocks/>
            </p:cNvSpPr>
            <p:nvPr/>
          </p:nvSpPr>
          <p:spPr bwMode="auto">
            <a:xfrm>
              <a:off x="4231" y="2718"/>
              <a:ext cx="41" cy="42"/>
            </a:xfrm>
            <a:custGeom>
              <a:avLst/>
              <a:gdLst/>
              <a:ahLst/>
              <a:cxnLst>
                <a:cxn ang="0">
                  <a:pos x="249" y="250"/>
                </a:cxn>
                <a:cxn ang="0">
                  <a:pos x="0" y="0"/>
                </a:cxn>
                <a:cxn ang="0">
                  <a:pos x="1" y="0"/>
                </a:cxn>
              </a:cxnLst>
              <a:rect l="0" t="0" r="r" b="b"/>
              <a:pathLst>
                <a:path w="249" h="250">
                  <a:moveTo>
                    <a:pt x="249" y="250"/>
                  </a:moveTo>
                  <a:lnTo>
                    <a:pt x="0" y="0"/>
                  </a:lnTo>
                  <a:lnTo>
                    <a:pt x="1" y="0"/>
                  </a:lnTo>
                </a:path>
              </a:pathLst>
            </a:custGeom>
            <a:noFill/>
            <a:ln w="0">
              <a:solidFill>
                <a:srgbClr val="000000"/>
              </a:solidFill>
              <a:prstDash val="solid"/>
              <a:round/>
              <a:headEnd/>
              <a:tailEnd/>
            </a:ln>
          </p:spPr>
          <p:txBody>
            <a:bodyPr/>
            <a:lstStyle/>
            <a:p>
              <a:endParaRPr lang="el-GR"/>
            </a:p>
          </p:txBody>
        </p:sp>
        <p:sp>
          <p:nvSpPr>
            <p:cNvPr id="1006" name="Freeform 1003"/>
            <p:cNvSpPr>
              <a:spLocks/>
            </p:cNvSpPr>
            <p:nvPr/>
          </p:nvSpPr>
          <p:spPr bwMode="auto">
            <a:xfrm>
              <a:off x="4242" y="2701"/>
              <a:ext cx="72" cy="72"/>
            </a:xfrm>
            <a:custGeom>
              <a:avLst/>
              <a:gdLst/>
              <a:ahLst/>
              <a:cxnLst>
                <a:cxn ang="0">
                  <a:pos x="432" y="434"/>
                </a:cxn>
                <a:cxn ang="0">
                  <a:pos x="0" y="0"/>
                </a:cxn>
                <a:cxn ang="0">
                  <a:pos x="1" y="0"/>
                </a:cxn>
              </a:cxnLst>
              <a:rect l="0" t="0" r="r" b="b"/>
              <a:pathLst>
                <a:path w="432" h="434">
                  <a:moveTo>
                    <a:pt x="432" y="434"/>
                  </a:moveTo>
                  <a:lnTo>
                    <a:pt x="0" y="0"/>
                  </a:lnTo>
                  <a:lnTo>
                    <a:pt x="1" y="0"/>
                  </a:lnTo>
                </a:path>
              </a:pathLst>
            </a:custGeom>
            <a:noFill/>
            <a:ln w="0">
              <a:solidFill>
                <a:srgbClr val="000000"/>
              </a:solidFill>
              <a:prstDash val="solid"/>
              <a:round/>
              <a:headEnd/>
              <a:tailEnd/>
            </a:ln>
          </p:spPr>
          <p:txBody>
            <a:bodyPr/>
            <a:lstStyle/>
            <a:p>
              <a:endParaRPr lang="el-GR"/>
            </a:p>
          </p:txBody>
        </p:sp>
        <p:sp>
          <p:nvSpPr>
            <p:cNvPr id="1007" name="Freeform 1004"/>
            <p:cNvSpPr>
              <a:spLocks/>
            </p:cNvSpPr>
            <p:nvPr/>
          </p:nvSpPr>
          <p:spPr bwMode="auto">
            <a:xfrm>
              <a:off x="4259" y="2689"/>
              <a:ext cx="90" cy="91"/>
            </a:xfrm>
            <a:custGeom>
              <a:avLst/>
              <a:gdLst/>
              <a:ahLst/>
              <a:cxnLst>
                <a:cxn ang="0">
                  <a:pos x="542" y="544"/>
                </a:cxn>
                <a:cxn ang="0">
                  <a:pos x="0" y="0"/>
                </a:cxn>
                <a:cxn ang="0">
                  <a:pos x="1" y="0"/>
                </a:cxn>
              </a:cxnLst>
              <a:rect l="0" t="0" r="r" b="b"/>
              <a:pathLst>
                <a:path w="542" h="544">
                  <a:moveTo>
                    <a:pt x="542" y="544"/>
                  </a:moveTo>
                  <a:lnTo>
                    <a:pt x="0" y="0"/>
                  </a:lnTo>
                  <a:lnTo>
                    <a:pt x="1" y="0"/>
                  </a:lnTo>
                </a:path>
              </a:pathLst>
            </a:custGeom>
            <a:noFill/>
            <a:ln w="0">
              <a:solidFill>
                <a:srgbClr val="000000"/>
              </a:solidFill>
              <a:prstDash val="solid"/>
              <a:round/>
              <a:headEnd/>
              <a:tailEnd/>
            </a:ln>
          </p:spPr>
          <p:txBody>
            <a:bodyPr/>
            <a:lstStyle/>
            <a:p>
              <a:endParaRPr lang="el-GR"/>
            </a:p>
          </p:txBody>
        </p:sp>
        <p:sp>
          <p:nvSpPr>
            <p:cNvPr id="1008" name="Freeform 1005"/>
            <p:cNvSpPr>
              <a:spLocks/>
            </p:cNvSpPr>
            <p:nvPr/>
          </p:nvSpPr>
          <p:spPr bwMode="auto">
            <a:xfrm>
              <a:off x="4279" y="2680"/>
              <a:ext cx="103" cy="104"/>
            </a:xfrm>
            <a:custGeom>
              <a:avLst/>
              <a:gdLst/>
              <a:ahLst/>
              <a:cxnLst>
                <a:cxn ang="0">
                  <a:pos x="619" y="620"/>
                </a:cxn>
                <a:cxn ang="0">
                  <a:pos x="0" y="0"/>
                </a:cxn>
                <a:cxn ang="0">
                  <a:pos x="1" y="0"/>
                </a:cxn>
              </a:cxnLst>
              <a:rect l="0" t="0" r="r" b="b"/>
              <a:pathLst>
                <a:path w="619" h="620">
                  <a:moveTo>
                    <a:pt x="619" y="620"/>
                  </a:moveTo>
                  <a:lnTo>
                    <a:pt x="0" y="0"/>
                  </a:lnTo>
                  <a:lnTo>
                    <a:pt x="1" y="0"/>
                  </a:lnTo>
                </a:path>
              </a:pathLst>
            </a:custGeom>
            <a:noFill/>
            <a:ln w="0">
              <a:solidFill>
                <a:srgbClr val="000000"/>
              </a:solidFill>
              <a:prstDash val="solid"/>
              <a:round/>
              <a:headEnd/>
              <a:tailEnd/>
            </a:ln>
          </p:spPr>
          <p:txBody>
            <a:bodyPr/>
            <a:lstStyle/>
            <a:p>
              <a:endParaRPr lang="el-GR"/>
            </a:p>
          </p:txBody>
        </p:sp>
        <p:sp>
          <p:nvSpPr>
            <p:cNvPr id="1009" name="Freeform 1006"/>
            <p:cNvSpPr>
              <a:spLocks/>
            </p:cNvSpPr>
            <p:nvPr/>
          </p:nvSpPr>
          <p:spPr bwMode="auto">
            <a:xfrm>
              <a:off x="4301" y="2673"/>
              <a:ext cx="112" cy="113"/>
            </a:xfrm>
            <a:custGeom>
              <a:avLst/>
              <a:gdLst/>
              <a:ahLst/>
              <a:cxnLst>
                <a:cxn ang="0">
                  <a:pos x="673" y="675"/>
                </a:cxn>
                <a:cxn ang="0">
                  <a:pos x="0" y="0"/>
                </a:cxn>
                <a:cxn ang="0">
                  <a:pos x="1" y="0"/>
                </a:cxn>
              </a:cxnLst>
              <a:rect l="0" t="0" r="r" b="b"/>
              <a:pathLst>
                <a:path w="673" h="675">
                  <a:moveTo>
                    <a:pt x="673" y="675"/>
                  </a:moveTo>
                  <a:lnTo>
                    <a:pt x="0" y="0"/>
                  </a:lnTo>
                  <a:lnTo>
                    <a:pt x="1" y="0"/>
                  </a:lnTo>
                </a:path>
              </a:pathLst>
            </a:custGeom>
            <a:noFill/>
            <a:ln w="0">
              <a:solidFill>
                <a:srgbClr val="000000"/>
              </a:solidFill>
              <a:prstDash val="solid"/>
              <a:round/>
              <a:headEnd/>
              <a:tailEnd/>
            </a:ln>
          </p:spPr>
          <p:txBody>
            <a:bodyPr/>
            <a:lstStyle/>
            <a:p>
              <a:endParaRPr lang="el-GR"/>
            </a:p>
          </p:txBody>
        </p:sp>
        <p:sp>
          <p:nvSpPr>
            <p:cNvPr id="1010" name="Freeform 1007"/>
            <p:cNvSpPr>
              <a:spLocks/>
            </p:cNvSpPr>
            <p:nvPr/>
          </p:nvSpPr>
          <p:spPr bwMode="auto">
            <a:xfrm>
              <a:off x="4324" y="2668"/>
              <a:ext cx="119" cy="119"/>
            </a:xfrm>
            <a:custGeom>
              <a:avLst/>
              <a:gdLst/>
              <a:ahLst/>
              <a:cxnLst>
                <a:cxn ang="0">
                  <a:pos x="711" y="715"/>
                </a:cxn>
                <a:cxn ang="0">
                  <a:pos x="0" y="0"/>
                </a:cxn>
                <a:cxn ang="0">
                  <a:pos x="1" y="0"/>
                </a:cxn>
              </a:cxnLst>
              <a:rect l="0" t="0" r="r" b="b"/>
              <a:pathLst>
                <a:path w="711" h="715">
                  <a:moveTo>
                    <a:pt x="711" y="715"/>
                  </a:moveTo>
                  <a:lnTo>
                    <a:pt x="0" y="0"/>
                  </a:lnTo>
                  <a:lnTo>
                    <a:pt x="1" y="0"/>
                  </a:lnTo>
                </a:path>
              </a:pathLst>
            </a:custGeom>
            <a:noFill/>
            <a:ln w="0">
              <a:solidFill>
                <a:srgbClr val="000000"/>
              </a:solidFill>
              <a:prstDash val="solid"/>
              <a:round/>
              <a:headEnd/>
              <a:tailEnd/>
            </a:ln>
          </p:spPr>
          <p:txBody>
            <a:bodyPr/>
            <a:lstStyle/>
            <a:p>
              <a:endParaRPr lang="el-GR"/>
            </a:p>
          </p:txBody>
        </p:sp>
        <p:sp>
          <p:nvSpPr>
            <p:cNvPr id="1011" name="Freeform 1008"/>
            <p:cNvSpPr>
              <a:spLocks/>
            </p:cNvSpPr>
            <p:nvPr/>
          </p:nvSpPr>
          <p:spPr bwMode="auto">
            <a:xfrm>
              <a:off x="4348" y="2664"/>
              <a:ext cx="123" cy="123"/>
            </a:xfrm>
            <a:custGeom>
              <a:avLst/>
              <a:gdLst/>
              <a:ahLst/>
              <a:cxnLst>
                <a:cxn ang="0">
                  <a:pos x="736" y="738"/>
                </a:cxn>
                <a:cxn ang="0">
                  <a:pos x="0" y="0"/>
                </a:cxn>
                <a:cxn ang="0">
                  <a:pos x="1" y="0"/>
                </a:cxn>
              </a:cxnLst>
              <a:rect l="0" t="0" r="r" b="b"/>
              <a:pathLst>
                <a:path w="736" h="738">
                  <a:moveTo>
                    <a:pt x="736" y="738"/>
                  </a:moveTo>
                  <a:lnTo>
                    <a:pt x="0" y="0"/>
                  </a:lnTo>
                  <a:lnTo>
                    <a:pt x="1" y="0"/>
                  </a:lnTo>
                </a:path>
              </a:pathLst>
            </a:custGeom>
            <a:noFill/>
            <a:ln w="0">
              <a:solidFill>
                <a:srgbClr val="000000"/>
              </a:solidFill>
              <a:prstDash val="solid"/>
              <a:round/>
              <a:headEnd/>
              <a:tailEnd/>
            </a:ln>
          </p:spPr>
          <p:txBody>
            <a:bodyPr/>
            <a:lstStyle/>
            <a:p>
              <a:endParaRPr lang="el-GR"/>
            </a:p>
          </p:txBody>
        </p:sp>
        <p:sp>
          <p:nvSpPr>
            <p:cNvPr id="1012" name="Freeform 1009"/>
            <p:cNvSpPr>
              <a:spLocks/>
            </p:cNvSpPr>
            <p:nvPr/>
          </p:nvSpPr>
          <p:spPr bwMode="auto">
            <a:xfrm>
              <a:off x="4458" y="2745"/>
              <a:ext cx="40" cy="40"/>
            </a:xfrm>
            <a:custGeom>
              <a:avLst/>
              <a:gdLst/>
              <a:ahLst/>
              <a:cxnLst>
                <a:cxn ang="0">
                  <a:pos x="238" y="240"/>
                </a:cxn>
                <a:cxn ang="0">
                  <a:pos x="0" y="0"/>
                </a:cxn>
                <a:cxn ang="0">
                  <a:pos x="1" y="0"/>
                </a:cxn>
              </a:cxnLst>
              <a:rect l="0" t="0" r="r" b="b"/>
              <a:pathLst>
                <a:path w="238" h="240">
                  <a:moveTo>
                    <a:pt x="238" y="240"/>
                  </a:moveTo>
                  <a:lnTo>
                    <a:pt x="0" y="0"/>
                  </a:lnTo>
                  <a:lnTo>
                    <a:pt x="1" y="0"/>
                  </a:lnTo>
                </a:path>
              </a:pathLst>
            </a:custGeom>
            <a:noFill/>
            <a:ln w="0">
              <a:solidFill>
                <a:srgbClr val="000000"/>
              </a:solidFill>
              <a:prstDash val="solid"/>
              <a:round/>
              <a:headEnd/>
              <a:tailEnd/>
            </a:ln>
          </p:spPr>
          <p:txBody>
            <a:bodyPr/>
            <a:lstStyle/>
            <a:p>
              <a:endParaRPr lang="el-GR"/>
            </a:p>
          </p:txBody>
        </p:sp>
        <p:sp>
          <p:nvSpPr>
            <p:cNvPr id="1013" name="Freeform 1010"/>
            <p:cNvSpPr>
              <a:spLocks/>
            </p:cNvSpPr>
            <p:nvPr/>
          </p:nvSpPr>
          <p:spPr bwMode="auto">
            <a:xfrm>
              <a:off x="4374" y="2660"/>
              <a:ext cx="40" cy="40"/>
            </a:xfrm>
            <a:custGeom>
              <a:avLst/>
              <a:gdLst/>
              <a:ahLst/>
              <a:cxnLst>
                <a:cxn ang="0">
                  <a:pos x="241" y="241"/>
                </a:cxn>
                <a:cxn ang="0">
                  <a:pos x="0" y="0"/>
                </a:cxn>
                <a:cxn ang="0">
                  <a:pos x="1" y="0"/>
                </a:cxn>
              </a:cxnLst>
              <a:rect l="0" t="0" r="r" b="b"/>
              <a:pathLst>
                <a:path w="241" h="241">
                  <a:moveTo>
                    <a:pt x="241" y="241"/>
                  </a:moveTo>
                  <a:lnTo>
                    <a:pt x="0" y="0"/>
                  </a:lnTo>
                  <a:lnTo>
                    <a:pt x="1" y="0"/>
                  </a:lnTo>
                </a:path>
              </a:pathLst>
            </a:custGeom>
            <a:noFill/>
            <a:ln w="0">
              <a:solidFill>
                <a:srgbClr val="000000"/>
              </a:solidFill>
              <a:prstDash val="solid"/>
              <a:round/>
              <a:headEnd/>
              <a:tailEnd/>
            </a:ln>
          </p:spPr>
          <p:txBody>
            <a:bodyPr/>
            <a:lstStyle/>
            <a:p>
              <a:endParaRPr lang="el-GR"/>
            </a:p>
          </p:txBody>
        </p:sp>
        <p:sp>
          <p:nvSpPr>
            <p:cNvPr id="1014" name="Freeform 1011"/>
            <p:cNvSpPr>
              <a:spLocks/>
            </p:cNvSpPr>
            <p:nvPr/>
          </p:nvSpPr>
          <p:spPr bwMode="auto">
            <a:xfrm>
              <a:off x="4484" y="2742"/>
              <a:ext cx="40" cy="41"/>
            </a:xfrm>
            <a:custGeom>
              <a:avLst/>
              <a:gdLst/>
              <a:ahLst/>
              <a:cxnLst>
                <a:cxn ang="0">
                  <a:pos x="241" y="243"/>
                </a:cxn>
                <a:cxn ang="0">
                  <a:pos x="0" y="0"/>
                </a:cxn>
                <a:cxn ang="0">
                  <a:pos x="1" y="0"/>
                </a:cxn>
              </a:cxnLst>
              <a:rect l="0" t="0" r="r" b="b"/>
              <a:pathLst>
                <a:path w="241" h="243">
                  <a:moveTo>
                    <a:pt x="241" y="243"/>
                  </a:moveTo>
                  <a:lnTo>
                    <a:pt x="0" y="0"/>
                  </a:lnTo>
                  <a:lnTo>
                    <a:pt x="1" y="0"/>
                  </a:lnTo>
                </a:path>
              </a:pathLst>
            </a:custGeom>
            <a:noFill/>
            <a:ln w="0">
              <a:solidFill>
                <a:srgbClr val="000000"/>
              </a:solidFill>
              <a:prstDash val="solid"/>
              <a:round/>
              <a:headEnd/>
              <a:tailEnd/>
            </a:ln>
          </p:spPr>
          <p:txBody>
            <a:bodyPr/>
            <a:lstStyle/>
            <a:p>
              <a:endParaRPr lang="el-GR"/>
            </a:p>
          </p:txBody>
        </p:sp>
        <p:sp>
          <p:nvSpPr>
            <p:cNvPr id="1015" name="Freeform 1012"/>
            <p:cNvSpPr>
              <a:spLocks/>
            </p:cNvSpPr>
            <p:nvPr/>
          </p:nvSpPr>
          <p:spPr bwMode="auto">
            <a:xfrm>
              <a:off x="4400" y="2658"/>
              <a:ext cx="40" cy="40"/>
            </a:xfrm>
            <a:custGeom>
              <a:avLst/>
              <a:gdLst/>
              <a:ahLst/>
              <a:cxnLst>
                <a:cxn ang="0">
                  <a:pos x="240" y="241"/>
                </a:cxn>
                <a:cxn ang="0">
                  <a:pos x="0" y="0"/>
                </a:cxn>
                <a:cxn ang="0">
                  <a:pos x="1" y="0"/>
                </a:cxn>
              </a:cxnLst>
              <a:rect l="0" t="0" r="r" b="b"/>
              <a:pathLst>
                <a:path w="240" h="241">
                  <a:moveTo>
                    <a:pt x="240" y="241"/>
                  </a:moveTo>
                  <a:lnTo>
                    <a:pt x="0" y="0"/>
                  </a:lnTo>
                  <a:lnTo>
                    <a:pt x="1" y="0"/>
                  </a:lnTo>
                </a:path>
              </a:pathLst>
            </a:custGeom>
            <a:noFill/>
            <a:ln w="0">
              <a:solidFill>
                <a:srgbClr val="000000"/>
              </a:solidFill>
              <a:prstDash val="solid"/>
              <a:round/>
              <a:headEnd/>
              <a:tailEnd/>
            </a:ln>
          </p:spPr>
          <p:txBody>
            <a:bodyPr/>
            <a:lstStyle/>
            <a:p>
              <a:endParaRPr lang="el-GR"/>
            </a:p>
          </p:txBody>
        </p:sp>
        <p:sp>
          <p:nvSpPr>
            <p:cNvPr id="1016" name="Freeform 1013"/>
            <p:cNvSpPr>
              <a:spLocks/>
            </p:cNvSpPr>
            <p:nvPr/>
          </p:nvSpPr>
          <p:spPr bwMode="auto">
            <a:xfrm>
              <a:off x="4428" y="2657"/>
              <a:ext cx="122" cy="122"/>
            </a:xfrm>
            <a:custGeom>
              <a:avLst/>
              <a:gdLst/>
              <a:ahLst/>
              <a:cxnLst>
                <a:cxn ang="0">
                  <a:pos x="732" y="734"/>
                </a:cxn>
                <a:cxn ang="0">
                  <a:pos x="0" y="0"/>
                </a:cxn>
                <a:cxn ang="0">
                  <a:pos x="1" y="0"/>
                </a:cxn>
              </a:cxnLst>
              <a:rect l="0" t="0" r="r" b="b"/>
              <a:pathLst>
                <a:path w="732" h="734">
                  <a:moveTo>
                    <a:pt x="732" y="734"/>
                  </a:moveTo>
                  <a:lnTo>
                    <a:pt x="0" y="0"/>
                  </a:lnTo>
                  <a:lnTo>
                    <a:pt x="1" y="0"/>
                  </a:lnTo>
                </a:path>
              </a:pathLst>
            </a:custGeom>
            <a:noFill/>
            <a:ln w="0">
              <a:solidFill>
                <a:srgbClr val="000000"/>
              </a:solidFill>
              <a:prstDash val="solid"/>
              <a:round/>
              <a:headEnd/>
              <a:tailEnd/>
            </a:ln>
          </p:spPr>
          <p:txBody>
            <a:bodyPr/>
            <a:lstStyle/>
            <a:p>
              <a:endParaRPr lang="el-GR"/>
            </a:p>
          </p:txBody>
        </p:sp>
        <p:sp>
          <p:nvSpPr>
            <p:cNvPr id="1017" name="Freeform 1014"/>
            <p:cNvSpPr>
              <a:spLocks/>
            </p:cNvSpPr>
            <p:nvPr/>
          </p:nvSpPr>
          <p:spPr bwMode="auto">
            <a:xfrm>
              <a:off x="4456" y="2656"/>
              <a:ext cx="118" cy="118"/>
            </a:xfrm>
            <a:custGeom>
              <a:avLst/>
              <a:gdLst/>
              <a:ahLst/>
              <a:cxnLst>
                <a:cxn ang="0">
                  <a:pos x="706" y="709"/>
                </a:cxn>
                <a:cxn ang="0">
                  <a:pos x="0" y="0"/>
                </a:cxn>
                <a:cxn ang="0">
                  <a:pos x="1" y="0"/>
                </a:cxn>
              </a:cxnLst>
              <a:rect l="0" t="0" r="r" b="b"/>
              <a:pathLst>
                <a:path w="706" h="709">
                  <a:moveTo>
                    <a:pt x="706" y="709"/>
                  </a:moveTo>
                  <a:lnTo>
                    <a:pt x="0" y="0"/>
                  </a:lnTo>
                  <a:lnTo>
                    <a:pt x="1" y="0"/>
                  </a:lnTo>
                </a:path>
              </a:pathLst>
            </a:custGeom>
            <a:noFill/>
            <a:ln w="0">
              <a:solidFill>
                <a:srgbClr val="000000"/>
              </a:solidFill>
              <a:prstDash val="solid"/>
              <a:round/>
              <a:headEnd/>
              <a:tailEnd/>
            </a:ln>
          </p:spPr>
          <p:txBody>
            <a:bodyPr/>
            <a:lstStyle/>
            <a:p>
              <a:endParaRPr lang="el-GR"/>
            </a:p>
          </p:txBody>
        </p:sp>
        <p:sp>
          <p:nvSpPr>
            <p:cNvPr id="1018" name="Freeform 1015"/>
            <p:cNvSpPr>
              <a:spLocks/>
            </p:cNvSpPr>
            <p:nvPr/>
          </p:nvSpPr>
          <p:spPr bwMode="auto">
            <a:xfrm>
              <a:off x="4486" y="2657"/>
              <a:ext cx="111" cy="112"/>
            </a:xfrm>
            <a:custGeom>
              <a:avLst/>
              <a:gdLst/>
              <a:ahLst/>
              <a:cxnLst>
                <a:cxn ang="0">
                  <a:pos x="665" y="668"/>
                </a:cxn>
                <a:cxn ang="0">
                  <a:pos x="0" y="0"/>
                </a:cxn>
                <a:cxn ang="0">
                  <a:pos x="1" y="0"/>
                </a:cxn>
              </a:cxnLst>
              <a:rect l="0" t="0" r="r" b="b"/>
              <a:pathLst>
                <a:path w="665" h="668">
                  <a:moveTo>
                    <a:pt x="665" y="668"/>
                  </a:moveTo>
                  <a:lnTo>
                    <a:pt x="0" y="0"/>
                  </a:lnTo>
                  <a:lnTo>
                    <a:pt x="1" y="0"/>
                  </a:lnTo>
                </a:path>
              </a:pathLst>
            </a:custGeom>
            <a:noFill/>
            <a:ln w="0">
              <a:solidFill>
                <a:srgbClr val="000000"/>
              </a:solidFill>
              <a:prstDash val="solid"/>
              <a:round/>
              <a:headEnd/>
              <a:tailEnd/>
            </a:ln>
          </p:spPr>
          <p:txBody>
            <a:bodyPr/>
            <a:lstStyle/>
            <a:p>
              <a:endParaRPr lang="el-GR"/>
            </a:p>
          </p:txBody>
        </p:sp>
        <p:sp>
          <p:nvSpPr>
            <p:cNvPr id="1019" name="Freeform 1016"/>
            <p:cNvSpPr>
              <a:spLocks/>
            </p:cNvSpPr>
            <p:nvPr/>
          </p:nvSpPr>
          <p:spPr bwMode="auto">
            <a:xfrm>
              <a:off x="4517" y="2660"/>
              <a:ext cx="101" cy="101"/>
            </a:xfrm>
            <a:custGeom>
              <a:avLst/>
              <a:gdLst/>
              <a:ahLst/>
              <a:cxnLst>
                <a:cxn ang="0">
                  <a:pos x="607" y="609"/>
                </a:cxn>
                <a:cxn ang="0">
                  <a:pos x="0" y="0"/>
                </a:cxn>
                <a:cxn ang="0">
                  <a:pos x="1" y="0"/>
                </a:cxn>
              </a:cxnLst>
              <a:rect l="0" t="0" r="r" b="b"/>
              <a:pathLst>
                <a:path w="607" h="609">
                  <a:moveTo>
                    <a:pt x="607" y="609"/>
                  </a:moveTo>
                  <a:lnTo>
                    <a:pt x="0" y="0"/>
                  </a:lnTo>
                  <a:lnTo>
                    <a:pt x="1" y="0"/>
                  </a:lnTo>
                </a:path>
              </a:pathLst>
            </a:custGeom>
            <a:noFill/>
            <a:ln w="0">
              <a:solidFill>
                <a:srgbClr val="000000"/>
              </a:solidFill>
              <a:prstDash val="solid"/>
              <a:round/>
              <a:headEnd/>
              <a:tailEnd/>
            </a:ln>
          </p:spPr>
          <p:txBody>
            <a:bodyPr/>
            <a:lstStyle/>
            <a:p>
              <a:endParaRPr lang="el-GR"/>
            </a:p>
          </p:txBody>
        </p:sp>
        <p:sp>
          <p:nvSpPr>
            <p:cNvPr id="1020" name="Freeform 1017"/>
            <p:cNvSpPr>
              <a:spLocks/>
            </p:cNvSpPr>
            <p:nvPr/>
          </p:nvSpPr>
          <p:spPr bwMode="auto">
            <a:xfrm>
              <a:off x="4550" y="2664"/>
              <a:ext cx="88" cy="88"/>
            </a:xfrm>
            <a:custGeom>
              <a:avLst/>
              <a:gdLst/>
              <a:ahLst/>
              <a:cxnLst>
                <a:cxn ang="0">
                  <a:pos x="526" y="528"/>
                </a:cxn>
                <a:cxn ang="0">
                  <a:pos x="0" y="0"/>
                </a:cxn>
                <a:cxn ang="0">
                  <a:pos x="1" y="0"/>
                </a:cxn>
              </a:cxnLst>
              <a:rect l="0" t="0" r="r" b="b"/>
              <a:pathLst>
                <a:path w="526" h="528">
                  <a:moveTo>
                    <a:pt x="526" y="528"/>
                  </a:moveTo>
                  <a:lnTo>
                    <a:pt x="0" y="0"/>
                  </a:lnTo>
                  <a:lnTo>
                    <a:pt x="1" y="0"/>
                  </a:lnTo>
                </a:path>
              </a:pathLst>
            </a:custGeom>
            <a:noFill/>
            <a:ln w="0">
              <a:solidFill>
                <a:srgbClr val="000000"/>
              </a:solidFill>
              <a:prstDash val="solid"/>
              <a:round/>
              <a:headEnd/>
              <a:tailEnd/>
            </a:ln>
          </p:spPr>
          <p:txBody>
            <a:bodyPr/>
            <a:lstStyle/>
            <a:p>
              <a:endParaRPr lang="el-GR"/>
            </a:p>
          </p:txBody>
        </p:sp>
        <p:sp>
          <p:nvSpPr>
            <p:cNvPr id="1021" name="Freeform 1018"/>
            <p:cNvSpPr>
              <a:spLocks/>
            </p:cNvSpPr>
            <p:nvPr/>
          </p:nvSpPr>
          <p:spPr bwMode="auto">
            <a:xfrm>
              <a:off x="4586" y="2672"/>
              <a:ext cx="68" cy="68"/>
            </a:xfrm>
            <a:custGeom>
              <a:avLst/>
              <a:gdLst/>
              <a:ahLst/>
              <a:cxnLst>
                <a:cxn ang="0">
                  <a:pos x="407" y="409"/>
                </a:cxn>
                <a:cxn ang="0">
                  <a:pos x="0" y="0"/>
                </a:cxn>
                <a:cxn ang="0">
                  <a:pos x="1" y="0"/>
                </a:cxn>
              </a:cxnLst>
              <a:rect l="0" t="0" r="r" b="b"/>
              <a:pathLst>
                <a:path w="407" h="409">
                  <a:moveTo>
                    <a:pt x="407" y="409"/>
                  </a:moveTo>
                  <a:lnTo>
                    <a:pt x="0" y="0"/>
                  </a:lnTo>
                  <a:lnTo>
                    <a:pt x="1" y="0"/>
                  </a:lnTo>
                </a:path>
              </a:pathLst>
            </a:custGeom>
            <a:noFill/>
            <a:ln w="0">
              <a:solidFill>
                <a:srgbClr val="000000"/>
              </a:solidFill>
              <a:prstDash val="solid"/>
              <a:round/>
              <a:headEnd/>
              <a:tailEnd/>
            </a:ln>
          </p:spPr>
          <p:txBody>
            <a:bodyPr/>
            <a:lstStyle/>
            <a:p>
              <a:endParaRPr lang="el-GR"/>
            </a:p>
          </p:txBody>
        </p:sp>
        <p:sp>
          <p:nvSpPr>
            <p:cNvPr id="1022" name="Freeform 1019"/>
            <p:cNvSpPr>
              <a:spLocks/>
            </p:cNvSpPr>
            <p:nvPr/>
          </p:nvSpPr>
          <p:spPr bwMode="auto">
            <a:xfrm>
              <a:off x="4631" y="2687"/>
              <a:ext cx="32" cy="33"/>
            </a:xfrm>
            <a:custGeom>
              <a:avLst/>
              <a:gdLst/>
              <a:ahLst/>
              <a:cxnLst>
                <a:cxn ang="0">
                  <a:pos x="195" y="195"/>
                </a:cxn>
                <a:cxn ang="0">
                  <a:pos x="0" y="0"/>
                </a:cxn>
                <a:cxn ang="0">
                  <a:pos x="1" y="0"/>
                </a:cxn>
              </a:cxnLst>
              <a:rect l="0" t="0" r="r" b="b"/>
              <a:pathLst>
                <a:path w="195" h="195">
                  <a:moveTo>
                    <a:pt x="195" y="195"/>
                  </a:moveTo>
                  <a:lnTo>
                    <a:pt x="0" y="0"/>
                  </a:lnTo>
                  <a:lnTo>
                    <a:pt x="1" y="0"/>
                  </a:lnTo>
                </a:path>
              </a:pathLst>
            </a:custGeom>
            <a:noFill/>
            <a:ln w="0">
              <a:solidFill>
                <a:srgbClr val="000000"/>
              </a:solidFill>
              <a:prstDash val="solid"/>
              <a:round/>
              <a:headEnd/>
              <a:tailEnd/>
            </a:ln>
          </p:spPr>
          <p:txBody>
            <a:bodyPr/>
            <a:lstStyle/>
            <a:p>
              <a:endParaRPr lang="el-GR"/>
            </a:p>
          </p:txBody>
        </p:sp>
        <p:sp>
          <p:nvSpPr>
            <p:cNvPr id="1023" name="Freeform 1020"/>
            <p:cNvSpPr>
              <a:spLocks/>
            </p:cNvSpPr>
            <p:nvPr/>
          </p:nvSpPr>
          <p:spPr bwMode="auto">
            <a:xfrm>
              <a:off x="4231" y="2681"/>
              <a:ext cx="45" cy="46"/>
            </a:xfrm>
            <a:custGeom>
              <a:avLst/>
              <a:gdLst/>
              <a:ahLst/>
              <a:cxnLst>
                <a:cxn ang="0">
                  <a:pos x="0" y="270"/>
                </a:cxn>
                <a:cxn ang="0">
                  <a:pos x="271" y="0"/>
                </a:cxn>
                <a:cxn ang="0">
                  <a:pos x="272" y="0"/>
                </a:cxn>
              </a:cxnLst>
              <a:rect l="0" t="0" r="r" b="b"/>
              <a:pathLst>
                <a:path w="272" h="270">
                  <a:moveTo>
                    <a:pt x="0" y="270"/>
                  </a:moveTo>
                  <a:lnTo>
                    <a:pt x="271" y="0"/>
                  </a:lnTo>
                  <a:lnTo>
                    <a:pt x="272" y="0"/>
                  </a:lnTo>
                </a:path>
              </a:pathLst>
            </a:custGeom>
            <a:noFill/>
            <a:ln w="0">
              <a:solidFill>
                <a:srgbClr val="000000"/>
              </a:solidFill>
              <a:prstDash val="solid"/>
              <a:round/>
              <a:headEnd/>
              <a:tailEnd/>
            </a:ln>
          </p:spPr>
          <p:txBody>
            <a:bodyPr/>
            <a:lstStyle/>
            <a:p>
              <a:endParaRPr lang="el-GR"/>
            </a:p>
          </p:txBody>
        </p:sp>
        <p:sp>
          <p:nvSpPr>
            <p:cNvPr id="1024" name="Freeform 1021"/>
            <p:cNvSpPr>
              <a:spLocks/>
            </p:cNvSpPr>
            <p:nvPr/>
          </p:nvSpPr>
          <p:spPr bwMode="auto">
            <a:xfrm>
              <a:off x="4243" y="2669"/>
              <a:ext cx="74" cy="75"/>
            </a:xfrm>
            <a:custGeom>
              <a:avLst/>
              <a:gdLst/>
              <a:ahLst/>
              <a:cxnLst>
                <a:cxn ang="0">
                  <a:pos x="0" y="445"/>
                </a:cxn>
                <a:cxn ang="0">
                  <a:pos x="444" y="0"/>
                </a:cxn>
                <a:cxn ang="0">
                  <a:pos x="445" y="0"/>
                </a:cxn>
              </a:cxnLst>
              <a:rect l="0" t="0" r="r" b="b"/>
              <a:pathLst>
                <a:path w="445" h="445">
                  <a:moveTo>
                    <a:pt x="0" y="445"/>
                  </a:moveTo>
                  <a:lnTo>
                    <a:pt x="444" y="0"/>
                  </a:lnTo>
                  <a:lnTo>
                    <a:pt x="445" y="0"/>
                  </a:lnTo>
                </a:path>
              </a:pathLst>
            </a:custGeom>
            <a:noFill/>
            <a:ln w="0">
              <a:solidFill>
                <a:srgbClr val="000000"/>
              </a:solidFill>
              <a:prstDash val="solid"/>
              <a:round/>
              <a:headEnd/>
              <a:tailEnd/>
            </a:ln>
          </p:spPr>
          <p:txBody>
            <a:bodyPr/>
            <a:lstStyle/>
            <a:p>
              <a:endParaRPr lang="el-GR"/>
            </a:p>
          </p:txBody>
        </p:sp>
        <p:sp>
          <p:nvSpPr>
            <p:cNvPr id="1025" name="Freeform 1022"/>
            <p:cNvSpPr>
              <a:spLocks/>
            </p:cNvSpPr>
            <p:nvPr/>
          </p:nvSpPr>
          <p:spPr bwMode="auto">
            <a:xfrm>
              <a:off x="4261" y="2663"/>
              <a:ext cx="91" cy="92"/>
            </a:xfrm>
            <a:custGeom>
              <a:avLst/>
              <a:gdLst/>
              <a:ahLst/>
              <a:cxnLst>
                <a:cxn ang="0">
                  <a:pos x="0" y="552"/>
                </a:cxn>
                <a:cxn ang="0">
                  <a:pos x="550" y="0"/>
                </a:cxn>
                <a:cxn ang="0">
                  <a:pos x="551" y="0"/>
                </a:cxn>
              </a:cxnLst>
              <a:rect l="0" t="0" r="r" b="b"/>
              <a:pathLst>
                <a:path w="551" h="552">
                  <a:moveTo>
                    <a:pt x="0" y="552"/>
                  </a:moveTo>
                  <a:lnTo>
                    <a:pt x="550" y="0"/>
                  </a:lnTo>
                  <a:lnTo>
                    <a:pt x="551" y="0"/>
                  </a:lnTo>
                </a:path>
              </a:pathLst>
            </a:custGeom>
            <a:noFill/>
            <a:ln w="0">
              <a:solidFill>
                <a:srgbClr val="000000"/>
              </a:solidFill>
              <a:prstDash val="solid"/>
              <a:round/>
              <a:headEnd/>
              <a:tailEnd/>
            </a:ln>
          </p:spPr>
          <p:txBody>
            <a:bodyPr/>
            <a:lstStyle/>
            <a:p>
              <a:endParaRPr lang="el-GR"/>
            </a:p>
          </p:txBody>
        </p:sp>
        <p:sp>
          <p:nvSpPr>
            <p:cNvPr id="1026" name="Freeform 1023"/>
            <p:cNvSpPr>
              <a:spLocks/>
            </p:cNvSpPr>
            <p:nvPr/>
          </p:nvSpPr>
          <p:spPr bwMode="auto">
            <a:xfrm>
              <a:off x="4281" y="2659"/>
              <a:ext cx="104" cy="104"/>
            </a:xfrm>
            <a:custGeom>
              <a:avLst/>
              <a:gdLst/>
              <a:ahLst/>
              <a:cxnLst>
                <a:cxn ang="0">
                  <a:pos x="0" y="626"/>
                </a:cxn>
                <a:cxn ang="0">
                  <a:pos x="624" y="0"/>
                </a:cxn>
                <a:cxn ang="0">
                  <a:pos x="625" y="0"/>
                </a:cxn>
              </a:cxnLst>
              <a:rect l="0" t="0" r="r" b="b"/>
              <a:pathLst>
                <a:path w="625" h="626">
                  <a:moveTo>
                    <a:pt x="0" y="626"/>
                  </a:moveTo>
                  <a:lnTo>
                    <a:pt x="624" y="0"/>
                  </a:lnTo>
                  <a:lnTo>
                    <a:pt x="625" y="0"/>
                  </a:lnTo>
                </a:path>
              </a:pathLst>
            </a:custGeom>
            <a:noFill/>
            <a:ln w="0">
              <a:solidFill>
                <a:srgbClr val="000000"/>
              </a:solidFill>
              <a:prstDash val="solid"/>
              <a:round/>
              <a:headEnd/>
              <a:tailEnd/>
            </a:ln>
          </p:spPr>
          <p:txBody>
            <a:bodyPr/>
            <a:lstStyle/>
            <a:p>
              <a:endParaRPr lang="el-GR"/>
            </a:p>
          </p:txBody>
        </p:sp>
        <p:sp>
          <p:nvSpPr>
            <p:cNvPr id="1027" name="Freeform 1024"/>
            <p:cNvSpPr>
              <a:spLocks/>
            </p:cNvSpPr>
            <p:nvPr/>
          </p:nvSpPr>
          <p:spPr bwMode="auto">
            <a:xfrm>
              <a:off x="4303" y="2657"/>
              <a:ext cx="113" cy="113"/>
            </a:xfrm>
            <a:custGeom>
              <a:avLst/>
              <a:gdLst/>
              <a:ahLst/>
              <a:cxnLst>
                <a:cxn ang="0">
                  <a:pos x="0" y="680"/>
                </a:cxn>
                <a:cxn ang="0">
                  <a:pos x="677" y="0"/>
                </a:cxn>
                <a:cxn ang="0">
                  <a:pos x="678" y="0"/>
                </a:cxn>
              </a:cxnLst>
              <a:rect l="0" t="0" r="r" b="b"/>
              <a:pathLst>
                <a:path w="678" h="680">
                  <a:moveTo>
                    <a:pt x="0" y="680"/>
                  </a:moveTo>
                  <a:lnTo>
                    <a:pt x="677" y="0"/>
                  </a:lnTo>
                  <a:lnTo>
                    <a:pt x="678" y="0"/>
                  </a:lnTo>
                </a:path>
              </a:pathLst>
            </a:custGeom>
            <a:noFill/>
            <a:ln w="0">
              <a:solidFill>
                <a:srgbClr val="000000"/>
              </a:solidFill>
              <a:prstDash val="solid"/>
              <a:round/>
              <a:headEnd/>
              <a:tailEnd/>
            </a:ln>
          </p:spPr>
          <p:txBody>
            <a:bodyPr/>
            <a:lstStyle/>
            <a:p>
              <a:endParaRPr lang="el-GR"/>
            </a:p>
          </p:txBody>
        </p:sp>
        <p:sp>
          <p:nvSpPr>
            <p:cNvPr id="1028" name="Freeform 1025"/>
            <p:cNvSpPr>
              <a:spLocks/>
            </p:cNvSpPr>
            <p:nvPr/>
          </p:nvSpPr>
          <p:spPr bwMode="auto">
            <a:xfrm>
              <a:off x="4326" y="2656"/>
              <a:ext cx="119" cy="120"/>
            </a:xfrm>
            <a:custGeom>
              <a:avLst/>
              <a:gdLst/>
              <a:ahLst/>
              <a:cxnLst>
                <a:cxn ang="0">
                  <a:pos x="0" y="717"/>
                </a:cxn>
                <a:cxn ang="0">
                  <a:pos x="714" y="0"/>
                </a:cxn>
                <a:cxn ang="0">
                  <a:pos x="715" y="0"/>
                </a:cxn>
              </a:cxnLst>
              <a:rect l="0" t="0" r="r" b="b"/>
              <a:pathLst>
                <a:path w="715" h="717">
                  <a:moveTo>
                    <a:pt x="0" y="717"/>
                  </a:moveTo>
                  <a:lnTo>
                    <a:pt x="714" y="0"/>
                  </a:lnTo>
                  <a:lnTo>
                    <a:pt x="715" y="0"/>
                  </a:lnTo>
                </a:path>
              </a:pathLst>
            </a:custGeom>
            <a:noFill/>
            <a:ln w="0">
              <a:solidFill>
                <a:srgbClr val="000000"/>
              </a:solidFill>
              <a:prstDash val="solid"/>
              <a:round/>
              <a:headEnd/>
              <a:tailEnd/>
            </a:ln>
          </p:spPr>
          <p:txBody>
            <a:bodyPr/>
            <a:lstStyle/>
            <a:p>
              <a:endParaRPr lang="el-GR"/>
            </a:p>
          </p:txBody>
        </p:sp>
        <p:sp>
          <p:nvSpPr>
            <p:cNvPr id="1029" name="Freeform 1026"/>
            <p:cNvSpPr>
              <a:spLocks/>
            </p:cNvSpPr>
            <p:nvPr/>
          </p:nvSpPr>
          <p:spPr bwMode="auto">
            <a:xfrm>
              <a:off x="4350" y="2657"/>
              <a:ext cx="123" cy="123"/>
            </a:xfrm>
            <a:custGeom>
              <a:avLst/>
              <a:gdLst/>
              <a:ahLst/>
              <a:cxnLst>
                <a:cxn ang="0">
                  <a:pos x="0" y="739"/>
                </a:cxn>
                <a:cxn ang="0">
                  <a:pos x="736" y="0"/>
                </a:cxn>
                <a:cxn ang="0">
                  <a:pos x="737" y="0"/>
                </a:cxn>
              </a:cxnLst>
              <a:rect l="0" t="0" r="r" b="b"/>
              <a:pathLst>
                <a:path w="737" h="739">
                  <a:moveTo>
                    <a:pt x="0" y="739"/>
                  </a:moveTo>
                  <a:lnTo>
                    <a:pt x="736" y="0"/>
                  </a:lnTo>
                  <a:lnTo>
                    <a:pt x="737" y="0"/>
                  </a:lnTo>
                </a:path>
              </a:pathLst>
            </a:custGeom>
            <a:noFill/>
            <a:ln w="0">
              <a:solidFill>
                <a:srgbClr val="000000"/>
              </a:solidFill>
              <a:prstDash val="solid"/>
              <a:round/>
              <a:headEnd/>
              <a:tailEnd/>
            </a:ln>
          </p:spPr>
          <p:txBody>
            <a:bodyPr/>
            <a:lstStyle/>
            <a:p>
              <a:endParaRPr lang="el-GR"/>
            </a:p>
          </p:txBody>
        </p:sp>
        <p:sp>
          <p:nvSpPr>
            <p:cNvPr id="1030" name="Freeform 1027"/>
            <p:cNvSpPr>
              <a:spLocks/>
            </p:cNvSpPr>
            <p:nvPr/>
          </p:nvSpPr>
          <p:spPr bwMode="auto">
            <a:xfrm>
              <a:off x="4376" y="2743"/>
              <a:ext cx="40" cy="40"/>
            </a:xfrm>
            <a:custGeom>
              <a:avLst/>
              <a:gdLst/>
              <a:ahLst/>
              <a:cxnLst>
                <a:cxn ang="0">
                  <a:pos x="0" y="241"/>
                </a:cxn>
                <a:cxn ang="0">
                  <a:pos x="239" y="0"/>
                </a:cxn>
                <a:cxn ang="0">
                  <a:pos x="240" y="0"/>
                </a:cxn>
              </a:cxnLst>
              <a:rect l="0" t="0" r="r" b="b"/>
              <a:pathLst>
                <a:path w="240" h="241">
                  <a:moveTo>
                    <a:pt x="0" y="241"/>
                  </a:moveTo>
                  <a:lnTo>
                    <a:pt x="239" y="0"/>
                  </a:lnTo>
                  <a:lnTo>
                    <a:pt x="240" y="0"/>
                  </a:lnTo>
                </a:path>
              </a:pathLst>
            </a:custGeom>
            <a:noFill/>
            <a:ln w="0">
              <a:solidFill>
                <a:srgbClr val="000000"/>
              </a:solidFill>
              <a:prstDash val="solid"/>
              <a:round/>
              <a:headEnd/>
              <a:tailEnd/>
            </a:ln>
          </p:spPr>
          <p:txBody>
            <a:bodyPr/>
            <a:lstStyle/>
            <a:p>
              <a:endParaRPr lang="el-GR"/>
            </a:p>
          </p:txBody>
        </p:sp>
        <p:sp>
          <p:nvSpPr>
            <p:cNvPr id="1031" name="Freeform 1028"/>
            <p:cNvSpPr>
              <a:spLocks/>
            </p:cNvSpPr>
            <p:nvPr/>
          </p:nvSpPr>
          <p:spPr bwMode="auto">
            <a:xfrm>
              <a:off x="4461" y="2658"/>
              <a:ext cx="40" cy="40"/>
            </a:xfrm>
            <a:custGeom>
              <a:avLst/>
              <a:gdLst/>
              <a:ahLst/>
              <a:cxnLst>
                <a:cxn ang="0">
                  <a:pos x="0" y="240"/>
                </a:cxn>
                <a:cxn ang="0">
                  <a:pos x="238" y="0"/>
                </a:cxn>
                <a:cxn ang="0">
                  <a:pos x="239" y="0"/>
                </a:cxn>
              </a:cxnLst>
              <a:rect l="0" t="0" r="r" b="b"/>
              <a:pathLst>
                <a:path w="239" h="240">
                  <a:moveTo>
                    <a:pt x="0" y="240"/>
                  </a:moveTo>
                  <a:lnTo>
                    <a:pt x="238" y="0"/>
                  </a:lnTo>
                  <a:lnTo>
                    <a:pt x="239" y="0"/>
                  </a:lnTo>
                </a:path>
              </a:pathLst>
            </a:custGeom>
            <a:noFill/>
            <a:ln w="0">
              <a:solidFill>
                <a:srgbClr val="000000"/>
              </a:solidFill>
              <a:prstDash val="solid"/>
              <a:round/>
              <a:headEnd/>
              <a:tailEnd/>
            </a:ln>
          </p:spPr>
          <p:txBody>
            <a:bodyPr/>
            <a:lstStyle/>
            <a:p>
              <a:endParaRPr lang="el-GR"/>
            </a:p>
          </p:txBody>
        </p:sp>
        <p:sp>
          <p:nvSpPr>
            <p:cNvPr id="1032" name="Freeform 1029"/>
            <p:cNvSpPr>
              <a:spLocks/>
            </p:cNvSpPr>
            <p:nvPr/>
          </p:nvSpPr>
          <p:spPr bwMode="auto">
            <a:xfrm>
              <a:off x="4402" y="2745"/>
              <a:ext cx="41" cy="41"/>
            </a:xfrm>
            <a:custGeom>
              <a:avLst/>
              <a:gdLst/>
              <a:ahLst/>
              <a:cxnLst>
                <a:cxn ang="0">
                  <a:pos x="0" y="241"/>
                </a:cxn>
                <a:cxn ang="0">
                  <a:pos x="239" y="0"/>
                </a:cxn>
                <a:cxn ang="0">
                  <a:pos x="240" y="0"/>
                </a:cxn>
              </a:cxnLst>
              <a:rect l="0" t="0" r="r" b="b"/>
              <a:pathLst>
                <a:path w="240" h="241">
                  <a:moveTo>
                    <a:pt x="0" y="241"/>
                  </a:moveTo>
                  <a:lnTo>
                    <a:pt x="239" y="0"/>
                  </a:lnTo>
                  <a:lnTo>
                    <a:pt x="240" y="0"/>
                  </a:lnTo>
                </a:path>
              </a:pathLst>
            </a:custGeom>
            <a:noFill/>
            <a:ln w="0">
              <a:solidFill>
                <a:srgbClr val="000000"/>
              </a:solidFill>
              <a:prstDash val="solid"/>
              <a:round/>
              <a:headEnd/>
              <a:tailEnd/>
            </a:ln>
          </p:spPr>
          <p:txBody>
            <a:bodyPr/>
            <a:lstStyle/>
            <a:p>
              <a:endParaRPr lang="el-GR"/>
            </a:p>
          </p:txBody>
        </p:sp>
        <p:sp>
          <p:nvSpPr>
            <p:cNvPr id="1033" name="Freeform 1030"/>
            <p:cNvSpPr>
              <a:spLocks/>
            </p:cNvSpPr>
            <p:nvPr/>
          </p:nvSpPr>
          <p:spPr bwMode="auto">
            <a:xfrm>
              <a:off x="4486" y="2661"/>
              <a:ext cx="41" cy="41"/>
            </a:xfrm>
            <a:custGeom>
              <a:avLst/>
              <a:gdLst/>
              <a:ahLst/>
              <a:cxnLst>
                <a:cxn ang="0">
                  <a:pos x="0" y="244"/>
                </a:cxn>
                <a:cxn ang="0">
                  <a:pos x="242" y="0"/>
                </a:cxn>
                <a:cxn ang="0">
                  <a:pos x="243" y="0"/>
                </a:cxn>
              </a:cxnLst>
              <a:rect l="0" t="0" r="r" b="b"/>
              <a:pathLst>
                <a:path w="243" h="244">
                  <a:moveTo>
                    <a:pt x="0" y="244"/>
                  </a:moveTo>
                  <a:lnTo>
                    <a:pt x="242" y="0"/>
                  </a:lnTo>
                  <a:lnTo>
                    <a:pt x="243" y="0"/>
                  </a:lnTo>
                </a:path>
              </a:pathLst>
            </a:custGeom>
            <a:noFill/>
            <a:ln w="0">
              <a:solidFill>
                <a:srgbClr val="000000"/>
              </a:solidFill>
              <a:prstDash val="solid"/>
              <a:round/>
              <a:headEnd/>
              <a:tailEnd/>
            </a:ln>
          </p:spPr>
          <p:txBody>
            <a:bodyPr/>
            <a:lstStyle/>
            <a:p>
              <a:endParaRPr lang="el-GR"/>
            </a:p>
          </p:txBody>
        </p:sp>
        <p:sp>
          <p:nvSpPr>
            <p:cNvPr id="1034" name="Freeform 1031"/>
            <p:cNvSpPr>
              <a:spLocks/>
            </p:cNvSpPr>
            <p:nvPr/>
          </p:nvSpPr>
          <p:spPr bwMode="auto">
            <a:xfrm>
              <a:off x="4430" y="2665"/>
              <a:ext cx="122" cy="122"/>
            </a:xfrm>
            <a:custGeom>
              <a:avLst/>
              <a:gdLst/>
              <a:ahLst/>
              <a:cxnLst>
                <a:cxn ang="0">
                  <a:pos x="0" y="733"/>
                </a:cxn>
                <a:cxn ang="0">
                  <a:pos x="730" y="0"/>
                </a:cxn>
                <a:cxn ang="0">
                  <a:pos x="731" y="0"/>
                </a:cxn>
              </a:cxnLst>
              <a:rect l="0" t="0" r="r" b="b"/>
              <a:pathLst>
                <a:path w="731" h="733">
                  <a:moveTo>
                    <a:pt x="0" y="733"/>
                  </a:moveTo>
                  <a:lnTo>
                    <a:pt x="730" y="0"/>
                  </a:lnTo>
                  <a:lnTo>
                    <a:pt x="731" y="0"/>
                  </a:lnTo>
                </a:path>
              </a:pathLst>
            </a:custGeom>
            <a:noFill/>
            <a:ln w="0">
              <a:solidFill>
                <a:srgbClr val="000000"/>
              </a:solidFill>
              <a:prstDash val="solid"/>
              <a:round/>
              <a:headEnd/>
              <a:tailEnd/>
            </a:ln>
          </p:spPr>
          <p:txBody>
            <a:bodyPr/>
            <a:lstStyle/>
            <a:p>
              <a:endParaRPr lang="el-GR"/>
            </a:p>
          </p:txBody>
        </p:sp>
        <p:sp>
          <p:nvSpPr>
            <p:cNvPr id="1035" name="Freeform 1032"/>
            <p:cNvSpPr>
              <a:spLocks/>
            </p:cNvSpPr>
            <p:nvPr/>
          </p:nvSpPr>
          <p:spPr bwMode="auto">
            <a:xfrm>
              <a:off x="4459" y="2669"/>
              <a:ext cx="117" cy="118"/>
            </a:xfrm>
            <a:custGeom>
              <a:avLst/>
              <a:gdLst/>
              <a:ahLst/>
              <a:cxnLst>
                <a:cxn ang="0">
                  <a:pos x="0" y="705"/>
                </a:cxn>
                <a:cxn ang="0">
                  <a:pos x="702" y="0"/>
                </a:cxn>
                <a:cxn ang="0">
                  <a:pos x="703" y="0"/>
                </a:cxn>
              </a:cxnLst>
              <a:rect l="0" t="0" r="r" b="b"/>
              <a:pathLst>
                <a:path w="703" h="705">
                  <a:moveTo>
                    <a:pt x="0" y="705"/>
                  </a:moveTo>
                  <a:lnTo>
                    <a:pt x="702" y="0"/>
                  </a:lnTo>
                  <a:lnTo>
                    <a:pt x="703" y="0"/>
                  </a:lnTo>
                </a:path>
              </a:pathLst>
            </a:custGeom>
            <a:noFill/>
            <a:ln w="0">
              <a:solidFill>
                <a:srgbClr val="000000"/>
              </a:solidFill>
              <a:prstDash val="solid"/>
              <a:round/>
              <a:headEnd/>
              <a:tailEnd/>
            </a:ln>
          </p:spPr>
          <p:txBody>
            <a:bodyPr/>
            <a:lstStyle/>
            <a:p>
              <a:endParaRPr lang="el-GR"/>
            </a:p>
          </p:txBody>
        </p:sp>
        <p:sp>
          <p:nvSpPr>
            <p:cNvPr id="1036" name="Freeform 1033"/>
            <p:cNvSpPr>
              <a:spLocks/>
            </p:cNvSpPr>
            <p:nvPr/>
          </p:nvSpPr>
          <p:spPr bwMode="auto">
            <a:xfrm>
              <a:off x="4488" y="2675"/>
              <a:ext cx="111" cy="111"/>
            </a:xfrm>
            <a:custGeom>
              <a:avLst/>
              <a:gdLst/>
              <a:ahLst/>
              <a:cxnLst>
                <a:cxn ang="0">
                  <a:pos x="0" y="663"/>
                </a:cxn>
                <a:cxn ang="0">
                  <a:pos x="661" y="0"/>
                </a:cxn>
                <a:cxn ang="0">
                  <a:pos x="662" y="0"/>
                </a:cxn>
              </a:cxnLst>
              <a:rect l="0" t="0" r="r" b="b"/>
              <a:pathLst>
                <a:path w="662" h="663">
                  <a:moveTo>
                    <a:pt x="0" y="663"/>
                  </a:moveTo>
                  <a:lnTo>
                    <a:pt x="661" y="0"/>
                  </a:lnTo>
                  <a:lnTo>
                    <a:pt x="662" y="0"/>
                  </a:lnTo>
                </a:path>
              </a:pathLst>
            </a:custGeom>
            <a:noFill/>
            <a:ln w="0">
              <a:solidFill>
                <a:srgbClr val="000000"/>
              </a:solidFill>
              <a:prstDash val="solid"/>
              <a:round/>
              <a:headEnd/>
              <a:tailEnd/>
            </a:ln>
          </p:spPr>
          <p:txBody>
            <a:bodyPr/>
            <a:lstStyle/>
            <a:p>
              <a:endParaRPr lang="el-GR"/>
            </a:p>
          </p:txBody>
        </p:sp>
        <p:sp>
          <p:nvSpPr>
            <p:cNvPr id="1037" name="Freeform 1034"/>
            <p:cNvSpPr>
              <a:spLocks/>
            </p:cNvSpPr>
            <p:nvPr/>
          </p:nvSpPr>
          <p:spPr bwMode="auto">
            <a:xfrm>
              <a:off x="4520" y="2683"/>
              <a:ext cx="100" cy="100"/>
            </a:xfrm>
            <a:custGeom>
              <a:avLst/>
              <a:gdLst/>
              <a:ahLst/>
              <a:cxnLst>
                <a:cxn ang="0">
                  <a:pos x="0" y="603"/>
                </a:cxn>
                <a:cxn ang="0">
                  <a:pos x="601" y="0"/>
                </a:cxn>
                <a:cxn ang="0">
                  <a:pos x="602" y="0"/>
                </a:cxn>
              </a:cxnLst>
              <a:rect l="0" t="0" r="r" b="b"/>
              <a:pathLst>
                <a:path w="602" h="603">
                  <a:moveTo>
                    <a:pt x="0" y="603"/>
                  </a:moveTo>
                  <a:lnTo>
                    <a:pt x="601" y="0"/>
                  </a:lnTo>
                  <a:lnTo>
                    <a:pt x="602" y="0"/>
                  </a:lnTo>
                </a:path>
              </a:pathLst>
            </a:custGeom>
            <a:noFill/>
            <a:ln w="0">
              <a:solidFill>
                <a:srgbClr val="000000"/>
              </a:solidFill>
              <a:prstDash val="solid"/>
              <a:round/>
              <a:headEnd/>
              <a:tailEnd/>
            </a:ln>
          </p:spPr>
          <p:txBody>
            <a:bodyPr/>
            <a:lstStyle/>
            <a:p>
              <a:endParaRPr lang="el-GR"/>
            </a:p>
          </p:txBody>
        </p:sp>
        <p:sp>
          <p:nvSpPr>
            <p:cNvPr id="1038" name="Freeform 1035"/>
            <p:cNvSpPr>
              <a:spLocks/>
            </p:cNvSpPr>
            <p:nvPr/>
          </p:nvSpPr>
          <p:spPr bwMode="auto">
            <a:xfrm>
              <a:off x="4553" y="2692"/>
              <a:ext cx="86" cy="87"/>
            </a:xfrm>
            <a:custGeom>
              <a:avLst/>
              <a:gdLst/>
              <a:ahLst/>
              <a:cxnLst>
                <a:cxn ang="0">
                  <a:pos x="0" y="519"/>
                </a:cxn>
                <a:cxn ang="0">
                  <a:pos x="518" y="0"/>
                </a:cxn>
                <a:cxn ang="0">
                  <a:pos x="519" y="0"/>
                </a:cxn>
              </a:cxnLst>
              <a:rect l="0" t="0" r="r" b="b"/>
              <a:pathLst>
                <a:path w="519" h="519">
                  <a:moveTo>
                    <a:pt x="0" y="519"/>
                  </a:moveTo>
                  <a:lnTo>
                    <a:pt x="518" y="0"/>
                  </a:lnTo>
                  <a:lnTo>
                    <a:pt x="519" y="0"/>
                  </a:lnTo>
                </a:path>
              </a:pathLst>
            </a:custGeom>
            <a:noFill/>
            <a:ln w="0">
              <a:solidFill>
                <a:srgbClr val="000000"/>
              </a:solidFill>
              <a:prstDash val="solid"/>
              <a:round/>
              <a:headEnd/>
              <a:tailEnd/>
            </a:ln>
          </p:spPr>
          <p:txBody>
            <a:bodyPr/>
            <a:lstStyle/>
            <a:p>
              <a:endParaRPr lang="el-GR"/>
            </a:p>
          </p:txBody>
        </p:sp>
        <p:sp>
          <p:nvSpPr>
            <p:cNvPr id="1039" name="Freeform 1036"/>
            <p:cNvSpPr>
              <a:spLocks/>
            </p:cNvSpPr>
            <p:nvPr/>
          </p:nvSpPr>
          <p:spPr bwMode="auto">
            <a:xfrm>
              <a:off x="4590" y="2705"/>
              <a:ext cx="66" cy="66"/>
            </a:xfrm>
            <a:custGeom>
              <a:avLst/>
              <a:gdLst/>
              <a:ahLst/>
              <a:cxnLst>
                <a:cxn ang="0">
                  <a:pos x="0" y="397"/>
                </a:cxn>
                <a:cxn ang="0">
                  <a:pos x="395" y="0"/>
                </a:cxn>
                <a:cxn ang="0">
                  <a:pos x="396" y="0"/>
                </a:cxn>
              </a:cxnLst>
              <a:rect l="0" t="0" r="r" b="b"/>
              <a:pathLst>
                <a:path w="396" h="397">
                  <a:moveTo>
                    <a:pt x="0" y="397"/>
                  </a:moveTo>
                  <a:lnTo>
                    <a:pt x="395" y="0"/>
                  </a:lnTo>
                  <a:lnTo>
                    <a:pt x="396" y="0"/>
                  </a:lnTo>
                </a:path>
              </a:pathLst>
            </a:custGeom>
            <a:noFill/>
            <a:ln w="0">
              <a:solidFill>
                <a:srgbClr val="000000"/>
              </a:solidFill>
              <a:prstDash val="solid"/>
              <a:round/>
              <a:headEnd/>
              <a:tailEnd/>
            </a:ln>
          </p:spPr>
          <p:txBody>
            <a:bodyPr/>
            <a:lstStyle/>
            <a:p>
              <a:endParaRPr lang="el-GR"/>
            </a:p>
          </p:txBody>
        </p:sp>
        <p:sp>
          <p:nvSpPr>
            <p:cNvPr id="1040" name="Freeform 1037"/>
            <p:cNvSpPr>
              <a:spLocks/>
            </p:cNvSpPr>
            <p:nvPr/>
          </p:nvSpPr>
          <p:spPr bwMode="auto">
            <a:xfrm>
              <a:off x="4635" y="2727"/>
              <a:ext cx="28" cy="26"/>
            </a:xfrm>
            <a:custGeom>
              <a:avLst/>
              <a:gdLst/>
              <a:ahLst/>
              <a:cxnLst>
                <a:cxn ang="0">
                  <a:pos x="0" y="162"/>
                </a:cxn>
                <a:cxn ang="0">
                  <a:pos x="162" y="0"/>
                </a:cxn>
                <a:cxn ang="0">
                  <a:pos x="163" y="0"/>
                </a:cxn>
              </a:cxnLst>
              <a:rect l="0" t="0" r="r" b="b"/>
              <a:pathLst>
                <a:path w="163" h="162">
                  <a:moveTo>
                    <a:pt x="0" y="162"/>
                  </a:moveTo>
                  <a:lnTo>
                    <a:pt x="162" y="0"/>
                  </a:lnTo>
                  <a:lnTo>
                    <a:pt x="163" y="0"/>
                  </a:lnTo>
                </a:path>
              </a:pathLst>
            </a:custGeom>
            <a:noFill/>
            <a:ln w="0">
              <a:solidFill>
                <a:srgbClr val="000000"/>
              </a:solidFill>
              <a:prstDash val="solid"/>
              <a:round/>
              <a:headEnd/>
              <a:tailEnd/>
            </a:ln>
          </p:spPr>
          <p:txBody>
            <a:bodyPr/>
            <a:lstStyle/>
            <a:p>
              <a:endParaRPr lang="el-GR"/>
            </a:p>
          </p:txBody>
        </p:sp>
        <p:sp>
          <p:nvSpPr>
            <p:cNvPr id="1041" name="Freeform 1038"/>
            <p:cNvSpPr>
              <a:spLocks/>
            </p:cNvSpPr>
            <p:nvPr/>
          </p:nvSpPr>
          <p:spPr bwMode="auto">
            <a:xfrm>
              <a:off x="4231" y="2718"/>
              <a:ext cx="41" cy="42"/>
            </a:xfrm>
            <a:custGeom>
              <a:avLst/>
              <a:gdLst/>
              <a:ahLst/>
              <a:cxnLst>
                <a:cxn ang="0">
                  <a:pos x="249" y="250"/>
                </a:cxn>
                <a:cxn ang="0">
                  <a:pos x="0" y="0"/>
                </a:cxn>
                <a:cxn ang="0">
                  <a:pos x="1" y="0"/>
                </a:cxn>
              </a:cxnLst>
              <a:rect l="0" t="0" r="r" b="b"/>
              <a:pathLst>
                <a:path w="249" h="250">
                  <a:moveTo>
                    <a:pt x="249" y="250"/>
                  </a:moveTo>
                  <a:lnTo>
                    <a:pt x="0" y="0"/>
                  </a:lnTo>
                  <a:lnTo>
                    <a:pt x="1" y="0"/>
                  </a:lnTo>
                </a:path>
              </a:pathLst>
            </a:custGeom>
            <a:noFill/>
            <a:ln w="0">
              <a:solidFill>
                <a:srgbClr val="000000"/>
              </a:solidFill>
              <a:prstDash val="solid"/>
              <a:round/>
              <a:headEnd/>
              <a:tailEnd/>
            </a:ln>
          </p:spPr>
          <p:txBody>
            <a:bodyPr/>
            <a:lstStyle/>
            <a:p>
              <a:endParaRPr lang="el-GR"/>
            </a:p>
          </p:txBody>
        </p:sp>
        <p:sp>
          <p:nvSpPr>
            <p:cNvPr id="1042" name="Freeform 1039"/>
            <p:cNvSpPr>
              <a:spLocks/>
            </p:cNvSpPr>
            <p:nvPr/>
          </p:nvSpPr>
          <p:spPr bwMode="auto">
            <a:xfrm>
              <a:off x="4242" y="2701"/>
              <a:ext cx="72" cy="72"/>
            </a:xfrm>
            <a:custGeom>
              <a:avLst/>
              <a:gdLst/>
              <a:ahLst/>
              <a:cxnLst>
                <a:cxn ang="0">
                  <a:pos x="432" y="434"/>
                </a:cxn>
                <a:cxn ang="0">
                  <a:pos x="0" y="0"/>
                </a:cxn>
                <a:cxn ang="0">
                  <a:pos x="1" y="0"/>
                </a:cxn>
              </a:cxnLst>
              <a:rect l="0" t="0" r="r" b="b"/>
              <a:pathLst>
                <a:path w="432" h="434">
                  <a:moveTo>
                    <a:pt x="432" y="434"/>
                  </a:moveTo>
                  <a:lnTo>
                    <a:pt x="0" y="0"/>
                  </a:lnTo>
                  <a:lnTo>
                    <a:pt x="1" y="0"/>
                  </a:lnTo>
                </a:path>
              </a:pathLst>
            </a:custGeom>
            <a:noFill/>
            <a:ln w="0">
              <a:solidFill>
                <a:srgbClr val="000000"/>
              </a:solidFill>
              <a:prstDash val="solid"/>
              <a:round/>
              <a:headEnd/>
              <a:tailEnd/>
            </a:ln>
          </p:spPr>
          <p:txBody>
            <a:bodyPr/>
            <a:lstStyle/>
            <a:p>
              <a:endParaRPr lang="el-GR"/>
            </a:p>
          </p:txBody>
        </p:sp>
        <p:sp>
          <p:nvSpPr>
            <p:cNvPr id="1043" name="Freeform 1040"/>
            <p:cNvSpPr>
              <a:spLocks/>
            </p:cNvSpPr>
            <p:nvPr/>
          </p:nvSpPr>
          <p:spPr bwMode="auto">
            <a:xfrm>
              <a:off x="4259" y="2689"/>
              <a:ext cx="90" cy="91"/>
            </a:xfrm>
            <a:custGeom>
              <a:avLst/>
              <a:gdLst/>
              <a:ahLst/>
              <a:cxnLst>
                <a:cxn ang="0">
                  <a:pos x="542" y="544"/>
                </a:cxn>
                <a:cxn ang="0">
                  <a:pos x="0" y="0"/>
                </a:cxn>
                <a:cxn ang="0">
                  <a:pos x="1" y="0"/>
                </a:cxn>
              </a:cxnLst>
              <a:rect l="0" t="0" r="r" b="b"/>
              <a:pathLst>
                <a:path w="542" h="544">
                  <a:moveTo>
                    <a:pt x="542" y="544"/>
                  </a:moveTo>
                  <a:lnTo>
                    <a:pt x="0" y="0"/>
                  </a:lnTo>
                  <a:lnTo>
                    <a:pt x="1" y="0"/>
                  </a:lnTo>
                </a:path>
              </a:pathLst>
            </a:custGeom>
            <a:noFill/>
            <a:ln w="0">
              <a:solidFill>
                <a:srgbClr val="000000"/>
              </a:solidFill>
              <a:prstDash val="solid"/>
              <a:round/>
              <a:headEnd/>
              <a:tailEnd/>
            </a:ln>
          </p:spPr>
          <p:txBody>
            <a:bodyPr/>
            <a:lstStyle/>
            <a:p>
              <a:endParaRPr lang="el-GR"/>
            </a:p>
          </p:txBody>
        </p:sp>
        <p:sp>
          <p:nvSpPr>
            <p:cNvPr id="1044" name="Freeform 1041"/>
            <p:cNvSpPr>
              <a:spLocks/>
            </p:cNvSpPr>
            <p:nvPr/>
          </p:nvSpPr>
          <p:spPr bwMode="auto">
            <a:xfrm>
              <a:off x="4279" y="2680"/>
              <a:ext cx="103" cy="104"/>
            </a:xfrm>
            <a:custGeom>
              <a:avLst/>
              <a:gdLst/>
              <a:ahLst/>
              <a:cxnLst>
                <a:cxn ang="0">
                  <a:pos x="619" y="620"/>
                </a:cxn>
                <a:cxn ang="0">
                  <a:pos x="0" y="0"/>
                </a:cxn>
                <a:cxn ang="0">
                  <a:pos x="1" y="0"/>
                </a:cxn>
              </a:cxnLst>
              <a:rect l="0" t="0" r="r" b="b"/>
              <a:pathLst>
                <a:path w="619" h="620">
                  <a:moveTo>
                    <a:pt x="619" y="620"/>
                  </a:moveTo>
                  <a:lnTo>
                    <a:pt x="0" y="0"/>
                  </a:lnTo>
                  <a:lnTo>
                    <a:pt x="1" y="0"/>
                  </a:lnTo>
                </a:path>
              </a:pathLst>
            </a:custGeom>
            <a:noFill/>
            <a:ln w="0">
              <a:solidFill>
                <a:srgbClr val="000000"/>
              </a:solidFill>
              <a:prstDash val="solid"/>
              <a:round/>
              <a:headEnd/>
              <a:tailEnd/>
            </a:ln>
          </p:spPr>
          <p:txBody>
            <a:bodyPr/>
            <a:lstStyle/>
            <a:p>
              <a:endParaRPr lang="el-GR"/>
            </a:p>
          </p:txBody>
        </p:sp>
        <p:sp>
          <p:nvSpPr>
            <p:cNvPr id="1045" name="Freeform 1042"/>
            <p:cNvSpPr>
              <a:spLocks/>
            </p:cNvSpPr>
            <p:nvPr/>
          </p:nvSpPr>
          <p:spPr bwMode="auto">
            <a:xfrm>
              <a:off x="4301" y="2673"/>
              <a:ext cx="112" cy="113"/>
            </a:xfrm>
            <a:custGeom>
              <a:avLst/>
              <a:gdLst/>
              <a:ahLst/>
              <a:cxnLst>
                <a:cxn ang="0">
                  <a:pos x="673" y="675"/>
                </a:cxn>
                <a:cxn ang="0">
                  <a:pos x="0" y="0"/>
                </a:cxn>
                <a:cxn ang="0">
                  <a:pos x="1" y="0"/>
                </a:cxn>
              </a:cxnLst>
              <a:rect l="0" t="0" r="r" b="b"/>
              <a:pathLst>
                <a:path w="673" h="675">
                  <a:moveTo>
                    <a:pt x="673" y="675"/>
                  </a:moveTo>
                  <a:lnTo>
                    <a:pt x="0" y="0"/>
                  </a:lnTo>
                  <a:lnTo>
                    <a:pt x="1" y="0"/>
                  </a:lnTo>
                </a:path>
              </a:pathLst>
            </a:custGeom>
            <a:noFill/>
            <a:ln w="0">
              <a:solidFill>
                <a:srgbClr val="000000"/>
              </a:solidFill>
              <a:prstDash val="solid"/>
              <a:round/>
              <a:headEnd/>
              <a:tailEnd/>
            </a:ln>
          </p:spPr>
          <p:txBody>
            <a:bodyPr/>
            <a:lstStyle/>
            <a:p>
              <a:endParaRPr lang="el-GR"/>
            </a:p>
          </p:txBody>
        </p:sp>
        <p:sp>
          <p:nvSpPr>
            <p:cNvPr id="1046" name="Freeform 1043"/>
            <p:cNvSpPr>
              <a:spLocks/>
            </p:cNvSpPr>
            <p:nvPr/>
          </p:nvSpPr>
          <p:spPr bwMode="auto">
            <a:xfrm>
              <a:off x="4324" y="2668"/>
              <a:ext cx="119" cy="119"/>
            </a:xfrm>
            <a:custGeom>
              <a:avLst/>
              <a:gdLst/>
              <a:ahLst/>
              <a:cxnLst>
                <a:cxn ang="0">
                  <a:pos x="711" y="715"/>
                </a:cxn>
                <a:cxn ang="0">
                  <a:pos x="0" y="0"/>
                </a:cxn>
                <a:cxn ang="0">
                  <a:pos x="1" y="0"/>
                </a:cxn>
              </a:cxnLst>
              <a:rect l="0" t="0" r="r" b="b"/>
              <a:pathLst>
                <a:path w="711" h="715">
                  <a:moveTo>
                    <a:pt x="711" y="715"/>
                  </a:moveTo>
                  <a:lnTo>
                    <a:pt x="0" y="0"/>
                  </a:lnTo>
                  <a:lnTo>
                    <a:pt x="1" y="0"/>
                  </a:lnTo>
                </a:path>
              </a:pathLst>
            </a:custGeom>
            <a:noFill/>
            <a:ln w="0">
              <a:solidFill>
                <a:srgbClr val="000000"/>
              </a:solidFill>
              <a:prstDash val="solid"/>
              <a:round/>
              <a:headEnd/>
              <a:tailEnd/>
            </a:ln>
          </p:spPr>
          <p:txBody>
            <a:bodyPr/>
            <a:lstStyle/>
            <a:p>
              <a:endParaRPr lang="el-GR"/>
            </a:p>
          </p:txBody>
        </p:sp>
        <p:sp>
          <p:nvSpPr>
            <p:cNvPr id="1047" name="Freeform 1044"/>
            <p:cNvSpPr>
              <a:spLocks/>
            </p:cNvSpPr>
            <p:nvPr/>
          </p:nvSpPr>
          <p:spPr bwMode="auto">
            <a:xfrm>
              <a:off x="4348" y="2664"/>
              <a:ext cx="123" cy="123"/>
            </a:xfrm>
            <a:custGeom>
              <a:avLst/>
              <a:gdLst/>
              <a:ahLst/>
              <a:cxnLst>
                <a:cxn ang="0">
                  <a:pos x="736" y="738"/>
                </a:cxn>
                <a:cxn ang="0">
                  <a:pos x="0" y="0"/>
                </a:cxn>
                <a:cxn ang="0">
                  <a:pos x="1" y="0"/>
                </a:cxn>
              </a:cxnLst>
              <a:rect l="0" t="0" r="r" b="b"/>
              <a:pathLst>
                <a:path w="736" h="738">
                  <a:moveTo>
                    <a:pt x="736" y="738"/>
                  </a:moveTo>
                  <a:lnTo>
                    <a:pt x="0" y="0"/>
                  </a:lnTo>
                  <a:lnTo>
                    <a:pt x="1" y="0"/>
                  </a:lnTo>
                </a:path>
              </a:pathLst>
            </a:custGeom>
            <a:noFill/>
            <a:ln w="0">
              <a:solidFill>
                <a:srgbClr val="000000"/>
              </a:solidFill>
              <a:prstDash val="solid"/>
              <a:round/>
              <a:headEnd/>
              <a:tailEnd/>
            </a:ln>
          </p:spPr>
          <p:txBody>
            <a:bodyPr/>
            <a:lstStyle/>
            <a:p>
              <a:endParaRPr lang="el-GR"/>
            </a:p>
          </p:txBody>
        </p:sp>
        <p:sp>
          <p:nvSpPr>
            <p:cNvPr id="1048" name="Freeform 1045"/>
            <p:cNvSpPr>
              <a:spLocks/>
            </p:cNvSpPr>
            <p:nvPr/>
          </p:nvSpPr>
          <p:spPr bwMode="auto">
            <a:xfrm>
              <a:off x="4458" y="2745"/>
              <a:ext cx="40" cy="40"/>
            </a:xfrm>
            <a:custGeom>
              <a:avLst/>
              <a:gdLst/>
              <a:ahLst/>
              <a:cxnLst>
                <a:cxn ang="0">
                  <a:pos x="238" y="240"/>
                </a:cxn>
                <a:cxn ang="0">
                  <a:pos x="0" y="0"/>
                </a:cxn>
                <a:cxn ang="0">
                  <a:pos x="1" y="0"/>
                </a:cxn>
              </a:cxnLst>
              <a:rect l="0" t="0" r="r" b="b"/>
              <a:pathLst>
                <a:path w="238" h="240">
                  <a:moveTo>
                    <a:pt x="238" y="240"/>
                  </a:moveTo>
                  <a:lnTo>
                    <a:pt x="0" y="0"/>
                  </a:lnTo>
                  <a:lnTo>
                    <a:pt x="1" y="0"/>
                  </a:lnTo>
                </a:path>
              </a:pathLst>
            </a:custGeom>
            <a:noFill/>
            <a:ln w="0">
              <a:solidFill>
                <a:srgbClr val="000000"/>
              </a:solidFill>
              <a:prstDash val="solid"/>
              <a:round/>
              <a:headEnd/>
              <a:tailEnd/>
            </a:ln>
          </p:spPr>
          <p:txBody>
            <a:bodyPr/>
            <a:lstStyle/>
            <a:p>
              <a:endParaRPr lang="el-GR"/>
            </a:p>
          </p:txBody>
        </p:sp>
        <p:sp>
          <p:nvSpPr>
            <p:cNvPr id="1049" name="Freeform 1046"/>
            <p:cNvSpPr>
              <a:spLocks/>
            </p:cNvSpPr>
            <p:nvPr/>
          </p:nvSpPr>
          <p:spPr bwMode="auto">
            <a:xfrm>
              <a:off x="4374" y="2660"/>
              <a:ext cx="40" cy="40"/>
            </a:xfrm>
            <a:custGeom>
              <a:avLst/>
              <a:gdLst/>
              <a:ahLst/>
              <a:cxnLst>
                <a:cxn ang="0">
                  <a:pos x="241" y="241"/>
                </a:cxn>
                <a:cxn ang="0">
                  <a:pos x="0" y="0"/>
                </a:cxn>
                <a:cxn ang="0">
                  <a:pos x="1" y="0"/>
                </a:cxn>
              </a:cxnLst>
              <a:rect l="0" t="0" r="r" b="b"/>
              <a:pathLst>
                <a:path w="241" h="241">
                  <a:moveTo>
                    <a:pt x="241" y="241"/>
                  </a:moveTo>
                  <a:lnTo>
                    <a:pt x="0" y="0"/>
                  </a:lnTo>
                  <a:lnTo>
                    <a:pt x="1" y="0"/>
                  </a:lnTo>
                </a:path>
              </a:pathLst>
            </a:custGeom>
            <a:noFill/>
            <a:ln w="0">
              <a:solidFill>
                <a:srgbClr val="000000"/>
              </a:solidFill>
              <a:prstDash val="solid"/>
              <a:round/>
              <a:headEnd/>
              <a:tailEnd/>
            </a:ln>
          </p:spPr>
          <p:txBody>
            <a:bodyPr/>
            <a:lstStyle/>
            <a:p>
              <a:endParaRPr lang="el-GR"/>
            </a:p>
          </p:txBody>
        </p:sp>
        <p:sp>
          <p:nvSpPr>
            <p:cNvPr id="1050" name="Freeform 1047"/>
            <p:cNvSpPr>
              <a:spLocks/>
            </p:cNvSpPr>
            <p:nvPr/>
          </p:nvSpPr>
          <p:spPr bwMode="auto">
            <a:xfrm>
              <a:off x="4484" y="2742"/>
              <a:ext cx="40" cy="41"/>
            </a:xfrm>
            <a:custGeom>
              <a:avLst/>
              <a:gdLst/>
              <a:ahLst/>
              <a:cxnLst>
                <a:cxn ang="0">
                  <a:pos x="241" y="243"/>
                </a:cxn>
                <a:cxn ang="0">
                  <a:pos x="0" y="0"/>
                </a:cxn>
                <a:cxn ang="0">
                  <a:pos x="1" y="0"/>
                </a:cxn>
              </a:cxnLst>
              <a:rect l="0" t="0" r="r" b="b"/>
              <a:pathLst>
                <a:path w="241" h="243">
                  <a:moveTo>
                    <a:pt x="241" y="243"/>
                  </a:moveTo>
                  <a:lnTo>
                    <a:pt x="0" y="0"/>
                  </a:lnTo>
                  <a:lnTo>
                    <a:pt x="1" y="0"/>
                  </a:lnTo>
                </a:path>
              </a:pathLst>
            </a:custGeom>
            <a:noFill/>
            <a:ln w="0">
              <a:solidFill>
                <a:srgbClr val="000000"/>
              </a:solidFill>
              <a:prstDash val="solid"/>
              <a:round/>
              <a:headEnd/>
              <a:tailEnd/>
            </a:ln>
          </p:spPr>
          <p:txBody>
            <a:bodyPr/>
            <a:lstStyle/>
            <a:p>
              <a:endParaRPr lang="el-GR"/>
            </a:p>
          </p:txBody>
        </p:sp>
        <p:sp>
          <p:nvSpPr>
            <p:cNvPr id="1051" name="Freeform 1048"/>
            <p:cNvSpPr>
              <a:spLocks/>
            </p:cNvSpPr>
            <p:nvPr/>
          </p:nvSpPr>
          <p:spPr bwMode="auto">
            <a:xfrm>
              <a:off x="4400" y="2658"/>
              <a:ext cx="40" cy="40"/>
            </a:xfrm>
            <a:custGeom>
              <a:avLst/>
              <a:gdLst/>
              <a:ahLst/>
              <a:cxnLst>
                <a:cxn ang="0">
                  <a:pos x="240" y="241"/>
                </a:cxn>
                <a:cxn ang="0">
                  <a:pos x="0" y="0"/>
                </a:cxn>
                <a:cxn ang="0">
                  <a:pos x="1" y="0"/>
                </a:cxn>
              </a:cxnLst>
              <a:rect l="0" t="0" r="r" b="b"/>
              <a:pathLst>
                <a:path w="240" h="241">
                  <a:moveTo>
                    <a:pt x="240" y="241"/>
                  </a:moveTo>
                  <a:lnTo>
                    <a:pt x="0" y="0"/>
                  </a:lnTo>
                  <a:lnTo>
                    <a:pt x="1" y="0"/>
                  </a:lnTo>
                </a:path>
              </a:pathLst>
            </a:custGeom>
            <a:noFill/>
            <a:ln w="0">
              <a:solidFill>
                <a:srgbClr val="000000"/>
              </a:solidFill>
              <a:prstDash val="solid"/>
              <a:round/>
              <a:headEnd/>
              <a:tailEnd/>
            </a:ln>
          </p:spPr>
          <p:txBody>
            <a:bodyPr/>
            <a:lstStyle/>
            <a:p>
              <a:endParaRPr lang="el-GR"/>
            </a:p>
          </p:txBody>
        </p:sp>
        <p:sp>
          <p:nvSpPr>
            <p:cNvPr id="1052" name="Freeform 1049"/>
            <p:cNvSpPr>
              <a:spLocks/>
            </p:cNvSpPr>
            <p:nvPr/>
          </p:nvSpPr>
          <p:spPr bwMode="auto">
            <a:xfrm>
              <a:off x="4428" y="2657"/>
              <a:ext cx="122" cy="122"/>
            </a:xfrm>
            <a:custGeom>
              <a:avLst/>
              <a:gdLst/>
              <a:ahLst/>
              <a:cxnLst>
                <a:cxn ang="0">
                  <a:pos x="732" y="734"/>
                </a:cxn>
                <a:cxn ang="0">
                  <a:pos x="0" y="0"/>
                </a:cxn>
                <a:cxn ang="0">
                  <a:pos x="1" y="0"/>
                </a:cxn>
              </a:cxnLst>
              <a:rect l="0" t="0" r="r" b="b"/>
              <a:pathLst>
                <a:path w="732" h="734">
                  <a:moveTo>
                    <a:pt x="732" y="734"/>
                  </a:moveTo>
                  <a:lnTo>
                    <a:pt x="0" y="0"/>
                  </a:lnTo>
                  <a:lnTo>
                    <a:pt x="1" y="0"/>
                  </a:lnTo>
                </a:path>
              </a:pathLst>
            </a:custGeom>
            <a:noFill/>
            <a:ln w="0">
              <a:solidFill>
                <a:srgbClr val="000000"/>
              </a:solidFill>
              <a:prstDash val="solid"/>
              <a:round/>
              <a:headEnd/>
              <a:tailEnd/>
            </a:ln>
          </p:spPr>
          <p:txBody>
            <a:bodyPr/>
            <a:lstStyle/>
            <a:p>
              <a:endParaRPr lang="el-GR"/>
            </a:p>
          </p:txBody>
        </p:sp>
        <p:sp>
          <p:nvSpPr>
            <p:cNvPr id="1053" name="Freeform 1050"/>
            <p:cNvSpPr>
              <a:spLocks/>
            </p:cNvSpPr>
            <p:nvPr/>
          </p:nvSpPr>
          <p:spPr bwMode="auto">
            <a:xfrm>
              <a:off x="4456" y="2656"/>
              <a:ext cx="118" cy="118"/>
            </a:xfrm>
            <a:custGeom>
              <a:avLst/>
              <a:gdLst/>
              <a:ahLst/>
              <a:cxnLst>
                <a:cxn ang="0">
                  <a:pos x="706" y="709"/>
                </a:cxn>
                <a:cxn ang="0">
                  <a:pos x="0" y="0"/>
                </a:cxn>
                <a:cxn ang="0">
                  <a:pos x="1" y="0"/>
                </a:cxn>
              </a:cxnLst>
              <a:rect l="0" t="0" r="r" b="b"/>
              <a:pathLst>
                <a:path w="706" h="709">
                  <a:moveTo>
                    <a:pt x="706" y="709"/>
                  </a:moveTo>
                  <a:lnTo>
                    <a:pt x="0" y="0"/>
                  </a:lnTo>
                  <a:lnTo>
                    <a:pt x="1" y="0"/>
                  </a:lnTo>
                </a:path>
              </a:pathLst>
            </a:custGeom>
            <a:noFill/>
            <a:ln w="0">
              <a:solidFill>
                <a:srgbClr val="000000"/>
              </a:solidFill>
              <a:prstDash val="solid"/>
              <a:round/>
              <a:headEnd/>
              <a:tailEnd/>
            </a:ln>
          </p:spPr>
          <p:txBody>
            <a:bodyPr/>
            <a:lstStyle/>
            <a:p>
              <a:endParaRPr lang="el-GR"/>
            </a:p>
          </p:txBody>
        </p:sp>
        <p:sp>
          <p:nvSpPr>
            <p:cNvPr id="1054" name="Freeform 1051"/>
            <p:cNvSpPr>
              <a:spLocks/>
            </p:cNvSpPr>
            <p:nvPr/>
          </p:nvSpPr>
          <p:spPr bwMode="auto">
            <a:xfrm>
              <a:off x="4486" y="2657"/>
              <a:ext cx="111" cy="112"/>
            </a:xfrm>
            <a:custGeom>
              <a:avLst/>
              <a:gdLst/>
              <a:ahLst/>
              <a:cxnLst>
                <a:cxn ang="0">
                  <a:pos x="665" y="668"/>
                </a:cxn>
                <a:cxn ang="0">
                  <a:pos x="0" y="0"/>
                </a:cxn>
                <a:cxn ang="0">
                  <a:pos x="1" y="0"/>
                </a:cxn>
              </a:cxnLst>
              <a:rect l="0" t="0" r="r" b="b"/>
              <a:pathLst>
                <a:path w="665" h="668">
                  <a:moveTo>
                    <a:pt x="665" y="668"/>
                  </a:moveTo>
                  <a:lnTo>
                    <a:pt x="0" y="0"/>
                  </a:lnTo>
                  <a:lnTo>
                    <a:pt x="1" y="0"/>
                  </a:lnTo>
                </a:path>
              </a:pathLst>
            </a:custGeom>
            <a:noFill/>
            <a:ln w="0">
              <a:solidFill>
                <a:srgbClr val="000000"/>
              </a:solidFill>
              <a:prstDash val="solid"/>
              <a:round/>
              <a:headEnd/>
              <a:tailEnd/>
            </a:ln>
          </p:spPr>
          <p:txBody>
            <a:bodyPr/>
            <a:lstStyle/>
            <a:p>
              <a:endParaRPr lang="el-GR"/>
            </a:p>
          </p:txBody>
        </p:sp>
        <p:sp>
          <p:nvSpPr>
            <p:cNvPr id="1055" name="Freeform 1052"/>
            <p:cNvSpPr>
              <a:spLocks/>
            </p:cNvSpPr>
            <p:nvPr/>
          </p:nvSpPr>
          <p:spPr bwMode="auto">
            <a:xfrm>
              <a:off x="4517" y="2660"/>
              <a:ext cx="101" cy="101"/>
            </a:xfrm>
            <a:custGeom>
              <a:avLst/>
              <a:gdLst/>
              <a:ahLst/>
              <a:cxnLst>
                <a:cxn ang="0">
                  <a:pos x="607" y="609"/>
                </a:cxn>
                <a:cxn ang="0">
                  <a:pos x="0" y="0"/>
                </a:cxn>
                <a:cxn ang="0">
                  <a:pos x="1" y="0"/>
                </a:cxn>
              </a:cxnLst>
              <a:rect l="0" t="0" r="r" b="b"/>
              <a:pathLst>
                <a:path w="607" h="609">
                  <a:moveTo>
                    <a:pt x="607" y="609"/>
                  </a:moveTo>
                  <a:lnTo>
                    <a:pt x="0" y="0"/>
                  </a:lnTo>
                  <a:lnTo>
                    <a:pt x="1" y="0"/>
                  </a:lnTo>
                </a:path>
              </a:pathLst>
            </a:custGeom>
            <a:noFill/>
            <a:ln w="0">
              <a:solidFill>
                <a:srgbClr val="000000"/>
              </a:solidFill>
              <a:prstDash val="solid"/>
              <a:round/>
              <a:headEnd/>
              <a:tailEnd/>
            </a:ln>
          </p:spPr>
          <p:txBody>
            <a:bodyPr/>
            <a:lstStyle/>
            <a:p>
              <a:endParaRPr lang="el-GR"/>
            </a:p>
          </p:txBody>
        </p:sp>
        <p:sp>
          <p:nvSpPr>
            <p:cNvPr id="1056" name="Freeform 1053"/>
            <p:cNvSpPr>
              <a:spLocks/>
            </p:cNvSpPr>
            <p:nvPr/>
          </p:nvSpPr>
          <p:spPr bwMode="auto">
            <a:xfrm>
              <a:off x="4550" y="2664"/>
              <a:ext cx="88" cy="88"/>
            </a:xfrm>
            <a:custGeom>
              <a:avLst/>
              <a:gdLst/>
              <a:ahLst/>
              <a:cxnLst>
                <a:cxn ang="0">
                  <a:pos x="526" y="528"/>
                </a:cxn>
                <a:cxn ang="0">
                  <a:pos x="0" y="0"/>
                </a:cxn>
                <a:cxn ang="0">
                  <a:pos x="1" y="0"/>
                </a:cxn>
              </a:cxnLst>
              <a:rect l="0" t="0" r="r" b="b"/>
              <a:pathLst>
                <a:path w="526" h="528">
                  <a:moveTo>
                    <a:pt x="526" y="528"/>
                  </a:moveTo>
                  <a:lnTo>
                    <a:pt x="0" y="0"/>
                  </a:lnTo>
                  <a:lnTo>
                    <a:pt x="1" y="0"/>
                  </a:lnTo>
                </a:path>
              </a:pathLst>
            </a:custGeom>
            <a:noFill/>
            <a:ln w="0">
              <a:solidFill>
                <a:srgbClr val="000000"/>
              </a:solidFill>
              <a:prstDash val="solid"/>
              <a:round/>
              <a:headEnd/>
              <a:tailEnd/>
            </a:ln>
          </p:spPr>
          <p:txBody>
            <a:bodyPr/>
            <a:lstStyle/>
            <a:p>
              <a:endParaRPr lang="el-GR"/>
            </a:p>
          </p:txBody>
        </p:sp>
        <p:sp>
          <p:nvSpPr>
            <p:cNvPr id="1057" name="Freeform 1054"/>
            <p:cNvSpPr>
              <a:spLocks/>
            </p:cNvSpPr>
            <p:nvPr/>
          </p:nvSpPr>
          <p:spPr bwMode="auto">
            <a:xfrm>
              <a:off x="4586" y="2672"/>
              <a:ext cx="68" cy="68"/>
            </a:xfrm>
            <a:custGeom>
              <a:avLst/>
              <a:gdLst/>
              <a:ahLst/>
              <a:cxnLst>
                <a:cxn ang="0">
                  <a:pos x="407" y="409"/>
                </a:cxn>
                <a:cxn ang="0">
                  <a:pos x="0" y="0"/>
                </a:cxn>
                <a:cxn ang="0">
                  <a:pos x="1" y="0"/>
                </a:cxn>
              </a:cxnLst>
              <a:rect l="0" t="0" r="r" b="b"/>
              <a:pathLst>
                <a:path w="407" h="409">
                  <a:moveTo>
                    <a:pt x="407" y="409"/>
                  </a:moveTo>
                  <a:lnTo>
                    <a:pt x="0" y="0"/>
                  </a:lnTo>
                  <a:lnTo>
                    <a:pt x="1" y="0"/>
                  </a:lnTo>
                </a:path>
              </a:pathLst>
            </a:custGeom>
            <a:noFill/>
            <a:ln w="0">
              <a:solidFill>
                <a:srgbClr val="000000"/>
              </a:solidFill>
              <a:prstDash val="solid"/>
              <a:round/>
              <a:headEnd/>
              <a:tailEnd/>
            </a:ln>
          </p:spPr>
          <p:txBody>
            <a:bodyPr/>
            <a:lstStyle/>
            <a:p>
              <a:endParaRPr lang="el-GR"/>
            </a:p>
          </p:txBody>
        </p:sp>
        <p:sp>
          <p:nvSpPr>
            <p:cNvPr id="1058" name="Freeform 1055"/>
            <p:cNvSpPr>
              <a:spLocks/>
            </p:cNvSpPr>
            <p:nvPr/>
          </p:nvSpPr>
          <p:spPr bwMode="auto">
            <a:xfrm>
              <a:off x="4631" y="2687"/>
              <a:ext cx="32" cy="33"/>
            </a:xfrm>
            <a:custGeom>
              <a:avLst/>
              <a:gdLst/>
              <a:ahLst/>
              <a:cxnLst>
                <a:cxn ang="0">
                  <a:pos x="195" y="195"/>
                </a:cxn>
                <a:cxn ang="0">
                  <a:pos x="0" y="0"/>
                </a:cxn>
                <a:cxn ang="0">
                  <a:pos x="1" y="0"/>
                </a:cxn>
              </a:cxnLst>
              <a:rect l="0" t="0" r="r" b="b"/>
              <a:pathLst>
                <a:path w="195" h="195">
                  <a:moveTo>
                    <a:pt x="195" y="195"/>
                  </a:moveTo>
                  <a:lnTo>
                    <a:pt x="0" y="0"/>
                  </a:lnTo>
                  <a:lnTo>
                    <a:pt x="1" y="0"/>
                  </a:lnTo>
                </a:path>
              </a:pathLst>
            </a:custGeom>
            <a:noFill/>
            <a:ln w="0">
              <a:solidFill>
                <a:srgbClr val="000000"/>
              </a:solidFill>
              <a:prstDash val="solid"/>
              <a:round/>
              <a:headEnd/>
              <a:tailEnd/>
            </a:ln>
          </p:spPr>
          <p:txBody>
            <a:bodyPr/>
            <a:lstStyle/>
            <a:p>
              <a:endParaRPr lang="el-GR"/>
            </a:p>
          </p:txBody>
        </p:sp>
        <p:sp>
          <p:nvSpPr>
            <p:cNvPr id="1059" name="Freeform 1056"/>
            <p:cNvSpPr>
              <a:spLocks/>
            </p:cNvSpPr>
            <p:nvPr/>
          </p:nvSpPr>
          <p:spPr bwMode="auto">
            <a:xfrm>
              <a:off x="4447" y="1919"/>
              <a:ext cx="15" cy="28"/>
            </a:xfrm>
            <a:custGeom>
              <a:avLst/>
              <a:gdLst/>
              <a:ahLst/>
              <a:cxnLst>
                <a:cxn ang="0">
                  <a:pos x="40" y="174"/>
                </a:cxn>
                <a:cxn ang="0">
                  <a:pos x="0" y="0"/>
                </a:cxn>
                <a:cxn ang="0">
                  <a:pos x="95" y="151"/>
                </a:cxn>
                <a:cxn ang="0">
                  <a:pos x="40" y="174"/>
                </a:cxn>
              </a:cxnLst>
              <a:rect l="0" t="0" r="r" b="b"/>
              <a:pathLst>
                <a:path w="95" h="174">
                  <a:moveTo>
                    <a:pt x="40" y="174"/>
                  </a:moveTo>
                  <a:lnTo>
                    <a:pt x="0" y="0"/>
                  </a:lnTo>
                  <a:lnTo>
                    <a:pt x="95" y="151"/>
                  </a:lnTo>
                  <a:lnTo>
                    <a:pt x="40" y="174"/>
                  </a:lnTo>
                  <a:close/>
                </a:path>
              </a:pathLst>
            </a:custGeom>
            <a:solidFill>
              <a:srgbClr val="000000"/>
            </a:solidFill>
            <a:ln w="9525">
              <a:noFill/>
              <a:round/>
              <a:headEnd/>
              <a:tailEnd/>
            </a:ln>
          </p:spPr>
          <p:txBody>
            <a:bodyPr/>
            <a:lstStyle/>
            <a:p>
              <a:endParaRPr lang="el-GR"/>
            </a:p>
          </p:txBody>
        </p:sp>
        <p:sp>
          <p:nvSpPr>
            <p:cNvPr id="1060" name="Freeform 1057"/>
            <p:cNvSpPr>
              <a:spLocks/>
            </p:cNvSpPr>
            <p:nvPr/>
          </p:nvSpPr>
          <p:spPr bwMode="auto">
            <a:xfrm>
              <a:off x="4447" y="1919"/>
              <a:ext cx="15" cy="28"/>
            </a:xfrm>
            <a:custGeom>
              <a:avLst/>
              <a:gdLst/>
              <a:ahLst/>
              <a:cxnLst>
                <a:cxn ang="0">
                  <a:pos x="40" y="174"/>
                </a:cxn>
                <a:cxn ang="0">
                  <a:pos x="0" y="0"/>
                </a:cxn>
                <a:cxn ang="0">
                  <a:pos x="95" y="151"/>
                </a:cxn>
                <a:cxn ang="0">
                  <a:pos x="40" y="174"/>
                </a:cxn>
              </a:cxnLst>
              <a:rect l="0" t="0" r="r" b="b"/>
              <a:pathLst>
                <a:path w="95" h="174">
                  <a:moveTo>
                    <a:pt x="40" y="174"/>
                  </a:moveTo>
                  <a:lnTo>
                    <a:pt x="0" y="0"/>
                  </a:lnTo>
                  <a:lnTo>
                    <a:pt x="95" y="151"/>
                  </a:lnTo>
                  <a:lnTo>
                    <a:pt x="40" y="174"/>
                  </a:lnTo>
                </a:path>
              </a:pathLst>
            </a:custGeom>
            <a:noFill/>
            <a:ln w="0">
              <a:solidFill>
                <a:srgbClr val="000000"/>
              </a:solidFill>
              <a:prstDash val="solid"/>
              <a:round/>
              <a:headEnd/>
              <a:tailEnd/>
            </a:ln>
          </p:spPr>
          <p:txBody>
            <a:bodyPr/>
            <a:lstStyle/>
            <a:p>
              <a:endParaRPr lang="el-GR"/>
            </a:p>
          </p:txBody>
        </p:sp>
        <p:sp>
          <p:nvSpPr>
            <p:cNvPr id="1061" name="Freeform 1058"/>
            <p:cNvSpPr>
              <a:spLocks/>
            </p:cNvSpPr>
            <p:nvPr/>
          </p:nvSpPr>
          <p:spPr bwMode="auto">
            <a:xfrm>
              <a:off x="4458" y="1946"/>
              <a:ext cx="38" cy="92"/>
            </a:xfrm>
            <a:custGeom>
              <a:avLst/>
              <a:gdLst/>
              <a:ahLst/>
              <a:cxnLst>
                <a:cxn ang="0">
                  <a:pos x="0" y="0"/>
                </a:cxn>
                <a:cxn ang="0">
                  <a:pos x="227" y="554"/>
                </a:cxn>
                <a:cxn ang="0">
                  <a:pos x="228" y="554"/>
                </a:cxn>
              </a:cxnLst>
              <a:rect l="0" t="0" r="r" b="b"/>
              <a:pathLst>
                <a:path w="228" h="554">
                  <a:moveTo>
                    <a:pt x="0" y="0"/>
                  </a:moveTo>
                  <a:lnTo>
                    <a:pt x="227" y="554"/>
                  </a:lnTo>
                  <a:lnTo>
                    <a:pt x="228" y="554"/>
                  </a:lnTo>
                </a:path>
              </a:pathLst>
            </a:custGeom>
            <a:noFill/>
            <a:ln w="0">
              <a:solidFill>
                <a:srgbClr val="000000"/>
              </a:solidFill>
              <a:prstDash val="solid"/>
              <a:round/>
              <a:headEnd/>
              <a:tailEnd/>
            </a:ln>
          </p:spPr>
          <p:txBody>
            <a:bodyPr/>
            <a:lstStyle/>
            <a:p>
              <a:endParaRPr lang="el-GR"/>
            </a:p>
          </p:txBody>
        </p:sp>
        <p:sp>
          <p:nvSpPr>
            <p:cNvPr id="1062" name="Freeform 1059"/>
            <p:cNvSpPr>
              <a:spLocks/>
            </p:cNvSpPr>
            <p:nvPr/>
          </p:nvSpPr>
          <p:spPr bwMode="auto">
            <a:xfrm>
              <a:off x="4496" y="2038"/>
              <a:ext cx="463" cy="1"/>
            </a:xfrm>
            <a:custGeom>
              <a:avLst/>
              <a:gdLst/>
              <a:ahLst/>
              <a:cxnLst>
                <a:cxn ang="0">
                  <a:pos x="0" y="0"/>
                </a:cxn>
                <a:cxn ang="0">
                  <a:pos x="2780" y="0"/>
                </a:cxn>
                <a:cxn ang="0">
                  <a:pos x="2781" y="0"/>
                </a:cxn>
              </a:cxnLst>
              <a:rect l="0" t="0" r="r" b="b"/>
              <a:pathLst>
                <a:path w="2781">
                  <a:moveTo>
                    <a:pt x="0" y="0"/>
                  </a:moveTo>
                  <a:lnTo>
                    <a:pt x="2780" y="0"/>
                  </a:lnTo>
                  <a:lnTo>
                    <a:pt x="2781" y="0"/>
                  </a:lnTo>
                </a:path>
              </a:pathLst>
            </a:custGeom>
            <a:noFill/>
            <a:ln w="0">
              <a:solidFill>
                <a:srgbClr val="000000"/>
              </a:solidFill>
              <a:prstDash val="solid"/>
              <a:round/>
              <a:headEnd/>
              <a:tailEnd/>
            </a:ln>
          </p:spPr>
          <p:txBody>
            <a:bodyPr/>
            <a:lstStyle/>
            <a:p>
              <a:endParaRPr lang="el-GR"/>
            </a:p>
          </p:txBody>
        </p:sp>
      </p:grpSp>
      <p:sp>
        <p:nvSpPr>
          <p:cNvPr id="1063" name="Oval 1060"/>
          <p:cNvSpPr>
            <a:spLocks noChangeArrowheads="1"/>
          </p:cNvSpPr>
          <p:nvPr/>
        </p:nvSpPr>
        <p:spPr bwMode="auto">
          <a:xfrm>
            <a:off x="2743200" y="2057400"/>
            <a:ext cx="914400" cy="1600200"/>
          </a:xfrm>
          <a:prstGeom prst="ellipse">
            <a:avLst/>
          </a:prstGeom>
          <a:noFill/>
          <a:ln w="9525" cap="rnd">
            <a:solidFill>
              <a:srgbClr val="FF0000"/>
            </a:solidFill>
            <a:prstDash val="sysDot"/>
            <a:round/>
            <a:headEnd/>
            <a:tailEnd/>
          </a:ln>
          <a:effectLst/>
        </p:spPr>
        <p:txBody>
          <a:bodyPr wrap="none" anchor="ctr"/>
          <a:lstStyle/>
          <a:p>
            <a:endParaRPr lang="el-GR"/>
          </a:p>
        </p:txBody>
      </p:sp>
      <p:sp>
        <p:nvSpPr>
          <p:cNvPr id="1064" name="Line 1061"/>
          <p:cNvSpPr>
            <a:spLocks noChangeShapeType="1"/>
          </p:cNvSpPr>
          <p:nvPr/>
        </p:nvSpPr>
        <p:spPr bwMode="auto">
          <a:xfrm flipH="1">
            <a:off x="3431704" y="2013787"/>
            <a:ext cx="702146" cy="152400"/>
          </a:xfrm>
          <a:prstGeom prst="line">
            <a:avLst/>
          </a:prstGeom>
          <a:noFill/>
          <a:ln w="9525" cap="rnd">
            <a:solidFill>
              <a:srgbClr val="FF0000"/>
            </a:solidFill>
            <a:prstDash val="sysDot"/>
            <a:round/>
            <a:headEnd/>
            <a:tailEnd/>
          </a:ln>
          <a:effectLst/>
        </p:spPr>
        <p:txBody>
          <a:bodyPr/>
          <a:lstStyle/>
          <a:p>
            <a:endParaRPr lang="el-GR"/>
          </a:p>
        </p:txBody>
      </p:sp>
      <p:sp>
        <p:nvSpPr>
          <p:cNvPr id="1065" name="Line 1062"/>
          <p:cNvSpPr>
            <a:spLocks noChangeShapeType="1"/>
          </p:cNvSpPr>
          <p:nvPr/>
        </p:nvSpPr>
        <p:spPr bwMode="auto">
          <a:xfrm flipH="1" flipV="1">
            <a:off x="3333750" y="3581400"/>
            <a:ext cx="838200" cy="762000"/>
          </a:xfrm>
          <a:prstGeom prst="line">
            <a:avLst/>
          </a:prstGeom>
          <a:noFill/>
          <a:ln w="9525" cap="rnd">
            <a:solidFill>
              <a:srgbClr val="FF0000"/>
            </a:solidFill>
            <a:prstDash val="sysDot"/>
            <a:round/>
            <a:headEnd/>
            <a:tailEnd/>
          </a:ln>
          <a:effectLst/>
        </p:spPr>
        <p:txBody>
          <a:bodyPr/>
          <a:lstStyle/>
          <a:p>
            <a:endParaRPr lang="el-GR"/>
          </a:p>
        </p:txBody>
      </p:sp>
      <p:sp>
        <p:nvSpPr>
          <p:cNvPr id="1066" name="Line 1063"/>
          <p:cNvSpPr>
            <a:spLocks noChangeShapeType="1"/>
          </p:cNvSpPr>
          <p:nvPr/>
        </p:nvSpPr>
        <p:spPr bwMode="auto">
          <a:xfrm>
            <a:off x="2639616" y="2087675"/>
            <a:ext cx="484584" cy="655525"/>
          </a:xfrm>
          <a:prstGeom prst="line">
            <a:avLst/>
          </a:prstGeom>
          <a:noFill/>
          <a:ln w="9525">
            <a:solidFill>
              <a:srgbClr val="FF0000"/>
            </a:solidFill>
            <a:round/>
            <a:headEnd/>
            <a:tailEnd type="triangle" w="med" len="med"/>
          </a:ln>
          <a:effectLst/>
        </p:spPr>
        <p:txBody>
          <a:bodyPr/>
          <a:lstStyle/>
          <a:p>
            <a:endParaRPr lang="el-GR"/>
          </a:p>
        </p:txBody>
      </p:sp>
      <p:sp>
        <p:nvSpPr>
          <p:cNvPr id="1067" name="Text Box 1064"/>
          <p:cNvSpPr txBox="1">
            <a:spLocks noChangeArrowheads="1"/>
          </p:cNvSpPr>
          <p:nvPr/>
        </p:nvSpPr>
        <p:spPr bwMode="auto">
          <a:xfrm>
            <a:off x="1981200" y="4443413"/>
            <a:ext cx="914400" cy="457200"/>
          </a:xfrm>
          <a:prstGeom prst="rect">
            <a:avLst/>
          </a:prstGeom>
          <a:noFill/>
          <a:ln w="9525">
            <a:noFill/>
            <a:miter lim="800000"/>
            <a:headEnd/>
            <a:tailEnd/>
          </a:ln>
          <a:effectLst/>
        </p:spPr>
        <p:txBody>
          <a:bodyPr>
            <a:spAutoFit/>
          </a:bodyPr>
          <a:lstStyle/>
          <a:p>
            <a:pPr>
              <a:spcBef>
                <a:spcPct val="50000"/>
              </a:spcBef>
            </a:pPr>
            <a:r>
              <a:rPr lang="en-US" sz="2400"/>
              <a:t>HFM</a:t>
            </a:r>
          </a:p>
        </p:txBody>
      </p:sp>
      <p:sp>
        <p:nvSpPr>
          <p:cNvPr id="1068" name="Line 1065"/>
          <p:cNvSpPr>
            <a:spLocks noChangeShapeType="1"/>
          </p:cNvSpPr>
          <p:nvPr/>
        </p:nvSpPr>
        <p:spPr bwMode="auto">
          <a:xfrm>
            <a:off x="2438400" y="4800600"/>
            <a:ext cx="609600" cy="609600"/>
          </a:xfrm>
          <a:prstGeom prst="line">
            <a:avLst/>
          </a:prstGeom>
          <a:noFill/>
          <a:ln w="9525">
            <a:solidFill>
              <a:schemeClr val="tx1"/>
            </a:solidFill>
            <a:round/>
            <a:headEnd/>
            <a:tailEnd type="triangle" w="med" len="med"/>
          </a:ln>
          <a:effectLst/>
        </p:spPr>
        <p:txBody>
          <a:bodyPr/>
          <a:lstStyle/>
          <a:p>
            <a:endParaRPr lang="el-GR"/>
          </a:p>
        </p:txBody>
      </p:sp>
      <p:sp>
        <p:nvSpPr>
          <p:cNvPr id="2" name="Rectangle 1"/>
          <p:cNvSpPr/>
          <p:nvPr/>
        </p:nvSpPr>
        <p:spPr>
          <a:xfrm>
            <a:off x="1557984" y="602557"/>
            <a:ext cx="9002512" cy="1015663"/>
          </a:xfrm>
          <a:prstGeom prst="rect">
            <a:avLst/>
          </a:prstGeom>
        </p:spPr>
        <p:txBody>
          <a:bodyPr wrap="square">
            <a:spAutoFit/>
          </a:bodyPr>
          <a:lstStyle/>
          <a:p>
            <a:pPr marL="342900" indent="-342900">
              <a:buFont typeface="Wingdings" pitchFamily="2" charset="2"/>
              <a:buChar char="§"/>
            </a:pPr>
            <a:r>
              <a:rPr lang="el-GR" sz="2000" dirty="0"/>
              <a:t>Ένα  μηχάνημα νηματοποίησης (</a:t>
            </a:r>
            <a:r>
              <a:rPr lang="en-US" sz="2000" dirty="0"/>
              <a:t>spinneret)</a:t>
            </a:r>
            <a:r>
              <a:rPr lang="el-GR" sz="2000" dirty="0"/>
              <a:t> είναι μια συσκευή που χρησιμοποιείται για την εξώθηση ενός διαλύματος πολυμερούς ή ενός τήγματος πολυμερούς για τον σχηματισμό ινών.</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cstate="print"/>
          <a:srcRect/>
          <a:stretch>
            <a:fillRect/>
          </a:stretch>
        </p:blipFill>
        <p:spPr bwMode="auto">
          <a:xfrm>
            <a:off x="1524000" y="0"/>
            <a:ext cx="6477000" cy="6309320"/>
          </a:xfrm>
          <a:prstGeom prst="rect">
            <a:avLst/>
          </a:prstGeom>
          <a:noFill/>
          <a:ln w="9525">
            <a:noFill/>
            <a:miter lim="800000"/>
            <a:headEnd/>
            <a:tailEnd/>
          </a:ln>
          <a:effectLst/>
        </p:spPr>
      </p:pic>
      <p:sp>
        <p:nvSpPr>
          <p:cNvPr id="6" name="Text Box 3"/>
          <p:cNvSpPr txBox="1">
            <a:spLocks noChangeArrowheads="1"/>
          </p:cNvSpPr>
          <p:nvPr/>
        </p:nvSpPr>
        <p:spPr bwMode="auto">
          <a:xfrm>
            <a:off x="2209800" y="2667000"/>
            <a:ext cx="914400" cy="457200"/>
          </a:xfrm>
          <a:prstGeom prst="rect">
            <a:avLst/>
          </a:prstGeom>
          <a:noFill/>
          <a:ln w="9525">
            <a:noFill/>
            <a:miter lim="800000"/>
            <a:headEnd/>
            <a:tailEnd/>
          </a:ln>
          <a:effectLst/>
        </p:spPr>
        <p:txBody>
          <a:bodyPr>
            <a:spAutoFit/>
          </a:bodyPr>
          <a:lstStyle/>
          <a:p>
            <a:pPr>
              <a:spcBef>
                <a:spcPct val="50000"/>
              </a:spcBef>
            </a:pPr>
            <a:r>
              <a:rPr lang="en-US" sz="2400"/>
              <a:t>HFM</a:t>
            </a:r>
          </a:p>
        </p:txBody>
      </p:sp>
      <p:sp>
        <p:nvSpPr>
          <p:cNvPr id="7" name="Line 4"/>
          <p:cNvSpPr>
            <a:spLocks noChangeShapeType="1"/>
          </p:cNvSpPr>
          <p:nvPr/>
        </p:nvSpPr>
        <p:spPr bwMode="auto">
          <a:xfrm flipV="1">
            <a:off x="3124200" y="2286000"/>
            <a:ext cx="1219200" cy="533400"/>
          </a:xfrm>
          <a:prstGeom prst="line">
            <a:avLst/>
          </a:prstGeom>
          <a:noFill/>
          <a:ln w="9525">
            <a:solidFill>
              <a:schemeClr val="tx1"/>
            </a:solidFill>
            <a:round/>
            <a:headEnd/>
            <a:tailEnd type="triangle" w="med" len="med"/>
          </a:ln>
          <a:effectLst/>
        </p:spPr>
        <p:txBody>
          <a:bodyPr/>
          <a:lstStyle/>
          <a:p>
            <a:endParaRPr lang="el-GR"/>
          </a:p>
        </p:txBody>
      </p:sp>
      <p:sp>
        <p:nvSpPr>
          <p:cNvPr id="8" name="Line 5"/>
          <p:cNvSpPr>
            <a:spLocks noChangeShapeType="1"/>
          </p:cNvSpPr>
          <p:nvPr/>
        </p:nvSpPr>
        <p:spPr bwMode="auto">
          <a:xfrm>
            <a:off x="3124200" y="2971800"/>
            <a:ext cx="1143000" cy="1066800"/>
          </a:xfrm>
          <a:prstGeom prst="line">
            <a:avLst/>
          </a:prstGeom>
          <a:noFill/>
          <a:ln w="9525">
            <a:solidFill>
              <a:schemeClr val="tx1"/>
            </a:solidFill>
            <a:round/>
            <a:headEnd/>
            <a:tailEnd type="triangle" w="med" len="med"/>
          </a:ln>
          <a:effectLst/>
        </p:spPr>
        <p:txBody>
          <a:bodyPr/>
          <a:lstStyle/>
          <a:p>
            <a:endParaRPr lang="el-GR"/>
          </a:p>
        </p:txBody>
      </p:sp>
      <p:sp>
        <p:nvSpPr>
          <p:cNvPr id="9" name="Line 6"/>
          <p:cNvSpPr>
            <a:spLocks noChangeShapeType="1"/>
          </p:cNvSpPr>
          <p:nvPr/>
        </p:nvSpPr>
        <p:spPr bwMode="auto">
          <a:xfrm>
            <a:off x="2971800" y="3048000"/>
            <a:ext cx="1324000" cy="3189312"/>
          </a:xfrm>
          <a:prstGeom prst="line">
            <a:avLst/>
          </a:prstGeom>
          <a:noFill/>
          <a:ln w="9525">
            <a:solidFill>
              <a:schemeClr val="tx1"/>
            </a:solidFill>
            <a:round/>
            <a:headEnd/>
            <a:tailEnd type="triangle" w="med" len="med"/>
          </a:ln>
          <a:effectLst/>
        </p:spPr>
        <p:txBody>
          <a:bodyPr/>
          <a:lstStyle/>
          <a:p>
            <a:endParaRPr lang="el-GR"/>
          </a:p>
        </p:txBody>
      </p:sp>
      <p:sp>
        <p:nvSpPr>
          <p:cNvPr id="10" name="Text Box 7"/>
          <p:cNvSpPr txBox="1">
            <a:spLocks noChangeArrowheads="1"/>
          </p:cNvSpPr>
          <p:nvPr/>
        </p:nvSpPr>
        <p:spPr bwMode="auto">
          <a:xfrm>
            <a:off x="8153400" y="1981201"/>
            <a:ext cx="2209800" cy="2062103"/>
          </a:xfrm>
          <a:prstGeom prst="rect">
            <a:avLst/>
          </a:prstGeom>
          <a:noFill/>
          <a:ln w="9525">
            <a:noFill/>
            <a:miter lim="800000"/>
            <a:headEnd/>
            <a:tailEnd/>
          </a:ln>
          <a:effectLst/>
        </p:spPr>
        <p:txBody>
          <a:bodyPr>
            <a:spAutoFit/>
          </a:bodyPr>
          <a:lstStyle/>
          <a:p>
            <a:pPr algn="ctr">
              <a:spcBef>
                <a:spcPct val="50000"/>
              </a:spcBef>
            </a:pPr>
            <a:r>
              <a:rPr lang="el-GR" sz="3200" b="1" dirty="0">
                <a:solidFill>
                  <a:schemeClr val="accent3"/>
                </a:solidFill>
                <a:latin typeface="+mj-lt"/>
                <a:ea typeface="+mj-ea"/>
                <a:cs typeface="+mj-cs"/>
              </a:rPr>
              <a:t>Διάφορα Στάδια στην αρχή ενός </a:t>
            </a:r>
            <a:r>
              <a:rPr lang="en-US" sz="3200" b="1" dirty="0">
                <a:solidFill>
                  <a:schemeClr val="accent3"/>
                </a:solidFill>
                <a:latin typeface="+mj-lt"/>
                <a:ea typeface="+mj-ea"/>
                <a:cs typeface="+mj-cs"/>
              </a:rPr>
              <a:t>HFM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1 - Θέση ημερομηνίας"/>
          <p:cNvSpPr txBox="1">
            <a:spLocks/>
          </p:cNvSpPr>
          <p:nvPr/>
        </p:nvSpPr>
        <p:spPr>
          <a:xfrm>
            <a:off x="1981200" y="6248400"/>
            <a:ext cx="2133600" cy="457200"/>
          </a:xfrm>
          <a:prstGeom prst="rect">
            <a:avLst/>
          </a:prstGeom>
        </p:spPr>
        <p:txBody>
          <a:bodyPr/>
          <a:lstStyle/>
          <a:p>
            <a:pPr>
              <a:buClrTx/>
              <a:defRPr/>
            </a:pPr>
            <a:fld id="{436BA2F4-DA0F-4E2A-8D94-ACD5D1C0FA50}" type="datetime1">
              <a:rPr lang="en-US" sz="1800" kern="1200">
                <a:solidFill>
                  <a:schemeClr val="tx1"/>
                </a:solidFill>
                <a:latin typeface="+mn-lt"/>
                <a:ea typeface="+mn-ea"/>
                <a:cs typeface="+mn-cs"/>
              </a:rPr>
              <a:pPr>
                <a:buClrTx/>
                <a:defRPr/>
              </a:pPr>
              <a:t>3/4/2023</a:t>
            </a:fld>
            <a:endParaRPr lang="en-US" altLang="en-US" sz="1800" kern="1200">
              <a:solidFill>
                <a:schemeClr val="tx1"/>
              </a:solidFill>
              <a:latin typeface="+mn-lt"/>
              <a:ea typeface="+mn-ea"/>
              <a:cs typeface="+mn-cs"/>
            </a:endParaRPr>
          </a:p>
        </p:txBody>
      </p:sp>
      <p:sp>
        <p:nvSpPr>
          <p:cNvPr id="6" name="3 - Θέση αριθμού διαφάνειας"/>
          <p:cNvSpPr txBox="1">
            <a:spLocks/>
          </p:cNvSpPr>
          <p:nvPr/>
        </p:nvSpPr>
        <p:spPr>
          <a:xfrm>
            <a:off x="8077200" y="6248400"/>
            <a:ext cx="2133600" cy="457200"/>
          </a:xfrm>
          <a:prstGeom prst="rect">
            <a:avLst/>
          </a:prstGeom>
        </p:spPr>
        <p:txBody>
          <a:bodyPr/>
          <a:lstStyle/>
          <a:p>
            <a:pPr>
              <a:buClrTx/>
              <a:defRPr/>
            </a:pPr>
            <a:fld id="{02C0C5FA-CEAD-4163-AB77-BC4F2176C172}" type="slidenum">
              <a:rPr lang="en-US" altLang="en-US" sz="1800" kern="1200">
                <a:solidFill>
                  <a:schemeClr val="tx1"/>
                </a:solidFill>
                <a:latin typeface="+mn-lt"/>
                <a:ea typeface="+mn-ea"/>
                <a:cs typeface="+mn-cs"/>
              </a:rPr>
              <a:pPr>
                <a:buClrTx/>
                <a:defRPr/>
              </a:pPr>
              <a:t>45</a:t>
            </a:fld>
            <a:endParaRPr lang="en-US" altLang="en-US" sz="1800" kern="1200">
              <a:solidFill>
                <a:schemeClr val="tx1"/>
              </a:solidFill>
              <a:latin typeface="+mn-lt"/>
              <a:ea typeface="+mn-ea"/>
              <a:cs typeface="+mn-cs"/>
            </a:endParaRPr>
          </a:p>
        </p:txBody>
      </p:sp>
      <p:sp>
        <p:nvSpPr>
          <p:cNvPr id="7" name="Rectangle 615"/>
          <p:cNvSpPr>
            <a:spLocks noChangeArrowheads="1"/>
          </p:cNvSpPr>
          <p:nvPr/>
        </p:nvSpPr>
        <p:spPr bwMode="auto">
          <a:xfrm>
            <a:off x="1524000" y="0"/>
            <a:ext cx="9144000" cy="6858000"/>
          </a:xfrm>
          <a:prstGeom prst="rect">
            <a:avLst/>
          </a:prstGeom>
          <a:solidFill>
            <a:schemeClr val="bg1"/>
          </a:solidFill>
          <a:ln w="9525">
            <a:solidFill>
              <a:schemeClr val="tx1"/>
            </a:solidFill>
            <a:miter lim="800000"/>
            <a:headEnd/>
            <a:tailEnd/>
          </a:ln>
          <a:effectLst/>
        </p:spPr>
        <p:txBody>
          <a:bodyPr wrap="none" anchor="ctr"/>
          <a:lstStyle/>
          <a:p>
            <a:endParaRPr lang="el-GR"/>
          </a:p>
        </p:txBody>
      </p:sp>
      <p:grpSp>
        <p:nvGrpSpPr>
          <p:cNvPr id="8" name="Group 2"/>
          <p:cNvGrpSpPr>
            <a:grpSpLocks/>
          </p:cNvGrpSpPr>
          <p:nvPr/>
        </p:nvGrpSpPr>
        <p:grpSpPr bwMode="auto">
          <a:xfrm rot="-3889841">
            <a:off x="4953000" y="4267200"/>
            <a:ext cx="1371600" cy="1371600"/>
            <a:chOff x="1152" y="462"/>
            <a:chExt cx="912" cy="616"/>
          </a:xfrm>
        </p:grpSpPr>
        <p:grpSp>
          <p:nvGrpSpPr>
            <p:cNvPr id="9" name="Group 3"/>
            <p:cNvGrpSpPr>
              <a:grpSpLocks/>
            </p:cNvGrpSpPr>
            <p:nvPr/>
          </p:nvGrpSpPr>
          <p:grpSpPr bwMode="auto">
            <a:xfrm>
              <a:off x="1404" y="516"/>
              <a:ext cx="354" cy="496"/>
              <a:chOff x="1218" y="3332"/>
              <a:chExt cx="354" cy="496"/>
            </a:xfrm>
          </p:grpSpPr>
          <p:sp>
            <p:nvSpPr>
              <p:cNvPr id="35" name="Oval 4"/>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6" name="Freeform 5"/>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0" name="Group 6"/>
            <p:cNvGrpSpPr>
              <a:grpSpLocks/>
            </p:cNvGrpSpPr>
            <p:nvPr/>
          </p:nvGrpSpPr>
          <p:grpSpPr bwMode="auto">
            <a:xfrm>
              <a:off x="1464" y="462"/>
              <a:ext cx="248" cy="496"/>
              <a:chOff x="1872" y="3264"/>
              <a:chExt cx="248" cy="496"/>
            </a:xfrm>
          </p:grpSpPr>
          <p:sp>
            <p:nvSpPr>
              <p:cNvPr id="33" name="Oval 7"/>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 name="Freeform 8"/>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1" name="Group 9"/>
            <p:cNvGrpSpPr>
              <a:grpSpLocks/>
            </p:cNvGrpSpPr>
            <p:nvPr/>
          </p:nvGrpSpPr>
          <p:grpSpPr bwMode="auto">
            <a:xfrm rot="1207927" flipV="1">
              <a:off x="1326" y="606"/>
              <a:ext cx="502" cy="248"/>
              <a:chOff x="2256" y="3408"/>
              <a:chExt cx="502" cy="248"/>
            </a:xfrm>
          </p:grpSpPr>
          <p:sp>
            <p:nvSpPr>
              <p:cNvPr id="31" name="Oval 10"/>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2" name="Freeform 11"/>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2" name="Group 12"/>
            <p:cNvGrpSpPr>
              <a:grpSpLocks/>
            </p:cNvGrpSpPr>
            <p:nvPr/>
          </p:nvGrpSpPr>
          <p:grpSpPr bwMode="auto">
            <a:xfrm>
              <a:off x="1296" y="580"/>
              <a:ext cx="496" cy="248"/>
              <a:chOff x="2400" y="3984"/>
              <a:chExt cx="496" cy="248"/>
            </a:xfrm>
          </p:grpSpPr>
          <p:sp>
            <p:nvSpPr>
              <p:cNvPr id="29" name="Oval 13"/>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0" name="Freeform 14"/>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13" name="Oval 15"/>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14" name="Group 16"/>
            <p:cNvGrpSpPr>
              <a:grpSpLocks/>
            </p:cNvGrpSpPr>
            <p:nvPr/>
          </p:nvGrpSpPr>
          <p:grpSpPr bwMode="auto">
            <a:xfrm>
              <a:off x="1392" y="612"/>
              <a:ext cx="332" cy="310"/>
              <a:chOff x="4822" y="3824"/>
              <a:chExt cx="332" cy="310"/>
            </a:xfrm>
          </p:grpSpPr>
          <p:sp>
            <p:nvSpPr>
              <p:cNvPr id="27" name="Oval 17"/>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8" name="Freeform 18"/>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15" name="Group 19"/>
            <p:cNvGrpSpPr>
              <a:grpSpLocks/>
            </p:cNvGrpSpPr>
            <p:nvPr/>
          </p:nvGrpSpPr>
          <p:grpSpPr bwMode="auto">
            <a:xfrm>
              <a:off x="1152" y="603"/>
              <a:ext cx="912" cy="475"/>
              <a:chOff x="1152" y="603"/>
              <a:chExt cx="912" cy="475"/>
            </a:xfrm>
          </p:grpSpPr>
          <p:grpSp>
            <p:nvGrpSpPr>
              <p:cNvPr id="22" name="Group 20"/>
              <p:cNvGrpSpPr>
                <a:grpSpLocks/>
              </p:cNvGrpSpPr>
              <p:nvPr/>
            </p:nvGrpSpPr>
            <p:grpSpPr bwMode="auto">
              <a:xfrm rot="7446075" flipH="1">
                <a:off x="1131" y="681"/>
                <a:ext cx="418" cy="375"/>
                <a:chOff x="3024" y="3408"/>
                <a:chExt cx="418" cy="375"/>
              </a:xfrm>
            </p:grpSpPr>
            <p:sp>
              <p:nvSpPr>
                <p:cNvPr id="25" name="Oval 21"/>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6" name="Freeform 22"/>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23" name="Freeform 23"/>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24" name="Oval 24"/>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16" name="Oval 25"/>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7" name="Oval 26"/>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8" name="Oval 27"/>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9" name="Oval 28"/>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0" name="Oval 29"/>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1" name="Oval 30"/>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7" name="Group 31"/>
          <p:cNvGrpSpPr>
            <a:grpSpLocks/>
          </p:cNvGrpSpPr>
          <p:nvPr/>
        </p:nvGrpSpPr>
        <p:grpSpPr bwMode="auto">
          <a:xfrm rot="6314609">
            <a:off x="4800600" y="2438400"/>
            <a:ext cx="1371600" cy="1371600"/>
            <a:chOff x="1152" y="462"/>
            <a:chExt cx="912" cy="616"/>
          </a:xfrm>
        </p:grpSpPr>
        <p:grpSp>
          <p:nvGrpSpPr>
            <p:cNvPr id="38" name="Group 32"/>
            <p:cNvGrpSpPr>
              <a:grpSpLocks/>
            </p:cNvGrpSpPr>
            <p:nvPr/>
          </p:nvGrpSpPr>
          <p:grpSpPr bwMode="auto">
            <a:xfrm>
              <a:off x="1404" y="516"/>
              <a:ext cx="354" cy="496"/>
              <a:chOff x="1218" y="3332"/>
              <a:chExt cx="354" cy="496"/>
            </a:xfrm>
          </p:grpSpPr>
          <p:sp>
            <p:nvSpPr>
              <p:cNvPr id="64" name="Oval 33"/>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5" name="Freeform 34"/>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9" name="Group 35"/>
            <p:cNvGrpSpPr>
              <a:grpSpLocks/>
            </p:cNvGrpSpPr>
            <p:nvPr/>
          </p:nvGrpSpPr>
          <p:grpSpPr bwMode="auto">
            <a:xfrm>
              <a:off x="1464" y="462"/>
              <a:ext cx="248" cy="496"/>
              <a:chOff x="1872" y="3264"/>
              <a:chExt cx="248" cy="496"/>
            </a:xfrm>
          </p:grpSpPr>
          <p:sp>
            <p:nvSpPr>
              <p:cNvPr id="62" name="Oval 36"/>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3" name="Freeform 37"/>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0" name="Group 38"/>
            <p:cNvGrpSpPr>
              <a:grpSpLocks/>
            </p:cNvGrpSpPr>
            <p:nvPr/>
          </p:nvGrpSpPr>
          <p:grpSpPr bwMode="auto">
            <a:xfrm rot="1207927" flipV="1">
              <a:off x="1326" y="606"/>
              <a:ext cx="502" cy="248"/>
              <a:chOff x="2256" y="3408"/>
              <a:chExt cx="502" cy="248"/>
            </a:xfrm>
          </p:grpSpPr>
          <p:sp>
            <p:nvSpPr>
              <p:cNvPr id="60" name="Oval 39"/>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1" name="Freeform 40"/>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1" name="Group 41"/>
            <p:cNvGrpSpPr>
              <a:grpSpLocks/>
            </p:cNvGrpSpPr>
            <p:nvPr/>
          </p:nvGrpSpPr>
          <p:grpSpPr bwMode="auto">
            <a:xfrm>
              <a:off x="1296" y="580"/>
              <a:ext cx="496" cy="248"/>
              <a:chOff x="2400" y="3984"/>
              <a:chExt cx="496" cy="248"/>
            </a:xfrm>
          </p:grpSpPr>
          <p:sp>
            <p:nvSpPr>
              <p:cNvPr id="58" name="Oval 42"/>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9" name="Freeform 43"/>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42" name="Oval 44"/>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43" name="Group 45"/>
            <p:cNvGrpSpPr>
              <a:grpSpLocks/>
            </p:cNvGrpSpPr>
            <p:nvPr/>
          </p:nvGrpSpPr>
          <p:grpSpPr bwMode="auto">
            <a:xfrm>
              <a:off x="1392" y="612"/>
              <a:ext cx="332" cy="310"/>
              <a:chOff x="4822" y="3824"/>
              <a:chExt cx="332" cy="310"/>
            </a:xfrm>
          </p:grpSpPr>
          <p:sp>
            <p:nvSpPr>
              <p:cNvPr id="56" name="Oval 46"/>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7" name="Freeform 47"/>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44" name="Group 48"/>
            <p:cNvGrpSpPr>
              <a:grpSpLocks/>
            </p:cNvGrpSpPr>
            <p:nvPr/>
          </p:nvGrpSpPr>
          <p:grpSpPr bwMode="auto">
            <a:xfrm>
              <a:off x="1152" y="603"/>
              <a:ext cx="912" cy="475"/>
              <a:chOff x="1152" y="603"/>
              <a:chExt cx="912" cy="475"/>
            </a:xfrm>
          </p:grpSpPr>
          <p:grpSp>
            <p:nvGrpSpPr>
              <p:cNvPr id="51" name="Group 49"/>
              <p:cNvGrpSpPr>
                <a:grpSpLocks/>
              </p:cNvGrpSpPr>
              <p:nvPr/>
            </p:nvGrpSpPr>
            <p:grpSpPr bwMode="auto">
              <a:xfrm rot="7446075" flipH="1">
                <a:off x="1131" y="681"/>
                <a:ext cx="418" cy="375"/>
                <a:chOff x="3024" y="3408"/>
                <a:chExt cx="418" cy="375"/>
              </a:xfrm>
            </p:grpSpPr>
            <p:sp>
              <p:nvSpPr>
                <p:cNvPr id="54" name="Oval 50"/>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5" name="Freeform 51"/>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52" name="Freeform 52"/>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53" name="Oval 53"/>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45" name="Oval 54"/>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6" name="Oval 55"/>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7" name="Oval 56"/>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8" name="Oval 57"/>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9" name="Oval 58"/>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0" name="Oval 59"/>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66" name="Group 60"/>
          <p:cNvGrpSpPr>
            <a:grpSpLocks/>
          </p:cNvGrpSpPr>
          <p:nvPr/>
        </p:nvGrpSpPr>
        <p:grpSpPr bwMode="auto">
          <a:xfrm>
            <a:off x="5791200" y="990600"/>
            <a:ext cx="1371600" cy="1371600"/>
            <a:chOff x="1152" y="462"/>
            <a:chExt cx="912" cy="616"/>
          </a:xfrm>
        </p:grpSpPr>
        <p:grpSp>
          <p:nvGrpSpPr>
            <p:cNvPr id="67" name="Group 61"/>
            <p:cNvGrpSpPr>
              <a:grpSpLocks/>
            </p:cNvGrpSpPr>
            <p:nvPr/>
          </p:nvGrpSpPr>
          <p:grpSpPr bwMode="auto">
            <a:xfrm>
              <a:off x="1404" y="516"/>
              <a:ext cx="354" cy="496"/>
              <a:chOff x="1218" y="3332"/>
              <a:chExt cx="354" cy="496"/>
            </a:xfrm>
          </p:grpSpPr>
          <p:sp>
            <p:nvSpPr>
              <p:cNvPr id="93" name="Oval 62"/>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94" name="Freeform 63"/>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68" name="Group 64"/>
            <p:cNvGrpSpPr>
              <a:grpSpLocks/>
            </p:cNvGrpSpPr>
            <p:nvPr/>
          </p:nvGrpSpPr>
          <p:grpSpPr bwMode="auto">
            <a:xfrm>
              <a:off x="1464" y="462"/>
              <a:ext cx="248" cy="496"/>
              <a:chOff x="1872" y="3264"/>
              <a:chExt cx="248" cy="496"/>
            </a:xfrm>
          </p:grpSpPr>
          <p:sp>
            <p:nvSpPr>
              <p:cNvPr id="91" name="Oval 65"/>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92" name="Freeform 66"/>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69" name="Group 67"/>
            <p:cNvGrpSpPr>
              <a:grpSpLocks/>
            </p:cNvGrpSpPr>
            <p:nvPr/>
          </p:nvGrpSpPr>
          <p:grpSpPr bwMode="auto">
            <a:xfrm rot="1207927" flipV="1">
              <a:off x="1326" y="606"/>
              <a:ext cx="502" cy="248"/>
              <a:chOff x="2256" y="3408"/>
              <a:chExt cx="502" cy="248"/>
            </a:xfrm>
          </p:grpSpPr>
          <p:sp>
            <p:nvSpPr>
              <p:cNvPr id="89" name="Oval 68"/>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90" name="Freeform 69"/>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70" name="Group 70"/>
            <p:cNvGrpSpPr>
              <a:grpSpLocks/>
            </p:cNvGrpSpPr>
            <p:nvPr/>
          </p:nvGrpSpPr>
          <p:grpSpPr bwMode="auto">
            <a:xfrm>
              <a:off x="1296" y="580"/>
              <a:ext cx="496" cy="248"/>
              <a:chOff x="2400" y="3984"/>
              <a:chExt cx="496" cy="248"/>
            </a:xfrm>
          </p:grpSpPr>
          <p:sp>
            <p:nvSpPr>
              <p:cNvPr id="87" name="Oval 71"/>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88" name="Freeform 72"/>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71" name="Oval 73"/>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72" name="Group 74"/>
            <p:cNvGrpSpPr>
              <a:grpSpLocks/>
            </p:cNvGrpSpPr>
            <p:nvPr/>
          </p:nvGrpSpPr>
          <p:grpSpPr bwMode="auto">
            <a:xfrm>
              <a:off x="1392" y="612"/>
              <a:ext cx="332" cy="310"/>
              <a:chOff x="4822" y="3824"/>
              <a:chExt cx="332" cy="310"/>
            </a:xfrm>
          </p:grpSpPr>
          <p:sp>
            <p:nvSpPr>
              <p:cNvPr id="85" name="Oval 75"/>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86" name="Freeform 76"/>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73" name="Group 77"/>
            <p:cNvGrpSpPr>
              <a:grpSpLocks/>
            </p:cNvGrpSpPr>
            <p:nvPr/>
          </p:nvGrpSpPr>
          <p:grpSpPr bwMode="auto">
            <a:xfrm>
              <a:off x="1152" y="603"/>
              <a:ext cx="912" cy="475"/>
              <a:chOff x="1152" y="603"/>
              <a:chExt cx="912" cy="475"/>
            </a:xfrm>
          </p:grpSpPr>
          <p:grpSp>
            <p:nvGrpSpPr>
              <p:cNvPr id="80" name="Group 78"/>
              <p:cNvGrpSpPr>
                <a:grpSpLocks/>
              </p:cNvGrpSpPr>
              <p:nvPr/>
            </p:nvGrpSpPr>
            <p:grpSpPr bwMode="auto">
              <a:xfrm rot="7446075" flipH="1">
                <a:off x="1131" y="681"/>
                <a:ext cx="418" cy="375"/>
                <a:chOff x="3024" y="3408"/>
                <a:chExt cx="418" cy="375"/>
              </a:xfrm>
            </p:grpSpPr>
            <p:sp>
              <p:nvSpPr>
                <p:cNvPr id="83" name="Oval 79"/>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84" name="Freeform 80"/>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81" name="Freeform 81"/>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82" name="Oval 82"/>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74" name="Oval 83"/>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75" name="Oval 84"/>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76" name="Oval 85"/>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77" name="Oval 86"/>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78" name="Oval 87"/>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79" name="Oval 88"/>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95" name="Group 89"/>
          <p:cNvGrpSpPr>
            <a:grpSpLocks/>
          </p:cNvGrpSpPr>
          <p:nvPr/>
        </p:nvGrpSpPr>
        <p:grpSpPr bwMode="auto">
          <a:xfrm rot="-3907649">
            <a:off x="4876800" y="1371600"/>
            <a:ext cx="1371600" cy="1371600"/>
            <a:chOff x="1152" y="462"/>
            <a:chExt cx="912" cy="616"/>
          </a:xfrm>
        </p:grpSpPr>
        <p:grpSp>
          <p:nvGrpSpPr>
            <p:cNvPr id="96" name="Group 90"/>
            <p:cNvGrpSpPr>
              <a:grpSpLocks/>
            </p:cNvGrpSpPr>
            <p:nvPr/>
          </p:nvGrpSpPr>
          <p:grpSpPr bwMode="auto">
            <a:xfrm>
              <a:off x="1404" y="516"/>
              <a:ext cx="354" cy="496"/>
              <a:chOff x="1218" y="3332"/>
              <a:chExt cx="354" cy="496"/>
            </a:xfrm>
          </p:grpSpPr>
          <p:sp>
            <p:nvSpPr>
              <p:cNvPr id="122" name="Oval 91"/>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23" name="Freeform 92"/>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97" name="Group 93"/>
            <p:cNvGrpSpPr>
              <a:grpSpLocks/>
            </p:cNvGrpSpPr>
            <p:nvPr/>
          </p:nvGrpSpPr>
          <p:grpSpPr bwMode="auto">
            <a:xfrm>
              <a:off x="1464" y="462"/>
              <a:ext cx="248" cy="496"/>
              <a:chOff x="1872" y="3264"/>
              <a:chExt cx="248" cy="496"/>
            </a:xfrm>
          </p:grpSpPr>
          <p:sp>
            <p:nvSpPr>
              <p:cNvPr id="120" name="Oval 94"/>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21" name="Freeform 95"/>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98" name="Group 96"/>
            <p:cNvGrpSpPr>
              <a:grpSpLocks/>
            </p:cNvGrpSpPr>
            <p:nvPr/>
          </p:nvGrpSpPr>
          <p:grpSpPr bwMode="auto">
            <a:xfrm rot="1207927" flipV="1">
              <a:off x="1326" y="606"/>
              <a:ext cx="502" cy="248"/>
              <a:chOff x="2256" y="3408"/>
              <a:chExt cx="502" cy="248"/>
            </a:xfrm>
          </p:grpSpPr>
          <p:sp>
            <p:nvSpPr>
              <p:cNvPr id="118" name="Oval 97"/>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19" name="Freeform 98"/>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99" name="Group 99"/>
            <p:cNvGrpSpPr>
              <a:grpSpLocks/>
            </p:cNvGrpSpPr>
            <p:nvPr/>
          </p:nvGrpSpPr>
          <p:grpSpPr bwMode="auto">
            <a:xfrm>
              <a:off x="1296" y="580"/>
              <a:ext cx="496" cy="248"/>
              <a:chOff x="2400" y="3984"/>
              <a:chExt cx="496" cy="248"/>
            </a:xfrm>
          </p:grpSpPr>
          <p:sp>
            <p:nvSpPr>
              <p:cNvPr id="116" name="Oval 100"/>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17" name="Freeform 101"/>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100" name="Oval 102"/>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101" name="Group 103"/>
            <p:cNvGrpSpPr>
              <a:grpSpLocks/>
            </p:cNvGrpSpPr>
            <p:nvPr/>
          </p:nvGrpSpPr>
          <p:grpSpPr bwMode="auto">
            <a:xfrm>
              <a:off x="1392" y="612"/>
              <a:ext cx="332" cy="310"/>
              <a:chOff x="4822" y="3824"/>
              <a:chExt cx="332" cy="310"/>
            </a:xfrm>
          </p:grpSpPr>
          <p:sp>
            <p:nvSpPr>
              <p:cNvPr id="114" name="Oval 104"/>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15" name="Freeform 105"/>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102" name="Group 106"/>
            <p:cNvGrpSpPr>
              <a:grpSpLocks/>
            </p:cNvGrpSpPr>
            <p:nvPr/>
          </p:nvGrpSpPr>
          <p:grpSpPr bwMode="auto">
            <a:xfrm>
              <a:off x="1152" y="603"/>
              <a:ext cx="912" cy="475"/>
              <a:chOff x="1152" y="603"/>
              <a:chExt cx="912" cy="475"/>
            </a:xfrm>
          </p:grpSpPr>
          <p:grpSp>
            <p:nvGrpSpPr>
              <p:cNvPr id="109" name="Group 107"/>
              <p:cNvGrpSpPr>
                <a:grpSpLocks/>
              </p:cNvGrpSpPr>
              <p:nvPr/>
            </p:nvGrpSpPr>
            <p:grpSpPr bwMode="auto">
              <a:xfrm rot="7446075" flipH="1">
                <a:off x="1131" y="681"/>
                <a:ext cx="418" cy="375"/>
                <a:chOff x="3024" y="3408"/>
                <a:chExt cx="418" cy="375"/>
              </a:xfrm>
            </p:grpSpPr>
            <p:sp>
              <p:nvSpPr>
                <p:cNvPr id="112" name="Oval 108"/>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13" name="Freeform 109"/>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110" name="Freeform 110"/>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111" name="Oval 111"/>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103" name="Oval 112"/>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04" name="Oval 113"/>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05" name="Oval 114"/>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06" name="Oval 115"/>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07" name="Oval 116"/>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08" name="Oval 117"/>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24" name="Group 118"/>
          <p:cNvGrpSpPr>
            <a:grpSpLocks/>
          </p:cNvGrpSpPr>
          <p:nvPr/>
        </p:nvGrpSpPr>
        <p:grpSpPr bwMode="auto">
          <a:xfrm>
            <a:off x="4953000" y="3352800"/>
            <a:ext cx="1371600" cy="1371600"/>
            <a:chOff x="1152" y="462"/>
            <a:chExt cx="912" cy="616"/>
          </a:xfrm>
        </p:grpSpPr>
        <p:grpSp>
          <p:nvGrpSpPr>
            <p:cNvPr id="125" name="Group 119"/>
            <p:cNvGrpSpPr>
              <a:grpSpLocks/>
            </p:cNvGrpSpPr>
            <p:nvPr/>
          </p:nvGrpSpPr>
          <p:grpSpPr bwMode="auto">
            <a:xfrm>
              <a:off x="1404" y="516"/>
              <a:ext cx="354" cy="496"/>
              <a:chOff x="1218" y="3332"/>
              <a:chExt cx="354" cy="496"/>
            </a:xfrm>
          </p:grpSpPr>
          <p:sp>
            <p:nvSpPr>
              <p:cNvPr id="151" name="Oval 120"/>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52" name="Freeform 121"/>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26" name="Group 122"/>
            <p:cNvGrpSpPr>
              <a:grpSpLocks/>
            </p:cNvGrpSpPr>
            <p:nvPr/>
          </p:nvGrpSpPr>
          <p:grpSpPr bwMode="auto">
            <a:xfrm>
              <a:off x="1464" y="462"/>
              <a:ext cx="248" cy="496"/>
              <a:chOff x="1872" y="3264"/>
              <a:chExt cx="248" cy="496"/>
            </a:xfrm>
          </p:grpSpPr>
          <p:sp>
            <p:nvSpPr>
              <p:cNvPr id="149" name="Oval 123"/>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50" name="Freeform 124"/>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27" name="Group 125"/>
            <p:cNvGrpSpPr>
              <a:grpSpLocks/>
            </p:cNvGrpSpPr>
            <p:nvPr/>
          </p:nvGrpSpPr>
          <p:grpSpPr bwMode="auto">
            <a:xfrm rot="1207927" flipV="1">
              <a:off x="1326" y="606"/>
              <a:ext cx="502" cy="248"/>
              <a:chOff x="2256" y="3408"/>
              <a:chExt cx="502" cy="248"/>
            </a:xfrm>
          </p:grpSpPr>
          <p:sp>
            <p:nvSpPr>
              <p:cNvPr id="147" name="Oval 126"/>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48" name="Freeform 127"/>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28" name="Group 128"/>
            <p:cNvGrpSpPr>
              <a:grpSpLocks/>
            </p:cNvGrpSpPr>
            <p:nvPr/>
          </p:nvGrpSpPr>
          <p:grpSpPr bwMode="auto">
            <a:xfrm>
              <a:off x="1296" y="580"/>
              <a:ext cx="496" cy="248"/>
              <a:chOff x="2400" y="3984"/>
              <a:chExt cx="496" cy="248"/>
            </a:xfrm>
          </p:grpSpPr>
          <p:sp>
            <p:nvSpPr>
              <p:cNvPr id="145" name="Oval 129"/>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46" name="Freeform 130"/>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129" name="Oval 131"/>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130" name="Group 132"/>
            <p:cNvGrpSpPr>
              <a:grpSpLocks/>
            </p:cNvGrpSpPr>
            <p:nvPr/>
          </p:nvGrpSpPr>
          <p:grpSpPr bwMode="auto">
            <a:xfrm>
              <a:off x="1392" y="612"/>
              <a:ext cx="332" cy="310"/>
              <a:chOff x="4822" y="3824"/>
              <a:chExt cx="332" cy="310"/>
            </a:xfrm>
          </p:grpSpPr>
          <p:sp>
            <p:nvSpPr>
              <p:cNvPr id="143" name="Oval 133"/>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44" name="Freeform 134"/>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131" name="Group 135"/>
            <p:cNvGrpSpPr>
              <a:grpSpLocks/>
            </p:cNvGrpSpPr>
            <p:nvPr/>
          </p:nvGrpSpPr>
          <p:grpSpPr bwMode="auto">
            <a:xfrm>
              <a:off x="1152" y="603"/>
              <a:ext cx="912" cy="475"/>
              <a:chOff x="1152" y="603"/>
              <a:chExt cx="912" cy="475"/>
            </a:xfrm>
          </p:grpSpPr>
          <p:grpSp>
            <p:nvGrpSpPr>
              <p:cNvPr id="138" name="Group 136"/>
              <p:cNvGrpSpPr>
                <a:grpSpLocks/>
              </p:cNvGrpSpPr>
              <p:nvPr/>
            </p:nvGrpSpPr>
            <p:grpSpPr bwMode="auto">
              <a:xfrm rot="7446075" flipH="1">
                <a:off x="1131" y="681"/>
                <a:ext cx="418" cy="375"/>
                <a:chOff x="3024" y="3408"/>
                <a:chExt cx="418" cy="375"/>
              </a:xfrm>
            </p:grpSpPr>
            <p:sp>
              <p:nvSpPr>
                <p:cNvPr id="141" name="Oval 137"/>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42" name="Freeform 138"/>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139" name="Freeform 139"/>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140" name="Oval 140"/>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132" name="Oval 141"/>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33" name="Oval 142"/>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34" name="Oval 143"/>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35" name="Oval 144"/>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36" name="Oval 145"/>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37" name="Oval 146"/>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53" name="Group 147"/>
          <p:cNvGrpSpPr>
            <a:grpSpLocks/>
          </p:cNvGrpSpPr>
          <p:nvPr/>
        </p:nvGrpSpPr>
        <p:grpSpPr bwMode="auto">
          <a:xfrm>
            <a:off x="5943600" y="2667000"/>
            <a:ext cx="1371600" cy="1371600"/>
            <a:chOff x="1152" y="462"/>
            <a:chExt cx="912" cy="616"/>
          </a:xfrm>
        </p:grpSpPr>
        <p:grpSp>
          <p:nvGrpSpPr>
            <p:cNvPr id="154" name="Group 148"/>
            <p:cNvGrpSpPr>
              <a:grpSpLocks/>
            </p:cNvGrpSpPr>
            <p:nvPr/>
          </p:nvGrpSpPr>
          <p:grpSpPr bwMode="auto">
            <a:xfrm>
              <a:off x="1404" y="516"/>
              <a:ext cx="354" cy="496"/>
              <a:chOff x="1218" y="3332"/>
              <a:chExt cx="354" cy="496"/>
            </a:xfrm>
          </p:grpSpPr>
          <p:sp>
            <p:nvSpPr>
              <p:cNvPr id="180" name="Oval 149"/>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81" name="Freeform 150"/>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55" name="Group 151"/>
            <p:cNvGrpSpPr>
              <a:grpSpLocks/>
            </p:cNvGrpSpPr>
            <p:nvPr/>
          </p:nvGrpSpPr>
          <p:grpSpPr bwMode="auto">
            <a:xfrm>
              <a:off x="1464" y="462"/>
              <a:ext cx="248" cy="496"/>
              <a:chOff x="1872" y="3264"/>
              <a:chExt cx="248" cy="496"/>
            </a:xfrm>
          </p:grpSpPr>
          <p:sp>
            <p:nvSpPr>
              <p:cNvPr id="178" name="Oval 152"/>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79" name="Freeform 153"/>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56" name="Group 154"/>
            <p:cNvGrpSpPr>
              <a:grpSpLocks/>
            </p:cNvGrpSpPr>
            <p:nvPr/>
          </p:nvGrpSpPr>
          <p:grpSpPr bwMode="auto">
            <a:xfrm rot="1207927" flipV="1">
              <a:off x="1326" y="606"/>
              <a:ext cx="502" cy="248"/>
              <a:chOff x="2256" y="3408"/>
              <a:chExt cx="502" cy="248"/>
            </a:xfrm>
          </p:grpSpPr>
          <p:sp>
            <p:nvSpPr>
              <p:cNvPr id="176" name="Oval 155"/>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77" name="Freeform 156"/>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57" name="Group 157"/>
            <p:cNvGrpSpPr>
              <a:grpSpLocks/>
            </p:cNvGrpSpPr>
            <p:nvPr/>
          </p:nvGrpSpPr>
          <p:grpSpPr bwMode="auto">
            <a:xfrm>
              <a:off x="1296" y="580"/>
              <a:ext cx="496" cy="248"/>
              <a:chOff x="2400" y="3984"/>
              <a:chExt cx="496" cy="248"/>
            </a:xfrm>
          </p:grpSpPr>
          <p:sp>
            <p:nvSpPr>
              <p:cNvPr id="174" name="Oval 158"/>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75" name="Freeform 159"/>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158" name="Oval 160"/>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159" name="Group 161"/>
            <p:cNvGrpSpPr>
              <a:grpSpLocks/>
            </p:cNvGrpSpPr>
            <p:nvPr/>
          </p:nvGrpSpPr>
          <p:grpSpPr bwMode="auto">
            <a:xfrm>
              <a:off x="1392" y="612"/>
              <a:ext cx="332" cy="310"/>
              <a:chOff x="4822" y="3824"/>
              <a:chExt cx="332" cy="310"/>
            </a:xfrm>
          </p:grpSpPr>
          <p:sp>
            <p:nvSpPr>
              <p:cNvPr id="172" name="Oval 162"/>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73" name="Freeform 163"/>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160" name="Group 164"/>
            <p:cNvGrpSpPr>
              <a:grpSpLocks/>
            </p:cNvGrpSpPr>
            <p:nvPr/>
          </p:nvGrpSpPr>
          <p:grpSpPr bwMode="auto">
            <a:xfrm>
              <a:off x="1152" y="603"/>
              <a:ext cx="912" cy="475"/>
              <a:chOff x="1152" y="603"/>
              <a:chExt cx="912" cy="475"/>
            </a:xfrm>
          </p:grpSpPr>
          <p:grpSp>
            <p:nvGrpSpPr>
              <p:cNvPr id="167" name="Group 165"/>
              <p:cNvGrpSpPr>
                <a:grpSpLocks/>
              </p:cNvGrpSpPr>
              <p:nvPr/>
            </p:nvGrpSpPr>
            <p:grpSpPr bwMode="auto">
              <a:xfrm rot="7446075" flipH="1">
                <a:off x="1131" y="681"/>
                <a:ext cx="418" cy="375"/>
                <a:chOff x="3024" y="3408"/>
                <a:chExt cx="418" cy="375"/>
              </a:xfrm>
            </p:grpSpPr>
            <p:sp>
              <p:nvSpPr>
                <p:cNvPr id="170" name="Oval 166"/>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71" name="Freeform 167"/>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168" name="Freeform 168"/>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169" name="Oval 169"/>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161" name="Oval 170"/>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62" name="Oval 171"/>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63" name="Oval 172"/>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64" name="Oval 173"/>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65" name="Oval 174"/>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66" name="Oval 175"/>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182" name="Group 176"/>
          <p:cNvGrpSpPr>
            <a:grpSpLocks/>
          </p:cNvGrpSpPr>
          <p:nvPr/>
        </p:nvGrpSpPr>
        <p:grpSpPr bwMode="auto">
          <a:xfrm>
            <a:off x="5638800" y="1905000"/>
            <a:ext cx="1371600" cy="1371600"/>
            <a:chOff x="1152" y="462"/>
            <a:chExt cx="912" cy="616"/>
          </a:xfrm>
        </p:grpSpPr>
        <p:grpSp>
          <p:nvGrpSpPr>
            <p:cNvPr id="183" name="Group 177"/>
            <p:cNvGrpSpPr>
              <a:grpSpLocks/>
            </p:cNvGrpSpPr>
            <p:nvPr/>
          </p:nvGrpSpPr>
          <p:grpSpPr bwMode="auto">
            <a:xfrm>
              <a:off x="1404" y="516"/>
              <a:ext cx="354" cy="496"/>
              <a:chOff x="1218" y="3332"/>
              <a:chExt cx="354" cy="496"/>
            </a:xfrm>
          </p:grpSpPr>
          <p:sp>
            <p:nvSpPr>
              <p:cNvPr id="209" name="Oval 178"/>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10" name="Freeform 179"/>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84" name="Group 180"/>
            <p:cNvGrpSpPr>
              <a:grpSpLocks/>
            </p:cNvGrpSpPr>
            <p:nvPr/>
          </p:nvGrpSpPr>
          <p:grpSpPr bwMode="auto">
            <a:xfrm>
              <a:off x="1464" y="462"/>
              <a:ext cx="248" cy="496"/>
              <a:chOff x="1872" y="3264"/>
              <a:chExt cx="248" cy="496"/>
            </a:xfrm>
          </p:grpSpPr>
          <p:sp>
            <p:nvSpPr>
              <p:cNvPr id="207" name="Oval 181"/>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08" name="Freeform 182"/>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85" name="Group 183"/>
            <p:cNvGrpSpPr>
              <a:grpSpLocks/>
            </p:cNvGrpSpPr>
            <p:nvPr/>
          </p:nvGrpSpPr>
          <p:grpSpPr bwMode="auto">
            <a:xfrm rot="1207927" flipV="1">
              <a:off x="1326" y="606"/>
              <a:ext cx="502" cy="248"/>
              <a:chOff x="2256" y="3408"/>
              <a:chExt cx="502" cy="248"/>
            </a:xfrm>
          </p:grpSpPr>
          <p:sp>
            <p:nvSpPr>
              <p:cNvPr id="205" name="Oval 184"/>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06" name="Freeform 185"/>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186" name="Group 186"/>
            <p:cNvGrpSpPr>
              <a:grpSpLocks/>
            </p:cNvGrpSpPr>
            <p:nvPr/>
          </p:nvGrpSpPr>
          <p:grpSpPr bwMode="auto">
            <a:xfrm>
              <a:off x="1296" y="580"/>
              <a:ext cx="496" cy="248"/>
              <a:chOff x="2400" y="3984"/>
              <a:chExt cx="496" cy="248"/>
            </a:xfrm>
          </p:grpSpPr>
          <p:sp>
            <p:nvSpPr>
              <p:cNvPr id="203" name="Oval 187"/>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04" name="Freeform 188"/>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187" name="Oval 189"/>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188" name="Group 190"/>
            <p:cNvGrpSpPr>
              <a:grpSpLocks/>
            </p:cNvGrpSpPr>
            <p:nvPr/>
          </p:nvGrpSpPr>
          <p:grpSpPr bwMode="auto">
            <a:xfrm>
              <a:off x="1392" y="612"/>
              <a:ext cx="332" cy="310"/>
              <a:chOff x="4822" y="3824"/>
              <a:chExt cx="332" cy="310"/>
            </a:xfrm>
          </p:grpSpPr>
          <p:sp>
            <p:nvSpPr>
              <p:cNvPr id="201" name="Oval 191"/>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02" name="Freeform 192"/>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189" name="Group 193"/>
            <p:cNvGrpSpPr>
              <a:grpSpLocks/>
            </p:cNvGrpSpPr>
            <p:nvPr/>
          </p:nvGrpSpPr>
          <p:grpSpPr bwMode="auto">
            <a:xfrm>
              <a:off x="1152" y="603"/>
              <a:ext cx="912" cy="475"/>
              <a:chOff x="1152" y="603"/>
              <a:chExt cx="912" cy="475"/>
            </a:xfrm>
          </p:grpSpPr>
          <p:grpSp>
            <p:nvGrpSpPr>
              <p:cNvPr id="196" name="Group 194"/>
              <p:cNvGrpSpPr>
                <a:grpSpLocks/>
              </p:cNvGrpSpPr>
              <p:nvPr/>
            </p:nvGrpSpPr>
            <p:grpSpPr bwMode="auto">
              <a:xfrm rot="7446075" flipH="1">
                <a:off x="1131" y="681"/>
                <a:ext cx="418" cy="375"/>
                <a:chOff x="3024" y="3408"/>
                <a:chExt cx="418" cy="375"/>
              </a:xfrm>
            </p:grpSpPr>
            <p:sp>
              <p:nvSpPr>
                <p:cNvPr id="199" name="Oval 195"/>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00" name="Freeform 196"/>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197" name="Freeform 197"/>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198" name="Oval 198"/>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190" name="Oval 199"/>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91" name="Oval 200"/>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92" name="Oval 201"/>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93" name="Oval 202"/>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94" name="Oval 203"/>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195" name="Oval 204"/>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11" name="Group 205"/>
          <p:cNvGrpSpPr>
            <a:grpSpLocks/>
          </p:cNvGrpSpPr>
          <p:nvPr/>
        </p:nvGrpSpPr>
        <p:grpSpPr bwMode="auto">
          <a:xfrm rot="16925409">
            <a:off x="6019800" y="3429000"/>
            <a:ext cx="1371600" cy="1371600"/>
            <a:chOff x="1152" y="462"/>
            <a:chExt cx="912" cy="616"/>
          </a:xfrm>
        </p:grpSpPr>
        <p:grpSp>
          <p:nvGrpSpPr>
            <p:cNvPr id="212" name="Group 206"/>
            <p:cNvGrpSpPr>
              <a:grpSpLocks/>
            </p:cNvGrpSpPr>
            <p:nvPr/>
          </p:nvGrpSpPr>
          <p:grpSpPr bwMode="auto">
            <a:xfrm>
              <a:off x="1404" y="516"/>
              <a:ext cx="354" cy="496"/>
              <a:chOff x="1218" y="3332"/>
              <a:chExt cx="354" cy="496"/>
            </a:xfrm>
          </p:grpSpPr>
          <p:sp>
            <p:nvSpPr>
              <p:cNvPr id="238" name="Oval 207"/>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39" name="Freeform 208"/>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13" name="Group 209"/>
            <p:cNvGrpSpPr>
              <a:grpSpLocks/>
            </p:cNvGrpSpPr>
            <p:nvPr/>
          </p:nvGrpSpPr>
          <p:grpSpPr bwMode="auto">
            <a:xfrm>
              <a:off x="1464" y="462"/>
              <a:ext cx="248" cy="496"/>
              <a:chOff x="1872" y="3264"/>
              <a:chExt cx="248" cy="496"/>
            </a:xfrm>
          </p:grpSpPr>
          <p:sp>
            <p:nvSpPr>
              <p:cNvPr id="236" name="Oval 210"/>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37" name="Freeform 211"/>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14" name="Group 212"/>
            <p:cNvGrpSpPr>
              <a:grpSpLocks/>
            </p:cNvGrpSpPr>
            <p:nvPr/>
          </p:nvGrpSpPr>
          <p:grpSpPr bwMode="auto">
            <a:xfrm rot="1207927" flipV="1">
              <a:off x="1326" y="606"/>
              <a:ext cx="502" cy="248"/>
              <a:chOff x="2256" y="3408"/>
              <a:chExt cx="502" cy="248"/>
            </a:xfrm>
          </p:grpSpPr>
          <p:sp>
            <p:nvSpPr>
              <p:cNvPr id="234" name="Oval 213"/>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35" name="Freeform 214"/>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15" name="Group 215"/>
            <p:cNvGrpSpPr>
              <a:grpSpLocks/>
            </p:cNvGrpSpPr>
            <p:nvPr/>
          </p:nvGrpSpPr>
          <p:grpSpPr bwMode="auto">
            <a:xfrm>
              <a:off x="1296" y="580"/>
              <a:ext cx="496" cy="248"/>
              <a:chOff x="2400" y="3984"/>
              <a:chExt cx="496" cy="248"/>
            </a:xfrm>
          </p:grpSpPr>
          <p:sp>
            <p:nvSpPr>
              <p:cNvPr id="232" name="Oval 216"/>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33" name="Freeform 217"/>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216" name="Oval 218"/>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217" name="Group 219"/>
            <p:cNvGrpSpPr>
              <a:grpSpLocks/>
            </p:cNvGrpSpPr>
            <p:nvPr/>
          </p:nvGrpSpPr>
          <p:grpSpPr bwMode="auto">
            <a:xfrm>
              <a:off x="1392" y="612"/>
              <a:ext cx="332" cy="310"/>
              <a:chOff x="4822" y="3824"/>
              <a:chExt cx="332" cy="310"/>
            </a:xfrm>
          </p:grpSpPr>
          <p:sp>
            <p:nvSpPr>
              <p:cNvPr id="230" name="Oval 220"/>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31" name="Freeform 221"/>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218" name="Group 222"/>
            <p:cNvGrpSpPr>
              <a:grpSpLocks/>
            </p:cNvGrpSpPr>
            <p:nvPr/>
          </p:nvGrpSpPr>
          <p:grpSpPr bwMode="auto">
            <a:xfrm>
              <a:off x="1152" y="603"/>
              <a:ext cx="912" cy="475"/>
              <a:chOff x="1152" y="603"/>
              <a:chExt cx="912" cy="475"/>
            </a:xfrm>
          </p:grpSpPr>
          <p:grpSp>
            <p:nvGrpSpPr>
              <p:cNvPr id="225" name="Group 223"/>
              <p:cNvGrpSpPr>
                <a:grpSpLocks/>
              </p:cNvGrpSpPr>
              <p:nvPr/>
            </p:nvGrpSpPr>
            <p:grpSpPr bwMode="auto">
              <a:xfrm rot="7446075" flipH="1">
                <a:off x="1131" y="681"/>
                <a:ext cx="418" cy="375"/>
                <a:chOff x="3024" y="3408"/>
                <a:chExt cx="418" cy="375"/>
              </a:xfrm>
            </p:grpSpPr>
            <p:sp>
              <p:nvSpPr>
                <p:cNvPr id="228" name="Oval 224"/>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29" name="Freeform 225"/>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226" name="Freeform 226"/>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227" name="Oval 227"/>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219" name="Oval 228"/>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20" name="Oval 229"/>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21" name="Oval 230"/>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22" name="Oval 231"/>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23" name="Oval 232"/>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24" name="Oval 233"/>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40" name="Group 234"/>
          <p:cNvGrpSpPr>
            <a:grpSpLocks/>
          </p:cNvGrpSpPr>
          <p:nvPr/>
        </p:nvGrpSpPr>
        <p:grpSpPr bwMode="auto">
          <a:xfrm>
            <a:off x="5791200" y="4343400"/>
            <a:ext cx="1371600" cy="1371600"/>
            <a:chOff x="1152" y="462"/>
            <a:chExt cx="912" cy="616"/>
          </a:xfrm>
        </p:grpSpPr>
        <p:grpSp>
          <p:nvGrpSpPr>
            <p:cNvPr id="241" name="Group 235"/>
            <p:cNvGrpSpPr>
              <a:grpSpLocks/>
            </p:cNvGrpSpPr>
            <p:nvPr/>
          </p:nvGrpSpPr>
          <p:grpSpPr bwMode="auto">
            <a:xfrm>
              <a:off x="1404" y="516"/>
              <a:ext cx="354" cy="496"/>
              <a:chOff x="1218" y="3332"/>
              <a:chExt cx="354" cy="496"/>
            </a:xfrm>
          </p:grpSpPr>
          <p:sp>
            <p:nvSpPr>
              <p:cNvPr id="267" name="Oval 236"/>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68" name="Freeform 237"/>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42" name="Group 238"/>
            <p:cNvGrpSpPr>
              <a:grpSpLocks/>
            </p:cNvGrpSpPr>
            <p:nvPr/>
          </p:nvGrpSpPr>
          <p:grpSpPr bwMode="auto">
            <a:xfrm>
              <a:off x="1464" y="462"/>
              <a:ext cx="248" cy="496"/>
              <a:chOff x="1872" y="3264"/>
              <a:chExt cx="248" cy="496"/>
            </a:xfrm>
          </p:grpSpPr>
          <p:sp>
            <p:nvSpPr>
              <p:cNvPr id="265" name="Oval 239"/>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66" name="Freeform 240"/>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43" name="Group 241"/>
            <p:cNvGrpSpPr>
              <a:grpSpLocks/>
            </p:cNvGrpSpPr>
            <p:nvPr/>
          </p:nvGrpSpPr>
          <p:grpSpPr bwMode="auto">
            <a:xfrm rot="1207927" flipV="1">
              <a:off x="1326" y="606"/>
              <a:ext cx="502" cy="248"/>
              <a:chOff x="2256" y="3408"/>
              <a:chExt cx="502" cy="248"/>
            </a:xfrm>
          </p:grpSpPr>
          <p:sp>
            <p:nvSpPr>
              <p:cNvPr id="263" name="Oval 242"/>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64" name="Freeform 243"/>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44" name="Group 244"/>
            <p:cNvGrpSpPr>
              <a:grpSpLocks/>
            </p:cNvGrpSpPr>
            <p:nvPr/>
          </p:nvGrpSpPr>
          <p:grpSpPr bwMode="auto">
            <a:xfrm>
              <a:off x="1296" y="580"/>
              <a:ext cx="496" cy="248"/>
              <a:chOff x="2400" y="3984"/>
              <a:chExt cx="496" cy="248"/>
            </a:xfrm>
          </p:grpSpPr>
          <p:sp>
            <p:nvSpPr>
              <p:cNvPr id="261" name="Oval 245"/>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62" name="Freeform 246"/>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245" name="Oval 247"/>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246" name="Group 248"/>
            <p:cNvGrpSpPr>
              <a:grpSpLocks/>
            </p:cNvGrpSpPr>
            <p:nvPr/>
          </p:nvGrpSpPr>
          <p:grpSpPr bwMode="auto">
            <a:xfrm>
              <a:off x="1392" y="612"/>
              <a:ext cx="332" cy="310"/>
              <a:chOff x="4822" y="3824"/>
              <a:chExt cx="332" cy="310"/>
            </a:xfrm>
          </p:grpSpPr>
          <p:sp>
            <p:nvSpPr>
              <p:cNvPr id="259" name="Oval 249"/>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60" name="Freeform 250"/>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247" name="Group 251"/>
            <p:cNvGrpSpPr>
              <a:grpSpLocks/>
            </p:cNvGrpSpPr>
            <p:nvPr/>
          </p:nvGrpSpPr>
          <p:grpSpPr bwMode="auto">
            <a:xfrm>
              <a:off x="1152" y="603"/>
              <a:ext cx="912" cy="475"/>
              <a:chOff x="1152" y="603"/>
              <a:chExt cx="912" cy="475"/>
            </a:xfrm>
          </p:grpSpPr>
          <p:grpSp>
            <p:nvGrpSpPr>
              <p:cNvPr id="254" name="Group 252"/>
              <p:cNvGrpSpPr>
                <a:grpSpLocks/>
              </p:cNvGrpSpPr>
              <p:nvPr/>
            </p:nvGrpSpPr>
            <p:grpSpPr bwMode="auto">
              <a:xfrm rot="7446075" flipH="1">
                <a:off x="1131" y="681"/>
                <a:ext cx="418" cy="375"/>
                <a:chOff x="3024" y="3408"/>
                <a:chExt cx="418" cy="375"/>
              </a:xfrm>
            </p:grpSpPr>
            <p:sp>
              <p:nvSpPr>
                <p:cNvPr id="257" name="Oval 253"/>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58" name="Freeform 254"/>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255" name="Freeform 255"/>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256" name="Oval 256"/>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248" name="Oval 257"/>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49" name="Oval 258"/>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50" name="Oval 259"/>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51" name="Oval 260"/>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52" name="Oval 261"/>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53" name="Oval 262"/>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69" name="Group 263"/>
          <p:cNvGrpSpPr>
            <a:grpSpLocks/>
          </p:cNvGrpSpPr>
          <p:nvPr/>
        </p:nvGrpSpPr>
        <p:grpSpPr bwMode="auto">
          <a:xfrm rot="-3907649">
            <a:off x="3733800" y="762000"/>
            <a:ext cx="1752600" cy="2514600"/>
            <a:chOff x="1152" y="462"/>
            <a:chExt cx="912" cy="616"/>
          </a:xfrm>
        </p:grpSpPr>
        <p:grpSp>
          <p:nvGrpSpPr>
            <p:cNvPr id="270" name="Group 264"/>
            <p:cNvGrpSpPr>
              <a:grpSpLocks/>
            </p:cNvGrpSpPr>
            <p:nvPr/>
          </p:nvGrpSpPr>
          <p:grpSpPr bwMode="auto">
            <a:xfrm>
              <a:off x="1404" y="516"/>
              <a:ext cx="354" cy="496"/>
              <a:chOff x="1218" y="3332"/>
              <a:chExt cx="354" cy="496"/>
            </a:xfrm>
          </p:grpSpPr>
          <p:sp>
            <p:nvSpPr>
              <p:cNvPr id="296" name="Oval 265"/>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97" name="Freeform 266"/>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71" name="Group 267"/>
            <p:cNvGrpSpPr>
              <a:grpSpLocks/>
            </p:cNvGrpSpPr>
            <p:nvPr/>
          </p:nvGrpSpPr>
          <p:grpSpPr bwMode="auto">
            <a:xfrm>
              <a:off x="1464" y="462"/>
              <a:ext cx="248" cy="496"/>
              <a:chOff x="1872" y="3264"/>
              <a:chExt cx="248" cy="496"/>
            </a:xfrm>
          </p:grpSpPr>
          <p:sp>
            <p:nvSpPr>
              <p:cNvPr id="294" name="Oval 268"/>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95" name="Freeform 269"/>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72" name="Group 270"/>
            <p:cNvGrpSpPr>
              <a:grpSpLocks/>
            </p:cNvGrpSpPr>
            <p:nvPr/>
          </p:nvGrpSpPr>
          <p:grpSpPr bwMode="auto">
            <a:xfrm rot="1207927" flipV="1">
              <a:off x="1326" y="606"/>
              <a:ext cx="502" cy="248"/>
              <a:chOff x="2256" y="3408"/>
              <a:chExt cx="502" cy="248"/>
            </a:xfrm>
          </p:grpSpPr>
          <p:sp>
            <p:nvSpPr>
              <p:cNvPr id="292" name="Oval 271"/>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93" name="Freeform 272"/>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273" name="Group 273"/>
            <p:cNvGrpSpPr>
              <a:grpSpLocks/>
            </p:cNvGrpSpPr>
            <p:nvPr/>
          </p:nvGrpSpPr>
          <p:grpSpPr bwMode="auto">
            <a:xfrm>
              <a:off x="1296" y="580"/>
              <a:ext cx="496" cy="248"/>
              <a:chOff x="2400" y="3984"/>
              <a:chExt cx="496" cy="248"/>
            </a:xfrm>
          </p:grpSpPr>
          <p:sp>
            <p:nvSpPr>
              <p:cNvPr id="290" name="Oval 274"/>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91" name="Freeform 275"/>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274" name="Oval 276"/>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275" name="Group 277"/>
            <p:cNvGrpSpPr>
              <a:grpSpLocks/>
            </p:cNvGrpSpPr>
            <p:nvPr/>
          </p:nvGrpSpPr>
          <p:grpSpPr bwMode="auto">
            <a:xfrm>
              <a:off x="1392" y="612"/>
              <a:ext cx="332" cy="310"/>
              <a:chOff x="4822" y="3824"/>
              <a:chExt cx="332" cy="310"/>
            </a:xfrm>
          </p:grpSpPr>
          <p:sp>
            <p:nvSpPr>
              <p:cNvPr id="288" name="Oval 278"/>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89" name="Freeform 279"/>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276" name="Group 280"/>
            <p:cNvGrpSpPr>
              <a:grpSpLocks/>
            </p:cNvGrpSpPr>
            <p:nvPr/>
          </p:nvGrpSpPr>
          <p:grpSpPr bwMode="auto">
            <a:xfrm>
              <a:off x="1152" y="603"/>
              <a:ext cx="912" cy="475"/>
              <a:chOff x="1152" y="603"/>
              <a:chExt cx="912" cy="475"/>
            </a:xfrm>
          </p:grpSpPr>
          <p:grpSp>
            <p:nvGrpSpPr>
              <p:cNvPr id="283" name="Group 281"/>
              <p:cNvGrpSpPr>
                <a:grpSpLocks/>
              </p:cNvGrpSpPr>
              <p:nvPr/>
            </p:nvGrpSpPr>
            <p:grpSpPr bwMode="auto">
              <a:xfrm rot="7446075" flipH="1">
                <a:off x="1131" y="681"/>
                <a:ext cx="418" cy="375"/>
                <a:chOff x="3024" y="3408"/>
                <a:chExt cx="418" cy="375"/>
              </a:xfrm>
            </p:grpSpPr>
            <p:sp>
              <p:nvSpPr>
                <p:cNvPr id="286" name="Oval 282"/>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87" name="Freeform 283"/>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284" name="Freeform 284"/>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285" name="Oval 285"/>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277" name="Oval 286"/>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78" name="Oval 287"/>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79" name="Oval 288"/>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80" name="Oval 289"/>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81" name="Oval 290"/>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282" name="Oval 291"/>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298" name="Group 292"/>
          <p:cNvGrpSpPr>
            <a:grpSpLocks/>
          </p:cNvGrpSpPr>
          <p:nvPr/>
        </p:nvGrpSpPr>
        <p:grpSpPr bwMode="auto">
          <a:xfrm rot="-3907649">
            <a:off x="3733800" y="2438400"/>
            <a:ext cx="1752600" cy="2514600"/>
            <a:chOff x="1152" y="462"/>
            <a:chExt cx="912" cy="616"/>
          </a:xfrm>
        </p:grpSpPr>
        <p:grpSp>
          <p:nvGrpSpPr>
            <p:cNvPr id="299" name="Group 293"/>
            <p:cNvGrpSpPr>
              <a:grpSpLocks/>
            </p:cNvGrpSpPr>
            <p:nvPr/>
          </p:nvGrpSpPr>
          <p:grpSpPr bwMode="auto">
            <a:xfrm>
              <a:off x="1404" y="516"/>
              <a:ext cx="354" cy="496"/>
              <a:chOff x="1218" y="3332"/>
              <a:chExt cx="354" cy="496"/>
            </a:xfrm>
          </p:grpSpPr>
          <p:sp>
            <p:nvSpPr>
              <p:cNvPr id="325" name="Oval 294"/>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26" name="Freeform 295"/>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00" name="Group 296"/>
            <p:cNvGrpSpPr>
              <a:grpSpLocks/>
            </p:cNvGrpSpPr>
            <p:nvPr/>
          </p:nvGrpSpPr>
          <p:grpSpPr bwMode="auto">
            <a:xfrm>
              <a:off x="1464" y="462"/>
              <a:ext cx="248" cy="496"/>
              <a:chOff x="1872" y="3264"/>
              <a:chExt cx="248" cy="496"/>
            </a:xfrm>
          </p:grpSpPr>
          <p:sp>
            <p:nvSpPr>
              <p:cNvPr id="323" name="Oval 297"/>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24" name="Freeform 298"/>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01" name="Group 299"/>
            <p:cNvGrpSpPr>
              <a:grpSpLocks/>
            </p:cNvGrpSpPr>
            <p:nvPr/>
          </p:nvGrpSpPr>
          <p:grpSpPr bwMode="auto">
            <a:xfrm rot="1207927" flipV="1">
              <a:off x="1326" y="606"/>
              <a:ext cx="502" cy="248"/>
              <a:chOff x="2256" y="3408"/>
              <a:chExt cx="502" cy="248"/>
            </a:xfrm>
          </p:grpSpPr>
          <p:sp>
            <p:nvSpPr>
              <p:cNvPr id="321" name="Oval 300"/>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22" name="Freeform 301"/>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02" name="Group 302"/>
            <p:cNvGrpSpPr>
              <a:grpSpLocks/>
            </p:cNvGrpSpPr>
            <p:nvPr/>
          </p:nvGrpSpPr>
          <p:grpSpPr bwMode="auto">
            <a:xfrm>
              <a:off x="1296" y="580"/>
              <a:ext cx="496" cy="248"/>
              <a:chOff x="2400" y="3984"/>
              <a:chExt cx="496" cy="248"/>
            </a:xfrm>
          </p:grpSpPr>
          <p:sp>
            <p:nvSpPr>
              <p:cNvPr id="319" name="Oval 303"/>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20" name="Freeform 304"/>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303" name="Oval 305"/>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304" name="Group 306"/>
            <p:cNvGrpSpPr>
              <a:grpSpLocks/>
            </p:cNvGrpSpPr>
            <p:nvPr/>
          </p:nvGrpSpPr>
          <p:grpSpPr bwMode="auto">
            <a:xfrm>
              <a:off x="1392" y="612"/>
              <a:ext cx="332" cy="310"/>
              <a:chOff x="4822" y="3824"/>
              <a:chExt cx="332" cy="310"/>
            </a:xfrm>
          </p:grpSpPr>
          <p:sp>
            <p:nvSpPr>
              <p:cNvPr id="317" name="Oval 307"/>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18" name="Freeform 308"/>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305" name="Group 309"/>
            <p:cNvGrpSpPr>
              <a:grpSpLocks/>
            </p:cNvGrpSpPr>
            <p:nvPr/>
          </p:nvGrpSpPr>
          <p:grpSpPr bwMode="auto">
            <a:xfrm>
              <a:off x="1152" y="603"/>
              <a:ext cx="912" cy="475"/>
              <a:chOff x="1152" y="603"/>
              <a:chExt cx="912" cy="475"/>
            </a:xfrm>
          </p:grpSpPr>
          <p:grpSp>
            <p:nvGrpSpPr>
              <p:cNvPr id="312" name="Group 310"/>
              <p:cNvGrpSpPr>
                <a:grpSpLocks/>
              </p:cNvGrpSpPr>
              <p:nvPr/>
            </p:nvGrpSpPr>
            <p:grpSpPr bwMode="auto">
              <a:xfrm rot="7446075" flipH="1">
                <a:off x="1131" y="681"/>
                <a:ext cx="418" cy="375"/>
                <a:chOff x="3024" y="3408"/>
                <a:chExt cx="418" cy="375"/>
              </a:xfrm>
            </p:grpSpPr>
            <p:sp>
              <p:nvSpPr>
                <p:cNvPr id="315" name="Oval 311"/>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16" name="Freeform 312"/>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313" name="Freeform 313"/>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314" name="Oval 314"/>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306" name="Oval 315"/>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07" name="Oval 316"/>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08" name="Oval 317"/>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09" name="Oval 318"/>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10" name="Oval 319"/>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11" name="Oval 320"/>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27" name="Group 321"/>
          <p:cNvGrpSpPr>
            <a:grpSpLocks/>
          </p:cNvGrpSpPr>
          <p:nvPr/>
        </p:nvGrpSpPr>
        <p:grpSpPr bwMode="auto">
          <a:xfrm rot="-3907649">
            <a:off x="3886200" y="3962400"/>
            <a:ext cx="1752600" cy="2514600"/>
            <a:chOff x="1152" y="462"/>
            <a:chExt cx="912" cy="616"/>
          </a:xfrm>
        </p:grpSpPr>
        <p:grpSp>
          <p:nvGrpSpPr>
            <p:cNvPr id="328" name="Group 322"/>
            <p:cNvGrpSpPr>
              <a:grpSpLocks/>
            </p:cNvGrpSpPr>
            <p:nvPr/>
          </p:nvGrpSpPr>
          <p:grpSpPr bwMode="auto">
            <a:xfrm>
              <a:off x="1404" y="516"/>
              <a:ext cx="354" cy="496"/>
              <a:chOff x="1218" y="3332"/>
              <a:chExt cx="354" cy="496"/>
            </a:xfrm>
          </p:grpSpPr>
          <p:sp>
            <p:nvSpPr>
              <p:cNvPr id="354" name="Oval 323"/>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5" name="Freeform 324"/>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29" name="Group 325"/>
            <p:cNvGrpSpPr>
              <a:grpSpLocks/>
            </p:cNvGrpSpPr>
            <p:nvPr/>
          </p:nvGrpSpPr>
          <p:grpSpPr bwMode="auto">
            <a:xfrm>
              <a:off x="1464" y="462"/>
              <a:ext cx="248" cy="496"/>
              <a:chOff x="1872" y="3264"/>
              <a:chExt cx="248" cy="496"/>
            </a:xfrm>
          </p:grpSpPr>
          <p:sp>
            <p:nvSpPr>
              <p:cNvPr id="352" name="Oval 326"/>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3" name="Freeform 327"/>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30" name="Group 328"/>
            <p:cNvGrpSpPr>
              <a:grpSpLocks/>
            </p:cNvGrpSpPr>
            <p:nvPr/>
          </p:nvGrpSpPr>
          <p:grpSpPr bwMode="auto">
            <a:xfrm rot="1207927" flipV="1">
              <a:off x="1326" y="606"/>
              <a:ext cx="502" cy="248"/>
              <a:chOff x="2256" y="3408"/>
              <a:chExt cx="502" cy="248"/>
            </a:xfrm>
          </p:grpSpPr>
          <p:sp>
            <p:nvSpPr>
              <p:cNvPr id="350" name="Oval 329"/>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51" name="Freeform 330"/>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31" name="Group 331"/>
            <p:cNvGrpSpPr>
              <a:grpSpLocks/>
            </p:cNvGrpSpPr>
            <p:nvPr/>
          </p:nvGrpSpPr>
          <p:grpSpPr bwMode="auto">
            <a:xfrm>
              <a:off x="1296" y="580"/>
              <a:ext cx="496" cy="248"/>
              <a:chOff x="2400" y="3984"/>
              <a:chExt cx="496" cy="248"/>
            </a:xfrm>
          </p:grpSpPr>
          <p:sp>
            <p:nvSpPr>
              <p:cNvPr id="348" name="Oval 332"/>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9" name="Freeform 333"/>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332" name="Oval 334"/>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333" name="Group 335"/>
            <p:cNvGrpSpPr>
              <a:grpSpLocks/>
            </p:cNvGrpSpPr>
            <p:nvPr/>
          </p:nvGrpSpPr>
          <p:grpSpPr bwMode="auto">
            <a:xfrm>
              <a:off x="1392" y="612"/>
              <a:ext cx="332" cy="310"/>
              <a:chOff x="4822" y="3824"/>
              <a:chExt cx="332" cy="310"/>
            </a:xfrm>
          </p:grpSpPr>
          <p:sp>
            <p:nvSpPr>
              <p:cNvPr id="346" name="Oval 336"/>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7" name="Freeform 337"/>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334" name="Group 338"/>
            <p:cNvGrpSpPr>
              <a:grpSpLocks/>
            </p:cNvGrpSpPr>
            <p:nvPr/>
          </p:nvGrpSpPr>
          <p:grpSpPr bwMode="auto">
            <a:xfrm>
              <a:off x="1152" y="603"/>
              <a:ext cx="912" cy="475"/>
              <a:chOff x="1152" y="603"/>
              <a:chExt cx="912" cy="475"/>
            </a:xfrm>
          </p:grpSpPr>
          <p:grpSp>
            <p:nvGrpSpPr>
              <p:cNvPr id="341" name="Group 339"/>
              <p:cNvGrpSpPr>
                <a:grpSpLocks/>
              </p:cNvGrpSpPr>
              <p:nvPr/>
            </p:nvGrpSpPr>
            <p:grpSpPr bwMode="auto">
              <a:xfrm rot="7446075" flipH="1">
                <a:off x="1131" y="681"/>
                <a:ext cx="418" cy="375"/>
                <a:chOff x="3024" y="3408"/>
                <a:chExt cx="418" cy="375"/>
              </a:xfrm>
            </p:grpSpPr>
            <p:sp>
              <p:nvSpPr>
                <p:cNvPr id="344" name="Oval 340"/>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5" name="Freeform 341"/>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342" name="Freeform 342"/>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343" name="Oval 343"/>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335" name="Oval 344"/>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36" name="Oval 345"/>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37" name="Oval 346"/>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38" name="Oval 347"/>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39" name="Oval 348"/>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40" name="Oval 349"/>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56" name="Group 350"/>
          <p:cNvGrpSpPr>
            <a:grpSpLocks/>
          </p:cNvGrpSpPr>
          <p:nvPr/>
        </p:nvGrpSpPr>
        <p:grpSpPr bwMode="auto">
          <a:xfrm rot="-3907649">
            <a:off x="2181225" y="-352425"/>
            <a:ext cx="2724150" cy="2971800"/>
            <a:chOff x="1152" y="462"/>
            <a:chExt cx="912" cy="616"/>
          </a:xfrm>
        </p:grpSpPr>
        <p:grpSp>
          <p:nvGrpSpPr>
            <p:cNvPr id="357" name="Group 351"/>
            <p:cNvGrpSpPr>
              <a:grpSpLocks/>
            </p:cNvGrpSpPr>
            <p:nvPr/>
          </p:nvGrpSpPr>
          <p:grpSpPr bwMode="auto">
            <a:xfrm>
              <a:off x="1404" y="516"/>
              <a:ext cx="354" cy="496"/>
              <a:chOff x="1218" y="3332"/>
              <a:chExt cx="354" cy="496"/>
            </a:xfrm>
          </p:grpSpPr>
          <p:sp>
            <p:nvSpPr>
              <p:cNvPr id="383" name="Oval 352"/>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84" name="Freeform 353"/>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58" name="Group 354"/>
            <p:cNvGrpSpPr>
              <a:grpSpLocks/>
            </p:cNvGrpSpPr>
            <p:nvPr/>
          </p:nvGrpSpPr>
          <p:grpSpPr bwMode="auto">
            <a:xfrm>
              <a:off x="1464" y="462"/>
              <a:ext cx="248" cy="496"/>
              <a:chOff x="1872" y="3264"/>
              <a:chExt cx="248" cy="496"/>
            </a:xfrm>
          </p:grpSpPr>
          <p:sp>
            <p:nvSpPr>
              <p:cNvPr id="381" name="Oval 355"/>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82" name="Freeform 356"/>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59" name="Group 357"/>
            <p:cNvGrpSpPr>
              <a:grpSpLocks/>
            </p:cNvGrpSpPr>
            <p:nvPr/>
          </p:nvGrpSpPr>
          <p:grpSpPr bwMode="auto">
            <a:xfrm rot="1207927" flipV="1">
              <a:off x="1326" y="606"/>
              <a:ext cx="502" cy="248"/>
              <a:chOff x="2256" y="3408"/>
              <a:chExt cx="502" cy="248"/>
            </a:xfrm>
          </p:grpSpPr>
          <p:sp>
            <p:nvSpPr>
              <p:cNvPr id="379" name="Oval 358"/>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80" name="Freeform 359"/>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60" name="Group 360"/>
            <p:cNvGrpSpPr>
              <a:grpSpLocks/>
            </p:cNvGrpSpPr>
            <p:nvPr/>
          </p:nvGrpSpPr>
          <p:grpSpPr bwMode="auto">
            <a:xfrm>
              <a:off x="1296" y="580"/>
              <a:ext cx="496" cy="248"/>
              <a:chOff x="2400" y="3984"/>
              <a:chExt cx="496" cy="248"/>
            </a:xfrm>
          </p:grpSpPr>
          <p:sp>
            <p:nvSpPr>
              <p:cNvPr id="377" name="Oval 361"/>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78" name="Freeform 362"/>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361" name="Oval 363"/>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362" name="Group 364"/>
            <p:cNvGrpSpPr>
              <a:grpSpLocks/>
            </p:cNvGrpSpPr>
            <p:nvPr/>
          </p:nvGrpSpPr>
          <p:grpSpPr bwMode="auto">
            <a:xfrm>
              <a:off x="1392" y="612"/>
              <a:ext cx="332" cy="310"/>
              <a:chOff x="4822" y="3824"/>
              <a:chExt cx="332" cy="310"/>
            </a:xfrm>
          </p:grpSpPr>
          <p:sp>
            <p:nvSpPr>
              <p:cNvPr id="375" name="Oval 365"/>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76" name="Freeform 366"/>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363" name="Group 367"/>
            <p:cNvGrpSpPr>
              <a:grpSpLocks/>
            </p:cNvGrpSpPr>
            <p:nvPr/>
          </p:nvGrpSpPr>
          <p:grpSpPr bwMode="auto">
            <a:xfrm>
              <a:off x="1152" y="603"/>
              <a:ext cx="912" cy="475"/>
              <a:chOff x="1152" y="603"/>
              <a:chExt cx="912" cy="475"/>
            </a:xfrm>
          </p:grpSpPr>
          <p:grpSp>
            <p:nvGrpSpPr>
              <p:cNvPr id="370" name="Group 368"/>
              <p:cNvGrpSpPr>
                <a:grpSpLocks/>
              </p:cNvGrpSpPr>
              <p:nvPr/>
            </p:nvGrpSpPr>
            <p:grpSpPr bwMode="auto">
              <a:xfrm rot="7446075" flipH="1">
                <a:off x="1131" y="681"/>
                <a:ext cx="418" cy="375"/>
                <a:chOff x="3024" y="3408"/>
                <a:chExt cx="418" cy="375"/>
              </a:xfrm>
            </p:grpSpPr>
            <p:sp>
              <p:nvSpPr>
                <p:cNvPr id="373" name="Oval 369"/>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74" name="Freeform 370"/>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371" name="Freeform 371"/>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372" name="Oval 372"/>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364" name="Oval 373"/>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65" name="Oval 374"/>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66" name="Oval 375"/>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67" name="Oval 376"/>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68" name="Oval 377"/>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69" name="Oval 378"/>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385" name="Group 379"/>
          <p:cNvGrpSpPr>
            <a:grpSpLocks/>
          </p:cNvGrpSpPr>
          <p:nvPr/>
        </p:nvGrpSpPr>
        <p:grpSpPr bwMode="auto">
          <a:xfrm rot="-3907649">
            <a:off x="1855788" y="2259013"/>
            <a:ext cx="2768600" cy="2974975"/>
            <a:chOff x="1152" y="462"/>
            <a:chExt cx="912" cy="616"/>
          </a:xfrm>
        </p:grpSpPr>
        <p:grpSp>
          <p:nvGrpSpPr>
            <p:cNvPr id="386" name="Group 380"/>
            <p:cNvGrpSpPr>
              <a:grpSpLocks/>
            </p:cNvGrpSpPr>
            <p:nvPr/>
          </p:nvGrpSpPr>
          <p:grpSpPr bwMode="auto">
            <a:xfrm>
              <a:off x="1404" y="516"/>
              <a:ext cx="354" cy="496"/>
              <a:chOff x="1218" y="3332"/>
              <a:chExt cx="354" cy="496"/>
            </a:xfrm>
          </p:grpSpPr>
          <p:sp>
            <p:nvSpPr>
              <p:cNvPr id="412" name="Oval 381"/>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13" name="Freeform 382"/>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87" name="Group 383"/>
            <p:cNvGrpSpPr>
              <a:grpSpLocks/>
            </p:cNvGrpSpPr>
            <p:nvPr/>
          </p:nvGrpSpPr>
          <p:grpSpPr bwMode="auto">
            <a:xfrm>
              <a:off x="1464" y="462"/>
              <a:ext cx="248" cy="496"/>
              <a:chOff x="1872" y="3264"/>
              <a:chExt cx="248" cy="496"/>
            </a:xfrm>
          </p:grpSpPr>
          <p:sp>
            <p:nvSpPr>
              <p:cNvPr id="410" name="Oval 384"/>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11" name="Freeform 385"/>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88" name="Group 386"/>
            <p:cNvGrpSpPr>
              <a:grpSpLocks/>
            </p:cNvGrpSpPr>
            <p:nvPr/>
          </p:nvGrpSpPr>
          <p:grpSpPr bwMode="auto">
            <a:xfrm rot="1207927" flipV="1">
              <a:off x="1326" y="606"/>
              <a:ext cx="502" cy="248"/>
              <a:chOff x="2256" y="3408"/>
              <a:chExt cx="502" cy="248"/>
            </a:xfrm>
          </p:grpSpPr>
          <p:sp>
            <p:nvSpPr>
              <p:cNvPr id="408" name="Oval 387"/>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09" name="Freeform 388"/>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389" name="Group 389"/>
            <p:cNvGrpSpPr>
              <a:grpSpLocks/>
            </p:cNvGrpSpPr>
            <p:nvPr/>
          </p:nvGrpSpPr>
          <p:grpSpPr bwMode="auto">
            <a:xfrm>
              <a:off x="1296" y="580"/>
              <a:ext cx="496" cy="248"/>
              <a:chOff x="2400" y="3984"/>
              <a:chExt cx="496" cy="248"/>
            </a:xfrm>
          </p:grpSpPr>
          <p:sp>
            <p:nvSpPr>
              <p:cNvPr id="406" name="Oval 390"/>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07" name="Freeform 391"/>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390" name="Oval 392"/>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391" name="Group 393"/>
            <p:cNvGrpSpPr>
              <a:grpSpLocks/>
            </p:cNvGrpSpPr>
            <p:nvPr/>
          </p:nvGrpSpPr>
          <p:grpSpPr bwMode="auto">
            <a:xfrm>
              <a:off x="1392" y="612"/>
              <a:ext cx="332" cy="310"/>
              <a:chOff x="4822" y="3824"/>
              <a:chExt cx="332" cy="310"/>
            </a:xfrm>
          </p:grpSpPr>
          <p:sp>
            <p:nvSpPr>
              <p:cNvPr id="404" name="Oval 394"/>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05" name="Freeform 395"/>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392" name="Group 396"/>
            <p:cNvGrpSpPr>
              <a:grpSpLocks/>
            </p:cNvGrpSpPr>
            <p:nvPr/>
          </p:nvGrpSpPr>
          <p:grpSpPr bwMode="auto">
            <a:xfrm>
              <a:off x="1152" y="603"/>
              <a:ext cx="912" cy="475"/>
              <a:chOff x="1152" y="603"/>
              <a:chExt cx="912" cy="475"/>
            </a:xfrm>
          </p:grpSpPr>
          <p:grpSp>
            <p:nvGrpSpPr>
              <p:cNvPr id="399" name="Group 397"/>
              <p:cNvGrpSpPr>
                <a:grpSpLocks/>
              </p:cNvGrpSpPr>
              <p:nvPr/>
            </p:nvGrpSpPr>
            <p:grpSpPr bwMode="auto">
              <a:xfrm rot="7446075" flipH="1">
                <a:off x="1131" y="681"/>
                <a:ext cx="418" cy="375"/>
                <a:chOff x="3024" y="3408"/>
                <a:chExt cx="418" cy="375"/>
              </a:xfrm>
            </p:grpSpPr>
            <p:sp>
              <p:nvSpPr>
                <p:cNvPr id="402" name="Oval 398"/>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03" name="Freeform 399"/>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400" name="Freeform 400"/>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401" name="Oval 401"/>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393" name="Oval 402"/>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94" name="Oval 403"/>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95" name="Oval 404"/>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96" name="Oval 405"/>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97" name="Oval 406"/>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398" name="Oval 407"/>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414" name="Group 408"/>
          <p:cNvGrpSpPr>
            <a:grpSpLocks/>
          </p:cNvGrpSpPr>
          <p:nvPr/>
        </p:nvGrpSpPr>
        <p:grpSpPr bwMode="auto">
          <a:xfrm rot="-3907649">
            <a:off x="2157413" y="4700588"/>
            <a:ext cx="2774950" cy="2974975"/>
            <a:chOff x="1152" y="462"/>
            <a:chExt cx="912" cy="616"/>
          </a:xfrm>
        </p:grpSpPr>
        <p:grpSp>
          <p:nvGrpSpPr>
            <p:cNvPr id="415" name="Group 409"/>
            <p:cNvGrpSpPr>
              <a:grpSpLocks/>
            </p:cNvGrpSpPr>
            <p:nvPr/>
          </p:nvGrpSpPr>
          <p:grpSpPr bwMode="auto">
            <a:xfrm>
              <a:off x="1404" y="516"/>
              <a:ext cx="354" cy="496"/>
              <a:chOff x="1218" y="3332"/>
              <a:chExt cx="354" cy="496"/>
            </a:xfrm>
          </p:grpSpPr>
          <p:sp>
            <p:nvSpPr>
              <p:cNvPr id="441" name="Oval 410"/>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42" name="Freeform 411"/>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16" name="Group 412"/>
            <p:cNvGrpSpPr>
              <a:grpSpLocks/>
            </p:cNvGrpSpPr>
            <p:nvPr/>
          </p:nvGrpSpPr>
          <p:grpSpPr bwMode="auto">
            <a:xfrm>
              <a:off x="1464" y="462"/>
              <a:ext cx="248" cy="496"/>
              <a:chOff x="1872" y="3264"/>
              <a:chExt cx="248" cy="496"/>
            </a:xfrm>
          </p:grpSpPr>
          <p:sp>
            <p:nvSpPr>
              <p:cNvPr id="439" name="Oval 413"/>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40" name="Freeform 414"/>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17" name="Group 415"/>
            <p:cNvGrpSpPr>
              <a:grpSpLocks/>
            </p:cNvGrpSpPr>
            <p:nvPr/>
          </p:nvGrpSpPr>
          <p:grpSpPr bwMode="auto">
            <a:xfrm rot="1207927" flipV="1">
              <a:off x="1326" y="606"/>
              <a:ext cx="502" cy="248"/>
              <a:chOff x="2256" y="3408"/>
              <a:chExt cx="502" cy="248"/>
            </a:xfrm>
          </p:grpSpPr>
          <p:sp>
            <p:nvSpPr>
              <p:cNvPr id="437" name="Oval 416"/>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38" name="Freeform 417"/>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18" name="Group 418"/>
            <p:cNvGrpSpPr>
              <a:grpSpLocks/>
            </p:cNvGrpSpPr>
            <p:nvPr/>
          </p:nvGrpSpPr>
          <p:grpSpPr bwMode="auto">
            <a:xfrm>
              <a:off x="1296" y="580"/>
              <a:ext cx="496" cy="248"/>
              <a:chOff x="2400" y="3984"/>
              <a:chExt cx="496" cy="248"/>
            </a:xfrm>
          </p:grpSpPr>
          <p:sp>
            <p:nvSpPr>
              <p:cNvPr id="435" name="Oval 419"/>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36" name="Freeform 420"/>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419" name="Oval 421"/>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420" name="Group 422"/>
            <p:cNvGrpSpPr>
              <a:grpSpLocks/>
            </p:cNvGrpSpPr>
            <p:nvPr/>
          </p:nvGrpSpPr>
          <p:grpSpPr bwMode="auto">
            <a:xfrm>
              <a:off x="1392" y="612"/>
              <a:ext cx="332" cy="310"/>
              <a:chOff x="4822" y="3824"/>
              <a:chExt cx="332" cy="310"/>
            </a:xfrm>
          </p:grpSpPr>
          <p:sp>
            <p:nvSpPr>
              <p:cNvPr id="433" name="Oval 423"/>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34" name="Freeform 424"/>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421" name="Group 425"/>
            <p:cNvGrpSpPr>
              <a:grpSpLocks/>
            </p:cNvGrpSpPr>
            <p:nvPr/>
          </p:nvGrpSpPr>
          <p:grpSpPr bwMode="auto">
            <a:xfrm>
              <a:off x="1152" y="603"/>
              <a:ext cx="912" cy="475"/>
              <a:chOff x="1152" y="603"/>
              <a:chExt cx="912" cy="475"/>
            </a:xfrm>
          </p:grpSpPr>
          <p:grpSp>
            <p:nvGrpSpPr>
              <p:cNvPr id="428" name="Group 426"/>
              <p:cNvGrpSpPr>
                <a:grpSpLocks/>
              </p:cNvGrpSpPr>
              <p:nvPr/>
            </p:nvGrpSpPr>
            <p:grpSpPr bwMode="auto">
              <a:xfrm rot="7446075" flipH="1">
                <a:off x="1131" y="681"/>
                <a:ext cx="418" cy="375"/>
                <a:chOff x="3024" y="3408"/>
                <a:chExt cx="418" cy="375"/>
              </a:xfrm>
            </p:grpSpPr>
            <p:sp>
              <p:nvSpPr>
                <p:cNvPr id="431" name="Oval 427"/>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32" name="Freeform 428"/>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429" name="Freeform 429"/>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430" name="Oval 430"/>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422" name="Oval 431"/>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23" name="Oval 432"/>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24" name="Oval 433"/>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25" name="Oval 434"/>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26" name="Oval 435"/>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27" name="Oval 436"/>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443" name="Group 437"/>
          <p:cNvGrpSpPr>
            <a:grpSpLocks/>
          </p:cNvGrpSpPr>
          <p:nvPr/>
        </p:nvGrpSpPr>
        <p:grpSpPr bwMode="auto">
          <a:xfrm rot="-3907649">
            <a:off x="4724400" y="457200"/>
            <a:ext cx="1371600" cy="1371600"/>
            <a:chOff x="1152" y="462"/>
            <a:chExt cx="912" cy="616"/>
          </a:xfrm>
        </p:grpSpPr>
        <p:grpSp>
          <p:nvGrpSpPr>
            <p:cNvPr id="444" name="Group 438"/>
            <p:cNvGrpSpPr>
              <a:grpSpLocks/>
            </p:cNvGrpSpPr>
            <p:nvPr/>
          </p:nvGrpSpPr>
          <p:grpSpPr bwMode="auto">
            <a:xfrm>
              <a:off x="1404" y="516"/>
              <a:ext cx="354" cy="496"/>
              <a:chOff x="1218" y="3332"/>
              <a:chExt cx="354" cy="496"/>
            </a:xfrm>
          </p:grpSpPr>
          <p:sp>
            <p:nvSpPr>
              <p:cNvPr id="470" name="Oval 439"/>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71" name="Freeform 440"/>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45" name="Group 441"/>
            <p:cNvGrpSpPr>
              <a:grpSpLocks/>
            </p:cNvGrpSpPr>
            <p:nvPr/>
          </p:nvGrpSpPr>
          <p:grpSpPr bwMode="auto">
            <a:xfrm>
              <a:off x="1464" y="462"/>
              <a:ext cx="248" cy="496"/>
              <a:chOff x="1872" y="3264"/>
              <a:chExt cx="248" cy="496"/>
            </a:xfrm>
          </p:grpSpPr>
          <p:sp>
            <p:nvSpPr>
              <p:cNvPr id="468" name="Oval 442"/>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69" name="Freeform 443"/>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46" name="Group 444"/>
            <p:cNvGrpSpPr>
              <a:grpSpLocks/>
            </p:cNvGrpSpPr>
            <p:nvPr/>
          </p:nvGrpSpPr>
          <p:grpSpPr bwMode="auto">
            <a:xfrm rot="1207927" flipV="1">
              <a:off x="1326" y="606"/>
              <a:ext cx="502" cy="248"/>
              <a:chOff x="2256" y="3408"/>
              <a:chExt cx="502" cy="248"/>
            </a:xfrm>
          </p:grpSpPr>
          <p:sp>
            <p:nvSpPr>
              <p:cNvPr id="466" name="Oval 445"/>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67" name="Freeform 446"/>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47" name="Group 447"/>
            <p:cNvGrpSpPr>
              <a:grpSpLocks/>
            </p:cNvGrpSpPr>
            <p:nvPr/>
          </p:nvGrpSpPr>
          <p:grpSpPr bwMode="auto">
            <a:xfrm>
              <a:off x="1296" y="580"/>
              <a:ext cx="496" cy="248"/>
              <a:chOff x="2400" y="3984"/>
              <a:chExt cx="496" cy="248"/>
            </a:xfrm>
          </p:grpSpPr>
          <p:sp>
            <p:nvSpPr>
              <p:cNvPr id="464" name="Oval 448"/>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65" name="Freeform 449"/>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448" name="Oval 450"/>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449" name="Group 451"/>
            <p:cNvGrpSpPr>
              <a:grpSpLocks/>
            </p:cNvGrpSpPr>
            <p:nvPr/>
          </p:nvGrpSpPr>
          <p:grpSpPr bwMode="auto">
            <a:xfrm>
              <a:off x="1392" y="612"/>
              <a:ext cx="332" cy="310"/>
              <a:chOff x="4822" y="3824"/>
              <a:chExt cx="332" cy="310"/>
            </a:xfrm>
          </p:grpSpPr>
          <p:sp>
            <p:nvSpPr>
              <p:cNvPr id="462" name="Oval 452"/>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63" name="Freeform 453"/>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450" name="Group 454"/>
            <p:cNvGrpSpPr>
              <a:grpSpLocks/>
            </p:cNvGrpSpPr>
            <p:nvPr/>
          </p:nvGrpSpPr>
          <p:grpSpPr bwMode="auto">
            <a:xfrm>
              <a:off x="1152" y="603"/>
              <a:ext cx="912" cy="475"/>
              <a:chOff x="1152" y="603"/>
              <a:chExt cx="912" cy="475"/>
            </a:xfrm>
          </p:grpSpPr>
          <p:grpSp>
            <p:nvGrpSpPr>
              <p:cNvPr id="457" name="Group 455"/>
              <p:cNvGrpSpPr>
                <a:grpSpLocks/>
              </p:cNvGrpSpPr>
              <p:nvPr/>
            </p:nvGrpSpPr>
            <p:grpSpPr bwMode="auto">
              <a:xfrm rot="7446075" flipH="1">
                <a:off x="1131" y="681"/>
                <a:ext cx="418" cy="375"/>
                <a:chOff x="3024" y="3408"/>
                <a:chExt cx="418" cy="375"/>
              </a:xfrm>
            </p:grpSpPr>
            <p:sp>
              <p:nvSpPr>
                <p:cNvPr id="460" name="Oval 456"/>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61" name="Freeform 457"/>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458" name="Freeform 458"/>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459" name="Oval 459"/>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451" name="Oval 460"/>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52" name="Oval 461"/>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53" name="Oval 462"/>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54" name="Oval 463"/>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55" name="Oval 464"/>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56" name="Oval 465"/>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472" name="Group 466"/>
          <p:cNvGrpSpPr>
            <a:grpSpLocks/>
          </p:cNvGrpSpPr>
          <p:nvPr/>
        </p:nvGrpSpPr>
        <p:grpSpPr bwMode="auto">
          <a:xfrm>
            <a:off x="5715000" y="228600"/>
            <a:ext cx="1371600" cy="1371600"/>
            <a:chOff x="1152" y="462"/>
            <a:chExt cx="912" cy="616"/>
          </a:xfrm>
        </p:grpSpPr>
        <p:grpSp>
          <p:nvGrpSpPr>
            <p:cNvPr id="473" name="Group 467"/>
            <p:cNvGrpSpPr>
              <a:grpSpLocks/>
            </p:cNvGrpSpPr>
            <p:nvPr/>
          </p:nvGrpSpPr>
          <p:grpSpPr bwMode="auto">
            <a:xfrm>
              <a:off x="1404" y="516"/>
              <a:ext cx="354" cy="496"/>
              <a:chOff x="1218" y="3332"/>
              <a:chExt cx="354" cy="496"/>
            </a:xfrm>
          </p:grpSpPr>
          <p:sp>
            <p:nvSpPr>
              <p:cNvPr id="499" name="Oval 468"/>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00" name="Freeform 469"/>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74" name="Group 470"/>
            <p:cNvGrpSpPr>
              <a:grpSpLocks/>
            </p:cNvGrpSpPr>
            <p:nvPr/>
          </p:nvGrpSpPr>
          <p:grpSpPr bwMode="auto">
            <a:xfrm>
              <a:off x="1464" y="462"/>
              <a:ext cx="248" cy="496"/>
              <a:chOff x="1872" y="3264"/>
              <a:chExt cx="248" cy="496"/>
            </a:xfrm>
          </p:grpSpPr>
          <p:sp>
            <p:nvSpPr>
              <p:cNvPr id="497" name="Oval 471"/>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98" name="Freeform 472"/>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75" name="Group 473"/>
            <p:cNvGrpSpPr>
              <a:grpSpLocks/>
            </p:cNvGrpSpPr>
            <p:nvPr/>
          </p:nvGrpSpPr>
          <p:grpSpPr bwMode="auto">
            <a:xfrm rot="1207927" flipV="1">
              <a:off x="1326" y="606"/>
              <a:ext cx="502" cy="248"/>
              <a:chOff x="2256" y="3408"/>
              <a:chExt cx="502" cy="248"/>
            </a:xfrm>
          </p:grpSpPr>
          <p:sp>
            <p:nvSpPr>
              <p:cNvPr id="495" name="Oval 474"/>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96" name="Freeform 475"/>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476" name="Group 476"/>
            <p:cNvGrpSpPr>
              <a:grpSpLocks/>
            </p:cNvGrpSpPr>
            <p:nvPr/>
          </p:nvGrpSpPr>
          <p:grpSpPr bwMode="auto">
            <a:xfrm>
              <a:off x="1296" y="580"/>
              <a:ext cx="496" cy="248"/>
              <a:chOff x="2400" y="3984"/>
              <a:chExt cx="496" cy="248"/>
            </a:xfrm>
          </p:grpSpPr>
          <p:sp>
            <p:nvSpPr>
              <p:cNvPr id="493" name="Oval 477"/>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94" name="Freeform 478"/>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477" name="Oval 479"/>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478" name="Group 480"/>
            <p:cNvGrpSpPr>
              <a:grpSpLocks/>
            </p:cNvGrpSpPr>
            <p:nvPr/>
          </p:nvGrpSpPr>
          <p:grpSpPr bwMode="auto">
            <a:xfrm>
              <a:off x="1392" y="612"/>
              <a:ext cx="332" cy="310"/>
              <a:chOff x="4822" y="3824"/>
              <a:chExt cx="332" cy="310"/>
            </a:xfrm>
          </p:grpSpPr>
          <p:sp>
            <p:nvSpPr>
              <p:cNvPr id="491" name="Oval 481"/>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92" name="Freeform 482"/>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479" name="Group 483"/>
            <p:cNvGrpSpPr>
              <a:grpSpLocks/>
            </p:cNvGrpSpPr>
            <p:nvPr/>
          </p:nvGrpSpPr>
          <p:grpSpPr bwMode="auto">
            <a:xfrm>
              <a:off x="1152" y="603"/>
              <a:ext cx="912" cy="475"/>
              <a:chOff x="1152" y="603"/>
              <a:chExt cx="912" cy="475"/>
            </a:xfrm>
          </p:grpSpPr>
          <p:grpSp>
            <p:nvGrpSpPr>
              <p:cNvPr id="486" name="Group 484"/>
              <p:cNvGrpSpPr>
                <a:grpSpLocks/>
              </p:cNvGrpSpPr>
              <p:nvPr/>
            </p:nvGrpSpPr>
            <p:grpSpPr bwMode="auto">
              <a:xfrm rot="7446075" flipH="1">
                <a:off x="1131" y="681"/>
                <a:ext cx="418" cy="375"/>
                <a:chOff x="3024" y="3408"/>
                <a:chExt cx="418" cy="375"/>
              </a:xfrm>
            </p:grpSpPr>
            <p:sp>
              <p:nvSpPr>
                <p:cNvPr id="489" name="Oval 485"/>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90" name="Freeform 486"/>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487" name="Freeform 487"/>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488" name="Oval 488"/>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480" name="Oval 489"/>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81" name="Oval 490"/>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82" name="Oval 491"/>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83" name="Oval 492"/>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84" name="Oval 493"/>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485" name="Oval 494"/>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501" name="Group 495"/>
          <p:cNvGrpSpPr>
            <a:grpSpLocks/>
          </p:cNvGrpSpPr>
          <p:nvPr/>
        </p:nvGrpSpPr>
        <p:grpSpPr bwMode="auto">
          <a:xfrm rot="-3907649">
            <a:off x="4114800" y="5257800"/>
            <a:ext cx="1752600" cy="2514600"/>
            <a:chOff x="1152" y="462"/>
            <a:chExt cx="912" cy="616"/>
          </a:xfrm>
        </p:grpSpPr>
        <p:grpSp>
          <p:nvGrpSpPr>
            <p:cNvPr id="502" name="Group 496"/>
            <p:cNvGrpSpPr>
              <a:grpSpLocks/>
            </p:cNvGrpSpPr>
            <p:nvPr/>
          </p:nvGrpSpPr>
          <p:grpSpPr bwMode="auto">
            <a:xfrm>
              <a:off x="1404" y="516"/>
              <a:ext cx="354" cy="496"/>
              <a:chOff x="1218" y="3332"/>
              <a:chExt cx="354" cy="496"/>
            </a:xfrm>
          </p:grpSpPr>
          <p:sp>
            <p:nvSpPr>
              <p:cNvPr id="528" name="Oval 497"/>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29" name="Freeform 498"/>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03" name="Group 499"/>
            <p:cNvGrpSpPr>
              <a:grpSpLocks/>
            </p:cNvGrpSpPr>
            <p:nvPr/>
          </p:nvGrpSpPr>
          <p:grpSpPr bwMode="auto">
            <a:xfrm>
              <a:off x="1464" y="462"/>
              <a:ext cx="248" cy="496"/>
              <a:chOff x="1872" y="3264"/>
              <a:chExt cx="248" cy="496"/>
            </a:xfrm>
          </p:grpSpPr>
          <p:sp>
            <p:nvSpPr>
              <p:cNvPr id="526" name="Oval 500"/>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27" name="Freeform 501"/>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04" name="Group 502"/>
            <p:cNvGrpSpPr>
              <a:grpSpLocks/>
            </p:cNvGrpSpPr>
            <p:nvPr/>
          </p:nvGrpSpPr>
          <p:grpSpPr bwMode="auto">
            <a:xfrm rot="1207927" flipV="1">
              <a:off x="1326" y="606"/>
              <a:ext cx="502" cy="248"/>
              <a:chOff x="2256" y="3408"/>
              <a:chExt cx="502" cy="248"/>
            </a:xfrm>
          </p:grpSpPr>
          <p:sp>
            <p:nvSpPr>
              <p:cNvPr id="524" name="Oval 503"/>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25" name="Freeform 504"/>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05" name="Group 505"/>
            <p:cNvGrpSpPr>
              <a:grpSpLocks/>
            </p:cNvGrpSpPr>
            <p:nvPr/>
          </p:nvGrpSpPr>
          <p:grpSpPr bwMode="auto">
            <a:xfrm>
              <a:off x="1296" y="580"/>
              <a:ext cx="496" cy="248"/>
              <a:chOff x="2400" y="3984"/>
              <a:chExt cx="496" cy="248"/>
            </a:xfrm>
          </p:grpSpPr>
          <p:sp>
            <p:nvSpPr>
              <p:cNvPr id="522" name="Oval 506"/>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23" name="Freeform 507"/>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506" name="Oval 508"/>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507" name="Group 509"/>
            <p:cNvGrpSpPr>
              <a:grpSpLocks/>
            </p:cNvGrpSpPr>
            <p:nvPr/>
          </p:nvGrpSpPr>
          <p:grpSpPr bwMode="auto">
            <a:xfrm>
              <a:off x="1392" y="612"/>
              <a:ext cx="332" cy="310"/>
              <a:chOff x="4822" y="3824"/>
              <a:chExt cx="332" cy="310"/>
            </a:xfrm>
          </p:grpSpPr>
          <p:sp>
            <p:nvSpPr>
              <p:cNvPr id="520" name="Oval 510"/>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21" name="Freeform 511"/>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508" name="Group 512"/>
            <p:cNvGrpSpPr>
              <a:grpSpLocks/>
            </p:cNvGrpSpPr>
            <p:nvPr/>
          </p:nvGrpSpPr>
          <p:grpSpPr bwMode="auto">
            <a:xfrm>
              <a:off x="1152" y="603"/>
              <a:ext cx="912" cy="475"/>
              <a:chOff x="1152" y="603"/>
              <a:chExt cx="912" cy="475"/>
            </a:xfrm>
          </p:grpSpPr>
          <p:grpSp>
            <p:nvGrpSpPr>
              <p:cNvPr id="515" name="Group 513"/>
              <p:cNvGrpSpPr>
                <a:grpSpLocks/>
              </p:cNvGrpSpPr>
              <p:nvPr/>
            </p:nvGrpSpPr>
            <p:grpSpPr bwMode="auto">
              <a:xfrm rot="7446075" flipH="1">
                <a:off x="1131" y="681"/>
                <a:ext cx="418" cy="375"/>
                <a:chOff x="3024" y="3408"/>
                <a:chExt cx="418" cy="375"/>
              </a:xfrm>
            </p:grpSpPr>
            <p:sp>
              <p:nvSpPr>
                <p:cNvPr id="518" name="Oval 514"/>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19" name="Freeform 515"/>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516" name="Freeform 516"/>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517" name="Oval 517"/>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509" name="Oval 518"/>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10" name="Oval 519"/>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11" name="Oval 520"/>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12" name="Oval 521"/>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13" name="Oval 522"/>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14" name="Oval 523"/>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530" name="Group 524"/>
          <p:cNvGrpSpPr>
            <a:grpSpLocks/>
          </p:cNvGrpSpPr>
          <p:nvPr/>
        </p:nvGrpSpPr>
        <p:grpSpPr bwMode="auto">
          <a:xfrm>
            <a:off x="5943600" y="5029200"/>
            <a:ext cx="1371600" cy="1371600"/>
            <a:chOff x="1152" y="462"/>
            <a:chExt cx="912" cy="616"/>
          </a:xfrm>
        </p:grpSpPr>
        <p:grpSp>
          <p:nvGrpSpPr>
            <p:cNvPr id="531" name="Group 525"/>
            <p:cNvGrpSpPr>
              <a:grpSpLocks/>
            </p:cNvGrpSpPr>
            <p:nvPr/>
          </p:nvGrpSpPr>
          <p:grpSpPr bwMode="auto">
            <a:xfrm>
              <a:off x="1404" y="516"/>
              <a:ext cx="354" cy="496"/>
              <a:chOff x="1218" y="3332"/>
              <a:chExt cx="354" cy="496"/>
            </a:xfrm>
          </p:grpSpPr>
          <p:sp>
            <p:nvSpPr>
              <p:cNvPr id="557" name="Oval 526"/>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58" name="Freeform 527"/>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32" name="Group 528"/>
            <p:cNvGrpSpPr>
              <a:grpSpLocks/>
            </p:cNvGrpSpPr>
            <p:nvPr/>
          </p:nvGrpSpPr>
          <p:grpSpPr bwMode="auto">
            <a:xfrm>
              <a:off x="1464" y="462"/>
              <a:ext cx="248" cy="496"/>
              <a:chOff x="1872" y="3264"/>
              <a:chExt cx="248" cy="496"/>
            </a:xfrm>
          </p:grpSpPr>
          <p:sp>
            <p:nvSpPr>
              <p:cNvPr id="555" name="Oval 529"/>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56" name="Freeform 530"/>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33" name="Group 531"/>
            <p:cNvGrpSpPr>
              <a:grpSpLocks/>
            </p:cNvGrpSpPr>
            <p:nvPr/>
          </p:nvGrpSpPr>
          <p:grpSpPr bwMode="auto">
            <a:xfrm rot="1207927" flipV="1">
              <a:off x="1326" y="606"/>
              <a:ext cx="502" cy="248"/>
              <a:chOff x="2256" y="3408"/>
              <a:chExt cx="502" cy="248"/>
            </a:xfrm>
          </p:grpSpPr>
          <p:sp>
            <p:nvSpPr>
              <p:cNvPr id="553" name="Oval 532"/>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54" name="Freeform 533"/>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34" name="Group 534"/>
            <p:cNvGrpSpPr>
              <a:grpSpLocks/>
            </p:cNvGrpSpPr>
            <p:nvPr/>
          </p:nvGrpSpPr>
          <p:grpSpPr bwMode="auto">
            <a:xfrm>
              <a:off x="1296" y="580"/>
              <a:ext cx="496" cy="248"/>
              <a:chOff x="2400" y="3984"/>
              <a:chExt cx="496" cy="248"/>
            </a:xfrm>
          </p:grpSpPr>
          <p:sp>
            <p:nvSpPr>
              <p:cNvPr id="551" name="Oval 535"/>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52" name="Freeform 536"/>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535" name="Oval 537"/>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536" name="Group 538"/>
            <p:cNvGrpSpPr>
              <a:grpSpLocks/>
            </p:cNvGrpSpPr>
            <p:nvPr/>
          </p:nvGrpSpPr>
          <p:grpSpPr bwMode="auto">
            <a:xfrm>
              <a:off x="1392" y="612"/>
              <a:ext cx="332" cy="310"/>
              <a:chOff x="4822" y="3824"/>
              <a:chExt cx="332" cy="310"/>
            </a:xfrm>
          </p:grpSpPr>
          <p:sp>
            <p:nvSpPr>
              <p:cNvPr id="549" name="Oval 539"/>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50" name="Freeform 540"/>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537" name="Group 541"/>
            <p:cNvGrpSpPr>
              <a:grpSpLocks/>
            </p:cNvGrpSpPr>
            <p:nvPr/>
          </p:nvGrpSpPr>
          <p:grpSpPr bwMode="auto">
            <a:xfrm>
              <a:off x="1152" y="603"/>
              <a:ext cx="912" cy="475"/>
              <a:chOff x="1152" y="603"/>
              <a:chExt cx="912" cy="475"/>
            </a:xfrm>
          </p:grpSpPr>
          <p:grpSp>
            <p:nvGrpSpPr>
              <p:cNvPr id="544" name="Group 542"/>
              <p:cNvGrpSpPr>
                <a:grpSpLocks/>
              </p:cNvGrpSpPr>
              <p:nvPr/>
            </p:nvGrpSpPr>
            <p:grpSpPr bwMode="auto">
              <a:xfrm rot="7446075" flipH="1">
                <a:off x="1131" y="681"/>
                <a:ext cx="418" cy="375"/>
                <a:chOff x="3024" y="3408"/>
                <a:chExt cx="418" cy="375"/>
              </a:xfrm>
            </p:grpSpPr>
            <p:sp>
              <p:nvSpPr>
                <p:cNvPr id="547" name="Oval 543"/>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48" name="Freeform 544"/>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545" name="Freeform 545"/>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546" name="Oval 546"/>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538" name="Oval 547"/>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39" name="Oval 548"/>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40" name="Oval 549"/>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41" name="Oval 550"/>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42" name="Oval 551"/>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43" name="Oval 552"/>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559" name="Group 553"/>
          <p:cNvGrpSpPr>
            <a:grpSpLocks/>
          </p:cNvGrpSpPr>
          <p:nvPr/>
        </p:nvGrpSpPr>
        <p:grpSpPr bwMode="auto">
          <a:xfrm rot="-3889841">
            <a:off x="5029200" y="5486400"/>
            <a:ext cx="1371600" cy="1371600"/>
            <a:chOff x="1152" y="462"/>
            <a:chExt cx="912" cy="616"/>
          </a:xfrm>
        </p:grpSpPr>
        <p:grpSp>
          <p:nvGrpSpPr>
            <p:cNvPr id="560" name="Group 554"/>
            <p:cNvGrpSpPr>
              <a:grpSpLocks/>
            </p:cNvGrpSpPr>
            <p:nvPr/>
          </p:nvGrpSpPr>
          <p:grpSpPr bwMode="auto">
            <a:xfrm>
              <a:off x="1404" y="516"/>
              <a:ext cx="354" cy="496"/>
              <a:chOff x="1218" y="3332"/>
              <a:chExt cx="354" cy="496"/>
            </a:xfrm>
          </p:grpSpPr>
          <p:sp>
            <p:nvSpPr>
              <p:cNvPr id="586" name="Oval 555"/>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87" name="Freeform 556"/>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61" name="Group 557"/>
            <p:cNvGrpSpPr>
              <a:grpSpLocks/>
            </p:cNvGrpSpPr>
            <p:nvPr/>
          </p:nvGrpSpPr>
          <p:grpSpPr bwMode="auto">
            <a:xfrm>
              <a:off x="1464" y="462"/>
              <a:ext cx="248" cy="496"/>
              <a:chOff x="1872" y="3264"/>
              <a:chExt cx="248" cy="496"/>
            </a:xfrm>
          </p:grpSpPr>
          <p:sp>
            <p:nvSpPr>
              <p:cNvPr id="584" name="Oval 558"/>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85" name="Freeform 559"/>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62" name="Group 560"/>
            <p:cNvGrpSpPr>
              <a:grpSpLocks/>
            </p:cNvGrpSpPr>
            <p:nvPr/>
          </p:nvGrpSpPr>
          <p:grpSpPr bwMode="auto">
            <a:xfrm rot="1207927" flipV="1">
              <a:off x="1326" y="606"/>
              <a:ext cx="502" cy="248"/>
              <a:chOff x="2256" y="3408"/>
              <a:chExt cx="502" cy="248"/>
            </a:xfrm>
          </p:grpSpPr>
          <p:sp>
            <p:nvSpPr>
              <p:cNvPr id="582" name="Oval 561"/>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83" name="Freeform 562"/>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63" name="Group 563"/>
            <p:cNvGrpSpPr>
              <a:grpSpLocks/>
            </p:cNvGrpSpPr>
            <p:nvPr/>
          </p:nvGrpSpPr>
          <p:grpSpPr bwMode="auto">
            <a:xfrm>
              <a:off x="1296" y="580"/>
              <a:ext cx="496" cy="248"/>
              <a:chOff x="2400" y="3984"/>
              <a:chExt cx="496" cy="248"/>
            </a:xfrm>
          </p:grpSpPr>
          <p:sp>
            <p:nvSpPr>
              <p:cNvPr id="580" name="Oval 564"/>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81" name="Freeform 565"/>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564" name="Oval 566"/>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565" name="Group 567"/>
            <p:cNvGrpSpPr>
              <a:grpSpLocks/>
            </p:cNvGrpSpPr>
            <p:nvPr/>
          </p:nvGrpSpPr>
          <p:grpSpPr bwMode="auto">
            <a:xfrm>
              <a:off x="1392" y="612"/>
              <a:ext cx="332" cy="310"/>
              <a:chOff x="4822" y="3824"/>
              <a:chExt cx="332" cy="310"/>
            </a:xfrm>
          </p:grpSpPr>
          <p:sp>
            <p:nvSpPr>
              <p:cNvPr id="578" name="Oval 568"/>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79" name="Freeform 569"/>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566" name="Group 570"/>
            <p:cNvGrpSpPr>
              <a:grpSpLocks/>
            </p:cNvGrpSpPr>
            <p:nvPr/>
          </p:nvGrpSpPr>
          <p:grpSpPr bwMode="auto">
            <a:xfrm>
              <a:off x="1152" y="603"/>
              <a:ext cx="912" cy="475"/>
              <a:chOff x="1152" y="603"/>
              <a:chExt cx="912" cy="475"/>
            </a:xfrm>
          </p:grpSpPr>
          <p:grpSp>
            <p:nvGrpSpPr>
              <p:cNvPr id="573" name="Group 571"/>
              <p:cNvGrpSpPr>
                <a:grpSpLocks/>
              </p:cNvGrpSpPr>
              <p:nvPr/>
            </p:nvGrpSpPr>
            <p:grpSpPr bwMode="auto">
              <a:xfrm rot="7446075" flipH="1">
                <a:off x="1131" y="681"/>
                <a:ext cx="418" cy="375"/>
                <a:chOff x="3024" y="3408"/>
                <a:chExt cx="418" cy="375"/>
              </a:xfrm>
            </p:grpSpPr>
            <p:sp>
              <p:nvSpPr>
                <p:cNvPr id="576" name="Oval 572"/>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77" name="Freeform 573"/>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574" name="Freeform 574"/>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575" name="Oval 575"/>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567" name="Oval 576"/>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68" name="Oval 577"/>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69" name="Oval 578"/>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70" name="Oval 579"/>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71" name="Oval 580"/>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72" name="Oval 581"/>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grpSp>
        <p:nvGrpSpPr>
          <p:cNvPr id="588" name="Group 582"/>
          <p:cNvGrpSpPr>
            <a:grpSpLocks/>
          </p:cNvGrpSpPr>
          <p:nvPr/>
        </p:nvGrpSpPr>
        <p:grpSpPr bwMode="auto">
          <a:xfrm>
            <a:off x="5943600" y="5791200"/>
            <a:ext cx="1371600" cy="1371600"/>
            <a:chOff x="1152" y="462"/>
            <a:chExt cx="912" cy="616"/>
          </a:xfrm>
        </p:grpSpPr>
        <p:grpSp>
          <p:nvGrpSpPr>
            <p:cNvPr id="589" name="Group 583"/>
            <p:cNvGrpSpPr>
              <a:grpSpLocks/>
            </p:cNvGrpSpPr>
            <p:nvPr/>
          </p:nvGrpSpPr>
          <p:grpSpPr bwMode="auto">
            <a:xfrm>
              <a:off x="1404" y="516"/>
              <a:ext cx="354" cy="496"/>
              <a:chOff x="1218" y="3332"/>
              <a:chExt cx="354" cy="496"/>
            </a:xfrm>
          </p:grpSpPr>
          <p:sp>
            <p:nvSpPr>
              <p:cNvPr id="615" name="Oval 584"/>
              <p:cNvSpPr>
                <a:spLocks noChangeArrowheads="1"/>
              </p:cNvSpPr>
              <p:nvPr/>
            </p:nvSpPr>
            <p:spPr bwMode="auto">
              <a:xfrm>
                <a:off x="1218" y="3450"/>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16" name="Freeform 585"/>
              <p:cNvSpPr>
                <a:spLocks/>
              </p:cNvSpPr>
              <p:nvPr/>
            </p:nvSpPr>
            <p:spPr bwMode="auto">
              <a:xfrm rot="2865073">
                <a:off x="1200" y="3456"/>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90" name="Group 586"/>
            <p:cNvGrpSpPr>
              <a:grpSpLocks/>
            </p:cNvGrpSpPr>
            <p:nvPr/>
          </p:nvGrpSpPr>
          <p:grpSpPr bwMode="auto">
            <a:xfrm>
              <a:off x="1464" y="462"/>
              <a:ext cx="248" cy="496"/>
              <a:chOff x="1872" y="3264"/>
              <a:chExt cx="248" cy="496"/>
            </a:xfrm>
          </p:grpSpPr>
          <p:sp>
            <p:nvSpPr>
              <p:cNvPr id="613" name="Oval 587"/>
              <p:cNvSpPr>
                <a:spLocks noChangeArrowheads="1"/>
              </p:cNvSpPr>
              <p:nvPr/>
            </p:nvSpPr>
            <p:spPr bwMode="auto">
              <a:xfrm>
                <a:off x="2082" y="331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14" name="Freeform 588"/>
              <p:cNvSpPr>
                <a:spLocks/>
              </p:cNvSpPr>
              <p:nvPr/>
            </p:nvSpPr>
            <p:spPr bwMode="auto">
              <a:xfrm rot="7492244">
                <a:off x="1748" y="338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91" name="Group 589"/>
            <p:cNvGrpSpPr>
              <a:grpSpLocks/>
            </p:cNvGrpSpPr>
            <p:nvPr/>
          </p:nvGrpSpPr>
          <p:grpSpPr bwMode="auto">
            <a:xfrm rot="1207927" flipV="1">
              <a:off x="1326" y="606"/>
              <a:ext cx="502" cy="248"/>
              <a:chOff x="2256" y="3408"/>
              <a:chExt cx="502" cy="248"/>
            </a:xfrm>
          </p:grpSpPr>
          <p:sp>
            <p:nvSpPr>
              <p:cNvPr id="611" name="Oval 590"/>
              <p:cNvSpPr>
                <a:spLocks noChangeArrowheads="1"/>
              </p:cNvSpPr>
              <p:nvPr/>
            </p:nvSpPr>
            <p:spPr bwMode="auto">
              <a:xfrm>
                <a:off x="2724" y="3570"/>
                <a:ext cx="34" cy="33"/>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12" name="Freeform 591"/>
              <p:cNvSpPr>
                <a:spLocks/>
              </p:cNvSpPr>
              <p:nvPr/>
            </p:nvSpPr>
            <p:spPr bwMode="auto">
              <a:xfrm rot="12677862">
                <a:off x="2256" y="3408"/>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grpSp>
          <p:nvGrpSpPr>
            <p:cNvPr id="592" name="Group 592"/>
            <p:cNvGrpSpPr>
              <a:grpSpLocks/>
            </p:cNvGrpSpPr>
            <p:nvPr/>
          </p:nvGrpSpPr>
          <p:grpSpPr bwMode="auto">
            <a:xfrm>
              <a:off x="1296" y="580"/>
              <a:ext cx="496" cy="248"/>
              <a:chOff x="2400" y="3984"/>
              <a:chExt cx="496" cy="248"/>
            </a:xfrm>
          </p:grpSpPr>
          <p:sp>
            <p:nvSpPr>
              <p:cNvPr id="609" name="Oval 593"/>
              <p:cNvSpPr>
                <a:spLocks noChangeArrowheads="1"/>
              </p:cNvSpPr>
              <p:nvPr/>
            </p:nvSpPr>
            <p:spPr bwMode="auto">
              <a:xfrm>
                <a:off x="2832" y="4032"/>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10" name="Freeform 594"/>
              <p:cNvSpPr>
                <a:spLocks/>
              </p:cNvSpPr>
              <p:nvPr/>
            </p:nvSpPr>
            <p:spPr bwMode="auto">
              <a:xfrm rot="10124667">
                <a:off x="2400" y="3984"/>
                <a:ext cx="496" cy="248"/>
              </a:xfrm>
              <a:custGeom>
                <a:avLst/>
                <a:gdLst/>
                <a:ahLst/>
                <a:cxnLst>
                  <a:cxn ang="0">
                    <a:pos x="496" y="8"/>
                  </a:cxn>
                  <a:cxn ang="0">
                    <a:pos x="352" y="152"/>
                  </a:cxn>
                  <a:cxn ang="0">
                    <a:pos x="304" y="8"/>
                  </a:cxn>
                  <a:cxn ang="0">
                    <a:pos x="160" y="104"/>
                  </a:cxn>
                  <a:cxn ang="0">
                    <a:pos x="64" y="104"/>
                  </a:cxn>
                  <a:cxn ang="0">
                    <a:pos x="16" y="200"/>
                  </a:cxn>
                  <a:cxn ang="0">
                    <a:pos x="160" y="200"/>
                  </a:cxn>
                  <a:cxn ang="0">
                    <a:pos x="208" y="152"/>
                  </a:cxn>
                  <a:cxn ang="0">
                    <a:pos x="352" y="248"/>
                  </a:cxn>
                  <a:cxn ang="0">
                    <a:pos x="448" y="152"/>
                  </a:cxn>
                </a:cxnLst>
                <a:rect l="0" t="0" r="r" b="b"/>
                <a:pathLst>
                  <a:path w="496" h="248">
                    <a:moveTo>
                      <a:pt x="496" y="8"/>
                    </a:moveTo>
                    <a:cubicBezTo>
                      <a:pt x="440" y="80"/>
                      <a:pt x="384" y="152"/>
                      <a:pt x="352" y="152"/>
                    </a:cubicBezTo>
                    <a:cubicBezTo>
                      <a:pt x="320" y="152"/>
                      <a:pt x="336" y="16"/>
                      <a:pt x="304" y="8"/>
                    </a:cubicBezTo>
                    <a:cubicBezTo>
                      <a:pt x="272" y="0"/>
                      <a:pt x="200" y="88"/>
                      <a:pt x="160" y="104"/>
                    </a:cubicBezTo>
                    <a:cubicBezTo>
                      <a:pt x="120" y="120"/>
                      <a:pt x="88" y="88"/>
                      <a:pt x="64" y="104"/>
                    </a:cubicBezTo>
                    <a:cubicBezTo>
                      <a:pt x="40" y="120"/>
                      <a:pt x="0" y="184"/>
                      <a:pt x="16" y="200"/>
                    </a:cubicBezTo>
                    <a:cubicBezTo>
                      <a:pt x="32" y="216"/>
                      <a:pt x="128" y="208"/>
                      <a:pt x="160" y="200"/>
                    </a:cubicBezTo>
                    <a:cubicBezTo>
                      <a:pt x="192" y="192"/>
                      <a:pt x="176" y="144"/>
                      <a:pt x="208" y="152"/>
                    </a:cubicBezTo>
                    <a:cubicBezTo>
                      <a:pt x="240" y="160"/>
                      <a:pt x="312" y="248"/>
                      <a:pt x="352" y="248"/>
                    </a:cubicBezTo>
                    <a:cubicBezTo>
                      <a:pt x="392" y="248"/>
                      <a:pt x="420" y="200"/>
                      <a:pt x="448" y="152"/>
                    </a:cubicBezTo>
                  </a:path>
                </a:pathLst>
              </a:custGeom>
              <a:noFill/>
              <a:ln w="9525">
                <a:solidFill>
                  <a:schemeClr val="tx1"/>
                </a:solidFill>
                <a:round/>
                <a:headEnd/>
                <a:tailEnd/>
              </a:ln>
              <a:effectLst/>
            </p:spPr>
            <p:txBody>
              <a:bodyPr/>
              <a:lstStyle/>
              <a:p>
                <a:endParaRPr lang="el-GR"/>
              </a:p>
            </p:txBody>
          </p:sp>
        </p:grpSp>
        <p:sp>
          <p:nvSpPr>
            <p:cNvPr id="593" name="Oval 595"/>
            <p:cNvSpPr>
              <a:spLocks noChangeArrowheads="1"/>
            </p:cNvSpPr>
            <p:nvPr/>
          </p:nvSpPr>
          <p:spPr bwMode="auto">
            <a:xfrm rot="6513614">
              <a:off x="1716" y="895"/>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grpSp>
          <p:nvGrpSpPr>
            <p:cNvPr id="594" name="Group 596"/>
            <p:cNvGrpSpPr>
              <a:grpSpLocks/>
            </p:cNvGrpSpPr>
            <p:nvPr/>
          </p:nvGrpSpPr>
          <p:grpSpPr bwMode="auto">
            <a:xfrm>
              <a:off x="1392" y="612"/>
              <a:ext cx="332" cy="310"/>
              <a:chOff x="4822" y="3824"/>
              <a:chExt cx="332" cy="310"/>
            </a:xfrm>
          </p:grpSpPr>
          <p:sp>
            <p:nvSpPr>
              <p:cNvPr id="607" name="Oval 597"/>
              <p:cNvSpPr>
                <a:spLocks noChangeArrowheads="1"/>
              </p:cNvSpPr>
              <p:nvPr/>
            </p:nvSpPr>
            <p:spPr bwMode="auto">
              <a:xfrm rot="-5461066">
                <a:off x="5041" y="3983"/>
                <a:ext cx="32" cy="34"/>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08" name="Freeform 598"/>
              <p:cNvSpPr>
                <a:spLocks/>
              </p:cNvSpPr>
              <p:nvPr/>
            </p:nvSpPr>
            <p:spPr bwMode="auto">
              <a:xfrm>
                <a:off x="4822" y="3824"/>
                <a:ext cx="332" cy="310"/>
              </a:xfrm>
              <a:custGeom>
                <a:avLst/>
                <a:gdLst/>
                <a:ahLst/>
                <a:cxnLst>
                  <a:cxn ang="0">
                    <a:pos x="0" y="115"/>
                  </a:cxn>
                  <a:cxn ang="0">
                    <a:pos x="128" y="304"/>
                  </a:cxn>
                  <a:cxn ang="0">
                    <a:pos x="89" y="80"/>
                  </a:cxn>
                  <a:cxn ang="0">
                    <a:pos x="173" y="188"/>
                  </a:cxn>
                  <a:cxn ang="0">
                    <a:pos x="257" y="164"/>
                  </a:cxn>
                  <a:cxn ang="0">
                    <a:pos x="209" y="62"/>
                  </a:cxn>
                  <a:cxn ang="0">
                    <a:pos x="158" y="16"/>
                  </a:cxn>
                  <a:cxn ang="0">
                    <a:pos x="260" y="28"/>
                  </a:cxn>
                  <a:cxn ang="0">
                    <a:pos x="332" y="184"/>
                  </a:cxn>
                </a:cxnLst>
                <a:rect l="0" t="0" r="r" b="b"/>
                <a:pathLst>
                  <a:path w="332" h="310">
                    <a:moveTo>
                      <a:pt x="0" y="115"/>
                    </a:moveTo>
                    <a:cubicBezTo>
                      <a:pt x="21" y="146"/>
                      <a:pt x="113" y="310"/>
                      <a:pt x="128" y="304"/>
                    </a:cubicBezTo>
                    <a:cubicBezTo>
                      <a:pt x="143" y="298"/>
                      <a:pt x="82" y="99"/>
                      <a:pt x="89" y="80"/>
                    </a:cubicBezTo>
                    <a:cubicBezTo>
                      <a:pt x="96" y="61"/>
                      <a:pt x="145" y="174"/>
                      <a:pt x="173" y="188"/>
                    </a:cubicBezTo>
                    <a:cubicBezTo>
                      <a:pt x="201" y="202"/>
                      <a:pt x="251" y="185"/>
                      <a:pt x="257" y="164"/>
                    </a:cubicBezTo>
                    <a:cubicBezTo>
                      <a:pt x="263" y="143"/>
                      <a:pt x="225" y="87"/>
                      <a:pt x="209" y="62"/>
                    </a:cubicBezTo>
                    <a:cubicBezTo>
                      <a:pt x="193" y="37"/>
                      <a:pt x="150" y="22"/>
                      <a:pt x="158" y="16"/>
                    </a:cubicBezTo>
                    <a:cubicBezTo>
                      <a:pt x="166" y="10"/>
                      <a:pt x="231" y="0"/>
                      <a:pt x="260" y="28"/>
                    </a:cubicBezTo>
                    <a:cubicBezTo>
                      <a:pt x="289" y="56"/>
                      <a:pt x="317" y="152"/>
                      <a:pt x="332" y="184"/>
                    </a:cubicBezTo>
                  </a:path>
                </a:pathLst>
              </a:custGeom>
              <a:noFill/>
              <a:ln w="9525">
                <a:solidFill>
                  <a:schemeClr val="tx1"/>
                </a:solidFill>
                <a:round/>
                <a:headEnd/>
                <a:tailEnd/>
              </a:ln>
              <a:effectLst/>
            </p:spPr>
            <p:txBody>
              <a:bodyPr/>
              <a:lstStyle/>
              <a:p>
                <a:endParaRPr lang="el-GR"/>
              </a:p>
            </p:txBody>
          </p:sp>
        </p:grpSp>
        <p:grpSp>
          <p:nvGrpSpPr>
            <p:cNvPr id="595" name="Group 599"/>
            <p:cNvGrpSpPr>
              <a:grpSpLocks/>
            </p:cNvGrpSpPr>
            <p:nvPr/>
          </p:nvGrpSpPr>
          <p:grpSpPr bwMode="auto">
            <a:xfrm>
              <a:off x="1152" y="603"/>
              <a:ext cx="912" cy="475"/>
              <a:chOff x="1152" y="603"/>
              <a:chExt cx="912" cy="475"/>
            </a:xfrm>
          </p:grpSpPr>
          <p:grpSp>
            <p:nvGrpSpPr>
              <p:cNvPr id="602" name="Group 600"/>
              <p:cNvGrpSpPr>
                <a:grpSpLocks/>
              </p:cNvGrpSpPr>
              <p:nvPr/>
            </p:nvGrpSpPr>
            <p:grpSpPr bwMode="auto">
              <a:xfrm rot="7446075" flipH="1">
                <a:off x="1131" y="681"/>
                <a:ext cx="418" cy="375"/>
                <a:chOff x="3024" y="3408"/>
                <a:chExt cx="418" cy="375"/>
              </a:xfrm>
            </p:grpSpPr>
            <p:sp>
              <p:nvSpPr>
                <p:cNvPr id="605" name="Oval 601"/>
                <p:cNvSpPr>
                  <a:spLocks noChangeArrowheads="1"/>
                </p:cNvSpPr>
                <p:nvPr/>
              </p:nvSpPr>
              <p:spPr bwMode="auto">
                <a:xfrm>
                  <a:off x="3210" y="3498"/>
                  <a:ext cx="34" cy="32"/>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06" name="Freeform 602"/>
                <p:cNvSpPr>
                  <a:spLocks/>
                </p:cNvSpPr>
                <p:nvPr/>
              </p:nvSpPr>
              <p:spPr bwMode="auto">
                <a:xfrm rot="12030647">
                  <a:off x="3024" y="3408"/>
                  <a:ext cx="418" cy="375"/>
                </a:xfrm>
                <a:custGeom>
                  <a:avLst/>
                  <a:gdLst/>
                  <a:ahLst/>
                  <a:cxnLst>
                    <a:cxn ang="0">
                      <a:pos x="22" y="195"/>
                    </a:cxn>
                    <a:cxn ang="0">
                      <a:pos x="15" y="369"/>
                    </a:cxn>
                    <a:cxn ang="0">
                      <a:pos x="111" y="160"/>
                    </a:cxn>
                    <a:cxn ang="0">
                      <a:pos x="195" y="268"/>
                    </a:cxn>
                    <a:cxn ang="0">
                      <a:pos x="279" y="244"/>
                    </a:cxn>
                    <a:cxn ang="0">
                      <a:pos x="231" y="142"/>
                    </a:cxn>
                    <a:cxn ang="0">
                      <a:pos x="105" y="112"/>
                    </a:cxn>
                    <a:cxn ang="0">
                      <a:pos x="243" y="10"/>
                    </a:cxn>
                    <a:cxn ang="0">
                      <a:pos x="418" y="51"/>
                    </a:cxn>
                  </a:cxnLst>
                  <a:rect l="0" t="0" r="r" b="b"/>
                  <a:pathLst>
                    <a:path w="418" h="375">
                      <a:moveTo>
                        <a:pt x="22" y="195"/>
                      </a:moveTo>
                      <a:cubicBezTo>
                        <a:pt x="21" y="224"/>
                        <a:pt x="0" y="375"/>
                        <a:pt x="15" y="369"/>
                      </a:cubicBezTo>
                      <a:cubicBezTo>
                        <a:pt x="30" y="363"/>
                        <a:pt x="81" y="177"/>
                        <a:pt x="111" y="160"/>
                      </a:cubicBezTo>
                      <a:cubicBezTo>
                        <a:pt x="141" y="143"/>
                        <a:pt x="167" y="254"/>
                        <a:pt x="195" y="268"/>
                      </a:cubicBezTo>
                      <a:cubicBezTo>
                        <a:pt x="223" y="282"/>
                        <a:pt x="273" y="265"/>
                        <a:pt x="279" y="244"/>
                      </a:cubicBezTo>
                      <a:cubicBezTo>
                        <a:pt x="285" y="223"/>
                        <a:pt x="260" y="164"/>
                        <a:pt x="231" y="142"/>
                      </a:cubicBezTo>
                      <a:cubicBezTo>
                        <a:pt x="202" y="120"/>
                        <a:pt x="103" y="134"/>
                        <a:pt x="105" y="112"/>
                      </a:cubicBezTo>
                      <a:cubicBezTo>
                        <a:pt x="107" y="90"/>
                        <a:pt x="191" y="20"/>
                        <a:pt x="243" y="10"/>
                      </a:cubicBezTo>
                      <a:cubicBezTo>
                        <a:pt x="295" y="0"/>
                        <a:pt x="382" y="42"/>
                        <a:pt x="418" y="51"/>
                      </a:cubicBezTo>
                    </a:path>
                  </a:pathLst>
                </a:custGeom>
                <a:noFill/>
                <a:ln w="9525">
                  <a:solidFill>
                    <a:schemeClr val="tx1"/>
                  </a:solidFill>
                  <a:round/>
                  <a:headEnd/>
                  <a:tailEnd/>
                </a:ln>
                <a:effectLst/>
              </p:spPr>
              <p:txBody>
                <a:bodyPr/>
                <a:lstStyle/>
                <a:p>
                  <a:endParaRPr lang="el-GR"/>
                </a:p>
              </p:txBody>
            </p:sp>
          </p:grpSp>
          <p:sp>
            <p:nvSpPr>
              <p:cNvPr id="603" name="Freeform 603"/>
              <p:cNvSpPr>
                <a:spLocks/>
              </p:cNvSpPr>
              <p:nvPr/>
            </p:nvSpPr>
            <p:spPr bwMode="auto">
              <a:xfrm>
                <a:off x="1598" y="603"/>
                <a:ext cx="466" cy="285"/>
              </a:xfrm>
              <a:custGeom>
                <a:avLst/>
                <a:gdLst/>
                <a:ahLst/>
                <a:cxnLst>
                  <a:cxn ang="0">
                    <a:pos x="181" y="142"/>
                  </a:cxn>
                  <a:cxn ang="0">
                    <a:pos x="7" y="147"/>
                  </a:cxn>
                  <a:cxn ang="0">
                    <a:pos x="226" y="57"/>
                  </a:cxn>
                  <a:cxn ang="0">
                    <a:pos x="100" y="237"/>
                  </a:cxn>
                  <a:cxn ang="0">
                    <a:pos x="202" y="261"/>
                  </a:cxn>
                  <a:cxn ang="0">
                    <a:pos x="238" y="93"/>
                  </a:cxn>
                  <a:cxn ang="0">
                    <a:pos x="280" y="201"/>
                  </a:cxn>
                  <a:cxn ang="0">
                    <a:pos x="280" y="33"/>
                  </a:cxn>
                  <a:cxn ang="0">
                    <a:pos x="466" y="3"/>
                  </a:cxn>
                </a:cxnLst>
                <a:rect l="0" t="0" r="r" b="b"/>
                <a:pathLst>
                  <a:path w="466" h="285">
                    <a:moveTo>
                      <a:pt x="181" y="142"/>
                    </a:moveTo>
                    <a:cubicBezTo>
                      <a:pt x="152" y="143"/>
                      <a:pt x="0" y="161"/>
                      <a:pt x="7" y="147"/>
                    </a:cubicBezTo>
                    <a:cubicBezTo>
                      <a:pt x="14" y="133"/>
                      <a:pt x="210" y="42"/>
                      <a:pt x="226" y="57"/>
                    </a:cubicBezTo>
                    <a:cubicBezTo>
                      <a:pt x="242" y="72"/>
                      <a:pt x="104" y="203"/>
                      <a:pt x="100" y="237"/>
                    </a:cubicBezTo>
                    <a:cubicBezTo>
                      <a:pt x="96" y="271"/>
                      <a:pt x="179" y="285"/>
                      <a:pt x="202" y="261"/>
                    </a:cubicBezTo>
                    <a:cubicBezTo>
                      <a:pt x="225" y="237"/>
                      <a:pt x="225" y="103"/>
                      <a:pt x="238" y="93"/>
                    </a:cubicBezTo>
                    <a:cubicBezTo>
                      <a:pt x="251" y="83"/>
                      <a:pt x="273" y="211"/>
                      <a:pt x="280" y="201"/>
                    </a:cubicBezTo>
                    <a:cubicBezTo>
                      <a:pt x="287" y="191"/>
                      <a:pt x="249" y="66"/>
                      <a:pt x="280" y="33"/>
                    </a:cubicBezTo>
                    <a:cubicBezTo>
                      <a:pt x="311" y="0"/>
                      <a:pt x="427" y="9"/>
                      <a:pt x="466" y="3"/>
                    </a:cubicBezTo>
                  </a:path>
                </a:pathLst>
              </a:custGeom>
              <a:noFill/>
              <a:ln w="9525">
                <a:solidFill>
                  <a:schemeClr val="tx1"/>
                </a:solidFill>
                <a:round/>
                <a:headEnd/>
                <a:tailEnd/>
              </a:ln>
              <a:effectLst/>
            </p:spPr>
            <p:txBody>
              <a:bodyPr/>
              <a:lstStyle/>
              <a:p>
                <a:endParaRPr lang="el-GR"/>
              </a:p>
            </p:txBody>
          </p:sp>
          <p:sp>
            <p:nvSpPr>
              <p:cNvPr id="604" name="Oval 604"/>
              <p:cNvSpPr>
                <a:spLocks noChangeArrowheads="1"/>
              </p:cNvSpPr>
              <p:nvPr/>
            </p:nvSpPr>
            <p:spPr bwMode="auto">
              <a:xfrm>
                <a:off x="1794" y="726"/>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596" name="Oval 605"/>
            <p:cNvSpPr>
              <a:spLocks noChangeArrowheads="1"/>
            </p:cNvSpPr>
            <p:nvPr/>
          </p:nvSpPr>
          <p:spPr bwMode="auto">
            <a:xfrm>
              <a:off x="1596" y="76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97" name="Oval 606"/>
            <p:cNvSpPr>
              <a:spLocks noChangeArrowheads="1"/>
            </p:cNvSpPr>
            <p:nvPr/>
          </p:nvSpPr>
          <p:spPr bwMode="auto">
            <a:xfrm>
              <a:off x="1668" y="51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98" name="Oval 607"/>
            <p:cNvSpPr>
              <a:spLocks noChangeArrowheads="1"/>
            </p:cNvSpPr>
            <p:nvPr/>
          </p:nvSpPr>
          <p:spPr bwMode="auto">
            <a:xfrm>
              <a:off x="1404" y="624"/>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599" name="Oval 608"/>
            <p:cNvSpPr>
              <a:spLocks noChangeArrowheads="1"/>
            </p:cNvSpPr>
            <p:nvPr/>
          </p:nvSpPr>
          <p:spPr bwMode="auto">
            <a:xfrm>
              <a:off x="1374" y="888"/>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00" name="Oval 609"/>
            <p:cNvSpPr>
              <a:spLocks noChangeArrowheads="1"/>
            </p:cNvSpPr>
            <p:nvPr/>
          </p:nvSpPr>
          <p:spPr bwMode="auto">
            <a:xfrm rot="9658802">
              <a:off x="1728" y="620"/>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sp>
          <p:nvSpPr>
            <p:cNvPr id="601" name="Oval 610"/>
            <p:cNvSpPr>
              <a:spLocks noChangeArrowheads="1"/>
            </p:cNvSpPr>
            <p:nvPr/>
          </p:nvSpPr>
          <p:spPr bwMode="auto">
            <a:xfrm rot="-5461066">
              <a:off x="1709" y="895"/>
              <a:ext cx="48" cy="48"/>
            </a:xfrm>
            <a:prstGeom prst="ellipse">
              <a:avLst/>
            </a:prstGeom>
            <a:solidFill>
              <a:schemeClr val="tx1"/>
            </a:solidFill>
            <a:ln w="9525">
              <a:solidFill>
                <a:schemeClr val="tx1"/>
              </a:solidFill>
              <a:round/>
              <a:headEnd/>
              <a:tailEnd/>
            </a:ln>
            <a:effectLst/>
          </p:spPr>
          <p:txBody>
            <a:bodyPr wrap="none" anchor="ctr"/>
            <a:lstStyle/>
            <a:p>
              <a:endParaRPr lang="el-GR"/>
            </a:p>
          </p:txBody>
        </p:sp>
      </p:grpSp>
      <p:sp>
        <p:nvSpPr>
          <p:cNvPr id="617" name="Text Box 611"/>
          <p:cNvSpPr txBox="1">
            <a:spLocks noChangeArrowheads="1"/>
          </p:cNvSpPr>
          <p:nvPr/>
        </p:nvSpPr>
        <p:spPr bwMode="auto">
          <a:xfrm>
            <a:off x="7848600" y="3810000"/>
            <a:ext cx="2819400" cy="523220"/>
          </a:xfrm>
          <a:prstGeom prst="rect">
            <a:avLst/>
          </a:prstGeom>
          <a:noFill/>
          <a:ln w="9525">
            <a:noFill/>
            <a:miter lim="800000"/>
            <a:headEnd/>
            <a:tailEnd/>
          </a:ln>
          <a:effectLst/>
        </p:spPr>
        <p:txBody>
          <a:bodyPr>
            <a:spAutoFit/>
          </a:bodyPr>
          <a:lstStyle/>
          <a:p>
            <a:pPr>
              <a:spcBef>
                <a:spcPct val="50000"/>
              </a:spcBef>
            </a:pPr>
            <a:r>
              <a:rPr lang="en-US" dirty="0"/>
              <a:t>Lumen of Hollow Fiber</a:t>
            </a:r>
            <a:r>
              <a:rPr lang="el-GR" dirty="0"/>
              <a:t> Αυλός κοίλης ίνας</a:t>
            </a:r>
            <a:endParaRPr lang="en-US" dirty="0"/>
          </a:p>
        </p:txBody>
      </p:sp>
      <p:sp>
        <p:nvSpPr>
          <p:cNvPr id="618" name="Text Box 612"/>
          <p:cNvSpPr txBox="1">
            <a:spLocks noChangeArrowheads="1"/>
          </p:cNvSpPr>
          <p:nvPr/>
        </p:nvSpPr>
        <p:spPr bwMode="auto">
          <a:xfrm>
            <a:off x="7772400" y="1295401"/>
            <a:ext cx="1600200" cy="307777"/>
          </a:xfrm>
          <a:prstGeom prst="rect">
            <a:avLst/>
          </a:prstGeom>
          <a:noFill/>
          <a:ln w="9525">
            <a:noFill/>
            <a:miter lim="800000"/>
            <a:headEnd/>
            <a:tailEnd/>
          </a:ln>
          <a:effectLst/>
        </p:spPr>
        <p:txBody>
          <a:bodyPr>
            <a:spAutoFit/>
          </a:bodyPr>
          <a:lstStyle/>
          <a:p>
            <a:pPr>
              <a:spcBef>
                <a:spcPct val="50000"/>
              </a:spcBef>
            </a:pPr>
            <a:r>
              <a:rPr lang="el-GR" dirty="0"/>
              <a:t>Πυκνό Δέρμα</a:t>
            </a:r>
            <a:endParaRPr lang="en-US" dirty="0"/>
          </a:p>
        </p:txBody>
      </p:sp>
      <p:sp>
        <p:nvSpPr>
          <p:cNvPr id="619" name="Line 613"/>
          <p:cNvSpPr>
            <a:spLocks noChangeShapeType="1"/>
          </p:cNvSpPr>
          <p:nvPr/>
        </p:nvSpPr>
        <p:spPr bwMode="auto">
          <a:xfrm flipH="1">
            <a:off x="7010400" y="1600200"/>
            <a:ext cx="838200" cy="1143000"/>
          </a:xfrm>
          <a:prstGeom prst="line">
            <a:avLst/>
          </a:prstGeom>
          <a:noFill/>
          <a:ln w="9525">
            <a:solidFill>
              <a:schemeClr val="tx1"/>
            </a:solidFill>
            <a:round/>
            <a:headEnd/>
            <a:tailEnd type="triangle" w="med" len="med"/>
          </a:ln>
          <a:effectLst/>
        </p:spPr>
        <p:txBody>
          <a:bodyPr/>
          <a:lstStyle/>
          <a:p>
            <a:endParaRPr lang="el-GR"/>
          </a:p>
        </p:txBody>
      </p:sp>
      <p:sp>
        <p:nvSpPr>
          <p:cNvPr id="620" name="Text Box 614"/>
          <p:cNvSpPr txBox="1">
            <a:spLocks noChangeArrowheads="1"/>
          </p:cNvSpPr>
          <p:nvPr/>
        </p:nvSpPr>
        <p:spPr bwMode="auto">
          <a:xfrm>
            <a:off x="7096132" y="142853"/>
            <a:ext cx="3276600" cy="1200329"/>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3"/>
                </a:solidFill>
                <a:latin typeface="+mj-lt"/>
                <a:ea typeface="+mj-ea"/>
                <a:cs typeface="+mj-cs"/>
              </a:rPr>
              <a:t>Ζώνη με μεγάλη συγκέντρωση πολυμερούς</a:t>
            </a:r>
            <a:endParaRPr lang="en-US" sz="2400" b="1" dirty="0">
              <a:solidFill>
                <a:schemeClr val="accent3"/>
              </a:solidFill>
              <a:latin typeface="+mj-lt"/>
              <a:ea typeface="+mj-ea"/>
              <a:cs typeface="+mj-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2476500" y="-171028"/>
            <a:ext cx="7543800" cy="1295400"/>
          </a:xfrm>
        </p:spPr>
        <p:txBody>
          <a:bodyPr>
            <a:normAutofit/>
          </a:bodyPr>
          <a:lstStyle/>
          <a:p>
            <a:pPr algn="ctr"/>
            <a:r>
              <a:rPr lang="el-GR" sz="4000" b="1" dirty="0">
                <a:solidFill>
                  <a:schemeClr val="accent3"/>
                </a:solidFill>
              </a:rPr>
              <a:t>Μοριακός διαχωρισμός</a:t>
            </a:r>
            <a:endParaRPr lang="en-US" sz="4000" b="1" dirty="0">
              <a:solidFill>
                <a:schemeClr val="accent3"/>
              </a:solidFill>
            </a:endParaRPr>
          </a:p>
        </p:txBody>
      </p:sp>
      <p:sp>
        <p:nvSpPr>
          <p:cNvPr id="8" name="Rectangle 3"/>
          <p:cNvSpPr txBox="1">
            <a:spLocks noChangeArrowheads="1"/>
          </p:cNvSpPr>
          <p:nvPr/>
        </p:nvSpPr>
        <p:spPr>
          <a:xfrm>
            <a:off x="1981200" y="2060849"/>
            <a:ext cx="4038600" cy="2852737"/>
          </a:xfrm>
          <a:prstGeom prst="rect">
            <a:avLst/>
          </a:prstGeom>
        </p:spPr>
        <p:txBody>
          <a:bodyPr vert="horz" lIns="91440" tIns="45720" rIns="91440" bIns="45720" rtlCol="0">
            <a:normAutofit fontScale="92500" lnSpcReduction="10000"/>
          </a:bodyPr>
          <a:lstStyle/>
          <a:p>
            <a:pPr marL="342900" indent="-342900">
              <a:spcBef>
                <a:spcPct val="20000"/>
              </a:spcBef>
              <a:buClr>
                <a:schemeClr val="tx2">
                  <a:lumMod val="75000"/>
                </a:schemeClr>
              </a:buClr>
              <a:buFont typeface="Wingdings" pitchFamily="2" charset="2"/>
              <a:buChar char="§"/>
              <a:defRPr/>
            </a:pPr>
            <a:r>
              <a:rPr lang="el-GR" sz="2400" kern="1200" dirty="0">
                <a:solidFill>
                  <a:schemeClr val="tx1"/>
                </a:solidFill>
                <a:latin typeface="+mn-lt"/>
                <a:ea typeface="+mn-ea"/>
                <a:cs typeface="+mn-cs"/>
              </a:rPr>
              <a:t>Αντίστροφη όσμωση – ιοντικά επιλεκτική.</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err="1">
                <a:solidFill>
                  <a:schemeClr val="tx1"/>
                </a:solidFill>
                <a:latin typeface="+mn-lt"/>
                <a:ea typeface="+mn-ea"/>
                <a:cs typeface="+mn-cs"/>
              </a:rPr>
              <a:t>Υπερδιήθηση</a:t>
            </a:r>
            <a:r>
              <a:rPr lang="el-GR" sz="2400" kern="1200" dirty="0">
                <a:solidFill>
                  <a:schemeClr val="tx1"/>
                </a:solidFill>
                <a:latin typeface="+mn-lt"/>
                <a:ea typeface="+mn-ea"/>
                <a:cs typeface="+mn-cs"/>
              </a:rPr>
              <a:t> – απόρριψη μορίων &gt;100</a:t>
            </a:r>
            <a:r>
              <a:rPr lang="en-US" sz="2400" kern="1200" dirty="0" err="1">
                <a:solidFill>
                  <a:schemeClr val="tx1"/>
                </a:solidFill>
                <a:latin typeface="+mn-lt"/>
                <a:ea typeface="+mn-ea"/>
                <a:cs typeface="+mn-cs"/>
              </a:rPr>
              <a:t>kD</a:t>
            </a:r>
            <a:r>
              <a:rPr lang="el-GR" sz="2400" kern="1200" dirty="0">
                <a:solidFill>
                  <a:schemeClr val="tx1"/>
                </a:solidFill>
                <a:latin typeface="+mn-lt"/>
                <a:ea typeface="+mn-ea"/>
                <a:cs typeface="+mn-cs"/>
              </a:rPr>
              <a:t>.</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err="1">
                <a:solidFill>
                  <a:schemeClr val="tx1"/>
                </a:solidFill>
                <a:latin typeface="+mn-lt"/>
                <a:ea typeface="+mn-ea"/>
                <a:cs typeface="+mn-cs"/>
              </a:rPr>
              <a:t>Μικροπόροι</a:t>
            </a:r>
            <a:r>
              <a:rPr lang="el-GR" sz="2400" kern="1200" dirty="0">
                <a:solidFill>
                  <a:schemeClr val="tx1"/>
                </a:solidFill>
                <a:latin typeface="+mn-lt"/>
                <a:ea typeface="+mn-ea"/>
                <a:cs typeface="+mn-cs"/>
              </a:rPr>
              <a:t> – απόρριψη κυττάρων</a:t>
            </a:r>
            <a:r>
              <a:rPr lang="el-GR" sz="2400" dirty="0"/>
              <a:t>.</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r>
              <a:rPr lang="el-GR" sz="2400" kern="1200" dirty="0" err="1">
                <a:solidFill>
                  <a:schemeClr val="tx1"/>
                </a:solidFill>
                <a:latin typeface="+mn-lt"/>
                <a:ea typeface="+mn-ea"/>
                <a:cs typeface="+mn-cs"/>
              </a:rPr>
              <a:t>Μακροπόροι</a:t>
            </a:r>
            <a:r>
              <a:rPr lang="el-GR" sz="2400" kern="1200" dirty="0">
                <a:solidFill>
                  <a:schemeClr val="tx1"/>
                </a:solidFill>
                <a:latin typeface="+mn-lt"/>
                <a:ea typeface="+mn-ea"/>
                <a:cs typeface="+mn-cs"/>
              </a:rPr>
              <a:t> – διαπερατοί από τα κύτταρα.</a:t>
            </a: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defRPr/>
            </a:pPr>
            <a:endParaRPr lang="en-US" sz="2800" kern="1200" dirty="0">
              <a:solidFill>
                <a:schemeClr val="hlink"/>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endParaRPr lang="en-US" sz="2400" kern="1200" dirty="0">
              <a:solidFill>
                <a:schemeClr val="hlink"/>
              </a:solidFill>
              <a:latin typeface="+mn-lt"/>
              <a:ea typeface="+mn-ea"/>
              <a:cs typeface="+mn-cs"/>
            </a:endParaRPr>
          </a:p>
          <a:p>
            <a:pPr marL="342900" indent="-342900">
              <a:spcBef>
                <a:spcPct val="20000"/>
              </a:spcBef>
              <a:buClr>
                <a:schemeClr val="tx2">
                  <a:lumMod val="75000"/>
                </a:schemeClr>
              </a:buClr>
              <a:defRPr/>
            </a:pPr>
            <a:endParaRPr lang="en-US" sz="2800" kern="1200" dirty="0">
              <a:solidFill>
                <a:schemeClr val="hlink"/>
              </a:solidFill>
              <a:latin typeface="+mn-lt"/>
              <a:ea typeface="+mn-ea"/>
              <a:cs typeface="+mn-cs"/>
            </a:endParaRPr>
          </a:p>
          <a:p>
            <a:pPr marL="342900" indent="-342900">
              <a:spcBef>
                <a:spcPct val="20000"/>
              </a:spcBef>
              <a:buClr>
                <a:schemeClr val="tx2">
                  <a:lumMod val="75000"/>
                </a:schemeClr>
              </a:buClr>
              <a:defRPr/>
            </a:pPr>
            <a:endParaRPr lang="en-US" sz="2400" kern="1200" dirty="0">
              <a:solidFill>
                <a:schemeClr val="tx1"/>
              </a:solidFill>
              <a:latin typeface="+mn-lt"/>
              <a:ea typeface="+mn-ea"/>
              <a:cs typeface="+mn-cs"/>
            </a:endParaRPr>
          </a:p>
          <a:p>
            <a:pPr marL="342900" indent="-342900">
              <a:spcBef>
                <a:spcPct val="20000"/>
              </a:spcBef>
              <a:buClr>
                <a:schemeClr val="tx2">
                  <a:lumMod val="75000"/>
                </a:schemeClr>
              </a:buClr>
              <a:buFont typeface="Wingdings" pitchFamily="2" charset="2"/>
              <a:buChar char="§"/>
              <a:defRPr/>
            </a:pPr>
            <a:endParaRPr lang="en-US" sz="2400" kern="1200" dirty="0">
              <a:solidFill>
                <a:schemeClr val="tx1"/>
              </a:solidFill>
              <a:latin typeface="+mn-lt"/>
              <a:ea typeface="+mn-ea"/>
              <a:cs typeface="+mn-cs"/>
            </a:endParaRPr>
          </a:p>
        </p:txBody>
      </p:sp>
      <p:pic>
        <p:nvPicPr>
          <p:cNvPr id="9" name="Picture 4"/>
          <p:cNvPicPr>
            <a:picLocks noChangeArrowheads="1"/>
          </p:cNvPicPr>
          <p:nvPr/>
        </p:nvPicPr>
        <p:blipFill>
          <a:blip r:embed="rId2" cstate="print"/>
          <a:srcRect/>
          <a:stretch>
            <a:fillRect/>
          </a:stretch>
        </p:blipFill>
        <p:spPr bwMode="auto">
          <a:xfrm>
            <a:off x="6248400" y="1828800"/>
            <a:ext cx="4114800" cy="38862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9" name="Rectangle 244"/>
          <p:cNvSpPr>
            <a:spLocks noChangeArrowheads="1"/>
          </p:cNvSpPr>
          <p:nvPr/>
        </p:nvSpPr>
        <p:spPr bwMode="auto">
          <a:xfrm>
            <a:off x="1513537" y="-27384"/>
            <a:ext cx="9147175" cy="1393825"/>
          </a:xfrm>
          <a:prstGeom prst="rect">
            <a:avLst/>
          </a:prstGeom>
          <a:noFill/>
          <a:ln w="9525">
            <a:noFill/>
            <a:miter lim="800000"/>
            <a:headEnd/>
            <a:tailEnd/>
          </a:ln>
        </p:spPr>
        <p:txBody>
          <a:bodyPr/>
          <a:lstStyle/>
          <a:p>
            <a:endParaRPr lang="el-GR"/>
          </a:p>
        </p:txBody>
      </p:sp>
      <p:sp>
        <p:nvSpPr>
          <p:cNvPr id="250" name="Rectangle 245"/>
          <p:cNvSpPr>
            <a:spLocks noChangeArrowheads="1"/>
          </p:cNvSpPr>
          <p:nvPr/>
        </p:nvSpPr>
        <p:spPr bwMode="auto">
          <a:xfrm>
            <a:off x="1703486" y="179930"/>
            <a:ext cx="8704306" cy="584775"/>
          </a:xfrm>
          <a:prstGeom prst="rect">
            <a:avLst/>
          </a:prstGeom>
          <a:noFill/>
          <a:ln w="9525">
            <a:noFill/>
            <a:miter lim="800000"/>
            <a:headEnd/>
            <a:tailEnd/>
          </a:ln>
        </p:spPr>
        <p:txBody>
          <a:bodyPr wrap="none" lIns="0" tIns="0" rIns="0" bIns="0">
            <a:spAutoFit/>
          </a:bodyPr>
          <a:lstStyle/>
          <a:p>
            <a:pPr algn="ctr">
              <a:spcBef>
                <a:spcPct val="0"/>
              </a:spcBef>
            </a:pPr>
            <a:r>
              <a:rPr lang="el-GR" sz="3800" b="1" dirty="0">
                <a:solidFill>
                  <a:schemeClr val="accent3"/>
                </a:solidFill>
                <a:effectLst>
                  <a:outerShdw blurRad="38100" dist="38100" dir="2700000" algn="tl">
                    <a:srgbClr val="000000">
                      <a:alpha val="43137"/>
                    </a:srgbClr>
                  </a:outerShdw>
                </a:effectLst>
                <a:latin typeface="+mj-lt"/>
                <a:ea typeface="+mj-ea"/>
                <a:cs typeface="+mj-cs"/>
              </a:rPr>
              <a:t>Χαρακτηριστικά μεταφοράς διάχυσης</a:t>
            </a:r>
            <a:endParaRPr lang="en-US" sz="3800" b="1" dirty="0">
              <a:solidFill>
                <a:schemeClr val="accent3"/>
              </a:solidFill>
              <a:effectLst>
                <a:outerShdw blurRad="38100" dist="38100" dir="2700000" algn="tl">
                  <a:srgbClr val="000000">
                    <a:alpha val="43137"/>
                  </a:srgbClr>
                </a:outerShdw>
              </a:effectLst>
              <a:latin typeface="+mj-lt"/>
              <a:ea typeface="+mj-ea"/>
              <a:cs typeface="+mj-cs"/>
            </a:endParaRPr>
          </a:p>
        </p:txBody>
      </p:sp>
      <p:grpSp>
        <p:nvGrpSpPr>
          <p:cNvPr id="251" name="Group 246"/>
          <p:cNvGrpSpPr>
            <a:grpSpLocks/>
          </p:cNvGrpSpPr>
          <p:nvPr/>
        </p:nvGrpSpPr>
        <p:grpSpPr bwMode="auto">
          <a:xfrm>
            <a:off x="2336801" y="1366441"/>
            <a:ext cx="2881313" cy="1866900"/>
            <a:chOff x="512" y="1060"/>
            <a:chExt cx="1815" cy="1176"/>
          </a:xfrm>
        </p:grpSpPr>
        <p:pic>
          <p:nvPicPr>
            <p:cNvPr id="252" name="Picture 247"/>
            <p:cNvPicPr>
              <a:picLocks noChangeAspect="1" noChangeArrowheads="1"/>
            </p:cNvPicPr>
            <p:nvPr/>
          </p:nvPicPr>
          <p:blipFill>
            <a:blip r:embed="rId2" cstate="print"/>
            <a:srcRect/>
            <a:stretch>
              <a:fillRect/>
            </a:stretch>
          </p:blipFill>
          <p:spPr bwMode="auto">
            <a:xfrm>
              <a:off x="522" y="1060"/>
              <a:ext cx="1805" cy="1176"/>
            </a:xfrm>
            <a:prstGeom prst="rect">
              <a:avLst/>
            </a:prstGeom>
            <a:noFill/>
            <a:ln w="9525">
              <a:noFill/>
              <a:miter lim="800000"/>
              <a:headEnd/>
              <a:tailEnd/>
            </a:ln>
          </p:spPr>
        </p:pic>
        <p:sp>
          <p:nvSpPr>
            <p:cNvPr id="253" name="Rectangle 248"/>
            <p:cNvSpPr>
              <a:spLocks noChangeArrowheads="1"/>
            </p:cNvSpPr>
            <p:nvPr/>
          </p:nvSpPr>
          <p:spPr bwMode="auto">
            <a:xfrm>
              <a:off x="512" y="1080"/>
              <a:ext cx="1794" cy="1154"/>
            </a:xfrm>
            <a:prstGeom prst="rect">
              <a:avLst/>
            </a:prstGeom>
            <a:noFill/>
            <a:ln w="76200">
              <a:solidFill>
                <a:srgbClr val="CC9900"/>
              </a:solidFill>
              <a:miter lim="800000"/>
              <a:headEnd/>
              <a:tailEnd/>
            </a:ln>
          </p:spPr>
          <p:txBody>
            <a:bodyPr/>
            <a:lstStyle/>
            <a:p>
              <a:endParaRPr lang="el-GR"/>
            </a:p>
          </p:txBody>
        </p:sp>
        <p:grpSp>
          <p:nvGrpSpPr>
            <p:cNvPr id="254" name="Group 249"/>
            <p:cNvGrpSpPr>
              <a:grpSpLocks/>
            </p:cNvGrpSpPr>
            <p:nvPr/>
          </p:nvGrpSpPr>
          <p:grpSpPr bwMode="auto">
            <a:xfrm>
              <a:off x="608" y="1236"/>
              <a:ext cx="150" cy="186"/>
              <a:chOff x="608" y="1236"/>
              <a:chExt cx="150" cy="186"/>
            </a:xfrm>
          </p:grpSpPr>
          <p:grpSp>
            <p:nvGrpSpPr>
              <p:cNvPr id="706" name="Group 250"/>
              <p:cNvGrpSpPr>
                <a:grpSpLocks/>
              </p:cNvGrpSpPr>
              <p:nvPr/>
            </p:nvGrpSpPr>
            <p:grpSpPr bwMode="auto">
              <a:xfrm>
                <a:off x="608" y="1236"/>
                <a:ext cx="150" cy="186"/>
                <a:chOff x="608" y="1236"/>
                <a:chExt cx="150" cy="186"/>
              </a:xfrm>
            </p:grpSpPr>
            <p:sp>
              <p:nvSpPr>
                <p:cNvPr id="708" name="Oval 251"/>
                <p:cNvSpPr>
                  <a:spLocks noChangeArrowheads="1"/>
                </p:cNvSpPr>
                <p:nvPr/>
              </p:nvSpPr>
              <p:spPr bwMode="auto">
                <a:xfrm>
                  <a:off x="608" y="1236"/>
                  <a:ext cx="150" cy="186"/>
                </a:xfrm>
                <a:prstGeom prst="ellipse">
                  <a:avLst/>
                </a:prstGeom>
                <a:solidFill>
                  <a:srgbClr val="00BAE5"/>
                </a:solidFill>
                <a:ln w="9525">
                  <a:noFill/>
                  <a:round/>
                  <a:headEnd/>
                  <a:tailEnd/>
                </a:ln>
              </p:spPr>
              <p:txBody>
                <a:bodyPr/>
                <a:lstStyle/>
                <a:p>
                  <a:endParaRPr lang="el-GR"/>
                </a:p>
              </p:txBody>
            </p:sp>
            <p:sp>
              <p:nvSpPr>
                <p:cNvPr id="709" name="Oval 252"/>
                <p:cNvSpPr>
                  <a:spLocks noChangeArrowheads="1"/>
                </p:cNvSpPr>
                <p:nvPr/>
              </p:nvSpPr>
              <p:spPr bwMode="auto">
                <a:xfrm>
                  <a:off x="612" y="1242"/>
                  <a:ext cx="142" cy="174"/>
                </a:xfrm>
                <a:prstGeom prst="ellipse">
                  <a:avLst/>
                </a:prstGeom>
                <a:solidFill>
                  <a:srgbClr val="00BAE5"/>
                </a:solidFill>
                <a:ln w="9525">
                  <a:noFill/>
                  <a:round/>
                  <a:headEnd/>
                  <a:tailEnd/>
                </a:ln>
              </p:spPr>
              <p:txBody>
                <a:bodyPr/>
                <a:lstStyle/>
                <a:p>
                  <a:endParaRPr lang="el-GR"/>
                </a:p>
              </p:txBody>
            </p:sp>
            <p:sp>
              <p:nvSpPr>
                <p:cNvPr id="710" name="Oval 253"/>
                <p:cNvSpPr>
                  <a:spLocks noChangeArrowheads="1"/>
                </p:cNvSpPr>
                <p:nvPr/>
              </p:nvSpPr>
              <p:spPr bwMode="auto">
                <a:xfrm>
                  <a:off x="616" y="1246"/>
                  <a:ext cx="134" cy="166"/>
                </a:xfrm>
                <a:prstGeom prst="ellipse">
                  <a:avLst/>
                </a:prstGeom>
                <a:solidFill>
                  <a:srgbClr val="00BAE5"/>
                </a:solidFill>
                <a:ln w="9525">
                  <a:noFill/>
                  <a:round/>
                  <a:headEnd/>
                  <a:tailEnd/>
                </a:ln>
              </p:spPr>
              <p:txBody>
                <a:bodyPr/>
                <a:lstStyle/>
                <a:p>
                  <a:endParaRPr lang="el-GR"/>
                </a:p>
              </p:txBody>
            </p:sp>
            <p:sp>
              <p:nvSpPr>
                <p:cNvPr id="711" name="Oval 254"/>
                <p:cNvSpPr>
                  <a:spLocks noChangeArrowheads="1"/>
                </p:cNvSpPr>
                <p:nvPr/>
              </p:nvSpPr>
              <p:spPr bwMode="auto">
                <a:xfrm>
                  <a:off x="618" y="1248"/>
                  <a:ext cx="130" cy="162"/>
                </a:xfrm>
                <a:prstGeom prst="ellipse">
                  <a:avLst/>
                </a:prstGeom>
                <a:solidFill>
                  <a:srgbClr val="00BBE6"/>
                </a:solidFill>
                <a:ln w="9525">
                  <a:noFill/>
                  <a:round/>
                  <a:headEnd/>
                  <a:tailEnd/>
                </a:ln>
              </p:spPr>
              <p:txBody>
                <a:bodyPr/>
                <a:lstStyle/>
                <a:p>
                  <a:endParaRPr lang="el-GR"/>
                </a:p>
              </p:txBody>
            </p:sp>
            <p:sp>
              <p:nvSpPr>
                <p:cNvPr id="712" name="Oval 255"/>
                <p:cNvSpPr>
                  <a:spLocks noChangeArrowheads="1"/>
                </p:cNvSpPr>
                <p:nvPr/>
              </p:nvSpPr>
              <p:spPr bwMode="auto">
                <a:xfrm>
                  <a:off x="622" y="1252"/>
                  <a:ext cx="122" cy="154"/>
                </a:xfrm>
                <a:prstGeom prst="ellipse">
                  <a:avLst/>
                </a:prstGeom>
                <a:solidFill>
                  <a:srgbClr val="00BBE6"/>
                </a:solidFill>
                <a:ln w="9525">
                  <a:noFill/>
                  <a:round/>
                  <a:headEnd/>
                  <a:tailEnd/>
                </a:ln>
              </p:spPr>
              <p:txBody>
                <a:bodyPr/>
                <a:lstStyle/>
                <a:p>
                  <a:endParaRPr lang="el-GR"/>
                </a:p>
              </p:txBody>
            </p:sp>
            <p:sp>
              <p:nvSpPr>
                <p:cNvPr id="713" name="Oval 256"/>
                <p:cNvSpPr>
                  <a:spLocks noChangeArrowheads="1"/>
                </p:cNvSpPr>
                <p:nvPr/>
              </p:nvSpPr>
              <p:spPr bwMode="auto">
                <a:xfrm>
                  <a:off x="624" y="1256"/>
                  <a:ext cx="118" cy="146"/>
                </a:xfrm>
                <a:prstGeom prst="ellipse">
                  <a:avLst/>
                </a:prstGeom>
                <a:solidFill>
                  <a:srgbClr val="00BCE7"/>
                </a:solidFill>
                <a:ln w="9525">
                  <a:noFill/>
                  <a:round/>
                  <a:headEnd/>
                  <a:tailEnd/>
                </a:ln>
              </p:spPr>
              <p:txBody>
                <a:bodyPr/>
                <a:lstStyle/>
                <a:p>
                  <a:endParaRPr lang="el-GR"/>
                </a:p>
              </p:txBody>
            </p:sp>
            <p:sp>
              <p:nvSpPr>
                <p:cNvPr id="714" name="Oval 257"/>
                <p:cNvSpPr>
                  <a:spLocks noChangeArrowheads="1"/>
                </p:cNvSpPr>
                <p:nvPr/>
              </p:nvSpPr>
              <p:spPr bwMode="auto">
                <a:xfrm>
                  <a:off x="626" y="1260"/>
                  <a:ext cx="114" cy="140"/>
                </a:xfrm>
                <a:prstGeom prst="ellipse">
                  <a:avLst/>
                </a:prstGeom>
                <a:solidFill>
                  <a:srgbClr val="00BCE8"/>
                </a:solidFill>
                <a:ln w="9525">
                  <a:noFill/>
                  <a:round/>
                  <a:headEnd/>
                  <a:tailEnd/>
                </a:ln>
              </p:spPr>
              <p:txBody>
                <a:bodyPr/>
                <a:lstStyle/>
                <a:p>
                  <a:endParaRPr lang="el-GR"/>
                </a:p>
              </p:txBody>
            </p:sp>
            <p:sp>
              <p:nvSpPr>
                <p:cNvPr id="715" name="Oval 258"/>
                <p:cNvSpPr>
                  <a:spLocks noChangeArrowheads="1"/>
                </p:cNvSpPr>
                <p:nvPr/>
              </p:nvSpPr>
              <p:spPr bwMode="auto">
                <a:xfrm>
                  <a:off x="630" y="1262"/>
                  <a:ext cx="108" cy="136"/>
                </a:xfrm>
                <a:prstGeom prst="ellipse">
                  <a:avLst/>
                </a:prstGeom>
                <a:solidFill>
                  <a:srgbClr val="00BDE9"/>
                </a:solidFill>
                <a:ln w="9525">
                  <a:noFill/>
                  <a:round/>
                  <a:headEnd/>
                  <a:tailEnd/>
                </a:ln>
              </p:spPr>
              <p:txBody>
                <a:bodyPr/>
                <a:lstStyle/>
                <a:p>
                  <a:endParaRPr lang="el-GR"/>
                </a:p>
              </p:txBody>
            </p:sp>
            <p:sp>
              <p:nvSpPr>
                <p:cNvPr id="716" name="Oval 259"/>
                <p:cNvSpPr>
                  <a:spLocks noChangeArrowheads="1"/>
                </p:cNvSpPr>
                <p:nvPr/>
              </p:nvSpPr>
              <p:spPr bwMode="auto">
                <a:xfrm>
                  <a:off x="632" y="1266"/>
                  <a:ext cx="104" cy="128"/>
                </a:xfrm>
                <a:prstGeom prst="ellipse">
                  <a:avLst/>
                </a:prstGeom>
                <a:solidFill>
                  <a:srgbClr val="00BEEA"/>
                </a:solidFill>
                <a:ln w="9525">
                  <a:noFill/>
                  <a:round/>
                  <a:headEnd/>
                  <a:tailEnd/>
                </a:ln>
              </p:spPr>
              <p:txBody>
                <a:bodyPr/>
                <a:lstStyle/>
                <a:p>
                  <a:endParaRPr lang="el-GR"/>
                </a:p>
              </p:txBody>
            </p:sp>
            <p:sp>
              <p:nvSpPr>
                <p:cNvPr id="717" name="Oval 260"/>
                <p:cNvSpPr>
                  <a:spLocks noChangeArrowheads="1"/>
                </p:cNvSpPr>
                <p:nvPr/>
              </p:nvSpPr>
              <p:spPr bwMode="auto">
                <a:xfrm>
                  <a:off x="636" y="1270"/>
                  <a:ext cx="96" cy="120"/>
                </a:xfrm>
                <a:prstGeom prst="ellipse">
                  <a:avLst/>
                </a:prstGeom>
                <a:solidFill>
                  <a:srgbClr val="00BFEC"/>
                </a:solidFill>
                <a:ln w="9525">
                  <a:noFill/>
                  <a:round/>
                  <a:headEnd/>
                  <a:tailEnd/>
                </a:ln>
              </p:spPr>
              <p:txBody>
                <a:bodyPr/>
                <a:lstStyle/>
                <a:p>
                  <a:endParaRPr lang="el-GR"/>
                </a:p>
              </p:txBody>
            </p:sp>
            <p:sp>
              <p:nvSpPr>
                <p:cNvPr id="718" name="Oval 261"/>
                <p:cNvSpPr>
                  <a:spLocks noChangeArrowheads="1"/>
                </p:cNvSpPr>
                <p:nvPr/>
              </p:nvSpPr>
              <p:spPr bwMode="auto">
                <a:xfrm>
                  <a:off x="638" y="1274"/>
                  <a:ext cx="92" cy="112"/>
                </a:xfrm>
                <a:prstGeom prst="ellipse">
                  <a:avLst/>
                </a:prstGeom>
                <a:solidFill>
                  <a:srgbClr val="00C0ED"/>
                </a:solidFill>
                <a:ln w="9525">
                  <a:noFill/>
                  <a:round/>
                  <a:headEnd/>
                  <a:tailEnd/>
                </a:ln>
              </p:spPr>
              <p:txBody>
                <a:bodyPr/>
                <a:lstStyle/>
                <a:p>
                  <a:endParaRPr lang="el-GR"/>
                </a:p>
              </p:txBody>
            </p:sp>
            <p:sp>
              <p:nvSpPr>
                <p:cNvPr id="719" name="Oval 262"/>
                <p:cNvSpPr>
                  <a:spLocks noChangeArrowheads="1"/>
                </p:cNvSpPr>
                <p:nvPr/>
              </p:nvSpPr>
              <p:spPr bwMode="auto">
                <a:xfrm>
                  <a:off x="640" y="1276"/>
                  <a:ext cx="88" cy="108"/>
                </a:xfrm>
                <a:prstGeom prst="ellipse">
                  <a:avLst/>
                </a:prstGeom>
                <a:solidFill>
                  <a:srgbClr val="00C2EF"/>
                </a:solidFill>
                <a:ln w="9525">
                  <a:noFill/>
                  <a:round/>
                  <a:headEnd/>
                  <a:tailEnd/>
                </a:ln>
              </p:spPr>
              <p:txBody>
                <a:bodyPr/>
                <a:lstStyle/>
                <a:p>
                  <a:endParaRPr lang="el-GR"/>
                </a:p>
              </p:txBody>
            </p:sp>
            <p:sp>
              <p:nvSpPr>
                <p:cNvPr id="720" name="Oval 263"/>
                <p:cNvSpPr>
                  <a:spLocks noChangeArrowheads="1"/>
                </p:cNvSpPr>
                <p:nvPr/>
              </p:nvSpPr>
              <p:spPr bwMode="auto">
                <a:xfrm>
                  <a:off x="644" y="1280"/>
                  <a:ext cx="80" cy="100"/>
                </a:xfrm>
                <a:prstGeom prst="ellipse">
                  <a:avLst/>
                </a:prstGeom>
                <a:solidFill>
                  <a:srgbClr val="00C3F0"/>
                </a:solidFill>
                <a:ln w="9525">
                  <a:noFill/>
                  <a:round/>
                  <a:headEnd/>
                  <a:tailEnd/>
                </a:ln>
              </p:spPr>
              <p:txBody>
                <a:bodyPr/>
                <a:lstStyle/>
                <a:p>
                  <a:endParaRPr lang="el-GR"/>
                </a:p>
              </p:txBody>
            </p:sp>
            <p:sp>
              <p:nvSpPr>
                <p:cNvPr id="721" name="Oval 264"/>
                <p:cNvSpPr>
                  <a:spLocks noChangeArrowheads="1"/>
                </p:cNvSpPr>
                <p:nvPr/>
              </p:nvSpPr>
              <p:spPr bwMode="auto">
                <a:xfrm>
                  <a:off x="646" y="1284"/>
                  <a:ext cx="76" cy="92"/>
                </a:xfrm>
                <a:prstGeom prst="ellipse">
                  <a:avLst/>
                </a:prstGeom>
                <a:solidFill>
                  <a:srgbClr val="00C4F2"/>
                </a:solidFill>
                <a:ln w="9525">
                  <a:noFill/>
                  <a:round/>
                  <a:headEnd/>
                  <a:tailEnd/>
                </a:ln>
              </p:spPr>
              <p:txBody>
                <a:bodyPr/>
                <a:lstStyle/>
                <a:p>
                  <a:endParaRPr lang="el-GR"/>
                </a:p>
              </p:txBody>
            </p:sp>
            <p:sp>
              <p:nvSpPr>
                <p:cNvPr id="722" name="Oval 265"/>
                <p:cNvSpPr>
                  <a:spLocks noChangeArrowheads="1"/>
                </p:cNvSpPr>
                <p:nvPr/>
              </p:nvSpPr>
              <p:spPr bwMode="auto">
                <a:xfrm>
                  <a:off x="650" y="1288"/>
                  <a:ext cx="68" cy="84"/>
                </a:xfrm>
                <a:prstGeom prst="ellipse">
                  <a:avLst/>
                </a:prstGeom>
                <a:solidFill>
                  <a:srgbClr val="00C6F3"/>
                </a:solidFill>
                <a:ln w="9525">
                  <a:noFill/>
                  <a:round/>
                  <a:headEnd/>
                  <a:tailEnd/>
                </a:ln>
              </p:spPr>
              <p:txBody>
                <a:bodyPr/>
                <a:lstStyle/>
                <a:p>
                  <a:endParaRPr lang="el-GR"/>
                </a:p>
              </p:txBody>
            </p:sp>
            <p:sp>
              <p:nvSpPr>
                <p:cNvPr id="723" name="Oval 266"/>
                <p:cNvSpPr>
                  <a:spLocks noChangeArrowheads="1"/>
                </p:cNvSpPr>
                <p:nvPr/>
              </p:nvSpPr>
              <p:spPr bwMode="auto">
                <a:xfrm>
                  <a:off x="652" y="1290"/>
                  <a:ext cx="64" cy="80"/>
                </a:xfrm>
                <a:prstGeom prst="ellipse">
                  <a:avLst/>
                </a:prstGeom>
                <a:solidFill>
                  <a:srgbClr val="00C7F5"/>
                </a:solidFill>
                <a:ln w="9525">
                  <a:noFill/>
                  <a:round/>
                  <a:headEnd/>
                  <a:tailEnd/>
                </a:ln>
              </p:spPr>
              <p:txBody>
                <a:bodyPr/>
                <a:lstStyle/>
                <a:p>
                  <a:endParaRPr lang="el-GR"/>
                </a:p>
              </p:txBody>
            </p:sp>
            <p:sp>
              <p:nvSpPr>
                <p:cNvPr id="724" name="Oval 267"/>
                <p:cNvSpPr>
                  <a:spLocks noChangeArrowheads="1"/>
                </p:cNvSpPr>
                <p:nvPr/>
              </p:nvSpPr>
              <p:spPr bwMode="auto">
                <a:xfrm>
                  <a:off x="654" y="1294"/>
                  <a:ext cx="60" cy="72"/>
                </a:xfrm>
                <a:prstGeom prst="ellipse">
                  <a:avLst/>
                </a:prstGeom>
                <a:solidFill>
                  <a:srgbClr val="00C8F6"/>
                </a:solidFill>
                <a:ln w="9525">
                  <a:noFill/>
                  <a:round/>
                  <a:headEnd/>
                  <a:tailEnd/>
                </a:ln>
              </p:spPr>
              <p:txBody>
                <a:bodyPr/>
                <a:lstStyle/>
                <a:p>
                  <a:endParaRPr lang="el-GR"/>
                </a:p>
              </p:txBody>
            </p:sp>
            <p:sp>
              <p:nvSpPr>
                <p:cNvPr id="725" name="Oval 268"/>
                <p:cNvSpPr>
                  <a:spLocks noChangeArrowheads="1"/>
                </p:cNvSpPr>
                <p:nvPr/>
              </p:nvSpPr>
              <p:spPr bwMode="auto">
                <a:xfrm>
                  <a:off x="658" y="1298"/>
                  <a:ext cx="52" cy="64"/>
                </a:xfrm>
                <a:prstGeom prst="ellipse">
                  <a:avLst/>
                </a:prstGeom>
                <a:solidFill>
                  <a:srgbClr val="00C9F8"/>
                </a:solidFill>
                <a:ln w="9525">
                  <a:noFill/>
                  <a:round/>
                  <a:headEnd/>
                  <a:tailEnd/>
                </a:ln>
              </p:spPr>
              <p:txBody>
                <a:bodyPr/>
                <a:lstStyle/>
                <a:p>
                  <a:endParaRPr lang="el-GR"/>
                </a:p>
              </p:txBody>
            </p:sp>
            <p:sp>
              <p:nvSpPr>
                <p:cNvPr id="726" name="Oval 269"/>
                <p:cNvSpPr>
                  <a:spLocks noChangeArrowheads="1"/>
                </p:cNvSpPr>
                <p:nvPr/>
              </p:nvSpPr>
              <p:spPr bwMode="auto">
                <a:xfrm>
                  <a:off x="660" y="1302"/>
                  <a:ext cx="48" cy="56"/>
                </a:xfrm>
                <a:prstGeom prst="ellipse">
                  <a:avLst/>
                </a:prstGeom>
                <a:solidFill>
                  <a:srgbClr val="00CAF9"/>
                </a:solidFill>
                <a:ln w="9525">
                  <a:noFill/>
                  <a:round/>
                  <a:headEnd/>
                  <a:tailEnd/>
                </a:ln>
              </p:spPr>
              <p:txBody>
                <a:bodyPr/>
                <a:lstStyle/>
                <a:p>
                  <a:endParaRPr lang="el-GR"/>
                </a:p>
              </p:txBody>
            </p:sp>
            <p:sp>
              <p:nvSpPr>
                <p:cNvPr id="727" name="Oval 270"/>
                <p:cNvSpPr>
                  <a:spLocks noChangeArrowheads="1"/>
                </p:cNvSpPr>
                <p:nvPr/>
              </p:nvSpPr>
              <p:spPr bwMode="auto">
                <a:xfrm>
                  <a:off x="664" y="1304"/>
                  <a:ext cx="40" cy="52"/>
                </a:xfrm>
                <a:prstGeom prst="ellipse">
                  <a:avLst/>
                </a:prstGeom>
                <a:solidFill>
                  <a:srgbClr val="00CBFA"/>
                </a:solidFill>
                <a:ln w="9525">
                  <a:noFill/>
                  <a:round/>
                  <a:headEnd/>
                  <a:tailEnd/>
                </a:ln>
              </p:spPr>
              <p:txBody>
                <a:bodyPr/>
                <a:lstStyle/>
                <a:p>
                  <a:endParaRPr lang="el-GR"/>
                </a:p>
              </p:txBody>
            </p:sp>
            <p:sp>
              <p:nvSpPr>
                <p:cNvPr id="728" name="Oval 271"/>
                <p:cNvSpPr>
                  <a:spLocks noChangeArrowheads="1"/>
                </p:cNvSpPr>
                <p:nvPr/>
              </p:nvSpPr>
              <p:spPr bwMode="auto">
                <a:xfrm>
                  <a:off x="666" y="1308"/>
                  <a:ext cx="38" cy="46"/>
                </a:xfrm>
                <a:prstGeom prst="ellipse">
                  <a:avLst/>
                </a:prstGeom>
                <a:solidFill>
                  <a:srgbClr val="00CCFB"/>
                </a:solidFill>
                <a:ln w="9525">
                  <a:noFill/>
                  <a:round/>
                  <a:headEnd/>
                  <a:tailEnd/>
                </a:ln>
              </p:spPr>
              <p:txBody>
                <a:bodyPr/>
                <a:lstStyle/>
                <a:p>
                  <a:endParaRPr lang="el-GR"/>
                </a:p>
              </p:txBody>
            </p:sp>
            <p:sp>
              <p:nvSpPr>
                <p:cNvPr id="729" name="Oval 272"/>
                <p:cNvSpPr>
                  <a:spLocks noChangeArrowheads="1"/>
                </p:cNvSpPr>
                <p:nvPr/>
              </p:nvSpPr>
              <p:spPr bwMode="auto">
                <a:xfrm>
                  <a:off x="668" y="1312"/>
                  <a:ext cx="34" cy="38"/>
                </a:xfrm>
                <a:prstGeom prst="ellipse">
                  <a:avLst/>
                </a:prstGeom>
                <a:solidFill>
                  <a:srgbClr val="00CCFC"/>
                </a:solidFill>
                <a:ln w="9525">
                  <a:noFill/>
                  <a:round/>
                  <a:headEnd/>
                  <a:tailEnd/>
                </a:ln>
              </p:spPr>
              <p:txBody>
                <a:bodyPr/>
                <a:lstStyle/>
                <a:p>
                  <a:endParaRPr lang="el-GR"/>
                </a:p>
              </p:txBody>
            </p:sp>
            <p:sp>
              <p:nvSpPr>
                <p:cNvPr id="730" name="Oval 273"/>
                <p:cNvSpPr>
                  <a:spLocks noChangeArrowheads="1"/>
                </p:cNvSpPr>
                <p:nvPr/>
              </p:nvSpPr>
              <p:spPr bwMode="auto">
                <a:xfrm>
                  <a:off x="672" y="1316"/>
                  <a:ext cx="26" cy="30"/>
                </a:xfrm>
                <a:prstGeom prst="ellipse">
                  <a:avLst/>
                </a:prstGeom>
                <a:solidFill>
                  <a:srgbClr val="00CDFD"/>
                </a:solidFill>
                <a:ln w="9525">
                  <a:noFill/>
                  <a:round/>
                  <a:headEnd/>
                  <a:tailEnd/>
                </a:ln>
              </p:spPr>
              <p:txBody>
                <a:bodyPr/>
                <a:lstStyle/>
                <a:p>
                  <a:endParaRPr lang="el-GR"/>
                </a:p>
              </p:txBody>
            </p:sp>
            <p:sp>
              <p:nvSpPr>
                <p:cNvPr id="731" name="Oval 274"/>
                <p:cNvSpPr>
                  <a:spLocks noChangeArrowheads="1"/>
                </p:cNvSpPr>
                <p:nvPr/>
              </p:nvSpPr>
              <p:spPr bwMode="auto">
                <a:xfrm>
                  <a:off x="674" y="1318"/>
                  <a:ext cx="22" cy="26"/>
                </a:xfrm>
                <a:prstGeom prst="ellipse">
                  <a:avLst/>
                </a:prstGeom>
                <a:solidFill>
                  <a:srgbClr val="00CEFD"/>
                </a:solidFill>
                <a:ln w="9525">
                  <a:noFill/>
                  <a:round/>
                  <a:headEnd/>
                  <a:tailEnd/>
                </a:ln>
              </p:spPr>
              <p:txBody>
                <a:bodyPr/>
                <a:lstStyle/>
                <a:p>
                  <a:endParaRPr lang="el-GR"/>
                </a:p>
              </p:txBody>
            </p:sp>
            <p:sp>
              <p:nvSpPr>
                <p:cNvPr id="732" name="Oval 275"/>
                <p:cNvSpPr>
                  <a:spLocks noChangeArrowheads="1"/>
                </p:cNvSpPr>
                <p:nvPr/>
              </p:nvSpPr>
              <p:spPr bwMode="auto">
                <a:xfrm>
                  <a:off x="678" y="1322"/>
                  <a:ext cx="14" cy="18"/>
                </a:xfrm>
                <a:prstGeom prst="ellipse">
                  <a:avLst/>
                </a:prstGeom>
                <a:solidFill>
                  <a:srgbClr val="00CEFE"/>
                </a:solidFill>
                <a:ln w="9525">
                  <a:noFill/>
                  <a:round/>
                  <a:headEnd/>
                  <a:tailEnd/>
                </a:ln>
              </p:spPr>
              <p:txBody>
                <a:bodyPr/>
                <a:lstStyle/>
                <a:p>
                  <a:endParaRPr lang="el-GR"/>
                </a:p>
              </p:txBody>
            </p:sp>
            <p:sp>
              <p:nvSpPr>
                <p:cNvPr id="733" name="Oval 276"/>
                <p:cNvSpPr>
                  <a:spLocks noChangeArrowheads="1"/>
                </p:cNvSpPr>
                <p:nvPr/>
              </p:nvSpPr>
              <p:spPr bwMode="auto">
                <a:xfrm>
                  <a:off x="680" y="1326"/>
                  <a:ext cx="10" cy="10"/>
                </a:xfrm>
                <a:prstGeom prst="ellipse">
                  <a:avLst/>
                </a:prstGeom>
                <a:solidFill>
                  <a:srgbClr val="00CEFE"/>
                </a:solidFill>
                <a:ln w="9525">
                  <a:noFill/>
                  <a:round/>
                  <a:headEnd/>
                  <a:tailEnd/>
                </a:ln>
              </p:spPr>
              <p:txBody>
                <a:bodyPr/>
                <a:lstStyle/>
                <a:p>
                  <a:endParaRPr lang="el-GR"/>
                </a:p>
              </p:txBody>
            </p:sp>
          </p:grpSp>
          <p:sp>
            <p:nvSpPr>
              <p:cNvPr id="707" name="Oval 277"/>
              <p:cNvSpPr>
                <a:spLocks noChangeArrowheads="1"/>
              </p:cNvSpPr>
              <p:nvPr/>
            </p:nvSpPr>
            <p:spPr bwMode="auto">
              <a:xfrm>
                <a:off x="608" y="1236"/>
                <a:ext cx="150" cy="186"/>
              </a:xfrm>
              <a:prstGeom prst="ellipse">
                <a:avLst/>
              </a:prstGeom>
              <a:noFill/>
              <a:ln w="12700">
                <a:solidFill>
                  <a:srgbClr val="00FFFF"/>
                </a:solidFill>
                <a:round/>
                <a:headEnd/>
                <a:tailEnd/>
              </a:ln>
            </p:spPr>
            <p:txBody>
              <a:bodyPr/>
              <a:lstStyle/>
              <a:p>
                <a:endParaRPr lang="el-GR"/>
              </a:p>
            </p:txBody>
          </p:sp>
        </p:grpSp>
        <p:sp>
          <p:nvSpPr>
            <p:cNvPr id="255" name="Rectangle 278"/>
            <p:cNvSpPr>
              <a:spLocks noChangeArrowheads="1"/>
            </p:cNvSpPr>
            <p:nvPr/>
          </p:nvSpPr>
          <p:spPr bwMode="auto">
            <a:xfrm>
              <a:off x="1334" y="1098"/>
              <a:ext cx="94" cy="244"/>
            </a:xfrm>
            <a:prstGeom prst="rect">
              <a:avLst/>
            </a:prstGeom>
            <a:solidFill>
              <a:srgbClr val="FF9900"/>
            </a:solidFill>
            <a:ln w="12700">
              <a:solidFill>
                <a:srgbClr val="00FFFF"/>
              </a:solidFill>
              <a:miter lim="800000"/>
              <a:headEnd/>
              <a:tailEnd/>
            </a:ln>
          </p:spPr>
          <p:txBody>
            <a:bodyPr/>
            <a:lstStyle/>
            <a:p>
              <a:endParaRPr lang="el-GR"/>
            </a:p>
          </p:txBody>
        </p:sp>
        <p:sp>
          <p:nvSpPr>
            <p:cNvPr id="256" name="Rectangle 279"/>
            <p:cNvSpPr>
              <a:spLocks noChangeArrowheads="1"/>
            </p:cNvSpPr>
            <p:nvPr/>
          </p:nvSpPr>
          <p:spPr bwMode="auto">
            <a:xfrm>
              <a:off x="1334" y="1924"/>
              <a:ext cx="94" cy="286"/>
            </a:xfrm>
            <a:prstGeom prst="rect">
              <a:avLst/>
            </a:prstGeom>
            <a:solidFill>
              <a:srgbClr val="FF9900"/>
            </a:solidFill>
            <a:ln w="12700">
              <a:solidFill>
                <a:srgbClr val="00FFFF"/>
              </a:solidFill>
              <a:miter lim="800000"/>
              <a:headEnd/>
              <a:tailEnd/>
            </a:ln>
          </p:spPr>
          <p:txBody>
            <a:bodyPr/>
            <a:lstStyle/>
            <a:p>
              <a:endParaRPr lang="el-GR"/>
            </a:p>
          </p:txBody>
        </p:sp>
        <p:grpSp>
          <p:nvGrpSpPr>
            <p:cNvPr id="257" name="Group 280"/>
            <p:cNvGrpSpPr>
              <a:grpSpLocks/>
            </p:cNvGrpSpPr>
            <p:nvPr/>
          </p:nvGrpSpPr>
          <p:grpSpPr bwMode="auto">
            <a:xfrm>
              <a:off x="1064" y="1668"/>
              <a:ext cx="150" cy="186"/>
              <a:chOff x="1064" y="1668"/>
              <a:chExt cx="150" cy="186"/>
            </a:xfrm>
          </p:grpSpPr>
          <p:grpSp>
            <p:nvGrpSpPr>
              <p:cNvPr id="678" name="Group 281"/>
              <p:cNvGrpSpPr>
                <a:grpSpLocks/>
              </p:cNvGrpSpPr>
              <p:nvPr/>
            </p:nvGrpSpPr>
            <p:grpSpPr bwMode="auto">
              <a:xfrm>
                <a:off x="1064" y="1668"/>
                <a:ext cx="150" cy="186"/>
                <a:chOff x="1064" y="1668"/>
                <a:chExt cx="150" cy="186"/>
              </a:xfrm>
            </p:grpSpPr>
            <p:sp>
              <p:nvSpPr>
                <p:cNvPr id="680" name="Oval 282"/>
                <p:cNvSpPr>
                  <a:spLocks noChangeArrowheads="1"/>
                </p:cNvSpPr>
                <p:nvPr/>
              </p:nvSpPr>
              <p:spPr bwMode="auto">
                <a:xfrm>
                  <a:off x="1064" y="1668"/>
                  <a:ext cx="150" cy="186"/>
                </a:xfrm>
                <a:prstGeom prst="ellipse">
                  <a:avLst/>
                </a:prstGeom>
                <a:solidFill>
                  <a:srgbClr val="00BAE5"/>
                </a:solidFill>
                <a:ln w="9525">
                  <a:noFill/>
                  <a:round/>
                  <a:headEnd/>
                  <a:tailEnd/>
                </a:ln>
              </p:spPr>
              <p:txBody>
                <a:bodyPr/>
                <a:lstStyle/>
                <a:p>
                  <a:endParaRPr lang="el-GR"/>
                </a:p>
              </p:txBody>
            </p:sp>
            <p:sp>
              <p:nvSpPr>
                <p:cNvPr id="681" name="Oval 283"/>
                <p:cNvSpPr>
                  <a:spLocks noChangeArrowheads="1"/>
                </p:cNvSpPr>
                <p:nvPr/>
              </p:nvSpPr>
              <p:spPr bwMode="auto">
                <a:xfrm>
                  <a:off x="1068" y="1674"/>
                  <a:ext cx="142" cy="174"/>
                </a:xfrm>
                <a:prstGeom prst="ellipse">
                  <a:avLst/>
                </a:prstGeom>
                <a:solidFill>
                  <a:srgbClr val="00BAE5"/>
                </a:solidFill>
                <a:ln w="9525">
                  <a:noFill/>
                  <a:round/>
                  <a:headEnd/>
                  <a:tailEnd/>
                </a:ln>
              </p:spPr>
              <p:txBody>
                <a:bodyPr/>
                <a:lstStyle/>
                <a:p>
                  <a:endParaRPr lang="el-GR"/>
                </a:p>
              </p:txBody>
            </p:sp>
            <p:sp>
              <p:nvSpPr>
                <p:cNvPr id="682" name="Oval 284"/>
                <p:cNvSpPr>
                  <a:spLocks noChangeArrowheads="1"/>
                </p:cNvSpPr>
                <p:nvPr/>
              </p:nvSpPr>
              <p:spPr bwMode="auto">
                <a:xfrm>
                  <a:off x="1072" y="1678"/>
                  <a:ext cx="134" cy="166"/>
                </a:xfrm>
                <a:prstGeom prst="ellipse">
                  <a:avLst/>
                </a:prstGeom>
                <a:solidFill>
                  <a:srgbClr val="00BAE5"/>
                </a:solidFill>
                <a:ln w="9525">
                  <a:noFill/>
                  <a:round/>
                  <a:headEnd/>
                  <a:tailEnd/>
                </a:ln>
              </p:spPr>
              <p:txBody>
                <a:bodyPr/>
                <a:lstStyle/>
                <a:p>
                  <a:endParaRPr lang="el-GR"/>
                </a:p>
              </p:txBody>
            </p:sp>
            <p:sp>
              <p:nvSpPr>
                <p:cNvPr id="683" name="Oval 285"/>
                <p:cNvSpPr>
                  <a:spLocks noChangeArrowheads="1"/>
                </p:cNvSpPr>
                <p:nvPr/>
              </p:nvSpPr>
              <p:spPr bwMode="auto">
                <a:xfrm>
                  <a:off x="1074" y="1680"/>
                  <a:ext cx="130" cy="162"/>
                </a:xfrm>
                <a:prstGeom prst="ellipse">
                  <a:avLst/>
                </a:prstGeom>
                <a:solidFill>
                  <a:srgbClr val="00BBE6"/>
                </a:solidFill>
                <a:ln w="9525">
                  <a:noFill/>
                  <a:round/>
                  <a:headEnd/>
                  <a:tailEnd/>
                </a:ln>
              </p:spPr>
              <p:txBody>
                <a:bodyPr/>
                <a:lstStyle/>
                <a:p>
                  <a:endParaRPr lang="el-GR"/>
                </a:p>
              </p:txBody>
            </p:sp>
            <p:sp>
              <p:nvSpPr>
                <p:cNvPr id="684" name="Oval 286"/>
                <p:cNvSpPr>
                  <a:spLocks noChangeArrowheads="1"/>
                </p:cNvSpPr>
                <p:nvPr/>
              </p:nvSpPr>
              <p:spPr bwMode="auto">
                <a:xfrm>
                  <a:off x="1078" y="1684"/>
                  <a:ext cx="122" cy="154"/>
                </a:xfrm>
                <a:prstGeom prst="ellipse">
                  <a:avLst/>
                </a:prstGeom>
                <a:solidFill>
                  <a:srgbClr val="00BBE6"/>
                </a:solidFill>
                <a:ln w="9525">
                  <a:noFill/>
                  <a:round/>
                  <a:headEnd/>
                  <a:tailEnd/>
                </a:ln>
              </p:spPr>
              <p:txBody>
                <a:bodyPr/>
                <a:lstStyle/>
                <a:p>
                  <a:endParaRPr lang="el-GR"/>
                </a:p>
              </p:txBody>
            </p:sp>
            <p:sp>
              <p:nvSpPr>
                <p:cNvPr id="685" name="Oval 287"/>
                <p:cNvSpPr>
                  <a:spLocks noChangeArrowheads="1"/>
                </p:cNvSpPr>
                <p:nvPr/>
              </p:nvSpPr>
              <p:spPr bwMode="auto">
                <a:xfrm>
                  <a:off x="1080" y="1688"/>
                  <a:ext cx="118" cy="146"/>
                </a:xfrm>
                <a:prstGeom prst="ellipse">
                  <a:avLst/>
                </a:prstGeom>
                <a:solidFill>
                  <a:srgbClr val="00BCE7"/>
                </a:solidFill>
                <a:ln w="9525">
                  <a:noFill/>
                  <a:round/>
                  <a:headEnd/>
                  <a:tailEnd/>
                </a:ln>
              </p:spPr>
              <p:txBody>
                <a:bodyPr/>
                <a:lstStyle/>
                <a:p>
                  <a:endParaRPr lang="el-GR"/>
                </a:p>
              </p:txBody>
            </p:sp>
            <p:sp>
              <p:nvSpPr>
                <p:cNvPr id="686" name="Oval 288"/>
                <p:cNvSpPr>
                  <a:spLocks noChangeArrowheads="1"/>
                </p:cNvSpPr>
                <p:nvPr/>
              </p:nvSpPr>
              <p:spPr bwMode="auto">
                <a:xfrm>
                  <a:off x="1082" y="1692"/>
                  <a:ext cx="114" cy="140"/>
                </a:xfrm>
                <a:prstGeom prst="ellipse">
                  <a:avLst/>
                </a:prstGeom>
                <a:solidFill>
                  <a:srgbClr val="00BCE8"/>
                </a:solidFill>
                <a:ln w="9525">
                  <a:noFill/>
                  <a:round/>
                  <a:headEnd/>
                  <a:tailEnd/>
                </a:ln>
              </p:spPr>
              <p:txBody>
                <a:bodyPr/>
                <a:lstStyle/>
                <a:p>
                  <a:endParaRPr lang="el-GR"/>
                </a:p>
              </p:txBody>
            </p:sp>
            <p:sp>
              <p:nvSpPr>
                <p:cNvPr id="687" name="Oval 289"/>
                <p:cNvSpPr>
                  <a:spLocks noChangeArrowheads="1"/>
                </p:cNvSpPr>
                <p:nvPr/>
              </p:nvSpPr>
              <p:spPr bwMode="auto">
                <a:xfrm>
                  <a:off x="1086" y="1694"/>
                  <a:ext cx="108" cy="136"/>
                </a:xfrm>
                <a:prstGeom prst="ellipse">
                  <a:avLst/>
                </a:prstGeom>
                <a:solidFill>
                  <a:srgbClr val="00BDE9"/>
                </a:solidFill>
                <a:ln w="9525">
                  <a:noFill/>
                  <a:round/>
                  <a:headEnd/>
                  <a:tailEnd/>
                </a:ln>
              </p:spPr>
              <p:txBody>
                <a:bodyPr/>
                <a:lstStyle/>
                <a:p>
                  <a:endParaRPr lang="el-GR"/>
                </a:p>
              </p:txBody>
            </p:sp>
            <p:sp>
              <p:nvSpPr>
                <p:cNvPr id="688" name="Oval 290"/>
                <p:cNvSpPr>
                  <a:spLocks noChangeArrowheads="1"/>
                </p:cNvSpPr>
                <p:nvPr/>
              </p:nvSpPr>
              <p:spPr bwMode="auto">
                <a:xfrm>
                  <a:off x="1088" y="1698"/>
                  <a:ext cx="104" cy="128"/>
                </a:xfrm>
                <a:prstGeom prst="ellipse">
                  <a:avLst/>
                </a:prstGeom>
                <a:solidFill>
                  <a:srgbClr val="00BEEA"/>
                </a:solidFill>
                <a:ln w="9525">
                  <a:noFill/>
                  <a:round/>
                  <a:headEnd/>
                  <a:tailEnd/>
                </a:ln>
              </p:spPr>
              <p:txBody>
                <a:bodyPr/>
                <a:lstStyle/>
                <a:p>
                  <a:endParaRPr lang="el-GR"/>
                </a:p>
              </p:txBody>
            </p:sp>
            <p:sp>
              <p:nvSpPr>
                <p:cNvPr id="689" name="Oval 291"/>
                <p:cNvSpPr>
                  <a:spLocks noChangeArrowheads="1"/>
                </p:cNvSpPr>
                <p:nvPr/>
              </p:nvSpPr>
              <p:spPr bwMode="auto">
                <a:xfrm>
                  <a:off x="1092" y="1702"/>
                  <a:ext cx="96" cy="120"/>
                </a:xfrm>
                <a:prstGeom prst="ellipse">
                  <a:avLst/>
                </a:prstGeom>
                <a:solidFill>
                  <a:srgbClr val="00BFEC"/>
                </a:solidFill>
                <a:ln w="9525">
                  <a:noFill/>
                  <a:round/>
                  <a:headEnd/>
                  <a:tailEnd/>
                </a:ln>
              </p:spPr>
              <p:txBody>
                <a:bodyPr/>
                <a:lstStyle/>
                <a:p>
                  <a:endParaRPr lang="el-GR"/>
                </a:p>
              </p:txBody>
            </p:sp>
            <p:sp>
              <p:nvSpPr>
                <p:cNvPr id="690" name="Oval 292"/>
                <p:cNvSpPr>
                  <a:spLocks noChangeArrowheads="1"/>
                </p:cNvSpPr>
                <p:nvPr/>
              </p:nvSpPr>
              <p:spPr bwMode="auto">
                <a:xfrm>
                  <a:off x="1094" y="1706"/>
                  <a:ext cx="92" cy="112"/>
                </a:xfrm>
                <a:prstGeom prst="ellipse">
                  <a:avLst/>
                </a:prstGeom>
                <a:solidFill>
                  <a:srgbClr val="00C0ED"/>
                </a:solidFill>
                <a:ln w="9525">
                  <a:noFill/>
                  <a:round/>
                  <a:headEnd/>
                  <a:tailEnd/>
                </a:ln>
              </p:spPr>
              <p:txBody>
                <a:bodyPr/>
                <a:lstStyle/>
                <a:p>
                  <a:endParaRPr lang="el-GR"/>
                </a:p>
              </p:txBody>
            </p:sp>
            <p:sp>
              <p:nvSpPr>
                <p:cNvPr id="691" name="Oval 293"/>
                <p:cNvSpPr>
                  <a:spLocks noChangeArrowheads="1"/>
                </p:cNvSpPr>
                <p:nvPr/>
              </p:nvSpPr>
              <p:spPr bwMode="auto">
                <a:xfrm>
                  <a:off x="1096" y="1708"/>
                  <a:ext cx="88" cy="108"/>
                </a:xfrm>
                <a:prstGeom prst="ellipse">
                  <a:avLst/>
                </a:prstGeom>
                <a:solidFill>
                  <a:srgbClr val="00C2EF"/>
                </a:solidFill>
                <a:ln w="9525">
                  <a:noFill/>
                  <a:round/>
                  <a:headEnd/>
                  <a:tailEnd/>
                </a:ln>
              </p:spPr>
              <p:txBody>
                <a:bodyPr/>
                <a:lstStyle/>
                <a:p>
                  <a:endParaRPr lang="el-GR"/>
                </a:p>
              </p:txBody>
            </p:sp>
            <p:sp>
              <p:nvSpPr>
                <p:cNvPr id="692" name="Oval 294"/>
                <p:cNvSpPr>
                  <a:spLocks noChangeArrowheads="1"/>
                </p:cNvSpPr>
                <p:nvPr/>
              </p:nvSpPr>
              <p:spPr bwMode="auto">
                <a:xfrm>
                  <a:off x="1100" y="1712"/>
                  <a:ext cx="80" cy="100"/>
                </a:xfrm>
                <a:prstGeom prst="ellipse">
                  <a:avLst/>
                </a:prstGeom>
                <a:solidFill>
                  <a:srgbClr val="00C3F0"/>
                </a:solidFill>
                <a:ln w="9525">
                  <a:noFill/>
                  <a:round/>
                  <a:headEnd/>
                  <a:tailEnd/>
                </a:ln>
              </p:spPr>
              <p:txBody>
                <a:bodyPr/>
                <a:lstStyle/>
                <a:p>
                  <a:endParaRPr lang="el-GR"/>
                </a:p>
              </p:txBody>
            </p:sp>
            <p:sp>
              <p:nvSpPr>
                <p:cNvPr id="693" name="Oval 295"/>
                <p:cNvSpPr>
                  <a:spLocks noChangeArrowheads="1"/>
                </p:cNvSpPr>
                <p:nvPr/>
              </p:nvSpPr>
              <p:spPr bwMode="auto">
                <a:xfrm>
                  <a:off x="1102" y="1716"/>
                  <a:ext cx="76" cy="92"/>
                </a:xfrm>
                <a:prstGeom prst="ellipse">
                  <a:avLst/>
                </a:prstGeom>
                <a:solidFill>
                  <a:srgbClr val="00C4F2"/>
                </a:solidFill>
                <a:ln w="9525">
                  <a:noFill/>
                  <a:round/>
                  <a:headEnd/>
                  <a:tailEnd/>
                </a:ln>
              </p:spPr>
              <p:txBody>
                <a:bodyPr/>
                <a:lstStyle/>
                <a:p>
                  <a:endParaRPr lang="el-GR"/>
                </a:p>
              </p:txBody>
            </p:sp>
            <p:sp>
              <p:nvSpPr>
                <p:cNvPr id="694" name="Oval 296"/>
                <p:cNvSpPr>
                  <a:spLocks noChangeArrowheads="1"/>
                </p:cNvSpPr>
                <p:nvPr/>
              </p:nvSpPr>
              <p:spPr bwMode="auto">
                <a:xfrm>
                  <a:off x="1106" y="1720"/>
                  <a:ext cx="68" cy="84"/>
                </a:xfrm>
                <a:prstGeom prst="ellipse">
                  <a:avLst/>
                </a:prstGeom>
                <a:solidFill>
                  <a:srgbClr val="00C6F3"/>
                </a:solidFill>
                <a:ln w="9525">
                  <a:noFill/>
                  <a:round/>
                  <a:headEnd/>
                  <a:tailEnd/>
                </a:ln>
              </p:spPr>
              <p:txBody>
                <a:bodyPr/>
                <a:lstStyle/>
                <a:p>
                  <a:endParaRPr lang="el-GR"/>
                </a:p>
              </p:txBody>
            </p:sp>
            <p:sp>
              <p:nvSpPr>
                <p:cNvPr id="695" name="Oval 297"/>
                <p:cNvSpPr>
                  <a:spLocks noChangeArrowheads="1"/>
                </p:cNvSpPr>
                <p:nvPr/>
              </p:nvSpPr>
              <p:spPr bwMode="auto">
                <a:xfrm>
                  <a:off x="1108" y="1722"/>
                  <a:ext cx="64" cy="80"/>
                </a:xfrm>
                <a:prstGeom prst="ellipse">
                  <a:avLst/>
                </a:prstGeom>
                <a:solidFill>
                  <a:srgbClr val="00C7F5"/>
                </a:solidFill>
                <a:ln w="9525">
                  <a:noFill/>
                  <a:round/>
                  <a:headEnd/>
                  <a:tailEnd/>
                </a:ln>
              </p:spPr>
              <p:txBody>
                <a:bodyPr/>
                <a:lstStyle/>
                <a:p>
                  <a:endParaRPr lang="el-GR"/>
                </a:p>
              </p:txBody>
            </p:sp>
            <p:sp>
              <p:nvSpPr>
                <p:cNvPr id="696" name="Oval 298"/>
                <p:cNvSpPr>
                  <a:spLocks noChangeArrowheads="1"/>
                </p:cNvSpPr>
                <p:nvPr/>
              </p:nvSpPr>
              <p:spPr bwMode="auto">
                <a:xfrm>
                  <a:off x="1110" y="1726"/>
                  <a:ext cx="60" cy="72"/>
                </a:xfrm>
                <a:prstGeom prst="ellipse">
                  <a:avLst/>
                </a:prstGeom>
                <a:solidFill>
                  <a:srgbClr val="00C8F6"/>
                </a:solidFill>
                <a:ln w="9525">
                  <a:noFill/>
                  <a:round/>
                  <a:headEnd/>
                  <a:tailEnd/>
                </a:ln>
              </p:spPr>
              <p:txBody>
                <a:bodyPr/>
                <a:lstStyle/>
                <a:p>
                  <a:endParaRPr lang="el-GR"/>
                </a:p>
              </p:txBody>
            </p:sp>
            <p:sp>
              <p:nvSpPr>
                <p:cNvPr id="697" name="Oval 299"/>
                <p:cNvSpPr>
                  <a:spLocks noChangeArrowheads="1"/>
                </p:cNvSpPr>
                <p:nvPr/>
              </p:nvSpPr>
              <p:spPr bwMode="auto">
                <a:xfrm>
                  <a:off x="1114" y="1730"/>
                  <a:ext cx="52" cy="64"/>
                </a:xfrm>
                <a:prstGeom prst="ellipse">
                  <a:avLst/>
                </a:prstGeom>
                <a:solidFill>
                  <a:srgbClr val="00C9F8"/>
                </a:solidFill>
                <a:ln w="9525">
                  <a:noFill/>
                  <a:round/>
                  <a:headEnd/>
                  <a:tailEnd/>
                </a:ln>
              </p:spPr>
              <p:txBody>
                <a:bodyPr/>
                <a:lstStyle/>
                <a:p>
                  <a:endParaRPr lang="el-GR"/>
                </a:p>
              </p:txBody>
            </p:sp>
            <p:sp>
              <p:nvSpPr>
                <p:cNvPr id="698" name="Oval 300"/>
                <p:cNvSpPr>
                  <a:spLocks noChangeArrowheads="1"/>
                </p:cNvSpPr>
                <p:nvPr/>
              </p:nvSpPr>
              <p:spPr bwMode="auto">
                <a:xfrm>
                  <a:off x="1116" y="1734"/>
                  <a:ext cx="48" cy="56"/>
                </a:xfrm>
                <a:prstGeom prst="ellipse">
                  <a:avLst/>
                </a:prstGeom>
                <a:solidFill>
                  <a:srgbClr val="00CAF9"/>
                </a:solidFill>
                <a:ln w="9525">
                  <a:noFill/>
                  <a:round/>
                  <a:headEnd/>
                  <a:tailEnd/>
                </a:ln>
              </p:spPr>
              <p:txBody>
                <a:bodyPr/>
                <a:lstStyle/>
                <a:p>
                  <a:endParaRPr lang="el-GR"/>
                </a:p>
              </p:txBody>
            </p:sp>
            <p:sp>
              <p:nvSpPr>
                <p:cNvPr id="699" name="Oval 301"/>
                <p:cNvSpPr>
                  <a:spLocks noChangeArrowheads="1"/>
                </p:cNvSpPr>
                <p:nvPr/>
              </p:nvSpPr>
              <p:spPr bwMode="auto">
                <a:xfrm>
                  <a:off x="1120" y="1736"/>
                  <a:ext cx="40" cy="52"/>
                </a:xfrm>
                <a:prstGeom prst="ellipse">
                  <a:avLst/>
                </a:prstGeom>
                <a:solidFill>
                  <a:srgbClr val="00CBFA"/>
                </a:solidFill>
                <a:ln w="9525">
                  <a:noFill/>
                  <a:round/>
                  <a:headEnd/>
                  <a:tailEnd/>
                </a:ln>
              </p:spPr>
              <p:txBody>
                <a:bodyPr/>
                <a:lstStyle/>
                <a:p>
                  <a:endParaRPr lang="el-GR"/>
                </a:p>
              </p:txBody>
            </p:sp>
            <p:sp>
              <p:nvSpPr>
                <p:cNvPr id="700" name="Oval 302"/>
                <p:cNvSpPr>
                  <a:spLocks noChangeArrowheads="1"/>
                </p:cNvSpPr>
                <p:nvPr/>
              </p:nvSpPr>
              <p:spPr bwMode="auto">
                <a:xfrm>
                  <a:off x="1122" y="1740"/>
                  <a:ext cx="38" cy="46"/>
                </a:xfrm>
                <a:prstGeom prst="ellipse">
                  <a:avLst/>
                </a:prstGeom>
                <a:solidFill>
                  <a:srgbClr val="00CCFB"/>
                </a:solidFill>
                <a:ln w="9525">
                  <a:noFill/>
                  <a:round/>
                  <a:headEnd/>
                  <a:tailEnd/>
                </a:ln>
              </p:spPr>
              <p:txBody>
                <a:bodyPr/>
                <a:lstStyle/>
                <a:p>
                  <a:endParaRPr lang="el-GR"/>
                </a:p>
              </p:txBody>
            </p:sp>
            <p:sp>
              <p:nvSpPr>
                <p:cNvPr id="701" name="Oval 303"/>
                <p:cNvSpPr>
                  <a:spLocks noChangeArrowheads="1"/>
                </p:cNvSpPr>
                <p:nvPr/>
              </p:nvSpPr>
              <p:spPr bwMode="auto">
                <a:xfrm>
                  <a:off x="1124" y="1744"/>
                  <a:ext cx="34" cy="38"/>
                </a:xfrm>
                <a:prstGeom prst="ellipse">
                  <a:avLst/>
                </a:prstGeom>
                <a:solidFill>
                  <a:srgbClr val="00CCFC"/>
                </a:solidFill>
                <a:ln w="9525">
                  <a:noFill/>
                  <a:round/>
                  <a:headEnd/>
                  <a:tailEnd/>
                </a:ln>
              </p:spPr>
              <p:txBody>
                <a:bodyPr/>
                <a:lstStyle/>
                <a:p>
                  <a:endParaRPr lang="el-GR"/>
                </a:p>
              </p:txBody>
            </p:sp>
            <p:sp>
              <p:nvSpPr>
                <p:cNvPr id="702" name="Oval 304"/>
                <p:cNvSpPr>
                  <a:spLocks noChangeArrowheads="1"/>
                </p:cNvSpPr>
                <p:nvPr/>
              </p:nvSpPr>
              <p:spPr bwMode="auto">
                <a:xfrm>
                  <a:off x="1128" y="1748"/>
                  <a:ext cx="26" cy="30"/>
                </a:xfrm>
                <a:prstGeom prst="ellipse">
                  <a:avLst/>
                </a:prstGeom>
                <a:solidFill>
                  <a:srgbClr val="00CDFD"/>
                </a:solidFill>
                <a:ln w="9525">
                  <a:noFill/>
                  <a:round/>
                  <a:headEnd/>
                  <a:tailEnd/>
                </a:ln>
              </p:spPr>
              <p:txBody>
                <a:bodyPr/>
                <a:lstStyle/>
                <a:p>
                  <a:endParaRPr lang="el-GR"/>
                </a:p>
              </p:txBody>
            </p:sp>
            <p:sp>
              <p:nvSpPr>
                <p:cNvPr id="703" name="Oval 305"/>
                <p:cNvSpPr>
                  <a:spLocks noChangeArrowheads="1"/>
                </p:cNvSpPr>
                <p:nvPr/>
              </p:nvSpPr>
              <p:spPr bwMode="auto">
                <a:xfrm>
                  <a:off x="1130" y="1750"/>
                  <a:ext cx="22" cy="26"/>
                </a:xfrm>
                <a:prstGeom prst="ellipse">
                  <a:avLst/>
                </a:prstGeom>
                <a:solidFill>
                  <a:srgbClr val="00CEFD"/>
                </a:solidFill>
                <a:ln w="9525">
                  <a:noFill/>
                  <a:round/>
                  <a:headEnd/>
                  <a:tailEnd/>
                </a:ln>
              </p:spPr>
              <p:txBody>
                <a:bodyPr/>
                <a:lstStyle/>
                <a:p>
                  <a:endParaRPr lang="el-GR"/>
                </a:p>
              </p:txBody>
            </p:sp>
            <p:sp>
              <p:nvSpPr>
                <p:cNvPr id="704" name="Oval 306"/>
                <p:cNvSpPr>
                  <a:spLocks noChangeArrowheads="1"/>
                </p:cNvSpPr>
                <p:nvPr/>
              </p:nvSpPr>
              <p:spPr bwMode="auto">
                <a:xfrm>
                  <a:off x="1134" y="1754"/>
                  <a:ext cx="14" cy="18"/>
                </a:xfrm>
                <a:prstGeom prst="ellipse">
                  <a:avLst/>
                </a:prstGeom>
                <a:solidFill>
                  <a:srgbClr val="00CEFE"/>
                </a:solidFill>
                <a:ln w="9525">
                  <a:noFill/>
                  <a:round/>
                  <a:headEnd/>
                  <a:tailEnd/>
                </a:ln>
              </p:spPr>
              <p:txBody>
                <a:bodyPr/>
                <a:lstStyle/>
                <a:p>
                  <a:endParaRPr lang="el-GR"/>
                </a:p>
              </p:txBody>
            </p:sp>
            <p:sp>
              <p:nvSpPr>
                <p:cNvPr id="705" name="Oval 307"/>
                <p:cNvSpPr>
                  <a:spLocks noChangeArrowheads="1"/>
                </p:cNvSpPr>
                <p:nvPr/>
              </p:nvSpPr>
              <p:spPr bwMode="auto">
                <a:xfrm>
                  <a:off x="1136" y="1758"/>
                  <a:ext cx="10" cy="10"/>
                </a:xfrm>
                <a:prstGeom prst="ellipse">
                  <a:avLst/>
                </a:prstGeom>
                <a:solidFill>
                  <a:srgbClr val="00CEFE"/>
                </a:solidFill>
                <a:ln w="9525">
                  <a:noFill/>
                  <a:round/>
                  <a:headEnd/>
                  <a:tailEnd/>
                </a:ln>
              </p:spPr>
              <p:txBody>
                <a:bodyPr/>
                <a:lstStyle/>
                <a:p>
                  <a:endParaRPr lang="el-GR"/>
                </a:p>
              </p:txBody>
            </p:sp>
          </p:grpSp>
          <p:sp>
            <p:nvSpPr>
              <p:cNvPr id="679" name="Oval 308"/>
              <p:cNvSpPr>
                <a:spLocks noChangeArrowheads="1"/>
              </p:cNvSpPr>
              <p:nvPr/>
            </p:nvSpPr>
            <p:spPr bwMode="auto">
              <a:xfrm>
                <a:off x="1064" y="1668"/>
                <a:ext cx="150" cy="186"/>
              </a:xfrm>
              <a:prstGeom prst="ellipse">
                <a:avLst/>
              </a:prstGeom>
              <a:noFill/>
              <a:ln w="12700">
                <a:solidFill>
                  <a:srgbClr val="00FFFF"/>
                </a:solidFill>
                <a:round/>
                <a:headEnd/>
                <a:tailEnd/>
              </a:ln>
            </p:spPr>
            <p:txBody>
              <a:bodyPr/>
              <a:lstStyle/>
              <a:p>
                <a:endParaRPr lang="el-GR"/>
              </a:p>
            </p:txBody>
          </p:sp>
        </p:grpSp>
        <p:grpSp>
          <p:nvGrpSpPr>
            <p:cNvPr id="258" name="Group 309"/>
            <p:cNvGrpSpPr>
              <a:grpSpLocks/>
            </p:cNvGrpSpPr>
            <p:nvPr/>
          </p:nvGrpSpPr>
          <p:grpSpPr bwMode="auto">
            <a:xfrm>
              <a:off x="878" y="1140"/>
              <a:ext cx="150" cy="186"/>
              <a:chOff x="878" y="1140"/>
              <a:chExt cx="150" cy="186"/>
            </a:xfrm>
          </p:grpSpPr>
          <p:grpSp>
            <p:nvGrpSpPr>
              <p:cNvPr id="650" name="Group 310"/>
              <p:cNvGrpSpPr>
                <a:grpSpLocks/>
              </p:cNvGrpSpPr>
              <p:nvPr/>
            </p:nvGrpSpPr>
            <p:grpSpPr bwMode="auto">
              <a:xfrm>
                <a:off x="878" y="1140"/>
                <a:ext cx="150" cy="186"/>
                <a:chOff x="878" y="1140"/>
                <a:chExt cx="150" cy="186"/>
              </a:xfrm>
            </p:grpSpPr>
            <p:sp>
              <p:nvSpPr>
                <p:cNvPr id="652" name="Oval 311"/>
                <p:cNvSpPr>
                  <a:spLocks noChangeArrowheads="1"/>
                </p:cNvSpPr>
                <p:nvPr/>
              </p:nvSpPr>
              <p:spPr bwMode="auto">
                <a:xfrm>
                  <a:off x="878" y="1140"/>
                  <a:ext cx="150" cy="186"/>
                </a:xfrm>
                <a:prstGeom prst="ellipse">
                  <a:avLst/>
                </a:prstGeom>
                <a:solidFill>
                  <a:srgbClr val="00BAE5"/>
                </a:solidFill>
                <a:ln w="9525">
                  <a:noFill/>
                  <a:round/>
                  <a:headEnd/>
                  <a:tailEnd/>
                </a:ln>
              </p:spPr>
              <p:txBody>
                <a:bodyPr/>
                <a:lstStyle/>
                <a:p>
                  <a:endParaRPr lang="el-GR"/>
                </a:p>
              </p:txBody>
            </p:sp>
            <p:sp>
              <p:nvSpPr>
                <p:cNvPr id="653" name="Oval 312"/>
                <p:cNvSpPr>
                  <a:spLocks noChangeArrowheads="1"/>
                </p:cNvSpPr>
                <p:nvPr/>
              </p:nvSpPr>
              <p:spPr bwMode="auto">
                <a:xfrm>
                  <a:off x="882" y="1146"/>
                  <a:ext cx="142" cy="174"/>
                </a:xfrm>
                <a:prstGeom prst="ellipse">
                  <a:avLst/>
                </a:prstGeom>
                <a:solidFill>
                  <a:srgbClr val="00BAE5"/>
                </a:solidFill>
                <a:ln w="9525">
                  <a:noFill/>
                  <a:round/>
                  <a:headEnd/>
                  <a:tailEnd/>
                </a:ln>
              </p:spPr>
              <p:txBody>
                <a:bodyPr/>
                <a:lstStyle/>
                <a:p>
                  <a:endParaRPr lang="el-GR"/>
                </a:p>
              </p:txBody>
            </p:sp>
            <p:sp>
              <p:nvSpPr>
                <p:cNvPr id="654" name="Oval 313"/>
                <p:cNvSpPr>
                  <a:spLocks noChangeArrowheads="1"/>
                </p:cNvSpPr>
                <p:nvPr/>
              </p:nvSpPr>
              <p:spPr bwMode="auto">
                <a:xfrm>
                  <a:off x="886" y="1150"/>
                  <a:ext cx="134" cy="166"/>
                </a:xfrm>
                <a:prstGeom prst="ellipse">
                  <a:avLst/>
                </a:prstGeom>
                <a:solidFill>
                  <a:srgbClr val="00BAE5"/>
                </a:solidFill>
                <a:ln w="9525">
                  <a:noFill/>
                  <a:round/>
                  <a:headEnd/>
                  <a:tailEnd/>
                </a:ln>
              </p:spPr>
              <p:txBody>
                <a:bodyPr/>
                <a:lstStyle/>
                <a:p>
                  <a:endParaRPr lang="el-GR"/>
                </a:p>
              </p:txBody>
            </p:sp>
            <p:sp>
              <p:nvSpPr>
                <p:cNvPr id="655" name="Oval 314"/>
                <p:cNvSpPr>
                  <a:spLocks noChangeArrowheads="1"/>
                </p:cNvSpPr>
                <p:nvPr/>
              </p:nvSpPr>
              <p:spPr bwMode="auto">
                <a:xfrm>
                  <a:off x="888" y="1152"/>
                  <a:ext cx="130" cy="162"/>
                </a:xfrm>
                <a:prstGeom prst="ellipse">
                  <a:avLst/>
                </a:prstGeom>
                <a:solidFill>
                  <a:srgbClr val="00BBE6"/>
                </a:solidFill>
                <a:ln w="9525">
                  <a:noFill/>
                  <a:round/>
                  <a:headEnd/>
                  <a:tailEnd/>
                </a:ln>
              </p:spPr>
              <p:txBody>
                <a:bodyPr/>
                <a:lstStyle/>
                <a:p>
                  <a:endParaRPr lang="el-GR"/>
                </a:p>
              </p:txBody>
            </p:sp>
            <p:sp>
              <p:nvSpPr>
                <p:cNvPr id="656" name="Oval 315"/>
                <p:cNvSpPr>
                  <a:spLocks noChangeArrowheads="1"/>
                </p:cNvSpPr>
                <p:nvPr/>
              </p:nvSpPr>
              <p:spPr bwMode="auto">
                <a:xfrm>
                  <a:off x="892" y="1156"/>
                  <a:ext cx="122" cy="154"/>
                </a:xfrm>
                <a:prstGeom prst="ellipse">
                  <a:avLst/>
                </a:prstGeom>
                <a:solidFill>
                  <a:srgbClr val="00BBE6"/>
                </a:solidFill>
                <a:ln w="9525">
                  <a:noFill/>
                  <a:round/>
                  <a:headEnd/>
                  <a:tailEnd/>
                </a:ln>
              </p:spPr>
              <p:txBody>
                <a:bodyPr/>
                <a:lstStyle/>
                <a:p>
                  <a:endParaRPr lang="el-GR"/>
                </a:p>
              </p:txBody>
            </p:sp>
            <p:sp>
              <p:nvSpPr>
                <p:cNvPr id="657" name="Oval 316"/>
                <p:cNvSpPr>
                  <a:spLocks noChangeArrowheads="1"/>
                </p:cNvSpPr>
                <p:nvPr/>
              </p:nvSpPr>
              <p:spPr bwMode="auto">
                <a:xfrm>
                  <a:off x="894" y="1160"/>
                  <a:ext cx="118" cy="146"/>
                </a:xfrm>
                <a:prstGeom prst="ellipse">
                  <a:avLst/>
                </a:prstGeom>
                <a:solidFill>
                  <a:srgbClr val="00BCE7"/>
                </a:solidFill>
                <a:ln w="9525">
                  <a:noFill/>
                  <a:round/>
                  <a:headEnd/>
                  <a:tailEnd/>
                </a:ln>
              </p:spPr>
              <p:txBody>
                <a:bodyPr/>
                <a:lstStyle/>
                <a:p>
                  <a:endParaRPr lang="el-GR"/>
                </a:p>
              </p:txBody>
            </p:sp>
            <p:sp>
              <p:nvSpPr>
                <p:cNvPr id="658" name="Oval 317"/>
                <p:cNvSpPr>
                  <a:spLocks noChangeArrowheads="1"/>
                </p:cNvSpPr>
                <p:nvPr/>
              </p:nvSpPr>
              <p:spPr bwMode="auto">
                <a:xfrm>
                  <a:off x="896" y="1164"/>
                  <a:ext cx="114" cy="140"/>
                </a:xfrm>
                <a:prstGeom prst="ellipse">
                  <a:avLst/>
                </a:prstGeom>
                <a:solidFill>
                  <a:srgbClr val="00BCE8"/>
                </a:solidFill>
                <a:ln w="9525">
                  <a:noFill/>
                  <a:round/>
                  <a:headEnd/>
                  <a:tailEnd/>
                </a:ln>
              </p:spPr>
              <p:txBody>
                <a:bodyPr/>
                <a:lstStyle/>
                <a:p>
                  <a:endParaRPr lang="el-GR"/>
                </a:p>
              </p:txBody>
            </p:sp>
            <p:sp>
              <p:nvSpPr>
                <p:cNvPr id="659" name="Oval 318"/>
                <p:cNvSpPr>
                  <a:spLocks noChangeArrowheads="1"/>
                </p:cNvSpPr>
                <p:nvPr/>
              </p:nvSpPr>
              <p:spPr bwMode="auto">
                <a:xfrm>
                  <a:off x="900" y="1166"/>
                  <a:ext cx="108" cy="136"/>
                </a:xfrm>
                <a:prstGeom prst="ellipse">
                  <a:avLst/>
                </a:prstGeom>
                <a:solidFill>
                  <a:srgbClr val="00BDE9"/>
                </a:solidFill>
                <a:ln w="9525">
                  <a:noFill/>
                  <a:round/>
                  <a:headEnd/>
                  <a:tailEnd/>
                </a:ln>
              </p:spPr>
              <p:txBody>
                <a:bodyPr/>
                <a:lstStyle/>
                <a:p>
                  <a:endParaRPr lang="el-GR"/>
                </a:p>
              </p:txBody>
            </p:sp>
            <p:sp>
              <p:nvSpPr>
                <p:cNvPr id="660" name="Oval 319"/>
                <p:cNvSpPr>
                  <a:spLocks noChangeArrowheads="1"/>
                </p:cNvSpPr>
                <p:nvPr/>
              </p:nvSpPr>
              <p:spPr bwMode="auto">
                <a:xfrm>
                  <a:off x="902" y="1170"/>
                  <a:ext cx="104" cy="128"/>
                </a:xfrm>
                <a:prstGeom prst="ellipse">
                  <a:avLst/>
                </a:prstGeom>
                <a:solidFill>
                  <a:srgbClr val="00BEEA"/>
                </a:solidFill>
                <a:ln w="9525">
                  <a:noFill/>
                  <a:round/>
                  <a:headEnd/>
                  <a:tailEnd/>
                </a:ln>
              </p:spPr>
              <p:txBody>
                <a:bodyPr/>
                <a:lstStyle/>
                <a:p>
                  <a:endParaRPr lang="el-GR"/>
                </a:p>
              </p:txBody>
            </p:sp>
            <p:sp>
              <p:nvSpPr>
                <p:cNvPr id="661" name="Oval 320"/>
                <p:cNvSpPr>
                  <a:spLocks noChangeArrowheads="1"/>
                </p:cNvSpPr>
                <p:nvPr/>
              </p:nvSpPr>
              <p:spPr bwMode="auto">
                <a:xfrm>
                  <a:off x="906" y="1174"/>
                  <a:ext cx="96" cy="120"/>
                </a:xfrm>
                <a:prstGeom prst="ellipse">
                  <a:avLst/>
                </a:prstGeom>
                <a:solidFill>
                  <a:srgbClr val="00BFEC"/>
                </a:solidFill>
                <a:ln w="9525">
                  <a:noFill/>
                  <a:round/>
                  <a:headEnd/>
                  <a:tailEnd/>
                </a:ln>
              </p:spPr>
              <p:txBody>
                <a:bodyPr/>
                <a:lstStyle/>
                <a:p>
                  <a:endParaRPr lang="el-GR"/>
                </a:p>
              </p:txBody>
            </p:sp>
            <p:sp>
              <p:nvSpPr>
                <p:cNvPr id="662" name="Oval 321"/>
                <p:cNvSpPr>
                  <a:spLocks noChangeArrowheads="1"/>
                </p:cNvSpPr>
                <p:nvPr/>
              </p:nvSpPr>
              <p:spPr bwMode="auto">
                <a:xfrm>
                  <a:off x="908" y="1178"/>
                  <a:ext cx="92" cy="112"/>
                </a:xfrm>
                <a:prstGeom prst="ellipse">
                  <a:avLst/>
                </a:prstGeom>
                <a:solidFill>
                  <a:srgbClr val="00C0ED"/>
                </a:solidFill>
                <a:ln w="9525">
                  <a:noFill/>
                  <a:round/>
                  <a:headEnd/>
                  <a:tailEnd/>
                </a:ln>
              </p:spPr>
              <p:txBody>
                <a:bodyPr/>
                <a:lstStyle/>
                <a:p>
                  <a:endParaRPr lang="el-GR"/>
                </a:p>
              </p:txBody>
            </p:sp>
            <p:sp>
              <p:nvSpPr>
                <p:cNvPr id="663" name="Oval 322"/>
                <p:cNvSpPr>
                  <a:spLocks noChangeArrowheads="1"/>
                </p:cNvSpPr>
                <p:nvPr/>
              </p:nvSpPr>
              <p:spPr bwMode="auto">
                <a:xfrm>
                  <a:off x="910" y="1180"/>
                  <a:ext cx="88" cy="108"/>
                </a:xfrm>
                <a:prstGeom prst="ellipse">
                  <a:avLst/>
                </a:prstGeom>
                <a:solidFill>
                  <a:srgbClr val="00C2EF"/>
                </a:solidFill>
                <a:ln w="9525">
                  <a:noFill/>
                  <a:round/>
                  <a:headEnd/>
                  <a:tailEnd/>
                </a:ln>
              </p:spPr>
              <p:txBody>
                <a:bodyPr/>
                <a:lstStyle/>
                <a:p>
                  <a:endParaRPr lang="el-GR"/>
                </a:p>
              </p:txBody>
            </p:sp>
            <p:sp>
              <p:nvSpPr>
                <p:cNvPr id="664" name="Oval 323"/>
                <p:cNvSpPr>
                  <a:spLocks noChangeArrowheads="1"/>
                </p:cNvSpPr>
                <p:nvPr/>
              </p:nvSpPr>
              <p:spPr bwMode="auto">
                <a:xfrm>
                  <a:off x="914" y="1184"/>
                  <a:ext cx="80" cy="100"/>
                </a:xfrm>
                <a:prstGeom prst="ellipse">
                  <a:avLst/>
                </a:prstGeom>
                <a:solidFill>
                  <a:srgbClr val="00C3F0"/>
                </a:solidFill>
                <a:ln w="9525">
                  <a:noFill/>
                  <a:round/>
                  <a:headEnd/>
                  <a:tailEnd/>
                </a:ln>
              </p:spPr>
              <p:txBody>
                <a:bodyPr/>
                <a:lstStyle/>
                <a:p>
                  <a:endParaRPr lang="el-GR"/>
                </a:p>
              </p:txBody>
            </p:sp>
            <p:sp>
              <p:nvSpPr>
                <p:cNvPr id="665" name="Oval 324"/>
                <p:cNvSpPr>
                  <a:spLocks noChangeArrowheads="1"/>
                </p:cNvSpPr>
                <p:nvPr/>
              </p:nvSpPr>
              <p:spPr bwMode="auto">
                <a:xfrm>
                  <a:off x="916" y="1188"/>
                  <a:ext cx="76" cy="92"/>
                </a:xfrm>
                <a:prstGeom prst="ellipse">
                  <a:avLst/>
                </a:prstGeom>
                <a:solidFill>
                  <a:srgbClr val="00C4F2"/>
                </a:solidFill>
                <a:ln w="9525">
                  <a:noFill/>
                  <a:round/>
                  <a:headEnd/>
                  <a:tailEnd/>
                </a:ln>
              </p:spPr>
              <p:txBody>
                <a:bodyPr/>
                <a:lstStyle/>
                <a:p>
                  <a:endParaRPr lang="el-GR"/>
                </a:p>
              </p:txBody>
            </p:sp>
            <p:sp>
              <p:nvSpPr>
                <p:cNvPr id="666" name="Oval 325"/>
                <p:cNvSpPr>
                  <a:spLocks noChangeArrowheads="1"/>
                </p:cNvSpPr>
                <p:nvPr/>
              </p:nvSpPr>
              <p:spPr bwMode="auto">
                <a:xfrm>
                  <a:off x="920" y="1192"/>
                  <a:ext cx="68" cy="84"/>
                </a:xfrm>
                <a:prstGeom prst="ellipse">
                  <a:avLst/>
                </a:prstGeom>
                <a:solidFill>
                  <a:srgbClr val="00C6F3"/>
                </a:solidFill>
                <a:ln w="9525">
                  <a:noFill/>
                  <a:round/>
                  <a:headEnd/>
                  <a:tailEnd/>
                </a:ln>
              </p:spPr>
              <p:txBody>
                <a:bodyPr/>
                <a:lstStyle/>
                <a:p>
                  <a:endParaRPr lang="el-GR"/>
                </a:p>
              </p:txBody>
            </p:sp>
            <p:sp>
              <p:nvSpPr>
                <p:cNvPr id="667" name="Oval 326"/>
                <p:cNvSpPr>
                  <a:spLocks noChangeArrowheads="1"/>
                </p:cNvSpPr>
                <p:nvPr/>
              </p:nvSpPr>
              <p:spPr bwMode="auto">
                <a:xfrm>
                  <a:off x="922" y="1194"/>
                  <a:ext cx="64" cy="80"/>
                </a:xfrm>
                <a:prstGeom prst="ellipse">
                  <a:avLst/>
                </a:prstGeom>
                <a:solidFill>
                  <a:srgbClr val="00C7F5"/>
                </a:solidFill>
                <a:ln w="9525">
                  <a:noFill/>
                  <a:round/>
                  <a:headEnd/>
                  <a:tailEnd/>
                </a:ln>
              </p:spPr>
              <p:txBody>
                <a:bodyPr/>
                <a:lstStyle/>
                <a:p>
                  <a:endParaRPr lang="el-GR"/>
                </a:p>
              </p:txBody>
            </p:sp>
            <p:sp>
              <p:nvSpPr>
                <p:cNvPr id="668" name="Oval 327"/>
                <p:cNvSpPr>
                  <a:spLocks noChangeArrowheads="1"/>
                </p:cNvSpPr>
                <p:nvPr/>
              </p:nvSpPr>
              <p:spPr bwMode="auto">
                <a:xfrm>
                  <a:off x="924" y="1198"/>
                  <a:ext cx="60" cy="72"/>
                </a:xfrm>
                <a:prstGeom prst="ellipse">
                  <a:avLst/>
                </a:prstGeom>
                <a:solidFill>
                  <a:srgbClr val="00C8F6"/>
                </a:solidFill>
                <a:ln w="9525">
                  <a:noFill/>
                  <a:round/>
                  <a:headEnd/>
                  <a:tailEnd/>
                </a:ln>
              </p:spPr>
              <p:txBody>
                <a:bodyPr/>
                <a:lstStyle/>
                <a:p>
                  <a:endParaRPr lang="el-GR"/>
                </a:p>
              </p:txBody>
            </p:sp>
            <p:sp>
              <p:nvSpPr>
                <p:cNvPr id="669" name="Oval 328"/>
                <p:cNvSpPr>
                  <a:spLocks noChangeArrowheads="1"/>
                </p:cNvSpPr>
                <p:nvPr/>
              </p:nvSpPr>
              <p:spPr bwMode="auto">
                <a:xfrm>
                  <a:off x="928" y="1202"/>
                  <a:ext cx="52" cy="64"/>
                </a:xfrm>
                <a:prstGeom prst="ellipse">
                  <a:avLst/>
                </a:prstGeom>
                <a:solidFill>
                  <a:srgbClr val="00C9F8"/>
                </a:solidFill>
                <a:ln w="9525">
                  <a:noFill/>
                  <a:round/>
                  <a:headEnd/>
                  <a:tailEnd/>
                </a:ln>
              </p:spPr>
              <p:txBody>
                <a:bodyPr/>
                <a:lstStyle/>
                <a:p>
                  <a:endParaRPr lang="el-GR"/>
                </a:p>
              </p:txBody>
            </p:sp>
            <p:sp>
              <p:nvSpPr>
                <p:cNvPr id="670" name="Oval 329"/>
                <p:cNvSpPr>
                  <a:spLocks noChangeArrowheads="1"/>
                </p:cNvSpPr>
                <p:nvPr/>
              </p:nvSpPr>
              <p:spPr bwMode="auto">
                <a:xfrm>
                  <a:off x="930" y="1206"/>
                  <a:ext cx="48" cy="56"/>
                </a:xfrm>
                <a:prstGeom prst="ellipse">
                  <a:avLst/>
                </a:prstGeom>
                <a:solidFill>
                  <a:srgbClr val="00CAF9"/>
                </a:solidFill>
                <a:ln w="9525">
                  <a:noFill/>
                  <a:round/>
                  <a:headEnd/>
                  <a:tailEnd/>
                </a:ln>
              </p:spPr>
              <p:txBody>
                <a:bodyPr/>
                <a:lstStyle/>
                <a:p>
                  <a:endParaRPr lang="el-GR"/>
                </a:p>
              </p:txBody>
            </p:sp>
            <p:sp>
              <p:nvSpPr>
                <p:cNvPr id="671" name="Oval 330"/>
                <p:cNvSpPr>
                  <a:spLocks noChangeArrowheads="1"/>
                </p:cNvSpPr>
                <p:nvPr/>
              </p:nvSpPr>
              <p:spPr bwMode="auto">
                <a:xfrm>
                  <a:off x="934" y="1208"/>
                  <a:ext cx="40" cy="52"/>
                </a:xfrm>
                <a:prstGeom prst="ellipse">
                  <a:avLst/>
                </a:prstGeom>
                <a:solidFill>
                  <a:srgbClr val="00CBFA"/>
                </a:solidFill>
                <a:ln w="9525">
                  <a:noFill/>
                  <a:round/>
                  <a:headEnd/>
                  <a:tailEnd/>
                </a:ln>
              </p:spPr>
              <p:txBody>
                <a:bodyPr/>
                <a:lstStyle/>
                <a:p>
                  <a:endParaRPr lang="el-GR"/>
                </a:p>
              </p:txBody>
            </p:sp>
            <p:sp>
              <p:nvSpPr>
                <p:cNvPr id="672" name="Oval 331"/>
                <p:cNvSpPr>
                  <a:spLocks noChangeArrowheads="1"/>
                </p:cNvSpPr>
                <p:nvPr/>
              </p:nvSpPr>
              <p:spPr bwMode="auto">
                <a:xfrm>
                  <a:off x="936" y="1212"/>
                  <a:ext cx="38" cy="46"/>
                </a:xfrm>
                <a:prstGeom prst="ellipse">
                  <a:avLst/>
                </a:prstGeom>
                <a:solidFill>
                  <a:srgbClr val="00CCFB"/>
                </a:solidFill>
                <a:ln w="9525">
                  <a:noFill/>
                  <a:round/>
                  <a:headEnd/>
                  <a:tailEnd/>
                </a:ln>
              </p:spPr>
              <p:txBody>
                <a:bodyPr/>
                <a:lstStyle/>
                <a:p>
                  <a:endParaRPr lang="el-GR"/>
                </a:p>
              </p:txBody>
            </p:sp>
            <p:sp>
              <p:nvSpPr>
                <p:cNvPr id="673" name="Oval 332"/>
                <p:cNvSpPr>
                  <a:spLocks noChangeArrowheads="1"/>
                </p:cNvSpPr>
                <p:nvPr/>
              </p:nvSpPr>
              <p:spPr bwMode="auto">
                <a:xfrm>
                  <a:off x="938" y="1216"/>
                  <a:ext cx="34" cy="38"/>
                </a:xfrm>
                <a:prstGeom prst="ellipse">
                  <a:avLst/>
                </a:prstGeom>
                <a:solidFill>
                  <a:srgbClr val="00CCFC"/>
                </a:solidFill>
                <a:ln w="9525">
                  <a:noFill/>
                  <a:round/>
                  <a:headEnd/>
                  <a:tailEnd/>
                </a:ln>
              </p:spPr>
              <p:txBody>
                <a:bodyPr/>
                <a:lstStyle/>
                <a:p>
                  <a:endParaRPr lang="el-GR"/>
                </a:p>
              </p:txBody>
            </p:sp>
            <p:sp>
              <p:nvSpPr>
                <p:cNvPr id="674" name="Oval 333"/>
                <p:cNvSpPr>
                  <a:spLocks noChangeArrowheads="1"/>
                </p:cNvSpPr>
                <p:nvPr/>
              </p:nvSpPr>
              <p:spPr bwMode="auto">
                <a:xfrm>
                  <a:off x="942" y="1220"/>
                  <a:ext cx="26" cy="30"/>
                </a:xfrm>
                <a:prstGeom prst="ellipse">
                  <a:avLst/>
                </a:prstGeom>
                <a:solidFill>
                  <a:srgbClr val="00CDFD"/>
                </a:solidFill>
                <a:ln w="9525">
                  <a:noFill/>
                  <a:round/>
                  <a:headEnd/>
                  <a:tailEnd/>
                </a:ln>
              </p:spPr>
              <p:txBody>
                <a:bodyPr/>
                <a:lstStyle/>
                <a:p>
                  <a:endParaRPr lang="el-GR"/>
                </a:p>
              </p:txBody>
            </p:sp>
            <p:sp>
              <p:nvSpPr>
                <p:cNvPr id="675" name="Oval 334"/>
                <p:cNvSpPr>
                  <a:spLocks noChangeArrowheads="1"/>
                </p:cNvSpPr>
                <p:nvPr/>
              </p:nvSpPr>
              <p:spPr bwMode="auto">
                <a:xfrm>
                  <a:off x="944" y="1222"/>
                  <a:ext cx="22" cy="26"/>
                </a:xfrm>
                <a:prstGeom prst="ellipse">
                  <a:avLst/>
                </a:prstGeom>
                <a:solidFill>
                  <a:srgbClr val="00CEFD"/>
                </a:solidFill>
                <a:ln w="9525">
                  <a:noFill/>
                  <a:round/>
                  <a:headEnd/>
                  <a:tailEnd/>
                </a:ln>
              </p:spPr>
              <p:txBody>
                <a:bodyPr/>
                <a:lstStyle/>
                <a:p>
                  <a:endParaRPr lang="el-GR"/>
                </a:p>
              </p:txBody>
            </p:sp>
            <p:sp>
              <p:nvSpPr>
                <p:cNvPr id="676" name="Oval 335"/>
                <p:cNvSpPr>
                  <a:spLocks noChangeArrowheads="1"/>
                </p:cNvSpPr>
                <p:nvPr/>
              </p:nvSpPr>
              <p:spPr bwMode="auto">
                <a:xfrm>
                  <a:off x="948" y="1226"/>
                  <a:ext cx="14" cy="18"/>
                </a:xfrm>
                <a:prstGeom prst="ellipse">
                  <a:avLst/>
                </a:prstGeom>
                <a:solidFill>
                  <a:srgbClr val="00CEFE"/>
                </a:solidFill>
                <a:ln w="9525">
                  <a:noFill/>
                  <a:round/>
                  <a:headEnd/>
                  <a:tailEnd/>
                </a:ln>
              </p:spPr>
              <p:txBody>
                <a:bodyPr/>
                <a:lstStyle/>
                <a:p>
                  <a:endParaRPr lang="el-GR"/>
                </a:p>
              </p:txBody>
            </p:sp>
            <p:sp>
              <p:nvSpPr>
                <p:cNvPr id="677" name="Oval 336"/>
                <p:cNvSpPr>
                  <a:spLocks noChangeArrowheads="1"/>
                </p:cNvSpPr>
                <p:nvPr/>
              </p:nvSpPr>
              <p:spPr bwMode="auto">
                <a:xfrm>
                  <a:off x="950" y="1230"/>
                  <a:ext cx="10" cy="10"/>
                </a:xfrm>
                <a:prstGeom prst="ellipse">
                  <a:avLst/>
                </a:prstGeom>
                <a:solidFill>
                  <a:srgbClr val="00CEFE"/>
                </a:solidFill>
                <a:ln w="9525">
                  <a:noFill/>
                  <a:round/>
                  <a:headEnd/>
                  <a:tailEnd/>
                </a:ln>
              </p:spPr>
              <p:txBody>
                <a:bodyPr/>
                <a:lstStyle/>
                <a:p>
                  <a:endParaRPr lang="el-GR"/>
                </a:p>
              </p:txBody>
            </p:sp>
          </p:grpSp>
          <p:sp>
            <p:nvSpPr>
              <p:cNvPr id="651" name="Oval 337"/>
              <p:cNvSpPr>
                <a:spLocks noChangeArrowheads="1"/>
              </p:cNvSpPr>
              <p:nvPr/>
            </p:nvSpPr>
            <p:spPr bwMode="auto">
              <a:xfrm>
                <a:off x="878" y="1140"/>
                <a:ext cx="150" cy="186"/>
              </a:xfrm>
              <a:prstGeom prst="ellipse">
                <a:avLst/>
              </a:prstGeom>
              <a:noFill/>
              <a:ln w="12700">
                <a:solidFill>
                  <a:srgbClr val="00FFFF"/>
                </a:solidFill>
                <a:round/>
                <a:headEnd/>
                <a:tailEnd/>
              </a:ln>
            </p:spPr>
            <p:txBody>
              <a:bodyPr/>
              <a:lstStyle/>
              <a:p>
                <a:endParaRPr lang="el-GR"/>
              </a:p>
            </p:txBody>
          </p:sp>
        </p:grpSp>
        <p:grpSp>
          <p:nvGrpSpPr>
            <p:cNvPr id="259" name="Group 338"/>
            <p:cNvGrpSpPr>
              <a:grpSpLocks/>
            </p:cNvGrpSpPr>
            <p:nvPr/>
          </p:nvGrpSpPr>
          <p:grpSpPr bwMode="auto">
            <a:xfrm>
              <a:off x="780" y="1476"/>
              <a:ext cx="150" cy="186"/>
              <a:chOff x="780" y="1476"/>
              <a:chExt cx="150" cy="186"/>
            </a:xfrm>
          </p:grpSpPr>
          <p:grpSp>
            <p:nvGrpSpPr>
              <p:cNvPr id="622" name="Group 339"/>
              <p:cNvGrpSpPr>
                <a:grpSpLocks/>
              </p:cNvGrpSpPr>
              <p:nvPr/>
            </p:nvGrpSpPr>
            <p:grpSpPr bwMode="auto">
              <a:xfrm>
                <a:off x="780" y="1476"/>
                <a:ext cx="150" cy="186"/>
                <a:chOff x="780" y="1476"/>
                <a:chExt cx="150" cy="186"/>
              </a:xfrm>
            </p:grpSpPr>
            <p:sp>
              <p:nvSpPr>
                <p:cNvPr id="624" name="Oval 340"/>
                <p:cNvSpPr>
                  <a:spLocks noChangeArrowheads="1"/>
                </p:cNvSpPr>
                <p:nvPr/>
              </p:nvSpPr>
              <p:spPr bwMode="auto">
                <a:xfrm>
                  <a:off x="780" y="1476"/>
                  <a:ext cx="150" cy="186"/>
                </a:xfrm>
                <a:prstGeom prst="ellipse">
                  <a:avLst/>
                </a:prstGeom>
                <a:solidFill>
                  <a:srgbClr val="00BAE5"/>
                </a:solidFill>
                <a:ln w="9525">
                  <a:noFill/>
                  <a:round/>
                  <a:headEnd/>
                  <a:tailEnd/>
                </a:ln>
              </p:spPr>
              <p:txBody>
                <a:bodyPr/>
                <a:lstStyle/>
                <a:p>
                  <a:endParaRPr lang="el-GR"/>
                </a:p>
              </p:txBody>
            </p:sp>
            <p:sp>
              <p:nvSpPr>
                <p:cNvPr id="625" name="Oval 341"/>
                <p:cNvSpPr>
                  <a:spLocks noChangeArrowheads="1"/>
                </p:cNvSpPr>
                <p:nvPr/>
              </p:nvSpPr>
              <p:spPr bwMode="auto">
                <a:xfrm>
                  <a:off x="784" y="1482"/>
                  <a:ext cx="142" cy="174"/>
                </a:xfrm>
                <a:prstGeom prst="ellipse">
                  <a:avLst/>
                </a:prstGeom>
                <a:solidFill>
                  <a:srgbClr val="00BAE5"/>
                </a:solidFill>
                <a:ln w="9525">
                  <a:noFill/>
                  <a:round/>
                  <a:headEnd/>
                  <a:tailEnd/>
                </a:ln>
              </p:spPr>
              <p:txBody>
                <a:bodyPr/>
                <a:lstStyle/>
                <a:p>
                  <a:endParaRPr lang="el-GR"/>
                </a:p>
              </p:txBody>
            </p:sp>
            <p:sp>
              <p:nvSpPr>
                <p:cNvPr id="626" name="Oval 342"/>
                <p:cNvSpPr>
                  <a:spLocks noChangeArrowheads="1"/>
                </p:cNvSpPr>
                <p:nvPr/>
              </p:nvSpPr>
              <p:spPr bwMode="auto">
                <a:xfrm>
                  <a:off x="788" y="1486"/>
                  <a:ext cx="134" cy="166"/>
                </a:xfrm>
                <a:prstGeom prst="ellipse">
                  <a:avLst/>
                </a:prstGeom>
                <a:solidFill>
                  <a:srgbClr val="00BAE5"/>
                </a:solidFill>
                <a:ln w="9525">
                  <a:noFill/>
                  <a:round/>
                  <a:headEnd/>
                  <a:tailEnd/>
                </a:ln>
              </p:spPr>
              <p:txBody>
                <a:bodyPr/>
                <a:lstStyle/>
                <a:p>
                  <a:endParaRPr lang="el-GR"/>
                </a:p>
              </p:txBody>
            </p:sp>
            <p:sp>
              <p:nvSpPr>
                <p:cNvPr id="627" name="Oval 343"/>
                <p:cNvSpPr>
                  <a:spLocks noChangeArrowheads="1"/>
                </p:cNvSpPr>
                <p:nvPr/>
              </p:nvSpPr>
              <p:spPr bwMode="auto">
                <a:xfrm>
                  <a:off x="790" y="1488"/>
                  <a:ext cx="130" cy="162"/>
                </a:xfrm>
                <a:prstGeom prst="ellipse">
                  <a:avLst/>
                </a:prstGeom>
                <a:solidFill>
                  <a:srgbClr val="00BBE6"/>
                </a:solidFill>
                <a:ln w="9525">
                  <a:noFill/>
                  <a:round/>
                  <a:headEnd/>
                  <a:tailEnd/>
                </a:ln>
              </p:spPr>
              <p:txBody>
                <a:bodyPr/>
                <a:lstStyle/>
                <a:p>
                  <a:endParaRPr lang="el-GR"/>
                </a:p>
              </p:txBody>
            </p:sp>
            <p:sp>
              <p:nvSpPr>
                <p:cNvPr id="628" name="Oval 344"/>
                <p:cNvSpPr>
                  <a:spLocks noChangeArrowheads="1"/>
                </p:cNvSpPr>
                <p:nvPr/>
              </p:nvSpPr>
              <p:spPr bwMode="auto">
                <a:xfrm>
                  <a:off x="794" y="1492"/>
                  <a:ext cx="122" cy="154"/>
                </a:xfrm>
                <a:prstGeom prst="ellipse">
                  <a:avLst/>
                </a:prstGeom>
                <a:solidFill>
                  <a:srgbClr val="00BBE6"/>
                </a:solidFill>
                <a:ln w="9525">
                  <a:noFill/>
                  <a:round/>
                  <a:headEnd/>
                  <a:tailEnd/>
                </a:ln>
              </p:spPr>
              <p:txBody>
                <a:bodyPr/>
                <a:lstStyle/>
                <a:p>
                  <a:endParaRPr lang="el-GR"/>
                </a:p>
              </p:txBody>
            </p:sp>
            <p:sp>
              <p:nvSpPr>
                <p:cNvPr id="629" name="Oval 345"/>
                <p:cNvSpPr>
                  <a:spLocks noChangeArrowheads="1"/>
                </p:cNvSpPr>
                <p:nvPr/>
              </p:nvSpPr>
              <p:spPr bwMode="auto">
                <a:xfrm>
                  <a:off x="796" y="1496"/>
                  <a:ext cx="118" cy="146"/>
                </a:xfrm>
                <a:prstGeom prst="ellipse">
                  <a:avLst/>
                </a:prstGeom>
                <a:solidFill>
                  <a:srgbClr val="00BCE7"/>
                </a:solidFill>
                <a:ln w="9525">
                  <a:noFill/>
                  <a:round/>
                  <a:headEnd/>
                  <a:tailEnd/>
                </a:ln>
              </p:spPr>
              <p:txBody>
                <a:bodyPr/>
                <a:lstStyle/>
                <a:p>
                  <a:endParaRPr lang="el-GR"/>
                </a:p>
              </p:txBody>
            </p:sp>
            <p:sp>
              <p:nvSpPr>
                <p:cNvPr id="630" name="Oval 346"/>
                <p:cNvSpPr>
                  <a:spLocks noChangeArrowheads="1"/>
                </p:cNvSpPr>
                <p:nvPr/>
              </p:nvSpPr>
              <p:spPr bwMode="auto">
                <a:xfrm>
                  <a:off x="798" y="1500"/>
                  <a:ext cx="114" cy="140"/>
                </a:xfrm>
                <a:prstGeom prst="ellipse">
                  <a:avLst/>
                </a:prstGeom>
                <a:solidFill>
                  <a:srgbClr val="00BCE8"/>
                </a:solidFill>
                <a:ln w="9525">
                  <a:noFill/>
                  <a:round/>
                  <a:headEnd/>
                  <a:tailEnd/>
                </a:ln>
              </p:spPr>
              <p:txBody>
                <a:bodyPr/>
                <a:lstStyle/>
                <a:p>
                  <a:endParaRPr lang="el-GR"/>
                </a:p>
              </p:txBody>
            </p:sp>
            <p:sp>
              <p:nvSpPr>
                <p:cNvPr id="631" name="Oval 347"/>
                <p:cNvSpPr>
                  <a:spLocks noChangeArrowheads="1"/>
                </p:cNvSpPr>
                <p:nvPr/>
              </p:nvSpPr>
              <p:spPr bwMode="auto">
                <a:xfrm>
                  <a:off x="802" y="1502"/>
                  <a:ext cx="108" cy="136"/>
                </a:xfrm>
                <a:prstGeom prst="ellipse">
                  <a:avLst/>
                </a:prstGeom>
                <a:solidFill>
                  <a:srgbClr val="00BDE9"/>
                </a:solidFill>
                <a:ln w="9525">
                  <a:noFill/>
                  <a:round/>
                  <a:headEnd/>
                  <a:tailEnd/>
                </a:ln>
              </p:spPr>
              <p:txBody>
                <a:bodyPr/>
                <a:lstStyle/>
                <a:p>
                  <a:endParaRPr lang="el-GR"/>
                </a:p>
              </p:txBody>
            </p:sp>
            <p:sp>
              <p:nvSpPr>
                <p:cNvPr id="632" name="Oval 348"/>
                <p:cNvSpPr>
                  <a:spLocks noChangeArrowheads="1"/>
                </p:cNvSpPr>
                <p:nvPr/>
              </p:nvSpPr>
              <p:spPr bwMode="auto">
                <a:xfrm>
                  <a:off x="804" y="1506"/>
                  <a:ext cx="104" cy="128"/>
                </a:xfrm>
                <a:prstGeom prst="ellipse">
                  <a:avLst/>
                </a:prstGeom>
                <a:solidFill>
                  <a:srgbClr val="00BEEA"/>
                </a:solidFill>
                <a:ln w="9525">
                  <a:noFill/>
                  <a:round/>
                  <a:headEnd/>
                  <a:tailEnd/>
                </a:ln>
              </p:spPr>
              <p:txBody>
                <a:bodyPr/>
                <a:lstStyle/>
                <a:p>
                  <a:endParaRPr lang="el-GR"/>
                </a:p>
              </p:txBody>
            </p:sp>
            <p:sp>
              <p:nvSpPr>
                <p:cNvPr id="633" name="Oval 349"/>
                <p:cNvSpPr>
                  <a:spLocks noChangeArrowheads="1"/>
                </p:cNvSpPr>
                <p:nvPr/>
              </p:nvSpPr>
              <p:spPr bwMode="auto">
                <a:xfrm>
                  <a:off x="808" y="1510"/>
                  <a:ext cx="96" cy="120"/>
                </a:xfrm>
                <a:prstGeom prst="ellipse">
                  <a:avLst/>
                </a:prstGeom>
                <a:solidFill>
                  <a:srgbClr val="00BFEC"/>
                </a:solidFill>
                <a:ln w="9525">
                  <a:noFill/>
                  <a:round/>
                  <a:headEnd/>
                  <a:tailEnd/>
                </a:ln>
              </p:spPr>
              <p:txBody>
                <a:bodyPr/>
                <a:lstStyle/>
                <a:p>
                  <a:endParaRPr lang="el-GR"/>
                </a:p>
              </p:txBody>
            </p:sp>
            <p:sp>
              <p:nvSpPr>
                <p:cNvPr id="634" name="Oval 350"/>
                <p:cNvSpPr>
                  <a:spLocks noChangeArrowheads="1"/>
                </p:cNvSpPr>
                <p:nvPr/>
              </p:nvSpPr>
              <p:spPr bwMode="auto">
                <a:xfrm>
                  <a:off x="810" y="1514"/>
                  <a:ext cx="92" cy="112"/>
                </a:xfrm>
                <a:prstGeom prst="ellipse">
                  <a:avLst/>
                </a:prstGeom>
                <a:solidFill>
                  <a:srgbClr val="00C0ED"/>
                </a:solidFill>
                <a:ln w="9525">
                  <a:noFill/>
                  <a:round/>
                  <a:headEnd/>
                  <a:tailEnd/>
                </a:ln>
              </p:spPr>
              <p:txBody>
                <a:bodyPr/>
                <a:lstStyle/>
                <a:p>
                  <a:endParaRPr lang="el-GR"/>
                </a:p>
              </p:txBody>
            </p:sp>
            <p:sp>
              <p:nvSpPr>
                <p:cNvPr id="635" name="Oval 351"/>
                <p:cNvSpPr>
                  <a:spLocks noChangeArrowheads="1"/>
                </p:cNvSpPr>
                <p:nvPr/>
              </p:nvSpPr>
              <p:spPr bwMode="auto">
                <a:xfrm>
                  <a:off x="812" y="1516"/>
                  <a:ext cx="88" cy="108"/>
                </a:xfrm>
                <a:prstGeom prst="ellipse">
                  <a:avLst/>
                </a:prstGeom>
                <a:solidFill>
                  <a:srgbClr val="00C2EF"/>
                </a:solidFill>
                <a:ln w="9525">
                  <a:noFill/>
                  <a:round/>
                  <a:headEnd/>
                  <a:tailEnd/>
                </a:ln>
              </p:spPr>
              <p:txBody>
                <a:bodyPr/>
                <a:lstStyle/>
                <a:p>
                  <a:endParaRPr lang="el-GR"/>
                </a:p>
              </p:txBody>
            </p:sp>
            <p:sp>
              <p:nvSpPr>
                <p:cNvPr id="636" name="Oval 352"/>
                <p:cNvSpPr>
                  <a:spLocks noChangeArrowheads="1"/>
                </p:cNvSpPr>
                <p:nvPr/>
              </p:nvSpPr>
              <p:spPr bwMode="auto">
                <a:xfrm>
                  <a:off x="816" y="1520"/>
                  <a:ext cx="80" cy="100"/>
                </a:xfrm>
                <a:prstGeom prst="ellipse">
                  <a:avLst/>
                </a:prstGeom>
                <a:solidFill>
                  <a:srgbClr val="00C3F0"/>
                </a:solidFill>
                <a:ln w="9525">
                  <a:noFill/>
                  <a:round/>
                  <a:headEnd/>
                  <a:tailEnd/>
                </a:ln>
              </p:spPr>
              <p:txBody>
                <a:bodyPr/>
                <a:lstStyle/>
                <a:p>
                  <a:endParaRPr lang="el-GR"/>
                </a:p>
              </p:txBody>
            </p:sp>
            <p:sp>
              <p:nvSpPr>
                <p:cNvPr id="637" name="Oval 353"/>
                <p:cNvSpPr>
                  <a:spLocks noChangeArrowheads="1"/>
                </p:cNvSpPr>
                <p:nvPr/>
              </p:nvSpPr>
              <p:spPr bwMode="auto">
                <a:xfrm>
                  <a:off x="818" y="1524"/>
                  <a:ext cx="76" cy="92"/>
                </a:xfrm>
                <a:prstGeom prst="ellipse">
                  <a:avLst/>
                </a:prstGeom>
                <a:solidFill>
                  <a:srgbClr val="00C4F2"/>
                </a:solidFill>
                <a:ln w="9525">
                  <a:noFill/>
                  <a:round/>
                  <a:headEnd/>
                  <a:tailEnd/>
                </a:ln>
              </p:spPr>
              <p:txBody>
                <a:bodyPr/>
                <a:lstStyle/>
                <a:p>
                  <a:endParaRPr lang="el-GR"/>
                </a:p>
              </p:txBody>
            </p:sp>
            <p:sp>
              <p:nvSpPr>
                <p:cNvPr id="638" name="Oval 354"/>
                <p:cNvSpPr>
                  <a:spLocks noChangeArrowheads="1"/>
                </p:cNvSpPr>
                <p:nvPr/>
              </p:nvSpPr>
              <p:spPr bwMode="auto">
                <a:xfrm>
                  <a:off x="822" y="1528"/>
                  <a:ext cx="68" cy="84"/>
                </a:xfrm>
                <a:prstGeom prst="ellipse">
                  <a:avLst/>
                </a:prstGeom>
                <a:solidFill>
                  <a:srgbClr val="00C6F3"/>
                </a:solidFill>
                <a:ln w="9525">
                  <a:noFill/>
                  <a:round/>
                  <a:headEnd/>
                  <a:tailEnd/>
                </a:ln>
              </p:spPr>
              <p:txBody>
                <a:bodyPr/>
                <a:lstStyle/>
                <a:p>
                  <a:endParaRPr lang="el-GR"/>
                </a:p>
              </p:txBody>
            </p:sp>
            <p:sp>
              <p:nvSpPr>
                <p:cNvPr id="639" name="Oval 355"/>
                <p:cNvSpPr>
                  <a:spLocks noChangeArrowheads="1"/>
                </p:cNvSpPr>
                <p:nvPr/>
              </p:nvSpPr>
              <p:spPr bwMode="auto">
                <a:xfrm>
                  <a:off x="824" y="1530"/>
                  <a:ext cx="64" cy="80"/>
                </a:xfrm>
                <a:prstGeom prst="ellipse">
                  <a:avLst/>
                </a:prstGeom>
                <a:solidFill>
                  <a:srgbClr val="00C7F5"/>
                </a:solidFill>
                <a:ln w="9525">
                  <a:noFill/>
                  <a:round/>
                  <a:headEnd/>
                  <a:tailEnd/>
                </a:ln>
              </p:spPr>
              <p:txBody>
                <a:bodyPr/>
                <a:lstStyle/>
                <a:p>
                  <a:endParaRPr lang="el-GR"/>
                </a:p>
              </p:txBody>
            </p:sp>
            <p:sp>
              <p:nvSpPr>
                <p:cNvPr id="640" name="Oval 356"/>
                <p:cNvSpPr>
                  <a:spLocks noChangeArrowheads="1"/>
                </p:cNvSpPr>
                <p:nvPr/>
              </p:nvSpPr>
              <p:spPr bwMode="auto">
                <a:xfrm>
                  <a:off x="826" y="1534"/>
                  <a:ext cx="60" cy="72"/>
                </a:xfrm>
                <a:prstGeom prst="ellipse">
                  <a:avLst/>
                </a:prstGeom>
                <a:solidFill>
                  <a:srgbClr val="00C8F6"/>
                </a:solidFill>
                <a:ln w="9525">
                  <a:noFill/>
                  <a:round/>
                  <a:headEnd/>
                  <a:tailEnd/>
                </a:ln>
              </p:spPr>
              <p:txBody>
                <a:bodyPr/>
                <a:lstStyle/>
                <a:p>
                  <a:endParaRPr lang="el-GR"/>
                </a:p>
              </p:txBody>
            </p:sp>
            <p:sp>
              <p:nvSpPr>
                <p:cNvPr id="641" name="Oval 357"/>
                <p:cNvSpPr>
                  <a:spLocks noChangeArrowheads="1"/>
                </p:cNvSpPr>
                <p:nvPr/>
              </p:nvSpPr>
              <p:spPr bwMode="auto">
                <a:xfrm>
                  <a:off x="830" y="1538"/>
                  <a:ext cx="52" cy="64"/>
                </a:xfrm>
                <a:prstGeom prst="ellipse">
                  <a:avLst/>
                </a:prstGeom>
                <a:solidFill>
                  <a:srgbClr val="00C9F8"/>
                </a:solidFill>
                <a:ln w="9525">
                  <a:noFill/>
                  <a:round/>
                  <a:headEnd/>
                  <a:tailEnd/>
                </a:ln>
              </p:spPr>
              <p:txBody>
                <a:bodyPr/>
                <a:lstStyle/>
                <a:p>
                  <a:endParaRPr lang="el-GR"/>
                </a:p>
              </p:txBody>
            </p:sp>
            <p:sp>
              <p:nvSpPr>
                <p:cNvPr id="642" name="Oval 358"/>
                <p:cNvSpPr>
                  <a:spLocks noChangeArrowheads="1"/>
                </p:cNvSpPr>
                <p:nvPr/>
              </p:nvSpPr>
              <p:spPr bwMode="auto">
                <a:xfrm>
                  <a:off x="832" y="1542"/>
                  <a:ext cx="48" cy="56"/>
                </a:xfrm>
                <a:prstGeom prst="ellipse">
                  <a:avLst/>
                </a:prstGeom>
                <a:solidFill>
                  <a:srgbClr val="00CAF9"/>
                </a:solidFill>
                <a:ln w="9525">
                  <a:noFill/>
                  <a:round/>
                  <a:headEnd/>
                  <a:tailEnd/>
                </a:ln>
              </p:spPr>
              <p:txBody>
                <a:bodyPr/>
                <a:lstStyle/>
                <a:p>
                  <a:endParaRPr lang="el-GR"/>
                </a:p>
              </p:txBody>
            </p:sp>
            <p:sp>
              <p:nvSpPr>
                <p:cNvPr id="643" name="Oval 359"/>
                <p:cNvSpPr>
                  <a:spLocks noChangeArrowheads="1"/>
                </p:cNvSpPr>
                <p:nvPr/>
              </p:nvSpPr>
              <p:spPr bwMode="auto">
                <a:xfrm>
                  <a:off x="836" y="1544"/>
                  <a:ext cx="40" cy="52"/>
                </a:xfrm>
                <a:prstGeom prst="ellipse">
                  <a:avLst/>
                </a:prstGeom>
                <a:solidFill>
                  <a:srgbClr val="00CBFA"/>
                </a:solidFill>
                <a:ln w="9525">
                  <a:noFill/>
                  <a:round/>
                  <a:headEnd/>
                  <a:tailEnd/>
                </a:ln>
              </p:spPr>
              <p:txBody>
                <a:bodyPr/>
                <a:lstStyle/>
                <a:p>
                  <a:endParaRPr lang="el-GR"/>
                </a:p>
              </p:txBody>
            </p:sp>
            <p:sp>
              <p:nvSpPr>
                <p:cNvPr id="644" name="Oval 360"/>
                <p:cNvSpPr>
                  <a:spLocks noChangeArrowheads="1"/>
                </p:cNvSpPr>
                <p:nvPr/>
              </p:nvSpPr>
              <p:spPr bwMode="auto">
                <a:xfrm>
                  <a:off x="838" y="1548"/>
                  <a:ext cx="38" cy="46"/>
                </a:xfrm>
                <a:prstGeom prst="ellipse">
                  <a:avLst/>
                </a:prstGeom>
                <a:solidFill>
                  <a:srgbClr val="00CCFB"/>
                </a:solidFill>
                <a:ln w="9525">
                  <a:noFill/>
                  <a:round/>
                  <a:headEnd/>
                  <a:tailEnd/>
                </a:ln>
              </p:spPr>
              <p:txBody>
                <a:bodyPr/>
                <a:lstStyle/>
                <a:p>
                  <a:endParaRPr lang="el-GR"/>
                </a:p>
              </p:txBody>
            </p:sp>
            <p:sp>
              <p:nvSpPr>
                <p:cNvPr id="645" name="Oval 361"/>
                <p:cNvSpPr>
                  <a:spLocks noChangeArrowheads="1"/>
                </p:cNvSpPr>
                <p:nvPr/>
              </p:nvSpPr>
              <p:spPr bwMode="auto">
                <a:xfrm>
                  <a:off x="840" y="1552"/>
                  <a:ext cx="34" cy="38"/>
                </a:xfrm>
                <a:prstGeom prst="ellipse">
                  <a:avLst/>
                </a:prstGeom>
                <a:solidFill>
                  <a:srgbClr val="00CCFC"/>
                </a:solidFill>
                <a:ln w="9525">
                  <a:noFill/>
                  <a:round/>
                  <a:headEnd/>
                  <a:tailEnd/>
                </a:ln>
              </p:spPr>
              <p:txBody>
                <a:bodyPr/>
                <a:lstStyle/>
                <a:p>
                  <a:endParaRPr lang="el-GR"/>
                </a:p>
              </p:txBody>
            </p:sp>
            <p:sp>
              <p:nvSpPr>
                <p:cNvPr id="646" name="Oval 362"/>
                <p:cNvSpPr>
                  <a:spLocks noChangeArrowheads="1"/>
                </p:cNvSpPr>
                <p:nvPr/>
              </p:nvSpPr>
              <p:spPr bwMode="auto">
                <a:xfrm>
                  <a:off x="844" y="1556"/>
                  <a:ext cx="26" cy="30"/>
                </a:xfrm>
                <a:prstGeom prst="ellipse">
                  <a:avLst/>
                </a:prstGeom>
                <a:solidFill>
                  <a:srgbClr val="00CDFD"/>
                </a:solidFill>
                <a:ln w="9525">
                  <a:noFill/>
                  <a:round/>
                  <a:headEnd/>
                  <a:tailEnd/>
                </a:ln>
              </p:spPr>
              <p:txBody>
                <a:bodyPr/>
                <a:lstStyle/>
                <a:p>
                  <a:endParaRPr lang="el-GR"/>
                </a:p>
              </p:txBody>
            </p:sp>
            <p:sp>
              <p:nvSpPr>
                <p:cNvPr id="647" name="Oval 363"/>
                <p:cNvSpPr>
                  <a:spLocks noChangeArrowheads="1"/>
                </p:cNvSpPr>
                <p:nvPr/>
              </p:nvSpPr>
              <p:spPr bwMode="auto">
                <a:xfrm>
                  <a:off x="846" y="1558"/>
                  <a:ext cx="22" cy="26"/>
                </a:xfrm>
                <a:prstGeom prst="ellipse">
                  <a:avLst/>
                </a:prstGeom>
                <a:solidFill>
                  <a:srgbClr val="00CEFD"/>
                </a:solidFill>
                <a:ln w="9525">
                  <a:noFill/>
                  <a:round/>
                  <a:headEnd/>
                  <a:tailEnd/>
                </a:ln>
              </p:spPr>
              <p:txBody>
                <a:bodyPr/>
                <a:lstStyle/>
                <a:p>
                  <a:endParaRPr lang="el-GR"/>
                </a:p>
              </p:txBody>
            </p:sp>
            <p:sp>
              <p:nvSpPr>
                <p:cNvPr id="648" name="Oval 364"/>
                <p:cNvSpPr>
                  <a:spLocks noChangeArrowheads="1"/>
                </p:cNvSpPr>
                <p:nvPr/>
              </p:nvSpPr>
              <p:spPr bwMode="auto">
                <a:xfrm>
                  <a:off x="850" y="1562"/>
                  <a:ext cx="14" cy="18"/>
                </a:xfrm>
                <a:prstGeom prst="ellipse">
                  <a:avLst/>
                </a:prstGeom>
                <a:solidFill>
                  <a:srgbClr val="00CEFE"/>
                </a:solidFill>
                <a:ln w="9525">
                  <a:noFill/>
                  <a:round/>
                  <a:headEnd/>
                  <a:tailEnd/>
                </a:ln>
              </p:spPr>
              <p:txBody>
                <a:bodyPr/>
                <a:lstStyle/>
                <a:p>
                  <a:endParaRPr lang="el-GR"/>
                </a:p>
              </p:txBody>
            </p:sp>
            <p:sp>
              <p:nvSpPr>
                <p:cNvPr id="649" name="Oval 365"/>
                <p:cNvSpPr>
                  <a:spLocks noChangeArrowheads="1"/>
                </p:cNvSpPr>
                <p:nvPr/>
              </p:nvSpPr>
              <p:spPr bwMode="auto">
                <a:xfrm>
                  <a:off x="852" y="1566"/>
                  <a:ext cx="10" cy="10"/>
                </a:xfrm>
                <a:prstGeom prst="ellipse">
                  <a:avLst/>
                </a:prstGeom>
                <a:solidFill>
                  <a:srgbClr val="00CEFE"/>
                </a:solidFill>
                <a:ln w="9525">
                  <a:noFill/>
                  <a:round/>
                  <a:headEnd/>
                  <a:tailEnd/>
                </a:ln>
              </p:spPr>
              <p:txBody>
                <a:bodyPr/>
                <a:lstStyle/>
                <a:p>
                  <a:endParaRPr lang="el-GR"/>
                </a:p>
              </p:txBody>
            </p:sp>
          </p:grpSp>
          <p:sp>
            <p:nvSpPr>
              <p:cNvPr id="623" name="Oval 366"/>
              <p:cNvSpPr>
                <a:spLocks noChangeArrowheads="1"/>
              </p:cNvSpPr>
              <p:nvPr/>
            </p:nvSpPr>
            <p:spPr bwMode="auto">
              <a:xfrm>
                <a:off x="780" y="1476"/>
                <a:ext cx="150" cy="186"/>
              </a:xfrm>
              <a:prstGeom prst="ellipse">
                <a:avLst/>
              </a:prstGeom>
              <a:noFill/>
              <a:ln w="12700">
                <a:solidFill>
                  <a:srgbClr val="00FFFF"/>
                </a:solidFill>
                <a:round/>
                <a:headEnd/>
                <a:tailEnd/>
              </a:ln>
            </p:spPr>
            <p:txBody>
              <a:bodyPr/>
              <a:lstStyle/>
              <a:p>
                <a:endParaRPr lang="el-GR"/>
              </a:p>
            </p:txBody>
          </p:sp>
        </p:grpSp>
        <p:grpSp>
          <p:nvGrpSpPr>
            <p:cNvPr id="260" name="Group 367"/>
            <p:cNvGrpSpPr>
              <a:grpSpLocks/>
            </p:cNvGrpSpPr>
            <p:nvPr/>
          </p:nvGrpSpPr>
          <p:grpSpPr bwMode="auto">
            <a:xfrm>
              <a:off x="544" y="1636"/>
              <a:ext cx="150" cy="186"/>
              <a:chOff x="544" y="1636"/>
              <a:chExt cx="150" cy="186"/>
            </a:xfrm>
          </p:grpSpPr>
          <p:grpSp>
            <p:nvGrpSpPr>
              <p:cNvPr id="594" name="Group 368"/>
              <p:cNvGrpSpPr>
                <a:grpSpLocks/>
              </p:cNvGrpSpPr>
              <p:nvPr/>
            </p:nvGrpSpPr>
            <p:grpSpPr bwMode="auto">
              <a:xfrm>
                <a:off x="544" y="1636"/>
                <a:ext cx="150" cy="186"/>
                <a:chOff x="544" y="1636"/>
                <a:chExt cx="150" cy="186"/>
              </a:xfrm>
            </p:grpSpPr>
            <p:sp>
              <p:nvSpPr>
                <p:cNvPr id="596" name="Oval 369"/>
                <p:cNvSpPr>
                  <a:spLocks noChangeArrowheads="1"/>
                </p:cNvSpPr>
                <p:nvPr/>
              </p:nvSpPr>
              <p:spPr bwMode="auto">
                <a:xfrm>
                  <a:off x="544" y="1636"/>
                  <a:ext cx="150" cy="186"/>
                </a:xfrm>
                <a:prstGeom prst="ellipse">
                  <a:avLst/>
                </a:prstGeom>
                <a:solidFill>
                  <a:srgbClr val="00BAE5"/>
                </a:solidFill>
                <a:ln w="9525">
                  <a:noFill/>
                  <a:round/>
                  <a:headEnd/>
                  <a:tailEnd/>
                </a:ln>
              </p:spPr>
              <p:txBody>
                <a:bodyPr/>
                <a:lstStyle/>
                <a:p>
                  <a:endParaRPr lang="el-GR"/>
                </a:p>
              </p:txBody>
            </p:sp>
            <p:sp>
              <p:nvSpPr>
                <p:cNvPr id="597" name="Oval 370"/>
                <p:cNvSpPr>
                  <a:spLocks noChangeArrowheads="1"/>
                </p:cNvSpPr>
                <p:nvPr/>
              </p:nvSpPr>
              <p:spPr bwMode="auto">
                <a:xfrm>
                  <a:off x="548" y="1642"/>
                  <a:ext cx="142" cy="174"/>
                </a:xfrm>
                <a:prstGeom prst="ellipse">
                  <a:avLst/>
                </a:prstGeom>
                <a:solidFill>
                  <a:srgbClr val="00BAE5"/>
                </a:solidFill>
                <a:ln w="9525">
                  <a:noFill/>
                  <a:round/>
                  <a:headEnd/>
                  <a:tailEnd/>
                </a:ln>
              </p:spPr>
              <p:txBody>
                <a:bodyPr/>
                <a:lstStyle/>
                <a:p>
                  <a:endParaRPr lang="el-GR"/>
                </a:p>
              </p:txBody>
            </p:sp>
            <p:sp>
              <p:nvSpPr>
                <p:cNvPr id="598" name="Oval 371"/>
                <p:cNvSpPr>
                  <a:spLocks noChangeArrowheads="1"/>
                </p:cNvSpPr>
                <p:nvPr/>
              </p:nvSpPr>
              <p:spPr bwMode="auto">
                <a:xfrm>
                  <a:off x="552" y="1646"/>
                  <a:ext cx="134" cy="166"/>
                </a:xfrm>
                <a:prstGeom prst="ellipse">
                  <a:avLst/>
                </a:prstGeom>
                <a:solidFill>
                  <a:srgbClr val="00BAE5"/>
                </a:solidFill>
                <a:ln w="9525">
                  <a:noFill/>
                  <a:round/>
                  <a:headEnd/>
                  <a:tailEnd/>
                </a:ln>
              </p:spPr>
              <p:txBody>
                <a:bodyPr/>
                <a:lstStyle/>
                <a:p>
                  <a:endParaRPr lang="el-GR"/>
                </a:p>
              </p:txBody>
            </p:sp>
            <p:sp>
              <p:nvSpPr>
                <p:cNvPr id="599" name="Oval 372"/>
                <p:cNvSpPr>
                  <a:spLocks noChangeArrowheads="1"/>
                </p:cNvSpPr>
                <p:nvPr/>
              </p:nvSpPr>
              <p:spPr bwMode="auto">
                <a:xfrm>
                  <a:off x="554" y="1648"/>
                  <a:ext cx="130" cy="162"/>
                </a:xfrm>
                <a:prstGeom prst="ellipse">
                  <a:avLst/>
                </a:prstGeom>
                <a:solidFill>
                  <a:srgbClr val="00BBE6"/>
                </a:solidFill>
                <a:ln w="9525">
                  <a:noFill/>
                  <a:round/>
                  <a:headEnd/>
                  <a:tailEnd/>
                </a:ln>
              </p:spPr>
              <p:txBody>
                <a:bodyPr/>
                <a:lstStyle/>
                <a:p>
                  <a:endParaRPr lang="el-GR"/>
                </a:p>
              </p:txBody>
            </p:sp>
            <p:sp>
              <p:nvSpPr>
                <p:cNvPr id="600" name="Oval 373"/>
                <p:cNvSpPr>
                  <a:spLocks noChangeArrowheads="1"/>
                </p:cNvSpPr>
                <p:nvPr/>
              </p:nvSpPr>
              <p:spPr bwMode="auto">
                <a:xfrm>
                  <a:off x="558" y="1652"/>
                  <a:ext cx="122" cy="154"/>
                </a:xfrm>
                <a:prstGeom prst="ellipse">
                  <a:avLst/>
                </a:prstGeom>
                <a:solidFill>
                  <a:srgbClr val="00BBE6"/>
                </a:solidFill>
                <a:ln w="9525">
                  <a:noFill/>
                  <a:round/>
                  <a:headEnd/>
                  <a:tailEnd/>
                </a:ln>
              </p:spPr>
              <p:txBody>
                <a:bodyPr/>
                <a:lstStyle/>
                <a:p>
                  <a:endParaRPr lang="el-GR"/>
                </a:p>
              </p:txBody>
            </p:sp>
            <p:sp>
              <p:nvSpPr>
                <p:cNvPr id="601" name="Oval 374"/>
                <p:cNvSpPr>
                  <a:spLocks noChangeArrowheads="1"/>
                </p:cNvSpPr>
                <p:nvPr/>
              </p:nvSpPr>
              <p:spPr bwMode="auto">
                <a:xfrm>
                  <a:off x="560" y="1656"/>
                  <a:ext cx="118" cy="146"/>
                </a:xfrm>
                <a:prstGeom prst="ellipse">
                  <a:avLst/>
                </a:prstGeom>
                <a:solidFill>
                  <a:srgbClr val="00BCE7"/>
                </a:solidFill>
                <a:ln w="9525">
                  <a:noFill/>
                  <a:round/>
                  <a:headEnd/>
                  <a:tailEnd/>
                </a:ln>
              </p:spPr>
              <p:txBody>
                <a:bodyPr/>
                <a:lstStyle/>
                <a:p>
                  <a:endParaRPr lang="el-GR"/>
                </a:p>
              </p:txBody>
            </p:sp>
            <p:sp>
              <p:nvSpPr>
                <p:cNvPr id="602" name="Oval 375"/>
                <p:cNvSpPr>
                  <a:spLocks noChangeArrowheads="1"/>
                </p:cNvSpPr>
                <p:nvPr/>
              </p:nvSpPr>
              <p:spPr bwMode="auto">
                <a:xfrm>
                  <a:off x="562" y="1660"/>
                  <a:ext cx="114" cy="140"/>
                </a:xfrm>
                <a:prstGeom prst="ellipse">
                  <a:avLst/>
                </a:prstGeom>
                <a:solidFill>
                  <a:srgbClr val="00BCE8"/>
                </a:solidFill>
                <a:ln w="9525">
                  <a:noFill/>
                  <a:round/>
                  <a:headEnd/>
                  <a:tailEnd/>
                </a:ln>
              </p:spPr>
              <p:txBody>
                <a:bodyPr/>
                <a:lstStyle/>
                <a:p>
                  <a:endParaRPr lang="el-GR"/>
                </a:p>
              </p:txBody>
            </p:sp>
            <p:sp>
              <p:nvSpPr>
                <p:cNvPr id="603" name="Oval 376"/>
                <p:cNvSpPr>
                  <a:spLocks noChangeArrowheads="1"/>
                </p:cNvSpPr>
                <p:nvPr/>
              </p:nvSpPr>
              <p:spPr bwMode="auto">
                <a:xfrm>
                  <a:off x="566" y="1662"/>
                  <a:ext cx="108" cy="136"/>
                </a:xfrm>
                <a:prstGeom prst="ellipse">
                  <a:avLst/>
                </a:prstGeom>
                <a:solidFill>
                  <a:srgbClr val="00BDE9"/>
                </a:solidFill>
                <a:ln w="9525">
                  <a:noFill/>
                  <a:round/>
                  <a:headEnd/>
                  <a:tailEnd/>
                </a:ln>
              </p:spPr>
              <p:txBody>
                <a:bodyPr/>
                <a:lstStyle/>
                <a:p>
                  <a:endParaRPr lang="el-GR"/>
                </a:p>
              </p:txBody>
            </p:sp>
            <p:sp>
              <p:nvSpPr>
                <p:cNvPr id="604" name="Oval 377"/>
                <p:cNvSpPr>
                  <a:spLocks noChangeArrowheads="1"/>
                </p:cNvSpPr>
                <p:nvPr/>
              </p:nvSpPr>
              <p:spPr bwMode="auto">
                <a:xfrm>
                  <a:off x="568" y="1666"/>
                  <a:ext cx="104" cy="128"/>
                </a:xfrm>
                <a:prstGeom prst="ellipse">
                  <a:avLst/>
                </a:prstGeom>
                <a:solidFill>
                  <a:srgbClr val="00BEEA"/>
                </a:solidFill>
                <a:ln w="9525">
                  <a:noFill/>
                  <a:round/>
                  <a:headEnd/>
                  <a:tailEnd/>
                </a:ln>
              </p:spPr>
              <p:txBody>
                <a:bodyPr/>
                <a:lstStyle/>
                <a:p>
                  <a:endParaRPr lang="el-GR"/>
                </a:p>
              </p:txBody>
            </p:sp>
            <p:sp>
              <p:nvSpPr>
                <p:cNvPr id="605" name="Oval 378"/>
                <p:cNvSpPr>
                  <a:spLocks noChangeArrowheads="1"/>
                </p:cNvSpPr>
                <p:nvPr/>
              </p:nvSpPr>
              <p:spPr bwMode="auto">
                <a:xfrm>
                  <a:off x="572" y="1670"/>
                  <a:ext cx="96" cy="120"/>
                </a:xfrm>
                <a:prstGeom prst="ellipse">
                  <a:avLst/>
                </a:prstGeom>
                <a:solidFill>
                  <a:srgbClr val="00BFEC"/>
                </a:solidFill>
                <a:ln w="9525">
                  <a:noFill/>
                  <a:round/>
                  <a:headEnd/>
                  <a:tailEnd/>
                </a:ln>
              </p:spPr>
              <p:txBody>
                <a:bodyPr/>
                <a:lstStyle/>
                <a:p>
                  <a:endParaRPr lang="el-GR"/>
                </a:p>
              </p:txBody>
            </p:sp>
            <p:sp>
              <p:nvSpPr>
                <p:cNvPr id="606" name="Oval 379"/>
                <p:cNvSpPr>
                  <a:spLocks noChangeArrowheads="1"/>
                </p:cNvSpPr>
                <p:nvPr/>
              </p:nvSpPr>
              <p:spPr bwMode="auto">
                <a:xfrm>
                  <a:off x="574" y="1674"/>
                  <a:ext cx="92" cy="112"/>
                </a:xfrm>
                <a:prstGeom prst="ellipse">
                  <a:avLst/>
                </a:prstGeom>
                <a:solidFill>
                  <a:srgbClr val="00C0ED"/>
                </a:solidFill>
                <a:ln w="9525">
                  <a:noFill/>
                  <a:round/>
                  <a:headEnd/>
                  <a:tailEnd/>
                </a:ln>
              </p:spPr>
              <p:txBody>
                <a:bodyPr/>
                <a:lstStyle/>
                <a:p>
                  <a:endParaRPr lang="el-GR"/>
                </a:p>
              </p:txBody>
            </p:sp>
            <p:sp>
              <p:nvSpPr>
                <p:cNvPr id="607" name="Oval 380"/>
                <p:cNvSpPr>
                  <a:spLocks noChangeArrowheads="1"/>
                </p:cNvSpPr>
                <p:nvPr/>
              </p:nvSpPr>
              <p:spPr bwMode="auto">
                <a:xfrm>
                  <a:off x="576" y="1676"/>
                  <a:ext cx="88" cy="108"/>
                </a:xfrm>
                <a:prstGeom prst="ellipse">
                  <a:avLst/>
                </a:prstGeom>
                <a:solidFill>
                  <a:srgbClr val="00C2EF"/>
                </a:solidFill>
                <a:ln w="9525">
                  <a:noFill/>
                  <a:round/>
                  <a:headEnd/>
                  <a:tailEnd/>
                </a:ln>
              </p:spPr>
              <p:txBody>
                <a:bodyPr/>
                <a:lstStyle/>
                <a:p>
                  <a:endParaRPr lang="el-GR"/>
                </a:p>
              </p:txBody>
            </p:sp>
            <p:sp>
              <p:nvSpPr>
                <p:cNvPr id="608" name="Oval 381"/>
                <p:cNvSpPr>
                  <a:spLocks noChangeArrowheads="1"/>
                </p:cNvSpPr>
                <p:nvPr/>
              </p:nvSpPr>
              <p:spPr bwMode="auto">
                <a:xfrm>
                  <a:off x="580" y="1680"/>
                  <a:ext cx="80" cy="100"/>
                </a:xfrm>
                <a:prstGeom prst="ellipse">
                  <a:avLst/>
                </a:prstGeom>
                <a:solidFill>
                  <a:srgbClr val="00C3F0"/>
                </a:solidFill>
                <a:ln w="9525">
                  <a:noFill/>
                  <a:round/>
                  <a:headEnd/>
                  <a:tailEnd/>
                </a:ln>
              </p:spPr>
              <p:txBody>
                <a:bodyPr/>
                <a:lstStyle/>
                <a:p>
                  <a:endParaRPr lang="el-GR"/>
                </a:p>
              </p:txBody>
            </p:sp>
            <p:sp>
              <p:nvSpPr>
                <p:cNvPr id="609" name="Oval 382"/>
                <p:cNvSpPr>
                  <a:spLocks noChangeArrowheads="1"/>
                </p:cNvSpPr>
                <p:nvPr/>
              </p:nvSpPr>
              <p:spPr bwMode="auto">
                <a:xfrm>
                  <a:off x="582" y="1684"/>
                  <a:ext cx="76" cy="92"/>
                </a:xfrm>
                <a:prstGeom prst="ellipse">
                  <a:avLst/>
                </a:prstGeom>
                <a:solidFill>
                  <a:srgbClr val="00C4F2"/>
                </a:solidFill>
                <a:ln w="9525">
                  <a:noFill/>
                  <a:round/>
                  <a:headEnd/>
                  <a:tailEnd/>
                </a:ln>
              </p:spPr>
              <p:txBody>
                <a:bodyPr/>
                <a:lstStyle/>
                <a:p>
                  <a:endParaRPr lang="el-GR"/>
                </a:p>
              </p:txBody>
            </p:sp>
            <p:sp>
              <p:nvSpPr>
                <p:cNvPr id="610" name="Oval 383"/>
                <p:cNvSpPr>
                  <a:spLocks noChangeArrowheads="1"/>
                </p:cNvSpPr>
                <p:nvPr/>
              </p:nvSpPr>
              <p:spPr bwMode="auto">
                <a:xfrm>
                  <a:off x="586" y="1688"/>
                  <a:ext cx="68" cy="84"/>
                </a:xfrm>
                <a:prstGeom prst="ellipse">
                  <a:avLst/>
                </a:prstGeom>
                <a:solidFill>
                  <a:srgbClr val="00C6F3"/>
                </a:solidFill>
                <a:ln w="9525">
                  <a:noFill/>
                  <a:round/>
                  <a:headEnd/>
                  <a:tailEnd/>
                </a:ln>
              </p:spPr>
              <p:txBody>
                <a:bodyPr/>
                <a:lstStyle/>
                <a:p>
                  <a:endParaRPr lang="el-GR"/>
                </a:p>
              </p:txBody>
            </p:sp>
            <p:sp>
              <p:nvSpPr>
                <p:cNvPr id="611" name="Oval 384"/>
                <p:cNvSpPr>
                  <a:spLocks noChangeArrowheads="1"/>
                </p:cNvSpPr>
                <p:nvPr/>
              </p:nvSpPr>
              <p:spPr bwMode="auto">
                <a:xfrm>
                  <a:off x="588" y="1690"/>
                  <a:ext cx="64" cy="80"/>
                </a:xfrm>
                <a:prstGeom prst="ellipse">
                  <a:avLst/>
                </a:prstGeom>
                <a:solidFill>
                  <a:srgbClr val="00C7F5"/>
                </a:solidFill>
                <a:ln w="9525">
                  <a:noFill/>
                  <a:round/>
                  <a:headEnd/>
                  <a:tailEnd/>
                </a:ln>
              </p:spPr>
              <p:txBody>
                <a:bodyPr/>
                <a:lstStyle/>
                <a:p>
                  <a:endParaRPr lang="el-GR"/>
                </a:p>
              </p:txBody>
            </p:sp>
            <p:sp>
              <p:nvSpPr>
                <p:cNvPr id="612" name="Oval 385"/>
                <p:cNvSpPr>
                  <a:spLocks noChangeArrowheads="1"/>
                </p:cNvSpPr>
                <p:nvPr/>
              </p:nvSpPr>
              <p:spPr bwMode="auto">
                <a:xfrm>
                  <a:off x="590" y="1694"/>
                  <a:ext cx="60" cy="72"/>
                </a:xfrm>
                <a:prstGeom prst="ellipse">
                  <a:avLst/>
                </a:prstGeom>
                <a:solidFill>
                  <a:srgbClr val="00C8F6"/>
                </a:solidFill>
                <a:ln w="9525">
                  <a:noFill/>
                  <a:round/>
                  <a:headEnd/>
                  <a:tailEnd/>
                </a:ln>
              </p:spPr>
              <p:txBody>
                <a:bodyPr/>
                <a:lstStyle/>
                <a:p>
                  <a:endParaRPr lang="el-GR"/>
                </a:p>
              </p:txBody>
            </p:sp>
            <p:sp>
              <p:nvSpPr>
                <p:cNvPr id="613" name="Oval 386"/>
                <p:cNvSpPr>
                  <a:spLocks noChangeArrowheads="1"/>
                </p:cNvSpPr>
                <p:nvPr/>
              </p:nvSpPr>
              <p:spPr bwMode="auto">
                <a:xfrm>
                  <a:off x="594" y="1698"/>
                  <a:ext cx="52" cy="64"/>
                </a:xfrm>
                <a:prstGeom prst="ellipse">
                  <a:avLst/>
                </a:prstGeom>
                <a:solidFill>
                  <a:srgbClr val="00C9F8"/>
                </a:solidFill>
                <a:ln w="9525">
                  <a:noFill/>
                  <a:round/>
                  <a:headEnd/>
                  <a:tailEnd/>
                </a:ln>
              </p:spPr>
              <p:txBody>
                <a:bodyPr/>
                <a:lstStyle/>
                <a:p>
                  <a:endParaRPr lang="el-GR"/>
                </a:p>
              </p:txBody>
            </p:sp>
            <p:sp>
              <p:nvSpPr>
                <p:cNvPr id="614" name="Oval 387"/>
                <p:cNvSpPr>
                  <a:spLocks noChangeArrowheads="1"/>
                </p:cNvSpPr>
                <p:nvPr/>
              </p:nvSpPr>
              <p:spPr bwMode="auto">
                <a:xfrm>
                  <a:off x="596" y="1702"/>
                  <a:ext cx="48" cy="56"/>
                </a:xfrm>
                <a:prstGeom prst="ellipse">
                  <a:avLst/>
                </a:prstGeom>
                <a:solidFill>
                  <a:srgbClr val="00CAF9"/>
                </a:solidFill>
                <a:ln w="9525">
                  <a:noFill/>
                  <a:round/>
                  <a:headEnd/>
                  <a:tailEnd/>
                </a:ln>
              </p:spPr>
              <p:txBody>
                <a:bodyPr/>
                <a:lstStyle/>
                <a:p>
                  <a:endParaRPr lang="el-GR"/>
                </a:p>
              </p:txBody>
            </p:sp>
            <p:sp>
              <p:nvSpPr>
                <p:cNvPr id="615" name="Oval 388"/>
                <p:cNvSpPr>
                  <a:spLocks noChangeArrowheads="1"/>
                </p:cNvSpPr>
                <p:nvPr/>
              </p:nvSpPr>
              <p:spPr bwMode="auto">
                <a:xfrm>
                  <a:off x="600" y="1704"/>
                  <a:ext cx="40" cy="52"/>
                </a:xfrm>
                <a:prstGeom prst="ellipse">
                  <a:avLst/>
                </a:prstGeom>
                <a:solidFill>
                  <a:srgbClr val="00CBFA"/>
                </a:solidFill>
                <a:ln w="9525">
                  <a:noFill/>
                  <a:round/>
                  <a:headEnd/>
                  <a:tailEnd/>
                </a:ln>
              </p:spPr>
              <p:txBody>
                <a:bodyPr/>
                <a:lstStyle/>
                <a:p>
                  <a:endParaRPr lang="el-GR"/>
                </a:p>
              </p:txBody>
            </p:sp>
            <p:sp>
              <p:nvSpPr>
                <p:cNvPr id="616" name="Oval 389"/>
                <p:cNvSpPr>
                  <a:spLocks noChangeArrowheads="1"/>
                </p:cNvSpPr>
                <p:nvPr/>
              </p:nvSpPr>
              <p:spPr bwMode="auto">
                <a:xfrm>
                  <a:off x="602" y="1708"/>
                  <a:ext cx="38" cy="46"/>
                </a:xfrm>
                <a:prstGeom prst="ellipse">
                  <a:avLst/>
                </a:prstGeom>
                <a:solidFill>
                  <a:srgbClr val="00CCFB"/>
                </a:solidFill>
                <a:ln w="9525">
                  <a:noFill/>
                  <a:round/>
                  <a:headEnd/>
                  <a:tailEnd/>
                </a:ln>
              </p:spPr>
              <p:txBody>
                <a:bodyPr/>
                <a:lstStyle/>
                <a:p>
                  <a:endParaRPr lang="el-GR"/>
                </a:p>
              </p:txBody>
            </p:sp>
            <p:sp>
              <p:nvSpPr>
                <p:cNvPr id="617" name="Oval 390"/>
                <p:cNvSpPr>
                  <a:spLocks noChangeArrowheads="1"/>
                </p:cNvSpPr>
                <p:nvPr/>
              </p:nvSpPr>
              <p:spPr bwMode="auto">
                <a:xfrm>
                  <a:off x="604" y="1712"/>
                  <a:ext cx="34" cy="38"/>
                </a:xfrm>
                <a:prstGeom prst="ellipse">
                  <a:avLst/>
                </a:prstGeom>
                <a:solidFill>
                  <a:srgbClr val="00CCFC"/>
                </a:solidFill>
                <a:ln w="9525">
                  <a:noFill/>
                  <a:round/>
                  <a:headEnd/>
                  <a:tailEnd/>
                </a:ln>
              </p:spPr>
              <p:txBody>
                <a:bodyPr/>
                <a:lstStyle/>
                <a:p>
                  <a:endParaRPr lang="el-GR"/>
                </a:p>
              </p:txBody>
            </p:sp>
            <p:sp>
              <p:nvSpPr>
                <p:cNvPr id="618" name="Oval 391"/>
                <p:cNvSpPr>
                  <a:spLocks noChangeArrowheads="1"/>
                </p:cNvSpPr>
                <p:nvPr/>
              </p:nvSpPr>
              <p:spPr bwMode="auto">
                <a:xfrm>
                  <a:off x="608" y="1716"/>
                  <a:ext cx="26" cy="30"/>
                </a:xfrm>
                <a:prstGeom prst="ellipse">
                  <a:avLst/>
                </a:prstGeom>
                <a:solidFill>
                  <a:srgbClr val="00CDFD"/>
                </a:solidFill>
                <a:ln w="9525">
                  <a:noFill/>
                  <a:round/>
                  <a:headEnd/>
                  <a:tailEnd/>
                </a:ln>
              </p:spPr>
              <p:txBody>
                <a:bodyPr/>
                <a:lstStyle/>
                <a:p>
                  <a:endParaRPr lang="el-GR"/>
                </a:p>
              </p:txBody>
            </p:sp>
            <p:sp>
              <p:nvSpPr>
                <p:cNvPr id="619" name="Oval 392"/>
                <p:cNvSpPr>
                  <a:spLocks noChangeArrowheads="1"/>
                </p:cNvSpPr>
                <p:nvPr/>
              </p:nvSpPr>
              <p:spPr bwMode="auto">
                <a:xfrm>
                  <a:off x="610" y="1718"/>
                  <a:ext cx="22" cy="26"/>
                </a:xfrm>
                <a:prstGeom prst="ellipse">
                  <a:avLst/>
                </a:prstGeom>
                <a:solidFill>
                  <a:srgbClr val="00CEFD"/>
                </a:solidFill>
                <a:ln w="9525">
                  <a:noFill/>
                  <a:round/>
                  <a:headEnd/>
                  <a:tailEnd/>
                </a:ln>
              </p:spPr>
              <p:txBody>
                <a:bodyPr/>
                <a:lstStyle/>
                <a:p>
                  <a:endParaRPr lang="el-GR"/>
                </a:p>
              </p:txBody>
            </p:sp>
            <p:sp>
              <p:nvSpPr>
                <p:cNvPr id="620" name="Oval 393"/>
                <p:cNvSpPr>
                  <a:spLocks noChangeArrowheads="1"/>
                </p:cNvSpPr>
                <p:nvPr/>
              </p:nvSpPr>
              <p:spPr bwMode="auto">
                <a:xfrm>
                  <a:off x="614" y="1722"/>
                  <a:ext cx="14" cy="18"/>
                </a:xfrm>
                <a:prstGeom prst="ellipse">
                  <a:avLst/>
                </a:prstGeom>
                <a:solidFill>
                  <a:srgbClr val="00CEFE"/>
                </a:solidFill>
                <a:ln w="9525">
                  <a:noFill/>
                  <a:round/>
                  <a:headEnd/>
                  <a:tailEnd/>
                </a:ln>
              </p:spPr>
              <p:txBody>
                <a:bodyPr/>
                <a:lstStyle/>
                <a:p>
                  <a:endParaRPr lang="el-GR"/>
                </a:p>
              </p:txBody>
            </p:sp>
            <p:sp>
              <p:nvSpPr>
                <p:cNvPr id="621" name="Oval 394"/>
                <p:cNvSpPr>
                  <a:spLocks noChangeArrowheads="1"/>
                </p:cNvSpPr>
                <p:nvPr/>
              </p:nvSpPr>
              <p:spPr bwMode="auto">
                <a:xfrm>
                  <a:off x="616" y="1726"/>
                  <a:ext cx="10" cy="10"/>
                </a:xfrm>
                <a:prstGeom prst="ellipse">
                  <a:avLst/>
                </a:prstGeom>
                <a:solidFill>
                  <a:srgbClr val="00CEFE"/>
                </a:solidFill>
                <a:ln w="9525">
                  <a:noFill/>
                  <a:round/>
                  <a:headEnd/>
                  <a:tailEnd/>
                </a:ln>
              </p:spPr>
              <p:txBody>
                <a:bodyPr/>
                <a:lstStyle/>
                <a:p>
                  <a:endParaRPr lang="el-GR"/>
                </a:p>
              </p:txBody>
            </p:sp>
          </p:grpSp>
          <p:sp>
            <p:nvSpPr>
              <p:cNvPr id="595" name="Oval 395"/>
              <p:cNvSpPr>
                <a:spLocks noChangeArrowheads="1"/>
              </p:cNvSpPr>
              <p:nvPr/>
            </p:nvSpPr>
            <p:spPr bwMode="auto">
              <a:xfrm>
                <a:off x="544" y="1636"/>
                <a:ext cx="150" cy="186"/>
              </a:xfrm>
              <a:prstGeom prst="ellipse">
                <a:avLst/>
              </a:prstGeom>
              <a:noFill/>
              <a:ln w="12700">
                <a:solidFill>
                  <a:srgbClr val="00FFFF"/>
                </a:solidFill>
                <a:round/>
                <a:headEnd/>
                <a:tailEnd/>
              </a:ln>
            </p:spPr>
            <p:txBody>
              <a:bodyPr/>
              <a:lstStyle/>
              <a:p>
                <a:endParaRPr lang="el-GR"/>
              </a:p>
            </p:txBody>
          </p:sp>
        </p:grpSp>
        <p:grpSp>
          <p:nvGrpSpPr>
            <p:cNvPr id="261" name="Group 396"/>
            <p:cNvGrpSpPr>
              <a:grpSpLocks/>
            </p:cNvGrpSpPr>
            <p:nvPr/>
          </p:nvGrpSpPr>
          <p:grpSpPr bwMode="auto">
            <a:xfrm>
              <a:off x="764" y="1812"/>
              <a:ext cx="152" cy="186"/>
              <a:chOff x="764" y="1812"/>
              <a:chExt cx="152" cy="186"/>
            </a:xfrm>
          </p:grpSpPr>
          <p:grpSp>
            <p:nvGrpSpPr>
              <p:cNvPr id="566" name="Group 397"/>
              <p:cNvGrpSpPr>
                <a:grpSpLocks/>
              </p:cNvGrpSpPr>
              <p:nvPr/>
            </p:nvGrpSpPr>
            <p:grpSpPr bwMode="auto">
              <a:xfrm>
                <a:off x="764" y="1812"/>
                <a:ext cx="152" cy="186"/>
                <a:chOff x="764" y="1812"/>
                <a:chExt cx="152" cy="186"/>
              </a:xfrm>
            </p:grpSpPr>
            <p:sp>
              <p:nvSpPr>
                <p:cNvPr id="568" name="Oval 398"/>
                <p:cNvSpPr>
                  <a:spLocks noChangeArrowheads="1"/>
                </p:cNvSpPr>
                <p:nvPr/>
              </p:nvSpPr>
              <p:spPr bwMode="auto">
                <a:xfrm>
                  <a:off x="764" y="1812"/>
                  <a:ext cx="152" cy="186"/>
                </a:xfrm>
                <a:prstGeom prst="ellipse">
                  <a:avLst/>
                </a:prstGeom>
                <a:solidFill>
                  <a:srgbClr val="00BAE5"/>
                </a:solidFill>
                <a:ln w="9525">
                  <a:noFill/>
                  <a:round/>
                  <a:headEnd/>
                  <a:tailEnd/>
                </a:ln>
              </p:spPr>
              <p:txBody>
                <a:bodyPr/>
                <a:lstStyle/>
                <a:p>
                  <a:endParaRPr lang="el-GR"/>
                </a:p>
              </p:txBody>
            </p:sp>
            <p:sp>
              <p:nvSpPr>
                <p:cNvPr id="569" name="Oval 399"/>
                <p:cNvSpPr>
                  <a:spLocks noChangeArrowheads="1"/>
                </p:cNvSpPr>
                <p:nvPr/>
              </p:nvSpPr>
              <p:spPr bwMode="auto">
                <a:xfrm>
                  <a:off x="768" y="1818"/>
                  <a:ext cx="144" cy="174"/>
                </a:xfrm>
                <a:prstGeom prst="ellipse">
                  <a:avLst/>
                </a:prstGeom>
                <a:solidFill>
                  <a:srgbClr val="00BAE5"/>
                </a:solidFill>
                <a:ln w="9525">
                  <a:noFill/>
                  <a:round/>
                  <a:headEnd/>
                  <a:tailEnd/>
                </a:ln>
              </p:spPr>
              <p:txBody>
                <a:bodyPr/>
                <a:lstStyle/>
                <a:p>
                  <a:endParaRPr lang="el-GR"/>
                </a:p>
              </p:txBody>
            </p:sp>
            <p:sp>
              <p:nvSpPr>
                <p:cNvPr id="570" name="Oval 400"/>
                <p:cNvSpPr>
                  <a:spLocks noChangeArrowheads="1"/>
                </p:cNvSpPr>
                <p:nvPr/>
              </p:nvSpPr>
              <p:spPr bwMode="auto">
                <a:xfrm>
                  <a:off x="772" y="1822"/>
                  <a:ext cx="136" cy="166"/>
                </a:xfrm>
                <a:prstGeom prst="ellipse">
                  <a:avLst/>
                </a:prstGeom>
                <a:solidFill>
                  <a:srgbClr val="00BAE5"/>
                </a:solidFill>
                <a:ln w="9525">
                  <a:noFill/>
                  <a:round/>
                  <a:headEnd/>
                  <a:tailEnd/>
                </a:ln>
              </p:spPr>
              <p:txBody>
                <a:bodyPr/>
                <a:lstStyle/>
                <a:p>
                  <a:endParaRPr lang="el-GR"/>
                </a:p>
              </p:txBody>
            </p:sp>
            <p:sp>
              <p:nvSpPr>
                <p:cNvPr id="571" name="Oval 401"/>
                <p:cNvSpPr>
                  <a:spLocks noChangeArrowheads="1"/>
                </p:cNvSpPr>
                <p:nvPr/>
              </p:nvSpPr>
              <p:spPr bwMode="auto">
                <a:xfrm>
                  <a:off x="774" y="1824"/>
                  <a:ext cx="132" cy="162"/>
                </a:xfrm>
                <a:prstGeom prst="ellipse">
                  <a:avLst/>
                </a:prstGeom>
                <a:solidFill>
                  <a:srgbClr val="00BBE6"/>
                </a:solidFill>
                <a:ln w="9525">
                  <a:noFill/>
                  <a:round/>
                  <a:headEnd/>
                  <a:tailEnd/>
                </a:ln>
              </p:spPr>
              <p:txBody>
                <a:bodyPr/>
                <a:lstStyle/>
                <a:p>
                  <a:endParaRPr lang="el-GR"/>
                </a:p>
              </p:txBody>
            </p:sp>
            <p:sp>
              <p:nvSpPr>
                <p:cNvPr id="572" name="Oval 402"/>
                <p:cNvSpPr>
                  <a:spLocks noChangeArrowheads="1"/>
                </p:cNvSpPr>
                <p:nvPr/>
              </p:nvSpPr>
              <p:spPr bwMode="auto">
                <a:xfrm>
                  <a:off x="778" y="1828"/>
                  <a:ext cx="124" cy="154"/>
                </a:xfrm>
                <a:prstGeom prst="ellipse">
                  <a:avLst/>
                </a:prstGeom>
                <a:solidFill>
                  <a:srgbClr val="00BBE6"/>
                </a:solidFill>
                <a:ln w="9525">
                  <a:noFill/>
                  <a:round/>
                  <a:headEnd/>
                  <a:tailEnd/>
                </a:ln>
              </p:spPr>
              <p:txBody>
                <a:bodyPr/>
                <a:lstStyle/>
                <a:p>
                  <a:endParaRPr lang="el-GR"/>
                </a:p>
              </p:txBody>
            </p:sp>
            <p:sp>
              <p:nvSpPr>
                <p:cNvPr id="573" name="Oval 403"/>
                <p:cNvSpPr>
                  <a:spLocks noChangeArrowheads="1"/>
                </p:cNvSpPr>
                <p:nvPr/>
              </p:nvSpPr>
              <p:spPr bwMode="auto">
                <a:xfrm>
                  <a:off x="780" y="1832"/>
                  <a:ext cx="120" cy="146"/>
                </a:xfrm>
                <a:prstGeom prst="ellipse">
                  <a:avLst/>
                </a:prstGeom>
                <a:solidFill>
                  <a:srgbClr val="00BCE7"/>
                </a:solidFill>
                <a:ln w="9525">
                  <a:noFill/>
                  <a:round/>
                  <a:headEnd/>
                  <a:tailEnd/>
                </a:ln>
              </p:spPr>
              <p:txBody>
                <a:bodyPr/>
                <a:lstStyle/>
                <a:p>
                  <a:endParaRPr lang="el-GR"/>
                </a:p>
              </p:txBody>
            </p:sp>
            <p:sp>
              <p:nvSpPr>
                <p:cNvPr id="574" name="Oval 404"/>
                <p:cNvSpPr>
                  <a:spLocks noChangeArrowheads="1"/>
                </p:cNvSpPr>
                <p:nvPr/>
              </p:nvSpPr>
              <p:spPr bwMode="auto">
                <a:xfrm>
                  <a:off x="782" y="1836"/>
                  <a:ext cx="114" cy="140"/>
                </a:xfrm>
                <a:prstGeom prst="ellipse">
                  <a:avLst/>
                </a:prstGeom>
                <a:solidFill>
                  <a:srgbClr val="00BCE8"/>
                </a:solidFill>
                <a:ln w="9525">
                  <a:noFill/>
                  <a:round/>
                  <a:headEnd/>
                  <a:tailEnd/>
                </a:ln>
              </p:spPr>
              <p:txBody>
                <a:bodyPr/>
                <a:lstStyle/>
                <a:p>
                  <a:endParaRPr lang="el-GR"/>
                </a:p>
              </p:txBody>
            </p:sp>
            <p:sp>
              <p:nvSpPr>
                <p:cNvPr id="575" name="Oval 405"/>
                <p:cNvSpPr>
                  <a:spLocks noChangeArrowheads="1"/>
                </p:cNvSpPr>
                <p:nvPr/>
              </p:nvSpPr>
              <p:spPr bwMode="auto">
                <a:xfrm>
                  <a:off x="786" y="1838"/>
                  <a:ext cx="110" cy="136"/>
                </a:xfrm>
                <a:prstGeom prst="ellipse">
                  <a:avLst/>
                </a:prstGeom>
                <a:solidFill>
                  <a:srgbClr val="00BDE9"/>
                </a:solidFill>
                <a:ln w="9525">
                  <a:noFill/>
                  <a:round/>
                  <a:headEnd/>
                  <a:tailEnd/>
                </a:ln>
              </p:spPr>
              <p:txBody>
                <a:bodyPr/>
                <a:lstStyle/>
                <a:p>
                  <a:endParaRPr lang="el-GR"/>
                </a:p>
              </p:txBody>
            </p:sp>
            <p:sp>
              <p:nvSpPr>
                <p:cNvPr id="576" name="Oval 406"/>
                <p:cNvSpPr>
                  <a:spLocks noChangeArrowheads="1"/>
                </p:cNvSpPr>
                <p:nvPr/>
              </p:nvSpPr>
              <p:spPr bwMode="auto">
                <a:xfrm>
                  <a:off x="788" y="1842"/>
                  <a:ext cx="104" cy="128"/>
                </a:xfrm>
                <a:prstGeom prst="ellipse">
                  <a:avLst/>
                </a:prstGeom>
                <a:solidFill>
                  <a:srgbClr val="00BEEA"/>
                </a:solidFill>
                <a:ln w="9525">
                  <a:noFill/>
                  <a:round/>
                  <a:headEnd/>
                  <a:tailEnd/>
                </a:ln>
              </p:spPr>
              <p:txBody>
                <a:bodyPr/>
                <a:lstStyle/>
                <a:p>
                  <a:endParaRPr lang="el-GR"/>
                </a:p>
              </p:txBody>
            </p:sp>
            <p:sp>
              <p:nvSpPr>
                <p:cNvPr id="577" name="Oval 407"/>
                <p:cNvSpPr>
                  <a:spLocks noChangeArrowheads="1"/>
                </p:cNvSpPr>
                <p:nvPr/>
              </p:nvSpPr>
              <p:spPr bwMode="auto">
                <a:xfrm>
                  <a:off x="792" y="1846"/>
                  <a:ext cx="98" cy="120"/>
                </a:xfrm>
                <a:prstGeom prst="ellipse">
                  <a:avLst/>
                </a:prstGeom>
                <a:solidFill>
                  <a:srgbClr val="00BFEC"/>
                </a:solidFill>
                <a:ln w="9525">
                  <a:noFill/>
                  <a:round/>
                  <a:headEnd/>
                  <a:tailEnd/>
                </a:ln>
              </p:spPr>
              <p:txBody>
                <a:bodyPr/>
                <a:lstStyle/>
                <a:p>
                  <a:endParaRPr lang="el-GR"/>
                </a:p>
              </p:txBody>
            </p:sp>
            <p:sp>
              <p:nvSpPr>
                <p:cNvPr id="578" name="Oval 408"/>
                <p:cNvSpPr>
                  <a:spLocks noChangeArrowheads="1"/>
                </p:cNvSpPr>
                <p:nvPr/>
              </p:nvSpPr>
              <p:spPr bwMode="auto">
                <a:xfrm>
                  <a:off x="794" y="1850"/>
                  <a:ext cx="94" cy="112"/>
                </a:xfrm>
                <a:prstGeom prst="ellipse">
                  <a:avLst/>
                </a:prstGeom>
                <a:solidFill>
                  <a:srgbClr val="00C0ED"/>
                </a:solidFill>
                <a:ln w="9525">
                  <a:noFill/>
                  <a:round/>
                  <a:headEnd/>
                  <a:tailEnd/>
                </a:ln>
              </p:spPr>
              <p:txBody>
                <a:bodyPr/>
                <a:lstStyle/>
                <a:p>
                  <a:endParaRPr lang="el-GR"/>
                </a:p>
              </p:txBody>
            </p:sp>
            <p:sp>
              <p:nvSpPr>
                <p:cNvPr id="579" name="Oval 409"/>
                <p:cNvSpPr>
                  <a:spLocks noChangeArrowheads="1"/>
                </p:cNvSpPr>
                <p:nvPr/>
              </p:nvSpPr>
              <p:spPr bwMode="auto">
                <a:xfrm>
                  <a:off x="796" y="1852"/>
                  <a:ext cx="88" cy="108"/>
                </a:xfrm>
                <a:prstGeom prst="ellipse">
                  <a:avLst/>
                </a:prstGeom>
                <a:solidFill>
                  <a:srgbClr val="00C2EF"/>
                </a:solidFill>
                <a:ln w="9525">
                  <a:noFill/>
                  <a:round/>
                  <a:headEnd/>
                  <a:tailEnd/>
                </a:ln>
              </p:spPr>
              <p:txBody>
                <a:bodyPr/>
                <a:lstStyle/>
                <a:p>
                  <a:endParaRPr lang="el-GR"/>
                </a:p>
              </p:txBody>
            </p:sp>
            <p:sp>
              <p:nvSpPr>
                <p:cNvPr id="580" name="Oval 410"/>
                <p:cNvSpPr>
                  <a:spLocks noChangeArrowheads="1"/>
                </p:cNvSpPr>
                <p:nvPr/>
              </p:nvSpPr>
              <p:spPr bwMode="auto">
                <a:xfrm>
                  <a:off x="800" y="1856"/>
                  <a:ext cx="82" cy="100"/>
                </a:xfrm>
                <a:prstGeom prst="ellipse">
                  <a:avLst/>
                </a:prstGeom>
                <a:solidFill>
                  <a:srgbClr val="00C3F0"/>
                </a:solidFill>
                <a:ln w="9525">
                  <a:noFill/>
                  <a:round/>
                  <a:headEnd/>
                  <a:tailEnd/>
                </a:ln>
              </p:spPr>
              <p:txBody>
                <a:bodyPr/>
                <a:lstStyle/>
                <a:p>
                  <a:endParaRPr lang="el-GR"/>
                </a:p>
              </p:txBody>
            </p:sp>
            <p:sp>
              <p:nvSpPr>
                <p:cNvPr id="581" name="Oval 411"/>
                <p:cNvSpPr>
                  <a:spLocks noChangeArrowheads="1"/>
                </p:cNvSpPr>
                <p:nvPr/>
              </p:nvSpPr>
              <p:spPr bwMode="auto">
                <a:xfrm>
                  <a:off x="802" y="1860"/>
                  <a:ext cx="76" cy="92"/>
                </a:xfrm>
                <a:prstGeom prst="ellipse">
                  <a:avLst/>
                </a:prstGeom>
                <a:solidFill>
                  <a:srgbClr val="00C4F2"/>
                </a:solidFill>
                <a:ln w="9525">
                  <a:noFill/>
                  <a:round/>
                  <a:headEnd/>
                  <a:tailEnd/>
                </a:ln>
              </p:spPr>
              <p:txBody>
                <a:bodyPr/>
                <a:lstStyle/>
                <a:p>
                  <a:endParaRPr lang="el-GR"/>
                </a:p>
              </p:txBody>
            </p:sp>
            <p:sp>
              <p:nvSpPr>
                <p:cNvPr id="582" name="Oval 412"/>
                <p:cNvSpPr>
                  <a:spLocks noChangeArrowheads="1"/>
                </p:cNvSpPr>
                <p:nvPr/>
              </p:nvSpPr>
              <p:spPr bwMode="auto">
                <a:xfrm>
                  <a:off x="806" y="1864"/>
                  <a:ext cx="70" cy="84"/>
                </a:xfrm>
                <a:prstGeom prst="ellipse">
                  <a:avLst/>
                </a:prstGeom>
                <a:solidFill>
                  <a:srgbClr val="00C6F3"/>
                </a:solidFill>
                <a:ln w="9525">
                  <a:noFill/>
                  <a:round/>
                  <a:headEnd/>
                  <a:tailEnd/>
                </a:ln>
              </p:spPr>
              <p:txBody>
                <a:bodyPr/>
                <a:lstStyle/>
                <a:p>
                  <a:endParaRPr lang="el-GR"/>
                </a:p>
              </p:txBody>
            </p:sp>
            <p:sp>
              <p:nvSpPr>
                <p:cNvPr id="583" name="Oval 413"/>
                <p:cNvSpPr>
                  <a:spLocks noChangeArrowheads="1"/>
                </p:cNvSpPr>
                <p:nvPr/>
              </p:nvSpPr>
              <p:spPr bwMode="auto">
                <a:xfrm>
                  <a:off x="808" y="1866"/>
                  <a:ext cx="64" cy="80"/>
                </a:xfrm>
                <a:prstGeom prst="ellipse">
                  <a:avLst/>
                </a:prstGeom>
                <a:solidFill>
                  <a:srgbClr val="00C7F5"/>
                </a:solidFill>
                <a:ln w="9525">
                  <a:noFill/>
                  <a:round/>
                  <a:headEnd/>
                  <a:tailEnd/>
                </a:ln>
              </p:spPr>
              <p:txBody>
                <a:bodyPr/>
                <a:lstStyle/>
                <a:p>
                  <a:endParaRPr lang="el-GR"/>
                </a:p>
              </p:txBody>
            </p:sp>
            <p:sp>
              <p:nvSpPr>
                <p:cNvPr id="584" name="Oval 414"/>
                <p:cNvSpPr>
                  <a:spLocks noChangeArrowheads="1"/>
                </p:cNvSpPr>
                <p:nvPr/>
              </p:nvSpPr>
              <p:spPr bwMode="auto">
                <a:xfrm>
                  <a:off x="810" y="1870"/>
                  <a:ext cx="60" cy="72"/>
                </a:xfrm>
                <a:prstGeom prst="ellipse">
                  <a:avLst/>
                </a:prstGeom>
                <a:solidFill>
                  <a:srgbClr val="00C8F6"/>
                </a:solidFill>
                <a:ln w="9525">
                  <a:noFill/>
                  <a:round/>
                  <a:headEnd/>
                  <a:tailEnd/>
                </a:ln>
              </p:spPr>
              <p:txBody>
                <a:bodyPr/>
                <a:lstStyle/>
                <a:p>
                  <a:endParaRPr lang="el-GR"/>
                </a:p>
              </p:txBody>
            </p:sp>
            <p:sp>
              <p:nvSpPr>
                <p:cNvPr id="585" name="Oval 415"/>
                <p:cNvSpPr>
                  <a:spLocks noChangeArrowheads="1"/>
                </p:cNvSpPr>
                <p:nvPr/>
              </p:nvSpPr>
              <p:spPr bwMode="auto">
                <a:xfrm>
                  <a:off x="814" y="1874"/>
                  <a:ext cx="52" cy="64"/>
                </a:xfrm>
                <a:prstGeom prst="ellipse">
                  <a:avLst/>
                </a:prstGeom>
                <a:solidFill>
                  <a:srgbClr val="00C9F8"/>
                </a:solidFill>
                <a:ln w="9525">
                  <a:noFill/>
                  <a:round/>
                  <a:headEnd/>
                  <a:tailEnd/>
                </a:ln>
              </p:spPr>
              <p:txBody>
                <a:bodyPr/>
                <a:lstStyle/>
                <a:p>
                  <a:endParaRPr lang="el-GR"/>
                </a:p>
              </p:txBody>
            </p:sp>
            <p:sp>
              <p:nvSpPr>
                <p:cNvPr id="586" name="Oval 416"/>
                <p:cNvSpPr>
                  <a:spLocks noChangeArrowheads="1"/>
                </p:cNvSpPr>
                <p:nvPr/>
              </p:nvSpPr>
              <p:spPr bwMode="auto">
                <a:xfrm>
                  <a:off x="816" y="1878"/>
                  <a:ext cx="48" cy="56"/>
                </a:xfrm>
                <a:prstGeom prst="ellipse">
                  <a:avLst/>
                </a:prstGeom>
                <a:solidFill>
                  <a:srgbClr val="00CAF9"/>
                </a:solidFill>
                <a:ln w="9525">
                  <a:noFill/>
                  <a:round/>
                  <a:headEnd/>
                  <a:tailEnd/>
                </a:ln>
              </p:spPr>
              <p:txBody>
                <a:bodyPr/>
                <a:lstStyle/>
                <a:p>
                  <a:endParaRPr lang="el-GR"/>
                </a:p>
              </p:txBody>
            </p:sp>
            <p:sp>
              <p:nvSpPr>
                <p:cNvPr id="587" name="Oval 417"/>
                <p:cNvSpPr>
                  <a:spLocks noChangeArrowheads="1"/>
                </p:cNvSpPr>
                <p:nvPr/>
              </p:nvSpPr>
              <p:spPr bwMode="auto">
                <a:xfrm>
                  <a:off x="820" y="1880"/>
                  <a:ext cx="42" cy="52"/>
                </a:xfrm>
                <a:prstGeom prst="ellipse">
                  <a:avLst/>
                </a:prstGeom>
                <a:solidFill>
                  <a:srgbClr val="00CBFA"/>
                </a:solidFill>
                <a:ln w="9525">
                  <a:noFill/>
                  <a:round/>
                  <a:headEnd/>
                  <a:tailEnd/>
                </a:ln>
              </p:spPr>
              <p:txBody>
                <a:bodyPr/>
                <a:lstStyle/>
                <a:p>
                  <a:endParaRPr lang="el-GR"/>
                </a:p>
              </p:txBody>
            </p:sp>
            <p:sp>
              <p:nvSpPr>
                <p:cNvPr id="588" name="Oval 418"/>
                <p:cNvSpPr>
                  <a:spLocks noChangeArrowheads="1"/>
                </p:cNvSpPr>
                <p:nvPr/>
              </p:nvSpPr>
              <p:spPr bwMode="auto">
                <a:xfrm>
                  <a:off x="822" y="1884"/>
                  <a:ext cx="38" cy="46"/>
                </a:xfrm>
                <a:prstGeom prst="ellipse">
                  <a:avLst/>
                </a:prstGeom>
                <a:solidFill>
                  <a:srgbClr val="00CCFB"/>
                </a:solidFill>
                <a:ln w="9525">
                  <a:noFill/>
                  <a:round/>
                  <a:headEnd/>
                  <a:tailEnd/>
                </a:ln>
              </p:spPr>
              <p:txBody>
                <a:bodyPr/>
                <a:lstStyle/>
                <a:p>
                  <a:endParaRPr lang="el-GR"/>
                </a:p>
              </p:txBody>
            </p:sp>
            <p:sp>
              <p:nvSpPr>
                <p:cNvPr id="589" name="Oval 419"/>
                <p:cNvSpPr>
                  <a:spLocks noChangeArrowheads="1"/>
                </p:cNvSpPr>
                <p:nvPr/>
              </p:nvSpPr>
              <p:spPr bwMode="auto">
                <a:xfrm>
                  <a:off x="824" y="1888"/>
                  <a:ext cx="34" cy="38"/>
                </a:xfrm>
                <a:prstGeom prst="ellipse">
                  <a:avLst/>
                </a:prstGeom>
                <a:solidFill>
                  <a:srgbClr val="00CCFC"/>
                </a:solidFill>
                <a:ln w="9525">
                  <a:noFill/>
                  <a:round/>
                  <a:headEnd/>
                  <a:tailEnd/>
                </a:ln>
              </p:spPr>
              <p:txBody>
                <a:bodyPr/>
                <a:lstStyle/>
                <a:p>
                  <a:endParaRPr lang="el-GR"/>
                </a:p>
              </p:txBody>
            </p:sp>
            <p:sp>
              <p:nvSpPr>
                <p:cNvPr id="590" name="Oval 420"/>
                <p:cNvSpPr>
                  <a:spLocks noChangeArrowheads="1"/>
                </p:cNvSpPr>
                <p:nvPr/>
              </p:nvSpPr>
              <p:spPr bwMode="auto">
                <a:xfrm>
                  <a:off x="828" y="1892"/>
                  <a:ext cx="26" cy="30"/>
                </a:xfrm>
                <a:prstGeom prst="ellipse">
                  <a:avLst/>
                </a:prstGeom>
                <a:solidFill>
                  <a:srgbClr val="00CDFD"/>
                </a:solidFill>
                <a:ln w="9525">
                  <a:noFill/>
                  <a:round/>
                  <a:headEnd/>
                  <a:tailEnd/>
                </a:ln>
              </p:spPr>
              <p:txBody>
                <a:bodyPr/>
                <a:lstStyle/>
                <a:p>
                  <a:endParaRPr lang="el-GR"/>
                </a:p>
              </p:txBody>
            </p:sp>
            <p:sp>
              <p:nvSpPr>
                <p:cNvPr id="591" name="Oval 421"/>
                <p:cNvSpPr>
                  <a:spLocks noChangeArrowheads="1"/>
                </p:cNvSpPr>
                <p:nvPr/>
              </p:nvSpPr>
              <p:spPr bwMode="auto">
                <a:xfrm>
                  <a:off x="830" y="1894"/>
                  <a:ext cx="22" cy="26"/>
                </a:xfrm>
                <a:prstGeom prst="ellipse">
                  <a:avLst/>
                </a:prstGeom>
                <a:solidFill>
                  <a:srgbClr val="00CEFD"/>
                </a:solidFill>
                <a:ln w="9525">
                  <a:noFill/>
                  <a:round/>
                  <a:headEnd/>
                  <a:tailEnd/>
                </a:ln>
              </p:spPr>
              <p:txBody>
                <a:bodyPr/>
                <a:lstStyle/>
                <a:p>
                  <a:endParaRPr lang="el-GR"/>
                </a:p>
              </p:txBody>
            </p:sp>
            <p:sp>
              <p:nvSpPr>
                <p:cNvPr id="592" name="Oval 422"/>
                <p:cNvSpPr>
                  <a:spLocks noChangeArrowheads="1"/>
                </p:cNvSpPr>
                <p:nvPr/>
              </p:nvSpPr>
              <p:spPr bwMode="auto">
                <a:xfrm>
                  <a:off x="834" y="1898"/>
                  <a:ext cx="14" cy="18"/>
                </a:xfrm>
                <a:prstGeom prst="ellipse">
                  <a:avLst/>
                </a:prstGeom>
                <a:solidFill>
                  <a:srgbClr val="00CEFE"/>
                </a:solidFill>
                <a:ln w="9525">
                  <a:noFill/>
                  <a:round/>
                  <a:headEnd/>
                  <a:tailEnd/>
                </a:ln>
              </p:spPr>
              <p:txBody>
                <a:bodyPr/>
                <a:lstStyle/>
                <a:p>
                  <a:endParaRPr lang="el-GR"/>
                </a:p>
              </p:txBody>
            </p:sp>
            <p:sp>
              <p:nvSpPr>
                <p:cNvPr id="593" name="Oval 423"/>
                <p:cNvSpPr>
                  <a:spLocks noChangeArrowheads="1"/>
                </p:cNvSpPr>
                <p:nvPr/>
              </p:nvSpPr>
              <p:spPr bwMode="auto">
                <a:xfrm>
                  <a:off x="836" y="1902"/>
                  <a:ext cx="10" cy="10"/>
                </a:xfrm>
                <a:prstGeom prst="ellipse">
                  <a:avLst/>
                </a:prstGeom>
                <a:solidFill>
                  <a:srgbClr val="00CEFE"/>
                </a:solidFill>
                <a:ln w="9525">
                  <a:noFill/>
                  <a:round/>
                  <a:headEnd/>
                  <a:tailEnd/>
                </a:ln>
              </p:spPr>
              <p:txBody>
                <a:bodyPr/>
                <a:lstStyle/>
                <a:p>
                  <a:endParaRPr lang="el-GR"/>
                </a:p>
              </p:txBody>
            </p:sp>
          </p:grpSp>
          <p:sp>
            <p:nvSpPr>
              <p:cNvPr id="567" name="Oval 424"/>
              <p:cNvSpPr>
                <a:spLocks noChangeArrowheads="1"/>
              </p:cNvSpPr>
              <p:nvPr/>
            </p:nvSpPr>
            <p:spPr bwMode="auto">
              <a:xfrm>
                <a:off x="764" y="1812"/>
                <a:ext cx="152" cy="186"/>
              </a:xfrm>
              <a:prstGeom prst="ellipse">
                <a:avLst/>
              </a:prstGeom>
              <a:noFill/>
              <a:ln w="12700">
                <a:solidFill>
                  <a:srgbClr val="00FFFF"/>
                </a:solidFill>
                <a:round/>
                <a:headEnd/>
                <a:tailEnd/>
              </a:ln>
            </p:spPr>
            <p:txBody>
              <a:bodyPr/>
              <a:lstStyle/>
              <a:p>
                <a:endParaRPr lang="el-GR"/>
              </a:p>
            </p:txBody>
          </p:sp>
        </p:grpSp>
        <p:grpSp>
          <p:nvGrpSpPr>
            <p:cNvPr id="262" name="Group 425"/>
            <p:cNvGrpSpPr>
              <a:grpSpLocks/>
            </p:cNvGrpSpPr>
            <p:nvPr/>
          </p:nvGrpSpPr>
          <p:grpSpPr bwMode="auto">
            <a:xfrm>
              <a:off x="744" y="1292"/>
              <a:ext cx="36" cy="50"/>
              <a:chOff x="744" y="1292"/>
              <a:chExt cx="36" cy="50"/>
            </a:xfrm>
          </p:grpSpPr>
          <p:grpSp>
            <p:nvGrpSpPr>
              <p:cNvPr id="552" name="Group 426"/>
              <p:cNvGrpSpPr>
                <a:grpSpLocks/>
              </p:cNvGrpSpPr>
              <p:nvPr/>
            </p:nvGrpSpPr>
            <p:grpSpPr bwMode="auto">
              <a:xfrm>
                <a:off x="744" y="1292"/>
                <a:ext cx="36" cy="50"/>
                <a:chOff x="744" y="1292"/>
                <a:chExt cx="36" cy="50"/>
              </a:xfrm>
            </p:grpSpPr>
            <p:sp>
              <p:nvSpPr>
                <p:cNvPr id="554" name="Oval 427"/>
                <p:cNvSpPr>
                  <a:spLocks noChangeArrowheads="1"/>
                </p:cNvSpPr>
                <p:nvPr/>
              </p:nvSpPr>
              <p:spPr bwMode="auto">
                <a:xfrm>
                  <a:off x="744" y="1292"/>
                  <a:ext cx="36" cy="50"/>
                </a:xfrm>
                <a:prstGeom prst="ellipse">
                  <a:avLst/>
                </a:prstGeom>
                <a:solidFill>
                  <a:srgbClr val="E5E500"/>
                </a:solidFill>
                <a:ln w="9525">
                  <a:noFill/>
                  <a:round/>
                  <a:headEnd/>
                  <a:tailEnd/>
                </a:ln>
              </p:spPr>
              <p:txBody>
                <a:bodyPr/>
                <a:lstStyle/>
                <a:p>
                  <a:endParaRPr lang="el-GR"/>
                </a:p>
              </p:txBody>
            </p:sp>
            <p:sp>
              <p:nvSpPr>
                <p:cNvPr id="555" name="Oval 428"/>
                <p:cNvSpPr>
                  <a:spLocks noChangeArrowheads="1"/>
                </p:cNvSpPr>
                <p:nvPr/>
              </p:nvSpPr>
              <p:spPr bwMode="auto">
                <a:xfrm>
                  <a:off x="746" y="1296"/>
                  <a:ext cx="32" cy="42"/>
                </a:xfrm>
                <a:prstGeom prst="ellipse">
                  <a:avLst/>
                </a:prstGeom>
                <a:solidFill>
                  <a:srgbClr val="E6E600"/>
                </a:solidFill>
                <a:ln w="9525">
                  <a:noFill/>
                  <a:round/>
                  <a:headEnd/>
                  <a:tailEnd/>
                </a:ln>
              </p:spPr>
              <p:txBody>
                <a:bodyPr/>
                <a:lstStyle/>
                <a:p>
                  <a:endParaRPr lang="el-GR"/>
                </a:p>
              </p:txBody>
            </p:sp>
            <p:sp>
              <p:nvSpPr>
                <p:cNvPr id="556" name="Oval 429"/>
                <p:cNvSpPr>
                  <a:spLocks noChangeArrowheads="1"/>
                </p:cNvSpPr>
                <p:nvPr/>
              </p:nvSpPr>
              <p:spPr bwMode="auto">
                <a:xfrm>
                  <a:off x="748" y="1298"/>
                  <a:ext cx="28" cy="38"/>
                </a:xfrm>
                <a:prstGeom prst="ellipse">
                  <a:avLst/>
                </a:prstGeom>
                <a:solidFill>
                  <a:srgbClr val="E7E700"/>
                </a:solidFill>
                <a:ln w="9525">
                  <a:noFill/>
                  <a:round/>
                  <a:headEnd/>
                  <a:tailEnd/>
                </a:ln>
              </p:spPr>
              <p:txBody>
                <a:bodyPr/>
                <a:lstStyle/>
                <a:p>
                  <a:endParaRPr lang="el-GR"/>
                </a:p>
              </p:txBody>
            </p:sp>
            <p:sp>
              <p:nvSpPr>
                <p:cNvPr id="557" name="Oval 430"/>
                <p:cNvSpPr>
                  <a:spLocks noChangeArrowheads="1"/>
                </p:cNvSpPr>
                <p:nvPr/>
              </p:nvSpPr>
              <p:spPr bwMode="auto">
                <a:xfrm>
                  <a:off x="748" y="1300"/>
                  <a:ext cx="28" cy="36"/>
                </a:xfrm>
                <a:prstGeom prst="ellipse">
                  <a:avLst/>
                </a:prstGeom>
                <a:solidFill>
                  <a:srgbClr val="E9E900"/>
                </a:solidFill>
                <a:ln w="9525">
                  <a:noFill/>
                  <a:round/>
                  <a:headEnd/>
                  <a:tailEnd/>
                </a:ln>
              </p:spPr>
              <p:txBody>
                <a:bodyPr/>
                <a:lstStyle/>
                <a:p>
                  <a:endParaRPr lang="el-GR"/>
                </a:p>
              </p:txBody>
            </p:sp>
            <p:sp>
              <p:nvSpPr>
                <p:cNvPr id="558" name="Oval 431"/>
                <p:cNvSpPr>
                  <a:spLocks noChangeArrowheads="1"/>
                </p:cNvSpPr>
                <p:nvPr/>
              </p:nvSpPr>
              <p:spPr bwMode="auto">
                <a:xfrm>
                  <a:off x="750" y="1302"/>
                  <a:ext cx="26" cy="32"/>
                </a:xfrm>
                <a:prstGeom prst="ellipse">
                  <a:avLst/>
                </a:prstGeom>
                <a:solidFill>
                  <a:srgbClr val="EBEB00"/>
                </a:solidFill>
                <a:ln w="9525">
                  <a:noFill/>
                  <a:round/>
                  <a:headEnd/>
                  <a:tailEnd/>
                </a:ln>
              </p:spPr>
              <p:txBody>
                <a:bodyPr/>
                <a:lstStyle/>
                <a:p>
                  <a:endParaRPr lang="el-GR"/>
                </a:p>
              </p:txBody>
            </p:sp>
            <p:sp>
              <p:nvSpPr>
                <p:cNvPr id="559" name="Oval 432"/>
                <p:cNvSpPr>
                  <a:spLocks noChangeArrowheads="1"/>
                </p:cNvSpPr>
                <p:nvPr/>
              </p:nvSpPr>
              <p:spPr bwMode="auto">
                <a:xfrm>
                  <a:off x="752" y="1304"/>
                  <a:ext cx="22" cy="28"/>
                </a:xfrm>
                <a:prstGeom prst="ellipse">
                  <a:avLst/>
                </a:prstGeom>
                <a:solidFill>
                  <a:srgbClr val="EFEF00"/>
                </a:solidFill>
                <a:ln w="9525">
                  <a:noFill/>
                  <a:round/>
                  <a:headEnd/>
                  <a:tailEnd/>
                </a:ln>
              </p:spPr>
              <p:txBody>
                <a:bodyPr/>
                <a:lstStyle/>
                <a:p>
                  <a:endParaRPr lang="el-GR"/>
                </a:p>
              </p:txBody>
            </p:sp>
            <p:sp>
              <p:nvSpPr>
                <p:cNvPr id="560" name="Oval 433"/>
                <p:cNvSpPr>
                  <a:spLocks noChangeArrowheads="1"/>
                </p:cNvSpPr>
                <p:nvPr/>
              </p:nvSpPr>
              <p:spPr bwMode="auto">
                <a:xfrm>
                  <a:off x="752" y="1306"/>
                  <a:ext cx="20" cy="24"/>
                </a:xfrm>
                <a:prstGeom prst="ellipse">
                  <a:avLst/>
                </a:prstGeom>
                <a:solidFill>
                  <a:srgbClr val="F2F200"/>
                </a:solidFill>
                <a:ln w="9525">
                  <a:noFill/>
                  <a:round/>
                  <a:headEnd/>
                  <a:tailEnd/>
                </a:ln>
              </p:spPr>
              <p:txBody>
                <a:bodyPr/>
                <a:lstStyle/>
                <a:p>
                  <a:endParaRPr lang="el-GR"/>
                </a:p>
              </p:txBody>
            </p:sp>
            <p:sp>
              <p:nvSpPr>
                <p:cNvPr id="561" name="Oval 434"/>
                <p:cNvSpPr>
                  <a:spLocks noChangeArrowheads="1"/>
                </p:cNvSpPr>
                <p:nvPr/>
              </p:nvSpPr>
              <p:spPr bwMode="auto">
                <a:xfrm>
                  <a:off x="754" y="1308"/>
                  <a:ext cx="16" cy="20"/>
                </a:xfrm>
                <a:prstGeom prst="ellipse">
                  <a:avLst/>
                </a:prstGeom>
                <a:solidFill>
                  <a:srgbClr val="F5F500"/>
                </a:solidFill>
                <a:ln w="9525">
                  <a:noFill/>
                  <a:round/>
                  <a:headEnd/>
                  <a:tailEnd/>
                </a:ln>
              </p:spPr>
              <p:txBody>
                <a:bodyPr/>
                <a:lstStyle/>
                <a:p>
                  <a:endParaRPr lang="el-GR"/>
                </a:p>
              </p:txBody>
            </p:sp>
            <p:sp>
              <p:nvSpPr>
                <p:cNvPr id="562" name="Oval 435"/>
                <p:cNvSpPr>
                  <a:spLocks noChangeArrowheads="1"/>
                </p:cNvSpPr>
                <p:nvPr/>
              </p:nvSpPr>
              <p:spPr bwMode="auto">
                <a:xfrm>
                  <a:off x="756" y="1310"/>
                  <a:ext cx="14" cy="16"/>
                </a:xfrm>
                <a:prstGeom prst="ellipse">
                  <a:avLst/>
                </a:prstGeom>
                <a:solidFill>
                  <a:srgbClr val="F8F800"/>
                </a:solidFill>
                <a:ln w="9525">
                  <a:noFill/>
                  <a:round/>
                  <a:headEnd/>
                  <a:tailEnd/>
                </a:ln>
              </p:spPr>
              <p:txBody>
                <a:bodyPr/>
                <a:lstStyle/>
                <a:p>
                  <a:endParaRPr lang="el-GR"/>
                </a:p>
              </p:txBody>
            </p:sp>
            <p:sp>
              <p:nvSpPr>
                <p:cNvPr id="563" name="Oval 436"/>
                <p:cNvSpPr>
                  <a:spLocks noChangeArrowheads="1"/>
                </p:cNvSpPr>
                <p:nvPr/>
              </p:nvSpPr>
              <p:spPr bwMode="auto">
                <a:xfrm>
                  <a:off x="756" y="1312"/>
                  <a:ext cx="12" cy="14"/>
                </a:xfrm>
                <a:prstGeom prst="ellipse">
                  <a:avLst/>
                </a:prstGeom>
                <a:solidFill>
                  <a:srgbClr val="FBFB00"/>
                </a:solidFill>
                <a:ln w="9525">
                  <a:noFill/>
                  <a:round/>
                  <a:headEnd/>
                  <a:tailEnd/>
                </a:ln>
              </p:spPr>
              <p:txBody>
                <a:bodyPr/>
                <a:lstStyle/>
                <a:p>
                  <a:endParaRPr lang="el-GR"/>
                </a:p>
              </p:txBody>
            </p:sp>
            <p:sp>
              <p:nvSpPr>
                <p:cNvPr id="564" name="Oval 437"/>
                <p:cNvSpPr>
                  <a:spLocks noChangeArrowheads="1"/>
                </p:cNvSpPr>
                <p:nvPr/>
              </p:nvSpPr>
              <p:spPr bwMode="auto">
                <a:xfrm>
                  <a:off x="758" y="1314"/>
                  <a:ext cx="10" cy="10"/>
                </a:xfrm>
                <a:prstGeom prst="ellipse">
                  <a:avLst/>
                </a:prstGeom>
                <a:solidFill>
                  <a:srgbClr val="FCFC00"/>
                </a:solidFill>
                <a:ln w="9525">
                  <a:noFill/>
                  <a:round/>
                  <a:headEnd/>
                  <a:tailEnd/>
                </a:ln>
              </p:spPr>
              <p:txBody>
                <a:bodyPr/>
                <a:lstStyle/>
                <a:p>
                  <a:endParaRPr lang="el-GR"/>
                </a:p>
              </p:txBody>
            </p:sp>
            <p:sp>
              <p:nvSpPr>
                <p:cNvPr id="565" name="Oval 438"/>
                <p:cNvSpPr>
                  <a:spLocks noChangeArrowheads="1"/>
                </p:cNvSpPr>
                <p:nvPr/>
              </p:nvSpPr>
              <p:spPr bwMode="auto">
                <a:xfrm>
                  <a:off x="760" y="1316"/>
                  <a:ext cx="6" cy="6"/>
                </a:xfrm>
                <a:prstGeom prst="ellipse">
                  <a:avLst/>
                </a:prstGeom>
                <a:solidFill>
                  <a:srgbClr val="FEFE00"/>
                </a:solidFill>
                <a:ln w="9525">
                  <a:noFill/>
                  <a:round/>
                  <a:headEnd/>
                  <a:tailEnd/>
                </a:ln>
              </p:spPr>
              <p:txBody>
                <a:bodyPr/>
                <a:lstStyle/>
                <a:p>
                  <a:endParaRPr lang="el-GR"/>
                </a:p>
              </p:txBody>
            </p:sp>
          </p:grpSp>
          <p:sp>
            <p:nvSpPr>
              <p:cNvPr id="553" name="Oval 439"/>
              <p:cNvSpPr>
                <a:spLocks noChangeArrowheads="1"/>
              </p:cNvSpPr>
              <p:nvPr/>
            </p:nvSpPr>
            <p:spPr bwMode="auto">
              <a:xfrm>
                <a:off x="744" y="1292"/>
                <a:ext cx="36" cy="50"/>
              </a:xfrm>
              <a:prstGeom prst="ellipse">
                <a:avLst/>
              </a:prstGeom>
              <a:noFill/>
              <a:ln w="12700">
                <a:solidFill>
                  <a:srgbClr val="00FFFF"/>
                </a:solidFill>
                <a:round/>
                <a:headEnd/>
                <a:tailEnd/>
              </a:ln>
            </p:spPr>
            <p:txBody>
              <a:bodyPr/>
              <a:lstStyle/>
              <a:p>
                <a:endParaRPr lang="el-GR"/>
              </a:p>
            </p:txBody>
          </p:sp>
        </p:grpSp>
        <p:grpSp>
          <p:nvGrpSpPr>
            <p:cNvPr id="263" name="Group 440"/>
            <p:cNvGrpSpPr>
              <a:grpSpLocks/>
            </p:cNvGrpSpPr>
            <p:nvPr/>
          </p:nvGrpSpPr>
          <p:grpSpPr bwMode="auto">
            <a:xfrm>
              <a:off x="794" y="1172"/>
              <a:ext cx="36" cy="50"/>
              <a:chOff x="794" y="1172"/>
              <a:chExt cx="36" cy="50"/>
            </a:xfrm>
          </p:grpSpPr>
          <p:grpSp>
            <p:nvGrpSpPr>
              <p:cNvPr id="538" name="Group 441"/>
              <p:cNvGrpSpPr>
                <a:grpSpLocks/>
              </p:cNvGrpSpPr>
              <p:nvPr/>
            </p:nvGrpSpPr>
            <p:grpSpPr bwMode="auto">
              <a:xfrm>
                <a:off x="794" y="1172"/>
                <a:ext cx="36" cy="50"/>
                <a:chOff x="794" y="1172"/>
                <a:chExt cx="36" cy="50"/>
              </a:xfrm>
            </p:grpSpPr>
            <p:sp>
              <p:nvSpPr>
                <p:cNvPr id="540" name="Oval 442"/>
                <p:cNvSpPr>
                  <a:spLocks noChangeArrowheads="1"/>
                </p:cNvSpPr>
                <p:nvPr/>
              </p:nvSpPr>
              <p:spPr bwMode="auto">
                <a:xfrm>
                  <a:off x="794" y="1172"/>
                  <a:ext cx="36" cy="50"/>
                </a:xfrm>
                <a:prstGeom prst="ellipse">
                  <a:avLst/>
                </a:prstGeom>
                <a:solidFill>
                  <a:srgbClr val="E5E500"/>
                </a:solidFill>
                <a:ln w="9525">
                  <a:noFill/>
                  <a:round/>
                  <a:headEnd/>
                  <a:tailEnd/>
                </a:ln>
              </p:spPr>
              <p:txBody>
                <a:bodyPr/>
                <a:lstStyle/>
                <a:p>
                  <a:endParaRPr lang="el-GR"/>
                </a:p>
              </p:txBody>
            </p:sp>
            <p:sp>
              <p:nvSpPr>
                <p:cNvPr id="541" name="Oval 443"/>
                <p:cNvSpPr>
                  <a:spLocks noChangeArrowheads="1"/>
                </p:cNvSpPr>
                <p:nvPr/>
              </p:nvSpPr>
              <p:spPr bwMode="auto">
                <a:xfrm>
                  <a:off x="796" y="1176"/>
                  <a:ext cx="32" cy="42"/>
                </a:xfrm>
                <a:prstGeom prst="ellipse">
                  <a:avLst/>
                </a:prstGeom>
                <a:solidFill>
                  <a:srgbClr val="E6E600"/>
                </a:solidFill>
                <a:ln w="9525">
                  <a:noFill/>
                  <a:round/>
                  <a:headEnd/>
                  <a:tailEnd/>
                </a:ln>
              </p:spPr>
              <p:txBody>
                <a:bodyPr/>
                <a:lstStyle/>
                <a:p>
                  <a:endParaRPr lang="el-GR"/>
                </a:p>
              </p:txBody>
            </p:sp>
            <p:sp>
              <p:nvSpPr>
                <p:cNvPr id="542" name="Oval 444"/>
                <p:cNvSpPr>
                  <a:spLocks noChangeArrowheads="1"/>
                </p:cNvSpPr>
                <p:nvPr/>
              </p:nvSpPr>
              <p:spPr bwMode="auto">
                <a:xfrm>
                  <a:off x="798" y="1178"/>
                  <a:ext cx="28" cy="38"/>
                </a:xfrm>
                <a:prstGeom prst="ellipse">
                  <a:avLst/>
                </a:prstGeom>
                <a:solidFill>
                  <a:srgbClr val="E7E700"/>
                </a:solidFill>
                <a:ln w="9525">
                  <a:noFill/>
                  <a:round/>
                  <a:headEnd/>
                  <a:tailEnd/>
                </a:ln>
              </p:spPr>
              <p:txBody>
                <a:bodyPr/>
                <a:lstStyle/>
                <a:p>
                  <a:endParaRPr lang="el-GR"/>
                </a:p>
              </p:txBody>
            </p:sp>
            <p:sp>
              <p:nvSpPr>
                <p:cNvPr id="543" name="Oval 445"/>
                <p:cNvSpPr>
                  <a:spLocks noChangeArrowheads="1"/>
                </p:cNvSpPr>
                <p:nvPr/>
              </p:nvSpPr>
              <p:spPr bwMode="auto">
                <a:xfrm>
                  <a:off x="798" y="1180"/>
                  <a:ext cx="28" cy="36"/>
                </a:xfrm>
                <a:prstGeom prst="ellipse">
                  <a:avLst/>
                </a:prstGeom>
                <a:solidFill>
                  <a:srgbClr val="E9E900"/>
                </a:solidFill>
                <a:ln w="9525">
                  <a:noFill/>
                  <a:round/>
                  <a:headEnd/>
                  <a:tailEnd/>
                </a:ln>
              </p:spPr>
              <p:txBody>
                <a:bodyPr/>
                <a:lstStyle/>
                <a:p>
                  <a:endParaRPr lang="el-GR"/>
                </a:p>
              </p:txBody>
            </p:sp>
            <p:sp>
              <p:nvSpPr>
                <p:cNvPr id="544" name="Oval 446"/>
                <p:cNvSpPr>
                  <a:spLocks noChangeArrowheads="1"/>
                </p:cNvSpPr>
                <p:nvPr/>
              </p:nvSpPr>
              <p:spPr bwMode="auto">
                <a:xfrm>
                  <a:off x="800" y="1182"/>
                  <a:ext cx="26" cy="32"/>
                </a:xfrm>
                <a:prstGeom prst="ellipse">
                  <a:avLst/>
                </a:prstGeom>
                <a:solidFill>
                  <a:srgbClr val="EBEB00"/>
                </a:solidFill>
                <a:ln w="9525">
                  <a:noFill/>
                  <a:round/>
                  <a:headEnd/>
                  <a:tailEnd/>
                </a:ln>
              </p:spPr>
              <p:txBody>
                <a:bodyPr/>
                <a:lstStyle/>
                <a:p>
                  <a:endParaRPr lang="el-GR"/>
                </a:p>
              </p:txBody>
            </p:sp>
            <p:sp>
              <p:nvSpPr>
                <p:cNvPr id="545" name="Oval 447"/>
                <p:cNvSpPr>
                  <a:spLocks noChangeArrowheads="1"/>
                </p:cNvSpPr>
                <p:nvPr/>
              </p:nvSpPr>
              <p:spPr bwMode="auto">
                <a:xfrm>
                  <a:off x="802" y="1184"/>
                  <a:ext cx="22" cy="28"/>
                </a:xfrm>
                <a:prstGeom prst="ellipse">
                  <a:avLst/>
                </a:prstGeom>
                <a:solidFill>
                  <a:srgbClr val="EFEF00"/>
                </a:solidFill>
                <a:ln w="9525">
                  <a:noFill/>
                  <a:round/>
                  <a:headEnd/>
                  <a:tailEnd/>
                </a:ln>
              </p:spPr>
              <p:txBody>
                <a:bodyPr/>
                <a:lstStyle/>
                <a:p>
                  <a:endParaRPr lang="el-GR"/>
                </a:p>
              </p:txBody>
            </p:sp>
            <p:sp>
              <p:nvSpPr>
                <p:cNvPr id="546" name="Oval 448"/>
                <p:cNvSpPr>
                  <a:spLocks noChangeArrowheads="1"/>
                </p:cNvSpPr>
                <p:nvPr/>
              </p:nvSpPr>
              <p:spPr bwMode="auto">
                <a:xfrm>
                  <a:off x="802" y="1186"/>
                  <a:ext cx="20" cy="24"/>
                </a:xfrm>
                <a:prstGeom prst="ellipse">
                  <a:avLst/>
                </a:prstGeom>
                <a:solidFill>
                  <a:srgbClr val="F2F200"/>
                </a:solidFill>
                <a:ln w="9525">
                  <a:noFill/>
                  <a:round/>
                  <a:headEnd/>
                  <a:tailEnd/>
                </a:ln>
              </p:spPr>
              <p:txBody>
                <a:bodyPr/>
                <a:lstStyle/>
                <a:p>
                  <a:endParaRPr lang="el-GR"/>
                </a:p>
              </p:txBody>
            </p:sp>
            <p:sp>
              <p:nvSpPr>
                <p:cNvPr id="547" name="Oval 449"/>
                <p:cNvSpPr>
                  <a:spLocks noChangeArrowheads="1"/>
                </p:cNvSpPr>
                <p:nvPr/>
              </p:nvSpPr>
              <p:spPr bwMode="auto">
                <a:xfrm>
                  <a:off x="804" y="1188"/>
                  <a:ext cx="16" cy="20"/>
                </a:xfrm>
                <a:prstGeom prst="ellipse">
                  <a:avLst/>
                </a:prstGeom>
                <a:solidFill>
                  <a:srgbClr val="F5F500"/>
                </a:solidFill>
                <a:ln w="9525">
                  <a:noFill/>
                  <a:round/>
                  <a:headEnd/>
                  <a:tailEnd/>
                </a:ln>
              </p:spPr>
              <p:txBody>
                <a:bodyPr/>
                <a:lstStyle/>
                <a:p>
                  <a:endParaRPr lang="el-GR"/>
                </a:p>
              </p:txBody>
            </p:sp>
            <p:sp>
              <p:nvSpPr>
                <p:cNvPr id="548" name="Oval 450"/>
                <p:cNvSpPr>
                  <a:spLocks noChangeArrowheads="1"/>
                </p:cNvSpPr>
                <p:nvPr/>
              </p:nvSpPr>
              <p:spPr bwMode="auto">
                <a:xfrm>
                  <a:off x="806" y="1190"/>
                  <a:ext cx="14" cy="16"/>
                </a:xfrm>
                <a:prstGeom prst="ellipse">
                  <a:avLst/>
                </a:prstGeom>
                <a:solidFill>
                  <a:srgbClr val="F8F800"/>
                </a:solidFill>
                <a:ln w="9525">
                  <a:noFill/>
                  <a:round/>
                  <a:headEnd/>
                  <a:tailEnd/>
                </a:ln>
              </p:spPr>
              <p:txBody>
                <a:bodyPr/>
                <a:lstStyle/>
                <a:p>
                  <a:endParaRPr lang="el-GR"/>
                </a:p>
              </p:txBody>
            </p:sp>
            <p:sp>
              <p:nvSpPr>
                <p:cNvPr id="549" name="Oval 451"/>
                <p:cNvSpPr>
                  <a:spLocks noChangeArrowheads="1"/>
                </p:cNvSpPr>
                <p:nvPr/>
              </p:nvSpPr>
              <p:spPr bwMode="auto">
                <a:xfrm>
                  <a:off x="806" y="1192"/>
                  <a:ext cx="12" cy="14"/>
                </a:xfrm>
                <a:prstGeom prst="ellipse">
                  <a:avLst/>
                </a:prstGeom>
                <a:solidFill>
                  <a:srgbClr val="FBFB00"/>
                </a:solidFill>
                <a:ln w="9525">
                  <a:noFill/>
                  <a:round/>
                  <a:headEnd/>
                  <a:tailEnd/>
                </a:ln>
              </p:spPr>
              <p:txBody>
                <a:bodyPr/>
                <a:lstStyle/>
                <a:p>
                  <a:endParaRPr lang="el-GR"/>
                </a:p>
              </p:txBody>
            </p:sp>
            <p:sp>
              <p:nvSpPr>
                <p:cNvPr id="550" name="Oval 452"/>
                <p:cNvSpPr>
                  <a:spLocks noChangeArrowheads="1"/>
                </p:cNvSpPr>
                <p:nvPr/>
              </p:nvSpPr>
              <p:spPr bwMode="auto">
                <a:xfrm>
                  <a:off x="808" y="1194"/>
                  <a:ext cx="10" cy="10"/>
                </a:xfrm>
                <a:prstGeom prst="ellipse">
                  <a:avLst/>
                </a:prstGeom>
                <a:solidFill>
                  <a:srgbClr val="FCFC00"/>
                </a:solidFill>
                <a:ln w="9525">
                  <a:noFill/>
                  <a:round/>
                  <a:headEnd/>
                  <a:tailEnd/>
                </a:ln>
              </p:spPr>
              <p:txBody>
                <a:bodyPr/>
                <a:lstStyle/>
                <a:p>
                  <a:endParaRPr lang="el-GR"/>
                </a:p>
              </p:txBody>
            </p:sp>
            <p:sp>
              <p:nvSpPr>
                <p:cNvPr id="551" name="Oval 453"/>
                <p:cNvSpPr>
                  <a:spLocks noChangeArrowheads="1"/>
                </p:cNvSpPr>
                <p:nvPr/>
              </p:nvSpPr>
              <p:spPr bwMode="auto">
                <a:xfrm>
                  <a:off x="810" y="1196"/>
                  <a:ext cx="6" cy="6"/>
                </a:xfrm>
                <a:prstGeom prst="ellipse">
                  <a:avLst/>
                </a:prstGeom>
                <a:solidFill>
                  <a:srgbClr val="FEFE00"/>
                </a:solidFill>
                <a:ln w="9525">
                  <a:noFill/>
                  <a:round/>
                  <a:headEnd/>
                  <a:tailEnd/>
                </a:ln>
              </p:spPr>
              <p:txBody>
                <a:bodyPr/>
                <a:lstStyle/>
                <a:p>
                  <a:endParaRPr lang="el-GR"/>
                </a:p>
              </p:txBody>
            </p:sp>
          </p:grpSp>
          <p:sp>
            <p:nvSpPr>
              <p:cNvPr id="539" name="Oval 454"/>
              <p:cNvSpPr>
                <a:spLocks noChangeArrowheads="1"/>
              </p:cNvSpPr>
              <p:nvPr/>
            </p:nvSpPr>
            <p:spPr bwMode="auto">
              <a:xfrm>
                <a:off x="794" y="1172"/>
                <a:ext cx="36" cy="50"/>
              </a:xfrm>
              <a:prstGeom prst="ellipse">
                <a:avLst/>
              </a:prstGeom>
              <a:noFill/>
              <a:ln w="12700">
                <a:solidFill>
                  <a:srgbClr val="00FFFF"/>
                </a:solidFill>
                <a:round/>
                <a:headEnd/>
                <a:tailEnd/>
              </a:ln>
            </p:spPr>
            <p:txBody>
              <a:bodyPr/>
              <a:lstStyle/>
              <a:p>
                <a:endParaRPr lang="el-GR"/>
              </a:p>
            </p:txBody>
          </p:sp>
        </p:grpSp>
        <p:grpSp>
          <p:nvGrpSpPr>
            <p:cNvPr id="264" name="Group 455"/>
            <p:cNvGrpSpPr>
              <a:grpSpLocks/>
            </p:cNvGrpSpPr>
            <p:nvPr/>
          </p:nvGrpSpPr>
          <p:grpSpPr bwMode="auto">
            <a:xfrm>
              <a:off x="850" y="1860"/>
              <a:ext cx="36" cy="50"/>
              <a:chOff x="850" y="1860"/>
              <a:chExt cx="36" cy="50"/>
            </a:xfrm>
          </p:grpSpPr>
          <p:grpSp>
            <p:nvGrpSpPr>
              <p:cNvPr id="524" name="Group 456"/>
              <p:cNvGrpSpPr>
                <a:grpSpLocks/>
              </p:cNvGrpSpPr>
              <p:nvPr/>
            </p:nvGrpSpPr>
            <p:grpSpPr bwMode="auto">
              <a:xfrm>
                <a:off x="850" y="1860"/>
                <a:ext cx="36" cy="50"/>
                <a:chOff x="850" y="1860"/>
                <a:chExt cx="36" cy="50"/>
              </a:xfrm>
            </p:grpSpPr>
            <p:sp>
              <p:nvSpPr>
                <p:cNvPr id="526" name="Oval 457"/>
                <p:cNvSpPr>
                  <a:spLocks noChangeArrowheads="1"/>
                </p:cNvSpPr>
                <p:nvPr/>
              </p:nvSpPr>
              <p:spPr bwMode="auto">
                <a:xfrm>
                  <a:off x="850" y="1860"/>
                  <a:ext cx="36" cy="50"/>
                </a:xfrm>
                <a:prstGeom prst="ellipse">
                  <a:avLst/>
                </a:prstGeom>
                <a:solidFill>
                  <a:srgbClr val="E5E500"/>
                </a:solidFill>
                <a:ln w="9525">
                  <a:noFill/>
                  <a:round/>
                  <a:headEnd/>
                  <a:tailEnd/>
                </a:ln>
              </p:spPr>
              <p:txBody>
                <a:bodyPr/>
                <a:lstStyle/>
                <a:p>
                  <a:endParaRPr lang="el-GR"/>
                </a:p>
              </p:txBody>
            </p:sp>
            <p:sp>
              <p:nvSpPr>
                <p:cNvPr id="527" name="Oval 458"/>
                <p:cNvSpPr>
                  <a:spLocks noChangeArrowheads="1"/>
                </p:cNvSpPr>
                <p:nvPr/>
              </p:nvSpPr>
              <p:spPr bwMode="auto">
                <a:xfrm>
                  <a:off x="852" y="1864"/>
                  <a:ext cx="32" cy="42"/>
                </a:xfrm>
                <a:prstGeom prst="ellipse">
                  <a:avLst/>
                </a:prstGeom>
                <a:solidFill>
                  <a:srgbClr val="E6E600"/>
                </a:solidFill>
                <a:ln w="9525">
                  <a:noFill/>
                  <a:round/>
                  <a:headEnd/>
                  <a:tailEnd/>
                </a:ln>
              </p:spPr>
              <p:txBody>
                <a:bodyPr/>
                <a:lstStyle/>
                <a:p>
                  <a:endParaRPr lang="el-GR"/>
                </a:p>
              </p:txBody>
            </p:sp>
            <p:sp>
              <p:nvSpPr>
                <p:cNvPr id="528" name="Oval 459"/>
                <p:cNvSpPr>
                  <a:spLocks noChangeArrowheads="1"/>
                </p:cNvSpPr>
                <p:nvPr/>
              </p:nvSpPr>
              <p:spPr bwMode="auto">
                <a:xfrm>
                  <a:off x="854" y="1866"/>
                  <a:ext cx="28" cy="38"/>
                </a:xfrm>
                <a:prstGeom prst="ellipse">
                  <a:avLst/>
                </a:prstGeom>
                <a:solidFill>
                  <a:srgbClr val="E7E700"/>
                </a:solidFill>
                <a:ln w="9525">
                  <a:noFill/>
                  <a:round/>
                  <a:headEnd/>
                  <a:tailEnd/>
                </a:ln>
              </p:spPr>
              <p:txBody>
                <a:bodyPr/>
                <a:lstStyle/>
                <a:p>
                  <a:endParaRPr lang="el-GR"/>
                </a:p>
              </p:txBody>
            </p:sp>
            <p:sp>
              <p:nvSpPr>
                <p:cNvPr id="529" name="Oval 460"/>
                <p:cNvSpPr>
                  <a:spLocks noChangeArrowheads="1"/>
                </p:cNvSpPr>
                <p:nvPr/>
              </p:nvSpPr>
              <p:spPr bwMode="auto">
                <a:xfrm>
                  <a:off x="854" y="1868"/>
                  <a:ext cx="28" cy="36"/>
                </a:xfrm>
                <a:prstGeom prst="ellipse">
                  <a:avLst/>
                </a:prstGeom>
                <a:solidFill>
                  <a:srgbClr val="E9E900"/>
                </a:solidFill>
                <a:ln w="9525">
                  <a:noFill/>
                  <a:round/>
                  <a:headEnd/>
                  <a:tailEnd/>
                </a:ln>
              </p:spPr>
              <p:txBody>
                <a:bodyPr/>
                <a:lstStyle/>
                <a:p>
                  <a:endParaRPr lang="el-GR"/>
                </a:p>
              </p:txBody>
            </p:sp>
            <p:sp>
              <p:nvSpPr>
                <p:cNvPr id="530" name="Oval 461"/>
                <p:cNvSpPr>
                  <a:spLocks noChangeArrowheads="1"/>
                </p:cNvSpPr>
                <p:nvPr/>
              </p:nvSpPr>
              <p:spPr bwMode="auto">
                <a:xfrm>
                  <a:off x="856" y="1870"/>
                  <a:ext cx="26" cy="32"/>
                </a:xfrm>
                <a:prstGeom prst="ellipse">
                  <a:avLst/>
                </a:prstGeom>
                <a:solidFill>
                  <a:srgbClr val="EBEB00"/>
                </a:solidFill>
                <a:ln w="9525">
                  <a:noFill/>
                  <a:round/>
                  <a:headEnd/>
                  <a:tailEnd/>
                </a:ln>
              </p:spPr>
              <p:txBody>
                <a:bodyPr/>
                <a:lstStyle/>
                <a:p>
                  <a:endParaRPr lang="el-GR"/>
                </a:p>
              </p:txBody>
            </p:sp>
            <p:sp>
              <p:nvSpPr>
                <p:cNvPr id="531" name="Oval 462"/>
                <p:cNvSpPr>
                  <a:spLocks noChangeArrowheads="1"/>
                </p:cNvSpPr>
                <p:nvPr/>
              </p:nvSpPr>
              <p:spPr bwMode="auto">
                <a:xfrm>
                  <a:off x="858" y="1872"/>
                  <a:ext cx="22" cy="28"/>
                </a:xfrm>
                <a:prstGeom prst="ellipse">
                  <a:avLst/>
                </a:prstGeom>
                <a:solidFill>
                  <a:srgbClr val="EFEF00"/>
                </a:solidFill>
                <a:ln w="9525">
                  <a:noFill/>
                  <a:round/>
                  <a:headEnd/>
                  <a:tailEnd/>
                </a:ln>
              </p:spPr>
              <p:txBody>
                <a:bodyPr/>
                <a:lstStyle/>
                <a:p>
                  <a:endParaRPr lang="el-GR"/>
                </a:p>
              </p:txBody>
            </p:sp>
            <p:sp>
              <p:nvSpPr>
                <p:cNvPr id="532" name="Oval 463"/>
                <p:cNvSpPr>
                  <a:spLocks noChangeArrowheads="1"/>
                </p:cNvSpPr>
                <p:nvPr/>
              </p:nvSpPr>
              <p:spPr bwMode="auto">
                <a:xfrm>
                  <a:off x="858" y="1874"/>
                  <a:ext cx="20" cy="24"/>
                </a:xfrm>
                <a:prstGeom prst="ellipse">
                  <a:avLst/>
                </a:prstGeom>
                <a:solidFill>
                  <a:srgbClr val="F2F200"/>
                </a:solidFill>
                <a:ln w="9525">
                  <a:noFill/>
                  <a:round/>
                  <a:headEnd/>
                  <a:tailEnd/>
                </a:ln>
              </p:spPr>
              <p:txBody>
                <a:bodyPr/>
                <a:lstStyle/>
                <a:p>
                  <a:endParaRPr lang="el-GR"/>
                </a:p>
              </p:txBody>
            </p:sp>
            <p:sp>
              <p:nvSpPr>
                <p:cNvPr id="533" name="Oval 464"/>
                <p:cNvSpPr>
                  <a:spLocks noChangeArrowheads="1"/>
                </p:cNvSpPr>
                <p:nvPr/>
              </p:nvSpPr>
              <p:spPr bwMode="auto">
                <a:xfrm>
                  <a:off x="860" y="1876"/>
                  <a:ext cx="16" cy="20"/>
                </a:xfrm>
                <a:prstGeom prst="ellipse">
                  <a:avLst/>
                </a:prstGeom>
                <a:solidFill>
                  <a:srgbClr val="F5F500"/>
                </a:solidFill>
                <a:ln w="9525">
                  <a:noFill/>
                  <a:round/>
                  <a:headEnd/>
                  <a:tailEnd/>
                </a:ln>
              </p:spPr>
              <p:txBody>
                <a:bodyPr/>
                <a:lstStyle/>
                <a:p>
                  <a:endParaRPr lang="el-GR"/>
                </a:p>
              </p:txBody>
            </p:sp>
            <p:sp>
              <p:nvSpPr>
                <p:cNvPr id="534" name="Oval 465"/>
                <p:cNvSpPr>
                  <a:spLocks noChangeArrowheads="1"/>
                </p:cNvSpPr>
                <p:nvPr/>
              </p:nvSpPr>
              <p:spPr bwMode="auto">
                <a:xfrm>
                  <a:off x="862" y="1878"/>
                  <a:ext cx="14" cy="16"/>
                </a:xfrm>
                <a:prstGeom prst="ellipse">
                  <a:avLst/>
                </a:prstGeom>
                <a:solidFill>
                  <a:srgbClr val="F8F800"/>
                </a:solidFill>
                <a:ln w="9525">
                  <a:noFill/>
                  <a:round/>
                  <a:headEnd/>
                  <a:tailEnd/>
                </a:ln>
              </p:spPr>
              <p:txBody>
                <a:bodyPr/>
                <a:lstStyle/>
                <a:p>
                  <a:endParaRPr lang="el-GR"/>
                </a:p>
              </p:txBody>
            </p:sp>
            <p:sp>
              <p:nvSpPr>
                <p:cNvPr id="535" name="Oval 466"/>
                <p:cNvSpPr>
                  <a:spLocks noChangeArrowheads="1"/>
                </p:cNvSpPr>
                <p:nvPr/>
              </p:nvSpPr>
              <p:spPr bwMode="auto">
                <a:xfrm>
                  <a:off x="862" y="1880"/>
                  <a:ext cx="12" cy="14"/>
                </a:xfrm>
                <a:prstGeom prst="ellipse">
                  <a:avLst/>
                </a:prstGeom>
                <a:solidFill>
                  <a:srgbClr val="FBFB00"/>
                </a:solidFill>
                <a:ln w="9525">
                  <a:noFill/>
                  <a:round/>
                  <a:headEnd/>
                  <a:tailEnd/>
                </a:ln>
              </p:spPr>
              <p:txBody>
                <a:bodyPr/>
                <a:lstStyle/>
                <a:p>
                  <a:endParaRPr lang="el-GR"/>
                </a:p>
              </p:txBody>
            </p:sp>
            <p:sp>
              <p:nvSpPr>
                <p:cNvPr id="536" name="Oval 467"/>
                <p:cNvSpPr>
                  <a:spLocks noChangeArrowheads="1"/>
                </p:cNvSpPr>
                <p:nvPr/>
              </p:nvSpPr>
              <p:spPr bwMode="auto">
                <a:xfrm>
                  <a:off x="864" y="1882"/>
                  <a:ext cx="10" cy="10"/>
                </a:xfrm>
                <a:prstGeom prst="ellipse">
                  <a:avLst/>
                </a:prstGeom>
                <a:solidFill>
                  <a:srgbClr val="FCFC00"/>
                </a:solidFill>
                <a:ln w="9525">
                  <a:noFill/>
                  <a:round/>
                  <a:headEnd/>
                  <a:tailEnd/>
                </a:ln>
              </p:spPr>
              <p:txBody>
                <a:bodyPr/>
                <a:lstStyle/>
                <a:p>
                  <a:endParaRPr lang="el-GR"/>
                </a:p>
              </p:txBody>
            </p:sp>
            <p:sp>
              <p:nvSpPr>
                <p:cNvPr id="537" name="Oval 468"/>
                <p:cNvSpPr>
                  <a:spLocks noChangeArrowheads="1"/>
                </p:cNvSpPr>
                <p:nvPr/>
              </p:nvSpPr>
              <p:spPr bwMode="auto">
                <a:xfrm>
                  <a:off x="866" y="1884"/>
                  <a:ext cx="6" cy="6"/>
                </a:xfrm>
                <a:prstGeom prst="ellipse">
                  <a:avLst/>
                </a:prstGeom>
                <a:solidFill>
                  <a:srgbClr val="FEFE00"/>
                </a:solidFill>
                <a:ln w="9525">
                  <a:noFill/>
                  <a:round/>
                  <a:headEnd/>
                  <a:tailEnd/>
                </a:ln>
              </p:spPr>
              <p:txBody>
                <a:bodyPr/>
                <a:lstStyle/>
                <a:p>
                  <a:endParaRPr lang="el-GR"/>
                </a:p>
              </p:txBody>
            </p:sp>
          </p:grpSp>
          <p:sp>
            <p:nvSpPr>
              <p:cNvPr id="525" name="Oval 469"/>
              <p:cNvSpPr>
                <a:spLocks noChangeArrowheads="1"/>
              </p:cNvSpPr>
              <p:nvPr/>
            </p:nvSpPr>
            <p:spPr bwMode="auto">
              <a:xfrm>
                <a:off x="850" y="1860"/>
                <a:ext cx="36" cy="50"/>
              </a:xfrm>
              <a:prstGeom prst="ellipse">
                <a:avLst/>
              </a:prstGeom>
              <a:noFill/>
              <a:ln w="12700">
                <a:solidFill>
                  <a:srgbClr val="00FFFF"/>
                </a:solidFill>
                <a:round/>
                <a:headEnd/>
                <a:tailEnd/>
              </a:ln>
            </p:spPr>
            <p:txBody>
              <a:bodyPr/>
              <a:lstStyle/>
              <a:p>
                <a:endParaRPr lang="el-GR"/>
              </a:p>
            </p:txBody>
          </p:sp>
        </p:grpSp>
        <p:grpSp>
          <p:nvGrpSpPr>
            <p:cNvPr id="265" name="Group 470"/>
            <p:cNvGrpSpPr>
              <a:grpSpLocks/>
            </p:cNvGrpSpPr>
            <p:nvPr/>
          </p:nvGrpSpPr>
          <p:grpSpPr bwMode="auto">
            <a:xfrm>
              <a:off x="580" y="1444"/>
              <a:ext cx="36" cy="50"/>
              <a:chOff x="580" y="1444"/>
              <a:chExt cx="36" cy="50"/>
            </a:xfrm>
          </p:grpSpPr>
          <p:grpSp>
            <p:nvGrpSpPr>
              <p:cNvPr id="510" name="Group 471"/>
              <p:cNvGrpSpPr>
                <a:grpSpLocks/>
              </p:cNvGrpSpPr>
              <p:nvPr/>
            </p:nvGrpSpPr>
            <p:grpSpPr bwMode="auto">
              <a:xfrm>
                <a:off x="580" y="1444"/>
                <a:ext cx="36" cy="50"/>
                <a:chOff x="580" y="1444"/>
                <a:chExt cx="36" cy="50"/>
              </a:xfrm>
            </p:grpSpPr>
            <p:sp>
              <p:nvSpPr>
                <p:cNvPr id="512" name="Oval 472"/>
                <p:cNvSpPr>
                  <a:spLocks noChangeArrowheads="1"/>
                </p:cNvSpPr>
                <p:nvPr/>
              </p:nvSpPr>
              <p:spPr bwMode="auto">
                <a:xfrm>
                  <a:off x="580" y="1444"/>
                  <a:ext cx="36" cy="50"/>
                </a:xfrm>
                <a:prstGeom prst="ellipse">
                  <a:avLst/>
                </a:prstGeom>
                <a:solidFill>
                  <a:srgbClr val="E5E500"/>
                </a:solidFill>
                <a:ln w="9525">
                  <a:noFill/>
                  <a:round/>
                  <a:headEnd/>
                  <a:tailEnd/>
                </a:ln>
              </p:spPr>
              <p:txBody>
                <a:bodyPr/>
                <a:lstStyle/>
                <a:p>
                  <a:endParaRPr lang="el-GR"/>
                </a:p>
              </p:txBody>
            </p:sp>
            <p:sp>
              <p:nvSpPr>
                <p:cNvPr id="513" name="Oval 473"/>
                <p:cNvSpPr>
                  <a:spLocks noChangeArrowheads="1"/>
                </p:cNvSpPr>
                <p:nvPr/>
              </p:nvSpPr>
              <p:spPr bwMode="auto">
                <a:xfrm>
                  <a:off x="582" y="1448"/>
                  <a:ext cx="32" cy="42"/>
                </a:xfrm>
                <a:prstGeom prst="ellipse">
                  <a:avLst/>
                </a:prstGeom>
                <a:solidFill>
                  <a:srgbClr val="E6E600"/>
                </a:solidFill>
                <a:ln w="9525">
                  <a:noFill/>
                  <a:round/>
                  <a:headEnd/>
                  <a:tailEnd/>
                </a:ln>
              </p:spPr>
              <p:txBody>
                <a:bodyPr/>
                <a:lstStyle/>
                <a:p>
                  <a:endParaRPr lang="el-GR"/>
                </a:p>
              </p:txBody>
            </p:sp>
            <p:sp>
              <p:nvSpPr>
                <p:cNvPr id="514" name="Oval 474"/>
                <p:cNvSpPr>
                  <a:spLocks noChangeArrowheads="1"/>
                </p:cNvSpPr>
                <p:nvPr/>
              </p:nvSpPr>
              <p:spPr bwMode="auto">
                <a:xfrm>
                  <a:off x="584" y="1450"/>
                  <a:ext cx="28" cy="38"/>
                </a:xfrm>
                <a:prstGeom prst="ellipse">
                  <a:avLst/>
                </a:prstGeom>
                <a:solidFill>
                  <a:srgbClr val="E7E700"/>
                </a:solidFill>
                <a:ln w="9525">
                  <a:noFill/>
                  <a:round/>
                  <a:headEnd/>
                  <a:tailEnd/>
                </a:ln>
              </p:spPr>
              <p:txBody>
                <a:bodyPr/>
                <a:lstStyle/>
                <a:p>
                  <a:endParaRPr lang="el-GR"/>
                </a:p>
              </p:txBody>
            </p:sp>
            <p:sp>
              <p:nvSpPr>
                <p:cNvPr id="515" name="Oval 475"/>
                <p:cNvSpPr>
                  <a:spLocks noChangeArrowheads="1"/>
                </p:cNvSpPr>
                <p:nvPr/>
              </p:nvSpPr>
              <p:spPr bwMode="auto">
                <a:xfrm>
                  <a:off x="584" y="1452"/>
                  <a:ext cx="28" cy="36"/>
                </a:xfrm>
                <a:prstGeom prst="ellipse">
                  <a:avLst/>
                </a:prstGeom>
                <a:solidFill>
                  <a:srgbClr val="E9E900"/>
                </a:solidFill>
                <a:ln w="9525">
                  <a:noFill/>
                  <a:round/>
                  <a:headEnd/>
                  <a:tailEnd/>
                </a:ln>
              </p:spPr>
              <p:txBody>
                <a:bodyPr/>
                <a:lstStyle/>
                <a:p>
                  <a:endParaRPr lang="el-GR"/>
                </a:p>
              </p:txBody>
            </p:sp>
            <p:sp>
              <p:nvSpPr>
                <p:cNvPr id="516" name="Oval 476"/>
                <p:cNvSpPr>
                  <a:spLocks noChangeArrowheads="1"/>
                </p:cNvSpPr>
                <p:nvPr/>
              </p:nvSpPr>
              <p:spPr bwMode="auto">
                <a:xfrm>
                  <a:off x="586" y="1454"/>
                  <a:ext cx="26" cy="32"/>
                </a:xfrm>
                <a:prstGeom prst="ellipse">
                  <a:avLst/>
                </a:prstGeom>
                <a:solidFill>
                  <a:srgbClr val="EBEB00"/>
                </a:solidFill>
                <a:ln w="9525">
                  <a:noFill/>
                  <a:round/>
                  <a:headEnd/>
                  <a:tailEnd/>
                </a:ln>
              </p:spPr>
              <p:txBody>
                <a:bodyPr/>
                <a:lstStyle/>
                <a:p>
                  <a:endParaRPr lang="el-GR"/>
                </a:p>
              </p:txBody>
            </p:sp>
            <p:sp>
              <p:nvSpPr>
                <p:cNvPr id="517" name="Oval 477"/>
                <p:cNvSpPr>
                  <a:spLocks noChangeArrowheads="1"/>
                </p:cNvSpPr>
                <p:nvPr/>
              </p:nvSpPr>
              <p:spPr bwMode="auto">
                <a:xfrm>
                  <a:off x="588" y="1456"/>
                  <a:ext cx="22" cy="28"/>
                </a:xfrm>
                <a:prstGeom prst="ellipse">
                  <a:avLst/>
                </a:prstGeom>
                <a:solidFill>
                  <a:srgbClr val="EFEF00"/>
                </a:solidFill>
                <a:ln w="9525">
                  <a:noFill/>
                  <a:round/>
                  <a:headEnd/>
                  <a:tailEnd/>
                </a:ln>
              </p:spPr>
              <p:txBody>
                <a:bodyPr/>
                <a:lstStyle/>
                <a:p>
                  <a:endParaRPr lang="el-GR"/>
                </a:p>
              </p:txBody>
            </p:sp>
            <p:sp>
              <p:nvSpPr>
                <p:cNvPr id="518" name="Oval 478"/>
                <p:cNvSpPr>
                  <a:spLocks noChangeArrowheads="1"/>
                </p:cNvSpPr>
                <p:nvPr/>
              </p:nvSpPr>
              <p:spPr bwMode="auto">
                <a:xfrm>
                  <a:off x="588" y="1458"/>
                  <a:ext cx="20" cy="24"/>
                </a:xfrm>
                <a:prstGeom prst="ellipse">
                  <a:avLst/>
                </a:prstGeom>
                <a:solidFill>
                  <a:srgbClr val="F2F200"/>
                </a:solidFill>
                <a:ln w="9525">
                  <a:noFill/>
                  <a:round/>
                  <a:headEnd/>
                  <a:tailEnd/>
                </a:ln>
              </p:spPr>
              <p:txBody>
                <a:bodyPr/>
                <a:lstStyle/>
                <a:p>
                  <a:endParaRPr lang="el-GR"/>
                </a:p>
              </p:txBody>
            </p:sp>
            <p:sp>
              <p:nvSpPr>
                <p:cNvPr id="519" name="Oval 479"/>
                <p:cNvSpPr>
                  <a:spLocks noChangeArrowheads="1"/>
                </p:cNvSpPr>
                <p:nvPr/>
              </p:nvSpPr>
              <p:spPr bwMode="auto">
                <a:xfrm>
                  <a:off x="590" y="1460"/>
                  <a:ext cx="16" cy="20"/>
                </a:xfrm>
                <a:prstGeom prst="ellipse">
                  <a:avLst/>
                </a:prstGeom>
                <a:solidFill>
                  <a:srgbClr val="F5F500"/>
                </a:solidFill>
                <a:ln w="9525">
                  <a:noFill/>
                  <a:round/>
                  <a:headEnd/>
                  <a:tailEnd/>
                </a:ln>
              </p:spPr>
              <p:txBody>
                <a:bodyPr/>
                <a:lstStyle/>
                <a:p>
                  <a:endParaRPr lang="el-GR"/>
                </a:p>
              </p:txBody>
            </p:sp>
            <p:sp>
              <p:nvSpPr>
                <p:cNvPr id="520" name="Oval 480"/>
                <p:cNvSpPr>
                  <a:spLocks noChangeArrowheads="1"/>
                </p:cNvSpPr>
                <p:nvPr/>
              </p:nvSpPr>
              <p:spPr bwMode="auto">
                <a:xfrm>
                  <a:off x="592" y="1462"/>
                  <a:ext cx="14" cy="16"/>
                </a:xfrm>
                <a:prstGeom prst="ellipse">
                  <a:avLst/>
                </a:prstGeom>
                <a:solidFill>
                  <a:srgbClr val="F8F800"/>
                </a:solidFill>
                <a:ln w="9525">
                  <a:noFill/>
                  <a:round/>
                  <a:headEnd/>
                  <a:tailEnd/>
                </a:ln>
              </p:spPr>
              <p:txBody>
                <a:bodyPr/>
                <a:lstStyle/>
                <a:p>
                  <a:endParaRPr lang="el-GR"/>
                </a:p>
              </p:txBody>
            </p:sp>
            <p:sp>
              <p:nvSpPr>
                <p:cNvPr id="521" name="Oval 481"/>
                <p:cNvSpPr>
                  <a:spLocks noChangeArrowheads="1"/>
                </p:cNvSpPr>
                <p:nvPr/>
              </p:nvSpPr>
              <p:spPr bwMode="auto">
                <a:xfrm>
                  <a:off x="592" y="1464"/>
                  <a:ext cx="12" cy="14"/>
                </a:xfrm>
                <a:prstGeom prst="ellipse">
                  <a:avLst/>
                </a:prstGeom>
                <a:solidFill>
                  <a:srgbClr val="FBFB00"/>
                </a:solidFill>
                <a:ln w="9525">
                  <a:noFill/>
                  <a:round/>
                  <a:headEnd/>
                  <a:tailEnd/>
                </a:ln>
              </p:spPr>
              <p:txBody>
                <a:bodyPr/>
                <a:lstStyle/>
                <a:p>
                  <a:endParaRPr lang="el-GR"/>
                </a:p>
              </p:txBody>
            </p:sp>
            <p:sp>
              <p:nvSpPr>
                <p:cNvPr id="522" name="Oval 482"/>
                <p:cNvSpPr>
                  <a:spLocks noChangeArrowheads="1"/>
                </p:cNvSpPr>
                <p:nvPr/>
              </p:nvSpPr>
              <p:spPr bwMode="auto">
                <a:xfrm>
                  <a:off x="594" y="1466"/>
                  <a:ext cx="10" cy="10"/>
                </a:xfrm>
                <a:prstGeom prst="ellipse">
                  <a:avLst/>
                </a:prstGeom>
                <a:solidFill>
                  <a:srgbClr val="FCFC00"/>
                </a:solidFill>
                <a:ln w="9525">
                  <a:noFill/>
                  <a:round/>
                  <a:headEnd/>
                  <a:tailEnd/>
                </a:ln>
              </p:spPr>
              <p:txBody>
                <a:bodyPr/>
                <a:lstStyle/>
                <a:p>
                  <a:endParaRPr lang="el-GR"/>
                </a:p>
              </p:txBody>
            </p:sp>
            <p:sp>
              <p:nvSpPr>
                <p:cNvPr id="523" name="Oval 483"/>
                <p:cNvSpPr>
                  <a:spLocks noChangeArrowheads="1"/>
                </p:cNvSpPr>
                <p:nvPr/>
              </p:nvSpPr>
              <p:spPr bwMode="auto">
                <a:xfrm>
                  <a:off x="596" y="1468"/>
                  <a:ext cx="6" cy="6"/>
                </a:xfrm>
                <a:prstGeom prst="ellipse">
                  <a:avLst/>
                </a:prstGeom>
                <a:solidFill>
                  <a:srgbClr val="FEFE00"/>
                </a:solidFill>
                <a:ln w="9525">
                  <a:noFill/>
                  <a:round/>
                  <a:headEnd/>
                  <a:tailEnd/>
                </a:ln>
              </p:spPr>
              <p:txBody>
                <a:bodyPr/>
                <a:lstStyle/>
                <a:p>
                  <a:endParaRPr lang="el-GR"/>
                </a:p>
              </p:txBody>
            </p:sp>
          </p:grpSp>
          <p:sp>
            <p:nvSpPr>
              <p:cNvPr id="511" name="Oval 484"/>
              <p:cNvSpPr>
                <a:spLocks noChangeArrowheads="1"/>
              </p:cNvSpPr>
              <p:nvPr/>
            </p:nvSpPr>
            <p:spPr bwMode="auto">
              <a:xfrm>
                <a:off x="580" y="1444"/>
                <a:ext cx="36" cy="50"/>
              </a:xfrm>
              <a:prstGeom prst="ellipse">
                <a:avLst/>
              </a:prstGeom>
              <a:noFill/>
              <a:ln w="12700">
                <a:solidFill>
                  <a:srgbClr val="00FFFF"/>
                </a:solidFill>
                <a:round/>
                <a:headEnd/>
                <a:tailEnd/>
              </a:ln>
            </p:spPr>
            <p:txBody>
              <a:bodyPr/>
              <a:lstStyle/>
              <a:p>
                <a:endParaRPr lang="el-GR"/>
              </a:p>
            </p:txBody>
          </p:sp>
        </p:grpSp>
        <p:grpSp>
          <p:nvGrpSpPr>
            <p:cNvPr id="266" name="Group 485"/>
            <p:cNvGrpSpPr>
              <a:grpSpLocks/>
            </p:cNvGrpSpPr>
            <p:nvPr/>
          </p:nvGrpSpPr>
          <p:grpSpPr bwMode="auto">
            <a:xfrm>
              <a:off x="594" y="1964"/>
              <a:ext cx="36" cy="50"/>
              <a:chOff x="594" y="1964"/>
              <a:chExt cx="36" cy="50"/>
            </a:xfrm>
          </p:grpSpPr>
          <p:grpSp>
            <p:nvGrpSpPr>
              <p:cNvPr id="496" name="Group 486"/>
              <p:cNvGrpSpPr>
                <a:grpSpLocks/>
              </p:cNvGrpSpPr>
              <p:nvPr/>
            </p:nvGrpSpPr>
            <p:grpSpPr bwMode="auto">
              <a:xfrm>
                <a:off x="594" y="1964"/>
                <a:ext cx="36" cy="50"/>
                <a:chOff x="594" y="1964"/>
                <a:chExt cx="36" cy="50"/>
              </a:xfrm>
            </p:grpSpPr>
            <p:sp>
              <p:nvSpPr>
                <p:cNvPr id="498" name="Oval 487"/>
                <p:cNvSpPr>
                  <a:spLocks noChangeArrowheads="1"/>
                </p:cNvSpPr>
                <p:nvPr/>
              </p:nvSpPr>
              <p:spPr bwMode="auto">
                <a:xfrm>
                  <a:off x="594" y="1964"/>
                  <a:ext cx="36" cy="50"/>
                </a:xfrm>
                <a:prstGeom prst="ellipse">
                  <a:avLst/>
                </a:prstGeom>
                <a:solidFill>
                  <a:srgbClr val="E5E500"/>
                </a:solidFill>
                <a:ln w="9525">
                  <a:noFill/>
                  <a:round/>
                  <a:headEnd/>
                  <a:tailEnd/>
                </a:ln>
              </p:spPr>
              <p:txBody>
                <a:bodyPr/>
                <a:lstStyle/>
                <a:p>
                  <a:endParaRPr lang="el-GR"/>
                </a:p>
              </p:txBody>
            </p:sp>
            <p:sp>
              <p:nvSpPr>
                <p:cNvPr id="499" name="Oval 488"/>
                <p:cNvSpPr>
                  <a:spLocks noChangeArrowheads="1"/>
                </p:cNvSpPr>
                <p:nvPr/>
              </p:nvSpPr>
              <p:spPr bwMode="auto">
                <a:xfrm>
                  <a:off x="596" y="1968"/>
                  <a:ext cx="32" cy="42"/>
                </a:xfrm>
                <a:prstGeom prst="ellipse">
                  <a:avLst/>
                </a:prstGeom>
                <a:solidFill>
                  <a:srgbClr val="E6E600"/>
                </a:solidFill>
                <a:ln w="9525">
                  <a:noFill/>
                  <a:round/>
                  <a:headEnd/>
                  <a:tailEnd/>
                </a:ln>
              </p:spPr>
              <p:txBody>
                <a:bodyPr/>
                <a:lstStyle/>
                <a:p>
                  <a:endParaRPr lang="el-GR"/>
                </a:p>
              </p:txBody>
            </p:sp>
            <p:sp>
              <p:nvSpPr>
                <p:cNvPr id="500" name="Oval 489"/>
                <p:cNvSpPr>
                  <a:spLocks noChangeArrowheads="1"/>
                </p:cNvSpPr>
                <p:nvPr/>
              </p:nvSpPr>
              <p:spPr bwMode="auto">
                <a:xfrm>
                  <a:off x="598" y="1970"/>
                  <a:ext cx="28" cy="38"/>
                </a:xfrm>
                <a:prstGeom prst="ellipse">
                  <a:avLst/>
                </a:prstGeom>
                <a:solidFill>
                  <a:srgbClr val="E7E700"/>
                </a:solidFill>
                <a:ln w="9525">
                  <a:noFill/>
                  <a:round/>
                  <a:headEnd/>
                  <a:tailEnd/>
                </a:ln>
              </p:spPr>
              <p:txBody>
                <a:bodyPr/>
                <a:lstStyle/>
                <a:p>
                  <a:endParaRPr lang="el-GR"/>
                </a:p>
              </p:txBody>
            </p:sp>
            <p:sp>
              <p:nvSpPr>
                <p:cNvPr id="501" name="Oval 490"/>
                <p:cNvSpPr>
                  <a:spLocks noChangeArrowheads="1"/>
                </p:cNvSpPr>
                <p:nvPr/>
              </p:nvSpPr>
              <p:spPr bwMode="auto">
                <a:xfrm>
                  <a:off x="598" y="1972"/>
                  <a:ext cx="28" cy="36"/>
                </a:xfrm>
                <a:prstGeom prst="ellipse">
                  <a:avLst/>
                </a:prstGeom>
                <a:solidFill>
                  <a:srgbClr val="E9E900"/>
                </a:solidFill>
                <a:ln w="9525">
                  <a:noFill/>
                  <a:round/>
                  <a:headEnd/>
                  <a:tailEnd/>
                </a:ln>
              </p:spPr>
              <p:txBody>
                <a:bodyPr/>
                <a:lstStyle/>
                <a:p>
                  <a:endParaRPr lang="el-GR"/>
                </a:p>
              </p:txBody>
            </p:sp>
            <p:sp>
              <p:nvSpPr>
                <p:cNvPr id="502" name="Oval 491"/>
                <p:cNvSpPr>
                  <a:spLocks noChangeArrowheads="1"/>
                </p:cNvSpPr>
                <p:nvPr/>
              </p:nvSpPr>
              <p:spPr bwMode="auto">
                <a:xfrm>
                  <a:off x="600" y="1974"/>
                  <a:ext cx="26" cy="32"/>
                </a:xfrm>
                <a:prstGeom prst="ellipse">
                  <a:avLst/>
                </a:prstGeom>
                <a:solidFill>
                  <a:srgbClr val="EBEB00"/>
                </a:solidFill>
                <a:ln w="9525">
                  <a:noFill/>
                  <a:round/>
                  <a:headEnd/>
                  <a:tailEnd/>
                </a:ln>
              </p:spPr>
              <p:txBody>
                <a:bodyPr/>
                <a:lstStyle/>
                <a:p>
                  <a:endParaRPr lang="el-GR"/>
                </a:p>
              </p:txBody>
            </p:sp>
            <p:sp>
              <p:nvSpPr>
                <p:cNvPr id="503" name="Oval 492"/>
                <p:cNvSpPr>
                  <a:spLocks noChangeArrowheads="1"/>
                </p:cNvSpPr>
                <p:nvPr/>
              </p:nvSpPr>
              <p:spPr bwMode="auto">
                <a:xfrm>
                  <a:off x="602" y="1976"/>
                  <a:ext cx="22" cy="28"/>
                </a:xfrm>
                <a:prstGeom prst="ellipse">
                  <a:avLst/>
                </a:prstGeom>
                <a:solidFill>
                  <a:srgbClr val="EFEF00"/>
                </a:solidFill>
                <a:ln w="9525">
                  <a:noFill/>
                  <a:round/>
                  <a:headEnd/>
                  <a:tailEnd/>
                </a:ln>
              </p:spPr>
              <p:txBody>
                <a:bodyPr/>
                <a:lstStyle/>
                <a:p>
                  <a:endParaRPr lang="el-GR"/>
                </a:p>
              </p:txBody>
            </p:sp>
            <p:sp>
              <p:nvSpPr>
                <p:cNvPr id="504" name="Oval 493"/>
                <p:cNvSpPr>
                  <a:spLocks noChangeArrowheads="1"/>
                </p:cNvSpPr>
                <p:nvPr/>
              </p:nvSpPr>
              <p:spPr bwMode="auto">
                <a:xfrm>
                  <a:off x="602" y="1978"/>
                  <a:ext cx="20" cy="24"/>
                </a:xfrm>
                <a:prstGeom prst="ellipse">
                  <a:avLst/>
                </a:prstGeom>
                <a:solidFill>
                  <a:srgbClr val="F2F200"/>
                </a:solidFill>
                <a:ln w="9525">
                  <a:noFill/>
                  <a:round/>
                  <a:headEnd/>
                  <a:tailEnd/>
                </a:ln>
              </p:spPr>
              <p:txBody>
                <a:bodyPr/>
                <a:lstStyle/>
                <a:p>
                  <a:endParaRPr lang="el-GR"/>
                </a:p>
              </p:txBody>
            </p:sp>
            <p:sp>
              <p:nvSpPr>
                <p:cNvPr id="505" name="Oval 494"/>
                <p:cNvSpPr>
                  <a:spLocks noChangeArrowheads="1"/>
                </p:cNvSpPr>
                <p:nvPr/>
              </p:nvSpPr>
              <p:spPr bwMode="auto">
                <a:xfrm>
                  <a:off x="604" y="1980"/>
                  <a:ext cx="16" cy="20"/>
                </a:xfrm>
                <a:prstGeom prst="ellipse">
                  <a:avLst/>
                </a:prstGeom>
                <a:solidFill>
                  <a:srgbClr val="F5F500"/>
                </a:solidFill>
                <a:ln w="9525">
                  <a:noFill/>
                  <a:round/>
                  <a:headEnd/>
                  <a:tailEnd/>
                </a:ln>
              </p:spPr>
              <p:txBody>
                <a:bodyPr/>
                <a:lstStyle/>
                <a:p>
                  <a:endParaRPr lang="el-GR"/>
                </a:p>
              </p:txBody>
            </p:sp>
            <p:sp>
              <p:nvSpPr>
                <p:cNvPr id="506" name="Oval 495"/>
                <p:cNvSpPr>
                  <a:spLocks noChangeArrowheads="1"/>
                </p:cNvSpPr>
                <p:nvPr/>
              </p:nvSpPr>
              <p:spPr bwMode="auto">
                <a:xfrm>
                  <a:off x="606" y="1982"/>
                  <a:ext cx="14" cy="16"/>
                </a:xfrm>
                <a:prstGeom prst="ellipse">
                  <a:avLst/>
                </a:prstGeom>
                <a:solidFill>
                  <a:srgbClr val="F8F800"/>
                </a:solidFill>
                <a:ln w="9525">
                  <a:noFill/>
                  <a:round/>
                  <a:headEnd/>
                  <a:tailEnd/>
                </a:ln>
              </p:spPr>
              <p:txBody>
                <a:bodyPr/>
                <a:lstStyle/>
                <a:p>
                  <a:endParaRPr lang="el-GR"/>
                </a:p>
              </p:txBody>
            </p:sp>
            <p:sp>
              <p:nvSpPr>
                <p:cNvPr id="507" name="Oval 496"/>
                <p:cNvSpPr>
                  <a:spLocks noChangeArrowheads="1"/>
                </p:cNvSpPr>
                <p:nvPr/>
              </p:nvSpPr>
              <p:spPr bwMode="auto">
                <a:xfrm>
                  <a:off x="606" y="1984"/>
                  <a:ext cx="12" cy="14"/>
                </a:xfrm>
                <a:prstGeom prst="ellipse">
                  <a:avLst/>
                </a:prstGeom>
                <a:solidFill>
                  <a:srgbClr val="FBFB00"/>
                </a:solidFill>
                <a:ln w="9525">
                  <a:noFill/>
                  <a:round/>
                  <a:headEnd/>
                  <a:tailEnd/>
                </a:ln>
              </p:spPr>
              <p:txBody>
                <a:bodyPr/>
                <a:lstStyle/>
                <a:p>
                  <a:endParaRPr lang="el-GR"/>
                </a:p>
              </p:txBody>
            </p:sp>
            <p:sp>
              <p:nvSpPr>
                <p:cNvPr id="508" name="Oval 497"/>
                <p:cNvSpPr>
                  <a:spLocks noChangeArrowheads="1"/>
                </p:cNvSpPr>
                <p:nvPr/>
              </p:nvSpPr>
              <p:spPr bwMode="auto">
                <a:xfrm>
                  <a:off x="608" y="1986"/>
                  <a:ext cx="10" cy="10"/>
                </a:xfrm>
                <a:prstGeom prst="ellipse">
                  <a:avLst/>
                </a:prstGeom>
                <a:solidFill>
                  <a:srgbClr val="FCFC00"/>
                </a:solidFill>
                <a:ln w="9525">
                  <a:noFill/>
                  <a:round/>
                  <a:headEnd/>
                  <a:tailEnd/>
                </a:ln>
              </p:spPr>
              <p:txBody>
                <a:bodyPr/>
                <a:lstStyle/>
                <a:p>
                  <a:endParaRPr lang="el-GR"/>
                </a:p>
              </p:txBody>
            </p:sp>
            <p:sp>
              <p:nvSpPr>
                <p:cNvPr id="509" name="Oval 498"/>
                <p:cNvSpPr>
                  <a:spLocks noChangeArrowheads="1"/>
                </p:cNvSpPr>
                <p:nvPr/>
              </p:nvSpPr>
              <p:spPr bwMode="auto">
                <a:xfrm>
                  <a:off x="610" y="1988"/>
                  <a:ext cx="6" cy="6"/>
                </a:xfrm>
                <a:prstGeom prst="ellipse">
                  <a:avLst/>
                </a:prstGeom>
                <a:solidFill>
                  <a:srgbClr val="FEFE00"/>
                </a:solidFill>
                <a:ln w="9525">
                  <a:noFill/>
                  <a:round/>
                  <a:headEnd/>
                  <a:tailEnd/>
                </a:ln>
              </p:spPr>
              <p:txBody>
                <a:bodyPr/>
                <a:lstStyle/>
                <a:p>
                  <a:endParaRPr lang="el-GR"/>
                </a:p>
              </p:txBody>
            </p:sp>
          </p:grpSp>
          <p:sp>
            <p:nvSpPr>
              <p:cNvPr id="497" name="Oval 499"/>
              <p:cNvSpPr>
                <a:spLocks noChangeArrowheads="1"/>
              </p:cNvSpPr>
              <p:nvPr/>
            </p:nvSpPr>
            <p:spPr bwMode="auto">
              <a:xfrm>
                <a:off x="594" y="1964"/>
                <a:ext cx="36" cy="50"/>
              </a:xfrm>
              <a:prstGeom prst="ellipse">
                <a:avLst/>
              </a:prstGeom>
              <a:noFill/>
              <a:ln w="12700">
                <a:solidFill>
                  <a:srgbClr val="00FFFF"/>
                </a:solidFill>
                <a:round/>
                <a:headEnd/>
                <a:tailEnd/>
              </a:ln>
            </p:spPr>
            <p:txBody>
              <a:bodyPr/>
              <a:lstStyle/>
              <a:p>
                <a:endParaRPr lang="el-GR"/>
              </a:p>
            </p:txBody>
          </p:sp>
        </p:grpSp>
        <p:grpSp>
          <p:nvGrpSpPr>
            <p:cNvPr id="267" name="Group 500"/>
            <p:cNvGrpSpPr>
              <a:grpSpLocks/>
            </p:cNvGrpSpPr>
            <p:nvPr/>
          </p:nvGrpSpPr>
          <p:grpSpPr bwMode="auto">
            <a:xfrm>
              <a:off x="956" y="2020"/>
              <a:ext cx="38" cy="50"/>
              <a:chOff x="956" y="2020"/>
              <a:chExt cx="38" cy="50"/>
            </a:xfrm>
          </p:grpSpPr>
          <p:grpSp>
            <p:nvGrpSpPr>
              <p:cNvPr id="482" name="Group 501"/>
              <p:cNvGrpSpPr>
                <a:grpSpLocks/>
              </p:cNvGrpSpPr>
              <p:nvPr/>
            </p:nvGrpSpPr>
            <p:grpSpPr bwMode="auto">
              <a:xfrm>
                <a:off x="956" y="2020"/>
                <a:ext cx="38" cy="50"/>
                <a:chOff x="956" y="2020"/>
                <a:chExt cx="38" cy="50"/>
              </a:xfrm>
            </p:grpSpPr>
            <p:sp>
              <p:nvSpPr>
                <p:cNvPr id="484" name="Oval 502"/>
                <p:cNvSpPr>
                  <a:spLocks noChangeArrowheads="1"/>
                </p:cNvSpPr>
                <p:nvPr/>
              </p:nvSpPr>
              <p:spPr bwMode="auto">
                <a:xfrm>
                  <a:off x="956" y="2020"/>
                  <a:ext cx="38" cy="50"/>
                </a:xfrm>
                <a:prstGeom prst="ellipse">
                  <a:avLst/>
                </a:prstGeom>
                <a:solidFill>
                  <a:srgbClr val="E5E500"/>
                </a:solidFill>
                <a:ln w="9525">
                  <a:noFill/>
                  <a:round/>
                  <a:headEnd/>
                  <a:tailEnd/>
                </a:ln>
              </p:spPr>
              <p:txBody>
                <a:bodyPr/>
                <a:lstStyle/>
                <a:p>
                  <a:endParaRPr lang="el-GR"/>
                </a:p>
              </p:txBody>
            </p:sp>
            <p:sp>
              <p:nvSpPr>
                <p:cNvPr id="485" name="Oval 503"/>
                <p:cNvSpPr>
                  <a:spLocks noChangeArrowheads="1"/>
                </p:cNvSpPr>
                <p:nvPr/>
              </p:nvSpPr>
              <p:spPr bwMode="auto">
                <a:xfrm>
                  <a:off x="958" y="2024"/>
                  <a:ext cx="34" cy="42"/>
                </a:xfrm>
                <a:prstGeom prst="ellipse">
                  <a:avLst/>
                </a:prstGeom>
                <a:solidFill>
                  <a:srgbClr val="E6E600"/>
                </a:solidFill>
                <a:ln w="9525">
                  <a:noFill/>
                  <a:round/>
                  <a:headEnd/>
                  <a:tailEnd/>
                </a:ln>
              </p:spPr>
              <p:txBody>
                <a:bodyPr/>
                <a:lstStyle/>
                <a:p>
                  <a:endParaRPr lang="el-GR"/>
                </a:p>
              </p:txBody>
            </p:sp>
            <p:sp>
              <p:nvSpPr>
                <p:cNvPr id="486" name="Oval 504"/>
                <p:cNvSpPr>
                  <a:spLocks noChangeArrowheads="1"/>
                </p:cNvSpPr>
                <p:nvPr/>
              </p:nvSpPr>
              <p:spPr bwMode="auto">
                <a:xfrm>
                  <a:off x="960" y="2026"/>
                  <a:ext cx="30" cy="38"/>
                </a:xfrm>
                <a:prstGeom prst="ellipse">
                  <a:avLst/>
                </a:prstGeom>
                <a:solidFill>
                  <a:srgbClr val="E7E700"/>
                </a:solidFill>
                <a:ln w="9525">
                  <a:noFill/>
                  <a:round/>
                  <a:headEnd/>
                  <a:tailEnd/>
                </a:ln>
              </p:spPr>
              <p:txBody>
                <a:bodyPr/>
                <a:lstStyle/>
                <a:p>
                  <a:endParaRPr lang="el-GR"/>
                </a:p>
              </p:txBody>
            </p:sp>
            <p:sp>
              <p:nvSpPr>
                <p:cNvPr id="487" name="Oval 505"/>
                <p:cNvSpPr>
                  <a:spLocks noChangeArrowheads="1"/>
                </p:cNvSpPr>
                <p:nvPr/>
              </p:nvSpPr>
              <p:spPr bwMode="auto">
                <a:xfrm>
                  <a:off x="962" y="2028"/>
                  <a:ext cx="28" cy="36"/>
                </a:xfrm>
                <a:prstGeom prst="ellipse">
                  <a:avLst/>
                </a:prstGeom>
                <a:solidFill>
                  <a:srgbClr val="E9E900"/>
                </a:solidFill>
                <a:ln w="9525">
                  <a:noFill/>
                  <a:round/>
                  <a:headEnd/>
                  <a:tailEnd/>
                </a:ln>
              </p:spPr>
              <p:txBody>
                <a:bodyPr/>
                <a:lstStyle/>
                <a:p>
                  <a:endParaRPr lang="el-GR"/>
                </a:p>
              </p:txBody>
            </p:sp>
            <p:sp>
              <p:nvSpPr>
                <p:cNvPr id="488" name="Oval 506"/>
                <p:cNvSpPr>
                  <a:spLocks noChangeArrowheads="1"/>
                </p:cNvSpPr>
                <p:nvPr/>
              </p:nvSpPr>
              <p:spPr bwMode="auto">
                <a:xfrm>
                  <a:off x="962" y="2030"/>
                  <a:ext cx="28" cy="32"/>
                </a:xfrm>
                <a:prstGeom prst="ellipse">
                  <a:avLst/>
                </a:prstGeom>
                <a:solidFill>
                  <a:srgbClr val="EBEB00"/>
                </a:solidFill>
                <a:ln w="9525">
                  <a:noFill/>
                  <a:round/>
                  <a:headEnd/>
                  <a:tailEnd/>
                </a:ln>
              </p:spPr>
              <p:txBody>
                <a:bodyPr/>
                <a:lstStyle/>
                <a:p>
                  <a:endParaRPr lang="el-GR"/>
                </a:p>
              </p:txBody>
            </p:sp>
            <p:sp>
              <p:nvSpPr>
                <p:cNvPr id="489" name="Oval 507"/>
                <p:cNvSpPr>
                  <a:spLocks noChangeArrowheads="1"/>
                </p:cNvSpPr>
                <p:nvPr/>
              </p:nvSpPr>
              <p:spPr bwMode="auto">
                <a:xfrm>
                  <a:off x="964" y="2032"/>
                  <a:ext cx="24" cy="28"/>
                </a:xfrm>
                <a:prstGeom prst="ellipse">
                  <a:avLst/>
                </a:prstGeom>
                <a:solidFill>
                  <a:srgbClr val="EFEF00"/>
                </a:solidFill>
                <a:ln w="9525">
                  <a:noFill/>
                  <a:round/>
                  <a:headEnd/>
                  <a:tailEnd/>
                </a:ln>
              </p:spPr>
              <p:txBody>
                <a:bodyPr/>
                <a:lstStyle/>
                <a:p>
                  <a:endParaRPr lang="el-GR"/>
                </a:p>
              </p:txBody>
            </p:sp>
            <p:sp>
              <p:nvSpPr>
                <p:cNvPr id="490" name="Oval 508"/>
                <p:cNvSpPr>
                  <a:spLocks noChangeArrowheads="1"/>
                </p:cNvSpPr>
                <p:nvPr/>
              </p:nvSpPr>
              <p:spPr bwMode="auto">
                <a:xfrm>
                  <a:off x="966" y="2034"/>
                  <a:ext cx="20" cy="24"/>
                </a:xfrm>
                <a:prstGeom prst="ellipse">
                  <a:avLst/>
                </a:prstGeom>
                <a:solidFill>
                  <a:srgbClr val="F2F200"/>
                </a:solidFill>
                <a:ln w="9525">
                  <a:noFill/>
                  <a:round/>
                  <a:headEnd/>
                  <a:tailEnd/>
                </a:ln>
              </p:spPr>
              <p:txBody>
                <a:bodyPr/>
                <a:lstStyle/>
                <a:p>
                  <a:endParaRPr lang="el-GR"/>
                </a:p>
              </p:txBody>
            </p:sp>
            <p:sp>
              <p:nvSpPr>
                <p:cNvPr id="491" name="Oval 509"/>
                <p:cNvSpPr>
                  <a:spLocks noChangeArrowheads="1"/>
                </p:cNvSpPr>
                <p:nvPr/>
              </p:nvSpPr>
              <p:spPr bwMode="auto">
                <a:xfrm>
                  <a:off x="968" y="2036"/>
                  <a:ext cx="16" cy="20"/>
                </a:xfrm>
                <a:prstGeom prst="ellipse">
                  <a:avLst/>
                </a:prstGeom>
                <a:solidFill>
                  <a:srgbClr val="F5F500"/>
                </a:solidFill>
                <a:ln w="9525">
                  <a:noFill/>
                  <a:round/>
                  <a:headEnd/>
                  <a:tailEnd/>
                </a:ln>
              </p:spPr>
              <p:txBody>
                <a:bodyPr/>
                <a:lstStyle/>
                <a:p>
                  <a:endParaRPr lang="el-GR"/>
                </a:p>
              </p:txBody>
            </p:sp>
            <p:sp>
              <p:nvSpPr>
                <p:cNvPr id="492" name="Oval 510"/>
                <p:cNvSpPr>
                  <a:spLocks noChangeArrowheads="1"/>
                </p:cNvSpPr>
                <p:nvPr/>
              </p:nvSpPr>
              <p:spPr bwMode="auto">
                <a:xfrm>
                  <a:off x="968" y="2038"/>
                  <a:ext cx="16" cy="16"/>
                </a:xfrm>
                <a:prstGeom prst="ellipse">
                  <a:avLst/>
                </a:prstGeom>
                <a:solidFill>
                  <a:srgbClr val="F8F800"/>
                </a:solidFill>
                <a:ln w="9525">
                  <a:noFill/>
                  <a:round/>
                  <a:headEnd/>
                  <a:tailEnd/>
                </a:ln>
              </p:spPr>
              <p:txBody>
                <a:bodyPr/>
                <a:lstStyle/>
                <a:p>
                  <a:endParaRPr lang="el-GR"/>
                </a:p>
              </p:txBody>
            </p:sp>
            <p:sp>
              <p:nvSpPr>
                <p:cNvPr id="493" name="Oval 511"/>
                <p:cNvSpPr>
                  <a:spLocks noChangeArrowheads="1"/>
                </p:cNvSpPr>
                <p:nvPr/>
              </p:nvSpPr>
              <p:spPr bwMode="auto">
                <a:xfrm>
                  <a:off x="970" y="2040"/>
                  <a:ext cx="12" cy="14"/>
                </a:xfrm>
                <a:prstGeom prst="ellipse">
                  <a:avLst/>
                </a:prstGeom>
                <a:solidFill>
                  <a:srgbClr val="FBFB00"/>
                </a:solidFill>
                <a:ln w="9525">
                  <a:noFill/>
                  <a:round/>
                  <a:headEnd/>
                  <a:tailEnd/>
                </a:ln>
              </p:spPr>
              <p:txBody>
                <a:bodyPr/>
                <a:lstStyle/>
                <a:p>
                  <a:endParaRPr lang="el-GR"/>
                </a:p>
              </p:txBody>
            </p:sp>
            <p:sp>
              <p:nvSpPr>
                <p:cNvPr id="494" name="Oval 512"/>
                <p:cNvSpPr>
                  <a:spLocks noChangeArrowheads="1"/>
                </p:cNvSpPr>
                <p:nvPr/>
              </p:nvSpPr>
              <p:spPr bwMode="auto">
                <a:xfrm>
                  <a:off x="972" y="2042"/>
                  <a:ext cx="10" cy="10"/>
                </a:xfrm>
                <a:prstGeom prst="ellipse">
                  <a:avLst/>
                </a:prstGeom>
                <a:solidFill>
                  <a:srgbClr val="FCFC00"/>
                </a:solidFill>
                <a:ln w="9525">
                  <a:noFill/>
                  <a:round/>
                  <a:headEnd/>
                  <a:tailEnd/>
                </a:ln>
              </p:spPr>
              <p:txBody>
                <a:bodyPr/>
                <a:lstStyle/>
                <a:p>
                  <a:endParaRPr lang="el-GR"/>
                </a:p>
              </p:txBody>
            </p:sp>
            <p:sp>
              <p:nvSpPr>
                <p:cNvPr id="495" name="Oval 513"/>
                <p:cNvSpPr>
                  <a:spLocks noChangeArrowheads="1"/>
                </p:cNvSpPr>
                <p:nvPr/>
              </p:nvSpPr>
              <p:spPr bwMode="auto">
                <a:xfrm>
                  <a:off x="974" y="2044"/>
                  <a:ext cx="6" cy="6"/>
                </a:xfrm>
                <a:prstGeom prst="ellipse">
                  <a:avLst/>
                </a:prstGeom>
                <a:solidFill>
                  <a:srgbClr val="FEFE00"/>
                </a:solidFill>
                <a:ln w="9525">
                  <a:noFill/>
                  <a:round/>
                  <a:headEnd/>
                  <a:tailEnd/>
                </a:ln>
              </p:spPr>
              <p:txBody>
                <a:bodyPr/>
                <a:lstStyle/>
                <a:p>
                  <a:endParaRPr lang="el-GR"/>
                </a:p>
              </p:txBody>
            </p:sp>
          </p:grpSp>
          <p:sp>
            <p:nvSpPr>
              <p:cNvPr id="483" name="Oval 514"/>
              <p:cNvSpPr>
                <a:spLocks noChangeArrowheads="1"/>
              </p:cNvSpPr>
              <p:nvPr/>
            </p:nvSpPr>
            <p:spPr bwMode="auto">
              <a:xfrm>
                <a:off x="956" y="2020"/>
                <a:ext cx="38" cy="50"/>
              </a:xfrm>
              <a:prstGeom prst="ellipse">
                <a:avLst/>
              </a:prstGeom>
              <a:noFill/>
              <a:ln w="12700">
                <a:solidFill>
                  <a:srgbClr val="00FFFF"/>
                </a:solidFill>
                <a:round/>
                <a:headEnd/>
                <a:tailEnd/>
              </a:ln>
            </p:spPr>
            <p:txBody>
              <a:bodyPr/>
              <a:lstStyle/>
              <a:p>
                <a:endParaRPr lang="el-GR"/>
              </a:p>
            </p:txBody>
          </p:sp>
        </p:grpSp>
        <p:grpSp>
          <p:nvGrpSpPr>
            <p:cNvPr id="268" name="Group 515"/>
            <p:cNvGrpSpPr>
              <a:grpSpLocks/>
            </p:cNvGrpSpPr>
            <p:nvPr/>
          </p:nvGrpSpPr>
          <p:grpSpPr bwMode="auto">
            <a:xfrm>
              <a:off x="992" y="1436"/>
              <a:ext cx="36" cy="62"/>
              <a:chOff x="992" y="1436"/>
              <a:chExt cx="36" cy="62"/>
            </a:xfrm>
          </p:grpSpPr>
          <p:grpSp>
            <p:nvGrpSpPr>
              <p:cNvPr id="465" name="Group 516"/>
              <p:cNvGrpSpPr>
                <a:grpSpLocks/>
              </p:cNvGrpSpPr>
              <p:nvPr/>
            </p:nvGrpSpPr>
            <p:grpSpPr bwMode="auto">
              <a:xfrm>
                <a:off x="992" y="1436"/>
                <a:ext cx="36" cy="62"/>
                <a:chOff x="992" y="1436"/>
                <a:chExt cx="36" cy="62"/>
              </a:xfrm>
            </p:grpSpPr>
            <p:sp>
              <p:nvSpPr>
                <p:cNvPr id="467" name="Oval 517"/>
                <p:cNvSpPr>
                  <a:spLocks noChangeArrowheads="1"/>
                </p:cNvSpPr>
                <p:nvPr/>
              </p:nvSpPr>
              <p:spPr bwMode="auto">
                <a:xfrm>
                  <a:off x="992" y="1436"/>
                  <a:ext cx="36" cy="62"/>
                </a:xfrm>
                <a:prstGeom prst="ellipse">
                  <a:avLst/>
                </a:prstGeom>
                <a:solidFill>
                  <a:srgbClr val="E5E500"/>
                </a:solidFill>
                <a:ln w="9525">
                  <a:noFill/>
                  <a:round/>
                  <a:headEnd/>
                  <a:tailEnd/>
                </a:ln>
              </p:spPr>
              <p:txBody>
                <a:bodyPr/>
                <a:lstStyle/>
                <a:p>
                  <a:endParaRPr lang="el-GR"/>
                </a:p>
              </p:txBody>
            </p:sp>
            <p:sp>
              <p:nvSpPr>
                <p:cNvPr id="468" name="Oval 518"/>
                <p:cNvSpPr>
                  <a:spLocks noChangeArrowheads="1"/>
                </p:cNvSpPr>
                <p:nvPr/>
              </p:nvSpPr>
              <p:spPr bwMode="auto">
                <a:xfrm>
                  <a:off x="994" y="1440"/>
                  <a:ext cx="32" cy="54"/>
                </a:xfrm>
                <a:prstGeom prst="ellipse">
                  <a:avLst/>
                </a:prstGeom>
                <a:solidFill>
                  <a:srgbClr val="E5E500"/>
                </a:solidFill>
                <a:ln w="9525">
                  <a:noFill/>
                  <a:round/>
                  <a:headEnd/>
                  <a:tailEnd/>
                </a:ln>
              </p:spPr>
              <p:txBody>
                <a:bodyPr/>
                <a:lstStyle/>
                <a:p>
                  <a:endParaRPr lang="el-GR"/>
                </a:p>
              </p:txBody>
            </p:sp>
            <p:sp>
              <p:nvSpPr>
                <p:cNvPr id="469" name="Oval 519"/>
                <p:cNvSpPr>
                  <a:spLocks noChangeArrowheads="1"/>
                </p:cNvSpPr>
                <p:nvPr/>
              </p:nvSpPr>
              <p:spPr bwMode="auto">
                <a:xfrm>
                  <a:off x="994" y="1442"/>
                  <a:ext cx="32" cy="50"/>
                </a:xfrm>
                <a:prstGeom prst="ellipse">
                  <a:avLst/>
                </a:prstGeom>
                <a:solidFill>
                  <a:srgbClr val="E6E600"/>
                </a:solidFill>
                <a:ln w="9525">
                  <a:noFill/>
                  <a:round/>
                  <a:headEnd/>
                  <a:tailEnd/>
                </a:ln>
              </p:spPr>
              <p:txBody>
                <a:bodyPr/>
                <a:lstStyle/>
                <a:p>
                  <a:endParaRPr lang="el-GR"/>
                </a:p>
              </p:txBody>
            </p:sp>
            <p:sp>
              <p:nvSpPr>
                <p:cNvPr id="470" name="Oval 520"/>
                <p:cNvSpPr>
                  <a:spLocks noChangeArrowheads="1"/>
                </p:cNvSpPr>
                <p:nvPr/>
              </p:nvSpPr>
              <p:spPr bwMode="auto">
                <a:xfrm>
                  <a:off x="996" y="1444"/>
                  <a:ext cx="28" cy="48"/>
                </a:xfrm>
                <a:prstGeom prst="ellipse">
                  <a:avLst/>
                </a:prstGeom>
                <a:solidFill>
                  <a:srgbClr val="E8E800"/>
                </a:solidFill>
                <a:ln w="9525">
                  <a:noFill/>
                  <a:round/>
                  <a:headEnd/>
                  <a:tailEnd/>
                </a:ln>
              </p:spPr>
              <p:txBody>
                <a:bodyPr/>
                <a:lstStyle/>
                <a:p>
                  <a:endParaRPr lang="el-GR"/>
                </a:p>
              </p:txBody>
            </p:sp>
            <p:sp>
              <p:nvSpPr>
                <p:cNvPr id="471" name="Oval 521"/>
                <p:cNvSpPr>
                  <a:spLocks noChangeArrowheads="1"/>
                </p:cNvSpPr>
                <p:nvPr/>
              </p:nvSpPr>
              <p:spPr bwMode="auto">
                <a:xfrm>
                  <a:off x="996" y="1446"/>
                  <a:ext cx="28" cy="44"/>
                </a:xfrm>
                <a:prstGeom prst="ellipse">
                  <a:avLst/>
                </a:prstGeom>
                <a:solidFill>
                  <a:srgbClr val="E9E900"/>
                </a:solidFill>
                <a:ln w="9525">
                  <a:noFill/>
                  <a:round/>
                  <a:headEnd/>
                  <a:tailEnd/>
                </a:ln>
              </p:spPr>
              <p:txBody>
                <a:bodyPr/>
                <a:lstStyle/>
                <a:p>
                  <a:endParaRPr lang="el-GR"/>
                </a:p>
              </p:txBody>
            </p:sp>
            <p:sp>
              <p:nvSpPr>
                <p:cNvPr id="472" name="Oval 522"/>
                <p:cNvSpPr>
                  <a:spLocks noChangeArrowheads="1"/>
                </p:cNvSpPr>
                <p:nvPr/>
              </p:nvSpPr>
              <p:spPr bwMode="auto">
                <a:xfrm>
                  <a:off x="998" y="1448"/>
                  <a:ext cx="26" cy="40"/>
                </a:xfrm>
                <a:prstGeom prst="ellipse">
                  <a:avLst/>
                </a:prstGeom>
                <a:solidFill>
                  <a:srgbClr val="EBEB00"/>
                </a:solidFill>
                <a:ln w="9525">
                  <a:noFill/>
                  <a:round/>
                  <a:headEnd/>
                  <a:tailEnd/>
                </a:ln>
              </p:spPr>
              <p:txBody>
                <a:bodyPr/>
                <a:lstStyle/>
                <a:p>
                  <a:endParaRPr lang="el-GR"/>
                </a:p>
              </p:txBody>
            </p:sp>
            <p:sp>
              <p:nvSpPr>
                <p:cNvPr id="473" name="Oval 523"/>
                <p:cNvSpPr>
                  <a:spLocks noChangeArrowheads="1"/>
                </p:cNvSpPr>
                <p:nvPr/>
              </p:nvSpPr>
              <p:spPr bwMode="auto">
                <a:xfrm>
                  <a:off x="998" y="1450"/>
                  <a:ext cx="24" cy="36"/>
                </a:xfrm>
                <a:prstGeom prst="ellipse">
                  <a:avLst/>
                </a:prstGeom>
                <a:solidFill>
                  <a:srgbClr val="EEEE00"/>
                </a:solidFill>
                <a:ln w="9525">
                  <a:noFill/>
                  <a:round/>
                  <a:headEnd/>
                  <a:tailEnd/>
                </a:ln>
              </p:spPr>
              <p:txBody>
                <a:bodyPr/>
                <a:lstStyle/>
                <a:p>
                  <a:endParaRPr lang="el-GR"/>
                </a:p>
              </p:txBody>
            </p:sp>
            <p:sp>
              <p:nvSpPr>
                <p:cNvPr id="474" name="Oval 524"/>
                <p:cNvSpPr>
                  <a:spLocks noChangeArrowheads="1"/>
                </p:cNvSpPr>
                <p:nvPr/>
              </p:nvSpPr>
              <p:spPr bwMode="auto">
                <a:xfrm>
                  <a:off x="1000" y="1452"/>
                  <a:ext cx="20" cy="32"/>
                </a:xfrm>
                <a:prstGeom prst="ellipse">
                  <a:avLst/>
                </a:prstGeom>
                <a:solidFill>
                  <a:srgbClr val="F1F100"/>
                </a:solidFill>
                <a:ln w="9525">
                  <a:noFill/>
                  <a:round/>
                  <a:headEnd/>
                  <a:tailEnd/>
                </a:ln>
              </p:spPr>
              <p:txBody>
                <a:bodyPr/>
                <a:lstStyle/>
                <a:p>
                  <a:endParaRPr lang="el-GR"/>
                </a:p>
              </p:txBody>
            </p:sp>
            <p:sp>
              <p:nvSpPr>
                <p:cNvPr id="475" name="Oval 525"/>
                <p:cNvSpPr>
                  <a:spLocks noChangeArrowheads="1"/>
                </p:cNvSpPr>
                <p:nvPr/>
              </p:nvSpPr>
              <p:spPr bwMode="auto">
                <a:xfrm>
                  <a:off x="1002" y="1454"/>
                  <a:ext cx="18" cy="28"/>
                </a:xfrm>
                <a:prstGeom prst="ellipse">
                  <a:avLst/>
                </a:prstGeom>
                <a:solidFill>
                  <a:srgbClr val="F3F300"/>
                </a:solidFill>
                <a:ln w="9525">
                  <a:noFill/>
                  <a:round/>
                  <a:headEnd/>
                  <a:tailEnd/>
                </a:ln>
              </p:spPr>
              <p:txBody>
                <a:bodyPr/>
                <a:lstStyle/>
                <a:p>
                  <a:endParaRPr lang="el-GR"/>
                </a:p>
              </p:txBody>
            </p:sp>
            <p:sp>
              <p:nvSpPr>
                <p:cNvPr id="476" name="Oval 526"/>
                <p:cNvSpPr>
                  <a:spLocks noChangeArrowheads="1"/>
                </p:cNvSpPr>
                <p:nvPr/>
              </p:nvSpPr>
              <p:spPr bwMode="auto">
                <a:xfrm>
                  <a:off x="1002" y="1456"/>
                  <a:ext cx="16" cy="24"/>
                </a:xfrm>
                <a:prstGeom prst="ellipse">
                  <a:avLst/>
                </a:prstGeom>
                <a:solidFill>
                  <a:srgbClr val="F6F600"/>
                </a:solidFill>
                <a:ln w="9525">
                  <a:noFill/>
                  <a:round/>
                  <a:headEnd/>
                  <a:tailEnd/>
                </a:ln>
              </p:spPr>
              <p:txBody>
                <a:bodyPr/>
                <a:lstStyle/>
                <a:p>
                  <a:endParaRPr lang="el-GR"/>
                </a:p>
              </p:txBody>
            </p:sp>
            <p:sp>
              <p:nvSpPr>
                <p:cNvPr id="477" name="Oval 527"/>
                <p:cNvSpPr>
                  <a:spLocks noChangeArrowheads="1"/>
                </p:cNvSpPr>
                <p:nvPr/>
              </p:nvSpPr>
              <p:spPr bwMode="auto">
                <a:xfrm>
                  <a:off x="1004" y="1458"/>
                  <a:ext cx="14" cy="20"/>
                </a:xfrm>
                <a:prstGeom prst="ellipse">
                  <a:avLst/>
                </a:prstGeom>
                <a:solidFill>
                  <a:srgbClr val="F8F800"/>
                </a:solidFill>
                <a:ln w="9525">
                  <a:noFill/>
                  <a:round/>
                  <a:headEnd/>
                  <a:tailEnd/>
                </a:ln>
              </p:spPr>
              <p:txBody>
                <a:bodyPr/>
                <a:lstStyle/>
                <a:p>
                  <a:endParaRPr lang="el-GR"/>
                </a:p>
              </p:txBody>
            </p:sp>
            <p:sp>
              <p:nvSpPr>
                <p:cNvPr id="478" name="Oval 528"/>
                <p:cNvSpPr>
                  <a:spLocks noChangeArrowheads="1"/>
                </p:cNvSpPr>
                <p:nvPr/>
              </p:nvSpPr>
              <p:spPr bwMode="auto">
                <a:xfrm>
                  <a:off x="1004" y="1460"/>
                  <a:ext cx="12" cy="18"/>
                </a:xfrm>
                <a:prstGeom prst="ellipse">
                  <a:avLst/>
                </a:prstGeom>
                <a:solidFill>
                  <a:srgbClr val="FAFA00"/>
                </a:solidFill>
                <a:ln w="9525">
                  <a:noFill/>
                  <a:round/>
                  <a:headEnd/>
                  <a:tailEnd/>
                </a:ln>
              </p:spPr>
              <p:txBody>
                <a:bodyPr/>
                <a:lstStyle/>
                <a:p>
                  <a:endParaRPr lang="el-GR"/>
                </a:p>
              </p:txBody>
            </p:sp>
            <p:sp>
              <p:nvSpPr>
                <p:cNvPr id="479" name="Oval 529"/>
                <p:cNvSpPr>
                  <a:spLocks noChangeArrowheads="1"/>
                </p:cNvSpPr>
                <p:nvPr/>
              </p:nvSpPr>
              <p:spPr bwMode="auto">
                <a:xfrm>
                  <a:off x="1006" y="1462"/>
                  <a:ext cx="10" cy="14"/>
                </a:xfrm>
                <a:prstGeom prst="ellipse">
                  <a:avLst/>
                </a:prstGeom>
                <a:solidFill>
                  <a:srgbClr val="FCFC00"/>
                </a:solidFill>
                <a:ln w="9525">
                  <a:noFill/>
                  <a:round/>
                  <a:headEnd/>
                  <a:tailEnd/>
                </a:ln>
              </p:spPr>
              <p:txBody>
                <a:bodyPr/>
                <a:lstStyle/>
                <a:p>
                  <a:endParaRPr lang="el-GR"/>
                </a:p>
              </p:txBody>
            </p:sp>
            <p:sp>
              <p:nvSpPr>
                <p:cNvPr id="480" name="Oval 530"/>
                <p:cNvSpPr>
                  <a:spLocks noChangeArrowheads="1"/>
                </p:cNvSpPr>
                <p:nvPr/>
              </p:nvSpPr>
              <p:spPr bwMode="auto">
                <a:xfrm>
                  <a:off x="1006" y="1464"/>
                  <a:ext cx="10" cy="10"/>
                </a:xfrm>
                <a:prstGeom prst="ellipse">
                  <a:avLst/>
                </a:prstGeom>
                <a:solidFill>
                  <a:srgbClr val="FDFD00"/>
                </a:solidFill>
                <a:ln w="9525">
                  <a:noFill/>
                  <a:round/>
                  <a:headEnd/>
                  <a:tailEnd/>
                </a:ln>
              </p:spPr>
              <p:txBody>
                <a:bodyPr/>
                <a:lstStyle/>
                <a:p>
                  <a:endParaRPr lang="el-GR"/>
                </a:p>
              </p:txBody>
            </p:sp>
            <p:sp>
              <p:nvSpPr>
                <p:cNvPr id="481" name="Oval 531"/>
                <p:cNvSpPr>
                  <a:spLocks noChangeArrowheads="1"/>
                </p:cNvSpPr>
                <p:nvPr/>
              </p:nvSpPr>
              <p:spPr bwMode="auto">
                <a:xfrm>
                  <a:off x="1008" y="1466"/>
                  <a:ext cx="6" cy="6"/>
                </a:xfrm>
                <a:prstGeom prst="ellipse">
                  <a:avLst/>
                </a:prstGeom>
                <a:solidFill>
                  <a:srgbClr val="FEFE00"/>
                </a:solidFill>
                <a:ln w="9525">
                  <a:noFill/>
                  <a:round/>
                  <a:headEnd/>
                  <a:tailEnd/>
                </a:ln>
              </p:spPr>
              <p:txBody>
                <a:bodyPr/>
                <a:lstStyle/>
                <a:p>
                  <a:endParaRPr lang="el-GR"/>
                </a:p>
              </p:txBody>
            </p:sp>
          </p:grpSp>
          <p:sp>
            <p:nvSpPr>
              <p:cNvPr id="466" name="Oval 532"/>
              <p:cNvSpPr>
                <a:spLocks noChangeArrowheads="1"/>
              </p:cNvSpPr>
              <p:nvPr/>
            </p:nvSpPr>
            <p:spPr bwMode="auto">
              <a:xfrm>
                <a:off x="992" y="1436"/>
                <a:ext cx="36" cy="62"/>
              </a:xfrm>
              <a:prstGeom prst="ellipse">
                <a:avLst/>
              </a:prstGeom>
              <a:noFill/>
              <a:ln w="12700">
                <a:solidFill>
                  <a:srgbClr val="00FFFF"/>
                </a:solidFill>
                <a:round/>
                <a:headEnd/>
                <a:tailEnd/>
              </a:ln>
            </p:spPr>
            <p:txBody>
              <a:bodyPr/>
              <a:lstStyle/>
              <a:p>
                <a:endParaRPr lang="el-GR"/>
              </a:p>
            </p:txBody>
          </p:sp>
        </p:grpSp>
        <p:grpSp>
          <p:nvGrpSpPr>
            <p:cNvPr id="269" name="Group 533"/>
            <p:cNvGrpSpPr>
              <a:grpSpLocks/>
            </p:cNvGrpSpPr>
            <p:nvPr/>
          </p:nvGrpSpPr>
          <p:grpSpPr bwMode="auto">
            <a:xfrm>
              <a:off x="1654" y="1716"/>
              <a:ext cx="36" cy="50"/>
              <a:chOff x="1654" y="1716"/>
              <a:chExt cx="36" cy="50"/>
            </a:xfrm>
          </p:grpSpPr>
          <p:grpSp>
            <p:nvGrpSpPr>
              <p:cNvPr id="451" name="Group 534"/>
              <p:cNvGrpSpPr>
                <a:grpSpLocks/>
              </p:cNvGrpSpPr>
              <p:nvPr/>
            </p:nvGrpSpPr>
            <p:grpSpPr bwMode="auto">
              <a:xfrm>
                <a:off x="1654" y="1716"/>
                <a:ext cx="36" cy="50"/>
                <a:chOff x="1654" y="1716"/>
                <a:chExt cx="36" cy="50"/>
              </a:xfrm>
            </p:grpSpPr>
            <p:sp>
              <p:nvSpPr>
                <p:cNvPr id="453" name="Oval 535"/>
                <p:cNvSpPr>
                  <a:spLocks noChangeArrowheads="1"/>
                </p:cNvSpPr>
                <p:nvPr/>
              </p:nvSpPr>
              <p:spPr bwMode="auto">
                <a:xfrm>
                  <a:off x="1654" y="1716"/>
                  <a:ext cx="36" cy="50"/>
                </a:xfrm>
                <a:prstGeom prst="ellipse">
                  <a:avLst/>
                </a:prstGeom>
                <a:solidFill>
                  <a:srgbClr val="E5E500"/>
                </a:solidFill>
                <a:ln w="9525">
                  <a:noFill/>
                  <a:round/>
                  <a:headEnd/>
                  <a:tailEnd/>
                </a:ln>
              </p:spPr>
              <p:txBody>
                <a:bodyPr/>
                <a:lstStyle/>
                <a:p>
                  <a:endParaRPr lang="el-GR"/>
                </a:p>
              </p:txBody>
            </p:sp>
            <p:sp>
              <p:nvSpPr>
                <p:cNvPr id="454" name="Oval 536"/>
                <p:cNvSpPr>
                  <a:spLocks noChangeArrowheads="1"/>
                </p:cNvSpPr>
                <p:nvPr/>
              </p:nvSpPr>
              <p:spPr bwMode="auto">
                <a:xfrm>
                  <a:off x="1656" y="1720"/>
                  <a:ext cx="32" cy="42"/>
                </a:xfrm>
                <a:prstGeom prst="ellipse">
                  <a:avLst/>
                </a:prstGeom>
                <a:solidFill>
                  <a:srgbClr val="E6E600"/>
                </a:solidFill>
                <a:ln w="9525">
                  <a:noFill/>
                  <a:round/>
                  <a:headEnd/>
                  <a:tailEnd/>
                </a:ln>
              </p:spPr>
              <p:txBody>
                <a:bodyPr/>
                <a:lstStyle/>
                <a:p>
                  <a:endParaRPr lang="el-GR"/>
                </a:p>
              </p:txBody>
            </p:sp>
            <p:sp>
              <p:nvSpPr>
                <p:cNvPr id="455" name="Oval 537"/>
                <p:cNvSpPr>
                  <a:spLocks noChangeArrowheads="1"/>
                </p:cNvSpPr>
                <p:nvPr/>
              </p:nvSpPr>
              <p:spPr bwMode="auto">
                <a:xfrm>
                  <a:off x="1658" y="1722"/>
                  <a:ext cx="28" cy="38"/>
                </a:xfrm>
                <a:prstGeom prst="ellipse">
                  <a:avLst/>
                </a:prstGeom>
                <a:solidFill>
                  <a:srgbClr val="E7E700"/>
                </a:solidFill>
                <a:ln w="9525">
                  <a:noFill/>
                  <a:round/>
                  <a:headEnd/>
                  <a:tailEnd/>
                </a:ln>
              </p:spPr>
              <p:txBody>
                <a:bodyPr/>
                <a:lstStyle/>
                <a:p>
                  <a:endParaRPr lang="el-GR"/>
                </a:p>
              </p:txBody>
            </p:sp>
            <p:sp>
              <p:nvSpPr>
                <p:cNvPr id="456" name="Oval 538"/>
                <p:cNvSpPr>
                  <a:spLocks noChangeArrowheads="1"/>
                </p:cNvSpPr>
                <p:nvPr/>
              </p:nvSpPr>
              <p:spPr bwMode="auto">
                <a:xfrm>
                  <a:off x="1658" y="1724"/>
                  <a:ext cx="28" cy="36"/>
                </a:xfrm>
                <a:prstGeom prst="ellipse">
                  <a:avLst/>
                </a:prstGeom>
                <a:solidFill>
                  <a:srgbClr val="E9E900"/>
                </a:solidFill>
                <a:ln w="9525">
                  <a:noFill/>
                  <a:round/>
                  <a:headEnd/>
                  <a:tailEnd/>
                </a:ln>
              </p:spPr>
              <p:txBody>
                <a:bodyPr/>
                <a:lstStyle/>
                <a:p>
                  <a:endParaRPr lang="el-GR"/>
                </a:p>
              </p:txBody>
            </p:sp>
            <p:sp>
              <p:nvSpPr>
                <p:cNvPr id="457" name="Oval 539"/>
                <p:cNvSpPr>
                  <a:spLocks noChangeArrowheads="1"/>
                </p:cNvSpPr>
                <p:nvPr/>
              </p:nvSpPr>
              <p:spPr bwMode="auto">
                <a:xfrm>
                  <a:off x="1660" y="1726"/>
                  <a:ext cx="26" cy="32"/>
                </a:xfrm>
                <a:prstGeom prst="ellipse">
                  <a:avLst/>
                </a:prstGeom>
                <a:solidFill>
                  <a:srgbClr val="EBEB00"/>
                </a:solidFill>
                <a:ln w="9525">
                  <a:noFill/>
                  <a:round/>
                  <a:headEnd/>
                  <a:tailEnd/>
                </a:ln>
              </p:spPr>
              <p:txBody>
                <a:bodyPr/>
                <a:lstStyle/>
                <a:p>
                  <a:endParaRPr lang="el-GR"/>
                </a:p>
              </p:txBody>
            </p:sp>
            <p:sp>
              <p:nvSpPr>
                <p:cNvPr id="458" name="Oval 540"/>
                <p:cNvSpPr>
                  <a:spLocks noChangeArrowheads="1"/>
                </p:cNvSpPr>
                <p:nvPr/>
              </p:nvSpPr>
              <p:spPr bwMode="auto">
                <a:xfrm>
                  <a:off x="1662" y="1728"/>
                  <a:ext cx="22" cy="28"/>
                </a:xfrm>
                <a:prstGeom prst="ellipse">
                  <a:avLst/>
                </a:prstGeom>
                <a:solidFill>
                  <a:srgbClr val="EFEF00"/>
                </a:solidFill>
                <a:ln w="9525">
                  <a:noFill/>
                  <a:round/>
                  <a:headEnd/>
                  <a:tailEnd/>
                </a:ln>
              </p:spPr>
              <p:txBody>
                <a:bodyPr/>
                <a:lstStyle/>
                <a:p>
                  <a:endParaRPr lang="el-GR"/>
                </a:p>
              </p:txBody>
            </p:sp>
            <p:sp>
              <p:nvSpPr>
                <p:cNvPr id="459" name="Oval 541"/>
                <p:cNvSpPr>
                  <a:spLocks noChangeArrowheads="1"/>
                </p:cNvSpPr>
                <p:nvPr/>
              </p:nvSpPr>
              <p:spPr bwMode="auto">
                <a:xfrm>
                  <a:off x="1662" y="1730"/>
                  <a:ext cx="20" cy="24"/>
                </a:xfrm>
                <a:prstGeom prst="ellipse">
                  <a:avLst/>
                </a:prstGeom>
                <a:solidFill>
                  <a:srgbClr val="F2F200"/>
                </a:solidFill>
                <a:ln w="9525">
                  <a:noFill/>
                  <a:round/>
                  <a:headEnd/>
                  <a:tailEnd/>
                </a:ln>
              </p:spPr>
              <p:txBody>
                <a:bodyPr/>
                <a:lstStyle/>
                <a:p>
                  <a:endParaRPr lang="el-GR"/>
                </a:p>
              </p:txBody>
            </p:sp>
            <p:sp>
              <p:nvSpPr>
                <p:cNvPr id="460" name="Oval 542"/>
                <p:cNvSpPr>
                  <a:spLocks noChangeArrowheads="1"/>
                </p:cNvSpPr>
                <p:nvPr/>
              </p:nvSpPr>
              <p:spPr bwMode="auto">
                <a:xfrm>
                  <a:off x="1664" y="1732"/>
                  <a:ext cx="16" cy="20"/>
                </a:xfrm>
                <a:prstGeom prst="ellipse">
                  <a:avLst/>
                </a:prstGeom>
                <a:solidFill>
                  <a:srgbClr val="F5F500"/>
                </a:solidFill>
                <a:ln w="9525">
                  <a:noFill/>
                  <a:round/>
                  <a:headEnd/>
                  <a:tailEnd/>
                </a:ln>
              </p:spPr>
              <p:txBody>
                <a:bodyPr/>
                <a:lstStyle/>
                <a:p>
                  <a:endParaRPr lang="el-GR"/>
                </a:p>
              </p:txBody>
            </p:sp>
            <p:sp>
              <p:nvSpPr>
                <p:cNvPr id="461" name="Oval 543"/>
                <p:cNvSpPr>
                  <a:spLocks noChangeArrowheads="1"/>
                </p:cNvSpPr>
                <p:nvPr/>
              </p:nvSpPr>
              <p:spPr bwMode="auto">
                <a:xfrm>
                  <a:off x="1666" y="1734"/>
                  <a:ext cx="14" cy="16"/>
                </a:xfrm>
                <a:prstGeom prst="ellipse">
                  <a:avLst/>
                </a:prstGeom>
                <a:solidFill>
                  <a:srgbClr val="F8F800"/>
                </a:solidFill>
                <a:ln w="9525">
                  <a:noFill/>
                  <a:round/>
                  <a:headEnd/>
                  <a:tailEnd/>
                </a:ln>
              </p:spPr>
              <p:txBody>
                <a:bodyPr/>
                <a:lstStyle/>
                <a:p>
                  <a:endParaRPr lang="el-GR"/>
                </a:p>
              </p:txBody>
            </p:sp>
            <p:sp>
              <p:nvSpPr>
                <p:cNvPr id="462" name="Oval 544"/>
                <p:cNvSpPr>
                  <a:spLocks noChangeArrowheads="1"/>
                </p:cNvSpPr>
                <p:nvPr/>
              </p:nvSpPr>
              <p:spPr bwMode="auto">
                <a:xfrm>
                  <a:off x="1666" y="1736"/>
                  <a:ext cx="12" cy="14"/>
                </a:xfrm>
                <a:prstGeom prst="ellipse">
                  <a:avLst/>
                </a:prstGeom>
                <a:solidFill>
                  <a:srgbClr val="FBFB00"/>
                </a:solidFill>
                <a:ln w="9525">
                  <a:noFill/>
                  <a:round/>
                  <a:headEnd/>
                  <a:tailEnd/>
                </a:ln>
              </p:spPr>
              <p:txBody>
                <a:bodyPr/>
                <a:lstStyle/>
                <a:p>
                  <a:endParaRPr lang="el-GR"/>
                </a:p>
              </p:txBody>
            </p:sp>
            <p:sp>
              <p:nvSpPr>
                <p:cNvPr id="463" name="Oval 545"/>
                <p:cNvSpPr>
                  <a:spLocks noChangeArrowheads="1"/>
                </p:cNvSpPr>
                <p:nvPr/>
              </p:nvSpPr>
              <p:spPr bwMode="auto">
                <a:xfrm>
                  <a:off x="1668" y="1738"/>
                  <a:ext cx="10" cy="10"/>
                </a:xfrm>
                <a:prstGeom prst="ellipse">
                  <a:avLst/>
                </a:prstGeom>
                <a:solidFill>
                  <a:srgbClr val="FCFC00"/>
                </a:solidFill>
                <a:ln w="9525">
                  <a:noFill/>
                  <a:round/>
                  <a:headEnd/>
                  <a:tailEnd/>
                </a:ln>
              </p:spPr>
              <p:txBody>
                <a:bodyPr/>
                <a:lstStyle/>
                <a:p>
                  <a:endParaRPr lang="el-GR"/>
                </a:p>
              </p:txBody>
            </p:sp>
            <p:sp>
              <p:nvSpPr>
                <p:cNvPr id="464" name="Oval 546"/>
                <p:cNvSpPr>
                  <a:spLocks noChangeArrowheads="1"/>
                </p:cNvSpPr>
                <p:nvPr/>
              </p:nvSpPr>
              <p:spPr bwMode="auto">
                <a:xfrm>
                  <a:off x="1670" y="1740"/>
                  <a:ext cx="6" cy="6"/>
                </a:xfrm>
                <a:prstGeom prst="ellipse">
                  <a:avLst/>
                </a:prstGeom>
                <a:solidFill>
                  <a:srgbClr val="FEFE00"/>
                </a:solidFill>
                <a:ln w="9525">
                  <a:noFill/>
                  <a:round/>
                  <a:headEnd/>
                  <a:tailEnd/>
                </a:ln>
              </p:spPr>
              <p:txBody>
                <a:bodyPr/>
                <a:lstStyle/>
                <a:p>
                  <a:endParaRPr lang="el-GR"/>
                </a:p>
              </p:txBody>
            </p:sp>
          </p:grpSp>
          <p:sp>
            <p:nvSpPr>
              <p:cNvPr id="452" name="Oval 547"/>
              <p:cNvSpPr>
                <a:spLocks noChangeArrowheads="1"/>
              </p:cNvSpPr>
              <p:nvPr/>
            </p:nvSpPr>
            <p:spPr bwMode="auto">
              <a:xfrm>
                <a:off x="1654" y="1716"/>
                <a:ext cx="36" cy="50"/>
              </a:xfrm>
              <a:prstGeom prst="ellipse">
                <a:avLst/>
              </a:prstGeom>
              <a:noFill/>
              <a:ln w="12700">
                <a:solidFill>
                  <a:srgbClr val="00FFFF"/>
                </a:solidFill>
                <a:round/>
                <a:headEnd/>
                <a:tailEnd/>
              </a:ln>
            </p:spPr>
            <p:txBody>
              <a:bodyPr/>
              <a:lstStyle/>
              <a:p>
                <a:endParaRPr lang="el-GR"/>
              </a:p>
            </p:txBody>
          </p:sp>
        </p:grpSp>
        <p:grpSp>
          <p:nvGrpSpPr>
            <p:cNvPr id="270" name="Group 548"/>
            <p:cNvGrpSpPr>
              <a:grpSpLocks/>
            </p:cNvGrpSpPr>
            <p:nvPr/>
          </p:nvGrpSpPr>
          <p:grpSpPr bwMode="auto">
            <a:xfrm>
              <a:off x="1020" y="1284"/>
              <a:ext cx="152" cy="186"/>
              <a:chOff x="1020" y="1284"/>
              <a:chExt cx="152" cy="186"/>
            </a:xfrm>
          </p:grpSpPr>
          <p:grpSp>
            <p:nvGrpSpPr>
              <p:cNvPr id="423" name="Group 549"/>
              <p:cNvGrpSpPr>
                <a:grpSpLocks/>
              </p:cNvGrpSpPr>
              <p:nvPr/>
            </p:nvGrpSpPr>
            <p:grpSpPr bwMode="auto">
              <a:xfrm>
                <a:off x="1020" y="1284"/>
                <a:ext cx="152" cy="186"/>
                <a:chOff x="1020" y="1284"/>
                <a:chExt cx="152" cy="186"/>
              </a:xfrm>
            </p:grpSpPr>
            <p:sp>
              <p:nvSpPr>
                <p:cNvPr id="425" name="Oval 550"/>
                <p:cNvSpPr>
                  <a:spLocks noChangeArrowheads="1"/>
                </p:cNvSpPr>
                <p:nvPr/>
              </p:nvSpPr>
              <p:spPr bwMode="auto">
                <a:xfrm>
                  <a:off x="1020" y="1284"/>
                  <a:ext cx="152" cy="186"/>
                </a:xfrm>
                <a:prstGeom prst="ellipse">
                  <a:avLst/>
                </a:prstGeom>
                <a:solidFill>
                  <a:srgbClr val="00BAE5"/>
                </a:solidFill>
                <a:ln w="9525">
                  <a:noFill/>
                  <a:round/>
                  <a:headEnd/>
                  <a:tailEnd/>
                </a:ln>
              </p:spPr>
              <p:txBody>
                <a:bodyPr/>
                <a:lstStyle/>
                <a:p>
                  <a:endParaRPr lang="el-GR"/>
                </a:p>
              </p:txBody>
            </p:sp>
            <p:sp>
              <p:nvSpPr>
                <p:cNvPr id="426" name="Oval 551"/>
                <p:cNvSpPr>
                  <a:spLocks noChangeArrowheads="1"/>
                </p:cNvSpPr>
                <p:nvPr/>
              </p:nvSpPr>
              <p:spPr bwMode="auto">
                <a:xfrm>
                  <a:off x="1024" y="1290"/>
                  <a:ext cx="144" cy="174"/>
                </a:xfrm>
                <a:prstGeom prst="ellipse">
                  <a:avLst/>
                </a:prstGeom>
                <a:solidFill>
                  <a:srgbClr val="00BAE5"/>
                </a:solidFill>
                <a:ln w="9525">
                  <a:noFill/>
                  <a:round/>
                  <a:headEnd/>
                  <a:tailEnd/>
                </a:ln>
              </p:spPr>
              <p:txBody>
                <a:bodyPr/>
                <a:lstStyle/>
                <a:p>
                  <a:endParaRPr lang="el-GR"/>
                </a:p>
              </p:txBody>
            </p:sp>
            <p:sp>
              <p:nvSpPr>
                <p:cNvPr id="427" name="Oval 552"/>
                <p:cNvSpPr>
                  <a:spLocks noChangeArrowheads="1"/>
                </p:cNvSpPr>
                <p:nvPr/>
              </p:nvSpPr>
              <p:spPr bwMode="auto">
                <a:xfrm>
                  <a:off x="1028" y="1294"/>
                  <a:ext cx="136" cy="166"/>
                </a:xfrm>
                <a:prstGeom prst="ellipse">
                  <a:avLst/>
                </a:prstGeom>
                <a:solidFill>
                  <a:srgbClr val="00BAE5"/>
                </a:solidFill>
                <a:ln w="9525">
                  <a:noFill/>
                  <a:round/>
                  <a:headEnd/>
                  <a:tailEnd/>
                </a:ln>
              </p:spPr>
              <p:txBody>
                <a:bodyPr/>
                <a:lstStyle/>
                <a:p>
                  <a:endParaRPr lang="el-GR"/>
                </a:p>
              </p:txBody>
            </p:sp>
            <p:sp>
              <p:nvSpPr>
                <p:cNvPr id="428" name="Oval 553"/>
                <p:cNvSpPr>
                  <a:spLocks noChangeArrowheads="1"/>
                </p:cNvSpPr>
                <p:nvPr/>
              </p:nvSpPr>
              <p:spPr bwMode="auto">
                <a:xfrm>
                  <a:off x="1030" y="1296"/>
                  <a:ext cx="132" cy="162"/>
                </a:xfrm>
                <a:prstGeom prst="ellipse">
                  <a:avLst/>
                </a:prstGeom>
                <a:solidFill>
                  <a:srgbClr val="00BBE6"/>
                </a:solidFill>
                <a:ln w="9525">
                  <a:noFill/>
                  <a:round/>
                  <a:headEnd/>
                  <a:tailEnd/>
                </a:ln>
              </p:spPr>
              <p:txBody>
                <a:bodyPr/>
                <a:lstStyle/>
                <a:p>
                  <a:endParaRPr lang="el-GR"/>
                </a:p>
              </p:txBody>
            </p:sp>
            <p:sp>
              <p:nvSpPr>
                <p:cNvPr id="429" name="Oval 554"/>
                <p:cNvSpPr>
                  <a:spLocks noChangeArrowheads="1"/>
                </p:cNvSpPr>
                <p:nvPr/>
              </p:nvSpPr>
              <p:spPr bwMode="auto">
                <a:xfrm>
                  <a:off x="1034" y="1300"/>
                  <a:ext cx="124" cy="154"/>
                </a:xfrm>
                <a:prstGeom prst="ellipse">
                  <a:avLst/>
                </a:prstGeom>
                <a:solidFill>
                  <a:srgbClr val="00BBE6"/>
                </a:solidFill>
                <a:ln w="9525">
                  <a:noFill/>
                  <a:round/>
                  <a:headEnd/>
                  <a:tailEnd/>
                </a:ln>
              </p:spPr>
              <p:txBody>
                <a:bodyPr/>
                <a:lstStyle/>
                <a:p>
                  <a:endParaRPr lang="el-GR"/>
                </a:p>
              </p:txBody>
            </p:sp>
            <p:sp>
              <p:nvSpPr>
                <p:cNvPr id="430" name="Oval 555"/>
                <p:cNvSpPr>
                  <a:spLocks noChangeArrowheads="1"/>
                </p:cNvSpPr>
                <p:nvPr/>
              </p:nvSpPr>
              <p:spPr bwMode="auto">
                <a:xfrm>
                  <a:off x="1036" y="1304"/>
                  <a:ext cx="120" cy="146"/>
                </a:xfrm>
                <a:prstGeom prst="ellipse">
                  <a:avLst/>
                </a:prstGeom>
                <a:solidFill>
                  <a:srgbClr val="00BCE7"/>
                </a:solidFill>
                <a:ln w="9525">
                  <a:noFill/>
                  <a:round/>
                  <a:headEnd/>
                  <a:tailEnd/>
                </a:ln>
              </p:spPr>
              <p:txBody>
                <a:bodyPr/>
                <a:lstStyle/>
                <a:p>
                  <a:endParaRPr lang="el-GR"/>
                </a:p>
              </p:txBody>
            </p:sp>
            <p:sp>
              <p:nvSpPr>
                <p:cNvPr id="431" name="Oval 556"/>
                <p:cNvSpPr>
                  <a:spLocks noChangeArrowheads="1"/>
                </p:cNvSpPr>
                <p:nvPr/>
              </p:nvSpPr>
              <p:spPr bwMode="auto">
                <a:xfrm>
                  <a:off x="1038" y="1308"/>
                  <a:ext cx="114" cy="140"/>
                </a:xfrm>
                <a:prstGeom prst="ellipse">
                  <a:avLst/>
                </a:prstGeom>
                <a:solidFill>
                  <a:srgbClr val="00BCE8"/>
                </a:solidFill>
                <a:ln w="9525">
                  <a:noFill/>
                  <a:round/>
                  <a:headEnd/>
                  <a:tailEnd/>
                </a:ln>
              </p:spPr>
              <p:txBody>
                <a:bodyPr/>
                <a:lstStyle/>
                <a:p>
                  <a:endParaRPr lang="el-GR"/>
                </a:p>
              </p:txBody>
            </p:sp>
            <p:sp>
              <p:nvSpPr>
                <p:cNvPr id="432" name="Oval 557"/>
                <p:cNvSpPr>
                  <a:spLocks noChangeArrowheads="1"/>
                </p:cNvSpPr>
                <p:nvPr/>
              </p:nvSpPr>
              <p:spPr bwMode="auto">
                <a:xfrm>
                  <a:off x="1042" y="1310"/>
                  <a:ext cx="110" cy="136"/>
                </a:xfrm>
                <a:prstGeom prst="ellipse">
                  <a:avLst/>
                </a:prstGeom>
                <a:solidFill>
                  <a:srgbClr val="00BDE9"/>
                </a:solidFill>
                <a:ln w="9525">
                  <a:noFill/>
                  <a:round/>
                  <a:headEnd/>
                  <a:tailEnd/>
                </a:ln>
              </p:spPr>
              <p:txBody>
                <a:bodyPr/>
                <a:lstStyle/>
                <a:p>
                  <a:endParaRPr lang="el-GR"/>
                </a:p>
              </p:txBody>
            </p:sp>
            <p:sp>
              <p:nvSpPr>
                <p:cNvPr id="433" name="Oval 558"/>
                <p:cNvSpPr>
                  <a:spLocks noChangeArrowheads="1"/>
                </p:cNvSpPr>
                <p:nvPr/>
              </p:nvSpPr>
              <p:spPr bwMode="auto">
                <a:xfrm>
                  <a:off x="1044" y="1314"/>
                  <a:ext cx="104" cy="128"/>
                </a:xfrm>
                <a:prstGeom prst="ellipse">
                  <a:avLst/>
                </a:prstGeom>
                <a:solidFill>
                  <a:srgbClr val="00BEEA"/>
                </a:solidFill>
                <a:ln w="9525">
                  <a:noFill/>
                  <a:round/>
                  <a:headEnd/>
                  <a:tailEnd/>
                </a:ln>
              </p:spPr>
              <p:txBody>
                <a:bodyPr/>
                <a:lstStyle/>
                <a:p>
                  <a:endParaRPr lang="el-GR"/>
                </a:p>
              </p:txBody>
            </p:sp>
            <p:sp>
              <p:nvSpPr>
                <p:cNvPr id="434" name="Oval 559"/>
                <p:cNvSpPr>
                  <a:spLocks noChangeArrowheads="1"/>
                </p:cNvSpPr>
                <p:nvPr/>
              </p:nvSpPr>
              <p:spPr bwMode="auto">
                <a:xfrm>
                  <a:off x="1048" y="1318"/>
                  <a:ext cx="98" cy="120"/>
                </a:xfrm>
                <a:prstGeom prst="ellipse">
                  <a:avLst/>
                </a:prstGeom>
                <a:solidFill>
                  <a:srgbClr val="00BFEC"/>
                </a:solidFill>
                <a:ln w="9525">
                  <a:noFill/>
                  <a:round/>
                  <a:headEnd/>
                  <a:tailEnd/>
                </a:ln>
              </p:spPr>
              <p:txBody>
                <a:bodyPr/>
                <a:lstStyle/>
                <a:p>
                  <a:endParaRPr lang="el-GR"/>
                </a:p>
              </p:txBody>
            </p:sp>
            <p:sp>
              <p:nvSpPr>
                <p:cNvPr id="435" name="Oval 560"/>
                <p:cNvSpPr>
                  <a:spLocks noChangeArrowheads="1"/>
                </p:cNvSpPr>
                <p:nvPr/>
              </p:nvSpPr>
              <p:spPr bwMode="auto">
                <a:xfrm>
                  <a:off x="1050" y="1322"/>
                  <a:ext cx="94" cy="112"/>
                </a:xfrm>
                <a:prstGeom prst="ellipse">
                  <a:avLst/>
                </a:prstGeom>
                <a:solidFill>
                  <a:srgbClr val="00C0ED"/>
                </a:solidFill>
                <a:ln w="9525">
                  <a:noFill/>
                  <a:round/>
                  <a:headEnd/>
                  <a:tailEnd/>
                </a:ln>
              </p:spPr>
              <p:txBody>
                <a:bodyPr/>
                <a:lstStyle/>
                <a:p>
                  <a:endParaRPr lang="el-GR"/>
                </a:p>
              </p:txBody>
            </p:sp>
            <p:sp>
              <p:nvSpPr>
                <p:cNvPr id="436" name="Oval 561"/>
                <p:cNvSpPr>
                  <a:spLocks noChangeArrowheads="1"/>
                </p:cNvSpPr>
                <p:nvPr/>
              </p:nvSpPr>
              <p:spPr bwMode="auto">
                <a:xfrm>
                  <a:off x="1052" y="1324"/>
                  <a:ext cx="88" cy="108"/>
                </a:xfrm>
                <a:prstGeom prst="ellipse">
                  <a:avLst/>
                </a:prstGeom>
                <a:solidFill>
                  <a:srgbClr val="00C2EF"/>
                </a:solidFill>
                <a:ln w="9525">
                  <a:noFill/>
                  <a:round/>
                  <a:headEnd/>
                  <a:tailEnd/>
                </a:ln>
              </p:spPr>
              <p:txBody>
                <a:bodyPr/>
                <a:lstStyle/>
                <a:p>
                  <a:endParaRPr lang="el-GR"/>
                </a:p>
              </p:txBody>
            </p:sp>
            <p:sp>
              <p:nvSpPr>
                <p:cNvPr id="437" name="Oval 562"/>
                <p:cNvSpPr>
                  <a:spLocks noChangeArrowheads="1"/>
                </p:cNvSpPr>
                <p:nvPr/>
              </p:nvSpPr>
              <p:spPr bwMode="auto">
                <a:xfrm>
                  <a:off x="1056" y="1328"/>
                  <a:ext cx="82" cy="100"/>
                </a:xfrm>
                <a:prstGeom prst="ellipse">
                  <a:avLst/>
                </a:prstGeom>
                <a:solidFill>
                  <a:srgbClr val="00C3F0"/>
                </a:solidFill>
                <a:ln w="9525">
                  <a:noFill/>
                  <a:round/>
                  <a:headEnd/>
                  <a:tailEnd/>
                </a:ln>
              </p:spPr>
              <p:txBody>
                <a:bodyPr/>
                <a:lstStyle/>
                <a:p>
                  <a:endParaRPr lang="el-GR"/>
                </a:p>
              </p:txBody>
            </p:sp>
            <p:sp>
              <p:nvSpPr>
                <p:cNvPr id="438" name="Oval 563"/>
                <p:cNvSpPr>
                  <a:spLocks noChangeArrowheads="1"/>
                </p:cNvSpPr>
                <p:nvPr/>
              </p:nvSpPr>
              <p:spPr bwMode="auto">
                <a:xfrm>
                  <a:off x="1058" y="1332"/>
                  <a:ext cx="76" cy="92"/>
                </a:xfrm>
                <a:prstGeom prst="ellipse">
                  <a:avLst/>
                </a:prstGeom>
                <a:solidFill>
                  <a:srgbClr val="00C4F2"/>
                </a:solidFill>
                <a:ln w="9525">
                  <a:noFill/>
                  <a:round/>
                  <a:headEnd/>
                  <a:tailEnd/>
                </a:ln>
              </p:spPr>
              <p:txBody>
                <a:bodyPr/>
                <a:lstStyle/>
                <a:p>
                  <a:endParaRPr lang="el-GR"/>
                </a:p>
              </p:txBody>
            </p:sp>
            <p:sp>
              <p:nvSpPr>
                <p:cNvPr id="439" name="Oval 564"/>
                <p:cNvSpPr>
                  <a:spLocks noChangeArrowheads="1"/>
                </p:cNvSpPr>
                <p:nvPr/>
              </p:nvSpPr>
              <p:spPr bwMode="auto">
                <a:xfrm>
                  <a:off x="1062" y="1336"/>
                  <a:ext cx="70" cy="84"/>
                </a:xfrm>
                <a:prstGeom prst="ellipse">
                  <a:avLst/>
                </a:prstGeom>
                <a:solidFill>
                  <a:srgbClr val="00C6F3"/>
                </a:solidFill>
                <a:ln w="9525">
                  <a:noFill/>
                  <a:round/>
                  <a:headEnd/>
                  <a:tailEnd/>
                </a:ln>
              </p:spPr>
              <p:txBody>
                <a:bodyPr/>
                <a:lstStyle/>
                <a:p>
                  <a:endParaRPr lang="el-GR"/>
                </a:p>
              </p:txBody>
            </p:sp>
            <p:sp>
              <p:nvSpPr>
                <p:cNvPr id="440" name="Oval 565"/>
                <p:cNvSpPr>
                  <a:spLocks noChangeArrowheads="1"/>
                </p:cNvSpPr>
                <p:nvPr/>
              </p:nvSpPr>
              <p:spPr bwMode="auto">
                <a:xfrm>
                  <a:off x="1064" y="1338"/>
                  <a:ext cx="64" cy="80"/>
                </a:xfrm>
                <a:prstGeom prst="ellipse">
                  <a:avLst/>
                </a:prstGeom>
                <a:solidFill>
                  <a:srgbClr val="00C7F5"/>
                </a:solidFill>
                <a:ln w="9525">
                  <a:noFill/>
                  <a:round/>
                  <a:headEnd/>
                  <a:tailEnd/>
                </a:ln>
              </p:spPr>
              <p:txBody>
                <a:bodyPr/>
                <a:lstStyle/>
                <a:p>
                  <a:endParaRPr lang="el-GR"/>
                </a:p>
              </p:txBody>
            </p:sp>
            <p:sp>
              <p:nvSpPr>
                <p:cNvPr id="441" name="Oval 566"/>
                <p:cNvSpPr>
                  <a:spLocks noChangeArrowheads="1"/>
                </p:cNvSpPr>
                <p:nvPr/>
              </p:nvSpPr>
              <p:spPr bwMode="auto">
                <a:xfrm>
                  <a:off x="1066" y="1342"/>
                  <a:ext cx="60" cy="72"/>
                </a:xfrm>
                <a:prstGeom prst="ellipse">
                  <a:avLst/>
                </a:prstGeom>
                <a:solidFill>
                  <a:srgbClr val="00C8F6"/>
                </a:solidFill>
                <a:ln w="9525">
                  <a:noFill/>
                  <a:round/>
                  <a:headEnd/>
                  <a:tailEnd/>
                </a:ln>
              </p:spPr>
              <p:txBody>
                <a:bodyPr/>
                <a:lstStyle/>
                <a:p>
                  <a:endParaRPr lang="el-GR"/>
                </a:p>
              </p:txBody>
            </p:sp>
            <p:sp>
              <p:nvSpPr>
                <p:cNvPr id="442" name="Oval 567"/>
                <p:cNvSpPr>
                  <a:spLocks noChangeArrowheads="1"/>
                </p:cNvSpPr>
                <p:nvPr/>
              </p:nvSpPr>
              <p:spPr bwMode="auto">
                <a:xfrm>
                  <a:off x="1070" y="1346"/>
                  <a:ext cx="52" cy="64"/>
                </a:xfrm>
                <a:prstGeom prst="ellipse">
                  <a:avLst/>
                </a:prstGeom>
                <a:solidFill>
                  <a:srgbClr val="00C9F8"/>
                </a:solidFill>
                <a:ln w="9525">
                  <a:noFill/>
                  <a:round/>
                  <a:headEnd/>
                  <a:tailEnd/>
                </a:ln>
              </p:spPr>
              <p:txBody>
                <a:bodyPr/>
                <a:lstStyle/>
                <a:p>
                  <a:endParaRPr lang="el-GR"/>
                </a:p>
              </p:txBody>
            </p:sp>
            <p:sp>
              <p:nvSpPr>
                <p:cNvPr id="443" name="Oval 568"/>
                <p:cNvSpPr>
                  <a:spLocks noChangeArrowheads="1"/>
                </p:cNvSpPr>
                <p:nvPr/>
              </p:nvSpPr>
              <p:spPr bwMode="auto">
                <a:xfrm>
                  <a:off x="1072" y="1350"/>
                  <a:ext cx="48" cy="56"/>
                </a:xfrm>
                <a:prstGeom prst="ellipse">
                  <a:avLst/>
                </a:prstGeom>
                <a:solidFill>
                  <a:srgbClr val="00CAF9"/>
                </a:solidFill>
                <a:ln w="9525">
                  <a:noFill/>
                  <a:round/>
                  <a:headEnd/>
                  <a:tailEnd/>
                </a:ln>
              </p:spPr>
              <p:txBody>
                <a:bodyPr/>
                <a:lstStyle/>
                <a:p>
                  <a:endParaRPr lang="el-GR"/>
                </a:p>
              </p:txBody>
            </p:sp>
            <p:sp>
              <p:nvSpPr>
                <p:cNvPr id="444" name="Oval 569"/>
                <p:cNvSpPr>
                  <a:spLocks noChangeArrowheads="1"/>
                </p:cNvSpPr>
                <p:nvPr/>
              </p:nvSpPr>
              <p:spPr bwMode="auto">
                <a:xfrm>
                  <a:off x="1076" y="1352"/>
                  <a:ext cx="42" cy="52"/>
                </a:xfrm>
                <a:prstGeom prst="ellipse">
                  <a:avLst/>
                </a:prstGeom>
                <a:solidFill>
                  <a:srgbClr val="00CBFA"/>
                </a:solidFill>
                <a:ln w="9525">
                  <a:noFill/>
                  <a:round/>
                  <a:headEnd/>
                  <a:tailEnd/>
                </a:ln>
              </p:spPr>
              <p:txBody>
                <a:bodyPr/>
                <a:lstStyle/>
                <a:p>
                  <a:endParaRPr lang="el-GR"/>
                </a:p>
              </p:txBody>
            </p:sp>
            <p:sp>
              <p:nvSpPr>
                <p:cNvPr id="445" name="Oval 570"/>
                <p:cNvSpPr>
                  <a:spLocks noChangeArrowheads="1"/>
                </p:cNvSpPr>
                <p:nvPr/>
              </p:nvSpPr>
              <p:spPr bwMode="auto">
                <a:xfrm>
                  <a:off x="1078" y="1356"/>
                  <a:ext cx="38" cy="46"/>
                </a:xfrm>
                <a:prstGeom prst="ellipse">
                  <a:avLst/>
                </a:prstGeom>
                <a:solidFill>
                  <a:srgbClr val="00CCFB"/>
                </a:solidFill>
                <a:ln w="9525">
                  <a:noFill/>
                  <a:round/>
                  <a:headEnd/>
                  <a:tailEnd/>
                </a:ln>
              </p:spPr>
              <p:txBody>
                <a:bodyPr/>
                <a:lstStyle/>
                <a:p>
                  <a:endParaRPr lang="el-GR"/>
                </a:p>
              </p:txBody>
            </p:sp>
            <p:sp>
              <p:nvSpPr>
                <p:cNvPr id="446" name="Oval 571"/>
                <p:cNvSpPr>
                  <a:spLocks noChangeArrowheads="1"/>
                </p:cNvSpPr>
                <p:nvPr/>
              </p:nvSpPr>
              <p:spPr bwMode="auto">
                <a:xfrm>
                  <a:off x="1080" y="1360"/>
                  <a:ext cx="34" cy="38"/>
                </a:xfrm>
                <a:prstGeom prst="ellipse">
                  <a:avLst/>
                </a:prstGeom>
                <a:solidFill>
                  <a:srgbClr val="00CCFC"/>
                </a:solidFill>
                <a:ln w="9525">
                  <a:noFill/>
                  <a:round/>
                  <a:headEnd/>
                  <a:tailEnd/>
                </a:ln>
              </p:spPr>
              <p:txBody>
                <a:bodyPr/>
                <a:lstStyle/>
                <a:p>
                  <a:endParaRPr lang="el-GR"/>
                </a:p>
              </p:txBody>
            </p:sp>
            <p:sp>
              <p:nvSpPr>
                <p:cNvPr id="447" name="Oval 572"/>
                <p:cNvSpPr>
                  <a:spLocks noChangeArrowheads="1"/>
                </p:cNvSpPr>
                <p:nvPr/>
              </p:nvSpPr>
              <p:spPr bwMode="auto">
                <a:xfrm>
                  <a:off x="1084" y="1364"/>
                  <a:ext cx="26" cy="30"/>
                </a:xfrm>
                <a:prstGeom prst="ellipse">
                  <a:avLst/>
                </a:prstGeom>
                <a:solidFill>
                  <a:srgbClr val="00CDFD"/>
                </a:solidFill>
                <a:ln w="9525">
                  <a:noFill/>
                  <a:round/>
                  <a:headEnd/>
                  <a:tailEnd/>
                </a:ln>
              </p:spPr>
              <p:txBody>
                <a:bodyPr/>
                <a:lstStyle/>
                <a:p>
                  <a:endParaRPr lang="el-GR"/>
                </a:p>
              </p:txBody>
            </p:sp>
            <p:sp>
              <p:nvSpPr>
                <p:cNvPr id="448" name="Oval 573"/>
                <p:cNvSpPr>
                  <a:spLocks noChangeArrowheads="1"/>
                </p:cNvSpPr>
                <p:nvPr/>
              </p:nvSpPr>
              <p:spPr bwMode="auto">
                <a:xfrm>
                  <a:off x="1086" y="1366"/>
                  <a:ext cx="22" cy="26"/>
                </a:xfrm>
                <a:prstGeom prst="ellipse">
                  <a:avLst/>
                </a:prstGeom>
                <a:solidFill>
                  <a:srgbClr val="00CEFD"/>
                </a:solidFill>
                <a:ln w="9525">
                  <a:noFill/>
                  <a:round/>
                  <a:headEnd/>
                  <a:tailEnd/>
                </a:ln>
              </p:spPr>
              <p:txBody>
                <a:bodyPr/>
                <a:lstStyle/>
                <a:p>
                  <a:endParaRPr lang="el-GR"/>
                </a:p>
              </p:txBody>
            </p:sp>
            <p:sp>
              <p:nvSpPr>
                <p:cNvPr id="449" name="Oval 574"/>
                <p:cNvSpPr>
                  <a:spLocks noChangeArrowheads="1"/>
                </p:cNvSpPr>
                <p:nvPr/>
              </p:nvSpPr>
              <p:spPr bwMode="auto">
                <a:xfrm>
                  <a:off x="1090" y="1370"/>
                  <a:ext cx="14" cy="18"/>
                </a:xfrm>
                <a:prstGeom prst="ellipse">
                  <a:avLst/>
                </a:prstGeom>
                <a:solidFill>
                  <a:srgbClr val="00CEFE"/>
                </a:solidFill>
                <a:ln w="9525">
                  <a:noFill/>
                  <a:round/>
                  <a:headEnd/>
                  <a:tailEnd/>
                </a:ln>
              </p:spPr>
              <p:txBody>
                <a:bodyPr/>
                <a:lstStyle/>
                <a:p>
                  <a:endParaRPr lang="el-GR"/>
                </a:p>
              </p:txBody>
            </p:sp>
            <p:sp>
              <p:nvSpPr>
                <p:cNvPr id="450" name="Oval 575"/>
                <p:cNvSpPr>
                  <a:spLocks noChangeArrowheads="1"/>
                </p:cNvSpPr>
                <p:nvPr/>
              </p:nvSpPr>
              <p:spPr bwMode="auto">
                <a:xfrm>
                  <a:off x="1092" y="1374"/>
                  <a:ext cx="10" cy="10"/>
                </a:xfrm>
                <a:prstGeom prst="ellipse">
                  <a:avLst/>
                </a:prstGeom>
                <a:solidFill>
                  <a:srgbClr val="00CEFE"/>
                </a:solidFill>
                <a:ln w="9525">
                  <a:noFill/>
                  <a:round/>
                  <a:headEnd/>
                  <a:tailEnd/>
                </a:ln>
              </p:spPr>
              <p:txBody>
                <a:bodyPr/>
                <a:lstStyle/>
                <a:p>
                  <a:endParaRPr lang="el-GR"/>
                </a:p>
              </p:txBody>
            </p:sp>
          </p:grpSp>
          <p:sp>
            <p:nvSpPr>
              <p:cNvPr id="424" name="Oval 576"/>
              <p:cNvSpPr>
                <a:spLocks noChangeArrowheads="1"/>
              </p:cNvSpPr>
              <p:nvPr/>
            </p:nvSpPr>
            <p:spPr bwMode="auto">
              <a:xfrm>
                <a:off x="1020" y="1284"/>
                <a:ext cx="152" cy="186"/>
              </a:xfrm>
              <a:prstGeom prst="ellipse">
                <a:avLst/>
              </a:prstGeom>
              <a:noFill/>
              <a:ln w="12700">
                <a:solidFill>
                  <a:srgbClr val="00FFFF"/>
                </a:solidFill>
                <a:round/>
                <a:headEnd/>
                <a:tailEnd/>
              </a:ln>
            </p:spPr>
            <p:txBody>
              <a:bodyPr/>
              <a:lstStyle/>
              <a:p>
                <a:endParaRPr lang="el-GR"/>
              </a:p>
            </p:txBody>
          </p:sp>
        </p:grpSp>
        <p:grpSp>
          <p:nvGrpSpPr>
            <p:cNvPr id="271" name="Group 577"/>
            <p:cNvGrpSpPr>
              <a:grpSpLocks/>
            </p:cNvGrpSpPr>
            <p:nvPr/>
          </p:nvGrpSpPr>
          <p:grpSpPr bwMode="auto">
            <a:xfrm>
              <a:off x="1554" y="1292"/>
              <a:ext cx="36" cy="62"/>
              <a:chOff x="1554" y="1292"/>
              <a:chExt cx="36" cy="62"/>
            </a:xfrm>
          </p:grpSpPr>
          <p:grpSp>
            <p:nvGrpSpPr>
              <p:cNvPr id="406" name="Group 578"/>
              <p:cNvGrpSpPr>
                <a:grpSpLocks/>
              </p:cNvGrpSpPr>
              <p:nvPr/>
            </p:nvGrpSpPr>
            <p:grpSpPr bwMode="auto">
              <a:xfrm>
                <a:off x="1554" y="1292"/>
                <a:ext cx="36" cy="62"/>
                <a:chOff x="1554" y="1292"/>
                <a:chExt cx="36" cy="62"/>
              </a:xfrm>
            </p:grpSpPr>
            <p:sp>
              <p:nvSpPr>
                <p:cNvPr id="408" name="Oval 579"/>
                <p:cNvSpPr>
                  <a:spLocks noChangeArrowheads="1"/>
                </p:cNvSpPr>
                <p:nvPr/>
              </p:nvSpPr>
              <p:spPr bwMode="auto">
                <a:xfrm>
                  <a:off x="1554" y="1292"/>
                  <a:ext cx="36" cy="62"/>
                </a:xfrm>
                <a:prstGeom prst="ellipse">
                  <a:avLst/>
                </a:prstGeom>
                <a:solidFill>
                  <a:srgbClr val="E5E500"/>
                </a:solidFill>
                <a:ln w="9525">
                  <a:noFill/>
                  <a:round/>
                  <a:headEnd/>
                  <a:tailEnd/>
                </a:ln>
              </p:spPr>
              <p:txBody>
                <a:bodyPr/>
                <a:lstStyle/>
                <a:p>
                  <a:endParaRPr lang="el-GR"/>
                </a:p>
              </p:txBody>
            </p:sp>
            <p:sp>
              <p:nvSpPr>
                <p:cNvPr id="409" name="Oval 580"/>
                <p:cNvSpPr>
                  <a:spLocks noChangeArrowheads="1"/>
                </p:cNvSpPr>
                <p:nvPr/>
              </p:nvSpPr>
              <p:spPr bwMode="auto">
                <a:xfrm>
                  <a:off x="1556" y="1296"/>
                  <a:ext cx="32" cy="54"/>
                </a:xfrm>
                <a:prstGeom prst="ellipse">
                  <a:avLst/>
                </a:prstGeom>
                <a:solidFill>
                  <a:srgbClr val="E5E500"/>
                </a:solidFill>
                <a:ln w="9525">
                  <a:noFill/>
                  <a:round/>
                  <a:headEnd/>
                  <a:tailEnd/>
                </a:ln>
              </p:spPr>
              <p:txBody>
                <a:bodyPr/>
                <a:lstStyle/>
                <a:p>
                  <a:endParaRPr lang="el-GR"/>
                </a:p>
              </p:txBody>
            </p:sp>
            <p:sp>
              <p:nvSpPr>
                <p:cNvPr id="410" name="Oval 581"/>
                <p:cNvSpPr>
                  <a:spLocks noChangeArrowheads="1"/>
                </p:cNvSpPr>
                <p:nvPr/>
              </p:nvSpPr>
              <p:spPr bwMode="auto">
                <a:xfrm>
                  <a:off x="1556" y="1298"/>
                  <a:ext cx="32" cy="50"/>
                </a:xfrm>
                <a:prstGeom prst="ellipse">
                  <a:avLst/>
                </a:prstGeom>
                <a:solidFill>
                  <a:srgbClr val="E6E600"/>
                </a:solidFill>
                <a:ln w="9525">
                  <a:noFill/>
                  <a:round/>
                  <a:headEnd/>
                  <a:tailEnd/>
                </a:ln>
              </p:spPr>
              <p:txBody>
                <a:bodyPr/>
                <a:lstStyle/>
                <a:p>
                  <a:endParaRPr lang="el-GR"/>
                </a:p>
              </p:txBody>
            </p:sp>
            <p:sp>
              <p:nvSpPr>
                <p:cNvPr id="411" name="Oval 582"/>
                <p:cNvSpPr>
                  <a:spLocks noChangeArrowheads="1"/>
                </p:cNvSpPr>
                <p:nvPr/>
              </p:nvSpPr>
              <p:spPr bwMode="auto">
                <a:xfrm>
                  <a:off x="1558" y="1300"/>
                  <a:ext cx="28" cy="48"/>
                </a:xfrm>
                <a:prstGeom prst="ellipse">
                  <a:avLst/>
                </a:prstGeom>
                <a:solidFill>
                  <a:srgbClr val="E8E800"/>
                </a:solidFill>
                <a:ln w="9525">
                  <a:noFill/>
                  <a:round/>
                  <a:headEnd/>
                  <a:tailEnd/>
                </a:ln>
              </p:spPr>
              <p:txBody>
                <a:bodyPr/>
                <a:lstStyle/>
                <a:p>
                  <a:endParaRPr lang="el-GR"/>
                </a:p>
              </p:txBody>
            </p:sp>
            <p:sp>
              <p:nvSpPr>
                <p:cNvPr id="412" name="Oval 583"/>
                <p:cNvSpPr>
                  <a:spLocks noChangeArrowheads="1"/>
                </p:cNvSpPr>
                <p:nvPr/>
              </p:nvSpPr>
              <p:spPr bwMode="auto">
                <a:xfrm>
                  <a:off x="1558" y="1302"/>
                  <a:ext cx="28" cy="44"/>
                </a:xfrm>
                <a:prstGeom prst="ellipse">
                  <a:avLst/>
                </a:prstGeom>
                <a:solidFill>
                  <a:srgbClr val="E9E900"/>
                </a:solidFill>
                <a:ln w="9525">
                  <a:noFill/>
                  <a:round/>
                  <a:headEnd/>
                  <a:tailEnd/>
                </a:ln>
              </p:spPr>
              <p:txBody>
                <a:bodyPr/>
                <a:lstStyle/>
                <a:p>
                  <a:endParaRPr lang="el-GR"/>
                </a:p>
              </p:txBody>
            </p:sp>
            <p:sp>
              <p:nvSpPr>
                <p:cNvPr id="413" name="Oval 584"/>
                <p:cNvSpPr>
                  <a:spLocks noChangeArrowheads="1"/>
                </p:cNvSpPr>
                <p:nvPr/>
              </p:nvSpPr>
              <p:spPr bwMode="auto">
                <a:xfrm>
                  <a:off x="1560" y="1304"/>
                  <a:ext cx="26" cy="40"/>
                </a:xfrm>
                <a:prstGeom prst="ellipse">
                  <a:avLst/>
                </a:prstGeom>
                <a:solidFill>
                  <a:srgbClr val="EBEB00"/>
                </a:solidFill>
                <a:ln w="9525">
                  <a:noFill/>
                  <a:round/>
                  <a:headEnd/>
                  <a:tailEnd/>
                </a:ln>
              </p:spPr>
              <p:txBody>
                <a:bodyPr/>
                <a:lstStyle/>
                <a:p>
                  <a:endParaRPr lang="el-GR"/>
                </a:p>
              </p:txBody>
            </p:sp>
            <p:sp>
              <p:nvSpPr>
                <p:cNvPr id="414" name="Oval 585"/>
                <p:cNvSpPr>
                  <a:spLocks noChangeArrowheads="1"/>
                </p:cNvSpPr>
                <p:nvPr/>
              </p:nvSpPr>
              <p:spPr bwMode="auto">
                <a:xfrm>
                  <a:off x="1560" y="1306"/>
                  <a:ext cx="24" cy="36"/>
                </a:xfrm>
                <a:prstGeom prst="ellipse">
                  <a:avLst/>
                </a:prstGeom>
                <a:solidFill>
                  <a:srgbClr val="EEEE00"/>
                </a:solidFill>
                <a:ln w="9525">
                  <a:noFill/>
                  <a:round/>
                  <a:headEnd/>
                  <a:tailEnd/>
                </a:ln>
              </p:spPr>
              <p:txBody>
                <a:bodyPr/>
                <a:lstStyle/>
                <a:p>
                  <a:endParaRPr lang="el-GR"/>
                </a:p>
              </p:txBody>
            </p:sp>
            <p:sp>
              <p:nvSpPr>
                <p:cNvPr id="415" name="Oval 586"/>
                <p:cNvSpPr>
                  <a:spLocks noChangeArrowheads="1"/>
                </p:cNvSpPr>
                <p:nvPr/>
              </p:nvSpPr>
              <p:spPr bwMode="auto">
                <a:xfrm>
                  <a:off x="1562" y="1308"/>
                  <a:ext cx="20" cy="32"/>
                </a:xfrm>
                <a:prstGeom prst="ellipse">
                  <a:avLst/>
                </a:prstGeom>
                <a:solidFill>
                  <a:srgbClr val="F1F100"/>
                </a:solidFill>
                <a:ln w="9525">
                  <a:noFill/>
                  <a:round/>
                  <a:headEnd/>
                  <a:tailEnd/>
                </a:ln>
              </p:spPr>
              <p:txBody>
                <a:bodyPr/>
                <a:lstStyle/>
                <a:p>
                  <a:endParaRPr lang="el-GR"/>
                </a:p>
              </p:txBody>
            </p:sp>
            <p:sp>
              <p:nvSpPr>
                <p:cNvPr id="416" name="Oval 587"/>
                <p:cNvSpPr>
                  <a:spLocks noChangeArrowheads="1"/>
                </p:cNvSpPr>
                <p:nvPr/>
              </p:nvSpPr>
              <p:spPr bwMode="auto">
                <a:xfrm>
                  <a:off x="1564" y="1310"/>
                  <a:ext cx="18" cy="28"/>
                </a:xfrm>
                <a:prstGeom prst="ellipse">
                  <a:avLst/>
                </a:prstGeom>
                <a:solidFill>
                  <a:srgbClr val="F3F300"/>
                </a:solidFill>
                <a:ln w="9525">
                  <a:noFill/>
                  <a:round/>
                  <a:headEnd/>
                  <a:tailEnd/>
                </a:ln>
              </p:spPr>
              <p:txBody>
                <a:bodyPr/>
                <a:lstStyle/>
                <a:p>
                  <a:endParaRPr lang="el-GR"/>
                </a:p>
              </p:txBody>
            </p:sp>
            <p:sp>
              <p:nvSpPr>
                <p:cNvPr id="417" name="Oval 588"/>
                <p:cNvSpPr>
                  <a:spLocks noChangeArrowheads="1"/>
                </p:cNvSpPr>
                <p:nvPr/>
              </p:nvSpPr>
              <p:spPr bwMode="auto">
                <a:xfrm>
                  <a:off x="1564" y="1312"/>
                  <a:ext cx="16" cy="24"/>
                </a:xfrm>
                <a:prstGeom prst="ellipse">
                  <a:avLst/>
                </a:prstGeom>
                <a:solidFill>
                  <a:srgbClr val="F6F600"/>
                </a:solidFill>
                <a:ln w="9525">
                  <a:noFill/>
                  <a:round/>
                  <a:headEnd/>
                  <a:tailEnd/>
                </a:ln>
              </p:spPr>
              <p:txBody>
                <a:bodyPr/>
                <a:lstStyle/>
                <a:p>
                  <a:endParaRPr lang="el-GR"/>
                </a:p>
              </p:txBody>
            </p:sp>
            <p:sp>
              <p:nvSpPr>
                <p:cNvPr id="418" name="Oval 589"/>
                <p:cNvSpPr>
                  <a:spLocks noChangeArrowheads="1"/>
                </p:cNvSpPr>
                <p:nvPr/>
              </p:nvSpPr>
              <p:spPr bwMode="auto">
                <a:xfrm>
                  <a:off x="1566" y="1314"/>
                  <a:ext cx="14" cy="20"/>
                </a:xfrm>
                <a:prstGeom prst="ellipse">
                  <a:avLst/>
                </a:prstGeom>
                <a:solidFill>
                  <a:srgbClr val="F8F800"/>
                </a:solidFill>
                <a:ln w="9525">
                  <a:noFill/>
                  <a:round/>
                  <a:headEnd/>
                  <a:tailEnd/>
                </a:ln>
              </p:spPr>
              <p:txBody>
                <a:bodyPr/>
                <a:lstStyle/>
                <a:p>
                  <a:endParaRPr lang="el-GR"/>
                </a:p>
              </p:txBody>
            </p:sp>
            <p:sp>
              <p:nvSpPr>
                <p:cNvPr id="419" name="Oval 590"/>
                <p:cNvSpPr>
                  <a:spLocks noChangeArrowheads="1"/>
                </p:cNvSpPr>
                <p:nvPr/>
              </p:nvSpPr>
              <p:spPr bwMode="auto">
                <a:xfrm>
                  <a:off x="1566" y="1316"/>
                  <a:ext cx="12" cy="18"/>
                </a:xfrm>
                <a:prstGeom prst="ellipse">
                  <a:avLst/>
                </a:prstGeom>
                <a:solidFill>
                  <a:srgbClr val="FAFA00"/>
                </a:solidFill>
                <a:ln w="9525">
                  <a:noFill/>
                  <a:round/>
                  <a:headEnd/>
                  <a:tailEnd/>
                </a:ln>
              </p:spPr>
              <p:txBody>
                <a:bodyPr/>
                <a:lstStyle/>
                <a:p>
                  <a:endParaRPr lang="el-GR"/>
                </a:p>
              </p:txBody>
            </p:sp>
            <p:sp>
              <p:nvSpPr>
                <p:cNvPr id="420" name="Oval 591"/>
                <p:cNvSpPr>
                  <a:spLocks noChangeArrowheads="1"/>
                </p:cNvSpPr>
                <p:nvPr/>
              </p:nvSpPr>
              <p:spPr bwMode="auto">
                <a:xfrm>
                  <a:off x="1568" y="1318"/>
                  <a:ext cx="10" cy="14"/>
                </a:xfrm>
                <a:prstGeom prst="ellipse">
                  <a:avLst/>
                </a:prstGeom>
                <a:solidFill>
                  <a:srgbClr val="FCFC00"/>
                </a:solidFill>
                <a:ln w="9525">
                  <a:noFill/>
                  <a:round/>
                  <a:headEnd/>
                  <a:tailEnd/>
                </a:ln>
              </p:spPr>
              <p:txBody>
                <a:bodyPr/>
                <a:lstStyle/>
                <a:p>
                  <a:endParaRPr lang="el-GR"/>
                </a:p>
              </p:txBody>
            </p:sp>
            <p:sp>
              <p:nvSpPr>
                <p:cNvPr id="421" name="Oval 592"/>
                <p:cNvSpPr>
                  <a:spLocks noChangeArrowheads="1"/>
                </p:cNvSpPr>
                <p:nvPr/>
              </p:nvSpPr>
              <p:spPr bwMode="auto">
                <a:xfrm>
                  <a:off x="1568" y="1320"/>
                  <a:ext cx="10" cy="10"/>
                </a:xfrm>
                <a:prstGeom prst="ellipse">
                  <a:avLst/>
                </a:prstGeom>
                <a:solidFill>
                  <a:srgbClr val="FDFD00"/>
                </a:solidFill>
                <a:ln w="9525">
                  <a:noFill/>
                  <a:round/>
                  <a:headEnd/>
                  <a:tailEnd/>
                </a:ln>
              </p:spPr>
              <p:txBody>
                <a:bodyPr/>
                <a:lstStyle/>
                <a:p>
                  <a:endParaRPr lang="el-GR"/>
                </a:p>
              </p:txBody>
            </p:sp>
            <p:sp>
              <p:nvSpPr>
                <p:cNvPr id="422" name="Oval 593"/>
                <p:cNvSpPr>
                  <a:spLocks noChangeArrowheads="1"/>
                </p:cNvSpPr>
                <p:nvPr/>
              </p:nvSpPr>
              <p:spPr bwMode="auto">
                <a:xfrm>
                  <a:off x="1570" y="1322"/>
                  <a:ext cx="6" cy="6"/>
                </a:xfrm>
                <a:prstGeom prst="ellipse">
                  <a:avLst/>
                </a:prstGeom>
                <a:solidFill>
                  <a:srgbClr val="FEFE00"/>
                </a:solidFill>
                <a:ln w="9525">
                  <a:noFill/>
                  <a:round/>
                  <a:headEnd/>
                  <a:tailEnd/>
                </a:ln>
              </p:spPr>
              <p:txBody>
                <a:bodyPr/>
                <a:lstStyle/>
                <a:p>
                  <a:endParaRPr lang="el-GR"/>
                </a:p>
              </p:txBody>
            </p:sp>
          </p:grpSp>
          <p:sp>
            <p:nvSpPr>
              <p:cNvPr id="407" name="Oval 594"/>
              <p:cNvSpPr>
                <a:spLocks noChangeArrowheads="1"/>
              </p:cNvSpPr>
              <p:nvPr/>
            </p:nvSpPr>
            <p:spPr bwMode="auto">
              <a:xfrm>
                <a:off x="1554" y="1292"/>
                <a:ext cx="36" cy="62"/>
              </a:xfrm>
              <a:prstGeom prst="ellipse">
                <a:avLst/>
              </a:prstGeom>
              <a:noFill/>
              <a:ln w="12700">
                <a:solidFill>
                  <a:srgbClr val="00FFFF"/>
                </a:solidFill>
                <a:round/>
                <a:headEnd/>
                <a:tailEnd/>
              </a:ln>
            </p:spPr>
            <p:txBody>
              <a:bodyPr/>
              <a:lstStyle/>
              <a:p>
                <a:endParaRPr lang="el-GR"/>
              </a:p>
            </p:txBody>
          </p:sp>
        </p:grpSp>
        <p:grpSp>
          <p:nvGrpSpPr>
            <p:cNvPr id="272" name="Group 595"/>
            <p:cNvGrpSpPr>
              <a:grpSpLocks/>
            </p:cNvGrpSpPr>
            <p:nvPr/>
          </p:nvGrpSpPr>
          <p:grpSpPr bwMode="auto">
            <a:xfrm>
              <a:off x="1148" y="1356"/>
              <a:ext cx="38" cy="50"/>
              <a:chOff x="1148" y="1356"/>
              <a:chExt cx="38" cy="50"/>
            </a:xfrm>
          </p:grpSpPr>
          <p:grpSp>
            <p:nvGrpSpPr>
              <p:cNvPr id="392" name="Group 596"/>
              <p:cNvGrpSpPr>
                <a:grpSpLocks/>
              </p:cNvGrpSpPr>
              <p:nvPr/>
            </p:nvGrpSpPr>
            <p:grpSpPr bwMode="auto">
              <a:xfrm>
                <a:off x="1148" y="1356"/>
                <a:ext cx="38" cy="50"/>
                <a:chOff x="1148" y="1356"/>
                <a:chExt cx="38" cy="50"/>
              </a:xfrm>
            </p:grpSpPr>
            <p:sp>
              <p:nvSpPr>
                <p:cNvPr id="394" name="Oval 597"/>
                <p:cNvSpPr>
                  <a:spLocks noChangeArrowheads="1"/>
                </p:cNvSpPr>
                <p:nvPr/>
              </p:nvSpPr>
              <p:spPr bwMode="auto">
                <a:xfrm>
                  <a:off x="1148" y="1356"/>
                  <a:ext cx="38" cy="50"/>
                </a:xfrm>
                <a:prstGeom prst="ellipse">
                  <a:avLst/>
                </a:prstGeom>
                <a:solidFill>
                  <a:srgbClr val="E5E500"/>
                </a:solidFill>
                <a:ln w="9525">
                  <a:noFill/>
                  <a:round/>
                  <a:headEnd/>
                  <a:tailEnd/>
                </a:ln>
              </p:spPr>
              <p:txBody>
                <a:bodyPr/>
                <a:lstStyle/>
                <a:p>
                  <a:endParaRPr lang="el-GR"/>
                </a:p>
              </p:txBody>
            </p:sp>
            <p:sp>
              <p:nvSpPr>
                <p:cNvPr id="395" name="Oval 598"/>
                <p:cNvSpPr>
                  <a:spLocks noChangeArrowheads="1"/>
                </p:cNvSpPr>
                <p:nvPr/>
              </p:nvSpPr>
              <p:spPr bwMode="auto">
                <a:xfrm>
                  <a:off x="1150" y="1360"/>
                  <a:ext cx="34" cy="42"/>
                </a:xfrm>
                <a:prstGeom prst="ellipse">
                  <a:avLst/>
                </a:prstGeom>
                <a:solidFill>
                  <a:srgbClr val="E6E600"/>
                </a:solidFill>
                <a:ln w="9525">
                  <a:noFill/>
                  <a:round/>
                  <a:headEnd/>
                  <a:tailEnd/>
                </a:ln>
              </p:spPr>
              <p:txBody>
                <a:bodyPr/>
                <a:lstStyle/>
                <a:p>
                  <a:endParaRPr lang="el-GR"/>
                </a:p>
              </p:txBody>
            </p:sp>
            <p:sp>
              <p:nvSpPr>
                <p:cNvPr id="396" name="Oval 599"/>
                <p:cNvSpPr>
                  <a:spLocks noChangeArrowheads="1"/>
                </p:cNvSpPr>
                <p:nvPr/>
              </p:nvSpPr>
              <p:spPr bwMode="auto">
                <a:xfrm>
                  <a:off x="1152" y="1362"/>
                  <a:ext cx="30" cy="38"/>
                </a:xfrm>
                <a:prstGeom prst="ellipse">
                  <a:avLst/>
                </a:prstGeom>
                <a:solidFill>
                  <a:srgbClr val="E7E700"/>
                </a:solidFill>
                <a:ln w="9525">
                  <a:noFill/>
                  <a:round/>
                  <a:headEnd/>
                  <a:tailEnd/>
                </a:ln>
              </p:spPr>
              <p:txBody>
                <a:bodyPr/>
                <a:lstStyle/>
                <a:p>
                  <a:endParaRPr lang="el-GR"/>
                </a:p>
              </p:txBody>
            </p:sp>
            <p:sp>
              <p:nvSpPr>
                <p:cNvPr id="397" name="Oval 600"/>
                <p:cNvSpPr>
                  <a:spLocks noChangeArrowheads="1"/>
                </p:cNvSpPr>
                <p:nvPr/>
              </p:nvSpPr>
              <p:spPr bwMode="auto">
                <a:xfrm>
                  <a:off x="1154" y="1364"/>
                  <a:ext cx="28" cy="36"/>
                </a:xfrm>
                <a:prstGeom prst="ellipse">
                  <a:avLst/>
                </a:prstGeom>
                <a:solidFill>
                  <a:srgbClr val="E9E900"/>
                </a:solidFill>
                <a:ln w="9525">
                  <a:noFill/>
                  <a:round/>
                  <a:headEnd/>
                  <a:tailEnd/>
                </a:ln>
              </p:spPr>
              <p:txBody>
                <a:bodyPr/>
                <a:lstStyle/>
                <a:p>
                  <a:endParaRPr lang="el-GR"/>
                </a:p>
              </p:txBody>
            </p:sp>
            <p:sp>
              <p:nvSpPr>
                <p:cNvPr id="398" name="Oval 601"/>
                <p:cNvSpPr>
                  <a:spLocks noChangeArrowheads="1"/>
                </p:cNvSpPr>
                <p:nvPr/>
              </p:nvSpPr>
              <p:spPr bwMode="auto">
                <a:xfrm>
                  <a:off x="1154" y="1366"/>
                  <a:ext cx="28" cy="32"/>
                </a:xfrm>
                <a:prstGeom prst="ellipse">
                  <a:avLst/>
                </a:prstGeom>
                <a:solidFill>
                  <a:srgbClr val="EBEB00"/>
                </a:solidFill>
                <a:ln w="9525">
                  <a:noFill/>
                  <a:round/>
                  <a:headEnd/>
                  <a:tailEnd/>
                </a:ln>
              </p:spPr>
              <p:txBody>
                <a:bodyPr/>
                <a:lstStyle/>
                <a:p>
                  <a:endParaRPr lang="el-GR"/>
                </a:p>
              </p:txBody>
            </p:sp>
            <p:sp>
              <p:nvSpPr>
                <p:cNvPr id="399" name="Oval 602"/>
                <p:cNvSpPr>
                  <a:spLocks noChangeArrowheads="1"/>
                </p:cNvSpPr>
                <p:nvPr/>
              </p:nvSpPr>
              <p:spPr bwMode="auto">
                <a:xfrm>
                  <a:off x="1156" y="1368"/>
                  <a:ext cx="24" cy="28"/>
                </a:xfrm>
                <a:prstGeom prst="ellipse">
                  <a:avLst/>
                </a:prstGeom>
                <a:solidFill>
                  <a:srgbClr val="EFEF00"/>
                </a:solidFill>
                <a:ln w="9525">
                  <a:noFill/>
                  <a:round/>
                  <a:headEnd/>
                  <a:tailEnd/>
                </a:ln>
              </p:spPr>
              <p:txBody>
                <a:bodyPr/>
                <a:lstStyle/>
                <a:p>
                  <a:endParaRPr lang="el-GR"/>
                </a:p>
              </p:txBody>
            </p:sp>
            <p:sp>
              <p:nvSpPr>
                <p:cNvPr id="400" name="Oval 603"/>
                <p:cNvSpPr>
                  <a:spLocks noChangeArrowheads="1"/>
                </p:cNvSpPr>
                <p:nvPr/>
              </p:nvSpPr>
              <p:spPr bwMode="auto">
                <a:xfrm>
                  <a:off x="1158" y="1370"/>
                  <a:ext cx="20" cy="24"/>
                </a:xfrm>
                <a:prstGeom prst="ellipse">
                  <a:avLst/>
                </a:prstGeom>
                <a:solidFill>
                  <a:srgbClr val="F2F200"/>
                </a:solidFill>
                <a:ln w="9525">
                  <a:noFill/>
                  <a:round/>
                  <a:headEnd/>
                  <a:tailEnd/>
                </a:ln>
              </p:spPr>
              <p:txBody>
                <a:bodyPr/>
                <a:lstStyle/>
                <a:p>
                  <a:endParaRPr lang="el-GR"/>
                </a:p>
              </p:txBody>
            </p:sp>
            <p:sp>
              <p:nvSpPr>
                <p:cNvPr id="401" name="Oval 604"/>
                <p:cNvSpPr>
                  <a:spLocks noChangeArrowheads="1"/>
                </p:cNvSpPr>
                <p:nvPr/>
              </p:nvSpPr>
              <p:spPr bwMode="auto">
                <a:xfrm>
                  <a:off x="1160" y="1372"/>
                  <a:ext cx="16" cy="20"/>
                </a:xfrm>
                <a:prstGeom prst="ellipse">
                  <a:avLst/>
                </a:prstGeom>
                <a:solidFill>
                  <a:srgbClr val="F5F500"/>
                </a:solidFill>
                <a:ln w="9525">
                  <a:noFill/>
                  <a:round/>
                  <a:headEnd/>
                  <a:tailEnd/>
                </a:ln>
              </p:spPr>
              <p:txBody>
                <a:bodyPr/>
                <a:lstStyle/>
                <a:p>
                  <a:endParaRPr lang="el-GR"/>
                </a:p>
              </p:txBody>
            </p:sp>
            <p:sp>
              <p:nvSpPr>
                <p:cNvPr id="402" name="Oval 605"/>
                <p:cNvSpPr>
                  <a:spLocks noChangeArrowheads="1"/>
                </p:cNvSpPr>
                <p:nvPr/>
              </p:nvSpPr>
              <p:spPr bwMode="auto">
                <a:xfrm>
                  <a:off x="1160" y="1374"/>
                  <a:ext cx="16" cy="16"/>
                </a:xfrm>
                <a:prstGeom prst="ellipse">
                  <a:avLst/>
                </a:prstGeom>
                <a:solidFill>
                  <a:srgbClr val="F8F800"/>
                </a:solidFill>
                <a:ln w="9525">
                  <a:noFill/>
                  <a:round/>
                  <a:headEnd/>
                  <a:tailEnd/>
                </a:ln>
              </p:spPr>
              <p:txBody>
                <a:bodyPr/>
                <a:lstStyle/>
                <a:p>
                  <a:endParaRPr lang="el-GR"/>
                </a:p>
              </p:txBody>
            </p:sp>
            <p:sp>
              <p:nvSpPr>
                <p:cNvPr id="403" name="Oval 606"/>
                <p:cNvSpPr>
                  <a:spLocks noChangeArrowheads="1"/>
                </p:cNvSpPr>
                <p:nvPr/>
              </p:nvSpPr>
              <p:spPr bwMode="auto">
                <a:xfrm>
                  <a:off x="1162" y="1376"/>
                  <a:ext cx="12" cy="14"/>
                </a:xfrm>
                <a:prstGeom prst="ellipse">
                  <a:avLst/>
                </a:prstGeom>
                <a:solidFill>
                  <a:srgbClr val="FBFB00"/>
                </a:solidFill>
                <a:ln w="9525">
                  <a:noFill/>
                  <a:round/>
                  <a:headEnd/>
                  <a:tailEnd/>
                </a:ln>
              </p:spPr>
              <p:txBody>
                <a:bodyPr/>
                <a:lstStyle/>
                <a:p>
                  <a:endParaRPr lang="el-GR"/>
                </a:p>
              </p:txBody>
            </p:sp>
            <p:sp>
              <p:nvSpPr>
                <p:cNvPr id="404" name="Oval 607"/>
                <p:cNvSpPr>
                  <a:spLocks noChangeArrowheads="1"/>
                </p:cNvSpPr>
                <p:nvPr/>
              </p:nvSpPr>
              <p:spPr bwMode="auto">
                <a:xfrm>
                  <a:off x="1164" y="1378"/>
                  <a:ext cx="10" cy="10"/>
                </a:xfrm>
                <a:prstGeom prst="ellipse">
                  <a:avLst/>
                </a:prstGeom>
                <a:solidFill>
                  <a:srgbClr val="FCFC00"/>
                </a:solidFill>
                <a:ln w="9525">
                  <a:noFill/>
                  <a:round/>
                  <a:headEnd/>
                  <a:tailEnd/>
                </a:ln>
              </p:spPr>
              <p:txBody>
                <a:bodyPr/>
                <a:lstStyle/>
                <a:p>
                  <a:endParaRPr lang="el-GR"/>
                </a:p>
              </p:txBody>
            </p:sp>
            <p:sp>
              <p:nvSpPr>
                <p:cNvPr id="405" name="Oval 608"/>
                <p:cNvSpPr>
                  <a:spLocks noChangeArrowheads="1"/>
                </p:cNvSpPr>
                <p:nvPr/>
              </p:nvSpPr>
              <p:spPr bwMode="auto">
                <a:xfrm>
                  <a:off x="1166" y="1380"/>
                  <a:ext cx="6" cy="6"/>
                </a:xfrm>
                <a:prstGeom prst="ellipse">
                  <a:avLst/>
                </a:prstGeom>
                <a:solidFill>
                  <a:srgbClr val="FEFE00"/>
                </a:solidFill>
                <a:ln w="9525">
                  <a:noFill/>
                  <a:round/>
                  <a:headEnd/>
                  <a:tailEnd/>
                </a:ln>
              </p:spPr>
              <p:txBody>
                <a:bodyPr/>
                <a:lstStyle/>
                <a:p>
                  <a:endParaRPr lang="el-GR"/>
                </a:p>
              </p:txBody>
            </p:sp>
          </p:grpSp>
          <p:sp>
            <p:nvSpPr>
              <p:cNvPr id="393" name="Oval 609"/>
              <p:cNvSpPr>
                <a:spLocks noChangeArrowheads="1"/>
              </p:cNvSpPr>
              <p:nvPr/>
            </p:nvSpPr>
            <p:spPr bwMode="auto">
              <a:xfrm>
                <a:off x="1148" y="1356"/>
                <a:ext cx="38" cy="50"/>
              </a:xfrm>
              <a:prstGeom prst="ellipse">
                <a:avLst/>
              </a:prstGeom>
              <a:noFill/>
              <a:ln w="12700">
                <a:solidFill>
                  <a:srgbClr val="00FFFF"/>
                </a:solidFill>
                <a:round/>
                <a:headEnd/>
                <a:tailEnd/>
              </a:ln>
            </p:spPr>
            <p:txBody>
              <a:bodyPr/>
              <a:lstStyle/>
              <a:p>
                <a:endParaRPr lang="el-GR"/>
              </a:p>
            </p:txBody>
          </p:sp>
        </p:grpSp>
        <p:grpSp>
          <p:nvGrpSpPr>
            <p:cNvPr id="273" name="Group 610"/>
            <p:cNvGrpSpPr>
              <a:grpSpLocks/>
            </p:cNvGrpSpPr>
            <p:nvPr/>
          </p:nvGrpSpPr>
          <p:grpSpPr bwMode="auto">
            <a:xfrm>
              <a:off x="1356" y="1804"/>
              <a:ext cx="36" cy="50"/>
              <a:chOff x="1356" y="1804"/>
              <a:chExt cx="36" cy="50"/>
            </a:xfrm>
          </p:grpSpPr>
          <p:grpSp>
            <p:nvGrpSpPr>
              <p:cNvPr id="378" name="Group 611"/>
              <p:cNvGrpSpPr>
                <a:grpSpLocks/>
              </p:cNvGrpSpPr>
              <p:nvPr/>
            </p:nvGrpSpPr>
            <p:grpSpPr bwMode="auto">
              <a:xfrm>
                <a:off x="1356" y="1804"/>
                <a:ext cx="36" cy="50"/>
                <a:chOff x="1356" y="1804"/>
                <a:chExt cx="36" cy="50"/>
              </a:xfrm>
            </p:grpSpPr>
            <p:sp>
              <p:nvSpPr>
                <p:cNvPr id="380" name="Oval 612"/>
                <p:cNvSpPr>
                  <a:spLocks noChangeArrowheads="1"/>
                </p:cNvSpPr>
                <p:nvPr/>
              </p:nvSpPr>
              <p:spPr bwMode="auto">
                <a:xfrm>
                  <a:off x="1356" y="1804"/>
                  <a:ext cx="36" cy="50"/>
                </a:xfrm>
                <a:prstGeom prst="ellipse">
                  <a:avLst/>
                </a:prstGeom>
                <a:solidFill>
                  <a:srgbClr val="E5E500"/>
                </a:solidFill>
                <a:ln w="9525">
                  <a:noFill/>
                  <a:round/>
                  <a:headEnd/>
                  <a:tailEnd/>
                </a:ln>
              </p:spPr>
              <p:txBody>
                <a:bodyPr/>
                <a:lstStyle/>
                <a:p>
                  <a:endParaRPr lang="el-GR"/>
                </a:p>
              </p:txBody>
            </p:sp>
            <p:sp>
              <p:nvSpPr>
                <p:cNvPr id="381" name="Oval 613"/>
                <p:cNvSpPr>
                  <a:spLocks noChangeArrowheads="1"/>
                </p:cNvSpPr>
                <p:nvPr/>
              </p:nvSpPr>
              <p:spPr bwMode="auto">
                <a:xfrm>
                  <a:off x="1358" y="1808"/>
                  <a:ext cx="32" cy="42"/>
                </a:xfrm>
                <a:prstGeom prst="ellipse">
                  <a:avLst/>
                </a:prstGeom>
                <a:solidFill>
                  <a:srgbClr val="E6E600"/>
                </a:solidFill>
                <a:ln w="9525">
                  <a:noFill/>
                  <a:round/>
                  <a:headEnd/>
                  <a:tailEnd/>
                </a:ln>
              </p:spPr>
              <p:txBody>
                <a:bodyPr/>
                <a:lstStyle/>
                <a:p>
                  <a:endParaRPr lang="el-GR"/>
                </a:p>
              </p:txBody>
            </p:sp>
            <p:sp>
              <p:nvSpPr>
                <p:cNvPr id="382" name="Oval 614"/>
                <p:cNvSpPr>
                  <a:spLocks noChangeArrowheads="1"/>
                </p:cNvSpPr>
                <p:nvPr/>
              </p:nvSpPr>
              <p:spPr bwMode="auto">
                <a:xfrm>
                  <a:off x="1360" y="1810"/>
                  <a:ext cx="28" cy="38"/>
                </a:xfrm>
                <a:prstGeom prst="ellipse">
                  <a:avLst/>
                </a:prstGeom>
                <a:solidFill>
                  <a:srgbClr val="E7E700"/>
                </a:solidFill>
                <a:ln w="9525">
                  <a:noFill/>
                  <a:round/>
                  <a:headEnd/>
                  <a:tailEnd/>
                </a:ln>
              </p:spPr>
              <p:txBody>
                <a:bodyPr/>
                <a:lstStyle/>
                <a:p>
                  <a:endParaRPr lang="el-GR"/>
                </a:p>
              </p:txBody>
            </p:sp>
            <p:sp>
              <p:nvSpPr>
                <p:cNvPr id="383" name="Oval 615"/>
                <p:cNvSpPr>
                  <a:spLocks noChangeArrowheads="1"/>
                </p:cNvSpPr>
                <p:nvPr/>
              </p:nvSpPr>
              <p:spPr bwMode="auto">
                <a:xfrm>
                  <a:off x="1360" y="1812"/>
                  <a:ext cx="28" cy="36"/>
                </a:xfrm>
                <a:prstGeom prst="ellipse">
                  <a:avLst/>
                </a:prstGeom>
                <a:solidFill>
                  <a:srgbClr val="E9E900"/>
                </a:solidFill>
                <a:ln w="9525">
                  <a:noFill/>
                  <a:round/>
                  <a:headEnd/>
                  <a:tailEnd/>
                </a:ln>
              </p:spPr>
              <p:txBody>
                <a:bodyPr/>
                <a:lstStyle/>
                <a:p>
                  <a:endParaRPr lang="el-GR"/>
                </a:p>
              </p:txBody>
            </p:sp>
            <p:sp>
              <p:nvSpPr>
                <p:cNvPr id="384" name="Oval 616"/>
                <p:cNvSpPr>
                  <a:spLocks noChangeArrowheads="1"/>
                </p:cNvSpPr>
                <p:nvPr/>
              </p:nvSpPr>
              <p:spPr bwMode="auto">
                <a:xfrm>
                  <a:off x="1362" y="1814"/>
                  <a:ext cx="26" cy="32"/>
                </a:xfrm>
                <a:prstGeom prst="ellipse">
                  <a:avLst/>
                </a:prstGeom>
                <a:solidFill>
                  <a:srgbClr val="EBEB00"/>
                </a:solidFill>
                <a:ln w="9525">
                  <a:noFill/>
                  <a:round/>
                  <a:headEnd/>
                  <a:tailEnd/>
                </a:ln>
              </p:spPr>
              <p:txBody>
                <a:bodyPr/>
                <a:lstStyle/>
                <a:p>
                  <a:endParaRPr lang="el-GR"/>
                </a:p>
              </p:txBody>
            </p:sp>
            <p:sp>
              <p:nvSpPr>
                <p:cNvPr id="385" name="Oval 617"/>
                <p:cNvSpPr>
                  <a:spLocks noChangeArrowheads="1"/>
                </p:cNvSpPr>
                <p:nvPr/>
              </p:nvSpPr>
              <p:spPr bwMode="auto">
                <a:xfrm>
                  <a:off x="1364" y="1816"/>
                  <a:ext cx="22" cy="28"/>
                </a:xfrm>
                <a:prstGeom prst="ellipse">
                  <a:avLst/>
                </a:prstGeom>
                <a:solidFill>
                  <a:srgbClr val="EFEF00"/>
                </a:solidFill>
                <a:ln w="9525">
                  <a:noFill/>
                  <a:round/>
                  <a:headEnd/>
                  <a:tailEnd/>
                </a:ln>
              </p:spPr>
              <p:txBody>
                <a:bodyPr/>
                <a:lstStyle/>
                <a:p>
                  <a:endParaRPr lang="el-GR"/>
                </a:p>
              </p:txBody>
            </p:sp>
            <p:sp>
              <p:nvSpPr>
                <p:cNvPr id="386" name="Oval 618"/>
                <p:cNvSpPr>
                  <a:spLocks noChangeArrowheads="1"/>
                </p:cNvSpPr>
                <p:nvPr/>
              </p:nvSpPr>
              <p:spPr bwMode="auto">
                <a:xfrm>
                  <a:off x="1364" y="1818"/>
                  <a:ext cx="20" cy="24"/>
                </a:xfrm>
                <a:prstGeom prst="ellipse">
                  <a:avLst/>
                </a:prstGeom>
                <a:solidFill>
                  <a:srgbClr val="F2F200"/>
                </a:solidFill>
                <a:ln w="9525">
                  <a:noFill/>
                  <a:round/>
                  <a:headEnd/>
                  <a:tailEnd/>
                </a:ln>
              </p:spPr>
              <p:txBody>
                <a:bodyPr/>
                <a:lstStyle/>
                <a:p>
                  <a:endParaRPr lang="el-GR"/>
                </a:p>
              </p:txBody>
            </p:sp>
            <p:sp>
              <p:nvSpPr>
                <p:cNvPr id="387" name="Oval 619"/>
                <p:cNvSpPr>
                  <a:spLocks noChangeArrowheads="1"/>
                </p:cNvSpPr>
                <p:nvPr/>
              </p:nvSpPr>
              <p:spPr bwMode="auto">
                <a:xfrm>
                  <a:off x="1366" y="1820"/>
                  <a:ext cx="16" cy="20"/>
                </a:xfrm>
                <a:prstGeom prst="ellipse">
                  <a:avLst/>
                </a:prstGeom>
                <a:solidFill>
                  <a:srgbClr val="F5F500"/>
                </a:solidFill>
                <a:ln w="9525">
                  <a:noFill/>
                  <a:round/>
                  <a:headEnd/>
                  <a:tailEnd/>
                </a:ln>
              </p:spPr>
              <p:txBody>
                <a:bodyPr/>
                <a:lstStyle/>
                <a:p>
                  <a:endParaRPr lang="el-GR"/>
                </a:p>
              </p:txBody>
            </p:sp>
            <p:sp>
              <p:nvSpPr>
                <p:cNvPr id="388" name="Oval 620"/>
                <p:cNvSpPr>
                  <a:spLocks noChangeArrowheads="1"/>
                </p:cNvSpPr>
                <p:nvPr/>
              </p:nvSpPr>
              <p:spPr bwMode="auto">
                <a:xfrm>
                  <a:off x="1368" y="1822"/>
                  <a:ext cx="14" cy="16"/>
                </a:xfrm>
                <a:prstGeom prst="ellipse">
                  <a:avLst/>
                </a:prstGeom>
                <a:solidFill>
                  <a:srgbClr val="F8F800"/>
                </a:solidFill>
                <a:ln w="9525">
                  <a:noFill/>
                  <a:round/>
                  <a:headEnd/>
                  <a:tailEnd/>
                </a:ln>
              </p:spPr>
              <p:txBody>
                <a:bodyPr/>
                <a:lstStyle/>
                <a:p>
                  <a:endParaRPr lang="el-GR"/>
                </a:p>
              </p:txBody>
            </p:sp>
            <p:sp>
              <p:nvSpPr>
                <p:cNvPr id="389" name="Oval 621"/>
                <p:cNvSpPr>
                  <a:spLocks noChangeArrowheads="1"/>
                </p:cNvSpPr>
                <p:nvPr/>
              </p:nvSpPr>
              <p:spPr bwMode="auto">
                <a:xfrm>
                  <a:off x="1368" y="1824"/>
                  <a:ext cx="12" cy="14"/>
                </a:xfrm>
                <a:prstGeom prst="ellipse">
                  <a:avLst/>
                </a:prstGeom>
                <a:solidFill>
                  <a:srgbClr val="FBFB00"/>
                </a:solidFill>
                <a:ln w="9525">
                  <a:noFill/>
                  <a:round/>
                  <a:headEnd/>
                  <a:tailEnd/>
                </a:ln>
              </p:spPr>
              <p:txBody>
                <a:bodyPr/>
                <a:lstStyle/>
                <a:p>
                  <a:endParaRPr lang="el-GR"/>
                </a:p>
              </p:txBody>
            </p:sp>
            <p:sp>
              <p:nvSpPr>
                <p:cNvPr id="390" name="Oval 622"/>
                <p:cNvSpPr>
                  <a:spLocks noChangeArrowheads="1"/>
                </p:cNvSpPr>
                <p:nvPr/>
              </p:nvSpPr>
              <p:spPr bwMode="auto">
                <a:xfrm>
                  <a:off x="1370" y="1826"/>
                  <a:ext cx="10" cy="10"/>
                </a:xfrm>
                <a:prstGeom prst="ellipse">
                  <a:avLst/>
                </a:prstGeom>
                <a:solidFill>
                  <a:srgbClr val="FCFC00"/>
                </a:solidFill>
                <a:ln w="9525">
                  <a:noFill/>
                  <a:round/>
                  <a:headEnd/>
                  <a:tailEnd/>
                </a:ln>
              </p:spPr>
              <p:txBody>
                <a:bodyPr/>
                <a:lstStyle/>
                <a:p>
                  <a:endParaRPr lang="el-GR"/>
                </a:p>
              </p:txBody>
            </p:sp>
            <p:sp>
              <p:nvSpPr>
                <p:cNvPr id="391" name="Oval 623"/>
                <p:cNvSpPr>
                  <a:spLocks noChangeArrowheads="1"/>
                </p:cNvSpPr>
                <p:nvPr/>
              </p:nvSpPr>
              <p:spPr bwMode="auto">
                <a:xfrm>
                  <a:off x="1372" y="1828"/>
                  <a:ext cx="6" cy="6"/>
                </a:xfrm>
                <a:prstGeom prst="ellipse">
                  <a:avLst/>
                </a:prstGeom>
                <a:solidFill>
                  <a:srgbClr val="FEFE00"/>
                </a:solidFill>
                <a:ln w="9525">
                  <a:noFill/>
                  <a:round/>
                  <a:headEnd/>
                  <a:tailEnd/>
                </a:ln>
              </p:spPr>
              <p:txBody>
                <a:bodyPr/>
                <a:lstStyle/>
                <a:p>
                  <a:endParaRPr lang="el-GR"/>
                </a:p>
              </p:txBody>
            </p:sp>
          </p:grpSp>
          <p:sp>
            <p:nvSpPr>
              <p:cNvPr id="379" name="Oval 624"/>
              <p:cNvSpPr>
                <a:spLocks noChangeArrowheads="1"/>
              </p:cNvSpPr>
              <p:nvPr/>
            </p:nvSpPr>
            <p:spPr bwMode="auto">
              <a:xfrm>
                <a:off x="1356" y="1804"/>
                <a:ext cx="36" cy="50"/>
              </a:xfrm>
              <a:prstGeom prst="ellipse">
                <a:avLst/>
              </a:prstGeom>
              <a:noFill/>
              <a:ln w="12700">
                <a:solidFill>
                  <a:srgbClr val="00FFFF"/>
                </a:solidFill>
                <a:round/>
                <a:headEnd/>
                <a:tailEnd/>
              </a:ln>
            </p:spPr>
            <p:txBody>
              <a:bodyPr/>
              <a:lstStyle/>
              <a:p>
                <a:endParaRPr lang="el-GR"/>
              </a:p>
            </p:txBody>
          </p:sp>
        </p:grpSp>
        <p:grpSp>
          <p:nvGrpSpPr>
            <p:cNvPr id="274" name="Group 625"/>
            <p:cNvGrpSpPr>
              <a:grpSpLocks/>
            </p:cNvGrpSpPr>
            <p:nvPr/>
          </p:nvGrpSpPr>
          <p:grpSpPr bwMode="auto">
            <a:xfrm>
              <a:off x="1084" y="1676"/>
              <a:ext cx="38" cy="50"/>
              <a:chOff x="1084" y="1676"/>
              <a:chExt cx="38" cy="50"/>
            </a:xfrm>
          </p:grpSpPr>
          <p:grpSp>
            <p:nvGrpSpPr>
              <p:cNvPr id="364" name="Group 626"/>
              <p:cNvGrpSpPr>
                <a:grpSpLocks/>
              </p:cNvGrpSpPr>
              <p:nvPr/>
            </p:nvGrpSpPr>
            <p:grpSpPr bwMode="auto">
              <a:xfrm>
                <a:off x="1084" y="1676"/>
                <a:ext cx="38" cy="50"/>
                <a:chOff x="1084" y="1676"/>
                <a:chExt cx="38" cy="50"/>
              </a:xfrm>
            </p:grpSpPr>
            <p:sp>
              <p:nvSpPr>
                <p:cNvPr id="366" name="Oval 627"/>
                <p:cNvSpPr>
                  <a:spLocks noChangeArrowheads="1"/>
                </p:cNvSpPr>
                <p:nvPr/>
              </p:nvSpPr>
              <p:spPr bwMode="auto">
                <a:xfrm>
                  <a:off x="1084" y="1676"/>
                  <a:ext cx="38" cy="50"/>
                </a:xfrm>
                <a:prstGeom prst="ellipse">
                  <a:avLst/>
                </a:prstGeom>
                <a:solidFill>
                  <a:srgbClr val="E5E500"/>
                </a:solidFill>
                <a:ln w="9525">
                  <a:noFill/>
                  <a:round/>
                  <a:headEnd/>
                  <a:tailEnd/>
                </a:ln>
              </p:spPr>
              <p:txBody>
                <a:bodyPr/>
                <a:lstStyle/>
                <a:p>
                  <a:endParaRPr lang="el-GR"/>
                </a:p>
              </p:txBody>
            </p:sp>
            <p:sp>
              <p:nvSpPr>
                <p:cNvPr id="367" name="Oval 628"/>
                <p:cNvSpPr>
                  <a:spLocks noChangeArrowheads="1"/>
                </p:cNvSpPr>
                <p:nvPr/>
              </p:nvSpPr>
              <p:spPr bwMode="auto">
                <a:xfrm>
                  <a:off x="1086" y="1680"/>
                  <a:ext cx="34" cy="42"/>
                </a:xfrm>
                <a:prstGeom prst="ellipse">
                  <a:avLst/>
                </a:prstGeom>
                <a:solidFill>
                  <a:srgbClr val="E6E600"/>
                </a:solidFill>
                <a:ln w="9525">
                  <a:noFill/>
                  <a:round/>
                  <a:headEnd/>
                  <a:tailEnd/>
                </a:ln>
              </p:spPr>
              <p:txBody>
                <a:bodyPr/>
                <a:lstStyle/>
                <a:p>
                  <a:endParaRPr lang="el-GR"/>
                </a:p>
              </p:txBody>
            </p:sp>
            <p:sp>
              <p:nvSpPr>
                <p:cNvPr id="368" name="Oval 629"/>
                <p:cNvSpPr>
                  <a:spLocks noChangeArrowheads="1"/>
                </p:cNvSpPr>
                <p:nvPr/>
              </p:nvSpPr>
              <p:spPr bwMode="auto">
                <a:xfrm>
                  <a:off x="1088" y="1682"/>
                  <a:ext cx="30" cy="38"/>
                </a:xfrm>
                <a:prstGeom prst="ellipse">
                  <a:avLst/>
                </a:prstGeom>
                <a:solidFill>
                  <a:srgbClr val="E7E700"/>
                </a:solidFill>
                <a:ln w="9525">
                  <a:noFill/>
                  <a:round/>
                  <a:headEnd/>
                  <a:tailEnd/>
                </a:ln>
              </p:spPr>
              <p:txBody>
                <a:bodyPr/>
                <a:lstStyle/>
                <a:p>
                  <a:endParaRPr lang="el-GR"/>
                </a:p>
              </p:txBody>
            </p:sp>
            <p:sp>
              <p:nvSpPr>
                <p:cNvPr id="369" name="Oval 630"/>
                <p:cNvSpPr>
                  <a:spLocks noChangeArrowheads="1"/>
                </p:cNvSpPr>
                <p:nvPr/>
              </p:nvSpPr>
              <p:spPr bwMode="auto">
                <a:xfrm>
                  <a:off x="1090" y="1684"/>
                  <a:ext cx="28" cy="36"/>
                </a:xfrm>
                <a:prstGeom prst="ellipse">
                  <a:avLst/>
                </a:prstGeom>
                <a:solidFill>
                  <a:srgbClr val="E9E900"/>
                </a:solidFill>
                <a:ln w="9525">
                  <a:noFill/>
                  <a:round/>
                  <a:headEnd/>
                  <a:tailEnd/>
                </a:ln>
              </p:spPr>
              <p:txBody>
                <a:bodyPr/>
                <a:lstStyle/>
                <a:p>
                  <a:endParaRPr lang="el-GR"/>
                </a:p>
              </p:txBody>
            </p:sp>
            <p:sp>
              <p:nvSpPr>
                <p:cNvPr id="370" name="Oval 631"/>
                <p:cNvSpPr>
                  <a:spLocks noChangeArrowheads="1"/>
                </p:cNvSpPr>
                <p:nvPr/>
              </p:nvSpPr>
              <p:spPr bwMode="auto">
                <a:xfrm>
                  <a:off x="1090" y="1686"/>
                  <a:ext cx="28" cy="32"/>
                </a:xfrm>
                <a:prstGeom prst="ellipse">
                  <a:avLst/>
                </a:prstGeom>
                <a:solidFill>
                  <a:srgbClr val="EBEB00"/>
                </a:solidFill>
                <a:ln w="9525">
                  <a:noFill/>
                  <a:round/>
                  <a:headEnd/>
                  <a:tailEnd/>
                </a:ln>
              </p:spPr>
              <p:txBody>
                <a:bodyPr/>
                <a:lstStyle/>
                <a:p>
                  <a:endParaRPr lang="el-GR"/>
                </a:p>
              </p:txBody>
            </p:sp>
            <p:sp>
              <p:nvSpPr>
                <p:cNvPr id="371" name="Oval 632"/>
                <p:cNvSpPr>
                  <a:spLocks noChangeArrowheads="1"/>
                </p:cNvSpPr>
                <p:nvPr/>
              </p:nvSpPr>
              <p:spPr bwMode="auto">
                <a:xfrm>
                  <a:off x="1092" y="1688"/>
                  <a:ext cx="24" cy="28"/>
                </a:xfrm>
                <a:prstGeom prst="ellipse">
                  <a:avLst/>
                </a:prstGeom>
                <a:solidFill>
                  <a:srgbClr val="EFEF00"/>
                </a:solidFill>
                <a:ln w="9525">
                  <a:noFill/>
                  <a:round/>
                  <a:headEnd/>
                  <a:tailEnd/>
                </a:ln>
              </p:spPr>
              <p:txBody>
                <a:bodyPr/>
                <a:lstStyle/>
                <a:p>
                  <a:endParaRPr lang="el-GR"/>
                </a:p>
              </p:txBody>
            </p:sp>
            <p:sp>
              <p:nvSpPr>
                <p:cNvPr id="372" name="Oval 633"/>
                <p:cNvSpPr>
                  <a:spLocks noChangeArrowheads="1"/>
                </p:cNvSpPr>
                <p:nvPr/>
              </p:nvSpPr>
              <p:spPr bwMode="auto">
                <a:xfrm>
                  <a:off x="1094" y="1690"/>
                  <a:ext cx="20" cy="24"/>
                </a:xfrm>
                <a:prstGeom prst="ellipse">
                  <a:avLst/>
                </a:prstGeom>
                <a:solidFill>
                  <a:srgbClr val="F2F200"/>
                </a:solidFill>
                <a:ln w="9525">
                  <a:noFill/>
                  <a:round/>
                  <a:headEnd/>
                  <a:tailEnd/>
                </a:ln>
              </p:spPr>
              <p:txBody>
                <a:bodyPr/>
                <a:lstStyle/>
                <a:p>
                  <a:endParaRPr lang="el-GR"/>
                </a:p>
              </p:txBody>
            </p:sp>
            <p:sp>
              <p:nvSpPr>
                <p:cNvPr id="373" name="Oval 634"/>
                <p:cNvSpPr>
                  <a:spLocks noChangeArrowheads="1"/>
                </p:cNvSpPr>
                <p:nvPr/>
              </p:nvSpPr>
              <p:spPr bwMode="auto">
                <a:xfrm>
                  <a:off x="1096" y="1692"/>
                  <a:ext cx="16" cy="20"/>
                </a:xfrm>
                <a:prstGeom prst="ellipse">
                  <a:avLst/>
                </a:prstGeom>
                <a:solidFill>
                  <a:srgbClr val="F5F500"/>
                </a:solidFill>
                <a:ln w="9525">
                  <a:noFill/>
                  <a:round/>
                  <a:headEnd/>
                  <a:tailEnd/>
                </a:ln>
              </p:spPr>
              <p:txBody>
                <a:bodyPr/>
                <a:lstStyle/>
                <a:p>
                  <a:endParaRPr lang="el-GR"/>
                </a:p>
              </p:txBody>
            </p:sp>
            <p:sp>
              <p:nvSpPr>
                <p:cNvPr id="374" name="Oval 635"/>
                <p:cNvSpPr>
                  <a:spLocks noChangeArrowheads="1"/>
                </p:cNvSpPr>
                <p:nvPr/>
              </p:nvSpPr>
              <p:spPr bwMode="auto">
                <a:xfrm>
                  <a:off x="1096" y="1694"/>
                  <a:ext cx="16" cy="16"/>
                </a:xfrm>
                <a:prstGeom prst="ellipse">
                  <a:avLst/>
                </a:prstGeom>
                <a:solidFill>
                  <a:srgbClr val="F8F800"/>
                </a:solidFill>
                <a:ln w="9525">
                  <a:noFill/>
                  <a:round/>
                  <a:headEnd/>
                  <a:tailEnd/>
                </a:ln>
              </p:spPr>
              <p:txBody>
                <a:bodyPr/>
                <a:lstStyle/>
                <a:p>
                  <a:endParaRPr lang="el-GR"/>
                </a:p>
              </p:txBody>
            </p:sp>
            <p:sp>
              <p:nvSpPr>
                <p:cNvPr id="375" name="Oval 636"/>
                <p:cNvSpPr>
                  <a:spLocks noChangeArrowheads="1"/>
                </p:cNvSpPr>
                <p:nvPr/>
              </p:nvSpPr>
              <p:spPr bwMode="auto">
                <a:xfrm>
                  <a:off x="1098" y="1696"/>
                  <a:ext cx="12" cy="14"/>
                </a:xfrm>
                <a:prstGeom prst="ellipse">
                  <a:avLst/>
                </a:prstGeom>
                <a:solidFill>
                  <a:srgbClr val="FBFB00"/>
                </a:solidFill>
                <a:ln w="9525">
                  <a:noFill/>
                  <a:round/>
                  <a:headEnd/>
                  <a:tailEnd/>
                </a:ln>
              </p:spPr>
              <p:txBody>
                <a:bodyPr/>
                <a:lstStyle/>
                <a:p>
                  <a:endParaRPr lang="el-GR"/>
                </a:p>
              </p:txBody>
            </p:sp>
            <p:sp>
              <p:nvSpPr>
                <p:cNvPr id="376" name="Oval 637"/>
                <p:cNvSpPr>
                  <a:spLocks noChangeArrowheads="1"/>
                </p:cNvSpPr>
                <p:nvPr/>
              </p:nvSpPr>
              <p:spPr bwMode="auto">
                <a:xfrm>
                  <a:off x="1100" y="1698"/>
                  <a:ext cx="10" cy="10"/>
                </a:xfrm>
                <a:prstGeom prst="ellipse">
                  <a:avLst/>
                </a:prstGeom>
                <a:solidFill>
                  <a:srgbClr val="FCFC00"/>
                </a:solidFill>
                <a:ln w="9525">
                  <a:noFill/>
                  <a:round/>
                  <a:headEnd/>
                  <a:tailEnd/>
                </a:ln>
              </p:spPr>
              <p:txBody>
                <a:bodyPr/>
                <a:lstStyle/>
                <a:p>
                  <a:endParaRPr lang="el-GR"/>
                </a:p>
              </p:txBody>
            </p:sp>
            <p:sp>
              <p:nvSpPr>
                <p:cNvPr id="377" name="Oval 638"/>
                <p:cNvSpPr>
                  <a:spLocks noChangeArrowheads="1"/>
                </p:cNvSpPr>
                <p:nvPr/>
              </p:nvSpPr>
              <p:spPr bwMode="auto">
                <a:xfrm>
                  <a:off x="1102" y="1700"/>
                  <a:ext cx="6" cy="6"/>
                </a:xfrm>
                <a:prstGeom prst="ellipse">
                  <a:avLst/>
                </a:prstGeom>
                <a:solidFill>
                  <a:srgbClr val="FEFE00"/>
                </a:solidFill>
                <a:ln w="9525">
                  <a:noFill/>
                  <a:round/>
                  <a:headEnd/>
                  <a:tailEnd/>
                </a:ln>
              </p:spPr>
              <p:txBody>
                <a:bodyPr/>
                <a:lstStyle/>
                <a:p>
                  <a:endParaRPr lang="el-GR"/>
                </a:p>
              </p:txBody>
            </p:sp>
          </p:grpSp>
          <p:sp>
            <p:nvSpPr>
              <p:cNvPr id="365" name="Oval 639"/>
              <p:cNvSpPr>
                <a:spLocks noChangeArrowheads="1"/>
              </p:cNvSpPr>
              <p:nvPr/>
            </p:nvSpPr>
            <p:spPr bwMode="auto">
              <a:xfrm>
                <a:off x="1084" y="1676"/>
                <a:ext cx="38" cy="50"/>
              </a:xfrm>
              <a:prstGeom prst="ellipse">
                <a:avLst/>
              </a:prstGeom>
              <a:noFill/>
              <a:ln w="12700">
                <a:solidFill>
                  <a:srgbClr val="00FFFF"/>
                </a:solidFill>
                <a:round/>
                <a:headEnd/>
                <a:tailEnd/>
              </a:ln>
            </p:spPr>
            <p:txBody>
              <a:bodyPr/>
              <a:lstStyle/>
              <a:p>
                <a:endParaRPr lang="el-GR"/>
              </a:p>
            </p:txBody>
          </p:sp>
        </p:grpSp>
        <p:grpSp>
          <p:nvGrpSpPr>
            <p:cNvPr id="275" name="Group 640"/>
            <p:cNvGrpSpPr>
              <a:grpSpLocks/>
            </p:cNvGrpSpPr>
            <p:nvPr/>
          </p:nvGrpSpPr>
          <p:grpSpPr bwMode="auto">
            <a:xfrm>
              <a:off x="2066" y="1596"/>
              <a:ext cx="36" cy="50"/>
              <a:chOff x="2066" y="1596"/>
              <a:chExt cx="36" cy="50"/>
            </a:xfrm>
          </p:grpSpPr>
          <p:grpSp>
            <p:nvGrpSpPr>
              <p:cNvPr id="350" name="Group 641"/>
              <p:cNvGrpSpPr>
                <a:grpSpLocks/>
              </p:cNvGrpSpPr>
              <p:nvPr/>
            </p:nvGrpSpPr>
            <p:grpSpPr bwMode="auto">
              <a:xfrm>
                <a:off x="2066" y="1596"/>
                <a:ext cx="36" cy="50"/>
                <a:chOff x="2066" y="1596"/>
                <a:chExt cx="36" cy="50"/>
              </a:xfrm>
            </p:grpSpPr>
            <p:sp>
              <p:nvSpPr>
                <p:cNvPr id="352" name="Oval 642"/>
                <p:cNvSpPr>
                  <a:spLocks noChangeArrowheads="1"/>
                </p:cNvSpPr>
                <p:nvPr/>
              </p:nvSpPr>
              <p:spPr bwMode="auto">
                <a:xfrm>
                  <a:off x="2066" y="1596"/>
                  <a:ext cx="36" cy="50"/>
                </a:xfrm>
                <a:prstGeom prst="ellipse">
                  <a:avLst/>
                </a:prstGeom>
                <a:solidFill>
                  <a:srgbClr val="E5E500"/>
                </a:solidFill>
                <a:ln w="9525">
                  <a:noFill/>
                  <a:round/>
                  <a:headEnd/>
                  <a:tailEnd/>
                </a:ln>
              </p:spPr>
              <p:txBody>
                <a:bodyPr/>
                <a:lstStyle/>
                <a:p>
                  <a:endParaRPr lang="el-GR"/>
                </a:p>
              </p:txBody>
            </p:sp>
            <p:sp>
              <p:nvSpPr>
                <p:cNvPr id="353" name="Oval 643"/>
                <p:cNvSpPr>
                  <a:spLocks noChangeArrowheads="1"/>
                </p:cNvSpPr>
                <p:nvPr/>
              </p:nvSpPr>
              <p:spPr bwMode="auto">
                <a:xfrm>
                  <a:off x="2068" y="1600"/>
                  <a:ext cx="32" cy="42"/>
                </a:xfrm>
                <a:prstGeom prst="ellipse">
                  <a:avLst/>
                </a:prstGeom>
                <a:solidFill>
                  <a:srgbClr val="E6E600"/>
                </a:solidFill>
                <a:ln w="9525">
                  <a:noFill/>
                  <a:round/>
                  <a:headEnd/>
                  <a:tailEnd/>
                </a:ln>
              </p:spPr>
              <p:txBody>
                <a:bodyPr/>
                <a:lstStyle/>
                <a:p>
                  <a:endParaRPr lang="el-GR"/>
                </a:p>
              </p:txBody>
            </p:sp>
            <p:sp>
              <p:nvSpPr>
                <p:cNvPr id="354" name="Oval 644"/>
                <p:cNvSpPr>
                  <a:spLocks noChangeArrowheads="1"/>
                </p:cNvSpPr>
                <p:nvPr/>
              </p:nvSpPr>
              <p:spPr bwMode="auto">
                <a:xfrm>
                  <a:off x="2070" y="1602"/>
                  <a:ext cx="28" cy="38"/>
                </a:xfrm>
                <a:prstGeom prst="ellipse">
                  <a:avLst/>
                </a:prstGeom>
                <a:solidFill>
                  <a:srgbClr val="E7E700"/>
                </a:solidFill>
                <a:ln w="9525">
                  <a:noFill/>
                  <a:round/>
                  <a:headEnd/>
                  <a:tailEnd/>
                </a:ln>
              </p:spPr>
              <p:txBody>
                <a:bodyPr/>
                <a:lstStyle/>
                <a:p>
                  <a:endParaRPr lang="el-GR"/>
                </a:p>
              </p:txBody>
            </p:sp>
            <p:sp>
              <p:nvSpPr>
                <p:cNvPr id="355" name="Oval 645"/>
                <p:cNvSpPr>
                  <a:spLocks noChangeArrowheads="1"/>
                </p:cNvSpPr>
                <p:nvPr/>
              </p:nvSpPr>
              <p:spPr bwMode="auto">
                <a:xfrm>
                  <a:off x="2070" y="1604"/>
                  <a:ext cx="28" cy="36"/>
                </a:xfrm>
                <a:prstGeom prst="ellipse">
                  <a:avLst/>
                </a:prstGeom>
                <a:solidFill>
                  <a:srgbClr val="E9E900"/>
                </a:solidFill>
                <a:ln w="9525">
                  <a:noFill/>
                  <a:round/>
                  <a:headEnd/>
                  <a:tailEnd/>
                </a:ln>
              </p:spPr>
              <p:txBody>
                <a:bodyPr/>
                <a:lstStyle/>
                <a:p>
                  <a:endParaRPr lang="el-GR"/>
                </a:p>
              </p:txBody>
            </p:sp>
            <p:sp>
              <p:nvSpPr>
                <p:cNvPr id="356" name="Oval 646"/>
                <p:cNvSpPr>
                  <a:spLocks noChangeArrowheads="1"/>
                </p:cNvSpPr>
                <p:nvPr/>
              </p:nvSpPr>
              <p:spPr bwMode="auto">
                <a:xfrm>
                  <a:off x="2072" y="1606"/>
                  <a:ext cx="26" cy="32"/>
                </a:xfrm>
                <a:prstGeom prst="ellipse">
                  <a:avLst/>
                </a:prstGeom>
                <a:solidFill>
                  <a:srgbClr val="EBEB00"/>
                </a:solidFill>
                <a:ln w="9525">
                  <a:noFill/>
                  <a:round/>
                  <a:headEnd/>
                  <a:tailEnd/>
                </a:ln>
              </p:spPr>
              <p:txBody>
                <a:bodyPr/>
                <a:lstStyle/>
                <a:p>
                  <a:endParaRPr lang="el-GR"/>
                </a:p>
              </p:txBody>
            </p:sp>
            <p:sp>
              <p:nvSpPr>
                <p:cNvPr id="357" name="Oval 647"/>
                <p:cNvSpPr>
                  <a:spLocks noChangeArrowheads="1"/>
                </p:cNvSpPr>
                <p:nvPr/>
              </p:nvSpPr>
              <p:spPr bwMode="auto">
                <a:xfrm>
                  <a:off x="2074" y="1608"/>
                  <a:ext cx="22" cy="28"/>
                </a:xfrm>
                <a:prstGeom prst="ellipse">
                  <a:avLst/>
                </a:prstGeom>
                <a:solidFill>
                  <a:srgbClr val="EFEF00"/>
                </a:solidFill>
                <a:ln w="9525">
                  <a:noFill/>
                  <a:round/>
                  <a:headEnd/>
                  <a:tailEnd/>
                </a:ln>
              </p:spPr>
              <p:txBody>
                <a:bodyPr/>
                <a:lstStyle/>
                <a:p>
                  <a:endParaRPr lang="el-GR"/>
                </a:p>
              </p:txBody>
            </p:sp>
            <p:sp>
              <p:nvSpPr>
                <p:cNvPr id="358" name="Oval 648"/>
                <p:cNvSpPr>
                  <a:spLocks noChangeArrowheads="1"/>
                </p:cNvSpPr>
                <p:nvPr/>
              </p:nvSpPr>
              <p:spPr bwMode="auto">
                <a:xfrm>
                  <a:off x="2074" y="1610"/>
                  <a:ext cx="20" cy="24"/>
                </a:xfrm>
                <a:prstGeom prst="ellipse">
                  <a:avLst/>
                </a:prstGeom>
                <a:solidFill>
                  <a:srgbClr val="F2F200"/>
                </a:solidFill>
                <a:ln w="9525">
                  <a:noFill/>
                  <a:round/>
                  <a:headEnd/>
                  <a:tailEnd/>
                </a:ln>
              </p:spPr>
              <p:txBody>
                <a:bodyPr/>
                <a:lstStyle/>
                <a:p>
                  <a:endParaRPr lang="el-GR"/>
                </a:p>
              </p:txBody>
            </p:sp>
            <p:sp>
              <p:nvSpPr>
                <p:cNvPr id="359" name="Oval 649"/>
                <p:cNvSpPr>
                  <a:spLocks noChangeArrowheads="1"/>
                </p:cNvSpPr>
                <p:nvPr/>
              </p:nvSpPr>
              <p:spPr bwMode="auto">
                <a:xfrm>
                  <a:off x="2076" y="1612"/>
                  <a:ext cx="16" cy="20"/>
                </a:xfrm>
                <a:prstGeom prst="ellipse">
                  <a:avLst/>
                </a:prstGeom>
                <a:solidFill>
                  <a:srgbClr val="F5F500"/>
                </a:solidFill>
                <a:ln w="9525">
                  <a:noFill/>
                  <a:round/>
                  <a:headEnd/>
                  <a:tailEnd/>
                </a:ln>
              </p:spPr>
              <p:txBody>
                <a:bodyPr/>
                <a:lstStyle/>
                <a:p>
                  <a:endParaRPr lang="el-GR"/>
                </a:p>
              </p:txBody>
            </p:sp>
            <p:sp>
              <p:nvSpPr>
                <p:cNvPr id="360" name="Oval 650"/>
                <p:cNvSpPr>
                  <a:spLocks noChangeArrowheads="1"/>
                </p:cNvSpPr>
                <p:nvPr/>
              </p:nvSpPr>
              <p:spPr bwMode="auto">
                <a:xfrm>
                  <a:off x="2078" y="1614"/>
                  <a:ext cx="14" cy="16"/>
                </a:xfrm>
                <a:prstGeom prst="ellipse">
                  <a:avLst/>
                </a:prstGeom>
                <a:solidFill>
                  <a:srgbClr val="F8F800"/>
                </a:solidFill>
                <a:ln w="9525">
                  <a:noFill/>
                  <a:round/>
                  <a:headEnd/>
                  <a:tailEnd/>
                </a:ln>
              </p:spPr>
              <p:txBody>
                <a:bodyPr/>
                <a:lstStyle/>
                <a:p>
                  <a:endParaRPr lang="el-GR"/>
                </a:p>
              </p:txBody>
            </p:sp>
            <p:sp>
              <p:nvSpPr>
                <p:cNvPr id="361" name="Oval 651"/>
                <p:cNvSpPr>
                  <a:spLocks noChangeArrowheads="1"/>
                </p:cNvSpPr>
                <p:nvPr/>
              </p:nvSpPr>
              <p:spPr bwMode="auto">
                <a:xfrm>
                  <a:off x="2078" y="1616"/>
                  <a:ext cx="12" cy="14"/>
                </a:xfrm>
                <a:prstGeom prst="ellipse">
                  <a:avLst/>
                </a:prstGeom>
                <a:solidFill>
                  <a:srgbClr val="FBFB00"/>
                </a:solidFill>
                <a:ln w="9525">
                  <a:noFill/>
                  <a:round/>
                  <a:headEnd/>
                  <a:tailEnd/>
                </a:ln>
              </p:spPr>
              <p:txBody>
                <a:bodyPr/>
                <a:lstStyle/>
                <a:p>
                  <a:endParaRPr lang="el-GR"/>
                </a:p>
              </p:txBody>
            </p:sp>
            <p:sp>
              <p:nvSpPr>
                <p:cNvPr id="362" name="Oval 652"/>
                <p:cNvSpPr>
                  <a:spLocks noChangeArrowheads="1"/>
                </p:cNvSpPr>
                <p:nvPr/>
              </p:nvSpPr>
              <p:spPr bwMode="auto">
                <a:xfrm>
                  <a:off x="2080" y="1618"/>
                  <a:ext cx="10" cy="10"/>
                </a:xfrm>
                <a:prstGeom prst="ellipse">
                  <a:avLst/>
                </a:prstGeom>
                <a:solidFill>
                  <a:srgbClr val="FCFC00"/>
                </a:solidFill>
                <a:ln w="9525">
                  <a:noFill/>
                  <a:round/>
                  <a:headEnd/>
                  <a:tailEnd/>
                </a:ln>
              </p:spPr>
              <p:txBody>
                <a:bodyPr/>
                <a:lstStyle/>
                <a:p>
                  <a:endParaRPr lang="el-GR"/>
                </a:p>
              </p:txBody>
            </p:sp>
            <p:sp>
              <p:nvSpPr>
                <p:cNvPr id="363" name="Oval 653"/>
                <p:cNvSpPr>
                  <a:spLocks noChangeArrowheads="1"/>
                </p:cNvSpPr>
                <p:nvPr/>
              </p:nvSpPr>
              <p:spPr bwMode="auto">
                <a:xfrm>
                  <a:off x="2082" y="1620"/>
                  <a:ext cx="6" cy="6"/>
                </a:xfrm>
                <a:prstGeom prst="ellipse">
                  <a:avLst/>
                </a:prstGeom>
                <a:solidFill>
                  <a:srgbClr val="FEFE00"/>
                </a:solidFill>
                <a:ln w="9525">
                  <a:noFill/>
                  <a:round/>
                  <a:headEnd/>
                  <a:tailEnd/>
                </a:ln>
              </p:spPr>
              <p:txBody>
                <a:bodyPr/>
                <a:lstStyle/>
                <a:p>
                  <a:endParaRPr lang="el-GR"/>
                </a:p>
              </p:txBody>
            </p:sp>
          </p:grpSp>
          <p:sp>
            <p:nvSpPr>
              <p:cNvPr id="351" name="Oval 654"/>
              <p:cNvSpPr>
                <a:spLocks noChangeArrowheads="1"/>
              </p:cNvSpPr>
              <p:nvPr/>
            </p:nvSpPr>
            <p:spPr bwMode="auto">
              <a:xfrm>
                <a:off x="2066" y="1596"/>
                <a:ext cx="36" cy="50"/>
              </a:xfrm>
              <a:prstGeom prst="ellipse">
                <a:avLst/>
              </a:prstGeom>
              <a:noFill/>
              <a:ln w="12700">
                <a:solidFill>
                  <a:srgbClr val="00FFFF"/>
                </a:solidFill>
                <a:round/>
                <a:headEnd/>
                <a:tailEnd/>
              </a:ln>
            </p:spPr>
            <p:txBody>
              <a:bodyPr/>
              <a:lstStyle/>
              <a:p>
                <a:endParaRPr lang="el-GR"/>
              </a:p>
            </p:txBody>
          </p:sp>
        </p:grpSp>
        <p:grpSp>
          <p:nvGrpSpPr>
            <p:cNvPr id="276" name="Group 655"/>
            <p:cNvGrpSpPr>
              <a:grpSpLocks/>
            </p:cNvGrpSpPr>
            <p:nvPr/>
          </p:nvGrpSpPr>
          <p:grpSpPr bwMode="auto">
            <a:xfrm>
              <a:off x="1106" y="1908"/>
              <a:ext cx="150" cy="186"/>
              <a:chOff x="1106" y="1908"/>
              <a:chExt cx="150" cy="186"/>
            </a:xfrm>
          </p:grpSpPr>
          <p:grpSp>
            <p:nvGrpSpPr>
              <p:cNvPr id="322" name="Group 656"/>
              <p:cNvGrpSpPr>
                <a:grpSpLocks/>
              </p:cNvGrpSpPr>
              <p:nvPr/>
            </p:nvGrpSpPr>
            <p:grpSpPr bwMode="auto">
              <a:xfrm>
                <a:off x="1106" y="1908"/>
                <a:ext cx="150" cy="186"/>
                <a:chOff x="1106" y="1908"/>
                <a:chExt cx="150" cy="186"/>
              </a:xfrm>
            </p:grpSpPr>
            <p:sp>
              <p:nvSpPr>
                <p:cNvPr id="324" name="Oval 657"/>
                <p:cNvSpPr>
                  <a:spLocks noChangeArrowheads="1"/>
                </p:cNvSpPr>
                <p:nvPr/>
              </p:nvSpPr>
              <p:spPr bwMode="auto">
                <a:xfrm>
                  <a:off x="1106" y="1908"/>
                  <a:ext cx="150" cy="186"/>
                </a:xfrm>
                <a:prstGeom prst="ellipse">
                  <a:avLst/>
                </a:prstGeom>
                <a:solidFill>
                  <a:srgbClr val="00BAE5"/>
                </a:solidFill>
                <a:ln w="9525">
                  <a:noFill/>
                  <a:round/>
                  <a:headEnd/>
                  <a:tailEnd/>
                </a:ln>
              </p:spPr>
              <p:txBody>
                <a:bodyPr/>
                <a:lstStyle/>
                <a:p>
                  <a:endParaRPr lang="el-GR"/>
                </a:p>
              </p:txBody>
            </p:sp>
            <p:sp>
              <p:nvSpPr>
                <p:cNvPr id="325" name="Oval 658"/>
                <p:cNvSpPr>
                  <a:spLocks noChangeArrowheads="1"/>
                </p:cNvSpPr>
                <p:nvPr/>
              </p:nvSpPr>
              <p:spPr bwMode="auto">
                <a:xfrm>
                  <a:off x="1110" y="1914"/>
                  <a:ext cx="142" cy="174"/>
                </a:xfrm>
                <a:prstGeom prst="ellipse">
                  <a:avLst/>
                </a:prstGeom>
                <a:solidFill>
                  <a:srgbClr val="00BAE5"/>
                </a:solidFill>
                <a:ln w="9525">
                  <a:noFill/>
                  <a:round/>
                  <a:headEnd/>
                  <a:tailEnd/>
                </a:ln>
              </p:spPr>
              <p:txBody>
                <a:bodyPr/>
                <a:lstStyle/>
                <a:p>
                  <a:endParaRPr lang="el-GR"/>
                </a:p>
              </p:txBody>
            </p:sp>
            <p:sp>
              <p:nvSpPr>
                <p:cNvPr id="326" name="Oval 659"/>
                <p:cNvSpPr>
                  <a:spLocks noChangeArrowheads="1"/>
                </p:cNvSpPr>
                <p:nvPr/>
              </p:nvSpPr>
              <p:spPr bwMode="auto">
                <a:xfrm>
                  <a:off x="1114" y="1918"/>
                  <a:ext cx="134" cy="166"/>
                </a:xfrm>
                <a:prstGeom prst="ellipse">
                  <a:avLst/>
                </a:prstGeom>
                <a:solidFill>
                  <a:srgbClr val="00BAE5"/>
                </a:solidFill>
                <a:ln w="9525">
                  <a:noFill/>
                  <a:round/>
                  <a:headEnd/>
                  <a:tailEnd/>
                </a:ln>
              </p:spPr>
              <p:txBody>
                <a:bodyPr/>
                <a:lstStyle/>
                <a:p>
                  <a:endParaRPr lang="el-GR"/>
                </a:p>
              </p:txBody>
            </p:sp>
            <p:sp>
              <p:nvSpPr>
                <p:cNvPr id="327" name="Oval 660"/>
                <p:cNvSpPr>
                  <a:spLocks noChangeArrowheads="1"/>
                </p:cNvSpPr>
                <p:nvPr/>
              </p:nvSpPr>
              <p:spPr bwMode="auto">
                <a:xfrm>
                  <a:off x="1116" y="1920"/>
                  <a:ext cx="130" cy="162"/>
                </a:xfrm>
                <a:prstGeom prst="ellipse">
                  <a:avLst/>
                </a:prstGeom>
                <a:solidFill>
                  <a:srgbClr val="00BBE6"/>
                </a:solidFill>
                <a:ln w="9525">
                  <a:noFill/>
                  <a:round/>
                  <a:headEnd/>
                  <a:tailEnd/>
                </a:ln>
              </p:spPr>
              <p:txBody>
                <a:bodyPr/>
                <a:lstStyle/>
                <a:p>
                  <a:endParaRPr lang="el-GR"/>
                </a:p>
              </p:txBody>
            </p:sp>
            <p:sp>
              <p:nvSpPr>
                <p:cNvPr id="328" name="Oval 661"/>
                <p:cNvSpPr>
                  <a:spLocks noChangeArrowheads="1"/>
                </p:cNvSpPr>
                <p:nvPr/>
              </p:nvSpPr>
              <p:spPr bwMode="auto">
                <a:xfrm>
                  <a:off x="1120" y="1924"/>
                  <a:ext cx="122" cy="154"/>
                </a:xfrm>
                <a:prstGeom prst="ellipse">
                  <a:avLst/>
                </a:prstGeom>
                <a:solidFill>
                  <a:srgbClr val="00BBE6"/>
                </a:solidFill>
                <a:ln w="9525">
                  <a:noFill/>
                  <a:round/>
                  <a:headEnd/>
                  <a:tailEnd/>
                </a:ln>
              </p:spPr>
              <p:txBody>
                <a:bodyPr/>
                <a:lstStyle/>
                <a:p>
                  <a:endParaRPr lang="el-GR"/>
                </a:p>
              </p:txBody>
            </p:sp>
            <p:sp>
              <p:nvSpPr>
                <p:cNvPr id="329" name="Oval 662"/>
                <p:cNvSpPr>
                  <a:spLocks noChangeArrowheads="1"/>
                </p:cNvSpPr>
                <p:nvPr/>
              </p:nvSpPr>
              <p:spPr bwMode="auto">
                <a:xfrm>
                  <a:off x="1122" y="1928"/>
                  <a:ext cx="118" cy="146"/>
                </a:xfrm>
                <a:prstGeom prst="ellipse">
                  <a:avLst/>
                </a:prstGeom>
                <a:solidFill>
                  <a:srgbClr val="00BCE7"/>
                </a:solidFill>
                <a:ln w="9525">
                  <a:noFill/>
                  <a:round/>
                  <a:headEnd/>
                  <a:tailEnd/>
                </a:ln>
              </p:spPr>
              <p:txBody>
                <a:bodyPr/>
                <a:lstStyle/>
                <a:p>
                  <a:endParaRPr lang="el-GR"/>
                </a:p>
              </p:txBody>
            </p:sp>
            <p:sp>
              <p:nvSpPr>
                <p:cNvPr id="330" name="Oval 663"/>
                <p:cNvSpPr>
                  <a:spLocks noChangeArrowheads="1"/>
                </p:cNvSpPr>
                <p:nvPr/>
              </p:nvSpPr>
              <p:spPr bwMode="auto">
                <a:xfrm>
                  <a:off x="1124" y="1932"/>
                  <a:ext cx="114" cy="140"/>
                </a:xfrm>
                <a:prstGeom prst="ellipse">
                  <a:avLst/>
                </a:prstGeom>
                <a:solidFill>
                  <a:srgbClr val="00BCE8"/>
                </a:solidFill>
                <a:ln w="9525">
                  <a:noFill/>
                  <a:round/>
                  <a:headEnd/>
                  <a:tailEnd/>
                </a:ln>
              </p:spPr>
              <p:txBody>
                <a:bodyPr/>
                <a:lstStyle/>
                <a:p>
                  <a:endParaRPr lang="el-GR"/>
                </a:p>
              </p:txBody>
            </p:sp>
            <p:sp>
              <p:nvSpPr>
                <p:cNvPr id="331" name="Oval 664"/>
                <p:cNvSpPr>
                  <a:spLocks noChangeArrowheads="1"/>
                </p:cNvSpPr>
                <p:nvPr/>
              </p:nvSpPr>
              <p:spPr bwMode="auto">
                <a:xfrm>
                  <a:off x="1128" y="1934"/>
                  <a:ext cx="108" cy="136"/>
                </a:xfrm>
                <a:prstGeom prst="ellipse">
                  <a:avLst/>
                </a:prstGeom>
                <a:solidFill>
                  <a:srgbClr val="00BDE9"/>
                </a:solidFill>
                <a:ln w="9525">
                  <a:noFill/>
                  <a:round/>
                  <a:headEnd/>
                  <a:tailEnd/>
                </a:ln>
              </p:spPr>
              <p:txBody>
                <a:bodyPr/>
                <a:lstStyle/>
                <a:p>
                  <a:endParaRPr lang="el-GR"/>
                </a:p>
              </p:txBody>
            </p:sp>
            <p:sp>
              <p:nvSpPr>
                <p:cNvPr id="332" name="Oval 665"/>
                <p:cNvSpPr>
                  <a:spLocks noChangeArrowheads="1"/>
                </p:cNvSpPr>
                <p:nvPr/>
              </p:nvSpPr>
              <p:spPr bwMode="auto">
                <a:xfrm>
                  <a:off x="1130" y="1938"/>
                  <a:ext cx="104" cy="128"/>
                </a:xfrm>
                <a:prstGeom prst="ellipse">
                  <a:avLst/>
                </a:prstGeom>
                <a:solidFill>
                  <a:srgbClr val="00BEEA"/>
                </a:solidFill>
                <a:ln w="9525">
                  <a:noFill/>
                  <a:round/>
                  <a:headEnd/>
                  <a:tailEnd/>
                </a:ln>
              </p:spPr>
              <p:txBody>
                <a:bodyPr/>
                <a:lstStyle/>
                <a:p>
                  <a:endParaRPr lang="el-GR"/>
                </a:p>
              </p:txBody>
            </p:sp>
            <p:sp>
              <p:nvSpPr>
                <p:cNvPr id="333" name="Oval 666"/>
                <p:cNvSpPr>
                  <a:spLocks noChangeArrowheads="1"/>
                </p:cNvSpPr>
                <p:nvPr/>
              </p:nvSpPr>
              <p:spPr bwMode="auto">
                <a:xfrm>
                  <a:off x="1134" y="1942"/>
                  <a:ext cx="96" cy="120"/>
                </a:xfrm>
                <a:prstGeom prst="ellipse">
                  <a:avLst/>
                </a:prstGeom>
                <a:solidFill>
                  <a:srgbClr val="00BFEC"/>
                </a:solidFill>
                <a:ln w="9525">
                  <a:noFill/>
                  <a:round/>
                  <a:headEnd/>
                  <a:tailEnd/>
                </a:ln>
              </p:spPr>
              <p:txBody>
                <a:bodyPr/>
                <a:lstStyle/>
                <a:p>
                  <a:endParaRPr lang="el-GR"/>
                </a:p>
              </p:txBody>
            </p:sp>
            <p:sp>
              <p:nvSpPr>
                <p:cNvPr id="334" name="Oval 667"/>
                <p:cNvSpPr>
                  <a:spLocks noChangeArrowheads="1"/>
                </p:cNvSpPr>
                <p:nvPr/>
              </p:nvSpPr>
              <p:spPr bwMode="auto">
                <a:xfrm>
                  <a:off x="1136" y="1946"/>
                  <a:ext cx="92" cy="112"/>
                </a:xfrm>
                <a:prstGeom prst="ellipse">
                  <a:avLst/>
                </a:prstGeom>
                <a:solidFill>
                  <a:srgbClr val="00C0ED"/>
                </a:solidFill>
                <a:ln w="9525">
                  <a:noFill/>
                  <a:round/>
                  <a:headEnd/>
                  <a:tailEnd/>
                </a:ln>
              </p:spPr>
              <p:txBody>
                <a:bodyPr/>
                <a:lstStyle/>
                <a:p>
                  <a:endParaRPr lang="el-GR"/>
                </a:p>
              </p:txBody>
            </p:sp>
            <p:sp>
              <p:nvSpPr>
                <p:cNvPr id="335" name="Oval 668"/>
                <p:cNvSpPr>
                  <a:spLocks noChangeArrowheads="1"/>
                </p:cNvSpPr>
                <p:nvPr/>
              </p:nvSpPr>
              <p:spPr bwMode="auto">
                <a:xfrm>
                  <a:off x="1138" y="1948"/>
                  <a:ext cx="88" cy="108"/>
                </a:xfrm>
                <a:prstGeom prst="ellipse">
                  <a:avLst/>
                </a:prstGeom>
                <a:solidFill>
                  <a:srgbClr val="00C2EF"/>
                </a:solidFill>
                <a:ln w="9525">
                  <a:noFill/>
                  <a:round/>
                  <a:headEnd/>
                  <a:tailEnd/>
                </a:ln>
              </p:spPr>
              <p:txBody>
                <a:bodyPr/>
                <a:lstStyle/>
                <a:p>
                  <a:endParaRPr lang="el-GR"/>
                </a:p>
              </p:txBody>
            </p:sp>
            <p:sp>
              <p:nvSpPr>
                <p:cNvPr id="336" name="Oval 669"/>
                <p:cNvSpPr>
                  <a:spLocks noChangeArrowheads="1"/>
                </p:cNvSpPr>
                <p:nvPr/>
              </p:nvSpPr>
              <p:spPr bwMode="auto">
                <a:xfrm>
                  <a:off x="1142" y="1952"/>
                  <a:ext cx="80" cy="100"/>
                </a:xfrm>
                <a:prstGeom prst="ellipse">
                  <a:avLst/>
                </a:prstGeom>
                <a:solidFill>
                  <a:srgbClr val="00C3F0"/>
                </a:solidFill>
                <a:ln w="9525">
                  <a:noFill/>
                  <a:round/>
                  <a:headEnd/>
                  <a:tailEnd/>
                </a:ln>
              </p:spPr>
              <p:txBody>
                <a:bodyPr/>
                <a:lstStyle/>
                <a:p>
                  <a:endParaRPr lang="el-GR"/>
                </a:p>
              </p:txBody>
            </p:sp>
            <p:sp>
              <p:nvSpPr>
                <p:cNvPr id="337" name="Oval 670"/>
                <p:cNvSpPr>
                  <a:spLocks noChangeArrowheads="1"/>
                </p:cNvSpPr>
                <p:nvPr/>
              </p:nvSpPr>
              <p:spPr bwMode="auto">
                <a:xfrm>
                  <a:off x="1144" y="1956"/>
                  <a:ext cx="76" cy="92"/>
                </a:xfrm>
                <a:prstGeom prst="ellipse">
                  <a:avLst/>
                </a:prstGeom>
                <a:solidFill>
                  <a:srgbClr val="00C4F2"/>
                </a:solidFill>
                <a:ln w="9525">
                  <a:noFill/>
                  <a:round/>
                  <a:headEnd/>
                  <a:tailEnd/>
                </a:ln>
              </p:spPr>
              <p:txBody>
                <a:bodyPr/>
                <a:lstStyle/>
                <a:p>
                  <a:endParaRPr lang="el-GR"/>
                </a:p>
              </p:txBody>
            </p:sp>
            <p:sp>
              <p:nvSpPr>
                <p:cNvPr id="338" name="Oval 671"/>
                <p:cNvSpPr>
                  <a:spLocks noChangeArrowheads="1"/>
                </p:cNvSpPr>
                <p:nvPr/>
              </p:nvSpPr>
              <p:spPr bwMode="auto">
                <a:xfrm>
                  <a:off x="1148" y="1960"/>
                  <a:ext cx="68" cy="84"/>
                </a:xfrm>
                <a:prstGeom prst="ellipse">
                  <a:avLst/>
                </a:prstGeom>
                <a:solidFill>
                  <a:srgbClr val="00C6F3"/>
                </a:solidFill>
                <a:ln w="9525">
                  <a:noFill/>
                  <a:round/>
                  <a:headEnd/>
                  <a:tailEnd/>
                </a:ln>
              </p:spPr>
              <p:txBody>
                <a:bodyPr/>
                <a:lstStyle/>
                <a:p>
                  <a:endParaRPr lang="el-GR"/>
                </a:p>
              </p:txBody>
            </p:sp>
            <p:sp>
              <p:nvSpPr>
                <p:cNvPr id="339" name="Oval 672"/>
                <p:cNvSpPr>
                  <a:spLocks noChangeArrowheads="1"/>
                </p:cNvSpPr>
                <p:nvPr/>
              </p:nvSpPr>
              <p:spPr bwMode="auto">
                <a:xfrm>
                  <a:off x="1150" y="1962"/>
                  <a:ext cx="64" cy="80"/>
                </a:xfrm>
                <a:prstGeom prst="ellipse">
                  <a:avLst/>
                </a:prstGeom>
                <a:solidFill>
                  <a:srgbClr val="00C7F5"/>
                </a:solidFill>
                <a:ln w="9525">
                  <a:noFill/>
                  <a:round/>
                  <a:headEnd/>
                  <a:tailEnd/>
                </a:ln>
              </p:spPr>
              <p:txBody>
                <a:bodyPr/>
                <a:lstStyle/>
                <a:p>
                  <a:endParaRPr lang="el-GR"/>
                </a:p>
              </p:txBody>
            </p:sp>
            <p:sp>
              <p:nvSpPr>
                <p:cNvPr id="340" name="Oval 673"/>
                <p:cNvSpPr>
                  <a:spLocks noChangeArrowheads="1"/>
                </p:cNvSpPr>
                <p:nvPr/>
              </p:nvSpPr>
              <p:spPr bwMode="auto">
                <a:xfrm>
                  <a:off x="1152" y="1966"/>
                  <a:ext cx="60" cy="72"/>
                </a:xfrm>
                <a:prstGeom prst="ellipse">
                  <a:avLst/>
                </a:prstGeom>
                <a:solidFill>
                  <a:srgbClr val="00C8F6"/>
                </a:solidFill>
                <a:ln w="9525">
                  <a:noFill/>
                  <a:round/>
                  <a:headEnd/>
                  <a:tailEnd/>
                </a:ln>
              </p:spPr>
              <p:txBody>
                <a:bodyPr/>
                <a:lstStyle/>
                <a:p>
                  <a:endParaRPr lang="el-GR"/>
                </a:p>
              </p:txBody>
            </p:sp>
            <p:sp>
              <p:nvSpPr>
                <p:cNvPr id="341" name="Oval 674"/>
                <p:cNvSpPr>
                  <a:spLocks noChangeArrowheads="1"/>
                </p:cNvSpPr>
                <p:nvPr/>
              </p:nvSpPr>
              <p:spPr bwMode="auto">
                <a:xfrm>
                  <a:off x="1156" y="1970"/>
                  <a:ext cx="52" cy="64"/>
                </a:xfrm>
                <a:prstGeom prst="ellipse">
                  <a:avLst/>
                </a:prstGeom>
                <a:solidFill>
                  <a:srgbClr val="00C9F8"/>
                </a:solidFill>
                <a:ln w="9525">
                  <a:noFill/>
                  <a:round/>
                  <a:headEnd/>
                  <a:tailEnd/>
                </a:ln>
              </p:spPr>
              <p:txBody>
                <a:bodyPr/>
                <a:lstStyle/>
                <a:p>
                  <a:endParaRPr lang="el-GR"/>
                </a:p>
              </p:txBody>
            </p:sp>
            <p:sp>
              <p:nvSpPr>
                <p:cNvPr id="342" name="Oval 675"/>
                <p:cNvSpPr>
                  <a:spLocks noChangeArrowheads="1"/>
                </p:cNvSpPr>
                <p:nvPr/>
              </p:nvSpPr>
              <p:spPr bwMode="auto">
                <a:xfrm>
                  <a:off x="1158" y="1974"/>
                  <a:ext cx="48" cy="56"/>
                </a:xfrm>
                <a:prstGeom prst="ellipse">
                  <a:avLst/>
                </a:prstGeom>
                <a:solidFill>
                  <a:srgbClr val="00CAF9"/>
                </a:solidFill>
                <a:ln w="9525">
                  <a:noFill/>
                  <a:round/>
                  <a:headEnd/>
                  <a:tailEnd/>
                </a:ln>
              </p:spPr>
              <p:txBody>
                <a:bodyPr/>
                <a:lstStyle/>
                <a:p>
                  <a:endParaRPr lang="el-GR"/>
                </a:p>
              </p:txBody>
            </p:sp>
            <p:sp>
              <p:nvSpPr>
                <p:cNvPr id="343" name="Oval 676"/>
                <p:cNvSpPr>
                  <a:spLocks noChangeArrowheads="1"/>
                </p:cNvSpPr>
                <p:nvPr/>
              </p:nvSpPr>
              <p:spPr bwMode="auto">
                <a:xfrm>
                  <a:off x="1162" y="1976"/>
                  <a:ext cx="40" cy="52"/>
                </a:xfrm>
                <a:prstGeom prst="ellipse">
                  <a:avLst/>
                </a:prstGeom>
                <a:solidFill>
                  <a:srgbClr val="00CBFA"/>
                </a:solidFill>
                <a:ln w="9525">
                  <a:noFill/>
                  <a:round/>
                  <a:headEnd/>
                  <a:tailEnd/>
                </a:ln>
              </p:spPr>
              <p:txBody>
                <a:bodyPr/>
                <a:lstStyle/>
                <a:p>
                  <a:endParaRPr lang="el-GR"/>
                </a:p>
              </p:txBody>
            </p:sp>
            <p:sp>
              <p:nvSpPr>
                <p:cNvPr id="344" name="Oval 677"/>
                <p:cNvSpPr>
                  <a:spLocks noChangeArrowheads="1"/>
                </p:cNvSpPr>
                <p:nvPr/>
              </p:nvSpPr>
              <p:spPr bwMode="auto">
                <a:xfrm>
                  <a:off x="1164" y="1980"/>
                  <a:ext cx="38" cy="46"/>
                </a:xfrm>
                <a:prstGeom prst="ellipse">
                  <a:avLst/>
                </a:prstGeom>
                <a:solidFill>
                  <a:srgbClr val="00CCFB"/>
                </a:solidFill>
                <a:ln w="9525">
                  <a:noFill/>
                  <a:round/>
                  <a:headEnd/>
                  <a:tailEnd/>
                </a:ln>
              </p:spPr>
              <p:txBody>
                <a:bodyPr/>
                <a:lstStyle/>
                <a:p>
                  <a:endParaRPr lang="el-GR"/>
                </a:p>
              </p:txBody>
            </p:sp>
            <p:sp>
              <p:nvSpPr>
                <p:cNvPr id="345" name="Oval 678"/>
                <p:cNvSpPr>
                  <a:spLocks noChangeArrowheads="1"/>
                </p:cNvSpPr>
                <p:nvPr/>
              </p:nvSpPr>
              <p:spPr bwMode="auto">
                <a:xfrm>
                  <a:off x="1166" y="1984"/>
                  <a:ext cx="34" cy="38"/>
                </a:xfrm>
                <a:prstGeom prst="ellipse">
                  <a:avLst/>
                </a:prstGeom>
                <a:solidFill>
                  <a:srgbClr val="00CCFC"/>
                </a:solidFill>
                <a:ln w="9525">
                  <a:noFill/>
                  <a:round/>
                  <a:headEnd/>
                  <a:tailEnd/>
                </a:ln>
              </p:spPr>
              <p:txBody>
                <a:bodyPr/>
                <a:lstStyle/>
                <a:p>
                  <a:endParaRPr lang="el-GR"/>
                </a:p>
              </p:txBody>
            </p:sp>
            <p:sp>
              <p:nvSpPr>
                <p:cNvPr id="346" name="Oval 679"/>
                <p:cNvSpPr>
                  <a:spLocks noChangeArrowheads="1"/>
                </p:cNvSpPr>
                <p:nvPr/>
              </p:nvSpPr>
              <p:spPr bwMode="auto">
                <a:xfrm>
                  <a:off x="1170" y="1988"/>
                  <a:ext cx="26" cy="30"/>
                </a:xfrm>
                <a:prstGeom prst="ellipse">
                  <a:avLst/>
                </a:prstGeom>
                <a:solidFill>
                  <a:srgbClr val="00CDFD"/>
                </a:solidFill>
                <a:ln w="9525">
                  <a:noFill/>
                  <a:round/>
                  <a:headEnd/>
                  <a:tailEnd/>
                </a:ln>
              </p:spPr>
              <p:txBody>
                <a:bodyPr/>
                <a:lstStyle/>
                <a:p>
                  <a:endParaRPr lang="el-GR"/>
                </a:p>
              </p:txBody>
            </p:sp>
            <p:sp>
              <p:nvSpPr>
                <p:cNvPr id="347" name="Oval 680"/>
                <p:cNvSpPr>
                  <a:spLocks noChangeArrowheads="1"/>
                </p:cNvSpPr>
                <p:nvPr/>
              </p:nvSpPr>
              <p:spPr bwMode="auto">
                <a:xfrm>
                  <a:off x="1172" y="1990"/>
                  <a:ext cx="22" cy="26"/>
                </a:xfrm>
                <a:prstGeom prst="ellipse">
                  <a:avLst/>
                </a:prstGeom>
                <a:solidFill>
                  <a:srgbClr val="00CEFD"/>
                </a:solidFill>
                <a:ln w="9525">
                  <a:noFill/>
                  <a:round/>
                  <a:headEnd/>
                  <a:tailEnd/>
                </a:ln>
              </p:spPr>
              <p:txBody>
                <a:bodyPr/>
                <a:lstStyle/>
                <a:p>
                  <a:endParaRPr lang="el-GR"/>
                </a:p>
              </p:txBody>
            </p:sp>
            <p:sp>
              <p:nvSpPr>
                <p:cNvPr id="348" name="Oval 681"/>
                <p:cNvSpPr>
                  <a:spLocks noChangeArrowheads="1"/>
                </p:cNvSpPr>
                <p:nvPr/>
              </p:nvSpPr>
              <p:spPr bwMode="auto">
                <a:xfrm>
                  <a:off x="1176" y="1994"/>
                  <a:ext cx="14" cy="18"/>
                </a:xfrm>
                <a:prstGeom prst="ellipse">
                  <a:avLst/>
                </a:prstGeom>
                <a:solidFill>
                  <a:srgbClr val="00CEFE"/>
                </a:solidFill>
                <a:ln w="9525">
                  <a:noFill/>
                  <a:round/>
                  <a:headEnd/>
                  <a:tailEnd/>
                </a:ln>
              </p:spPr>
              <p:txBody>
                <a:bodyPr/>
                <a:lstStyle/>
                <a:p>
                  <a:endParaRPr lang="el-GR"/>
                </a:p>
              </p:txBody>
            </p:sp>
            <p:sp>
              <p:nvSpPr>
                <p:cNvPr id="349" name="Oval 682"/>
                <p:cNvSpPr>
                  <a:spLocks noChangeArrowheads="1"/>
                </p:cNvSpPr>
                <p:nvPr/>
              </p:nvSpPr>
              <p:spPr bwMode="auto">
                <a:xfrm>
                  <a:off x="1178" y="1998"/>
                  <a:ext cx="10" cy="10"/>
                </a:xfrm>
                <a:prstGeom prst="ellipse">
                  <a:avLst/>
                </a:prstGeom>
                <a:solidFill>
                  <a:srgbClr val="00CEFE"/>
                </a:solidFill>
                <a:ln w="9525">
                  <a:noFill/>
                  <a:round/>
                  <a:headEnd/>
                  <a:tailEnd/>
                </a:ln>
              </p:spPr>
              <p:txBody>
                <a:bodyPr/>
                <a:lstStyle/>
                <a:p>
                  <a:endParaRPr lang="el-GR"/>
                </a:p>
              </p:txBody>
            </p:sp>
          </p:grpSp>
          <p:sp>
            <p:nvSpPr>
              <p:cNvPr id="323" name="Oval 683"/>
              <p:cNvSpPr>
                <a:spLocks noChangeArrowheads="1"/>
              </p:cNvSpPr>
              <p:nvPr/>
            </p:nvSpPr>
            <p:spPr bwMode="auto">
              <a:xfrm>
                <a:off x="1106" y="1908"/>
                <a:ext cx="150" cy="186"/>
              </a:xfrm>
              <a:prstGeom prst="ellipse">
                <a:avLst/>
              </a:prstGeom>
              <a:noFill/>
              <a:ln w="12700">
                <a:solidFill>
                  <a:srgbClr val="00FFFF"/>
                </a:solidFill>
                <a:round/>
                <a:headEnd/>
                <a:tailEnd/>
              </a:ln>
            </p:spPr>
            <p:txBody>
              <a:bodyPr/>
              <a:lstStyle/>
              <a:p>
                <a:endParaRPr lang="el-GR"/>
              </a:p>
            </p:txBody>
          </p:sp>
        </p:grpSp>
        <p:grpSp>
          <p:nvGrpSpPr>
            <p:cNvPr id="277" name="Group 684"/>
            <p:cNvGrpSpPr>
              <a:grpSpLocks/>
            </p:cNvGrpSpPr>
            <p:nvPr/>
          </p:nvGrpSpPr>
          <p:grpSpPr bwMode="auto">
            <a:xfrm>
              <a:off x="1888" y="1284"/>
              <a:ext cx="150" cy="186"/>
              <a:chOff x="1888" y="1284"/>
              <a:chExt cx="150" cy="186"/>
            </a:xfrm>
          </p:grpSpPr>
          <p:grpSp>
            <p:nvGrpSpPr>
              <p:cNvPr id="294" name="Group 685"/>
              <p:cNvGrpSpPr>
                <a:grpSpLocks/>
              </p:cNvGrpSpPr>
              <p:nvPr/>
            </p:nvGrpSpPr>
            <p:grpSpPr bwMode="auto">
              <a:xfrm>
                <a:off x="1888" y="1284"/>
                <a:ext cx="150" cy="186"/>
                <a:chOff x="1888" y="1284"/>
                <a:chExt cx="150" cy="186"/>
              </a:xfrm>
            </p:grpSpPr>
            <p:sp>
              <p:nvSpPr>
                <p:cNvPr id="296" name="Oval 686"/>
                <p:cNvSpPr>
                  <a:spLocks noChangeArrowheads="1"/>
                </p:cNvSpPr>
                <p:nvPr/>
              </p:nvSpPr>
              <p:spPr bwMode="auto">
                <a:xfrm>
                  <a:off x="1888" y="1284"/>
                  <a:ext cx="150" cy="186"/>
                </a:xfrm>
                <a:prstGeom prst="ellipse">
                  <a:avLst/>
                </a:prstGeom>
                <a:solidFill>
                  <a:srgbClr val="00BAE5"/>
                </a:solidFill>
                <a:ln w="9525">
                  <a:noFill/>
                  <a:round/>
                  <a:headEnd/>
                  <a:tailEnd/>
                </a:ln>
              </p:spPr>
              <p:txBody>
                <a:bodyPr/>
                <a:lstStyle/>
                <a:p>
                  <a:endParaRPr lang="el-GR"/>
                </a:p>
              </p:txBody>
            </p:sp>
            <p:sp>
              <p:nvSpPr>
                <p:cNvPr id="297" name="Oval 687"/>
                <p:cNvSpPr>
                  <a:spLocks noChangeArrowheads="1"/>
                </p:cNvSpPr>
                <p:nvPr/>
              </p:nvSpPr>
              <p:spPr bwMode="auto">
                <a:xfrm>
                  <a:off x="1892" y="1290"/>
                  <a:ext cx="142" cy="174"/>
                </a:xfrm>
                <a:prstGeom prst="ellipse">
                  <a:avLst/>
                </a:prstGeom>
                <a:solidFill>
                  <a:srgbClr val="00BAE5"/>
                </a:solidFill>
                <a:ln w="9525">
                  <a:noFill/>
                  <a:round/>
                  <a:headEnd/>
                  <a:tailEnd/>
                </a:ln>
              </p:spPr>
              <p:txBody>
                <a:bodyPr/>
                <a:lstStyle/>
                <a:p>
                  <a:endParaRPr lang="el-GR"/>
                </a:p>
              </p:txBody>
            </p:sp>
            <p:sp>
              <p:nvSpPr>
                <p:cNvPr id="298" name="Oval 688"/>
                <p:cNvSpPr>
                  <a:spLocks noChangeArrowheads="1"/>
                </p:cNvSpPr>
                <p:nvPr/>
              </p:nvSpPr>
              <p:spPr bwMode="auto">
                <a:xfrm>
                  <a:off x="1896" y="1294"/>
                  <a:ext cx="134" cy="166"/>
                </a:xfrm>
                <a:prstGeom prst="ellipse">
                  <a:avLst/>
                </a:prstGeom>
                <a:solidFill>
                  <a:srgbClr val="00BAE5"/>
                </a:solidFill>
                <a:ln w="9525">
                  <a:noFill/>
                  <a:round/>
                  <a:headEnd/>
                  <a:tailEnd/>
                </a:ln>
              </p:spPr>
              <p:txBody>
                <a:bodyPr/>
                <a:lstStyle/>
                <a:p>
                  <a:endParaRPr lang="el-GR"/>
                </a:p>
              </p:txBody>
            </p:sp>
            <p:sp>
              <p:nvSpPr>
                <p:cNvPr id="299" name="Oval 689"/>
                <p:cNvSpPr>
                  <a:spLocks noChangeArrowheads="1"/>
                </p:cNvSpPr>
                <p:nvPr/>
              </p:nvSpPr>
              <p:spPr bwMode="auto">
                <a:xfrm>
                  <a:off x="1898" y="1296"/>
                  <a:ext cx="130" cy="162"/>
                </a:xfrm>
                <a:prstGeom prst="ellipse">
                  <a:avLst/>
                </a:prstGeom>
                <a:solidFill>
                  <a:srgbClr val="00BBE6"/>
                </a:solidFill>
                <a:ln w="9525">
                  <a:noFill/>
                  <a:round/>
                  <a:headEnd/>
                  <a:tailEnd/>
                </a:ln>
              </p:spPr>
              <p:txBody>
                <a:bodyPr/>
                <a:lstStyle/>
                <a:p>
                  <a:endParaRPr lang="el-GR"/>
                </a:p>
              </p:txBody>
            </p:sp>
            <p:sp>
              <p:nvSpPr>
                <p:cNvPr id="300" name="Oval 690"/>
                <p:cNvSpPr>
                  <a:spLocks noChangeArrowheads="1"/>
                </p:cNvSpPr>
                <p:nvPr/>
              </p:nvSpPr>
              <p:spPr bwMode="auto">
                <a:xfrm>
                  <a:off x="1902" y="1300"/>
                  <a:ext cx="122" cy="154"/>
                </a:xfrm>
                <a:prstGeom prst="ellipse">
                  <a:avLst/>
                </a:prstGeom>
                <a:solidFill>
                  <a:srgbClr val="00BBE6"/>
                </a:solidFill>
                <a:ln w="9525">
                  <a:noFill/>
                  <a:round/>
                  <a:headEnd/>
                  <a:tailEnd/>
                </a:ln>
              </p:spPr>
              <p:txBody>
                <a:bodyPr/>
                <a:lstStyle/>
                <a:p>
                  <a:endParaRPr lang="el-GR"/>
                </a:p>
              </p:txBody>
            </p:sp>
            <p:sp>
              <p:nvSpPr>
                <p:cNvPr id="301" name="Oval 691"/>
                <p:cNvSpPr>
                  <a:spLocks noChangeArrowheads="1"/>
                </p:cNvSpPr>
                <p:nvPr/>
              </p:nvSpPr>
              <p:spPr bwMode="auto">
                <a:xfrm>
                  <a:off x="1904" y="1304"/>
                  <a:ext cx="118" cy="146"/>
                </a:xfrm>
                <a:prstGeom prst="ellipse">
                  <a:avLst/>
                </a:prstGeom>
                <a:solidFill>
                  <a:srgbClr val="00BCE7"/>
                </a:solidFill>
                <a:ln w="9525">
                  <a:noFill/>
                  <a:round/>
                  <a:headEnd/>
                  <a:tailEnd/>
                </a:ln>
              </p:spPr>
              <p:txBody>
                <a:bodyPr/>
                <a:lstStyle/>
                <a:p>
                  <a:endParaRPr lang="el-GR"/>
                </a:p>
              </p:txBody>
            </p:sp>
            <p:sp>
              <p:nvSpPr>
                <p:cNvPr id="302" name="Oval 692"/>
                <p:cNvSpPr>
                  <a:spLocks noChangeArrowheads="1"/>
                </p:cNvSpPr>
                <p:nvPr/>
              </p:nvSpPr>
              <p:spPr bwMode="auto">
                <a:xfrm>
                  <a:off x="1906" y="1308"/>
                  <a:ext cx="114" cy="140"/>
                </a:xfrm>
                <a:prstGeom prst="ellipse">
                  <a:avLst/>
                </a:prstGeom>
                <a:solidFill>
                  <a:srgbClr val="00BCE8"/>
                </a:solidFill>
                <a:ln w="9525">
                  <a:noFill/>
                  <a:round/>
                  <a:headEnd/>
                  <a:tailEnd/>
                </a:ln>
              </p:spPr>
              <p:txBody>
                <a:bodyPr/>
                <a:lstStyle/>
                <a:p>
                  <a:endParaRPr lang="el-GR"/>
                </a:p>
              </p:txBody>
            </p:sp>
            <p:sp>
              <p:nvSpPr>
                <p:cNvPr id="303" name="Oval 693"/>
                <p:cNvSpPr>
                  <a:spLocks noChangeArrowheads="1"/>
                </p:cNvSpPr>
                <p:nvPr/>
              </p:nvSpPr>
              <p:spPr bwMode="auto">
                <a:xfrm>
                  <a:off x="1910" y="1310"/>
                  <a:ext cx="108" cy="136"/>
                </a:xfrm>
                <a:prstGeom prst="ellipse">
                  <a:avLst/>
                </a:prstGeom>
                <a:solidFill>
                  <a:srgbClr val="00BDE9"/>
                </a:solidFill>
                <a:ln w="9525">
                  <a:noFill/>
                  <a:round/>
                  <a:headEnd/>
                  <a:tailEnd/>
                </a:ln>
              </p:spPr>
              <p:txBody>
                <a:bodyPr/>
                <a:lstStyle/>
                <a:p>
                  <a:endParaRPr lang="el-GR"/>
                </a:p>
              </p:txBody>
            </p:sp>
            <p:sp>
              <p:nvSpPr>
                <p:cNvPr id="304" name="Oval 694"/>
                <p:cNvSpPr>
                  <a:spLocks noChangeArrowheads="1"/>
                </p:cNvSpPr>
                <p:nvPr/>
              </p:nvSpPr>
              <p:spPr bwMode="auto">
                <a:xfrm>
                  <a:off x="1912" y="1314"/>
                  <a:ext cx="104" cy="128"/>
                </a:xfrm>
                <a:prstGeom prst="ellipse">
                  <a:avLst/>
                </a:prstGeom>
                <a:solidFill>
                  <a:srgbClr val="00BEEA"/>
                </a:solidFill>
                <a:ln w="9525">
                  <a:noFill/>
                  <a:round/>
                  <a:headEnd/>
                  <a:tailEnd/>
                </a:ln>
              </p:spPr>
              <p:txBody>
                <a:bodyPr/>
                <a:lstStyle/>
                <a:p>
                  <a:endParaRPr lang="el-GR"/>
                </a:p>
              </p:txBody>
            </p:sp>
            <p:sp>
              <p:nvSpPr>
                <p:cNvPr id="305" name="Oval 695"/>
                <p:cNvSpPr>
                  <a:spLocks noChangeArrowheads="1"/>
                </p:cNvSpPr>
                <p:nvPr/>
              </p:nvSpPr>
              <p:spPr bwMode="auto">
                <a:xfrm>
                  <a:off x="1916" y="1318"/>
                  <a:ext cx="96" cy="120"/>
                </a:xfrm>
                <a:prstGeom prst="ellipse">
                  <a:avLst/>
                </a:prstGeom>
                <a:solidFill>
                  <a:srgbClr val="00BFEC"/>
                </a:solidFill>
                <a:ln w="9525">
                  <a:noFill/>
                  <a:round/>
                  <a:headEnd/>
                  <a:tailEnd/>
                </a:ln>
              </p:spPr>
              <p:txBody>
                <a:bodyPr/>
                <a:lstStyle/>
                <a:p>
                  <a:endParaRPr lang="el-GR"/>
                </a:p>
              </p:txBody>
            </p:sp>
            <p:sp>
              <p:nvSpPr>
                <p:cNvPr id="306" name="Oval 696"/>
                <p:cNvSpPr>
                  <a:spLocks noChangeArrowheads="1"/>
                </p:cNvSpPr>
                <p:nvPr/>
              </p:nvSpPr>
              <p:spPr bwMode="auto">
                <a:xfrm>
                  <a:off x="1918" y="1322"/>
                  <a:ext cx="92" cy="112"/>
                </a:xfrm>
                <a:prstGeom prst="ellipse">
                  <a:avLst/>
                </a:prstGeom>
                <a:solidFill>
                  <a:srgbClr val="00C0ED"/>
                </a:solidFill>
                <a:ln w="9525">
                  <a:noFill/>
                  <a:round/>
                  <a:headEnd/>
                  <a:tailEnd/>
                </a:ln>
              </p:spPr>
              <p:txBody>
                <a:bodyPr/>
                <a:lstStyle/>
                <a:p>
                  <a:endParaRPr lang="el-GR"/>
                </a:p>
              </p:txBody>
            </p:sp>
            <p:sp>
              <p:nvSpPr>
                <p:cNvPr id="307" name="Oval 697"/>
                <p:cNvSpPr>
                  <a:spLocks noChangeArrowheads="1"/>
                </p:cNvSpPr>
                <p:nvPr/>
              </p:nvSpPr>
              <p:spPr bwMode="auto">
                <a:xfrm>
                  <a:off x="1920" y="1324"/>
                  <a:ext cx="88" cy="108"/>
                </a:xfrm>
                <a:prstGeom prst="ellipse">
                  <a:avLst/>
                </a:prstGeom>
                <a:solidFill>
                  <a:srgbClr val="00C2EF"/>
                </a:solidFill>
                <a:ln w="9525">
                  <a:noFill/>
                  <a:round/>
                  <a:headEnd/>
                  <a:tailEnd/>
                </a:ln>
              </p:spPr>
              <p:txBody>
                <a:bodyPr/>
                <a:lstStyle/>
                <a:p>
                  <a:endParaRPr lang="el-GR"/>
                </a:p>
              </p:txBody>
            </p:sp>
            <p:sp>
              <p:nvSpPr>
                <p:cNvPr id="308" name="Oval 698"/>
                <p:cNvSpPr>
                  <a:spLocks noChangeArrowheads="1"/>
                </p:cNvSpPr>
                <p:nvPr/>
              </p:nvSpPr>
              <p:spPr bwMode="auto">
                <a:xfrm>
                  <a:off x="1924" y="1328"/>
                  <a:ext cx="80" cy="100"/>
                </a:xfrm>
                <a:prstGeom prst="ellipse">
                  <a:avLst/>
                </a:prstGeom>
                <a:solidFill>
                  <a:srgbClr val="00C3F0"/>
                </a:solidFill>
                <a:ln w="9525">
                  <a:noFill/>
                  <a:round/>
                  <a:headEnd/>
                  <a:tailEnd/>
                </a:ln>
              </p:spPr>
              <p:txBody>
                <a:bodyPr/>
                <a:lstStyle/>
                <a:p>
                  <a:endParaRPr lang="el-GR"/>
                </a:p>
              </p:txBody>
            </p:sp>
            <p:sp>
              <p:nvSpPr>
                <p:cNvPr id="309" name="Oval 699"/>
                <p:cNvSpPr>
                  <a:spLocks noChangeArrowheads="1"/>
                </p:cNvSpPr>
                <p:nvPr/>
              </p:nvSpPr>
              <p:spPr bwMode="auto">
                <a:xfrm>
                  <a:off x="1926" y="1332"/>
                  <a:ext cx="76" cy="92"/>
                </a:xfrm>
                <a:prstGeom prst="ellipse">
                  <a:avLst/>
                </a:prstGeom>
                <a:solidFill>
                  <a:srgbClr val="00C4F2"/>
                </a:solidFill>
                <a:ln w="9525">
                  <a:noFill/>
                  <a:round/>
                  <a:headEnd/>
                  <a:tailEnd/>
                </a:ln>
              </p:spPr>
              <p:txBody>
                <a:bodyPr/>
                <a:lstStyle/>
                <a:p>
                  <a:endParaRPr lang="el-GR"/>
                </a:p>
              </p:txBody>
            </p:sp>
            <p:sp>
              <p:nvSpPr>
                <p:cNvPr id="310" name="Oval 700"/>
                <p:cNvSpPr>
                  <a:spLocks noChangeArrowheads="1"/>
                </p:cNvSpPr>
                <p:nvPr/>
              </p:nvSpPr>
              <p:spPr bwMode="auto">
                <a:xfrm>
                  <a:off x="1930" y="1336"/>
                  <a:ext cx="68" cy="84"/>
                </a:xfrm>
                <a:prstGeom prst="ellipse">
                  <a:avLst/>
                </a:prstGeom>
                <a:solidFill>
                  <a:srgbClr val="00C6F3"/>
                </a:solidFill>
                <a:ln w="9525">
                  <a:noFill/>
                  <a:round/>
                  <a:headEnd/>
                  <a:tailEnd/>
                </a:ln>
              </p:spPr>
              <p:txBody>
                <a:bodyPr/>
                <a:lstStyle/>
                <a:p>
                  <a:endParaRPr lang="el-GR"/>
                </a:p>
              </p:txBody>
            </p:sp>
            <p:sp>
              <p:nvSpPr>
                <p:cNvPr id="311" name="Oval 701"/>
                <p:cNvSpPr>
                  <a:spLocks noChangeArrowheads="1"/>
                </p:cNvSpPr>
                <p:nvPr/>
              </p:nvSpPr>
              <p:spPr bwMode="auto">
                <a:xfrm>
                  <a:off x="1932" y="1338"/>
                  <a:ext cx="64" cy="80"/>
                </a:xfrm>
                <a:prstGeom prst="ellipse">
                  <a:avLst/>
                </a:prstGeom>
                <a:solidFill>
                  <a:srgbClr val="00C7F5"/>
                </a:solidFill>
                <a:ln w="9525">
                  <a:noFill/>
                  <a:round/>
                  <a:headEnd/>
                  <a:tailEnd/>
                </a:ln>
              </p:spPr>
              <p:txBody>
                <a:bodyPr/>
                <a:lstStyle/>
                <a:p>
                  <a:endParaRPr lang="el-GR"/>
                </a:p>
              </p:txBody>
            </p:sp>
            <p:sp>
              <p:nvSpPr>
                <p:cNvPr id="312" name="Oval 702"/>
                <p:cNvSpPr>
                  <a:spLocks noChangeArrowheads="1"/>
                </p:cNvSpPr>
                <p:nvPr/>
              </p:nvSpPr>
              <p:spPr bwMode="auto">
                <a:xfrm>
                  <a:off x="1934" y="1342"/>
                  <a:ext cx="60" cy="72"/>
                </a:xfrm>
                <a:prstGeom prst="ellipse">
                  <a:avLst/>
                </a:prstGeom>
                <a:solidFill>
                  <a:srgbClr val="00C8F6"/>
                </a:solidFill>
                <a:ln w="9525">
                  <a:noFill/>
                  <a:round/>
                  <a:headEnd/>
                  <a:tailEnd/>
                </a:ln>
              </p:spPr>
              <p:txBody>
                <a:bodyPr/>
                <a:lstStyle/>
                <a:p>
                  <a:endParaRPr lang="el-GR"/>
                </a:p>
              </p:txBody>
            </p:sp>
            <p:sp>
              <p:nvSpPr>
                <p:cNvPr id="313" name="Oval 703"/>
                <p:cNvSpPr>
                  <a:spLocks noChangeArrowheads="1"/>
                </p:cNvSpPr>
                <p:nvPr/>
              </p:nvSpPr>
              <p:spPr bwMode="auto">
                <a:xfrm>
                  <a:off x="1938" y="1346"/>
                  <a:ext cx="52" cy="64"/>
                </a:xfrm>
                <a:prstGeom prst="ellipse">
                  <a:avLst/>
                </a:prstGeom>
                <a:solidFill>
                  <a:srgbClr val="00C9F8"/>
                </a:solidFill>
                <a:ln w="9525">
                  <a:noFill/>
                  <a:round/>
                  <a:headEnd/>
                  <a:tailEnd/>
                </a:ln>
              </p:spPr>
              <p:txBody>
                <a:bodyPr/>
                <a:lstStyle/>
                <a:p>
                  <a:endParaRPr lang="el-GR"/>
                </a:p>
              </p:txBody>
            </p:sp>
            <p:sp>
              <p:nvSpPr>
                <p:cNvPr id="314" name="Oval 704"/>
                <p:cNvSpPr>
                  <a:spLocks noChangeArrowheads="1"/>
                </p:cNvSpPr>
                <p:nvPr/>
              </p:nvSpPr>
              <p:spPr bwMode="auto">
                <a:xfrm>
                  <a:off x="1940" y="1350"/>
                  <a:ext cx="48" cy="56"/>
                </a:xfrm>
                <a:prstGeom prst="ellipse">
                  <a:avLst/>
                </a:prstGeom>
                <a:solidFill>
                  <a:srgbClr val="00CAF9"/>
                </a:solidFill>
                <a:ln w="9525">
                  <a:noFill/>
                  <a:round/>
                  <a:headEnd/>
                  <a:tailEnd/>
                </a:ln>
              </p:spPr>
              <p:txBody>
                <a:bodyPr/>
                <a:lstStyle/>
                <a:p>
                  <a:endParaRPr lang="el-GR"/>
                </a:p>
              </p:txBody>
            </p:sp>
            <p:sp>
              <p:nvSpPr>
                <p:cNvPr id="315" name="Oval 705"/>
                <p:cNvSpPr>
                  <a:spLocks noChangeArrowheads="1"/>
                </p:cNvSpPr>
                <p:nvPr/>
              </p:nvSpPr>
              <p:spPr bwMode="auto">
                <a:xfrm>
                  <a:off x="1944" y="1352"/>
                  <a:ext cx="40" cy="52"/>
                </a:xfrm>
                <a:prstGeom prst="ellipse">
                  <a:avLst/>
                </a:prstGeom>
                <a:solidFill>
                  <a:srgbClr val="00CBFA"/>
                </a:solidFill>
                <a:ln w="9525">
                  <a:noFill/>
                  <a:round/>
                  <a:headEnd/>
                  <a:tailEnd/>
                </a:ln>
              </p:spPr>
              <p:txBody>
                <a:bodyPr/>
                <a:lstStyle/>
                <a:p>
                  <a:endParaRPr lang="el-GR"/>
                </a:p>
              </p:txBody>
            </p:sp>
            <p:sp>
              <p:nvSpPr>
                <p:cNvPr id="316" name="Oval 706"/>
                <p:cNvSpPr>
                  <a:spLocks noChangeArrowheads="1"/>
                </p:cNvSpPr>
                <p:nvPr/>
              </p:nvSpPr>
              <p:spPr bwMode="auto">
                <a:xfrm>
                  <a:off x="1946" y="1356"/>
                  <a:ext cx="38" cy="46"/>
                </a:xfrm>
                <a:prstGeom prst="ellipse">
                  <a:avLst/>
                </a:prstGeom>
                <a:solidFill>
                  <a:srgbClr val="00CCFB"/>
                </a:solidFill>
                <a:ln w="9525">
                  <a:noFill/>
                  <a:round/>
                  <a:headEnd/>
                  <a:tailEnd/>
                </a:ln>
              </p:spPr>
              <p:txBody>
                <a:bodyPr/>
                <a:lstStyle/>
                <a:p>
                  <a:endParaRPr lang="el-GR"/>
                </a:p>
              </p:txBody>
            </p:sp>
            <p:sp>
              <p:nvSpPr>
                <p:cNvPr id="317" name="Oval 707"/>
                <p:cNvSpPr>
                  <a:spLocks noChangeArrowheads="1"/>
                </p:cNvSpPr>
                <p:nvPr/>
              </p:nvSpPr>
              <p:spPr bwMode="auto">
                <a:xfrm>
                  <a:off x="1948" y="1360"/>
                  <a:ext cx="34" cy="38"/>
                </a:xfrm>
                <a:prstGeom prst="ellipse">
                  <a:avLst/>
                </a:prstGeom>
                <a:solidFill>
                  <a:srgbClr val="00CCFC"/>
                </a:solidFill>
                <a:ln w="9525">
                  <a:noFill/>
                  <a:round/>
                  <a:headEnd/>
                  <a:tailEnd/>
                </a:ln>
              </p:spPr>
              <p:txBody>
                <a:bodyPr/>
                <a:lstStyle/>
                <a:p>
                  <a:endParaRPr lang="el-GR"/>
                </a:p>
              </p:txBody>
            </p:sp>
            <p:sp>
              <p:nvSpPr>
                <p:cNvPr id="318" name="Oval 708"/>
                <p:cNvSpPr>
                  <a:spLocks noChangeArrowheads="1"/>
                </p:cNvSpPr>
                <p:nvPr/>
              </p:nvSpPr>
              <p:spPr bwMode="auto">
                <a:xfrm>
                  <a:off x="1952" y="1364"/>
                  <a:ext cx="26" cy="30"/>
                </a:xfrm>
                <a:prstGeom prst="ellipse">
                  <a:avLst/>
                </a:prstGeom>
                <a:solidFill>
                  <a:srgbClr val="00CDFD"/>
                </a:solidFill>
                <a:ln w="9525">
                  <a:noFill/>
                  <a:round/>
                  <a:headEnd/>
                  <a:tailEnd/>
                </a:ln>
              </p:spPr>
              <p:txBody>
                <a:bodyPr/>
                <a:lstStyle/>
                <a:p>
                  <a:endParaRPr lang="el-GR"/>
                </a:p>
              </p:txBody>
            </p:sp>
            <p:sp>
              <p:nvSpPr>
                <p:cNvPr id="319" name="Oval 709"/>
                <p:cNvSpPr>
                  <a:spLocks noChangeArrowheads="1"/>
                </p:cNvSpPr>
                <p:nvPr/>
              </p:nvSpPr>
              <p:spPr bwMode="auto">
                <a:xfrm>
                  <a:off x="1954" y="1366"/>
                  <a:ext cx="22" cy="26"/>
                </a:xfrm>
                <a:prstGeom prst="ellipse">
                  <a:avLst/>
                </a:prstGeom>
                <a:solidFill>
                  <a:srgbClr val="00CEFD"/>
                </a:solidFill>
                <a:ln w="9525">
                  <a:noFill/>
                  <a:round/>
                  <a:headEnd/>
                  <a:tailEnd/>
                </a:ln>
              </p:spPr>
              <p:txBody>
                <a:bodyPr/>
                <a:lstStyle/>
                <a:p>
                  <a:endParaRPr lang="el-GR"/>
                </a:p>
              </p:txBody>
            </p:sp>
            <p:sp>
              <p:nvSpPr>
                <p:cNvPr id="320" name="Oval 710"/>
                <p:cNvSpPr>
                  <a:spLocks noChangeArrowheads="1"/>
                </p:cNvSpPr>
                <p:nvPr/>
              </p:nvSpPr>
              <p:spPr bwMode="auto">
                <a:xfrm>
                  <a:off x="1958" y="1370"/>
                  <a:ext cx="14" cy="18"/>
                </a:xfrm>
                <a:prstGeom prst="ellipse">
                  <a:avLst/>
                </a:prstGeom>
                <a:solidFill>
                  <a:srgbClr val="00CEFE"/>
                </a:solidFill>
                <a:ln w="9525">
                  <a:noFill/>
                  <a:round/>
                  <a:headEnd/>
                  <a:tailEnd/>
                </a:ln>
              </p:spPr>
              <p:txBody>
                <a:bodyPr/>
                <a:lstStyle/>
                <a:p>
                  <a:endParaRPr lang="el-GR"/>
                </a:p>
              </p:txBody>
            </p:sp>
            <p:sp>
              <p:nvSpPr>
                <p:cNvPr id="321" name="Oval 711"/>
                <p:cNvSpPr>
                  <a:spLocks noChangeArrowheads="1"/>
                </p:cNvSpPr>
                <p:nvPr/>
              </p:nvSpPr>
              <p:spPr bwMode="auto">
                <a:xfrm>
                  <a:off x="1960" y="1374"/>
                  <a:ext cx="10" cy="10"/>
                </a:xfrm>
                <a:prstGeom prst="ellipse">
                  <a:avLst/>
                </a:prstGeom>
                <a:solidFill>
                  <a:srgbClr val="00CEFE"/>
                </a:solidFill>
                <a:ln w="9525">
                  <a:noFill/>
                  <a:round/>
                  <a:headEnd/>
                  <a:tailEnd/>
                </a:ln>
              </p:spPr>
              <p:txBody>
                <a:bodyPr/>
                <a:lstStyle/>
                <a:p>
                  <a:endParaRPr lang="el-GR"/>
                </a:p>
              </p:txBody>
            </p:sp>
          </p:grpSp>
          <p:sp>
            <p:nvSpPr>
              <p:cNvPr id="295" name="Oval 712"/>
              <p:cNvSpPr>
                <a:spLocks noChangeArrowheads="1"/>
              </p:cNvSpPr>
              <p:nvPr/>
            </p:nvSpPr>
            <p:spPr bwMode="auto">
              <a:xfrm>
                <a:off x="1888" y="1284"/>
                <a:ext cx="150" cy="186"/>
              </a:xfrm>
              <a:prstGeom prst="ellipse">
                <a:avLst/>
              </a:prstGeom>
              <a:noFill/>
              <a:ln w="12700">
                <a:solidFill>
                  <a:srgbClr val="00FFFF"/>
                </a:solidFill>
                <a:round/>
                <a:headEnd/>
                <a:tailEnd/>
              </a:ln>
            </p:spPr>
            <p:txBody>
              <a:bodyPr/>
              <a:lstStyle/>
              <a:p>
                <a:endParaRPr lang="el-GR"/>
              </a:p>
            </p:txBody>
          </p:sp>
        </p:grpSp>
        <p:grpSp>
          <p:nvGrpSpPr>
            <p:cNvPr id="278" name="Group 713"/>
            <p:cNvGrpSpPr>
              <a:grpSpLocks/>
            </p:cNvGrpSpPr>
            <p:nvPr/>
          </p:nvGrpSpPr>
          <p:grpSpPr bwMode="auto">
            <a:xfrm>
              <a:off x="1938" y="1964"/>
              <a:ext cx="36" cy="50"/>
              <a:chOff x="1938" y="1964"/>
              <a:chExt cx="36" cy="50"/>
            </a:xfrm>
          </p:grpSpPr>
          <p:grpSp>
            <p:nvGrpSpPr>
              <p:cNvPr id="280" name="Group 714"/>
              <p:cNvGrpSpPr>
                <a:grpSpLocks/>
              </p:cNvGrpSpPr>
              <p:nvPr/>
            </p:nvGrpSpPr>
            <p:grpSpPr bwMode="auto">
              <a:xfrm>
                <a:off x="1938" y="1964"/>
                <a:ext cx="36" cy="50"/>
                <a:chOff x="1938" y="1964"/>
                <a:chExt cx="36" cy="50"/>
              </a:xfrm>
            </p:grpSpPr>
            <p:sp>
              <p:nvSpPr>
                <p:cNvPr id="282" name="Oval 715"/>
                <p:cNvSpPr>
                  <a:spLocks noChangeArrowheads="1"/>
                </p:cNvSpPr>
                <p:nvPr/>
              </p:nvSpPr>
              <p:spPr bwMode="auto">
                <a:xfrm>
                  <a:off x="1938" y="1964"/>
                  <a:ext cx="36" cy="50"/>
                </a:xfrm>
                <a:prstGeom prst="ellipse">
                  <a:avLst/>
                </a:prstGeom>
                <a:solidFill>
                  <a:srgbClr val="E5E500"/>
                </a:solidFill>
                <a:ln w="9525">
                  <a:noFill/>
                  <a:round/>
                  <a:headEnd/>
                  <a:tailEnd/>
                </a:ln>
              </p:spPr>
              <p:txBody>
                <a:bodyPr/>
                <a:lstStyle/>
                <a:p>
                  <a:endParaRPr lang="el-GR"/>
                </a:p>
              </p:txBody>
            </p:sp>
            <p:sp>
              <p:nvSpPr>
                <p:cNvPr id="283" name="Oval 716"/>
                <p:cNvSpPr>
                  <a:spLocks noChangeArrowheads="1"/>
                </p:cNvSpPr>
                <p:nvPr/>
              </p:nvSpPr>
              <p:spPr bwMode="auto">
                <a:xfrm>
                  <a:off x="1940" y="1968"/>
                  <a:ext cx="32" cy="42"/>
                </a:xfrm>
                <a:prstGeom prst="ellipse">
                  <a:avLst/>
                </a:prstGeom>
                <a:solidFill>
                  <a:srgbClr val="E6E600"/>
                </a:solidFill>
                <a:ln w="9525">
                  <a:noFill/>
                  <a:round/>
                  <a:headEnd/>
                  <a:tailEnd/>
                </a:ln>
              </p:spPr>
              <p:txBody>
                <a:bodyPr/>
                <a:lstStyle/>
                <a:p>
                  <a:endParaRPr lang="el-GR"/>
                </a:p>
              </p:txBody>
            </p:sp>
            <p:sp>
              <p:nvSpPr>
                <p:cNvPr id="284" name="Oval 717"/>
                <p:cNvSpPr>
                  <a:spLocks noChangeArrowheads="1"/>
                </p:cNvSpPr>
                <p:nvPr/>
              </p:nvSpPr>
              <p:spPr bwMode="auto">
                <a:xfrm>
                  <a:off x="1942" y="1970"/>
                  <a:ext cx="28" cy="38"/>
                </a:xfrm>
                <a:prstGeom prst="ellipse">
                  <a:avLst/>
                </a:prstGeom>
                <a:solidFill>
                  <a:srgbClr val="E7E700"/>
                </a:solidFill>
                <a:ln w="9525">
                  <a:noFill/>
                  <a:round/>
                  <a:headEnd/>
                  <a:tailEnd/>
                </a:ln>
              </p:spPr>
              <p:txBody>
                <a:bodyPr/>
                <a:lstStyle/>
                <a:p>
                  <a:endParaRPr lang="el-GR"/>
                </a:p>
              </p:txBody>
            </p:sp>
            <p:sp>
              <p:nvSpPr>
                <p:cNvPr id="285" name="Oval 718"/>
                <p:cNvSpPr>
                  <a:spLocks noChangeArrowheads="1"/>
                </p:cNvSpPr>
                <p:nvPr/>
              </p:nvSpPr>
              <p:spPr bwMode="auto">
                <a:xfrm>
                  <a:off x="1942" y="1972"/>
                  <a:ext cx="28" cy="36"/>
                </a:xfrm>
                <a:prstGeom prst="ellipse">
                  <a:avLst/>
                </a:prstGeom>
                <a:solidFill>
                  <a:srgbClr val="E9E900"/>
                </a:solidFill>
                <a:ln w="9525">
                  <a:noFill/>
                  <a:round/>
                  <a:headEnd/>
                  <a:tailEnd/>
                </a:ln>
              </p:spPr>
              <p:txBody>
                <a:bodyPr/>
                <a:lstStyle/>
                <a:p>
                  <a:endParaRPr lang="el-GR"/>
                </a:p>
              </p:txBody>
            </p:sp>
            <p:sp>
              <p:nvSpPr>
                <p:cNvPr id="286" name="Oval 719"/>
                <p:cNvSpPr>
                  <a:spLocks noChangeArrowheads="1"/>
                </p:cNvSpPr>
                <p:nvPr/>
              </p:nvSpPr>
              <p:spPr bwMode="auto">
                <a:xfrm>
                  <a:off x="1944" y="1974"/>
                  <a:ext cx="26" cy="32"/>
                </a:xfrm>
                <a:prstGeom prst="ellipse">
                  <a:avLst/>
                </a:prstGeom>
                <a:solidFill>
                  <a:srgbClr val="EBEB00"/>
                </a:solidFill>
                <a:ln w="9525">
                  <a:noFill/>
                  <a:round/>
                  <a:headEnd/>
                  <a:tailEnd/>
                </a:ln>
              </p:spPr>
              <p:txBody>
                <a:bodyPr/>
                <a:lstStyle/>
                <a:p>
                  <a:endParaRPr lang="el-GR"/>
                </a:p>
              </p:txBody>
            </p:sp>
            <p:sp>
              <p:nvSpPr>
                <p:cNvPr id="287" name="Oval 720"/>
                <p:cNvSpPr>
                  <a:spLocks noChangeArrowheads="1"/>
                </p:cNvSpPr>
                <p:nvPr/>
              </p:nvSpPr>
              <p:spPr bwMode="auto">
                <a:xfrm>
                  <a:off x="1946" y="1976"/>
                  <a:ext cx="22" cy="28"/>
                </a:xfrm>
                <a:prstGeom prst="ellipse">
                  <a:avLst/>
                </a:prstGeom>
                <a:solidFill>
                  <a:srgbClr val="EFEF00"/>
                </a:solidFill>
                <a:ln w="9525">
                  <a:noFill/>
                  <a:round/>
                  <a:headEnd/>
                  <a:tailEnd/>
                </a:ln>
              </p:spPr>
              <p:txBody>
                <a:bodyPr/>
                <a:lstStyle/>
                <a:p>
                  <a:endParaRPr lang="el-GR"/>
                </a:p>
              </p:txBody>
            </p:sp>
            <p:sp>
              <p:nvSpPr>
                <p:cNvPr id="288" name="Oval 721"/>
                <p:cNvSpPr>
                  <a:spLocks noChangeArrowheads="1"/>
                </p:cNvSpPr>
                <p:nvPr/>
              </p:nvSpPr>
              <p:spPr bwMode="auto">
                <a:xfrm>
                  <a:off x="1946" y="1978"/>
                  <a:ext cx="20" cy="24"/>
                </a:xfrm>
                <a:prstGeom prst="ellipse">
                  <a:avLst/>
                </a:prstGeom>
                <a:solidFill>
                  <a:srgbClr val="F2F200"/>
                </a:solidFill>
                <a:ln w="9525">
                  <a:noFill/>
                  <a:round/>
                  <a:headEnd/>
                  <a:tailEnd/>
                </a:ln>
              </p:spPr>
              <p:txBody>
                <a:bodyPr/>
                <a:lstStyle/>
                <a:p>
                  <a:endParaRPr lang="el-GR"/>
                </a:p>
              </p:txBody>
            </p:sp>
            <p:sp>
              <p:nvSpPr>
                <p:cNvPr id="289" name="Oval 722"/>
                <p:cNvSpPr>
                  <a:spLocks noChangeArrowheads="1"/>
                </p:cNvSpPr>
                <p:nvPr/>
              </p:nvSpPr>
              <p:spPr bwMode="auto">
                <a:xfrm>
                  <a:off x="1948" y="1980"/>
                  <a:ext cx="16" cy="20"/>
                </a:xfrm>
                <a:prstGeom prst="ellipse">
                  <a:avLst/>
                </a:prstGeom>
                <a:solidFill>
                  <a:srgbClr val="F5F500"/>
                </a:solidFill>
                <a:ln w="9525">
                  <a:noFill/>
                  <a:round/>
                  <a:headEnd/>
                  <a:tailEnd/>
                </a:ln>
              </p:spPr>
              <p:txBody>
                <a:bodyPr/>
                <a:lstStyle/>
                <a:p>
                  <a:endParaRPr lang="el-GR"/>
                </a:p>
              </p:txBody>
            </p:sp>
            <p:sp>
              <p:nvSpPr>
                <p:cNvPr id="290" name="Oval 723"/>
                <p:cNvSpPr>
                  <a:spLocks noChangeArrowheads="1"/>
                </p:cNvSpPr>
                <p:nvPr/>
              </p:nvSpPr>
              <p:spPr bwMode="auto">
                <a:xfrm>
                  <a:off x="1950" y="1982"/>
                  <a:ext cx="14" cy="16"/>
                </a:xfrm>
                <a:prstGeom prst="ellipse">
                  <a:avLst/>
                </a:prstGeom>
                <a:solidFill>
                  <a:srgbClr val="F8F800"/>
                </a:solidFill>
                <a:ln w="9525">
                  <a:noFill/>
                  <a:round/>
                  <a:headEnd/>
                  <a:tailEnd/>
                </a:ln>
              </p:spPr>
              <p:txBody>
                <a:bodyPr/>
                <a:lstStyle/>
                <a:p>
                  <a:endParaRPr lang="el-GR"/>
                </a:p>
              </p:txBody>
            </p:sp>
            <p:sp>
              <p:nvSpPr>
                <p:cNvPr id="291" name="Oval 724"/>
                <p:cNvSpPr>
                  <a:spLocks noChangeArrowheads="1"/>
                </p:cNvSpPr>
                <p:nvPr/>
              </p:nvSpPr>
              <p:spPr bwMode="auto">
                <a:xfrm>
                  <a:off x="1950" y="1984"/>
                  <a:ext cx="12" cy="14"/>
                </a:xfrm>
                <a:prstGeom prst="ellipse">
                  <a:avLst/>
                </a:prstGeom>
                <a:solidFill>
                  <a:srgbClr val="FBFB00"/>
                </a:solidFill>
                <a:ln w="9525">
                  <a:noFill/>
                  <a:round/>
                  <a:headEnd/>
                  <a:tailEnd/>
                </a:ln>
              </p:spPr>
              <p:txBody>
                <a:bodyPr/>
                <a:lstStyle/>
                <a:p>
                  <a:endParaRPr lang="el-GR"/>
                </a:p>
              </p:txBody>
            </p:sp>
            <p:sp>
              <p:nvSpPr>
                <p:cNvPr id="292" name="Oval 725"/>
                <p:cNvSpPr>
                  <a:spLocks noChangeArrowheads="1"/>
                </p:cNvSpPr>
                <p:nvPr/>
              </p:nvSpPr>
              <p:spPr bwMode="auto">
                <a:xfrm>
                  <a:off x="1952" y="1986"/>
                  <a:ext cx="10" cy="10"/>
                </a:xfrm>
                <a:prstGeom prst="ellipse">
                  <a:avLst/>
                </a:prstGeom>
                <a:solidFill>
                  <a:srgbClr val="FCFC00"/>
                </a:solidFill>
                <a:ln w="9525">
                  <a:noFill/>
                  <a:round/>
                  <a:headEnd/>
                  <a:tailEnd/>
                </a:ln>
              </p:spPr>
              <p:txBody>
                <a:bodyPr/>
                <a:lstStyle/>
                <a:p>
                  <a:endParaRPr lang="el-GR"/>
                </a:p>
              </p:txBody>
            </p:sp>
            <p:sp>
              <p:nvSpPr>
                <p:cNvPr id="293" name="Oval 726"/>
                <p:cNvSpPr>
                  <a:spLocks noChangeArrowheads="1"/>
                </p:cNvSpPr>
                <p:nvPr/>
              </p:nvSpPr>
              <p:spPr bwMode="auto">
                <a:xfrm>
                  <a:off x="1954" y="1988"/>
                  <a:ext cx="6" cy="6"/>
                </a:xfrm>
                <a:prstGeom prst="ellipse">
                  <a:avLst/>
                </a:prstGeom>
                <a:solidFill>
                  <a:srgbClr val="FEFE00"/>
                </a:solidFill>
                <a:ln w="9525">
                  <a:noFill/>
                  <a:round/>
                  <a:headEnd/>
                  <a:tailEnd/>
                </a:ln>
              </p:spPr>
              <p:txBody>
                <a:bodyPr/>
                <a:lstStyle/>
                <a:p>
                  <a:endParaRPr lang="el-GR"/>
                </a:p>
              </p:txBody>
            </p:sp>
          </p:grpSp>
          <p:sp>
            <p:nvSpPr>
              <p:cNvPr id="281" name="Oval 727"/>
              <p:cNvSpPr>
                <a:spLocks noChangeArrowheads="1"/>
              </p:cNvSpPr>
              <p:nvPr/>
            </p:nvSpPr>
            <p:spPr bwMode="auto">
              <a:xfrm>
                <a:off x="1938" y="1964"/>
                <a:ext cx="36" cy="50"/>
              </a:xfrm>
              <a:prstGeom prst="ellipse">
                <a:avLst/>
              </a:prstGeom>
              <a:noFill/>
              <a:ln w="12700">
                <a:solidFill>
                  <a:srgbClr val="00FFFF"/>
                </a:solidFill>
                <a:round/>
                <a:headEnd/>
                <a:tailEnd/>
              </a:ln>
            </p:spPr>
            <p:txBody>
              <a:bodyPr/>
              <a:lstStyle/>
              <a:p>
                <a:endParaRPr lang="el-GR"/>
              </a:p>
            </p:txBody>
          </p:sp>
        </p:grpSp>
        <p:sp>
          <p:nvSpPr>
            <p:cNvPr id="279" name="Rectangle 728"/>
            <p:cNvSpPr>
              <a:spLocks noChangeArrowheads="1"/>
            </p:cNvSpPr>
            <p:nvPr/>
          </p:nvSpPr>
          <p:spPr bwMode="auto">
            <a:xfrm>
              <a:off x="1334" y="1472"/>
              <a:ext cx="94" cy="306"/>
            </a:xfrm>
            <a:prstGeom prst="rect">
              <a:avLst/>
            </a:prstGeom>
            <a:solidFill>
              <a:srgbClr val="FF9900"/>
            </a:solidFill>
            <a:ln w="12700">
              <a:solidFill>
                <a:srgbClr val="00FFFF"/>
              </a:solidFill>
              <a:miter lim="800000"/>
              <a:headEnd/>
              <a:tailEnd/>
            </a:ln>
          </p:spPr>
          <p:txBody>
            <a:bodyPr/>
            <a:lstStyle/>
            <a:p>
              <a:endParaRPr lang="el-GR"/>
            </a:p>
          </p:txBody>
        </p:sp>
      </p:grpSp>
      <p:grpSp>
        <p:nvGrpSpPr>
          <p:cNvPr id="734" name="Group 729"/>
          <p:cNvGrpSpPr>
            <a:grpSpLocks/>
          </p:cNvGrpSpPr>
          <p:nvPr/>
        </p:nvGrpSpPr>
        <p:grpSpPr bwMode="auto">
          <a:xfrm>
            <a:off x="2032000" y="3719116"/>
            <a:ext cx="3621088" cy="2590800"/>
            <a:chOff x="320" y="2542"/>
            <a:chExt cx="2281" cy="1632"/>
          </a:xfrm>
        </p:grpSpPr>
        <p:sp>
          <p:nvSpPr>
            <p:cNvPr id="735" name="Rectangle 730"/>
            <p:cNvSpPr>
              <a:spLocks noChangeArrowheads="1"/>
            </p:cNvSpPr>
            <p:nvPr/>
          </p:nvSpPr>
          <p:spPr bwMode="auto">
            <a:xfrm>
              <a:off x="632" y="2542"/>
              <a:ext cx="1598" cy="214"/>
            </a:xfrm>
            <a:prstGeom prst="rect">
              <a:avLst/>
            </a:prstGeom>
            <a:noFill/>
            <a:ln w="9525">
              <a:noFill/>
              <a:miter lim="800000"/>
              <a:headEnd/>
              <a:tailEnd/>
            </a:ln>
          </p:spPr>
          <p:txBody>
            <a:bodyPr/>
            <a:lstStyle/>
            <a:p>
              <a:endParaRPr lang="el-GR"/>
            </a:p>
          </p:txBody>
        </p:sp>
        <p:sp>
          <p:nvSpPr>
            <p:cNvPr id="736" name="Rectangle 731"/>
            <p:cNvSpPr>
              <a:spLocks noChangeArrowheads="1"/>
            </p:cNvSpPr>
            <p:nvPr/>
          </p:nvSpPr>
          <p:spPr bwMode="auto">
            <a:xfrm>
              <a:off x="648" y="2566"/>
              <a:ext cx="1320" cy="136"/>
            </a:xfrm>
            <a:prstGeom prst="rect">
              <a:avLst/>
            </a:prstGeom>
            <a:noFill/>
            <a:ln w="9525">
              <a:noFill/>
              <a:miter lim="800000"/>
              <a:headEnd/>
              <a:tailEnd/>
            </a:ln>
          </p:spPr>
          <p:txBody>
            <a:bodyPr wrap="none" lIns="0" tIns="0" rIns="0" bIns="0">
              <a:spAutoFit/>
            </a:bodyPr>
            <a:lstStyle/>
            <a:p>
              <a:r>
                <a:rPr lang="en-US" b="1" dirty="0">
                  <a:latin typeface="Times New Roman" pitchFamily="18" charset="0"/>
                </a:rPr>
                <a:t>Hindered Transport Model</a:t>
              </a:r>
              <a:endParaRPr lang="en-US" dirty="0"/>
            </a:p>
          </p:txBody>
        </p:sp>
        <p:sp>
          <p:nvSpPr>
            <p:cNvPr id="738" name="Line 733"/>
            <p:cNvSpPr>
              <a:spLocks noChangeShapeType="1"/>
            </p:cNvSpPr>
            <p:nvPr/>
          </p:nvSpPr>
          <p:spPr bwMode="auto">
            <a:xfrm>
              <a:off x="698" y="2724"/>
              <a:ext cx="1676" cy="1"/>
            </a:xfrm>
            <a:prstGeom prst="line">
              <a:avLst/>
            </a:prstGeom>
            <a:noFill/>
            <a:ln w="3175">
              <a:solidFill>
                <a:srgbClr val="000000"/>
              </a:solidFill>
              <a:round/>
              <a:headEnd/>
              <a:tailEnd/>
            </a:ln>
          </p:spPr>
          <p:txBody>
            <a:bodyPr/>
            <a:lstStyle/>
            <a:p>
              <a:endParaRPr lang="el-GR"/>
            </a:p>
          </p:txBody>
        </p:sp>
        <p:sp>
          <p:nvSpPr>
            <p:cNvPr id="739" name="Rectangle 734"/>
            <p:cNvSpPr>
              <a:spLocks noChangeArrowheads="1"/>
            </p:cNvSpPr>
            <p:nvPr/>
          </p:nvSpPr>
          <p:spPr bwMode="auto">
            <a:xfrm>
              <a:off x="696" y="2718"/>
              <a:ext cx="1682" cy="16"/>
            </a:xfrm>
            <a:prstGeom prst="rect">
              <a:avLst/>
            </a:prstGeom>
            <a:solidFill>
              <a:srgbClr val="000000"/>
            </a:solidFill>
            <a:ln w="9525">
              <a:noFill/>
              <a:miter lim="800000"/>
              <a:headEnd/>
              <a:tailEnd/>
            </a:ln>
          </p:spPr>
          <p:txBody>
            <a:bodyPr/>
            <a:lstStyle/>
            <a:p>
              <a:endParaRPr lang="el-GR"/>
            </a:p>
          </p:txBody>
        </p:sp>
        <p:sp>
          <p:nvSpPr>
            <p:cNvPr id="740" name="Line 735"/>
            <p:cNvSpPr>
              <a:spLocks noChangeShapeType="1"/>
            </p:cNvSpPr>
            <p:nvPr/>
          </p:nvSpPr>
          <p:spPr bwMode="auto">
            <a:xfrm>
              <a:off x="692" y="2718"/>
              <a:ext cx="1676" cy="1"/>
            </a:xfrm>
            <a:prstGeom prst="line">
              <a:avLst/>
            </a:prstGeom>
            <a:noFill/>
            <a:ln w="3175">
              <a:solidFill>
                <a:srgbClr val="FFFFFF"/>
              </a:solidFill>
              <a:round/>
              <a:headEnd/>
              <a:tailEnd/>
            </a:ln>
          </p:spPr>
          <p:txBody>
            <a:bodyPr/>
            <a:lstStyle/>
            <a:p>
              <a:endParaRPr lang="el-GR"/>
            </a:p>
          </p:txBody>
        </p:sp>
        <p:sp>
          <p:nvSpPr>
            <p:cNvPr id="741" name="Rectangle 736"/>
            <p:cNvSpPr>
              <a:spLocks noChangeArrowheads="1"/>
            </p:cNvSpPr>
            <p:nvPr/>
          </p:nvSpPr>
          <p:spPr bwMode="auto">
            <a:xfrm>
              <a:off x="690" y="2712"/>
              <a:ext cx="1682" cy="16"/>
            </a:xfrm>
            <a:prstGeom prst="rect">
              <a:avLst/>
            </a:prstGeom>
            <a:solidFill>
              <a:srgbClr val="FFFFFF"/>
            </a:solidFill>
            <a:ln w="9525">
              <a:noFill/>
              <a:miter lim="800000"/>
              <a:headEnd/>
              <a:tailEnd/>
            </a:ln>
          </p:spPr>
          <p:txBody>
            <a:bodyPr/>
            <a:lstStyle/>
            <a:p>
              <a:endParaRPr lang="el-GR"/>
            </a:p>
          </p:txBody>
        </p:sp>
        <p:grpSp>
          <p:nvGrpSpPr>
            <p:cNvPr id="742" name="Group 737"/>
            <p:cNvGrpSpPr>
              <a:grpSpLocks/>
            </p:cNvGrpSpPr>
            <p:nvPr/>
          </p:nvGrpSpPr>
          <p:grpSpPr bwMode="auto">
            <a:xfrm>
              <a:off x="1866" y="2938"/>
              <a:ext cx="164" cy="190"/>
              <a:chOff x="1866" y="2938"/>
              <a:chExt cx="164" cy="190"/>
            </a:xfrm>
          </p:grpSpPr>
          <p:grpSp>
            <p:nvGrpSpPr>
              <p:cNvPr id="1246" name="Group 738"/>
              <p:cNvGrpSpPr>
                <a:grpSpLocks/>
              </p:cNvGrpSpPr>
              <p:nvPr/>
            </p:nvGrpSpPr>
            <p:grpSpPr bwMode="auto">
              <a:xfrm>
                <a:off x="1866" y="2938"/>
                <a:ext cx="164" cy="190"/>
                <a:chOff x="1866" y="2938"/>
                <a:chExt cx="164" cy="190"/>
              </a:xfrm>
            </p:grpSpPr>
            <p:sp>
              <p:nvSpPr>
                <p:cNvPr id="1248" name="Oval 739"/>
                <p:cNvSpPr>
                  <a:spLocks noChangeArrowheads="1"/>
                </p:cNvSpPr>
                <p:nvPr/>
              </p:nvSpPr>
              <p:spPr bwMode="auto">
                <a:xfrm>
                  <a:off x="1866" y="2938"/>
                  <a:ext cx="164" cy="190"/>
                </a:xfrm>
                <a:prstGeom prst="ellipse">
                  <a:avLst/>
                </a:prstGeom>
                <a:solidFill>
                  <a:srgbClr val="E1E400"/>
                </a:solidFill>
                <a:ln w="9525">
                  <a:noFill/>
                  <a:round/>
                  <a:headEnd/>
                  <a:tailEnd/>
                </a:ln>
              </p:spPr>
              <p:txBody>
                <a:bodyPr/>
                <a:lstStyle/>
                <a:p>
                  <a:endParaRPr lang="el-GR"/>
                </a:p>
              </p:txBody>
            </p:sp>
            <p:sp>
              <p:nvSpPr>
                <p:cNvPr id="1249" name="Oval 740"/>
                <p:cNvSpPr>
                  <a:spLocks noChangeArrowheads="1"/>
                </p:cNvSpPr>
                <p:nvPr/>
              </p:nvSpPr>
              <p:spPr bwMode="auto">
                <a:xfrm>
                  <a:off x="1872" y="2944"/>
                  <a:ext cx="152" cy="178"/>
                </a:xfrm>
                <a:prstGeom prst="ellipse">
                  <a:avLst/>
                </a:prstGeom>
                <a:solidFill>
                  <a:srgbClr val="E1E400"/>
                </a:solidFill>
                <a:ln w="9525">
                  <a:noFill/>
                  <a:round/>
                  <a:headEnd/>
                  <a:tailEnd/>
                </a:ln>
              </p:spPr>
              <p:txBody>
                <a:bodyPr/>
                <a:lstStyle/>
                <a:p>
                  <a:endParaRPr lang="el-GR"/>
                </a:p>
              </p:txBody>
            </p:sp>
            <p:sp>
              <p:nvSpPr>
                <p:cNvPr id="1250" name="Oval 741"/>
                <p:cNvSpPr>
                  <a:spLocks noChangeArrowheads="1"/>
                </p:cNvSpPr>
                <p:nvPr/>
              </p:nvSpPr>
              <p:spPr bwMode="auto">
                <a:xfrm>
                  <a:off x="1874" y="2948"/>
                  <a:ext cx="148" cy="170"/>
                </a:xfrm>
                <a:prstGeom prst="ellipse">
                  <a:avLst/>
                </a:prstGeom>
                <a:solidFill>
                  <a:srgbClr val="E1E400"/>
                </a:solidFill>
                <a:ln w="9525">
                  <a:noFill/>
                  <a:round/>
                  <a:headEnd/>
                  <a:tailEnd/>
                </a:ln>
              </p:spPr>
              <p:txBody>
                <a:bodyPr/>
                <a:lstStyle/>
                <a:p>
                  <a:endParaRPr lang="el-GR"/>
                </a:p>
              </p:txBody>
            </p:sp>
            <p:sp>
              <p:nvSpPr>
                <p:cNvPr id="1251" name="Oval 742"/>
                <p:cNvSpPr>
                  <a:spLocks noChangeArrowheads="1"/>
                </p:cNvSpPr>
                <p:nvPr/>
              </p:nvSpPr>
              <p:spPr bwMode="auto">
                <a:xfrm>
                  <a:off x="1878" y="2952"/>
                  <a:ext cx="140" cy="162"/>
                </a:xfrm>
                <a:prstGeom prst="ellipse">
                  <a:avLst/>
                </a:prstGeom>
                <a:solidFill>
                  <a:srgbClr val="E2E500"/>
                </a:solidFill>
                <a:ln w="9525">
                  <a:noFill/>
                  <a:round/>
                  <a:headEnd/>
                  <a:tailEnd/>
                </a:ln>
              </p:spPr>
              <p:txBody>
                <a:bodyPr/>
                <a:lstStyle/>
                <a:p>
                  <a:endParaRPr lang="el-GR"/>
                </a:p>
              </p:txBody>
            </p:sp>
            <p:sp>
              <p:nvSpPr>
                <p:cNvPr id="1252" name="Oval 743"/>
                <p:cNvSpPr>
                  <a:spLocks noChangeArrowheads="1"/>
                </p:cNvSpPr>
                <p:nvPr/>
              </p:nvSpPr>
              <p:spPr bwMode="auto">
                <a:xfrm>
                  <a:off x="1880" y="2956"/>
                  <a:ext cx="134" cy="154"/>
                </a:xfrm>
                <a:prstGeom prst="ellipse">
                  <a:avLst/>
                </a:prstGeom>
                <a:solidFill>
                  <a:srgbClr val="E2E500"/>
                </a:solidFill>
                <a:ln w="9525">
                  <a:noFill/>
                  <a:round/>
                  <a:headEnd/>
                  <a:tailEnd/>
                </a:ln>
              </p:spPr>
              <p:txBody>
                <a:bodyPr/>
                <a:lstStyle/>
                <a:p>
                  <a:endParaRPr lang="el-GR"/>
                </a:p>
              </p:txBody>
            </p:sp>
            <p:sp>
              <p:nvSpPr>
                <p:cNvPr id="1253" name="Oval 744"/>
                <p:cNvSpPr>
                  <a:spLocks noChangeArrowheads="1"/>
                </p:cNvSpPr>
                <p:nvPr/>
              </p:nvSpPr>
              <p:spPr bwMode="auto">
                <a:xfrm>
                  <a:off x="1884" y="2960"/>
                  <a:ext cx="128" cy="146"/>
                </a:xfrm>
                <a:prstGeom prst="ellipse">
                  <a:avLst/>
                </a:prstGeom>
                <a:solidFill>
                  <a:srgbClr val="E3E600"/>
                </a:solidFill>
                <a:ln w="9525">
                  <a:noFill/>
                  <a:round/>
                  <a:headEnd/>
                  <a:tailEnd/>
                </a:ln>
              </p:spPr>
              <p:txBody>
                <a:bodyPr/>
                <a:lstStyle/>
                <a:p>
                  <a:endParaRPr lang="el-GR"/>
                </a:p>
              </p:txBody>
            </p:sp>
            <p:sp>
              <p:nvSpPr>
                <p:cNvPr id="1254" name="Oval 745"/>
                <p:cNvSpPr>
                  <a:spLocks noChangeArrowheads="1"/>
                </p:cNvSpPr>
                <p:nvPr/>
              </p:nvSpPr>
              <p:spPr bwMode="auto">
                <a:xfrm>
                  <a:off x="1888" y="2962"/>
                  <a:ext cx="122" cy="144"/>
                </a:xfrm>
                <a:prstGeom prst="ellipse">
                  <a:avLst/>
                </a:prstGeom>
                <a:solidFill>
                  <a:srgbClr val="E4E700"/>
                </a:solidFill>
                <a:ln w="9525">
                  <a:noFill/>
                  <a:round/>
                  <a:headEnd/>
                  <a:tailEnd/>
                </a:ln>
              </p:spPr>
              <p:txBody>
                <a:bodyPr/>
                <a:lstStyle/>
                <a:p>
                  <a:endParaRPr lang="el-GR"/>
                </a:p>
              </p:txBody>
            </p:sp>
            <p:sp>
              <p:nvSpPr>
                <p:cNvPr id="1255" name="Oval 746"/>
                <p:cNvSpPr>
                  <a:spLocks noChangeArrowheads="1"/>
                </p:cNvSpPr>
                <p:nvPr/>
              </p:nvSpPr>
              <p:spPr bwMode="auto">
                <a:xfrm>
                  <a:off x="1890" y="2966"/>
                  <a:ext cx="118" cy="136"/>
                </a:xfrm>
                <a:prstGeom prst="ellipse">
                  <a:avLst/>
                </a:prstGeom>
                <a:solidFill>
                  <a:srgbClr val="E5E800"/>
                </a:solidFill>
                <a:ln w="9525">
                  <a:noFill/>
                  <a:round/>
                  <a:headEnd/>
                  <a:tailEnd/>
                </a:ln>
              </p:spPr>
              <p:txBody>
                <a:bodyPr/>
                <a:lstStyle/>
                <a:p>
                  <a:endParaRPr lang="el-GR"/>
                </a:p>
              </p:txBody>
            </p:sp>
            <p:sp>
              <p:nvSpPr>
                <p:cNvPr id="1256" name="Oval 747"/>
                <p:cNvSpPr>
                  <a:spLocks noChangeArrowheads="1"/>
                </p:cNvSpPr>
                <p:nvPr/>
              </p:nvSpPr>
              <p:spPr bwMode="auto">
                <a:xfrm>
                  <a:off x="1894" y="2970"/>
                  <a:ext cx="110" cy="128"/>
                </a:xfrm>
                <a:prstGeom prst="ellipse">
                  <a:avLst/>
                </a:prstGeom>
                <a:solidFill>
                  <a:srgbClr val="E6E900"/>
                </a:solidFill>
                <a:ln w="9525">
                  <a:noFill/>
                  <a:round/>
                  <a:headEnd/>
                  <a:tailEnd/>
                </a:ln>
              </p:spPr>
              <p:txBody>
                <a:bodyPr/>
                <a:lstStyle/>
                <a:p>
                  <a:endParaRPr lang="el-GR"/>
                </a:p>
              </p:txBody>
            </p:sp>
            <p:sp>
              <p:nvSpPr>
                <p:cNvPr id="1257" name="Oval 748"/>
                <p:cNvSpPr>
                  <a:spLocks noChangeArrowheads="1"/>
                </p:cNvSpPr>
                <p:nvPr/>
              </p:nvSpPr>
              <p:spPr bwMode="auto">
                <a:xfrm>
                  <a:off x="1896" y="2974"/>
                  <a:ext cx="104" cy="120"/>
                </a:xfrm>
                <a:prstGeom prst="ellipse">
                  <a:avLst/>
                </a:prstGeom>
                <a:solidFill>
                  <a:srgbClr val="E8EB00"/>
                </a:solidFill>
                <a:ln w="9525">
                  <a:noFill/>
                  <a:round/>
                  <a:headEnd/>
                  <a:tailEnd/>
                </a:ln>
              </p:spPr>
              <p:txBody>
                <a:bodyPr/>
                <a:lstStyle/>
                <a:p>
                  <a:endParaRPr lang="el-GR"/>
                </a:p>
              </p:txBody>
            </p:sp>
            <p:sp>
              <p:nvSpPr>
                <p:cNvPr id="1258" name="Oval 749"/>
                <p:cNvSpPr>
                  <a:spLocks noChangeArrowheads="1"/>
                </p:cNvSpPr>
                <p:nvPr/>
              </p:nvSpPr>
              <p:spPr bwMode="auto">
                <a:xfrm>
                  <a:off x="1900" y="2978"/>
                  <a:ext cx="98" cy="112"/>
                </a:xfrm>
                <a:prstGeom prst="ellipse">
                  <a:avLst/>
                </a:prstGeom>
                <a:solidFill>
                  <a:srgbClr val="E9EC00"/>
                </a:solidFill>
                <a:ln w="9525">
                  <a:noFill/>
                  <a:round/>
                  <a:headEnd/>
                  <a:tailEnd/>
                </a:ln>
              </p:spPr>
              <p:txBody>
                <a:bodyPr/>
                <a:lstStyle/>
                <a:p>
                  <a:endParaRPr lang="el-GR"/>
                </a:p>
              </p:txBody>
            </p:sp>
            <p:sp>
              <p:nvSpPr>
                <p:cNvPr id="1259" name="Oval 750"/>
                <p:cNvSpPr>
                  <a:spLocks noChangeArrowheads="1"/>
                </p:cNvSpPr>
                <p:nvPr/>
              </p:nvSpPr>
              <p:spPr bwMode="auto">
                <a:xfrm>
                  <a:off x="1902" y="2982"/>
                  <a:ext cx="92" cy="104"/>
                </a:xfrm>
                <a:prstGeom prst="ellipse">
                  <a:avLst/>
                </a:prstGeom>
                <a:solidFill>
                  <a:srgbClr val="EBEE00"/>
                </a:solidFill>
                <a:ln w="9525">
                  <a:noFill/>
                  <a:round/>
                  <a:headEnd/>
                  <a:tailEnd/>
                </a:ln>
              </p:spPr>
              <p:txBody>
                <a:bodyPr/>
                <a:lstStyle/>
                <a:p>
                  <a:endParaRPr lang="el-GR"/>
                </a:p>
              </p:txBody>
            </p:sp>
            <p:sp>
              <p:nvSpPr>
                <p:cNvPr id="1260" name="Oval 751"/>
                <p:cNvSpPr>
                  <a:spLocks noChangeArrowheads="1"/>
                </p:cNvSpPr>
                <p:nvPr/>
              </p:nvSpPr>
              <p:spPr bwMode="auto">
                <a:xfrm>
                  <a:off x="1906" y="2986"/>
                  <a:ext cx="84" cy="96"/>
                </a:xfrm>
                <a:prstGeom prst="ellipse">
                  <a:avLst/>
                </a:prstGeom>
                <a:solidFill>
                  <a:srgbClr val="EDF000"/>
                </a:solidFill>
                <a:ln w="9525">
                  <a:noFill/>
                  <a:round/>
                  <a:headEnd/>
                  <a:tailEnd/>
                </a:ln>
              </p:spPr>
              <p:txBody>
                <a:bodyPr/>
                <a:lstStyle/>
                <a:p>
                  <a:endParaRPr lang="el-GR"/>
                </a:p>
              </p:txBody>
            </p:sp>
            <p:sp>
              <p:nvSpPr>
                <p:cNvPr id="1261" name="Oval 752"/>
                <p:cNvSpPr>
                  <a:spLocks noChangeArrowheads="1"/>
                </p:cNvSpPr>
                <p:nvPr/>
              </p:nvSpPr>
              <p:spPr bwMode="auto">
                <a:xfrm>
                  <a:off x="1910" y="2988"/>
                  <a:ext cx="78" cy="92"/>
                </a:xfrm>
                <a:prstGeom prst="ellipse">
                  <a:avLst/>
                </a:prstGeom>
                <a:solidFill>
                  <a:srgbClr val="EEF100"/>
                </a:solidFill>
                <a:ln w="9525">
                  <a:noFill/>
                  <a:round/>
                  <a:headEnd/>
                  <a:tailEnd/>
                </a:ln>
              </p:spPr>
              <p:txBody>
                <a:bodyPr/>
                <a:lstStyle/>
                <a:p>
                  <a:endParaRPr lang="el-GR"/>
                </a:p>
              </p:txBody>
            </p:sp>
            <p:sp>
              <p:nvSpPr>
                <p:cNvPr id="1262" name="Oval 753"/>
                <p:cNvSpPr>
                  <a:spLocks noChangeArrowheads="1"/>
                </p:cNvSpPr>
                <p:nvPr/>
              </p:nvSpPr>
              <p:spPr bwMode="auto">
                <a:xfrm>
                  <a:off x="1912" y="2992"/>
                  <a:ext cx="72" cy="84"/>
                </a:xfrm>
                <a:prstGeom prst="ellipse">
                  <a:avLst/>
                </a:prstGeom>
                <a:solidFill>
                  <a:srgbClr val="F0F300"/>
                </a:solidFill>
                <a:ln w="9525">
                  <a:noFill/>
                  <a:round/>
                  <a:headEnd/>
                  <a:tailEnd/>
                </a:ln>
              </p:spPr>
              <p:txBody>
                <a:bodyPr/>
                <a:lstStyle/>
                <a:p>
                  <a:endParaRPr lang="el-GR"/>
                </a:p>
              </p:txBody>
            </p:sp>
            <p:sp>
              <p:nvSpPr>
                <p:cNvPr id="1263" name="Oval 754"/>
                <p:cNvSpPr>
                  <a:spLocks noChangeArrowheads="1"/>
                </p:cNvSpPr>
                <p:nvPr/>
              </p:nvSpPr>
              <p:spPr bwMode="auto">
                <a:xfrm>
                  <a:off x="1916" y="2996"/>
                  <a:ext cx="66" cy="76"/>
                </a:xfrm>
                <a:prstGeom prst="ellipse">
                  <a:avLst/>
                </a:prstGeom>
                <a:solidFill>
                  <a:srgbClr val="F1F400"/>
                </a:solidFill>
                <a:ln w="9525">
                  <a:noFill/>
                  <a:round/>
                  <a:headEnd/>
                  <a:tailEnd/>
                </a:ln>
              </p:spPr>
              <p:txBody>
                <a:bodyPr/>
                <a:lstStyle/>
                <a:p>
                  <a:endParaRPr lang="el-GR"/>
                </a:p>
              </p:txBody>
            </p:sp>
            <p:sp>
              <p:nvSpPr>
                <p:cNvPr id="1264" name="Oval 755"/>
                <p:cNvSpPr>
                  <a:spLocks noChangeArrowheads="1"/>
                </p:cNvSpPr>
                <p:nvPr/>
              </p:nvSpPr>
              <p:spPr bwMode="auto">
                <a:xfrm>
                  <a:off x="1918" y="3000"/>
                  <a:ext cx="60" cy="68"/>
                </a:xfrm>
                <a:prstGeom prst="ellipse">
                  <a:avLst/>
                </a:prstGeom>
                <a:solidFill>
                  <a:srgbClr val="F3F600"/>
                </a:solidFill>
                <a:ln w="9525">
                  <a:noFill/>
                  <a:round/>
                  <a:headEnd/>
                  <a:tailEnd/>
                </a:ln>
              </p:spPr>
              <p:txBody>
                <a:bodyPr/>
                <a:lstStyle/>
                <a:p>
                  <a:endParaRPr lang="el-GR"/>
                </a:p>
              </p:txBody>
            </p:sp>
            <p:sp>
              <p:nvSpPr>
                <p:cNvPr id="1265" name="Oval 756"/>
                <p:cNvSpPr>
                  <a:spLocks noChangeArrowheads="1"/>
                </p:cNvSpPr>
                <p:nvPr/>
              </p:nvSpPr>
              <p:spPr bwMode="auto">
                <a:xfrm>
                  <a:off x="1922" y="3004"/>
                  <a:ext cx="52" cy="60"/>
                </a:xfrm>
                <a:prstGeom prst="ellipse">
                  <a:avLst/>
                </a:prstGeom>
                <a:solidFill>
                  <a:srgbClr val="F4F700"/>
                </a:solidFill>
                <a:ln w="9525">
                  <a:noFill/>
                  <a:round/>
                  <a:headEnd/>
                  <a:tailEnd/>
                </a:ln>
              </p:spPr>
              <p:txBody>
                <a:bodyPr/>
                <a:lstStyle/>
                <a:p>
                  <a:endParaRPr lang="el-GR"/>
                </a:p>
              </p:txBody>
            </p:sp>
            <p:sp>
              <p:nvSpPr>
                <p:cNvPr id="1266" name="Oval 757"/>
                <p:cNvSpPr>
                  <a:spLocks noChangeArrowheads="1"/>
                </p:cNvSpPr>
                <p:nvPr/>
              </p:nvSpPr>
              <p:spPr bwMode="auto">
                <a:xfrm>
                  <a:off x="1924" y="3008"/>
                  <a:ext cx="48" cy="52"/>
                </a:xfrm>
                <a:prstGeom prst="ellipse">
                  <a:avLst/>
                </a:prstGeom>
                <a:solidFill>
                  <a:srgbClr val="F5F800"/>
                </a:solidFill>
                <a:ln w="9525">
                  <a:noFill/>
                  <a:round/>
                  <a:headEnd/>
                  <a:tailEnd/>
                </a:ln>
              </p:spPr>
              <p:txBody>
                <a:bodyPr/>
                <a:lstStyle/>
                <a:p>
                  <a:endParaRPr lang="el-GR"/>
                </a:p>
              </p:txBody>
            </p:sp>
            <p:sp>
              <p:nvSpPr>
                <p:cNvPr id="1267" name="Oval 758"/>
                <p:cNvSpPr>
                  <a:spLocks noChangeArrowheads="1"/>
                </p:cNvSpPr>
                <p:nvPr/>
              </p:nvSpPr>
              <p:spPr bwMode="auto">
                <a:xfrm>
                  <a:off x="1928" y="3010"/>
                  <a:ext cx="42" cy="50"/>
                </a:xfrm>
                <a:prstGeom prst="ellipse">
                  <a:avLst/>
                </a:prstGeom>
                <a:solidFill>
                  <a:srgbClr val="F6F900"/>
                </a:solidFill>
                <a:ln w="9525">
                  <a:noFill/>
                  <a:round/>
                  <a:headEnd/>
                  <a:tailEnd/>
                </a:ln>
              </p:spPr>
              <p:txBody>
                <a:bodyPr/>
                <a:lstStyle/>
                <a:p>
                  <a:endParaRPr lang="el-GR"/>
                </a:p>
              </p:txBody>
            </p:sp>
            <p:sp>
              <p:nvSpPr>
                <p:cNvPr id="1268" name="Oval 759"/>
                <p:cNvSpPr>
                  <a:spLocks noChangeArrowheads="1"/>
                </p:cNvSpPr>
                <p:nvPr/>
              </p:nvSpPr>
              <p:spPr bwMode="auto">
                <a:xfrm>
                  <a:off x="1932" y="3014"/>
                  <a:ext cx="36" cy="42"/>
                </a:xfrm>
                <a:prstGeom prst="ellipse">
                  <a:avLst/>
                </a:prstGeom>
                <a:solidFill>
                  <a:srgbClr val="F7FA00"/>
                </a:solidFill>
                <a:ln w="9525">
                  <a:noFill/>
                  <a:round/>
                  <a:headEnd/>
                  <a:tailEnd/>
                </a:ln>
              </p:spPr>
              <p:txBody>
                <a:bodyPr/>
                <a:lstStyle/>
                <a:p>
                  <a:endParaRPr lang="el-GR"/>
                </a:p>
              </p:txBody>
            </p:sp>
            <p:sp>
              <p:nvSpPr>
                <p:cNvPr id="1269" name="Oval 760"/>
                <p:cNvSpPr>
                  <a:spLocks noChangeArrowheads="1"/>
                </p:cNvSpPr>
                <p:nvPr/>
              </p:nvSpPr>
              <p:spPr bwMode="auto">
                <a:xfrm>
                  <a:off x="1934" y="3018"/>
                  <a:ext cx="30" cy="34"/>
                </a:xfrm>
                <a:prstGeom prst="ellipse">
                  <a:avLst/>
                </a:prstGeom>
                <a:solidFill>
                  <a:srgbClr val="F8FB00"/>
                </a:solidFill>
                <a:ln w="9525">
                  <a:noFill/>
                  <a:round/>
                  <a:headEnd/>
                  <a:tailEnd/>
                </a:ln>
              </p:spPr>
              <p:txBody>
                <a:bodyPr/>
                <a:lstStyle/>
                <a:p>
                  <a:endParaRPr lang="el-GR"/>
                </a:p>
              </p:txBody>
            </p:sp>
            <p:sp>
              <p:nvSpPr>
                <p:cNvPr id="1270" name="Oval 761"/>
                <p:cNvSpPr>
                  <a:spLocks noChangeArrowheads="1"/>
                </p:cNvSpPr>
                <p:nvPr/>
              </p:nvSpPr>
              <p:spPr bwMode="auto">
                <a:xfrm>
                  <a:off x="1938" y="3022"/>
                  <a:ext cx="22" cy="26"/>
                </a:xfrm>
                <a:prstGeom prst="ellipse">
                  <a:avLst/>
                </a:prstGeom>
                <a:solidFill>
                  <a:srgbClr val="F8FB00"/>
                </a:solidFill>
                <a:ln w="9525">
                  <a:noFill/>
                  <a:round/>
                  <a:headEnd/>
                  <a:tailEnd/>
                </a:ln>
              </p:spPr>
              <p:txBody>
                <a:bodyPr/>
                <a:lstStyle/>
                <a:p>
                  <a:endParaRPr lang="el-GR"/>
                </a:p>
              </p:txBody>
            </p:sp>
            <p:sp>
              <p:nvSpPr>
                <p:cNvPr id="1271" name="Oval 762"/>
                <p:cNvSpPr>
                  <a:spLocks noChangeArrowheads="1"/>
                </p:cNvSpPr>
                <p:nvPr/>
              </p:nvSpPr>
              <p:spPr bwMode="auto">
                <a:xfrm>
                  <a:off x="1940" y="3026"/>
                  <a:ext cx="18" cy="18"/>
                </a:xfrm>
                <a:prstGeom prst="ellipse">
                  <a:avLst/>
                </a:prstGeom>
                <a:solidFill>
                  <a:srgbClr val="F9FC00"/>
                </a:solidFill>
                <a:ln w="9525">
                  <a:noFill/>
                  <a:round/>
                  <a:headEnd/>
                  <a:tailEnd/>
                </a:ln>
              </p:spPr>
              <p:txBody>
                <a:bodyPr/>
                <a:lstStyle/>
                <a:p>
                  <a:endParaRPr lang="el-GR"/>
                </a:p>
              </p:txBody>
            </p:sp>
            <p:sp>
              <p:nvSpPr>
                <p:cNvPr id="1272" name="Oval 763"/>
                <p:cNvSpPr>
                  <a:spLocks noChangeArrowheads="1"/>
                </p:cNvSpPr>
                <p:nvPr/>
              </p:nvSpPr>
              <p:spPr bwMode="auto">
                <a:xfrm>
                  <a:off x="1944" y="3030"/>
                  <a:ext cx="10" cy="10"/>
                </a:xfrm>
                <a:prstGeom prst="ellipse">
                  <a:avLst/>
                </a:prstGeom>
                <a:solidFill>
                  <a:srgbClr val="F9FC00"/>
                </a:solidFill>
                <a:ln w="9525">
                  <a:noFill/>
                  <a:round/>
                  <a:headEnd/>
                  <a:tailEnd/>
                </a:ln>
              </p:spPr>
              <p:txBody>
                <a:bodyPr/>
                <a:lstStyle/>
                <a:p>
                  <a:endParaRPr lang="el-GR"/>
                </a:p>
              </p:txBody>
            </p:sp>
          </p:grpSp>
          <p:sp>
            <p:nvSpPr>
              <p:cNvPr id="1247" name="Oval 764"/>
              <p:cNvSpPr>
                <a:spLocks noChangeArrowheads="1"/>
              </p:cNvSpPr>
              <p:nvPr/>
            </p:nvSpPr>
            <p:spPr bwMode="auto">
              <a:xfrm>
                <a:off x="1870" y="2942"/>
                <a:ext cx="156" cy="182"/>
              </a:xfrm>
              <a:prstGeom prst="ellipse">
                <a:avLst/>
              </a:prstGeom>
              <a:noFill/>
              <a:ln w="12700">
                <a:solidFill>
                  <a:srgbClr val="000000"/>
                </a:solidFill>
                <a:round/>
                <a:headEnd/>
                <a:tailEnd/>
              </a:ln>
            </p:spPr>
            <p:txBody>
              <a:bodyPr/>
              <a:lstStyle/>
              <a:p>
                <a:endParaRPr lang="el-GR"/>
              </a:p>
            </p:txBody>
          </p:sp>
        </p:grpSp>
        <p:grpSp>
          <p:nvGrpSpPr>
            <p:cNvPr id="743" name="Group 765"/>
            <p:cNvGrpSpPr>
              <a:grpSpLocks/>
            </p:cNvGrpSpPr>
            <p:nvPr/>
          </p:nvGrpSpPr>
          <p:grpSpPr bwMode="auto">
            <a:xfrm>
              <a:off x="1962" y="3226"/>
              <a:ext cx="164" cy="192"/>
              <a:chOff x="1962" y="3226"/>
              <a:chExt cx="164" cy="192"/>
            </a:xfrm>
          </p:grpSpPr>
          <p:grpSp>
            <p:nvGrpSpPr>
              <p:cNvPr id="1219" name="Group 766"/>
              <p:cNvGrpSpPr>
                <a:grpSpLocks/>
              </p:cNvGrpSpPr>
              <p:nvPr/>
            </p:nvGrpSpPr>
            <p:grpSpPr bwMode="auto">
              <a:xfrm>
                <a:off x="1962" y="3226"/>
                <a:ext cx="164" cy="192"/>
                <a:chOff x="1962" y="3226"/>
                <a:chExt cx="164" cy="192"/>
              </a:xfrm>
            </p:grpSpPr>
            <p:sp>
              <p:nvSpPr>
                <p:cNvPr id="1221" name="Oval 767"/>
                <p:cNvSpPr>
                  <a:spLocks noChangeArrowheads="1"/>
                </p:cNvSpPr>
                <p:nvPr/>
              </p:nvSpPr>
              <p:spPr bwMode="auto">
                <a:xfrm>
                  <a:off x="1962" y="3226"/>
                  <a:ext cx="164" cy="192"/>
                </a:xfrm>
                <a:prstGeom prst="ellipse">
                  <a:avLst/>
                </a:prstGeom>
                <a:solidFill>
                  <a:srgbClr val="E1E400"/>
                </a:solidFill>
                <a:ln w="9525">
                  <a:noFill/>
                  <a:round/>
                  <a:headEnd/>
                  <a:tailEnd/>
                </a:ln>
              </p:spPr>
              <p:txBody>
                <a:bodyPr/>
                <a:lstStyle/>
                <a:p>
                  <a:endParaRPr lang="el-GR"/>
                </a:p>
              </p:txBody>
            </p:sp>
            <p:sp>
              <p:nvSpPr>
                <p:cNvPr id="1222" name="Oval 768"/>
                <p:cNvSpPr>
                  <a:spLocks noChangeArrowheads="1"/>
                </p:cNvSpPr>
                <p:nvPr/>
              </p:nvSpPr>
              <p:spPr bwMode="auto">
                <a:xfrm>
                  <a:off x="1968" y="3232"/>
                  <a:ext cx="152" cy="180"/>
                </a:xfrm>
                <a:prstGeom prst="ellipse">
                  <a:avLst/>
                </a:prstGeom>
                <a:solidFill>
                  <a:srgbClr val="E1E400"/>
                </a:solidFill>
                <a:ln w="9525">
                  <a:noFill/>
                  <a:round/>
                  <a:headEnd/>
                  <a:tailEnd/>
                </a:ln>
              </p:spPr>
              <p:txBody>
                <a:bodyPr/>
                <a:lstStyle/>
                <a:p>
                  <a:endParaRPr lang="el-GR"/>
                </a:p>
              </p:txBody>
            </p:sp>
            <p:sp>
              <p:nvSpPr>
                <p:cNvPr id="1223" name="Oval 769"/>
                <p:cNvSpPr>
                  <a:spLocks noChangeArrowheads="1"/>
                </p:cNvSpPr>
                <p:nvPr/>
              </p:nvSpPr>
              <p:spPr bwMode="auto">
                <a:xfrm>
                  <a:off x="1970" y="3236"/>
                  <a:ext cx="148" cy="172"/>
                </a:xfrm>
                <a:prstGeom prst="ellipse">
                  <a:avLst/>
                </a:prstGeom>
                <a:solidFill>
                  <a:srgbClr val="E1E400"/>
                </a:solidFill>
                <a:ln w="9525">
                  <a:noFill/>
                  <a:round/>
                  <a:headEnd/>
                  <a:tailEnd/>
                </a:ln>
              </p:spPr>
              <p:txBody>
                <a:bodyPr/>
                <a:lstStyle/>
                <a:p>
                  <a:endParaRPr lang="el-GR"/>
                </a:p>
              </p:txBody>
            </p:sp>
            <p:sp>
              <p:nvSpPr>
                <p:cNvPr id="1224" name="Oval 770"/>
                <p:cNvSpPr>
                  <a:spLocks noChangeArrowheads="1"/>
                </p:cNvSpPr>
                <p:nvPr/>
              </p:nvSpPr>
              <p:spPr bwMode="auto">
                <a:xfrm>
                  <a:off x="1974" y="3240"/>
                  <a:ext cx="140" cy="164"/>
                </a:xfrm>
                <a:prstGeom prst="ellipse">
                  <a:avLst/>
                </a:prstGeom>
                <a:solidFill>
                  <a:srgbClr val="E2E500"/>
                </a:solidFill>
                <a:ln w="9525">
                  <a:noFill/>
                  <a:round/>
                  <a:headEnd/>
                  <a:tailEnd/>
                </a:ln>
              </p:spPr>
              <p:txBody>
                <a:bodyPr/>
                <a:lstStyle/>
                <a:p>
                  <a:endParaRPr lang="el-GR"/>
                </a:p>
              </p:txBody>
            </p:sp>
            <p:sp>
              <p:nvSpPr>
                <p:cNvPr id="1225" name="Oval 771"/>
                <p:cNvSpPr>
                  <a:spLocks noChangeArrowheads="1"/>
                </p:cNvSpPr>
                <p:nvPr/>
              </p:nvSpPr>
              <p:spPr bwMode="auto">
                <a:xfrm>
                  <a:off x="1976" y="3244"/>
                  <a:ext cx="134" cy="156"/>
                </a:xfrm>
                <a:prstGeom prst="ellipse">
                  <a:avLst/>
                </a:prstGeom>
                <a:solidFill>
                  <a:srgbClr val="E2E500"/>
                </a:solidFill>
                <a:ln w="9525">
                  <a:noFill/>
                  <a:round/>
                  <a:headEnd/>
                  <a:tailEnd/>
                </a:ln>
              </p:spPr>
              <p:txBody>
                <a:bodyPr/>
                <a:lstStyle/>
                <a:p>
                  <a:endParaRPr lang="el-GR"/>
                </a:p>
              </p:txBody>
            </p:sp>
            <p:sp>
              <p:nvSpPr>
                <p:cNvPr id="1226" name="Oval 772"/>
                <p:cNvSpPr>
                  <a:spLocks noChangeArrowheads="1"/>
                </p:cNvSpPr>
                <p:nvPr/>
              </p:nvSpPr>
              <p:spPr bwMode="auto">
                <a:xfrm>
                  <a:off x="1980" y="3248"/>
                  <a:ext cx="128" cy="148"/>
                </a:xfrm>
                <a:prstGeom prst="ellipse">
                  <a:avLst/>
                </a:prstGeom>
                <a:solidFill>
                  <a:srgbClr val="E3E600"/>
                </a:solidFill>
                <a:ln w="9525">
                  <a:noFill/>
                  <a:round/>
                  <a:headEnd/>
                  <a:tailEnd/>
                </a:ln>
              </p:spPr>
              <p:txBody>
                <a:bodyPr/>
                <a:lstStyle/>
                <a:p>
                  <a:endParaRPr lang="el-GR"/>
                </a:p>
              </p:txBody>
            </p:sp>
            <p:sp>
              <p:nvSpPr>
                <p:cNvPr id="1227" name="Oval 773"/>
                <p:cNvSpPr>
                  <a:spLocks noChangeArrowheads="1"/>
                </p:cNvSpPr>
                <p:nvPr/>
              </p:nvSpPr>
              <p:spPr bwMode="auto">
                <a:xfrm>
                  <a:off x="1984" y="3250"/>
                  <a:ext cx="122" cy="144"/>
                </a:xfrm>
                <a:prstGeom prst="ellipse">
                  <a:avLst/>
                </a:prstGeom>
                <a:solidFill>
                  <a:srgbClr val="E4E700"/>
                </a:solidFill>
                <a:ln w="9525">
                  <a:noFill/>
                  <a:round/>
                  <a:headEnd/>
                  <a:tailEnd/>
                </a:ln>
              </p:spPr>
              <p:txBody>
                <a:bodyPr/>
                <a:lstStyle/>
                <a:p>
                  <a:endParaRPr lang="el-GR"/>
                </a:p>
              </p:txBody>
            </p:sp>
            <p:sp>
              <p:nvSpPr>
                <p:cNvPr id="1228" name="Oval 774"/>
                <p:cNvSpPr>
                  <a:spLocks noChangeArrowheads="1"/>
                </p:cNvSpPr>
                <p:nvPr/>
              </p:nvSpPr>
              <p:spPr bwMode="auto">
                <a:xfrm>
                  <a:off x="1986" y="3254"/>
                  <a:ext cx="118" cy="136"/>
                </a:xfrm>
                <a:prstGeom prst="ellipse">
                  <a:avLst/>
                </a:prstGeom>
                <a:solidFill>
                  <a:srgbClr val="E5E800"/>
                </a:solidFill>
                <a:ln w="9525">
                  <a:noFill/>
                  <a:round/>
                  <a:headEnd/>
                  <a:tailEnd/>
                </a:ln>
              </p:spPr>
              <p:txBody>
                <a:bodyPr/>
                <a:lstStyle/>
                <a:p>
                  <a:endParaRPr lang="el-GR"/>
                </a:p>
              </p:txBody>
            </p:sp>
            <p:sp>
              <p:nvSpPr>
                <p:cNvPr id="1229" name="Oval 775"/>
                <p:cNvSpPr>
                  <a:spLocks noChangeArrowheads="1"/>
                </p:cNvSpPr>
                <p:nvPr/>
              </p:nvSpPr>
              <p:spPr bwMode="auto">
                <a:xfrm>
                  <a:off x="1990" y="3258"/>
                  <a:ext cx="110" cy="130"/>
                </a:xfrm>
                <a:prstGeom prst="ellipse">
                  <a:avLst/>
                </a:prstGeom>
                <a:solidFill>
                  <a:srgbClr val="E6E900"/>
                </a:solidFill>
                <a:ln w="9525">
                  <a:noFill/>
                  <a:round/>
                  <a:headEnd/>
                  <a:tailEnd/>
                </a:ln>
              </p:spPr>
              <p:txBody>
                <a:bodyPr/>
                <a:lstStyle/>
                <a:p>
                  <a:endParaRPr lang="el-GR"/>
                </a:p>
              </p:txBody>
            </p:sp>
            <p:sp>
              <p:nvSpPr>
                <p:cNvPr id="1230" name="Oval 776"/>
                <p:cNvSpPr>
                  <a:spLocks noChangeArrowheads="1"/>
                </p:cNvSpPr>
                <p:nvPr/>
              </p:nvSpPr>
              <p:spPr bwMode="auto">
                <a:xfrm>
                  <a:off x="1992" y="3262"/>
                  <a:ext cx="104" cy="122"/>
                </a:xfrm>
                <a:prstGeom prst="ellipse">
                  <a:avLst/>
                </a:prstGeom>
                <a:solidFill>
                  <a:srgbClr val="E8EB00"/>
                </a:solidFill>
                <a:ln w="9525">
                  <a:noFill/>
                  <a:round/>
                  <a:headEnd/>
                  <a:tailEnd/>
                </a:ln>
              </p:spPr>
              <p:txBody>
                <a:bodyPr/>
                <a:lstStyle/>
                <a:p>
                  <a:endParaRPr lang="el-GR"/>
                </a:p>
              </p:txBody>
            </p:sp>
            <p:sp>
              <p:nvSpPr>
                <p:cNvPr id="1231" name="Oval 777"/>
                <p:cNvSpPr>
                  <a:spLocks noChangeArrowheads="1"/>
                </p:cNvSpPr>
                <p:nvPr/>
              </p:nvSpPr>
              <p:spPr bwMode="auto">
                <a:xfrm>
                  <a:off x="1996" y="3266"/>
                  <a:ext cx="98" cy="114"/>
                </a:xfrm>
                <a:prstGeom prst="ellipse">
                  <a:avLst/>
                </a:prstGeom>
                <a:solidFill>
                  <a:srgbClr val="E9EC00"/>
                </a:solidFill>
                <a:ln w="9525">
                  <a:noFill/>
                  <a:round/>
                  <a:headEnd/>
                  <a:tailEnd/>
                </a:ln>
              </p:spPr>
              <p:txBody>
                <a:bodyPr/>
                <a:lstStyle/>
                <a:p>
                  <a:endParaRPr lang="el-GR"/>
                </a:p>
              </p:txBody>
            </p:sp>
            <p:sp>
              <p:nvSpPr>
                <p:cNvPr id="1232" name="Oval 778"/>
                <p:cNvSpPr>
                  <a:spLocks noChangeArrowheads="1"/>
                </p:cNvSpPr>
                <p:nvPr/>
              </p:nvSpPr>
              <p:spPr bwMode="auto">
                <a:xfrm>
                  <a:off x="1998" y="3270"/>
                  <a:ext cx="92" cy="106"/>
                </a:xfrm>
                <a:prstGeom prst="ellipse">
                  <a:avLst/>
                </a:prstGeom>
                <a:solidFill>
                  <a:srgbClr val="EBEE00"/>
                </a:solidFill>
                <a:ln w="9525">
                  <a:noFill/>
                  <a:round/>
                  <a:headEnd/>
                  <a:tailEnd/>
                </a:ln>
              </p:spPr>
              <p:txBody>
                <a:bodyPr/>
                <a:lstStyle/>
                <a:p>
                  <a:endParaRPr lang="el-GR"/>
                </a:p>
              </p:txBody>
            </p:sp>
            <p:sp>
              <p:nvSpPr>
                <p:cNvPr id="1233" name="Oval 779"/>
                <p:cNvSpPr>
                  <a:spLocks noChangeArrowheads="1"/>
                </p:cNvSpPr>
                <p:nvPr/>
              </p:nvSpPr>
              <p:spPr bwMode="auto">
                <a:xfrm>
                  <a:off x="2002" y="3274"/>
                  <a:ext cx="84" cy="98"/>
                </a:xfrm>
                <a:prstGeom prst="ellipse">
                  <a:avLst/>
                </a:prstGeom>
                <a:solidFill>
                  <a:srgbClr val="EDF000"/>
                </a:solidFill>
                <a:ln w="9525">
                  <a:noFill/>
                  <a:round/>
                  <a:headEnd/>
                  <a:tailEnd/>
                </a:ln>
              </p:spPr>
              <p:txBody>
                <a:bodyPr/>
                <a:lstStyle/>
                <a:p>
                  <a:endParaRPr lang="el-GR"/>
                </a:p>
              </p:txBody>
            </p:sp>
            <p:sp>
              <p:nvSpPr>
                <p:cNvPr id="1234" name="Oval 780"/>
                <p:cNvSpPr>
                  <a:spLocks noChangeArrowheads="1"/>
                </p:cNvSpPr>
                <p:nvPr/>
              </p:nvSpPr>
              <p:spPr bwMode="auto">
                <a:xfrm>
                  <a:off x="2006" y="3276"/>
                  <a:ext cx="78" cy="92"/>
                </a:xfrm>
                <a:prstGeom prst="ellipse">
                  <a:avLst/>
                </a:prstGeom>
                <a:solidFill>
                  <a:srgbClr val="EEF100"/>
                </a:solidFill>
                <a:ln w="9525">
                  <a:noFill/>
                  <a:round/>
                  <a:headEnd/>
                  <a:tailEnd/>
                </a:ln>
              </p:spPr>
              <p:txBody>
                <a:bodyPr/>
                <a:lstStyle/>
                <a:p>
                  <a:endParaRPr lang="el-GR"/>
                </a:p>
              </p:txBody>
            </p:sp>
            <p:sp>
              <p:nvSpPr>
                <p:cNvPr id="1235" name="Oval 781"/>
                <p:cNvSpPr>
                  <a:spLocks noChangeArrowheads="1"/>
                </p:cNvSpPr>
                <p:nvPr/>
              </p:nvSpPr>
              <p:spPr bwMode="auto">
                <a:xfrm>
                  <a:off x="2008" y="3280"/>
                  <a:ext cx="72" cy="84"/>
                </a:xfrm>
                <a:prstGeom prst="ellipse">
                  <a:avLst/>
                </a:prstGeom>
                <a:solidFill>
                  <a:srgbClr val="F0F300"/>
                </a:solidFill>
                <a:ln w="9525">
                  <a:noFill/>
                  <a:round/>
                  <a:headEnd/>
                  <a:tailEnd/>
                </a:ln>
              </p:spPr>
              <p:txBody>
                <a:bodyPr/>
                <a:lstStyle/>
                <a:p>
                  <a:endParaRPr lang="el-GR"/>
                </a:p>
              </p:txBody>
            </p:sp>
            <p:sp>
              <p:nvSpPr>
                <p:cNvPr id="1236" name="Oval 782"/>
                <p:cNvSpPr>
                  <a:spLocks noChangeArrowheads="1"/>
                </p:cNvSpPr>
                <p:nvPr/>
              </p:nvSpPr>
              <p:spPr bwMode="auto">
                <a:xfrm>
                  <a:off x="2012" y="3284"/>
                  <a:ext cx="66" cy="76"/>
                </a:xfrm>
                <a:prstGeom prst="ellipse">
                  <a:avLst/>
                </a:prstGeom>
                <a:solidFill>
                  <a:srgbClr val="F1F400"/>
                </a:solidFill>
                <a:ln w="9525">
                  <a:noFill/>
                  <a:round/>
                  <a:headEnd/>
                  <a:tailEnd/>
                </a:ln>
              </p:spPr>
              <p:txBody>
                <a:bodyPr/>
                <a:lstStyle/>
                <a:p>
                  <a:endParaRPr lang="el-GR"/>
                </a:p>
              </p:txBody>
            </p:sp>
            <p:sp>
              <p:nvSpPr>
                <p:cNvPr id="1237" name="Oval 783"/>
                <p:cNvSpPr>
                  <a:spLocks noChangeArrowheads="1"/>
                </p:cNvSpPr>
                <p:nvPr/>
              </p:nvSpPr>
              <p:spPr bwMode="auto">
                <a:xfrm>
                  <a:off x="2014" y="3288"/>
                  <a:ext cx="60" cy="68"/>
                </a:xfrm>
                <a:prstGeom prst="ellipse">
                  <a:avLst/>
                </a:prstGeom>
                <a:solidFill>
                  <a:srgbClr val="F3F600"/>
                </a:solidFill>
                <a:ln w="9525">
                  <a:noFill/>
                  <a:round/>
                  <a:headEnd/>
                  <a:tailEnd/>
                </a:ln>
              </p:spPr>
              <p:txBody>
                <a:bodyPr/>
                <a:lstStyle/>
                <a:p>
                  <a:endParaRPr lang="el-GR"/>
                </a:p>
              </p:txBody>
            </p:sp>
            <p:sp>
              <p:nvSpPr>
                <p:cNvPr id="1238" name="Oval 784"/>
                <p:cNvSpPr>
                  <a:spLocks noChangeArrowheads="1"/>
                </p:cNvSpPr>
                <p:nvPr/>
              </p:nvSpPr>
              <p:spPr bwMode="auto">
                <a:xfrm>
                  <a:off x="2018" y="3292"/>
                  <a:ext cx="52" cy="62"/>
                </a:xfrm>
                <a:prstGeom prst="ellipse">
                  <a:avLst/>
                </a:prstGeom>
                <a:solidFill>
                  <a:srgbClr val="F4F700"/>
                </a:solidFill>
                <a:ln w="9525">
                  <a:noFill/>
                  <a:round/>
                  <a:headEnd/>
                  <a:tailEnd/>
                </a:ln>
              </p:spPr>
              <p:txBody>
                <a:bodyPr/>
                <a:lstStyle/>
                <a:p>
                  <a:endParaRPr lang="el-GR"/>
                </a:p>
              </p:txBody>
            </p:sp>
            <p:sp>
              <p:nvSpPr>
                <p:cNvPr id="1239" name="Oval 785"/>
                <p:cNvSpPr>
                  <a:spLocks noChangeArrowheads="1"/>
                </p:cNvSpPr>
                <p:nvPr/>
              </p:nvSpPr>
              <p:spPr bwMode="auto">
                <a:xfrm>
                  <a:off x="2020" y="3296"/>
                  <a:ext cx="48" cy="54"/>
                </a:xfrm>
                <a:prstGeom prst="ellipse">
                  <a:avLst/>
                </a:prstGeom>
                <a:solidFill>
                  <a:srgbClr val="F5F800"/>
                </a:solidFill>
                <a:ln w="9525">
                  <a:noFill/>
                  <a:round/>
                  <a:headEnd/>
                  <a:tailEnd/>
                </a:ln>
              </p:spPr>
              <p:txBody>
                <a:bodyPr/>
                <a:lstStyle/>
                <a:p>
                  <a:endParaRPr lang="el-GR"/>
                </a:p>
              </p:txBody>
            </p:sp>
            <p:sp>
              <p:nvSpPr>
                <p:cNvPr id="1240" name="Oval 786"/>
                <p:cNvSpPr>
                  <a:spLocks noChangeArrowheads="1"/>
                </p:cNvSpPr>
                <p:nvPr/>
              </p:nvSpPr>
              <p:spPr bwMode="auto">
                <a:xfrm>
                  <a:off x="2024" y="3298"/>
                  <a:ext cx="42" cy="50"/>
                </a:xfrm>
                <a:prstGeom prst="ellipse">
                  <a:avLst/>
                </a:prstGeom>
                <a:solidFill>
                  <a:srgbClr val="F6F900"/>
                </a:solidFill>
                <a:ln w="9525">
                  <a:noFill/>
                  <a:round/>
                  <a:headEnd/>
                  <a:tailEnd/>
                </a:ln>
              </p:spPr>
              <p:txBody>
                <a:bodyPr/>
                <a:lstStyle/>
                <a:p>
                  <a:endParaRPr lang="el-GR"/>
                </a:p>
              </p:txBody>
            </p:sp>
            <p:sp>
              <p:nvSpPr>
                <p:cNvPr id="1241" name="Oval 787"/>
                <p:cNvSpPr>
                  <a:spLocks noChangeArrowheads="1"/>
                </p:cNvSpPr>
                <p:nvPr/>
              </p:nvSpPr>
              <p:spPr bwMode="auto">
                <a:xfrm>
                  <a:off x="2028" y="3302"/>
                  <a:ext cx="36" cy="42"/>
                </a:xfrm>
                <a:prstGeom prst="ellipse">
                  <a:avLst/>
                </a:prstGeom>
                <a:solidFill>
                  <a:srgbClr val="F7FA00"/>
                </a:solidFill>
                <a:ln w="9525">
                  <a:noFill/>
                  <a:round/>
                  <a:headEnd/>
                  <a:tailEnd/>
                </a:ln>
              </p:spPr>
              <p:txBody>
                <a:bodyPr/>
                <a:lstStyle/>
                <a:p>
                  <a:endParaRPr lang="el-GR"/>
                </a:p>
              </p:txBody>
            </p:sp>
            <p:sp>
              <p:nvSpPr>
                <p:cNvPr id="1242" name="Oval 788"/>
                <p:cNvSpPr>
                  <a:spLocks noChangeArrowheads="1"/>
                </p:cNvSpPr>
                <p:nvPr/>
              </p:nvSpPr>
              <p:spPr bwMode="auto">
                <a:xfrm>
                  <a:off x="2030" y="3306"/>
                  <a:ext cx="30" cy="34"/>
                </a:xfrm>
                <a:prstGeom prst="ellipse">
                  <a:avLst/>
                </a:prstGeom>
                <a:solidFill>
                  <a:srgbClr val="F8FB00"/>
                </a:solidFill>
                <a:ln w="9525">
                  <a:noFill/>
                  <a:round/>
                  <a:headEnd/>
                  <a:tailEnd/>
                </a:ln>
              </p:spPr>
              <p:txBody>
                <a:bodyPr/>
                <a:lstStyle/>
                <a:p>
                  <a:endParaRPr lang="el-GR"/>
                </a:p>
              </p:txBody>
            </p:sp>
            <p:sp>
              <p:nvSpPr>
                <p:cNvPr id="1243" name="Oval 789"/>
                <p:cNvSpPr>
                  <a:spLocks noChangeArrowheads="1"/>
                </p:cNvSpPr>
                <p:nvPr/>
              </p:nvSpPr>
              <p:spPr bwMode="auto">
                <a:xfrm>
                  <a:off x="2034" y="3310"/>
                  <a:ext cx="22" cy="26"/>
                </a:xfrm>
                <a:prstGeom prst="ellipse">
                  <a:avLst/>
                </a:prstGeom>
                <a:solidFill>
                  <a:srgbClr val="F8FB00"/>
                </a:solidFill>
                <a:ln w="9525">
                  <a:noFill/>
                  <a:round/>
                  <a:headEnd/>
                  <a:tailEnd/>
                </a:ln>
              </p:spPr>
              <p:txBody>
                <a:bodyPr/>
                <a:lstStyle/>
                <a:p>
                  <a:endParaRPr lang="el-GR"/>
                </a:p>
              </p:txBody>
            </p:sp>
            <p:sp>
              <p:nvSpPr>
                <p:cNvPr id="1244" name="Oval 790"/>
                <p:cNvSpPr>
                  <a:spLocks noChangeArrowheads="1"/>
                </p:cNvSpPr>
                <p:nvPr/>
              </p:nvSpPr>
              <p:spPr bwMode="auto">
                <a:xfrm>
                  <a:off x="2036" y="3314"/>
                  <a:ext cx="18" cy="18"/>
                </a:xfrm>
                <a:prstGeom prst="ellipse">
                  <a:avLst/>
                </a:prstGeom>
                <a:solidFill>
                  <a:srgbClr val="F9FC00"/>
                </a:solidFill>
                <a:ln w="9525">
                  <a:noFill/>
                  <a:round/>
                  <a:headEnd/>
                  <a:tailEnd/>
                </a:ln>
              </p:spPr>
              <p:txBody>
                <a:bodyPr/>
                <a:lstStyle/>
                <a:p>
                  <a:endParaRPr lang="el-GR"/>
                </a:p>
              </p:txBody>
            </p:sp>
            <p:sp>
              <p:nvSpPr>
                <p:cNvPr id="1245" name="Oval 791"/>
                <p:cNvSpPr>
                  <a:spLocks noChangeArrowheads="1"/>
                </p:cNvSpPr>
                <p:nvPr/>
              </p:nvSpPr>
              <p:spPr bwMode="auto">
                <a:xfrm>
                  <a:off x="2040" y="3318"/>
                  <a:ext cx="10" cy="10"/>
                </a:xfrm>
                <a:prstGeom prst="ellipse">
                  <a:avLst/>
                </a:prstGeom>
                <a:solidFill>
                  <a:srgbClr val="F9FC00"/>
                </a:solidFill>
                <a:ln w="9525">
                  <a:noFill/>
                  <a:round/>
                  <a:headEnd/>
                  <a:tailEnd/>
                </a:ln>
              </p:spPr>
              <p:txBody>
                <a:bodyPr/>
                <a:lstStyle/>
                <a:p>
                  <a:endParaRPr lang="el-GR"/>
                </a:p>
              </p:txBody>
            </p:sp>
          </p:grpSp>
          <p:sp>
            <p:nvSpPr>
              <p:cNvPr id="1220" name="Oval 792"/>
              <p:cNvSpPr>
                <a:spLocks noChangeArrowheads="1"/>
              </p:cNvSpPr>
              <p:nvPr/>
            </p:nvSpPr>
            <p:spPr bwMode="auto">
              <a:xfrm>
                <a:off x="1966" y="3230"/>
                <a:ext cx="156" cy="184"/>
              </a:xfrm>
              <a:prstGeom prst="ellipse">
                <a:avLst/>
              </a:prstGeom>
              <a:noFill/>
              <a:ln w="12700">
                <a:solidFill>
                  <a:srgbClr val="000000"/>
                </a:solidFill>
                <a:round/>
                <a:headEnd/>
                <a:tailEnd/>
              </a:ln>
            </p:spPr>
            <p:txBody>
              <a:bodyPr/>
              <a:lstStyle/>
              <a:p>
                <a:endParaRPr lang="el-GR"/>
              </a:p>
            </p:txBody>
          </p:sp>
        </p:grpSp>
        <p:grpSp>
          <p:nvGrpSpPr>
            <p:cNvPr id="744" name="Group 793"/>
            <p:cNvGrpSpPr>
              <a:grpSpLocks/>
            </p:cNvGrpSpPr>
            <p:nvPr/>
          </p:nvGrpSpPr>
          <p:grpSpPr bwMode="auto">
            <a:xfrm>
              <a:off x="2012" y="3478"/>
              <a:ext cx="162" cy="192"/>
              <a:chOff x="2012" y="3478"/>
              <a:chExt cx="162" cy="192"/>
            </a:xfrm>
          </p:grpSpPr>
          <p:grpSp>
            <p:nvGrpSpPr>
              <p:cNvPr id="1192" name="Group 794"/>
              <p:cNvGrpSpPr>
                <a:grpSpLocks/>
              </p:cNvGrpSpPr>
              <p:nvPr/>
            </p:nvGrpSpPr>
            <p:grpSpPr bwMode="auto">
              <a:xfrm>
                <a:off x="2012" y="3478"/>
                <a:ext cx="162" cy="192"/>
                <a:chOff x="2012" y="3478"/>
                <a:chExt cx="162" cy="192"/>
              </a:xfrm>
            </p:grpSpPr>
            <p:sp>
              <p:nvSpPr>
                <p:cNvPr id="1194" name="Oval 795"/>
                <p:cNvSpPr>
                  <a:spLocks noChangeArrowheads="1"/>
                </p:cNvSpPr>
                <p:nvPr/>
              </p:nvSpPr>
              <p:spPr bwMode="auto">
                <a:xfrm>
                  <a:off x="2012" y="3478"/>
                  <a:ext cx="162" cy="192"/>
                </a:xfrm>
                <a:prstGeom prst="ellipse">
                  <a:avLst/>
                </a:prstGeom>
                <a:solidFill>
                  <a:srgbClr val="E1E400"/>
                </a:solidFill>
                <a:ln w="9525">
                  <a:noFill/>
                  <a:round/>
                  <a:headEnd/>
                  <a:tailEnd/>
                </a:ln>
              </p:spPr>
              <p:txBody>
                <a:bodyPr/>
                <a:lstStyle/>
                <a:p>
                  <a:endParaRPr lang="el-GR"/>
                </a:p>
              </p:txBody>
            </p:sp>
            <p:sp>
              <p:nvSpPr>
                <p:cNvPr id="1195" name="Oval 796"/>
                <p:cNvSpPr>
                  <a:spLocks noChangeArrowheads="1"/>
                </p:cNvSpPr>
                <p:nvPr/>
              </p:nvSpPr>
              <p:spPr bwMode="auto">
                <a:xfrm>
                  <a:off x="2018" y="3484"/>
                  <a:ext cx="150" cy="180"/>
                </a:xfrm>
                <a:prstGeom prst="ellipse">
                  <a:avLst/>
                </a:prstGeom>
                <a:solidFill>
                  <a:srgbClr val="E1E400"/>
                </a:solidFill>
                <a:ln w="9525">
                  <a:noFill/>
                  <a:round/>
                  <a:headEnd/>
                  <a:tailEnd/>
                </a:ln>
              </p:spPr>
              <p:txBody>
                <a:bodyPr/>
                <a:lstStyle/>
                <a:p>
                  <a:endParaRPr lang="el-GR"/>
                </a:p>
              </p:txBody>
            </p:sp>
            <p:sp>
              <p:nvSpPr>
                <p:cNvPr id="1196" name="Oval 797"/>
                <p:cNvSpPr>
                  <a:spLocks noChangeArrowheads="1"/>
                </p:cNvSpPr>
                <p:nvPr/>
              </p:nvSpPr>
              <p:spPr bwMode="auto">
                <a:xfrm>
                  <a:off x="2020" y="3488"/>
                  <a:ext cx="146" cy="172"/>
                </a:xfrm>
                <a:prstGeom prst="ellipse">
                  <a:avLst/>
                </a:prstGeom>
                <a:solidFill>
                  <a:srgbClr val="E1E400"/>
                </a:solidFill>
                <a:ln w="9525">
                  <a:noFill/>
                  <a:round/>
                  <a:headEnd/>
                  <a:tailEnd/>
                </a:ln>
              </p:spPr>
              <p:txBody>
                <a:bodyPr/>
                <a:lstStyle/>
                <a:p>
                  <a:endParaRPr lang="el-GR"/>
                </a:p>
              </p:txBody>
            </p:sp>
            <p:sp>
              <p:nvSpPr>
                <p:cNvPr id="1197" name="Oval 798"/>
                <p:cNvSpPr>
                  <a:spLocks noChangeArrowheads="1"/>
                </p:cNvSpPr>
                <p:nvPr/>
              </p:nvSpPr>
              <p:spPr bwMode="auto">
                <a:xfrm>
                  <a:off x="2024" y="3492"/>
                  <a:ext cx="138" cy="164"/>
                </a:xfrm>
                <a:prstGeom prst="ellipse">
                  <a:avLst/>
                </a:prstGeom>
                <a:solidFill>
                  <a:srgbClr val="E2E500"/>
                </a:solidFill>
                <a:ln w="9525">
                  <a:noFill/>
                  <a:round/>
                  <a:headEnd/>
                  <a:tailEnd/>
                </a:ln>
              </p:spPr>
              <p:txBody>
                <a:bodyPr/>
                <a:lstStyle/>
                <a:p>
                  <a:endParaRPr lang="el-GR"/>
                </a:p>
              </p:txBody>
            </p:sp>
            <p:sp>
              <p:nvSpPr>
                <p:cNvPr id="1198" name="Oval 799"/>
                <p:cNvSpPr>
                  <a:spLocks noChangeArrowheads="1"/>
                </p:cNvSpPr>
                <p:nvPr/>
              </p:nvSpPr>
              <p:spPr bwMode="auto">
                <a:xfrm>
                  <a:off x="2026" y="3496"/>
                  <a:ext cx="134" cy="156"/>
                </a:xfrm>
                <a:prstGeom prst="ellipse">
                  <a:avLst/>
                </a:prstGeom>
                <a:solidFill>
                  <a:srgbClr val="E2E500"/>
                </a:solidFill>
                <a:ln w="9525">
                  <a:noFill/>
                  <a:round/>
                  <a:headEnd/>
                  <a:tailEnd/>
                </a:ln>
              </p:spPr>
              <p:txBody>
                <a:bodyPr/>
                <a:lstStyle/>
                <a:p>
                  <a:endParaRPr lang="el-GR"/>
                </a:p>
              </p:txBody>
            </p:sp>
            <p:sp>
              <p:nvSpPr>
                <p:cNvPr id="1199" name="Oval 800"/>
                <p:cNvSpPr>
                  <a:spLocks noChangeArrowheads="1"/>
                </p:cNvSpPr>
                <p:nvPr/>
              </p:nvSpPr>
              <p:spPr bwMode="auto">
                <a:xfrm>
                  <a:off x="2030" y="3500"/>
                  <a:ext cx="126" cy="148"/>
                </a:xfrm>
                <a:prstGeom prst="ellipse">
                  <a:avLst/>
                </a:prstGeom>
                <a:solidFill>
                  <a:srgbClr val="E3E600"/>
                </a:solidFill>
                <a:ln w="9525">
                  <a:noFill/>
                  <a:round/>
                  <a:headEnd/>
                  <a:tailEnd/>
                </a:ln>
              </p:spPr>
              <p:txBody>
                <a:bodyPr/>
                <a:lstStyle/>
                <a:p>
                  <a:endParaRPr lang="el-GR"/>
                </a:p>
              </p:txBody>
            </p:sp>
            <p:sp>
              <p:nvSpPr>
                <p:cNvPr id="1200" name="Oval 801"/>
                <p:cNvSpPr>
                  <a:spLocks noChangeArrowheads="1"/>
                </p:cNvSpPr>
                <p:nvPr/>
              </p:nvSpPr>
              <p:spPr bwMode="auto">
                <a:xfrm>
                  <a:off x="2034" y="3502"/>
                  <a:ext cx="120" cy="144"/>
                </a:xfrm>
                <a:prstGeom prst="ellipse">
                  <a:avLst/>
                </a:prstGeom>
                <a:solidFill>
                  <a:srgbClr val="E4E700"/>
                </a:solidFill>
                <a:ln w="9525">
                  <a:noFill/>
                  <a:round/>
                  <a:headEnd/>
                  <a:tailEnd/>
                </a:ln>
              </p:spPr>
              <p:txBody>
                <a:bodyPr/>
                <a:lstStyle/>
                <a:p>
                  <a:endParaRPr lang="el-GR"/>
                </a:p>
              </p:txBody>
            </p:sp>
            <p:sp>
              <p:nvSpPr>
                <p:cNvPr id="1201" name="Oval 802"/>
                <p:cNvSpPr>
                  <a:spLocks noChangeArrowheads="1"/>
                </p:cNvSpPr>
                <p:nvPr/>
              </p:nvSpPr>
              <p:spPr bwMode="auto">
                <a:xfrm>
                  <a:off x="2036" y="3506"/>
                  <a:ext cx="116" cy="136"/>
                </a:xfrm>
                <a:prstGeom prst="ellipse">
                  <a:avLst/>
                </a:prstGeom>
                <a:solidFill>
                  <a:srgbClr val="E5E800"/>
                </a:solidFill>
                <a:ln w="9525">
                  <a:noFill/>
                  <a:round/>
                  <a:headEnd/>
                  <a:tailEnd/>
                </a:ln>
              </p:spPr>
              <p:txBody>
                <a:bodyPr/>
                <a:lstStyle/>
                <a:p>
                  <a:endParaRPr lang="el-GR"/>
                </a:p>
              </p:txBody>
            </p:sp>
            <p:sp>
              <p:nvSpPr>
                <p:cNvPr id="1202" name="Oval 803"/>
                <p:cNvSpPr>
                  <a:spLocks noChangeArrowheads="1"/>
                </p:cNvSpPr>
                <p:nvPr/>
              </p:nvSpPr>
              <p:spPr bwMode="auto">
                <a:xfrm>
                  <a:off x="2040" y="3510"/>
                  <a:ext cx="108" cy="130"/>
                </a:xfrm>
                <a:prstGeom prst="ellipse">
                  <a:avLst/>
                </a:prstGeom>
                <a:solidFill>
                  <a:srgbClr val="E6E900"/>
                </a:solidFill>
                <a:ln w="9525">
                  <a:noFill/>
                  <a:round/>
                  <a:headEnd/>
                  <a:tailEnd/>
                </a:ln>
              </p:spPr>
              <p:txBody>
                <a:bodyPr/>
                <a:lstStyle/>
                <a:p>
                  <a:endParaRPr lang="el-GR"/>
                </a:p>
              </p:txBody>
            </p:sp>
            <p:sp>
              <p:nvSpPr>
                <p:cNvPr id="1203" name="Oval 804"/>
                <p:cNvSpPr>
                  <a:spLocks noChangeArrowheads="1"/>
                </p:cNvSpPr>
                <p:nvPr/>
              </p:nvSpPr>
              <p:spPr bwMode="auto">
                <a:xfrm>
                  <a:off x="2042" y="3514"/>
                  <a:ext cx="104" cy="122"/>
                </a:xfrm>
                <a:prstGeom prst="ellipse">
                  <a:avLst/>
                </a:prstGeom>
                <a:solidFill>
                  <a:srgbClr val="E8EB00"/>
                </a:solidFill>
                <a:ln w="9525">
                  <a:noFill/>
                  <a:round/>
                  <a:headEnd/>
                  <a:tailEnd/>
                </a:ln>
              </p:spPr>
              <p:txBody>
                <a:bodyPr/>
                <a:lstStyle/>
                <a:p>
                  <a:endParaRPr lang="el-GR"/>
                </a:p>
              </p:txBody>
            </p:sp>
            <p:sp>
              <p:nvSpPr>
                <p:cNvPr id="1204" name="Oval 805"/>
                <p:cNvSpPr>
                  <a:spLocks noChangeArrowheads="1"/>
                </p:cNvSpPr>
                <p:nvPr/>
              </p:nvSpPr>
              <p:spPr bwMode="auto">
                <a:xfrm>
                  <a:off x="2046" y="3518"/>
                  <a:ext cx="96" cy="114"/>
                </a:xfrm>
                <a:prstGeom prst="ellipse">
                  <a:avLst/>
                </a:prstGeom>
                <a:solidFill>
                  <a:srgbClr val="E9EC00"/>
                </a:solidFill>
                <a:ln w="9525">
                  <a:noFill/>
                  <a:round/>
                  <a:headEnd/>
                  <a:tailEnd/>
                </a:ln>
              </p:spPr>
              <p:txBody>
                <a:bodyPr/>
                <a:lstStyle/>
                <a:p>
                  <a:endParaRPr lang="el-GR"/>
                </a:p>
              </p:txBody>
            </p:sp>
            <p:sp>
              <p:nvSpPr>
                <p:cNvPr id="1205" name="Oval 806"/>
                <p:cNvSpPr>
                  <a:spLocks noChangeArrowheads="1"/>
                </p:cNvSpPr>
                <p:nvPr/>
              </p:nvSpPr>
              <p:spPr bwMode="auto">
                <a:xfrm>
                  <a:off x="2048" y="3522"/>
                  <a:ext cx="92" cy="106"/>
                </a:xfrm>
                <a:prstGeom prst="ellipse">
                  <a:avLst/>
                </a:prstGeom>
                <a:solidFill>
                  <a:srgbClr val="EBEE00"/>
                </a:solidFill>
                <a:ln w="9525">
                  <a:noFill/>
                  <a:round/>
                  <a:headEnd/>
                  <a:tailEnd/>
                </a:ln>
              </p:spPr>
              <p:txBody>
                <a:bodyPr/>
                <a:lstStyle/>
                <a:p>
                  <a:endParaRPr lang="el-GR"/>
                </a:p>
              </p:txBody>
            </p:sp>
            <p:sp>
              <p:nvSpPr>
                <p:cNvPr id="1206" name="Oval 807"/>
                <p:cNvSpPr>
                  <a:spLocks noChangeArrowheads="1"/>
                </p:cNvSpPr>
                <p:nvPr/>
              </p:nvSpPr>
              <p:spPr bwMode="auto">
                <a:xfrm>
                  <a:off x="2052" y="3526"/>
                  <a:ext cx="84" cy="98"/>
                </a:xfrm>
                <a:prstGeom prst="ellipse">
                  <a:avLst/>
                </a:prstGeom>
                <a:solidFill>
                  <a:srgbClr val="EDF000"/>
                </a:solidFill>
                <a:ln w="9525">
                  <a:noFill/>
                  <a:round/>
                  <a:headEnd/>
                  <a:tailEnd/>
                </a:ln>
              </p:spPr>
              <p:txBody>
                <a:bodyPr/>
                <a:lstStyle/>
                <a:p>
                  <a:endParaRPr lang="el-GR"/>
                </a:p>
              </p:txBody>
            </p:sp>
            <p:sp>
              <p:nvSpPr>
                <p:cNvPr id="1207" name="Oval 808"/>
                <p:cNvSpPr>
                  <a:spLocks noChangeArrowheads="1"/>
                </p:cNvSpPr>
                <p:nvPr/>
              </p:nvSpPr>
              <p:spPr bwMode="auto">
                <a:xfrm>
                  <a:off x="2056" y="3528"/>
                  <a:ext cx="76" cy="92"/>
                </a:xfrm>
                <a:prstGeom prst="ellipse">
                  <a:avLst/>
                </a:prstGeom>
                <a:solidFill>
                  <a:srgbClr val="EEF100"/>
                </a:solidFill>
                <a:ln w="9525">
                  <a:noFill/>
                  <a:round/>
                  <a:headEnd/>
                  <a:tailEnd/>
                </a:ln>
              </p:spPr>
              <p:txBody>
                <a:bodyPr/>
                <a:lstStyle/>
                <a:p>
                  <a:endParaRPr lang="el-GR"/>
                </a:p>
              </p:txBody>
            </p:sp>
            <p:sp>
              <p:nvSpPr>
                <p:cNvPr id="1208" name="Oval 809"/>
                <p:cNvSpPr>
                  <a:spLocks noChangeArrowheads="1"/>
                </p:cNvSpPr>
                <p:nvPr/>
              </p:nvSpPr>
              <p:spPr bwMode="auto">
                <a:xfrm>
                  <a:off x="2058" y="3532"/>
                  <a:ext cx="72" cy="84"/>
                </a:xfrm>
                <a:prstGeom prst="ellipse">
                  <a:avLst/>
                </a:prstGeom>
                <a:solidFill>
                  <a:srgbClr val="F0F300"/>
                </a:solidFill>
                <a:ln w="9525">
                  <a:noFill/>
                  <a:round/>
                  <a:headEnd/>
                  <a:tailEnd/>
                </a:ln>
              </p:spPr>
              <p:txBody>
                <a:bodyPr/>
                <a:lstStyle/>
                <a:p>
                  <a:endParaRPr lang="el-GR"/>
                </a:p>
              </p:txBody>
            </p:sp>
            <p:sp>
              <p:nvSpPr>
                <p:cNvPr id="1209" name="Oval 810"/>
                <p:cNvSpPr>
                  <a:spLocks noChangeArrowheads="1"/>
                </p:cNvSpPr>
                <p:nvPr/>
              </p:nvSpPr>
              <p:spPr bwMode="auto">
                <a:xfrm>
                  <a:off x="2062" y="3536"/>
                  <a:ext cx="64" cy="76"/>
                </a:xfrm>
                <a:prstGeom prst="ellipse">
                  <a:avLst/>
                </a:prstGeom>
                <a:solidFill>
                  <a:srgbClr val="F1F400"/>
                </a:solidFill>
                <a:ln w="9525">
                  <a:noFill/>
                  <a:round/>
                  <a:headEnd/>
                  <a:tailEnd/>
                </a:ln>
              </p:spPr>
              <p:txBody>
                <a:bodyPr/>
                <a:lstStyle/>
                <a:p>
                  <a:endParaRPr lang="el-GR"/>
                </a:p>
              </p:txBody>
            </p:sp>
            <p:sp>
              <p:nvSpPr>
                <p:cNvPr id="1210" name="Oval 811"/>
                <p:cNvSpPr>
                  <a:spLocks noChangeArrowheads="1"/>
                </p:cNvSpPr>
                <p:nvPr/>
              </p:nvSpPr>
              <p:spPr bwMode="auto">
                <a:xfrm>
                  <a:off x="2064" y="3540"/>
                  <a:ext cx="60" cy="68"/>
                </a:xfrm>
                <a:prstGeom prst="ellipse">
                  <a:avLst/>
                </a:prstGeom>
                <a:solidFill>
                  <a:srgbClr val="F3F600"/>
                </a:solidFill>
                <a:ln w="9525">
                  <a:noFill/>
                  <a:round/>
                  <a:headEnd/>
                  <a:tailEnd/>
                </a:ln>
              </p:spPr>
              <p:txBody>
                <a:bodyPr/>
                <a:lstStyle/>
                <a:p>
                  <a:endParaRPr lang="el-GR"/>
                </a:p>
              </p:txBody>
            </p:sp>
            <p:sp>
              <p:nvSpPr>
                <p:cNvPr id="1211" name="Oval 812"/>
                <p:cNvSpPr>
                  <a:spLocks noChangeArrowheads="1"/>
                </p:cNvSpPr>
                <p:nvPr/>
              </p:nvSpPr>
              <p:spPr bwMode="auto">
                <a:xfrm>
                  <a:off x="2068" y="3544"/>
                  <a:ext cx="52" cy="62"/>
                </a:xfrm>
                <a:prstGeom prst="ellipse">
                  <a:avLst/>
                </a:prstGeom>
                <a:solidFill>
                  <a:srgbClr val="F4F700"/>
                </a:solidFill>
                <a:ln w="9525">
                  <a:noFill/>
                  <a:round/>
                  <a:headEnd/>
                  <a:tailEnd/>
                </a:ln>
              </p:spPr>
              <p:txBody>
                <a:bodyPr/>
                <a:lstStyle/>
                <a:p>
                  <a:endParaRPr lang="el-GR"/>
                </a:p>
              </p:txBody>
            </p:sp>
            <p:sp>
              <p:nvSpPr>
                <p:cNvPr id="1212" name="Oval 813"/>
                <p:cNvSpPr>
                  <a:spLocks noChangeArrowheads="1"/>
                </p:cNvSpPr>
                <p:nvPr/>
              </p:nvSpPr>
              <p:spPr bwMode="auto">
                <a:xfrm>
                  <a:off x="2070" y="3548"/>
                  <a:ext cx="48" cy="54"/>
                </a:xfrm>
                <a:prstGeom prst="ellipse">
                  <a:avLst/>
                </a:prstGeom>
                <a:solidFill>
                  <a:srgbClr val="F5F800"/>
                </a:solidFill>
                <a:ln w="9525">
                  <a:noFill/>
                  <a:round/>
                  <a:headEnd/>
                  <a:tailEnd/>
                </a:ln>
              </p:spPr>
              <p:txBody>
                <a:bodyPr/>
                <a:lstStyle/>
                <a:p>
                  <a:endParaRPr lang="el-GR"/>
                </a:p>
              </p:txBody>
            </p:sp>
            <p:sp>
              <p:nvSpPr>
                <p:cNvPr id="1213" name="Oval 814"/>
                <p:cNvSpPr>
                  <a:spLocks noChangeArrowheads="1"/>
                </p:cNvSpPr>
                <p:nvPr/>
              </p:nvSpPr>
              <p:spPr bwMode="auto">
                <a:xfrm>
                  <a:off x="2074" y="3550"/>
                  <a:ext cx="42" cy="50"/>
                </a:xfrm>
                <a:prstGeom prst="ellipse">
                  <a:avLst/>
                </a:prstGeom>
                <a:solidFill>
                  <a:srgbClr val="F6F900"/>
                </a:solidFill>
                <a:ln w="9525">
                  <a:noFill/>
                  <a:round/>
                  <a:headEnd/>
                  <a:tailEnd/>
                </a:ln>
              </p:spPr>
              <p:txBody>
                <a:bodyPr/>
                <a:lstStyle/>
                <a:p>
                  <a:endParaRPr lang="el-GR"/>
                </a:p>
              </p:txBody>
            </p:sp>
            <p:sp>
              <p:nvSpPr>
                <p:cNvPr id="1214" name="Oval 815"/>
                <p:cNvSpPr>
                  <a:spLocks noChangeArrowheads="1"/>
                </p:cNvSpPr>
                <p:nvPr/>
              </p:nvSpPr>
              <p:spPr bwMode="auto">
                <a:xfrm>
                  <a:off x="2078" y="3554"/>
                  <a:ext cx="34" cy="42"/>
                </a:xfrm>
                <a:prstGeom prst="ellipse">
                  <a:avLst/>
                </a:prstGeom>
                <a:solidFill>
                  <a:srgbClr val="F7FA00"/>
                </a:solidFill>
                <a:ln w="9525">
                  <a:noFill/>
                  <a:round/>
                  <a:headEnd/>
                  <a:tailEnd/>
                </a:ln>
              </p:spPr>
              <p:txBody>
                <a:bodyPr/>
                <a:lstStyle/>
                <a:p>
                  <a:endParaRPr lang="el-GR"/>
                </a:p>
              </p:txBody>
            </p:sp>
            <p:sp>
              <p:nvSpPr>
                <p:cNvPr id="1215" name="Oval 816"/>
                <p:cNvSpPr>
                  <a:spLocks noChangeArrowheads="1"/>
                </p:cNvSpPr>
                <p:nvPr/>
              </p:nvSpPr>
              <p:spPr bwMode="auto">
                <a:xfrm>
                  <a:off x="2080" y="3558"/>
                  <a:ext cx="30" cy="34"/>
                </a:xfrm>
                <a:prstGeom prst="ellipse">
                  <a:avLst/>
                </a:prstGeom>
                <a:solidFill>
                  <a:srgbClr val="F8FB00"/>
                </a:solidFill>
                <a:ln w="9525">
                  <a:noFill/>
                  <a:round/>
                  <a:headEnd/>
                  <a:tailEnd/>
                </a:ln>
              </p:spPr>
              <p:txBody>
                <a:bodyPr/>
                <a:lstStyle/>
                <a:p>
                  <a:endParaRPr lang="el-GR"/>
                </a:p>
              </p:txBody>
            </p:sp>
            <p:sp>
              <p:nvSpPr>
                <p:cNvPr id="1216" name="Oval 817"/>
                <p:cNvSpPr>
                  <a:spLocks noChangeArrowheads="1"/>
                </p:cNvSpPr>
                <p:nvPr/>
              </p:nvSpPr>
              <p:spPr bwMode="auto">
                <a:xfrm>
                  <a:off x="2084" y="3562"/>
                  <a:ext cx="22" cy="26"/>
                </a:xfrm>
                <a:prstGeom prst="ellipse">
                  <a:avLst/>
                </a:prstGeom>
                <a:solidFill>
                  <a:srgbClr val="F8FB00"/>
                </a:solidFill>
                <a:ln w="9525">
                  <a:noFill/>
                  <a:round/>
                  <a:headEnd/>
                  <a:tailEnd/>
                </a:ln>
              </p:spPr>
              <p:txBody>
                <a:bodyPr/>
                <a:lstStyle/>
                <a:p>
                  <a:endParaRPr lang="el-GR"/>
                </a:p>
              </p:txBody>
            </p:sp>
            <p:sp>
              <p:nvSpPr>
                <p:cNvPr id="1217" name="Oval 818"/>
                <p:cNvSpPr>
                  <a:spLocks noChangeArrowheads="1"/>
                </p:cNvSpPr>
                <p:nvPr/>
              </p:nvSpPr>
              <p:spPr bwMode="auto">
                <a:xfrm>
                  <a:off x="2086" y="3566"/>
                  <a:ext cx="18" cy="18"/>
                </a:xfrm>
                <a:prstGeom prst="ellipse">
                  <a:avLst/>
                </a:prstGeom>
                <a:solidFill>
                  <a:srgbClr val="F9FC00"/>
                </a:solidFill>
                <a:ln w="9525">
                  <a:noFill/>
                  <a:round/>
                  <a:headEnd/>
                  <a:tailEnd/>
                </a:ln>
              </p:spPr>
              <p:txBody>
                <a:bodyPr/>
                <a:lstStyle/>
                <a:p>
                  <a:endParaRPr lang="el-GR"/>
                </a:p>
              </p:txBody>
            </p:sp>
            <p:sp>
              <p:nvSpPr>
                <p:cNvPr id="1218" name="Oval 819"/>
                <p:cNvSpPr>
                  <a:spLocks noChangeArrowheads="1"/>
                </p:cNvSpPr>
                <p:nvPr/>
              </p:nvSpPr>
              <p:spPr bwMode="auto">
                <a:xfrm>
                  <a:off x="2090" y="3570"/>
                  <a:ext cx="10" cy="10"/>
                </a:xfrm>
                <a:prstGeom prst="ellipse">
                  <a:avLst/>
                </a:prstGeom>
                <a:solidFill>
                  <a:srgbClr val="F9FC00"/>
                </a:solidFill>
                <a:ln w="9525">
                  <a:noFill/>
                  <a:round/>
                  <a:headEnd/>
                  <a:tailEnd/>
                </a:ln>
              </p:spPr>
              <p:txBody>
                <a:bodyPr/>
                <a:lstStyle/>
                <a:p>
                  <a:endParaRPr lang="el-GR"/>
                </a:p>
              </p:txBody>
            </p:sp>
          </p:grpSp>
          <p:sp>
            <p:nvSpPr>
              <p:cNvPr id="1193" name="Oval 820"/>
              <p:cNvSpPr>
                <a:spLocks noChangeArrowheads="1"/>
              </p:cNvSpPr>
              <p:nvPr/>
            </p:nvSpPr>
            <p:spPr bwMode="auto">
              <a:xfrm>
                <a:off x="2016" y="3482"/>
                <a:ext cx="154" cy="184"/>
              </a:xfrm>
              <a:prstGeom prst="ellipse">
                <a:avLst/>
              </a:prstGeom>
              <a:noFill/>
              <a:ln w="12700">
                <a:solidFill>
                  <a:srgbClr val="000000"/>
                </a:solidFill>
                <a:round/>
                <a:headEnd/>
                <a:tailEnd/>
              </a:ln>
            </p:spPr>
            <p:txBody>
              <a:bodyPr/>
              <a:lstStyle/>
              <a:p>
                <a:endParaRPr lang="el-GR"/>
              </a:p>
            </p:txBody>
          </p:sp>
        </p:grpSp>
        <p:grpSp>
          <p:nvGrpSpPr>
            <p:cNvPr id="745" name="Group 821"/>
            <p:cNvGrpSpPr>
              <a:grpSpLocks/>
            </p:cNvGrpSpPr>
            <p:nvPr/>
          </p:nvGrpSpPr>
          <p:grpSpPr bwMode="auto">
            <a:xfrm>
              <a:off x="2090" y="3118"/>
              <a:ext cx="164" cy="192"/>
              <a:chOff x="2090" y="3118"/>
              <a:chExt cx="164" cy="192"/>
            </a:xfrm>
          </p:grpSpPr>
          <p:grpSp>
            <p:nvGrpSpPr>
              <p:cNvPr id="1165" name="Group 822"/>
              <p:cNvGrpSpPr>
                <a:grpSpLocks/>
              </p:cNvGrpSpPr>
              <p:nvPr/>
            </p:nvGrpSpPr>
            <p:grpSpPr bwMode="auto">
              <a:xfrm>
                <a:off x="2090" y="3118"/>
                <a:ext cx="164" cy="192"/>
                <a:chOff x="2090" y="3118"/>
                <a:chExt cx="164" cy="192"/>
              </a:xfrm>
            </p:grpSpPr>
            <p:sp>
              <p:nvSpPr>
                <p:cNvPr id="1167" name="Oval 823"/>
                <p:cNvSpPr>
                  <a:spLocks noChangeArrowheads="1"/>
                </p:cNvSpPr>
                <p:nvPr/>
              </p:nvSpPr>
              <p:spPr bwMode="auto">
                <a:xfrm>
                  <a:off x="2090" y="3118"/>
                  <a:ext cx="164" cy="192"/>
                </a:xfrm>
                <a:prstGeom prst="ellipse">
                  <a:avLst/>
                </a:prstGeom>
                <a:solidFill>
                  <a:srgbClr val="E1E400"/>
                </a:solidFill>
                <a:ln w="9525">
                  <a:noFill/>
                  <a:round/>
                  <a:headEnd/>
                  <a:tailEnd/>
                </a:ln>
              </p:spPr>
              <p:txBody>
                <a:bodyPr/>
                <a:lstStyle/>
                <a:p>
                  <a:endParaRPr lang="el-GR"/>
                </a:p>
              </p:txBody>
            </p:sp>
            <p:sp>
              <p:nvSpPr>
                <p:cNvPr id="1168" name="Oval 824"/>
                <p:cNvSpPr>
                  <a:spLocks noChangeArrowheads="1"/>
                </p:cNvSpPr>
                <p:nvPr/>
              </p:nvSpPr>
              <p:spPr bwMode="auto">
                <a:xfrm>
                  <a:off x="2096" y="3124"/>
                  <a:ext cx="152" cy="180"/>
                </a:xfrm>
                <a:prstGeom prst="ellipse">
                  <a:avLst/>
                </a:prstGeom>
                <a:solidFill>
                  <a:srgbClr val="E1E400"/>
                </a:solidFill>
                <a:ln w="9525">
                  <a:noFill/>
                  <a:round/>
                  <a:headEnd/>
                  <a:tailEnd/>
                </a:ln>
              </p:spPr>
              <p:txBody>
                <a:bodyPr/>
                <a:lstStyle/>
                <a:p>
                  <a:endParaRPr lang="el-GR"/>
                </a:p>
              </p:txBody>
            </p:sp>
            <p:sp>
              <p:nvSpPr>
                <p:cNvPr id="1169" name="Oval 825"/>
                <p:cNvSpPr>
                  <a:spLocks noChangeArrowheads="1"/>
                </p:cNvSpPr>
                <p:nvPr/>
              </p:nvSpPr>
              <p:spPr bwMode="auto">
                <a:xfrm>
                  <a:off x="2098" y="3128"/>
                  <a:ext cx="148" cy="172"/>
                </a:xfrm>
                <a:prstGeom prst="ellipse">
                  <a:avLst/>
                </a:prstGeom>
                <a:solidFill>
                  <a:srgbClr val="E1E400"/>
                </a:solidFill>
                <a:ln w="9525">
                  <a:noFill/>
                  <a:round/>
                  <a:headEnd/>
                  <a:tailEnd/>
                </a:ln>
              </p:spPr>
              <p:txBody>
                <a:bodyPr/>
                <a:lstStyle/>
                <a:p>
                  <a:endParaRPr lang="el-GR"/>
                </a:p>
              </p:txBody>
            </p:sp>
            <p:sp>
              <p:nvSpPr>
                <p:cNvPr id="1170" name="Oval 826"/>
                <p:cNvSpPr>
                  <a:spLocks noChangeArrowheads="1"/>
                </p:cNvSpPr>
                <p:nvPr/>
              </p:nvSpPr>
              <p:spPr bwMode="auto">
                <a:xfrm>
                  <a:off x="2102" y="3132"/>
                  <a:ext cx="140" cy="164"/>
                </a:xfrm>
                <a:prstGeom prst="ellipse">
                  <a:avLst/>
                </a:prstGeom>
                <a:solidFill>
                  <a:srgbClr val="E2E500"/>
                </a:solidFill>
                <a:ln w="9525">
                  <a:noFill/>
                  <a:round/>
                  <a:headEnd/>
                  <a:tailEnd/>
                </a:ln>
              </p:spPr>
              <p:txBody>
                <a:bodyPr/>
                <a:lstStyle/>
                <a:p>
                  <a:endParaRPr lang="el-GR"/>
                </a:p>
              </p:txBody>
            </p:sp>
            <p:sp>
              <p:nvSpPr>
                <p:cNvPr id="1171" name="Oval 827"/>
                <p:cNvSpPr>
                  <a:spLocks noChangeArrowheads="1"/>
                </p:cNvSpPr>
                <p:nvPr/>
              </p:nvSpPr>
              <p:spPr bwMode="auto">
                <a:xfrm>
                  <a:off x="2104" y="3136"/>
                  <a:ext cx="134" cy="156"/>
                </a:xfrm>
                <a:prstGeom prst="ellipse">
                  <a:avLst/>
                </a:prstGeom>
                <a:solidFill>
                  <a:srgbClr val="E2E500"/>
                </a:solidFill>
                <a:ln w="9525">
                  <a:noFill/>
                  <a:round/>
                  <a:headEnd/>
                  <a:tailEnd/>
                </a:ln>
              </p:spPr>
              <p:txBody>
                <a:bodyPr/>
                <a:lstStyle/>
                <a:p>
                  <a:endParaRPr lang="el-GR"/>
                </a:p>
              </p:txBody>
            </p:sp>
            <p:sp>
              <p:nvSpPr>
                <p:cNvPr id="1172" name="Oval 828"/>
                <p:cNvSpPr>
                  <a:spLocks noChangeArrowheads="1"/>
                </p:cNvSpPr>
                <p:nvPr/>
              </p:nvSpPr>
              <p:spPr bwMode="auto">
                <a:xfrm>
                  <a:off x="2108" y="3140"/>
                  <a:ext cx="128" cy="148"/>
                </a:xfrm>
                <a:prstGeom prst="ellipse">
                  <a:avLst/>
                </a:prstGeom>
                <a:solidFill>
                  <a:srgbClr val="E3E600"/>
                </a:solidFill>
                <a:ln w="9525">
                  <a:noFill/>
                  <a:round/>
                  <a:headEnd/>
                  <a:tailEnd/>
                </a:ln>
              </p:spPr>
              <p:txBody>
                <a:bodyPr/>
                <a:lstStyle/>
                <a:p>
                  <a:endParaRPr lang="el-GR"/>
                </a:p>
              </p:txBody>
            </p:sp>
            <p:sp>
              <p:nvSpPr>
                <p:cNvPr id="1173" name="Oval 829"/>
                <p:cNvSpPr>
                  <a:spLocks noChangeArrowheads="1"/>
                </p:cNvSpPr>
                <p:nvPr/>
              </p:nvSpPr>
              <p:spPr bwMode="auto">
                <a:xfrm>
                  <a:off x="2112" y="3142"/>
                  <a:ext cx="122" cy="144"/>
                </a:xfrm>
                <a:prstGeom prst="ellipse">
                  <a:avLst/>
                </a:prstGeom>
                <a:solidFill>
                  <a:srgbClr val="E4E700"/>
                </a:solidFill>
                <a:ln w="9525">
                  <a:noFill/>
                  <a:round/>
                  <a:headEnd/>
                  <a:tailEnd/>
                </a:ln>
              </p:spPr>
              <p:txBody>
                <a:bodyPr/>
                <a:lstStyle/>
                <a:p>
                  <a:endParaRPr lang="el-GR"/>
                </a:p>
              </p:txBody>
            </p:sp>
            <p:sp>
              <p:nvSpPr>
                <p:cNvPr id="1174" name="Oval 830"/>
                <p:cNvSpPr>
                  <a:spLocks noChangeArrowheads="1"/>
                </p:cNvSpPr>
                <p:nvPr/>
              </p:nvSpPr>
              <p:spPr bwMode="auto">
                <a:xfrm>
                  <a:off x="2114" y="3146"/>
                  <a:ext cx="118" cy="136"/>
                </a:xfrm>
                <a:prstGeom prst="ellipse">
                  <a:avLst/>
                </a:prstGeom>
                <a:solidFill>
                  <a:srgbClr val="E5E800"/>
                </a:solidFill>
                <a:ln w="9525">
                  <a:noFill/>
                  <a:round/>
                  <a:headEnd/>
                  <a:tailEnd/>
                </a:ln>
              </p:spPr>
              <p:txBody>
                <a:bodyPr/>
                <a:lstStyle/>
                <a:p>
                  <a:endParaRPr lang="el-GR"/>
                </a:p>
              </p:txBody>
            </p:sp>
            <p:sp>
              <p:nvSpPr>
                <p:cNvPr id="1175" name="Oval 831"/>
                <p:cNvSpPr>
                  <a:spLocks noChangeArrowheads="1"/>
                </p:cNvSpPr>
                <p:nvPr/>
              </p:nvSpPr>
              <p:spPr bwMode="auto">
                <a:xfrm>
                  <a:off x="2118" y="3150"/>
                  <a:ext cx="110" cy="130"/>
                </a:xfrm>
                <a:prstGeom prst="ellipse">
                  <a:avLst/>
                </a:prstGeom>
                <a:solidFill>
                  <a:srgbClr val="E6E900"/>
                </a:solidFill>
                <a:ln w="9525">
                  <a:noFill/>
                  <a:round/>
                  <a:headEnd/>
                  <a:tailEnd/>
                </a:ln>
              </p:spPr>
              <p:txBody>
                <a:bodyPr/>
                <a:lstStyle/>
                <a:p>
                  <a:endParaRPr lang="el-GR"/>
                </a:p>
              </p:txBody>
            </p:sp>
            <p:sp>
              <p:nvSpPr>
                <p:cNvPr id="1176" name="Oval 832"/>
                <p:cNvSpPr>
                  <a:spLocks noChangeArrowheads="1"/>
                </p:cNvSpPr>
                <p:nvPr/>
              </p:nvSpPr>
              <p:spPr bwMode="auto">
                <a:xfrm>
                  <a:off x="2120" y="3154"/>
                  <a:ext cx="104" cy="122"/>
                </a:xfrm>
                <a:prstGeom prst="ellipse">
                  <a:avLst/>
                </a:prstGeom>
                <a:solidFill>
                  <a:srgbClr val="E8EB00"/>
                </a:solidFill>
                <a:ln w="9525">
                  <a:noFill/>
                  <a:round/>
                  <a:headEnd/>
                  <a:tailEnd/>
                </a:ln>
              </p:spPr>
              <p:txBody>
                <a:bodyPr/>
                <a:lstStyle/>
                <a:p>
                  <a:endParaRPr lang="el-GR"/>
                </a:p>
              </p:txBody>
            </p:sp>
            <p:sp>
              <p:nvSpPr>
                <p:cNvPr id="1177" name="Oval 833"/>
                <p:cNvSpPr>
                  <a:spLocks noChangeArrowheads="1"/>
                </p:cNvSpPr>
                <p:nvPr/>
              </p:nvSpPr>
              <p:spPr bwMode="auto">
                <a:xfrm>
                  <a:off x="2124" y="3158"/>
                  <a:ext cx="98" cy="114"/>
                </a:xfrm>
                <a:prstGeom prst="ellipse">
                  <a:avLst/>
                </a:prstGeom>
                <a:solidFill>
                  <a:srgbClr val="E9EC00"/>
                </a:solidFill>
                <a:ln w="9525">
                  <a:noFill/>
                  <a:round/>
                  <a:headEnd/>
                  <a:tailEnd/>
                </a:ln>
              </p:spPr>
              <p:txBody>
                <a:bodyPr/>
                <a:lstStyle/>
                <a:p>
                  <a:endParaRPr lang="el-GR"/>
                </a:p>
              </p:txBody>
            </p:sp>
            <p:sp>
              <p:nvSpPr>
                <p:cNvPr id="1178" name="Oval 834"/>
                <p:cNvSpPr>
                  <a:spLocks noChangeArrowheads="1"/>
                </p:cNvSpPr>
                <p:nvPr/>
              </p:nvSpPr>
              <p:spPr bwMode="auto">
                <a:xfrm>
                  <a:off x="2126" y="3162"/>
                  <a:ext cx="92" cy="106"/>
                </a:xfrm>
                <a:prstGeom prst="ellipse">
                  <a:avLst/>
                </a:prstGeom>
                <a:solidFill>
                  <a:srgbClr val="EBEE00"/>
                </a:solidFill>
                <a:ln w="9525">
                  <a:noFill/>
                  <a:round/>
                  <a:headEnd/>
                  <a:tailEnd/>
                </a:ln>
              </p:spPr>
              <p:txBody>
                <a:bodyPr/>
                <a:lstStyle/>
                <a:p>
                  <a:endParaRPr lang="el-GR"/>
                </a:p>
              </p:txBody>
            </p:sp>
            <p:sp>
              <p:nvSpPr>
                <p:cNvPr id="1179" name="Oval 835"/>
                <p:cNvSpPr>
                  <a:spLocks noChangeArrowheads="1"/>
                </p:cNvSpPr>
                <p:nvPr/>
              </p:nvSpPr>
              <p:spPr bwMode="auto">
                <a:xfrm>
                  <a:off x="2130" y="3166"/>
                  <a:ext cx="84" cy="98"/>
                </a:xfrm>
                <a:prstGeom prst="ellipse">
                  <a:avLst/>
                </a:prstGeom>
                <a:solidFill>
                  <a:srgbClr val="EDF000"/>
                </a:solidFill>
                <a:ln w="9525">
                  <a:noFill/>
                  <a:round/>
                  <a:headEnd/>
                  <a:tailEnd/>
                </a:ln>
              </p:spPr>
              <p:txBody>
                <a:bodyPr/>
                <a:lstStyle/>
                <a:p>
                  <a:endParaRPr lang="el-GR"/>
                </a:p>
              </p:txBody>
            </p:sp>
            <p:sp>
              <p:nvSpPr>
                <p:cNvPr id="1180" name="Oval 836"/>
                <p:cNvSpPr>
                  <a:spLocks noChangeArrowheads="1"/>
                </p:cNvSpPr>
                <p:nvPr/>
              </p:nvSpPr>
              <p:spPr bwMode="auto">
                <a:xfrm>
                  <a:off x="2134" y="3168"/>
                  <a:ext cx="78" cy="92"/>
                </a:xfrm>
                <a:prstGeom prst="ellipse">
                  <a:avLst/>
                </a:prstGeom>
                <a:solidFill>
                  <a:srgbClr val="EEF100"/>
                </a:solidFill>
                <a:ln w="9525">
                  <a:noFill/>
                  <a:round/>
                  <a:headEnd/>
                  <a:tailEnd/>
                </a:ln>
              </p:spPr>
              <p:txBody>
                <a:bodyPr/>
                <a:lstStyle/>
                <a:p>
                  <a:endParaRPr lang="el-GR"/>
                </a:p>
              </p:txBody>
            </p:sp>
            <p:sp>
              <p:nvSpPr>
                <p:cNvPr id="1181" name="Oval 837"/>
                <p:cNvSpPr>
                  <a:spLocks noChangeArrowheads="1"/>
                </p:cNvSpPr>
                <p:nvPr/>
              </p:nvSpPr>
              <p:spPr bwMode="auto">
                <a:xfrm>
                  <a:off x="2136" y="3172"/>
                  <a:ext cx="72" cy="84"/>
                </a:xfrm>
                <a:prstGeom prst="ellipse">
                  <a:avLst/>
                </a:prstGeom>
                <a:solidFill>
                  <a:srgbClr val="F0F300"/>
                </a:solidFill>
                <a:ln w="9525">
                  <a:noFill/>
                  <a:round/>
                  <a:headEnd/>
                  <a:tailEnd/>
                </a:ln>
              </p:spPr>
              <p:txBody>
                <a:bodyPr/>
                <a:lstStyle/>
                <a:p>
                  <a:endParaRPr lang="el-GR"/>
                </a:p>
              </p:txBody>
            </p:sp>
            <p:sp>
              <p:nvSpPr>
                <p:cNvPr id="1182" name="Oval 838"/>
                <p:cNvSpPr>
                  <a:spLocks noChangeArrowheads="1"/>
                </p:cNvSpPr>
                <p:nvPr/>
              </p:nvSpPr>
              <p:spPr bwMode="auto">
                <a:xfrm>
                  <a:off x="2140" y="3176"/>
                  <a:ext cx="66" cy="76"/>
                </a:xfrm>
                <a:prstGeom prst="ellipse">
                  <a:avLst/>
                </a:prstGeom>
                <a:solidFill>
                  <a:srgbClr val="F1F400"/>
                </a:solidFill>
                <a:ln w="9525">
                  <a:noFill/>
                  <a:round/>
                  <a:headEnd/>
                  <a:tailEnd/>
                </a:ln>
              </p:spPr>
              <p:txBody>
                <a:bodyPr/>
                <a:lstStyle/>
                <a:p>
                  <a:endParaRPr lang="el-GR"/>
                </a:p>
              </p:txBody>
            </p:sp>
            <p:sp>
              <p:nvSpPr>
                <p:cNvPr id="1183" name="Oval 839"/>
                <p:cNvSpPr>
                  <a:spLocks noChangeArrowheads="1"/>
                </p:cNvSpPr>
                <p:nvPr/>
              </p:nvSpPr>
              <p:spPr bwMode="auto">
                <a:xfrm>
                  <a:off x="2142" y="3180"/>
                  <a:ext cx="60" cy="68"/>
                </a:xfrm>
                <a:prstGeom prst="ellipse">
                  <a:avLst/>
                </a:prstGeom>
                <a:solidFill>
                  <a:srgbClr val="F3F600"/>
                </a:solidFill>
                <a:ln w="9525">
                  <a:noFill/>
                  <a:round/>
                  <a:headEnd/>
                  <a:tailEnd/>
                </a:ln>
              </p:spPr>
              <p:txBody>
                <a:bodyPr/>
                <a:lstStyle/>
                <a:p>
                  <a:endParaRPr lang="el-GR"/>
                </a:p>
              </p:txBody>
            </p:sp>
            <p:sp>
              <p:nvSpPr>
                <p:cNvPr id="1184" name="Oval 840"/>
                <p:cNvSpPr>
                  <a:spLocks noChangeArrowheads="1"/>
                </p:cNvSpPr>
                <p:nvPr/>
              </p:nvSpPr>
              <p:spPr bwMode="auto">
                <a:xfrm>
                  <a:off x="2146" y="3184"/>
                  <a:ext cx="52" cy="62"/>
                </a:xfrm>
                <a:prstGeom prst="ellipse">
                  <a:avLst/>
                </a:prstGeom>
                <a:solidFill>
                  <a:srgbClr val="F4F700"/>
                </a:solidFill>
                <a:ln w="9525">
                  <a:noFill/>
                  <a:round/>
                  <a:headEnd/>
                  <a:tailEnd/>
                </a:ln>
              </p:spPr>
              <p:txBody>
                <a:bodyPr/>
                <a:lstStyle/>
                <a:p>
                  <a:endParaRPr lang="el-GR"/>
                </a:p>
              </p:txBody>
            </p:sp>
            <p:sp>
              <p:nvSpPr>
                <p:cNvPr id="1185" name="Oval 841"/>
                <p:cNvSpPr>
                  <a:spLocks noChangeArrowheads="1"/>
                </p:cNvSpPr>
                <p:nvPr/>
              </p:nvSpPr>
              <p:spPr bwMode="auto">
                <a:xfrm>
                  <a:off x="2148" y="3188"/>
                  <a:ext cx="48" cy="54"/>
                </a:xfrm>
                <a:prstGeom prst="ellipse">
                  <a:avLst/>
                </a:prstGeom>
                <a:solidFill>
                  <a:srgbClr val="F5F800"/>
                </a:solidFill>
                <a:ln w="9525">
                  <a:noFill/>
                  <a:round/>
                  <a:headEnd/>
                  <a:tailEnd/>
                </a:ln>
              </p:spPr>
              <p:txBody>
                <a:bodyPr/>
                <a:lstStyle/>
                <a:p>
                  <a:endParaRPr lang="el-GR"/>
                </a:p>
              </p:txBody>
            </p:sp>
            <p:sp>
              <p:nvSpPr>
                <p:cNvPr id="1186" name="Oval 842"/>
                <p:cNvSpPr>
                  <a:spLocks noChangeArrowheads="1"/>
                </p:cNvSpPr>
                <p:nvPr/>
              </p:nvSpPr>
              <p:spPr bwMode="auto">
                <a:xfrm>
                  <a:off x="2152" y="3190"/>
                  <a:ext cx="42" cy="50"/>
                </a:xfrm>
                <a:prstGeom prst="ellipse">
                  <a:avLst/>
                </a:prstGeom>
                <a:solidFill>
                  <a:srgbClr val="F6F900"/>
                </a:solidFill>
                <a:ln w="9525">
                  <a:noFill/>
                  <a:round/>
                  <a:headEnd/>
                  <a:tailEnd/>
                </a:ln>
              </p:spPr>
              <p:txBody>
                <a:bodyPr/>
                <a:lstStyle/>
                <a:p>
                  <a:endParaRPr lang="el-GR"/>
                </a:p>
              </p:txBody>
            </p:sp>
            <p:sp>
              <p:nvSpPr>
                <p:cNvPr id="1187" name="Oval 843"/>
                <p:cNvSpPr>
                  <a:spLocks noChangeArrowheads="1"/>
                </p:cNvSpPr>
                <p:nvPr/>
              </p:nvSpPr>
              <p:spPr bwMode="auto">
                <a:xfrm>
                  <a:off x="2156" y="3194"/>
                  <a:ext cx="36" cy="42"/>
                </a:xfrm>
                <a:prstGeom prst="ellipse">
                  <a:avLst/>
                </a:prstGeom>
                <a:solidFill>
                  <a:srgbClr val="F7FA00"/>
                </a:solidFill>
                <a:ln w="9525">
                  <a:noFill/>
                  <a:round/>
                  <a:headEnd/>
                  <a:tailEnd/>
                </a:ln>
              </p:spPr>
              <p:txBody>
                <a:bodyPr/>
                <a:lstStyle/>
                <a:p>
                  <a:endParaRPr lang="el-GR"/>
                </a:p>
              </p:txBody>
            </p:sp>
            <p:sp>
              <p:nvSpPr>
                <p:cNvPr id="1188" name="Oval 844"/>
                <p:cNvSpPr>
                  <a:spLocks noChangeArrowheads="1"/>
                </p:cNvSpPr>
                <p:nvPr/>
              </p:nvSpPr>
              <p:spPr bwMode="auto">
                <a:xfrm>
                  <a:off x="2158" y="3198"/>
                  <a:ext cx="30" cy="34"/>
                </a:xfrm>
                <a:prstGeom prst="ellipse">
                  <a:avLst/>
                </a:prstGeom>
                <a:solidFill>
                  <a:srgbClr val="F8FB00"/>
                </a:solidFill>
                <a:ln w="9525">
                  <a:noFill/>
                  <a:round/>
                  <a:headEnd/>
                  <a:tailEnd/>
                </a:ln>
              </p:spPr>
              <p:txBody>
                <a:bodyPr/>
                <a:lstStyle/>
                <a:p>
                  <a:endParaRPr lang="el-GR"/>
                </a:p>
              </p:txBody>
            </p:sp>
            <p:sp>
              <p:nvSpPr>
                <p:cNvPr id="1189" name="Oval 845"/>
                <p:cNvSpPr>
                  <a:spLocks noChangeArrowheads="1"/>
                </p:cNvSpPr>
                <p:nvPr/>
              </p:nvSpPr>
              <p:spPr bwMode="auto">
                <a:xfrm>
                  <a:off x="2162" y="3202"/>
                  <a:ext cx="22" cy="26"/>
                </a:xfrm>
                <a:prstGeom prst="ellipse">
                  <a:avLst/>
                </a:prstGeom>
                <a:solidFill>
                  <a:srgbClr val="F8FB00"/>
                </a:solidFill>
                <a:ln w="9525">
                  <a:noFill/>
                  <a:round/>
                  <a:headEnd/>
                  <a:tailEnd/>
                </a:ln>
              </p:spPr>
              <p:txBody>
                <a:bodyPr/>
                <a:lstStyle/>
                <a:p>
                  <a:endParaRPr lang="el-GR"/>
                </a:p>
              </p:txBody>
            </p:sp>
            <p:sp>
              <p:nvSpPr>
                <p:cNvPr id="1190" name="Oval 846"/>
                <p:cNvSpPr>
                  <a:spLocks noChangeArrowheads="1"/>
                </p:cNvSpPr>
                <p:nvPr/>
              </p:nvSpPr>
              <p:spPr bwMode="auto">
                <a:xfrm>
                  <a:off x="2164" y="3206"/>
                  <a:ext cx="18" cy="18"/>
                </a:xfrm>
                <a:prstGeom prst="ellipse">
                  <a:avLst/>
                </a:prstGeom>
                <a:solidFill>
                  <a:srgbClr val="F9FC00"/>
                </a:solidFill>
                <a:ln w="9525">
                  <a:noFill/>
                  <a:round/>
                  <a:headEnd/>
                  <a:tailEnd/>
                </a:ln>
              </p:spPr>
              <p:txBody>
                <a:bodyPr/>
                <a:lstStyle/>
                <a:p>
                  <a:endParaRPr lang="el-GR"/>
                </a:p>
              </p:txBody>
            </p:sp>
            <p:sp>
              <p:nvSpPr>
                <p:cNvPr id="1191" name="Oval 847"/>
                <p:cNvSpPr>
                  <a:spLocks noChangeArrowheads="1"/>
                </p:cNvSpPr>
                <p:nvPr/>
              </p:nvSpPr>
              <p:spPr bwMode="auto">
                <a:xfrm>
                  <a:off x="2168" y="3210"/>
                  <a:ext cx="10" cy="10"/>
                </a:xfrm>
                <a:prstGeom prst="ellipse">
                  <a:avLst/>
                </a:prstGeom>
                <a:solidFill>
                  <a:srgbClr val="F9FC00"/>
                </a:solidFill>
                <a:ln w="9525">
                  <a:noFill/>
                  <a:round/>
                  <a:headEnd/>
                  <a:tailEnd/>
                </a:ln>
              </p:spPr>
              <p:txBody>
                <a:bodyPr/>
                <a:lstStyle/>
                <a:p>
                  <a:endParaRPr lang="el-GR"/>
                </a:p>
              </p:txBody>
            </p:sp>
          </p:grpSp>
          <p:sp>
            <p:nvSpPr>
              <p:cNvPr id="1166" name="Oval 848"/>
              <p:cNvSpPr>
                <a:spLocks noChangeArrowheads="1"/>
              </p:cNvSpPr>
              <p:nvPr/>
            </p:nvSpPr>
            <p:spPr bwMode="auto">
              <a:xfrm>
                <a:off x="2094" y="3122"/>
                <a:ext cx="156" cy="184"/>
              </a:xfrm>
              <a:prstGeom prst="ellipse">
                <a:avLst/>
              </a:prstGeom>
              <a:noFill/>
              <a:ln w="12700">
                <a:solidFill>
                  <a:srgbClr val="000000"/>
                </a:solidFill>
                <a:round/>
                <a:headEnd/>
                <a:tailEnd/>
              </a:ln>
            </p:spPr>
            <p:txBody>
              <a:bodyPr/>
              <a:lstStyle/>
              <a:p>
                <a:endParaRPr lang="el-GR"/>
              </a:p>
            </p:txBody>
          </p:sp>
        </p:grpSp>
        <p:grpSp>
          <p:nvGrpSpPr>
            <p:cNvPr id="746" name="Group 849"/>
            <p:cNvGrpSpPr>
              <a:grpSpLocks/>
            </p:cNvGrpSpPr>
            <p:nvPr/>
          </p:nvGrpSpPr>
          <p:grpSpPr bwMode="auto">
            <a:xfrm>
              <a:off x="2154" y="2938"/>
              <a:ext cx="164" cy="190"/>
              <a:chOff x="2154" y="2938"/>
              <a:chExt cx="164" cy="190"/>
            </a:xfrm>
          </p:grpSpPr>
          <p:grpSp>
            <p:nvGrpSpPr>
              <p:cNvPr id="1138" name="Group 850"/>
              <p:cNvGrpSpPr>
                <a:grpSpLocks/>
              </p:cNvGrpSpPr>
              <p:nvPr/>
            </p:nvGrpSpPr>
            <p:grpSpPr bwMode="auto">
              <a:xfrm>
                <a:off x="2154" y="2938"/>
                <a:ext cx="164" cy="190"/>
                <a:chOff x="2154" y="2938"/>
                <a:chExt cx="164" cy="190"/>
              </a:xfrm>
            </p:grpSpPr>
            <p:sp>
              <p:nvSpPr>
                <p:cNvPr id="1140" name="Oval 851"/>
                <p:cNvSpPr>
                  <a:spLocks noChangeArrowheads="1"/>
                </p:cNvSpPr>
                <p:nvPr/>
              </p:nvSpPr>
              <p:spPr bwMode="auto">
                <a:xfrm>
                  <a:off x="2154" y="2938"/>
                  <a:ext cx="164" cy="190"/>
                </a:xfrm>
                <a:prstGeom prst="ellipse">
                  <a:avLst/>
                </a:prstGeom>
                <a:solidFill>
                  <a:srgbClr val="E1E400"/>
                </a:solidFill>
                <a:ln w="9525">
                  <a:noFill/>
                  <a:round/>
                  <a:headEnd/>
                  <a:tailEnd/>
                </a:ln>
              </p:spPr>
              <p:txBody>
                <a:bodyPr/>
                <a:lstStyle/>
                <a:p>
                  <a:endParaRPr lang="el-GR"/>
                </a:p>
              </p:txBody>
            </p:sp>
            <p:sp>
              <p:nvSpPr>
                <p:cNvPr id="1141" name="Oval 852"/>
                <p:cNvSpPr>
                  <a:spLocks noChangeArrowheads="1"/>
                </p:cNvSpPr>
                <p:nvPr/>
              </p:nvSpPr>
              <p:spPr bwMode="auto">
                <a:xfrm>
                  <a:off x="2160" y="2944"/>
                  <a:ext cx="152" cy="178"/>
                </a:xfrm>
                <a:prstGeom prst="ellipse">
                  <a:avLst/>
                </a:prstGeom>
                <a:solidFill>
                  <a:srgbClr val="E1E400"/>
                </a:solidFill>
                <a:ln w="9525">
                  <a:noFill/>
                  <a:round/>
                  <a:headEnd/>
                  <a:tailEnd/>
                </a:ln>
              </p:spPr>
              <p:txBody>
                <a:bodyPr/>
                <a:lstStyle/>
                <a:p>
                  <a:endParaRPr lang="el-GR"/>
                </a:p>
              </p:txBody>
            </p:sp>
            <p:sp>
              <p:nvSpPr>
                <p:cNvPr id="1142" name="Oval 853"/>
                <p:cNvSpPr>
                  <a:spLocks noChangeArrowheads="1"/>
                </p:cNvSpPr>
                <p:nvPr/>
              </p:nvSpPr>
              <p:spPr bwMode="auto">
                <a:xfrm>
                  <a:off x="2162" y="2948"/>
                  <a:ext cx="148" cy="170"/>
                </a:xfrm>
                <a:prstGeom prst="ellipse">
                  <a:avLst/>
                </a:prstGeom>
                <a:solidFill>
                  <a:srgbClr val="E1E400"/>
                </a:solidFill>
                <a:ln w="9525">
                  <a:noFill/>
                  <a:round/>
                  <a:headEnd/>
                  <a:tailEnd/>
                </a:ln>
              </p:spPr>
              <p:txBody>
                <a:bodyPr/>
                <a:lstStyle/>
                <a:p>
                  <a:endParaRPr lang="el-GR"/>
                </a:p>
              </p:txBody>
            </p:sp>
            <p:sp>
              <p:nvSpPr>
                <p:cNvPr id="1143" name="Oval 854"/>
                <p:cNvSpPr>
                  <a:spLocks noChangeArrowheads="1"/>
                </p:cNvSpPr>
                <p:nvPr/>
              </p:nvSpPr>
              <p:spPr bwMode="auto">
                <a:xfrm>
                  <a:off x="2166" y="2952"/>
                  <a:ext cx="140" cy="162"/>
                </a:xfrm>
                <a:prstGeom prst="ellipse">
                  <a:avLst/>
                </a:prstGeom>
                <a:solidFill>
                  <a:srgbClr val="E2E500"/>
                </a:solidFill>
                <a:ln w="9525">
                  <a:noFill/>
                  <a:round/>
                  <a:headEnd/>
                  <a:tailEnd/>
                </a:ln>
              </p:spPr>
              <p:txBody>
                <a:bodyPr/>
                <a:lstStyle/>
                <a:p>
                  <a:endParaRPr lang="el-GR"/>
                </a:p>
              </p:txBody>
            </p:sp>
            <p:sp>
              <p:nvSpPr>
                <p:cNvPr id="1144" name="Oval 855"/>
                <p:cNvSpPr>
                  <a:spLocks noChangeArrowheads="1"/>
                </p:cNvSpPr>
                <p:nvPr/>
              </p:nvSpPr>
              <p:spPr bwMode="auto">
                <a:xfrm>
                  <a:off x="2168" y="2956"/>
                  <a:ext cx="134" cy="154"/>
                </a:xfrm>
                <a:prstGeom prst="ellipse">
                  <a:avLst/>
                </a:prstGeom>
                <a:solidFill>
                  <a:srgbClr val="E2E500"/>
                </a:solidFill>
                <a:ln w="9525">
                  <a:noFill/>
                  <a:round/>
                  <a:headEnd/>
                  <a:tailEnd/>
                </a:ln>
              </p:spPr>
              <p:txBody>
                <a:bodyPr/>
                <a:lstStyle/>
                <a:p>
                  <a:endParaRPr lang="el-GR"/>
                </a:p>
              </p:txBody>
            </p:sp>
            <p:sp>
              <p:nvSpPr>
                <p:cNvPr id="1145" name="Oval 856"/>
                <p:cNvSpPr>
                  <a:spLocks noChangeArrowheads="1"/>
                </p:cNvSpPr>
                <p:nvPr/>
              </p:nvSpPr>
              <p:spPr bwMode="auto">
                <a:xfrm>
                  <a:off x="2172" y="2960"/>
                  <a:ext cx="128" cy="146"/>
                </a:xfrm>
                <a:prstGeom prst="ellipse">
                  <a:avLst/>
                </a:prstGeom>
                <a:solidFill>
                  <a:srgbClr val="E3E600"/>
                </a:solidFill>
                <a:ln w="9525">
                  <a:noFill/>
                  <a:round/>
                  <a:headEnd/>
                  <a:tailEnd/>
                </a:ln>
              </p:spPr>
              <p:txBody>
                <a:bodyPr/>
                <a:lstStyle/>
                <a:p>
                  <a:endParaRPr lang="el-GR"/>
                </a:p>
              </p:txBody>
            </p:sp>
            <p:sp>
              <p:nvSpPr>
                <p:cNvPr id="1146" name="Oval 857"/>
                <p:cNvSpPr>
                  <a:spLocks noChangeArrowheads="1"/>
                </p:cNvSpPr>
                <p:nvPr/>
              </p:nvSpPr>
              <p:spPr bwMode="auto">
                <a:xfrm>
                  <a:off x="2176" y="2962"/>
                  <a:ext cx="122" cy="144"/>
                </a:xfrm>
                <a:prstGeom prst="ellipse">
                  <a:avLst/>
                </a:prstGeom>
                <a:solidFill>
                  <a:srgbClr val="E4E700"/>
                </a:solidFill>
                <a:ln w="9525">
                  <a:noFill/>
                  <a:round/>
                  <a:headEnd/>
                  <a:tailEnd/>
                </a:ln>
              </p:spPr>
              <p:txBody>
                <a:bodyPr/>
                <a:lstStyle/>
                <a:p>
                  <a:endParaRPr lang="el-GR"/>
                </a:p>
              </p:txBody>
            </p:sp>
            <p:sp>
              <p:nvSpPr>
                <p:cNvPr id="1147" name="Oval 858"/>
                <p:cNvSpPr>
                  <a:spLocks noChangeArrowheads="1"/>
                </p:cNvSpPr>
                <p:nvPr/>
              </p:nvSpPr>
              <p:spPr bwMode="auto">
                <a:xfrm>
                  <a:off x="2178" y="2966"/>
                  <a:ext cx="118" cy="136"/>
                </a:xfrm>
                <a:prstGeom prst="ellipse">
                  <a:avLst/>
                </a:prstGeom>
                <a:solidFill>
                  <a:srgbClr val="E5E800"/>
                </a:solidFill>
                <a:ln w="9525">
                  <a:noFill/>
                  <a:round/>
                  <a:headEnd/>
                  <a:tailEnd/>
                </a:ln>
              </p:spPr>
              <p:txBody>
                <a:bodyPr/>
                <a:lstStyle/>
                <a:p>
                  <a:endParaRPr lang="el-GR"/>
                </a:p>
              </p:txBody>
            </p:sp>
            <p:sp>
              <p:nvSpPr>
                <p:cNvPr id="1148" name="Oval 859"/>
                <p:cNvSpPr>
                  <a:spLocks noChangeArrowheads="1"/>
                </p:cNvSpPr>
                <p:nvPr/>
              </p:nvSpPr>
              <p:spPr bwMode="auto">
                <a:xfrm>
                  <a:off x="2182" y="2970"/>
                  <a:ext cx="110" cy="128"/>
                </a:xfrm>
                <a:prstGeom prst="ellipse">
                  <a:avLst/>
                </a:prstGeom>
                <a:solidFill>
                  <a:srgbClr val="E6E900"/>
                </a:solidFill>
                <a:ln w="9525">
                  <a:noFill/>
                  <a:round/>
                  <a:headEnd/>
                  <a:tailEnd/>
                </a:ln>
              </p:spPr>
              <p:txBody>
                <a:bodyPr/>
                <a:lstStyle/>
                <a:p>
                  <a:endParaRPr lang="el-GR"/>
                </a:p>
              </p:txBody>
            </p:sp>
            <p:sp>
              <p:nvSpPr>
                <p:cNvPr id="1149" name="Oval 860"/>
                <p:cNvSpPr>
                  <a:spLocks noChangeArrowheads="1"/>
                </p:cNvSpPr>
                <p:nvPr/>
              </p:nvSpPr>
              <p:spPr bwMode="auto">
                <a:xfrm>
                  <a:off x="2184" y="2974"/>
                  <a:ext cx="104" cy="120"/>
                </a:xfrm>
                <a:prstGeom prst="ellipse">
                  <a:avLst/>
                </a:prstGeom>
                <a:solidFill>
                  <a:srgbClr val="E8EB00"/>
                </a:solidFill>
                <a:ln w="9525">
                  <a:noFill/>
                  <a:round/>
                  <a:headEnd/>
                  <a:tailEnd/>
                </a:ln>
              </p:spPr>
              <p:txBody>
                <a:bodyPr/>
                <a:lstStyle/>
                <a:p>
                  <a:endParaRPr lang="el-GR"/>
                </a:p>
              </p:txBody>
            </p:sp>
            <p:sp>
              <p:nvSpPr>
                <p:cNvPr id="1150" name="Oval 861"/>
                <p:cNvSpPr>
                  <a:spLocks noChangeArrowheads="1"/>
                </p:cNvSpPr>
                <p:nvPr/>
              </p:nvSpPr>
              <p:spPr bwMode="auto">
                <a:xfrm>
                  <a:off x="2188" y="2978"/>
                  <a:ext cx="98" cy="112"/>
                </a:xfrm>
                <a:prstGeom prst="ellipse">
                  <a:avLst/>
                </a:prstGeom>
                <a:solidFill>
                  <a:srgbClr val="E9EC00"/>
                </a:solidFill>
                <a:ln w="9525">
                  <a:noFill/>
                  <a:round/>
                  <a:headEnd/>
                  <a:tailEnd/>
                </a:ln>
              </p:spPr>
              <p:txBody>
                <a:bodyPr/>
                <a:lstStyle/>
                <a:p>
                  <a:endParaRPr lang="el-GR"/>
                </a:p>
              </p:txBody>
            </p:sp>
            <p:sp>
              <p:nvSpPr>
                <p:cNvPr id="1151" name="Oval 862"/>
                <p:cNvSpPr>
                  <a:spLocks noChangeArrowheads="1"/>
                </p:cNvSpPr>
                <p:nvPr/>
              </p:nvSpPr>
              <p:spPr bwMode="auto">
                <a:xfrm>
                  <a:off x="2190" y="2982"/>
                  <a:ext cx="92" cy="104"/>
                </a:xfrm>
                <a:prstGeom prst="ellipse">
                  <a:avLst/>
                </a:prstGeom>
                <a:solidFill>
                  <a:srgbClr val="EBEE00"/>
                </a:solidFill>
                <a:ln w="9525">
                  <a:noFill/>
                  <a:round/>
                  <a:headEnd/>
                  <a:tailEnd/>
                </a:ln>
              </p:spPr>
              <p:txBody>
                <a:bodyPr/>
                <a:lstStyle/>
                <a:p>
                  <a:endParaRPr lang="el-GR"/>
                </a:p>
              </p:txBody>
            </p:sp>
            <p:sp>
              <p:nvSpPr>
                <p:cNvPr id="1152" name="Oval 863"/>
                <p:cNvSpPr>
                  <a:spLocks noChangeArrowheads="1"/>
                </p:cNvSpPr>
                <p:nvPr/>
              </p:nvSpPr>
              <p:spPr bwMode="auto">
                <a:xfrm>
                  <a:off x="2194" y="2986"/>
                  <a:ext cx="84" cy="96"/>
                </a:xfrm>
                <a:prstGeom prst="ellipse">
                  <a:avLst/>
                </a:prstGeom>
                <a:solidFill>
                  <a:srgbClr val="EDF000"/>
                </a:solidFill>
                <a:ln w="9525">
                  <a:noFill/>
                  <a:round/>
                  <a:headEnd/>
                  <a:tailEnd/>
                </a:ln>
              </p:spPr>
              <p:txBody>
                <a:bodyPr/>
                <a:lstStyle/>
                <a:p>
                  <a:endParaRPr lang="el-GR"/>
                </a:p>
              </p:txBody>
            </p:sp>
            <p:sp>
              <p:nvSpPr>
                <p:cNvPr id="1153" name="Oval 864"/>
                <p:cNvSpPr>
                  <a:spLocks noChangeArrowheads="1"/>
                </p:cNvSpPr>
                <p:nvPr/>
              </p:nvSpPr>
              <p:spPr bwMode="auto">
                <a:xfrm>
                  <a:off x="2198" y="2988"/>
                  <a:ext cx="78" cy="92"/>
                </a:xfrm>
                <a:prstGeom prst="ellipse">
                  <a:avLst/>
                </a:prstGeom>
                <a:solidFill>
                  <a:srgbClr val="EEF100"/>
                </a:solidFill>
                <a:ln w="9525">
                  <a:noFill/>
                  <a:round/>
                  <a:headEnd/>
                  <a:tailEnd/>
                </a:ln>
              </p:spPr>
              <p:txBody>
                <a:bodyPr/>
                <a:lstStyle/>
                <a:p>
                  <a:endParaRPr lang="el-GR"/>
                </a:p>
              </p:txBody>
            </p:sp>
            <p:sp>
              <p:nvSpPr>
                <p:cNvPr id="1154" name="Oval 865"/>
                <p:cNvSpPr>
                  <a:spLocks noChangeArrowheads="1"/>
                </p:cNvSpPr>
                <p:nvPr/>
              </p:nvSpPr>
              <p:spPr bwMode="auto">
                <a:xfrm>
                  <a:off x="2200" y="2992"/>
                  <a:ext cx="72" cy="84"/>
                </a:xfrm>
                <a:prstGeom prst="ellipse">
                  <a:avLst/>
                </a:prstGeom>
                <a:solidFill>
                  <a:srgbClr val="F0F300"/>
                </a:solidFill>
                <a:ln w="9525">
                  <a:noFill/>
                  <a:round/>
                  <a:headEnd/>
                  <a:tailEnd/>
                </a:ln>
              </p:spPr>
              <p:txBody>
                <a:bodyPr/>
                <a:lstStyle/>
                <a:p>
                  <a:endParaRPr lang="el-GR"/>
                </a:p>
              </p:txBody>
            </p:sp>
            <p:sp>
              <p:nvSpPr>
                <p:cNvPr id="1155" name="Oval 866"/>
                <p:cNvSpPr>
                  <a:spLocks noChangeArrowheads="1"/>
                </p:cNvSpPr>
                <p:nvPr/>
              </p:nvSpPr>
              <p:spPr bwMode="auto">
                <a:xfrm>
                  <a:off x="2204" y="2996"/>
                  <a:ext cx="66" cy="76"/>
                </a:xfrm>
                <a:prstGeom prst="ellipse">
                  <a:avLst/>
                </a:prstGeom>
                <a:solidFill>
                  <a:srgbClr val="F1F400"/>
                </a:solidFill>
                <a:ln w="9525">
                  <a:noFill/>
                  <a:round/>
                  <a:headEnd/>
                  <a:tailEnd/>
                </a:ln>
              </p:spPr>
              <p:txBody>
                <a:bodyPr/>
                <a:lstStyle/>
                <a:p>
                  <a:endParaRPr lang="el-GR"/>
                </a:p>
              </p:txBody>
            </p:sp>
            <p:sp>
              <p:nvSpPr>
                <p:cNvPr id="1156" name="Oval 867"/>
                <p:cNvSpPr>
                  <a:spLocks noChangeArrowheads="1"/>
                </p:cNvSpPr>
                <p:nvPr/>
              </p:nvSpPr>
              <p:spPr bwMode="auto">
                <a:xfrm>
                  <a:off x="2206" y="3000"/>
                  <a:ext cx="60" cy="68"/>
                </a:xfrm>
                <a:prstGeom prst="ellipse">
                  <a:avLst/>
                </a:prstGeom>
                <a:solidFill>
                  <a:srgbClr val="F3F600"/>
                </a:solidFill>
                <a:ln w="9525">
                  <a:noFill/>
                  <a:round/>
                  <a:headEnd/>
                  <a:tailEnd/>
                </a:ln>
              </p:spPr>
              <p:txBody>
                <a:bodyPr/>
                <a:lstStyle/>
                <a:p>
                  <a:endParaRPr lang="el-GR"/>
                </a:p>
              </p:txBody>
            </p:sp>
            <p:sp>
              <p:nvSpPr>
                <p:cNvPr id="1157" name="Oval 868"/>
                <p:cNvSpPr>
                  <a:spLocks noChangeArrowheads="1"/>
                </p:cNvSpPr>
                <p:nvPr/>
              </p:nvSpPr>
              <p:spPr bwMode="auto">
                <a:xfrm>
                  <a:off x="2210" y="3004"/>
                  <a:ext cx="52" cy="60"/>
                </a:xfrm>
                <a:prstGeom prst="ellipse">
                  <a:avLst/>
                </a:prstGeom>
                <a:solidFill>
                  <a:srgbClr val="F4F700"/>
                </a:solidFill>
                <a:ln w="9525">
                  <a:noFill/>
                  <a:round/>
                  <a:headEnd/>
                  <a:tailEnd/>
                </a:ln>
              </p:spPr>
              <p:txBody>
                <a:bodyPr/>
                <a:lstStyle/>
                <a:p>
                  <a:endParaRPr lang="el-GR"/>
                </a:p>
              </p:txBody>
            </p:sp>
            <p:sp>
              <p:nvSpPr>
                <p:cNvPr id="1158" name="Oval 869"/>
                <p:cNvSpPr>
                  <a:spLocks noChangeArrowheads="1"/>
                </p:cNvSpPr>
                <p:nvPr/>
              </p:nvSpPr>
              <p:spPr bwMode="auto">
                <a:xfrm>
                  <a:off x="2212" y="3008"/>
                  <a:ext cx="48" cy="52"/>
                </a:xfrm>
                <a:prstGeom prst="ellipse">
                  <a:avLst/>
                </a:prstGeom>
                <a:solidFill>
                  <a:srgbClr val="F5F800"/>
                </a:solidFill>
                <a:ln w="9525">
                  <a:noFill/>
                  <a:round/>
                  <a:headEnd/>
                  <a:tailEnd/>
                </a:ln>
              </p:spPr>
              <p:txBody>
                <a:bodyPr/>
                <a:lstStyle/>
                <a:p>
                  <a:endParaRPr lang="el-GR"/>
                </a:p>
              </p:txBody>
            </p:sp>
            <p:sp>
              <p:nvSpPr>
                <p:cNvPr id="1159" name="Oval 870"/>
                <p:cNvSpPr>
                  <a:spLocks noChangeArrowheads="1"/>
                </p:cNvSpPr>
                <p:nvPr/>
              </p:nvSpPr>
              <p:spPr bwMode="auto">
                <a:xfrm>
                  <a:off x="2216" y="3010"/>
                  <a:ext cx="42" cy="50"/>
                </a:xfrm>
                <a:prstGeom prst="ellipse">
                  <a:avLst/>
                </a:prstGeom>
                <a:solidFill>
                  <a:srgbClr val="F6F900"/>
                </a:solidFill>
                <a:ln w="9525">
                  <a:noFill/>
                  <a:round/>
                  <a:headEnd/>
                  <a:tailEnd/>
                </a:ln>
              </p:spPr>
              <p:txBody>
                <a:bodyPr/>
                <a:lstStyle/>
                <a:p>
                  <a:endParaRPr lang="el-GR"/>
                </a:p>
              </p:txBody>
            </p:sp>
            <p:sp>
              <p:nvSpPr>
                <p:cNvPr id="1160" name="Oval 871"/>
                <p:cNvSpPr>
                  <a:spLocks noChangeArrowheads="1"/>
                </p:cNvSpPr>
                <p:nvPr/>
              </p:nvSpPr>
              <p:spPr bwMode="auto">
                <a:xfrm>
                  <a:off x="2220" y="3014"/>
                  <a:ext cx="36" cy="42"/>
                </a:xfrm>
                <a:prstGeom prst="ellipse">
                  <a:avLst/>
                </a:prstGeom>
                <a:solidFill>
                  <a:srgbClr val="F7FA00"/>
                </a:solidFill>
                <a:ln w="9525">
                  <a:noFill/>
                  <a:round/>
                  <a:headEnd/>
                  <a:tailEnd/>
                </a:ln>
              </p:spPr>
              <p:txBody>
                <a:bodyPr/>
                <a:lstStyle/>
                <a:p>
                  <a:endParaRPr lang="el-GR"/>
                </a:p>
              </p:txBody>
            </p:sp>
            <p:sp>
              <p:nvSpPr>
                <p:cNvPr id="1161" name="Oval 872"/>
                <p:cNvSpPr>
                  <a:spLocks noChangeArrowheads="1"/>
                </p:cNvSpPr>
                <p:nvPr/>
              </p:nvSpPr>
              <p:spPr bwMode="auto">
                <a:xfrm>
                  <a:off x="2222" y="3018"/>
                  <a:ext cx="30" cy="34"/>
                </a:xfrm>
                <a:prstGeom prst="ellipse">
                  <a:avLst/>
                </a:prstGeom>
                <a:solidFill>
                  <a:srgbClr val="F8FB00"/>
                </a:solidFill>
                <a:ln w="9525">
                  <a:noFill/>
                  <a:round/>
                  <a:headEnd/>
                  <a:tailEnd/>
                </a:ln>
              </p:spPr>
              <p:txBody>
                <a:bodyPr/>
                <a:lstStyle/>
                <a:p>
                  <a:endParaRPr lang="el-GR"/>
                </a:p>
              </p:txBody>
            </p:sp>
            <p:sp>
              <p:nvSpPr>
                <p:cNvPr id="1162" name="Oval 873"/>
                <p:cNvSpPr>
                  <a:spLocks noChangeArrowheads="1"/>
                </p:cNvSpPr>
                <p:nvPr/>
              </p:nvSpPr>
              <p:spPr bwMode="auto">
                <a:xfrm>
                  <a:off x="2226" y="3022"/>
                  <a:ext cx="22" cy="26"/>
                </a:xfrm>
                <a:prstGeom prst="ellipse">
                  <a:avLst/>
                </a:prstGeom>
                <a:solidFill>
                  <a:srgbClr val="F8FB00"/>
                </a:solidFill>
                <a:ln w="9525">
                  <a:noFill/>
                  <a:round/>
                  <a:headEnd/>
                  <a:tailEnd/>
                </a:ln>
              </p:spPr>
              <p:txBody>
                <a:bodyPr/>
                <a:lstStyle/>
                <a:p>
                  <a:endParaRPr lang="el-GR"/>
                </a:p>
              </p:txBody>
            </p:sp>
            <p:sp>
              <p:nvSpPr>
                <p:cNvPr id="1163" name="Oval 874"/>
                <p:cNvSpPr>
                  <a:spLocks noChangeArrowheads="1"/>
                </p:cNvSpPr>
                <p:nvPr/>
              </p:nvSpPr>
              <p:spPr bwMode="auto">
                <a:xfrm>
                  <a:off x="2228" y="3026"/>
                  <a:ext cx="18" cy="18"/>
                </a:xfrm>
                <a:prstGeom prst="ellipse">
                  <a:avLst/>
                </a:prstGeom>
                <a:solidFill>
                  <a:srgbClr val="F9FC00"/>
                </a:solidFill>
                <a:ln w="9525">
                  <a:noFill/>
                  <a:round/>
                  <a:headEnd/>
                  <a:tailEnd/>
                </a:ln>
              </p:spPr>
              <p:txBody>
                <a:bodyPr/>
                <a:lstStyle/>
                <a:p>
                  <a:endParaRPr lang="el-GR"/>
                </a:p>
              </p:txBody>
            </p:sp>
            <p:sp>
              <p:nvSpPr>
                <p:cNvPr id="1164" name="Oval 875"/>
                <p:cNvSpPr>
                  <a:spLocks noChangeArrowheads="1"/>
                </p:cNvSpPr>
                <p:nvPr/>
              </p:nvSpPr>
              <p:spPr bwMode="auto">
                <a:xfrm>
                  <a:off x="2232" y="3030"/>
                  <a:ext cx="10" cy="10"/>
                </a:xfrm>
                <a:prstGeom prst="ellipse">
                  <a:avLst/>
                </a:prstGeom>
                <a:solidFill>
                  <a:srgbClr val="F9FC00"/>
                </a:solidFill>
                <a:ln w="9525">
                  <a:noFill/>
                  <a:round/>
                  <a:headEnd/>
                  <a:tailEnd/>
                </a:ln>
              </p:spPr>
              <p:txBody>
                <a:bodyPr/>
                <a:lstStyle/>
                <a:p>
                  <a:endParaRPr lang="el-GR"/>
                </a:p>
              </p:txBody>
            </p:sp>
          </p:grpSp>
          <p:sp>
            <p:nvSpPr>
              <p:cNvPr id="1139" name="Oval 876"/>
              <p:cNvSpPr>
                <a:spLocks noChangeArrowheads="1"/>
              </p:cNvSpPr>
              <p:nvPr/>
            </p:nvSpPr>
            <p:spPr bwMode="auto">
              <a:xfrm>
                <a:off x="2158" y="2942"/>
                <a:ext cx="156" cy="182"/>
              </a:xfrm>
              <a:prstGeom prst="ellipse">
                <a:avLst/>
              </a:prstGeom>
              <a:noFill/>
              <a:ln w="12700">
                <a:solidFill>
                  <a:srgbClr val="000000"/>
                </a:solidFill>
                <a:round/>
                <a:headEnd/>
                <a:tailEnd/>
              </a:ln>
            </p:spPr>
            <p:txBody>
              <a:bodyPr/>
              <a:lstStyle/>
              <a:p>
                <a:endParaRPr lang="el-GR"/>
              </a:p>
            </p:txBody>
          </p:sp>
        </p:grpSp>
        <p:grpSp>
          <p:nvGrpSpPr>
            <p:cNvPr id="747" name="Group 877"/>
            <p:cNvGrpSpPr>
              <a:grpSpLocks/>
            </p:cNvGrpSpPr>
            <p:nvPr/>
          </p:nvGrpSpPr>
          <p:grpSpPr bwMode="auto">
            <a:xfrm>
              <a:off x="1980" y="3472"/>
              <a:ext cx="32" cy="680"/>
              <a:chOff x="1980" y="3472"/>
              <a:chExt cx="32" cy="680"/>
            </a:xfrm>
          </p:grpSpPr>
          <p:sp>
            <p:nvSpPr>
              <p:cNvPr id="1134" name="Rectangle 878"/>
              <p:cNvSpPr>
                <a:spLocks noChangeArrowheads="1"/>
              </p:cNvSpPr>
              <p:nvPr/>
            </p:nvSpPr>
            <p:spPr bwMode="auto">
              <a:xfrm>
                <a:off x="1980" y="3472"/>
                <a:ext cx="32" cy="128"/>
              </a:xfrm>
              <a:prstGeom prst="rect">
                <a:avLst/>
              </a:prstGeom>
              <a:solidFill>
                <a:srgbClr val="FF3300"/>
              </a:solidFill>
              <a:ln w="9525">
                <a:noFill/>
                <a:miter lim="800000"/>
                <a:headEnd/>
                <a:tailEnd/>
              </a:ln>
            </p:spPr>
            <p:txBody>
              <a:bodyPr/>
              <a:lstStyle/>
              <a:p>
                <a:endParaRPr lang="el-GR"/>
              </a:p>
            </p:txBody>
          </p:sp>
          <p:sp>
            <p:nvSpPr>
              <p:cNvPr id="1135" name="Rectangle 879"/>
              <p:cNvSpPr>
                <a:spLocks noChangeArrowheads="1"/>
              </p:cNvSpPr>
              <p:nvPr/>
            </p:nvSpPr>
            <p:spPr bwMode="auto">
              <a:xfrm>
                <a:off x="1980" y="3696"/>
                <a:ext cx="32" cy="128"/>
              </a:xfrm>
              <a:prstGeom prst="rect">
                <a:avLst/>
              </a:prstGeom>
              <a:solidFill>
                <a:srgbClr val="FF3300"/>
              </a:solidFill>
              <a:ln w="9525">
                <a:noFill/>
                <a:miter lim="800000"/>
                <a:headEnd/>
                <a:tailEnd/>
              </a:ln>
            </p:spPr>
            <p:txBody>
              <a:bodyPr/>
              <a:lstStyle/>
              <a:p>
                <a:endParaRPr lang="el-GR"/>
              </a:p>
            </p:txBody>
          </p:sp>
          <p:sp>
            <p:nvSpPr>
              <p:cNvPr id="1136" name="Rectangle 880"/>
              <p:cNvSpPr>
                <a:spLocks noChangeArrowheads="1"/>
              </p:cNvSpPr>
              <p:nvPr/>
            </p:nvSpPr>
            <p:spPr bwMode="auto">
              <a:xfrm>
                <a:off x="1980" y="3920"/>
                <a:ext cx="32" cy="128"/>
              </a:xfrm>
              <a:prstGeom prst="rect">
                <a:avLst/>
              </a:prstGeom>
              <a:solidFill>
                <a:srgbClr val="FF3300"/>
              </a:solidFill>
              <a:ln w="9525">
                <a:noFill/>
                <a:miter lim="800000"/>
                <a:headEnd/>
                <a:tailEnd/>
              </a:ln>
            </p:spPr>
            <p:txBody>
              <a:bodyPr/>
              <a:lstStyle/>
              <a:p>
                <a:endParaRPr lang="el-GR"/>
              </a:p>
            </p:txBody>
          </p:sp>
          <p:sp>
            <p:nvSpPr>
              <p:cNvPr id="1137" name="Rectangle 881"/>
              <p:cNvSpPr>
                <a:spLocks noChangeArrowheads="1"/>
              </p:cNvSpPr>
              <p:nvPr/>
            </p:nvSpPr>
            <p:spPr bwMode="auto">
              <a:xfrm>
                <a:off x="1980" y="4144"/>
                <a:ext cx="32" cy="8"/>
              </a:xfrm>
              <a:prstGeom prst="rect">
                <a:avLst/>
              </a:prstGeom>
              <a:solidFill>
                <a:srgbClr val="FF3300"/>
              </a:solidFill>
              <a:ln w="9525">
                <a:noFill/>
                <a:miter lim="800000"/>
                <a:headEnd/>
                <a:tailEnd/>
              </a:ln>
            </p:spPr>
            <p:txBody>
              <a:bodyPr/>
              <a:lstStyle/>
              <a:p>
                <a:endParaRPr lang="el-GR"/>
              </a:p>
            </p:txBody>
          </p:sp>
        </p:grpSp>
        <p:grpSp>
          <p:nvGrpSpPr>
            <p:cNvPr id="748" name="Group 882"/>
            <p:cNvGrpSpPr>
              <a:grpSpLocks/>
            </p:cNvGrpSpPr>
            <p:nvPr/>
          </p:nvGrpSpPr>
          <p:grpSpPr bwMode="auto">
            <a:xfrm>
              <a:off x="1850" y="2926"/>
              <a:ext cx="160" cy="568"/>
              <a:chOff x="1850" y="2926"/>
              <a:chExt cx="160" cy="568"/>
            </a:xfrm>
          </p:grpSpPr>
          <p:sp>
            <p:nvSpPr>
              <p:cNvPr id="1131" name="Freeform 883"/>
              <p:cNvSpPr>
                <a:spLocks/>
              </p:cNvSpPr>
              <p:nvPr/>
            </p:nvSpPr>
            <p:spPr bwMode="auto">
              <a:xfrm>
                <a:off x="1850" y="2926"/>
                <a:ext cx="58" cy="132"/>
              </a:xfrm>
              <a:custGeom>
                <a:avLst/>
                <a:gdLst/>
                <a:ahLst/>
                <a:cxnLst>
                  <a:cxn ang="0">
                    <a:pos x="30" y="0"/>
                  </a:cxn>
                  <a:cxn ang="0">
                    <a:pos x="0" y="8"/>
                  </a:cxn>
                  <a:cxn ang="0">
                    <a:pos x="28" y="132"/>
                  </a:cxn>
                  <a:cxn ang="0">
                    <a:pos x="58" y="124"/>
                  </a:cxn>
                  <a:cxn ang="0">
                    <a:pos x="30" y="0"/>
                  </a:cxn>
                </a:cxnLst>
                <a:rect l="0" t="0" r="r" b="b"/>
                <a:pathLst>
                  <a:path w="58" h="132">
                    <a:moveTo>
                      <a:pt x="30" y="0"/>
                    </a:moveTo>
                    <a:lnTo>
                      <a:pt x="0" y="8"/>
                    </a:lnTo>
                    <a:lnTo>
                      <a:pt x="28" y="132"/>
                    </a:lnTo>
                    <a:lnTo>
                      <a:pt x="58" y="124"/>
                    </a:lnTo>
                    <a:lnTo>
                      <a:pt x="30" y="0"/>
                    </a:lnTo>
                    <a:close/>
                  </a:path>
                </a:pathLst>
              </a:custGeom>
              <a:solidFill>
                <a:srgbClr val="FF3300"/>
              </a:solidFill>
              <a:ln w="9525">
                <a:noFill/>
                <a:round/>
                <a:headEnd/>
                <a:tailEnd/>
              </a:ln>
            </p:spPr>
            <p:txBody>
              <a:bodyPr/>
              <a:lstStyle/>
              <a:p>
                <a:endParaRPr lang="el-GR"/>
              </a:p>
            </p:txBody>
          </p:sp>
          <p:sp>
            <p:nvSpPr>
              <p:cNvPr id="1132" name="Freeform 884"/>
              <p:cNvSpPr>
                <a:spLocks/>
              </p:cNvSpPr>
              <p:nvPr/>
            </p:nvSpPr>
            <p:spPr bwMode="auto">
              <a:xfrm>
                <a:off x="1900" y="3144"/>
                <a:ext cx="58" cy="132"/>
              </a:xfrm>
              <a:custGeom>
                <a:avLst/>
                <a:gdLst/>
                <a:ahLst/>
                <a:cxnLst>
                  <a:cxn ang="0">
                    <a:pos x="30" y="0"/>
                  </a:cxn>
                  <a:cxn ang="0">
                    <a:pos x="0" y="8"/>
                  </a:cxn>
                  <a:cxn ang="0">
                    <a:pos x="28" y="132"/>
                  </a:cxn>
                  <a:cxn ang="0">
                    <a:pos x="58" y="124"/>
                  </a:cxn>
                  <a:cxn ang="0">
                    <a:pos x="30" y="0"/>
                  </a:cxn>
                </a:cxnLst>
                <a:rect l="0" t="0" r="r" b="b"/>
                <a:pathLst>
                  <a:path w="58" h="132">
                    <a:moveTo>
                      <a:pt x="30" y="0"/>
                    </a:moveTo>
                    <a:lnTo>
                      <a:pt x="0" y="8"/>
                    </a:lnTo>
                    <a:lnTo>
                      <a:pt x="28" y="132"/>
                    </a:lnTo>
                    <a:lnTo>
                      <a:pt x="58" y="124"/>
                    </a:lnTo>
                    <a:lnTo>
                      <a:pt x="30" y="0"/>
                    </a:lnTo>
                    <a:close/>
                  </a:path>
                </a:pathLst>
              </a:custGeom>
              <a:solidFill>
                <a:srgbClr val="FF3300"/>
              </a:solidFill>
              <a:ln w="9525">
                <a:noFill/>
                <a:round/>
                <a:headEnd/>
                <a:tailEnd/>
              </a:ln>
            </p:spPr>
            <p:txBody>
              <a:bodyPr/>
              <a:lstStyle/>
              <a:p>
                <a:endParaRPr lang="el-GR"/>
              </a:p>
            </p:txBody>
          </p:sp>
          <p:sp>
            <p:nvSpPr>
              <p:cNvPr id="1133" name="Freeform 885"/>
              <p:cNvSpPr>
                <a:spLocks/>
              </p:cNvSpPr>
              <p:nvPr/>
            </p:nvSpPr>
            <p:spPr bwMode="auto">
              <a:xfrm>
                <a:off x="1950" y="3362"/>
                <a:ext cx="60" cy="132"/>
              </a:xfrm>
              <a:custGeom>
                <a:avLst/>
                <a:gdLst/>
                <a:ahLst/>
                <a:cxnLst>
                  <a:cxn ang="0">
                    <a:pos x="30" y="0"/>
                  </a:cxn>
                  <a:cxn ang="0">
                    <a:pos x="0" y="8"/>
                  </a:cxn>
                  <a:cxn ang="0">
                    <a:pos x="30" y="132"/>
                  </a:cxn>
                  <a:cxn ang="0">
                    <a:pos x="60" y="124"/>
                  </a:cxn>
                  <a:cxn ang="0">
                    <a:pos x="30" y="0"/>
                  </a:cxn>
                </a:cxnLst>
                <a:rect l="0" t="0" r="r" b="b"/>
                <a:pathLst>
                  <a:path w="60" h="132">
                    <a:moveTo>
                      <a:pt x="30" y="0"/>
                    </a:moveTo>
                    <a:lnTo>
                      <a:pt x="0" y="8"/>
                    </a:lnTo>
                    <a:lnTo>
                      <a:pt x="30" y="132"/>
                    </a:lnTo>
                    <a:lnTo>
                      <a:pt x="60" y="124"/>
                    </a:lnTo>
                    <a:lnTo>
                      <a:pt x="30" y="0"/>
                    </a:lnTo>
                    <a:close/>
                  </a:path>
                </a:pathLst>
              </a:custGeom>
              <a:solidFill>
                <a:srgbClr val="FF3300"/>
              </a:solidFill>
              <a:ln w="9525">
                <a:noFill/>
                <a:round/>
                <a:headEnd/>
                <a:tailEnd/>
              </a:ln>
            </p:spPr>
            <p:txBody>
              <a:bodyPr/>
              <a:lstStyle/>
              <a:p>
                <a:endParaRPr lang="el-GR"/>
              </a:p>
            </p:txBody>
          </p:sp>
        </p:grpSp>
        <p:grpSp>
          <p:nvGrpSpPr>
            <p:cNvPr id="749" name="Group 886"/>
            <p:cNvGrpSpPr>
              <a:grpSpLocks/>
            </p:cNvGrpSpPr>
            <p:nvPr/>
          </p:nvGrpSpPr>
          <p:grpSpPr bwMode="auto">
            <a:xfrm>
              <a:off x="2182" y="3472"/>
              <a:ext cx="32" cy="680"/>
              <a:chOff x="2182" y="3472"/>
              <a:chExt cx="32" cy="680"/>
            </a:xfrm>
          </p:grpSpPr>
          <p:sp>
            <p:nvSpPr>
              <p:cNvPr id="1127" name="Rectangle 887"/>
              <p:cNvSpPr>
                <a:spLocks noChangeArrowheads="1"/>
              </p:cNvSpPr>
              <p:nvPr/>
            </p:nvSpPr>
            <p:spPr bwMode="auto">
              <a:xfrm>
                <a:off x="2182" y="3472"/>
                <a:ext cx="32" cy="128"/>
              </a:xfrm>
              <a:prstGeom prst="rect">
                <a:avLst/>
              </a:prstGeom>
              <a:solidFill>
                <a:srgbClr val="FF3300"/>
              </a:solidFill>
              <a:ln w="9525">
                <a:noFill/>
                <a:miter lim="800000"/>
                <a:headEnd/>
                <a:tailEnd/>
              </a:ln>
            </p:spPr>
            <p:txBody>
              <a:bodyPr/>
              <a:lstStyle/>
              <a:p>
                <a:endParaRPr lang="el-GR"/>
              </a:p>
            </p:txBody>
          </p:sp>
          <p:sp>
            <p:nvSpPr>
              <p:cNvPr id="1128" name="Rectangle 888"/>
              <p:cNvSpPr>
                <a:spLocks noChangeArrowheads="1"/>
              </p:cNvSpPr>
              <p:nvPr/>
            </p:nvSpPr>
            <p:spPr bwMode="auto">
              <a:xfrm>
                <a:off x="2182" y="3696"/>
                <a:ext cx="32" cy="128"/>
              </a:xfrm>
              <a:prstGeom prst="rect">
                <a:avLst/>
              </a:prstGeom>
              <a:solidFill>
                <a:srgbClr val="FF3300"/>
              </a:solidFill>
              <a:ln w="9525">
                <a:noFill/>
                <a:miter lim="800000"/>
                <a:headEnd/>
                <a:tailEnd/>
              </a:ln>
            </p:spPr>
            <p:txBody>
              <a:bodyPr/>
              <a:lstStyle/>
              <a:p>
                <a:endParaRPr lang="el-GR"/>
              </a:p>
            </p:txBody>
          </p:sp>
          <p:sp>
            <p:nvSpPr>
              <p:cNvPr id="1129" name="Rectangle 889"/>
              <p:cNvSpPr>
                <a:spLocks noChangeArrowheads="1"/>
              </p:cNvSpPr>
              <p:nvPr/>
            </p:nvSpPr>
            <p:spPr bwMode="auto">
              <a:xfrm>
                <a:off x="2182" y="3920"/>
                <a:ext cx="32" cy="128"/>
              </a:xfrm>
              <a:prstGeom prst="rect">
                <a:avLst/>
              </a:prstGeom>
              <a:solidFill>
                <a:srgbClr val="FF3300"/>
              </a:solidFill>
              <a:ln w="9525">
                <a:noFill/>
                <a:miter lim="800000"/>
                <a:headEnd/>
                <a:tailEnd/>
              </a:ln>
            </p:spPr>
            <p:txBody>
              <a:bodyPr/>
              <a:lstStyle/>
              <a:p>
                <a:endParaRPr lang="el-GR"/>
              </a:p>
            </p:txBody>
          </p:sp>
          <p:sp>
            <p:nvSpPr>
              <p:cNvPr id="1130" name="Rectangle 890"/>
              <p:cNvSpPr>
                <a:spLocks noChangeArrowheads="1"/>
              </p:cNvSpPr>
              <p:nvPr/>
            </p:nvSpPr>
            <p:spPr bwMode="auto">
              <a:xfrm>
                <a:off x="2182" y="4144"/>
                <a:ext cx="32" cy="8"/>
              </a:xfrm>
              <a:prstGeom prst="rect">
                <a:avLst/>
              </a:prstGeom>
              <a:solidFill>
                <a:srgbClr val="FF3300"/>
              </a:solidFill>
              <a:ln w="9525">
                <a:noFill/>
                <a:miter lim="800000"/>
                <a:headEnd/>
                <a:tailEnd/>
              </a:ln>
            </p:spPr>
            <p:txBody>
              <a:bodyPr/>
              <a:lstStyle/>
              <a:p>
                <a:endParaRPr lang="el-GR"/>
              </a:p>
            </p:txBody>
          </p:sp>
        </p:grpSp>
        <p:grpSp>
          <p:nvGrpSpPr>
            <p:cNvPr id="750" name="Group 891"/>
            <p:cNvGrpSpPr>
              <a:grpSpLocks/>
            </p:cNvGrpSpPr>
            <p:nvPr/>
          </p:nvGrpSpPr>
          <p:grpSpPr bwMode="auto">
            <a:xfrm>
              <a:off x="2182" y="2940"/>
              <a:ext cx="156" cy="554"/>
              <a:chOff x="2182" y="2940"/>
              <a:chExt cx="156" cy="554"/>
            </a:xfrm>
          </p:grpSpPr>
          <p:sp>
            <p:nvSpPr>
              <p:cNvPr id="1124" name="Freeform 892"/>
              <p:cNvSpPr>
                <a:spLocks/>
              </p:cNvSpPr>
              <p:nvPr/>
            </p:nvSpPr>
            <p:spPr bwMode="auto">
              <a:xfrm>
                <a:off x="2278" y="2940"/>
                <a:ext cx="60" cy="132"/>
              </a:xfrm>
              <a:custGeom>
                <a:avLst/>
                <a:gdLst/>
                <a:ahLst/>
                <a:cxnLst>
                  <a:cxn ang="0">
                    <a:pos x="60" y="8"/>
                  </a:cxn>
                  <a:cxn ang="0">
                    <a:pos x="30" y="0"/>
                  </a:cxn>
                  <a:cxn ang="0">
                    <a:pos x="0" y="124"/>
                  </a:cxn>
                  <a:cxn ang="0">
                    <a:pos x="30" y="132"/>
                  </a:cxn>
                  <a:cxn ang="0">
                    <a:pos x="60" y="8"/>
                  </a:cxn>
                </a:cxnLst>
                <a:rect l="0" t="0" r="r" b="b"/>
                <a:pathLst>
                  <a:path w="60" h="132">
                    <a:moveTo>
                      <a:pt x="60" y="8"/>
                    </a:moveTo>
                    <a:lnTo>
                      <a:pt x="30" y="0"/>
                    </a:lnTo>
                    <a:lnTo>
                      <a:pt x="0" y="124"/>
                    </a:lnTo>
                    <a:lnTo>
                      <a:pt x="30" y="132"/>
                    </a:lnTo>
                    <a:lnTo>
                      <a:pt x="60" y="8"/>
                    </a:lnTo>
                    <a:close/>
                  </a:path>
                </a:pathLst>
              </a:custGeom>
              <a:solidFill>
                <a:srgbClr val="FF3300"/>
              </a:solidFill>
              <a:ln w="9525">
                <a:noFill/>
                <a:round/>
                <a:headEnd/>
                <a:tailEnd/>
              </a:ln>
            </p:spPr>
            <p:txBody>
              <a:bodyPr/>
              <a:lstStyle/>
              <a:p>
                <a:endParaRPr lang="el-GR"/>
              </a:p>
            </p:txBody>
          </p:sp>
          <p:sp>
            <p:nvSpPr>
              <p:cNvPr id="1125" name="Freeform 893"/>
              <p:cNvSpPr>
                <a:spLocks/>
              </p:cNvSpPr>
              <p:nvPr/>
            </p:nvSpPr>
            <p:spPr bwMode="auto">
              <a:xfrm>
                <a:off x="2228" y="3158"/>
                <a:ext cx="58" cy="132"/>
              </a:xfrm>
              <a:custGeom>
                <a:avLst/>
                <a:gdLst/>
                <a:ahLst/>
                <a:cxnLst>
                  <a:cxn ang="0">
                    <a:pos x="58" y="8"/>
                  </a:cxn>
                  <a:cxn ang="0">
                    <a:pos x="28" y="0"/>
                  </a:cxn>
                  <a:cxn ang="0">
                    <a:pos x="0" y="124"/>
                  </a:cxn>
                  <a:cxn ang="0">
                    <a:pos x="30" y="132"/>
                  </a:cxn>
                  <a:cxn ang="0">
                    <a:pos x="58" y="8"/>
                  </a:cxn>
                </a:cxnLst>
                <a:rect l="0" t="0" r="r" b="b"/>
                <a:pathLst>
                  <a:path w="58" h="132">
                    <a:moveTo>
                      <a:pt x="58" y="8"/>
                    </a:moveTo>
                    <a:lnTo>
                      <a:pt x="28" y="0"/>
                    </a:lnTo>
                    <a:lnTo>
                      <a:pt x="0" y="124"/>
                    </a:lnTo>
                    <a:lnTo>
                      <a:pt x="30" y="132"/>
                    </a:lnTo>
                    <a:lnTo>
                      <a:pt x="58" y="8"/>
                    </a:lnTo>
                    <a:close/>
                  </a:path>
                </a:pathLst>
              </a:custGeom>
              <a:solidFill>
                <a:srgbClr val="FF3300"/>
              </a:solidFill>
              <a:ln w="9525">
                <a:noFill/>
                <a:round/>
                <a:headEnd/>
                <a:tailEnd/>
              </a:ln>
            </p:spPr>
            <p:txBody>
              <a:bodyPr/>
              <a:lstStyle/>
              <a:p>
                <a:endParaRPr lang="el-GR"/>
              </a:p>
            </p:txBody>
          </p:sp>
          <p:sp>
            <p:nvSpPr>
              <p:cNvPr id="1126" name="Freeform 894"/>
              <p:cNvSpPr>
                <a:spLocks/>
              </p:cNvSpPr>
              <p:nvPr/>
            </p:nvSpPr>
            <p:spPr bwMode="auto">
              <a:xfrm>
                <a:off x="2182" y="3376"/>
                <a:ext cx="54" cy="118"/>
              </a:xfrm>
              <a:custGeom>
                <a:avLst/>
                <a:gdLst/>
                <a:ahLst/>
                <a:cxnLst>
                  <a:cxn ang="0">
                    <a:pos x="54" y="8"/>
                  </a:cxn>
                  <a:cxn ang="0">
                    <a:pos x="24" y="0"/>
                  </a:cxn>
                  <a:cxn ang="0">
                    <a:pos x="0" y="110"/>
                  </a:cxn>
                  <a:cxn ang="0">
                    <a:pos x="30" y="118"/>
                  </a:cxn>
                  <a:cxn ang="0">
                    <a:pos x="54" y="8"/>
                  </a:cxn>
                </a:cxnLst>
                <a:rect l="0" t="0" r="r" b="b"/>
                <a:pathLst>
                  <a:path w="54" h="118">
                    <a:moveTo>
                      <a:pt x="54" y="8"/>
                    </a:moveTo>
                    <a:lnTo>
                      <a:pt x="24" y="0"/>
                    </a:lnTo>
                    <a:lnTo>
                      <a:pt x="0" y="110"/>
                    </a:lnTo>
                    <a:lnTo>
                      <a:pt x="30" y="118"/>
                    </a:lnTo>
                    <a:lnTo>
                      <a:pt x="54" y="8"/>
                    </a:lnTo>
                    <a:close/>
                  </a:path>
                </a:pathLst>
              </a:custGeom>
              <a:solidFill>
                <a:srgbClr val="FF3300"/>
              </a:solidFill>
              <a:ln w="9525">
                <a:noFill/>
                <a:round/>
                <a:headEnd/>
                <a:tailEnd/>
              </a:ln>
            </p:spPr>
            <p:txBody>
              <a:bodyPr/>
              <a:lstStyle/>
              <a:p>
                <a:endParaRPr lang="el-GR"/>
              </a:p>
            </p:txBody>
          </p:sp>
        </p:grpSp>
        <p:grpSp>
          <p:nvGrpSpPr>
            <p:cNvPr id="751" name="Group 895"/>
            <p:cNvGrpSpPr>
              <a:grpSpLocks/>
            </p:cNvGrpSpPr>
            <p:nvPr/>
          </p:nvGrpSpPr>
          <p:grpSpPr bwMode="auto">
            <a:xfrm>
              <a:off x="2044" y="3730"/>
              <a:ext cx="162" cy="192"/>
              <a:chOff x="2044" y="3730"/>
              <a:chExt cx="162" cy="192"/>
            </a:xfrm>
          </p:grpSpPr>
          <p:grpSp>
            <p:nvGrpSpPr>
              <p:cNvPr id="1097" name="Group 896"/>
              <p:cNvGrpSpPr>
                <a:grpSpLocks/>
              </p:cNvGrpSpPr>
              <p:nvPr/>
            </p:nvGrpSpPr>
            <p:grpSpPr bwMode="auto">
              <a:xfrm>
                <a:off x="2044" y="3730"/>
                <a:ext cx="162" cy="192"/>
                <a:chOff x="2044" y="3730"/>
                <a:chExt cx="162" cy="192"/>
              </a:xfrm>
            </p:grpSpPr>
            <p:sp>
              <p:nvSpPr>
                <p:cNvPr id="1099" name="Oval 897"/>
                <p:cNvSpPr>
                  <a:spLocks noChangeArrowheads="1"/>
                </p:cNvSpPr>
                <p:nvPr/>
              </p:nvSpPr>
              <p:spPr bwMode="auto">
                <a:xfrm>
                  <a:off x="2044" y="3730"/>
                  <a:ext cx="162" cy="192"/>
                </a:xfrm>
                <a:prstGeom prst="ellipse">
                  <a:avLst/>
                </a:prstGeom>
                <a:solidFill>
                  <a:srgbClr val="E1E400"/>
                </a:solidFill>
                <a:ln w="9525">
                  <a:noFill/>
                  <a:round/>
                  <a:headEnd/>
                  <a:tailEnd/>
                </a:ln>
              </p:spPr>
              <p:txBody>
                <a:bodyPr/>
                <a:lstStyle/>
                <a:p>
                  <a:endParaRPr lang="el-GR"/>
                </a:p>
              </p:txBody>
            </p:sp>
            <p:sp>
              <p:nvSpPr>
                <p:cNvPr id="1100" name="Oval 898"/>
                <p:cNvSpPr>
                  <a:spLocks noChangeArrowheads="1"/>
                </p:cNvSpPr>
                <p:nvPr/>
              </p:nvSpPr>
              <p:spPr bwMode="auto">
                <a:xfrm>
                  <a:off x="2050" y="3736"/>
                  <a:ext cx="150" cy="180"/>
                </a:xfrm>
                <a:prstGeom prst="ellipse">
                  <a:avLst/>
                </a:prstGeom>
                <a:solidFill>
                  <a:srgbClr val="E1E400"/>
                </a:solidFill>
                <a:ln w="9525">
                  <a:noFill/>
                  <a:round/>
                  <a:headEnd/>
                  <a:tailEnd/>
                </a:ln>
              </p:spPr>
              <p:txBody>
                <a:bodyPr/>
                <a:lstStyle/>
                <a:p>
                  <a:endParaRPr lang="el-GR"/>
                </a:p>
              </p:txBody>
            </p:sp>
            <p:sp>
              <p:nvSpPr>
                <p:cNvPr id="1101" name="Oval 899"/>
                <p:cNvSpPr>
                  <a:spLocks noChangeArrowheads="1"/>
                </p:cNvSpPr>
                <p:nvPr/>
              </p:nvSpPr>
              <p:spPr bwMode="auto">
                <a:xfrm>
                  <a:off x="2052" y="3740"/>
                  <a:ext cx="146" cy="172"/>
                </a:xfrm>
                <a:prstGeom prst="ellipse">
                  <a:avLst/>
                </a:prstGeom>
                <a:solidFill>
                  <a:srgbClr val="E1E400"/>
                </a:solidFill>
                <a:ln w="9525">
                  <a:noFill/>
                  <a:round/>
                  <a:headEnd/>
                  <a:tailEnd/>
                </a:ln>
              </p:spPr>
              <p:txBody>
                <a:bodyPr/>
                <a:lstStyle/>
                <a:p>
                  <a:endParaRPr lang="el-GR"/>
                </a:p>
              </p:txBody>
            </p:sp>
            <p:sp>
              <p:nvSpPr>
                <p:cNvPr id="1102" name="Oval 900"/>
                <p:cNvSpPr>
                  <a:spLocks noChangeArrowheads="1"/>
                </p:cNvSpPr>
                <p:nvPr/>
              </p:nvSpPr>
              <p:spPr bwMode="auto">
                <a:xfrm>
                  <a:off x="2056" y="3744"/>
                  <a:ext cx="138" cy="164"/>
                </a:xfrm>
                <a:prstGeom prst="ellipse">
                  <a:avLst/>
                </a:prstGeom>
                <a:solidFill>
                  <a:srgbClr val="E2E500"/>
                </a:solidFill>
                <a:ln w="9525">
                  <a:noFill/>
                  <a:round/>
                  <a:headEnd/>
                  <a:tailEnd/>
                </a:ln>
              </p:spPr>
              <p:txBody>
                <a:bodyPr/>
                <a:lstStyle/>
                <a:p>
                  <a:endParaRPr lang="el-GR"/>
                </a:p>
              </p:txBody>
            </p:sp>
            <p:sp>
              <p:nvSpPr>
                <p:cNvPr id="1103" name="Oval 901"/>
                <p:cNvSpPr>
                  <a:spLocks noChangeArrowheads="1"/>
                </p:cNvSpPr>
                <p:nvPr/>
              </p:nvSpPr>
              <p:spPr bwMode="auto">
                <a:xfrm>
                  <a:off x="2058" y="3748"/>
                  <a:ext cx="134" cy="156"/>
                </a:xfrm>
                <a:prstGeom prst="ellipse">
                  <a:avLst/>
                </a:prstGeom>
                <a:solidFill>
                  <a:srgbClr val="E2E500"/>
                </a:solidFill>
                <a:ln w="9525">
                  <a:noFill/>
                  <a:round/>
                  <a:headEnd/>
                  <a:tailEnd/>
                </a:ln>
              </p:spPr>
              <p:txBody>
                <a:bodyPr/>
                <a:lstStyle/>
                <a:p>
                  <a:endParaRPr lang="el-GR"/>
                </a:p>
              </p:txBody>
            </p:sp>
            <p:sp>
              <p:nvSpPr>
                <p:cNvPr id="1104" name="Oval 902"/>
                <p:cNvSpPr>
                  <a:spLocks noChangeArrowheads="1"/>
                </p:cNvSpPr>
                <p:nvPr/>
              </p:nvSpPr>
              <p:spPr bwMode="auto">
                <a:xfrm>
                  <a:off x="2062" y="3752"/>
                  <a:ext cx="126" cy="148"/>
                </a:xfrm>
                <a:prstGeom prst="ellipse">
                  <a:avLst/>
                </a:prstGeom>
                <a:solidFill>
                  <a:srgbClr val="E3E600"/>
                </a:solidFill>
                <a:ln w="9525">
                  <a:noFill/>
                  <a:round/>
                  <a:headEnd/>
                  <a:tailEnd/>
                </a:ln>
              </p:spPr>
              <p:txBody>
                <a:bodyPr/>
                <a:lstStyle/>
                <a:p>
                  <a:endParaRPr lang="el-GR"/>
                </a:p>
              </p:txBody>
            </p:sp>
            <p:sp>
              <p:nvSpPr>
                <p:cNvPr id="1105" name="Oval 903"/>
                <p:cNvSpPr>
                  <a:spLocks noChangeArrowheads="1"/>
                </p:cNvSpPr>
                <p:nvPr/>
              </p:nvSpPr>
              <p:spPr bwMode="auto">
                <a:xfrm>
                  <a:off x="2066" y="3754"/>
                  <a:ext cx="120" cy="144"/>
                </a:xfrm>
                <a:prstGeom prst="ellipse">
                  <a:avLst/>
                </a:prstGeom>
                <a:solidFill>
                  <a:srgbClr val="E4E700"/>
                </a:solidFill>
                <a:ln w="9525">
                  <a:noFill/>
                  <a:round/>
                  <a:headEnd/>
                  <a:tailEnd/>
                </a:ln>
              </p:spPr>
              <p:txBody>
                <a:bodyPr/>
                <a:lstStyle/>
                <a:p>
                  <a:endParaRPr lang="el-GR"/>
                </a:p>
              </p:txBody>
            </p:sp>
            <p:sp>
              <p:nvSpPr>
                <p:cNvPr id="1106" name="Oval 904"/>
                <p:cNvSpPr>
                  <a:spLocks noChangeArrowheads="1"/>
                </p:cNvSpPr>
                <p:nvPr/>
              </p:nvSpPr>
              <p:spPr bwMode="auto">
                <a:xfrm>
                  <a:off x="2068" y="3758"/>
                  <a:ext cx="116" cy="136"/>
                </a:xfrm>
                <a:prstGeom prst="ellipse">
                  <a:avLst/>
                </a:prstGeom>
                <a:solidFill>
                  <a:srgbClr val="E5E800"/>
                </a:solidFill>
                <a:ln w="9525">
                  <a:noFill/>
                  <a:round/>
                  <a:headEnd/>
                  <a:tailEnd/>
                </a:ln>
              </p:spPr>
              <p:txBody>
                <a:bodyPr/>
                <a:lstStyle/>
                <a:p>
                  <a:endParaRPr lang="el-GR"/>
                </a:p>
              </p:txBody>
            </p:sp>
            <p:sp>
              <p:nvSpPr>
                <p:cNvPr id="1107" name="Oval 905"/>
                <p:cNvSpPr>
                  <a:spLocks noChangeArrowheads="1"/>
                </p:cNvSpPr>
                <p:nvPr/>
              </p:nvSpPr>
              <p:spPr bwMode="auto">
                <a:xfrm>
                  <a:off x="2072" y="3762"/>
                  <a:ext cx="108" cy="130"/>
                </a:xfrm>
                <a:prstGeom prst="ellipse">
                  <a:avLst/>
                </a:prstGeom>
                <a:solidFill>
                  <a:srgbClr val="E6E900"/>
                </a:solidFill>
                <a:ln w="9525">
                  <a:noFill/>
                  <a:round/>
                  <a:headEnd/>
                  <a:tailEnd/>
                </a:ln>
              </p:spPr>
              <p:txBody>
                <a:bodyPr/>
                <a:lstStyle/>
                <a:p>
                  <a:endParaRPr lang="el-GR"/>
                </a:p>
              </p:txBody>
            </p:sp>
            <p:sp>
              <p:nvSpPr>
                <p:cNvPr id="1108" name="Oval 906"/>
                <p:cNvSpPr>
                  <a:spLocks noChangeArrowheads="1"/>
                </p:cNvSpPr>
                <p:nvPr/>
              </p:nvSpPr>
              <p:spPr bwMode="auto">
                <a:xfrm>
                  <a:off x="2074" y="3766"/>
                  <a:ext cx="104" cy="122"/>
                </a:xfrm>
                <a:prstGeom prst="ellipse">
                  <a:avLst/>
                </a:prstGeom>
                <a:solidFill>
                  <a:srgbClr val="E8EB00"/>
                </a:solidFill>
                <a:ln w="9525">
                  <a:noFill/>
                  <a:round/>
                  <a:headEnd/>
                  <a:tailEnd/>
                </a:ln>
              </p:spPr>
              <p:txBody>
                <a:bodyPr/>
                <a:lstStyle/>
                <a:p>
                  <a:endParaRPr lang="el-GR"/>
                </a:p>
              </p:txBody>
            </p:sp>
            <p:sp>
              <p:nvSpPr>
                <p:cNvPr id="1109" name="Oval 907"/>
                <p:cNvSpPr>
                  <a:spLocks noChangeArrowheads="1"/>
                </p:cNvSpPr>
                <p:nvPr/>
              </p:nvSpPr>
              <p:spPr bwMode="auto">
                <a:xfrm>
                  <a:off x="2078" y="3770"/>
                  <a:ext cx="96" cy="114"/>
                </a:xfrm>
                <a:prstGeom prst="ellipse">
                  <a:avLst/>
                </a:prstGeom>
                <a:solidFill>
                  <a:srgbClr val="E9EC00"/>
                </a:solidFill>
                <a:ln w="9525">
                  <a:noFill/>
                  <a:round/>
                  <a:headEnd/>
                  <a:tailEnd/>
                </a:ln>
              </p:spPr>
              <p:txBody>
                <a:bodyPr/>
                <a:lstStyle/>
                <a:p>
                  <a:endParaRPr lang="el-GR"/>
                </a:p>
              </p:txBody>
            </p:sp>
            <p:sp>
              <p:nvSpPr>
                <p:cNvPr id="1110" name="Oval 908"/>
                <p:cNvSpPr>
                  <a:spLocks noChangeArrowheads="1"/>
                </p:cNvSpPr>
                <p:nvPr/>
              </p:nvSpPr>
              <p:spPr bwMode="auto">
                <a:xfrm>
                  <a:off x="2080" y="3774"/>
                  <a:ext cx="92" cy="106"/>
                </a:xfrm>
                <a:prstGeom prst="ellipse">
                  <a:avLst/>
                </a:prstGeom>
                <a:solidFill>
                  <a:srgbClr val="EBEE00"/>
                </a:solidFill>
                <a:ln w="9525">
                  <a:noFill/>
                  <a:round/>
                  <a:headEnd/>
                  <a:tailEnd/>
                </a:ln>
              </p:spPr>
              <p:txBody>
                <a:bodyPr/>
                <a:lstStyle/>
                <a:p>
                  <a:endParaRPr lang="el-GR"/>
                </a:p>
              </p:txBody>
            </p:sp>
            <p:sp>
              <p:nvSpPr>
                <p:cNvPr id="1111" name="Oval 909"/>
                <p:cNvSpPr>
                  <a:spLocks noChangeArrowheads="1"/>
                </p:cNvSpPr>
                <p:nvPr/>
              </p:nvSpPr>
              <p:spPr bwMode="auto">
                <a:xfrm>
                  <a:off x="2084" y="3778"/>
                  <a:ext cx="84" cy="98"/>
                </a:xfrm>
                <a:prstGeom prst="ellipse">
                  <a:avLst/>
                </a:prstGeom>
                <a:solidFill>
                  <a:srgbClr val="EDF000"/>
                </a:solidFill>
                <a:ln w="9525">
                  <a:noFill/>
                  <a:round/>
                  <a:headEnd/>
                  <a:tailEnd/>
                </a:ln>
              </p:spPr>
              <p:txBody>
                <a:bodyPr/>
                <a:lstStyle/>
                <a:p>
                  <a:endParaRPr lang="el-GR"/>
                </a:p>
              </p:txBody>
            </p:sp>
            <p:sp>
              <p:nvSpPr>
                <p:cNvPr id="1112" name="Oval 910"/>
                <p:cNvSpPr>
                  <a:spLocks noChangeArrowheads="1"/>
                </p:cNvSpPr>
                <p:nvPr/>
              </p:nvSpPr>
              <p:spPr bwMode="auto">
                <a:xfrm>
                  <a:off x="2088" y="3780"/>
                  <a:ext cx="76" cy="92"/>
                </a:xfrm>
                <a:prstGeom prst="ellipse">
                  <a:avLst/>
                </a:prstGeom>
                <a:solidFill>
                  <a:srgbClr val="EEF100"/>
                </a:solidFill>
                <a:ln w="9525">
                  <a:noFill/>
                  <a:round/>
                  <a:headEnd/>
                  <a:tailEnd/>
                </a:ln>
              </p:spPr>
              <p:txBody>
                <a:bodyPr/>
                <a:lstStyle/>
                <a:p>
                  <a:endParaRPr lang="el-GR"/>
                </a:p>
              </p:txBody>
            </p:sp>
            <p:sp>
              <p:nvSpPr>
                <p:cNvPr id="1113" name="Oval 911"/>
                <p:cNvSpPr>
                  <a:spLocks noChangeArrowheads="1"/>
                </p:cNvSpPr>
                <p:nvPr/>
              </p:nvSpPr>
              <p:spPr bwMode="auto">
                <a:xfrm>
                  <a:off x="2090" y="3784"/>
                  <a:ext cx="72" cy="84"/>
                </a:xfrm>
                <a:prstGeom prst="ellipse">
                  <a:avLst/>
                </a:prstGeom>
                <a:solidFill>
                  <a:srgbClr val="F0F300"/>
                </a:solidFill>
                <a:ln w="9525">
                  <a:noFill/>
                  <a:round/>
                  <a:headEnd/>
                  <a:tailEnd/>
                </a:ln>
              </p:spPr>
              <p:txBody>
                <a:bodyPr/>
                <a:lstStyle/>
                <a:p>
                  <a:endParaRPr lang="el-GR"/>
                </a:p>
              </p:txBody>
            </p:sp>
            <p:sp>
              <p:nvSpPr>
                <p:cNvPr id="1114" name="Oval 912"/>
                <p:cNvSpPr>
                  <a:spLocks noChangeArrowheads="1"/>
                </p:cNvSpPr>
                <p:nvPr/>
              </p:nvSpPr>
              <p:spPr bwMode="auto">
                <a:xfrm>
                  <a:off x="2094" y="3788"/>
                  <a:ext cx="64" cy="76"/>
                </a:xfrm>
                <a:prstGeom prst="ellipse">
                  <a:avLst/>
                </a:prstGeom>
                <a:solidFill>
                  <a:srgbClr val="F1F400"/>
                </a:solidFill>
                <a:ln w="9525">
                  <a:noFill/>
                  <a:round/>
                  <a:headEnd/>
                  <a:tailEnd/>
                </a:ln>
              </p:spPr>
              <p:txBody>
                <a:bodyPr/>
                <a:lstStyle/>
                <a:p>
                  <a:endParaRPr lang="el-GR"/>
                </a:p>
              </p:txBody>
            </p:sp>
            <p:sp>
              <p:nvSpPr>
                <p:cNvPr id="1115" name="Oval 913"/>
                <p:cNvSpPr>
                  <a:spLocks noChangeArrowheads="1"/>
                </p:cNvSpPr>
                <p:nvPr/>
              </p:nvSpPr>
              <p:spPr bwMode="auto">
                <a:xfrm>
                  <a:off x="2096" y="3792"/>
                  <a:ext cx="60" cy="68"/>
                </a:xfrm>
                <a:prstGeom prst="ellipse">
                  <a:avLst/>
                </a:prstGeom>
                <a:solidFill>
                  <a:srgbClr val="F3F600"/>
                </a:solidFill>
                <a:ln w="9525">
                  <a:noFill/>
                  <a:round/>
                  <a:headEnd/>
                  <a:tailEnd/>
                </a:ln>
              </p:spPr>
              <p:txBody>
                <a:bodyPr/>
                <a:lstStyle/>
                <a:p>
                  <a:endParaRPr lang="el-GR"/>
                </a:p>
              </p:txBody>
            </p:sp>
            <p:sp>
              <p:nvSpPr>
                <p:cNvPr id="1116" name="Oval 914"/>
                <p:cNvSpPr>
                  <a:spLocks noChangeArrowheads="1"/>
                </p:cNvSpPr>
                <p:nvPr/>
              </p:nvSpPr>
              <p:spPr bwMode="auto">
                <a:xfrm>
                  <a:off x="2100" y="3796"/>
                  <a:ext cx="52" cy="62"/>
                </a:xfrm>
                <a:prstGeom prst="ellipse">
                  <a:avLst/>
                </a:prstGeom>
                <a:solidFill>
                  <a:srgbClr val="F4F700"/>
                </a:solidFill>
                <a:ln w="9525">
                  <a:noFill/>
                  <a:round/>
                  <a:headEnd/>
                  <a:tailEnd/>
                </a:ln>
              </p:spPr>
              <p:txBody>
                <a:bodyPr/>
                <a:lstStyle/>
                <a:p>
                  <a:endParaRPr lang="el-GR"/>
                </a:p>
              </p:txBody>
            </p:sp>
            <p:sp>
              <p:nvSpPr>
                <p:cNvPr id="1117" name="Oval 915"/>
                <p:cNvSpPr>
                  <a:spLocks noChangeArrowheads="1"/>
                </p:cNvSpPr>
                <p:nvPr/>
              </p:nvSpPr>
              <p:spPr bwMode="auto">
                <a:xfrm>
                  <a:off x="2102" y="3800"/>
                  <a:ext cx="48" cy="54"/>
                </a:xfrm>
                <a:prstGeom prst="ellipse">
                  <a:avLst/>
                </a:prstGeom>
                <a:solidFill>
                  <a:srgbClr val="F5F800"/>
                </a:solidFill>
                <a:ln w="9525">
                  <a:noFill/>
                  <a:round/>
                  <a:headEnd/>
                  <a:tailEnd/>
                </a:ln>
              </p:spPr>
              <p:txBody>
                <a:bodyPr/>
                <a:lstStyle/>
                <a:p>
                  <a:endParaRPr lang="el-GR"/>
                </a:p>
              </p:txBody>
            </p:sp>
            <p:sp>
              <p:nvSpPr>
                <p:cNvPr id="1118" name="Oval 916"/>
                <p:cNvSpPr>
                  <a:spLocks noChangeArrowheads="1"/>
                </p:cNvSpPr>
                <p:nvPr/>
              </p:nvSpPr>
              <p:spPr bwMode="auto">
                <a:xfrm>
                  <a:off x="2106" y="3802"/>
                  <a:ext cx="42" cy="50"/>
                </a:xfrm>
                <a:prstGeom prst="ellipse">
                  <a:avLst/>
                </a:prstGeom>
                <a:solidFill>
                  <a:srgbClr val="F6F900"/>
                </a:solidFill>
                <a:ln w="9525">
                  <a:noFill/>
                  <a:round/>
                  <a:headEnd/>
                  <a:tailEnd/>
                </a:ln>
              </p:spPr>
              <p:txBody>
                <a:bodyPr/>
                <a:lstStyle/>
                <a:p>
                  <a:endParaRPr lang="el-GR"/>
                </a:p>
              </p:txBody>
            </p:sp>
            <p:sp>
              <p:nvSpPr>
                <p:cNvPr id="1119" name="Oval 917"/>
                <p:cNvSpPr>
                  <a:spLocks noChangeArrowheads="1"/>
                </p:cNvSpPr>
                <p:nvPr/>
              </p:nvSpPr>
              <p:spPr bwMode="auto">
                <a:xfrm>
                  <a:off x="2110" y="3806"/>
                  <a:ext cx="34" cy="42"/>
                </a:xfrm>
                <a:prstGeom prst="ellipse">
                  <a:avLst/>
                </a:prstGeom>
                <a:solidFill>
                  <a:srgbClr val="F7FA00"/>
                </a:solidFill>
                <a:ln w="9525">
                  <a:noFill/>
                  <a:round/>
                  <a:headEnd/>
                  <a:tailEnd/>
                </a:ln>
              </p:spPr>
              <p:txBody>
                <a:bodyPr/>
                <a:lstStyle/>
                <a:p>
                  <a:endParaRPr lang="el-GR"/>
                </a:p>
              </p:txBody>
            </p:sp>
            <p:sp>
              <p:nvSpPr>
                <p:cNvPr id="1120" name="Oval 918"/>
                <p:cNvSpPr>
                  <a:spLocks noChangeArrowheads="1"/>
                </p:cNvSpPr>
                <p:nvPr/>
              </p:nvSpPr>
              <p:spPr bwMode="auto">
                <a:xfrm>
                  <a:off x="2112" y="3810"/>
                  <a:ext cx="30" cy="34"/>
                </a:xfrm>
                <a:prstGeom prst="ellipse">
                  <a:avLst/>
                </a:prstGeom>
                <a:solidFill>
                  <a:srgbClr val="F8FB00"/>
                </a:solidFill>
                <a:ln w="9525">
                  <a:noFill/>
                  <a:round/>
                  <a:headEnd/>
                  <a:tailEnd/>
                </a:ln>
              </p:spPr>
              <p:txBody>
                <a:bodyPr/>
                <a:lstStyle/>
                <a:p>
                  <a:endParaRPr lang="el-GR"/>
                </a:p>
              </p:txBody>
            </p:sp>
            <p:sp>
              <p:nvSpPr>
                <p:cNvPr id="1121" name="Oval 919"/>
                <p:cNvSpPr>
                  <a:spLocks noChangeArrowheads="1"/>
                </p:cNvSpPr>
                <p:nvPr/>
              </p:nvSpPr>
              <p:spPr bwMode="auto">
                <a:xfrm>
                  <a:off x="2116" y="3814"/>
                  <a:ext cx="22" cy="26"/>
                </a:xfrm>
                <a:prstGeom prst="ellipse">
                  <a:avLst/>
                </a:prstGeom>
                <a:solidFill>
                  <a:srgbClr val="F8FB00"/>
                </a:solidFill>
                <a:ln w="9525">
                  <a:noFill/>
                  <a:round/>
                  <a:headEnd/>
                  <a:tailEnd/>
                </a:ln>
              </p:spPr>
              <p:txBody>
                <a:bodyPr/>
                <a:lstStyle/>
                <a:p>
                  <a:endParaRPr lang="el-GR"/>
                </a:p>
              </p:txBody>
            </p:sp>
            <p:sp>
              <p:nvSpPr>
                <p:cNvPr id="1122" name="Oval 920"/>
                <p:cNvSpPr>
                  <a:spLocks noChangeArrowheads="1"/>
                </p:cNvSpPr>
                <p:nvPr/>
              </p:nvSpPr>
              <p:spPr bwMode="auto">
                <a:xfrm>
                  <a:off x="2118" y="3818"/>
                  <a:ext cx="18" cy="18"/>
                </a:xfrm>
                <a:prstGeom prst="ellipse">
                  <a:avLst/>
                </a:prstGeom>
                <a:solidFill>
                  <a:srgbClr val="F9FC00"/>
                </a:solidFill>
                <a:ln w="9525">
                  <a:noFill/>
                  <a:round/>
                  <a:headEnd/>
                  <a:tailEnd/>
                </a:ln>
              </p:spPr>
              <p:txBody>
                <a:bodyPr/>
                <a:lstStyle/>
                <a:p>
                  <a:endParaRPr lang="el-GR"/>
                </a:p>
              </p:txBody>
            </p:sp>
            <p:sp>
              <p:nvSpPr>
                <p:cNvPr id="1123" name="Oval 921"/>
                <p:cNvSpPr>
                  <a:spLocks noChangeArrowheads="1"/>
                </p:cNvSpPr>
                <p:nvPr/>
              </p:nvSpPr>
              <p:spPr bwMode="auto">
                <a:xfrm>
                  <a:off x="2122" y="3822"/>
                  <a:ext cx="10" cy="10"/>
                </a:xfrm>
                <a:prstGeom prst="ellipse">
                  <a:avLst/>
                </a:prstGeom>
                <a:solidFill>
                  <a:srgbClr val="F9FC00"/>
                </a:solidFill>
                <a:ln w="9525">
                  <a:noFill/>
                  <a:round/>
                  <a:headEnd/>
                  <a:tailEnd/>
                </a:ln>
              </p:spPr>
              <p:txBody>
                <a:bodyPr/>
                <a:lstStyle/>
                <a:p>
                  <a:endParaRPr lang="el-GR"/>
                </a:p>
              </p:txBody>
            </p:sp>
          </p:grpSp>
          <p:sp>
            <p:nvSpPr>
              <p:cNvPr id="1098" name="Oval 922"/>
              <p:cNvSpPr>
                <a:spLocks noChangeArrowheads="1"/>
              </p:cNvSpPr>
              <p:nvPr/>
            </p:nvSpPr>
            <p:spPr bwMode="auto">
              <a:xfrm>
                <a:off x="2048" y="3734"/>
                <a:ext cx="154" cy="184"/>
              </a:xfrm>
              <a:prstGeom prst="ellipse">
                <a:avLst/>
              </a:prstGeom>
              <a:noFill/>
              <a:ln w="12700">
                <a:solidFill>
                  <a:srgbClr val="000000"/>
                </a:solidFill>
                <a:round/>
                <a:headEnd/>
                <a:tailEnd/>
              </a:ln>
            </p:spPr>
            <p:txBody>
              <a:bodyPr/>
              <a:lstStyle/>
              <a:p>
                <a:endParaRPr lang="el-GR"/>
              </a:p>
            </p:txBody>
          </p:sp>
        </p:grpSp>
        <p:grpSp>
          <p:nvGrpSpPr>
            <p:cNvPr id="752" name="Group 923"/>
            <p:cNvGrpSpPr>
              <a:grpSpLocks/>
            </p:cNvGrpSpPr>
            <p:nvPr/>
          </p:nvGrpSpPr>
          <p:grpSpPr bwMode="auto">
            <a:xfrm>
              <a:off x="1980" y="3982"/>
              <a:ext cx="162" cy="192"/>
              <a:chOff x="1980" y="3982"/>
              <a:chExt cx="162" cy="192"/>
            </a:xfrm>
          </p:grpSpPr>
          <p:grpSp>
            <p:nvGrpSpPr>
              <p:cNvPr id="1070" name="Group 924"/>
              <p:cNvGrpSpPr>
                <a:grpSpLocks/>
              </p:cNvGrpSpPr>
              <p:nvPr/>
            </p:nvGrpSpPr>
            <p:grpSpPr bwMode="auto">
              <a:xfrm>
                <a:off x="1980" y="3982"/>
                <a:ext cx="162" cy="192"/>
                <a:chOff x="1980" y="3982"/>
                <a:chExt cx="162" cy="192"/>
              </a:xfrm>
            </p:grpSpPr>
            <p:sp>
              <p:nvSpPr>
                <p:cNvPr id="1072" name="Oval 925"/>
                <p:cNvSpPr>
                  <a:spLocks noChangeArrowheads="1"/>
                </p:cNvSpPr>
                <p:nvPr/>
              </p:nvSpPr>
              <p:spPr bwMode="auto">
                <a:xfrm>
                  <a:off x="1980" y="3982"/>
                  <a:ext cx="162" cy="192"/>
                </a:xfrm>
                <a:prstGeom prst="ellipse">
                  <a:avLst/>
                </a:prstGeom>
                <a:solidFill>
                  <a:srgbClr val="E1E400"/>
                </a:solidFill>
                <a:ln w="9525">
                  <a:noFill/>
                  <a:round/>
                  <a:headEnd/>
                  <a:tailEnd/>
                </a:ln>
              </p:spPr>
              <p:txBody>
                <a:bodyPr/>
                <a:lstStyle/>
                <a:p>
                  <a:endParaRPr lang="el-GR"/>
                </a:p>
              </p:txBody>
            </p:sp>
            <p:sp>
              <p:nvSpPr>
                <p:cNvPr id="1073" name="Oval 926"/>
                <p:cNvSpPr>
                  <a:spLocks noChangeArrowheads="1"/>
                </p:cNvSpPr>
                <p:nvPr/>
              </p:nvSpPr>
              <p:spPr bwMode="auto">
                <a:xfrm>
                  <a:off x="1986" y="3988"/>
                  <a:ext cx="150" cy="180"/>
                </a:xfrm>
                <a:prstGeom prst="ellipse">
                  <a:avLst/>
                </a:prstGeom>
                <a:solidFill>
                  <a:srgbClr val="E1E400"/>
                </a:solidFill>
                <a:ln w="9525">
                  <a:noFill/>
                  <a:round/>
                  <a:headEnd/>
                  <a:tailEnd/>
                </a:ln>
              </p:spPr>
              <p:txBody>
                <a:bodyPr/>
                <a:lstStyle/>
                <a:p>
                  <a:endParaRPr lang="el-GR"/>
                </a:p>
              </p:txBody>
            </p:sp>
            <p:sp>
              <p:nvSpPr>
                <p:cNvPr id="1074" name="Oval 927"/>
                <p:cNvSpPr>
                  <a:spLocks noChangeArrowheads="1"/>
                </p:cNvSpPr>
                <p:nvPr/>
              </p:nvSpPr>
              <p:spPr bwMode="auto">
                <a:xfrm>
                  <a:off x="1988" y="3992"/>
                  <a:ext cx="146" cy="172"/>
                </a:xfrm>
                <a:prstGeom prst="ellipse">
                  <a:avLst/>
                </a:prstGeom>
                <a:solidFill>
                  <a:srgbClr val="E1E400"/>
                </a:solidFill>
                <a:ln w="9525">
                  <a:noFill/>
                  <a:round/>
                  <a:headEnd/>
                  <a:tailEnd/>
                </a:ln>
              </p:spPr>
              <p:txBody>
                <a:bodyPr/>
                <a:lstStyle/>
                <a:p>
                  <a:endParaRPr lang="el-GR"/>
                </a:p>
              </p:txBody>
            </p:sp>
            <p:sp>
              <p:nvSpPr>
                <p:cNvPr id="1075" name="Oval 928"/>
                <p:cNvSpPr>
                  <a:spLocks noChangeArrowheads="1"/>
                </p:cNvSpPr>
                <p:nvPr/>
              </p:nvSpPr>
              <p:spPr bwMode="auto">
                <a:xfrm>
                  <a:off x="1992" y="3996"/>
                  <a:ext cx="138" cy="164"/>
                </a:xfrm>
                <a:prstGeom prst="ellipse">
                  <a:avLst/>
                </a:prstGeom>
                <a:solidFill>
                  <a:srgbClr val="E2E500"/>
                </a:solidFill>
                <a:ln w="9525">
                  <a:noFill/>
                  <a:round/>
                  <a:headEnd/>
                  <a:tailEnd/>
                </a:ln>
              </p:spPr>
              <p:txBody>
                <a:bodyPr/>
                <a:lstStyle/>
                <a:p>
                  <a:endParaRPr lang="el-GR"/>
                </a:p>
              </p:txBody>
            </p:sp>
            <p:sp>
              <p:nvSpPr>
                <p:cNvPr id="1076" name="Oval 929"/>
                <p:cNvSpPr>
                  <a:spLocks noChangeArrowheads="1"/>
                </p:cNvSpPr>
                <p:nvPr/>
              </p:nvSpPr>
              <p:spPr bwMode="auto">
                <a:xfrm>
                  <a:off x="1994" y="4000"/>
                  <a:ext cx="134" cy="156"/>
                </a:xfrm>
                <a:prstGeom prst="ellipse">
                  <a:avLst/>
                </a:prstGeom>
                <a:solidFill>
                  <a:srgbClr val="E2E500"/>
                </a:solidFill>
                <a:ln w="9525">
                  <a:noFill/>
                  <a:round/>
                  <a:headEnd/>
                  <a:tailEnd/>
                </a:ln>
              </p:spPr>
              <p:txBody>
                <a:bodyPr/>
                <a:lstStyle/>
                <a:p>
                  <a:endParaRPr lang="el-GR"/>
                </a:p>
              </p:txBody>
            </p:sp>
            <p:sp>
              <p:nvSpPr>
                <p:cNvPr id="1077" name="Oval 930"/>
                <p:cNvSpPr>
                  <a:spLocks noChangeArrowheads="1"/>
                </p:cNvSpPr>
                <p:nvPr/>
              </p:nvSpPr>
              <p:spPr bwMode="auto">
                <a:xfrm>
                  <a:off x="1998" y="4004"/>
                  <a:ext cx="126" cy="148"/>
                </a:xfrm>
                <a:prstGeom prst="ellipse">
                  <a:avLst/>
                </a:prstGeom>
                <a:solidFill>
                  <a:srgbClr val="E3E600"/>
                </a:solidFill>
                <a:ln w="9525">
                  <a:noFill/>
                  <a:round/>
                  <a:headEnd/>
                  <a:tailEnd/>
                </a:ln>
              </p:spPr>
              <p:txBody>
                <a:bodyPr/>
                <a:lstStyle/>
                <a:p>
                  <a:endParaRPr lang="el-GR"/>
                </a:p>
              </p:txBody>
            </p:sp>
            <p:sp>
              <p:nvSpPr>
                <p:cNvPr id="1078" name="Oval 931"/>
                <p:cNvSpPr>
                  <a:spLocks noChangeArrowheads="1"/>
                </p:cNvSpPr>
                <p:nvPr/>
              </p:nvSpPr>
              <p:spPr bwMode="auto">
                <a:xfrm>
                  <a:off x="2002" y="4006"/>
                  <a:ext cx="120" cy="144"/>
                </a:xfrm>
                <a:prstGeom prst="ellipse">
                  <a:avLst/>
                </a:prstGeom>
                <a:solidFill>
                  <a:srgbClr val="E4E700"/>
                </a:solidFill>
                <a:ln w="9525">
                  <a:noFill/>
                  <a:round/>
                  <a:headEnd/>
                  <a:tailEnd/>
                </a:ln>
              </p:spPr>
              <p:txBody>
                <a:bodyPr/>
                <a:lstStyle/>
                <a:p>
                  <a:endParaRPr lang="el-GR"/>
                </a:p>
              </p:txBody>
            </p:sp>
            <p:sp>
              <p:nvSpPr>
                <p:cNvPr id="1079" name="Oval 932"/>
                <p:cNvSpPr>
                  <a:spLocks noChangeArrowheads="1"/>
                </p:cNvSpPr>
                <p:nvPr/>
              </p:nvSpPr>
              <p:spPr bwMode="auto">
                <a:xfrm>
                  <a:off x="2004" y="4010"/>
                  <a:ext cx="116" cy="136"/>
                </a:xfrm>
                <a:prstGeom prst="ellipse">
                  <a:avLst/>
                </a:prstGeom>
                <a:solidFill>
                  <a:srgbClr val="E5E800"/>
                </a:solidFill>
                <a:ln w="9525">
                  <a:noFill/>
                  <a:round/>
                  <a:headEnd/>
                  <a:tailEnd/>
                </a:ln>
              </p:spPr>
              <p:txBody>
                <a:bodyPr/>
                <a:lstStyle/>
                <a:p>
                  <a:endParaRPr lang="el-GR"/>
                </a:p>
              </p:txBody>
            </p:sp>
            <p:sp>
              <p:nvSpPr>
                <p:cNvPr id="1080" name="Oval 933"/>
                <p:cNvSpPr>
                  <a:spLocks noChangeArrowheads="1"/>
                </p:cNvSpPr>
                <p:nvPr/>
              </p:nvSpPr>
              <p:spPr bwMode="auto">
                <a:xfrm>
                  <a:off x="2008" y="4014"/>
                  <a:ext cx="108" cy="130"/>
                </a:xfrm>
                <a:prstGeom prst="ellipse">
                  <a:avLst/>
                </a:prstGeom>
                <a:solidFill>
                  <a:srgbClr val="E6E900"/>
                </a:solidFill>
                <a:ln w="9525">
                  <a:noFill/>
                  <a:round/>
                  <a:headEnd/>
                  <a:tailEnd/>
                </a:ln>
              </p:spPr>
              <p:txBody>
                <a:bodyPr/>
                <a:lstStyle/>
                <a:p>
                  <a:endParaRPr lang="el-GR"/>
                </a:p>
              </p:txBody>
            </p:sp>
            <p:sp>
              <p:nvSpPr>
                <p:cNvPr id="1081" name="Oval 934"/>
                <p:cNvSpPr>
                  <a:spLocks noChangeArrowheads="1"/>
                </p:cNvSpPr>
                <p:nvPr/>
              </p:nvSpPr>
              <p:spPr bwMode="auto">
                <a:xfrm>
                  <a:off x="2010" y="4018"/>
                  <a:ext cx="104" cy="122"/>
                </a:xfrm>
                <a:prstGeom prst="ellipse">
                  <a:avLst/>
                </a:prstGeom>
                <a:solidFill>
                  <a:srgbClr val="E8EB00"/>
                </a:solidFill>
                <a:ln w="9525">
                  <a:noFill/>
                  <a:round/>
                  <a:headEnd/>
                  <a:tailEnd/>
                </a:ln>
              </p:spPr>
              <p:txBody>
                <a:bodyPr/>
                <a:lstStyle/>
                <a:p>
                  <a:endParaRPr lang="el-GR"/>
                </a:p>
              </p:txBody>
            </p:sp>
            <p:sp>
              <p:nvSpPr>
                <p:cNvPr id="1082" name="Oval 935"/>
                <p:cNvSpPr>
                  <a:spLocks noChangeArrowheads="1"/>
                </p:cNvSpPr>
                <p:nvPr/>
              </p:nvSpPr>
              <p:spPr bwMode="auto">
                <a:xfrm>
                  <a:off x="2014" y="4022"/>
                  <a:ext cx="96" cy="114"/>
                </a:xfrm>
                <a:prstGeom prst="ellipse">
                  <a:avLst/>
                </a:prstGeom>
                <a:solidFill>
                  <a:srgbClr val="E9EC00"/>
                </a:solidFill>
                <a:ln w="9525">
                  <a:noFill/>
                  <a:round/>
                  <a:headEnd/>
                  <a:tailEnd/>
                </a:ln>
              </p:spPr>
              <p:txBody>
                <a:bodyPr/>
                <a:lstStyle/>
                <a:p>
                  <a:endParaRPr lang="el-GR"/>
                </a:p>
              </p:txBody>
            </p:sp>
            <p:sp>
              <p:nvSpPr>
                <p:cNvPr id="1083" name="Oval 936"/>
                <p:cNvSpPr>
                  <a:spLocks noChangeArrowheads="1"/>
                </p:cNvSpPr>
                <p:nvPr/>
              </p:nvSpPr>
              <p:spPr bwMode="auto">
                <a:xfrm>
                  <a:off x="2016" y="4026"/>
                  <a:ext cx="92" cy="106"/>
                </a:xfrm>
                <a:prstGeom prst="ellipse">
                  <a:avLst/>
                </a:prstGeom>
                <a:solidFill>
                  <a:srgbClr val="EBEE00"/>
                </a:solidFill>
                <a:ln w="9525">
                  <a:noFill/>
                  <a:round/>
                  <a:headEnd/>
                  <a:tailEnd/>
                </a:ln>
              </p:spPr>
              <p:txBody>
                <a:bodyPr/>
                <a:lstStyle/>
                <a:p>
                  <a:endParaRPr lang="el-GR"/>
                </a:p>
              </p:txBody>
            </p:sp>
            <p:sp>
              <p:nvSpPr>
                <p:cNvPr id="1084" name="Oval 937"/>
                <p:cNvSpPr>
                  <a:spLocks noChangeArrowheads="1"/>
                </p:cNvSpPr>
                <p:nvPr/>
              </p:nvSpPr>
              <p:spPr bwMode="auto">
                <a:xfrm>
                  <a:off x="2020" y="4030"/>
                  <a:ext cx="84" cy="98"/>
                </a:xfrm>
                <a:prstGeom prst="ellipse">
                  <a:avLst/>
                </a:prstGeom>
                <a:solidFill>
                  <a:srgbClr val="EDF000"/>
                </a:solidFill>
                <a:ln w="9525">
                  <a:noFill/>
                  <a:round/>
                  <a:headEnd/>
                  <a:tailEnd/>
                </a:ln>
              </p:spPr>
              <p:txBody>
                <a:bodyPr/>
                <a:lstStyle/>
                <a:p>
                  <a:endParaRPr lang="el-GR"/>
                </a:p>
              </p:txBody>
            </p:sp>
            <p:sp>
              <p:nvSpPr>
                <p:cNvPr id="1085" name="Oval 938"/>
                <p:cNvSpPr>
                  <a:spLocks noChangeArrowheads="1"/>
                </p:cNvSpPr>
                <p:nvPr/>
              </p:nvSpPr>
              <p:spPr bwMode="auto">
                <a:xfrm>
                  <a:off x="2024" y="4032"/>
                  <a:ext cx="76" cy="92"/>
                </a:xfrm>
                <a:prstGeom prst="ellipse">
                  <a:avLst/>
                </a:prstGeom>
                <a:solidFill>
                  <a:srgbClr val="EEF100"/>
                </a:solidFill>
                <a:ln w="9525">
                  <a:noFill/>
                  <a:round/>
                  <a:headEnd/>
                  <a:tailEnd/>
                </a:ln>
              </p:spPr>
              <p:txBody>
                <a:bodyPr/>
                <a:lstStyle/>
                <a:p>
                  <a:endParaRPr lang="el-GR"/>
                </a:p>
              </p:txBody>
            </p:sp>
            <p:sp>
              <p:nvSpPr>
                <p:cNvPr id="1086" name="Oval 939"/>
                <p:cNvSpPr>
                  <a:spLocks noChangeArrowheads="1"/>
                </p:cNvSpPr>
                <p:nvPr/>
              </p:nvSpPr>
              <p:spPr bwMode="auto">
                <a:xfrm>
                  <a:off x="2026" y="4036"/>
                  <a:ext cx="72" cy="84"/>
                </a:xfrm>
                <a:prstGeom prst="ellipse">
                  <a:avLst/>
                </a:prstGeom>
                <a:solidFill>
                  <a:srgbClr val="F0F300"/>
                </a:solidFill>
                <a:ln w="9525">
                  <a:noFill/>
                  <a:round/>
                  <a:headEnd/>
                  <a:tailEnd/>
                </a:ln>
              </p:spPr>
              <p:txBody>
                <a:bodyPr/>
                <a:lstStyle/>
                <a:p>
                  <a:endParaRPr lang="el-GR"/>
                </a:p>
              </p:txBody>
            </p:sp>
            <p:sp>
              <p:nvSpPr>
                <p:cNvPr id="1087" name="Oval 940"/>
                <p:cNvSpPr>
                  <a:spLocks noChangeArrowheads="1"/>
                </p:cNvSpPr>
                <p:nvPr/>
              </p:nvSpPr>
              <p:spPr bwMode="auto">
                <a:xfrm>
                  <a:off x="2030" y="4040"/>
                  <a:ext cx="64" cy="76"/>
                </a:xfrm>
                <a:prstGeom prst="ellipse">
                  <a:avLst/>
                </a:prstGeom>
                <a:solidFill>
                  <a:srgbClr val="F1F400"/>
                </a:solidFill>
                <a:ln w="9525">
                  <a:noFill/>
                  <a:round/>
                  <a:headEnd/>
                  <a:tailEnd/>
                </a:ln>
              </p:spPr>
              <p:txBody>
                <a:bodyPr/>
                <a:lstStyle/>
                <a:p>
                  <a:endParaRPr lang="el-GR"/>
                </a:p>
              </p:txBody>
            </p:sp>
            <p:sp>
              <p:nvSpPr>
                <p:cNvPr id="1088" name="Oval 941"/>
                <p:cNvSpPr>
                  <a:spLocks noChangeArrowheads="1"/>
                </p:cNvSpPr>
                <p:nvPr/>
              </p:nvSpPr>
              <p:spPr bwMode="auto">
                <a:xfrm>
                  <a:off x="2032" y="4044"/>
                  <a:ext cx="60" cy="68"/>
                </a:xfrm>
                <a:prstGeom prst="ellipse">
                  <a:avLst/>
                </a:prstGeom>
                <a:solidFill>
                  <a:srgbClr val="F3F600"/>
                </a:solidFill>
                <a:ln w="9525">
                  <a:noFill/>
                  <a:round/>
                  <a:headEnd/>
                  <a:tailEnd/>
                </a:ln>
              </p:spPr>
              <p:txBody>
                <a:bodyPr/>
                <a:lstStyle/>
                <a:p>
                  <a:endParaRPr lang="el-GR"/>
                </a:p>
              </p:txBody>
            </p:sp>
            <p:sp>
              <p:nvSpPr>
                <p:cNvPr id="1089" name="Oval 942"/>
                <p:cNvSpPr>
                  <a:spLocks noChangeArrowheads="1"/>
                </p:cNvSpPr>
                <p:nvPr/>
              </p:nvSpPr>
              <p:spPr bwMode="auto">
                <a:xfrm>
                  <a:off x="2036" y="4048"/>
                  <a:ext cx="52" cy="62"/>
                </a:xfrm>
                <a:prstGeom prst="ellipse">
                  <a:avLst/>
                </a:prstGeom>
                <a:solidFill>
                  <a:srgbClr val="F4F700"/>
                </a:solidFill>
                <a:ln w="9525">
                  <a:noFill/>
                  <a:round/>
                  <a:headEnd/>
                  <a:tailEnd/>
                </a:ln>
              </p:spPr>
              <p:txBody>
                <a:bodyPr/>
                <a:lstStyle/>
                <a:p>
                  <a:endParaRPr lang="el-GR"/>
                </a:p>
              </p:txBody>
            </p:sp>
            <p:sp>
              <p:nvSpPr>
                <p:cNvPr id="1090" name="Oval 943"/>
                <p:cNvSpPr>
                  <a:spLocks noChangeArrowheads="1"/>
                </p:cNvSpPr>
                <p:nvPr/>
              </p:nvSpPr>
              <p:spPr bwMode="auto">
                <a:xfrm>
                  <a:off x="2038" y="4052"/>
                  <a:ext cx="48" cy="54"/>
                </a:xfrm>
                <a:prstGeom prst="ellipse">
                  <a:avLst/>
                </a:prstGeom>
                <a:solidFill>
                  <a:srgbClr val="F5F800"/>
                </a:solidFill>
                <a:ln w="9525">
                  <a:noFill/>
                  <a:round/>
                  <a:headEnd/>
                  <a:tailEnd/>
                </a:ln>
              </p:spPr>
              <p:txBody>
                <a:bodyPr/>
                <a:lstStyle/>
                <a:p>
                  <a:endParaRPr lang="el-GR"/>
                </a:p>
              </p:txBody>
            </p:sp>
            <p:sp>
              <p:nvSpPr>
                <p:cNvPr id="1091" name="Oval 944"/>
                <p:cNvSpPr>
                  <a:spLocks noChangeArrowheads="1"/>
                </p:cNvSpPr>
                <p:nvPr/>
              </p:nvSpPr>
              <p:spPr bwMode="auto">
                <a:xfrm>
                  <a:off x="2042" y="4054"/>
                  <a:ext cx="42" cy="50"/>
                </a:xfrm>
                <a:prstGeom prst="ellipse">
                  <a:avLst/>
                </a:prstGeom>
                <a:solidFill>
                  <a:srgbClr val="F6F900"/>
                </a:solidFill>
                <a:ln w="9525">
                  <a:noFill/>
                  <a:round/>
                  <a:headEnd/>
                  <a:tailEnd/>
                </a:ln>
              </p:spPr>
              <p:txBody>
                <a:bodyPr/>
                <a:lstStyle/>
                <a:p>
                  <a:endParaRPr lang="el-GR"/>
                </a:p>
              </p:txBody>
            </p:sp>
            <p:sp>
              <p:nvSpPr>
                <p:cNvPr id="1092" name="Oval 945"/>
                <p:cNvSpPr>
                  <a:spLocks noChangeArrowheads="1"/>
                </p:cNvSpPr>
                <p:nvPr/>
              </p:nvSpPr>
              <p:spPr bwMode="auto">
                <a:xfrm>
                  <a:off x="2046" y="4058"/>
                  <a:ext cx="34" cy="42"/>
                </a:xfrm>
                <a:prstGeom prst="ellipse">
                  <a:avLst/>
                </a:prstGeom>
                <a:solidFill>
                  <a:srgbClr val="F7FA00"/>
                </a:solidFill>
                <a:ln w="9525">
                  <a:noFill/>
                  <a:round/>
                  <a:headEnd/>
                  <a:tailEnd/>
                </a:ln>
              </p:spPr>
              <p:txBody>
                <a:bodyPr/>
                <a:lstStyle/>
                <a:p>
                  <a:endParaRPr lang="el-GR"/>
                </a:p>
              </p:txBody>
            </p:sp>
            <p:sp>
              <p:nvSpPr>
                <p:cNvPr id="1093" name="Oval 946"/>
                <p:cNvSpPr>
                  <a:spLocks noChangeArrowheads="1"/>
                </p:cNvSpPr>
                <p:nvPr/>
              </p:nvSpPr>
              <p:spPr bwMode="auto">
                <a:xfrm>
                  <a:off x="2048" y="4062"/>
                  <a:ext cx="30" cy="34"/>
                </a:xfrm>
                <a:prstGeom prst="ellipse">
                  <a:avLst/>
                </a:prstGeom>
                <a:solidFill>
                  <a:srgbClr val="F8FB00"/>
                </a:solidFill>
                <a:ln w="9525">
                  <a:noFill/>
                  <a:round/>
                  <a:headEnd/>
                  <a:tailEnd/>
                </a:ln>
              </p:spPr>
              <p:txBody>
                <a:bodyPr/>
                <a:lstStyle/>
                <a:p>
                  <a:endParaRPr lang="el-GR"/>
                </a:p>
              </p:txBody>
            </p:sp>
            <p:sp>
              <p:nvSpPr>
                <p:cNvPr id="1094" name="Oval 947"/>
                <p:cNvSpPr>
                  <a:spLocks noChangeArrowheads="1"/>
                </p:cNvSpPr>
                <p:nvPr/>
              </p:nvSpPr>
              <p:spPr bwMode="auto">
                <a:xfrm>
                  <a:off x="2052" y="4066"/>
                  <a:ext cx="22" cy="26"/>
                </a:xfrm>
                <a:prstGeom prst="ellipse">
                  <a:avLst/>
                </a:prstGeom>
                <a:solidFill>
                  <a:srgbClr val="F8FB00"/>
                </a:solidFill>
                <a:ln w="9525">
                  <a:noFill/>
                  <a:round/>
                  <a:headEnd/>
                  <a:tailEnd/>
                </a:ln>
              </p:spPr>
              <p:txBody>
                <a:bodyPr/>
                <a:lstStyle/>
                <a:p>
                  <a:endParaRPr lang="el-GR"/>
                </a:p>
              </p:txBody>
            </p:sp>
            <p:sp>
              <p:nvSpPr>
                <p:cNvPr id="1095" name="Oval 948"/>
                <p:cNvSpPr>
                  <a:spLocks noChangeArrowheads="1"/>
                </p:cNvSpPr>
                <p:nvPr/>
              </p:nvSpPr>
              <p:spPr bwMode="auto">
                <a:xfrm>
                  <a:off x="2054" y="4070"/>
                  <a:ext cx="18" cy="18"/>
                </a:xfrm>
                <a:prstGeom prst="ellipse">
                  <a:avLst/>
                </a:prstGeom>
                <a:solidFill>
                  <a:srgbClr val="F9FC00"/>
                </a:solidFill>
                <a:ln w="9525">
                  <a:noFill/>
                  <a:round/>
                  <a:headEnd/>
                  <a:tailEnd/>
                </a:ln>
              </p:spPr>
              <p:txBody>
                <a:bodyPr/>
                <a:lstStyle/>
                <a:p>
                  <a:endParaRPr lang="el-GR"/>
                </a:p>
              </p:txBody>
            </p:sp>
            <p:sp>
              <p:nvSpPr>
                <p:cNvPr id="1096" name="Oval 949"/>
                <p:cNvSpPr>
                  <a:spLocks noChangeArrowheads="1"/>
                </p:cNvSpPr>
                <p:nvPr/>
              </p:nvSpPr>
              <p:spPr bwMode="auto">
                <a:xfrm>
                  <a:off x="2058" y="4074"/>
                  <a:ext cx="10" cy="10"/>
                </a:xfrm>
                <a:prstGeom prst="ellipse">
                  <a:avLst/>
                </a:prstGeom>
                <a:solidFill>
                  <a:srgbClr val="F9FC00"/>
                </a:solidFill>
                <a:ln w="9525">
                  <a:noFill/>
                  <a:round/>
                  <a:headEnd/>
                  <a:tailEnd/>
                </a:ln>
              </p:spPr>
              <p:txBody>
                <a:bodyPr/>
                <a:lstStyle/>
                <a:p>
                  <a:endParaRPr lang="el-GR"/>
                </a:p>
              </p:txBody>
            </p:sp>
          </p:grpSp>
          <p:sp>
            <p:nvSpPr>
              <p:cNvPr id="1071" name="Oval 950"/>
              <p:cNvSpPr>
                <a:spLocks noChangeArrowheads="1"/>
              </p:cNvSpPr>
              <p:nvPr/>
            </p:nvSpPr>
            <p:spPr bwMode="auto">
              <a:xfrm>
                <a:off x="1984" y="3986"/>
                <a:ext cx="154" cy="184"/>
              </a:xfrm>
              <a:prstGeom prst="ellipse">
                <a:avLst/>
              </a:prstGeom>
              <a:noFill/>
              <a:ln w="12700">
                <a:solidFill>
                  <a:srgbClr val="000000"/>
                </a:solidFill>
                <a:round/>
                <a:headEnd/>
                <a:tailEnd/>
              </a:ln>
            </p:spPr>
            <p:txBody>
              <a:bodyPr/>
              <a:lstStyle/>
              <a:p>
                <a:endParaRPr lang="el-GR"/>
              </a:p>
            </p:txBody>
          </p:sp>
        </p:grpSp>
        <p:grpSp>
          <p:nvGrpSpPr>
            <p:cNvPr id="753" name="Group 951"/>
            <p:cNvGrpSpPr>
              <a:grpSpLocks/>
            </p:cNvGrpSpPr>
            <p:nvPr/>
          </p:nvGrpSpPr>
          <p:grpSpPr bwMode="auto">
            <a:xfrm>
              <a:off x="620" y="2970"/>
              <a:ext cx="84" cy="98"/>
              <a:chOff x="620" y="2970"/>
              <a:chExt cx="84" cy="98"/>
            </a:xfrm>
          </p:grpSpPr>
          <p:grpSp>
            <p:nvGrpSpPr>
              <p:cNvPr id="1044" name="Group 952"/>
              <p:cNvGrpSpPr>
                <a:grpSpLocks/>
              </p:cNvGrpSpPr>
              <p:nvPr/>
            </p:nvGrpSpPr>
            <p:grpSpPr bwMode="auto">
              <a:xfrm>
                <a:off x="620" y="2970"/>
                <a:ext cx="84" cy="98"/>
                <a:chOff x="620" y="2970"/>
                <a:chExt cx="84" cy="98"/>
              </a:xfrm>
            </p:grpSpPr>
            <p:sp>
              <p:nvSpPr>
                <p:cNvPr id="1046" name="Oval 953"/>
                <p:cNvSpPr>
                  <a:spLocks noChangeArrowheads="1"/>
                </p:cNvSpPr>
                <p:nvPr/>
              </p:nvSpPr>
              <p:spPr bwMode="auto">
                <a:xfrm>
                  <a:off x="620" y="2970"/>
                  <a:ext cx="84" cy="98"/>
                </a:xfrm>
                <a:prstGeom prst="ellipse">
                  <a:avLst/>
                </a:prstGeom>
                <a:solidFill>
                  <a:srgbClr val="E1E400"/>
                </a:solidFill>
                <a:ln w="9525">
                  <a:noFill/>
                  <a:round/>
                  <a:headEnd/>
                  <a:tailEnd/>
                </a:ln>
              </p:spPr>
              <p:txBody>
                <a:bodyPr/>
                <a:lstStyle/>
                <a:p>
                  <a:endParaRPr lang="el-GR"/>
                </a:p>
              </p:txBody>
            </p:sp>
            <p:sp>
              <p:nvSpPr>
                <p:cNvPr id="1047" name="Oval 954"/>
                <p:cNvSpPr>
                  <a:spLocks noChangeArrowheads="1"/>
                </p:cNvSpPr>
                <p:nvPr/>
              </p:nvSpPr>
              <p:spPr bwMode="auto">
                <a:xfrm>
                  <a:off x="622" y="2974"/>
                  <a:ext cx="80" cy="90"/>
                </a:xfrm>
                <a:prstGeom prst="ellipse">
                  <a:avLst/>
                </a:prstGeom>
                <a:solidFill>
                  <a:srgbClr val="E1E400"/>
                </a:solidFill>
                <a:ln w="9525">
                  <a:noFill/>
                  <a:round/>
                  <a:headEnd/>
                  <a:tailEnd/>
                </a:ln>
              </p:spPr>
              <p:txBody>
                <a:bodyPr/>
                <a:lstStyle/>
                <a:p>
                  <a:endParaRPr lang="el-GR"/>
                </a:p>
              </p:txBody>
            </p:sp>
            <p:sp>
              <p:nvSpPr>
                <p:cNvPr id="1048" name="Oval 955"/>
                <p:cNvSpPr>
                  <a:spLocks noChangeArrowheads="1"/>
                </p:cNvSpPr>
                <p:nvPr/>
              </p:nvSpPr>
              <p:spPr bwMode="auto">
                <a:xfrm>
                  <a:off x="624" y="2976"/>
                  <a:ext cx="76" cy="86"/>
                </a:xfrm>
                <a:prstGeom prst="ellipse">
                  <a:avLst/>
                </a:prstGeom>
                <a:solidFill>
                  <a:srgbClr val="E1E400"/>
                </a:solidFill>
                <a:ln w="9525">
                  <a:noFill/>
                  <a:round/>
                  <a:headEnd/>
                  <a:tailEnd/>
                </a:ln>
              </p:spPr>
              <p:txBody>
                <a:bodyPr/>
                <a:lstStyle/>
                <a:p>
                  <a:endParaRPr lang="el-GR"/>
                </a:p>
              </p:txBody>
            </p:sp>
            <p:sp>
              <p:nvSpPr>
                <p:cNvPr id="1049" name="Oval 956"/>
                <p:cNvSpPr>
                  <a:spLocks noChangeArrowheads="1"/>
                </p:cNvSpPr>
                <p:nvPr/>
              </p:nvSpPr>
              <p:spPr bwMode="auto">
                <a:xfrm>
                  <a:off x="626" y="2978"/>
                  <a:ext cx="72" cy="82"/>
                </a:xfrm>
                <a:prstGeom prst="ellipse">
                  <a:avLst/>
                </a:prstGeom>
                <a:solidFill>
                  <a:srgbClr val="E2E500"/>
                </a:solidFill>
                <a:ln w="9525">
                  <a:noFill/>
                  <a:round/>
                  <a:headEnd/>
                  <a:tailEnd/>
                </a:ln>
              </p:spPr>
              <p:txBody>
                <a:bodyPr/>
                <a:lstStyle/>
                <a:p>
                  <a:endParaRPr lang="el-GR"/>
                </a:p>
              </p:txBody>
            </p:sp>
            <p:sp>
              <p:nvSpPr>
                <p:cNvPr id="1050" name="Oval 957"/>
                <p:cNvSpPr>
                  <a:spLocks noChangeArrowheads="1"/>
                </p:cNvSpPr>
                <p:nvPr/>
              </p:nvSpPr>
              <p:spPr bwMode="auto">
                <a:xfrm>
                  <a:off x="628" y="2980"/>
                  <a:ext cx="68" cy="78"/>
                </a:xfrm>
                <a:prstGeom prst="ellipse">
                  <a:avLst/>
                </a:prstGeom>
                <a:solidFill>
                  <a:srgbClr val="E3E600"/>
                </a:solidFill>
                <a:ln w="9525">
                  <a:noFill/>
                  <a:round/>
                  <a:headEnd/>
                  <a:tailEnd/>
                </a:ln>
              </p:spPr>
              <p:txBody>
                <a:bodyPr/>
                <a:lstStyle/>
                <a:p>
                  <a:endParaRPr lang="el-GR"/>
                </a:p>
              </p:txBody>
            </p:sp>
            <p:sp>
              <p:nvSpPr>
                <p:cNvPr id="1051" name="Oval 958"/>
                <p:cNvSpPr>
                  <a:spLocks noChangeArrowheads="1"/>
                </p:cNvSpPr>
                <p:nvPr/>
              </p:nvSpPr>
              <p:spPr bwMode="auto">
                <a:xfrm>
                  <a:off x="630" y="2982"/>
                  <a:ext cx="64" cy="74"/>
                </a:xfrm>
                <a:prstGeom prst="ellipse">
                  <a:avLst/>
                </a:prstGeom>
                <a:solidFill>
                  <a:srgbClr val="E3E600"/>
                </a:solidFill>
                <a:ln w="9525">
                  <a:noFill/>
                  <a:round/>
                  <a:headEnd/>
                  <a:tailEnd/>
                </a:ln>
              </p:spPr>
              <p:txBody>
                <a:bodyPr/>
                <a:lstStyle/>
                <a:p>
                  <a:endParaRPr lang="el-GR"/>
                </a:p>
              </p:txBody>
            </p:sp>
            <p:sp>
              <p:nvSpPr>
                <p:cNvPr id="1052" name="Oval 959"/>
                <p:cNvSpPr>
                  <a:spLocks noChangeArrowheads="1"/>
                </p:cNvSpPr>
                <p:nvPr/>
              </p:nvSpPr>
              <p:spPr bwMode="auto">
                <a:xfrm>
                  <a:off x="630" y="2984"/>
                  <a:ext cx="64" cy="72"/>
                </a:xfrm>
                <a:prstGeom prst="ellipse">
                  <a:avLst/>
                </a:prstGeom>
                <a:solidFill>
                  <a:srgbClr val="E4E700"/>
                </a:solidFill>
                <a:ln w="9525">
                  <a:noFill/>
                  <a:round/>
                  <a:headEnd/>
                  <a:tailEnd/>
                </a:ln>
              </p:spPr>
              <p:txBody>
                <a:bodyPr/>
                <a:lstStyle/>
                <a:p>
                  <a:endParaRPr lang="el-GR"/>
                </a:p>
              </p:txBody>
            </p:sp>
            <p:sp>
              <p:nvSpPr>
                <p:cNvPr id="1053" name="Oval 960"/>
                <p:cNvSpPr>
                  <a:spLocks noChangeArrowheads="1"/>
                </p:cNvSpPr>
                <p:nvPr/>
              </p:nvSpPr>
              <p:spPr bwMode="auto">
                <a:xfrm>
                  <a:off x="632" y="2986"/>
                  <a:ext cx="60" cy="68"/>
                </a:xfrm>
                <a:prstGeom prst="ellipse">
                  <a:avLst/>
                </a:prstGeom>
                <a:solidFill>
                  <a:srgbClr val="E6E900"/>
                </a:solidFill>
                <a:ln w="9525">
                  <a:noFill/>
                  <a:round/>
                  <a:headEnd/>
                  <a:tailEnd/>
                </a:ln>
              </p:spPr>
              <p:txBody>
                <a:bodyPr/>
                <a:lstStyle/>
                <a:p>
                  <a:endParaRPr lang="el-GR"/>
                </a:p>
              </p:txBody>
            </p:sp>
            <p:sp>
              <p:nvSpPr>
                <p:cNvPr id="1054" name="Oval 961"/>
                <p:cNvSpPr>
                  <a:spLocks noChangeArrowheads="1"/>
                </p:cNvSpPr>
                <p:nvPr/>
              </p:nvSpPr>
              <p:spPr bwMode="auto">
                <a:xfrm>
                  <a:off x="634" y="2988"/>
                  <a:ext cx="58" cy="64"/>
                </a:xfrm>
                <a:prstGeom prst="ellipse">
                  <a:avLst/>
                </a:prstGeom>
                <a:solidFill>
                  <a:srgbClr val="E7EA00"/>
                </a:solidFill>
                <a:ln w="9525">
                  <a:noFill/>
                  <a:round/>
                  <a:headEnd/>
                  <a:tailEnd/>
                </a:ln>
              </p:spPr>
              <p:txBody>
                <a:bodyPr/>
                <a:lstStyle/>
                <a:p>
                  <a:endParaRPr lang="el-GR"/>
                </a:p>
              </p:txBody>
            </p:sp>
            <p:sp>
              <p:nvSpPr>
                <p:cNvPr id="1055" name="Oval 962"/>
                <p:cNvSpPr>
                  <a:spLocks noChangeArrowheads="1"/>
                </p:cNvSpPr>
                <p:nvPr/>
              </p:nvSpPr>
              <p:spPr bwMode="auto">
                <a:xfrm>
                  <a:off x="636" y="2990"/>
                  <a:ext cx="54" cy="60"/>
                </a:xfrm>
                <a:prstGeom prst="ellipse">
                  <a:avLst/>
                </a:prstGeom>
                <a:solidFill>
                  <a:srgbClr val="E8EB00"/>
                </a:solidFill>
                <a:ln w="9525">
                  <a:noFill/>
                  <a:round/>
                  <a:headEnd/>
                  <a:tailEnd/>
                </a:ln>
              </p:spPr>
              <p:txBody>
                <a:bodyPr/>
                <a:lstStyle/>
                <a:p>
                  <a:endParaRPr lang="el-GR"/>
                </a:p>
              </p:txBody>
            </p:sp>
            <p:sp>
              <p:nvSpPr>
                <p:cNvPr id="1056" name="Oval 963"/>
                <p:cNvSpPr>
                  <a:spLocks noChangeArrowheads="1"/>
                </p:cNvSpPr>
                <p:nvPr/>
              </p:nvSpPr>
              <p:spPr bwMode="auto">
                <a:xfrm>
                  <a:off x="638" y="2992"/>
                  <a:ext cx="50" cy="56"/>
                </a:xfrm>
                <a:prstGeom prst="ellipse">
                  <a:avLst/>
                </a:prstGeom>
                <a:solidFill>
                  <a:srgbClr val="EAED00"/>
                </a:solidFill>
                <a:ln w="9525">
                  <a:noFill/>
                  <a:round/>
                  <a:headEnd/>
                  <a:tailEnd/>
                </a:ln>
              </p:spPr>
              <p:txBody>
                <a:bodyPr/>
                <a:lstStyle/>
                <a:p>
                  <a:endParaRPr lang="el-GR"/>
                </a:p>
              </p:txBody>
            </p:sp>
            <p:sp>
              <p:nvSpPr>
                <p:cNvPr id="1057" name="Oval 964"/>
                <p:cNvSpPr>
                  <a:spLocks noChangeArrowheads="1"/>
                </p:cNvSpPr>
                <p:nvPr/>
              </p:nvSpPr>
              <p:spPr bwMode="auto">
                <a:xfrm>
                  <a:off x="640" y="2994"/>
                  <a:ext cx="46" cy="52"/>
                </a:xfrm>
                <a:prstGeom prst="ellipse">
                  <a:avLst/>
                </a:prstGeom>
                <a:solidFill>
                  <a:srgbClr val="ECEF00"/>
                </a:solidFill>
                <a:ln w="9525">
                  <a:noFill/>
                  <a:round/>
                  <a:headEnd/>
                  <a:tailEnd/>
                </a:ln>
              </p:spPr>
              <p:txBody>
                <a:bodyPr/>
                <a:lstStyle/>
                <a:p>
                  <a:endParaRPr lang="el-GR"/>
                </a:p>
              </p:txBody>
            </p:sp>
            <p:sp>
              <p:nvSpPr>
                <p:cNvPr id="1058" name="Oval 965"/>
                <p:cNvSpPr>
                  <a:spLocks noChangeArrowheads="1"/>
                </p:cNvSpPr>
                <p:nvPr/>
              </p:nvSpPr>
              <p:spPr bwMode="auto">
                <a:xfrm>
                  <a:off x="640" y="2996"/>
                  <a:ext cx="44" cy="48"/>
                </a:xfrm>
                <a:prstGeom prst="ellipse">
                  <a:avLst/>
                </a:prstGeom>
                <a:solidFill>
                  <a:srgbClr val="EDF000"/>
                </a:solidFill>
                <a:ln w="9525">
                  <a:noFill/>
                  <a:round/>
                  <a:headEnd/>
                  <a:tailEnd/>
                </a:ln>
              </p:spPr>
              <p:txBody>
                <a:bodyPr/>
                <a:lstStyle/>
                <a:p>
                  <a:endParaRPr lang="el-GR"/>
                </a:p>
              </p:txBody>
            </p:sp>
            <p:sp>
              <p:nvSpPr>
                <p:cNvPr id="1059" name="Oval 966"/>
                <p:cNvSpPr>
                  <a:spLocks noChangeArrowheads="1"/>
                </p:cNvSpPr>
                <p:nvPr/>
              </p:nvSpPr>
              <p:spPr bwMode="auto">
                <a:xfrm>
                  <a:off x="642" y="2998"/>
                  <a:ext cx="40" cy="44"/>
                </a:xfrm>
                <a:prstGeom prst="ellipse">
                  <a:avLst/>
                </a:prstGeom>
                <a:solidFill>
                  <a:srgbClr val="EFF200"/>
                </a:solidFill>
                <a:ln w="9525">
                  <a:noFill/>
                  <a:round/>
                  <a:headEnd/>
                  <a:tailEnd/>
                </a:ln>
              </p:spPr>
              <p:txBody>
                <a:bodyPr/>
                <a:lstStyle/>
                <a:p>
                  <a:endParaRPr lang="el-GR"/>
                </a:p>
              </p:txBody>
            </p:sp>
            <p:sp>
              <p:nvSpPr>
                <p:cNvPr id="1060" name="Oval 967"/>
                <p:cNvSpPr>
                  <a:spLocks noChangeArrowheads="1"/>
                </p:cNvSpPr>
                <p:nvPr/>
              </p:nvSpPr>
              <p:spPr bwMode="auto">
                <a:xfrm>
                  <a:off x="644" y="3000"/>
                  <a:ext cx="36" cy="40"/>
                </a:xfrm>
                <a:prstGeom prst="ellipse">
                  <a:avLst/>
                </a:prstGeom>
                <a:solidFill>
                  <a:srgbClr val="F1F400"/>
                </a:solidFill>
                <a:ln w="9525">
                  <a:noFill/>
                  <a:round/>
                  <a:headEnd/>
                  <a:tailEnd/>
                </a:ln>
              </p:spPr>
              <p:txBody>
                <a:bodyPr/>
                <a:lstStyle/>
                <a:p>
                  <a:endParaRPr lang="el-GR"/>
                </a:p>
              </p:txBody>
            </p:sp>
            <p:sp>
              <p:nvSpPr>
                <p:cNvPr id="1061" name="Oval 968"/>
                <p:cNvSpPr>
                  <a:spLocks noChangeArrowheads="1"/>
                </p:cNvSpPr>
                <p:nvPr/>
              </p:nvSpPr>
              <p:spPr bwMode="auto">
                <a:xfrm>
                  <a:off x="646" y="3002"/>
                  <a:ext cx="32" cy="36"/>
                </a:xfrm>
                <a:prstGeom prst="ellipse">
                  <a:avLst/>
                </a:prstGeom>
                <a:solidFill>
                  <a:srgbClr val="F2F500"/>
                </a:solidFill>
                <a:ln w="9525">
                  <a:noFill/>
                  <a:round/>
                  <a:headEnd/>
                  <a:tailEnd/>
                </a:ln>
              </p:spPr>
              <p:txBody>
                <a:bodyPr/>
                <a:lstStyle/>
                <a:p>
                  <a:endParaRPr lang="el-GR"/>
                </a:p>
              </p:txBody>
            </p:sp>
            <p:sp>
              <p:nvSpPr>
                <p:cNvPr id="1062" name="Oval 969"/>
                <p:cNvSpPr>
                  <a:spLocks noChangeArrowheads="1"/>
                </p:cNvSpPr>
                <p:nvPr/>
              </p:nvSpPr>
              <p:spPr bwMode="auto">
                <a:xfrm>
                  <a:off x="648" y="3004"/>
                  <a:ext cx="30" cy="32"/>
                </a:xfrm>
                <a:prstGeom prst="ellipse">
                  <a:avLst/>
                </a:prstGeom>
                <a:solidFill>
                  <a:srgbClr val="F3F600"/>
                </a:solidFill>
                <a:ln w="9525">
                  <a:noFill/>
                  <a:round/>
                  <a:headEnd/>
                  <a:tailEnd/>
                </a:ln>
              </p:spPr>
              <p:txBody>
                <a:bodyPr/>
                <a:lstStyle/>
                <a:p>
                  <a:endParaRPr lang="el-GR"/>
                </a:p>
              </p:txBody>
            </p:sp>
            <p:sp>
              <p:nvSpPr>
                <p:cNvPr id="1063" name="Oval 970"/>
                <p:cNvSpPr>
                  <a:spLocks noChangeArrowheads="1"/>
                </p:cNvSpPr>
                <p:nvPr/>
              </p:nvSpPr>
              <p:spPr bwMode="auto">
                <a:xfrm>
                  <a:off x="650" y="3006"/>
                  <a:ext cx="26" cy="28"/>
                </a:xfrm>
                <a:prstGeom prst="ellipse">
                  <a:avLst/>
                </a:prstGeom>
                <a:solidFill>
                  <a:srgbClr val="F5F800"/>
                </a:solidFill>
                <a:ln w="9525">
                  <a:noFill/>
                  <a:round/>
                  <a:headEnd/>
                  <a:tailEnd/>
                </a:ln>
              </p:spPr>
              <p:txBody>
                <a:bodyPr/>
                <a:lstStyle/>
                <a:p>
                  <a:endParaRPr lang="el-GR"/>
                </a:p>
              </p:txBody>
            </p:sp>
            <p:sp>
              <p:nvSpPr>
                <p:cNvPr id="1064" name="Oval 971"/>
                <p:cNvSpPr>
                  <a:spLocks noChangeArrowheads="1"/>
                </p:cNvSpPr>
                <p:nvPr/>
              </p:nvSpPr>
              <p:spPr bwMode="auto">
                <a:xfrm>
                  <a:off x="650" y="3008"/>
                  <a:ext cx="24" cy="26"/>
                </a:xfrm>
                <a:prstGeom prst="ellipse">
                  <a:avLst/>
                </a:prstGeom>
                <a:solidFill>
                  <a:srgbClr val="F6F900"/>
                </a:solidFill>
                <a:ln w="9525">
                  <a:noFill/>
                  <a:round/>
                  <a:headEnd/>
                  <a:tailEnd/>
                </a:ln>
              </p:spPr>
              <p:txBody>
                <a:bodyPr/>
                <a:lstStyle/>
                <a:p>
                  <a:endParaRPr lang="el-GR"/>
                </a:p>
              </p:txBody>
            </p:sp>
            <p:sp>
              <p:nvSpPr>
                <p:cNvPr id="1065" name="Oval 972"/>
                <p:cNvSpPr>
                  <a:spLocks noChangeArrowheads="1"/>
                </p:cNvSpPr>
                <p:nvPr/>
              </p:nvSpPr>
              <p:spPr bwMode="auto">
                <a:xfrm>
                  <a:off x="652" y="3010"/>
                  <a:ext cx="22" cy="22"/>
                </a:xfrm>
                <a:prstGeom prst="ellipse">
                  <a:avLst/>
                </a:prstGeom>
                <a:solidFill>
                  <a:srgbClr val="F7FA00"/>
                </a:solidFill>
                <a:ln w="9525">
                  <a:noFill/>
                  <a:round/>
                  <a:headEnd/>
                  <a:tailEnd/>
                </a:ln>
              </p:spPr>
              <p:txBody>
                <a:bodyPr/>
                <a:lstStyle/>
                <a:p>
                  <a:endParaRPr lang="el-GR"/>
                </a:p>
              </p:txBody>
            </p:sp>
            <p:sp>
              <p:nvSpPr>
                <p:cNvPr id="1066" name="Oval 973"/>
                <p:cNvSpPr>
                  <a:spLocks noChangeArrowheads="1"/>
                </p:cNvSpPr>
                <p:nvPr/>
              </p:nvSpPr>
              <p:spPr bwMode="auto">
                <a:xfrm>
                  <a:off x="654" y="3012"/>
                  <a:ext cx="18" cy="18"/>
                </a:xfrm>
                <a:prstGeom prst="ellipse">
                  <a:avLst/>
                </a:prstGeom>
                <a:solidFill>
                  <a:srgbClr val="F8FB00"/>
                </a:solidFill>
                <a:ln w="9525">
                  <a:noFill/>
                  <a:round/>
                  <a:headEnd/>
                  <a:tailEnd/>
                </a:ln>
              </p:spPr>
              <p:txBody>
                <a:bodyPr/>
                <a:lstStyle/>
                <a:p>
                  <a:endParaRPr lang="el-GR"/>
                </a:p>
              </p:txBody>
            </p:sp>
            <p:sp>
              <p:nvSpPr>
                <p:cNvPr id="1067" name="Oval 974"/>
                <p:cNvSpPr>
                  <a:spLocks noChangeArrowheads="1"/>
                </p:cNvSpPr>
                <p:nvPr/>
              </p:nvSpPr>
              <p:spPr bwMode="auto">
                <a:xfrm>
                  <a:off x="656" y="3014"/>
                  <a:ext cx="14" cy="14"/>
                </a:xfrm>
                <a:prstGeom prst="ellipse">
                  <a:avLst/>
                </a:prstGeom>
                <a:solidFill>
                  <a:srgbClr val="F8FB00"/>
                </a:solidFill>
                <a:ln w="9525">
                  <a:noFill/>
                  <a:round/>
                  <a:headEnd/>
                  <a:tailEnd/>
                </a:ln>
              </p:spPr>
              <p:txBody>
                <a:bodyPr/>
                <a:lstStyle/>
                <a:p>
                  <a:endParaRPr lang="el-GR"/>
                </a:p>
              </p:txBody>
            </p:sp>
            <p:sp>
              <p:nvSpPr>
                <p:cNvPr id="1068" name="Oval 975"/>
                <p:cNvSpPr>
                  <a:spLocks noChangeArrowheads="1"/>
                </p:cNvSpPr>
                <p:nvPr/>
              </p:nvSpPr>
              <p:spPr bwMode="auto">
                <a:xfrm>
                  <a:off x="658" y="3016"/>
                  <a:ext cx="10" cy="10"/>
                </a:xfrm>
                <a:prstGeom prst="ellipse">
                  <a:avLst/>
                </a:prstGeom>
                <a:solidFill>
                  <a:srgbClr val="F9FC00"/>
                </a:solidFill>
                <a:ln w="9525">
                  <a:noFill/>
                  <a:round/>
                  <a:headEnd/>
                  <a:tailEnd/>
                </a:ln>
              </p:spPr>
              <p:txBody>
                <a:bodyPr/>
                <a:lstStyle/>
                <a:p>
                  <a:endParaRPr lang="el-GR"/>
                </a:p>
              </p:txBody>
            </p:sp>
            <p:sp>
              <p:nvSpPr>
                <p:cNvPr id="1069" name="Oval 976"/>
                <p:cNvSpPr>
                  <a:spLocks noChangeArrowheads="1"/>
                </p:cNvSpPr>
                <p:nvPr/>
              </p:nvSpPr>
              <p:spPr bwMode="auto">
                <a:xfrm>
                  <a:off x="660" y="3018"/>
                  <a:ext cx="6" cy="6"/>
                </a:xfrm>
                <a:prstGeom prst="ellipse">
                  <a:avLst/>
                </a:prstGeom>
                <a:solidFill>
                  <a:srgbClr val="F9FC00"/>
                </a:solidFill>
                <a:ln w="9525">
                  <a:noFill/>
                  <a:round/>
                  <a:headEnd/>
                  <a:tailEnd/>
                </a:ln>
              </p:spPr>
              <p:txBody>
                <a:bodyPr/>
                <a:lstStyle/>
                <a:p>
                  <a:endParaRPr lang="el-GR"/>
                </a:p>
              </p:txBody>
            </p:sp>
          </p:grpSp>
          <p:sp>
            <p:nvSpPr>
              <p:cNvPr id="1045" name="Oval 977"/>
              <p:cNvSpPr>
                <a:spLocks noChangeArrowheads="1"/>
              </p:cNvSpPr>
              <p:nvPr/>
            </p:nvSpPr>
            <p:spPr bwMode="auto">
              <a:xfrm>
                <a:off x="624" y="2974"/>
                <a:ext cx="76" cy="90"/>
              </a:xfrm>
              <a:prstGeom prst="ellipse">
                <a:avLst/>
              </a:prstGeom>
              <a:noFill/>
              <a:ln w="12700">
                <a:solidFill>
                  <a:srgbClr val="000000"/>
                </a:solidFill>
                <a:round/>
                <a:headEnd/>
                <a:tailEnd/>
              </a:ln>
            </p:spPr>
            <p:txBody>
              <a:bodyPr/>
              <a:lstStyle/>
              <a:p>
                <a:endParaRPr lang="el-GR"/>
              </a:p>
            </p:txBody>
          </p:sp>
        </p:grpSp>
        <p:grpSp>
          <p:nvGrpSpPr>
            <p:cNvPr id="754" name="Group 978"/>
            <p:cNvGrpSpPr>
              <a:grpSpLocks/>
            </p:cNvGrpSpPr>
            <p:nvPr/>
          </p:nvGrpSpPr>
          <p:grpSpPr bwMode="auto">
            <a:xfrm>
              <a:off x="716" y="3258"/>
              <a:ext cx="84" cy="96"/>
              <a:chOff x="716" y="3258"/>
              <a:chExt cx="84" cy="96"/>
            </a:xfrm>
          </p:grpSpPr>
          <p:grpSp>
            <p:nvGrpSpPr>
              <p:cNvPr id="1018" name="Group 979"/>
              <p:cNvGrpSpPr>
                <a:grpSpLocks/>
              </p:cNvGrpSpPr>
              <p:nvPr/>
            </p:nvGrpSpPr>
            <p:grpSpPr bwMode="auto">
              <a:xfrm>
                <a:off x="716" y="3258"/>
                <a:ext cx="84" cy="96"/>
                <a:chOff x="716" y="3258"/>
                <a:chExt cx="84" cy="96"/>
              </a:xfrm>
            </p:grpSpPr>
            <p:sp>
              <p:nvSpPr>
                <p:cNvPr id="1020" name="Oval 980"/>
                <p:cNvSpPr>
                  <a:spLocks noChangeArrowheads="1"/>
                </p:cNvSpPr>
                <p:nvPr/>
              </p:nvSpPr>
              <p:spPr bwMode="auto">
                <a:xfrm>
                  <a:off x="716" y="3258"/>
                  <a:ext cx="84" cy="96"/>
                </a:xfrm>
                <a:prstGeom prst="ellipse">
                  <a:avLst/>
                </a:prstGeom>
                <a:solidFill>
                  <a:srgbClr val="E1E400"/>
                </a:solidFill>
                <a:ln w="9525">
                  <a:noFill/>
                  <a:round/>
                  <a:headEnd/>
                  <a:tailEnd/>
                </a:ln>
              </p:spPr>
              <p:txBody>
                <a:bodyPr/>
                <a:lstStyle/>
                <a:p>
                  <a:endParaRPr lang="el-GR"/>
                </a:p>
              </p:txBody>
            </p:sp>
            <p:sp>
              <p:nvSpPr>
                <p:cNvPr id="1021" name="Oval 981"/>
                <p:cNvSpPr>
                  <a:spLocks noChangeArrowheads="1"/>
                </p:cNvSpPr>
                <p:nvPr/>
              </p:nvSpPr>
              <p:spPr bwMode="auto">
                <a:xfrm>
                  <a:off x="718" y="3260"/>
                  <a:ext cx="80" cy="90"/>
                </a:xfrm>
                <a:prstGeom prst="ellipse">
                  <a:avLst/>
                </a:prstGeom>
                <a:solidFill>
                  <a:srgbClr val="E1E400"/>
                </a:solidFill>
                <a:ln w="9525">
                  <a:noFill/>
                  <a:round/>
                  <a:headEnd/>
                  <a:tailEnd/>
                </a:ln>
              </p:spPr>
              <p:txBody>
                <a:bodyPr/>
                <a:lstStyle/>
                <a:p>
                  <a:endParaRPr lang="el-GR"/>
                </a:p>
              </p:txBody>
            </p:sp>
            <p:sp>
              <p:nvSpPr>
                <p:cNvPr id="1022" name="Oval 982"/>
                <p:cNvSpPr>
                  <a:spLocks noChangeArrowheads="1"/>
                </p:cNvSpPr>
                <p:nvPr/>
              </p:nvSpPr>
              <p:spPr bwMode="auto">
                <a:xfrm>
                  <a:off x="720" y="3262"/>
                  <a:ext cx="76" cy="86"/>
                </a:xfrm>
                <a:prstGeom prst="ellipse">
                  <a:avLst/>
                </a:prstGeom>
                <a:solidFill>
                  <a:srgbClr val="E1E400"/>
                </a:solidFill>
                <a:ln w="9525">
                  <a:noFill/>
                  <a:round/>
                  <a:headEnd/>
                  <a:tailEnd/>
                </a:ln>
              </p:spPr>
              <p:txBody>
                <a:bodyPr/>
                <a:lstStyle/>
                <a:p>
                  <a:endParaRPr lang="el-GR"/>
                </a:p>
              </p:txBody>
            </p:sp>
            <p:sp>
              <p:nvSpPr>
                <p:cNvPr id="1023" name="Oval 983"/>
                <p:cNvSpPr>
                  <a:spLocks noChangeArrowheads="1"/>
                </p:cNvSpPr>
                <p:nvPr/>
              </p:nvSpPr>
              <p:spPr bwMode="auto">
                <a:xfrm>
                  <a:off x="722" y="3264"/>
                  <a:ext cx="72" cy="82"/>
                </a:xfrm>
                <a:prstGeom prst="ellipse">
                  <a:avLst/>
                </a:prstGeom>
                <a:solidFill>
                  <a:srgbClr val="E2E500"/>
                </a:solidFill>
                <a:ln w="9525">
                  <a:noFill/>
                  <a:round/>
                  <a:headEnd/>
                  <a:tailEnd/>
                </a:ln>
              </p:spPr>
              <p:txBody>
                <a:bodyPr/>
                <a:lstStyle/>
                <a:p>
                  <a:endParaRPr lang="el-GR"/>
                </a:p>
              </p:txBody>
            </p:sp>
            <p:sp>
              <p:nvSpPr>
                <p:cNvPr id="1024" name="Oval 984"/>
                <p:cNvSpPr>
                  <a:spLocks noChangeArrowheads="1"/>
                </p:cNvSpPr>
                <p:nvPr/>
              </p:nvSpPr>
              <p:spPr bwMode="auto">
                <a:xfrm>
                  <a:off x="724" y="3266"/>
                  <a:ext cx="68" cy="78"/>
                </a:xfrm>
                <a:prstGeom prst="ellipse">
                  <a:avLst/>
                </a:prstGeom>
                <a:solidFill>
                  <a:srgbClr val="E3E600"/>
                </a:solidFill>
                <a:ln w="9525">
                  <a:noFill/>
                  <a:round/>
                  <a:headEnd/>
                  <a:tailEnd/>
                </a:ln>
              </p:spPr>
              <p:txBody>
                <a:bodyPr/>
                <a:lstStyle/>
                <a:p>
                  <a:endParaRPr lang="el-GR"/>
                </a:p>
              </p:txBody>
            </p:sp>
            <p:sp>
              <p:nvSpPr>
                <p:cNvPr id="1025" name="Oval 985"/>
                <p:cNvSpPr>
                  <a:spLocks noChangeArrowheads="1"/>
                </p:cNvSpPr>
                <p:nvPr/>
              </p:nvSpPr>
              <p:spPr bwMode="auto">
                <a:xfrm>
                  <a:off x="726" y="3268"/>
                  <a:ext cx="64" cy="74"/>
                </a:xfrm>
                <a:prstGeom prst="ellipse">
                  <a:avLst/>
                </a:prstGeom>
                <a:solidFill>
                  <a:srgbClr val="E3E600"/>
                </a:solidFill>
                <a:ln w="9525">
                  <a:noFill/>
                  <a:round/>
                  <a:headEnd/>
                  <a:tailEnd/>
                </a:ln>
              </p:spPr>
              <p:txBody>
                <a:bodyPr/>
                <a:lstStyle/>
                <a:p>
                  <a:endParaRPr lang="el-GR"/>
                </a:p>
              </p:txBody>
            </p:sp>
            <p:sp>
              <p:nvSpPr>
                <p:cNvPr id="1026" name="Oval 986"/>
                <p:cNvSpPr>
                  <a:spLocks noChangeArrowheads="1"/>
                </p:cNvSpPr>
                <p:nvPr/>
              </p:nvSpPr>
              <p:spPr bwMode="auto">
                <a:xfrm>
                  <a:off x="726" y="3270"/>
                  <a:ext cx="64" cy="72"/>
                </a:xfrm>
                <a:prstGeom prst="ellipse">
                  <a:avLst/>
                </a:prstGeom>
                <a:solidFill>
                  <a:srgbClr val="E4E700"/>
                </a:solidFill>
                <a:ln w="9525">
                  <a:noFill/>
                  <a:round/>
                  <a:headEnd/>
                  <a:tailEnd/>
                </a:ln>
              </p:spPr>
              <p:txBody>
                <a:bodyPr/>
                <a:lstStyle/>
                <a:p>
                  <a:endParaRPr lang="el-GR"/>
                </a:p>
              </p:txBody>
            </p:sp>
            <p:sp>
              <p:nvSpPr>
                <p:cNvPr id="1027" name="Oval 987"/>
                <p:cNvSpPr>
                  <a:spLocks noChangeArrowheads="1"/>
                </p:cNvSpPr>
                <p:nvPr/>
              </p:nvSpPr>
              <p:spPr bwMode="auto">
                <a:xfrm>
                  <a:off x="728" y="3272"/>
                  <a:ext cx="60" cy="68"/>
                </a:xfrm>
                <a:prstGeom prst="ellipse">
                  <a:avLst/>
                </a:prstGeom>
                <a:solidFill>
                  <a:srgbClr val="E6E900"/>
                </a:solidFill>
                <a:ln w="9525">
                  <a:noFill/>
                  <a:round/>
                  <a:headEnd/>
                  <a:tailEnd/>
                </a:ln>
              </p:spPr>
              <p:txBody>
                <a:bodyPr/>
                <a:lstStyle/>
                <a:p>
                  <a:endParaRPr lang="el-GR"/>
                </a:p>
              </p:txBody>
            </p:sp>
            <p:sp>
              <p:nvSpPr>
                <p:cNvPr id="1028" name="Oval 988"/>
                <p:cNvSpPr>
                  <a:spLocks noChangeArrowheads="1"/>
                </p:cNvSpPr>
                <p:nvPr/>
              </p:nvSpPr>
              <p:spPr bwMode="auto">
                <a:xfrm>
                  <a:off x="730" y="3274"/>
                  <a:ext cx="58" cy="64"/>
                </a:xfrm>
                <a:prstGeom prst="ellipse">
                  <a:avLst/>
                </a:prstGeom>
                <a:solidFill>
                  <a:srgbClr val="E7EA00"/>
                </a:solidFill>
                <a:ln w="9525">
                  <a:noFill/>
                  <a:round/>
                  <a:headEnd/>
                  <a:tailEnd/>
                </a:ln>
              </p:spPr>
              <p:txBody>
                <a:bodyPr/>
                <a:lstStyle/>
                <a:p>
                  <a:endParaRPr lang="el-GR"/>
                </a:p>
              </p:txBody>
            </p:sp>
            <p:sp>
              <p:nvSpPr>
                <p:cNvPr id="1029" name="Oval 989"/>
                <p:cNvSpPr>
                  <a:spLocks noChangeArrowheads="1"/>
                </p:cNvSpPr>
                <p:nvPr/>
              </p:nvSpPr>
              <p:spPr bwMode="auto">
                <a:xfrm>
                  <a:off x="732" y="3276"/>
                  <a:ext cx="54" cy="60"/>
                </a:xfrm>
                <a:prstGeom prst="ellipse">
                  <a:avLst/>
                </a:prstGeom>
                <a:solidFill>
                  <a:srgbClr val="E8EB00"/>
                </a:solidFill>
                <a:ln w="9525">
                  <a:noFill/>
                  <a:round/>
                  <a:headEnd/>
                  <a:tailEnd/>
                </a:ln>
              </p:spPr>
              <p:txBody>
                <a:bodyPr/>
                <a:lstStyle/>
                <a:p>
                  <a:endParaRPr lang="el-GR"/>
                </a:p>
              </p:txBody>
            </p:sp>
            <p:sp>
              <p:nvSpPr>
                <p:cNvPr id="1030" name="Oval 990"/>
                <p:cNvSpPr>
                  <a:spLocks noChangeArrowheads="1"/>
                </p:cNvSpPr>
                <p:nvPr/>
              </p:nvSpPr>
              <p:spPr bwMode="auto">
                <a:xfrm>
                  <a:off x="734" y="3278"/>
                  <a:ext cx="50" cy="56"/>
                </a:xfrm>
                <a:prstGeom prst="ellipse">
                  <a:avLst/>
                </a:prstGeom>
                <a:solidFill>
                  <a:srgbClr val="EAED00"/>
                </a:solidFill>
                <a:ln w="9525">
                  <a:noFill/>
                  <a:round/>
                  <a:headEnd/>
                  <a:tailEnd/>
                </a:ln>
              </p:spPr>
              <p:txBody>
                <a:bodyPr/>
                <a:lstStyle/>
                <a:p>
                  <a:endParaRPr lang="el-GR"/>
                </a:p>
              </p:txBody>
            </p:sp>
            <p:sp>
              <p:nvSpPr>
                <p:cNvPr id="1031" name="Oval 991"/>
                <p:cNvSpPr>
                  <a:spLocks noChangeArrowheads="1"/>
                </p:cNvSpPr>
                <p:nvPr/>
              </p:nvSpPr>
              <p:spPr bwMode="auto">
                <a:xfrm>
                  <a:off x="736" y="3280"/>
                  <a:ext cx="46" cy="52"/>
                </a:xfrm>
                <a:prstGeom prst="ellipse">
                  <a:avLst/>
                </a:prstGeom>
                <a:solidFill>
                  <a:srgbClr val="ECEF00"/>
                </a:solidFill>
                <a:ln w="9525">
                  <a:noFill/>
                  <a:round/>
                  <a:headEnd/>
                  <a:tailEnd/>
                </a:ln>
              </p:spPr>
              <p:txBody>
                <a:bodyPr/>
                <a:lstStyle/>
                <a:p>
                  <a:endParaRPr lang="el-GR"/>
                </a:p>
              </p:txBody>
            </p:sp>
            <p:sp>
              <p:nvSpPr>
                <p:cNvPr id="1032" name="Oval 992"/>
                <p:cNvSpPr>
                  <a:spLocks noChangeArrowheads="1"/>
                </p:cNvSpPr>
                <p:nvPr/>
              </p:nvSpPr>
              <p:spPr bwMode="auto">
                <a:xfrm>
                  <a:off x="736" y="3282"/>
                  <a:ext cx="44" cy="48"/>
                </a:xfrm>
                <a:prstGeom prst="ellipse">
                  <a:avLst/>
                </a:prstGeom>
                <a:solidFill>
                  <a:srgbClr val="EDF000"/>
                </a:solidFill>
                <a:ln w="9525">
                  <a:noFill/>
                  <a:round/>
                  <a:headEnd/>
                  <a:tailEnd/>
                </a:ln>
              </p:spPr>
              <p:txBody>
                <a:bodyPr/>
                <a:lstStyle/>
                <a:p>
                  <a:endParaRPr lang="el-GR"/>
                </a:p>
              </p:txBody>
            </p:sp>
            <p:sp>
              <p:nvSpPr>
                <p:cNvPr id="1033" name="Oval 993"/>
                <p:cNvSpPr>
                  <a:spLocks noChangeArrowheads="1"/>
                </p:cNvSpPr>
                <p:nvPr/>
              </p:nvSpPr>
              <p:spPr bwMode="auto">
                <a:xfrm>
                  <a:off x="738" y="3284"/>
                  <a:ext cx="40" cy="44"/>
                </a:xfrm>
                <a:prstGeom prst="ellipse">
                  <a:avLst/>
                </a:prstGeom>
                <a:solidFill>
                  <a:srgbClr val="EFF200"/>
                </a:solidFill>
                <a:ln w="9525">
                  <a:noFill/>
                  <a:round/>
                  <a:headEnd/>
                  <a:tailEnd/>
                </a:ln>
              </p:spPr>
              <p:txBody>
                <a:bodyPr/>
                <a:lstStyle/>
                <a:p>
                  <a:endParaRPr lang="el-GR"/>
                </a:p>
              </p:txBody>
            </p:sp>
            <p:sp>
              <p:nvSpPr>
                <p:cNvPr id="1034" name="Oval 994"/>
                <p:cNvSpPr>
                  <a:spLocks noChangeArrowheads="1"/>
                </p:cNvSpPr>
                <p:nvPr/>
              </p:nvSpPr>
              <p:spPr bwMode="auto">
                <a:xfrm>
                  <a:off x="740" y="3286"/>
                  <a:ext cx="36" cy="40"/>
                </a:xfrm>
                <a:prstGeom prst="ellipse">
                  <a:avLst/>
                </a:prstGeom>
                <a:solidFill>
                  <a:srgbClr val="F1F400"/>
                </a:solidFill>
                <a:ln w="9525">
                  <a:noFill/>
                  <a:round/>
                  <a:headEnd/>
                  <a:tailEnd/>
                </a:ln>
              </p:spPr>
              <p:txBody>
                <a:bodyPr/>
                <a:lstStyle/>
                <a:p>
                  <a:endParaRPr lang="el-GR"/>
                </a:p>
              </p:txBody>
            </p:sp>
            <p:sp>
              <p:nvSpPr>
                <p:cNvPr id="1035" name="Oval 995"/>
                <p:cNvSpPr>
                  <a:spLocks noChangeArrowheads="1"/>
                </p:cNvSpPr>
                <p:nvPr/>
              </p:nvSpPr>
              <p:spPr bwMode="auto">
                <a:xfrm>
                  <a:off x="742" y="3288"/>
                  <a:ext cx="32" cy="36"/>
                </a:xfrm>
                <a:prstGeom prst="ellipse">
                  <a:avLst/>
                </a:prstGeom>
                <a:solidFill>
                  <a:srgbClr val="F2F500"/>
                </a:solidFill>
                <a:ln w="9525">
                  <a:noFill/>
                  <a:round/>
                  <a:headEnd/>
                  <a:tailEnd/>
                </a:ln>
              </p:spPr>
              <p:txBody>
                <a:bodyPr/>
                <a:lstStyle/>
                <a:p>
                  <a:endParaRPr lang="el-GR"/>
                </a:p>
              </p:txBody>
            </p:sp>
            <p:sp>
              <p:nvSpPr>
                <p:cNvPr id="1036" name="Oval 996"/>
                <p:cNvSpPr>
                  <a:spLocks noChangeArrowheads="1"/>
                </p:cNvSpPr>
                <p:nvPr/>
              </p:nvSpPr>
              <p:spPr bwMode="auto">
                <a:xfrm>
                  <a:off x="744" y="3290"/>
                  <a:ext cx="30" cy="32"/>
                </a:xfrm>
                <a:prstGeom prst="ellipse">
                  <a:avLst/>
                </a:prstGeom>
                <a:solidFill>
                  <a:srgbClr val="F3F600"/>
                </a:solidFill>
                <a:ln w="9525">
                  <a:noFill/>
                  <a:round/>
                  <a:headEnd/>
                  <a:tailEnd/>
                </a:ln>
              </p:spPr>
              <p:txBody>
                <a:bodyPr/>
                <a:lstStyle/>
                <a:p>
                  <a:endParaRPr lang="el-GR"/>
                </a:p>
              </p:txBody>
            </p:sp>
            <p:sp>
              <p:nvSpPr>
                <p:cNvPr id="1037" name="Oval 997"/>
                <p:cNvSpPr>
                  <a:spLocks noChangeArrowheads="1"/>
                </p:cNvSpPr>
                <p:nvPr/>
              </p:nvSpPr>
              <p:spPr bwMode="auto">
                <a:xfrm>
                  <a:off x="746" y="3292"/>
                  <a:ext cx="26" cy="28"/>
                </a:xfrm>
                <a:prstGeom prst="ellipse">
                  <a:avLst/>
                </a:prstGeom>
                <a:solidFill>
                  <a:srgbClr val="F5F800"/>
                </a:solidFill>
                <a:ln w="9525">
                  <a:noFill/>
                  <a:round/>
                  <a:headEnd/>
                  <a:tailEnd/>
                </a:ln>
              </p:spPr>
              <p:txBody>
                <a:bodyPr/>
                <a:lstStyle/>
                <a:p>
                  <a:endParaRPr lang="el-GR"/>
                </a:p>
              </p:txBody>
            </p:sp>
            <p:sp>
              <p:nvSpPr>
                <p:cNvPr id="1038" name="Oval 998"/>
                <p:cNvSpPr>
                  <a:spLocks noChangeArrowheads="1"/>
                </p:cNvSpPr>
                <p:nvPr/>
              </p:nvSpPr>
              <p:spPr bwMode="auto">
                <a:xfrm>
                  <a:off x="746" y="3294"/>
                  <a:ext cx="24" cy="26"/>
                </a:xfrm>
                <a:prstGeom prst="ellipse">
                  <a:avLst/>
                </a:prstGeom>
                <a:solidFill>
                  <a:srgbClr val="F6F900"/>
                </a:solidFill>
                <a:ln w="9525">
                  <a:noFill/>
                  <a:round/>
                  <a:headEnd/>
                  <a:tailEnd/>
                </a:ln>
              </p:spPr>
              <p:txBody>
                <a:bodyPr/>
                <a:lstStyle/>
                <a:p>
                  <a:endParaRPr lang="el-GR"/>
                </a:p>
              </p:txBody>
            </p:sp>
            <p:sp>
              <p:nvSpPr>
                <p:cNvPr id="1039" name="Oval 999"/>
                <p:cNvSpPr>
                  <a:spLocks noChangeArrowheads="1"/>
                </p:cNvSpPr>
                <p:nvPr/>
              </p:nvSpPr>
              <p:spPr bwMode="auto">
                <a:xfrm>
                  <a:off x="748" y="3296"/>
                  <a:ext cx="22" cy="22"/>
                </a:xfrm>
                <a:prstGeom prst="ellipse">
                  <a:avLst/>
                </a:prstGeom>
                <a:solidFill>
                  <a:srgbClr val="F7FA00"/>
                </a:solidFill>
                <a:ln w="9525">
                  <a:noFill/>
                  <a:round/>
                  <a:headEnd/>
                  <a:tailEnd/>
                </a:ln>
              </p:spPr>
              <p:txBody>
                <a:bodyPr/>
                <a:lstStyle/>
                <a:p>
                  <a:endParaRPr lang="el-GR"/>
                </a:p>
              </p:txBody>
            </p:sp>
            <p:sp>
              <p:nvSpPr>
                <p:cNvPr id="1040" name="Oval 1000"/>
                <p:cNvSpPr>
                  <a:spLocks noChangeArrowheads="1"/>
                </p:cNvSpPr>
                <p:nvPr/>
              </p:nvSpPr>
              <p:spPr bwMode="auto">
                <a:xfrm>
                  <a:off x="750" y="3298"/>
                  <a:ext cx="18" cy="18"/>
                </a:xfrm>
                <a:prstGeom prst="ellipse">
                  <a:avLst/>
                </a:prstGeom>
                <a:solidFill>
                  <a:srgbClr val="F8FB00"/>
                </a:solidFill>
                <a:ln w="9525">
                  <a:noFill/>
                  <a:round/>
                  <a:headEnd/>
                  <a:tailEnd/>
                </a:ln>
              </p:spPr>
              <p:txBody>
                <a:bodyPr/>
                <a:lstStyle/>
                <a:p>
                  <a:endParaRPr lang="el-GR"/>
                </a:p>
              </p:txBody>
            </p:sp>
            <p:sp>
              <p:nvSpPr>
                <p:cNvPr id="1041" name="Oval 1001"/>
                <p:cNvSpPr>
                  <a:spLocks noChangeArrowheads="1"/>
                </p:cNvSpPr>
                <p:nvPr/>
              </p:nvSpPr>
              <p:spPr bwMode="auto">
                <a:xfrm>
                  <a:off x="752" y="3300"/>
                  <a:ext cx="14" cy="14"/>
                </a:xfrm>
                <a:prstGeom prst="ellipse">
                  <a:avLst/>
                </a:prstGeom>
                <a:solidFill>
                  <a:srgbClr val="F8FB00"/>
                </a:solidFill>
                <a:ln w="9525">
                  <a:noFill/>
                  <a:round/>
                  <a:headEnd/>
                  <a:tailEnd/>
                </a:ln>
              </p:spPr>
              <p:txBody>
                <a:bodyPr/>
                <a:lstStyle/>
                <a:p>
                  <a:endParaRPr lang="el-GR"/>
                </a:p>
              </p:txBody>
            </p:sp>
            <p:sp>
              <p:nvSpPr>
                <p:cNvPr id="1042" name="Oval 1002"/>
                <p:cNvSpPr>
                  <a:spLocks noChangeArrowheads="1"/>
                </p:cNvSpPr>
                <p:nvPr/>
              </p:nvSpPr>
              <p:spPr bwMode="auto">
                <a:xfrm>
                  <a:off x="754" y="3302"/>
                  <a:ext cx="10" cy="10"/>
                </a:xfrm>
                <a:prstGeom prst="ellipse">
                  <a:avLst/>
                </a:prstGeom>
                <a:solidFill>
                  <a:srgbClr val="F9FC00"/>
                </a:solidFill>
                <a:ln w="9525">
                  <a:noFill/>
                  <a:round/>
                  <a:headEnd/>
                  <a:tailEnd/>
                </a:ln>
              </p:spPr>
              <p:txBody>
                <a:bodyPr/>
                <a:lstStyle/>
                <a:p>
                  <a:endParaRPr lang="el-GR"/>
                </a:p>
              </p:txBody>
            </p:sp>
            <p:sp>
              <p:nvSpPr>
                <p:cNvPr id="1043" name="Oval 1003"/>
                <p:cNvSpPr>
                  <a:spLocks noChangeArrowheads="1"/>
                </p:cNvSpPr>
                <p:nvPr/>
              </p:nvSpPr>
              <p:spPr bwMode="auto">
                <a:xfrm>
                  <a:off x="756" y="3304"/>
                  <a:ext cx="6" cy="6"/>
                </a:xfrm>
                <a:prstGeom prst="ellipse">
                  <a:avLst/>
                </a:prstGeom>
                <a:solidFill>
                  <a:srgbClr val="F9FC00"/>
                </a:solidFill>
                <a:ln w="9525">
                  <a:noFill/>
                  <a:round/>
                  <a:headEnd/>
                  <a:tailEnd/>
                </a:ln>
              </p:spPr>
              <p:txBody>
                <a:bodyPr/>
                <a:lstStyle/>
                <a:p>
                  <a:endParaRPr lang="el-GR"/>
                </a:p>
              </p:txBody>
            </p:sp>
          </p:grpSp>
          <p:sp>
            <p:nvSpPr>
              <p:cNvPr id="1019" name="Oval 1004"/>
              <p:cNvSpPr>
                <a:spLocks noChangeArrowheads="1"/>
              </p:cNvSpPr>
              <p:nvPr/>
            </p:nvSpPr>
            <p:spPr bwMode="auto">
              <a:xfrm>
                <a:off x="720" y="3262"/>
                <a:ext cx="76" cy="88"/>
              </a:xfrm>
              <a:prstGeom prst="ellipse">
                <a:avLst/>
              </a:prstGeom>
              <a:noFill/>
              <a:ln w="12700">
                <a:solidFill>
                  <a:srgbClr val="000000"/>
                </a:solidFill>
                <a:round/>
                <a:headEnd/>
                <a:tailEnd/>
              </a:ln>
            </p:spPr>
            <p:txBody>
              <a:bodyPr/>
              <a:lstStyle/>
              <a:p>
                <a:endParaRPr lang="el-GR"/>
              </a:p>
            </p:txBody>
          </p:sp>
        </p:grpSp>
        <p:grpSp>
          <p:nvGrpSpPr>
            <p:cNvPr id="755" name="Group 1005"/>
            <p:cNvGrpSpPr>
              <a:grpSpLocks/>
            </p:cNvGrpSpPr>
            <p:nvPr/>
          </p:nvGrpSpPr>
          <p:grpSpPr bwMode="auto">
            <a:xfrm>
              <a:off x="766" y="3582"/>
              <a:ext cx="84" cy="98"/>
              <a:chOff x="766" y="3582"/>
              <a:chExt cx="84" cy="98"/>
            </a:xfrm>
          </p:grpSpPr>
          <p:grpSp>
            <p:nvGrpSpPr>
              <p:cNvPr id="992" name="Group 1006"/>
              <p:cNvGrpSpPr>
                <a:grpSpLocks/>
              </p:cNvGrpSpPr>
              <p:nvPr/>
            </p:nvGrpSpPr>
            <p:grpSpPr bwMode="auto">
              <a:xfrm>
                <a:off x="766" y="3582"/>
                <a:ext cx="84" cy="98"/>
                <a:chOff x="766" y="3582"/>
                <a:chExt cx="84" cy="98"/>
              </a:xfrm>
            </p:grpSpPr>
            <p:sp>
              <p:nvSpPr>
                <p:cNvPr id="994" name="Oval 1007"/>
                <p:cNvSpPr>
                  <a:spLocks noChangeArrowheads="1"/>
                </p:cNvSpPr>
                <p:nvPr/>
              </p:nvSpPr>
              <p:spPr bwMode="auto">
                <a:xfrm>
                  <a:off x="766" y="3582"/>
                  <a:ext cx="84" cy="98"/>
                </a:xfrm>
                <a:prstGeom prst="ellipse">
                  <a:avLst/>
                </a:prstGeom>
                <a:solidFill>
                  <a:srgbClr val="E1E400"/>
                </a:solidFill>
                <a:ln w="9525">
                  <a:noFill/>
                  <a:round/>
                  <a:headEnd/>
                  <a:tailEnd/>
                </a:ln>
              </p:spPr>
              <p:txBody>
                <a:bodyPr/>
                <a:lstStyle/>
                <a:p>
                  <a:endParaRPr lang="el-GR"/>
                </a:p>
              </p:txBody>
            </p:sp>
            <p:sp>
              <p:nvSpPr>
                <p:cNvPr id="995" name="Oval 1008"/>
                <p:cNvSpPr>
                  <a:spLocks noChangeArrowheads="1"/>
                </p:cNvSpPr>
                <p:nvPr/>
              </p:nvSpPr>
              <p:spPr bwMode="auto">
                <a:xfrm>
                  <a:off x="768" y="3586"/>
                  <a:ext cx="80" cy="90"/>
                </a:xfrm>
                <a:prstGeom prst="ellipse">
                  <a:avLst/>
                </a:prstGeom>
                <a:solidFill>
                  <a:srgbClr val="E1E400"/>
                </a:solidFill>
                <a:ln w="9525">
                  <a:noFill/>
                  <a:round/>
                  <a:headEnd/>
                  <a:tailEnd/>
                </a:ln>
              </p:spPr>
              <p:txBody>
                <a:bodyPr/>
                <a:lstStyle/>
                <a:p>
                  <a:endParaRPr lang="el-GR"/>
                </a:p>
              </p:txBody>
            </p:sp>
            <p:sp>
              <p:nvSpPr>
                <p:cNvPr id="996" name="Oval 1009"/>
                <p:cNvSpPr>
                  <a:spLocks noChangeArrowheads="1"/>
                </p:cNvSpPr>
                <p:nvPr/>
              </p:nvSpPr>
              <p:spPr bwMode="auto">
                <a:xfrm>
                  <a:off x="770" y="3588"/>
                  <a:ext cx="76" cy="86"/>
                </a:xfrm>
                <a:prstGeom prst="ellipse">
                  <a:avLst/>
                </a:prstGeom>
                <a:solidFill>
                  <a:srgbClr val="E1E400"/>
                </a:solidFill>
                <a:ln w="9525">
                  <a:noFill/>
                  <a:round/>
                  <a:headEnd/>
                  <a:tailEnd/>
                </a:ln>
              </p:spPr>
              <p:txBody>
                <a:bodyPr/>
                <a:lstStyle/>
                <a:p>
                  <a:endParaRPr lang="el-GR"/>
                </a:p>
              </p:txBody>
            </p:sp>
            <p:sp>
              <p:nvSpPr>
                <p:cNvPr id="997" name="Oval 1010"/>
                <p:cNvSpPr>
                  <a:spLocks noChangeArrowheads="1"/>
                </p:cNvSpPr>
                <p:nvPr/>
              </p:nvSpPr>
              <p:spPr bwMode="auto">
                <a:xfrm>
                  <a:off x="772" y="3590"/>
                  <a:ext cx="72" cy="82"/>
                </a:xfrm>
                <a:prstGeom prst="ellipse">
                  <a:avLst/>
                </a:prstGeom>
                <a:solidFill>
                  <a:srgbClr val="E2E500"/>
                </a:solidFill>
                <a:ln w="9525">
                  <a:noFill/>
                  <a:round/>
                  <a:headEnd/>
                  <a:tailEnd/>
                </a:ln>
              </p:spPr>
              <p:txBody>
                <a:bodyPr/>
                <a:lstStyle/>
                <a:p>
                  <a:endParaRPr lang="el-GR"/>
                </a:p>
              </p:txBody>
            </p:sp>
            <p:sp>
              <p:nvSpPr>
                <p:cNvPr id="998" name="Oval 1011"/>
                <p:cNvSpPr>
                  <a:spLocks noChangeArrowheads="1"/>
                </p:cNvSpPr>
                <p:nvPr/>
              </p:nvSpPr>
              <p:spPr bwMode="auto">
                <a:xfrm>
                  <a:off x="774" y="3592"/>
                  <a:ext cx="68" cy="78"/>
                </a:xfrm>
                <a:prstGeom prst="ellipse">
                  <a:avLst/>
                </a:prstGeom>
                <a:solidFill>
                  <a:srgbClr val="E3E600"/>
                </a:solidFill>
                <a:ln w="9525">
                  <a:noFill/>
                  <a:round/>
                  <a:headEnd/>
                  <a:tailEnd/>
                </a:ln>
              </p:spPr>
              <p:txBody>
                <a:bodyPr/>
                <a:lstStyle/>
                <a:p>
                  <a:endParaRPr lang="el-GR"/>
                </a:p>
              </p:txBody>
            </p:sp>
            <p:sp>
              <p:nvSpPr>
                <p:cNvPr id="999" name="Oval 1012"/>
                <p:cNvSpPr>
                  <a:spLocks noChangeArrowheads="1"/>
                </p:cNvSpPr>
                <p:nvPr/>
              </p:nvSpPr>
              <p:spPr bwMode="auto">
                <a:xfrm>
                  <a:off x="776" y="3594"/>
                  <a:ext cx="64" cy="74"/>
                </a:xfrm>
                <a:prstGeom prst="ellipse">
                  <a:avLst/>
                </a:prstGeom>
                <a:solidFill>
                  <a:srgbClr val="E3E600"/>
                </a:solidFill>
                <a:ln w="9525">
                  <a:noFill/>
                  <a:round/>
                  <a:headEnd/>
                  <a:tailEnd/>
                </a:ln>
              </p:spPr>
              <p:txBody>
                <a:bodyPr/>
                <a:lstStyle/>
                <a:p>
                  <a:endParaRPr lang="el-GR"/>
                </a:p>
              </p:txBody>
            </p:sp>
            <p:sp>
              <p:nvSpPr>
                <p:cNvPr id="1000" name="Oval 1013"/>
                <p:cNvSpPr>
                  <a:spLocks noChangeArrowheads="1"/>
                </p:cNvSpPr>
                <p:nvPr/>
              </p:nvSpPr>
              <p:spPr bwMode="auto">
                <a:xfrm>
                  <a:off x="776" y="3596"/>
                  <a:ext cx="64" cy="72"/>
                </a:xfrm>
                <a:prstGeom prst="ellipse">
                  <a:avLst/>
                </a:prstGeom>
                <a:solidFill>
                  <a:srgbClr val="E4E700"/>
                </a:solidFill>
                <a:ln w="9525">
                  <a:noFill/>
                  <a:round/>
                  <a:headEnd/>
                  <a:tailEnd/>
                </a:ln>
              </p:spPr>
              <p:txBody>
                <a:bodyPr/>
                <a:lstStyle/>
                <a:p>
                  <a:endParaRPr lang="el-GR"/>
                </a:p>
              </p:txBody>
            </p:sp>
            <p:sp>
              <p:nvSpPr>
                <p:cNvPr id="1001" name="Oval 1014"/>
                <p:cNvSpPr>
                  <a:spLocks noChangeArrowheads="1"/>
                </p:cNvSpPr>
                <p:nvPr/>
              </p:nvSpPr>
              <p:spPr bwMode="auto">
                <a:xfrm>
                  <a:off x="778" y="3598"/>
                  <a:ext cx="60" cy="68"/>
                </a:xfrm>
                <a:prstGeom prst="ellipse">
                  <a:avLst/>
                </a:prstGeom>
                <a:solidFill>
                  <a:srgbClr val="E6E900"/>
                </a:solidFill>
                <a:ln w="9525">
                  <a:noFill/>
                  <a:round/>
                  <a:headEnd/>
                  <a:tailEnd/>
                </a:ln>
              </p:spPr>
              <p:txBody>
                <a:bodyPr/>
                <a:lstStyle/>
                <a:p>
                  <a:endParaRPr lang="el-GR"/>
                </a:p>
              </p:txBody>
            </p:sp>
            <p:sp>
              <p:nvSpPr>
                <p:cNvPr id="1002" name="Oval 1015"/>
                <p:cNvSpPr>
                  <a:spLocks noChangeArrowheads="1"/>
                </p:cNvSpPr>
                <p:nvPr/>
              </p:nvSpPr>
              <p:spPr bwMode="auto">
                <a:xfrm>
                  <a:off x="780" y="3600"/>
                  <a:ext cx="58" cy="64"/>
                </a:xfrm>
                <a:prstGeom prst="ellipse">
                  <a:avLst/>
                </a:prstGeom>
                <a:solidFill>
                  <a:srgbClr val="E7EA00"/>
                </a:solidFill>
                <a:ln w="9525">
                  <a:noFill/>
                  <a:round/>
                  <a:headEnd/>
                  <a:tailEnd/>
                </a:ln>
              </p:spPr>
              <p:txBody>
                <a:bodyPr/>
                <a:lstStyle/>
                <a:p>
                  <a:endParaRPr lang="el-GR"/>
                </a:p>
              </p:txBody>
            </p:sp>
            <p:sp>
              <p:nvSpPr>
                <p:cNvPr id="1003" name="Oval 1016"/>
                <p:cNvSpPr>
                  <a:spLocks noChangeArrowheads="1"/>
                </p:cNvSpPr>
                <p:nvPr/>
              </p:nvSpPr>
              <p:spPr bwMode="auto">
                <a:xfrm>
                  <a:off x="782" y="3602"/>
                  <a:ext cx="54" cy="60"/>
                </a:xfrm>
                <a:prstGeom prst="ellipse">
                  <a:avLst/>
                </a:prstGeom>
                <a:solidFill>
                  <a:srgbClr val="E8EB00"/>
                </a:solidFill>
                <a:ln w="9525">
                  <a:noFill/>
                  <a:round/>
                  <a:headEnd/>
                  <a:tailEnd/>
                </a:ln>
              </p:spPr>
              <p:txBody>
                <a:bodyPr/>
                <a:lstStyle/>
                <a:p>
                  <a:endParaRPr lang="el-GR"/>
                </a:p>
              </p:txBody>
            </p:sp>
            <p:sp>
              <p:nvSpPr>
                <p:cNvPr id="1004" name="Oval 1017"/>
                <p:cNvSpPr>
                  <a:spLocks noChangeArrowheads="1"/>
                </p:cNvSpPr>
                <p:nvPr/>
              </p:nvSpPr>
              <p:spPr bwMode="auto">
                <a:xfrm>
                  <a:off x="784" y="3604"/>
                  <a:ext cx="50" cy="56"/>
                </a:xfrm>
                <a:prstGeom prst="ellipse">
                  <a:avLst/>
                </a:prstGeom>
                <a:solidFill>
                  <a:srgbClr val="EAED00"/>
                </a:solidFill>
                <a:ln w="9525">
                  <a:noFill/>
                  <a:round/>
                  <a:headEnd/>
                  <a:tailEnd/>
                </a:ln>
              </p:spPr>
              <p:txBody>
                <a:bodyPr/>
                <a:lstStyle/>
                <a:p>
                  <a:endParaRPr lang="el-GR"/>
                </a:p>
              </p:txBody>
            </p:sp>
            <p:sp>
              <p:nvSpPr>
                <p:cNvPr id="1005" name="Oval 1018"/>
                <p:cNvSpPr>
                  <a:spLocks noChangeArrowheads="1"/>
                </p:cNvSpPr>
                <p:nvPr/>
              </p:nvSpPr>
              <p:spPr bwMode="auto">
                <a:xfrm>
                  <a:off x="786" y="3606"/>
                  <a:ext cx="46" cy="52"/>
                </a:xfrm>
                <a:prstGeom prst="ellipse">
                  <a:avLst/>
                </a:prstGeom>
                <a:solidFill>
                  <a:srgbClr val="ECEF00"/>
                </a:solidFill>
                <a:ln w="9525">
                  <a:noFill/>
                  <a:round/>
                  <a:headEnd/>
                  <a:tailEnd/>
                </a:ln>
              </p:spPr>
              <p:txBody>
                <a:bodyPr/>
                <a:lstStyle/>
                <a:p>
                  <a:endParaRPr lang="el-GR"/>
                </a:p>
              </p:txBody>
            </p:sp>
            <p:sp>
              <p:nvSpPr>
                <p:cNvPr id="1006" name="Oval 1019"/>
                <p:cNvSpPr>
                  <a:spLocks noChangeArrowheads="1"/>
                </p:cNvSpPr>
                <p:nvPr/>
              </p:nvSpPr>
              <p:spPr bwMode="auto">
                <a:xfrm>
                  <a:off x="786" y="3608"/>
                  <a:ext cx="44" cy="48"/>
                </a:xfrm>
                <a:prstGeom prst="ellipse">
                  <a:avLst/>
                </a:prstGeom>
                <a:solidFill>
                  <a:srgbClr val="EDF000"/>
                </a:solidFill>
                <a:ln w="9525">
                  <a:noFill/>
                  <a:round/>
                  <a:headEnd/>
                  <a:tailEnd/>
                </a:ln>
              </p:spPr>
              <p:txBody>
                <a:bodyPr/>
                <a:lstStyle/>
                <a:p>
                  <a:endParaRPr lang="el-GR"/>
                </a:p>
              </p:txBody>
            </p:sp>
            <p:sp>
              <p:nvSpPr>
                <p:cNvPr id="1007" name="Oval 1020"/>
                <p:cNvSpPr>
                  <a:spLocks noChangeArrowheads="1"/>
                </p:cNvSpPr>
                <p:nvPr/>
              </p:nvSpPr>
              <p:spPr bwMode="auto">
                <a:xfrm>
                  <a:off x="788" y="3610"/>
                  <a:ext cx="40" cy="44"/>
                </a:xfrm>
                <a:prstGeom prst="ellipse">
                  <a:avLst/>
                </a:prstGeom>
                <a:solidFill>
                  <a:srgbClr val="EFF200"/>
                </a:solidFill>
                <a:ln w="9525">
                  <a:noFill/>
                  <a:round/>
                  <a:headEnd/>
                  <a:tailEnd/>
                </a:ln>
              </p:spPr>
              <p:txBody>
                <a:bodyPr/>
                <a:lstStyle/>
                <a:p>
                  <a:endParaRPr lang="el-GR"/>
                </a:p>
              </p:txBody>
            </p:sp>
            <p:sp>
              <p:nvSpPr>
                <p:cNvPr id="1008" name="Oval 1021"/>
                <p:cNvSpPr>
                  <a:spLocks noChangeArrowheads="1"/>
                </p:cNvSpPr>
                <p:nvPr/>
              </p:nvSpPr>
              <p:spPr bwMode="auto">
                <a:xfrm>
                  <a:off x="790" y="3612"/>
                  <a:ext cx="36" cy="40"/>
                </a:xfrm>
                <a:prstGeom prst="ellipse">
                  <a:avLst/>
                </a:prstGeom>
                <a:solidFill>
                  <a:srgbClr val="F1F400"/>
                </a:solidFill>
                <a:ln w="9525">
                  <a:noFill/>
                  <a:round/>
                  <a:headEnd/>
                  <a:tailEnd/>
                </a:ln>
              </p:spPr>
              <p:txBody>
                <a:bodyPr/>
                <a:lstStyle/>
                <a:p>
                  <a:endParaRPr lang="el-GR"/>
                </a:p>
              </p:txBody>
            </p:sp>
            <p:sp>
              <p:nvSpPr>
                <p:cNvPr id="1009" name="Oval 1022"/>
                <p:cNvSpPr>
                  <a:spLocks noChangeArrowheads="1"/>
                </p:cNvSpPr>
                <p:nvPr/>
              </p:nvSpPr>
              <p:spPr bwMode="auto">
                <a:xfrm>
                  <a:off x="792" y="3614"/>
                  <a:ext cx="32" cy="36"/>
                </a:xfrm>
                <a:prstGeom prst="ellipse">
                  <a:avLst/>
                </a:prstGeom>
                <a:solidFill>
                  <a:srgbClr val="F2F500"/>
                </a:solidFill>
                <a:ln w="9525">
                  <a:noFill/>
                  <a:round/>
                  <a:headEnd/>
                  <a:tailEnd/>
                </a:ln>
              </p:spPr>
              <p:txBody>
                <a:bodyPr/>
                <a:lstStyle/>
                <a:p>
                  <a:endParaRPr lang="el-GR"/>
                </a:p>
              </p:txBody>
            </p:sp>
            <p:sp>
              <p:nvSpPr>
                <p:cNvPr id="1010" name="Oval 1023"/>
                <p:cNvSpPr>
                  <a:spLocks noChangeArrowheads="1"/>
                </p:cNvSpPr>
                <p:nvPr/>
              </p:nvSpPr>
              <p:spPr bwMode="auto">
                <a:xfrm>
                  <a:off x="794" y="3616"/>
                  <a:ext cx="30" cy="32"/>
                </a:xfrm>
                <a:prstGeom prst="ellipse">
                  <a:avLst/>
                </a:prstGeom>
                <a:solidFill>
                  <a:srgbClr val="F3F600"/>
                </a:solidFill>
                <a:ln w="9525">
                  <a:noFill/>
                  <a:round/>
                  <a:headEnd/>
                  <a:tailEnd/>
                </a:ln>
              </p:spPr>
              <p:txBody>
                <a:bodyPr/>
                <a:lstStyle/>
                <a:p>
                  <a:endParaRPr lang="el-GR"/>
                </a:p>
              </p:txBody>
            </p:sp>
            <p:sp>
              <p:nvSpPr>
                <p:cNvPr id="1011" name="Oval 1024"/>
                <p:cNvSpPr>
                  <a:spLocks noChangeArrowheads="1"/>
                </p:cNvSpPr>
                <p:nvPr/>
              </p:nvSpPr>
              <p:spPr bwMode="auto">
                <a:xfrm>
                  <a:off x="796" y="3618"/>
                  <a:ext cx="26" cy="28"/>
                </a:xfrm>
                <a:prstGeom prst="ellipse">
                  <a:avLst/>
                </a:prstGeom>
                <a:solidFill>
                  <a:srgbClr val="F5F800"/>
                </a:solidFill>
                <a:ln w="9525">
                  <a:noFill/>
                  <a:round/>
                  <a:headEnd/>
                  <a:tailEnd/>
                </a:ln>
              </p:spPr>
              <p:txBody>
                <a:bodyPr/>
                <a:lstStyle/>
                <a:p>
                  <a:endParaRPr lang="el-GR"/>
                </a:p>
              </p:txBody>
            </p:sp>
            <p:sp>
              <p:nvSpPr>
                <p:cNvPr id="1012" name="Oval 1025"/>
                <p:cNvSpPr>
                  <a:spLocks noChangeArrowheads="1"/>
                </p:cNvSpPr>
                <p:nvPr/>
              </p:nvSpPr>
              <p:spPr bwMode="auto">
                <a:xfrm>
                  <a:off x="796" y="3620"/>
                  <a:ext cx="24" cy="26"/>
                </a:xfrm>
                <a:prstGeom prst="ellipse">
                  <a:avLst/>
                </a:prstGeom>
                <a:solidFill>
                  <a:srgbClr val="F6F900"/>
                </a:solidFill>
                <a:ln w="9525">
                  <a:noFill/>
                  <a:round/>
                  <a:headEnd/>
                  <a:tailEnd/>
                </a:ln>
              </p:spPr>
              <p:txBody>
                <a:bodyPr/>
                <a:lstStyle/>
                <a:p>
                  <a:endParaRPr lang="el-GR"/>
                </a:p>
              </p:txBody>
            </p:sp>
            <p:sp>
              <p:nvSpPr>
                <p:cNvPr id="1013" name="Oval 1026"/>
                <p:cNvSpPr>
                  <a:spLocks noChangeArrowheads="1"/>
                </p:cNvSpPr>
                <p:nvPr/>
              </p:nvSpPr>
              <p:spPr bwMode="auto">
                <a:xfrm>
                  <a:off x="798" y="3622"/>
                  <a:ext cx="22" cy="22"/>
                </a:xfrm>
                <a:prstGeom prst="ellipse">
                  <a:avLst/>
                </a:prstGeom>
                <a:solidFill>
                  <a:srgbClr val="F7FA00"/>
                </a:solidFill>
                <a:ln w="9525">
                  <a:noFill/>
                  <a:round/>
                  <a:headEnd/>
                  <a:tailEnd/>
                </a:ln>
              </p:spPr>
              <p:txBody>
                <a:bodyPr/>
                <a:lstStyle/>
                <a:p>
                  <a:endParaRPr lang="el-GR"/>
                </a:p>
              </p:txBody>
            </p:sp>
            <p:sp>
              <p:nvSpPr>
                <p:cNvPr id="1014" name="Oval 1027"/>
                <p:cNvSpPr>
                  <a:spLocks noChangeArrowheads="1"/>
                </p:cNvSpPr>
                <p:nvPr/>
              </p:nvSpPr>
              <p:spPr bwMode="auto">
                <a:xfrm>
                  <a:off x="800" y="3624"/>
                  <a:ext cx="18" cy="18"/>
                </a:xfrm>
                <a:prstGeom prst="ellipse">
                  <a:avLst/>
                </a:prstGeom>
                <a:solidFill>
                  <a:srgbClr val="F8FB00"/>
                </a:solidFill>
                <a:ln w="9525">
                  <a:noFill/>
                  <a:round/>
                  <a:headEnd/>
                  <a:tailEnd/>
                </a:ln>
              </p:spPr>
              <p:txBody>
                <a:bodyPr/>
                <a:lstStyle/>
                <a:p>
                  <a:endParaRPr lang="el-GR"/>
                </a:p>
              </p:txBody>
            </p:sp>
            <p:sp>
              <p:nvSpPr>
                <p:cNvPr id="1015" name="Oval 1028"/>
                <p:cNvSpPr>
                  <a:spLocks noChangeArrowheads="1"/>
                </p:cNvSpPr>
                <p:nvPr/>
              </p:nvSpPr>
              <p:spPr bwMode="auto">
                <a:xfrm>
                  <a:off x="802" y="3626"/>
                  <a:ext cx="14" cy="14"/>
                </a:xfrm>
                <a:prstGeom prst="ellipse">
                  <a:avLst/>
                </a:prstGeom>
                <a:solidFill>
                  <a:srgbClr val="F8FB00"/>
                </a:solidFill>
                <a:ln w="9525">
                  <a:noFill/>
                  <a:round/>
                  <a:headEnd/>
                  <a:tailEnd/>
                </a:ln>
              </p:spPr>
              <p:txBody>
                <a:bodyPr/>
                <a:lstStyle/>
                <a:p>
                  <a:endParaRPr lang="el-GR"/>
                </a:p>
              </p:txBody>
            </p:sp>
            <p:sp>
              <p:nvSpPr>
                <p:cNvPr id="1016" name="Oval 1029"/>
                <p:cNvSpPr>
                  <a:spLocks noChangeArrowheads="1"/>
                </p:cNvSpPr>
                <p:nvPr/>
              </p:nvSpPr>
              <p:spPr bwMode="auto">
                <a:xfrm>
                  <a:off x="804" y="3628"/>
                  <a:ext cx="10" cy="10"/>
                </a:xfrm>
                <a:prstGeom prst="ellipse">
                  <a:avLst/>
                </a:prstGeom>
                <a:solidFill>
                  <a:srgbClr val="F9FC00"/>
                </a:solidFill>
                <a:ln w="9525">
                  <a:noFill/>
                  <a:round/>
                  <a:headEnd/>
                  <a:tailEnd/>
                </a:ln>
              </p:spPr>
              <p:txBody>
                <a:bodyPr/>
                <a:lstStyle/>
                <a:p>
                  <a:endParaRPr lang="el-GR"/>
                </a:p>
              </p:txBody>
            </p:sp>
            <p:sp>
              <p:nvSpPr>
                <p:cNvPr id="1017" name="Oval 1030"/>
                <p:cNvSpPr>
                  <a:spLocks noChangeArrowheads="1"/>
                </p:cNvSpPr>
                <p:nvPr/>
              </p:nvSpPr>
              <p:spPr bwMode="auto">
                <a:xfrm>
                  <a:off x="806" y="3630"/>
                  <a:ext cx="6" cy="6"/>
                </a:xfrm>
                <a:prstGeom prst="ellipse">
                  <a:avLst/>
                </a:prstGeom>
                <a:solidFill>
                  <a:srgbClr val="F9FC00"/>
                </a:solidFill>
                <a:ln w="9525">
                  <a:noFill/>
                  <a:round/>
                  <a:headEnd/>
                  <a:tailEnd/>
                </a:ln>
              </p:spPr>
              <p:txBody>
                <a:bodyPr/>
                <a:lstStyle/>
                <a:p>
                  <a:endParaRPr lang="el-GR"/>
                </a:p>
              </p:txBody>
            </p:sp>
          </p:grpSp>
          <p:sp>
            <p:nvSpPr>
              <p:cNvPr id="993" name="Oval 1031"/>
              <p:cNvSpPr>
                <a:spLocks noChangeArrowheads="1"/>
              </p:cNvSpPr>
              <p:nvPr/>
            </p:nvSpPr>
            <p:spPr bwMode="auto">
              <a:xfrm>
                <a:off x="770" y="3586"/>
                <a:ext cx="76" cy="90"/>
              </a:xfrm>
              <a:prstGeom prst="ellipse">
                <a:avLst/>
              </a:prstGeom>
              <a:noFill/>
              <a:ln w="12700">
                <a:solidFill>
                  <a:srgbClr val="000000"/>
                </a:solidFill>
                <a:round/>
                <a:headEnd/>
                <a:tailEnd/>
              </a:ln>
            </p:spPr>
            <p:txBody>
              <a:bodyPr/>
              <a:lstStyle/>
              <a:p>
                <a:endParaRPr lang="el-GR"/>
              </a:p>
            </p:txBody>
          </p:sp>
        </p:grpSp>
        <p:grpSp>
          <p:nvGrpSpPr>
            <p:cNvPr id="756" name="Group 1032"/>
            <p:cNvGrpSpPr>
              <a:grpSpLocks/>
            </p:cNvGrpSpPr>
            <p:nvPr/>
          </p:nvGrpSpPr>
          <p:grpSpPr bwMode="auto">
            <a:xfrm>
              <a:off x="844" y="3150"/>
              <a:ext cx="84" cy="98"/>
              <a:chOff x="844" y="3150"/>
              <a:chExt cx="84" cy="98"/>
            </a:xfrm>
          </p:grpSpPr>
          <p:grpSp>
            <p:nvGrpSpPr>
              <p:cNvPr id="966" name="Group 1033"/>
              <p:cNvGrpSpPr>
                <a:grpSpLocks/>
              </p:cNvGrpSpPr>
              <p:nvPr/>
            </p:nvGrpSpPr>
            <p:grpSpPr bwMode="auto">
              <a:xfrm>
                <a:off x="844" y="3150"/>
                <a:ext cx="84" cy="98"/>
                <a:chOff x="844" y="3150"/>
                <a:chExt cx="84" cy="98"/>
              </a:xfrm>
            </p:grpSpPr>
            <p:sp>
              <p:nvSpPr>
                <p:cNvPr id="968" name="Oval 1034"/>
                <p:cNvSpPr>
                  <a:spLocks noChangeArrowheads="1"/>
                </p:cNvSpPr>
                <p:nvPr/>
              </p:nvSpPr>
              <p:spPr bwMode="auto">
                <a:xfrm>
                  <a:off x="844" y="3150"/>
                  <a:ext cx="84" cy="98"/>
                </a:xfrm>
                <a:prstGeom prst="ellipse">
                  <a:avLst/>
                </a:prstGeom>
                <a:solidFill>
                  <a:srgbClr val="E1E400"/>
                </a:solidFill>
                <a:ln w="9525">
                  <a:noFill/>
                  <a:round/>
                  <a:headEnd/>
                  <a:tailEnd/>
                </a:ln>
              </p:spPr>
              <p:txBody>
                <a:bodyPr/>
                <a:lstStyle/>
                <a:p>
                  <a:endParaRPr lang="el-GR"/>
                </a:p>
              </p:txBody>
            </p:sp>
            <p:sp>
              <p:nvSpPr>
                <p:cNvPr id="969" name="Oval 1035"/>
                <p:cNvSpPr>
                  <a:spLocks noChangeArrowheads="1"/>
                </p:cNvSpPr>
                <p:nvPr/>
              </p:nvSpPr>
              <p:spPr bwMode="auto">
                <a:xfrm>
                  <a:off x="846" y="3154"/>
                  <a:ext cx="80" cy="90"/>
                </a:xfrm>
                <a:prstGeom prst="ellipse">
                  <a:avLst/>
                </a:prstGeom>
                <a:solidFill>
                  <a:srgbClr val="E1E400"/>
                </a:solidFill>
                <a:ln w="9525">
                  <a:noFill/>
                  <a:round/>
                  <a:headEnd/>
                  <a:tailEnd/>
                </a:ln>
              </p:spPr>
              <p:txBody>
                <a:bodyPr/>
                <a:lstStyle/>
                <a:p>
                  <a:endParaRPr lang="el-GR"/>
                </a:p>
              </p:txBody>
            </p:sp>
            <p:sp>
              <p:nvSpPr>
                <p:cNvPr id="970" name="Oval 1036"/>
                <p:cNvSpPr>
                  <a:spLocks noChangeArrowheads="1"/>
                </p:cNvSpPr>
                <p:nvPr/>
              </p:nvSpPr>
              <p:spPr bwMode="auto">
                <a:xfrm>
                  <a:off x="848" y="3156"/>
                  <a:ext cx="76" cy="86"/>
                </a:xfrm>
                <a:prstGeom prst="ellipse">
                  <a:avLst/>
                </a:prstGeom>
                <a:solidFill>
                  <a:srgbClr val="E1E400"/>
                </a:solidFill>
                <a:ln w="9525">
                  <a:noFill/>
                  <a:round/>
                  <a:headEnd/>
                  <a:tailEnd/>
                </a:ln>
              </p:spPr>
              <p:txBody>
                <a:bodyPr/>
                <a:lstStyle/>
                <a:p>
                  <a:endParaRPr lang="el-GR"/>
                </a:p>
              </p:txBody>
            </p:sp>
            <p:sp>
              <p:nvSpPr>
                <p:cNvPr id="971" name="Oval 1037"/>
                <p:cNvSpPr>
                  <a:spLocks noChangeArrowheads="1"/>
                </p:cNvSpPr>
                <p:nvPr/>
              </p:nvSpPr>
              <p:spPr bwMode="auto">
                <a:xfrm>
                  <a:off x="850" y="3158"/>
                  <a:ext cx="72" cy="82"/>
                </a:xfrm>
                <a:prstGeom prst="ellipse">
                  <a:avLst/>
                </a:prstGeom>
                <a:solidFill>
                  <a:srgbClr val="E2E500"/>
                </a:solidFill>
                <a:ln w="9525">
                  <a:noFill/>
                  <a:round/>
                  <a:headEnd/>
                  <a:tailEnd/>
                </a:ln>
              </p:spPr>
              <p:txBody>
                <a:bodyPr/>
                <a:lstStyle/>
                <a:p>
                  <a:endParaRPr lang="el-GR"/>
                </a:p>
              </p:txBody>
            </p:sp>
            <p:sp>
              <p:nvSpPr>
                <p:cNvPr id="972" name="Oval 1038"/>
                <p:cNvSpPr>
                  <a:spLocks noChangeArrowheads="1"/>
                </p:cNvSpPr>
                <p:nvPr/>
              </p:nvSpPr>
              <p:spPr bwMode="auto">
                <a:xfrm>
                  <a:off x="852" y="3160"/>
                  <a:ext cx="68" cy="78"/>
                </a:xfrm>
                <a:prstGeom prst="ellipse">
                  <a:avLst/>
                </a:prstGeom>
                <a:solidFill>
                  <a:srgbClr val="E3E600"/>
                </a:solidFill>
                <a:ln w="9525">
                  <a:noFill/>
                  <a:round/>
                  <a:headEnd/>
                  <a:tailEnd/>
                </a:ln>
              </p:spPr>
              <p:txBody>
                <a:bodyPr/>
                <a:lstStyle/>
                <a:p>
                  <a:endParaRPr lang="el-GR"/>
                </a:p>
              </p:txBody>
            </p:sp>
            <p:sp>
              <p:nvSpPr>
                <p:cNvPr id="973" name="Oval 1039"/>
                <p:cNvSpPr>
                  <a:spLocks noChangeArrowheads="1"/>
                </p:cNvSpPr>
                <p:nvPr/>
              </p:nvSpPr>
              <p:spPr bwMode="auto">
                <a:xfrm>
                  <a:off x="854" y="3162"/>
                  <a:ext cx="64" cy="74"/>
                </a:xfrm>
                <a:prstGeom prst="ellipse">
                  <a:avLst/>
                </a:prstGeom>
                <a:solidFill>
                  <a:srgbClr val="E3E600"/>
                </a:solidFill>
                <a:ln w="9525">
                  <a:noFill/>
                  <a:round/>
                  <a:headEnd/>
                  <a:tailEnd/>
                </a:ln>
              </p:spPr>
              <p:txBody>
                <a:bodyPr/>
                <a:lstStyle/>
                <a:p>
                  <a:endParaRPr lang="el-GR"/>
                </a:p>
              </p:txBody>
            </p:sp>
            <p:sp>
              <p:nvSpPr>
                <p:cNvPr id="974" name="Oval 1040"/>
                <p:cNvSpPr>
                  <a:spLocks noChangeArrowheads="1"/>
                </p:cNvSpPr>
                <p:nvPr/>
              </p:nvSpPr>
              <p:spPr bwMode="auto">
                <a:xfrm>
                  <a:off x="854" y="3164"/>
                  <a:ext cx="64" cy="72"/>
                </a:xfrm>
                <a:prstGeom prst="ellipse">
                  <a:avLst/>
                </a:prstGeom>
                <a:solidFill>
                  <a:srgbClr val="E4E700"/>
                </a:solidFill>
                <a:ln w="9525">
                  <a:noFill/>
                  <a:round/>
                  <a:headEnd/>
                  <a:tailEnd/>
                </a:ln>
              </p:spPr>
              <p:txBody>
                <a:bodyPr/>
                <a:lstStyle/>
                <a:p>
                  <a:endParaRPr lang="el-GR"/>
                </a:p>
              </p:txBody>
            </p:sp>
            <p:sp>
              <p:nvSpPr>
                <p:cNvPr id="975" name="Oval 1041"/>
                <p:cNvSpPr>
                  <a:spLocks noChangeArrowheads="1"/>
                </p:cNvSpPr>
                <p:nvPr/>
              </p:nvSpPr>
              <p:spPr bwMode="auto">
                <a:xfrm>
                  <a:off x="856" y="3166"/>
                  <a:ext cx="60" cy="68"/>
                </a:xfrm>
                <a:prstGeom prst="ellipse">
                  <a:avLst/>
                </a:prstGeom>
                <a:solidFill>
                  <a:srgbClr val="E6E900"/>
                </a:solidFill>
                <a:ln w="9525">
                  <a:noFill/>
                  <a:round/>
                  <a:headEnd/>
                  <a:tailEnd/>
                </a:ln>
              </p:spPr>
              <p:txBody>
                <a:bodyPr/>
                <a:lstStyle/>
                <a:p>
                  <a:endParaRPr lang="el-GR"/>
                </a:p>
              </p:txBody>
            </p:sp>
            <p:sp>
              <p:nvSpPr>
                <p:cNvPr id="976" name="Oval 1042"/>
                <p:cNvSpPr>
                  <a:spLocks noChangeArrowheads="1"/>
                </p:cNvSpPr>
                <p:nvPr/>
              </p:nvSpPr>
              <p:spPr bwMode="auto">
                <a:xfrm>
                  <a:off x="858" y="3168"/>
                  <a:ext cx="58" cy="64"/>
                </a:xfrm>
                <a:prstGeom prst="ellipse">
                  <a:avLst/>
                </a:prstGeom>
                <a:solidFill>
                  <a:srgbClr val="E7EA00"/>
                </a:solidFill>
                <a:ln w="9525">
                  <a:noFill/>
                  <a:round/>
                  <a:headEnd/>
                  <a:tailEnd/>
                </a:ln>
              </p:spPr>
              <p:txBody>
                <a:bodyPr/>
                <a:lstStyle/>
                <a:p>
                  <a:endParaRPr lang="el-GR"/>
                </a:p>
              </p:txBody>
            </p:sp>
            <p:sp>
              <p:nvSpPr>
                <p:cNvPr id="977" name="Oval 1043"/>
                <p:cNvSpPr>
                  <a:spLocks noChangeArrowheads="1"/>
                </p:cNvSpPr>
                <p:nvPr/>
              </p:nvSpPr>
              <p:spPr bwMode="auto">
                <a:xfrm>
                  <a:off x="860" y="3170"/>
                  <a:ext cx="54" cy="60"/>
                </a:xfrm>
                <a:prstGeom prst="ellipse">
                  <a:avLst/>
                </a:prstGeom>
                <a:solidFill>
                  <a:srgbClr val="E8EB00"/>
                </a:solidFill>
                <a:ln w="9525">
                  <a:noFill/>
                  <a:round/>
                  <a:headEnd/>
                  <a:tailEnd/>
                </a:ln>
              </p:spPr>
              <p:txBody>
                <a:bodyPr/>
                <a:lstStyle/>
                <a:p>
                  <a:endParaRPr lang="el-GR"/>
                </a:p>
              </p:txBody>
            </p:sp>
            <p:sp>
              <p:nvSpPr>
                <p:cNvPr id="978" name="Oval 1044"/>
                <p:cNvSpPr>
                  <a:spLocks noChangeArrowheads="1"/>
                </p:cNvSpPr>
                <p:nvPr/>
              </p:nvSpPr>
              <p:spPr bwMode="auto">
                <a:xfrm>
                  <a:off x="862" y="3172"/>
                  <a:ext cx="50" cy="56"/>
                </a:xfrm>
                <a:prstGeom prst="ellipse">
                  <a:avLst/>
                </a:prstGeom>
                <a:solidFill>
                  <a:srgbClr val="EAED00"/>
                </a:solidFill>
                <a:ln w="9525">
                  <a:noFill/>
                  <a:round/>
                  <a:headEnd/>
                  <a:tailEnd/>
                </a:ln>
              </p:spPr>
              <p:txBody>
                <a:bodyPr/>
                <a:lstStyle/>
                <a:p>
                  <a:endParaRPr lang="el-GR"/>
                </a:p>
              </p:txBody>
            </p:sp>
            <p:sp>
              <p:nvSpPr>
                <p:cNvPr id="979" name="Oval 1045"/>
                <p:cNvSpPr>
                  <a:spLocks noChangeArrowheads="1"/>
                </p:cNvSpPr>
                <p:nvPr/>
              </p:nvSpPr>
              <p:spPr bwMode="auto">
                <a:xfrm>
                  <a:off x="864" y="3174"/>
                  <a:ext cx="46" cy="52"/>
                </a:xfrm>
                <a:prstGeom prst="ellipse">
                  <a:avLst/>
                </a:prstGeom>
                <a:solidFill>
                  <a:srgbClr val="ECEF00"/>
                </a:solidFill>
                <a:ln w="9525">
                  <a:noFill/>
                  <a:round/>
                  <a:headEnd/>
                  <a:tailEnd/>
                </a:ln>
              </p:spPr>
              <p:txBody>
                <a:bodyPr/>
                <a:lstStyle/>
                <a:p>
                  <a:endParaRPr lang="el-GR"/>
                </a:p>
              </p:txBody>
            </p:sp>
            <p:sp>
              <p:nvSpPr>
                <p:cNvPr id="980" name="Oval 1046"/>
                <p:cNvSpPr>
                  <a:spLocks noChangeArrowheads="1"/>
                </p:cNvSpPr>
                <p:nvPr/>
              </p:nvSpPr>
              <p:spPr bwMode="auto">
                <a:xfrm>
                  <a:off x="864" y="3176"/>
                  <a:ext cx="44" cy="48"/>
                </a:xfrm>
                <a:prstGeom prst="ellipse">
                  <a:avLst/>
                </a:prstGeom>
                <a:solidFill>
                  <a:srgbClr val="EDF000"/>
                </a:solidFill>
                <a:ln w="9525">
                  <a:noFill/>
                  <a:round/>
                  <a:headEnd/>
                  <a:tailEnd/>
                </a:ln>
              </p:spPr>
              <p:txBody>
                <a:bodyPr/>
                <a:lstStyle/>
                <a:p>
                  <a:endParaRPr lang="el-GR"/>
                </a:p>
              </p:txBody>
            </p:sp>
            <p:sp>
              <p:nvSpPr>
                <p:cNvPr id="981" name="Oval 1047"/>
                <p:cNvSpPr>
                  <a:spLocks noChangeArrowheads="1"/>
                </p:cNvSpPr>
                <p:nvPr/>
              </p:nvSpPr>
              <p:spPr bwMode="auto">
                <a:xfrm>
                  <a:off x="866" y="3178"/>
                  <a:ext cx="40" cy="44"/>
                </a:xfrm>
                <a:prstGeom prst="ellipse">
                  <a:avLst/>
                </a:prstGeom>
                <a:solidFill>
                  <a:srgbClr val="EFF200"/>
                </a:solidFill>
                <a:ln w="9525">
                  <a:noFill/>
                  <a:round/>
                  <a:headEnd/>
                  <a:tailEnd/>
                </a:ln>
              </p:spPr>
              <p:txBody>
                <a:bodyPr/>
                <a:lstStyle/>
                <a:p>
                  <a:endParaRPr lang="el-GR"/>
                </a:p>
              </p:txBody>
            </p:sp>
            <p:sp>
              <p:nvSpPr>
                <p:cNvPr id="982" name="Oval 1048"/>
                <p:cNvSpPr>
                  <a:spLocks noChangeArrowheads="1"/>
                </p:cNvSpPr>
                <p:nvPr/>
              </p:nvSpPr>
              <p:spPr bwMode="auto">
                <a:xfrm>
                  <a:off x="868" y="3180"/>
                  <a:ext cx="36" cy="40"/>
                </a:xfrm>
                <a:prstGeom prst="ellipse">
                  <a:avLst/>
                </a:prstGeom>
                <a:solidFill>
                  <a:srgbClr val="F1F400"/>
                </a:solidFill>
                <a:ln w="9525">
                  <a:noFill/>
                  <a:round/>
                  <a:headEnd/>
                  <a:tailEnd/>
                </a:ln>
              </p:spPr>
              <p:txBody>
                <a:bodyPr/>
                <a:lstStyle/>
                <a:p>
                  <a:endParaRPr lang="el-GR"/>
                </a:p>
              </p:txBody>
            </p:sp>
            <p:sp>
              <p:nvSpPr>
                <p:cNvPr id="983" name="Oval 1049"/>
                <p:cNvSpPr>
                  <a:spLocks noChangeArrowheads="1"/>
                </p:cNvSpPr>
                <p:nvPr/>
              </p:nvSpPr>
              <p:spPr bwMode="auto">
                <a:xfrm>
                  <a:off x="870" y="3182"/>
                  <a:ext cx="32" cy="36"/>
                </a:xfrm>
                <a:prstGeom prst="ellipse">
                  <a:avLst/>
                </a:prstGeom>
                <a:solidFill>
                  <a:srgbClr val="F2F500"/>
                </a:solidFill>
                <a:ln w="9525">
                  <a:noFill/>
                  <a:round/>
                  <a:headEnd/>
                  <a:tailEnd/>
                </a:ln>
              </p:spPr>
              <p:txBody>
                <a:bodyPr/>
                <a:lstStyle/>
                <a:p>
                  <a:endParaRPr lang="el-GR"/>
                </a:p>
              </p:txBody>
            </p:sp>
            <p:sp>
              <p:nvSpPr>
                <p:cNvPr id="984" name="Oval 1050"/>
                <p:cNvSpPr>
                  <a:spLocks noChangeArrowheads="1"/>
                </p:cNvSpPr>
                <p:nvPr/>
              </p:nvSpPr>
              <p:spPr bwMode="auto">
                <a:xfrm>
                  <a:off x="872" y="3184"/>
                  <a:ext cx="30" cy="32"/>
                </a:xfrm>
                <a:prstGeom prst="ellipse">
                  <a:avLst/>
                </a:prstGeom>
                <a:solidFill>
                  <a:srgbClr val="F3F600"/>
                </a:solidFill>
                <a:ln w="9525">
                  <a:noFill/>
                  <a:round/>
                  <a:headEnd/>
                  <a:tailEnd/>
                </a:ln>
              </p:spPr>
              <p:txBody>
                <a:bodyPr/>
                <a:lstStyle/>
                <a:p>
                  <a:endParaRPr lang="el-GR"/>
                </a:p>
              </p:txBody>
            </p:sp>
            <p:sp>
              <p:nvSpPr>
                <p:cNvPr id="985" name="Oval 1051"/>
                <p:cNvSpPr>
                  <a:spLocks noChangeArrowheads="1"/>
                </p:cNvSpPr>
                <p:nvPr/>
              </p:nvSpPr>
              <p:spPr bwMode="auto">
                <a:xfrm>
                  <a:off x="874" y="3186"/>
                  <a:ext cx="26" cy="28"/>
                </a:xfrm>
                <a:prstGeom prst="ellipse">
                  <a:avLst/>
                </a:prstGeom>
                <a:solidFill>
                  <a:srgbClr val="F5F800"/>
                </a:solidFill>
                <a:ln w="9525">
                  <a:noFill/>
                  <a:round/>
                  <a:headEnd/>
                  <a:tailEnd/>
                </a:ln>
              </p:spPr>
              <p:txBody>
                <a:bodyPr/>
                <a:lstStyle/>
                <a:p>
                  <a:endParaRPr lang="el-GR"/>
                </a:p>
              </p:txBody>
            </p:sp>
            <p:sp>
              <p:nvSpPr>
                <p:cNvPr id="986" name="Oval 1052"/>
                <p:cNvSpPr>
                  <a:spLocks noChangeArrowheads="1"/>
                </p:cNvSpPr>
                <p:nvPr/>
              </p:nvSpPr>
              <p:spPr bwMode="auto">
                <a:xfrm>
                  <a:off x="874" y="3188"/>
                  <a:ext cx="24" cy="26"/>
                </a:xfrm>
                <a:prstGeom prst="ellipse">
                  <a:avLst/>
                </a:prstGeom>
                <a:solidFill>
                  <a:srgbClr val="F6F900"/>
                </a:solidFill>
                <a:ln w="9525">
                  <a:noFill/>
                  <a:round/>
                  <a:headEnd/>
                  <a:tailEnd/>
                </a:ln>
              </p:spPr>
              <p:txBody>
                <a:bodyPr/>
                <a:lstStyle/>
                <a:p>
                  <a:endParaRPr lang="el-GR"/>
                </a:p>
              </p:txBody>
            </p:sp>
            <p:sp>
              <p:nvSpPr>
                <p:cNvPr id="987" name="Oval 1053"/>
                <p:cNvSpPr>
                  <a:spLocks noChangeArrowheads="1"/>
                </p:cNvSpPr>
                <p:nvPr/>
              </p:nvSpPr>
              <p:spPr bwMode="auto">
                <a:xfrm>
                  <a:off x="876" y="3190"/>
                  <a:ext cx="22" cy="22"/>
                </a:xfrm>
                <a:prstGeom prst="ellipse">
                  <a:avLst/>
                </a:prstGeom>
                <a:solidFill>
                  <a:srgbClr val="F7FA00"/>
                </a:solidFill>
                <a:ln w="9525">
                  <a:noFill/>
                  <a:round/>
                  <a:headEnd/>
                  <a:tailEnd/>
                </a:ln>
              </p:spPr>
              <p:txBody>
                <a:bodyPr/>
                <a:lstStyle/>
                <a:p>
                  <a:endParaRPr lang="el-GR"/>
                </a:p>
              </p:txBody>
            </p:sp>
            <p:sp>
              <p:nvSpPr>
                <p:cNvPr id="988" name="Oval 1054"/>
                <p:cNvSpPr>
                  <a:spLocks noChangeArrowheads="1"/>
                </p:cNvSpPr>
                <p:nvPr/>
              </p:nvSpPr>
              <p:spPr bwMode="auto">
                <a:xfrm>
                  <a:off x="878" y="3192"/>
                  <a:ext cx="18" cy="18"/>
                </a:xfrm>
                <a:prstGeom prst="ellipse">
                  <a:avLst/>
                </a:prstGeom>
                <a:solidFill>
                  <a:srgbClr val="F8FB00"/>
                </a:solidFill>
                <a:ln w="9525">
                  <a:noFill/>
                  <a:round/>
                  <a:headEnd/>
                  <a:tailEnd/>
                </a:ln>
              </p:spPr>
              <p:txBody>
                <a:bodyPr/>
                <a:lstStyle/>
                <a:p>
                  <a:endParaRPr lang="el-GR"/>
                </a:p>
              </p:txBody>
            </p:sp>
            <p:sp>
              <p:nvSpPr>
                <p:cNvPr id="989" name="Oval 1055"/>
                <p:cNvSpPr>
                  <a:spLocks noChangeArrowheads="1"/>
                </p:cNvSpPr>
                <p:nvPr/>
              </p:nvSpPr>
              <p:spPr bwMode="auto">
                <a:xfrm>
                  <a:off x="880" y="3194"/>
                  <a:ext cx="14" cy="14"/>
                </a:xfrm>
                <a:prstGeom prst="ellipse">
                  <a:avLst/>
                </a:prstGeom>
                <a:solidFill>
                  <a:srgbClr val="F8FB00"/>
                </a:solidFill>
                <a:ln w="9525">
                  <a:noFill/>
                  <a:round/>
                  <a:headEnd/>
                  <a:tailEnd/>
                </a:ln>
              </p:spPr>
              <p:txBody>
                <a:bodyPr/>
                <a:lstStyle/>
                <a:p>
                  <a:endParaRPr lang="el-GR"/>
                </a:p>
              </p:txBody>
            </p:sp>
            <p:sp>
              <p:nvSpPr>
                <p:cNvPr id="990" name="Oval 1056"/>
                <p:cNvSpPr>
                  <a:spLocks noChangeArrowheads="1"/>
                </p:cNvSpPr>
                <p:nvPr/>
              </p:nvSpPr>
              <p:spPr bwMode="auto">
                <a:xfrm>
                  <a:off x="882" y="3196"/>
                  <a:ext cx="10" cy="10"/>
                </a:xfrm>
                <a:prstGeom prst="ellipse">
                  <a:avLst/>
                </a:prstGeom>
                <a:solidFill>
                  <a:srgbClr val="F9FC00"/>
                </a:solidFill>
                <a:ln w="9525">
                  <a:noFill/>
                  <a:round/>
                  <a:headEnd/>
                  <a:tailEnd/>
                </a:ln>
              </p:spPr>
              <p:txBody>
                <a:bodyPr/>
                <a:lstStyle/>
                <a:p>
                  <a:endParaRPr lang="el-GR"/>
                </a:p>
              </p:txBody>
            </p:sp>
            <p:sp>
              <p:nvSpPr>
                <p:cNvPr id="991" name="Oval 1057"/>
                <p:cNvSpPr>
                  <a:spLocks noChangeArrowheads="1"/>
                </p:cNvSpPr>
                <p:nvPr/>
              </p:nvSpPr>
              <p:spPr bwMode="auto">
                <a:xfrm>
                  <a:off x="884" y="3198"/>
                  <a:ext cx="6" cy="6"/>
                </a:xfrm>
                <a:prstGeom prst="ellipse">
                  <a:avLst/>
                </a:prstGeom>
                <a:solidFill>
                  <a:srgbClr val="F9FC00"/>
                </a:solidFill>
                <a:ln w="9525">
                  <a:noFill/>
                  <a:round/>
                  <a:headEnd/>
                  <a:tailEnd/>
                </a:ln>
              </p:spPr>
              <p:txBody>
                <a:bodyPr/>
                <a:lstStyle/>
                <a:p>
                  <a:endParaRPr lang="el-GR"/>
                </a:p>
              </p:txBody>
            </p:sp>
          </p:grpSp>
          <p:sp>
            <p:nvSpPr>
              <p:cNvPr id="967" name="Oval 1058"/>
              <p:cNvSpPr>
                <a:spLocks noChangeArrowheads="1"/>
              </p:cNvSpPr>
              <p:nvPr/>
            </p:nvSpPr>
            <p:spPr bwMode="auto">
              <a:xfrm>
                <a:off x="848" y="3154"/>
                <a:ext cx="76" cy="90"/>
              </a:xfrm>
              <a:prstGeom prst="ellipse">
                <a:avLst/>
              </a:prstGeom>
              <a:noFill/>
              <a:ln w="12700">
                <a:solidFill>
                  <a:srgbClr val="000000"/>
                </a:solidFill>
                <a:round/>
                <a:headEnd/>
                <a:tailEnd/>
              </a:ln>
            </p:spPr>
            <p:txBody>
              <a:bodyPr/>
              <a:lstStyle/>
              <a:p>
                <a:endParaRPr lang="el-GR"/>
              </a:p>
            </p:txBody>
          </p:sp>
        </p:grpSp>
        <p:grpSp>
          <p:nvGrpSpPr>
            <p:cNvPr id="757" name="Group 1059"/>
            <p:cNvGrpSpPr>
              <a:grpSpLocks/>
            </p:cNvGrpSpPr>
            <p:nvPr/>
          </p:nvGrpSpPr>
          <p:grpSpPr bwMode="auto">
            <a:xfrm>
              <a:off x="908" y="2970"/>
              <a:ext cx="84" cy="98"/>
              <a:chOff x="908" y="2970"/>
              <a:chExt cx="84" cy="98"/>
            </a:xfrm>
          </p:grpSpPr>
          <p:grpSp>
            <p:nvGrpSpPr>
              <p:cNvPr id="940" name="Group 1060"/>
              <p:cNvGrpSpPr>
                <a:grpSpLocks/>
              </p:cNvGrpSpPr>
              <p:nvPr/>
            </p:nvGrpSpPr>
            <p:grpSpPr bwMode="auto">
              <a:xfrm>
                <a:off x="908" y="2970"/>
                <a:ext cx="84" cy="98"/>
                <a:chOff x="908" y="2970"/>
                <a:chExt cx="84" cy="98"/>
              </a:xfrm>
            </p:grpSpPr>
            <p:sp>
              <p:nvSpPr>
                <p:cNvPr id="942" name="Oval 1061"/>
                <p:cNvSpPr>
                  <a:spLocks noChangeArrowheads="1"/>
                </p:cNvSpPr>
                <p:nvPr/>
              </p:nvSpPr>
              <p:spPr bwMode="auto">
                <a:xfrm>
                  <a:off x="908" y="2970"/>
                  <a:ext cx="84" cy="98"/>
                </a:xfrm>
                <a:prstGeom prst="ellipse">
                  <a:avLst/>
                </a:prstGeom>
                <a:solidFill>
                  <a:srgbClr val="E1E400"/>
                </a:solidFill>
                <a:ln w="9525">
                  <a:noFill/>
                  <a:round/>
                  <a:headEnd/>
                  <a:tailEnd/>
                </a:ln>
              </p:spPr>
              <p:txBody>
                <a:bodyPr/>
                <a:lstStyle/>
                <a:p>
                  <a:endParaRPr lang="el-GR"/>
                </a:p>
              </p:txBody>
            </p:sp>
            <p:sp>
              <p:nvSpPr>
                <p:cNvPr id="943" name="Oval 1062"/>
                <p:cNvSpPr>
                  <a:spLocks noChangeArrowheads="1"/>
                </p:cNvSpPr>
                <p:nvPr/>
              </p:nvSpPr>
              <p:spPr bwMode="auto">
                <a:xfrm>
                  <a:off x="910" y="2974"/>
                  <a:ext cx="80" cy="90"/>
                </a:xfrm>
                <a:prstGeom prst="ellipse">
                  <a:avLst/>
                </a:prstGeom>
                <a:solidFill>
                  <a:srgbClr val="E1E400"/>
                </a:solidFill>
                <a:ln w="9525">
                  <a:noFill/>
                  <a:round/>
                  <a:headEnd/>
                  <a:tailEnd/>
                </a:ln>
              </p:spPr>
              <p:txBody>
                <a:bodyPr/>
                <a:lstStyle/>
                <a:p>
                  <a:endParaRPr lang="el-GR"/>
                </a:p>
              </p:txBody>
            </p:sp>
            <p:sp>
              <p:nvSpPr>
                <p:cNvPr id="944" name="Oval 1063"/>
                <p:cNvSpPr>
                  <a:spLocks noChangeArrowheads="1"/>
                </p:cNvSpPr>
                <p:nvPr/>
              </p:nvSpPr>
              <p:spPr bwMode="auto">
                <a:xfrm>
                  <a:off x="912" y="2976"/>
                  <a:ext cx="76" cy="86"/>
                </a:xfrm>
                <a:prstGeom prst="ellipse">
                  <a:avLst/>
                </a:prstGeom>
                <a:solidFill>
                  <a:srgbClr val="E1E400"/>
                </a:solidFill>
                <a:ln w="9525">
                  <a:noFill/>
                  <a:round/>
                  <a:headEnd/>
                  <a:tailEnd/>
                </a:ln>
              </p:spPr>
              <p:txBody>
                <a:bodyPr/>
                <a:lstStyle/>
                <a:p>
                  <a:endParaRPr lang="el-GR"/>
                </a:p>
              </p:txBody>
            </p:sp>
            <p:sp>
              <p:nvSpPr>
                <p:cNvPr id="945" name="Oval 1064"/>
                <p:cNvSpPr>
                  <a:spLocks noChangeArrowheads="1"/>
                </p:cNvSpPr>
                <p:nvPr/>
              </p:nvSpPr>
              <p:spPr bwMode="auto">
                <a:xfrm>
                  <a:off x="914" y="2978"/>
                  <a:ext cx="72" cy="82"/>
                </a:xfrm>
                <a:prstGeom prst="ellipse">
                  <a:avLst/>
                </a:prstGeom>
                <a:solidFill>
                  <a:srgbClr val="E2E500"/>
                </a:solidFill>
                <a:ln w="9525">
                  <a:noFill/>
                  <a:round/>
                  <a:headEnd/>
                  <a:tailEnd/>
                </a:ln>
              </p:spPr>
              <p:txBody>
                <a:bodyPr/>
                <a:lstStyle/>
                <a:p>
                  <a:endParaRPr lang="el-GR"/>
                </a:p>
              </p:txBody>
            </p:sp>
            <p:sp>
              <p:nvSpPr>
                <p:cNvPr id="946" name="Oval 1065"/>
                <p:cNvSpPr>
                  <a:spLocks noChangeArrowheads="1"/>
                </p:cNvSpPr>
                <p:nvPr/>
              </p:nvSpPr>
              <p:spPr bwMode="auto">
                <a:xfrm>
                  <a:off x="916" y="2980"/>
                  <a:ext cx="68" cy="78"/>
                </a:xfrm>
                <a:prstGeom prst="ellipse">
                  <a:avLst/>
                </a:prstGeom>
                <a:solidFill>
                  <a:srgbClr val="E3E600"/>
                </a:solidFill>
                <a:ln w="9525">
                  <a:noFill/>
                  <a:round/>
                  <a:headEnd/>
                  <a:tailEnd/>
                </a:ln>
              </p:spPr>
              <p:txBody>
                <a:bodyPr/>
                <a:lstStyle/>
                <a:p>
                  <a:endParaRPr lang="el-GR"/>
                </a:p>
              </p:txBody>
            </p:sp>
            <p:sp>
              <p:nvSpPr>
                <p:cNvPr id="947" name="Oval 1066"/>
                <p:cNvSpPr>
                  <a:spLocks noChangeArrowheads="1"/>
                </p:cNvSpPr>
                <p:nvPr/>
              </p:nvSpPr>
              <p:spPr bwMode="auto">
                <a:xfrm>
                  <a:off x="918" y="2982"/>
                  <a:ext cx="64" cy="74"/>
                </a:xfrm>
                <a:prstGeom prst="ellipse">
                  <a:avLst/>
                </a:prstGeom>
                <a:solidFill>
                  <a:srgbClr val="E3E600"/>
                </a:solidFill>
                <a:ln w="9525">
                  <a:noFill/>
                  <a:round/>
                  <a:headEnd/>
                  <a:tailEnd/>
                </a:ln>
              </p:spPr>
              <p:txBody>
                <a:bodyPr/>
                <a:lstStyle/>
                <a:p>
                  <a:endParaRPr lang="el-GR"/>
                </a:p>
              </p:txBody>
            </p:sp>
            <p:sp>
              <p:nvSpPr>
                <p:cNvPr id="948" name="Oval 1067"/>
                <p:cNvSpPr>
                  <a:spLocks noChangeArrowheads="1"/>
                </p:cNvSpPr>
                <p:nvPr/>
              </p:nvSpPr>
              <p:spPr bwMode="auto">
                <a:xfrm>
                  <a:off x="918" y="2984"/>
                  <a:ext cx="64" cy="72"/>
                </a:xfrm>
                <a:prstGeom prst="ellipse">
                  <a:avLst/>
                </a:prstGeom>
                <a:solidFill>
                  <a:srgbClr val="E4E700"/>
                </a:solidFill>
                <a:ln w="9525">
                  <a:noFill/>
                  <a:round/>
                  <a:headEnd/>
                  <a:tailEnd/>
                </a:ln>
              </p:spPr>
              <p:txBody>
                <a:bodyPr/>
                <a:lstStyle/>
                <a:p>
                  <a:endParaRPr lang="el-GR"/>
                </a:p>
              </p:txBody>
            </p:sp>
            <p:sp>
              <p:nvSpPr>
                <p:cNvPr id="949" name="Oval 1068"/>
                <p:cNvSpPr>
                  <a:spLocks noChangeArrowheads="1"/>
                </p:cNvSpPr>
                <p:nvPr/>
              </p:nvSpPr>
              <p:spPr bwMode="auto">
                <a:xfrm>
                  <a:off x="920" y="2986"/>
                  <a:ext cx="60" cy="68"/>
                </a:xfrm>
                <a:prstGeom prst="ellipse">
                  <a:avLst/>
                </a:prstGeom>
                <a:solidFill>
                  <a:srgbClr val="E6E900"/>
                </a:solidFill>
                <a:ln w="9525">
                  <a:noFill/>
                  <a:round/>
                  <a:headEnd/>
                  <a:tailEnd/>
                </a:ln>
              </p:spPr>
              <p:txBody>
                <a:bodyPr/>
                <a:lstStyle/>
                <a:p>
                  <a:endParaRPr lang="el-GR"/>
                </a:p>
              </p:txBody>
            </p:sp>
            <p:sp>
              <p:nvSpPr>
                <p:cNvPr id="950" name="Oval 1069"/>
                <p:cNvSpPr>
                  <a:spLocks noChangeArrowheads="1"/>
                </p:cNvSpPr>
                <p:nvPr/>
              </p:nvSpPr>
              <p:spPr bwMode="auto">
                <a:xfrm>
                  <a:off x="922" y="2988"/>
                  <a:ext cx="58" cy="64"/>
                </a:xfrm>
                <a:prstGeom prst="ellipse">
                  <a:avLst/>
                </a:prstGeom>
                <a:solidFill>
                  <a:srgbClr val="E7EA00"/>
                </a:solidFill>
                <a:ln w="9525">
                  <a:noFill/>
                  <a:round/>
                  <a:headEnd/>
                  <a:tailEnd/>
                </a:ln>
              </p:spPr>
              <p:txBody>
                <a:bodyPr/>
                <a:lstStyle/>
                <a:p>
                  <a:endParaRPr lang="el-GR"/>
                </a:p>
              </p:txBody>
            </p:sp>
            <p:sp>
              <p:nvSpPr>
                <p:cNvPr id="951" name="Oval 1070"/>
                <p:cNvSpPr>
                  <a:spLocks noChangeArrowheads="1"/>
                </p:cNvSpPr>
                <p:nvPr/>
              </p:nvSpPr>
              <p:spPr bwMode="auto">
                <a:xfrm>
                  <a:off x="924" y="2990"/>
                  <a:ext cx="54" cy="60"/>
                </a:xfrm>
                <a:prstGeom prst="ellipse">
                  <a:avLst/>
                </a:prstGeom>
                <a:solidFill>
                  <a:srgbClr val="E8EB00"/>
                </a:solidFill>
                <a:ln w="9525">
                  <a:noFill/>
                  <a:round/>
                  <a:headEnd/>
                  <a:tailEnd/>
                </a:ln>
              </p:spPr>
              <p:txBody>
                <a:bodyPr/>
                <a:lstStyle/>
                <a:p>
                  <a:endParaRPr lang="el-GR"/>
                </a:p>
              </p:txBody>
            </p:sp>
            <p:sp>
              <p:nvSpPr>
                <p:cNvPr id="952" name="Oval 1071"/>
                <p:cNvSpPr>
                  <a:spLocks noChangeArrowheads="1"/>
                </p:cNvSpPr>
                <p:nvPr/>
              </p:nvSpPr>
              <p:spPr bwMode="auto">
                <a:xfrm>
                  <a:off x="926" y="2992"/>
                  <a:ext cx="50" cy="56"/>
                </a:xfrm>
                <a:prstGeom prst="ellipse">
                  <a:avLst/>
                </a:prstGeom>
                <a:solidFill>
                  <a:srgbClr val="EAED00"/>
                </a:solidFill>
                <a:ln w="9525">
                  <a:noFill/>
                  <a:round/>
                  <a:headEnd/>
                  <a:tailEnd/>
                </a:ln>
              </p:spPr>
              <p:txBody>
                <a:bodyPr/>
                <a:lstStyle/>
                <a:p>
                  <a:endParaRPr lang="el-GR"/>
                </a:p>
              </p:txBody>
            </p:sp>
            <p:sp>
              <p:nvSpPr>
                <p:cNvPr id="953" name="Oval 1072"/>
                <p:cNvSpPr>
                  <a:spLocks noChangeArrowheads="1"/>
                </p:cNvSpPr>
                <p:nvPr/>
              </p:nvSpPr>
              <p:spPr bwMode="auto">
                <a:xfrm>
                  <a:off x="928" y="2994"/>
                  <a:ext cx="46" cy="52"/>
                </a:xfrm>
                <a:prstGeom prst="ellipse">
                  <a:avLst/>
                </a:prstGeom>
                <a:solidFill>
                  <a:srgbClr val="ECEF00"/>
                </a:solidFill>
                <a:ln w="9525">
                  <a:noFill/>
                  <a:round/>
                  <a:headEnd/>
                  <a:tailEnd/>
                </a:ln>
              </p:spPr>
              <p:txBody>
                <a:bodyPr/>
                <a:lstStyle/>
                <a:p>
                  <a:endParaRPr lang="el-GR"/>
                </a:p>
              </p:txBody>
            </p:sp>
            <p:sp>
              <p:nvSpPr>
                <p:cNvPr id="954" name="Oval 1073"/>
                <p:cNvSpPr>
                  <a:spLocks noChangeArrowheads="1"/>
                </p:cNvSpPr>
                <p:nvPr/>
              </p:nvSpPr>
              <p:spPr bwMode="auto">
                <a:xfrm>
                  <a:off x="928" y="2996"/>
                  <a:ext cx="44" cy="48"/>
                </a:xfrm>
                <a:prstGeom prst="ellipse">
                  <a:avLst/>
                </a:prstGeom>
                <a:solidFill>
                  <a:srgbClr val="EDF000"/>
                </a:solidFill>
                <a:ln w="9525">
                  <a:noFill/>
                  <a:round/>
                  <a:headEnd/>
                  <a:tailEnd/>
                </a:ln>
              </p:spPr>
              <p:txBody>
                <a:bodyPr/>
                <a:lstStyle/>
                <a:p>
                  <a:endParaRPr lang="el-GR"/>
                </a:p>
              </p:txBody>
            </p:sp>
            <p:sp>
              <p:nvSpPr>
                <p:cNvPr id="955" name="Oval 1074"/>
                <p:cNvSpPr>
                  <a:spLocks noChangeArrowheads="1"/>
                </p:cNvSpPr>
                <p:nvPr/>
              </p:nvSpPr>
              <p:spPr bwMode="auto">
                <a:xfrm>
                  <a:off x="930" y="2998"/>
                  <a:ext cx="40" cy="44"/>
                </a:xfrm>
                <a:prstGeom prst="ellipse">
                  <a:avLst/>
                </a:prstGeom>
                <a:solidFill>
                  <a:srgbClr val="EFF200"/>
                </a:solidFill>
                <a:ln w="9525">
                  <a:noFill/>
                  <a:round/>
                  <a:headEnd/>
                  <a:tailEnd/>
                </a:ln>
              </p:spPr>
              <p:txBody>
                <a:bodyPr/>
                <a:lstStyle/>
                <a:p>
                  <a:endParaRPr lang="el-GR"/>
                </a:p>
              </p:txBody>
            </p:sp>
            <p:sp>
              <p:nvSpPr>
                <p:cNvPr id="956" name="Oval 1075"/>
                <p:cNvSpPr>
                  <a:spLocks noChangeArrowheads="1"/>
                </p:cNvSpPr>
                <p:nvPr/>
              </p:nvSpPr>
              <p:spPr bwMode="auto">
                <a:xfrm>
                  <a:off x="932" y="3000"/>
                  <a:ext cx="36" cy="40"/>
                </a:xfrm>
                <a:prstGeom prst="ellipse">
                  <a:avLst/>
                </a:prstGeom>
                <a:solidFill>
                  <a:srgbClr val="F1F400"/>
                </a:solidFill>
                <a:ln w="9525">
                  <a:noFill/>
                  <a:round/>
                  <a:headEnd/>
                  <a:tailEnd/>
                </a:ln>
              </p:spPr>
              <p:txBody>
                <a:bodyPr/>
                <a:lstStyle/>
                <a:p>
                  <a:endParaRPr lang="el-GR"/>
                </a:p>
              </p:txBody>
            </p:sp>
            <p:sp>
              <p:nvSpPr>
                <p:cNvPr id="957" name="Oval 1076"/>
                <p:cNvSpPr>
                  <a:spLocks noChangeArrowheads="1"/>
                </p:cNvSpPr>
                <p:nvPr/>
              </p:nvSpPr>
              <p:spPr bwMode="auto">
                <a:xfrm>
                  <a:off x="934" y="3002"/>
                  <a:ext cx="32" cy="36"/>
                </a:xfrm>
                <a:prstGeom prst="ellipse">
                  <a:avLst/>
                </a:prstGeom>
                <a:solidFill>
                  <a:srgbClr val="F2F500"/>
                </a:solidFill>
                <a:ln w="9525">
                  <a:noFill/>
                  <a:round/>
                  <a:headEnd/>
                  <a:tailEnd/>
                </a:ln>
              </p:spPr>
              <p:txBody>
                <a:bodyPr/>
                <a:lstStyle/>
                <a:p>
                  <a:endParaRPr lang="el-GR"/>
                </a:p>
              </p:txBody>
            </p:sp>
            <p:sp>
              <p:nvSpPr>
                <p:cNvPr id="958" name="Oval 1077"/>
                <p:cNvSpPr>
                  <a:spLocks noChangeArrowheads="1"/>
                </p:cNvSpPr>
                <p:nvPr/>
              </p:nvSpPr>
              <p:spPr bwMode="auto">
                <a:xfrm>
                  <a:off x="936" y="3004"/>
                  <a:ext cx="30" cy="32"/>
                </a:xfrm>
                <a:prstGeom prst="ellipse">
                  <a:avLst/>
                </a:prstGeom>
                <a:solidFill>
                  <a:srgbClr val="F3F600"/>
                </a:solidFill>
                <a:ln w="9525">
                  <a:noFill/>
                  <a:round/>
                  <a:headEnd/>
                  <a:tailEnd/>
                </a:ln>
              </p:spPr>
              <p:txBody>
                <a:bodyPr/>
                <a:lstStyle/>
                <a:p>
                  <a:endParaRPr lang="el-GR"/>
                </a:p>
              </p:txBody>
            </p:sp>
            <p:sp>
              <p:nvSpPr>
                <p:cNvPr id="959" name="Oval 1078"/>
                <p:cNvSpPr>
                  <a:spLocks noChangeArrowheads="1"/>
                </p:cNvSpPr>
                <p:nvPr/>
              </p:nvSpPr>
              <p:spPr bwMode="auto">
                <a:xfrm>
                  <a:off x="938" y="3006"/>
                  <a:ext cx="26" cy="28"/>
                </a:xfrm>
                <a:prstGeom prst="ellipse">
                  <a:avLst/>
                </a:prstGeom>
                <a:solidFill>
                  <a:srgbClr val="F5F800"/>
                </a:solidFill>
                <a:ln w="9525">
                  <a:noFill/>
                  <a:round/>
                  <a:headEnd/>
                  <a:tailEnd/>
                </a:ln>
              </p:spPr>
              <p:txBody>
                <a:bodyPr/>
                <a:lstStyle/>
                <a:p>
                  <a:endParaRPr lang="el-GR"/>
                </a:p>
              </p:txBody>
            </p:sp>
            <p:sp>
              <p:nvSpPr>
                <p:cNvPr id="960" name="Oval 1079"/>
                <p:cNvSpPr>
                  <a:spLocks noChangeArrowheads="1"/>
                </p:cNvSpPr>
                <p:nvPr/>
              </p:nvSpPr>
              <p:spPr bwMode="auto">
                <a:xfrm>
                  <a:off x="938" y="3008"/>
                  <a:ext cx="24" cy="26"/>
                </a:xfrm>
                <a:prstGeom prst="ellipse">
                  <a:avLst/>
                </a:prstGeom>
                <a:solidFill>
                  <a:srgbClr val="F6F900"/>
                </a:solidFill>
                <a:ln w="9525">
                  <a:noFill/>
                  <a:round/>
                  <a:headEnd/>
                  <a:tailEnd/>
                </a:ln>
              </p:spPr>
              <p:txBody>
                <a:bodyPr/>
                <a:lstStyle/>
                <a:p>
                  <a:endParaRPr lang="el-GR"/>
                </a:p>
              </p:txBody>
            </p:sp>
            <p:sp>
              <p:nvSpPr>
                <p:cNvPr id="961" name="Oval 1080"/>
                <p:cNvSpPr>
                  <a:spLocks noChangeArrowheads="1"/>
                </p:cNvSpPr>
                <p:nvPr/>
              </p:nvSpPr>
              <p:spPr bwMode="auto">
                <a:xfrm>
                  <a:off x="940" y="3010"/>
                  <a:ext cx="22" cy="22"/>
                </a:xfrm>
                <a:prstGeom prst="ellipse">
                  <a:avLst/>
                </a:prstGeom>
                <a:solidFill>
                  <a:srgbClr val="F7FA00"/>
                </a:solidFill>
                <a:ln w="9525">
                  <a:noFill/>
                  <a:round/>
                  <a:headEnd/>
                  <a:tailEnd/>
                </a:ln>
              </p:spPr>
              <p:txBody>
                <a:bodyPr/>
                <a:lstStyle/>
                <a:p>
                  <a:endParaRPr lang="el-GR"/>
                </a:p>
              </p:txBody>
            </p:sp>
            <p:sp>
              <p:nvSpPr>
                <p:cNvPr id="962" name="Oval 1081"/>
                <p:cNvSpPr>
                  <a:spLocks noChangeArrowheads="1"/>
                </p:cNvSpPr>
                <p:nvPr/>
              </p:nvSpPr>
              <p:spPr bwMode="auto">
                <a:xfrm>
                  <a:off x="942" y="3012"/>
                  <a:ext cx="18" cy="18"/>
                </a:xfrm>
                <a:prstGeom prst="ellipse">
                  <a:avLst/>
                </a:prstGeom>
                <a:solidFill>
                  <a:srgbClr val="F8FB00"/>
                </a:solidFill>
                <a:ln w="9525">
                  <a:noFill/>
                  <a:round/>
                  <a:headEnd/>
                  <a:tailEnd/>
                </a:ln>
              </p:spPr>
              <p:txBody>
                <a:bodyPr/>
                <a:lstStyle/>
                <a:p>
                  <a:endParaRPr lang="el-GR"/>
                </a:p>
              </p:txBody>
            </p:sp>
            <p:sp>
              <p:nvSpPr>
                <p:cNvPr id="963" name="Oval 1082"/>
                <p:cNvSpPr>
                  <a:spLocks noChangeArrowheads="1"/>
                </p:cNvSpPr>
                <p:nvPr/>
              </p:nvSpPr>
              <p:spPr bwMode="auto">
                <a:xfrm>
                  <a:off x="944" y="3014"/>
                  <a:ext cx="14" cy="14"/>
                </a:xfrm>
                <a:prstGeom prst="ellipse">
                  <a:avLst/>
                </a:prstGeom>
                <a:solidFill>
                  <a:srgbClr val="F8FB00"/>
                </a:solidFill>
                <a:ln w="9525">
                  <a:noFill/>
                  <a:round/>
                  <a:headEnd/>
                  <a:tailEnd/>
                </a:ln>
              </p:spPr>
              <p:txBody>
                <a:bodyPr/>
                <a:lstStyle/>
                <a:p>
                  <a:endParaRPr lang="el-GR"/>
                </a:p>
              </p:txBody>
            </p:sp>
            <p:sp>
              <p:nvSpPr>
                <p:cNvPr id="964" name="Oval 1083"/>
                <p:cNvSpPr>
                  <a:spLocks noChangeArrowheads="1"/>
                </p:cNvSpPr>
                <p:nvPr/>
              </p:nvSpPr>
              <p:spPr bwMode="auto">
                <a:xfrm>
                  <a:off x="946" y="3016"/>
                  <a:ext cx="10" cy="10"/>
                </a:xfrm>
                <a:prstGeom prst="ellipse">
                  <a:avLst/>
                </a:prstGeom>
                <a:solidFill>
                  <a:srgbClr val="F9FC00"/>
                </a:solidFill>
                <a:ln w="9525">
                  <a:noFill/>
                  <a:round/>
                  <a:headEnd/>
                  <a:tailEnd/>
                </a:ln>
              </p:spPr>
              <p:txBody>
                <a:bodyPr/>
                <a:lstStyle/>
                <a:p>
                  <a:endParaRPr lang="el-GR"/>
                </a:p>
              </p:txBody>
            </p:sp>
            <p:sp>
              <p:nvSpPr>
                <p:cNvPr id="965" name="Oval 1084"/>
                <p:cNvSpPr>
                  <a:spLocks noChangeArrowheads="1"/>
                </p:cNvSpPr>
                <p:nvPr/>
              </p:nvSpPr>
              <p:spPr bwMode="auto">
                <a:xfrm>
                  <a:off x="948" y="3018"/>
                  <a:ext cx="6" cy="6"/>
                </a:xfrm>
                <a:prstGeom prst="ellipse">
                  <a:avLst/>
                </a:prstGeom>
                <a:solidFill>
                  <a:srgbClr val="F9FC00"/>
                </a:solidFill>
                <a:ln w="9525">
                  <a:noFill/>
                  <a:round/>
                  <a:headEnd/>
                  <a:tailEnd/>
                </a:ln>
              </p:spPr>
              <p:txBody>
                <a:bodyPr/>
                <a:lstStyle/>
                <a:p>
                  <a:endParaRPr lang="el-GR"/>
                </a:p>
              </p:txBody>
            </p:sp>
          </p:grpSp>
          <p:sp>
            <p:nvSpPr>
              <p:cNvPr id="941" name="Oval 1085"/>
              <p:cNvSpPr>
                <a:spLocks noChangeArrowheads="1"/>
              </p:cNvSpPr>
              <p:nvPr/>
            </p:nvSpPr>
            <p:spPr bwMode="auto">
              <a:xfrm>
                <a:off x="912" y="2974"/>
                <a:ext cx="76" cy="90"/>
              </a:xfrm>
              <a:prstGeom prst="ellipse">
                <a:avLst/>
              </a:prstGeom>
              <a:noFill/>
              <a:ln w="12700">
                <a:solidFill>
                  <a:srgbClr val="000000"/>
                </a:solidFill>
                <a:round/>
                <a:headEnd/>
                <a:tailEnd/>
              </a:ln>
            </p:spPr>
            <p:txBody>
              <a:bodyPr/>
              <a:lstStyle/>
              <a:p>
                <a:endParaRPr lang="el-GR"/>
              </a:p>
            </p:txBody>
          </p:sp>
        </p:grpSp>
        <p:grpSp>
          <p:nvGrpSpPr>
            <p:cNvPr id="758" name="Group 1086"/>
            <p:cNvGrpSpPr>
              <a:grpSpLocks/>
            </p:cNvGrpSpPr>
            <p:nvPr/>
          </p:nvGrpSpPr>
          <p:grpSpPr bwMode="auto">
            <a:xfrm>
              <a:off x="688" y="3450"/>
              <a:ext cx="32" cy="680"/>
              <a:chOff x="688" y="3450"/>
              <a:chExt cx="32" cy="680"/>
            </a:xfrm>
          </p:grpSpPr>
          <p:sp>
            <p:nvSpPr>
              <p:cNvPr id="936" name="Rectangle 1087"/>
              <p:cNvSpPr>
                <a:spLocks noChangeArrowheads="1"/>
              </p:cNvSpPr>
              <p:nvPr/>
            </p:nvSpPr>
            <p:spPr bwMode="auto">
              <a:xfrm>
                <a:off x="688" y="3450"/>
                <a:ext cx="32" cy="128"/>
              </a:xfrm>
              <a:prstGeom prst="rect">
                <a:avLst/>
              </a:prstGeom>
              <a:solidFill>
                <a:srgbClr val="FF3300"/>
              </a:solidFill>
              <a:ln w="9525">
                <a:noFill/>
                <a:miter lim="800000"/>
                <a:headEnd/>
                <a:tailEnd/>
              </a:ln>
            </p:spPr>
            <p:txBody>
              <a:bodyPr/>
              <a:lstStyle/>
              <a:p>
                <a:endParaRPr lang="el-GR"/>
              </a:p>
            </p:txBody>
          </p:sp>
          <p:sp>
            <p:nvSpPr>
              <p:cNvPr id="937" name="Rectangle 1088"/>
              <p:cNvSpPr>
                <a:spLocks noChangeArrowheads="1"/>
              </p:cNvSpPr>
              <p:nvPr/>
            </p:nvSpPr>
            <p:spPr bwMode="auto">
              <a:xfrm>
                <a:off x="688" y="3674"/>
                <a:ext cx="32" cy="128"/>
              </a:xfrm>
              <a:prstGeom prst="rect">
                <a:avLst/>
              </a:prstGeom>
              <a:solidFill>
                <a:srgbClr val="FF3300"/>
              </a:solidFill>
              <a:ln w="9525">
                <a:noFill/>
                <a:miter lim="800000"/>
                <a:headEnd/>
                <a:tailEnd/>
              </a:ln>
            </p:spPr>
            <p:txBody>
              <a:bodyPr/>
              <a:lstStyle/>
              <a:p>
                <a:endParaRPr lang="el-GR"/>
              </a:p>
            </p:txBody>
          </p:sp>
          <p:sp>
            <p:nvSpPr>
              <p:cNvPr id="938" name="Rectangle 1089"/>
              <p:cNvSpPr>
                <a:spLocks noChangeArrowheads="1"/>
              </p:cNvSpPr>
              <p:nvPr/>
            </p:nvSpPr>
            <p:spPr bwMode="auto">
              <a:xfrm>
                <a:off x="688" y="3898"/>
                <a:ext cx="32" cy="128"/>
              </a:xfrm>
              <a:prstGeom prst="rect">
                <a:avLst/>
              </a:prstGeom>
              <a:solidFill>
                <a:srgbClr val="FF3300"/>
              </a:solidFill>
              <a:ln w="9525">
                <a:noFill/>
                <a:miter lim="800000"/>
                <a:headEnd/>
                <a:tailEnd/>
              </a:ln>
            </p:spPr>
            <p:txBody>
              <a:bodyPr/>
              <a:lstStyle/>
              <a:p>
                <a:endParaRPr lang="el-GR"/>
              </a:p>
            </p:txBody>
          </p:sp>
          <p:sp>
            <p:nvSpPr>
              <p:cNvPr id="939" name="Rectangle 1090"/>
              <p:cNvSpPr>
                <a:spLocks noChangeArrowheads="1"/>
              </p:cNvSpPr>
              <p:nvPr/>
            </p:nvSpPr>
            <p:spPr bwMode="auto">
              <a:xfrm>
                <a:off x="688" y="4122"/>
                <a:ext cx="32" cy="8"/>
              </a:xfrm>
              <a:prstGeom prst="rect">
                <a:avLst/>
              </a:prstGeom>
              <a:solidFill>
                <a:srgbClr val="FF3300"/>
              </a:solidFill>
              <a:ln w="9525">
                <a:noFill/>
                <a:miter lim="800000"/>
                <a:headEnd/>
                <a:tailEnd/>
              </a:ln>
            </p:spPr>
            <p:txBody>
              <a:bodyPr/>
              <a:lstStyle/>
              <a:p>
                <a:endParaRPr lang="el-GR"/>
              </a:p>
            </p:txBody>
          </p:sp>
        </p:grpSp>
        <p:grpSp>
          <p:nvGrpSpPr>
            <p:cNvPr id="759" name="Group 1091"/>
            <p:cNvGrpSpPr>
              <a:grpSpLocks/>
            </p:cNvGrpSpPr>
            <p:nvPr/>
          </p:nvGrpSpPr>
          <p:grpSpPr bwMode="auto">
            <a:xfrm>
              <a:off x="452" y="2992"/>
              <a:ext cx="264" cy="448"/>
              <a:chOff x="452" y="2992"/>
              <a:chExt cx="264" cy="448"/>
            </a:xfrm>
          </p:grpSpPr>
          <p:sp>
            <p:nvSpPr>
              <p:cNvPr id="933" name="Freeform 1092"/>
              <p:cNvSpPr>
                <a:spLocks/>
              </p:cNvSpPr>
              <p:nvPr/>
            </p:nvSpPr>
            <p:spPr bwMode="auto">
              <a:xfrm>
                <a:off x="452" y="2992"/>
                <a:ext cx="90" cy="128"/>
              </a:xfrm>
              <a:custGeom>
                <a:avLst/>
                <a:gdLst/>
                <a:ahLst/>
                <a:cxnLst>
                  <a:cxn ang="0">
                    <a:pos x="28" y="0"/>
                  </a:cxn>
                  <a:cxn ang="0">
                    <a:pos x="0" y="16"/>
                  </a:cxn>
                  <a:cxn ang="0">
                    <a:pos x="62" y="128"/>
                  </a:cxn>
                  <a:cxn ang="0">
                    <a:pos x="90" y="112"/>
                  </a:cxn>
                  <a:cxn ang="0">
                    <a:pos x="28" y="0"/>
                  </a:cxn>
                </a:cxnLst>
                <a:rect l="0" t="0" r="r" b="b"/>
                <a:pathLst>
                  <a:path w="90" h="128">
                    <a:moveTo>
                      <a:pt x="28" y="0"/>
                    </a:moveTo>
                    <a:lnTo>
                      <a:pt x="0" y="16"/>
                    </a:lnTo>
                    <a:lnTo>
                      <a:pt x="62" y="128"/>
                    </a:lnTo>
                    <a:lnTo>
                      <a:pt x="90" y="112"/>
                    </a:lnTo>
                    <a:lnTo>
                      <a:pt x="28" y="0"/>
                    </a:lnTo>
                    <a:close/>
                  </a:path>
                </a:pathLst>
              </a:custGeom>
              <a:solidFill>
                <a:srgbClr val="FF3300"/>
              </a:solidFill>
              <a:ln w="9525">
                <a:noFill/>
                <a:round/>
                <a:headEnd/>
                <a:tailEnd/>
              </a:ln>
            </p:spPr>
            <p:txBody>
              <a:bodyPr/>
              <a:lstStyle/>
              <a:p>
                <a:endParaRPr lang="el-GR"/>
              </a:p>
            </p:txBody>
          </p:sp>
          <p:sp>
            <p:nvSpPr>
              <p:cNvPr id="934" name="Freeform 1093"/>
              <p:cNvSpPr>
                <a:spLocks/>
              </p:cNvSpPr>
              <p:nvPr/>
            </p:nvSpPr>
            <p:spPr bwMode="auto">
              <a:xfrm>
                <a:off x="560" y="3188"/>
                <a:ext cx="88" cy="128"/>
              </a:xfrm>
              <a:custGeom>
                <a:avLst/>
                <a:gdLst/>
                <a:ahLst/>
                <a:cxnLst>
                  <a:cxn ang="0">
                    <a:pos x="28" y="0"/>
                  </a:cxn>
                  <a:cxn ang="0">
                    <a:pos x="0" y="16"/>
                  </a:cxn>
                  <a:cxn ang="0">
                    <a:pos x="60" y="128"/>
                  </a:cxn>
                  <a:cxn ang="0">
                    <a:pos x="88" y="112"/>
                  </a:cxn>
                  <a:cxn ang="0">
                    <a:pos x="28" y="0"/>
                  </a:cxn>
                </a:cxnLst>
                <a:rect l="0" t="0" r="r" b="b"/>
                <a:pathLst>
                  <a:path w="88" h="128">
                    <a:moveTo>
                      <a:pt x="28" y="0"/>
                    </a:moveTo>
                    <a:lnTo>
                      <a:pt x="0" y="16"/>
                    </a:lnTo>
                    <a:lnTo>
                      <a:pt x="60" y="128"/>
                    </a:lnTo>
                    <a:lnTo>
                      <a:pt x="88" y="112"/>
                    </a:lnTo>
                    <a:lnTo>
                      <a:pt x="28" y="0"/>
                    </a:lnTo>
                    <a:close/>
                  </a:path>
                </a:pathLst>
              </a:custGeom>
              <a:solidFill>
                <a:srgbClr val="FF3300"/>
              </a:solidFill>
              <a:ln w="9525">
                <a:noFill/>
                <a:round/>
                <a:headEnd/>
                <a:tailEnd/>
              </a:ln>
            </p:spPr>
            <p:txBody>
              <a:bodyPr/>
              <a:lstStyle/>
              <a:p>
                <a:endParaRPr lang="el-GR"/>
              </a:p>
            </p:txBody>
          </p:sp>
          <p:sp>
            <p:nvSpPr>
              <p:cNvPr id="935" name="Freeform 1094"/>
              <p:cNvSpPr>
                <a:spLocks/>
              </p:cNvSpPr>
              <p:nvPr/>
            </p:nvSpPr>
            <p:spPr bwMode="auto">
              <a:xfrm>
                <a:off x="666" y="3386"/>
                <a:ext cx="50" cy="54"/>
              </a:xfrm>
              <a:custGeom>
                <a:avLst/>
                <a:gdLst/>
                <a:ahLst/>
                <a:cxnLst>
                  <a:cxn ang="0">
                    <a:pos x="28" y="0"/>
                  </a:cxn>
                  <a:cxn ang="0">
                    <a:pos x="0" y="16"/>
                  </a:cxn>
                  <a:cxn ang="0">
                    <a:pos x="22" y="54"/>
                  </a:cxn>
                  <a:cxn ang="0">
                    <a:pos x="50" y="38"/>
                  </a:cxn>
                  <a:cxn ang="0">
                    <a:pos x="28" y="0"/>
                  </a:cxn>
                </a:cxnLst>
                <a:rect l="0" t="0" r="r" b="b"/>
                <a:pathLst>
                  <a:path w="50" h="54">
                    <a:moveTo>
                      <a:pt x="28" y="0"/>
                    </a:moveTo>
                    <a:lnTo>
                      <a:pt x="0" y="16"/>
                    </a:lnTo>
                    <a:lnTo>
                      <a:pt x="22" y="54"/>
                    </a:lnTo>
                    <a:lnTo>
                      <a:pt x="50" y="38"/>
                    </a:lnTo>
                    <a:lnTo>
                      <a:pt x="28" y="0"/>
                    </a:lnTo>
                    <a:close/>
                  </a:path>
                </a:pathLst>
              </a:custGeom>
              <a:solidFill>
                <a:srgbClr val="FF3300"/>
              </a:solidFill>
              <a:ln w="9525">
                <a:noFill/>
                <a:round/>
                <a:headEnd/>
                <a:tailEnd/>
              </a:ln>
            </p:spPr>
            <p:txBody>
              <a:bodyPr/>
              <a:lstStyle/>
              <a:p>
                <a:endParaRPr lang="el-GR"/>
              </a:p>
            </p:txBody>
          </p:sp>
        </p:grpSp>
        <p:grpSp>
          <p:nvGrpSpPr>
            <p:cNvPr id="760" name="Group 1095"/>
            <p:cNvGrpSpPr>
              <a:grpSpLocks/>
            </p:cNvGrpSpPr>
            <p:nvPr/>
          </p:nvGrpSpPr>
          <p:grpSpPr bwMode="auto">
            <a:xfrm>
              <a:off x="892" y="3450"/>
              <a:ext cx="32" cy="680"/>
              <a:chOff x="892" y="3450"/>
              <a:chExt cx="32" cy="680"/>
            </a:xfrm>
          </p:grpSpPr>
          <p:sp>
            <p:nvSpPr>
              <p:cNvPr id="929" name="Rectangle 1096"/>
              <p:cNvSpPr>
                <a:spLocks noChangeArrowheads="1"/>
              </p:cNvSpPr>
              <p:nvPr/>
            </p:nvSpPr>
            <p:spPr bwMode="auto">
              <a:xfrm>
                <a:off x="892" y="3450"/>
                <a:ext cx="32" cy="128"/>
              </a:xfrm>
              <a:prstGeom prst="rect">
                <a:avLst/>
              </a:prstGeom>
              <a:solidFill>
                <a:srgbClr val="FF3300"/>
              </a:solidFill>
              <a:ln w="9525">
                <a:noFill/>
                <a:miter lim="800000"/>
                <a:headEnd/>
                <a:tailEnd/>
              </a:ln>
            </p:spPr>
            <p:txBody>
              <a:bodyPr/>
              <a:lstStyle/>
              <a:p>
                <a:endParaRPr lang="el-GR"/>
              </a:p>
            </p:txBody>
          </p:sp>
          <p:sp>
            <p:nvSpPr>
              <p:cNvPr id="930" name="Rectangle 1097"/>
              <p:cNvSpPr>
                <a:spLocks noChangeArrowheads="1"/>
              </p:cNvSpPr>
              <p:nvPr/>
            </p:nvSpPr>
            <p:spPr bwMode="auto">
              <a:xfrm>
                <a:off x="892" y="3674"/>
                <a:ext cx="32" cy="128"/>
              </a:xfrm>
              <a:prstGeom prst="rect">
                <a:avLst/>
              </a:prstGeom>
              <a:solidFill>
                <a:srgbClr val="FF3300"/>
              </a:solidFill>
              <a:ln w="9525">
                <a:noFill/>
                <a:miter lim="800000"/>
                <a:headEnd/>
                <a:tailEnd/>
              </a:ln>
            </p:spPr>
            <p:txBody>
              <a:bodyPr/>
              <a:lstStyle/>
              <a:p>
                <a:endParaRPr lang="el-GR"/>
              </a:p>
            </p:txBody>
          </p:sp>
          <p:sp>
            <p:nvSpPr>
              <p:cNvPr id="931" name="Rectangle 1098"/>
              <p:cNvSpPr>
                <a:spLocks noChangeArrowheads="1"/>
              </p:cNvSpPr>
              <p:nvPr/>
            </p:nvSpPr>
            <p:spPr bwMode="auto">
              <a:xfrm>
                <a:off x="892" y="3898"/>
                <a:ext cx="32" cy="128"/>
              </a:xfrm>
              <a:prstGeom prst="rect">
                <a:avLst/>
              </a:prstGeom>
              <a:solidFill>
                <a:srgbClr val="FF3300"/>
              </a:solidFill>
              <a:ln w="9525">
                <a:noFill/>
                <a:miter lim="800000"/>
                <a:headEnd/>
                <a:tailEnd/>
              </a:ln>
            </p:spPr>
            <p:txBody>
              <a:bodyPr/>
              <a:lstStyle/>
              <a:p>
                <a:endParaRPr lang="el-GR"/>
              </a:p>
            </p:txBody>
          </p:sp>
          <p:sp>
            <p:nvSpPr>
              <p:cNvPr id="932" name="Rectangle 1099"/>
              <p:cNvSpPr>
                <a:spLocks noChangeArrowheads="1"/>
              </p:cNvSpPr>
              <p:nvPr/>
            </p:nvSpPr>
            <p:spPr bwMode="auto">
              <a:xfrm>
                <a:off x="892" y="4122"/>
                <a:ext cx="32" cy="8"/>
              </a:xfrm>
              <a:prstGeom prst="rect">
                <a:avLst/>
              </a:prstGeom>
              <a:solidFill>
                <a:srgbClr val="FF3300"/>
              </a:solidFill>
              <a:ln w="9525">
                <a:noFill/>
                <a:miter lim="800000"/>
                <a:headEnd/>
                <a:tailEnd/>
              </a:ln>
            </p:spPr>
            <p:txBody>
              <a:bodyPr/>
              <a:lstStyle/>
              <a:p>
                <a:endParaRPr lang="el-GR"/>
              </a:p>
            </p:txBody>
          </p:sp>
        </p:grpSp>
        <p:grpSp>
          <p:nvGrpSpPr>
            <p:cNvPr id="761" name="Group 1100"/>
            <p:cNvGrpSpPr>
              <a:grpSpLocks/>
            </p:cNvGrpSpPr>
            <p:nvPr/>
          </p:nvGrpSpPr>
          <p:grpSpPr bwMode="auto">
            <a:xfrm>
              <a:off x="766" y="3438"/>
              <a:ext cx="84" cy="96"/>
              <a:chOff x="766" y="3438"/>
              <a:chExt cx="84" cy="96"/>
            </a:xfrm>
          </p:grpSpPr>
          <p:grpSp>
            <p:nvGrpSpPr>
              <p:cNvPr id="903" name="Group 1101"/>
              <p:cNvGrpSpPr>
                <a:grpSpLocks/>
              </p:cNvGrpSpPr>
              <p:nvPr/>
            </p:nvGrpSpPr>
            <p:grpSpPr bwMode="auto">
              <a:xfrm>
                <a:off x="766" y="3438"/>
                <a:ext cx="84" cy="96"/>
                <a:chOff x="766" y="3438"/>
                <a:chExt cx="84" cy="96"/>
              </a:xfrm>
            </p:grpSpPr>
            <p:sp>
              <p:nvSpPr>
                <p:cNvPr id="905" name="Oval 1102"/>
                <p:cNvSpPr>
                  <a:spLocks noChangeArrowheads="1"/>
                </p:cNvSpPr>
                <p:nvPr/>
              </p:nvSpPr>
              <p:spPr bwMode="auto">
                <a:xfrm>
                  <a:off x="766" y="3438"/>
                  <a:ext cx="84" cy="96"/>
                </a:xfrm>
                <a:prstGeom prst="ellipse">
                  <a:avLst/>
                </a:prstGeom>
                <a:solidFill>
                  <a:srgbClr val="E1E400"/>
                </a:solidFill>
                <a:ln w="9525">
                  <a:noFill/>
                  <a:round/>
                  <a:headEnd/>
                  <a:tailEnd/>
                </a:ln>
              </p:spPr>
              <p:txBody>
                <a:bodyPr/>
                <a:lstStyle/>
                <a:p>
                  <a:endParaRPr lang="el-GR"/>
                </a:p>
              </p:txBody>
            </p:sp>
            <p:sp>
              <p:nvSpPr>
                <p:cNvPr id="906" name="Oval 1103"/>
                <p:cNvSpPr>
                  <a:spLocks noChangeArrowheads="1"/>
                </p:cNvSpPr>
                <p:nvPr/>
              </p:nvSpPr>
              <p:spPr bwMode="auto">
                <a:xfrm>
                  <a:off x="768" y="3440"/>
                  <a:ext cx="80" cy="90"/>
                </a:xfrm>
                <a:prstGeom prst="ellipse">
                  <a:avLst/>
                </a:prstGeom>
                <a:solidFill>
                  <a:srgbClr val="E1E400"/>
                </a:solidFill>
                <a:ln w="9525">
                  <a:noFill/>
                  <a:round/>
                  <a:headEnd/>
                  <a:tailEnd/>
                </a:ln>
              </p:spPr>
              <p:txBody>
                <a:bodyPr/>
                <a:lstStyle/>
                <a:p>
                  <a:endParaRPr lang="el-GR"/>
                </a:p>
              </p:txBody>
            </p:sp>
            <p:sp>
              <p:nvSpPr>
                <p:cNvPr id="907" name="Oval 1104"/>
                <p:cNvSpPr>
                  <a:spLocks noChangeArrowheads="1"/>
                </p:cNvSpPr>
                <p:nvPr/>
              </p:nvSpPr>
              <p:spPr bwMode="auto">
                <a:xfrm>
                  <a:off x="770" y="3442"/>
                  <a:ext cx="76" cy="86"/>
                </a:xfrm>
                <a:prstGeom prst="ellipse">
                  <a:avLst/>
                </a:prstGeom>
                <a:solidFill>
                  <a:srgbClr val="E1E400"/>
                </a:solidFill>
                <a:ln w="9525">
                  <a:noFill/>
                  <a:round/>
                  <a:headEnd/>
                  <a:tailEnd/>
                </a:ln>
              </p:spPr>
              <p:txBody>
                <a:bodyPr/>
                <a:lstStyle/>
                <a:p>
                  <a:endParaRPr lang="el-GR"/>
                </a:p>
              </p:txBody>
            </p:sp>
            <p:sp>
              <p:nvSpPr>
                <p:cNvPr id="908" name="Oval 1105"/>
                <p:cNvSpPr>
                  <a:spLocks noChangeArrowheads="1"/>
                </p:cNvSpPr>
                <p:nvPr/>
              </p:nvSpPr>
              <p:spPr bwMode="auto">
                <a:xfrm>
                  <a:off x="772" y="3444"/>
                  <a:ext cx="72" cy="82"/>
                </a:xfrm>
                <a:prstGeom prst="ellipse">
                  <a:avLst/>
                </a:prstGeom>
                <a:solidFill>
                  <a:srgbClr val="E2E500"/>
                </a:solidFill>
                <a:ln w="9525">
                  <a:noFill/>
                  <a:round/>
                  <a:headEnd/>
                  <a:tailEnd/>
                </a:ln>
              </p:spPr>
              <p:txBody>
                <a:bodyPr/>
                <a:lstStyle/>
                <a:p>
                  <a:endParaRPr lang="el-GR"/>
                </a:p>
              </p:txBody>
            </p:sp>
            <p:sp>
              <p:nvSpPr>
                <p:cNvPr id="909" name="Oval 1106"/>
                <p:cNvSpPr>
                  <a:spLocks noChangeArrowheads="1"/>
                </p:cNvSpPr>
                <p:nvPr/>
              </p:nvSpPr>
              <p:spPr bwMode="auto">
                <a:xfrm>
                  <a:off x="774" y="3446"/>
                  <a:ext cx="68" cy="78"/>
                </a:xfrm>
                <a:prstGeom prst="ellipse">
                  <a:avLst/>
                </a:prstGeom>
                <a:solidFill>
                  <a:srgbClr val="E3E600"/>
                </a:solidFill>
                <a:ln w="9525">
                  <a:noFill/>
                  <a:round/>
                  <a:headEnd/>
                  <a:tailEnd/>
                </a:ln>
              </p:spPr>
              <p:txBody>
                <a:bodyPr/>
                <a:lstStyle/>
                <a:p>
                  <a:endParaRPr lang="el-GR"/>
                </a:p>
              </p:txBody>
            </p:sp>
            <p:sp>
              <p:nvSpPr>
                <p:cNvPr id="910" name="Oval 1107"/>
                <p:cNvSpPr>
                  <a:spLocks noChangeArrowheads="1"/>
                </p:cNvSpPr>
                <p:nvPr/>
              </p:nvSpPr>
              <p:spPr bwMode="auto">
                <a:xfrm>
                  <a:off x="776" y="3448"/>
                  <a:ext cx="64" cy="74"/>
                </a:xfrm>
                <a:prstGeom prst="ellipse">
                  <a:avLst/>
                </a:prstGeom>
                <a:solidFill>
                  <a:srgbClr val="E3E600"/>
                </a:solidFill>
                <a:ln w="9525">
                  <a:noFill/>
                  <a:round/>
                  <a:headEnd/>
                  <a:tailEnd/>
                </a:ln>
              </p:spPr>
              <p:txBody>
                <a:bodyPr/>
                <a:lstStyle/>
                <a:p>
                  <a:endParaRPr lang="el-GR"/>
                </a:p>
              </p:txBody>
            </p:sp>
            <p:sp>
              <p:nvSpPr>
                <p:cNvPr id="911" name="Oval 1108"/>
                <p:cNvSpPr>
                  <a:spLocks noChangeArrowheads="1"/>
                </p:cNvSpPr>
                <p:nvPr/>
              </p:nvSpPr>
              <p:spPr bwMode="auto">
                <a:xfrm>
                  <a:off x="776" y="3450"/>
                  <a:ext cx="64" cy="72"/>
                </a:xfrm>
                <a:prstGeom prst="ellipse">
                  <a:avLst/>
                </a:prstGeom>
                <a:solidFill>
                  <a:srgbClr val="E4E700"/>
                </a:solidFill>
                <a:ln w="9525">
                  <a:noFill/>
                  <a:round/>
                  <a:headEnd/>
                  <a:tailEnd/>
                </a:ln>
              </p:spPr>
              <p:txBody>
                <a:bodyPr/>
                <a:lstStyle/>
                <a:p>
                  <a:endParaRPr lang="el-GR"/>
                </a:p>
              </p:txBody>
            </p:sp>
            <p:sp>
              <p:nvSpPr>
                <p:cNvPr id="912" name="Oval 1109"/>
                <p:cNvSpPr>
                  <a:spLocks noChangeArrowheads="1"/>
                </p:cNvSpPr>
                <p:nvPr/>
              </p:nvSpPr>
              <p:spPr bwMode="auto">
                <a:xfrm>
                  <a:off x="778" y="3452"/>
                  <a:ext cx="60" cy="68"/>
                </a:xfrm>
                <a:prstGeom prst="ellipse">
                  <a:avLst/>
                </a:prstGeom>
                <a:solidFill>
                  <a:srgbClr val="E6E900"/>
                </a:solidFill>
                <a:ln w="9525">
                  <a:noFill/>
                  <a:round/>
                  <a:headEnd/>
                  <a:tailEnd/>
                </a:ln>
              </p:spPr>
              <p:txBody>
                <a:bodyPr/>
                <a:lstStyle/>
                <a:p>
                  <a:endParaRPr lang="el-GR"/>
                </a:p>
              </p:txBody>
            </p:sp>
            <p:sp>
              <p:nvSpPr>
                <p:cNvPr id="913" name="Oval 1110"/>
                <p:cNvSpPr>
                  <a:spLocks noChangeArrowheads="1"/>
                </p:cNvSpPr>
                <p:nvPr/>
              </p:nvSpPr>
              <p:spPr bwMode="auto">
                <a:xfrm>
                  <a:off x="780" y="3454"/>
                  <a:ext cx="58" cy="64"/>
                </a:xfrm>
                <a:prstGeom prst="ellipse">
                  <a:avLst/>
                </a:prstGeom>
                <a:solidFill>
                  <a:srgbClr val="E7EA00"/>
                </a:solidFill>
                <a:ln w="9525">
                  <a:noFill/>
                  <a:round/>
                  <a:headEnd/>
                  <a:tailEnd/>
                </a:ln>
              </p:spPr>
              <p:txBody>
                <a:bodyPr/>
                <a:lstStyle/>
                <a:p>
                  <a:endParaRPr lang="el-GR"/>
                </a:p>
              </p:txBody>
            </p:sp>
            <p:sp>
              <p:nvSpPr>
                <p:cNvPr id="914" name="Oval 1111"/>
                <p:cNvSpPr>
                  <a:spLocks noChangeArrowheads="1"/>
                </p:cNvSpPr>
                <p:nvPr/>
              </p:nvSpPr>
              <p:spPr bwMode="auto">
                <a:xfrm>
                  <a:off x="782" y="3456"/>
                  <a:ext cx="54" cy="60"/>
                </a:xfrm>
                <a:prstGeom prst="ellipse">
                  <a:avLst/>
                </a:prstGeom>
                <a:solidFill>
                  <a:srgbClr val="E8EB00"/>
                </a:solidFill>
                <a:ln w="9525">
                  <a:noFill/>
                  <a:round/>
                  <a:headEnd/>
                  <a:tailEnd/>
                </a:ln>
              </p:spPr>
              <p:txBody>
                <a:bodyPr/>
                <a:lstStyle/>
                <a:p>
                  <a:endParaRPr lang="el-GR"/>
                </a:p>
              </p:txBody>
            </p:sp>
            <p:sp>
              <p:nvSpPr>
                <p:cNvPr id="915" name="Oval 1112"/>
                <p:cNvSpPr>
                  <a:spLocks noChangeArrowheads="1"/>
                </p:cNvSpPr>
                <p:nvPr/>
              </p:nvSpPr>
              <p:spPr bwMode="auto">
                <a:xfrm>
                  <a:off x="784" y="3458"/>
                  <a:ext cx="50" cy="56"/>
                </a:xfrm>
                <a:prstGeom prst="ellipse">
                  <a:avLst/>
                </a:prstGeom>
                <a:solidFill>
                  <a:srgbClr val="EAED00"/>
                </a:solidFill>
                <a:ln w="9525">
                  <a:noFill/>
                  <a:round/>
                  <a:headEnd/>
                  <a:tailEnd/>
                </a:ln>
              </p:spPr>
              <p:txBody>
                <a:bodyPr/>
                <a:lstStyle/>
                <a:p>
                  <a:endParaRPr lang="el-GR"/>
                </a:p>
              </p:txBody>
            </p:sp>
            <p:sp>
              <p:nvSpPr>
                <p:cNvPr id="916" name="Oval 1113"/>
                <p:cNvSpPr>
                  <a:spLocks noChangeArrowheads="1"/>
                </p:cNvSpPr>
                <p:nvPr/>
              </p:nvSpPr>
              <p:spPr bwMode="auto">
                <a:xfrm>
                  <a:off x="786" y="3460"/>
                  <a:ext cx="46" cy="52"/>
                </a:xfrm>
                <a:prstGeom prst="ellipse">
                  <a:avLst/>
                </a:prstGeom>
                <a:solidFill>
                  <a:srgbClr val="ECEF00"/>
                </a:solidFill>
                <a:ln w="9525">
                  <a:noFill/>
                  <a:round/>
                  <a:headEnd/>
                  <a:tailEnd/>
                </a:ln>
              </p:spPr>
              <p:txBody>
                <a:bodyPr/>
                <a:lstStyle/>
                <a:p>
                  <a:endParaRPr lang="el-GR"/>
                </a:p>
              </p:txBody>
            </p:sp>
            <p:sp>
              <p:nvSpPr>
                <p:cNvPr id="917" name="Oval 1114"/>
                <p:cNvSpPr>
                  <a:spLocks noChangeArrowheads="1"/>
                </p:cNvSpPr>
                <p:nvPr/>
              </p:nvSpPr>
              <p:spPr bwMode="auto">
                <a:xfrm>
                  <a:off x="786" y="3462"/>
                  <a:ext cx="44" cy="48"/>
                </a:xfrm>
                <a:prstGeom prst="ellipse">
                  <a:avLst/>
                </a:prstGeom>
                <a:solidFill>
                  <a:srgbClr val="EDF000"/>
                </a:solidFill>
                <a:ln w="9525">
                  <a:noFill/>
                  <a:round/>
                  <a:headEnd/>
                  <a:tailEnd/>
                </a:ln>
              </p:spPr>
              <p:txBody>
                <a:bodyPr/>
                <a:lstStyle/>
                <a:p>
                  <a:endParaRPr lang="el-GR"/>
                </a:p>
              </p:txBody>
            </p:sp>
            <p:sp>
              <p:nvSpPr>
                <p:cNvPr id="918" name="Oval 1115"/>
                <p:cNvSpPr>
                  <a:spLocks noChangeArrowheads="1"/>
                </p:cNvSpPr>
                <p:nvPr/>
              </p:nvSpPr>
              <p:spPr bwMode="auto">
                <a:xfrm>
                  <a:off x="788" y="3464"/>
                  <a:ext cx="40" cy="44"/>
                </a:xfrm>
                <a:prstGeom prst="ellipse">
                  <a:avLst/>
                </a:prstGeom>
                <a:solidFill>
                  <a:srgbClr val="EFF200"/>
                </a:solidFill>
                <a:ln w="9525">
                  <a:noFill/>
                  <a:round/>
                  <a:headEnd/>
                  <a:tailEnd/>
                </a:ln>
              </p:spPr>
              <p:txBody>
                <a:bodyPr/>
                <a:lstStyle/>
                <a:p>
                  <a:endParaRPr lang="el-GR"/>
                </a:p>
              </p:txBody>
            </p:sp>
            <p:sp>
              <p:nvSpPr>
                <p:cNvPr id="919" name="Oval 1116"/>
                <p:cNvSpPr>
                  <a:spLocks noChangeArrowheads="1"/>
                </p:cNvSpPr>
                <p:nvPr/>
              </p:nvSpPr>
              <p:spPr bwMode="auto">
                <a:xfrm>
                  <a:off x="790" y="3466"/>
                  <a:ext cx="36" cy="40"/>
                </a:xfrm>
                <a:prstGeom prst="ellipse">
                  <a:avLst/>
                </a:prstGeom>
                <a:solidFill>
                  <a:srgbClr val="F1F400"/>
                </a:solidFill>
                <a:ln w="9525">
                  <a:noFill/>
                  <a:round/>
                  <a:headEnd/>
                  <a:tailEnd/>
                </a:ln>
              </p:spPr>
              <p:txBody>
                <a:bodyPr/>
                <a:lstStyle/>
                <a:p>
                  <a:endParaRPr lang="el-GR"/>
                </a:p>
              </p:txBody>
            </p:sp>
            <p:sp>
              <p:nvSpPr>
                <p:cNvPr id="920" name="Oval 1117"/>
                <p:cNvSpPr>
                  <a:spLocks noChangeArrowheads="1"/>
                </p:cNvSpPr>
                <p:nvPr/>
              </p:nvSpPr>
              <p:spPr bwMode="auto">
                <a:xfrm>
                  <a:off x="792" y="3468"/>
                  <a:ext cx="32" cy="36"/>
                </a:xfrm>
                <a:prstGeom prst="ellipse">
                  <a:avLst/>
                </a:prstGeom>
                <a:solidFill>
                  <a:srgbClr val="F2F500"/>
                </a:solidFill>
                <a:ln w="9525">
                  <a:noFill/>
                  <a:round/>
                  <a:headEnd/>
                  <a:tailEnd/>
                </a:ln>
              </p:spPr>
              <p:txBody>
                <a:bodyPr/>
                <a:lstStyle/>
                <a:p>
                  <a:endParaRPr lang="el-GR"/>
                </a:p>
              </p:txBody>
            </p:sp>
            <p:sp>
              <p:nvSpPr>
                <p:cNvPr id="921" name="Oval 1118"/>
                <p:cNvSpPr>
                  <a:spLocks noChangeArrowheads="1"/>
                </p:cNvSpPr>
                <p:nvPr/>
              </p:nvSpPr>
              <p:spPr bwMode="auto">
                <a:xfrm>
                  <a:off x="794" y="3470"/>
                  <a:ext cx="30" cy="32"/>
                </a:xfrm>
                <a:prstGeom prst="ellipse">
                  <a:avLst/>
                </a:prstGeom>
                <a:solidFill>
                  <a:srgbClr val="F3F600"/>
                </a:solidFill>
                <a:ln w="9525">
                  <a:noFill/>
                  <a:round/>
                  <a:headEnd/>
                  <a:tailEnd/>
                </a:ln>
              </p:spPr>
              <p:txBody>
                <a:bodyPr/>
                <a:lstStyle/>
                <a:p>
                  <a:endParaRPr lang="el-GR"/>
                </a:p>
              </p:txBody>
            </p:sp>
            <p:sp>
              <p:nvSpPr>
                <p:cNvPr id="922" name="Oval 1119"/>
                <p:cNvSpPr>
                  <a:spLocks noChangeArrowheads="1"/>
                </p:cNvSpPr>
                <p:nvPr/>
              </p:nvSpPr>
              <p:spPr bwMode="auto">
                <a:xfrm>
                  <a:off x="796" y="3472"/>
                  <a:ext cx="26" cy="28"/>
                </a:xfrm>
                <a:prstGeom prst="ellipse">
                  <a:avLst/>
                </a:prstGeom>
                <a:solidFill>
                  <a:srgbClr val="F5F800"/>
                </a:solidFill>
                <a:ln w="9525">
                  <a:noFill/>
                  <a:round/>
                  <a:headEnd/>
                  <a:tailEnd/>
                </a:ln>
              </p:spPr>
              <p:txBody>
                <a:bodyPr/>
                <a:lstStyle/>
                <a:p>
                  <a:endParaRPr lang="el-GR"/>
                </a:p>
              </p:txBody>
            </p:sp>
            <p:sp>
              <p:nvSpPr>
                <p:cNvPr id="923" name="Oval 1120"/>
                <p:cNvSpPr>
                  <a:spLocks noChangeArrowheads="1"/>
                </p:cNvSpPr>
                <p:nvPr/>
              </p:nvSpPr>
              <p:spPr bwMode="auto">
                <a:xfrm>
                  <a:off x="796" y="3474"/>
                  <a:ext cx="24" cy="26"/>
                </a:xfrm>
                <a:prstGeom prst="ellipse">
                  <a:avLst/>
                </a:prstGeom>
                <a:solidFill>
                  <a:srgbClr val="F6F900"/>
                </a:solidFill>
                <a:ln w="9525">
                  <a:noFill/>
                  <a:round/>
                  <a:headEnd/>
                  <a:tailEnd/>
                </a:ln>
              </p:spPr>
              <p:txBody>
                <a:bodyPr/>
                <a:lstStyle/>
                <a:p>
                  <a:endParaRPr lang="el-GR"/>
                </a:p>
              </p:txBody>
            </p:sp>
            <p:sp>
              <p:nvSpPr>
                <p:cNvPr id="924" name="Oval 1121"/>
                <p:cNvSpPr>
                  <a:spLocks noChangeArrowheads="1"/>
                </p:cNvSpPr>
                <p:nvPr/>
              </p:nvSpPr>
              <p:spPr bwMode="auto">
                <a:xfrm>
                  <a:off x="798" y="3476"/>
                  <a:ext cx="22" cy="22"/>
                </a:xfrm>
                <a:prstGeom prst="ellipse">
                  <a:avLst/>
                </a:prstGeom>
                <a:solidFill>
                  <a:srgbClr val="F7FA00"/>
                </a:solidFill>
                <a:ln w="9525">
                  <a:noFill/>
                  <a:round/>
                  <a:headEnd/>
                  <a:tailEnd/>
                </a:ln>
              </p:spPr>
              <p:txBody>
                <a:bodyPr/>
                <a:lstStyle/>
                <a:p>
                  <a:endParaRPr lang="el-GR"/>
                </a:p>
              </p:txBody>
            </p:sp>
            <p:sp>
              <p:nvSpPr>
                <p:cNvPr id="925" name="Oval 1122"/>
                <p:cNvSpPr>
                  <a:spLocks noChangeArrowheads="1"/>
                </p:cNvSpPr>
                <p:nvPr/>
              </p:nvSpPr>
              <p:spPr bwMode="auto">
                <a:xfrm>
                  <a:off x="800" y="3478"/>
                  <a:ext cx="18" cy="18"/>
                </a:xfrm>
                <a:prstGeom prst="ellipse">
                  <a:avLst/>
                </a:prstGeom>
                <a:solidFill>
                  <a:srgbClr val="F8FB00"/>
                </a:solidFill>
                <a:ln w="9525">
                  <a:noFill/>
                  <a:round/>
                  <a:headEnd/>
                  <a:tailEnd/>
                </a:ln>
              </p:spPr>
              <p:txBody>
                <a:bodyPr/>
                <a:lstStyle/>
                <a:p>
                  <a:endParaRPr lang="el-GR"/>
                </a:p>
              </p:txBody>
            </p:sp>
            <p:sp>
              <p:nvSpPr>
                <p:cNvPr id="926" name="Oval 1123"/>
                <p:cNvSpPr>
                  <a:spLocks noChangeArrowheads="1"/>
                </p:cNvSpPr>
                <p:nvPr/>
              </p:nvSpPr>
              <p:spPr bwMode="auto">
                <a:xfrm>
                  <a:off x="802" y="3480"/>
                  <a:ext cx="14" cy="14"/>
                </a:xfrm>
                <a:prstGeom prst="ellipse">
                  <a:avLst/>
                </a:prstGeom>
                <a:solidFill>
                  <a:srgbClr val="F8FB00"/>
                </a:solidFill>
                <a:ln w="9525">
                  <a:noFill/>
                  <a:round/>
                  <a:headEnd/>
                  <a:tailEnd/>
                </a:ln>
              </p:spPr>
              <p:txBody>
                <a:bodyPr/>
                <a:lstStyle/>
                <a:p>
                  <a:endParaRPr lang="el-GR"/>
                </a:p>
              </p:txBody>
            </p:sp>
            <p:sp>
              <p:nvSpPr>
                <p:cNvPr id="927" name="Oval 1124"/>
                <p:cNvSpPr>
                  <a:spLocks noChangeArrowheads="1"/>
                </p:cNvSpPr>
                <p:nvPr/>
              </p:nvSpPr>
              <p:spPr bwMode="auto">
                <a:xfrm>
                  <a:off x="804" y="3482"/>
                  <a:ext cx="10" cy="10"/>
                </a:xfrm>
                <a:prstGeom prst="ellipse">
                  <a:avLst/>
                </a:prstGeom>
                <a:solidFill>
                  <a:srgbClr val="F9FC00"/>
                </a:solidFill>
                <a:ln w="9525">
                  <a:noFill/>
                  <a:round/>
                  <a:headEnd/>
                  <a:tailEnd/>
                </a:ln>
              </p:spPr>
              <p:txBody>
                <a:bodyPr/>
                <a:lstStyle/>
                <a:p>
                  <a:endParaRPr lang="el-GR"/>
                </a:p>
              </p:txBody>
            </p:sp>
            <p:sp>
              <p:nvSpPr>
                <p:cNvPr id="928" name="Oval 1125"/>
                <p:cNvSpPr>
                  <a:spLocks noChangeArrowheads="1"/>
                </p:cNvSpPr>
                <p:nvPr/>
              </p:nvSpPr>
              <p:spPr bwMode="auto">
                <a:xfrm>
                  <a:off x="806" y="3484"/>
                  <a:ext cx="6" cy="6"/>
                </a:xfrm>
                <a:prstGeom prst="ellipse">
                  <a:avLst/>
                </a:prstGeom>
                <a:solidFill>
                  <a:srgbClr val="F9FC00"/>
                </a:solidFill>
                <a:ln w="9525">
                  <a:noFill/>
                  <a:round/>
                  <a:headEnd/>
                  <a:tailEnd/>
                </a:ln>
              </p:spPr>
              <p:txBody>
                <a:bodyPr/>
                <a:lstStyle/>
                <a:p>
                  <a:endParaRPr lang="el-GR"/>
                </a:p>
              </p:txBody>
            </p:sp>
          </p:grpSp>
          <p:sp>
            <p:nvSpPr>
              <p:cNvPr id="904" name="Oval 1126"/>
              <p:cNvSpPr>
                <a:spLocks noChangeArrowheads="1"/>
              </p:cNvSpPr>
              <p:nvPr/>
            </p:nvSpPr>
            <p:spPr bwMode="auto">
              <a:xfrm>
                <a:off x="770" y="3442"/>
                <a:ext cx="76" cy="88"/>
              </a:xfrm>
              <a:prstGeom prst="ellipse">
                <a:avLst/>
              </a:prstGeom>
              <a:noFill/>
              <a:ln w="12700">
                <a:solidFill>
                  <a:srgbClr val="000000"/>
                </a:solidFill>
                <a:round/>
                <a:headEnd/>
                <a:tailEnd/>
              </a:ln>
            </p:spPr>
            <p:txBody>
              <a:bodyPr/>
              <a:lstStyle/>
              <a:p>
                <a:endParaRPr lang="el-GR"/>
              </a:p>
            </p:txBody>
          </p:sp>
        </p:grpSp>
        <p:grpSp>
          <p:nvGrpSpPr>
            <p:cNvPr id="762" name="Group 1127"/>
            <p:cNvGrpSpPr>
              <a:grpSpLocks/>
            </p:cNvGrpSpPr>
            <p:nvPr/>
          </p:nvGrpSpPr>
          <p:grpSpPr bwMode="auto">
            <a:xfrm>
              <a:off x="830" y="3798"/>
              <a:ext cx="84" cy="96"/>
              <a:chOff x="830" y="3798"/>
              <a:chExt cx="84" cy="96"/>
            </a:xfrm>
          </p:grpSpPr>
          <p:grpSp>
            <p:nvGrpSpPr>
              <p:cNvPr id="877" name="Group 1128"/>
              <p:cNvGrpSpPr>
                <a:grpSpLocks/>
              </p:cNvGrpSpPr>
              <p:nvPr/>
            </p:nvGrpSpPr>
            <p:grpSpPr bwMode="auto">
              <a:xfrm>
                <a:off x="830" y="3798"/>
                <a:ext cx="84" cy="96"/>
                <a:chOff x="830" y="3798"/>
                <a:chExt cx="84" cy="96"/>
              </a:xfrm>
            </p:grpSpPr>
            <p:sp>
              <p:nvSpPr>
                <p:cNvPr id="879" name="Oval 1129"/>
                <p:cNvSpPr>
                  <a:spLocks noChangeArrowheads="1"/>
                </p:cNvSpPr>
                <p:nvPr/>
              </p:nvSpPr>
              <p:spPr bwMode="auto">
                <a:xfrm>
                  <a:off x="830" y="3798"/>
                  <a:ext cx="84" cy="96"/>
                </a:xfrm>
                <a:prstGeom prst="ellipse">
                  <a:avLst/>
                </a:prstGeom>
                <a:solidFill>
                  <a:srgbClr val="E1E400"/>
                </a:solidFill>
                <a:ln w="9525">
                  <a:noFill/>
                  <a:round/>
                  <a:headEnd/>
                  <a:tailEnd/>
                </a:ln>
              </p:spPr>
              <p:txBody>
                <a:bodyPr/>
                <a:lstStyle/>
                <a:p>
                  <a:endParaRPr lang="el-GR"/>
                </a:p>
              </p:txBody>
            </p:sp>
            <p:sp>
              <p:nvSpPr>
                <p:cNvPr id="880" name="Oval 1130"/>
                <p:cNvSpPr>
                  <a:spLocks noChangeArrowheads="1"/>
                </p:cNvSpPr>
                <p:nvPr/>
              </p:nvSpPr>
              <p:spPr bwMode="auto">
                <a:xfrm>
                  <a:off x="832" y="3800"/>
                  <a:ext cx="80" cy="90"/>
                </a:xfrm>
                <a:prstGeom prst="ellipse">
                  <a:avLst/>
                </a:prstGeom>
                <a:solidFill>
                  <a:srgbClr val="E1E400"/>
                </a:solidFill>
                <a:ln w="9525">
                  <a:noFill/>
                  <a:round/>
                  <a:headEnd/>
                  <a:tailEnd/>
                </a:ln>
              </p:spPr>
              <p:txBody>
                <a:bodyPr/>
                <a:lstStyle/>
                <a:p>
                  <a:endParaRPr lang="el-GR"/>
                </a:p>
              </p:txBody>
            </p:sp>
            <p:sp>
              <p:nvSpPr>
                <p:cNvPr id="881" name="Oval 1131"/>
                <p:cNvSpPr>
                  <a:spLocks noChangeArrowheads="1"/>
                </p:cNvSpPr>
                <p:nvPr/>
              </p:nvSpPr>
              <p:spPr bwMode="auto">
                <a:xfrm>
                  <a:off x="834" y="3802"/>
                  <a:ext cx="76" cy="86"/>
                </a:xfrm>
                <a:prstGeom prst="ellipse">
                  <a:avLst/>
                </a:prstGeom>
                <a:solidFill>
                  <a:srgbClr val="E1E400"/>
                </a:solidFill>
                <a:ln w="9525">
                  <a:noFill/>
                  <a:round/>
                  <a:headEnd/>
                  <a:tailEnd/>
                </a:ln>
              </p:spPr>
              <p:txBody>
                <a:bodyPr/>
                <a:lstStyle/>
                <a:p>
                  <a:endParaRPr lang="el-GR"/>
                </a:p>
              </p:txBody>
            </p:sp>
            <p:sp>
              <p:nvSpPr>
                <p:cNvPr id="882" name="Oval 1132"/>
                <p:cNvSpPr>
                  <a:spLocks noChangeArrowheads="1"/>
                </p:cNvSpPr>
                <p:nvPr/>
              </p:nvSpPr>
              <p:spPr bwMode="auto">
                <a:xfrm>
                  <a:off x="836" y="3804"/>
                  <a:ext cx="72" cy="82"/>
                </a:xfrm>
                <a:prstGeom prst="ellipse">
                  <a:avLst/>
                </a:prstGeom>
                <a:solidFill>
                  <a:srgbClr val="E2E500"/>
                </a:solidFill>
                <a:ln w="9525">
                  <a:noFill/>
                  <a:round/>
                  <a:headEnd/>
                  <a:tailEnd/>
                </a:ln>
              </p:spPr>
              <p:txBody>
                <a:bodyPr/>
                <a:lstStyle/>
                <a:p>
                  <a:endParaRPr lang="el-GR"/>
                </a:p>
              </p:txBody>
            </p:sp>
            <p:sp>
              <p:nvSpPr>
                <p:cNvPr id="883" name="Oval 1133"/>
                <p:cNvSpPr>
                  <a:spLocks noChangeArrowheads="1"/>
                </p:cNvSpPr>
                <p:nvPr/>
              </p:nvSpPr>
              <p:spPr bwMode="auto">
                <a:xfrm>
                  <a:off x="838" y="3806"/>
                  <a:ext cx="68" cy="78"/>
                </a:xfrm>
                <a:prstGeom prst="ellipse">
                  <a:avLst/>
                </a:prstGeom>
                <a:solidFill>
                  <a:srgbClr val="E3E600"/>
                </a:solidFill>
                <a:ln w="9525">
                  <a:noFill/>
                  <a:round/>
                  <a:headEnd/>
                  <a:tailEnd/>
                </a:ln>
              </p:spPr>
              <p:txBody>
                <a:bodyPr/>
                <a:lstStyle/>
                <a:p>
                  <a:endParaRPr lang="el-GR"/>
                </a:p>
              </p:txBody>
            </p:sp>
            <p:sp>
              <p:nvSpPr>
                <p:cNvPr id="884" name="Oval 1134"/>
                <p:cNvSpPr>
                  <a:spLocks noChangeArrowheads="1"/>
                </p:cNvSpPr>
                <p:nvPr/>
              </p:nvSpPr>
              <p:spPr bwMode="auto">
                <a:xfrm>
                  <a:off x="840" y="3808"/>
                  <a:ext cx="64" cy="74"/>
                </a:xfrm>
                <a:prstGeom prst="ellipse">
                  <a:avLst/>
                </a:prstGeom>
                <a:solidFill>
                  <a:srgbClr val="E3E600"/>
                </a:solidFill>
                <a:ln w="9525">
                  <a:noFill/>
                  <a:round/>
                  <a:headEnd/>
                  <a:tailEnd/>
                </a:ln>
              </p:spPr>
              <p:txBody>
                <a:bodyPr/>
                <a:lstStyle/>
                <a:p>
                  <a:endParaRPr lang="el-GR"/>
                </a:p>
              </p:txBody>
            </p:sp>
            <p:sp>
              <p:nvSpPr>
                <p:cNvPr id="885" name="Oval 1135"/>
                <p:cNvSpPr>
                  <a:spLocks noChangeArrowheads="1"/>
                </p:cNvSpPr>
                <p:nvPr/>
              </p:nvSpPr>
              <p:spPr bwMode="auto">
                <a:xfrm>
                  <a:off x="840" y="3810"/>
                  <a:ext cx="64" cy="72"/>
                </a:xfrm>
                <a:prstGeom prst="ellipse">
                  <a:avLst/>
                </a:prstGeom>
                <a:solidFill>
                  <a:srgbClr val="E4E700"/>
                </a:solidFill>
                <a:ln w="9525">
                  <a:noFill/>
                  <a:round/>
                  <a:headEnd/>
                  <a:tailEnd/>
                </a:ln>
              </p:spPr>
              <p:txBody>
                <a:bodyPr/>
                <a:lstStyle/>
                <a:p>
                  <a:endParaRPr lang="el-GR"/>
                </a:p>
              </p:txBody>
            </p:sp>
            <p:sp>
              <p:nvSpPr>
                <p:cNvPr id="886" name="Oval 1136"/>
                <p:cNvSpPr>
                  <a:spLocks noChangeArrowheads="1"/>
                </p:cNvSpPr>
                <p:nvPr/>
              </p:nvSpPr>
              <p:spPr bwMode="auto">
                <a:xfrm>
                  <a:off x="842" y="3812"/>
                  <a:ext cx="60" cy="68"/>
                </a:xfrm>
                <a:prstGeom prst="ellipse">
                  <a:avLst/>
                </a:prstGeom>
                <a:solidFill>
                  <a:srgbClr val="E6E900"/>
                </a:solidFill>
                <a:ln w="9525">
                  <a:noFill/>
                  <a:round/>
                  <a:headEnd/>
                  <a:tailEnd/>
                </a:ln>
              </p:spPr>
              <p:txBody>
                <a:bodyPr/>
                <a:lstStyle/>
                <a:p>
                  <a:endParaRPr lang="el-GR"/>
                </a:p>
              </p:txBody>
            </p:sp>
            <p:sp>
              <p:nvSpPr>
                <p:cNvPr id="887" name="Oval 1137"/>
                <p:cNvSpPr>
                  <a:spLocks noChangeArrowheads="1"/>
                </p:cNvSpPr>
                <p:nvPr/>
              </p:nvSpPr>
              <p:spPr bwMode="auto">
                <a:xfrm>
                  <a:off x="844" y="3814"/>
                  <a:ext cx="58" cy="64"/>
                </a:xfrm>
                <a:prstGeom prst="ellipse">
                  <a:avLst/>
                </a:prstGeom>
                <a:solidFill>
                  <a:srgbClr val="E7EA00"/>
                </a:solidFill>
                <a:ln w="9525">
                  <a:noFill/>
                  <a:round/>
                  <a:headEnd/>
                  <a:tailEnd/>
                </a:ln>
              </p:spPr>
              <p:txBody>
                <a:bodyPr/>
                <a:lstStyle/>
                <a:p>
                  <a:endParaRPr lang="el-GR"/>
                </a:p>
              </p:txBody>
            </p:sp>
            <p:sp>
              <p:nvSpPr>
                <p:cNvPr id="888" name="Oval 1138"/>
                <p:cNvSpPr>
                  <a:spLocks noChangeArrowheads="1"/>
                </p:cNvSpPr>
                <p:nvPr/>
              </p:nvSpPr>
              <p:spPr bwMode="auto">
                <a:xfrm>
                  <a:off x="846" y="3816"/>
                  <a:ext cx="54" cy="60"/>
                </a:xfrm>
                <a:prstGeom prst="ellipse">
                  <a:avLst/>
                </a:prstGeom>
                <a:solidFill>
                  <a:srgbClr val="E8EB00"/>
                </a:solidFill>
                <a:ln w="9525">
                  <a:noFill/>
                  <a:round/>
                  <a:headEnd/>
                  <a:tailEnd/>
                </a:ln>
              </p:spPr>
              <p:txBody>
                <a:bodyPr/>
                <a:lstStyle/>
                <a:p>
                  <a:endParaRPr lang="el-GR"/>
                </a:p>
              </p:txBody>
            </p:sp>
            <p:sp>
              <p:nvSpPr>
                <p:cNvPr id="889" name="Oval 1139"/>
                <p:cNvSpPr>
                  <a:spLocks noChangeArrowheads="1"/>
                </p:cNvSpPr>
                <p:nvPr/>
              </p:nvSpPr>
              <p:spPr bwMode="auto">
                <a:xfrm>
                  <a:off x="848" y="3818"/>
                  <a:ext cx="50" cy="56"/>
                </a:xfrm>
                <a:prstGeom prst="ellipse">
                  <a:avLst/>
                </a:prstGeom>
                <a:solidFill>
                  <a:srgbClr val="EAED00"/>
                </a:solidFill>
                <a:ln w="9525">
                  <a:noFill/>
                  <a:round/>
                  <a:headEnd/>
                  <a:tailEnd/>
                </a:ln>
              </p:spPr>
              <p:txBody>
                <a:bodyPr/>
                <a:lstStyle/>
                <a:p>
                  <a:endParaRPr lang="el-GR"/>
                </a:p>
              </p:txBody>
            </p:sp>
            <p:sp>
              <p:nvSpPr>
                <p:cNvPr id="890" name="Oval 1140"/>
                <p:cNvSpPr>
                  <a:spLocks noChangeArrowheads="1"/>
                </p:cNvSpPr>
                <p:nvPr/>
              </p:nvSpPr>
              <p:spPr bwMode="auto">
                <a:xfrm>
                  <a:off x="850" y="3820"/>
                  <a:ext cx="46" cy="52"/>
                </a:xfrm>
                <a:prstGeom prst="ellipse">
                  <a:avLst/>
                </a:prstGeom>
                <a:solidFill>
                  <a:srgbClr val="ECEF00"/>
                </a:solidFill>
                <a:ln w="9525">
                  <a:noFill/>
                  <a:round/>
                  <a:headEnd/>
                  <a:tailEnd/>
                </a:ln>
              </p:spPr>
              <p:txBody>
                <a:bodyPr/>
                <a:lstStyle/>
                <a:p>
                  <a:endParaRPr lang="el-GR"/>
                </a:p>
              </p:txBody>
            </p:sp>
            <p:sp>
              <p:nvSpPr>
                <p:cNvPr id="891" name="Oval 1141"/>
                <p:cNvSpPr>
                  <a:spLocks noChangeArrowheads="1"/>
                </p:cNvSpPr>
                <p:nvPr/>
              </p:nvSpPr>
              <p:spPr bwMode="auto">
                <a:xfrm>
                  <a:off x="850" y="3822"/>
                  <a:ext cx="44" cy="48"/>
                </a:xfrm>
                <a:prstGeom prst="ellipse">
                  <a:avLst/>
                </a:prstGeom>
                <a:solidFill>
                  <a:srgbClr val="EDF000"/>
                </a:solidFill>
                <a:ln w="9525">
                  <a:noFill/>
                  <a:round/>
                  <a:headEnd/>
                  <a:tailEnd/>
                </a:ln>
              </p:spPr>
              <p:txBody>
                <a:bodyPr/>
                <a:lstStyle/>
                <a:p>
                  <a:endParaRPr lang="el-GR"/>
                </a:p>
              </p:txBody>
            </p:sp>
            <p:sp>
              <p:nvSpPr>
                <p:cNvPr id="892" name="Oval 1142"/>
                <p:cNvSpPr>
                  <a:spLocks noChangeArrowheads="1"/>
                </p:cNvSpPr>
                <p:nvPr/>
              </p:nvSpPr>
              <p:spPr bwMode="auto">
                <a:xfrm>
                  <a:off x="852" y="3824"/>
                  <a:ext cx="40" cy="44"/>
                </a:xfrm>
                <a:prstGeom prst="ellipse">
                  <a:avLst/>
                </a:prstGeom>
                <a:solidFill>
                  <a:srgbClr val="EFF200"/>
                </a:solidFill>
                <a:ln w="9525">
                  <a:noFill/>
                  <a:round/>
                  <a:headEnd/>
                  <a:tailEnd/>
                </a:ln>
              </p:spPr>
              <p:txBody>
                <a:bodyPr/>
                <a:lstStyle/>
                <a:p>
                  <a:endParaRPr lang="el-GR"/>
                </a:p>
              </p:txBody>
            </p:sp>
            <p:sp>
              <p:nvSpPr>
                <p:cNvPr id="893" name="Oval 1143"/>
                <p:cNvSpPr>
                  <a:spLocks noChangeArrowheads="1"/>
                </p:cNvSpPr>
                <p:nvPr/>
              </p:nvSpPr>
              <p:spPr bwMode="auto">
                <a:xfrm>
                  <a:off x="854" y="3826"/>
                  <a:ext cx="36" cy="40"/>
                </a:xfrm>
                <a:prstGeom prst="ellipse">
                  <a:avLst/>
                </a:prstGeom>
                <a:solidFill>
                  <a:srgbClr val="F1F400"/>
                </a:solidFill>
                <a:ln w="9525">
                  <a:noFill/>
                  <a:round/>
                  <a:headEnd/>
                  <a:tailEnd/>
                </a:ln>
              </p:spPr>
              <p:txBody>
                <a:bodyPr/>
                <a:lstStyle/>
                <a:p>
                  <a:endParaRPr lang="el-GR"/>
                </a:p>
              </p:txBody>
            </p:sp>
            <p:sp>
              <p:nvSpPr>
                <p:cNvPr id="894" name="Oval 1144"/>
                <p:cNvSpPr>
                  <a:spLocks noChangeArrowheads="1"/>
                </p:cNvSpPr>
                <p:nvPr/>
              </p:nvSpPr>
              <p:spPr bwMode="auto">
                <a:xfrm>
                  <a:off x="856" y="3828"/>
                  <a:ext cx="32" cy="36"/>
                </a:xfrm>
                <a:prstGeom prst="ellipse">
                  <a:avLst/>
                </a:prstGeom>
                <a:solidFill>
                  <a:srgbClr val="F2F500"/>
                </a:solidFill>
                <a:ln w="9525">
                  <a:noFill/>
                  <a:round/>
                  <a:headEnd/>
                  <a:tailEnd/>
                </a:ln>
              </p:spPr>
              <p:txBody>
                <a:bodyPr/>
                <a:lstStyle/>
                <a:p>
                  <a:endParaRPr lang="el-GR"/>
                </a:p>
              </p:txBody>
            </p:sp>
            <p:sp>
              <p:nvSpPr>
                <p:cNvPr id="895" name="Oval 1145"/>
                <p:cNvSpPr>
                  <a:spLocks noChangeArrowheads="1"/>
                </p:cNvSpPr>
                <p:nvPr/>
              </p:nvSpPr>
              <p:spPr bwMode="auto">
                <a:xfrm>
                  <a:off x="858" y="3830"/>
                  <a:ext cx="30" cy="32"/>
                </a:xfrm>
                <a:prstGeom prst="ellipse">
                  <a:avLst/>
                </a:prstGeom>
                <a:solidFill>
                  <a:srgbClr val="F3F600"/>
                </a:solidFill>
                <a:ln w="9525">
                  <a:noFill/>
                  <a:round/>
                  <a:headEnd/>
                  <a:tailEnd/>
                </a:ln>
              </p:spPr>
              <p:txBody>
                <a:bodyPr/>
                <a:lstStyle/>
                <a:p>
                  <a:endParaRPr lang="el-GR"/>
                </a:p>
              </p:txBody>
            </p:sp>
            <p:sp>
              <p:nvSpPr>
                <p:cNvPr id="896" name="Oval 1146"/>
                <p:cNvSpPr>
                  <a:spLocks noChangeArrowheads="1"/>
                </p:cNvSpPr>
                <p:nvPr/>
              </p:nvSpPr>
              <p:spPr bwMode="auto">
                <a:xfrm>
                  <a:off x="860" y="3832"/>
                  <a:ext cx="26" cy="28"/>
                </a:xfrm>
                <a:prstGeom prst="ellipse">
                  <a:avLst/>
                </a:prstGeom>
                <a:solidFill>
                  <a:srgbClr val="F5F800"/>
                </a:solidFill>
                <a:ln w="9525">
                  <a:noFill/>
                  <a:round/>
                  <a:headEnd/>
                  <a:tailEnd/>
                </a:ln>
              </p:spPr>
              <p:txBody>
                <a:bodyPr/>
                <a:lstStyle/>
                <a:p>
                  <a:endParaRPr lang="el-GR"/>
                </a:p>
              </p:txBody>
            </p:sp>
            <p:sp>
              <p:nvSpPr>
                <p:cNvPr id="897" name="Oval 1147"/>
                <p:cNvSpPr>
                  <a:spLocks noChangeArrowheads="1"/>
                </p:cNvSpPr>
                <p:nvPr/>
              </p:nvSpPr>
              <p:spPr bwMode="auto">
                <a:xfrm>
                  <a:off x="860" y="3834"/>
                  <a:ext cx="24" cy="26"/>
                </a:xfrm>
                <a:prstGeom prst="ellipse">
                  <a:avLst/>
                </a:prstGeom>
                <a:solidFill>
                  <a:srgbClr val="F6F900"/>
                </a:solidFill>
                <a:ln w="9525">
                  <a:noFill/>
                  <a:round/>
                  <a:headEnd/>
                  <a:tailEnd/>
                </a:ln>
              </p:spPr>
              <p:txBody>
                <a:bodyPr/>
                <a:lstStyle/>
                <a:p>
                  <a:endParaRPr lang="el-GR"/>
                </a:p>
              </p:txBody>
            </p:sp>
            <p:sp>
              <p:nvSpPr>
                <p:cNvPr id="898" name="Oval 1148"/>
                <p:cNvSpPr>
                  <a:spLocks noChangeArrowheads="1"/>
                </p:cNvSpPr>
                <p:nvPr/>
              </p:nvSpPr>
              <p:spPr bwMode="auto">
                <a:xfrm>
                  <a:off x="862" y="3836"/>
                  <a:ext cx="22" cy="22"/>
                </a:xfrm>
                <a:prstGeom prst="ellipse">
                  <a:avLst/>
                </a:prstGeom>
                <a:solidFill>
                  <a:srgbClr val="F7FA00"/>
                </a:solidFill>
                <a:ln w="9525">
                  <a:noFill/>
                  <a:round/>
                  <a:headEnd/>
                  <a:tailEnd/>
                </a:ln>
              </p:spPr>
              <p:txBody>
                <a:bodyPr/>
                <a:lstStyle/>
                <a:p>
                  <a:endParaRPr lang="el-GR"/>
                </a:p>
              </p:txBody>
            </p:sp>
            <p:sp>
              <p:nvSpPr>
                <p:cNvPr id="899" name="Oval 1149"/>
                <p:cNvSpPr>
                  <a:spLocks noChangeArrowheads="1"/>
                </p:cNvSpPr>
                <p:nvPr/>
              </p:nvSpPr>
              <p:spPr bwMode="auto">
                <a:xfrm>
                  <a:off x="864" y="3838"/>
                  <a:ext cx="18" cy="18"/>
                </a:xfrm>
                <a:prstGeom prst="ellipse">
                  <a:avLst/>
                </a:prstGeom>
                <a:solidFill>
                  <a:srgbClr val="F8FB00"/>
                </a:solidFill>
                <a:ln w="9525">
                  <a:noFill/>
                  <a:round/>
                  <a:headEnd/>
                  <a:tailEnd/>
                </a:ln>
              </p:spPr>
              <p:txBody>
                <a:bodyPr/>
                <a:lstStyle/>
                <a:p>
                  <a:endParaRPr lang="el-GR"/>
                </a:p>
              </p:txBody>
            </p:sp>
            <p:sp>
              <p:nvSpPr>
                <p:cNvPr id="900" name="Oval 1150"/>
                <p:cNvSpPr>
                  <a:spLocks noChangeArrowheads="1"/>
                </p:cNvSpPr>
                <p:nvPr/>
              </p:nvSpPr>
              <p:spPr bwMode="auto">
                <a:xfrm>
                  <a:off x="866" y="3840"/>
                  <a:ext cx="14" cy="14"/>
                </a:xfrm>
                <a:prstGeom prst="ellipse">
                  <a:avLst/>
                </a:prstGeom>
                <a:solidFill>
                  <a:srgbClr val="F8FB00"/>
                </a:solidFill>
                <a:ln w="9525">
                  <a:noFill/>
                  <a:round/>
                  <a:headEnd/>
                  <a:tailEnd/>
                </a:ln>
              </p:spPr>
              <p:txBody>
                <a:bodyPr/>
                <a:lstStyle/>
                <a:p>
                  <a:endParaRPr lang="el-GR"/>
                </a:p>
              </p:txBody>
            </p:sp>
            <p:sp>
              <p:nvSpPr>
                <p:cNvPr id="901" name="Oval 1151"/>
                <p:cNvSpPr>
                  <a:spLocks noChangeArrowheads="1"/>
                </p:cNvSpPr>
                <p:nvPr/>
              </p:nvSpPr>
              <p:spPr bwMode="auto">
                <a:xfrm>
                  <a:off x="868" y="3842"/>
                  <a:ext cx="10" cy="10"/>
                </a:xfrm>
                <a:prstGeom prst="ellipse">
                  <a:avLst/>
                </a:prstGeom>
                <a:solidFill>
                  <a:srgbClr val="F9FC00"/>
                </a:solidFill>
                <a:ln w="9525">
                  <a:noFill/>
                  <a:round/>
                  <a:headEnd/>
                  <a:tailEnd/>
                </a:ln>
              </p:spPr>
              <p:txBody>
                <a:bodyPr/>
                <a:lstStyle/>
                <a:p>
                  <a:endParaRPr lang="el-GR"/>
                </a:p>
              </p:txBody>
            </p:sp>
            <p:sp>
              <p:nvSpPr>
                <p:cNvPr id="902" name="Oval 1152"/>
                <p:cNvSpPr>
                  <a:spLocks noChangeArrowheads="1"/>
                </p:cNvSpPr>
                <p:nvPr/>
              </p:nvSpPr>
              <p:spPr bwMode="auto">
                <a:xfrm>
                  <a:off x="870" y="3844"/>
                  <a:ext cx="6" cy="6"/>
                </a:xfrm>
                <a:prstGeom prst="ellipse">
                  <a:avLst/>
                </a:prstGeom>
                <a:solidFill>
                  <a:srgbClr val="F9FC00"/>
                </a:solidFill>
                <a:ln w="9525">
                  <a:noFill/>
                  <a:round/>
                  <a:headEnd/>
                  <a:tailEnd/>
                </a:ln>
              </p:spPr>
              <p:txBody>
                <a:bodyPr/>
                <a:lstStyle/>
                <a:p>
                  <a:endParaRPr lang="el-GR"/>
                </a:p>
              </p:txBody>
            </p:sp>
          </p:grpSp>
          <p:sp>
            <p:nvSpPr>
              <p:cNvPr id="878" name="Oval 1153"/>
              <p:cNvSpPr>
                <a:spLocks noChangeArrowheads="1"/>
              </p:cNvSpPr>
              <p:nvPr/>
            </p:nvSpPr>
            <p:spPr bwMode="auto">
              <a:xfrm>
                <a:off x="834" y="3802"/>
                <a:ext cx="76" cy="88"/>
              </a:xfrm>
              <a:prstGeom prst="ellipse">
                <a:avLst/>
              </a:prstGeom>
              <a:noFill/>
              <a:ln w="12700">
                <a:solidFill>
                  <a:srgbClr val="000000"/>
                </a:solidFill>
                <a:round/>
                <a:headEnd/>
                <a:tailEnd/>
              </a:ln>
            </p:spPr>
            <p:txBody>
              <a:bodyPr/>
              <a:lstStyle/>
              <a:p>
                <a:endParaRPr lang="el-GR"/>
              </a:p>
            </p:txBody>
          </p:sp>
        </p:grpSp>
        <p:grpSp>
          <p:nvGrpSpPr>
            <p:cNvPr id="763" name="Group 1154"/>
            <p:cNvGrpSpPr>
              <a:grpSpLocks/>
            </p:cNvGrpSpPr>
            <p:nvPr/>
          </p:nvGrpSpPr>
          <p:grpSpPr bwMode="auto">
            <a:xfrm>
              <a:off x="734" y="3942"/>
              <a:ext cx="84" cy="98"/>
              <a:chOff x="734" y="3942"/>
              <a:chExt cx="84" cy="98"/>
            </a:xfrm>
          </p:grpSpPr>
          <p:grpSp>
            <p:nvGrpSpPr>
              <p:cNvPr id="851" name="Group 1155"/>
              <p:cNvGrpSpPr>
                <a:grpSpLocks/>
              </p:cNvGrpSpPr>
              <p:nvPr/>
            </p:nvGrpSpPr>
            <p:grpSpPr bwMode="auto">
              <a:xfrm>
                <a:off x="734" y="3942"/>
                <a:ext cx="84" cy="98"/>
                <a:chOff x="734" y="3942"/>
                <a:chExt cx="84" cy="98"/>
              </a:xfrm>
            </p:grpSpPr>
            <p:sp>
              <p:nvSpPr>
                <p:cNvPr id="853" name="Oval 1156"/>
                <p:cNvSpPr>
                  <a:spLocks noChangeArrowheads="1"/>
                </p:cNvSpPr>
                <p:nvPr/>
              </p:nvSpPr>
              <p:spPr bwMode="auto">
                <a:xfrm>
                  <a:off x="734" y="3942"/>
                  <a:ext cx="84" cy="98"/>
                </a:xfrm>
                <a:prstGeom prst="ellipse">
                  <a:avLst/>
                </a:prstGeom>
                <a:solidFill>
                  <a:srgbClr val="E1E400"/>
                </a:solidFill>
                <a:ln w="9525">
                  <a:noFill/>
                  <a:round/>
                  <a:headEnd/>
                  <a:tailEnd/>
                </a:ln>
              </p:spPr>
              <p:txBody>
                <a:bodyPr/>
                <a:lstStyle/>
                <a:p>
                  <a:endParaRPr lang="el-GR"/>
                </a:p>
              </p:txBody>
            </p:sp>
            <p:sp>
              <p:nvSpPr>
                <p:cNvPr id="854" name="Oval 1157"/>
                <p:cNvSpPr>
                  <a:spLocks noChangeArrowheads="1"/>
                </p:cNvSpPr>
                <p:nvPr/>
              </p:nvSpPr>
              <p:spPr bwMode="auto">
                <a:xfrm>
                  <a:off x="736" y="3946"/>
                  <a:ext cx="80" cy="90"/>
                </a:xfrm>
                <a:prstGeom prst="ellipse">
                  <a:avLst/>
                </a:prstGeom>
                <a:solidFill>
                  <a:srgbClr val="E1E400"/>
                </a:solidFill>
                <a:ln w="9525">
                  <a:noFill/>
                  <a:round/>
                  <a:headEnd/>
                  <a:tailEnd/>
                </a:ln>
              </p:spPr>
              <p:txBody>
                <a:bodyPr/>
                <a:lstStyle/>
                <a:p>
                  <a:endParaRPr lang="el-GR"/>
                </a:p>
              </p:txBody>
            </p:sp>
            <p:sp>
              <p:nvSpPr>
                <p:cNvPr id="855" name="Oval 1158"/>
                <p:cNvSpPr>
                  <a:spLocks noChangeArrowheads="1"/>
                </p:cNvSpPr>
                <p:nvPr/>
              </p:nvSpPr>
              <p:spPr bwMode="auto">
                <a:xfrm>
                  <a:off x="738" y="3948"/>
                  <a:ext cx="76" cy="86"/>
                </a:xfrm>
                <a:prstGeom prst="ellipse">
                  <a:avLst/>
                </a:prstGeom>
                <a:solidFill>
                  <a:srgbClr val="E1E400"/>
                </a:solidFill>
                <a:ln w="9525">
                  <a:noFill/>
                  <a:round/>
                  <a:headEnd/>
                  <a:tailEnd/>
                </a:ln>
              </p:spPr>
              <p:txBody>
                <a:bodyPr/>
                <a:lstStyle/>
                <a:p>
                  <a:endParaRPr lang="el-GR"/>
                </a:p>
              </p:txBody>
            </p:sp>
            <p:sp>
              <p:nvSpPr>
                <p:cNvPr id="856" name="Oval 1159"/>
                <p:cNvSpPr>
                  <a:spLocks noChangeArrowheads="1"/>
                </p:cNvSpPr>
                <p:nvPr/>
              </p:nvSpPr>
              <p:spPr bwMode="auto">
                <a:xfrm>
                  <a:off x="740" y="3950"/>
                  <a:ext cx="72" cy="82"/>
                </a:xfrm>
                <a:prstGeom prst="ellipse">
                  <a:avLst/>
                </a:prstGeom>
                <a:solidFill>
                  <a:srgbClr val="E2E500"/>
                </a:solidFill>
                <a:ln w="9525">
                  <a:noFill/>
                  <a:round/>
                  <a:headEnd/>
                  <a:tailEnd/>
                </a:ln>
              </p:spPr>
              <p:txBody>
                <a:bodyPr/>
                <a:lstStyle/>
                <a:p>
                  <a:endParaRPr lang="el-GR"/>
                </a:p>
              </p:txBody>
            </p:sp>
            <p:sp>
              <p:nvSpPr>
                <p:cNvPr id="857" name="Oval 1160"/>
                <p:cNvSpPr>
                  <a:spLocks noChangeArrowheads="1"/>
                </p:cNvSpPr>
                <p:nvPr/>
              </p:nvSpPr>
              <p:spPr bwMode="auto">
                <a:xfrm>
                  <a:off x="742" y="3952"/>
                  <a:ext cx="68" cy="78"/>
                </a:xfrm>
                <a:prstGeom prst="ellipse">
                  <a:avLst/>
                </a:prstGeom>
                <a:solidFill>
                  <a:srgbClr val="E3E600"/>
                </a:solidFill>
                <a:ln w="9525">
                  <a:noFill/>
                  <a:round/>
                  <a:headEnd/>
                  <a:tailEnd/>
                </a:ln>
              </p:spPr>
              <p:txBody>
                <a:bodyPr/>
                <a:lstStyle/>
                <a:p>
                  <a:endParaRPr lang="el-GR"/>
                </a:p>
              </p:txBody>
            </p:sp>
            <p:sp>
              <p:nvSpPr>
                <p:cNvPr id="858" name="Oval 1161"/>
                <p:cNvSpPr>
                  <a:spLocks noChangeArrowheads="1"/>
                </p:cNvSpPr>
                <p:nvPr/>
              </p:nvSpPr>
              <p:spPr bwMode="auto">
                <a:xfrm>
                  <a:off x="744" y="3954"/>
                  <a:ext cx="64" cy="74"/>
                </a:xfrm>
                <a:prstGeom prst="ellipse">
                  <a:avLst/>
                </a:prstGeom>
                <a:solidFill>
                  <a:srgbClr val="E3E600"/>
                </a:solidFill>
                <a:ln w="9525">
                  <a:noFill/>
                  <a:round/>
                  <a:headEnd/>
                  <a:tailEnd/>
                </a:ln>
              </p:spPr>
              <p:txBody>
                <a:bodyPr/>
                <a:lstStyle/>
                <a:p>
                  <a:endParaRPr lang="el-GR"/>
                </a:p>
              </p:txBody>
            </p:sp>
            <p:sp>
              <p:nvSpPr>
                <p:cNvPr id="859" name="Oval 1162"/>
                <p:cNvSpPr>
                  <a:spLocks noChangeArrowheads="1"/>
                </p:cNvSpPr>
                <p:nvPr/>
              </p:nvSpPr>
              <p:spPr bwMode="auto">
                <a:xfrm>
                  <a:off x="744" y="3956"/>
                  <a:ext cx="64" cy="72"/>
                </a:xfrm>
                <a:prstGeom prst="ellipse">
                  <a:avLst/>
                </a:prstGeom>
                <a:solidFill>
                  <a:srgbClr val="E4E700"/>
                </a:solidFill>
                <a:ln w="9525">
                  <a:noFill/>
                  <a:round/>
                  <a:headEnd/>
                  <a:tailEnd/>
                </a:ln>
              </p:spPr>
              <p:txBody>
                <a:bodyPr/>
                <a:lstStyle/>
                <a:p>
                  <a:endParaRPr lang="el-GR"/>
                </a:p>
              </p:txBody>
            </p:sp>
            <p:sp>
              <p:nvSpPr>
                <p:cNvPr id="860" name="Oval 1163"/>
                <p:cNvSpPr>
                  <a:spLocks noChangeArrowheads="1"/>
                </p:cNvSpPr>
                <p:nvPr/>
              </p:nvSpPr>
              <p:spPr bwMode="auto">
                <a:xfrm>
                  <a:off x="746" y="3958"/>
                  <a:ext cx="60" cy="68"/>
                </a:xfrm>
                <a:prstGeom prst="ellipse">
                  <a:avLst/>
                </a:prstGeom>
                <a:solidFill>
                  <a:srgbClr val="E6E900"/>
                </a:solidFill>
                <a:ln w="9525">
                  <a:noFill/>
                  <a:round/>
                  <a:headEnd/>
                  <a:tailEnd/>
                </a:ln>
              </p:spPr>
              <p:txBody>
                <a:bodyPr/>
                <a:lstStyle/>
                <a:p>
                  <a:endParaRPr lang="el-GR"/>
                </a:p>
              </p:txBody>
            </p:sp>
            <p:sp>
              <p:nvSpPr>
                <p:cNvPr id="861" name="Oval 1164"/>
                <p:cNvSpPr>
                  <a:spLocks noChangeArrowheads="1"/>
                </p:cNvSpPr>
                <p:nvPr/>
              </p:nvSpPr>
              <p:spPr bwMode="auto">
                <a:xfrm>
                  <a:off x="748" y="3960"/>
                  <a:ext cx="58" cy="64"/>
                </a:xfrm>
                <a:prstGeom prst="ellipse">
                  <a:avLst/>
                </a:prstGeom>
                <a:solidFill>
                  <a:srgbClr val="E7EA00"/>
                </a:solidFill>
                <a:ln w="9525">
                  <a:noFill/>
                  <a:round/>
                  <a:headEnd/>
                  <a:tailEnd/>
                </a:ln>
              </p:spPr>
              <p:txBody>
                <a:bodyPr/>
                <a:lstStyle/>
                <a:p>
                  <a:endParaRPr lang="el-GR"/>
                </a:p>
              </p:txBody>
            </p:sp>
            <p:sp>
              <p:nvSpPr>
                <p:cNvPr id="862" name="Oval 1165"/>
                <p:cNvSpPr>
                  <a:spLocks noChangeArrowheads="1"/>
                </p:cNvSpPr>
                <p:nvPr/>
              </p:nvSpPr>
              <p:spPr bwMode="auto">
                <a:xfrm>
                  <a:off x="750" y="3962"/>
                  <a:ext cx="54" cy="60"/>
                </a:xfrm>
                <a:prstGeom prst="ellipse">
                  <a:avLst/>
                </a:prstGeom>
                <a:solidFill>
                  <a:srgbClr val="E8EB00"/>
                </a:solidFill>
                <a:ln w="9525">
                  <a:noFill/>
                  <a:round/>
                  <a:headEnd/>
                  <a:tailEnd/>
                </a:ln>
              </p:spPr>
              <p:txBody>
                <a:bodyPr/>
                <a:lstStyle/>
                <a:p>
                  <a:endParaRPr lang="el-GR"/>
                </a:p>
              </p:txBody>
            </p:sp>
            <p:sp>
              <p:nvSpPr>
                <p:cNvPr id="863" name="Oval 1166"/>
                <p:cNvSpPr>
                  <a:spLocks noChangeArrowheads="1"/>
                </p:cNvSpPr>
                <p:nvPr/>
              </p:nvSpPr>
              <p:spPr bwMode="auto">
                <a:xfrm>
                  <a:off x="752" y="3964"/>
                  <a:ext cx="50" cy="56"/>
                </a:xfrm>
                <a:prstGeom prst="ellipse">
                  <a:avLst/>
                </a:prstGeom>
                <a:solidFill>
                  <a:srgbClr val="EAED00"/>
                </a:solidFill>
                <a:ln w="9525">
                  <a:noFill/>
                  <a:round/>
                  <a:headEnd/>
                  <a:tailEnd/>
                </a:ln>
              </p:spPr>
              <p:txBody>
                <a:bodyPr/>
                <a:lstStyle/>
                <a:p>
                  <a:endParaRPr lang="el-GR"/>
                </a:p>
              </p:txBody>
            </p:sp>
            <p:sp>
              <p:nvSpPr>
                <p:cNvPr id="864" name="Oval 1167"/>
                <p:cNvSpPr>
                  <a:spLocks noChangeArrowheads="1"/>
                </p:cNvSpPr>
                <p:nvPr/>
              </p:nvSpPr>
              <p:spPr bwMode="auto">
                <a:xfrm>
                  <a:off x="754" y="3966"/>
                  <a:ext cx="46" cy="52"/>
                </a:xfrm>
                <a:prstGeom prst="ellipse">
                  <a:avLst/>
                </a:prstGeom>
                <a:solidFill>
                  <a:srgbClr val="ECEF00"/>
                </a:solidFill>
                <a:ln w="9525">
                  <a:noFill/>
                  <a:round/>
                  <a:headEnd/>
                  <a:tailEnd/>
                </a:ln>
              </p:spPr>
              <p:txBody>
                <a:bodyPr/>
                <a:lstStyle/>
                <a:p>
                  <a:endParaRPr lang="el-GR"/>
                </a:p>
              </p:txBody>
            </p:sp>
            <p:sp>
              <p:nvSpPr>
                <p:cNvPr id="865" name="Oval 1168"/>
                <p:cNvSpPr>
                  <a:spLocks noChangeArrowheads="1"/>
                </p:cNvSpPr>
                <p:nvPr/>
              </p:nvSpPr>
              <p:spPr bwMode="auto">
                <a:xfrm>
                  <a:off x="754" y="3968"/>
                  <a:ext cx="44" cy="48"/>
                </a:xfrm>
                <a:prstGeom prst="ellipse">
                  <a:avLst/>
                </a:prstGeom>
                <a:solidFill>
                  <a:srgbClr val="EDF000"/>
                </a:solidFill>
                <a:ln w="9525">
                  <a:noFill/>
                  <a:round/>
                  <a:headEnd/>
                  <a:tailEnd/>
                </a:ln>
              </p:spPr>
              <p:txBody>
                <a:bodyPr/>
                <a:lstStyle/>
                <a:p>
                  <a:endParaRPr lang="el-GR"/>
                </a:p>
              </p:txBody>
            </p:sp>
            <p:sp>
              <p:nvSpPr>
                <p:cNvPr id="866" name="Oval 1169"/>
                <p:cNvSpPr>
                  <a:spLocks noChangeArrowheads="1"/>
                </p:cNvSpPr>
                <p:nvPr/>
              </p:nvSpPr>
              <p:spPr bwMode="auto">
                <a:xfrm>
                  <a:off x="756" y="3970"/>
                  <a:ext cx="40" cy="44"/>
                </a:xfrm>
                <a:prstGeom prst="ellipse">
                  <a:avLst/>
                </a:prstGeom>
                <a:solidFill>
                  <a:srgbClr val="EFF200"/>
                </a:solidFill>
                <a:ln w="9525">
                  <a:noFill/>
                  <a:round/>
                  <a:headEnd/>
                  <a:tailEnd/>
                </a:ln>
              </p:spPr>
              <p:txBody>
                <a:bodyPr/>
                <a:lstStyle/>
                <a:p>
                  <a:endParaRPr lang="el-GR"/>
                </a:p>
              </p:txBody>
            </p:sp>
            <p:sp>
              <p:nvSpPr>
                <p:cNvPr id="867" name="Oval 1170"/>
                <p:cNvSpPr>
                  <a:spLocks noChangeArrowheads="1"/>
                </p:cNvSpPr>
                <p:nvPr/>
              </p:nvSpPr>
              <p:spPr bwMode="auto">
                <a:xfrm>
                  <a:off x="758" y="3972"/>
                  <a:ext cx="36" cy="40"/>
                </a:xfrm>
                <a:prstGeom prst="ellipse">
                  <a:avLst/>
                </a:prstGeom>
                <a:solidFill>
                  <a:srgbClr val="F1F400"/>
                </a:solidFill>
                <a:ln w="9525">
                  <a:noFill/>
                  <a:round/>
                  <a:headEnd/>
                  <a:tailEnd/>
                </a:ln>
              </p:spPr>
              <p:txBody>
                <a:bodyPr/>
                <a:lstStyle/>
                <a:p>
                  <a:endParaRPr lang="el-GR"/>
                </a:p>
              </p:txBody>
            </p:sp>
            <p:sp>
              <p:nvSpPr>
                <p:cNvPr id="868" name="Oval 1171"/>
                <p:cNvSpPr>
                  <a:spLocks noChangeArrowheads="1"/>
                </p:cNvSpPr>
                <p:nvPr/>
              </p:nvSpPr>
              <p:spPr bwMode="auto">
                <a:xfrm>
                  <a:off x="760" y="3974"/>
                  <a:ext cx="32" cy="36"/>
                </a:xfrm>
                <a:prstGeom prst="ellipse">
                  <a:avLst/>
                </a:prstGeom>
                <a:solidFill>
                  <a:srgbClr val="F2F500"/>
                </a:solidFill>
                <a:ln w="9525">
                  <a:noFill/>
                  <a:round/>
                  <a:headEnd/>
                  <a:tailEnd/>
                </a:ln>
              </p:spPr>
              <p:txBody>
                <a:bodyPr/>
                <a:lstStyle/>
                <a:p>
                  <a:endParaRPr lang="el-GR"/>
                </a:p>
              </p:txBody>
            </p:sp>
            <p:sp>
              <p:nvSpPr>
                <p:cNvPr id="869" name="Oval 1172"/>
                <p:cNvSpPr>
                  <a:spLocks noChangeArrowheads="1"/>
                </p:cNvSpPr>
                <p:nvPr/>
              </p:nvSpPr>
              <p:spPr bwMode="auto">
                <a:xfrm>
                  <a:off x="762" y="3976"/>
                  <a:ext cx="30" cy="32"/>
                </a:xfrm>
                <a:prstGeom prst="ellipse">
                  <a:avLst/>
                </a:prstGeom>
                <a:solidFill>
                  <a:srgbClr val="F3F600"/>
                </a:solidFill>
                <a:ln w="9525">
                  <a:noFill/>
                  <a:round/>
                  <a:headEnd/>
                  <a:tailEnd/>
                </a:ln>
              </p:spPr>
              <p:txBody>
                <a:bodyPr/>
                <a:lstStyle/>
                <a:p>
                  <a:endParaRPr lang="el-GR"/>
                </a:p>
              </p:txBody>
            </p:sp>
            <p:sp>
              <p:nvSpPr>
                <p:cNvPr id="870" name="Oval 1173"/>
                <p:cNvSpPr>
                  <a:spLocks noChangeArrowheads="1"/>
                </p:cNvSpPr>
                <p:nvPr/>
              </p:nvSpPr>
              <p:spPr bwMode="auto">
                <a:xfrm>
                  <a:off x="764" y="3978"/>
                  <a:ext cx="26" cy="28"/>
                </a:xfrm>
                <a:prstGeom prst="ellipse">
                  <a:avLst/>
                </a:prstGeom>
                <a:solidFill>
                  <a:srgbClr val="F5F800"/>
                </a:solidFill>
                <a:ln w="9525">
                  <a:noFill/>
                  <a:round/>
                  <a:headEnd/>
                  <a:tailEnd/>
                </a:ln>
              </p:spPr>
              <p:txBody>
                <a:bodyPr/>
                <a:lstStyle/>
                <a:p>
                  <a:endParaRPr lang="el-GR"/>
                </a:p>
              </p:txBody>
            </p:sp>
            <p:sp>
              <p:nvSpPr>
                <p:cNvPr id="871" name="Oval 1174"/>
                <p:cNvSpPr>
                  <a:spLocks noChangeArrowheads="1"/>
                </p:cNvSpPr>
                <p:nvPr/>
              </p:nvSpPr>
              <p:spPr bwMode="auto">
                <a:xfrm>
                  <a:off x="764" y="3980"/>
                  <a:ext cx="24" cy="26"/>
                </a:xfrm>
                <a:prstGeom prst="ellipse">
                  <a:avLst/>
                </a:prstGeom>
                <a:solidFill>
                  <a:srgbClr val="F6F900"/>
                </a:solidFill>
                <a:ln w="9525">
                  <a:noFill/>
                  <a:round/>
                  <a:headEnd/>
                  <a:tailEnd/>
                </a:ln>
              </p:spPr>
              <p:txBody>
                <a:bodyPr/>
                <a:lstStyle/>
                <a:p>
                  <a:endParaRPr lang="el-GR"/>
                </a:p>
              </p:txBody>
            </p:sp>
            <p:sp>
              <p:nvSpPr>
                <p:cNvPr id="872" name="Oval 1175"/>
                <p:cNvSpPr>
                  <a:spLocks noChangeArrowheads="1"/>
                </p:cNvSpPr>
                <p:nvPr/>
              </p:nvSpPr>
              <p:spPr bwMode="auto">
                <a:xfrm>
                  <a:off x="766" y="3982"/>
                  <a:ext cx="22" cy="22"/>
                </a:xfrm>
                <a:prstGeom prst="ellipse">
                  <a:avLst/>
                </a:prstGeom>
                <a:solidFill>
                  <a:srgbClr val="F7FA00"/>
                </a:solidFill>
                <a:ln w="9525">
                  <a:noFill/>
                  <a:round/>
                  <a:headEnd/>
                  <a:tailEnd/>
                </a:ln>
              </p:spPr>
              <p:txBody>
                <a:bodyPr/>
                <a:lstStyle/>
                <a:p>
                  <a:endParaRPr lang="el-GR"/>
                </a:p>
              </p:txBody>
            </p:sp>
            <p:sp>
              <p:nvSpPr>
                <p:cNvPr id="873" name="Oval 1176"/>
                <p:cNvSpPr>
                  <a:spLocks noChangeArrowheads="1"/>
                </p:cNvSpPr>
                <p:nvPr/>
              </p:nvSpPr>
              <p:spPr bwMode="auto">
                <a:xfrm>
                  <a:off x="768" y="3984"/>
                  <a:ext cx="18" cy="18"/>
                </a:xfrm>
                <a:prstGeom prst="ellipse">
                  <a:avLst/>
                </a:prstGeom>
                <a:solidFill>
                  <a:srgbClr val="F8FB00"/>
                </a:solidFill>
                <a:ln w="9525">
                  <a:noFill/>
                  <a:round/>
                  <a:headEnd/>
                  <a:tailEnd/>
                </a:ln>
              </p:spPr>
              <p:txBody>
                <a:bodyPr/>
                <a:lstStyle/>
                <a:p>
                  <a:endParaRPr lang="el-GR"/>
                </a:p>
              </p:txBody>
            </p:sp>
            <p:sp>
              <p:nvSpPr>
                <p:cNvPr id="874" name="Oval 1177"/>
                <p:cNvSpPr>
                  <a:spLocks noChangeArrowheads="1"/>
                </p:cNvSpPr>
                <p:nvPr/>
              </p:nvSpPr>
              <p:spPr bwMode="auto">
                <a:xfrm>
                  <a:off x="770" y="3986"/>
                  <a:ext cx="14" cy="14"/>
                </a:xfrm>
                <a:prstGeom prst="ellipse">
                  <a:avLst/>
                </a:prstGeom>
                <a:solidFill>
                  <a:srgbClr val="F8FB00"/>
                </a:solidFill>
                <a:ln w="9525">
                  <a:noFill/>
                  <a:round/>
                  <a:headEnd/>
                  <a:tailEnd/>
                </a:ln>
              </p:spPr>
              <p:txBody>
                <a:bodyPr/>
                <a:lstStyle/>
                <a:p>
                  <a:endParaRPr lang="el-GR"/>
                </a:p>
              </p:txBody>
            </p:sp>
            <p:sp>
              <p:nvSpPr>
                <p:cNvPr id="875" name="Oval 1178"/>
                <p:cNvSpPr>
                  <a:spLocks noChangeArrowheads="1"/>
                </p:cNvSpPr>
                <p:nvPr/>
              </p:nvSpPr>
              <p:spPr bwMode="auto">
                <a:xfrm>
                  <a:off x="772" y="3988"/>
                  <a:ext cx="10" cy="10"/>
                </a:xfrm>
                <a:prstGeom prst="ellipse">
                  <a:avLst/>
                </a:prstGeom>
                <a:solidFill>
                  <a:srgbClr val="F9FC00"/>
                </a:solidFill>
                <a:ln w="9525">
                  <a:noFill/>
                  <a:round/>
                  <a:headEnd/>
                  <a:tailEnd/>
                </a:ln>
              </p:spPr>
              <p:txBody>
                <a:bodyPr/>
                <a:lstStyle/>
                <a:p>
                  <a:endParaRPr lang="el-GR"/>
                </a:p>
              </p:txBody>
            </p:sp>
            <p:sp>
              <p:nvSpPr>
                <p:cNvPr id="876" name="Oval 1179"/>
                <p:cNvSpPr>
                  <a:spLocks noChangeArrowheads="1"/>
                </p:cNvSpPr>
                <p:nvPr/>
              </p:nvSpPr>
              <p:spPr bwMode="auto">
                <a:xfrm>
                  <a:off x="774" y="3990"/>
                  <a:ext cx="6" cy="6"/>
                </a:xfrm>
                <a:prstGeom prst="ellipse">
                  <a:avLst/>
                </a:prstGeom>
                <a:solidFill>
                  <a:srgbClr val="F9FC00"/>
                </a:solidFill>
                <a:ln w="9525">
                  <a:noFill/>
                  <a:round/>
                  <a:headEnd/>
                  <a:tailEnd/>
                </a:ln>
              </p:spPr>
              <p:txBody>
                <a:bodyPr/>
                <a:lstStyle/>
                <a:p>
                  <a:endParaRPr lang="el-GR"/>
                </a:p>
              </p:txBody>
            </p:sp>
          </p:grpSp>
          <p:sp>
            <p:nvSpPr>
              <p:cNvPr id="852" name="Oval 1180"/>
              <p:cNvSpPr>
                <a:spLocks noChangeArrowheads="1"/>
              </p:cNvSpPr>
              <p:nvPr/>
            </p:nvSpPr>
            <p:spPr bwMode="auto">
              <a:xfrm>
                <a:off x="738" y="3946"/>
                <a:ext cx="76" cy="90"/>
              </a:xfrm>
              <a:prstGeom prst="ellipse">
                <a:avLst/>
              </a:prstGeom>
              <a:noFill/>
              <a:ln w="12700">
                <a:solidFill>
                  <a:srgbClr val="000000"/>
                </a:solidFill>
                <a:round/>
                <a:headEnd/>
                <a:tailEnd/>
              </a:ln>
            </p:spPr>
            <p:txBody>
              <a:bodyPr/>
              <a:lstStyle/>
              <a:p>
                <a:endParaRPr lang="el-GR"/>
              </a:p>
            </p:txBody>
          </p:sp>
        </p:grpSp>
        <p:grpSp>
          <p:nvGrpSpPr>
            <p:cNvPr id="764" name="Group 1181"/>
            <p:cNvGrpSpPr>
              <a:grpSpLocks/>
            </p:cNvGrpSpPr>
            <p:nvPr/>
          </p:nvGrpSpPr>
          <p:grpSpPr bwMode="auto">
            <a:xfrm>
              <a:off x="796" y="4048"/>
              <a:ext cx="74" cy="88"/>
              <a:chOff x="796" y="4048"/>
              <a:chExt cx="74" cy="88"/>
            </a:xfrm>
          </p:grpSpPr>
          <p:grpSp>
            <p:nvGrpSpPr>
              <p:cNvPr id="827" name="Group 1182"/>
              <p:cNvGrpSpPr>
                <a:grpSpLocks/>
              </p:cNvGrpSpPr>
              <p:nvPr/>
            </p:nvGrpSpPr>
            <p:grpSpPr bwMode="auto">
              <a:xfrm>
                <a:off x="796" y="4048"/>
                <a:ext cx="74" cy="88"/>
                <a:chOff x="796" y="4048"/>
                <a:chExt cx="74" cy="88"/>
              </a:xfrm>
            </p:grpSpPr>
            <p:sp>
              <p:nvSpPr>
                <p:cNvPr id="829" name="Oval 1183"/>
                <p:cNvSpPr>
                  <a:spLocks noChangeArrowheads="1"/>
                </p:cNvSpPr>
                <p:nvPr/>
              </p:nvSpPr>
              <p:spPr bwMode="auto">
                <a:xfrm>
                  <a:off x="796" y="4048"/>
                  <a:ext cx="74" cy="88"/>
                </a:xfrm>
                <a:prstGeom prst="ellipse">
                  <a:avLst/>
                </a:prstGeom>
                <a:solidFill>
                  <a:srgbClr val="E1E400"/>
                </a:solidFill>
                <a:ln w="9525">
                  <a:noFill/>
                  <a:round/>
                  <a:headEnd/>
                  <a:tailEnd/>
                </a:ln>
              </p:spPr>
              <p:txBody>
                <a:bodyPr/>
                <a:lstStyle/>
                <a:p>
                  <a:endParaRPr lang="el-GR"/>
                </a:p>
              </p:txBody>
            </p:sp>
            <p:sp>
              <p:nvSpPr>
                <p:cNvPr id="830" name="Oval 1184"/>
                <p:cNvSpPr>
                  <a:spLocks noChangeArrowheads="1"/>
                </p:cNvSpPr>
                <p:nvPr/>
              </p:nvSpPr>
              <p:spPr bwMode="auto">
                <a:xfrm>
                  <a:off x="798" y="4050"/>
                  <a:ext cx="70" cy="82"/>
                </a:xfrm>
                <a:prstGeom prst="ellipse">
                  <a:avLst/>
                </a:prstGeom>
                <a:solidFill>
                  <a:srgbClr val="E1E400"/>
                </a:solidFill>
                <a:ln w="9525">
                  <a:noFill/>
                  <a:round/>
                  <a:headEnd/>
                  <a:tailEnd/>
                </a:ln>
              </p:spPr>
              <p:txBody>
                <a:bodyPr/>
                <a:lstStyle/>
                <a:p>
                  <a:endParaRPr lang="el-GR"/>
                </a:p>
              </p:txBody>
            </p:sp>
            <p:sp>
              <p:nvSpPr>
                <p:cNvPr id="831" name="Oval 1185"/>
                <p:cNvSpPr>
                  <a:spLocks noChangeArrowheads="1"/>
                </p:cNvSpPr>
                <p:nvPr/>
              </p:nvSpPr>
              <p:spPr bwMode="auto">
                <a:xfrm>
                  <a:off x="800" y="4052"/>
                  <a:ext cx="66" cy="78"/>
                </a:xfrm>
                <a:prstGeom prst="ellipse">
                  <a:avLst/>
                </a:prstGeom>
                <a:solidFill>
                  <a:srgbClr val="E1E400"/>
                </a:solidFill>
                <a:ln w="9525">
                  <a:noFill/>
                  <a:round/>
                  <a:headEnd/>
                  <a:tailEnd/>
                </a:ln>
              </p:spPr>
              <p:txBody>
                <a:bodyPr/>
                <a:lstStyle/>
                <a:p>
                  <a:endParaRPr lang="el-GR"/>
                </a:p>
              </p:txBody>
            </p:sp>
            <p:sp>
              <p:nvSpPr>
                <p:cNvPr id="832" name="Oval 1186"/>
                <p:cNvSpPr>
                  <a:spLocks noChangeArrowheads="1"/>
                </p:cNvSpPr>
                <p:nvPr/>
              </p:nvSpPr>
              <p:spPr bwMode="auto">
                <a:xfrm>
                  <a:off x="802" y="4054"/>
                  <a:ext cx="62" cy="74"/>
                </a:xfrm>
                <a:prstGeom prst="ellipse">
                  <a:avLst/>
                </a:prstGeom>
                <a:solidFill>
                  <a:srgbClr val="E2E500"/>
                </a:solidFill>
                <a:ln w="9525">
                  <a:noFill/>
                  <a:round/>
                  <a:headEnd/>
                  <a:tailEnd/>
                </a:ln>
              </p:spPr>
              <p:txBody>
                <a:bodyPr/>
                <a:lstStyle/>
                <a:p>
                  <a:endParaRPr lang="el-GR"/>
                </a:p>
              </p:txBody>
            </p:sp>
            <p:sp>
              <p:nvSpPr>
                <p:cNvPr id="833" name="Oval 1187"/>
                <p:cNvSpPr>
                  <a:spLocks noChangeArrowheads="1"/>
                </p:cNvSpPr>
                <p:nvPr/>
              </p:nvSpPr>
              <p:spPr bwMode="auto">
                <a:xfrm>
                  <a:off x="804" y="4056"/>
                  <a:ext cx="58" cy="70"/>
                </a:xfrm>
                <a:prstGeom prst="ellipse">
                  <a:avLst/>
                </a:prstGeom>
                <a:solidFill>
                  <a:srgbClr val="E3E600"/>
                </a:solidFill>
                <a:ln w="9525">
                  <a:noFill/>
                  <a:round/>
                  <a:headEnd/>
                  <a:tailEnd/>
                </a:ln>
              </p:spPr>
              <p:txBody>
                <a:bodyPr/>
                <a:lstStyle/>
                <a:p>
                  <a:endParaRPr lang="el-GR"/>
                </a:p>
              </p:txBody>
            </p:sp>
            <p:sp>
              <p:nvSpPr>
                <p:cNvPr id="834" name="Oval 1188"/>
                <p:cNvSpPr>
                  <a:spLocks noChangeArrowheads="1"/>
                </p:cNvSpPr>
                <p:nvPr/>
              </p:nvSpPr>
              <p:spPr bwMode="auto">
                <a:xfrm>
                  <a:off x="804" y="4058"/>
                  <a:ext cx="58" cy="66"/>
                </a:xfrm>
                <a:prstGeom prst="ellipse">
                  <a:avLst/>
                </a:prstGeom>
                <a:solidFill>
                  <a:srgbClr val="E4E700"/>
                </a:solidFill>
                <a:ln w="9525">
                  <a:noFill/>
                  <a:round/>
                  <a:headEnd/>
                  <a:tailEnd/>
                </a:ln>
              </p:spPr>
              <p:txBody>
                <a:bodyPr/>
                <a:lstStyle/>
                <a:p>
                  <a:endParaRPr lang="el-GR"/>
                </a:p>
              </p:txBody>
            </p:sp>
            <p:sp>
              <p:nvSpPr>
                <p:cNvPr id="835" name="Oval 1189"/>
                <p:cNvSpPr>
                  <a:spLocks noChangeArrowheads="1"/>
                </p:cNvSpPr>
                <p:nvPr/>
              </p:nvSpPr>
              <p:spPr bwMode="auto">
                <a:xfrm>
                  <a:off x="806" y="4060"/>
                  <a:ext cx="56" cy="64"/>
                </a:xfrm>
                <a:prstGeom prst="ellipse">
                  <a:avLst/>
                </a:prstGeom>
                <a:solidFill>
                  <a:srgbClr val="E5E800"/>
                </a:solidFill>
                <a:ln w="9525">
                  <a:noFill/>
                  <a:round/>
                  <a:headEnd/>
                  <a:tailEnd/>
                </a:ln>
              </p:spPr>
              <p:txBody>
                <a:bodyPr/>
                <a:lstStyle/>
                <a:p>
                  <a:endParaRPr lang="el-GR"/>
                </a:p>
              </p:txBody>
            </p:sp>
            <p:sp>
              <p:nvSpPr>
                <p:cNvPr id="836" name="Oval 1190"/>
                <p:cNvSpPr>
                  <a:spLocks noChangeArrowheads="1"/>
                </p:cNvSpPr>
                <p:nvPr/>
              </p:nvSpPr>
              <p:spPr bwMode="auto">
                <a:xfrm>
                  <a:off x="808" y="4062"/>
                  <a:ext cx="52" cy="60"/>
                </a:xfrm>
                <a:prstGeom prst="ellipse">
                  <a:avLst/>
                </a:prstGeom>
                <a:solidFill>
                  <a:srgbClr val="E6E900"/>
                </a:solidFill>
                <a:ln w="9525">
                  <a:noFill/>
                  <a:round/>
                  <a:headEnd/>
                  <a:tailEnd/>
                </a:ln>
              </p:spPr>
              <p:txBody>
                <a:bodyPr/>
                <a:lstStyle/>
                <a:p>
                  <a:endParaRPr lang="el-GR"/>
                </a:p>
              </p:txBody>
            </p:sp>
            <p:sp>
              <p:nvSpPr>
                <p:cNvPr id="837" name="Oval 1191"/>
                <p:cNvSpPr>
                  <a:spLocks noChangeArrowheads="1"/>
                </p:cNvSpPr>
                <p:nvPr/>
              </p:nvSpPr>
              <p:spPr bwMode="auto">
                <a:xfrm>
                  <a:off x="810" y="4064"/>
                  <a:ext cx="48" cy="56"/>
                </a:xfrm>
                <a:prstGeom prst="ellipse">
                  <a:avLst/>
                </a:prstGeom>
                <a:solidFill>
                  <a:srgbClr val="E8EB00"/>
                </a:solidFill>
                <a:ln w="9525">
                  <a:noFill/>
                  <a:round/>
                  <a:headEnd/>
                  <a:tailEnd/>
                </a:ln>
              </p:spPr>
              <p:txBody>
                <a:bodyPr/>
                <a:lstStyle/>
                <a:p>
                  <a:endParaRPr lang="el-GR"/>
                </a:p>
              </p:txBody>
            </p:sp>
            <p:sp>
              <p:nvSpPr>
                <p:cNvPr id="838" name="Oval 1192"/>
                <p:cNvSpPr>
                  <a:spLocks noChangeArrowheads="1"/>
                </p:cNvSpPr>
                <p:nvPr/>
              </p:nvSpPr>
              <p:spPr bwMode="auto">
                <a:xfrm>
                  <a:off x="812" y="4066"/>
                  <a:ext cx="44" cy="52"/>
                </a:xfrm>
                <a:prstGeom prst="ellipse">
                  <a:avLst/>
                </a:prstGeom>
                <a:solidFill>
                  <a:srgbClr val="EAED00"/>
                </a:solidFill>
                <a:ln w="9525">
                  <a:noFill/>
                  <a:round/>
                  <a:headEnd/>
                  <a:tailEnd/>
                </a:ln>
              </p:spPr>
              <p:txBody>
                <a:bodyPr/>
                <a:lstStyle/>
                <a:p>
                  <a:endParaRPr lang="el-GR"/>
                </a:p>
              </p:txBody>
            </p:sp>
            <p:sp>
              <p:nvSpPr>
                <p:cNvPr id="839" name="Oval 1193"/>
                <p:cNvSpPr>
                  <a:spLocks noChangeArrowheads="1"/>
                </p:cNvSpPr>
                <p:nvPr/>
              </p:nvSpPr>
              <p:spPr bwMode="auto">
                <a:xfrm>
                  <a:off x="814" y="4068"/>
                  <a:ext cx="40" cy="48"/>
                </a:xfrm>
                <a:prstGeom prst="ellipse">
                  <a:avLst/>
                </a:prstGeom>
                <a:solidFill>
                  <a:srgbClr val="EBEE00"/>
                </a:solidFill>
                <a:ln w="9525">
                  <a:noFill/>
                  <a:round/>
                  <a:headEnd/>
                  <a:tailEnd/>
                </a:ln>
              </p:spPr>
              <p:txBody>
                <a:bodyPr/>
                <a:lstStyle/>
                <a:p>
                  <a:endParaRPr lang="el-GR"/>
                </a:p>
              </p:txBody>
            </p:sp>
            <p:sp>
              <p:nvSpPr>
                <p:cNvPr id="840" name="Oval 1194"/>
                <p:cNvSpPr>
                  <a:spLocks noChangeArrowheads="1"/>
                </p:cNvSpPr>
                <p:nvPr/>
              </p:nvSpPr>
              <p:spPr bwMode="auto">
                <a:xfrm>
                  <a:off x="814" y="4070"/>
                  <a:ext cx="40" cy="44"/>
                </a:xfrm>
                <a:prstGeom prst="ellipse">
                  <a:avLst/>
                </a:prstGeom>
                <a:solidFill>
                  <a:srgbClr val="EDF000"/>
                </a:solidFill>
                <a:ln w="9525">
                  <a:noFill/>
                  <a:round/>
                  <a:headEnd/>
                  <a:tailEnd/>
                </a:ln>
              </p:spPr>
              <p:txBody>
                <a:bodyPr/>
                <a:lstStyle/>
                <a:p>
                  <a:endParaRPr lang="el-GR"/>
                </a:p>
              </p:txBody>
            </p:sp>
            <p:sp>
              <p:nvSpPr>
                <p:cNvPr id="841" name="Oval 1195"/>
                <p:cNvSpPr>
                  <a:spLocks noChangeArrowheads="1"/>
                </p:cNvSpPr>
                <p:nvPr/>
              </p:nvSpPr>
              <p:spPr bwMode="auto">
                <a:xfrm>
                  <a:off x="816" y="4072"/>
                  <a:ext cx="36" cy="40"/>
                </a:xfrm>
                <a:prstGeom prst="ellipse">
                  <a:avLst/>
                </a:prstGeom>
                <a:solidFill>
                  <a:srgbClr val="EFF200"/>
                </a:solidFill>
                <a:ln w="9525">
                  <a:noFill/>
                  <a:round/>
                  <a:headEnd/>
                  <a:tailEnd/>
                </a:ln>
              </p:spPr>
              <p:txBody>
                <a:bodyPr/>
                <a:lstStyle/>
                <a:p>
                  <a:endParaRPr lang="el-GR"/>
                </a:p>
              </p:txBody>
            </p:sp>
            <p:sp>
              <p:nvSpPr>
                <p:cNvPr id="842" name="Oval 1196"/>
                <p:cNvSpPr>
                  <a:spLocks noChangeArrowheads="1"/>
                </p:cNvSpPr>
                <p:nvPr/>
              </p:nvSpPr>
              <p:spPr bwMode="auto">
                <a:xfrm>
                  <a:off x="818" y="4074"/>
                  <a:ext cx="32" cy="36"/>
                </a:xfrm>
                <a:prstGeom prst="ellipse">
                  <a:avLst/>
                </a:prstGeom>
                <a:solidFill>
                  <a:srgbClr val="F1F400"/>
                </a:solidFill>
                <a:ln w="9525">
                  <a:noFill/>
                  <a:round/>
                  <a:headEnd/>
                  <a:tailEnd/>
                </a:ln>
              </p:spPr>
              <p:txBody>
                <a:bodyPr/>
                <a:lstStyle/>
                <a:p>
                  <a:endParaRPr lang="el-GR"/>
                </a:p>
              </p:txBody>
            </p:sp>
            <p:sp>
              <p:nvSpPr>
                <p:cNvPr id="843" name="Oval 1197"/>
                <p:cNvSpPr>
                  <a:spLocks noChangeArrowheads="1"/>
                </p:cNvSpPr>
                <p:nvPr/>
              </p:nvSpPr>
              <p:spPr bwMode="auto">
                <a:xfrm>
                  <a:off x="820" y="4076"/>
                  <a:ext cx="28" cy="32"/>
                </a:xfrm>
                <a:prstGeom prst="ellipse">
                  <a:avLst/>
                </a:prstGeom>
                <a:solidFill>
                  <a:srgbClr val="F3F600"/>
                </a:solidFill>
                <a:ln w="9525">
                  <a:noFill/>
                  <a:round/>
                  <a:headEnd/>
                  <a:tailEnd/>
                </a:ln>
              </p:spPr>
              <p:txBody>
                <a:bodyPr/>
                <a:lstStyle/>
                <a:p>
                  <a:endParaRPr lang="el-GR"/>
                </a:p>
              </p:txBody>
            </p:sp>
            <p:sp>
              <p:nvSpPr>
                <p:cNvPr id="844" name="Oval 1198"/>
                <p:cNvSpPr>
                  <a:spLocks noChangeArrowheads="1"/>
                </p:cNvSpPr>
                <p:nvPr/>
              </p:nvSpPr>
              <p:spPr bwMode="auto">
                <a:xfrm>
                  <a:off x="822" y="4078"/>
                  <a:ext cx="24" cy="28"/>
                </a:xfrm>
                <a:prstGeom prst="ellipse">
                  <a:avLst/>
                </a:prstGeom>
                <a:solidFill>
                  <a:srgbClr val="F4F700"/>
                </a:solidFill>
                <a:ln w="9525">
                  <a:noFill/>
                  <a:round/>
                  <a:headEnd/>
                  <a:tailEnd/>
                </a:ln>
              </p:spPr>
              <p:txBody>
                <a:bodyPr/>
                <a:lstStyle/>
                <a:p>
                  <a:endParaRPr lang="el-GR"/>
                </a:p>
              </p:txBody>
            </p:sp>
            <p:sp>
              <p:nvSpPr>
                <p:cNvPr id="845" name="Oval 1199"/>
                <p:cNvSpPr>
                  <a:spLocks noChangeArrowheads="1"/>
                </p:cNvSpPr>
                <p:nvPr/>
              </p:nvSpPr>
              <p:spPr bwMode="auto">
                <a:xfrm>
                  <a:off x="824" y="4080"/>
                  <a:ext cx="20" cy="24"/>
                </a:xfrm>
                <a:prstGeom prst="ellipse">
                  <a:avLst/>
                </a:prstGeom>
                <a:solidFill>
                  <a:srgbClr val="F5F800"/>
                </a:solidFill>
                <a:ln w="9525">
                  <a:noFill/>
                  <a:round/>
                  <a:headEnd/>
                  <a:tailEnd/>
                </a:ln>
              </p:spPr>
              <p:txBody>
                <a:bodyPr/>
                <a:lstStyle/>
                <a:p>
                  <a:endParaRPr lang="el-GR"/>
                </a:p>
              </p:txBody>
            </p:sp>
            <p:sp>
              <p:nvSpPr>
                <p:cNvPr id="846" name="Oval 1200"/>
                <p:cNvSpPr>
                  <a:spLocks noChangeArrowheads="1"/>
                </p:cNvSpPr>
                <p:nvPr/>
              </p:nvSpPr>
              <p:spPr bwMode="auto">
                <a:xfrm>
                  <a:off x="824" y="4082"/>
                  <a:ext cx="20" cy="22"/>
                </a:xfrm>
                <a:prstGeom prst="ellipse">
                  <a:avLst/>
                </a:prstGeom>
                <a:solidFill>
                  <a:srgbClr val="F6F900"/>
                </a:solidFill>
                <a:ln w="9525">
                  <a:noFill/>
                  <a:round/>
                  <a:headEnd/>
                  <a:tailEnd/>
                </a:ln>
              </p:spPr>
              <p:txBody>
                <a:bodyPr/>
                <a:lstStyle/>
                <a:p>
                  <a:endParaRPr lang="el-GR"/>
                </a:p>
              </p:txBody>
            </p:sp>
            <p:sp>
              <p:nvSpPr>
                <p:cNvPr id="847" name="Oval 1201"/>
                <p:cNvSpPr>
                  <a:spLocks noChangeArrowheads="1"/>
                </p:cNvSpPr>
                <p:nvPr/>
              </p:nvSpPr>
              <p:spPr bwMode="auto">
                <a:xfrm>
                  <a:off x="826" y="4084"/>
                  <a:ext cx="18" cy="18"/>
                </a:xfrm>
                <a:prstGeom prst="ellipse">
                  <a:avLst/>
                </a:prstGeom>
                <a:solidFill>
                  <a:srgbClr val="F7FA00"/>
                </a:solidFill>
                <a:ln w="9525">
                  <a:noFill/>
                  <a:round/>
                  <a:headEnd/>
                  <a:tailEnd/>
                </a:ln>
              </p:spPr>
              <p:txBody>
                <a:bodyPr/>
                <a:lstStyle/>
                <a:p>
                  <a:endParaRPr lang="el-GR"/>
                </a:p>
              </p:txBody>
            </p:sp>
            <p:sp>
              <p:nvSpPr>
                <p:cNvPr id="848" name="Oval 1202"/>
                <p:cNvSpPr>
                  <a:spLocks noChangeArrowheads="1"/>
                </p:cNvSpPr>
                <p:nvPr/>
              </p:nvSpPr>
              <p:spPr bwMode="auto">
                <a:xfrm>
                  <a:off x="828" y="4086"/>
                  <a:ext cx="14" cy="14"/>
                </a:xfrm>
                <a:prstGeom prst="ellipse">
                  <a:avLst/>
                </a:prstGeom>
                <a:solidFill>
                  <a:srgbClr val="F8FB00"/>
                </a:solidFill>
                <a:ln w="9525">
                  <a:noFill/>
                  <a:round/>
                  <a:headEnd/>
                  <a:tailEnd/>
                </a:ln>
              </p:spPr>
              <p:txBody>
                <a:bodyPr/>
                <a:lstStyle/>
                <a:p>
                  <a:endParaRPr lang="el-GR"/>
                </a:p>
              </p:txBody>
            </p:sp>
            <p:sp>
              <p:nvSpPr>
                <p:cNvPr id="849" name="Oval 1203"/>
                <p:cNvSpPr>
                  <a:spLocks noChangeArrowheads="1"/>
                </p:cNvSpPr>
                <p:nvPr/>
              </p:nvSpPr>
              <p:spPr bwMode="auto">
                <a:xfrm>
                  <a:off x="830" y="4088"/>
                  <a:ext cx="10" cy="10"/>
                </a:xfrm>
                <a:prstGeom prst="ellipse">
                  <a:avLst/>
                </a:prstGeom>
                <a:solidFill>
                  <a:srgbClr val="F9FC00"/>
                </a:solidFill>
                <a:ln w="9525">
                  <a:noFill/>
                  <a:round/>
                  <a:headEnd/>
                  <a:tailEnd/>
                </a:ln>
              </p:spPr>
              <p:txBody>
                <a:bodyPr/>
                <a:lstStyle/>
                <a:p>
                  <a:endParaRPr lang="el-GR"/>
                </a:p>
              </p:txBody>
            </p:sp>
            <p:sp>
              <p:nvSpPr>
                <p:cNvPr id="850" name="Oval 1204"/>
                <p:cNvSpPr>
                  <a:spLocks noChangeArrowheads="1"/>
                </p:cNvSpPr>
                <p:nvPr/>
              </p:nvSpPr>
              <p:spPr bwMode="auto">
                <a:xfrm>
                  <a:off x="832" y="4090"/>
                  <a:ext cx="6" cy="6"/>
                </a:xfrm>
                <a:prstGeom prst="ellipse">
                  <a:avLst/>
                </a:prstGeom>
                <a:solidFill>
                  <a:srgbClr val="F9FC00"/>
                </a:solidFill>
                <a:ln w="9525">
                  <a:noFill/>
                  <a:round/>
                  <a:headEnd/>
                  <a:tailEnd/>
                </a:ln>
              </p:spPr>
              <p:txBody>
                <a:bodyPr/>
                <a:lstStyle/>
                <a:p>
                  <a:endParaRPr lang="el-GR"/>
                </a:p>
              </p:txBody>
            </p:sp>
          </p:grpSp>
          <p:sp>
            <p:nvSpPr>
              <p:cNvPr id="828" name="Oval 1205"/>
              <p:cNvSpPr>
                <a:spLocks noChangeArrowheads="1"/>
              </p:cNvSpPr>
              <p:nvPr/>
            </p:nvSpPr>
            <p:spPr bwMode="auto">
              <a:xfrm>
                <a:off x="800" y="4052"/>
                <a:ext cx="66" cy="80"/>
              </a:xfrm>
              <a:prstGeom prst="ellipse">
                <a:avLst/>
              </a:prstGeom>
              <a:noFill/>
              <a:ln w="12700">
                <a:solidFill>
                  <a:srgbClr val="000000"/>
                </a:solidFill>
                <a:round/>
                <a:headEnd/>
                <a:tailEnd/>
              </a:ln>
            </p:spPr>
            <p:txBody>
              <a:bodyPr/>
              <a:lstStyle/>
              <a:p>
                <a:endParaRPr lang="el-GR"/>
              </a:p>
            </p:txBody>
          </p:sp>
        </p:grpSp>
        <p:grpSp>
          <p:nvGrpSpPr>
            <p:cNvPr id="765" name="Group 1206"/>
            <p:cNvGrpSpPr>
              <a:grpSpLocks/>
            </p:cNvGrpSpPr>
            <p:nvPr/>
          </p:nvGrpSpPr>
          <p:grpSpPr bwMode="auto">
            <a:xfrm>
              <a:off x="734" y="3762"/>
              <a:ext cx="84" cy="98"/>
              <a:chOff x="734" y="3762"/>
              <a:chExt cx="84" cy="98"/>
            </a:xfrm>
          </p:grpSpPr>
          <p:grpSp>
            <p:nvGrpSpPr>
              <p:cNvPr id="801" name="Group 1207"/>
              <p:cNvGrpSpPr>
                <a:grpSpLocks/>
              </p:cNvGrpSpPr>
              <p:nvPr/>
            </p:nvGrpSpPr>
            <p:grpSpPr bwMode="auto">
              <a:xfrm>
                <a:off x="734" y="3762"/>
                <a:ext cx="84" cy="98"/>
                <a:chOff x="734" y="3762"/>
                <a:chExt cx="84" cy="98"/>
              </a:xfrm>
            </p:grpSpPr>
            <p:sp>
              <p:nvSpPr>
                <p:cNvPr id="803" name="Oval 1208"/>
                <p:cNvSpPr>
                  <a:spLocks noChangeArrowheads="1"/>
                </p:cNvSpPr>
                <p:nvPr/>
              </p:nvSpPr>
              <p:spPr bwMode="auto">
                <a:xfrm>
                  <a:off x="734" y="3762"/>
                  <a:ext cx="84" cy="98"/>
                </a:xfrm>
                <a:prstGeom prst="ellipse">
                  <a:avLst/>
                </a:prstGeom>
                <a:solidFill>
                  <a:srgbClr val="E1E400"/>
                </a:solidFill>
                <a:ln w="9525">
                  <a:noFill/>
                  <a:round/>
                  <a:headEnd/>
                  <a:tailEnd/>
                </a:ln>
              </p:spPr>
              <p:txBody>
                <a:bodyPr/>
                <a:lstStyle/>
                <a:p>
                  <a:endParaRPr lang="el-GR"/>
                </a:p>
              </p:txBody>
            </p:sp>
            <p:sp>
              <p:nvSpPr>
                <p:cNvPr id="804" name="Oval 1209"/>
                <p:cNvSpPr>
                  <a:spLocks noChangeArrowheads="1"/>
                </p:cNvSpPr>
                <p:nvPr/>
              </p:nvSpPr>
              <p:spPr bwMode="auto">
                <a:xfrm>
                  <a:off x="736" y="3766"/>
                  <a:ext cx="80" cy="90"/>
                </a:xfrm>
                <a:prstGeom prst="ellipse">
                  <a:avLst/>
                </a:prstGeom>
                <a:solidFill>
                  <a:srgbClr val="E1E400"/>
                </a:solidFill>
                <a:ln w="9525">
                  <a:noFill/>
                  <a:round/>
                  <a:headEnd/>
                  <a:tailEnd/>
                </a:ln>
              </p:spPr>
              <p:txBody>
                <a:bodyPr/>
                <a:lstStyle/>
                <a:p>
                  <a:endParaRPr lang="el-GR"/>
                </a:p>
              </p:txBody>
            </p:sp>
            <p:sp>
              <p:nvSpPr>
                <p:cNvPr id="805" name="Oval 1210"/>
                <p:cNvSpPr>
                  <a:spLocks noChangeArrowheads="1"/>
                </p:cNvSpPr>
                <p:nvPr/>
              </p:nvSpPr>
              <p:spPr bwMode="auto">
                <a:xfrm>
                  <a:off x="738" y="3768"/>
                  <a:ext cx="76" cy="86"/>
                </a:xfrm>
                <a:prstGeom prst="ellipse">
                  <a:avLst/>
                </a:prstGeom>
                <a:solidFill>
                  <a:srgbClr val="E1E400"/>
                </a:solidFill>
                <a:ln w="9525">
                  <a:noFill/>
                  <a:round/>
                  <a:headEnd/>
                  <a:tailEnd/>
                </a:ln>
              </p:spPr>
              <p:txBody>
                <a:bodyPr/>
                <a:lstStyle/>
                <a:p>
                  <a:endParaRPr lang="el-GR"/>
                </a:p>
              </p:txBody>
            </p:sp>
            <p:sp>
              <p:nvSpPr>
                <p:cNvPr id="806" name="Oval 1211"/>
                <p:cNvSpPr>
                  <a:spLocks noChangeArrowheads="1"/>
                </p:cNvSpPr>
                <p:nvPr/>
              </p:nvSpPr>
              <p:spPr bwMode="auto">
                <a:xfrm>
                  <a:off x="740" y="3770"/>
                  <a:ext cx="72" cy="82"/>
                </a:xfrm>
                <a:prstGeom prst="ellipse">
                  <a:avLst/>
                </a:prstGeom>
                <a:solidFill>
                  <a:srgbClr val="E2E500"/>
                </a:solidFill>
                <a:ln w="9525">
                  <a:noFill/>
                  <a:round/>
                  <a:headEnd/>
                  <a:tailEnd/>
                </a:ln>
              </p:spPr>
              <p:txBody>
                <a:bodyPr/>
                <a:lstStyle/>
                <a:p>
                  <a:endParaRPr lang="el-GR"/>
                </a:p>
              </p:txBody>
            </p:sp>
            <p:sp>
              <p:nvSpPr>
                <p:cNvPr id="807" name="Oval 1212"/>
                <p:cNvSpPr>
                  <a:spLocks noChangeArrowheads="1"/>
                </p:cNvSpPr>
                <p:nvPr/>
              </p:nvSpPr>
              <p:spPr bwMode="auto">
                <a:xfrm>
                  <a:off x="742" y="3772"/>
                  <a:ext cx="68" cy="78"/>
                </a:xfrm>
                <a:prstGeom prst="ellipse">
                  <a:avLst/>
                </a:prstGeom>
                <a:solidFill>
                  <a:srgbClr val="E3E600"/>
                </a:solidFill>
                <a:ln w="9525">
                  <a:noFill/>
                  <a:round/>
                  <a:headEnd/>
                  <a:tailEnd/>
                </a:ln>
              </p:spPr>
              <p:txBody>
                <a:bodyPr/>
                <a:lstStyle/>
                <a:p>
                  <a:endParaRPr lang="el-GR"/>
                </a:p>
              </p:txBody>
            </p:sp>
            <p:sp>
              <p:nvSpPr>
                <p:cNvPr id="808" name="Oval 1213"/>
                <p:cNvSpPr>
                  <a:spLocks noChangeArrowheads="1"/>
                </p:cNvSpPr>
                <p:nvPr/>
              </p:nvSpPr>
              <p:spPr bwMode="auto">
                <a:xfrm>
                  <a:off x="744" y="3774"/>
                  <a:ext cx="64" cy="74"/>
                </a:xfrm>
                <a:prstGeom prst="ellipse">
                  <a:avLst/>
                </a:prstGeom>
                <a:solidFill>
                  <a:srgbClr val="E3E600"/>
                </a:solidFill>
                <a:ln w="9525">
                  <a:noFill/>
                  <a:round/>
                  <a:headEnd/>
                  <a:tailEnd/>
                </a:ln>
              </p:spPr>
              <p:txBody>
                <a:bodyPr/>
                <a:lstStyle/>
                <a:p>
                  <a:endParaRPr lang="el-GR"/>
                </a:p>
              </p:txBody>
            </p:sp>
            <p:sp>
              <p:nvSpPr>
                <p:cNvPr id="809" name="Oval 1214"/>
                <p:cNvSpPr>
                  <a:spLocks noChangeArrowheads="1"/>
                </p:cNvSpPr>
                <p:nvPr/>
              </p:nvSpPr>
              <p:spPr bwMode="auto">
                <a:xfrm>
                  <a:off x="744" y="3776"/>
                  <a:ext cx="64" cy="72"/>
                </a:xfrm>
                <a:prstGeom prst="ellipse">
                  <a:avLst/>
                </a:prstGeom>
                <a:solidFill>
                  <a:srgbClr val="E4E700"/>
                </a:solidFill>
                <a:ln w="9525">
                  <a:noFill/>
                  <a:round/>
                  <a:headEnd/>
                  <a:tailEnd/>
                </a:ln>
              </p:spPr>
              <p:txBody>
                <a:bodyPr/>
                <a:lstStyle/>
                <a:p>
                  <a:endParaRPr lang="el-GR"/>
                </a:p>
              </p:txBody>
            </p:sp>
            <p:sp>
              <p:nvSpPr>
                <p:cNvPr id="810" name="Oval 1215"/>
                <p:cNvSpPr>
                  <a:spLocks noChangeArrowheads="1"/>
                </p:cNvSpPr>
                <p:nvPr/>
              </p:nvSpPr>
              <p:spPr bwMode="auto">
                <a:xfrm>
                  <a:off x="746" y="3778"/>
                  <a:ext cx="60" cy="68"/>
                </a:xfrm>
                <a:prstGeom prst="ellipse">
                  <a:avLst/>
                </a:prstGeom>
                <a:solidFill>
                  <a:srgbClr val="E6E900"/>
                </a:solidFill>
                <a:ln w="9525">
                  <a:noFill/>
                  <a:round/>
                  <a:headEnd/>
                  <a:tailEnd/>
                </a:ln>
              </p:spPr>
              <p:txBody>
                <a:bodyPr/>
                <a:lstStyle/>
                <a:p>
                  <a:endParaRPr lang="el-GR"/>
                </a:p>
              </p:txBody>
            </p:sp>
            <p:sp>
              <p:nvSpPr>
                <p:cNvPr id="811" name="Oval 1216"/>
                <p:cNvSpPr>
                  <a:spLocks noChangeArrowheads="1"/>
                </p:cNvSpPr>
                <p:nvPr/>
              </p:nvSpPr>
              <p:spPr bwMode="auto">
                <a:xfrm>
                  <a:off x="748" y="3780"/>
                  <a:ext cx="58" cy="64"/>
                </a:xfrm>
                <a:prstGeom prst="ellipse">
                  <a:avLst/>
                </a:prstGeom>
                <a:solidFill>
                  <a:srgbClr val="E7EA00"/>
                </a:solidFill>
                <a:ln w="9525">
                  <a:noFill/>
                  <a:round/>
                  <a:headEnd/>
                  <a:tailEnd/>
                </a:ln>
              </p:spPr>
              <p:txBody>
                <a:bodyPr/>
                <a:lstStyle/>
                <a:p>
                  <a:endParaRPr lang="el-GR"/>
                </a:p>
              </p:txBody>
            </p:sp>
            <p:sp>
              <p:nvSpPr>
                <p:cNvPr id="812" name="Oval 1217"/>
                <p:cNvSpPr>
                  <a:spLocks noChangeArrowheads="1"/>
                </p:cNvSpPr>
                <p:nvPr/>
              </p:nvSpPr>
              <p:spPr bwMode="auto">
                <a:xfrm>
                  <a:off x="750" y="3782"/>
                  <a:ext cx="54" cy="60"/>
                </a:xfrm>
                <a:prstGeom prst="ellipse">
                  <a:avLst/>
                </a:prstGeom>
                <a:solidFill>
                  <a:srgbClr val="E8EB00"/>
                </a:solidFill>
                <a:ln w="9525">
                  <a:noFill/>
                  <a:round/>
                  <a:headEnd/>
                  <a:tailEnd/>
                </a:ln>
              </p:spPr>
              <p:txBody>
                <a:bodyPr/>
                <a:lstStyle/>
                <a:p>
                  <a:endParaRPr lang="el-GR"/>
                </a:p>
              </p:txBody>
            </p:sp>
            <p:sp>
              <p:nvSpPr>
                <p:cNvPr id="813" name="Oval 1218"/>
                <p:cNvSpPr>
                  <a:spLocks noChangeArrowheads="1"/>
                </p:cNvSpPr>
                <p:nvPr/>
              </p:nvSpPr>
              <p:spPr bwMode="auto">
                <a:xfrm>
                  <a:off x="752" y="3784"/>
                  <a:ext cx="50" cy="56"/>
                </a:xfrm>
                <a:prstGeom prst="ellipse">
                  <a:avLst/>
                </a:prstGeom>
                <a:solidFill>
                  <a:srgbClr val="EAED00"/>
                </a:solidFill>
                <a:ln w="9525">
                  <a:noFill/>
                  <a:round/>
                  <a:headEnd/>
                  <a:tailEnd/>
                </a:ln>
              </p:spPr>
              <p:txBody>
                <a:bodyPr/>
                <a:lstStyle/>
                <a:p>
                  <a:endParaRPr lang="el-GR"/>
                </a:p>
              </p:txBody>
            </p:sp>
            <p:sp>
              <p:nvSpPr>
                <p:cNvPr id="814" name="Oval 1219"/>
                <p:cNvSpPr>
                  <a:spLocks noChangeArrowheads="1"/>
                </p:cNvSpPr>
                <p:nvPr/>
              </p:nvSpPr>
              <p:spPr bwMode="auto">
                <a:xfrm>
                  <a:off x="754" y="3786"/>
                  <a:ext cx="46" cy="52"/>
                </a:xfrm>
                <a:prstGeom prst="ellipse">
                  <a:avLst/>
                </a:prstGeom>
                <a:solidFill>
                  <a:srgbClr val="ECEF00"/>
                </a:solidFill>
                <a:ln w="9525">
                  <a:noFill/>
                  <a:round/>
                  <a:headEnd/>
                  <a:tailEnd/>
                </a:ln>
              </p:spPr>
              <p:txBody>
                <a:bodyPr/>
                <a:lstStyle/>
                <a:p>
                  <a:endParaRPr lang="el-GR"/>
                </a:p>
              </p:txBody>
            </p:sp>
            <p:sp>
              <p:nvSpPr>
                <p:cNvPr id="815" name="Oval 1220"/>
                <p:cNvSpPr>
                  <a:spLocks noChangeArrowheads="1"/>
                </p:cNvSpPr>
                <p:nvPr/>
              </p:nvSpPr>
              <p:spPr bwMode="auto">
                <a:xfrm>
                  <a:off x="754" y="3788"/>
                  <a:ext cx="44" cy="48"/>
                </a:xfrm>
                <a:prstGeom prst="ellipse">
                  <a:avLst/>
                </a:prstGeom>
                <a:solidFill>
                  <a:srgbClr val="EDF000"/>
                </a:solidFill>
                <a:ln w="9525">
                  <a:noFill/>
                  <a:round/>
                  <a:headEnd/>
                  <a:tailEnd/>
                </a:ln>
              </p:spPr>
              <p:txBody>
                <a:bodyPr/>
                <a:lstStyle/>
                <a:p>
                  <a:endParaRPr lang="el-GR"/>
                </a:p>
              </p:txBody>
            </p:sp>
            <p:sp>
              <p:nvSpPr>
                <p:cNvPr id="816" name="Oval 1221"/>
                <p:cNvSpPr>
                  <a:spLocks noChangeArrowheads="1"/>
                </p:cNvSpPr>
                <p:nvPr/>
              </p:nvSpPr>
              <p:spPr bwMode="auto">
                <a:xfrm>
                  <a:off x="756" y="3790"/>
                  <a:ext cx="40" cy="44"/>
                </a:xfrm>
                <a:prstGeom prst="ellipse">
                  <a:avLst/>
                </a:prstGeom>
                <a:solidFill>
                  <a:srgbClr val="EFF200"/>
                </a:solidFill>
                <a:ln w="9525">
                  <a:noFill/>
                  <a:round/>
                  <a:headEnd/>
                  <a:tailEnd/>
                </a:ln>
              </p:spPr>
              <p:txBody>
                <a:bodyPr/>
                <a:lstStyle/>
                <a:p>
                  <a:endParaRPr lang="el-GR"/>
                </a:p>
              </p:txBody>
            </p:sp>
            <p:sp>
              <p:nvSpPr>
                <p:cNvPr id="817" name="Oval 1222"/>
                <p:cNvSpPr>
                  <a:spLocks noChangeArrowheads="1"/>
                </p:cNvSpPr>
                <p:nvPr/>
              </p:nvSpPr>
              <p:spPr bwMode="auto">
                <a:xfrm>
                  <a:off x="758" y="3792"/>
                  <a:ext cx="36" cy="40"/>
                </a:xfrm>
                <a:prstGeom prst="ellipse">
                  <a:avLst/>
                </a:prstGeom>
                <a:solidFill>
                  <a:srgbClr val="F1F400"/>
                </a:solidFill>
                <a:ln w="9525">
                  <a:noFill/>
                  <a:round/>
                  <a:headEnd/>
                  <a:tailEnd/>
                </a:ln>
              </p:spPr>
              <p:txBody>
                <a:bodyPr/>
                <a:lstStyle/>
                <a:p>
                  <a:endParaRPr lang="el-GR"/>
                </a:p>
              </p:txBody>
            </p:sp>
            <p:sp>
              <p:nvSpPr>
                <p:cNvPr id="818" name="Oval 1223"/>
                <p:cNvSpPr>
                  <a:spLocks noChangeArrowheads="1"/>
                </p:cNvSpPr>
                <p:nvPr/>
              </p:nvSpPr>
              <p:spPr bwMode="auto">
                <a:xfrm>
                  <a:off x="760" y="3794"/>
                  <a:ext cx="32" cy="36"/>
                </a:xfrm>
                <a:prstGeom prst="ellipse">
                  <a:avLst/>
                </a:prstGeom>
                <a:solidFill>
                  <a:srgbClr val="F2F500"/>
                </a:solidFill>
                <a:ln w="9525">
                  <a:noFill/>
                  <a:round/>
                  <a:headEnd/>
                  <a:tailEnd/>
                </a:ln>
              </p:spPr>
              <p:txBody>
                <a:bodyPr/>
                <a:lstStyle/>
                <a:p>
                  <a:endParaRPr lang="el-GR"/>
                </a:p>
              </p:txBody>
            </p:sp>
            <p:sp>
              <p:nvSpPr>
                <p:cNvPr id="819" name="Oval 1224"/>
                <p:cNvSpPr>
                  <a:spLocks noChangeArrowheads="1"/>
                </p:cNvSpPr>
                <p:nvPr/>
              </p:nvSpPr>
              <p:spPr bwMode="auto">
                <a:xfrm>
                  <a:off x="762" y="3796"/>
                  <a:ext cx="30" cy="32"/>
                </a:xfrm>
                <a:prstGeom prst="ellipse">
                  <a:avLst/>
                </a:prstGeom>
                <a:solidFill>
                  <a:srgbClr val="F3F600"/>
                </a:solidFill>
                <a:ln w="9525">
                  <a:noFill/>
                  <a:round/>
                  <a:headEnd/>
                  <a:tailEnd/>
                </a:ln>
              </p:spPr>
              <p:txBody>
                <a:bodyPr/>
                <a:lstStyle/>
                <a:p>
                  <a:endParaRPr lang="el-GR"/>
                </a:p>
              </p:txBody>
            </p:sp>
            <p:sp>
              <p:nvSpPr>
                <p:cNvPr id="820" name="Oval 1225"/>
                <p:cNvSpPr>
                  <a:spLocks noChangeArrowheads="1"/>
                </p:cNvSpPr>
                <p:nvPr/>
              </p:nvSpPr>
              <p:spPr bwMode="auto">
                <a:xfrm>
                  <a:off x="764" y="3798"/>
                  <a:ext cx="26" cy="28"/>
                </a:xfrm>
                <a:prstGeom prst="ellipse">
                  <a:avLst/>
                </a:prstGeom>
                <a:solidFill>
                  <a:srgbClr val="F5F800"/>
                </a:solidFill>
                <a:ln w="9525">
                  <a:noFill/>
                  <a:round/>
                  <a:headEnd/>
                  <a:tailEnd/>
                </a:ln>
              </p:spPr>
              <p:txBody>
                <a:bodyPr/>
                <a:lstStyle/>
                <a:p>
                  <a:endParaRPr lang="el-GR"/>
                </a:p>
              </p:txBody>
            </p:sp>
            <p:sp>
              <p:nvSpPr>
                <p:cNvPr id="821" name="Oval 1226"/>
                <p:cNvSpPr>
                  <a:spLocks noChangeArrowheads="1"/>
                </p:cNvSpPr>
                <p:nvPr/>
              </p:nvSpPr>
              <p:spPr bwMode="auto">
                <a:xfrm>
                  <a:off x="764" y="3800"/>
                  <a:ext cx="24" cy="26"/>
                </a:xfrm>
                <a:prstGeom prst="ellipse">
                  <a:avLst/>
                </a:prstGeom>
                <a:solidFill>
                  <a:srgbClr val="F6F900"/>
                </a:solidFill>
                <a:ln w="9525">
                  <a:noFill/>
                  <a:round/>
                  <a:headEnd/>
                  <a:tailEnd/>
                </a:ln>
              </p:spPr>
              <p:txBody>
                <a:bodyPr/>
                <a:lstStyle/>
                <a:p>
                  <a:endParaRPr lang="el-GR"/>
                </a:p>
              </p:txBody>
            </p:sp>
            <p:sp>
              <p:nvSpPr>
                <p:cNvPr id="822" name="Oval 1227"/>
                <p:cNvSpPr>
                  <a:spLocks noChangeArrowheads="1"/>
                </p:cNvSpPr>
                <p:nvPr/>
              </p:nvSpPr>
              <p:spPr bwMode="auto">
                <a:xfrm>
                  <a:off x="766" y="3802"/>
                  <a:ext cx="22" cy="22"/>
                </a:xfrm>
                <a:prstGeom prst="ellipse">
                  <a:avLst/>
                </a:prstGeom>
                <a:solidFill>
                  <a:srgbClr val="F7FA00"/>
                </a:solidFill>
                <a:ln w="9525">
                  <a:noFill/>
                  <a:round/>
                  <a:headEnd/>
                  <a:tailEnd/>
                </a:ln>
              </p:spPr>
              <p:txBody>
                <a:bodyPr/>
                <a:lstStyle/>
                <a:p>
                  <a:endParaRPr lang="el-GR"/>
                </a:p>
              </p:txBody>
            </p:sp>
            <p:sp>
              <p:nvSpPr>
                <p:cNvPr id="823" name="Oval 1228"/>
                <p:cNvSpPr>
                  <a:spLocks noChangeArrowheads="1"/>
                </p:cNvSpPr>
                <p:nvPr/>
              </p:nvSpPr>
              <p:spPr bwMode="auto">
                <a:xfrm>
                  <a:off x="768" y="3804"/>
                  <a:ext cx="18" cy="18"/>
                </a:xfrm>
                <a:prstGeom prst="ellipse">
                  <a:avLst/>
                </a:prstGeom>
                <a:solidFill>
                  <a:srgbClr val="F8FB00"/>
                </a:solidFill>
                <a:ln w="9525">
                  <a:noFill/>
                  <a:round/>
                  <a:headEnd/>
                  <a:tailEnd/>
                </a:ln>
              </p:spPr>
              <p:txBody>
                <a:bodyPr/>
                <a:lstStyle/>
                <a:p>
                  <a:endParaRPr lang="el-GR"/>
                </a:p>
              </p:txBody>
            </p:sp>
            <p:sp>
              <p:nvSpPr>
                <p:cNvPr id="824" name="Oval 1229"/>
                <p:cNvSpPr>
                  <a:spLocks noChangeArrowheads="1"/>
                </p:cNvSpPr>
                <p:nvPr/>
              </p:nvSpPr>
              <p:spPr bwMode="auto">
                <a:xfrm>
                  <a:off x="770" y="3806"/>
                  <a:ext cx="14" cy="14"/>
                </a:xfrm>
                <a:prstGeom prst="ellipse">
                  <a:avLst/>
                </a:prstGeom>
                <a:solidFill>
                  <a:srgbClr val="F8FB00"/>
                </a:solidFill>
                <a:ln w="9525">
                  <a:noFill/>
                  <a:round/>
                  <a:headEnd/>
                  <a:tailEnd/>
                </a:ln>
              </p:spPr>
              <p:txBody>
                <a:bodyPr/>
                <a:lstStyle/>
                <a:p>
                  <a:endParaRPr lang="el-GR"/>
                </a:p>
              </p:txBody>
            </p:sp>
            <p:sp>
              <p:nvSpPr>
                <p:cNvPr id="825" name="Oval 1230"/>
                <p:cNvSpPr>
                  <a:spLocks noChangeArrowheads="1"/>
                </p:cNvSpPr>
                <p:nvPr/>
              </p:nvSpPr>
              <p:spPr bwMode="auto">
                <a:xfrm>
                  <a:off x="772" y="3808"/>
                  <a:ext cx="10" cy="10"/>
                </a:xfrm>
                <a:prstGeom prst="ellipse">
                  <a:avLst/>
                </a:prstGeom>
                <a:solidFill>
                  <a:srgbClr val="F9FC00"/>
                </a:solidFill>
                <a:ln w="9525">
                  <a:noFill/>
                  <a:round/>
                  <a:headEnd/>
                  <a:tailEnd/>
                </a:ln>
              </p:spPr>
              <p:txBody>
                <a:bodyPr/>
                <a:lstStyle/>
                <a:p>
                  <a:endParaRPr lang="el-GR"/>
                </a:p>
              </p:txBody>
            </p:sp>
            <p:sp>
              <p:nvSpPr>
                <p:cNvPr id="826" name="Oval 1231"/>
                <p:cNvSpPr>
                  <a:spLocks noChangeArrowheads="1"/>
                </p:cNvSpPr>
                <p:nvPr/>
              </p:nvSpPr>
              <p:spPr bwMode="auto">
                <a:xfrm>
                  <a:off x="774" y="3810"/>
                  <a:ext cx="6" cy="6"/>
                </a:xfrm>
                <a:prstGeom prst="ellipse">
                  <a:avLst/>
                </a:prstGeom>
                <a:solidFill>
                  <a:srgbClr val="F9FC00"/>
                </a:solidFill>
                <a:ln w="9525">
                  <a:noFill/>
                  <a:round/>
                  <a:headEnd/>
                  <a:tailEnd/>
                </a:ln>
              </p:spPr>
              <p:txBody>
                <a:bodyPr/>
                <a:lstStyle/>
                <a:p>
                  <a:endParaRPr lang="el-GR"/>
                </a:p>
              </p:txBody>
            </p:sp>
          </p:grpSp>
          <p:sp>
            <p:nvSpPr>
              <p:cNvPr id="802" name="Oval 1232"/>
              <p:cNvSpPr>
                <a:spLocks noChangeArrowheads="1"/>
              </p:cNvSpPr>
              <p:nvPr/>
            </p:nvSpPr>
            <p:spPr bwMode="auto">
              <a:xfrm>
                <a:off x="738" y="3766"/>
                <a:ext cx="76" cy="90"/>
              </a:xfrm>
              <a:prstGeom prst="ellipse">
                <a:avLst/>
              </a:prstGeom>
              <a:noFill/>
              <a:ln w="12700">
                <a:solidFill>
                  <a:srgbClr val="000000"/>
                </a:solidFill>
                <a:round/>
                <a:headEnd/>
                <a:tailEnd/>
              </a:ln>
            </p:spPr>
            <p:txBody>
              <a:bodyPr/>
              <a:lstStyle/>
              <a:p>
                <a:endParaRPr lang="el-GR"/>
              </a:p>
            </p:txBody>
          </p:sp>
        </p:grpSp>
        <p:grpSp>
          <p:nvGrpSpPr>
            <p:cNvPr id="766" name="Group 1233"/>
            <p:cNvGrpSpPr>
              <a:grpSpLocks/>
            </p:cNvGrpSpPr>
            <p:nvPr/>
          </p:nvGrpSpPr>
          <p:grpSpPr bwMode="auto">
            <a:xfrm>
              <a:off x="900" y="2988"/>
              <a:ext cx="264" cy="450"/>
              <a:chOff x="900" y="2988"/>
              <a:chExt cx="264" cy="450"/>
            </a:xfrm>
          </p:grpSpPr>
          <p:sp>
            <p:nvSpPr>
              <p:cNvPr id="798" name="Freeform 1234"/>
              <p:cNvSpPr>
                <a:spLocks/>
              </p:cNvSpPr>
              <p:nvPr/>
            </p:nvSpPr>
            <p:spPr bwMode="auto">
              <a:xfrm>
                <a:off x="900" y="3310"/>
                <a:ext cx="90" cy="128"/>
              </a:xfrm>
              <a:custGeom>
                <a:avLst/>
                <a:gdLst/>
                <a:ahLst/>
                <a:cxnLst>
                  <a:cxn ang="0">
                    <a:pos x="0" y="112"/>
                  </a:cxn>
                  <a:cxn ang="0">
                    <a:pos x="28" y="128"/>
                  </a:cxn>
                  <a:cxn ang="0">
                    <a:pos x="90" y="16"/>
                  </a:cxn>
                  <a:cxn ang="0">
                    <a:pos x="62" y="0"/>
                  </a:cxn>
                  <a:cxn ang="0">
                    <a:pos x="0" y="112"/>
                  </a:cxn>
                </a:cxnLst>
                <a:rect l="0" t="0" r="r" b="b"/>
                <a:pathLst>
                  <a:path w="90" h="128">
                    <a:moveTo>
                      <a:pt x="0" y="112"/>
                    </a:moveTo>
                    <a:lnTo>
                      <a:pt x="28" y="128"/>
                    </a:lnTo>
                    <a:lnTo>
                      <a:pt x="90" y="16"/>
                    </a:lnTo>
                    <a:lnTo>
                      <a:pt x="62" y="0"/>
                    </a:lnTo>
                    <a:lnTo>
                      <a:pt x="0" y="112"/>
                    </a:lnTo>
                    <a:close/>
                  </a:path>
                </a:pathLst>
              </a:custGeom>
              <a:solidFill>
                <a:srgbClr val="FF3300"/>
              </a:solidFill>
              <a:ln w="9525">
                <a:noFill/>
                <a:round/>
                <a:headEnd/>
                <a:tailEnd/>
              </a:ln>
            </p:spPr>
            <p:txBody>
              <a:bodyPr/>
              <a:lstStyle/>
              <a:p>
                <a:endParaRPr lang="el-GR"/>
              </a:p>
            </p:txBody>
          </p:sp>
          <p:sp>
            <p:nvSpPr>
              <p:cNvPr id="799" name="Freeform 1235"/>
              <p:cNvSpPr>
                <a:spLocks/>
              </p:cNvSpPr>
              <p:nvPr/>
            </p:nvSpPr>
            <p:spPr bwMode="auto">
              <a:xfrm>
                <a:off x="1008" y="3112"/>
                <a:ext cx="88" cy="130"/>
              </a:xfrm>
              <a:custGeom>
                <a:avLst/>
                <a:gdLst/>
                <a:ahLst/>
                <a:cxnLst>
                  <a:cxn ang="0">
                    <a:pos x="0" y="114"/>
                  </a:cxn>
                  <a:cxn ang="0">
                    <a:pos x="28" y="130"/>
                  </a:cxn>
                  <a:cxn ang="0">
                    <a:pos x="88" y="16"/>
                  </a:cxn>
                  <a:cxn ang="0">
                    <a:pos x="60" y="0"/>
                  </a:cxn>
                  <a:cxn ang="0">
                    <a:pos x="0" y="114"/>
                  </a:cxn>
                </a:cxnLst>
                <a:rect l="0" t="0" r="r" b="b"/>
                <a:pathLst>
                  <a:path w="88" h="130">
                    <a:moveTo>
                      <a:pt x="0" y="114"/>
                    </a:moveTo>
                    <a:lnTo>
                      <a:pt x="28" y="130"/>
                    </a:lnTo>
                    <a:lnTo>
                      <a:pt x="88" y="16"/>
                    </a:lnTo>
                    <a:lnTo>
                      <a:pt x="60" y="0"/>
                    </a:lnTo>
                    <a:lnTo>
                      <a:pt x="0" y="114"/>
                    </a:lnTo>
                    <a:close/>
                  </a:path>
                </a:pathLst>
              </a:custGeom>
              <a:solidFill>
                <a:srgbClr val="FF3300"/>
              </a:solidFill>
              <a:ln w="9525">
                <a:noFill/>
                <a:round/>
                <a:headEnd/>
                <a:tailEnd/>
              </a:ln>
            </p:spPr>
            <p:txBody>
              <a:bodyPr/>
              <a:lstStyle/>
              <a:p>
                <a:endParaRPr lang="el-GR"/>
              </a:p>
            </p:txBody>
          </p:sp>
          <p:sp>
            <p:nvSpPr>
              <p:cNvPr id="800" name="Freeform 1236"/>
              <p:cNvSpPr>
                <a:spLocks/>
              </p:cNvSpPr>
              <p:nvPr/>
            </p:nvSpPr>
            <p:spPr bwMode="auto">
              <a:xfrm>
                <a:off x="1114" y="2988"/>
                <a:ext cx="50" cy="56"/>
              </a:xfrm>
              <a:custGeom>
                <a:avLst/>
                <a:gdLst/>
                <a:ahLst/>
                <a:cxnLst>
                  <a:cxn ang="0">
                    <a:pos x="0" y="40"/>
                  </a:cxn>
                  <a:cxn ang="0">
                    <a:pos x="28" y="56"/>
                  </a:cxn>
                  <a:cxn ang="0">
                    <a:pos x="50" y="16"/>
                  </a:cxn>
                  <a:cxn ang="0">
                    <a:pos x="22" y="0"/>
                  </a:cxn>
                  <a:cxn ang="0">
                    <a:pos x="0" y="40"/>
                  </a:cxn>
                </a:cxnLst>
                <a:rect l="0" t="0" r="r" b="b"/>
                <a:pathLst>
                  <a:path w="50" h="56">
                    <a:moveTo>
                      <a:pt x="0" y="40"/>
                    </a:moveTo>
                    <a:lnTo>
                      <a:pt x="28" y="56"/>
                    </a:lnTo>
                    <a:lnTo>
                      <a:pt x="50" y="16"/>
                    </a:lnTo>
                    <a:lnTo>
                      <a:pt x="22" y="0"/>
                    </a:lnTo>
                    <a:lnTo>
                      <a:pt x="0" y="40"/>
                    </a:lnTo>
                    <a:close/>
                  </a:path>
                </a:pathLst>
              </a:custGeom>
              <a:solidFill>
                <a:srgbClr val="FF3300"/>
              </a:solidFill>
              <a:ln w="9525">
                <a:noFill/>
                <a:round/>
                <a:headEnd/>
                <a:tailEnd/>
              </a:ln>
            </p:spPr>
            <p:txBody>
              <a:bodyPr/>
              <a:lstStyle/>
              <a:p>
                <a:endParaRPr lang="el-GR"/>
              </a:p>
            </p:txBody>
          </p:sp>
        </p:grpSp>
        <p:grpSp>
          <p:nvGrpSpPr>
            <p:cNvPr id="767" name="Group 1237"/>
            <p:cNvGrpSpPr>
              <a:grpSpLocks/>
            </p:cNvGrpSpPr>
            <p:nvPr/>
          </p:nvGrpSpPr>
          <p:grpSpPr bwMode="auto">
            <a:xfrm>
              <a:off x="766" y="3042"/>
              <a:ext cx="84" cy="98"/>
              <a:chOff x="766" y="3042"/>
              <a:chExt cx="84" cy="98"/>
            </a:xfrm>
          </p:grpSpPr>
          <p:grpSp>
            <p:nvGrpSpPr>
              <p:cNvPr id="772" name="Group 1238"/>
              <p:cNvGrpSpPr>
                <a:grpSpLocks/>
              </p:cNvGrpSpPr>
              <p:nvPr/>
            </p:nvGrpSpPr>
            <p:grpSpPr bwMode="auto">
              <a:xfrm>
                <a:off x="766" y="3042"/>
                <a:ext cx="84" cy="98"/>
                <a:chOff x="766" y="3042"/>
                <a:chExt cx="84" cy="98"/>
              </a:xfrm>
            </p:grpSpPr>
            <p:sp>
              <p:nvSpPr>
                <p:cNvPr id="774" name="Oval 1239"/>
                <p:cNvSpPr>
                  <a:spLocks noChangeArrowheads="1"/>
                </p:cNvSpPr>
                <p:nvPr/>
              </p:nvSpPr>
              <p:spPr bwMode="auto">
                <a:xfrm>
                  <a:off x="766" y="3042"/>
                  <a:ext cx="84" cy="98"/>
                </a:xfrm>
                <a:prstGeom prst="ellipse">
                  <a:avLst/>
                </a:prstGeom>
                <a:solidFill>
                  <a:srgbClr val="E1E400"/>
                </a:solidFill>
                <a:ln w="9525">
                  <a:noFill/>
                  <a:round/>
                  <a:headEnd/>
                  <a:tailEnd/>
                </a:ln>
              </p:spPr>
              <p:txBody>
                <a:bodyPr/>
                <a:lstStyle/>
                <a:p>
                  <a:endParaRPr lang="el-GR"/>
                </a:p>
              </p:txBody>
            </p:sp>
            <p:sp>
              <p:nvSpPr>
                <p:cNvPr id="775" name="Oval 1240"/>
                <p:cNvSpPr>
                  <a:spLocks noChangeArrowheads="1"/>
                </p:cNvSpPr>
                <p:nvPr/>
              </p:nvSpPr>
              <p:spPr bwMode="auto">
                <a:xfrm>
                  <a:off x="768" y="3046"/>
                  <a:ext cx="80" cy="90"/>
                </a:xfrm>
                <a:prstGeom prst="ellipse">
                  <a:avLst/>
                </a:prstGeom>
                <a:solidFill>
                  <a:srgbClr val="E1E400"/>
                </a:solidFill>
                <a:ln w="9525">
                  <a:noFill/>
                  <a:round/>
                  <a:headEnd/>
                  <a:tailEnd/>
                </a:ln>
              </p:spPr>
              <p:txBody>
                <a:bodyPr/>
                <a:lstStyle/>
                <a:p>
                  <a:endParaRPr lang="el-GR"/>
                </a:p>
              </p:txBody>
            </p:sp>
            <p:sp>
              <p:nvSpPr>
                <p:cNvPr id="776" name="Oval 1241"/>
                <p:cNvSpPr>
                  <a:spLocks noChangeArrowheads="1"/>
                </p:cNvSpPr>
                <p:nvPr/>
              </p:nvSpPr>
              <p:spPr bwMode="auto">
                <a:xfrm>
                  <a:off x="770" y="3048"/>
                  <a:ext cx="76" cy="86"/>
                </a:xfrm>
                <a:prstGeom prst="ellipse">
                  <a:avLst/>
                </a:prstGeom>
                <a:solidFill>
                  <a:srgbClr val="E1E400"/>
                </a:solidFill>
                <a:ln w="9525">
                  <a:noFill/>
                  <a:round/>
                  <a:headEnd/>
                  <a:tailEnd/>
                </a:ln>
              </p:spPr>
              <p:txBody>
                <a:bodyPr/>
                <a:lstStyle/>
                <a:p>
                  <a:endParaRPr lang="el-GR"/>
                </a:p>
              </p:txBody>
            </p:sp>
            <p:sp>
              <p:nvSpPr>
                <p:cNvPr id="777" name="Oval 1242"/>
                <p:cNvSpPr>
                  <a:spLocks noChangeArrowheads="1"/>
                </p:cNvSpPr>
                <p:nvPr/>
              </p:nvSpPr>
              <p:spPr bwMode="auto">
                <a:xfrm>
                  <a:off x="772" y="3050"/>
                  <a:ext cx="72" cy="82"/>
                </a:xfrm>
                <a:prstGeom prst="ellipse">
                  <a:avLst/>
                </a:prstGeom>
                <a:solidFill>
                  <a:srgbClr val="E2E500"/>
                </a:solidFill>
                <a:ln w="9525">
                  <a:noFill/>
                  <a:round/>
                  <a:headEnd/>
                  <a:tailEnd/>
                </a:ln>
              </p:spPr>
              <p:txBody>
                <a:bodyPr/>
                <a:lstStyle/>
                <a:p>
                  <a:endParaRPr lang="el-GR"/>
                </a:p>
              </p:txBody>
            </p:sp>
            <p:sp>
              <p:nvSpPr>
                <p:cNvPr id="778" name="Oval 1243"/>
                <p:cNvSpPr>
                  <a:spLocks noChangeArrowheads="1"/>
                </p:cNvSpPr>
                <p:nvPr/>
              </p:nvSpPr>
              <p:spPr bwMode="auto">
                <a:xfrm>
                  <a:off x="774" y="3052"/>
                  <a:ext cx="68" cy="78"/>
                </a:xfrm>
                <a:prstGeom prst="ellipse">
                  <a:avLst/>
                </a:prstGeom>
                <a:solidFill>
                  <a:srgbClr val="E3E600"/>
                </a:solidFill>
                <a:ln w="9525">
                  <a:noFill/>
                  <a:round/>
                  <a:headEnd/>
                  <a:tailEnd/>
                </a:ln>
              </p:spPr>
              <p:txBody>
                <a:bodyPr/>
                <a:lstStyle/>
                <a:p>
                  <a:endParaRPr lang="el-GR"/>
                </a:p>
              </p:txBody>
            </p:sp>
            <p:sp>
              <p:nvSpPr>
                <p:cNvPr id="779" name="Oval 1244"/>
                <p:cNvSpPr>
                  <a:spLocks noChangeArrowheads="1"/>
                </p:cNvSpPr>
                <p:nvPr/>
              </p:nvSpPr>
              <p:spPr bwMode="auto">
                <a:xfrm>
                  <a:off x="776" y="3054"/>
                  <a:ext cx="64" cy="74"/>
                </a:xfrm>
                <a:prstGeom prst="ellipse">
                  <a:avLst/>
                </a:prstGeom>
                <a:solidFill>
                  <a:srgbClr val="E3E600"/>
                </a:solidFill>
                <a:ln w="9525">
                  <a:noFill/>
                  <a:round/>
                  <a:headEnd/>
                  <a:tailEnd/>
                </a:ln>
              </p:spPr>
              <p:txBody>
                <a:bodyPr/>
                <a:lstStyle/>
                <a:p>
                  <a:endParaRPr lang="el-GR"/>
                </a:p>
              </p:txBody>
            </p:sp>
            <p:sp>
              <p:nvSpPr>
                <p:cNvPr id="780" name="Oval 1245"/>
                <p:cNvSpPr>
                  <a:spLocks noChangeArrowheads="1"/>
                </p:cNvSpPr>
                <p:nvPr/>
              </p:nvSpPr>
              <p:spPr bwMode="auto">
                <a:xfrm>
                  <a:off x="776" y="3056"/>
                  <a:ext cx="64" cy="72"/>
                </a:xfrm>
                <a:prstGeom prst="ellipse">
                  <a:avLst/>
                </a:prstGeom>
                <a:solidFill>
                  <a:srgbClr val="E4E700"/>
                </a:solidFill>
                <a:ln w="9525">
                  <a:noFill/>
                  <a:round/>
                  <a:headEnd/>
                  <a:tailEnd/>
                </a:ln>
              </p:spPr>
              <p:txBody>
                <a:bodyPr/>
                <a:lstStyle/>
                <a:p>
                  <a:endParaRPr lang="el-GR"/>
                </a:p>
              </p:txBody>
            </p:sp>
            <p:sp>
              <p:nvSpPr>
                <p:cNvPr id="781" name="Oval 1246"/>
                <p:cNvSpPr>
                  <a:spLocks noChangeArrowheads="1"/>
                </p:cNvSpPr>
                <p:nvPr/>
              </p:nvSpPr>
              <p:spPr bwMode="auto">
                <a:xfrm>
                  <a:off x="778" y="3058"/>
                  <a:ext cx="60" cy="68"/>
                </a:xfrm>
                <a:prstGeom prst="ellipse">
                  <a:avLst/>
                </a:prstGeom>
                <a:solidFill>
                  <a:srgbClr val="E6E900"/>
                </a:solidFill>
                <a:ln w="9525">
                  <a:noFill/>
                  <a:round/>
                  <a:headEnd/>
                  <a:tailEnd/>
                </a:ln>
              </p:spPr>
              <p:txBody>
                <a:bodyPr/>
                <a:lstStyle/>
                <a:p>
                  <a:endParaRPr lang="el-GR"/>
                </a:p>
              </p:txBody>
            </p:sp>
            <p:sp>
              <p:nvSpPr>
                <p:cNvPr id="782" name="Oval 1247"/>
                <p:cNvSpPr>
                  <a:spLocks noChangeArrowheads="1"/>
                </p:cNvSpPr>
                <p:nvPr/>
              </p:nvSpPr>
              <p:spPr bwMode="auto">
                <a:xfrm>
                  <a:off x="780" y="3060"/>
                  <a:ext cx="58" cy="64"/>
                </a:xfrm>
                <a:prstGeom prst="ellipse">
                  <a:avLst/>
                </a:prstGeom>
                <a:solidFill>
                  <a:srgbClr val="E7EA00"/>
                </a:solidFill>
                <a:ln w="9525">
                  <a:noFill/>
                  <a:round/>
                  <a:headEnd/>
                  <a:tailEnd/>
                </a:ln>
              </p:spPr>
              <p:txBody>
                <a:bodyPr/>
                <a:lstStyle/>
                <a:p>
                  <a:endParaRPr lang="el-GR"/>
                </a:p>
              </p:txBody>
            </p:sp>
            <p:sp>
              <p:nvSpPr>
                <p:cNvPr id="783" name="Oval 1248"/>
                <p:cNvSpPr>
                  <a:spLocks noChangeArrowheads="1"/>
                </p:cNvSpPr>
                <p:nvPr/>
              </p:nvSpPr>
              <p:spPr bwMode="auto">
                <a:xfrm>
                  <a:off x="782" y="3062"/>
                  <a:ext cx="54" cy="60"/>
                </a:xfrm>
                <a:prstGeom prst="ellipse">
                  <a:avLst/>
                </a:prstGeom>
                <a:solidFill>
                  <a:srgbClr val="E8EB00"/>
                </a:solidFill>
                <a:ln w="9525">
                  <a:noFill/>
                  <a:round/>
                  <a:headEnd/>
                  <a:tailEnd/>
                </a:ln>
              </p:spPr>
              <p:txBody>
                <a:bodyPr/>
                <a:lstStyle/>
                <a:p>
                  <a:endParaRPr lang="el-GR"/>
                </a:p>
              </p:txBody>
            </p:sp>
            <p:sp>
              <p:nvSpPr>
                <p:cNvPr id="784" name="Oval 1249"/>
                <p:cNvSpPr>
                  <a:spLocks noChangeArrowheads="1"/>
                </p:cNvSpPr>
                <p:nvPr/>
              </p:nvSpPr>
              <p:spPr bwMode="auto">
                <a:xfrm>
                  <a:off x="784" y="3064"/>
                  <a:ext cx="50" cy="56"/>
                </a:xfrm>
                <a:prstGeom prst="ellipse">
                  <a:avLst/>
                </a:prstGeom>
                <a:solidFill>
                  <a:srgbClr val="EAED00"/>
                </a:solidFill>
                <a:ln w="9525">
                  <a:noFill/>
                  <a:round/>
                  <a:headEnd/>
                  <a:tailEnd/>
                </a:ln>
              </p:spPr>
              <p:txBody>
                <a:bodyPr/>
                <a:lstStyle/>
                <a:p>
                  <a:endParaRPr lang="el-GR"/>
                </a:p>
              </p:txBody>
            </p:sp>
            <p:sp>
              <p:nvSpPr>
                <p:cNvPr id="785" name="Oval 1250"/>
                <p:cNvSpPr>
                  <a:spLocks noChangeArrowheads="1"/>
                </p:cNvSpPr>
                <p:nvPr/>
              </p:nvSpPr>
              <p:spPr bwMode="auto">
                <a:xfrm>
                  <a:off x="786" y="3066"/>
                  <a:ext cx="46" cy="52"/>
                </a:xfrm>
                <a:prstGeom prst="ellipse">
                  <a:avLst/>
                </a:prstGeom>
                <a:solidFill>
                  <a:srgbClr val="ECEF00"/>
                </a:solidFill>
                <a:ln w="9525">
                  <a:noFill/>
                  <a:round/>
                  <a:headEnd/>
                  <a:tailEnd/>
                </a:ln>
              </p:spPr>
              <p:txBody>
                <a:bodyPr/>
                <a:lstStyle/>
                <a:p>
                  <a:endParaRPr lang="el-GR"/>
                </a:p>
              </p:txBody>
            </p:sp>
            <p:sp>
              <p:nvSpPr>
                <p:cNvPr id="786" name="Oval 1251"/>
                <p:cNvSpPr>
                  <a:spLocks noChangeArrowheads="1"/>
                </p:cNvSpPr>
                <p:nvPr/>
              </p:nvSpPr>
              <p:spPr bwMode="auto">
                <a:xfrm>
                  <a:off x="786" y="3068"/>
                  <a:ext cx="44" cy="48"/>
                </a:xfrm>
                <a:prstGeom prst="ellipse">
                  <a:avLst/>
                </a:prstGeom>
                <a:solidFill>
                  <a:srgbClr val="EDF000"/>
                </a:solidFill>
                <a:ln w="9525">
                  <a:noFill/>
                  <a:round/>
                  <a:headEnd/>
                  <a:tailEnd/>
                </a:ln>
              </p:spPr>
              <p:txBody>
                <a:bodyPr/>
                <a:lstStyle/>
                <a:p>
                  <a:endParaRPr lang="el-GR"/>
                </a:p>
              </p:txBody>
            </p:sp>
            <p:sp>
              <p:nvSpPr>
                <p:cNvPr id="787" name="Oval 1252"/>
                <p:cNvSpPr>
                  <a:spLocks noChangeArrowheads="1"/>
                </p:cNvSpPr>
                <p:nvPr/>
              </p:nvSpPr>
              <p:spPr bwMode="auto">
                <a:xfrm>
                  <a:off x="788" y="3070"/>
                  <a:ext cx="40" cy="44"/>
                </a:xfrm>
                <a:prstGeom prst="ellipse">
                  <a:avLst/>
                </a:prstGeom>
                <a:solidFill>
                  <a:srgbClr val="EFF200"/>
                </a:solidFill>
                <a:ln w="9525">
                  <a:noFill/>
                  <a:round/>
                  <a:headEnd/>
                  <a:tailEnd/>
                </a:ln>
              </p:spPr>
              <p:txBody>
                <a:bodyPr/>
                <a:lstStyle/>
                <a:p>
                  <a:endParaRPr lang="el-GR"/>
                </a:p>
              </p:txBody>
            </p:sp>
            <p:sp>
              <p:nvSpPr>
                <p:cNvPr id="788" name="Oval 1253"/>
                <p:cNvSpPr>
                  <a:spLocks noChangeArrowheads="1"/>
                </p:cNvSpPr>
                <p:nvPr/>
              </p:nvSpPr>
              <p:spPr bwMode="auto">
                <a:xfrm>
                  <a:off x="790" y="3072"/>
                  <a:ext cx="36" cy="40"/>
                </a:xfrm>
                <a:prstGeom prst="ellipse">
                  <a:avLst/>
                </a:prstGeom>
                <a:solidFill>
                  <a:srgbClr val="F1F400"/>
                </a:solidFill>
                <a:ln w="9525">
                  <a:noFill/>
                  <a:round/>
                  <a:headEnd/>
                  <a:tailEnd/>
                </a:ln>
              </p:spPr>
              <p:txBody>
                <a:bodyPr/>
                <a:lstStyle/>
                <a:p>
                  <a:endParaRPr lang="el-GR"/>
                </a:p>
              </p:txBody>
            </p:sp>
            <p:sp>
              <p:nvSpPr>
                <p:cNvPr id="789" name="Oval 1254"/>
                <p:cNvSpPr>
                  <a:spLocks noChangeArrowheads="1"/>
                </p:cNvSpPr>
                <p:nvPr/>
              </p:nvSpPr>
              <p:spPr bwMode="auto">
                <a:xfrm>
                  <a:off x="792" y="3074"/>
                  <a:ext cx="32" cy="36"/>
                </a:xfrm>
                <a:prstGeom prst="ellipse">
                  <a:avLst/>
                </a:prstGeom>
                <a:solidFill>
                  <a:srgbClr val="F2F500"/>
                </a:solidFill>
                <a:ln w="9525">
                  <a:noFill/>
                  <a:round/>
                  <a:headEnd/>
                  <a:tailEnd/>
                </a:ln>
              </p:spPr>
              <p:txBody>
                <a:bodyPr/>
                <a:lstStyle/>
                <a:p>
                  <a:endParaRPr lang="el-GR"/>
                </a:p>
              </p:txBody>
            </p:sp>
            <p:sp>
              <p:nvSpPr>
                <p:cNvPr id="790" name="Oval 1255"/>
                <p:cNvSpPr>
                  <a:spLocks noChangeArrowheads="1"/>
                </p:cNvSpPr>
                <p:nvPr/>
              </p:nvSpPr>
              <p:spPr bwMode="auto">
                <a:xfrm>
                  <a:off x="794" y="3076"/>
                  <a:ext cx="30" cy="32"/>
                </a:xfrm>
                <a:prstGeom prst="ellipse">
                  <a:avLst/>
                </a:prstGeom>
                <a:solidFill>
                  <a:srgbClr val="F3F600"/>
                </a:solidFill>
                <a:ln w="9525">
                  <a:noFill/>
                  <a:round/>
                  <a:headEnd/>
                  <a:tailEnd/>
                </a:ln>
              </p:spPr>
              <p:txBody>
                <a:bodyPr/>
                <a:lstStyle/>
                <a:p>
                  <a:endParaRPr lang="el-GR"/>
                </a:p>
              </p:txBody>
            </p:sp>
            <p:sp>
              <p:nvSpPr>
                <p:cNvPr id="791" name="Oval 1256"/>
                <p:cNvSpPr>
                  <a:spLocks noChangeArrowheads="1"/>
                </p:cNvSpPr>
                <p:nvPr/>
              </p:nvSpPr>
              <p:spPr bwMode="auto">
                <a:xfrm>
                  <a:off x="796" y="3078"/>
                  <a:ext cx="26" cy="28"/>
                </a:xfrm>
                <a:prstGeom prst="ellipse">
                  <a:avLst/>
                </a:prstGeom>
                <a:solidFill>
                  <a:srgbClr val="F5F800"/>
                </a:solidFill>
                <a:ln w="9525">
                  <a:noFill/>
                  <a:round/>
                  <a:headEnd/>
                  <a:tailEnd/>
                </a:ln>
              </p:spPr>
              <p:txBody>
                <a:bodyPr/>
                <a:lstStyle/>
                <a:p>
                  <a:endParaRPr lang="el-GR"/>
                </a:p>
              </p:txBody>
            </p:sp>
            <p:sp>
              <p:nvSpPr>
                <p:cNvPr id="792" name="Oval 1257"/>
                <p:cNvSpPr>
                  <a:spLocks noChangeArrowheads="1"/>
                </p:cNvSpPr>
                <p:nvPr/>
              </p:nvSpPr>
              <p:spPr bwMode="auto">
                <a:xfrm>
                  <a:off x="796" y="3080"/>
                  <a:ext cx="24" cy="26"/>
                </a:xfrm>
                <a:prstGeom prst="ellipse">
                  <a:avLst/>
                </a:prstGeom>
                <a:solidFill>
                  <a:srgbClr val="F6F900"/>
                </a:solidFill>
                <a:ln w="9525">
                  <a:noFill/>
                  <a:round/>
                  <a:headEnd/>
                  <a:tailEnd/>
                </a:ln>
              </p:spPr>
              <p:txBody>
                <a:bodyPr/>
                <a:lstStyle/>
                <a:p>
                  <a:endParaRPr lang="el-GR"/>
                </a:p>
              </p:txBody>
            </p:sp>
            <p:sp>
              <p:nvSpPr>
                <p:cNvPr id="793" name="Oval 1258"/>
                <p:cNvSpPr>
                  <a:spLocks noChangeArrowheads="1"/>
                </p:cNvSpPr>
                <p:nvPr/>
              </p:nvSpPr>
              <p:spPr bwMode="auto">
                <a:xfrm>
                  <a:off x="798" y="3082"/>
                  <a:ext cx="22" cy="22"/>
                </a:xfrm>
                <a:prstGeom prst="ellipse">
                  <a:avLst/>
                </a:prstGeom>
                <a:solidFill>
                  <a:srgbClr val="F7FA00"/>
                </a:solidFill>
                <a:ln w="9525">
                  <a:noFill/>
                  <a:round/>
                  <a:headEnd/>
                  <a:tailEnd/>
                </a:ln>
              </p:spPr>
              <p:txBody>
                <a:bodyPr/>
                <a:lstStyle/>
                <a:p>
                  <a:endParaRPr lang="el-GR"/>
                </a:p>
              </p:txBody>
            </p:sp>
            <p:sp>
              <p:nvSpPr>
                <p:cNvPr id="794" name="Oval 1259"/>
                <p:cNvSpPr>
                  <a:spLocks noChangeArrowheads="1"/>
                </p:cNvSpPr>
                <p:nvPr/>
              </p:nvSpPr>
              <p:spPr bwMode="auto">
                <a:xfrm>
                  <a:off x="800" y="3084"/>
                  <a:ext cx="18" cy="18"/>
                </a:xfrm>
                <a:prstGeom prst="ellipse">
                  <a:avLst/>
                </a:prstGeom>
                <a:solidFill>
                  <a:srgbClr val="F8FB00"/>
                </a:solidFill>
                <a:ln w="9525">
                  <a:noFill/>
                  <a:round/>
                  <a:headEnd/>
                  <a:tailEnd/>
                </a:ln>
              </p:spPr>
              <p:txBody>
                <a:bodyPr/>
                <a:lstStyle/>
                <a:p>
                  <a:endParaRPr lang="el-GR"/>
                </a:p>
              </p:txBody>
            </p:sp>
            <p:sp>
              <p:nvSpPr>
                <p:cNvPr id="795" name="Oval 1260"/>
                <p:cNvSpPr>
                  <a:spLocks noChangeArrowheads="1"/>
                </p:cNvSpPr>
                <p:nvPr/>
              </p:nvSpPr>
              <p:spPr bwMode="auto">
                <a:xfrm>
                  <a:off x="802" y="3086"/>
                  <a:ext cx="14" cy="14"/>
                </a:xfrm>
                <a:prstGeom prst="ellipse">
                  <a:avLst/>
                </a:prstGeom>
                <a:solidFill>
                  <a:srgbClr val="F8FB00"/>
                </a:solidFill>
                <a:ln w="9525">
                  <a:noFill/>
                  <a:round/>
                  <a:headEnd/>
                  <a:tailEnd/>
                </a:ln>
              </p:spPr>
              <p:txBody>
                <a:bodyPr/>
                <a:lstStyle/>
                <a:p>
                  <a:endParaRPr lang="el-GR"/>
                </a:p>
              </p:txBody>
            </p:sp>
            <p:sp>
              <p:nvSpPr>
                <p:cNvPr id="796" name="Oval 1261"/>
                <p:cNvSpPr>
                  <a:spLocks noChangeArrowheads="1"/>
                </p:cNvSpPr>
                <p:nvPr/>
              </p:nvSpPr>
              <p:spPr bwMode="auto">
                <a:xfrm>
                  <a:off x="804" y="3088"/>
                  <a:ext cx="10" cy="10"/>
                </a:xfrm>
                <a:prstGeom prst="ellipse">
                  <a:avLst/>
                </a:prstGeom>
                <a:solidFill>
                  <a:srgbClr val="F9FC00"/>
                </a:solidFill>
                <a:ln w="9525">
                  <a:noFill/>
                  <a:round/>
                  <a:headEnd/>
                  <a:tailEnd/>
                </a:ln>
              </p:spPr>
              <p:txBody>
                <a:bodyPr/>
                <a:lstStyle/>
                <a:p>
                  <a:endParaRPr lang="el-GR"/>
                </a:p>
              </p:txBody>
            </p:sp>
            <p:sp>
              <p:nvSpPr>
                <p:cNvPr id="797" name="Oval 1262"/>
                <p:cNvSpPr>
                  <a:spLocks noChangeArrowheads="1"/>
                </p:cNvSpPr>
                <p:nvPr/>
              </p:nvSpPr>
              <p:spPr bwMode="auto">
                <a:xfrm>
                  <a:off x="806" y="3090"/>
                  <a:ext cx="6" cy="6"/>
                </a:xfrm>
                <a:prstGeom prst="ellipse">
                  <a:avLst/>
                </a:prstGeom>
                <a:solidFill>
                  <a:srgbClr val="F9FC00"/>
                </a:solidFill>
                <a:ln w="9525">
                  <a:noFill/>
                  <a:round/>
                  <a:headEnd/>
                  <a:tailEnd/>
                </a:ln>
              </p:spPr>
              <p:txBody>
                <a:bodyPr/>
                <a:lstStyle/>
                <a:p>
                  <a:endParaRPr lang="el-GR"/>
                </a:p>
              </p:txBody>
            </p:sp>
          </p:grpSp>
          <p:sp>
            <p:nvSpPr>
              <p:cNvPr id="773" name="Oval 1263"/>
              <p:cNvSpPr>
                <a:spLocks noChangeArrowheads="1"/>
              </p:cNvSpPr>
              <p:nvPr/>
            </p:nvSpPr>
            <p:spPr bwMode="auto">
              <a:xfrm>
                <a:off x="770" y="3046"/>
                <a:ext cx="76" cy="90"/>
              </a:xfrm>
              <a:prstGeom prst="ellipse">
                <a:avLst/>
              </a:prstGeom>
              <a:noFill/>
              <a:ln w="12700">
                <a:solidFill>
                  <a:srgbClr val="000000"/>
                </a:solidFill>
                <a:round/>
                <a:headEnd/>
                <a:tailEnd/>
              </a:ln>
            </p:spPr>
            <p:txBody>
              <a:bodyPr/>
              <a:lstStyle/>
              <a:p>
                <a:endParaRPr lang="el-GR"/>
              </a:p>
            </p:txBody>
          </p:sp>
        </p:grpSp>
        <p:pic>
          <p:nvPicPr>
            <p:cNvPr id="768" name="Picture 1264"/>
            <p:cNvPicPr>
              <a:picLocks noChangeAspect="1" noChangeArrowheads="1"/>
            </p:cNvPicPr>
            <p:nvPr/>
          </p:nvPicPr>
          <p:blipFill>
            <a:blip r:embed="rId3" cstate="print"/>
            <a:srcRect/>
            <a:stretch>
              <a:fillRect/>
            </a:stretch>
          </p:blipFill>
          <p:spPr bwMode="auto">
            <a:xfrm>
              <a:off x="320" y="3494"/>
              <a:ext cx="339" cy="590"/>
            </a:xfrm>
            <a:prstGeom prst="rect">
              <a:avLst/>
            </a:prstGeom>
            <a:noFill/>
            <a:ln w="9525">
              <a:noFill/>
              <a:miter lim="800000"/>
              <a:headEnd/>
              <a:tailEnd/>
            </a:ln>
          </p:spPr>
        </p:pic>
        <p:pic>
          <p:nvPicPr>
            <p:cNvPr id="769" name="Picture 1265"/>
            <p:cNvPicPr>
              <a:picLocks noChangeAspect="1" noChangeArrowheads="1"/>
            </p:cNvPicPr>
            <p:nvPr/>
          </p:nvPicPr>
          <p:blipFill>
            <a:blip r:embed="rId3" cstate="print"/>
            <a:srcRect/>
            <a:stretch>
              <a:fillRect/>
            </a:stretch>
          </p:blipFill>
          <p:spPr bwMode="auto">
            <a:xfrm>
              <a:off x="950" y="3494"/>
              <a:ext cx="339" cy="590"/>
            </a:xfrm>
            <a:prstGeom prst="rect">
              <a:avLst/>
            </a:prstGeom>
            <a:noFill/>
            <a:ln w="9525">
              <a:noFill/>
              <a:miter lim="800000"/>
              <a:headEnd/>
              <a:tailEnd/>
            </a:ln>
          </p:spPr>
        </p:pic>
        <p:pic>
          <p:nvPicPr>
            <p:cNvPr id="770" name="Picture 1266"/>
            <p:cNvPicPr>
              <a:picLocks noChangeAspect="1" noChangeArrowheads="1"/>
            </p:cNvPicPr>
            <p:nvPr/>
          </p:nvPicPr>
          <p:blipFill>
            <a:blip r:embed="rId3" cstate="print"/>
            <a:srcRect/>
            <a:stretch>
              <a:fillRect/>
            </a:stretch>
          </p:blipFill>
          <p:spPr bwMode="auto">
            <a:xfrm>
              <a:off x="1600" y="3494"/>
              <a:ext cx="339" cy="590"/>
            </a:xfrm>
            <a:prstGeom prst="rect">
              <a:avLst/>
            </a:prstGeom>
            <a:noFill/>
            <a:ln w="9525">
              <a:noFill/>
              <a:miter lim="800000"/>
              <a:headEnd/>
              <a:tailEnd/>
            </a:ln>
          </p:spPr>
        </p:pic>
        <p:pic>
          <p:nvPicPr>
            <p:cNvPr id="771" name="Picture 1267"/>
            <p:cNvPicPr>
              <a:picLocks noChangeAspect="1" noChangeArrowheads="1"/>
            </p:cNvPicPr>
            <p:nvPr/>
          </p:nvPicPr>
          <p:blipFill>
            <a:blip r:embed="rId3" cstate="print"/>
            <a:srcRect/>
            <a:stretch>
              <a:fillRect/>
            </a:stretch>
          </p:blipFill>
          <p:spPr bwMode="auto">
            <a:xfrm>
              <a:off x="2262" y="3494"/>
              <a:ext cx="339" cy="590"/>
            </a:xfrm>
            <a:prstGeom prst="rect">
              <a:avLst/>
            </a:prstGeom>
            <a:noFill/>
            <a:ln w="9525">
              <a:noFill/>
              <a:miter lim="800000"/>
              <a:headEnd/>
              <a:tailEnd/>
            </a:ln>
          </p:spPr>
        </p:pic>
      </p:grpSp>
      <p:grpSp>
        <p:nvGrpSpPr>
          <p:cNvPr id="1273" name="Group 1268"/>
          <p:cNvGrpSpPr>
            <a:grpSpLocks/>
          </p:cNvGrpSpPr>
          <p:nvPr/>
        </p:nvGrpSpPr>
        <p:grpSpPr bwMode="auto">
          <a:xfrm>
            <a:off x="6143627" y="1423591"/>
            <a:ext cx="4491038" cy="4516438"/>
            <a:chOff x="2910" y="1096"/>
            <a:chExt cx="2829" cy="2845"/>
          </a:xfrm>
        </p:grpSpPr>
        <p:sp>
          <p:nvSpPr>
            <p:cNvPr id="1274" name="Line 1269"/>
            <p:cNvSpPr>
              <a:spLocks noChangeShapeType="1"/>
            </p:cNvSpPr>
            <p:nvPr/>
          </p:nvSpPr>
          <p:spPr bwMode="auto">
            <a:xfrm>
              <a:off x="3462" y="1174"/>
              <a:ext cx="1" cy="2060"/>
            </a:xfrm>
            <a:prstGeom prst="line">
              <a:avLst/>
            </a:prstGeom>
            <a:noFill/>
            <a:ln w="12700">
              <a:solidFill>
                <a:schemeClr val="tx2"/>
              </a:solidFill>
              <a:round/>
              <a:headEnd/>
              <a:tailEnd/>
            </a:ln>
          </p:spPr>
          <p:txBody>
            <a:bodyPr/>
            <a:lstStyle/>
            <a:p>
              <a:endParaRPr lang="el-GR"/>
            </a:p>
          </p:txBody>
        </p:sp>
        <p:sp>
          <p:nvSpPr>
            <p:cNvPr id="1275" name="Line 1270"/>
            <p:cNvSpPr>
              <a:spLocks noChangeShapeType="1"/>
            </p:cNvSpPr>
            <p:nvPr/>
          </p:nvSpPr>
          <p:spPr bwMode="auto">
            <a:xfrm>
              <a:off x="3424" y="3234"/>
              <a:ext cx="36" cy="1"/>
            </a:xfrm>
            <a:prstGeom prst="line">
              <a:avLst/>
            </a:prstGeom>
            <a:noFill/>
            <a:ln w="12700">
              <a:solidFill>
                <a:schemeClr val="tx2"/>
              </a:solidFill>
              <a:round/>
              <a:headEnd/>
              <a:tailEnd/>
            </a:ln>
          </p:spPr>
          <p:txBody>
            <a:bodyPr/>
            <a:lstStyle/>
            <a:p>
              <a:endParaRPr lang="el-GR"/>
            </a:p>
          </p:txBody>
        </p:sp>
        <p:sp>
          <p:nvSpPr>
            <p:cNvPr id="1276" name="Line 1271"/>
            <p:cNvSpPr>
              <a:spLocks noChangeShapeType="1"/>
            </p:cNvSpPr>
            <p:nvPr/>
          </p:nvSpPr>
          <p:spPr bwMode="auto">
            <a:xfrm>
              <a:off x="3424" y="3078"/>
              <a:ext cx="36" cy="1"/>
            </a:xfrm>
            <a:prstGeom prst="line">
              <a:avLst/>
            </a:prstGeom>
            <a:noFill/>
            <a:ln w="12700">
              <a:solidFill>
                <a:schemeClr val="tx2"/>
              </a:solidFill>
              <a:round/>
              <a:headEnd/>
              <a:tailEnd/>
            </a:ln>
          </p:spPr>
          <p:txBody>
            <a:bodyPr/>
            <a:lstStyle/>
            <a:p>
              <a:endParaRPr lang="el-GR"/>
            </a:p>
          </p:txBody>
        </p:sp>
        <p:sp>
          <p:nvSpPr>
            <p:cNvPr id="1277" name="Line 1272"/>
            <p:cNvSpPr>
              <a:spLocks noChangeShapeType="1"/>
            </p:cNvSpPr>
            <p:nvPr/>
          </p:nvSpPr>
          <p:spPr bwMode="auto">
            <a:xfrm>
              <a:off x="3424" y="2988"/>
              <a:ext cx="36" cy="1"/>
            </a:xfrm>
            <a:prstGeom prst="line">
              <a:avLst/>
            </a:prstGeom>
            <a:noFill/>
            <a:ln w="12700">
              <a:solidFill>
                <a:schemeClr val="tx2"/>
              </a:solidFill>
              <a:round/>
              <a:headEnd/>
              <a:tailEnd/>
            </a:ln>
          </p:spPr>
          <p:txBody>
            <a:bodyPr/>
            <a:lstStyle/>
            <a:p>
              <a:endParaRPr lang="el-GR"/>
            </a:p>
          </p:txBody>
        </p:sp>
        <p:sp>
          <p:nvSpPr>
            <p:cNvPr id="1278" name="Line 1273"/>
            <p:cNvSpPr>
              <a:spLocks noChangeShapeType="1"/>
            </p:cNvSpPr>
            <p:nvPr/>
          </p:nvSpPr>
          <p:spPr bwMode="auto">
            <a:xfrm>
              <a:off x="3424" y="2928"/>
              <a:ext cx="36" cy="1"/>
            </a:xfrm>
            <a:prstGeom prst="line">
              <a:avLst/>
            </a:prstGeom>
            <a:noFill/>
            <a:ln w="12700">
              <a:solidFill>
                <a:schemeClr val="tx2"/>
              </a:solidFill>
              <a:round/>
              <a:headEnd/>
              <a:tailEnd/>
            </a:ln>
          </p:spPr>
          <p:txBody>
            <a:bodyPr/>
            <a:lstStyle/>
            <a:p>
              <a:endParaRPr lang="el-GR"/>
            </a:p>
          </p:txBody>
        </p:sp>
        <p:sp>
          <p:nvSpPr>
            <p:cNvPr id="1279" name="Line 1274"/>
            <p:cNvSpPr>
              <a:spLocks noChangeShapeType="1"/>
            </p:cNvSpPr>
            <p:nvPr/>
          </p:nvSpPr>
          <p:spPr bwMode="auto">
            <a:xfrm>
              <a:off x="3424" y="2874"/>
              <a:ext cx="36" cy="1"/>
            </a:xfrm>
            <a:prstGeom prst="line">
              <a:avLst/>
            </a:prstGeom>
            <a:noFill/>
            <a:ln w="12700">
              <a:solidFill>
                <a:schemeClr val="tx2"/>
              </a:solidFill>
              <a:round/>
              <a:headEnd/>
              <a:tailEnd/>
            </a:ln>
          </p:spPr>
          <p:txBody>
            <a:bodyPr/>
            <a:lstStyle/>
            <a:p>
              <a:endParaRPr lang="el-GR"/>
            </a:p>
          </p:txBody>
        </p:sp>
        <p:sp>
          <p:nvSpPr>
            <p:cNvPr id="1280" name="Line 1275"/>
            <p:cNvSpPr>
              <a:spLocks noChangeShapeType="1"/>
            </p:cNvSpPr>
            <p:nvPr/>
          </p:nvSpPr>
          <p:spPr bwMode="auto">
            <a:xfrm>
              <a:off x="3424" y="2838"/>
              <a:ext cx="36" cy="1"/>
            </a:xfrm>
            <a:prstGeom prst="line">
              <a:avLst/>
            </a:prstGeom>
            <a:noFill/>
            <a:ln w="12700">
              <a:solidFill>
                <a:schemeClr val="tx2"/>
              </a:solidFill>
              <a:round/>
              <a:headEnd/>
              <a:tailEnd/>
            </a:ln>
          </p:spPr>
          <p:txBody>
            <a:bodyPr/>
            <a:lstStyle/>
            <a:p>
              <a:endParaRPr lang="el-GR"/>
            </a:p>
          </p:txBody>
        </p:sp>
        <p:sp>
          <p:nvSpPr>
            <p:cNvPr id="1281" name="Line 1276"/>
            <p:cNvSpPr>
              <a:spLocks noChangeShapeType="1"/>
            </p:cNvSpPr>
            <p:nvPr/>
          </p:nvSpPr>
          <p:spPr bwMode="auto">
            <a:xfrm>
              <a:off x="3424" y="2800"/>
              <a:ext cx="36" cy="1"/>
            </a:xfrm>
            <a:prstGeom prst="line">
              <a:avLst/>
            </a:prstGeom>
            <a:noFill/>
            <a:ln w="12700">
              <a:solidFill>
                <a:schemeClr val="tx2"/>
              </a:solidFill>
              <a:round/>
              <a:headEnd/>
              <a:tailEnd/>
            </a:ln>
          </p:spPr>
          <p:txBody>
            <a:bodyPr/>
            <a:lstStyle/>
            <a:p>
              <a:endParaRPr lang="el-GR"/>
            </a:p>
          </p:txBody>
        </p:sp>
        <p:sp>
          <p:nvSpPr>
            <p:cNvPr id="1282" name="Line 1277"/>
            <p:cNvSpPr>
              <a:spLocks noChangeShapeType="1"/>
            </p:cNvSpPr>
            <p:nvPr/>
          </p:nvSpPr>
          <p:spPr bwMode="auto">
            <a:xfrm>
              <a:off x="3424" y="2770"/>
              <a:ext cx="36" cy="1"/>
            </a:xfrm>
            <a:prstGeom prst="line">
              <a:avLst/>
            </a:prstGeom>
            <a:noFill/>
            <a:ln w="12700">
              <a:solidFill>
                <a:schemeClr val="tx2"/>
              </a:solidFill>
              <a:round/>
              <a:headEnd/>
              <a:tailEnd/>
            </a:ln>
          </p:spPr>
          <p:txBody>
            <a:bodyPr/>
            <a:lstStyle/>
            <a:p>
              <a:endParaRPr lang="el-GR"/>
            </a:p>
          </p:txBody>
        </p:sp>
        <p:sp>
          <p:nvSpPr>
            <p:cNvPr id="1283" name="Line 1278"/>
            <p:cNvSpPr>
              <a:spLocks noChangeShapeType="1"/>
            </p:cNvSpPr>
            <p:nvPr/>
          </p:nvSpPr>
          <p:spPr bwMode="auto">
            <a:xfrm>
              <a:off x="3424" y="2740"/>
              <a:ext cx="36" cy="1"/>
            </a:xfrm>
            <a:prstGeom prst="line">
              <a:avLst/>
            </a:prstGeom>
            <a:noFill/>
            <a:ln w="12700">
              <a:solidFill>
                <a:schemeClr val="tx2"/>
              </a:solidFill>
              <a:round/>
              <a:headEnd/>
              <a:tailEnd/>
            </a:ln>
          </p:spPr>
          <p:txBody>
            <a:bodyPr/>
            <a:lstStyle/>
            <a:p>
              <a:endParaRPr lang="el-GR"/>
            </a:p>
          </p:txBody>
        </p:sp>
        <p:sp>
          <p:nvSpPr>
            <p:cNvPr id="1284" name="Line 1279"/>
            <p:cNvSpPr>
              <a:spLocks noChangeShapeType="1"/>
            </p:cNvSpPr>
            <p:nvPr/>
          </p:nvSpPr>
          <p:spPr bwMode="auto">
            <a:xfrm>
              <a:off x="3424" y="2718"/>
              <a:ext cx="36" cy="1"/>
            </a:xfrm>
            <a:prstGeom prst="line">
              <a:avLst/>
            </a:prstGeom>
            <a:noFill/>
            <a:ln w="12700">
              <a:solidFill>
                <a:schemeClr val="tx2"/>
              </a:solidFill>
              <a:round/>
              <a:headEnd/>
              <a:tailEnd/>
            </a:ln>
          </p:spPr>
          <p:txBody>
            <a:bodyPr/>
            <a:lstStyle/>
            <a:p>
              <a:endParaRPr lang="el-GR"/>
            </a:p>
          </p:txBody>
        </p:sp>
        <p:sp>
          <p:nvSpPr>
            <p:cNvPr id="1285" name="Line 1280"/>
            <p:cNvSpPr>
              <a:spLocks noChangeShapeType="1"/>
            </p:cNvSpPr>
            <p:nvPr/>
          </p:nvSpPr>
          <p:spPr bwMode="auto">
            <a:xfrm>
              <a:off x="3424" y="2568"/>
              <a:ext cx="36" cy="1"/>
            </a:xfrm>
            <a:prstGeom prst="line">
              <a:avLst/>
            </a:prstGeom>
            <a:noFill/>
            <a:ln w="12700">
              <a:solidFill>
                <a:schemeClr val="tx2"/>
              </a:solidFill>
              <a:round/>
              <a:headEnd/>
              <a:tailEnd/>
            </a:ln>
          </p:spPr>
          <p:txBody>
            <a:bodyPr/>
            <a:lstStyle/>
            <a:p>
              <a:endParaRPr lang="el-GR"/>
            </a:p>
          </p:txBody>
        </p:sp>
        <p:sp>
          <p:nvSpPr>
            <p:cNvPr id="1286" name="Line 1281"/>
            <p:cNvSpPr>
              <a:spLocks noChangeShapeType="1"/>
            </p:cNvSpPr>
            <p:nvPr/>
          </p:nvSpPr>
          <p:spPr bwMode="auto">
            <a:xfrm>
              <a:off x="3424" y="2470"/>
              <a:ext cx="36" cy="1"/>
            </a:xfrm>
            <a:prstGeom prst="line">
              <a:avLst/>
            </a:prstGeom>
            <a:noFill/>
            <a:ln w="12700">
              <a:solidFill>
                <a:schemeClr val="tx2"/>
              </a:solidFill>
              <a:round/>
              <a:headEnd/>
              <a:tailEnd/>
            </a:ln>
          </p:spPr>
          <p:txBody>
            <a:bodyPr/>
            <a:lstStyle/>
            <a:p>
              <a:endParaRPr lang="el-GR"/>
            </a:p>
          </p:txBody>
        </p:sp>
        <p:sp>
          <p:nvSpPr>
            <p:cNvPr id="1287" name="Line 1282"/>
            <p:cNvSpPr>
              <a:spLocks noChangeShapeType="1"/>
            </p:cNvSpPr>
            <p:nvPr/>
          </p:nvSpPr>
          <p:spPr bwMode="auto">
            <a:xfrm>
              <a:off x="3424" y="2410"/>
              <a:ext cx="36" cy="1"/>
            </a:xfrm>
            <a:prstGeom prst="line">
              <a:avLst/>
            </a:prstGeom>
            <a:noFill/>
            <a:ln w="12700">
              <a:solidFill>
                <a:schemeClr val="tx2"/>
              </a:solidFill>
              <a:round/>
              <a:headEnd/>
              <a:tailEnd/>
            </a:ln>
          </p:spPr>
          <p:txBody>
            <a:bodyPr/>
            <a:lstStyle/>
            <a:p>
              <a:endParaRPr lang="el-GR"/>
            </a:p>
          </p:txBody>
        </p:sp>
        <p:sp>
          <p:nvSpPr>
            <p:cNvPr id="1288" name="Line 1283"/>
            <p:cNvSpPr>
              <a:spLocks noChangeShapeType="1"/>
            </p:cNvSpPr>
            <p:nvPr/>
          </p:nvSpPr>
          <p:spPr bwMode="auto">
            <a:xfrm>
              <a:off x="3424" y="2358"/>
              <a:ext cx="36" cy="1"/>
            </a:xfrm>
            <a:prstGeom prst="line">
              <a:avLst/>
            </a:prstGeom>
            <a:noFill/>
            <a:ln w="12700">
              <a:solidFill>
                <a:schemeClr val="tx2"/>
              </a:solidFill>
              <a:round/>
              <a:headEnd/>
              <a:tailEnd/>
            </a:ln>
          </p:spPr>
          <p:txBody>
            <a:bodyPr/>
            <a:lstStyle/>
            <a:p>
              <a:endParaRPr lang="el-GR"/>
            </a:p>
          </p:txBody>
        </p:sp>
        <p:sp>
          <p:nvSpPr>
            <p:cNvPr id="1289" name="Line 1284"/>
            <p:cNvSpPr>
              <a:spLocks noChangeShapeType="1"/>
            </p:cNvSpPr>
            <p:nvPr/>
          </p:nvSpPr>
          <p:spPr bwMode="auto">
            <a:xfrm>
              <a:off x="3424" y="2320"/>
              <a:ext cx="36" cy="1"/>
            </a:xfrm>
            <a:prstGeom prst="line">
              <a:avLst/>
            </a:prstGeom>
            <a:noFill/>
            <a:ln w="12700">
              <a:solidFill>
                <a:schemeClr val="tx2"/>
              </a:solidFill>
              <a:round/>
              <a:headEnd/>
              <a:tailEnd/>
            </a:ln>
          </p:spPr>
          <p:txBody>
            <a:bodyPr/>
            <a:lstStyle/>
            <a:p>
              <a:endParaRPr lang="el-GR"/>
            </a:p>
          </p:txBody>
        </p:sp>
        <p:sp>
          <p:nvSpPr>
            <p:cNvPr id="1290" name="Line 1285"/>
            <p:cNvSpPr>
              <a:spLocks noChangeShapeType="1"/>
            </p:cNvSpPr>
            <p:nvPr/>
          </p:nvSpPr>
          <p:spPr bwMode="auto">
            <a:xfrm>
              <a:off x="3424" y="2282"/>
              <a:ext cx="36" cy="1"/>
            </a:xfrm>
            <a:prstGeom prst="line">
              <a:avLst/>
            </a:prstGeom>
            <a:noFill/>
            <a:ln w="12700">
              <a:solidFill>
                <a:schemeClr val="tx2"/>
              </a:solidFill>
              <a:round/>
              <a:headEnd/>
              <a:tailEnd/>
            </a:ln>
          </p:spPr>
          <p:txBody>
            <a:bodyPr/>
            <a:lstStyle/>
            <a:p>
              <a:endParaRPr lang="el-GR"/>
            </a:p>
          </p:txBody>
        </p:sp>
        <p:sp>
          <p:nvSpPr>
            <p:cNvPr id="1291" name="Line 1286"/>
            <p:cNvSpPr>
              <a:spLocks noChangeShapeType="1"/>
            </p:cNvSpPr>
            <p:nvPr/>
          </p:nvSpPr>
          <p:spPr bwMode="auto">
            <a:xfrm>
              <a:off x="3424" y="2252"/>
              <a:ext cx="36" cy="1"/>
            </a:xfrm>
            <a:prstGeom prst="line">
              <a:avLst/>
            </a:prstGeom>
            <a:noFill/>
            <a:ln w="12700">
              <a:solidFill>
                <a:schemeClr val="tx2"/>
              </a:solidFill>
              <a:round/>
              <a:headEnd/>
              <a:tailEnd/>
            </a:ln>
          </p:spPr>
          <p:txBody>
            <a:bodyPr/>
            <a:lstStyle/>
            <a:p>
              <a:endParaRPr lang="el-GR"/>
            </a:p>
          </p:txBody>
        </p:sp>
        <p:sp>
          <p:nvSpPr>
            <p:cNvPr id="1292" name="Line 1287"/>
            <p:cNvSpPr>
              <a:spLocks noChangeShapeType="1"/>
            </p:cNvSpPr>
            <p:nvPr/>
          </p:nvSpPr>
          <p:spPr bwMode="auto">
            <a:xfrm>
              <a:off x="3424" y="2230"/>
              <a:ext cx="36" cy="1"/>
            </a:xfrm>
            <a:prstGeom prst="line">
              <a:avLst/>
            </a:prstGeom>
            <a:noFill/>
            <a:ln w="12700">
              <a:solidFill>
                <a:schemeClr val="tx2"/>
              </a:solidFill>
              <a:round/>
              <a:headEnd/>
              <a:tailEnd/>
            </a:ln>
          </p:spPr>
          <p:txBody>
            <a:bodyPr/>
            <a:lstStyle/>
            <a:p>
              <a:endParaRPr lang="el-GR"/>
            </a:p>
          </p:txBody>
        </p:sp>
        <p:sp>
          <p:nvSpPr>
            <p:cNvPr id="1293" name="Line 1288"/>
            <p:cNvSpPr>
              <a:spLocks noChangeShapeType="1"/>
            </p:cNvSpPr>
            <p:nvPr/>
          </p:nvSpPr>
          <p:spPr bwMode="auto">
            <a:xfrm>
              <a:off x="3424" y="2208"/>
              <a:ext cx="36" cy="1"/>
            </a:xfrm>
            <a:prstGeom prst="line">
              <a:avLst/>
            </a:prstGeom>
            <a:noFill/>
            <a:ln w="12700">
              <a:solidFill>
                <a:schemeClr val="tx2"/>
              </a:solidFill>
              <a:round/>
              <a:headEnd/>
              <a:tailEnd/>
            </a:ln>
          </p:spPr>
          <p:txBody>
            <a:bodyPr/>
            <a:lstStyle/>
            <a:p>
              <a:endParaRPr lang="el-GR"/>
            </a:p>
          </p:txBody>
        </p:sp>
        <p:sp>
          <p:nvSpPr>
            <p:cNvPr id="1294" name="Line 1289"/>
            <p:cNvSpPr>
              <a:spLocks noChangeShapeType="1"/>
            </p:cNvSpPr>
            <p:nvPr/>
          </p:nvSpPr>
          <p:spPr bwMode="auto">
            <a:xfrm>
              <a:off x="3424" y="2050"/>
              <a:ext cx="36" cy="1"/>
            </a:xfrm>
            <a:prstGeom prst="line">
              <a:avLst/>
            </a:prstGeom>
            <a:noFill/>
            <a:ln w="12700">
              <a:solidFill>
                <a:schemeClr val="tx2"/>
              </a:solidFill>
              <a:round/>
              <a:headEnd/>
              <a:tailEnd/>
            </a:ln>
          </p:spPr>
          <p:txBody>
            <a:bodyPr/>
            <a:lstStyle/>
            <a:p>
              <a:endParaRPr lang="el-GR"/>
            </a:p>
          </p:txBody>
        </p:sp>
        <p:sp>
          <p:nvSpPr>
            <p:cNvPr id="1295" name="Line 1290"/>
            <p:cNvSpPr>
              <a:spLocks noChangeShapeType="1"/>
            </p:cNvSpPr>
            <p:nvPr/>
          </p:nvSpPr>
          <p:spPr bwMode="auto">
            <a:xfrm>
              <a:off x="3424" y="1960"/>
              <a:ext cx="36" cy="1"/>
            </a:xfrm>
            <a:prstGeom prst="line">
              <a:avLst/>
            </a:prstGeom>
            <a:noFill/>
            <a:ln w="12700">
              <a:solidFill>
                <a:schemeClr val="tx2"/>
              </a:solidFill>
              <a:round/>
              <a:headEnd/>
              <a:tailEnd/>
            </a:ln>
          </p:spPr>
          <p:txBody>
            <a:bodyPr/>
            <a:lstStyle/>
            <a:p>
              <a:endParaRPr lang="el-GR"/>
            </a:p>
          </p:txBody>
        </p:sp>
        <p:sp>
          <p:nvSpPr>
            <p:cNvPr id="1296" name="Line 1291"/>
            <p:cNvSpPr>
              <a:spLocks noChangeShapeType="1"/>
            </p:cNvSpPr>
            <p:nvPr/>
          </p:nvSpPr>
          <p:spPr bwMode="auto">
            <a:xfrm>
              <a:off x="3424" y="1892"/>
              <a:ext cx="36" cy="1"/>
            </a:xfrm>
            <a:prstGeom prst="line">
              <a:avLst/>
            </a:prstGeom>
            <a:noFill/>
            <a:ln w="12700">
              <a:solidFill>
                <a:schemeClr val="tx2"/>
              </a:solidFill>
              <a:round/>
              <a:headEnd/>
              <a:tailEnd/>
            </a:ln>
          </p:spPr>
          <p:txBody>
            <a:bodyPr/>
            <a:lstStyle/>
            <a:p>
              <a:endParaRPr lang="el-GR"/>
            </a:p>
          </p:txBody>
        </p:sp>
        <p:sp>
          <p:nvSpPr>
            <p:cNvPr id="1297" name="Line 1292"/>
            <p:cNvSpPr>
              <a:spLocks noChangeShapeType="1"/>
            </p:cNvSpPr>
            <p:nvPr/>
          </p:nvSpPr>
          <p:spPr bwMode="auto">
            <a:xfrm>
              <a:off x="3424" y="1840"/>
              <a:ext cx="36" cy="1"/>
            </a:xfrm>
            <a:prstGeom prst="line">
              <a:avLst/>
            </a:prstGeom>
            <a:noFill/>
            <a:ln w="12700">
              <a:solidFill>
                <a:schemeClr val="tx2"/>
              </a:solidFill>
              <a:round/>
              <a:headEnd/>
              <a:tailEnd/>
            </a:ln>
          </p:spPr>
          <p:txBody>
            <a:bodyPr/>
            <a:lstStyle/>
            <a:p>
              <a:endParaRPr lang="el-GR"/>
            </a:p>
          </p:txBody>
        </p:sp>
        <p:sp>
          <p:nvSpPr>
            <p:cNvPr id="1298" name="Line 1293"/>
            <p:cNvSpPr>
              <a:spLocks noChangeShapeType="1"/>
            </p:cNvSpPr>
            <p:nvPr/>
          </p:nvSpPr>
          <p:spPr bwMode="auto">
            <a:xfrm>
              <a:off x="3424" y="1802"/>
              <a:ext cx="36" cy="1"/>
            </a:xfrm>
            <a:prstGeom prst="line">
              <a:avLst/>
            </a:prstGeom>
            <a:noFill/>
            <a:ln w="12700">
              <a:solidFill>
                <a:schemeClr val="tx2"/>
              </a:solidFill>
              <a:round/>
              <a:headEnd/>
              <a:tailEnd/>
            </a:ln>
          </p:spPr>
          <p:txBody>
            <a:bodyPr/>
            <a:lstStyle/>
            <a:p>
              <a:endParaRPr lang="el-GR"/>
            </a:p>
          </p:txBody>
        </p:sp>
        <p:sp>
          <p:nvSpPr>
            <p:cNvPr id="1299" name="Line 1294"/>
            <p:cNvSpPr>
              <a:spLocks noChangeShapeType="1"/>
            </p:cNvSpPr>
            <p:nvPr/>
          </p:nvSpPr>
          <p:spPr bwMode="auto">
            <a:xfrm>
              <a:off x="3424" y="1764"/>
              <a:ext cx="36" cy="1"/>
            </a:xfrm>
            <a:prstGeom prst="line">
              <a:avLst/>
            </a:prstGeom>
            <a:noFill/>
            <a:ln w="12700">
              <a:solidFill>
                <a:schemeClr val="tx2"/>
              </a:solidFill>
              <a:round/>
              <a:headEnd/>
              <a:tailEnd/>
            </a:ln>
          </p:spPr>
          <p:txBody>
            <a:bodyPr/>
            <a:lstStyle/>
            <a:p>
              <a:endParaRPr lang="el-GR"/>
            </a:p>
          </p:txBody>
        </p:sp>
        <p:sp>
          <p:nvSpPr>
            <p:cNvPr id="1300" name="Line 1295"/>
            <p:cNvSpPr>
              <a:spLocks noChangeShapeType="1"/>
            </p:cNvSpPr>
            <p:nvPr/>
          </p:nvSpPr>
          <p:spPr bwMode="auto">
            <a:xfrm>
              <a:off x="3424" y="1734"/>
              <a:ext cx="36" cy="1"/>
            </a:xfrm>
            <a:prstGeom prst="line">
              <a:avLst/>
            </a:prstGeom>
            <a:noFill/>
            <a:ln w="12700">
              <a:solidFill>
                <a:schemeClr val="tx2"/>
              </a:solidFill>
              <a:round/>
              <a:headEnd/>
              <a:tailEnd/>
            </a:ln>
          </p:spPr>
          <p:txBody>
            <a:bodyPr/>
            <a:lstStyle/>
            <a:p>
              <a:endParaRPr lang="el-GR"/>
            </a:p>
          </p:txBody>
        </p:sp>
        <p:sp>
          <p:nvSpPr>
            <p:cNvPr id="1301" name="Line 1296"/>
            <p:cNvSpPr>
              <a:spLocks noChangeShapeType="1"/>
            </p:cNvSpPr>
            <p:nvPr/>
          </p:nvSpPr>
          <p:spPr bwMode="auto">
            <a:xfrm>
              <a:off x="3424" y="1712"/>
              <a:ext cx="36" cy="1"/>
            </a:xfrm>
            <a:prstGeom prst="line">
              <a:avLst/>
            </a:prstGeom>
            <a:noFill/>
            <a:ln w="12700">
              <a:solidFill>
                <a:schemeClr val="tx2"/>
              </a:solidFill>
              <a:round/>
              <a:headEnd/>
              <a:tailEnd/>
            </a:ln>
          </p:spPr>
          <p:txBody>
            <a:bodyPr/>
            <a:lstStyle/>
            <a:p>
              <a:endParaRPr lang="el-GR"/>
            </a:p>
          </p:txBody>
        </p:sp>
        <p:sp>
          <p:nvSpPr>
            <p:cNvPr id="1302" name="Line 1297"/>
            <p:cNvSpPr>
              <a:spLocks noChangeShapeType="1"/>
            </p:cNvSpPr>
            <p:nvPr/>
          </p:nvSpPr>
          <p:spPr bwMode="auto">
            <a:xfrm>
              <a:off x="3424" y="1690"/>
              <a:ext cx="36" cy="1"/>
            </a:xfrm>
            <a:prstGeom prst="line">
              <a:avLst/>
            </a:prstGeom>
            <a:noFill/>
            <a:ln w="12700">
              <a:solidFill>
                <a:schemeClr val="tx2"/>
              </a:solidFill>
              <a:round/>
              <a:headEnd/>
              <a:tailEnd/>
            </a:ln>
          </p:spPr>
          <p:txBody>
            <a:bodyPr/>
            <a:lstStyle/>
            <a:p>
              <a:endParaRPr lang="el-GR"/>
            </a:p>
          </p:txBody>
        </p:sp>
        <p:sp>
          <p:nvSpPr>
            <p:cNvPr id="1303" name="Line 1298"/>
            <p:cNvSpPr>
              <a:spLocks noChangeShapeType="1"/>
            </p:cNvSpPr>
            <p:nvPr/>
          </p:nvSpPr>
          <p:spPr bwMode="auto">
            <a:xfrm>
              <a:off x="3424" y="1532"/>
              <a:ext cx="36" cy="1"/>
            </a:xfrm>
            <a:prstGeom prst="line">
              <a:avLst/>
            </a:prstGeom>
            <a:noFill/>
            <a:ln w="12700">
              <a:solidFill>
                <a:schemeClr val="tx2"/>
              </a:solidFill>
              <a:round/>
              <a:headEnd/>
              <a:tailEnd/>
            </a:ln>
          </p:spPr>
          <p:txBody>
            <a:bodyPr/>
            <a:lstStyle/>
            <a:p>
              <a:endParaRPr lang="el-GR"/>
            </a:p>
          </p:txBody>
        </p:sp>
        <p:sp>
          <p:nvSpPr>
            <p:cNvPr id="1304" name="Line 1299"/>
            <p:cNvSpPr>
              <a:spLocks noChangeShapeType="1"/>
            </p:cNvSpPr>
            <p:nvPr/>
          </p:nvSpPr>
          <p:spPr bwMode="auto">
            <a:xfrm>
              <a:off x="3424" y="1442"/>
              <a:ext cx="36" cy="1"/>
            </a:xfrm>
            <a:prstGeom prst="line">
              <a:avLst/>
            </a:prstGeom>
            <a:noFill/>
            <a:ln w="12700">
              <a:solidFill>
                <a:schemeClr val="tx2"/>
              </a:solidFill>
              <a:round/>
              <a:headEnd/>
              <a:tailEnd/>
            </a:ln>
          </p:spPr>
          <p:txBody>
            <a:bodyPr/>
            <a:lstStyle/>
            <a:p>
              <a:endParaRPr lang="el-GR"/>
            </a:p>
          </p:txBody>
        </p:sp>
        <p:sp>
          <p:nvSpPr>
            <p:cNvPr id="1305" name="Line 1300"/>
            <p:cNvSpPr>
              <a:spLocks noChangeShapeType="1"/>
            </p:cNvSpPr>
            <p:nvPr/>
          </p:nvSpPr>
          <p:spPr bwMode="auto">
            <a:xfrm>
              <a:off x="3424" y="1376"/>
              <a:ext cx="36" cy="1"/>
            </a:xfrm>
            <a:prstGeom prst="line">
              <a:avLst/>
            </a:prstGeom>
            <a:noFill/>
            <a:ln w="12700">
              <a:solidFill>
                <a:schemeClr val="tx2"/>
              </a:solidFill>
              <a:round/>
              <a:headEnd/>
              <a:tailEnd/>
            </a:ln>
          </p:spPr>
          <p:txBody>
            <a:bodyPr/>
            <a:lstStyle/>
            <a:p>
              <a:endParaRPr lang="el-GR"/>
            </a:p>
          </p:txBody>
        </p:sp>
        <p:sp>
          <p:nvSpPr>
            <p:cNvPr id="1306" name="Line 1301"/>
            <p:cNvSpPr>
              <a:spLocks noChangeShapeType="1"/>
            </p:cNvSpPr>
            <p:nvPr/>
          </p:nvSpPr>
          <p:spPr bwMode="auto">
            <a:xfrm>
              <a:off x="3424" y="1330"/>
              <a:ext cx="36" cy="1"/>
            </a:xfrm>
            <a:prstGeom prst="line">
              <a:avLst/>
            </a:prstGeom>
            <a:noFill/>
            <a:ln w="12700">
              <a:solidFill>
                <a:schemeClr val="tx2"/>
              </a:solidFill>
              <a:round/>
              <a:headEnd/>
              <a:tailEnd/>
            </a:ln>
          </p:spPr>
          <p:txBody>
            <a:bodyPr/>
            <a:lstStyle/>
            <a:p>
              <a:endParaRPr lang="el-GR"/>
            </a:p>
          </p:txBody>
        </p:sp>
        <p:sp>
          <p:nvSpPr>
            <p:cNvPr id="1307" name="Line 1302"/>
            <p:cNvSpPr>
              <a:spLocks noChangeShapeType="1"/>
            </p:cNvSpPr>
            <p:nvPr/>
          </p:nvSpPr>
          <p:spPr bwMode="auto">
            <a:xfrm>
              <a:off x="3424" y="1286"/>
              <a:ext cx="36" cy="1"/>
            </a:xfrm>
            <a:prstGeom prst="line">
              <a:avLst/>
            </a:prstGeom>
            <a:noFill/>
            <a:ln w="12700">
              <a:solidFill>
                <a:schemeClr val="tx2"/>
              </a:solidFill>
              <a:round/>
              <a:headEnd/>
              <a:tailEnd/>
            </a:ln>
          </p:spPr>
          <p:txBody>
            <a:bodyPr/>
            <a:lstStyle/>
            <a:p>
              <a:endParaRPr lang="el-GR"/>
            </a:p>
          </p:txBody>
        </p:sp>
        <p:sp>
          <p:nvSpPr>
            <p:cNvPr id="1308" name="Line 1303"/>
            <p:cNvSpPr>
              <a:spLocks noChangeShapeType="1"/>
            </p:cNvSpPr>
            <p:nvPr/>
          </p:nvSpPr>
          <p:spPr bwMode="auto">
            <a:xfrm>
              <a:off x="3424" y="1254"/>
              <a:ext cx="36" cy="1"/>
            </a:xfrm>
            <a:prstGeom prst="line">
              <a:avLst/>
            </a:prstGeom>
            <a:noFill/>
            <a:ln w="12700">
              <a:solidFill>
                <a:schemeClr val="tx2"/>
              </a:solidFill>
              <a:round/>
              <a:headEnd/>
              <a:tailEnd/>
            </a:ln>
          </p:spPr>
          <p:txBody>
            <a:bodyPr/>
            <a:lstStyle/>
            <a:p>
              <a:endParaRPr lang="el-GR"/>
            </a:p>
          </p:txBody>
        </p:sp>
        <p:sp>
          <p:nvSpPr>
            <p:cNvPr id="1309" name="Line 1304"/>
            <p:cNvSpPr>
              <a:spLocks noChangeShapeType="1"/>
            </p:cNvSpPr>
            <p:nvPr/>
          </p:nvSpPr>
          <p:spPr bwMode="auto">
            <a:xfrm>
              <a:off x="3424" y="1224"/>
              <a:ext cx="36" cy="1"/>
            </a:xfrm>
            <a:prstGeom prst="line">
              <a:avLst/>
            </a:prstGeom>
            <a:noFill/>
            <a:ln w="12700">
              <a:solidFill>
                <a:schemeClr val="tx2"/>
              </a:solidFill>
              <a:round/>
              <a:headEnd/>
              <a:tailEnd/>
            </a:ln>
          </p:spPr>
          <p:txBody>
            <a:bodyPr/>
            <a:lstStyle/>
            <a:p>
              <a:endParaRPr lang="el-GR"/>
            </a:p>
          </p:txBody>
        </p:sp>
        <p:sp>
          <p:nvSpPr>
            <p:cNvPr id="1310" name="Line 1305"/>
            <p:cNvSpPr>
              <a:spLocks noChangeShapeType="1"/>
            </p:cNvSpPr>
            <p:nvPr/>
          </p:nvSpPr>
          <p:spPr bwMode="auto">
            <a:xfrm>
              <a:off x="3424" y="1194"/>
              <a:ext cx="36" cy="1"/>
            </a:xfrm>
            <a:prstGeom prst="line">
              <a:avLst/>
            </a:prstGeom>
            <a:noFill/>
            <a:ln w="12700">
              <a:solidFill>
                <a:schemeClr val="tx2"/>
              </a:solidFill>
              <a:round/>
              <a:headEnd/>
              <a:tailEnd/>
            </a:ln>
          </p:spPr>
          <p:txBody>
            <a:bodyPr/>
            <a:lstStyle/>
            <a:p>
              <a:endParaRPr lang="el-GR"/>
            </a:p>
          </p:txBody>
        </p:sp>
        <p:sp>
          <p:nvSpPr>
            <p:cNvPr id="1311" name="Line 1306"/>
            <p:cNvSpPr>
              <a:spLocks noChangeShapeType="1"/>
            </p:cNvSpPr>
            <p:nvPr/>
          </p:nvSpPr>
          <p:spPr bwMode="auto">
            <a:xfrm>
              <a:off x="3424" y="1172"/>
              <a:ext cx="36" cy="1"/>
            </a:xfrm>
            <a:prstGeom prst="line">
              <a:avLst/>
            </a:prstGeom>
            <a:noFill/>
            <a:ln w="12700">
              <a:solidFill>
                <a:schemeClr val="tx2"/>
              </a:solidFill>
              <a:round/>
              <a:headEnd/>
              <a:tailEnd/>
            </a:ln>
          </p:spPr>
          <p:txBody>
            <a:bodyPr/>
            <a:lstStyle/>
            <a:p>
              <a:endParaRPr lang="el-GR"/>
            </a:p>
          </p:txBody>
        </p:sp>
        <p:sp>
          <p:nvSpPr>
            <p:cNvPr id="1312" name="Line 1307"/>
            <p:cNvSpPr>
              <a:spLocks noChangeShapeType="1"/>
            </p:cNvSpPr>
            <p:nvPr/>
          </p:nvSpPr>
          <p:spPr bwMode="auto">
            <a:xfrm>
              <a:off x="3410" y="3234"/>
              <a:ext cx="104" cy="1"/>
            </a:xfrm>
            <a:prstGeom prst="line">
              <a:avLst/>
            </a:prstGeom>
            <a:noFill/>
            <a:ln w="12700">
              <a:solidFill>
                <a:schemeClr val="tx2"/>
              </a:solidFill>
              <a:round/>
              <a:headEnd/>
              <a:tailEnd/>
            </a:ln>
          </p:spPr>
          <p:txBody>
            <a:bodyPr/>
            <a:lstStyle/>
            <a:p>
              <a:endParaRPr lang="el-GR"/>
            </a:p>
          </p:txBody>
        </p:sp>
        <p:sp>
          <p:nvSpPr>
            <p:cNvPr id="1313" name="Line 1308"/>
            <p:cNvSpPr>
              <a:spLocks noChangeShapeType="1"/>
            </p:cNvSpPr>
            <p:nvPr/>
          </p:nvSpPr>
          <p:spPr bwMode="auto">
            <a:xfrm>
              <a:off x="3410" y="2718"/>
              <a:ext cx="104" cy="1"/>
            </a:xfrm>
            <a:prstGeom prst="line">
              <a:avLst/>
            </a:prstGeom>
            <a:noFill/>
            <a:ln w="12700">
              <a:solidFill>
                <a:schemeClr val="tx2"/>
              </a:solidFill>
              <a:round/>
              <a:headEnd/>
              <a:tailEnd/>
            </a:ln>
          </p:spPr>
          <p:txBody>
            <a:bodyPr/>
            <a:lstStyle/>
            <a:p>
              <a:endParaRPr lang="el-GR"/>
            </a:p>
          </p:txBody>
        </p:sp>
        <p:sp>
          <p:nvSpPr>
            <p:cNvPr id="1314" name="Line 1309"/>
            <p:cNvSpPr>
              <a:spLocks noChangeShapeType="1"/>
            </p:cNvSpPr>
            <p:nvPr/>
          </p:nvSpPr>
          <p:spPr bwMode="auto">
            <a:xfrm>
              <a:off x="3410" y="2208"/>
              <a:ext cx="104" cy="1"/>
            </a:xfrm>
            <a:prstGeom prst="line">
              <a:avLst/>
            </a:prstGeom>
            <a:noFill/>
            <a:ln w="12700">
              <a:solidFill>
                <a:schemeClr val="tx2"/>
              </a:solidFill>
              <a:round/>
              <a:headEnd/>
              <a:tailEnd/>
            </a:ln>
          </p:spPr>
          <p:txBody>
            <a:bodyPr/>
            <a:lstStyle/>
            <a:p>
              <a:endParaRPr lang="el-GR"/>
            </a:p>
          </p:txBody>
        </p:sp>
        <p:sp>
          <p:nvSpPr>
            <p:cNvPr id="1315" name="Line 1310"/>
            <p:cNvSpPr>
              <a:spLocks noChangeShapeType="1"/>
            </p:cNvSpPr>
            <p:nvPr/>
          </p:nvSpPr>
          <p:spPr bwMode="auto">
            <a:xfrm>
              <a:off x="3410" y="1690"/>
              <a:ext cx="104" cy="1"/>
            </a:xfrm>
            <a:prstGeom prst="line">
              <a:avLst/>
            </a:prstGeom>
            <a:noFill/>
            <a:ln w="12700">
              <a:solidFill>
                <a:schemeClr val="tx2"/>
              </a:solidFill>
              <a:round/>
              <a:headEnd/>
              <a:tailEnd/>
            </a:ln>
          </p:spPr>
          <p:txBody>
            <a:bodyPr/>
            <a:lstStyle/>
            <a:p>
              <a:endParaRPr lang="el-GR"/>
            </a:p>
          </p:txBody>
        </p:sp>
        <p:sp>
          <p:nvSpPr>
            <p:cNvPr id="1316" name="Line 1311"/>
            <p:cNvSpPr>
              <a:spLocks noChangeShapeType="1"/>
            </p:cNvSpPr>
            <p:nvPr/>
          </p:nvSpPr>
          <p:spPr bwMode="auto">
            <a:xfrm>
              <a:off x="3410" y="1172"/>
              <a:ext cx="104" cy="1"/>
            </a:xfrm>
            <a:prstGeom prst="line">
              <a:avLst/>
            </a:prstGeom>
            <a:noFill/>
            <a:ln w="12700">
              <a:solidFill>
                <a:schemeClr val="tx2"/>
              </a:solidFill>
              <a:round/>
              <a:headEnd/>
              <a:tailEnd/>
            </a:ln>
          </p:spPr>
          <p:txBody>
            <a:bodyPr/>
            <a:lstStyle/>
            <a:p>
              <a:endParaRPr lang="el-GR"/>
            </a:p>
          </p:txBody>
        </p:sp>
        <p:sp>
          <p:nvSpPr>
            <p:cNvPr id="1317" name="Line 1312"/>
            <p:cNvSpPr>
              <a:spLocks noChangeShapeType="1"/>
            </p:cNvSpPr>
            <p:nvPr/>
          </p:nvSpPr>
          <p:spPr bwMode="auto">
            <a:xfrm>
              <a:off x="3462" y="3234"/>
              <a:ext cx="1984" cy="1"/>
            </a:xfrm>
            <a:prstGeom prst="line">
              <a:avLst/>
            </a:prstGeom>
            <a:noFill/>
            <a:ln w="12700">
              <a:solidFill>
                <a:schemeClr val="tx2"/>
              </a:solidFill>
              <a:round/>
              <a:headEnd/>
              <a:tailEnd/>
            </a:ln>
          </p:spPr>
          <p:txBody>
            <a:bodyPr/>
            <a:lstStyle/>
            <a:p>
              <a:endParaRPr lang="el-GR"/>
            </a:p>
          </p:txBody>
        </p:sp>
        <p:sp>
          <p:nvSpPr>
            <p:cNvPr id="1318" name="Line 1313"/>
            <p:cNvSpPr>
              <a:spLocks noChangeShapeType="1"/>
            </p:cNvSpPr>
            <p:nvPr/>
          </p:nvSpPr>
          <p:spPr bwMode="auto">
            <a:xfrm flipV="1">
              <a:off x="3462" y="3234"/>
              <a:ext cx="1" cy="44"/>
            </a:xfrm>
            <a:prstGeom prst="line">
              <a:avLst/>
            </a:prstGeom>
            <a:noFill/>
            <a:ln w="12700">
              <a:solidFill>
                <a:schemeClr val="tx2"/>
              </a:solidFill>
              <a:round/>
              <a:headEnd/>
              <a:tailEnd/>
            </a:ln>
          </p:spPr>
          <p:txBody>
            <a:bodyPr/>
            <a:lstStyle/>
            <a:p>
              <a:endParaRPr lang="el-GR"/>
            </a:p>
          </p:txBody>
        </p:sp>
        <p:sp>
          <p:nvSpPr>
            <p:cNvPr id="1319" name="Line 1314"/>
            <p:cNvSpPr>
              <a:spLocks noChangeShapeType="1"/>
            </p:cNvSpPr>
            <p:nvPr/>
          </p:nvSpPr>
          <p:spPr bwMode="auto">
            <a:xfrm flipV="1">
              <a:off x="3662" y="3234"/>
              <a:ext cx="1" cy="44"/>
            </a:xfrm>
            <a:prstGeom prst="line">
              <a:avLst/>
            </a:prstGeom>
            <a:noFill/>
            <a:ln w="12700">
              <a:solidFill>
                <a:schemeClr val="tx2"/>
              </a:solidFill>
              <a:round/>
              <a:headEnd/>
              <a:tailEnd/>
            </a:ln>
          </p:spPr>
          <p:txBody>
            <a:bodyPr/>
            <a:lstStyle/>
            <a:p>
              <a:endParaRPr lang="el-GR"/>
            </a:p>
          </p:txBody>
        </p:sp>
        <p:sp>
          <p:nvSpPr>
            <p:cNvPr id="1320" name="Line 1315"/>
            <p:cNvSpPr>
              <a:spLocks noChangeShapeType="1"/>
            </p:cNvSpPr>
            <p:nvPr/>
          </p:nvSpPr>
          <p:spPr bwMode="auto">
            <a:xfrm flipV="1">
              <a:off x="3782" y="3234"/>
              <a:ext cx="1" cy="44"/>
            </a:xfrm>
            <a:prstGeom prst="line">
              <a:avLst/>
            </a:prstGeom>
            <a:noFill/>
            <a:ln w="12700">
              <a:solidFill>
                <a:schemeClr val="tx2"/>
              </a:solidFill>
              <a:round/>
              <a:headEnd/>
              <a:tailEnd/>
            </a:ln>
          </p:spPr>
          <p:txBody>
            <a:bodyPr/>
            <a:lstStyle/>
            <a:p>
              <a:endParaRPr lang="el-GR"/>
            </a:p>
          </p:txBody>
        </p:sp>
        <p:sp>
          <p:nvSpPr>
            <p:cNvPr id="1321" name="Line 1316"/>
            <p:cNvSpPr>
              <a:spLocks noChangeShapeType="1"/>
            </p:cNvSpPr>
            <p:nvPr/>
          </p:nvSpPr>
          <p:spPr bwMode="auto">
            <a:xfrm flipV="1">
              <a:off x="3860" y="3234"/>
              <a:ext cx="1" cy="44"/>
            </a:xfrm>
            <a:prstGeom prst="line">
              <a:avLst/>
            </a:prstGeom>
            <a:noFill/>
            <a:ln w="12700">
              <a:solidFill>
                <a:schemeClr val="tx2"/>
              </a:solidFill>
              <a:round/>
              <a:headEnd/>
              <a:tailEnd/>
            </a:ln>
          </p:spPr>
          <p:txBody>
            <a:bodyPr/>
            <a:lstStyle/>
            <a:p>
              <a:endParaRPr lang="el-GR"/>
            </a:p>
          </p:txBody>
        </p:sp>
        <p:sp>
          <p:nvSpPr>
            <p:cNvPr id="1322" name="Line 1317"/>
            <p:cNvSpPr>
              <a:spLocks noChangeShapeType="1"/>
            </p:cNvSpPr>
            <p:nvPr/>
          </p:nvSpPr>
          <p:spPr bwMode="auto">
            <a:xfrm flipV="1">
              <a:off x="3926" y="3234"/>
              <a:ext cx="1" cy="44"/>
            </a:xfrm>
            <a:prstGeom prst="line">
              <a:avLst/>
            </a:prstGeom>
            <a:noFill/>
            <a:ln w="12700">
              <a:solidFill>
                <a:schemeClr val="tx2"/>
              </a:solidFill>
              <a:round/>
              <a:headEnd/>
              <a:tailEnd/>
            </a:ln>
          </p:spPr>
          <p:txBody>
            <a:bodyPr/>
            <a:lstStyle/>
            <a:p>
              <a:endParaRPr lang="el-GR"/>
            </a:p>
          </p:txBody>
        </p:sp>
        <p:sp>
          <p:nvSpPr>
            <p:cNvPr id="1323" name="Line 1318"/>
            <p:cNvSpPr>
              <a:spLocks noChangeShapeType="1"/>
            </p:cNvSpPr>
            <p:nvPr/>
          </p:nvSpPr>
          <p:spPr bwMode="auto">
            <a:xfrm flipV="1">
              <a:off x="3980" y="3234"/>
              <a:ext cx="1" cy="44"/>
            </a:xfrm>
            <a:prstGeom prst="line">
              <a:avLst/>
            </a:prstGeom>
            <a:noFill/>
            <a:ln w="12700">
              <a:solidFill>
                <a:schemeClr val="tx2"/>
              </a:solidFill>
              <a:round/>
              <a:headEnd/>
              <a:tailEnd/>
            </a:ln>
          </p:spPr>
          <p:txBody>
            <a:bodyPr/>
            <a:lstStyle/>
            <a:p>
              <a:endParaRPr lang="el-GR"/>
            </a:p>
          </p:txBody>
        </p:sp>
        <p:sp>
          <p:nvSpPr>
            <p:cNvPr id="1324" name="Line 1319"/>
            <p:cNvSpPr>
              <a:spLocks noChangeShapeType="1"/>
            </p:cNvSpPr>
            <p:nvPr/>
          </p:nvSpPr>
          <p:spPr bwMode="auto">
            <a:xfrm flipV="1">
              <a:off x="4020" y="3234"/>
              <a:ext cx="1" cy="44"/>
            </a:xfrm>
            <a:prstGeom prst="line">
              <a:avLst/>
            </a:prstGeom>
            <a:noFill/>
            <a:ln w="12700">
              <a:solidFill>
                <a:schemeClr val="tx2"/>
              </a:solidFill>
              <a:round/>
              <a:headEnd/>
              <a:tailEnd/>
            </a:ln>
          </p:spPr>
          <p:txBody>
            <a:bodyPr/>
            <a:lstStyle/>
            <a:p>
              <a:endParaRPr lang="el-GR"/>
            </a:p>
          </p:txBody>
        </p:sp>
        <p:sp>
          <p:nvSpPr>
            <p:cNvPr id="1325" name="Line 1320"/>
            <p:cNvSpPr>
              <a:spLocks noChangeShapeType="1"/>
            </p:cNvSpPr>
            <p:nvPr/>
          </p:nvSpPr>
          <p:spPr bwMode="auto">
            <a:xfrm flipV="1">
              <a:off x="4060" y="3234"/>
              <a:ext cx="1" cy="44"/>
            </a:xfrm>
            <a:prstGeom prst="line">
              <a:avLst/>
            </a:prstGeom>
            <a:noFill/>
            <a:ln w="12700">
              <a:solidFill>
                <a:schemeClr val="tx2"/>
              </a:solidFill>
              <a:round/>
              <a:headEnd/>
              <a:tailEnd/>
            </a:ln>
          </p:spPr>
          <p:txBody>
            <a:bodyPr/>
            <a:lstStyle/>
            <a:p>
              <a:endParaRPr lang="el-GR"/>
            </a:p>
          </p:txBody>
        </p:sp>
        <p:sp>
          <p:nvSpPr>
            <p:cNvPr id="1326" name="Line 1321"/>
            <p:cNvSpPr>
              <a:spLocks noChangeShapeType="1"/>
            </p:cNvSpPr>
            <p:nvPr/>
          </p:nvSpPr>
          <p:spPr bwMode="auto">
            <a:xfrm flipV="1">
              <a:off x="4092" y="3234"/>
              <a:ext cx="1" cy="44"/>
            </a:xfrm>
            <a:prstGeom prst="line">
              <a:avLst/>
            </a:prstGeom>
            <a:noFill/>
            <a:ln w="12700">
              <a:solidFill>
                <a:schemeClr val="tx2"/>
              </a:solidFill>
              <a:round/>
              <a:headEnd/>
              <a:tailEnd/>
            </a:ln>
          </p:spPr>
          <p:txBody>
            <a:bodyPr/>
            <a:lstStyle/>
            <a:p>
              <a:endParaRPr lang="el-GR"/>
            </a:p>
          </p:txBody>
        </p:sp>
        <p:sp>
          <p:nvSpPr>
            <p:cNvPr id="1327" name="Line 1322"/>
            <p:cNvSpPr>
              <a:spLocks noChangeShapeType="1"/>
            </p:cNvSpPr>
            <p:nvPr/>
          </p:nvSpPr>
          <p:spPr bwMode="auto">
            <a:xfrm flipV="1">
              <a:off x="4126" y="3234"/>
              <a:ext cx="1" cy="44"/>
            </a:xfrm>
            <a:prstGeom prst="line">
              <a:avLst/>
            </a:prstGeom>
            <a:noFill/>
            <a:ln w="12700">
              <a:solidFill>
                <a:schemeClr val="tx2"/>
              </a:solidFill>
              <a:round/>
              <a:headEnd/>
              <a:tailEnd/>
            </a:ln>
          </p:spPr>
          <p:txBody>
            <a:bodyPr/>
            <a:lstStyle/>
            <a:p>
              <a:endParaRPr lang="el-GR"/>
            </a:p>
          </p:txBody>
        </p:sp>
        <p:sp>
          <p:nvSpPr>
            <p:cNvPr id="1328" name="Line 1323"/>
            <p:cNvSpPr>
              <a:spLocks noChangeShapeType="1"/>
            </p:cNvSpPr>
            <p:nvPr/>
          </p:nvSpPr>
          <p:spPr bwMode="auto">
            <a:xfrm flipV="1">
              <a:off x="4326" y="3234"/>
              <a:ext cx="1" cy="44"/>
            </a:xfrm>
            <a:prstGeom prst="line">
              <a:avLst/>
            </a:prstGeom>
            <a:noFill/>
            <a:ln w="12700">
              <a:solidFill>
                <a:schemeClr val="tx2"/>
              </a:solidFill>
              <a:round/>
              <a:headEnd/>
              <a:tailEnd/>
            </a:ln>
          </p:spPr>
          <p:txBody>
            <a:bodyPr/>
            <a:lstStyle/>
            <a:p>
              <a:endParaRPr lang="el-GR"/>
            </a:p>
          </p:txBody>
        </p:sp>
        <p:sp>
          <p:nvSpPr>
            <p:cNvPr id="1329" name="Line 1324"/>
            <p:cNvSpPr>
              <a:spLocks noChangeShapeType="1"/>
            </p:cNvSpPr>
            <p:nvPr/>
          </p:nvSpPr>
          <p:spPr bwMode="auto">
            <a:xfrm flipV="1">
              <a:off x="4438" y="3234"/>
              <a:ext cx="1" cy="44"/>
            </a:xfrm>
            <a:prstGeom prst="line">
              <a:avLst/>
            </a:prstGeom>
            <a:noFill/>
            <a:ln w="12700">
              <a:solidFill>
                <a:schemeClr val="tx2"/>
              </a:solidFill>
              <a:round/>
              <a:headEnd/>
              <a:tailEnd/>
            </a:ln>
          </p:spPr>
          <p:txBody>
            <a:bodyPr/>
            <a:lstStyle/>
            <a:p>
              <a:endParaRPr lang="el-GR"/>
            </a:p>
          </p:txBody>
        </p:sp>
        <p:sp>
          <p:nvSpPr>
            <p:cNvPr id="1330" name="Line 1325"/>
            <p:cNvSpPr>
              <a:spLocks noChangeShapeType="1"/>
            </p:cNvSpPr>
            <p:nvPr/>
          </p:nvSpPr>
          <p:spPr bwMode="auto">
            <a:xfrm flipV="1">
              <a:off x="4524" y="3234"/>
              <a:ext cx="1" cy="44"/>
            </a:xfrm>
            <a:prstGeom prst="line">
              <a:avLst/>
            </a:prstGeom>
            <a:noFill/>
            <a:ln w="12700">
              <a:solidFill>
                <a:schemeClr val="tx2"/>
              </a:solidFill>
              <a:round/>
              <a:headEnd/>
              <a:tailEnd/>
            </a:ln>
          </p:spPr>
          <p:txBody>
            <a:bodyPr/>
            <a:lstStyle/>
            <a:p>
              <a:endParaRPr lang="el-GR"/>
            </a:p>
          </p:txBody>
        </p:sp>
        <p:sp>
          <p:nvSpPr>
            <p:cNvPr id="1331" name="Line 1326"/>
            <p:cNvSpPr>
              <a:spLocks noChangeShapeType="1"/>
            </p:cNvSpPr>
            <p:nvPr/>
          </p:nvSpPr>
          <p:spPr bwMode="auto">
            <a:xfrm flipV="1">
              <a:off x="4584" y="3234"/>
              <a:ext cx="1" cy="44"/>
            </a:xfrm>
            <a:prstGeom prst="line">
              <a:avLst/>
            </a:prstGeom>
            <a:noFill/>
            <a:ln w="12700">
              <a:solidFill>
                <a:schemeClr val="tx2"/>
              </a:solidFill>
              <a:round/>
              <a:headEnd/>
              <a:tailEnd/>
            </a:ln>
          </p:spPr>
          <p:txBody>
            <a:bodyPr/>
            <a:lstStyle/>
            <a:p>
              <a:endParaRPr lang="el-GR"/>
            </a:p>
          </p:txBody>
        </p:sp>
        <p:sp>
          <p:nvSpPr>
            <p:cNvPr id="1332" name="Line 1327"/>
            <p:cNvSpPr>
              <a:spLocks noChangeShapeType="1"/>
            </p:cNvSpPr>
            <p:nvPr/>
          </p:nvSpPr>
          <p:spPr bwMode="auto">
            <a:xfrm flipV="1">
              <a:off x="4638" y="3234"/>
              <a:ext cx="1" cy="44"/>
            </a:xfrm>
            <a:prstGeom prst="line">
              <a:avLst/>
            </a:prstGeom>
            <a:noFill/>
            <a:ln w="12700">
              <a:solidFill>
                <a:schemeClr val="tx2"/>
              </a:solidFill>
              <a:round/>
              <a:headEnd/>
              <a:tailEnd/>
            </a:ln>
          </p:spPr>
          <p:txBody>
            <a:bodyPr/>
            <a:lstStyle/>
            <a:p>
              <a:endParaRPr lang="el-GR"/>
            </a:p>
          </p:txBody>
        </p:sp>
        <p:sp>
          <p:nvSpPr>
            <p:cNvPr id="1333" name="Line 1328"/>
            <p:cNvSpPr>
              <a:spLocks noChangeShapeType="1"/>
            </p:cNvSpPr>
            <p:nvPr/>
          </p:nvSpPr>
          <p:spPr bwMode="auto">
            <a:xfrm flipV="1">
              <a:off x="4684" y="3234"/>
              <a:ext cx="1" cy="44"/>
            </a:xfrm>
            <a:prstGeom prst="line">
              <a:avLst/>
            </a:prstGeom>
            <a:noFill/>
            <a:ln w="12700">
              <a:solidFill>
                <a:schemeClr val="tx2"/>
              </a:solidFill>
              <a:round/>
              <a:headEnd/>
              <a:tailEnd/>
            </a:ln>
          </p:spPr>
          <p:txBody>
            <a:bodyPr/>
            <a:lstStyle/>
            <a:p>
              <a:endParaRPr lang="el-GR"/>
            </a:p>
          </p:txBody>
        </p:sp>
        <p:sp>
          <p:nvSpPr>
            <p:cNvPr id="1334" name="Line 1329"/>
            <p:cNvSpPr>
              <a:spLocks noChangeShapeType="1"/>
            </p:cNvSpPr>
            <p:nvPr/>
          </p:nvSpPr>
          <p:spPr bwMode="auto">
            <a:xfrm flipV="1">
              <a:off x="4724" y="3234"/>
              <a:ext cx="1" cy="44"/>
            </a:xfrm>
            <a:prstGeom prst="line">
              <a:avLst/>
            </a:prstGeom>
            <a:noFill/>
            <a:ln w="12700">
              <a:solidFill>
                <a:schemeClr val="tx2"/>
              </a:solidFill>
              <a:round/>
              <a:headEnd/>
              <a:tailEnd/>
            </a:ln>
          </p:spPr>
          <p:txBody>
            <a:bodyPr/>
            <a:lstStyle/>
            <a:p>
              <a:endParaRPr lang="el-GR"/>
            </a:p>
          </p:txBody>
        </p:sp>
        <p:sp>
          <p:nvSpPr>
            <p:cNvPr id="1335" name="Line 1330"/>
            <p:cNvSpPr>
              <a:spLocks noChangeShapeType="1"/>
            </p:cNvSpPr>
            <p:nvPr/>
          </p:nvSpPr>
          <p:spPr bwMode="auto">
            <a:xfrm flipV="1">
              <a:off x="4758" y="3234"/>
              <a:ext cx="1" cy="44"/>
            </a:xfrm>
            <a:prstGeom prst="line">
              <a:avLst/>
            </a:prstGeom>
            <a:noFill/>
            <a:ln w="12700">
              <a:solidFill>
                <a:schemeClr val="tx2"/>
              </a:solidFill>
              <a:round/>
              <a:headEnd/>
              <a:tailEnd/>
            </a:ln>
          </p:spPr>
          <p:txBody>
            <a:bodyPr/>
            <a:lstStyle/>
            <a:p>
              <a:endParaRPr lang="el-GR"/>
            </a:p>
          </p:txBody>
        </p:sp>
        <p:sp>
          <p:nvSpPr>
            <p:cNvPr id="1336" name="Line 1331"/>
            <p:cNvSpPr>
              <a:spLocks noChangeShapeType="1"/>
            </p:cNvSpPr>
            <p:nvPr/>
          </p:nvSpPr>
          <p:spPr bwMode="auto">
            <a:xfrm flipV="1">
              <a:off x="4784" y="3234"/>
              <a:ext cx="1" cy="44"/>
            </a:xfrm>
            <a:prstGeom prst="line">
              <a:avLst/>
            </a:prstGeom>
            <a:noFill/>
            <a:ln w="12700">
              <a:solidFill>
                <a:schemeClr val="tx2"/>
              </a:solidFill>
              <a:round/>
              <a:headEnd/>
              <a:tailEnd/>
            </a:ln>
          </p:spPr>
          <p:txBody>
            <a:bodyPr/>
            <a:lstStyle/>
            <a:p>
              <a:endParaRPr lang="el-GR"/>
            </a:p>
          </p:txBody>
        </p:sp>
        <p:sp>
          <p:nvSpPr>
            <p:cNvPr id="1337" name="Line 1332"/>
            <p:cNvSpPr>
              <a:spLocks noChangeShapeType="1"/>
            </p:cNvSpPr>
            <p:nvPr/>
          </p:nvSpPr>
          <p:spPr bwMode="auto">
            <a:xfrm flipV="1">
              <a:off x="4982" y="3234"/>
              <a:ext cx="1" cy="44"/>
            </a:xfrm>
            <a:prstGeom prst="line">
              <a:avLst/>
            </a:prstGeom>
            <a:noFill/>
            <a:ln w="12700">
              <a:solidFill>
                <a:schemeClr val="tx2"/>
              </a:solidFill>
              <a:round/>
              <a:headEnd/>
              <a:tailEnd/>
            </a:ln>
          </p:spPr>
          <p:txBody>
            <a:bodyPr/>
            <a:lstStyle/>
            <a:p>
              <a:endParaRPr lang="el-GR"/>
            </a:p>
          </p:txBody>
        </p:sp>
        <p:sp>
          <p:nvSpPr>
            <p:cNvPr id="1338" name="Line 1333"/>
            <p:cNvSpPr>
              <a:spLocks noChangeShapeType="1"/>
            </p:cNvSpPr>
            <p:nvPr/>
          </p:nvSpPr>
          <p:spPr bwMode="auto">
            <a:xfrm flipV="1">
              <a:off x="5102" y="3234"/>
              <a:ext cx="1" cy="44"/>
            </a:xfrm>
            <a:prstGeom prst="line">
              <a:avLst/>
            </a:prstGeom>
            <a:noFill/>
            <a:ln w="12700">
              <a:solidFill>
                <a:schemeClr val="tx2"/>
              </a:solidFill>
              <a:round/>
              <a:headEnd/>
              <a:tailEnd/>
            </a:ln>
          </p:spPr>
          <p:txBody>
            <a:bodyPr/>
            <a:lstStyle/>
            <a:p>
              <a:endParaRPr lang="el-GR"/>
            </a:p>
          </p:txBody>
        </p:sp>
        <p:sp>
          <p:nvSpPr>
            <p:cNvPr id="1339" name="Line 1334"/>
            <p:cNvSpPr>
              <a:spLocks noChangeShapeType="1"/>
            </p:cNvSpPr>
            <p:nvPr/>
          </p:nvSpPr>
          <p:spPr bwMode="auto">
            <a:xfrm flipV="1">
              <a:off x="5182" y="3234"/>
              <a:ext cx="1" cy="44"/>
            </a:xfrm>
            <a:prstGeom prst="line">
              <a:avLst/>
            </a:prstGeom>
            <a:noFill/>
            <a:ln w="12700">
              <a:solidFill>
                <a:schemeClr val="tx2"/>
              </a:solidFill>
              <a:round/>
              <a:headEnd/>
              <a:tailEnd/>
            </a:ln>
          </p:spPr>
          <p:txBody>
            <a:bodyPr/>
            <a:lstStyle/>
            <a:p>
              <a:endParaRPr lang="el-GR"/>
            </a:p>
          </p:txBody>
        </p:sp>
        <p:sp>
          <p:nvSpPr>
            <p:cNvPr id="1340" name="Line 1335"/>
            <p:cNvSpPr>
              <a:spLocks noChangeShapeType="1"/>
            </p:cNvSpPr>
            <p:nvPr/>
          </p:nvSpPr>
          <p:spPr bwMode="auto">
            <a:xfrm flipV="1">
              <a:off x="5248" y="3234"/>
              <a:ext cx="1" cy="44"/>
            </a:xfrm>
            <a:prstGeom prst="line">
              <a:avLst/>
            </a:prstGeom>
            <a:noFill/>
            <a:ln w="12700">
              <a:solidFill>
                <a:schemeClr val="tx2"/>
              </a:solidFill>
              <a:round/>
              <a:headEnd/>
              <a:tailEnd/>
            </a:ln>
          </p:spPr>
          <p:txBody>
            <a:bodyPr/>
            <a:lstStyle/>
            <a:p>
              <a:endParaRPr lang="el-GR"/>
            </a:p>
          </p:txBody>
        </p:sp>
        <p:sp>
          <p:nvSpPr>
            <p:cNvPr id="1341" name="Line 1336"/>
            <p:cNvSpPr>
              <a:spLocks noChangeShapeType="1"/>
            </p:cNvSpPr>
            <p:nvPr/>
          </p:nvSpPr>
          <p:spPr bwMode="auto">
            <a:xfrm flipV="1">
              <a:off x="5302" y="3234"/>
              <a:ext cx="1" cy="44"/>
            </a:xfrm>
            <a:prstGeom prst="line">
              <a:avLst/>
            </a:prstGeom>
            <a:noFill/>
            <a:ln w="12700">
              <a:solidFill>
                <a:schemeClr val="tx2"/>
              </a:solidFill>
              <a:round/>
              <a:headEnd/>
              <a:tailEnd/>
            </a:ln>
          </p:spPr>
          <p:txBody>
            <a:bodyPr/>
            <a:lstStyle/>
            <a:p>
              <a:endParaRPr lang="el-GR"/>
            </a:p>
          </p:txBody>
        </p:sp>
        <p:sp>
          <p:nvSpPr>
            <p:cNvPr id="1342" name="Line 1337"/>
            <p:cNvSpPr>
              <a:spLocks noChangeShapeType="1"/>
            </p:cNvSpPr>
            <p:nvPr/>
          </p:nvSpPr>
          <p:spPr bwMode="auto">
            <a:xfrm flipV="1">
              <a:off x="5348" y="3234"/>
              <a:ext cx="1" cy="44"/>
            </a:xfrm>
            <a:prstGeom prst="line">
              <a:avLst/>
            </a:prstGeom>
            <a:noFill/>
            <a:ln w="12700">
              <a:solidFill>
                <a:schemeClr val="tx2"/>
              </a:solidFill>
              <a:round/>
              <a:headEnd/>
              <a:tailEnd/>
            </a:ln>
          </p:spPr>
          <p:txBody>
            <a:bodyPr/>
            <a:lstStyle/>
            <a:p>
              <a:endParaRPr lang="el-GR"/>
            </a:p>
          </p:txBody>
        </p:sp>
        <p:sp>
          <p:nvSpPr>
            <p:cNvPr id="1343" name="Line 1338"/>
            <p:cNvSpPr>
              <a:spLocks noChangeShapeType="1"/>
            </p:cNvSpPr>
            <p:nvPr/>
          </p:nvSpPr>
          <p:spPr bwMode="auto">
            <a:xfrm flipV="1">
              <a:off x="5382" y="3234"/>
              <a:ext cx="1" cy="44"/>
            </a:xfrm>
            <a:prstGeom prst="line">
              <a:avLst/>
            </a:prstGeom>
            <a:noFill/>
            <a:ln w="12700">
              <a:solidFill>
                <a:schemeClr val="tx2"/>
              </a:solidFill>
              <a:round/>
              <a:headEnd/>
              <a:tailEnd/>
            </a:ln>
          </p:spPr>
          <p:txBody>
            <a:bodyPr/>
            <a:lstStyle/>
            <a:p>
              <a:endParaRPr lang="el-GR"/>
            </a:p>
          </p:txBody>
        </p:sp>
        <p:sp>
          <p:nvSpPr>
            <p:cNvPr id="1344" name="Line 1339"/>
            <p:cNvSpPr>
              <a:spLocks noChangeShapeType="1"/>
            </p:cNvSpPr>
            <p:nvPr/>
          </p:nvSpPr>
          <p:spPr bwMode="auto">
            <a:xfrm flipV="1">
              <a:off x="5414" y="3234"/>
              <a:ext cx="1" cy="44"/>
            </a:xfrm>
            <a:prstGeom prst="line">
              <a:avLst/>
            </a:prstGeom>
            <a:noFill/>
            <a:ln w="12700">
              <a:solidFill>
                <a:schemeClr val="tx2"/>
              </a:solidFill>
              <a:round/>
              <a:headEnd/>
              <a:tailEnd/>
            </a:ln>
          </p:spPr>
          <p:txBody>
            <a:bodyPr/>
            <a:lstStyle/>
            <a:p>
              <a:endParaRPr lang="el-GR"/>
            </a:p>
          </p:txBody>
        </p:sp>
        <p:sp>
          <p:nvSpPr>
            <p:cNvPr id="1345" name="Line 1340"/>
            <p:cNvSpPr>
              <a:spLocks noChangeShapeType="1"/>
            </p:cNvSpPr>
            <p:nvPr/>
          </p:nvSpPr>
          <p:spPr bwMode="auto">
            <a:xfrm flipV="1">
              <a:off x="5448" y="3234"/>
              <a:ext cx="1" cy="44"/>
            </a:xfrm>
            <a:prstGeom prst="line">
              <a:avLst/>
            </a:prstGeom>
            <a:noFill/>
            <a:ln w="12700">
              <a:solidFill>
                <a:schemeClr val="tx2"/>
              </a:solidFill>
              <a:round/>
              <a:headEnd/>
              <a:tailEnd/>
            </a:ln>
          </p:spPr>
          <p:txBody>
            <a:bodyPr/>
            <a:lstStyle/>
            <a:p>
              <a:endParaRPr lang="el-GR"/>
            </a:p>
          </p:txBody>
        </p:sp>
        <p:sp>
          <p:nvSpPr>
            <p:cNvPr id="1346" name="Line 1341"/>
            <p:cNvSpPr>
              <a:spLocks noChangeShapeType="1"/>
            </p:cNvSpPr>
            <p:nvPr/>
          </p:nvSpPr>
          <p:spPr bwMode="auto">
            <a:xfrm flipV="1">
              <a:off x="3462" y="3174"/>
              <a:ext cx="1" cy="120"/>
            </a:xfrm>
            <a:prstGeom prst="line">
              <a:avLst/>
            </a:prstGeom>
            <a:noFill/>
            <a:ln w="12700">
              <a:solidFill>
                <a:schemeClr val="tx2"/>
              </a:solidFill>
              <a:round/>
              <a:headEnd/>
              <a:tailEnd/>
            </a:ln>
          </p:spPr>
          <p:txBody>
            <a:bodyPr/>
            <a:lstStyle/>
            <a:p>
              <a:endParaRPr lang="el-GR"/>
            </a:p>
          </p:txBody>
        </p:sp>
        <p:sp>
          <p:nvSpPr>
            <p:cNvPr id="1347" name="Line 1342"/>
            <p:cNvSpPr>
              <a:spLocks noChangeShapeType="1"/>
            </p:cNvSpPr>
            <p:nvPr/>
          </p:nvSpPr>
          <p:spPr bwMode="auto">
            <a:xfrm flipV="1">
              <a:off x="4126" y="3174"/>
              <a:ext cx="1" cy="120"/>
            </a:xfrm>
            <a:prstGeom prst="line">
              <a:avLst/>
            </a:prstGeom>
            <a:noFill/>
            <a:ln w="12700">
              <a:solidFill>
                <a:schemeClr val="tx2"/>
              </a:solidFill>
              <a:round/>
              <a:headEnd/>
              <a:tailEnd/>
            </a:ln>
          </p:spPr>
          <p:txBody>
            <a:bodyPr/>
            <a:lstStyle/>
            <a:p>
              <a:endParaRPr lang="el-GR"/>
            </a:p>
          </p:txBody>
        </p:sp>
        <p:sp>
          <p:nvSpPr>
            <p:cNvPr id="1348" name="Line 1343"/>
            <p:cNvSpPr>
              <a:spLocks noChangeShapeType="1"/>
            </p:cNvSpPr>
            <p:nvPr/>
          </p:nvSpPr>
          <p:spPr bwMode="auto">
            <a:xfrm flipV="1">
              <a:off x="4784" y="3174"/>
              <a:ext cx="1" cy="120"/>
            </a:xfrm>
            <a:prstGeom prst="line">
              <a:avLst/>
            </a:prstGeom>
            <a:noFill/>
            <a:ln w="12700">
              <a:solidFill>
                <a:schemeClr val="tx2"/>
              </a:solidFill>
              <a:round/>
              <a:headEnd/>
              <a:tailEnd/>
            </a:ln>
          </p:spPr>
          <p:txBody>
            <a:bodyPr/>
            <a:lstStyle/>
            <a:p>
              <a:endParaRPr lang="el-GR"/>
            </a:p>
          </p:txBody>
        </p:sp>
        <p:sp>
          <p:nvSpPr>
            <p:cNvPr id="1349" name="Line 1344"/>
            <p:cNvSpPr>
              <a:spLocks noChangeShapeType="1"/>
            </p:cNvSpPr>
            <p:nvPr/>
          </p:nvSpPr>
          <p:spPr bwMode="auto">
            <a:xfrm flipV="1">
              <a:off x="5448" y="3174"/>
              <a:ext cx="1" cy="120"/>
            </a:xfrm>
            <a:prstGeom prst="line">
              <a:avLst/>
            </a:prstGeom>
            <a:noFill/>
            <a:ln w="12700">
              <a:solidFill>
                <a:schemeClr val="tx2"/>
              </a:solidFill>
              <a:round/>
              <a:headEnd/>
              <a:tailEnd/>
            </a:ln>
          </p:spPr>
          <p:txBody>
            <a:bodyPr/>
            <a:lstStyle/>
            <a:p>
              <a:endParaRPr lang="el-GR"/>
            </a:p>
          </p:txBody>
        </p:sp>
        <p:sp>
          <p:nvSpPr>
            <p:cNvPr id="1350" name="Freeform 1345"/>
            <p:cNvSpPr>
              <a:spLocks/>
            </p:cNvSpPr>
            <p:nvPr/>
          </p:nvSpPr>
          <p:spPr bwMode="auto">
            <a:xfrm>
              <a:off x="3576" y="1450"/>
              <a:ext cx="1348" cy="494"/>
            </a:xfrm>
            <a:custGeom>
              <a:avLst/>
              <a:gdLst/>
              <a:ahLst/>
              <a:cxnLst>
                <a:cxn ang="0">
                  <a:pos x="0" y="0"/>
                </a:cxn>
                <a:cxn ang="0">
                  <a:pos x="258" y="96"/>
                </a:cxn>
                <a:cxn ang="0">
                  <a:pos x="450" y="164"/>
                </a:cxn>
                <a:cxn ang="0">
                  <a:pos x="630" y="232"/>
                </a:cxn>
                <a:cxn ang="0">
                  <a:pos x="790" y="292"/>
                </a:cxn>
                <a:cxn ang="0">
                  <a:pos x="1002" y="366"/>
                </a:cxn>
                <a:cxn ang="0">
                  <a:pos x="1348" y="494"/>
                </a:cxn>
              </a:cxnLst>
              <a:rect l="0" t="0" r="r" b="b"/>
              <a:pathLst>
                <a:path w="1348" h="494">
                  <a:moveTo>
                    <a:pt x="0" y="0"/>
                  </a:moveTo>
                  <a:lnTo>
                    <a:pt x="258" y="96"/>
                  </a:lnTo>
                  <a:lnTo>
                    <a:pt x="450" y="164"/>
                  </a:lnTo>
                  <a:lnTo>
                    <a:pt x="630" y="232"/>
                  </a:lnTo>
                  <a:lnTo>
                    <a:pt x="790" y="292"/>
                  </a:lnTo>
                  <a:lnTo>
                    <a:pt x="1002" y="366"/>
                  </a:lnTo>
                  <a:lnTo>
                    <a:pt x="1348" y="494"/>
                  </a:lnTo>
                </a:path>
              </a:pathLst>
            </a:custGeom>
            <a:noFill/>
            <a:ln w="12700">
              <a:solidFill>
                <a:schemeClr val="tx2"/>
              </a:solidFill>
              <a:prstDash val="solid"/>
              <a:round/>
              <a:headEnd/>
              <a:tailEnd/>
            </a:ln>
          </p:spPr>
          <p:txBody>
            <a:bodyPr/>
            <a:lstStyle/>
            <a:p>
              <a:endParaRPr lang="el-GR"/>
            </a:p>
          </p:txBody>
        </p:sp>
        <p:sp>
          <p:nvSpPr>
            <p:cNvPr id="1351" name="Freeform 1346"/>
            <p:cNvSpPr>
              <a:spLocks/>
            </p:cNvSpPr>
            <p:nvPr/>
          </p:nvSpPr>
          <p:spPr bwMode="auto">
            <a:xfrm>
              <a:off x="3576" y="1916"/>
              <a:ext cx="258" cy="140"/>
            </a:xfrm>
            <a:custGeom>
              <a:avLst/>
              <a:gdLst/>
              <a:ahLst/>
              <a:cxnLst>
                <a:cxn ang="0">
                  <a:pos x="0" y="0"/>
                </a:cxn>
                <a:cxn ang="0">
                  <a:pos x="132" y="74"/>
                </a:cxn>
                <a:cxn ang="0">
                  <a:pos x="198" y="110"/>
                </a:cxn>
                <a:cxn ang="0">
                  <a:pos x="258" y="140"/>
                </a:cxn>
              </a:cxnLst>
              <a:rect l="0" t="0" r="r" b="b"/>
              <a:pathLst>
                <a:path w="258" h="140">
                  <a:moveTo>
                    <a:pt x="0" y="0"/>
                  </a:moveTo>
                  <a:lnTo>
                    <a:pt x="132" y="74"/>
                  </a:lnTo>
                  <a:lnTo>
                    <a:pt x="198" y="110"/>
                  </a:lnTo>
                  <a:lnTo>
                    <a:pt x="258" y="140"/>
                  </a:lnTo>
                </a:path>
              </a:pathLst>
            </a:custGeom>
            <a:noFill/>
            <a:ln w="12700">
              <a:solidFill>
                <a:schemeClr val="tx2"/>
              </a:solidFill>
              <a:prstDash val="solid"/>
              <a:round/>
              <a:headEnd/>
              <a:tailEnd/>
            </a:ln>
          </p:spPr>
          <p:txBody>
            <a:bodyPr/>
            <a:lstStyle/>
            <a:p>
              <a:endParaRPr lang="el-GR"/>
            </a:p>
          </p:txBody>
        </p:sp>
        <p:sp>
          <p:nvSpPr>
            <p:cNvPr id="1352" name="Freeform 1347"/>
            <p:cNvSpPr>
              <a:spLocks/>
            </p:cNvSpPr>
            <p:nvPr/>
          </p:nvSpPr>
          <p:spPr bwMode="auto">
            <a:xfrm>
              <a:off x="3834" y="2058"/>
              <a:ext cx="192" cy="66"/>
            </a:xfrm>
            <a:custGeom>
              <a:avLst/>
              <a:gdLst/>
              <a:ahLst/>
              <a:cxnLst>
                <a:cxn ang="0">
                  <a:pos x="0" y="0"/>
                </a:cxn>
                <a:cxn ang="0">
                  <a:pos x="54" y="22"/>
                </a:cxn>
                <a:cxn ang="0">
                  <a:pos x="100" y="36"/>
                </a:cxn>
                <a:cxn ang="0">
                  <a:pos x="192" y="66"/>
                </a:cxn>
              </a:cxnLst>
              <a:rect l="0" t="0" r="r" b="b"/>
              <a:pathLst>
                <a:path w="192" h="66">
                  <a:moveTo>
                    <a:pt x="0" y="0"/>
                  </a:moveTo>
                  <a:lnTo>
                    <a:pt x="54" y="22"/>
                  </a:lnTo>
                  <a:lnTo>
                    <a:pt x="100" y="36"/>
                  </a:lnTo>
                  <a:lnTo>
                    <a:pt x="192" y="66"/>
                  </a:lnTo>
                </a:path>
              </a:pathLst>
            </a:custGeom>
            <a:noFill/>
            <a:ln w="12700">
              <a:solidFill>
                <a:schemeClr val="tx2"/>
              </a:solidFill>
              <a:prstDash val="solid"/>
              <a:round/>
              <a:headEnd/>
              <a:tailEnd/>
            </a:ln>
          </p:spPr>
          <p:txBody>
            <a:bodyPr/>
            <a:lstStyle/>
            <a:p>
              <a:endParaRPr lang="el-GR"/>
            </a:p>
          </p:txBody>
        </p:sp>
        <p:sp>
          <p:nvSpPr>
            <p:cNvPr id="1353" name="Freeform 1348"/>
            <p:cNvSpPr>
              <a:spLocks/>
            </p:cNvSpPr>
            <p:nvPr/>
          </p:nvSpPr>
          <p:spPr bwMode="auto">
            <a:xfrm>
              <a:off x="4026" y="2124"/>
              <a:ext cx="180" cy="68"/>
            </a:xfrm>
            <a:custGeom>
              <a:avLst/>
              <a:gdLst/>
              <a:ahLst/>
              <a:cxnLst>
                <a:cxn ang="0">
                  <a:pos x="0" y="0"/>
                </a:cxn>
                <a:cxn ang="0">
                  <a:pos x="46" y="14"/>
                </a:cxn>
                <a:cxn ang="0">
                  <a:pos x="94" y="22"/>
                </a:cxn>
                <a:cxn ang="0">
                  <a:pos x="140" y="38"/>
                </a:cxn>
                <a:cxn ang="0">
                  <a:pos x="160" y="44"/>
                </a:cxn>
                <a:cxn ang="0">
                  <a:pos x="180" y="68"/>
                </a:cxn>
              </a:cxnLst>
              <a:rect l="0" t="0" r="r" b="b"/>
              <a:pathLst>
                <a:path w="180" h="68">
                  <a:moveTo>
                    <a:pt x="0" y="0"/>
                  </a:moveTo>
                  <a:lnTo>
                    <a:pt x="46" y="14"/>
                  </a:lnTo>
                  <a:lnTo>
                    <a:pt x="94" y="22"/>
                  </a:lnTo>
                  <a:lnTo>
                    <a:pt x="140" y="38"/>
                  </a:lnTo>
                  <a:lnTo>
                    <a:pt x="160" y="44"/>
                  </a:lnTo>
                  <a:lnTo>
                    <a:pt x="180" y="68"/>
                  </a:lnTo>
                </a:path>
              </a:pathLst>
            </a:custGeom>
            <a:noFill/>
            <a:ln w="12700">
              <a:solidFill>
                <a:schemeClr val="tx2"/>
              </a:solidFill>
              <a:prstDash val="solid"/>
              <a:round/>
              <a:headEnd/>
              <a:tailEnd/>
            </a:ln>
          </p:spPr>
          <p:txBody>
            <a:bodyPr/>
            <a:lstStyle/>
            <a:p>
              <a:endParaRPr lang="el-GR"/>
            </a:p>
          </p:txBody>
        </p:sp>
        <p:sp>
          <p:nvSpPr>
            <p:cNvPr id="1354" name="Freeform 1349"/>
            <p:cNvSpPr>
              <a:spLocks/>
            </p:cNvSpPr>
            <p:nvPr/>
          </p:nvSpPr>
          <p:spPr bwMode="auto">
            <a:xfrm>
              <a:off x="4206" y="2192"/>
              <a:ext cx="160" cy="284"/>
            </a:xfrm>
            <a:custGeom>
              <a:avLst/>
              <a:gdLst/>
              <a:ahLst/>
              <a:cxnLst>
                <a:cxn ang="0">
                  <a:pos x="0" y="0"/>
                </a:cxn>
                <a:cxn ang="0">
                  <a:pos x="40" y="44"/>
                </a:cxn>
                <a:cxn ang="0">
                  <a:pos x="80" y="104"/>
                </a:cxn>
                <a:cxn ang="0">
                  <a:pos x="100" y="142"/>
                </a:cxn>
                <a:cxn ang="0">
                  <a:pos x="120" y="180"/>
                </a:cxn>
                <a:cxn ang="0">
                  <a:pos x="138" y="232"/>
                </a:cxn>
                <a:cxn ang="0">
                  <a:pos x="160" y="284"/>
                </a:cxn>
              </a:cxnLst>
              <a:rect l="0" t="0" r="r" b="b"/>
              <a:pathLst>
                <a:path w="160" h="284">
                  <a:moveTo>
                    <a:pt x="0" y="0"/>
                  </a:moveTo>
                  <a:lnTo>
                    <a:pt x="40" y="44"/>
                  </a:lnTo>
                  <a:lnTo>
                    <a:pt x="80" y="104"/>
                  </a:lnTo>
                  <a:lnTo>
                    <a:pt x="100" y="142"/>
                  </a:lnTo>
                  <a:lnTo>
                    <a:pt x="120" y="180"/>
                  </a:lnTo>
                  <a:lnTo>
                    <a:pt x="138" y="232"/>
                  </a:lnTo>
                  <a:lnTo>
                    <a:pt x="160" y="284"/>
                  </a:lnTo>
                </a:path>
              </a:pathLst>
            </a:custGeom>
            <a:noFill/>
            <a:ln w="12700">
              <a:solidFill>
                <a:schemeClr val="tx2"/>
              </a:solidFill>
              <a:prstDash val="solid"/>
              <a:round/>
              <a:headEnd/>
              <a:tailEnd/>
            </a:ln>
          </p:spPr>
          <p:txBody>
            <a:bodyPr/>
            <a:lstStyle/>
            <a:p>
              <a:endParaRPr lang="el-GR"/>
            </a:p>
          </p:txBody>
        </p:sp>
        <p:sp>
          <p:nvSpPr>
            <p:cNvPr id="1355" name="Freeform 1350"/>
            <p:cNvSpPr>
              <a:spLocks/>
            </p:cNvSpPr>
            <p:nvPr/>
          </p:nvSpPr>
          <p:spPr bwMode="auto">
            <a:xfrm>
              <a:off x="4366" y="2478"/>
              <a:ext cx="212" cy="748"/>
            </a:xfrm>
            <a:custGeom>
              <a:avLst/>
              <a:gdLst/>
              <a:ahLst/>
              <a:cxnLst>
                <a:cxn ang="0">
                  <a:pos x="0" y="0"/>
                </a:cxn>
                <a:cxn ang="0">
                  <a:pos x="26" y="74"/>
                </a:cxn>
                <a:cxn ang="0">
                  <a:pos x="46" y="156"/>
                </a:cxn>
                <a:cxn ang="0">
                  <a:pos x="72" y="246"/>
                </a:cxn>
                <a:cxn ang="0">
                  <a:pos x="98" y="344"/>
                </a:cxn>
                <a:cxn ang="0">
                  <a:pos x="158" y="554"/>
                </a:cxn>
                <a:cxn ang="0">
                  <a:pos x="184" y="652"/>
                </a:cxn>
                <a:cxn ang="0">
                  <a:pos x="212" y="748"/>
                </a:cxn>
              </a:cxnLst>
              <a:rect l="0" t="0" r="r" b="b"/>
              <a:pathLst>
                <a:path w="212" h="748">
                  <a:moveTo>
                    <a:pt x="0" y="0"/>
                  </a:moveTo>
                  <a:lnTo>
                    <a:pt x="26" y="74"/>
                  </a:lnTo>
                  <a:lnTo>
                    <a:pt x="46" y="156"/>
                  </a:lnTo>
                  <a:lnTo>
                    <a:pt x="72" y="246"/>
                  </a:lnTo>
                  <a:lnTo>
                    <a:pt x="98" y="344"/>
                  </a:lnTo>
                  <a:lnTo>
                    <a:pt x="158" y="554"/>
                  </a:lnTo>
                  <a:lnTo>
                    <a:pt x="184" y="652"/>
                  </a:lnTo>
                  <a:lnTo>
                    <a:pt x="212" y="748"/>
                  </a:lnTo>
                </a:path>
              </a:pathLst>
            </a:custGeom>
            <a:noFill/>
            <a:ln w="12700">
              <a:solidFill>
                <a:schemeClr val="tx2"/>
              </a:solidFill>
              <a:prstDash val="solid"/>
              <a:round/>
              <a:headEnd/>
              <a:tailEnd/>
            </a:ln>
          </p:spPr>
          <p:txBody>
            <a:bodyPr/>
            <a:lstStyle/>
            <a:p>
              <a:endParaRPr lang="el-GR"/>
            </a:p>
          </p:txBody>
        </p:sp>
        <p:sp>
          <p:nvSpPr>
            <p:cNvPr id="1356" name="Line 1351"/>
            <p:cNvSpPr>
              <a:spLocks noChangeShapeType="1"/>
            </p:cNvSpPr>
            <p:nvPr/>
          </p:nvSpPr>
          <p:spPr bwMode="auto">
            <a:xfrm flipV="1">
              <a:off x="3576" y="1908"/>
              <a:ext cx="1" cy="6"/>
            </a:xfrm>
            <a:prstGeom prst="line">
              <a:avLst/>
            </a:prstGeom>
            <a:noFill/>
            <a:ln w="12700">
              <a:solidFill>
                <a:schemeClr val="tx2"/>
              </a:solidFill>
              <a:round/>
              <a:headEnd/>
              <a:tailEnd/>
            </a:ln>
          </p:spPr>
          <p:txBody>
            <a:bodyPr/>
            <a:lstStyle/>
            <a:p>
              <a:endParaRPr lang="el-GR"/>
            </a:p>
          </p:txBody>
        </p:sp>
        <p:sp>
          <p:nvSpPr>
            <p:cNvPr id="1357" name="Line 1352"/>
            <p:cNvSpPr>
              <a:spLocks noChangeShapeType="1"/>
            </p:cNvSpPr>
            <p:nvPr/>
          </p:nvSpPr>
          <p:spPr bwMode="auto">
            <a:xfrm>
              <a:off x="3556" y="1908"/>
              <a:ext cx="46" cy="1"/>
            </a:xfrm>
            <a:prstGeom prst="line">
              <a:avLst/>
            </a:prstGeom>
            <a:noFill/>
            <a:ln w="12700">
              <a:solidFill>
                <a:schemeClr val="tx2"/>
              </a:solidFill>
              <a:round/>
              <a:headEnd/>
              <a:tailEnd/>
            </a:ln>
          </p:spPr>
          <p:txBody>
            <a:bodyPr/>
            <a:lstStyle/>
            <a:p>
              <a:endParaRPr lang="el-GR"/>
            </a:p>
          </p:txBody>
        </p:sp>
        <p:sp>
          <p:nvSpPr>
            <p:cNvPr id="1358" name="Line 1353"/>
            <p:cNvSpPr>
              <a:spLocks noChangeShapeType="1"/>
            </p:cNvSpPr>
            <p:nvPr/>
          </p:nvSpPr>
          <p:spPr bwMode="auto">
            <a:xfrm flipV="1">
              <a:off x="3834" y="2042"/>
              <a:ext cx="1" cy="14"/>
            </a:xfrm>
            <a:prstGeom prst="line">
              <a:avLst/>
            </a:prstGeom>
            <a:noFill/>
            <a:ln w="12700">
              <a:solidFill>
                <a:schemeClr val="tx2"/>
              </a:solidFill>
              <a:round/>
              <a:headEnd/>
              <a:tailEnd/>
            </a:ln>
          </p:spPr>
          <p:txBody>
            <a:bodyPr/>
            <a:lstStyle/>
            <a:p>
              <a:endParaRPr lang="el-GR"/>
            </a:p>
          </p:txBody>
        </p:sp>
        <p:sp>
          <p:nvSpPr>
            <p:cNvPr id="1359" name="Line 1354"/>
            <p:cNvSpPr>
              <a:spLocks noChangeShapeType="1"/>
            </p:cNvSpPr>
            <p:nvPr/>
          </p:nvSpPr>
          <p:spPr bwMode="auto">
            <a:xfrm>
              <a:off x="3816" y="2042"/>
              <a:ext cx="44" cy="1"/>
            </a:xfrm>
            <a:prstGeom prst="line">
              <a:avLst/>
            </a:prstGeom>
            <a:noFill/>
            <a:ln w="12700">
              <a:solidFill>
                <a:schemeClr val="tx2"/>
              </a:solidFill>
              <a:round/>
              <a:headEnd/>
              <a:tailEnd/>
            </a:ln>
          </p:spPr>
          <p:txBody>
            <a:bodyPr/>
            <a:lstStyle/>
            <a:p>
              <a:endParaRPr lang="el-GR"/>
            </a:p>
          </p:txBody>
        </p:sp>
        <p:sp>
          <p:nvSpPr>
            <p:cNvPr id="1360" name="Line 1355"/>
            <p:cNvSpPr>
              <a:spLocks noChangeShapeType="1"/>
            </p:cNvSpPr>
            <p:nvPr/>
          </p:nvSpPr>
          <p:spPr bwMode="auto">
            <a:xfrm flipV="1">
              <a:off x="4026" y="2116"/>
              <a:ext cx="1" cy="6"/>
            </a:xfrm>
            <a:prstGeom prst="line">
              <a:avLst/>
            </a:prstGeom>
            <a:noFill/>
            <a:ln w="12700">
              <a:solidFill>
                <a:schemeClr val="tx2"/>
              </a:solidFill>
              <a:round/>
              <a:headEnd/>
              <a:tailEnd/>
            </a:ln>
          </p:spPr>
          <p:txBody>
            <a:bodyPr/>
            <a:lstStyle/>
            <a:p>
              <a:endParaRPr lang="el-GR"/>
            </a:p>
          </p:txBody>
        </p:sp>
        <p:sp>
          <p:nvSpPr>
            <p:cNvPr id="1361" name="Line 1356"/>
            <p:cNvSpPr>
              <a:spLocks noChangeShapeType="1"/>
            </p:cNvSpPr>
            <p:nvPr/>
          </p:nvSpPr>
          <p:spPr bwMode="auto">
            <a:xfrm>
              <a:off x="4008" y="2118"/>
              <a:ext cx="44" cy="1"/>
            </a:xfrm>
            <a:prstGeom prst="line">
              <a:avLst/>
            </a:prstGeom>
            <a:noFill/>
            <a:ln w="12700">
              <a:solidFill>
                <a:schemeClr val="tx2"/>
              </a:solidFill>
              <a:round/>
              <a:headEnd/>
              <a:tailEnd/>
            </a:ln>
          </p:spPr>
          <p:txBody>
            <a:bodyPr/>
            <a:lstStyle/>
            <a:p>
              <a:endParaRPr lang="el-GR"/>
            </a:p>
          </p:txBody>
        </p:sp>
        <p:sp>
          <p:nvSpPr>
            <p:cNvPr id="1362" name="Line 1357"/>
            <p:cNvSpPr>
              <a:spLocks noChangeShapeType="1"/>
            </p:cNvSpPr>
            <p:nvPr/>
          </p:nvSpPr>
          <p:spPr bwMode="auto">
            <a:xfrm flipV="1">
              <a:off x="4206" y="2184"/>
              <a:ext cx="1" cy="8"/>
            </a:xfrm>
            <a:prstGeom prst="line">
              <a:avLst/>
            </a:prstGeom>
            <a:noFill/>
            <a:ln w="12700">
              <a:solidFill>
                <a:schemeClr val="tx2"/>
              </a:solidFill>
              <a:round/>
              <a:headEnd/>
              <a:tailEnd/>
            </a:ln>
          </p:spPr>
          <p:txBody>
            <a:bodyPr/>
            <a:lstStyle/>
            <a:p>
              <a:endParaRPr lang="el-GR"/>
            </a:p>
          </p:txBody>
        </p:sp>
        <p:sp>
          <p:nvSpPr>
            <p:cNvPr id="1363" name="Line 1358"/>
            <p:cNvSpPr>
              <a:spLocks noChangeShapeType="1"/>
            </p:cNvSpPr>
            <p:nvPr/>
          </p:nvSpPr>
          <p:spPr bwMode="auto">
            <a:xfrm>
              <a:off x="4188" y="2184"/>
              <a:ext cx="44" cy="1"/>
            </a:xfrm>
            <a:prstGeom prst="line">
              <a:avLst/>
            </a:prstGeom>
            <a:noFill/>
            <a:ln w="12700">
              <a:solidFill>
                <a:schemeClr val="tx2"/>
              </a:solidFill>
              <a:round/>
              <a:headEnd/>
              <a:tailEnd/>
            </a:ln>
          </p:spPr>
          <p:txBody>
            <a:bodyPr/>
            <a:lstStyle/>
            <a:p>
              <a:endParaRPr lang="el-GR"/>
            </a:p>
          </p:txBody>
        </p:sp>
        <p:sp>
          <p:nvSpPr>
            <p:cNvPr id="1364" name="Line 1359"/>
            <p:cNvSpPr>
              <a:spLocks noChangeShapeType="1"/>
            </p:cNvSpPr>
            <p:nvPr/>
          </p:nvSpPr>
          <p:spPr bwMode="auto">
            <a:xfrm flipV="1">
              <a:off x="4366" y="2462"/>
              <a:ext cx="1" cy="14"/>
            </a:xfrm>
            <a:prstGeom prst="line">
              <a:avLst/>
            </a:prstGeom>
            <a:noFill/>
            <a:ln w="12700">
              <a:solidFill>
                <a:schemeClr val="tx2"/>
              </a:solidFill>
              <a:round/>
              <a:headEnd/>
              <a:tailEnd/>
            </a:ln>
          </p:spPr>
          <p:txBody>
            <a:bodyPr/>
            <a:lstStyle/>
            <a:p>
              <a:endParaRPr lang="el-GR"/>
            </a:p>
          </p:txBody>
        </p:sp>
        <p:sp>
          <p:nvSpPr>
            <p:cNvPr id="1365" name="Line 1360"/>
            <p:cNvSpPr>
              <a:spLocks noChangeShapeType="1"/>
            </p:cNvSpPr>
            <p:nvPr/>
          </p:nvSpPr>
          <p:spPr bwMode="auto">
            <a:xfrm>
              <a:off x="4346" y="2462"/>
              <a:ext cx="46" cy="1"/>
            </a:xfrm>
            <a:prstGeom prst="line">
              <a:avLst/>
            </a:prstGeom>
            <a:noFill/>
            <a:ln w="12700">
              <a:solidFill>
                <a:schemeClr val="tx2"/>
              </a:solidFill>
              <a:round/>
              <a:headEnd/>
              <a:tailEnd/>
            </a:ln>
          </p:spPr>
          <p:txBody>
            <a:bodyPr/>
            <a:lstStyle/>
            <a:p>
              <a:endParaRPr lang="el-GR"/>
            </a:p>
          </p:txBody>
        </p:sp>
        <p:sp>
          <p:nvSpPr>
            <p:cNvPr id="1366" name="Line 1361"/>
            <p:cNvSpPr>
              <a:spLocks noChangeShapeType="1"/>
            </p:cNvSpPr>
            <p:nvPr/>
          </p:nvSpPr>
          <p:spPr bwMode="auto">
            <a:xfrm>
              <a:off x="4578" y="3228"/>
              <a:ext cx="12" cy="1"/>
            </a:xfrm>
            <a:prstGeom prst="line">
              <a:avLst/>
            </a:prstGeom>
            <a:noFill/>
            <a:ln w="12700">
              <a:solidFill>
                <a:schemeClr val="tx2"/>
              </a:solidFill>
              <a:round/>
              <a:headEnd/>
              <a:tailEnd/>
            </a:ln>
          </p:spPr>
          <p:txBody>
            <a:bodyPr/>
            <a:lstStyle/>
            <a:p>
              <a:endParaRPr lang="el-GR"/>
            </a:p>
          </p:txBody>
        </p:sp>
        <p:sp>
          <p:nvSpPr>
            <p:cNvPr id="1367" name="Line 1362"/>
            <p:cNvSpPr>
              <a:spLocks noChangeShapeType="1"/>
            </p:cNvSpPr>
            <p:nvPr/>
          </p:nvSpPr>
          <p:spPr bwMode="auto">
            <a:xfrm>
              <a:off x="4558" y="3228"/>
              <a:ext cx="46" cy="1"/>
            </a:xfrm>
            <a:prstGeom prst="line">
              <a:avLst/>
            </a:prstGeom>
            <a:noFill/>
            <a:ln w="12700">
              <a:solidFill>
                <a:schemeClr val="tx2"/>
              </a:solidFill>
              <a:round/>
              <a:headEnd/>
              <a:tailEnd/>
            </a:ln>
          </p:spPr>
          <p:txBody>
            <a:bodyPr/>
            <a:lstStyle/>
            <a:p>
              <a:endParaRPr lang="el-GR"/>
            </a:p>
          </p:txBody>
        </p:sp>
        <p:sp>
          <p:nvSpPr>
            <p:cNvPr id="1368" name="Line 1363"/>
            <p:cNvSpPr>
              <a:spLocks noChangeShapeType="1"/>
            </p:cNvSpPr>
            <p:nvPr/>
          </p:nvSpPr>
          <p:spPr bwMode="auto">
            <a:xfrm>
              <a:off x="3576" y="1916"/>
              <a:ext cx="1" cy="14"/>
            </a:xfrm>
            <a:prstGeom prst="line">
              <a:avLst/>
            </a:prstGeom>
            <a:noFill/>
            <a:ln w="12700">
              <a:solidFill>
                <a:schemeClr val="tx2"/>
              </a:solidFill>
              <a:round/>
              <a:headEnd/>
              <a:tailEnd/>
            </a:ln>
          </p:spPr>
          <p:txBody>
            <a:bodyPr/>
            <a:lstStyle/>
            <a:p>
              <a:endParaRPr lang="el-GR"/>
            </a:p>
          </p:txBody>
        </p:sp>
        <p:sp>
          <p:nvSpPr>
            <p:cNvPr id="1369" name="Line 1364"/>
            <p:cNvSpPr>
              <a:spLocks noChangeShapeType="1"/>
            </p:cNvSpPr>
            <p:nvPr/>
          </p:nvSpPr>
          <p:spPr bwMode="auto">
            <a:xfrm>
              <a:off x="3556" y="1930"/>
              <a:ext cx="46" cy="1"/>
            </a:xfrm>
            <a:prstGeom prst="line">
              <a:avLst/>
            </a:prstGeom>
            <a:noFill/>
            <a:ln w="12700">
              <a:solidFill>
                <a:schemeClr val="tx2"/>
              </a:solidFill>
              <a:round/>
              <a:headEnd/>
              <a:tailEnd/>
            </a:ln>
          </p:spPr>
          <p:txBody>
            <a:bodyPr/>
            <a:lstStyle/>
            <a:p>
              <a:endParaRPr lang="el-GR"/>
            </a:p>
          </p:txBody>
        </p:sp>
        <p:sp>
          <p:nvSpPr>
            <p:cNvPr id="1370" name="Line 1365"/>
            <p:cNvSpPr>
              <a:spLocks noChangeShapeType="1"/>
            </p:cNvSpPr>
            <p:nvPr/>
          </p:nvSpPr>
          <p:spPr bwMode="auto">
            <a:xfrm>
              <a:off x="3834" y="2058"/>
              <a:ext cx="1" cy="6"/>
            </a:xfrm>
            <a:prstGeom prst="line">
              <a:avLst/>
            </a:prstGeom>
            <a:noFill/>
            <a:ln w="12700">
              <a:solidFill>
                <a:schemeClr val="tx2"/>
              </a:solidFill>
              <a:round/>
              <a:headEnd/>
              <a:tailEnd/>
            </a:ln>
          </p:spPr>
          <p:txBody>
            <a:bodyPr/>
            <a:lstStyle/>
            <a:p>
              <a:endParaRPr lang="el-GR"/>
            </a:p>
          </p:txBody>
        </p:sp>
        <p:sp>
          <p:nvSpPr>
            <p:cNvPr id="1371" name="Line 1366"/>
            <p:cNvSpPr>
              <a:spLocks noChangeShapeType="1"/>
            </p:cNvSpPr>
            <p:nvPr/>
          </p:nvSpPr>
          <p:spPr bwMode="auto">
            <a:xfrm>
              <a:off x="3816" y="2066"/>
              <a:ext cx="44" cy="1"/>
            </a:xfrm>
            <a:prstGeom prst="line">
              <a:avLst/>
            </a:prstGeom>
            <a:noFill/>
            <a:ln w="12700">
              <a:solidFill>
                <a:schemeClr val="tx2"/>
              </a:solidFill>
              <a:round/>
              <a:headEnd/>
              <a:tailEnd/>
            </a:ln>
          </p:spPr>
          <p:txBody>
            <a:bodyPr/>
            <a:lstStyle/>
            <a:p>
              <a:endParaRPr lang="el-GR"/>
            </a:p>
          </p:txBody>
        </p:sp>
        <p:sp>
          <p:nvSpPr>
            <p:cNvPr id="1372" name="Line 1367"/>
            <p:cNvSpPr>
              <a:spLocks noChangeShapeType="1"/>
            </p:cNvSpPr>
            <p:nvPr/>
          </p:nvSpPr>
          <p:spPr bwMode="auto">
            <a:xfrm>
              <a:off x="4028" y="2124"/>
              <a:ext cx="12" cy="1"/>
            </a:xfrm>
            <a:prstGeom prst="line">
              <a:avLst/>
            </a:prstGeom>
            <a:noFill/>
            <a:ln w="12700">
              <a:solidFill>
                <a:schemeClr val="tx2"/>
              </a:solidFill>
              <a:round/>
              <a:headEnd/>
              <a:tailEnd/>
            </a:ln>
          </p:spPr>
          <p:txBody>
            <a:bodyPr/>
            <a:lstStyle/>
            <a:p>
              <a:endParaRPr lang="el-GR"/>
            </a:p>
          </p:txBody>
        </p:sp>
        <p:sp>
          <p:nvSpPr>
            <p:cNvPr id="1373" name="Line 1368"/>
            <p:cNvSpPr>
              <a:spLocks noChangeShapeType="1"/>
            </p:cNvSpPr>
            <p:nvPr/>
          </p:nvSpPr>
          <p:spPr bwMode="auto">
            <a:xfrm>
              <a:off x="4008" y="2124"/>
              <a:ext cx="44" cy="1"/>
            </a:xfrm>
            <a:prstGeom prst="line">
              <a:avLst/>
            </a:prstGeom>
            <a:noFill/>
            <a:ln w="12700">
              <a:solidFill>
                <a:schemeClr val="tx2"/>
              </a:solidFill>
              <a:round/>
              <a:headEnd/>
              <a:tailEnd/>
            </a:ln>
          </p:spPr>
          <p:txBody>
            <a:bodyPr/>
            <a:lstStyle/>
            <a:p>
              <a:endParaRPr lang="el-GR"/>
            </a:p>
          </p:txBody>
        </p:sp>
        <p:sp>
          <p:nvSpPr>
            <p:cNvPr id="1374" name="Line 1369"/>
            <p:cNvSpPr>
              <a:spLocks noChangeShapeType="1"/>
            </p:cNvSpPr>
            <p:nvPr/>
          </p:nvSpPr>
          <p:spPr bwMode="auto">
            <a:xfrm>
              <a:off x="4206" y="2194"/>
              <a:ext cx="1" cy="4"/>
            </a:xfrm>
            <a:prstGeom prst="line">
              <a:avLst/>
            </a:prstGeom>
            <a:noFill/>
            <a:ln w="12700">
              <a:solidFill>
                <a:schemeClr val="tx2"/>
              </a:solidFill>
              <a:round/>
              <a:headEnd/>
              <a:tailEnd/>
            </a:ln>
          </p:spPr>
          <p:txBody>
            <a:bodyPr/>
            <a:lstStyle/>
            <a:p>
              <a:endParaRPr lang="el-GR"/>
            </a:p>
          </p:txBody>
        </p:sp>
        <p:sp>
          <p:nvSpPr>
            <p:cNvPr id="1375" name="Line 1370"/>
            <p:cNvSpPr>
              <a:spLocks noChangeShapeType="1"/>
            </p:cNvSpPr>
            <p:nvPr/>
          </p:nvSpPr>
          <p:spPr bwMode="auto">
            <a:xfrm>
              <a:off x="4188" y="2200"/>
              <a:ext cx="44" cy="1"/>
            </a:xfrm>
            <a:prstGeom prst="line">
              <a:avLst/>
            </a:prstGeom>
            <a:noFill/>
            <a:ln w="12700">
              <a:solidFill>
                <a:schemeClr val="tx2"/>
              </a:solidFill>
              <a:round/>
              <a:headEnd/>
              <a:tailEnd/>
            </a:ln>
          </p:spPr>
          <p:txBody>
            <a:bodyPr/>
            <a:lstStyle/>
            <a:p>
              <a:endParaRPr lang="el-GR"/>
            </a:p>
          </p:txBody>
        </p:sp>
        <p:sp>
          <p:nvSpPr>
            <p:cNvPr id="1376" name="Line 1371"/>
            <p:cNvSpPr>
              <a:spLocks noChangeShapeType="1"/>
            </p:cNvSpPr>
            <p:nvPr/>
          </p:nvSpPr>
          <p:spPr bwMode="auto">
            <a:xfrm>
              <a:off x="4366" y="2478"/>
              <a:ext cx="1" cy="14"/>
            </a:xfrm>
            <a:prstGeom prst="line">
              <a:avLst/>
            </a:prstGeom>
            <a:noFill/>
            <a:ln w="12700">
              <a:solidFill>
                <a:schemeClr val="tx2"/>
              </a:solidFill>
              <a:round/>
              <a:headEnd/>
              <a:tailEnd/>
            </a:ln>
          </p:spPr>
          <p:txBody>
            <a:bodyPr/>
            <a:lstStyle/>
            <a:p>
              <a:endParaRPr lang="el-GR"/>
            </a:p>
          </p:txBody>
        </p:sp>
        <p:sp>
          <p:nvSpPr>
            <p:cNvPr id="1377" name="Line 1372"/>
            <p:cNvSpPr>
              <a:spLocks noChangeShapeType="1"/>
            </p:cNvSpPr>
            <p:nvPr/>
          </p:nvSpPr>
          <p:spPr bwMode="auto">
            <a:xfrm>
              <a:off x="4346" y="2492"/>
              <a:ext cx="46" cy="1"/>
            </a:xfrm>
            <a:prstGeom prst="line">
              <a:avLst/>
            </a:prstGeom>
            <a:noFill/>
            <a:ln w="12700">
              <a:solidFill>
                <a:schemeClr val="tx2"/>
              </a:solidFill>
              <a:round/>
              <a:headEnd/>
              <a:tailEnd/>
            </a:ln>
          </p:spPr>
          <p:txBody>
            <a:bodyPr/>
            <a:lstStyle/>
            <a:p>
              <a:endParaRPr lang="el-GR"/>
            </a:p>
          </p:txBody>
        </p:sp>
        <p:sp>
          <p:nvSpPr>
            <p:cNvPr id="1378" name="Line 1373"/>
            <p:cNvSpPr>
              <a:spLocks noChangeShapeType="1"/>
            </p:cNvSpPr>
            <p:nvPr/>
          </p:nvSpPr>
          <p:spPr bwMode="auto">
            <a:xfrm>
              <a:off x="4578" y="3228"/>
              <a:ext cx="1" cy="6"/>
            </a:xfrm>
            <a:prstGeom prst="line">
              <a:avLst/>
            </a:prstGeom>
            <a:noFill/>
            <a:ln w="12700">
              <a:solidFill>
                <a:schemeClr val="tx2"/>
              </a:solidFill>
              <a:round/>
              <a:headEnd/>
              <a:tailEnd/>
            </a:ln>
          </p:spPr>
          <p:txBody>
            <a:bodyPr/>
            <a:lstStyle/>
            <a:p>
              <a:endParaRPr lang="el-GR"/>
            </a:p>
          </p:txBody>
        </p:sp>
        <p:sp>
          <p:nvSpPr>
            <p:cNvPr id="1379" name="Line 1374"/>
            <p:cNvSpPr>
              <a:spLocks noChangeShapeType="1"/>
            </p:cNvSpPr>
            <p:nvPr/>
          </p:nvSpPr>
          <p:spPr bwMode="auto">
            <a:xfrm>
              <a:off x="4558" y="3234"/>
              <a:ext cx="46" cy="1"/>
            </a:xfrm>
            <a:prstGeom prst="line">
              <a:avLst/>
            </a:prstGeom>
            <a:noFill/>
            <a:ln w="12700">
              <a:solidFill>
                <a:schemeClr val="tx2"/>
              </a:solidFill>
              <a:round/>
              <a:headEnd/>
              <a:tailEnd/>
            </a:ln>
          </p:spPr>
          <p:txBody>
            <a:bodyPr/>
            <a:lstStyle/>
            <a:p>
              <a:endParaRPr lang="el-GR"/>
            </a:p>
          </p:txBody>
        </p:sp>
        <p:grpSp>
          <p:nvGrpSpPr>
            <p:cNvPr id="1380" name="Group 1375"/>
            <p:cNvGrpSpPr>
              <a:grpSpLocks/>
            </p:cNvGrpSpPr>
            <p:nvPr/>
          </p:nvGrpSpPr>
          <p:grpSpPr bwMode="auto">
            <a:xfrm>
              <a:off x="3556" y="1428"/>
              <a:ext cx="38" cy="44"/>
              <a:chOff x="3556" y="1428"/>
              <a:chExt cx="38" cy="44"/>
            </a:xfrm>
          </p:grpSpPr>
          <p:sp>
            <p:nvSpPr>
              <p:cNvPr id="1476" name="Freeform 1376"/>
              <p:cNvSpPr>
                <a:spLocks/>
              </p:cNvSpPr>
              <p:nvPr/>
            </p:nvSpPr>
            <p:spPr bwMode="auto">
              <a:xfrm>
                <a:off x="3556" y="1428"/>
                <a:ext cx="38" cy="44"/>
              </a:xfrm>
              <a:custGeom>
                <a:avLst/>
                <a:gdLst/>
                <a:ahLst/>
                <a:cxnLst>
                  <a:cxn ang="0">
                    <a:pos x="18" y="0"/>
                  </a:cxn>
                  <a:cxn ang="0">
                    <a:pos x="38" y="22"/>
                  </a:cxn>
                  <a:cxn ang="0">
                    <a:pos x="18" y="44"/>
                  </a:cxn>
                  <a:cxn ang="0">
                    <a:pos x="0" y="22"/>
                  </a:cxn>
                  <a:cxn ang="0">
                    <a:pos x="18" y="0"/>
                  </a:cxn>
                </a:cxnLst>
                <a:rect l="0" t="0" r="r" b="b"/>
                <a:pathLst>
                  <a:path w="38" h="44">
                    <a:moveTo>
                      <a:pt x="18" y="0"/>
                    </a:moveTo>
                    <a:lnTo>
                      <a:pt x="38" y="22"/>
                    </a:lnTo>
                    <a:lnTo>
                      <a:pt x="18" y="44"/>
                    </a:lnTo>
                    <a:lnTo>
                      <a:pt x="0" y="22"/>
                    </a:lnTo>
                    <a:lnTo>
                      <a:pt x="18" y="0"/>
                    </a:lnTo>
                    <a:close/>
                  </a:path>
                </a:pathLst>
              </a:custGeom>
              <a:solidFill>
                <a:srgbClr val="FFFF00"/>
              </a:solidFill>
              <a:ln w="9525">
                <a:solidFill>
                  <a:schemeClr val="tx2"/>
                </a:solidFill>
                <a:round/>
                <a:headEnd/>
                <a:tailEnd/>
              </a:ln>
            </p:spPr>
            <p:txBody>
              <a:bodyPr/>
              <a:lstStyle/>
              <a:p>
                <a:endParaRPr lang="el-GR"/>
              </a:p>
            </p:txBody>
          </p:sp>
          <p:sp>
            <p:nvSpPr>
              <p:cNvPr id="1477" name="Freeform 1377"/>
              <p:cNvSpPr>
                <a:spLocks/>
              </p:cNvSpPr>
              <p:nvPr/>
            </p:nvSpPr>
            <p:spPr bwMode="auto">
              <a:xfrm>
                <a:off x="3556" y="1428"/>
                <a:ext cx="38" cy="44"/>
              </a:xfrm>
              <a:custGeom>
                <a:avLst/>
                <a:gdLst/>
                <a:ahLst/>
                <a:cxnLst>
                  <a:cxn ang="0">
                    <a:pos x="18" y="0"/>
                  </a:cxn>
                  <a:cxn ang="0">
                    <a:pos x="38" y="22"/>
                  </a:cxn>
                  <a:cxn ang="0">
                    <a:pos x="18" y="44"/>
                  </a:cxn>
                  <a:cxn ang="0">
                    <a:pos x="0" y="22"/>
                  </a:cxn>
                  <a:cxn ang="0">
                    <a:pos x="18" y="0"/>
                  </a:cxn>
                </a:cxnLst>
                <a:rect l="0" t="0" r="r" b="b"/>
                <a:pathLst>
                  <a:path w="38" h="44">
                    <a:moveTo>
                      <a:pt x="18" y="0"/>
                    </a:moveTo>
                    <a:lnTo>
                      <a:pt x="38" y="22"/>
                    </a:lnTo>
                    <a:lnTo>
                      <a:pt x="18" y="44"/>
                    </a:lnTo>
                    <a:lnTo>
                      <a:pt x="0" y="22"/>
                    </a:lnTo>
                    <a:lnTo>
                      <a:pt x="18" y="0"/>
                    </a:lnTo>
                  </a:path>
                </a:pathLst>
              </a:custGeom>
              <a:noFill/>
              <a:ln w="12700">
                <a:solidFill>
                  <a:schemeClr val="tx2"/>
                </a:solidFill>
                <a:prstDash val="solid"/>
                <a:round/>
                <a:headEnd/>
                <a:tailEnd/>
              </a:ln>
            </p:spPr>
            <p:txBody>
              <a:bodyPr/>
              <a:lstStyle/>
              <a:p>
                <a:endParaRPr lang="el-GR"/>
              </a:p>
            </p:txBody>
          </p:sp>
        </p:grpSp>
        <p:grpSp>
          <p:nvGrpSpPr>
            <p:cNvPr id="1381" name="Group 1378"/>
            <p:cNvGrpSpPr>
              <a:grpSpLocks/>
            </p:cNvGrpSpPr>
            <p:nvPr/>
          </p:nvGrpSpPr>
          <p:grpSpPr bwMode="auto">
            <a:xfrm>
              <a:off x="3814" y="1526"/>
              <a:ext cx="40" cy="42"/>
              <a:chOff x="3814" y="1526"/>
              <a:chExt cx="40" cy="42"/>
            </a:xfrm>
          </p:grpSpPr>
          <p:sp>
            <p:nvSpPr>
              <p:cNvPr id="1474" name="Freeform 1379"/>
              <p:cNvSpPr>
                <a:spLocks/>
              </p:cNvSpPr>
              <p:nvPr/>
            </p:nvSpPr>
            <p:spPr bwMode="auto">
              <a:xfrm>
                <a:off x="3814" y="1526"/>
                <a:ext cx="40" cy="42"/>
              </a:xfrm>
              <a:custGeom>
                <a:avLst/>
                <a:gdLst/>
                <a:ahLst/>
                <a:cxnLst>
                  <a:cxn ang="0">
                    <a:pos x="20" y="0"/>
                  </a:cxn>
                  <a:cxn ang="0">
                    <a:pos x="40" y="20"/>
                  </a:cxn>
                  <a:cxn ang="0">
                    <a:pos x="20" y="42"/>
                  </a:cxn>
                  <a:cxn ang="0">
                    <a:pos x="0" y="20"/>
                  </a:cxn>
                  <a:cxn ang="0">
                    <a:pos x="20" y="0"/>
                  </a:cxn>
                </a:cxnLst>
                <a:rect l="0" t="0" r="r" b="b"/>
                <a:pathLst>
                  <a:path w="40" h="42">
                    <a:moveTo>
                      <a:pt x="20" y="0"/>
                    </a:moveTo>
                    <a:lnTo>
                      <a:pt x="40" y="20"/>
                    </a:lnTo>
                    <a:lnTo>
                      <a:pt x="20" y="42"/>
                    </a:lnTo>
                    <a:lnTo>
                      <a:pt x="0" y="20"/>
                    </a:lnTo>
                    <a:lnTo>
                      <a:pt x="20" y="0"/>
                    </a:lnTo>
                    <a:close/>
                  </a:path>
                </a:pathLst>
              </a:custGeom>
              <a:solidFill>
                <a:srgbClr val="FFFF00"/>
              </a:solidFill>
              <a:ln w="9525">
                <a:solidFill>
                  <a:schemeClr val="tx2"/>
                </a:solidFill>
                <a:round/>
                <a:headEnd/>
                <a:tailEnd/>
              </a:ln>
            </p:spPr>
            <p:txBody>
              <a:bodyPr/>
              <a:lstStyle/>
              <a:p>
                <a:endParaRPr lang="el-GR"/>
              </a:p>
            </p:txBody>
          </p:sp>
          <p:sp>
            <p:nvSpPr>
              <p:cNvPr id="1475" name="Freeform 1380"/>
              <p:cNvSpPr>
                <a:spLocks/>
              </p:cNvSpPr>
              <p:nvPr/>
            </p:nvSpPr>
            <p:spPr bwMode="auto">
              <a:xfrm>
                <a:off x="3814" y="1526"/>
                <a:ext cx="40" cy="42"/>
              </a:xfrm>
              <a:custGeom>
                <a:avLst/>
                <a:gdLst/>
                <a:ahLst/>
                <a:cxnLst>
                  <a:cxn ang="0">
                    <a:pos x="20" y="0"/>
                  </a:cxn>
                  <a:cxn ang="0">
                    <a:pos x="40" y="20"/>
                  </a:cxn>
                  <a:cxn ang="0">
                    <a:pos x="20" y="42"/>
                  </a:cxn>
                  <a:cxn ang="0">
                    <a:pos x="0" y="20"/>
                  </a:cxn>
                  <a:cxn ang="0">
                    <a:pos x="20" y="0"/>
                  </a:cxn>
                </a:cxnLst>
                <a:rect l="0" t="0" r="r" b="b"/>
                <a:pathLst>
                  <a:path w="40" h="42">
                    <a:moveTo>
                      <a:pt x="20" y="0"/>
                    </a:moveTo>
                    <a:lnTo>
                      <a:pt x="40" y="20"/>
                    </a:lnTo>
                    <a:lnTo>
                      <a:pt x="20" y="42"/>
                    </a:lnTo>
                    <a:lnTo>
                      <a:pt x="0" y="20"/>
                    </a:lnTo>
                    <a:lnTo>
                      <a:pt x="20" y="0"/>
                    </a:lnTo>
                  </a:path>
                </a:pathLst>
              </a:custGeom>
              <a:noFill/>
              <a:ln w="12700">
                <a:solidFill>
                  <a:schemeClr val="tx2"/>
                </a:solidFill>
                <a:prstDash val="solid"/>
                <a:round/>
                <a:headEnd/>
                <a:tailEnd/>
              </a:ln>
            </p:spPr>
            <p:txBody>
              <a:bodyPr/>
              <a:lstStyle/>
              <a:p>
                <a:endParaRPr lang="el-GR"/>
              </a:p>
            </p:txBody>
          </p:sp>
        </p:grpSp>
        <p:grpSp>
          <p:nvGrpSpPr>
            <p:cNvPr id="1382" name="Group 1381"/>
            <p:cNvGrpSpPr>
              <a:grpSpLocks/>
            </p:cNvGrpSpPr>
            <p:nvPr/>
          </p:nvGrpSpPr>
          <p:grpSpPr bwMode="auto">
            <a:xfrm>
              <a:off x="4006" y="1592"/>
              <a:ext cx="40" cy="44"/>
              <a:chOff x="4006" y="1592"/>
              <a:chExt cx="40" cy="44"/>
            </a:xfrm>
          </p:grpSpPr>
          <p:sp>
            <p:nvSpPr>
              <p:cNvPr id="1472" name="Freeform 1382"/>
              <p:cNvSpPr>
                <a:spLocks/>
              </p:cNvSpPr>
              <p:nvPr/>
            </p:nvSpPr>
            <p:spPr bwMode="auto">
              <a:xfrm>
                <a:off x="4006" y="1592"/>
                <a:ext cx="40" cy="44"/>
              </a:xfrm>
              <a:custGeom>
                <a:avLst/>
                <a:gdLst/>
                <a:ahLst/>
                <a:cxnLst>
                  <a:cxn ang="0">
                    <a:pos x="20" y="0"/>
                  </a:cxn>
                  <a:cxn ang="0">
                    <a:pos x="40" y="22"/>
                  </a:cxn>
                  <a:cxn ang="0">
                    <a:pos x="20" y="44"/>
                  </a:cxn>
                  <a:cxn ang="0">
                    <a:pos x="0" y="22"/>
                  </a:cxn>
                  <a:cxn ang="0">
                    <a:pos x="20" y="0"/>
                  </a:cxn>
                </a:cxnLst>
                <a:rect l="0" t="0" r="r" b="b"/>
                <a:pathLst>
                  <a:path w="40" h="44">
                    <a:moveTo>
                      <a:pt x="20" y="0"/>
                    </a:moveTo>
                    <a:lnTo>
                      <a:pt x="40" y="22"/>
                    </a:lnTo>
                    <a:lnTo>
                      <a:pt x="20" y="44"/>
                    </a:lnTo>
                    <a:lnTo>
                      <a:pt x="0" y="22"/>
                    </a:lnTo>
                    <a:lnTo>
                      <a:pt x="20" y="0"/>
                    </a:lnTo>
                    <a:close/>
                  </a:path>
                </a:pathLst>
              </a:custGeom>
              <a:solidFill>
                <a:srgbClr val="FFFF00"/>
              </a:solidFill>
              <a:ln w="9525">
                <a:solidFill>
                  <a:schemeClr val="tx2"/>
                </a:solidFill>
                <a:round/>
                <a:headEnd/>
                <a:tailEnd/>
              </a:ln>
            </p:spPr>
            <p:txBody>
              <a:bodyPr/>
              <a:lstStyle/>
              <a:p>
                <a:endParaRPr lang="el-GR"/>
              </a:p>
            </p:txBody>
          </p:sp>
          <p:sp>
            <p:nvSpPr>
              <p:cNvPr id="1473" name="Freeform 1383"/>
              <p:cNvSpPr>
                <a:spLocks/>
              </p:cNvSpPr>
              <p:nvPr/>
            </p:nvSpPr>
            <p:spPr bwMode="auto">
              <a:xfrm>
                <a:off x="4006" y="1592"/>
                <a:ext cx="40" cy="44"/>
              </a:xfrm>
              <a:custGeom>
                <a:avLst/>
                <a:gdLst/>
                <a:ahLst/>
                <a:cxnLst>
                  <a:cxn ang="0">
                    <a:pos x="20" y="0"/>
                  </a:cxn>
                  <a:cxn ang="0">
                    <a:pos x="40" y="22"/>
                  </a:cxn>
                  <a:cxn ang="0">
                    <a:pos x="20" y="44"/>
                  </a:cxn>
                  <a:cxn ang="0">
                    <a:pos x="0" y="22"/>
                  </a:cxn>
                  <a:cxn ang="0">
                    <a:pos x="20" y="0"/>
                  </a:cxn>
                </a:cxnLst>
                <a:rect l="0" t="0" r="r" b="b"/>
                <a:pathLst>
                  <a:path w="40" h="44">
                    <a:moveTo>
                      <a:pt x="20" y="0"/>
                    </a:moveTo>
                    <a:lnTo>
                      <a:pt x="40" y="22"/>
                    </a:lnTo>
                    <a:lnTo>
                      <a:pt x="20" y="44"/>
                    </a:lnTo>
                    <a:lnTo>
                      <a:pt x="0" y="22"/>
                    </a:lnTo>
                    <a:lnTo>
                      <a:pt x="20" y="0"/>
                    </a:lnTo>
                  </a:path>
                </a:pathLst>
              </a:custGeom>
              <a:noFill/>
              <a:ln w="12700">
                <a:solidFill>
                  <a:schemeClr val="tx2"/>
                </a:solidFill>
                <a:prstDash val="solid"/>
                <a:round/>
                <a:headEnd/>
                <a:tailEnd/>
              </a:ln>
            </p:spPr>
            <p:txBody>
              <a:bodyPr/>
              <a:lstStyle/>
              <a:p>
                <a:endParaRPr lang="el-GR"/>
              </a:p>
            </p:txBody>
          </p:sp>
        </p:grpSp>
        <p:grpSp>
          <p:nvGrpSpPr>
            <p:cNvPr id="1383" name="Group 1384"/>
            <p:cNvGrpSpPr>
              <a:grpSpLocks/>
            </p:cNvGrpSpPr>
            <p:nvPr/>
          </p:nvGrpSpPr>
          <p:grpSpPr bwMode="auto">
            <a:xfrm>
              <a:off x="4186" y="1660"/>
              <a:ext cx="40" cy="44"/>
              <a:chOff x="4186" y="1660"/>
              <a:chExt cx="40" cy="44"/>
            </a:xfrm>
          </p:grpSpPr>
          <p:sp>
            <p:nvSpPr>
              <p:cNvPr id="1470" name="Freeform 1385"/>
              <p:cNvSpPr>
                <a:spLocks/>
              </p:cNvSpPr>
              <p:nvPr/>
            </p:nvSpPr>
            <p:spPr bwMode="auto">
              <a:xfrm>
                <a:off x="4186" y="1660"/>
                <a:ext cx="40" cy="44"/>
              </a:xfrm>
              <a:custGeom>
                <a:avLst/>
                <a:gdLst/>
                <a:ahLst/>
                <a:cxnLst>
                  <a:cxn ang="0">
                    <a:pos x="20" y="0"/>
                  </a:cxn>
                  <a:cxn ang="0">
                    <a:pos x="40" y="22"/>
                  </a:cxn>
                  <a:cxn ang="0">
                    <a:pos x="20" y="44"/>
                  </a:cxn>
                  <a:cxn ang="0">
                    <a:pos x="0" y="22"/>
                  </a:cxn>
                  <a:cxn ang="0">
                    <a:pos x="20" y="0"/>
                  </a:cxn>
                </a:cxnLst>
                <a:rect l="0" t="0" r="r" b="b"/>
                <a:pathLst>
                  <a:path w="40" h="44">
                    <a:moveTo>
                      <a:pt x="20" y="0"/>
                    </a:moveTo>
                    <a:lnTo>
                      <a:pt x="40" y="22"/>
                    </a:lnTo>
                    <a:lnTo>
                      <a:pt x="20" y="44"/>
                    </a:lnTo>
                    <a:lnTo>
                      <a:pt x="0" y="22"/>
                    </a:lnTo>
                    <a:lnTo>
                      <a:pt x="20" y="0"/>
                    </a:lnTo>
                    <a:close/>
                  </a:path>
                </a:pathLst>
              </a:custGeom>
              <a:solidFill>
                <a:srgbClr val="FFFF00"/>
              </a:solidFill>
              <a:ln w="9525">
                <a:solidFill>
                  <a:schemeClr val="tx2"/>
                </a:solidFill>
                <a:round/>
                <a:headEnd/>
                <a:tailEnd/>
              </a:ln>
            </p:spPr>
            <p:txBody>
              <a:bodyPr/>
              <a:lstStyle/>
              <a:p>
                <a:endParaRPr lang="el-GR"/>
              </a:p>
            </p:txBody>
          </p:sp>
          <p:sp>
            <p:nvSpPr>
              <p:cNvPr id="1471" name="Freeform 1386"/>
              <p:cNvSpPr>
                <a:spLocks/>
              </p:cNvSpPr>
              <p:nvPr/>
            </p:nvSpPr>
            <p:spPr bwMode="auto">
              <a:xfrm>
                <a:off x="4186" y="1660"/>
                <a:ext cx="40" cy="44"/>
              </a:xfrm>
              <a:custGeom>
                <a:avLst/>
                <a:gdLst/>
                <a:ahLst/>
                <a:cxnLst>
                  <a:cxn ang="0">
                    <a:pos x="20" y="0"/>
                  </a:cxn>
                  <a:cxn ang="0">
                    <a:pos x="40" y="22"/>
                  </a:cxn>
                  <a:cxn ang="0">
                    <a:pos x="20" y="44"/>
                  </a:cxn>
                  <a:cxn ang="0">
                    <a:pos x="0" y="22"/>
                  </a:cxn>
                  <a:cxn ang="0">
                    <a:pos x="20" y="0"/>
                  </a:cxn>
                </a:cxnLst>
                <a:rect l="0" t="0" r="r" b="b"/>
                <a:pathLst>
                  <a:path w="40" h="44">
                    <a:moveTo>
                      <a:pt x="20" y="0"/>
                    </a:moveTo>
                    <a:lnTo>
                      <a:pt x="40" y="22"/>
                    </a:lnTo>
                    <a:lnTo>
                      <a:pt x="20" y="44"/>
                    </a:lnTo>
                    <a:lnTo>
                      <a:pt x="0" y="22"/>
                    </a:lnTo>
                    <a:lnTo>
                      <a:pt x="20" y="0"/>
                    </a:lnTo>
                  </a:path>
                </a:pathLst>
              </a:custGeom>
              <a:noFill/>
              <a:ln w="12700">
                <a:solidFill>
                  <a:schemeClr val="tx2"/>
                </a:solidFill>
                <a:prstDash val="solid"/>
                <a:round/>
                <a:headEnd/>
                <a:tailEnd/>
              </a:ln>
            </p:spPr>
            <p:txBody>
              <a:bodyPr/>
              <a:lstStyle/>
              <a:p>
                <a:endParaRPr lang="el-GR"/>
              </a:p>
            </p:txBody>
          </p:sp>
        </p:grpSp>
        <p:grpSp>
          <p:nvGrpSpPr>
            <p:cNvPr id="1384" name="Group 1387"/>
            <p:cNvGrpSpPr>
              <a:grpSpLocks/>
            </p:cNvGrpSpPr>
            <p:nvPr/>
          </p:nvGrpSpPr>
          <p:grpSpPr bwMode="auto">
            <a:xfrm>
              <a:off x="4346" y="1720"/>
              <a:ext cx="40" cy="44"/>
              <a:chOff x="4346" y="1720"/>
              <a:chExt cx="40" cy="44"/>
            </a:xfrm>
          </p:grpSpPr>
          <p:sp>
            <p:nvSpPr>
              <p:cNvPr id="1468" name="Freeform 1388"/>
              <p:cNvSpPr>
                <a:spLocks/>
              </p:cNvSpPr>
              <p:nvPr/>
            </p:nvSpPr>
            <p:spPr bwMode="auto">
              <a:xfrm>
                <a:off x="4346" y="1720"/>
                <a:ext cx="40" cy="44"/>
              </a:xfrm>
              <a:custGeom>
                <a:avLst/>
                <a:gdLst/>
                <a:ahLst/>
                <a:cxnLst>
                  <a:cxn ang="0">
                    <a:pos x="20" y="0"/>
                  </a:cxn>
                  <a:cxn ang="0">
                    <a:pos x="40" y="22"/>
                  </a:cxn>
                  <a:cxn ang="0">
                    <a:pos x="20" y="44"/>
                  </a:cxn>
                  <a:cxn ang="0">
                    <a:pos x="0" y="22"/>
                  </a:cxn>
                  <a:cxn ang="0">
                    <a:pos x="20" y="0"/>
                  </a:cxn>
                </a:cxnLst>
                <a:rect l="0" t="0" r="r" b="b"/>
                <a:pathLst>
                  <a:path w="40" h="44">
                    <a:moveTo>
                      <a:pt x="20" y="0"/>
                    </a:moveTo>
                    <a:lnTo>
                      <a:pt x="40" y="22"/>
                    </a:lnTo>
                    <a:lnTo>
                      <a:pt x="20" y="44"/>
                    </a:lnTo>
                    <a:lnTo>
                      <a:pt x="0" y="22"/>
                    </a:lnTo>
                    <a:lnTo>
                      <a:pt x="20" y="0"/>
                    </a:lnTo>
                    <a:close/>
                  </a:path>
                </a:pathLst>
              </a:custGeom>
              <a:solidFill>
                <a:srgbClr val="FFFF00"/>
              </a:solidFill>
              <a:ln w="9525">
                <a:solidFill>
                  <a:schemeClr val="tx2"/>
                </a:solidFill>
                <a:round/>
                <a:headEnd/>
                <a:tailEnd/>
              </a:ln>
            </p:spPr>
            <p:txBody>
              <a:bodyPr/>
              <a:lstStyle/>
              <a:p>
                <a:endParaRPr lang="el-GR"/>
              </a:p>
            </p:txBody>
          </p:sp>
          <p:sp>
            <p:nvSpPr>
              <p:cNvPr id="1469" name="Freeform 1389"/>
              <p:cNvSpPr>
                <a:spLocks/>
              </p:cNvSpPr>
              <p:nvPr/>
            </p:nvSpPr>
            <p:spPr bwMode="auto">
              <a:xfrm>
                <a:off x="4346" y="1720"/>
                <a:ext cx="40" cy="44"/>
              </a:xfrm>
              <a:custGeom>
                <a:avLst/>
                <a:gdLst/>
                <a:ahLst/>
                <a:cxnLst>
                  <a:cxn ang="0">
                    <a:pos x="20" y="0"/>
                  </a:cxn>
                  <a:cxn ang="0">
                    <a:pos x="40" y="22"/>
                  </a:cxn>
                  <a:cxn ang="0">
                    <a:pos x="20" y="44"/>
                  </a:cxn>
                  <a:cxn ang="0">
                    <a:pos x="0" y="22"/>
                  </a:cxn>
                  <a:cxn ang="0">
                    <a:pos x="20" y="0"/>
                  </a:cxn>
                </a:cxnLst>
                <a:rect l="0" t="0" r="r" b="b"/>
                <a:pathLst>
                  <a:path w="40" h="44">
                    <a:moveTo>
                      <a:pt x="20" y="0"/>
                    </a:moveTo>
                    <a:lnTo>
                      <a:pt x="40" y="22"/>
                    </a:lnTo>
                    <a:lnTo>
                      <a:pt x="20" y="44"/>
                    </a:lnTo>
                    <a:lnTo>
                      <a:pt x="0" y="22"/>
                    </a:lnTo>
                    <a:lnTo>
                      <a:pt x="20" y="0"/>
                    </a:lnTo>
                  </a:path>
                </a:pathLst>
              </a:custGeom>
              <a:noFill/>
              <a:ln w="12700">
                <a:solidFill>
                  <a:schemeClr val="tx2"/>
                </a:solidFill>
                <a:prstDash val="solid"/>
                <a:round/>
                <a:headEnd/>
                <a:tailEnd/>
              </a:ln>
            </p:spPr>
            <p:txBody>
              <a:bodyPr/>
              <a:lstStyle/>
              <a:p>
                <a:endParaRPr lang="el-GR"/>
              </a:p>
            </p:txBody>
          </p:sp>
        </p:grpSp>
        <p:grpSp>
          <p:nvGrpSpPr>
            <p:cNvPr id="1385" name="Group 1390"/>
            <p:cNvGrpSpPr>
              <a:grpSpLocks/>
            </p:cNvGrpSpPr>
            <p:nvPr/>
          </p:nvGrpSpPr>
          <p:grpSpPr bwMode="auto">
            <a:xfrm>
              <a:off x="4558" y="1794"/>
              <a:ext cx="40" cy="46"/>
              <a:chOff x="4558" y="1794"/>
              <a:chExt cx="40" cy="46"/>
            </a:xfrm>
          </p:grpSpPr>
          <p:sp>
            <p:nvSpPr>
              <p:cNvPr id="1466" name="Freeform 1391"/>
              <p:cNvSpPr>
                <a:spLocks/>
              </p:cNvSpPr>
              <p:nvPr/>
            </p:nvSpPr>
            <p:spPr bwMode="auto">
              <a:xfrm>
                <a:off x="4558" y="1794"/>
                <a:ext cx="40" cy="46"/>
              </a:xfrm>
              <a:custGeom>
                <a:avLst/>
                <a:gdLst/>
                <a:ahLst/>
                <a:cxnLst>
                  <a:cxn ang="0">
                    <a:pos x="18" y="0"/>
                  </a:cxn>
                  <a:cxn ang="0">
                    <a:pos x="40" y="22"/>
                  </a:cxn>
                  <a:cxn ang="0">
                    <a:pos x="18" y="46"/>
                  </a:cxn>
                  <a:cxn ang="0">
                    <a:pos x="0" y="22"/>
                  </a:cxn>
                  <a:cxn ang="0">
                    <a:pos x="18" y="0"/>
                  </a:cxn>
                </a:cxnLst>
                <a:rect l="0" t="0" r="r" b="b"/>
                <a:pathLst>
                  <a:path w="40" h="46">
                    <a:moveTo>
                      <a:pt x="18" y="0"/>
                    </a:moveTo>
                    <a:lnTo>
                      <a:pt x="40" y="22"/>
                    </a:lnTo>
                    <a:lnTo>
                      <a:pt x="18" y="46"/>
                    </a:lnTo>
                    <a:lnTo>
                      <a:pt x="0" y="22"/>
                    </a:lnTo>
                    <a:lnTo>
                      <a:pt x="18" y="0"/>
                    </a:lnTo>
                    <a:close/>
                  </a:path>
                </a:pathLst>
              </a:custGeom>
              <a:solidFill>
                <a:srgbClr val="FFFF00"/>
              </a:solidFill>
              <a:ln w="9525">
                <a:solidFill>
                  <a:schemeClr val="tx2"/>
                </a:solidFill>
                <a:round/>
                <a:headEnd/>
                <a:tailEnd/>
              </a:ln>
            </p:spPr>
            <p:txBody>
              <a:bodyPr/>
              <a:lstStyle/>
              <a:p>
                <a:endParaRPr lang="el-GR"/>
              </a:p>
            </p:txBody>
          </p:sp>
          <p:sp>
            <p:nvSpPr>
              <p:cNvPr id="1467" name="Freeform 1392"/>
              <p:cNvSpPr>
                <a:spLocks/>
              </p:cNvSpPr>
              <p:nvPr/>
            </p:nvSpPr>
            <p:spPr bwMode="auto">
              <a:xfrm>
                <a:off x="4558" y="1794"/>
                <a:ext cx="40" cy="46"/>
              </a:xfrm>
              <a:custGeom>
                <a:avLst/>
                <a:gdLst/>
                <a:ahLst/>
                <a:cxnLst>
                  <a:cxn ang="0">
                    <a:pos x="18" y="0"/>
                  </a:cxn>
                  <a:cxn ang="0">
                    <a:pos x="40" y="22"/>
                  </a:cxn>
                  <a:cxn ang="0">
                    <a:pos x="18" y="46"/>
                  </a:cxn>
                  <a:cxn ang="0">
                    <a:pos x="0" y="22"/>
                  </a:cxn>
                  <a:cxn ang="0">
                    <a:pos x="18" y="0"/>
                  </a:cxn>
                </a:cxnLst>
                <a:rect l="0" t="0" r="r" b="b"/>
                <a:pathLst>
                  <a:path w="40" h="46">
                    <a:moveTo>
                      <a:pt x="18" y="0"/>
                    </a:moveTo>
                    <a:lnTo>
                      <a:pt x="40" y="22"/>
                    </a:lnTo>
                    <a:lnTo>
                      <a:pt x="18" y="46"/>
                    </a:lnTo>
                    <a:lnTo>
                      <a:pt x="0" y="22"/>
                    </a:lnTo>
                    <a:lnTo>
                      <a:pt x="18" y="0"/>
                    </a:lnTo>
                  </a:path>
                </a:pathLst>
              </a:custGeom>
              <a:noFill/>
              <a:ln w="12700">
                <a:solidFill>
                  <a:schemeClr val="tx2"/>
                </a:solidFill>
                <a:prstDash val="solid"/>
                <a:round/>
                <a:headEnd/>
                <a:tailEnd/>
              </a:ln>
            </p:spPr>
            <p:txBody>
              <a:bodyPr/>
              <a:lstStyle/>
              <a:p>
                <a:endParaRPr lang="el-GR"/>
              </a:p>
            </p:txBody>
          </p:sp>
        </p:grpSp>
        <p:grpSp>
          <p:nvGrpSpPr>
            <p:cNvPr id="1386" name="Group 1393"/>
            <p:cNvGrpSpPr>
              <a:grpSpLocks/>
            </p:cNvGrpSpPr>
            <p:nvPr/>
          </p:nvGrpSpPr>
          <p:grpSpPr bwMode="auto">
            <a:xfrm>
              <a:off x="4904" y="1922"/>
              <a:ext cx="40" cy="44"/>
              <a:chOff x="4904" y="1922"/>
              <a:chExt cx="40" cy="44"/>
            </a:xfrm>
          </p:grpSpPr>
          <p:sp>
            <p:nvSpPr>
              <p:cNvPr id="1464" name="Freeform 1394"/>
              <p:cNvSpPr>
                <a:spLocks/>
              </p:cNvSpPr>
              <p:nvPr/>
            </p:nvSpPr>
            <p:spPr bwMode="auto">
              <a:xfrm>
                <a:off x="4904" y="1922"/>
                <a:ext cx="40" cy="44"/>
              </a:xfrm>
              <a:custGeom>
                <a:avLst/>
                <a:gdLst/>
                <a:ahLst/>
                <a:cxnLst>
                  <a:cxn ang="0">
                    <a:pos x="18" y="0"/>
                  </a:cxn>
                  <a:cxn ang="0">
                    <a:pos x="40" y="22"/>
                  </a:cxn>
                  <a:cxn ang="0">
                    <a:pos x="18" y="44"/>
                  </a:cxn>
                  <a:cxn ang="0">
                    <a:pos x="0" y="22"/>
                  </a:cxn>
                  <a:cxn ang="0">
                    <a:pos x="18" y="0"/>
                  </a:cxn>
                </a:cxnLst>
                <a:rect l="0" t="0" r="r" b="b"/>
                <a:pathLst>
                  <a:path w="40" h="44">
                    <a:moveTo>
                      <a:pt x="18" y="0"/>
                    </a:moveTo>
                    <a:lnTo>
                      <a:pt x="40" y="22"/>
                    </a:lnTo>
                    <a:lnTo>
                      <a:pt x="18" y="44"/>
                    </a:lnTo>
                    <a:lnTo>
                      <a:pt x="0" y="22"/>
                    </a:lnTo>
                    <a:lnTo>
                      <a:pt x="18" y="0"/>
                    </a:lnTo>
                    <a:close/>
                  </a:path>
                </a:pathLst>
              </a:custGeom>
              <a:solidFill>
                <a:srgbClr val="FFFF00"/>
              </a:solidFill>
              <a:ln w="9525">
                <a:solidFill>
                  <a:schemeClr val="tx2"/>
                </a:solidFill>
                <a:round/>
                <a:headEnd/>
                <a:tailEnd/>
              </a:ln>
            </p:spPr>
            <p:txBody>
              <a:bodyPr/>
              <a:lstStyle/>
              <a:p>
                <a:endParaRPr lang="el-GR"/>
              </a:p>
            </p:txBody>
          </p:sp>
          <p:sp>
            <p:nvSpPr>
              <p:cNvPr id="1465" name="Freeform 1395"/>
              <p:cNvSpPr>
                <a:spLocks/>
              </p:cNvSpPr>
              <p:nvPr/>
            </p:nvSpPr>
            <p:spPr bwMode="auto">
              <a:xfrm>
                <a:off x="4904" y="1922"/>
                <a:ext cx="40" cy="44"/>
              </a:xfrm>
              <a:custGeom>
                <a:avLst/>
                <a:gdLst/>
                <a:ahLst/>
                <a:cxnLst>
                  <a:cxn ang="0">
                    <a:pos x="18" y="0"/>
                  </a:cxn>
                  <a:cxn ang="0">
                    <a:pos x="40" y="22"/>
                  </a:cxn>
                  <a:cxn ang="0">
                    <a:pos x="18" y="44"/>
                  </a:cxn>
                  <a:cxn ang="0">
                    <a:pos x="0" y="22"/>
                  </a:cxn>
                  <a:cxn ang="0">
                    <a:pos x="18" y="0"/>
                  </a:cxn>
                </a:cxnLst>
                <a:rect l="0" t="0" r="r" b="b"/>
                <a:pathLst>
                  <a:path w="40" h="44">
                    <a:moveTo>
                      <a:pt x="18" y="0"/>
                    </a:moveTo>
                    <a:lnTo>
                      <a:pt x="40" y="22"/>
                    </a:lnTo>
                    <a:lnTo>
                      <a:pt x="18" y="44"/>
                    </a:lnTo>
                    <a:lnTo>
                      <a:pt x="0" y="22"/>
                    </a:lnTo>
                    <a:lnTo>
                      <a:pt x="18" y="0"/>
                    </a:lnTo>
                  </a:path>
                </a:pathLst>
              </a:custGeom>
              <a:noFill/>
              <a:ln w="12700">
                <a:solidFill>
                  <a:schemeClr val="tx2"/>
                </a:solidFill>
                <a:prstDash val="solid"/>
                <a:round/>
                <a:headEnd/>
                <a:tailEnd/>
              </a:ln>
            </p:spPr>
            <p:txBody>
              <a:bodyPr/>
              <a:lstStyle/>
              <a:p>
                <a:endParaRPr lang="el-GR"/>
              </a:p>
            </p:txBody>
          </p:sp>
        </p:grpSp>
        <p:grpSp>
          <p:nvGrpSpPr>
            <p:cNvPr id="1387" name="Group 1396"/>
            <p:cNvGrpSpPr>
              <a:grpSpLocks/>
            </p:cNvGrpSpPr>
            <p:nvPr/>
          </p:nvGrpSpPr>
          <p:grpSpPr bwMode="auto">
            <a:xfrm>
              <a:off x="3556" y="1892"/>
              <a:ext cx="38" cy="44"/>
              <a:chOff x="3556" y="1892"/>
              <a:chExt cx="38" cy="44"/>
            </a:xfrm>
          </p:grpSpPr>
          <p:sp>
            <p:nvSpPr>
              <p:cNvPr id="1462" name="Freeform 1397"/>
              <p:cNvSpPr>
                <a:spLocks/>
              </p:cNvSpPr>
              <p:nvPr/>
            </p:nvSpPr>
            <p:spPr bwMode="auto">
              <a:xfrm>
                <a:off x="3556" y="1892"/>
                <a:ext cx="38" cy="44"/>
              </a:xfrm>
              <a:custGeom>
                <a:avLst/>
                <a:gdLst/>
                <a:ahLst/>
                <a:cxnLst>
                  <a:cxn ang="0">
                    <a:pos x="18" y="0"/>
                  </a:cxn>
                  <a:cxn ang="0">
                    <a:pos x="38" y="44"/>
                  </a:cxn>
                  <a:cxn ang="0">
                    <a:pos x="0" y="44"/>
                  </a:cxn>
                  <a:cxn ang="0">
                    <a:pos x="18" y="0"/>
                  </a:cxn>
                </a:cxnLst>
                <a:rect l="0" t="0" r="r" b="b"/>
                <a:pathLst>
                  <a:path w="38" h="44">
                    <a:moveTo>
                      <a:pt x="18" y="0"/>
                    </a:moveTo>
                    <a:lnTo>
                      <a:pt x="38" y="44"/>
                    </a:lnTo>
                    <a:lnTo>
                      <a:pt x="0" y="44"/>
                    </a:lnTo>
                    <a:lnTo>
                      <a:pt x="18" y="0"/>
                    </a:lnTo>
                    <a:close/>
                  </a:path>
                </a:pathLst>
              </a:custGeom>
              <a:solidFill>
                <a:srgbClr val="FFFFFF"/>
              </a:solidFill>
              <a:ln w="9525">
                <a:solidFill>
                  <a:schemeClr val="tx2"/>
                </a:solidFill>
                <a:round/>
                <a:headEnd/>
                <a:tailEnd/>
              </a:ln>
            </p:spPr>
            <p:txBody>
              <a:bodyPr/>
              <a:lstStyle/>
              <a:p>
                <a:endParaRPr lang="el-GR"/>
              </a:p>
            </p:txBody>
          </p:sp>
          <p:sp>
            <p:nvSpPr>
              <p:cNvPr id="1463" name="Freeform 1398"/>
              <p:cNvSpPr>
                <a:spLocks/>
              </p:cNvSpPr>
              <p:nvPr/>
            </p:nvSpPr>
            <p:spPr bwMode="auto">
              <a:xfrm>
                <a:off x="3556" y="1892"/>
                <a:ext cx="38" cy="44"/>
              </a:xfrm>
              <a:custGeom>
                <a:avLst/>
                <a:gdLst/>
                <a:ahLst/>
                <a:cxnLst>
                  <a:cxn ang="0">
                    <a:pos x="18" y="0"/>
                  </a:cxn>
                  <a:cxn ang="0">
                    <a:pos x="38" y="44"/>
                  </a:cxn>
                  <a:cxn ang="0">
                    <a:pos x="0" y="44"/>
                  </a:cxn>
                  <a:cxn ang="0">
                    <a:pos x="18" y="0"/>
                  </a:cxn>
                </a:cxnLst>
                <a:rect l="0" t="0" r="r" b="b"/>
                <a:pathLst>
                  <a:path w="38" h="44">
                    <a:moveTo>
                      <a:pt x="18" y="0"/>
                    </a:moveTo>
                    <a:lnTo>
                      <a:pt x="38" y="44"/>
                    </a:lnTo>
                    <a:lnTo>
                      <a:pt x="0" y="44"/>
                    </a:lnTo>
                    <a:lnTo>
                      <a:pt x="18" y="0"/>
                    </a:lnTo>
                  </a:path>
                </a:pathLst>
              </a:custGeom>
              <a:noFill/>
              <a:ln w="12700">
                <a:solidFill>
                  <a:schemeClr val="tx2"/>
                </a:solidFill>
                <a:prstDash val="solid"/>
                <a:round/>
                <a:headEnd/>
                <a:tailEnd/>
              </a:ln>
            </p:spPr>
            <p:txBody>
              <a:bodyPr/>
              <a:lstStyle/>
              <a:p>
                <a:endParaRPr lang="el-GR"/>
              </a:p>
            </p:txBody>
          </p:sp>
        </p:grpSp>
        <p:grpSp>
          <p:nvGrpSpPr>
            <p:cNvPr id="1388" name="Group 1399"/>
            <p:cNvGrpSpPr>
              <a:grpSpLocks/>
            </p:cNvGrpSpPr>
            <p:nvPr/>
          </p:nvGrpSpPr>
          <p:grpSpPr bwMode="auto">
            <a:xfrm>
              <a:off x="3814" y="2036"/>
              <a:ext cx="40" cy="44"/>
              <a:chOff x="3814" y="2036"/>
              <a:chExt cx="40" cy="44"/>
            </a:xfrm>
          </p:grpSpPr>
          <p:sp>
            <p:nvSpPr>
              <p:cNvPr id="1460" name="Freeform 1400"/>
              <p:cNvSpPr>
                <a:spLocks/>
              </p:cNvSpPr>
              <p:nvPr/>
            </p:nvSpPr>
            <p:spPr bwMode="auto">
              <a:xfrm>
                <a:off x="3814" y="2036"/>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close/>
                  </a:path>
                </a:pathLst>
              </a:custGeom>
              <a:solidFill>
                <a:srgbClr val="FFFFFF"/>
              </a:solidFill>
              <a:ln w="9525">
                <a:solidFill>
                  <a:schemeClr val="tx2"/>
                </a:solidFill>
                <a:round/>
                <a:headEnd/>
                <a:tailEnd/>
              </a:ln>
            </p:spPr>
            <p:txBody>
              <a:bodyPr/>
              <a:lstStyle/>
              <a:p>
                <a:endParaRPr lang="el-GR"/>
              </a:p>
            </p:txBody>
          </p:sp>
          <p:sp>
            <p:nvSpPr>
              <p:cNvPr id="1461" name="Freeform 1401"/>
              <p:cNvSpPr>
                <a:spLocks/>
              </p:cNvSpPr>
              <p:nvPr/>
            </p:nvSpPr>
            <p:spPr bwMode="auto">
              <a:xfrm>
                <a:off x="3814" y="2036"/>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path>
                </a:pathLst>
              </a:custGeom>
              <a:noFill/>
              <a:ln w="12700">
                <a:solidFill>
                  <a:schemeClr val="tx2"/>
                </a:solidFill>
                <a:prstDash val="solid"/>
                <a:round/>
                <a:headEnd/>
                <a:tailEnd/>
              </a:ln>
            </p:spPr>
            <p:txBody>
              <a:bodyPr/>
              <a:lstStyle/>
              <a:p>
                <a:endParaRPr lang="el-GR"/>
              </a:p>
            </p:txBody>
          </p:sp>
        </p:grpSp>
        <p:grpSp>
          <p:nvGrpSpPr>
            <p:cNvPr id="1389" name="Group 1402"/>
            <p:cNvGrpSpPr>
              <a:grpSpLocks/>
            </p:cNvGrpSpPr>
            <p:nvPr/>
          </p:nvGrpSpPr>
          <p:grpSpPr bwMode="auto">
            <a:xfrm>
              <a:off x="4006" y="2102"/>
              <a:ext cx="40" cy="44"/>
              <a:chOff x="4006" y="2102"/>
              <a:chExt cx="40" cy="44"/>
            </a:xfrm>
          </p:grpSpPr>
          <p:sp>
            <p:nvSpPr>
              <p:cNvPr id="1458" name="Freeform 1403"/>
              <p:cNvSpPr>
                <a:spLocks/>
              </p:cNvSpPr>
              <p:nvPr/>
            </p:nvSpPr>
            <p:spPr bwMode="auto">
              <a:xfrm>
                <a:off x="4006" y="2102"/>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close/>
                  </a:path>
                </a:pathLst>
              </a:custGeom>
              <a:solidFill>
                <a:srgbClr val="FFFFFF"/>
              </a:solidFill>
              <a:ln w="9525">
                <a:solidFill>
                  <a:schemeClr val="tx2"/>
                </a:solidFill>
                <a:round/>
                <a:headEnd/>
                <a:tailEnd/>
              </a:ln>
            </p:spPr>
            <p:txBody>
              <a:bodyPr/>
              <a:lstStyle/>
              <a:p>
                <a:endParaRPr lang="el-GR"/>
              </a:p>
            </p:txBody>
          </p:sp>
          <p:sp>
            <p:nvSpPr>
              <p:cNvPr id="1459" name="Freeform 1404"/>
              <p:cNvSpPr>
                <a:spLocks/>
              </p:cNvSpPr>
              <p:nvPr/>
            </p:nvSpPr>
            <p:spPr bwMode="auto">
              <a:xfrm>
                <a:off x="4006" y="2102"/>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path>
                </a:pathLst>
              </a:custGeom>
              <a:noFill/>
              <a:ln w="12700">
                <a:solidFill>
                  <a:schemeClr val="tx2"/>
                </a:solidFill>
                <a:prstDash val="solid"/>
                <a:round/>
                <a:headEnd/>
                <a:tailEnd/>
              </a:ln>
            </p:spPr>
            <p:txBody>
              <a:bodyPr/>
              <a:lstStyle/>
              <a:p>
                <a:endParaRPr lang="el-GR"/>
              </a:p>
            </p:txBody>
          </p:sp>
        </p:grpSp>
        <p:grpSp>
          <p:nvGrpSpPr>
            <p:cNvPr id="1390" name="Group 1405"/>
            <p:cNvGrpSpPr>
              <a:grpSpLocks/>
            </p:cNvGrpSpPr>
            <p:nvPr/>
          </p:nvGrpSpPr>
          <p:grpSpPr bwMode="auto">
            <a:xfrm>
              <a:off x="4186" y="2170"/>
              <a:ext cx="40" cy="44"/>
              <a:chOff x="4186" y="2170"/>
              <a:chExt cx="40" cy="44"/>
            </a:xfrm>
          </p:grpSpPr>
          <p:sp>
            <p:nvSpPr>
              <p:cNvPr id="1456" name="Freeform 1406"/>
              <p:cNvSpPr>
                <a:spLocks/>
              </p:cNvSpPr>
              <p:nvPr/>
            </p:nvSpPr>
            <p:spPr bwMode="auto">
              <a:xfrm>
                <a:off x="4186" y="2170"/>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close/>
                  </a:path>
                </a:pathLst>
              </a:custGeom>
              <a:solidFill>
                <a:srgbClr val="FFFFFF"/>
              </a:solidFill>
              <a:ln w="9525">
                <a:solidFill>
                  <a:schemeClr val="tx2"/>
                </a:solidFill>
                <a:round/>
                <a:headEnd/>
                <a:tailEnd/>
              </a:ln>
            </p:spPr>
            <p:txBody>
              <a:bodyPr/>
              <a:lstStyle/>
              <a:p>
                <a:endParaRPr lang="el-GR"/>
              </a:p>
            </p:txBody>
          </p:sp>
          <p:sp>
            <p:nvSpPr>
              <p:cNvPr id="1457" name="Freeform 1407"/>
              <p:cNvSpPr>
                <a:spLocks/>
              </p:cNvSpPr>
              <p:nvPr/>
            </p:nvSpPr>
            <p:spPr bwMode="auto">
              <a:xfrm>
                <a:off x="4186" y="2170"/>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path>
                </a:pathLst>
              </a:custGeom>
              <a:noFill/>
              <a:ln w="12700">
                <a:solidFill>
                  <a:schemeClr val="tx2"/>
                </a:solidFill>
                <a:prstDash val="solid"/>
                <a:round/>
                <a:headEnd/>
                <a:tailEnd/>
              </a:ln>
            </p:spPr>
            <p:txBody>
              <a:bodyPr/>
              <a:lstStyle/>
              <a:p>
                <a:endParaRPr lang="el-GR"/>
              </a:p>
            </p:txBody>
          </p:sp>
        </p:grpSp>
        <p:grpSp>
          <p:nvGrpSpPr>
            <p:cNvPr id="1391" name="Group 1408"/>
            <p:cNvGrpSpPr>
              <a:grpSpLocks/>
            </p:cNvGrpSpPr>
            <p:nvPr/>
          </p:nvGrpSpPr>
          <p:grpSpPr bwMode="auto">
            <a:xfrm>
              <a:off x="4346" y="2456"/>
              <a:ext cx="40" cy="44"/>
              <a:chOff x="4346" y="2456"/>
              <a:chExt cx="40" cy="44"/>
            </a:xfrm>
          </p:grpSpPr>
          <p:sp>
            <p:nvSpPr>
              <p:cNvPr id="1454" name="Freeform 1409"/>
              <p:cNvSpPr>
                <a:spLocks/>
              </p:cNvSpPr>
              <p:nvPr/>
            </p:nvSpPr>
            <p:spPr bwMode="auto">
              <a:xfrm>
                <a:off x="4346" y="2456"/>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close/>
                  </a:path>
                </a:pathLst>
              </a:custGeom>
              <a:solidFill>
                <a:srgbClr val="FFFFFF"/>
              </a:solidFill>
              <a:ln w="9525">
                <a:solidFill>
                  <a:schemeClr val="tx2"/>
                </a:solidFill>
                <a:round/>
                <a:headEnd/>
                <a:tailEnd/>
              </a:ln>
            </p:spPr>
            <p:txBody>
              <a:bodyPr/>
              <a:lstStyle/>
              <a:p>
                <a:endParaRPr lang="el-GR"/>
              </a:p>
            </p:txBody>
          </p:sp>
          <p:sp>
            <p:nvSpPr>
              <p:cNvPr id="1455" name="Freeform 1410"/>
              <p:cNvSpPr>
                <a:spLocks/>
              </p:cNvSpPr>
              <p:nvPr/>
            </p:nvSpPr>
            <p:spPr bwMode="auto">
              <a:xfrm>
                <a:off x="4346" y="2456"/>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path>
                </a:pathLst>
              </a:custGeom>
              <a:noFill/>
              <a:ln w="12700">
                <a:solidFill>
                  <a:schemeClr val="tx2"/>
                </a:solidFill>
                <a:prstDash val="solid"/>
                <a:round/>
                <a:headEnd/>
                <a:tailEnd/>
              </a:ln>
            </p:spPr>
            <p:txBody>
              <a:bodyPr/>
              <a:lstStyle/>
              <a:p>
                <a:endParaRPr lang="el-GR"/>
              </a:p>
            </p:txBody>
          </p:sp>
        </p:grpSp>
        <p:grpSp>
          <p:nvGrpSpPr>
            <p:cNvPr id="1392" name="Group 1411"/>
            <p:cNvGrpSpPr>
              <a:grpSpLocks/>
            </p:cNvGrpSpPr>
            <p:nvPr/>
          </p:nvGrpSpPr>
          <p:grpSpPr bwMode="auto">
            <a:xfrm>
              <a:off x="4558" y="3204"/>
              <a:ext cx="40" cy="44"/>
              <a:chOff x="4558" y="3204"/>
              <a:chExt cx="40" cy="44"/>
            </a:xfrm>
          </p:grpSpPr>
          <p:sp>
            <p:nvSpPr>
              <p:cNvPr id="1452" name="Freeform 1412"/>
              <p:cNvSpPr>
                <a:spLocks/>
              </p:cNvSpPr>
              <p:nvPr/>
            </p:nvSpPr>
            <p:spPr bwMode="auto">
              <a:xfrm>
                <a:off x="4558" y="3204"/>
                <a:ext cx="40" cy="44"/>
              </a:xfrm>
              <a:custGeom>
                <a:avLst/>
                <a:gdLst/>
                <a:ahLst/>
                <a:cxnLst>
                  <a:cxn ang="0">
                    <a:pos x="18" y="0"/>
                  </a:cxn>
                  <a:cxn ang="0">
                    <a:pos x="40" y="44"/>
                  </a:cxn>
                  <a:cxn ang="0">
                    <a:pos x="0" y="44"/>
                  </a:cxn>
                  <a:cxn ang="0">
                    <a:pos x="18" y="0"/>
                  </a:cxn>
                </a:cxnLst>
                <a:rect l="0" t="0" r="r" b="b"/>
                <a:pathLst>
                  <a:path w="40" h="44">
                    <a:moveTo>
                      <a:pt x="18" y="0"/>
                    </a:moveTo>
                    <a:lnTo>
                      <a:pt x="40" y="44"/>
                    </a:lnTo>
                    <a:lnTo>
                      <a:pt x="0" y="44"/>
                    </a:lnTo>
                    <a:lnTo>
                      <a:pt x="18" y="0"/>
                    </a:lnTo>
                    <a:close/>
                  </a:path>
                </a:pathLst>
              </a:custGeom>
              <a:solidFill>
                <a:srgbClr val="FFFFFF"/>
              </a:solidFill>
              <a:ln w="9525">
                <a:solidFill>
                  <a:schemeClr val="tx2"/>
                </a:solidFill>
                <a:round/>
                <a:headEnd/>
                <a:tailEnd/>
              </a:ln>
            </p:spPr>
            <p:txBody>
              <a:bodyPr/>
              <a:lstStyle/>
              <a:p>
                <a:endParaRPr lang="el-GR"/>
              </a:p>
            </p:txBody>
          </p:sp>
          <p:sp>
            <p:nvSpPr>
              <p:cNvPr id="1453" name="Freeform 1413"/>
              <p:cNvSpPr>
                <a:spLocks/>
              </p:cNvSpPr>
              <p:nvPr/>
            </p:nvSpPr>
            <p:spPr bwMode="auto">
              <a:xfrm>
                <a:off x="4558" y="3204"/>
                <a:ext cx="40" cy="44"/>
              </a:xfrm>
              <a:custGeom>
                <a:avLst/>
                <a:gdLst/>
                <a:ahLst/>
                <a:cxnLst>
                  <a:cxn ang="0">
                    <a:pos x="18" y="0"/>
                  </a:cxn>
                  <a:cxn ang="0">
                    <a:pos x="40" y="44"/>
                  </a:cxn>
                  <a:cxn ang="0">
                    <a:pos x="0" y="44"/>
                  </a:cxn>
                  <a:cxn ang="0">
                    <a:pos x="18" y="0"/>
                  </a:cxn>
                </a:cxnLst>
                <a:rect l="0" t="0" r="r" b="b"/>
                <a:pathLst>
                  <a:path w="40" h="44">
                    <a:moveTo>
                      <a:pt x="18" y="0"/>
                    </a:moveTo>
                    <a:lnTo>
                      <a:pt x="40" y="44"/>
                    </a:lnTo>
                    <a:lnTo>
                      <a:pt x="0" y="44"/>
                    </a:lnTo>
                    <a:lnTo>
                      <a:pt x="18" y="0"/>
                    </a:lnTo>
                  </a:path>
                </a:pathLst>
              </a:custGeom>
              <a:noFill/>
              <a:ln w="12700">
                <a:solidFill>
                  <a:schemeClr val="tx2"/>
                </a:solidFill>
                <a:prstDash val="solid"/>
                <a:round/>
                <a:headEnd/>
                <a:tailEnd/>
              </a:ln>
            </p:spPr>
            <p:txBody>
              <a:bodyPr/>
              <a:lstStyle/>
              <a:p>
                <a:endParaRPr lang="el-GR"/>
              </a:p>
            </p:txBody>
          </p:sp>
        </p:grpSp>
        <p:sp>
          <p:nvSpPr>
            <p:cNvPr id="1394" name="Rectangle 1415"/>
            <p:cNvSpPr>
              <a:spLocks noChangeArrowheads="1"/>
            </p:cNvSpPr>
            <p:nvPr/>
          </p:nvSpPr>
          <p:spPr bwMode="auto">
            <a:xfrm>
              <a:off x="3150" y="3160"/>
              <a:ext cx="232" cy="223"/>
            </a:xfrm>
            <a:prstGeom prst="rect">
              <a:avLst/>
            </a:prstGeom>
            <a:noFill/>
            <a:ln w="9525">
              <a:solidFill>
                <a:schemeClr val="tx2"/>
              </a:solidFill>
              <a:miter lim="800000"/>
              <a:headEnd/>
              <a:tailEnd/>
            </a:ln>
          </p:spPr>
          <p:txBody>
            <a:bodyPr wrap="none" lIns="0" tIns="0" rIns="0" bIns="0">
              <a:spAutoFit/>
            </a:bodyPr>
            <a:lstStyle/>
            <a:p>
              <a:r>
                <a:rPr lang="en-US" sz="2300">
                  <a:latin typeface="Times New Roman" pitchFamily="18" charset="0"/>
                </a:rPr>
                <a:t>0.1</a:t>
              </a:r>
              <a:endParaRPr lang="en-US"/>
            </a:p>
          </p:txBody>
        </p:sp>
        <p:sp>
          <p:nvSpPr>
            <p:cNvPr id="1397" name="Rectangle 1418"/>
            <p:cNvSpPr>
              <a:spLocks noChangeArrowheads="1"/>
            </p:cNvSpPr>
            <p:nvPr/>
          </p:nvSpPr>
          <p:spPr bwMode="auto">
            <a:xfrm>
              <a:off x="3150" y="2642"/>
              <a:ext cx="232" cy="223"/>
            </a:xfrm>
            <a:prstGeom prst="rect">
              <a:avLst/>
            </a:prstGeom>
            <a:noFill/>
            <a:ln w="9525">
              <a:solidFill>
                <a:schemeClr val="tx2"/>
              </a:solidFill>
              <a:miter lim="800000"/>
              <a:headEnd/>
              <a:tailEnd/>
            </a:ln>
          </p:spPr>
          <p:txBody>
            <a:bodyPr wrap="none" lIns="0" tIns="0" rIns="0" bIns="0">
              <a:spAutoFit/>
            </a:bodyPr>
            <a:lstStyle/>
            <a:p>
              <a:r>
                <a:rPr lang="en-US" sz="2300">
                  <a:latin typeface="Times New Roman" pitchFamily="18" charset="0"/>
                </a:rPr>
                <a:t>1.0</a:t>
              </a:r>
              <a:endParaRPr lang="en-US"/>
            </a:p>
          </p:txBody>
        </p:sp>
        <p:sp>
          <p:nvSpPr>
            <p:cNvPr id="1400" name="Rectangle 1421"/>
            <p:cNvSpPr>
              <a:spLocks noChangeArrowheads="1"/>
            </p:cNvSpPr>
            <p:nvPr/>
          </p:nvSpPr>
          <p:spPr bwMode="auto">
            <a:xfrm>
              <a:off x="3070" y="2132"/>
              <a:ext cx="325" cy="223"/>
            </a:xfrm>
            <a:prstGeom prst="rect">
              <a:avLst/>
            </a:prstGeom>
            <a:noFill/>
            <a:ln w="9525">
              <a:solidFill>
                <a:schemeClr val="tx2"/>
              </a:solidFill>
              <a:miter lim="800000"/>
              <a:headEnd/>
              <a:tailEnd/>
            </a:ln>
          </p:spPr>
          <p:txBody>
            <a:bodyPr wrap="none" lIns="0" tIns="0" rIns="0" bIns="0">
              <a:spAutoFit/>
            </a:bodyPr>
            <a:lstStyle/>
            <a:p>
              <a:r>
                <a:rPr lang="en-US" sz="2300">
                  <a:latin typeface="Times New Roman" pitchFamily="18" charset="0"/>
                </a:rPr>
                <a:t>10.0</a:t>
              </a:r>
              <a:endParaRPr lang="en-US"/>
            </a:p>
          </p:txBody>
        </p:sp>
        <p:sp>
          <p:nvSpPr>
            <p:cNvPr id="1403" name="Rectangle 1424"/>
            <p:cNvSpPr>
              <a:spLocks noChangeArrowheads="1"/>
            </p:cNvSpPr>
            <p:nvPr/>
          </p:nvSpPr>
          <p:spPr bwMode="auto">
            <a:xfrm>
              <a:off x="2990" y="1614"/>
              <a:ext cx="418" cy="223"/>
            </a:xfrm>
            <a:prstGeom prst="rect">
              <a:avLst/>
            </a:prstGeom>
            <a:noFill/>
            <a:ln w="9525">
              <a:solidFill>
                <a:schemeClr val="tx2"/>
              </a:solidFill>
              <a:miter lim="800000"/>
              <a:headEnd/>
              <a:tailEnd/>
            </a:ln>
          </p:spPr>
          <p:txBody>
            <a:bodyPr wrap="none" lIns="0" tIns="0" rIns="0" bIns="0">
              <a:spAutoFit/>
            </a:bodyPr>
            <a:lstStyle/>
            <a:p>
              <a:r>
                <a:rPr lang="en-US" sz="2300">
                  <a:latin typeface="Times New Roman" pitchFamily="18" charset="0"/>
                </a:rPr>
                <a:t>100.0</a:t>
              </a:r>
              <a:endParaRPr lang="en-US"/>
            </a:p>
          </p:txBody>
        </p:sp>
        <p:sp>
          <p:nvSpPr>
            <p:cNvPr id="1406" name="Rectangle 1427"/>
            <p:cNvSpPr>
              <a:spLocks noChangeArrowheads="1"/>
            </p:cNvSpPr>
            <p:nvPr/>
          </p:nvSpPr>
          <p:spPr bwMode="auto">
            <a:xfrm>
              <a:off x="2910" y="1096"/>
              <a:ext cx="511" cy="223"/>
            </a:xfrm>
            <a:prstGeom prst="rect">
              <a:avLst/>
            </a:prstGeom>
            <a:noFill/>
            <a:ln w="9525">
              <a:solidFill>
                <a:schemeClr val="tx2"/>
              </a:solidFill>
              <a:miter lim="800000"/>
              <a:headEnd/>
              <a:tailEnd/>
            </a:ln>
          </p:spPr>
          <p:txBody>
            <a:bodyPr wrap="none" lIns="0" tIns="0" rIns="0" bIns="0">
              <a:spAutoFit/>
            </a:bodyPr>
            <a:lstStyle/>
            <a:p>
              <a:r>
                <a:rPr lang="en-US" sz="2300">
                  <a:latin typeface="Times New Roman" pitchFamily="18" charset="0"/>
                </a:rPr>
                <a:t>1000.0</a:t>
              </a:r>
              <a:endParaRPr lang="en-US"/>
            </a:p>
          </p:txBody>
        </p:sp>
        <p:sp>
          <p:nvSpPr>
            <p:cNvPr id="1408" name="Rectangle 1429"/>
            <p:cNvSpPr>
              <a:spLocks noChangeArrowheads="1"/>
            </p:cNvSpPr>
            <p:nvPr/>
          </p:nvSpPr>
          <p:spPr bwMode="auto">
            <a:xfrm>
              <a:off x="3372" y="3388"/>
              <a:ext cx="186" cy="282"/>
            </a:xfrm>
            <a:prstGeom prst="rect">
              <a:avLst/>
            </a:prstGeom>
            <a:noFill/>
            <a:ln w="9525">
              <a:solidFill>
                <a:schemeClr val="tx2"/>
              </a:solidFill>
              <a:miter lim="800000"/>
              <a:headEnd/>
              <a:tailEnd/>
            </a:ln>
          </p:spPr>
          <p:txBody>
            <a:bodyPr/>
            <a:lstStyle/>
            <a:p>
              <a:endParaRPr lang="el-GR"/>
            </a:p>
          </p:txBody>
        </p:sp>
        <p:sp>
          <p:nvSpPr>
            <p:cNvPr id="1409" name="Rectangle 1430"/>
            <p:cNvSpPr>
              <a:spLocks noChangeArrowheads="1"/>
            </p:cNvSpPr>
            <p:nvPr/>
          </p:nvSpPr>
          <p:spPr bwMode="auto">
            <a:xfrm>
              <a:off x="3436" y="3436"/>
              <a:ext cx="93" cy="223"/>
            </a:xfrm>
            <a:prstGeom prst="rect">
              <a:avLst/>
            </a:prstGeom>
            <a:noFill/>
            <a:ln w="9525">
              <a:noFill/>
              <a:miter lim="800000"/>
              <a:headEnd/>
              <a:tailEnd/>
            </a:ln>
          </p:spPr>
          <p:txBody>
            <a:bodyPr wrap="none" lIns="0" tIns="0" rIns="0" bIns="0">
              <a:spAutoFit/>
            </a:bodyPr>
            <a:lstStyle/>
            <a:p>
              <a:r>
                <a:rPr lang="en-US" sz="2300" dirty="0">
                  <a:latin typeface="Times New Roman" pitchFamily="18" charset="0"/>
                </a:rPr>
                <a:t>1</a:t>
              </a:r>
              <a:endParaRPr lang="en-US" dirty="0"/>
            </a:p>
          </p:txBody>
        </p:sp>
        <p:sp>
          <p:nvSpPr>
            <p:cNvPr id="1413" name="Rectangle 1434"/>
            <p:cNvSpPr>
              <a:spLocks noChangeArrowheads="1"/>
            </p:cNvSpPr>
            <p:nvPr/>
          </p:nvSpPr>
          <p:spPr bwMode="auto">
            <a:xfrm>
              <a:off x="4054" y="3430"/>
              <a:ext cx="186" cy="223"/>
            </a:xfrm>
            <a:prstGeom prst="rect">
              <a:avLst/>
            </a:prstGeom>
            <a:noFill/>
            <a:ln w="9525">
              <a:solidFill>
                <a:schemeClr val="tx2"/>
              </a:solidFill>
              <a:miter lim="800000"/>
              <a:headEnd/>
              <a:tailEnd/>
            </a:ln>
          </p:spPr>
          <p:txBody>
            <a:bodyPr wrap="none" lIns="0" tIns="0" rIns="0" bIns="0">
              <a:spAutoFit/>
            </a:bodyPr>
            <a:lstStyle/>
            <a:p>
              <a:r>
                <a:rPr lang="en-US" sz="2300" dirty="0">
                  <a:latin typeface="Times New Roman" pitchFamily="18" charset="0"/>
                </a:rPr>
                <a:t>10</a:t>
              </a:r>
              <a:endParaRPr lang="en-US" dirty="0"/>
            </a:p>
          </p:txBody>
        </p:sp>
        <p:sp>
          <p:nvSpPr>
            <p:cNvPr id="1416" name="Rectangle 1437"/>
            <p:cNvSpPr>
              <a:spLocks noChangeArrowheads="1"/>
            </p:cNvSpPr>
            <p:nvPr/>
          </p:nvSpPr>
          <p:spPr bwMode="auto">
            <a:xfrm>
              <a:off x="4672" y="3430"/>
              <a:ext cx="279" cy="223"/>
            </a:xfrm>
            <a:prstGeom prst="rect">
              <a:avLst/>
            </a:prstGeom>
            <a:noFill/>
            <a:ln w="9525">
              <a:solidFill>
                <a:schemeClr val="tx2"/>
              </a:solidFill>
              <a:miter lim="800000"/>
              <a:headEnd/>
              <a:tailEnd/>
            </a:ln>
          </p:spPr>
          <p:txBody>
            <a:bodyPr wrap="none" lIns="0" tIns="0" rIns="0" bIns="0">
              <a:spAutoFit/>
            </a:bodyPr>
            <a:lstStyle/>
            <a:p>
              <a:r>
                <a:rPr lang="en-US" sz="2300" dirty="0">
                  <a:latin typeface="Times New Roman" pitchFamily="18" charset="0"/>
                </a:rPr>
                <a:t>100</a:t>
              </a:r>
              <a:endParaRPr lang="en-US" dirty="0"/>
            </a:p>
          </p:txBody>
        </p:sp>
        <p:sp>
          <p:nvSpPr>
            <p:cNvPr id="1418" name="Rectangle 1439"/>
            <p:cNvSpPr>
              <a:spLocks noChangeArrowheads="1"/>
            </p:cNvSpPr>
            <p:nvPr/>
          </p:nvSpPr>
          <p:spPr bwMode="auto">
            <a:xfrm>
              <a:off x="5302" y="3436"/>
              <a:ext cx="372" cy="223"/>
            </a:xfrm>
            <a:prstGeom prst="rect">
              <a:avLst/>
            </a:prstGeom>
            <a:noFill/>
            <a:ln w="9525">
              <a:solidFill>
                <a:schemeClr val="tx2"/>
              </a:solidFill>
              <a:miter lim="800000"/>
              <a:headEnd/>
              <a:tailEnd/>
            </a:ln>
          </p:spPr>
          <p:txBody>
            <a:bodyPr wrap="none" lIns="0" tIns="0" rIns="0" bIns="0">
              <a:spAutoFit/>
            </a:bodyPr>
            <a:lstStyle/>
            <a:p>
              <a:r>
                <a:rPr lang="en-US" sz="2300">
                  <a:latin typeface="Times New Roman" pitchFamily="18" charset="0"/>
                </a:rPr>
                <a:t>1000</a:t>
              </a:r>
              <a:endParaRPr lang="en-US"/>
            </a:p>
          </p:txBody>
        </p:sp>
        <p:sp>
          <p:nvSpPr>
            <p:cNvPr id="1422" name="Rectangle 1443"/>
            <p:cNvSpPr>
              <a:spLocks noChangeArrowheads="1"/>
            </p:cNvSpPr>
            <p:nvPr/>
          </p:nvSpPr>
          <p:spPr bwMode="auto">
            <a:xfrm>
              <a:off x="3509" y="3718"/>
              <a:ext cx="1718" cy="223"/>
            </a:xfrm>
            <a:prstGeom prst="rect">
              <a:avLst/>
            </a:prstGeom>
            <a:noFill/>
            <a:ln w="9525">
              <a:solidFill>
                <a:schemeClr val="tx2"/>
              </a:solidFill>
              <a:miter lim="800000"/>
              <a:headEnd/>
              <a:tailEnd/>
            </a:ln>
          </p:spPr>
          <p:txBody>
            <a:bodyPr wrap="none" lIns="0" tIns="0" rIns="0" bIns="0">
              <a:spAutoFit/>
            </a:bodyPr>
            <a:lstStyle/>
            <a:p>
              <a:r>
                <a:rPr lang="el-GR" sz="2300" b="1" dirty="0">
                  <a:latin typeface="Times New Roman" pitchFamily="18" charset="0"/>
                </a:rPr>
                <a:t>Μοριακό Βάρος</a:t>
              </a:r>
              <a:r>
                <a:rPr lang="en-US" sz="2300" b="1" dirty="0">
                  <a:latin typeface="Times New Roman" pitchFamily="18" charset="0"/>
                </a:rPr>
                <a:t>(</a:t>
              </a:r>
              <a:r>
                <a:rPr lang="en-US" sz="2300" b="1" dirty="0" err="1">
                  <a:latin typeface="Times New Roman" pitchFamily="18" charset="0"/>
                </a:rPr>
                <a:t>kDa</a:t>
              </a:r>
              <a:r>
                <a:rPr lang="en-US" sz="2300" b="1" dirty="0">
                  <a:latin typeface="Times New Roman" pitchFamily="18" charset="0"/>
                </a:rPr>
                <a:t>)</a:t>
              </a:r>
              <a:endParaRPr lang="en-US" dirty="0"/>
            </a:p>
          </p:txBody>
        </p:sp>
        <p:sp>
          <p:nvSpPr>
            <p:cNvPr id="1433" name="Rectangle 1454"/>
            <p:cNvSpPr>
              <a:spLocks noChangeArrowheads="1"/>
            </p:cNvSpPr>
            <p:nvPr/>
          </p:nvSpPr>
          <p:spPr bwMode="auto">
            <a:xfrm>
              <a:off x="4586" y="1106"/>
              <a:ext cx="1136" cy="472"/>
            </a:xfrm>
            <a:prstGeom prst="rect">
              <a:avLst/>
            </a:prstGeom>
            <a:noFill/>
            <a:ln w="12700">
              <a:solidFill>
                <a:schemeClr val="tx2"/>
              </a:solidFill>
              <a:miter lim="800000"/>
              <a:headEnd/>
              <a:tailEnd/>
            </a:ln>
          </p:spPr>
          <p:txBody>
            <a:bodyPr/>
            <a:lstStyle/>
            <a:p>
              <a:endParaRPr lang="el-GR"/>
            </a:p>
          </p:txBody>
        </p:sp>
        <p:sp>
          <p:nvSpPr>
            <p:cNvPr id="1434" name="Line 1455"/>
            <p:cNvSpPr>
              <a:spLocks noChangeShapeType="1"/>
            </p:cNvSpPr>
            <p:nvPr/>
          </p:nvSpPr>
          <p:spPr bwMode="auto">
            <a:xfrm>
              <a:off x="4726" y="1240"/>
              <a:ext cx="176" cy="1"/>
            </a:xfrm>
            <a:prstGeom prst="line">
              <a:avLst/>
            </a:prstGeom>
            <a:noFill/>
            <a:ln w="12700">
              <a:solidFill>
                <a:schemeClr val="tx2"/>
              </a:solidFill>
              <a:round/>
              <a:headEnd/>
              <a:tailEnd/>
            </a:ln>
          </p:spPr>
          <p:txBody>
            <a:bodyPr/>
            <a:lstStyle/>
            <a:p>
              <a:endParaRPr lang="el-GR"/>
            </a:p>
          </p:txBody>
        </p:sp>
        <p:grpSp>
          <p:nvGrpSpPr>
            <p:cNvPr id="1435" name="Group 1456"/>
            <p:cNvGrpSpPr>
              <a:grpSpLocks/>
            </p:cNvGrpSpPr>
            <p:nvPr/>
          </p:nvGrpSpPr>
          <p:grpSpPr bwMode="auto">
            <a:xfrm>
              <a:off x="4790" y="1218"/>
              <a:ext cx="40" cy="44"/>
              <a:chOff x="4790" y="1218"/>
              <a:chExt cx="40" cy="44"/>
            </a:xfrm>
          </p:grpSpPr>
          <p:sp>
            <p:nvSpPr>
              <p:cNvPr id="1450" name="Freeform 1457"/>
              <p:cNvSpPr>
                <a:spLocks/>
              </p:cNvSpPr>
              <p:nvPr/>
            </p:nvSpPr>
            <p:spPr bwMode="auto">
              <a:xfrm>
                <a:off x="4790" y="1218"/>
                <a:ext cx="40" cy="44"/>
              </a:xfrm>
              <a:custGeom>
                <a:avLst/>
                <a:gdLst/>
                <a:ahLst/>
                <a:cxnLst>
                  <a:cxn ang="0">
                    <a:pos x="20" y="0"/>
                  </a:cxn>
                  <a:cxn ang="0">
                    <a:pos x="40" y="20"/>
                  </a:cxn>
                  <a:cxn ang="0">
                    <a:pos x="20" y="44"/>
                  </a:cxn>
                  <a:cxn ang="0">
                    <a:pos x="0" y="20"/>
                  </a:cxn>
                  <a:cxn ang="0">
                    <a:pos x="20" y="0"/>
                  </a:cxn>
                </a:cxnLst>
                <a:rect l="0" t="0" r="r" b="b"/>
                <a:pathLst>
                  <a:path w="40" h="44">
                    <a:moveTo>
                      <a:pt x="20" y="0"/>
                    </a:moveTo>
                    <a:lnTo>
                      <a:pt x="40" y="20"/>
                    </a:lnTo>
                    <a:lnTo>
                      <a:pt x="20" y="44"/>
                    </a:lnTo>
                    <a:lnTo>
                      <a:pt x="0" y="20"/>
                    </a:lnTo>
                    <a:lnTo>
                      <a:pt x="20" y="0"/>
                    </a:lnTo>
                    <a:close/>
                  </a:path>
                </a:pathLst>
              </a:custGeom>
              <a:solidFill>
                <a:srgbClr val="FFFF00"/>
              </a:solidFill>
              <a:ln w="9525">
                <a:solidFill>
                  <a:schemeClr val="tx2"/>
                </a:solidFill>
                <a:round/>
                <a:headEnd/>
                <a:tailEnd/>
              </a:ln>
            </p:spPr>
            <p:txBody>
              <a:bodyPr/>
              <a:lstStyle/>
              <a:p>
                <a:endParaRPr lang="el-GR"/>
              </a:p>
            </p:txBody>
          </p:sp>
          <p:sp>
            <p:nvSpPr>
              <p:cNvPr id="1451" name="Freeform 1458"/>
              <p:cNvSpPr>
                <a:spLocks/>
              </p:cNvSpPr>
              <p:nvPr/>
            </p:nvSpPr>
            <p:spPr bwMode="auto">
              <a:xfrm>
                <a:off x="4790" y="1218"/>
                <a:ext cx="40" cy="44"/>
              </a:xfrm>
              <a:custGeom>
                <a:avLst/>
                <a:gdLst/>
                <a:ahLst/>
                <a:cxnLst>
                  <a:cxn ang="0">
                    <a:pos x="20" y="0"/>
                  </a:cxn>
                  <a:cxn ang="0">
                    <a:pos x="40" y="20"/>
                  </a:cxn>
                  <a:cxn ang="0">
                    <a:pos x="20" y="44"/>
                  </a:cxn>
                  <a:cxn ang="0">
                    <a:pos x="0" y="20"/>
                  </a:cxn>
                  <a:cxn ang="0">
                    <a:pos x="20" y="0"/>
                  </a:cxn>
                </a:cxnLst>
                <a:rect l="0" t="0" r="r" b="b"/>
                <a:pathLst>
                  <a:path w="40" h="44">
                    <a:moveTo>
                      <a:pt x="20" y="0"/>
                    </a:moveTo>
                    <a:lnTo>
                      <a:pt x="40" y="20"/>
                    </a:lnTo>
                    <a:lnTo>
                      <a:pt x="20" y="44"/>
                    </a:lnTo>
                    <a:lnTo>
                      <a:pt x="0" y="20"/>
                    </a:lnTo>
                    <a:lnTo>
                      <a:pt x="20" y="0"/>
                    </a:lnTo>
                  </a:path>
                </a:pathLst>
              </a:custGeom>
              <a:noFill/>
              <a:ln w="12700">
                <a:solidFill>
                  <a:schemeClr val="tx2"/>
                </a:solidFill>
                <a:prstDash val="solid"/>
                <a:round/>
                <a:headEnd/>
                <a:tailEnd/>
              </a:ln>
            </p:spPr>
            <p:txBody>
              <a:bodyPr/>
              <a:lstStyle/>
              <a:p>
                <a:endParaRPr lang="el-GR"/>
              </a:p>
            </p:txBody>
          </p:sp>
        </p:grpSp>
        <p:sp>
          <p:nvSpPr>
            <p:cNvPr id="1438" name="Rectangle 1461"/>
            <p:cNvSpPr>
              <a:spLocks noChangeArrowheads="1"/>
            </p:cNvSpPr>
            <p:nvPr/>
          </p:nvSpPr>
          <p:spPr bwMode="auto">
            <a:xfrm>
              <a:off x="4950" y="1142"/>
              <a:ext cx="454" cy="223"/>
            </a:xfrm>
            <a:prstGeom prst="rect">
              <a:avLst/>
            </a:prstGeom>
            <a:noFill/>
            <a:ln w="9525">
              <a:noFill/>
              <a:miter lim="800000"/>
              <a:headEnd/>
              <a:tailEnd/>
            </a:ln>
          </p:spPr>
          <p:txBody>
            <a:bodyPr wrap="none" lIns="0" tIns="0" rIns="0" bIns="0">
              <a:spAutoFit/>
            </a:bodyPr>
            <a:lstStyle/>
            <a:p>
              <a:r>
                <a:rPr lang="en-US" sz="2300" dirty="0">
                  <a:latin typeface="Times New Roman" pitchFamily="18" charset="0"/>
                </a:rPr>
                <a:t>Water</a:t>
              </a:r>
              <a:endParaRPr lang="en-US" dirty="0"/>
            </a:p>
          </p:txBody>
        </p:sp>
        <p:sp>
          <p:nvSpPr>
            <p:cNvPr id="1439" name="Line 1462"/>
            <p:cNvSpPr>
              <a:spLocks noChangeShapeType="1"/>
            </p:cNvSpPr>
            <p:nvPr/>
          </p:nvSpPr>
          <p:spPr bwMode="auto">
            <a:xfrm>
              <a:off x="4726" y="1466"/>
              <a:ext cx="176" cy="1"/>
            </a:xfrm>
            <a:prstGeom prst="line">
              <a:avLst/>
            </a:prstGeom>
            <a:noFill/>
            <a:ln w="12700">
              <a:solidFill>
                <a:schemeClr val="tx2"/>
              </a:solidFill>
              <a:round/>
              <a:headEnd/>
              <a:tailEnd/>
            </a:ln>
          </p:spPr>
          <p:txBody>
            <a:bodyPr/>
            <a:lstStyle/>
            <a:p>
              <a:endParaRPr lang="el-GR"/>
            </a:p>
          </p:txBody>
        </p:sp>
        <p:grpSp>
          <p:nvGrpSpPr>
            <p:cNvPr id="1440" name="Group 1463"/>
            <p:cNvGrpSpPr>
              <a:grpSpLocks/>
            </p:cNvGrpSpPr>
            <p:nvPr/>
          </p:nvGrpSpPr>
          <p:grpSpPr bwMode="auto">
            <a:xfrm>
              <a:off x="4790" y="1442"/>
              <a:ext cx="40" cy="44"/>
              <a:chOff x="4790" y="1442"/>
              <a:chExt cx="40" cy="44"/>
            </a:xfrm>
          </p:grpSpPr>
          <p:sp>
            <p:nvSpPr>
              <p:cNvPr id="1448" name="Freeform 1464"/>
              <p:cNvSpPr>
                <a:spLocks/>
              </p:cNvSpPr>
              <p:nvPr/>
            </p:nvSpPr>
            <p:spPr bwMode="auto">
              <a:xfrm>
                <a:off x="4790" y="1442"/>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close/>
                  </a:path>
                </a:pathLst>
              </a:custGeom>
              <a:solidFill>
                <a:srgbClr val="FFFFFF"/>
              </a:solidFill>
              <a:ln w="9525">
                <a:solidFill>
                  <a:schemeClr val="tx2"/>
                </a:solidFill>
                <a:round/>
                <a:headEnd/>
                <a:tailEnd/>
              </a:ln>
            </p:spPr>
            <p:txBody>
              <a:bodyPr/>
              <a:lstStyle/>
              <a:p>
                <a:endParaRPr lang="el-GR"/>
              </a:p>
            </p:txBody>
          </p:sp>
          <p:sp>
            <p:nvSpPr>
              <p:cNvPr id="1449" name="Freeform 1465"/>
              <p:cNvSpPr>
                <a:spLocks/>
              </p:cNvSpPr>
              <p:nvPr/>
            </p:nvSpPr>
            <p:spPr bwMode="auto">
              <a:xfrm>
                <a:off x="4790" y="1442"/>
                <a:ext cx="40" cy="44"/>
              </a:xfrm>
              <a:custGeom>
                <a:avLst/>
                <a:gdLst/>
                <a:ahLst/>
                <a:cxnLst>
                  <a:cxn ang="0">
                    <a:pos x="20" y="0"/>
                  </a:cxn>
                  <a:cxn ang="0">
                    <a:pos x="40" y="44"/>
                  </a:cxn>
                  <a:cxn ang="0">
                    <a:pos x="0" y="44"/>
                  </a:cxn>
                  <a:cxn ang="0">
                    <a:pos x="20" y="0"/>
                  </a:cxn>
                </a:cxnLst>
                <a:rect l="0" t="0" r="r" b="b"/>
                <a:pathLst>
                  <a:path w="40" h="44">
                    <a:moveTo>
                      <a:pt x="20" y="0"/>
                    </a:moveTo>
                    <a:lnTo>
                      <a:pt x="40" y="44"/>
                    </a:lnTo>
                    <a:lnTo>
                      <a:pt x="0" y="44"/>
                    </a:lnTo>
                    <a:lnTo>
                      <a:pt x="20" y="0"/>
                    </a:lnTo>
                  </a:path>
                </a:pathLst>
              </a:custGeom>
              <a:noFill/>
              <a:ln w="12700">
                <a:solidFill>
                  <a:schemeClr val="tx2"/>
                </a:solidFill>
                <a:prstDash val="solid"/>
                <a:round/>
                <a:headEnd/>
                <a:tailEnd/>
              </a:ln>
            </p:spPr>
            <p:txBody>
              <a:bodyPr/>
              <a:lstStyle/>
              <a:p>
                <a:endParaRPr lang="el-GR"/>
              </a:p>
            </p:txBody>
          </p:sp>
        </p:grpSp>
        <p:sp>
          <p:nvSpPr>
            <p:cNvPr id="1442" name="Rectangle 1467"/>
            <p:cNvSpPr>
              <a:spLocks noChangeArrowheads="1"/>
            </p:cNvSpPr>
            <p:nvPr/>
          </p:nvSpPr>
          <p:spPr bwMode="auto">
            <a:xfrm>
              <a:off x="4956" y="1374"/>
              <a:ext cx="372" cy="223"/>
            </a:xfrm>
            <a:prstGeom prst="rect">
              <a:avLst/>
            </a:prstGeom>
            <a:noFill/>
            <a:ln w="9525">
              <a:noFill/>
              <a:miter lim="800000"/>
              <a:headEnd/>
              <a:tailEnd/>
            </a:ln>
          </p:spPr>
          <p:txBody>
            <a:bodyPr wrap="none" lIns="0" tIns="0" rIns="0" bIns="0">
              <a:spAutoFit/>
            </a:bodyPr>
            <a:lstStyle/>
            <a:p>
              <a:r>
                <a:rPr lang="en-US" sz="2300">
                  <a:latin typeface="Times New Roman" pitchFamily="18" charset="0"/>
                </a:rPr>
                <a:t>PAN</a:t>
              </a:r>
              <a:endParaRPr lang="en-US"/>
            </a:p>
          </p:txBody>
        </p:sp>
        <p:sp>
          <p:nvSpPr>
            <p:cNvPr id="1447" name="Rectangle 1472"/>
            <p:cNvSpPr>
              <a:spLocks noChangeArrowheads="1"/>
            </p:cNvSpPr>
            <p:nvPr/>
          </p:nvSpPr>
          <p:spPr bwMode="auto">
            <a:xfrm>
              <a:off x="5378" y="1368"/>
              <a:ext cx="361" cy="223"/>
            </a:xfrm>
            <a:prstGeom prst="rect">
              <a:avLst/>
            </a:prstGeom>
            <a:noFill/>
            <a:ln w="9525">
              <a:noFill/>
              <a:miter lim="800000"/>
              <a:headEnd/>
              <a:tailEnd/>
            </a:ln>
          </p:spPr>
          <p:txBody>
            <a:bodyPr wrap="none" lIns="0" tIns="0" rIns="0" bIns="0">
              <a:spAutoFit/>
            </a:bodyPr>
            <a:lstStyle/>
            <a:p>
              <a:r>
                <a:rPr lang="en-US" sz="2300" dirty="0">
                  <a:latin typeface="Times New Roman" pitchFamily="18" charset="0"/>
                </a:rPr>
                <a:t>PVC</a:t>
              </a:r>
              <a:endParaRPr lang="en-US" dirty="0"/>
            </a:p>
          </p:txBody>
        </p:sp>
      </p:grpSp>
      <p:sp>
        <p:nvSpPr>
          <p:cNvPr id="1423" name="Rectangle 1443"/>
          <p:cNvSpPr>
            <a:spLocks noChangeArrowheads="1"/>
          </p:cNvSpPr>
          <p:nvPr/>
        </p:nvSpPr>
        <p:spPr bwMode="auto">
          <a:xfrm rot="16200000">
            <a:off x="4715385" y="3055356"/>
            <a:ext cx="2252220" cy="353943"/>
          </a:xfrm>
          <a:prstGeom prst="rect">
            <a:avLst/>
          </a:prstGeom>
          <a:noFill/>
          <a:ln w="9525">
            <a:solidFill>
              <a:schemeClr val="tx2"/>
            </a:solidFill>
            <a:miter lim="800000"/>
            <a:headEnd/>
            <a:tailEnd/>
          </a:ln>
        </p:spPr>
        <p:txBody>
          <a:bodyPr wrap="none" lIns="0" tIns="0" rIns="0" bIns="0">
            <a:spAutoFit/>
          </a:bodyPr>
          <a:lstStyle/>
          <a:p>
            <a:r>
              <a:rPr lang="en-US" sz="2300" b="1" dirty="0">
                <a:latin typeface="Times New Roman" pitchFamily="18" charset="0"/>
              </a:rPr>
              <a:t>km (x10 </a:t>
            </a:r>
            <a:r>
              <a:rPr lang="en-US" sz="2300" b="1" baseline="30000" dirty="0">
                <a:latin typeface="Times New Roman" pitchFamily="18" charset="0"/>
              </a:rPr>
              <a:t>6</a:t>
            </a:r>
            <a:r>
              <a:rPr lang="en-US" sz="2300" b="1" dirty="0">
                <a:latin typeface="Times New Roman" pitchFamily="18" charset="0"/>
              </a:rPr>
              <a:t> cm/sec)</a:t>
            </a:r>
            <a:r>
              <a:rPr lang="en-US" sz="2300" b="1" baseline="30000" dirty="0">
                <a:latin typeface="Times New Roman" pitchFamily="18" charset="0"/>
              </a:rPr>
              <a:t>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 name="Rectangle 245"/>
          <p:cNvSpPr>
            <a:spLocks noChangeArrowheads="1"/>
          </p:cNvSpPr>
          <p:nvPr/>
        </p:nvSpPr>
        <p:spPr bwMode="auto">
          <a:xfrm>
            <a:off x="3246865" y="188640"/>
            <a:ext cx="6019817" cy="553998"/>
          </a:xfrm>
          <a:prstGeom prst="rect">
            <a:avLst/>
          </a:prstGeom>
          <a:noFill/>
          <a:ln w="9525">
            <a:noFill/>
            <a:miter lim="800000"/>
            <a:headEnd/>
            <a:tailEnd/>
          </a:ln>
        </p:spPr>
        <p:txBody>
          <a:bodyPr wrap="square" lIns="0" tIns="0" rIns="0" bIns="0">
            <a:spAutoFit/>
          </a:bodyPr>
          <a:lstStyle/>
          <a:p>
            <a:pPr algn="ctr"/>
            <a:r>
              <a:rPr lang="el-GR" sz="3600" b="1" dirty="0">
                <a:solidFill>
                  <a:schemeClr val="accent3"/>
                </a:solidFill>
                <a:effectLst>
                  <a:outerShdw blurRad="38100" dist="38100" dir="2700000" algn="tl">
                    <a:srgbClr val="000000">
                      <a:alpha val="43137"/>
                    </a:srgbClr>
                  </a:outerShdw>
                </a:effectLst>
                <a:latin typeface="+mj-lt"/>
                <a:ea typeface="+mj-ea"/>
                <a:cs typeface="+mj-cs"/>
              </a:rPr>
              <a:t>Αυξημένος αριθμός πόρων</a:t>
            </a:r>
            <a:endParaRPr lang="en-US" sz="3600" b="1" dirty="0">
              <a:solidFill>
                <a:schemeClr val="accent3"/>
              </a:solidFill>
              <a:effectLst>
                <a:outerShdw blurRad="38100" dist="38100" dir="2700000" algn="tl">
                  <a:srgbClr val="000000">
                    <a:alpha val="43137"/>
                  </a:srgbClr>
                </a:outerShdw>
              </a:effectLst>
              <a:latin typeface="+mj-lt"/>
              <a:ea typeface="+mj-ea"/>
              <a:cs typeface="+mj-cs"/>
            </a:endParaRPr>
          </a:p>
        </p:txBody>
      </p:sp>
      <p:grpSp>
        <p:nvGrpSpPr>
          <p:cNvPr id="251" name="Group 246"/>
          <p:cNvGrpSpPr>
            <a:grpSpLocks/>
          </p:cNvGrpSpPr>
          <p:nvPr/>
        </p:nvGrpSpPr>
        <p:grpSpPr bwMode="auto">
          <a:xfrm>
            <a:off x="6724651" y="2355850"/>
            <a:ext cx="3343275" cy="1752600"/>
            <a:chOff x="3180" y="1816"/>
            <a:chExt cx="2106" cy="1104"/>
          </a:xfrm>
        </p:grpSpPr>
        <p:sp>
          <p:nvSpPr>
            <p:cNvPr id="252" name="Oval 247"/>
            <p:cNvSpPr>
              <a:spLocks noChangeArrowheads="1"/>
            </p:cNvSpPr>
            <p:nvPr/>
          </p:nvSpPr>
          <p:spPr bwMode="auto">
            <a:xfrm>
              <a:off x="3852"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253" name="Oval 248"/>
            <p:cNvSpPr>
              <a:spLocks noChangeArrowheads="1"/>
            </p:cNvSpPr>
            <p:nvPr/>
          </p:nvSpPr>
          <p:spPr bwMode="auto">
            <a:xfrm>
              <a:off x="3900"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254" name="Oval 249"/>
            <p:cNvSpPr>
              <a:spLocks noChangeArrowheads="1"/>
            </p:cNvSpPr>
            <p:nvPr/>
          </p:nvSpPr>
          <p:spPr bwMode="auto">
            <a:xfrm>
              <a:off x="4044"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255" name="Oval 250"/>
            <p:cNvSpPr>
              <a:spLocks noChangeArrowheads="1"/>
            </p:cNvSpPr>
            <p:nvPr/>
          </p:nvSpPr>
          <p:spPr bwMode="auto">
            <a:xfrm>
              <a:off x="4092"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256" name="Oval 251"/>
            <p:cNvSpPr>
              <a:spLocks noChangeArrowheads="1"/>
            </p:cNvSpPr>
            <p:nvPr/>
          </p:nvSpPr>
          <p:spPr bwMode="auto">
            <a:xfrm>
              <a:off x="428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57" name="Group 252"/>
            <p:cNvGrpSpPr>
              <a:grpSpLocks/>
            </p:cNvGrpSpPr>
            <p:nvPr/>
          </p:nvGrpSpPr>
          <p:grpSpPr bwMode="auto">
            <a:xfrm>
              <a:off x="3944" y="1816"/>
              <a:ext cx="178" cy="240"/>
              <a:chOff x="3944" y="1816"/>
              <a:chExt cx="178" cy="240"/>
            </a:xfrm>
          </p:grpSpPr>
          <p:sp>
            <p:nvSpPr>
              <p:cNvPr id="304" name="Freeform 253"/>
              <p:cNvSpPr>
                <a:spLocks/>
              </p:cNvSpPr>
              <p:nvPr/>
            </p:nvSpPr>
            <p:spPr bwMode="auto">
              <a:xfrm>
                <a:off x="3944" y="1858"/>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305" name="Freeform 254"/>
              <p:cNvSpPr>
                <a:spLocks/>
              </p:cNvSpPr>
              <p:nvPr/>
            </p:nvSpPr>
            <p:spPr bwMode="auto">
              <a:xfrm>
                <a:off x="4056" y="1816"/>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000000"/>
              </a:solidFill>
              <a:ln w="9525">
                <a:solidFill>
                  <a:schemeClr val="tx1"/>
                </a:solidFill>
                <a:round/>
                <a:headEnd/>
                <a:tailEnd/>
              </a:ln>
            </p:spPr>
            <p:txBody>
              <a:bodyPr/>
              <a:lstStyle/>
              <a:p>
                <a:endParaRPr lang="el-GR"/>
              </a:p>
            </p:txBody>
          </p:sp>
        </p:grpSp>
        <p:grpSp>
          <p:nvGrpSpPr>
            <p:cNvPr id="258" name="Group 255"/>
            <p:cNvGrpSpPr>
              <a:grpSpLocks/>
            </p:cNvGrpSpPr>
            <p:nvPr/>
          </p:nvGrpSpPr>
          <p:grpSpPr bwMode="auto">
            <a:xfrm>
              <a:off x="3704" y="2116"/>
              <a:ext cx="240" cy="324"/>
              <a:chOff x="3704" y="2116"/>
              <a:chExt cx="240" cy="324"/>
            </a:xfrm>
          </p:grpSpPr>
          <p:sp>
            <p:nvSpPr>
              <p:cNvPr id="302" name="Freeform 256"/>
              <p:cNvSpPr>
                <a:spLocks/>
              </p:cNvSpPr>
              <p:nvPr/>
            </p:nvSpPr>
            <p:spPr bwMode="auto">
              <a:xfrm>
                <a:off x="3736" y="2152"/>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303" name="Freeform 257"/>
              <p:cNvSpPr>
                <a:spLocks/>
              </p:cNvSpPr>
              <p:nvPr/>
            </p:nvSpPr>
            <p:spPr bwMode="auto">
              <a:xfrm>
                <a:off x="3704" y="2116"/>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000000"/>
              </a:solidFill>
              <a:ln w="9525">
                <a:solidFill>
                  <a:schemeClr val="tx1"/>
                </a:solidFill>
                <a:round/>
                <a:headEnd/>
                <a:tailEnd/>
              </a:ln>
            </p:spPr>
            <p:txBody>
              <a:bodyPr/>
              <a:lstStyle/>
              <a:p>
                <a:endParaRPr lang="el-GR"/>
              </a:p>
            </p:txBody>
          </p:sp>
        </p:grpSp>
        <p:sp>
          <p:nvSpPr>
            <p:cNvPr id="259" name="Oval 258"/>
            <p:cNvSpPr>
              <a:spLocks noChangeArrowheads="1"/>
            </p:cNvSpPr>
            <p:nvPr/>
          </p:nvSpPr>
          <p:spPr bwMode="auto">
            <a:xfrm>
              <a:off x="394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260" name="Oval 259"/>
            <p:cNvSpPr>
              <a:spLocks noChangeArrowheads="1"/>
            </p:cNvSpPr>
            <p:nvPr/>
          </p:nvSpPr>
          <p:spPr bwMode="auto">
            <a:xfrm>
              <a:off x="442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261" name="Oval 260"/>
            <p:cNvSpPr>
              <a:spLocks noChangeArrowheads="1"/>
            </p:cNvSpPr>
            <p:nvPr/>
          </p:nvSpPr>
          <p:spPr bwMode="auto">
            <a:xfrm>
              <a:off x="4476"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262" name="Oval 261"/>
            <p:cNvSpPr>
              <a:spLocks noChangeArrowheads="1"/>
            </p:cNvSpPr>
            <p:nvPr/>
          </p:nvSpPr>
          <p:spPr bwMode="auto">
            <a:xfrm>
              <a:off x="4092" y="249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63" name="Group 262"/>
            <p:cNvGrpSpPr>
              <a:grpSpLocks/>
            </p:cNvGrpSpPr>
            <p:nvPr/>
          </p:nvGrpSpPr>
          <p:grpSpPr bwMode="auto">
            <a:xfrm>
              <a:off x="4184" y="2328"/>
              <a:ext cx="288" cy="258"/>
              <a:chOff x="4184" y="2328"/>
              <a:chExt cx="288" cy="258"/>
            </a:xfrm>
          </p:grpSpPr>
          <p:sp>
            <p:nvSpPr>
              <p:cNvPr id="300" name="Freeform 263"/>
              <p:cNvSpPr>
                <a:spLocks/>
              </p:cNvSpPr>
              <p:nvPr/>
            </p:nvSpPr>
            <p:spPr bwMode="auto">
              <a:xfrm>
                <a:off x="4222" y="2328"/>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301" name="Freeform 264"/>
              <p:cNvSpPr>
                <a:spLocks/>
              </p:cNvSpPr>
              <p:nvPr/>
            </p:nvSpPr>
            <p:spPr bwMode="auto">
              <a:xfrm>
                <a:off x="4184" y="2526"/>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000000"/>
              </a:solidFill>
              <a:ln w="9525">
                <a:solidFill>
                  <a:schemeClr val="tx1"/>
                </a:solidFill>
                <a:round/>
                <a:headEnd/>
                <a:tailEnd/>
              </a:ln>
            </p:spPr>
            <p:txBody>
              <a:bodyPr/>
              <a:lstStyle/>
              <a:p>
                <a:endParaRPr lang="el-GR"/>
              </a:p>
            </p:txBody>
          </p:sp>
        </p:grpSp>
        <p:grpSp>
          <p:nvGrpSpPr>
            <p:cNvPr id="264" name="Group 265"/>
            <p:cNvGrpSpPr>
              <a:grpSpLocks/>
            </p:cNvGrpSpPr>
            <p:nvPr/>
          </p:nvGrpSpPr>
          <p:grpSpPr bwMode="auto">
            <a:xfrm>
              <a:off x="4040" y="2776"/>
              <a:ext cx="220" cy="144"/>
              <a:chOff x="4040" y="2776"/>
              <a:chExt cx="220" cy="144"/>
            </a:xfrm>
          </p:grpSpPr>
          <p:sp>
            <p:nvSpPr>
              <p:cNvPr id="298" name="Freeform 266"/>
              <p:cNvSpPr>
                <a:spLocks/>
              </p:cNvSpPr>
              <p:nvPr/>
            </p:nvSpPr>
            <p:spPr bwMode="auto">
              <a:xfrm>
                <a:off x="4040" y="2776"/>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299" name="Freeform 267"/>
              <p:cNvSpPr>
                <a:spLocks/>
              </p:cNvSpPr>
              <p:nvPr/>
            </p:nvSpPr>
            <p:spPr bwMode="auto">
              <a:xfrm>
                <a:off x="4184" y="2856"/>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000000"/>
              </a:solidFill>
              <a:ln w="9525">
                <a:solidFill>
                  <a:schemeClr val="tx1"/>
                </a:solidFill>
                <a:round/>
                <a:headEnd/>
                <a:tailEnd/>
              </a:ln>
            </p:spPr>
            <p:txBody>
              <a:bodyPr/>
              <a:lstStyle/>
              <a:p>
                <a:endParaRPr lang="el-GR"/>
              </a:p>
            </p:txBody>
          </p:sp>
        </p:grpSp>
        <p:sp>
          <p:nvSpPr>
            <p:cNvPr id="265" name="Oval 268"/>
            <p:cNvSpPr>
              <a:spLocks noChangeArrowheads="1"/>
            </p:cNvSpPr>
            <p:nvPr/>
          </p:nvSpPr>
          <p:spPr bwMode="auto">
            <a:xfrm>
              <a:off x="4332" y="1916"/>
              <a:ext cx="90" cy="90"/>
            </a:xfrm>
            <a:prstGeom prst="ellipse">
              <a:avLst/>
            </a:prstGeom>
            <a:solidFill>
              <a:srgbClr val="FF0033"/>
            </a:solidFill>
            <a:ln w="12700">
              <a:solidFill>
                <a:schemeClr val="tx1"/>
              </a:solidFill>
              <a:round/>
              <a:headEnd/>
              <a:tailEnd/>
            </a:ln>
          </p:spPr>
          <p:txBody>
            <a:bodyPr/>
            <a:lstStyle/>
            <a:p>
              <a:endParaRPr lang="el-GR"/>
            </a:p>
          </p:txBody>
        </p:sp>
        <p:sp>
          <p:nvSpPr>
            <p:cNvPr id="266" name="Oval 269"/>
            <p:cNvSpPr>
              <a:spLocks noChangeArrowheads="1"/>
            </p:cNvSpPr>
            <p:nvPr/>
          </p:nvSpPr>
          <p:spPr bwMode="auto">
            <a:xfrm>
              <a:off x="4620"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267" name="Oval 270"/>
            <p:cNvSpPr>
              <a:spLocks noChangeArrowheads="1"/>
            </p:cNvSpPr>
            <p:nvPr/>
          </p:nvSpPr>
          <p:spPr bwMode="auto">
            <a:xfrm>
              <a:off x="3660"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268" name="Oval 271"/>
            <p:cNvSpPr>
              <a:spLocks noChangeArrowheads="1"/>
            </p:cNvSpPr>
            <p:nvPr/>
          </p:nvSpPr>
          <p:spPr bwMode="auto">
            <a:xfrm>
              <a:off x="3564"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269" name="Oval 272"/>
            <p:cNvSpPr>
              <a:spLocks noChangeArrowheads="1"/>
            </p:cNvSpPr>
            <p:nvPr/>
          </p:nvSpPr>
          <p:spPr bwMode="auto">
            <a:xfrm>
              <a:off x="4764" y="2492"/>
              <a:ext cx="90" cy="90"/>
            </a:xfrm>
            <a:prstGeom prst="ellipse">
              <a:avLst/>
            </a:prstGeom>
            <a:solidFill>
              <a:srgbClr val="FF0033"/>
            </a:solidFill>
            <a:ln w="12700">
              <a:solidFill>
                <a:schemeClr val="tx1"/>
              </a:solidFill>
              <a:round/>
              <a:headEnd/>
              <a:tailEnd/>
            </a:ln>
          </p:spPr>
          <p:txBody>
            <a:bodyPr/>
            <a:lstStyle/>
            <a:p>
              <a:endParaRPr lang="el-GR"/>
            </a:p>
          </p:txBody>
        </p:sp>
        <p:sp>
          <p:nvSpPr>
            <p:cNvPr id="270" name="Oval 273"/>
            <p:cNvSpPr>
              <a:spLocks noChangeArrowheads="1"/>
            </p:cNvSpPr>
            <p:nvPr/>
          </p:nvSpPr>
          <p:spPr bwMode="auto">
            <a:xfrm>
              <a:off x="4476"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271" name="Oval 274"/>
            <p:cNvSpPr>
              <a:spLocks noChangeArrowheads="1"/>
            </p:cNvSpPr>
            <p:nvPr/>
          </p:nvSpPr>
          <p:spPr bwMode="auto">
            <a:xfrm>
              <a:off x="3708" y="282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72" name="Group 275"/>
            <p:cNvGrpSpPr>
              <a:grpSpLocks/>
            </p:cNvGrpSpPr>
            <p:nvPr/>
          </p:nvGrpSpPr>
          <p:grpSpPr bwMode="auto">
            <a:xfrm>
              <a:off x="4328" y="2056"/>
              <a:ext cx="288" cy="192"/>
              <a:chOff x="4328" y="2056"/>
              <a:chExt cx="288" cy="192"/>
            </a:xfrm>
          </p:grpSpPr>
          <p:sp>
            <p:nvSpPr>
              <p:cNvPr id="296" name="Freeform 276"/>
              <p:cNvSpPr>
                <a:spLocks/>
              </p:cNvSpPr>
              <p:nvPr/>
            </p:nvSpPr>
            <p:spPr bwMode="auto">
              <a:xfrm>
                <a:off x="4346" y="2092"/>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297" name="Freeform 277"/>
              <p:cNvSpPr>
                <a:spLocks/>
              </p:cNvSpPr>
              <p:nvPr/>
            </p:nvSpPr>
            <p:spPr bwMode="auto">
              <a:xfrm>
                <a:off x="4328" y="2056"/>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000000"/>
              </a:solidFill>
              <a:ln w="9525">
                <a:solidFill>
                  <a:schemeClr val="tx1"/>
                </a:solidFill>
                <a:round/>
                <a:headEnd/>
                <a:tailEnd/>
              </a:ln>
            </p:spPr>
            <p:txBody>
              <a:bodyPr/>
              <a:lstStyle/>
              <a:p>
                <a:endParaRPr lang="el-GR"/>
              </a:p>
            </p:txBody>
          </p:sp>
        </p:grpSp>
        <p:sp>
          <p:nvSpPr>
            <p:cNvPr id="273" name="Oval 278"/>
            <p:cNvSpPr>
              <a:spLocks noChangeArrowheads="1"/>
            </p:cNvSpPr>
            <p:nvPr/>
          </p:nvSpPr>
          <p:spPr bwMode="auto">
            <a:xfrm>
              <a:off x="490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274" name="Oval 279"/>
            <p:cNvSpPr>
              <a:spLocks noChangeArrowheads="1"/>
            </p:cNvSpPr>
            <p:nvPr/>
          </p:nvSpPr>
          <p:spPr bwMode="auto">
            <a:xfrm>
              <a:off x="4860"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275" name="Oval 280"/>
            <p:cNvSpPr>
              <a:spLocks noChangeArrowheads="1"/>
            </p:cNvSpPr>
            <p:nvPr/>
          </p:nvSpPr>
          <p:spPr bwMode="auto">
            <a:xfrm>
              <a:off x="514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276" name="Oval 281"/>
            <p:cNvSpPr>
              <a:spLocks noChangeArrowheads="1"/>
            </p:cNvSpPr>
            <p:nvPr/>
          </p:nvSpPr>
          <p:spPr bwMode="auto">
            <a:xfrm>
              <a:off x="5148"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277" name="Oval 282"/>
            <p:cNvSpPr>
              <a:spLocks noChangeArrowheads="1"/>
            </p:cNvSpPr>
            <p:nvPr/>
          </p:nvSpPr>
          <p:spPr bwMode="auto">
            <a:xfrm>
              <a:off x="3180"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278" name="Oval 283"/>
            <p:cNvSpPr>
              <a:spLocks noChangeArrowheads="1"/>
            </p:cNvSpPr>
            <p:nvPr/>
          </p:nvSpPr>
          <p:spPr bwMode="auto">
            <a:xfrm>
              <a:off x="327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279" name="Oval 284"/>
            <p:cNvSpPr>
              <a:spLocks noChangeArrowheads="1"/>
            </p:cNvSpPr>
            <p:nvPr/>
          </p:nvSpPr>
          <p:spPr bwMode="auto">
            <a:xfrm>
              <a:off x="3564" y="2444"/>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280" name="Group 285"/>
            <p:cNvGrpSpPr>
              <a:grpSpLocks/>
            </p:cNvGrpSpPr>
            <p:nvPr/>
          </p:nvGrpSpPr>
          <p:grpSpPr bwMode="auto">
            <a:xfrm>
              <a:off x="3180" y="2444"/>
              <a:ext cx="2106" cy="186"/>
              <a:chOff x="3180" y="2444"/>
              <a:chExt cx="2106" cy="186"/>
            </a:xfrm>
          </p:grpSpPr>
          <p:grpSp>
            <p:nvGrpSpPr>
              <p:cNvPr id="284" name="Group 286"/>
              <p:cNvGrpSpPr>
                <a:grpSpLocks/>
              </p:cNvGrpSpPr>
              <p:nvPr/>
            </p:nvGrpSpPr>
            <p:grpSpPr bwMode="auto">
              <a:xfrm>
                <a:off x="3180" y="2444"/>
                <a:ext cx="330" cy="186"/>
                <a:chOff x="3180" y="2444"/>
                <a:chExt cx="330" cy="186"/>
              </a:xfrm>
            </p:grpSpPr>
            <p:pic>
              <p:nvPicPr>
                <p:cNvPr id="294" name="Picture 287"/>
                <p:cNvPicPr>
                  <a:picLocks noChangeAspect="1" noChangeArrowheads="1"/>
                </p:cNvPicPr>
                <p:nvPr/>
              </p:nvPicPr>
              <p:blipFill>
                <a:blip r:embed="rId2" cstate="print"/>
                <a:srcRect r="67969" b="82031"/>
                <a:stretch>
                  <a:fillRect/>
                </a:stretch>
              </p:blipFill>
              <p:spPr bwMode="auto">
                <a:xfrm>
                  <a:off x="3180" y="2444"/>
                  <a:ext cx="328" cy="184"/>
                </a:xfrm>
                <a:prstGeom prst="rect">
                  <a:avLst/>
                </a:prstGeom>
                <a:noFill/>
                <a:ln w="9525">
                  <a:solidFill>
                    <a:schemeClr val="tx1"/>
                  </a:solidFill>
                  <a:miter lim="800000"/>
                  <a:headEnd/>
                  <a:tailEnd/>
                </a:ln>
              </p:spPr>
            </p:pic>
            <p:sp>
              <p:nvSpPr>
                <p:cNvPr id="295" name="Rectangle 288"/>
                <p:cNvSpPr>
                  <a:spLocks noChangeArrowheads="1"/>
                </p:cNvSpPr>
                <p:nvPr/>
              </p:nvSpPr>
              <p:spPr bwMode="auto">
                <a:xfrm>
                  <a:off x="3180" y="2444"/>
                  <a:ext cx="330" cy="186"/>
                </a:xfrm>
                <a:prstGeom prst="rect">
                  <a:avLst/>
                </a:prstGeom>
                <a:noFill/>
                <a:ln w="12700">
                  <a:solidFill>
                    <a:schemeClr val="tx1"/>
                  </a:solidFill>
                  <a:miter lim="800000"/>
                  <a:headEnd/>
                  <a:tailEnd/>
                </a:ln>
              </p:spPr>
              <p:txBody>
                <a:bodyPr/>
                <a:lstStyle/>
                <a:p>
                  <a:endParaRPr lang="el-GR"/>
                </a:p>
              </p:txBody>
            </p:sp>
          </p:grpSp>
          <p:grpSp>
            <p:nvGrpSpPr>
              <p:cNvPr id="285" name="Group 289"/>
              <p:cNvGrpSpPr>
                <a:grpSpLocks/>
              </p:cNvGrpSpPr>
              <p:nvPr/>
            </p:nvGrpSpPr>
            <p:grpSpPr bwMode="auto">
              <a:xfrm>
                <a:off x="4332" y="2444"/>
                <a:ext cx="378" cy="186"/>
                <a:chOff x="4332" y="2444"/>
                <a:chExt cx="378" cy="186"/>
              </a:xfrm>
            </p:grpSpPr>
            <p:pic>
              <p:nvPicPr>
                <p:cNvPr id="292" name="Picture 290"/>
                <p:cNvPicPr>
                  <a:picLocks noChangeAspect="1" noChangeArrowheads="1"/>
                </p:cNvPicPr>
                <p:nvPr/>
              </p:nvPicPr>
              <p:blipFill>
                <a:blip r:embed="rId2" cstate="print"/>
                <a:srcRect r="63281" b="82031"/>
                <a:stretch>
                  <a:fillRect/>
                </a:stretch>
              </p:blipFill>
              <p:spPr bwMode="auto">
                <a:xfrm>
                  <a:off x="4332" y="2444"/>
                  <a:ext cx="376" cy="184"/>
                </a:xfrm>
                <a:prstGeom prst="rect">
                  <a:avLst/>
                </a:prstGeom>
                <a:noFill/>
                <a:ln w="9525">
                  <a:solidFill>
                    <a:schemeClr val="tx1"/>
                  </a:solidFill>
                  <a:miter lim="800000"/>
                  <a:headEnd/>
                  <a:tailEnd/>
                </a:ln>
              </p:spPr>
            </p:pic>
            <p:sp>
              <p:nvSpPr>
                <p:cNvPr id="293" name="Rectangle 291"/>
                <p:cNvSpPr>
                  <a:spLocks noChangeArrowheads="1"/>
                </p:cNvSpPr>
                <p:nvPr/>
              </p:nvSpPr>
              <p:spPr bwMode="auto">
                <a:xfrm>
                  <a:off x="4332" y="2444"/>
                  <a:ext cx="378" cy="186"/>
                </a:xfrm>
                <a:prstGeom prst="rect">
                  <a:avLst/>
                </a:prstGeom>
                <a:noFill/>
                <a:ln w="12700">
                  <a:solidFill>
                    <a:schemeClr val="tx1"/>
                  </a:solidFill>
                  <a:miter lim="800000"/>
                  <a:headEnd/>
                  <a:tailEnd/>
                </a:ln>
              </p:spPr>
              <p:txBody>
                <a:bodyPr/>
                <a:lstStyle/>
                <a:p>
                  <a:endParaRPr lang="el-GR"/>
                </a:p>
              </p:txBody>
            </p:sp>
          </p:grpSp>
          <p:grpSp>
            <p:nvGrpSpPr>
              <p:cNvPr id="286" name="Group 292"/>
              <p:cNvGrpSpPr>
                <a:grpSpLocks/>
              </p:cNvGrpSpPr>
              <p:nvPr/>
            </p:nvGrpSpPr>
            <p:grpSpPr bwMode="auto">
              <a:xfrm>
                <a:off x="3708" y="2444"/>
                <a:ext cx="330" cy="186"/>
                <a:chOff x="3708" y="2444"/>
                <a:chExt cx="330" cy="186"/>
              </a:xfrm>
            </p:grpSpPr>
            <p:pic>
              <p:nvPicPr>
                <p:cNvPr id="290" name="Picture 293"/>
                <p:cNvPicPr>
                  <a:picLocks noChangeAspect="1" noChangeArrowheads="1"/>
                </p:cNvPicPr>
                <p:nvPr/>
              </p:nvPicPr>
              <p:blipFill>
                <a:blip r:embed="rId2" cstate="print"/>
                <a:srcRect r="67969" b="82031"/>
                <a:stretch>
                  <a:fillRect/>
                </a:stretch>
              </p:blipFill>
              <p:spPr bwMode="auto">
                <a:xfrm>
                  <a:off x="3708" y="2444"/>
                  <a:ext cx="328" cy="184"/>
                </a:xfrm>
                <a:prstGeom prst="rect">
                  <a:avLst/>
                </a:prstGeom>
                <a:noFill/>
                <a:ln w="9525">
                  <a:solidFill>
                    <a:schemeClr val="tx1"/>
                  </a:solidFill>
                  <a:miter lim="800000"/>
                  <a:headEnd/>
                  <a:tailEnd/>
                </a:ln>
              </p:spPr>
            </p:pic>
            <p:sp>
              <p:nvSpPr>
                <p:cNvPr id="291" name="Rectangle 294"/>
                <p:cNvSpPr>
                  <a:spLocks noChangeArrowheads="1"/>
                </p:cNvSpPr>
                <p:nvPr/>
              </p:nvSpPr>
              <p:spPr bwMode="auto">
                <a:xfrm>
                  <a:off x="3708" y="2444"/>
                  <a:ext cx="330" cy="186"/>
                </a:xfrm>
                <a:prstGeom prst="rect">
                  <a:avLst/>
                </a:prstGeom>
                <a:noFill/>
                <a:ln w="12700">
                  <a:solidFill>
                    <a:schemeClr val="tx1"/>
                  </a:solidFill>
                  <a:miter lim="800000"/>
                  <a:headEnd/>
                  <a:tailEnd/>
                </a:ln>
              </p:spPr>
              <p:txBody>
                <a:bodyPr/>
                <a:lstStyle/>
                <a:p>
                  <a:endParaRPr lang="el-GR"/>
                </a:p>
              </p:txBody>
            </p:sp>
          </p:grpSp>
          <p:grpSp>
            <p:nvGrpSpPr>
              <p:cNvPr id="287" name="Group 295"/>
              <p:cNvGrpSpPr>
                <a:grpSpLocks/>
              </p:cNvGrpSpPr>
              <p:nvPr/>
            </p:nvGrpSpPr>
            <p:grpSpPr bwMode="auto">
              <a:xfrm>
                <a:off x="4908" y="2444"/>
                <a:ext cx="378" cy="186"/>
                <a:chOff x="4908" y="2444"/>
                <a:chExt cx="378" cy="186"/>
              </a:xfrm>
            </p:grpSpPr>
            <p:pic>
              <p:nvPicPr>
                <p:cNvPr id="288" name="Picture 296"/>
                <p:cNvPicPr>
                  <a:picLocks noChangeAspect="1" noChangeArrowheads="1"/>
                </p:cNvPicPr>
                <p:nvPr/>
              </p:nvPicPr>
              <p:blipFill>
                <a:blip r:embed="rId2" cstate="print"/>
                <a:srcRect r="63281" b="82031"/>
                <a:stretch>
                  <a:fillRect/>
                </a:stretch>
              </p:blipFill>
              <p:spPr bwMode="auto">
                <a:xfrm>
                  <a:off x="4908" y="2444"/>
                  <a:ext cx="376" cy="184"/>
                </a:xfrm>
                <a:prstGeom prst="rect">
                  <a:avLst/>
                </a:prstGeom>
                <a:noFill/>
                <a:ln w="9525">
                  <a:solidFill>
                    <a:schemeClr val="tx1"/>
                  </a:solidFill>
                  <a:miter lim="800000"/>
                  <a:headEnd/>
                  <a:tailEnd/>
                </a:ln>
              </p:spPr>
            </p:pic>
            <p:sp>
              <p:nvSpPr>
                <p:cNvPr id="289" name="Rectangle 297"/>
                <p:cNvSpPr>
                  <a:spLocks noChangeArrowheads="1"/>
                </p:cNvSpPr>
                <p:nvPr/>
              </p:nvSpPr>
              <p:spPr bwMode="auto">
                <a:xfrm>
                  <a:off x="4908" y="2444"/>
                  <a:ext cx="378" cy="186"/>
                </a:xfrm>
                <a:prstGeom prst="rect">
                  <a:avLst/>
                </a:prstGeom>
                <a:noFill/>
                <a:ln w="12700">
                  <a:solidFill>
                    <a:schemeClr val="tx1"/>
                  </a:solidFill>
                  <a:miter lim="800000"/>
                  <a:headEnd/>
                  <a:tailEnd/>
                </a:ln>
              </p:spPr>
              <p:txBody>
                <a:bodyPr/>
                <a:lstStyle/>
                <a:p>
                  <a:endParaRPr lang="el-GR"/>
                </a:p>
              </p:txBody>
            </p:sp>
          </p:grpSp>
        </p:grpSp>
        <p:sp>
          <p:nvSpPr>
            <p:cNvPr id="281" name="Oval 298"/>
            <p:cNvSpPr>
              <a:spLocks noChangeArrowheads="1"/>
            </p:cNvSpPr>
            <p:nvPr/>
          </p:nvSpPr>
          <p:spPr bwMode="auto">
            <a:xfrm>
              <a:off x="346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282" name="Oval 299"/>
            <p:cNvSpPr>
              <a:spLocks noChangeArrowheads="1"/>
            </p:cNvSpPr>
            <p:nvPr/>
          </p:nvSpPr>
          <p:spPr bwMode="auto">
            <a:xfrm>
              <a:off x="4716" y="2780"/>
              <a:ext cx="90" cy="90"/>
            </a:xfrm>
            <a:prstGeom prst="ellipse">
              <a:avLst/>
            </a:prstGeom>
            <a:solidFill>
              <a:srgbClr val="FF0033"/>
            </a:solidFill>
            <a:ln w="12700">
              <a:solidFill>
                <a:schemeClr val="tx1"/>
              </a:solidFill>
              <a:round/>
              <a:headEnd/>
              <a:tailEnd/>
            </a:ln>
          </p:spPr>
          <p:txBody>
            <a:bodyPr/>
            <a:lstStyle/>
            <a:p>
              <a:endParaRPr lang="el-GR"/>
            </a:p>
          </p:txBody>
        </p:sp>
        <p:sp>
          <p:nvSpPr>
            <p:cNvPr id="283" name="Oval 300"/>
            <p:cNvSpPr>
              <a:spLocks noChangeArrowheads="1"/>
            </p:cNvSpPr>
            <p:nvPr/>
          </p:nvSpPr>
          <p:spPr bwMode="auto">
            <a:xfrm>
              <a:off x="4956" y="2684"/>
              <a:ext cx="90" cy="90"/>
            </a:xfrm>
            <a:prstGeom prst="ellipse">
              <a:avLst/>
            </a:prstGeom>
            <a:solidFill>
              <a:srgbClr val="FF0033"/>
            </a:solidFill>
            <a:ln w="12700">
              <a:solidFill>
                <a:schemeClr val="tx1"/>
              </a:solidFill>
              <a:round/>
              <a:headEnd/>
              <a:tailEnd/>
            </a:ln>
          </p:spPr>
          <p:txBody>
            <a:bodyPr/>
            <a:lstStyle/>
            <a:p>
              <a:endParaRPr lang="el-GR"/>
            </a:p>
          </p:txBody>
        </p:sp>
      </p:grpSp>
      <p:grpSp>
        <p:nvGrpSpPr>
          <p:cNvPr id="311" name="Group 306"/>
          <p:cNvGrpSpPr>
            <a:grpSpLocks/>
          </p:cNvGrpSpPr>
          <p:nvPr/>
        </p:nvGrpSpPr>
        <p:grpSpPr bwMode="auto">
          <a:xfrm>
            <a:off x="2419351" y="2508250"/>
            <a:ext cx="3343275" cy="1752600"/>
            <a:chOff x="468" y="1912"/>
            <a:chExt cx="2106" cy="1104"/>
          </a:xfrm>
        </p:grpSpPr>
        <p:grpSp>
          <p:nvGrpSpPr>
            <p:cNvPr id="312" name="Group 307"/>
            <p:cNvGrpSpPr>
              <a:grpSpLocks/>
            </p:cNvGrpSpPr>
            <p:nvPr/>
          </p:nvGrpSpPr>
          <p:grpSpPr bwMode="auto">
            <a:xfrm>
              <a:off x="468" y="2540"/>
              <a:ext cx="858" cy="186"/>
              <a:chOff x="468" y="2540"/>
              <a:chExt cx="858" cy="186"/>
            </a:xfrm>
          </p:grpSpPr>
          <p:pic>
            <p:nvPicPr>
              <p:cNvPr id="357" name="Picture 308"/>
              <p:cNvPicPr>
                <a:picLocks noChangeAspect="1" noChangeArrowheads="1"/>
              </p:cNvPicPr>
              <p:nvPr/>
            </p:nvPicPr>
            <p:blipFill>
              <a:blip r:embed="rId2" cstate="print"/>
              <a:srcRect r="16406" b="82031"/>
              <a:stretch>
                <a:fillRect/>
              </a:stretch>
            </p:blipFill>
            <p:spPr bwMode="auto">
              <a:xfrm>
                <a:off x="468" y="2540"/>
                <a:ext cx="856" cy="184"/>
              </a:xfrm>
              <a:prstGeom prst="rect">
                <a:avLst/>
              </a:prstGeom>
              <a:noFill/>
              <a:ln w="9525">
                <a:solidFill>
                  <a:schemeClr val="tx1"/>
                </a:solidFill>
                <a:miter lim="800000"/>
                <a:headEnd/>
                <a:tailEnd/>
              </a:ln>
            </p:spPr>
          </p:pic>
          <p:sp>
            <p:nvSpPr>
              <p:cNvPr id="358" name="Rectangle 309"/>
              <p:cNvSpPr>
                <a:spLocks noChangeArrowheads="1"/>
              </p:cNvSpPr>
              <p:nvPr/>
            </p:nvSpPr>
            <p:spPr bwMode="auto">
              <a:xfrm>
                <a:off x="468" y="2540"/>
                <a:ext cx="858" cy="186"/>
              </a:xfrm>
              <a:prstGeom prst="rect">
                <a:avLst/>
              </a:prstGeom>
              <a:noFill/>
              <a:ln w="12700">
                <a:solidFill>
                  <a:schemeClr val="tx1"/>
                </a:solidFill>
                <a:miter lim="800000"/>
                <a:headEnd/>
                <a:tailEnd/>
              </a:ln>
            </p:spPr>
            <p:txBody>
              <a:bodyPr/>
              <a:lstStyle/>
              <a:p>
                <a:endParaRPr lang="el-GR"/>
              </a:p>
            </p:txBody>
          </p:sp>
        </p:grpSp>
        <p:grpSp>
          <p:nvGrpSpPr>
            <p:cNvPr id="313" name="Group 310"/>
            <p:cNvGrpSpPr>
              <a:grpSpLocks/>
            </p:cNvGrpSpPr>
            <p:nvPr/>
          </p:nvGrpSpPr>
          <p:grpSpPr bwMode="auto">
            <a:xfrm>
              <a:off x="1620" y="2540"/>
              <a:ext cx="954" cy="186"/>
              <a:chOff x="1620" y="2540"/>
              <a:chExt cx="954" cy="186"/>
            </a:xfrm>
          </p:grpSpPr>
          <p:pic>
            <p:nvPicPr>
              <p:cNvPr id="355" name="Picture 311"/>
              <p:cNvPicPr>
                <a:picLocks noChangeAspect="1" noChangeArrowheads="1"/>
              </p:cNvPicPr>
              <p:nvPr/>
            </p:nvPicPr>
            <p:blipFill>
              <a:blip r:embed="rId2" cstate="print"/>
              <a:srcRect r="7031" b="82031"/>
              <a:stretch>
                <a:fillRect/>
              </a:stretch>
            </p:blipFill>
            <p:spPr bwMode="auto">
              <a:xfrm>
                <a:off x="1620" y="2540"/>
                <a:ext cx="952" cy="184"/>
              </a:xfrm>
              <a:prstGeom prst="rect">
                <a:avLst/>
              </a:prstGeom>
              <a:noFill/>
              <a:ln w="9525">
                <a:solidFill>
                  <a:schemeClr val="tx1"/>
                </a:solidFill>
                <a:miter lim="800000"/>
                <a:headEnd/>
                <a:tailEnd/>
              </a:ln>
            </p:spPr>
          </p:pic>
          <p:sp>
            <p:nvSpPr>
              <p:cNvPr id="356" name="Rectangle 312"/>
              <p:cNvSpPr>
                <a:spLocks noChangeArrowheads="1"/>
              </p:cNvSpPr>
              <p:nvPr/>
            </p:nvSpPr>
            <p:spPr bwMode="auto">
              <a:xfrm>
                <a:off x="1620" y="2540"/>
                <a:ext cx="954" cy="186"/>
              </a:xfrm>
              <a:prstGeom prst="rect">
                <a:avLst/>
              </a:prstGeom>
              <a:noFill/>
              <a:ln w="12700">
                <a:solidFill>
                  <a:schemeClr val="tx1"/>
                </a:solidFill>
                <a:miter lim="800000"/>
                <a:headEnd/>
                <a:tailEnd/>
              </a:ln>
            </p:spPr>
            <p:txBody>
              <a:bodyPr/>
              <a:lstStyle/>
              <a:p>
                <a:endParaRPr lang="el-GR"/>
              </a:p>
            </p:txBody>
          </p:sp>
        </p:grpSp>
        <p:sp>
          <p:nvSpPr>
            <p:cNvPr id="314" name="Oval 313"/>
            <p:cNvSpPr>
              <a:spLocks noChangeArrowheads="1"/>
            </p:cNvSpPr>
            <p:nvPr/>
          </p:nvSpPr>
          <p:spPr bwMode="auto">
            <a:xfrm>
              <a:off x="1140"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15" name="Oval 314"/>
            <p:cNvSpPr>
              <a:spLocks noChangeArrowheads="1"/>
            </p:cNvSpPr>
            <p:nvPr/>
          </p:nvSpPr>
          <p:spPr bwMode="auto">
            <a:xfrm>
              <a:off x="118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16" name="Oval 315"/>
            <p:cNvSpPr>
              <a:spLocks noChangeArrowheads="1"/>
            </p:cNvSpPr>
            <p:nvPr/>
          </p:nvSpPr>
          <p:spPr bwMode="auto">
            <a:xfrm>
              <a:off x="1332"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17" name="Oval 316"/>
            <p:cNvSpPr>
              <a:spLocks noChangeArrowheads="1"/>
            </p:cNvSpPr>
            <p:nvPr/>
          </p:nvSpPr>
          <p:spPr bwMode="auto">
            <a:xfrm>
              <a:off x="1380"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318" name="Oval 317"/>
            <p:cNvSpPr>
              <a:spLocks noChangeArrowheads="1"/>
            </p:cNvSpPr>
            <p:nvPr/>
          </p:nvSpPr>
          <p:spPr bwMode="auto">
            <a:xfrm>
              <a:off x="1572" y="225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19" name="Group 318"/>
            <p:cNvGrpSpPr>
              <a:grpSpLocks/>
            </p:cNvGrpSpPr>
            <p:nvPr/>
          </p:nvGrpSpPr>
          <p:grpSpPr bwMode="auto">
            <a:xfrm>
              <a:off x="1232" y="1912"/>
              <a:ext cx="178" cy="240"/>
              <a:chOff x="1232" y="1912"/>
              <a:chExt cx="178" cy="240"/>
            </a:xfrm>
          </p:grpSpPr>
          <p:sp>
            <p:nvSpPr>
              <p:cNvPr id="353" name="Freeform 319"/>
              <p:cNvSpPr>
                <a:spLocks/>
              </p:cNvSpPr>
              <p:nvPr/>
            </p:nvSpPr>
            <p:spPr bwMode="auto">
              <a:xfrm>
                <a:off x="1232" y="1954"/>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354" name="Freeform 320"/>
              <p:cNvSpPr>
                <a:spLocks/>
              </p:cNvSpPr>
              <p:nvPr/>
            </p:nvSpPr>
            <p:spPr bwMode="auto">
              <a:xfrm>
                <a:off x="1344" y="1912"/>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000000"/>
              </a:solidFill>
              <a:ln w="9525">
                <a:solidFill>
                  <a:schemeClr val="tx1"/>
                </a:solidFill>
                <a:round/>
                <a:headEnd/>
                <a:tailEnd/>
              </a:ln>
            </p:spPr>
            <p:txBody>
              <a:bodyPr/>
              <a:lstStyle/>
              <a:p>
                <a:endParaRPr lang="el-GR"/>
              </a:p>
            </p:txBody>
          </p:sp>
        </p:grpSp>
        <p:grpSp>
          <p:nvGrpSpPr>
            <p:cNvPr id="320" name="Group 321"/>
            <p:cNvGrpSpPr>
              <a:grpSpLocks/>
            </p:cNvGrpSpPr>
            <p:nvPr/>
          </p:nvGrpSpPr>
          <p:grpSpPr bwMode="auto">
            <a:xfrm>
              <a:off x="992" y="2212"/>
              <a:ext cx="240" cy="324"/>
              <a:chOff x="992" y="2212"/>
              <a:chExt cx="240" cy="324"/>
            </a:xfrm>
          </p:grpSpPr>
          <p:sp>
            <p:nvSpPr>
              <p:cNvPr id="351" name="Freeform 322"/>
              <p:cNvSpPr>
                <a:spLocks/>
              </p:cNvSpPr>
              <p:nvPr/>
            </p:nvSpPr>
            <p:spPr bwMode="auto">
              <a:xfrm>
                <a:off x="1024" y="2248"/>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352" name="Freeform 323"/>
              <p:cNvSpPr>
                <a:spLocks/>
              </p:cNvSpPr>
              <p:nvPr/>
            </p:nvSpPr>
            <p:spPr bwMode="auto">
              <a:xfrm>
                <a:off x="992" y="2212"/>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000000"/>
              </a:solidFill>
              <a:ln w="9525">
                <a:solidFill>
                  <a:schemeClr val="tx1"/>
                </a:solidFill>
                <a:round/>
                <a:headEnd/>
                <a:tailEnd/>
              </a:ln>
            </p:spPr>
            <p:txBody>
              <a:bodyPr/>
              <a:lstStyle/>
              <a:p>
                <a:endParaRPr lang="el-GR"/>
              </a:p>
            </p:txBody>
          </p:sp>
        </p:grpSp>
        <p:sp>
          <p:nvSpPr>
            <p:cNvPr id="321" name="Oval 324"/>
            <p:cNvSpPr>
              <a:spLocks noChangeArrowheads="1"/>
            </p:cNvSpPr>
            <p:nvPr/>
          </p:nvSpPr>
          <p:spPr bwMode="auto">
            <a:xfrm>
              <a:off x="1236"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322" name="Oval 325"/>
            <p:cNvSpPr>
              <a:spLocks noChangeArrowheads="1"/>
            </p:cNvSpPr>
            <p:nvPr/>
          </p:nvSpPr>
          <p:spPr bwMode="auto">
            <a:xfrm>
              <a:off x="1908"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323" name="Oval 326"/>
            <p:cNvSpPr>
              <a:spLocks noChangeArrowheads="1"/>
            </p:cNvSpPr>
            <p:nvPr/>
          </p:nvSpPr>
          <p:spPr bwMode="auto">
            <a:xfrm>
              <a:off x="1764"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324" name="Oval 327"/>
            <p:cNvSpPr>
              <a:spLocks noChangeArrowheads="1"/>
            </p:cNvSpPr>
            <p:nvPr/>
          </p:nvSpPr>
          <p:spPr bwMode="auto">
            <a:xfrm>
              <a:off x="1380" y="258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25" name="Group 328"/>
            <p:cNvGrpSpPr>
              <a:grpSpLocks/>
            </p:cNvGrpSpPr>
            <p:nvPr/>
          </p:nvGrpSpPr>
          <p:grpSpPr bwMode="auto">
            <a:xfrm>
              <a:off x="1472" y="2424"/>
              <a:ext cx="288" cy="258"/>
              <a:chOff x="1472" y="2424"/>
              <a:chExt cx="288" cy="258"/>
            </a:xfrm>
          </p:grpSpPr>
          <p:sp>
            <p:nvSpPr>
              <p:cNvPr id="349" name="Freeform 329"/>
              <p:cNvSpPr>
                <a:spLocks/>
              </p:cNvSpPr>
              <p:nvPr/>
            </p:nvSpPr>
            <p:spPr bwMode="auto">
              <a:xfrm>
                <a:off x="1510" y="2424"/>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350" name="Freeform 330"/>
              <p:cNvSpPr>
                <a:spLocks/>
              </p:cNvSpPr>
              <p:nvPr/>
            </p:nvSpPr>
            <p:spPr bwMode="auto">
              <a:xfrm>
                <a:off x="1472" y="2622"/>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000000"/>
              </a:solidFill>
              <a:ln w="9525">
                <a:solidFill>
                  <a:schemeClr val="tx1"/>
                </a:solidFill>
                <a:round/>
                <a:headEnd/>
                <a:tailEnd/>
              </a:ln>
            </p:spPr>
            <p:txBody>
              <a:bodyPr/>
              <a:lstStyle/>
              <a:p>
                <a:endParaRPr lang="el-GR"/>
              </a:p>
            </p:txBody>
          </p:sp>
        </p:grpSp>
        <p:grpSp>
          <p:nvGrpSpPr>
            <p:cNvPr id="326" name="Group 331"/>
            <p:cNvGrpSpPr>
              <a:grpSpLocks/>
            </p:cNvGrpSpPr>
            <p:nvPr/>
          </p:nvGrpSpPr>
          <p:grpSpPr bwMode="auto">
            <a:xfrm>
              <a:off x="1328" y="2872"/>
              <a:ext cx="220" cy="144"/>
              <a:chOff x="1328" y="2872"/>
              <a:chExt cx="220" cy="144"/>
            </a:xfrm>
          </p:grpSpPr>
          <p:sp>
            <p:nvSpPr>
              <p:cNvPr id="347" name="Freeform 332"/>
              <p:cNvSpPr>
                <a:spLocks/>
              </p:cNvSpPr>
              <p:nvPr/>
            </p:nvSpPr>
            <p:spPr bwMode="auto">
              <a:xfrm>
                <a:off x="1328" y="2872"/>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348" name="Freeform 333"/>
              <p:cNvSpPr>
                <a:spLocks/>
              </p:cNvSpPr>
              <p:nvPr/>
            </p:nvSpPr>
            <p:spPr bwMode="auto">
              <a:xfrm>
                <a:off x="1472" y="2952"/>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000000"/>
              </a:solidFill>
              <a:ln w="9525">
                <a:solidFill>
                  <a:schemeClr val="tx1"/>
                </a:solidFill>
                <a:round/>
                <a:headEnd/>
                <a:tailEnd/>
              </a:ln>
            </p:spPr>
            <p:txBody>
              <a:bodyPr/>
              <a:lstStyle/>
              <a:p>
                <a:endParaRPr lang="el-GR"/>
              </a:p>
            </p:txBody>
          </p:sp>
        </p:grpSp>
        <p:sp>
          <p:nvSpPr>
            <p:cNvPr id="327" name="Oval 334"/>
            <p:cNvSpPr>
              <a:spLocks noChangeArrowheads="1"/>
            </p:cNvSpPr>
            <p:nvPr/>
          </p:nvSpPr>
          <p:spPr bwMode="auto">
            <a:xfrm>
              <a:off x="1620"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328" name="Oval 335"/>
            <p:cNvSpPr>
              <a:spLocks noChangeArrowheads="1"/>
            </p:cNvSpPr>
            <p:nvPr/>
          </p:nvSpPr>
          <p:spPr bwMode="auto">
            <a:xfrm>
              <a:off x="1908"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329" name="Oval 336"/>
            <p:cNvSpPr>
              <a:spLocks noChangeArrowheads="1"/>
            </p:cNvSpPr>
            <p:nvPr/>
          </p:nvSpPr>
          <p:spPr bwMode="auto">
            <a:xfrm>
              <a:off x="948"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30" name="Oval 337"/>
            <p:cNvSpPr>
              <a:spLocks noChangeArrowheads="1"/>
            </p:cNvSpPr>
            <p:nvPr/>
          </p:nvSpPr>
          <p:spPr bwMode="auto">
            <a:xfrm>
              <a:off x="852"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31" name="Oval 338"/>
            <p:cNvSpPr>
              <a:spLocks noChangeArrowheads="1"/>
            </p:cNvSpPr>
            <p:nvPr/>
          </p:nvSpPr>
          <p:spPr bwMode="auto">
            <a:xfrm>
              <a:off x="2004"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332" name="Oval 339"/>
            <p:cNvSpPr>
              <a:spLocks noChangeArrowheads="1"/>
            </p:cNvSpPr>
            <p:nvPr/>
          </p:nvSpPr>
          <p:spPr bwMode="auto">
            <a:xfrm>
              <a:off x="176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33" name="Group 340"/>
            <p:cNvGrpSpPr>
              <a:grpSpLocks/>
            </p:cNvGrpSpPr>
            <p:nvPr/>
          </p:nvGrpSpPr>
          <p:grpSpPr bwMode="auto">
            <a:xfrm>
              <a:off x="1616" y="2152"/>
              <a:ext cx="288" cy="192"/>
              <a:chOff x="1616" y="2152"/>
              <a:chExt cx="288" cy="192"/>
            </a:xfrm>
          </p:grpSpPr>
          <p:sp>
            <p:nvSpPr>
              <p:cNvPr id="345" name="Freeform 341"/>
              <p:cNvSpPr>
                <a:spLocks/>
              </p:cNvSpPr>
              <p:nvPr/>
            </p:nvSpPr>
            <p:spPr bwMode="auto">
              <a:xfrm>
                <a:off x="1634" y="2188"/>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346" name="Freeform 342"/>
              <p:cNvSpPr>
                <a:spLocks/>
              </p:cNvSpPr>
              <p:nvPr/>
            </p:nvSpPr>
            <p:spPr bwMode="auto">
              <a:xfrm>
                <a:off x="1616" y="2152"/>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000000"/>
              </a:solidFill>
              <a:ln w="9525">
                <a:solidFill>
                  <a:schemeClr val="tx1"/>
                </a:solidFill>
                <a:round/>
                <a:headEnd/>
                <a:tailEnd/>
              </a:ln>
            </p:spPr>
            <p:txBody>
              <a:bodyPr/>
              <a:lstStyle/>
              <a:p>
                <a:endParaRPr lang="el-GR"/>
              </a:p>
            </p:txBody>
          </p:sp>
        </p:grpSp>
        <p:sp>
          <p:nvSpPr>
            <p:cNvPr id="334" name="Oval 343"/>
            <p:cNvSpPr>
              <a:spLocks noChangeArrowheads="1"/>
            </p:cNvSpPr>
            <p:nvPr/>
          </p:nvSpPr>
          <p:spPr bwMode="auto">
            <a:xfrm>
              <a:off x="2196"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335" name="Oval 344"/>
            <p:cNvSpPr>
              <a:spLocks noChangeArrowheads="1"/>
            </p:cNvSpPr>
            <p:nvPr/>
          </p:nvSpPr>
          <p:spPr bwMode="auto">
            <a:xfrm>
              <a:off x="2148"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336" name="Oval 345"/>
            <p:cNvSpPr>
              <a:spLocks noChangeArrowheads="1"/>
            </p:cNvSpPr>
            <p:nvPr/>
          </p:nvSpPr>
          <p:spPr bwMode="auto">
            <a:xfrm>
              <a:off x="2436"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37" name="Oval 346"/>
            <p:cNvSpPr>
              <a:spLocks noChangeArrowheads="1"/>
            </p:cNvSpPr>
            <p:nvPr/>
          </p:nvSpPr>
          <p:spPr bwMode="auto">
            <a:xfrm>
              <a:off x="243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338" name="Oval 347"/>
            <p:cNvSpPr>
              <a:spLocks noChangeArrowheads="1"/>
            </p:cNvSpPr>
            <p:nvPr/>
          </p:nvSpPr>
          <p:spPr bwMode="auto">
            <a:xfrm>
              <a:off x="46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39" name="Oval 348"/>
            <p:cNvSpPr>
              <a:spLocks noChangeArrowheads="1"/>
            </p:cNvSpPr>
            <p:nvPr/>
          </p:nvSpPr>
          <p:spPr bwMode="auto">
            <a:xfrm>
              <a:off x="564"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340" name="Oval 349"/>
            <p:cNvSpPr>
              <a:spLocks noChangeArrowheads="1"/>
            </p:cNvSpPr>
            <p:nvPr/>
          </p:nvSpPr>
          <p:spPr bwMode="auto">
            <a:xfrm>
              <a:off x="660"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341" name="Oval 350"/>
            <p:cNvSpPr>
              <a:spLocks noChangeArrowheads="1"/>
            </p:cNvSpPr>
            <p:nvPr/>
          </p:nvSpPr>
          <p:spPr bwMode="auto">
            <a:xfrm>
              <a:off x="708" y="201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42" name="Group 351"/>
            <p:cNvGrpSpPr>
              <a:grpSpLocks/>
            </p:cNvGrpSpPr>
            <p:nvPr/>
          </p:nvGrpSpPr>
          <p:grpSpPr bwMode="auto">
            <a:xfrm>
              <a:off x="1520" y="2728"/>
              <a:ext cx="384" cy="240"/>
              <a:chOff x="1520" y="2728"/>
              <a:chExt cx="384" cy="240"/>
            </a:xfrm>
          </p:grpSpPr>
          <p:sp>
            <p:nvSpPr>
              <p:cNvPr id="343" name="Freeform 352"/>
              <p:cNvSpPr>
                <a:spLocks/>
              </p:cNvSpPr>
              <p:nvPr/>
            </p:nvSpPr>
            <p:spPr bwMode="auto">
              <a:xfrm>
                <a:off x="1520" y="2728"/>
                <a:ext cx="346" cy="240"/>
              </a:xfrm>
              <a:custGeom>
                <a:avLst/>
                <a:gdLst/>
                <a:ahLst/>
                <a:cxnLst>
                  <a:cxn ang="0">
                    <a:pos x="48" y="0"/>
                  </a:cxn>
                  <a:cxn ang="0">
                    <a:pos x="0" y="192"/>
                  </a:cxn>
                  <a:cxn ang="0">
                    <a:pos x="24" y="168"/>
                  </a:cxn>
                  <a:cxn ang="0">
                    <a:pos x="48" y="184"/>
                  </a:cxn>
                  <a:cxn ang="0">
                    <a:pos x="192" y="240"/>
                  </a:cxn>
                  <a:cxn ang="0">
                    <a:pos x="346" y="164"/>
                  </a:cxn>
                </a:cxnLst>
                <a:rect l="0" t="0" r="r" b="b"/>
                <a:pathLst>
                  <a:path w="346" h="240">
                    <a:moveTo>
                      <a:pt x="48" y="0"/>
                    </a:moveTo>
                    <a:lnTo>
                      <a:pt x="0" y="192"/>
                    </a:lnTo>
                    <a:lnTo>
                      <a:pt x="24" y="168"/>
                    </a:lnTo>
                    <a:lnTo>
                      <a:pt x="48" y="184"/>
                    </a:lnTo>
                    <a:lnTo>
                      <a:pt x="192" y="240"/>
                    </a:lnTo>
                    <a:lnTo>
                      <a:pt x="346" y="164"/>
                    </a:lnTo>
                  </a:path>
                </a:pathLst>
              </a:custGeom>
              <a:noFill/>
              <a:ln w="12700">
                <a:solidFill>
                  <a:schemeClr val="tx1"/>
                </a:solidFill>
                <a:prstDash val="solid"/>
                <a:round/>
                <a:headEnd/>
                <a:tailEnd/>
              </a:ln>
            </p:spPr>
            <p:txBody>
              <a:bodyPr/>
              <a:lstStyle/>
              <a:p>
                <a:endParaRPr lang="el-GR"/>
              </a:p>
            </p:txBody>
          </p:sp>
          <p:sp>
            <p:nvSpPr>
              <p:cNvPr id="344" name="Freeform 353"/>
              <p:cNvSpPr>
                <a:spLocks/>
              </p:cNvSpPr>
              <p:nvPr/>
            </p:nvSpPr>
            <p:spPr bwMode="auto">
              <a:xfrm>
                <a:off x="1828" y="2872"/>
                <a:ext cx="76" cy="60"/>
              </a:xfrm>
              <a:custGeom>
                <a:avLst/>
                <a:gdLst/>
                <a:ahLst/>
                <a:cxnLst>
                  <a:cxn ang="0">
                    <a:pos x="30" y="60"/>
                  </a:cxn>
                  <a:cxn ang="0">
                    <a:pos x="76" y="0"/>
                  </a:cxn>
                  <a:cxn ang="0">
                    <a:pos x="0" y="0"/>
                  </a:cxn>
                  <a:cxn ang="0">
                    <a:pos x="34" y="22"/>
                  </a:cxn>
                  <a:cxn ang="0">
                    <a:pos x="30" y="60"/>
                  </a:cxn>
                </a:cxnLst>
                <a:rect l="0" t="0" r="r" b="b"/>
                <a:pathLst>
                  <a:path w="76" h="60">
                    <a:moveTo>
                      <a:pt x="30" y="60"/>
                    </a:moveTo>
                    <a:lnTo>
                      <a:pt x="76" y="0"/>
                    </a:lnTo>
                    <a:lnTo>
                      <a:pt x="0" y="0"/>
                    </a:lnTo>
                    <a:lnTo>
                      <a:pt x="34" y="22"/>
                    </a:lnTo>
                    <a:lnTo>
                      <a:pt x="30" y="60"/>
                    </a:lnTo>
                    <a:close/>
                  </a:path>
                </a:pathLst>
              </a:custGeom>
              <a:solidFill>
                <a:srgbClr val="000000"/>
              </a:solidFill>
              <a:ln w="9525">
                <a:solidFill>
                  <a:schemeClr val="tx1"/>
                </a:solidFill>
                <a:round/>
                <a:headEnd/>
                <a:tailEnd/>
              </a:ln>
            </p:spPr>
            <p:txBody>
              <a:bodyPr/>
              <a:lstStyle/>
              <a:p>
                <a:endParaRPr lang="el-GR"/>
              </a:p>
            </p:txBody>
          </p:sp>
        </p:grpSp>
      </p:grpSp>
      <p:grpSp>
        <p:nvGrpSpPr>
          <p:cNvPr id="364" name="Group 359"/>
          <p:cNvGrpSpPr>
            <a:grpSpLocks/>
          </p:cNvGrpSpPr>
          <p:nvPr/>
        </p:nvGrpSpPr>
        <p:grpSpPr bwMode="auto">
          <a:xfrm>
            <a:off x="6724651" y="2355850"/>
            <a:ext cx="3343275" cy="1752600"/>
            <a:chOff x="3180" y="1816"/>
            <a:chExt cx="2106" cy="1104"/>
          </a:xfrm>
        </p:grpSpPr>
        <p:sp>
          <p:nvSpPr>
            <p:cNvPr id="365" name="Oval 360"/>
            <p:cNvSpPr>
              <a:spLocks noChangeArrowheads="1"/>
            </p:cNvSpPr>
            <p:nvPr/>
          </p:nvSpPr>
          <p:spPr bwMode="auto">
            <a:xfrm>
              <a:off x="3852"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366" name="Oval 361"/>
            <p:cNvSpPr>
              <a:spLocks noChangeArrowheads="1"/>
            </p:cNvSpPr>
            <p:nvPr/>
          </p:nvSpPr>
          <p:spPr bwMode="auto">
            <a:xfrm>
              <a:off x="3900"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367" name="Oval 362"/>
            <p:cNvSpPr>
              <a:spLocks noChangeArrowheads="1"/>
            </p:cNvSpPr>
            <p:nvPr/>
          </p:nvSpPr>
          <p:spPr bwMode="auto">
            <a:xfrm>
              <a:off x="4044"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68" name="Oval 363"/>
            <p:cNvSpPr>
              <a:spLocks noChangeArrowheads="1"/>
            </p:cNvSpPr>
            <p:nvPr/>
          </p:nvSpPr>
          <p:spPr bwMode="auto">
            <a:xfrm>
              <a:off x="4092"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369" name="Oval 364"/>
            <p:cNvSpPr>
              <a:spLocks noChangeArrowheads="1"/>
            </p:cNvSpPr>
            <p:nvPr/>
          </p:nvSpPr>
          <p:spPr bwMode="auto">
            <a:xfrm>
              <a:off x="428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70" name="Group 365"/>
            <p:cNvGrpSpPr>
              <a:grpSpLocks/>
            </p:cNvGrpSpPr>
            <p:nvPr/>
          </p:nvGrpSpPr>
          <p:grpSpPr bwMode="auto">
            <a:xfrm>
              <a:off x="3944" y="1816"/>
              <a:ext cx="178" cy="240"/>
              <a:chOff x="3944" y="1816"/>
              <a:chExt cx="178" cy="240"/>
            </a:xfrm>
          </p:grpSpPr>
          <p:sp>
            <p:nvSpPr>
              <p:cNvPr id="417" name="Freeform 366"/>
              <p:cNvSpPr>
                <a:spLocks/>
              </p:cNvSpPr>
              <p:nvPr/>
            </p:nvSpPr>
            <p:spPr bwMode="auto">
              <a:xfrm>
                <a:off x="3944" y="1858"/>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418" name="Freeform 367"/>
              <p:cNvSpPr>
                <a:spLocks/>
              </p:cNvSpPr>
              <p:nvPr/>
            </p:nvSpPr>
            <p:spPr bwMode="auto">
              <a:xfrm>
                <a:off x="4056" y="1816"/>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FFFFFF"/>
              </a:solidFill>
              <a:ln w="9525">
                <a:solidFill>
                  <a:schemeClr val="tx1"/>
                </a:solidFill>
                <a:round/>
                <a:headEnd/>
                <a:tailEnd/>
              </a:ln>
            </p:spPr>
            <p:txBody>
              <a:bodyPr/>
              <a:lstStyle/>
              <a:p>
                <a:endParaRPr lang="el-GR"/>
              </a:p>
            </p:txBody>
          </p:sp>
        </p:grpSp>
        <p:grpSp>
          <p:nvGrpSpPr>
            <p:cNvPr id="371" name="Group 368"/>
            <p:cNvGrpSpPr>
              <a:grpSpLocks/>
            </p:cNvGrpSpPr>
            <p:nvPr/>
          </p:nvGrpSpPr>
          <p:grpSpPr bwMode="auto">
            <a:xfrm>
              <a:off x="3704" y="2116"/>
              <a:ext cx="240" cy="324"/>
              <a:chOff x="3704" y="2116"/>
              <a:chExt cx="240" cy="324"/>
            </a:xfrm>
          </p:grpSpPr>
          <p:sp>
            <p:nvSpPr>
              <p:cNvPr id="415" name="Freeform 369"/>
              <p:cNvSpPr>
                <a:spLocks/>
              </p:cNvSpPr>
              <p:nvPr/>
            </p:nvSpPr>
            <p:spPr bwMode="auto">
              <a:xfrm>
                <a:off x="3736" y="2152"/>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416" name="Freeform 370"/>
              <p:cNvSpPr>
                <a:spLocks/>
              </p:cNvSpPr>
              <p:nvPr/>
            </p:nvSpPr>
            <p:spPr bwMode="auto">
              <a:xfrm>
                <a:off x="3704" y="2116"/>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FFFFFF"/>
              </a:solidFill>
              <a:ln w="9525">
                <a:solidFill>
                  <a:schemeClr val="tx1"/>
                </a:solidFill>
                <a:round/>
                <a:headEnd/>
                <a:tailEnd/>
              </a:ln>
            </p:spPr>
            <p:txBody>
              <a:bodyPr/>
              <a:lstStyle/>
              <a:p>
                <a:endParaRPr lang="el-GR"/>
              </a:p>
            </p:txBody>
          </p:sp>
        </p:grpSp>
        <p:sp>
          <p:nvSpPr>
            <p:cNvPr id="372" name="Oval 371"/>
            <p:cNvSpPr>
              <a:spLocks noChangeArrowheads="1"/>
            </p:cNvSpPr>
            <p:nvPr/>
          </p:nvSpPr>
          <p:spPr bwMode="auto">
            <a:xfrm>
              <a:off x="394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373" name="Oval 372"/>
            <p:cNvSpPr>
              <a:spLocks noChangeArrowheads="1"/>
            </p:cNvSpPr>
            <p:nvPr/>
          </p:nvSpPr>
          <p:spPr bwMode="auto">
            <a:xfrm>
              <a:off x="442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374" name="Oval 373"/>
            <p:cNvSpPr>
              <a:spLocks noChangeArrowheads="1"/>
            </p:cNvSpPr>
            <p:nvPr/>
          </p:nvSpPr>
          <p:spPr bwMode="auto">
            <a:xfrm>
              <a:off x="4476"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375" name="Oval 374"/>
            <p:cNvSpPr>
              <a:spLocks noChangeArrowheads="1"/>
            </p:cNvSpPr>
            <p:nvPr/>
          </p:nvSpPr>
          <p:spPr bwMode="auto">
            <a:xfrm>
              <a:off x="4092" y="249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76" name="Group 375"/>
            <p:cNvGrpSpPr>
              <a:grpSpLocks/>
            </p:cNvGrpSpPr>
            <p:nvPr/>
          </p:nvGrpSpPr>
          <p:grpSpPr bwMode="auto">
            <a:xfrm>
              <a:off x="4184" y="2328"/>
              <a:ext cx="288" cy="258"/>
              <a:chOff x="4184" y="2328"/>
              <a:chExt cx="288" cy="258"/>
            </a:xfrm>
          </p:grpSpPr>
          <p:sp>
            <p:nvSpPr>
              <p:cNvPr id="413" name="Freeform 376"/>
              <p:cNvSpPr>
                <a:spLocks/>
              </p:cNvSpPr>
              <p:nvPr/>
            </p:nvSpPr>
            <p:spPr bwMode="auto">
              <a:xfrm>
                <a:off x="4222" y="2328"/>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414" name="Freeform 377"/>
              <p:cNvSpPr>
                <a:spLocks/>
              </p:cNvSpPr>
              <p:nvPr/>
            </p:nvSpPr>
            <p:spPr bwMode="auto">
              <a:xfrm>
                <a:off x="4184" y="2526"/>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FFFFFF"/>
              </a:solidFill>
              <a:ln w="9525">
                <a:solidFill>
                  <a:schemeClr val="tx1"/>
                </a:solidFill>
                <a:round/>
                <a:headEnd/>
                <a:tailEnd/>
              </a:ln>
            </p:spPr>
            <p:txBody>
              <a:bodyPr/>
              <a:lstStyle/>
              <a:p>
                <a:endParaRPr lang="el-GR"/>
              </a:p>
            </p:txBody>
          </p:sp>
        </p:grpSp>
        <p:grpSp>
          <p:nvGrpSpPr>
            <p:cNvPr id="377" name="Group 378"/>
            <p:cNvGrpSpPr>
              <a:grpSpLocks/>
            </p:cNvGrpSpPr>
            <p:nvPr/>
          </p:nvGrpSpPr>
          <p:grpSpPr bwMode="auto">
            <a:xfrm>
              <a:off x="4040" y="2776"/>
              <a:ext cx="220" cy="144"/>
              <a:chOff x="4040" y="2776"/>
              <a:chExt cx="220" cy="144"/>
            </a:xfrm>
          </p:grpSpPr>
          <p:sp>
            <p:nvSpPr>
              <p:cNvPr id="411" name="Freeform 379"/>
              <p:cNvSpPr>
                <a:spLocks/>
              </p:cNvSpPr>
              <p:nvPr/>
            </p:nvSpPr>
            <p:spPr bwMode="auto">
              <a:xfrm>
                <a:off x="4040" y="2776"/>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412" name="Freeform 380"/>
              <p:cNvSpPr>
                <a:spLocks/>
              </p:cNvSpPr>
              <p:nvPr/>
            </p:nvSpPr>
            <p:spPr bwMode="auto">
              <a:xfrm>
                <a:off x="4184" y="2856"/>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FFFFFF"/>
              </a:solidFill>
              <a:ln w="9525">
                <a:solidFill>
                  <a:schemeClr val="tx1"/>
                </a:solidFill>
                <a:round/>
                <a:headEnd/>
                <a:tailEnd/>
              </a:ln>
            </p:spPr>
            <p:txBody>
              <a:bodyPr/>
              <a:lstStyle/>
              <a:p>
                <a:endParaRPr lang="el-GR"/>
              </a:p>
            </p:txBody>
          </p:sp>
        </p:grpSp>
        <p:sp>
          <p:nvSpPr>
            <p:cNvPr id="378" name="Oval 381"/>
            <p:cNvSpPr>
              <a:spLocks noChangeArrowheads="1"/>
            </p:cNvSpPr>
            <p:nvPr/>
          </p:nvSpPr>
          <p:spPr bwMode="auto">
            <a:xfrm>
              <a:off x="4332" y="1916"/>
              <a:ext cx="90" cy="90"/>
            </a:xfrm>
            <a:prstGeom prst="ellipse">
              <a:avLst/>
            </a:prstGeom>
            <a:solidFill>
              <a:srgbClr val="FF0033"/>
            </a:solidFill>
            <a:ln w="12700">
              <a:solidFill>
                <a:schemeClr val="tx1"/>
              </a:solidFill>
              <a:round/>
              <a:headEnd/>
              <a:tailEnd/>
            </a:ln>
          </p:spPr>
          <p:txBody>
            <a:bodyPr/>
            <a:lstStyle/>
            <a:p>
              <a:endParaRPr lang="el-GR"/>
            </a:p>
          </p:txBody>
        </p:sp>
        <p:sp>
          <p:nvSpPr>
            <p:cNvPr id="379" name="Oval 382"/>
            <p:cNvSpPr>
              <a:spLocks noChangeArrowheads="1"/>
            </p:cNvSpPr>
            <p:nvPr/>
          </p:nvSpPr>
          <p:spPr bwMode="auto">
            <a:xfrm>
              <a:off x="4620"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380" name="Oval 383"/>
            <p:cNvSpPr>
              <a:spLocks noChangeArrowheads="1"/>
            </p:cNvSpPr>
            <p:nvPr/>
          </p:nvSpPr>
          <p:spPr bwMode="auto">
            <a:xfrm>
              <a:off x="3660"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81" name="Oval 384"/>
            <p:cNvSpPr>
              <a:spLocks noChangeArrowheads="1"/>
            </p:cNvSpPr>
            <p:nvPr/>
          </p:nvSpPr>
          <p:spPr bwMode="auto">
            <a:xfrm>
              <a:off x="3564"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382" name="Oval 385"/>
            <p:cNvSpPr>
              <a:spLocks noChangeArrowheads="1"/>
            </p:cNvSpPr>
            <p:nvPr/>
          </p:nvSpPr>
          <p:spPr bwMode="auto">
            <a:xfrm>
              <a:off x="4764" y="2492"/>
              <a:ext cx="90" cy="90"/>
            </a:xfrm>
            <a:prstGeom prst="ellipse">
              <a:avLst/>
            </a:prstGeom>
            <a:solidFill>
              <a:srgbClr val="FF0033"/>
            </a:solidFill>
            <a:ln w="12700">
              <a:solidFill>
                <a:schemeClr val="tx1"/>
              </a:solidFill>
              <a:round/>
              <a:headEnd/>
              <a:tailEnd/>
            </a:ln>
          </p:spPr>
          <p:txBody>
            <a:bodyPr/>
            <a:lstStyle/>
            <a:p>
              <a:endParaRPr lang="el-GR"/>
            </a:p>
          </p:txBody>
        </p:sp>
        <p:sp>
          <p:nvSpPr>
            <p:cNvPr id="383" name="Oval 386"/>
            <p:cNvSpPr>
              <a:spLocks noChangeArrowheads="1"/>
            </p:cNvSpPr>
            <p:nvPr/>
          </p:nvSpPr>
          <p:spPr bwMode="auto">
            <a:xfrm>
              <a:off x="4476"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84" name="Oval 387"/>
            <p:cNvSpPr>
              <a:spLocks noChangeArrowheads="1"/>
            </p:cNvSpPr>
            <p:nvPr/>
          </p:nvSpPr>
          <p:spPr bwMode="auto">
            <a:xfrm>
              <a:off x="3708" y="282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85" name="Group 388"/>
            <p:cNvGrpSpPr>
              <a:grpSpLocks/>
            </p:cNvGrpSpPr>
            <p:nvPr/>
          </p:nvGrpSpPr>
          <p:grpSpPr bwMode="auto">
            <a:xfrm>
              <a:off x="4328" y="2056"/>
              <a:ext cx="288" cy="192"/>
              <a:chOff x="4328" y="2056"/>
              <a:chExt cx="288" cy="192"/>
            </a:xfrm>
          </p:grpSpPr>
          <p:sp>
            <p:nvSpPr>
              <p:cNvPr id="409" name="Freeform 389"/>
              <p:cNvSpPr>
                <a:spLocks/>
              </p:cNvSpPr>
              <p:nvPr/>
            </p:nvSpPr>
            <p:spPr bwMode="auto">
              <a:xfrm>
                <a:off x="4346" y="2092"/>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410" name="Freeform 390"/>
              <p:cNvSpPr>
                <a:spLocks/>
              </p:cNvSpPr>
              <p:nvPr/>
            </p:nvSpPr>
            <p:spPr bwMode="auto">
              <a:xfrm>
                <a:off x="4328" y="2056"/>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FFFFFF"/>
              </a:solidFill>
              <a:ln w="9525">
                <a:solidFill>
                  <a:schemeClr val="tx1"/>
                </a:solidFill>
                <a:round/>
                <a:headEnd/>
                <a:tailEnd/>
              </a:ln>
            </p:spPr>
            <p:txBody>
              <a:bodyPr/>
              <a:lstStyle/>
              <a:p>
                <a:endParaRPr lang="el-GR"/>
              </a:p>
            </p:txBody>
          </p:sp>
        </p:grpSp>
        <p:sp>
          <p:nvSpPr>
            <p:cNvPr id="386" name="Oval 391"/>
            <p:cNvSpPr>
              <a:spLocks noChangeArrowheads="1"/>
            </p:cNvSpPr>
            <p:nvPr/>
          </p:nvSpPr>
          <p:spPr bwMode="auto">
            <a:xfrm>
              <a:off x="490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387" name="Oval 392"/>
            <p:cNvSpPr>
              <a:spLocks noChangeArrowheads="1"/>
            </p:cNvSpPr>
            <p:nvPr/>
          </p:nvSpPr>
          <p:spPr bwMode="auto">
            <a:xfrm>
              <a:off x="4860"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388" name="Oval 393"/>
            <p:cNvSpPr>
              <a:spLocks noChangeArrowheads="1"/>
            </p:cNvSpPr>
            <p:nvPr/>
          </p:nvSpPr>
          <p:spPr bwMode="auto">
            <a:xfrm>
              <a:off x="514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389" name="Oval 394"/>
            <p:cNvSpPr>
              <a:spLocks noChangeArrowheads="1"/>
            </p:cNvSpPr>
            <p:nvPr/>
          </p:nvSpPr>
          <p:spPr bwMode="auto">
            <a:xfrm>
              <a:off x="5148"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390" name="Oval 395"/>
            <p:cNvSpPr>
              <a:spLocks noChangeArrowheads="1"/>
            </p:cNvSpPr>
            <p:nvPr/>
          </p:nvSpPr>
          <p:spPr bwMode="auto">
            <a:xfrm>
              <a:off x="3180" y="1964"/>
              <a:ext cx="90" cy="90"/>
            </a:xfrm>
            <a:prstGeom prst="ellipse">
              <a:avLst/>
            </a:prstGeom>
            <a:solidFill>
              <a:srgbClr val="FF0033"/>
            </a:solidFill>
            <a:ln w="12700">
              <a:solidFill>
                <a:schemeClr val="tx1"/>
              </a:solidFill>
              <a:round/>
              <a:headEnd/>
              <a:tailEnd/>
            </a:ln>
          </p:spPr>
          <p:txBody>
            <a:bodyPr/>
            <a:lstStyle/>
            <a:p>
              <a:endParaRPr lang="el-GR"/>
            </a:p>
          </p:txBody>
        </p:sp>
        <p:sp>
          <p:nvSpPr>
            <p:cNvPr id="391" name="Oval 396"/>
            <p:cNvSpPr>
              <a:spLocks noChangeArrowheads="1"/>
            </p:cNvSpPr>
            <p:nvPr/>
          </p:nvSpPr>
          <p:spPr bwMode="auto">
            <a:xfrm>
              <a:off x="327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392" name="Oval 397"/>
            <p:cNvSpPr>
              <a:spLocks noChangeArrowheads="1"/>
            </p:cNvSpPr>
            <p:nvPr/>
          </p:nvSpPr>
          <p:spPr bwMode="auto">
            <a:xfrm>
              <a:off x="3564" y="2444"/>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393" name="Group 398"/>
            <p:cNvGrpSpPr>
              <a:grpSpLocks/>
            </p:cNvGrpSpPr>
            <p:nvPr/>
          </p:nvGrpSpPr>
          <p:grpSpPr bwMode="auto">
            <a:xfrm>
              <a:off x="3180" y="2444"/>
              <a:ext cx="2106" cy="186"/>
              <a:chOff x="3180" y="2444"/>
              <a:chExt cx="2106" cy="186"/>
            </a:xfrm>
          </p:grpSpPr>
          <p:grpSp>
            <p:nvGrpSpPr>
              <p:cNvPr id="397" name="Group 399"/>
              <p:cNvGrpSpPr>
                <a:grpSpLocks/>
              </p:cNvGrpSpPr>
              <p:nvPr/>
            </p:nvGrpSpPr>
            <p:grpSpPr bwMode="auto">
              <a:xfrm>
                <a:off x="3180" y="2444"/>
                <a:ext cx="330" cy="186"/>
                <a:chOff x="3180" y="2444"/>
                <a:chExt cx="330" cy="186"/>
              </a:xfrm>
            </p:grpSpPr>
            <p:pic>
              <p:nvPicPr>
                <p:cNvPr id="407" name="Picture 400"/>
                <p:cNvPicPr>
                  <a:picLocks noChangeAspect="1" noChangeArrowheads="1"/>
                </p:cNvPicPr>
                <p:nvPr/>
              </p:nvPicPr>
              <p:blipFill>
                <a:blip r:embed="rId2" cstate="print"/>
                <a:srcRect r="67969" b="82031"/>
                <a:stretch>
                  <a:fillRect/>
                </a:stretch>
              </p:blipFill>
              <p:spPr bwMode="auto">
                <a:xfrm>
                  <a:off x="3180" y="2444"/>
                  <a:ext cx="328" cy="184"/>
                </a:xfrm>
                <a:prstGeom prst="rect">
                  <a:avLst/>
                </a:prstGeom>
                <a:noFill/>
                <a:ln w="9525">
                  <a:solidFill>
                    <a:schemeClr val="tx1"/>
                  </a:solidFill>
                  <a:miter lim="800000"/>
                  <a:headEnd/>
                  <a:tailEnd/>
                </a:ln>
              </p:spPr>
            </p:pic>
            <p:sp>
              <p:nvSpPr>
                <p:cNvPr id="408" name="Rectangle 401"/>
                <p:cNvSpPr>
                  <a:spLocks noChangeArrowheads="1"/>
                </p:cNvSpPr>
                <p:nvPr/>
              </p:nvSpPr>
              <p:spPr bwMode="auto">
                <a:xfrm>
                  <a:off x="3180" y="2444"/>
                  <a:ext cx="330" cy="186"/>
                </a:xfrm>
                <a:prstGeom prst="rect">
                  <a:avLst/>
                </a:prstGeom>
                <a:noFill/>
                <a:ln w="12700">
                  <a:solidFill>
                    <a:schemeClr val="tx1"/>
                  </a:solidFill>
                  <a:miter lim="800000"/>
                  <a:headEnd/>
                  <a:tailEnd/>
                </a:ln>
              </p:spPr>
              <p:txBody>
                <a:bodyPr/>
                <a:lstStyle/>
                <a:p>
                  <a:endParaRPr lang="el-GR"/>
                </a:p>
              </p:txBody>
            </p:sp>
          </p:grpSp>
          <p:grpSp>
            <p:nvGrpSpPr>
              <p:cNvPr id="398" name="Group 402"/>
              <p:cNvGrpSpPr>
                <a:grpSpLocks/>
              </p:cNvGrpSpPr>
              <p:nvPr/>
            </p:nvGrpSpPr>
            <p:grpSpPr bwMode="auto">
              <a:xfrm>
                <a:off x="4332" y="2444"/>
                <a:ext cx="378" cy="186"/>
                <a:chOff x="4332" y="2444"/>
                <a:chExt cx="378" cy="186"/>
              </a:xfrm>
            </p:grpSpPr>
            <p:pic>
              <p:nvPicPr>
                <p:cNvPr id="405" name="Picture 403"/>
                <p:cNvPicPr>
                  <a:picLocks noChangeAspect="1" noChangeArrowheads="1"/>
                </p:cNvPicPr>
                <p:nvPr/>
              </p:nvPicPr>
              <p:blipFill>
                <a:blip r:embed="rId2" cstate="print"/>
                <a:srcRect r="63281" b="82031"/>
                <a:stretch>
                  <a:fillRect/>
                </a:stretch>
              </p:blipFill>
              <p:spPr bwMode="auto">
                <a:xfrm>
                  <a:off x="4332" y="2444"/>
                  <a:ext cx="376" cy="184"/>
                </a:xfrm>
                <a:prstGeom prst="rect">
                  <a:avLst/>
                </a:prstGeom>
                <a:noFill/>
                <a:ln w="9525">
                  <a:solidFill>
                    <a:schemeClr val="tx1"/>
                  </a:solidFill>
                  <a:miter lim="800000"/>
                  <a:headEnd/>
                  <a:tailEnd/>
                </a:ln>
              </p:spPr>
            </p:pic>
            <p:sp>
              <p:nvSpPr>
                <p:cNvPr id="406" name="Rectangle 404"/>
                <p:cNvSpPr>
                  <a:spLocks noChangeArrowheads="1"/>
                </p:cNvSpPr>
                <p:nvPr/>
              </p:nvSpPr>
              <p:spPr bwMode="auto">
                <a:xfrm>
                  <a:off x="4332" y="2444"/>
                  <a:ext cx="378" cy="186"/>
                </a:xfrm>
                <a:prstGeom prst="rect">
                  <a:avLst/>
                </a:prstGeom>
                <a:noFill/>
                <a:ln w="12700">
                  <a:solidFill>
                    <a:schemeClr val="tx1"/>
                  </a:solidFill>
                  <a:miter lim="800000"/>
                  <a:headEnd/>
                  <a:tailEnd/>
                </a:ln>
              </p:spPr>
              <p:txBody>
                <a:bodyPr/>
                <a:lstStyle/>
                <a:p>
                  <a:endParaRPr lang="el-GR"/>
                </a:p>
              </p:txBody>
            </p:sp>
          </p:grpSp>
          <p:grpSp>
            <p:nvGrpSpPr>
              <p:cNvPr id="399" name="Group 405"/>
              <p:cNvGrpSpPr>
                <a:grpSpLocks/>
              </p:cNvGrpSpPr>
              <p:nvPr/>
            </p:nvGrpSpPr>
            <p:grpSpPr bwMode="auto">
              <a:xfrm>
                <a:off x="3708" y="2444"/>
                <a:ext cx="330" cy="186"/>
                <a:chOff x="3708" y="2444"/>
                <a:chExt cx="330" cy="186"/>
              </a:xfrm>
            </p:grpSpPr>
            <p:pic>
              <p:nvPicPr>
                <p:cNvPr id="403" name="Picture 406"/>
                <p:cNvPicPr>
                  <a:picLocks noChangeAspect="1" noChangeArrowheads="1"/>
                </p:cNvPicPr>
                <p:nvPr/>
              </p:nvPicPr>
              <p:blipFill>
                <a:blip r:embed="rId2" cstate="print"/>
                <a:srcRect r="67969" b="82031"/>
                <a:stretch>
                  <a:fillRect/>
                </a:stretch>
              </p:blipFill>
              <p:spPr bwMode="auto">
                <a:xfrm>
                  <a:off x="3708" y="2444"/>
                  <a:ext cx="328" cy="184"/>
                </a:xfrm>
                <a:prstGeom prst="rect">
                  <a:avLst/>
                </a:prstGeom>
                <a:noFill/>
                <a:ln w="9525">
                  <a:solidFill>
                    <a:schemeClr val="tx1"/>
                  </a:solidFill>
                  <a:miter lim="800000"/>
                  <a:headEnd/>
                  <a:tailEnd/>
                </a:ln>
              </p:spPr>
            </p:pic>
            <p:sp>
              <p:nvSpPr>
                <p:cNvPr id="404" name="Rectangle 407"/>
                <p:cNvSpPr>
                  <a:spLocks noChangeArrowheads="1"/>
                </p:cNvSpPr>
                <p:nvPr/>
              </p:nvSpPr>
              <p:spPr bwMode="auto">
                <a:xfrm>
                  <a:off x="3708" y="2444"/>
                  <a:ext cx="330" cy="186"/>
                </a:xfrm>
                <a:prstGeom prst="rect">
                  <a:avLst/>
                </a:prstGeom>
                <a:noFill/>
                <a:ln w="12700">
                  <a:solidFill>
                    <a:schemeClr val="tx1"/>
                  </a:solidFill>
                  <a:miter lim="800000"/>
                  <a:headEnd/>
                  <a:tailEnd/>
                </a:ln>
              </p:spPr>
              <p:txBody>
                <a:bodyPr/>
                <a:lstStyle/>
                <a:p>
                  <a:endParaRPr lang="el-GR"/>
                </a:p>
              </p:txBody>
            </p:sp>
          </p:grpSp>
          <p:grpSp>
            <p:nvGrpSpPr>
              <p:cNvPr id="400" name="Group 408"/>
              <p:cNvGrpSpPr>
                <a:grpSpLocks/>
              </p:cNvGrpSpPr>
              <p:nvPr/>
            </p:nvGrpSpPr>
            <p:grpSpPr bwMode="auto">
              <a:xfrm>
                <a:off x="4908" y="2444"/>
                <a:ext cx="378" cy="186"/>
                <a:chOff x="4908" y="2444"/>
                <a:chExt cx="378" cy="186"/>
              </a:xfrm>
            </p:grpSpPr>
            <p:pic>
              <p:nvPicPr>
                <p:cNvPr id="401" name="Picture 409"/>
                <p:cNvPicPr>
                  <a:picLocks noChangeAspect="1" noChangeArrowheads="1"/>
                </p:cNvPicPr>
                <p:nvPr/>
              </p:nvPicPr>
              <p:blipFill>
                <a:blip r:embed="rId2" cstate="print"/>
                <a:srcRect r="63281" b="82031"/>
                <a:stretch>
                  <a:fillRect/>
                </a:stretch>
              </p:blipFill>
              <p:spPr bwMode="auto">
                <a:xfrm>
                  <a:off x="4908" y="2444"/>
                  <a:ext cx="376" cy="184"/>
                </a:xfrm>
                <a:prstGeom prst="rect">
                  <a:avLst/>
                </a:prstGeom>
                <a:noFill/>
                <a:ln w="9525">
                  <a:solidFill>
                    <a:schemeClr val="tx1"/>
                  </a:solidFill>
                  <a:miter lim="800000"/>
                  <a:headEnd/>
                  <a:tailEnd/>
                </a:ln>
              </p:spPr>
            </p:pic>
            <p:sp>
              <p:nvSpPr>
                <p:cNvPr id="402" name="Rectangle 410"/>
                <p:cNvSpPr>
                  <a:spLocks noChangeArrowheads="1"/>
                </p:cNvSpPr>
                <p:nvPr/>
              </p:nvSpPr>
              <p:spPr bwMode="auto">
                <a:xfrm>
                  <a:off x="4908" y="2444"/>
                  <a:ext cx="378" cy="186"/>
                </a:xfrm>
                <a:prstGeom prst="rect">
                  <a:avLst/>
                </a:prstGeom>
                <a:noFill/>
                <a:ln w="12700">
                  <a:solidFill>
                    <a:schemeClr val="tx1"/>
                  </a:solidFill>
                  <a:miter lim="800000"/>
                  <a:headEnd/>
                  <a:tailEnd/>
                </a:ln>
              </p:spPr>
              <p:txBody>
                <a:bodyPr/>
                <a:lstStyle/>
                <a:p>
                  <a:endParaRPr lang="el-GR"/>
                </a:p>
              </p:txBody>
            </p:sp>
          </p:grpSp>
        </p:grpSp>
        <p:sp>
          <p:nvSpPr>
            <p:cNvPr id="394" name="Oval 411"/>
            <p:cNvSpPr>
              <a:spLocks noChangeArrowheads="1"/>
            </p:cNvSpPr>
            <p:nvPr/>
          </p:nvSpPr>
          <p:spPr bwMode="auto">
            <a:xfrm>
              <a:off x="3468" y="2732"/>
              <a:ext cx="90" cy="90"/>
            </a:xfrm>
            <a:prstGeom prst="ellipse">
              <a:avLst/>
            </a:prstGeom>
            <a:solidFill>
              <a:srgbClr val="FF0033"/>
            </a:solidFill>
            <a:ln w="12700">
              <a:solidFill>
                <a:schemeClr val="tx1"/>
              </a:solidFill>
              <a:round/>
              <a:headEnd/>
              <a:tailEnd/>
            </a:ln>
          </p:spPr>
          <p:txBody>
            <a:bodyPr/>
            <a:lstStyle/>
            <a:p>
              <a:endParaRPr lang="el-GR"/>
            </a:p>
          </p:txBody>
        </p:sp>
        <p:sp>
          <p:nvSpPr>
            <p:cNvPr id="395" name="Oval 412"/>
            <p:cNvSpPr>
              <a:spLocks noChangeArrowheads="1"/>
            </p:cNvSpPr>
            <p:nvPr/>
          </p:nvSpPr>
          <p:spPr bwMode="auto">
            <a:xfrm>
              <a:off x="4716" y="2780"/>
              <a:ext cx="90" cy="90"/>
            </a:xfrm>
            <a:prstGeom prst="ellipse">
              <a:avLst/>
            </a:prstGeom>
            <a:solidFill>
              <a:srgbClr val="FF0033"/>
            </a:solidFill>
            <a:ln w="12700">
              <a:solidFill>
                <a:schemeClr val="tx1"/>
              </a:solidFill>
              <a:round/>
              <a:headEnd/>
              <a:tailEnd/>
            </a:ln>
          </p:spPr>
          <p:txBody>
            <a:bodyPr/>
            <a:lstStyle/>
            <a:p>
              <a:endParaRPr lang="el-GR"/>
            </a:p>
          </p:txBody>
        </p:sp>
        <p:sp>
          <p:nvSpPr>
            <p:cNvPr id="396" name="Oval 413"/>
            <p:cNvSpPr>
              <a:spLocks noChangeArrowheads="1"/>
            </p:cNvSpPr>
            <p:nvPr/>
          </p:nvSpPr>
          <p:spPr bwMode="auto">
            <a:xfrm>
              <a:off x="4956" y="2684"/>
              <a:ext cx="90" cy="90"/>
            </a:xfrm>
            <a:prstGeom prst="ellipse">
              <a:avLst/>
            </a:prstGeom>
            <a:solidFill>
              <a:srgbClr val="FF0033"/>
            </a:solidFill>
            <a:ln w="12700">
              <a:solidFill>
                <a:schemeClr val="tx1"/>
              </a:solidFill>
              <a:round/>
              <a:headEnd/>
              <a:tailEnd/>
            </a:ln>
          </p:spPr>
          <p:txBody>
            <a:bodyPr/>
            <a:lstStyle/>
            <a:p>
              <a:endParaRPr lang="el-GR"/>
            </a:p>
          </p:txBody>
        </p:sp>
      </p:grpSp>
      <p:sp>
        <p:nvSpPr>
          <p:cNvPr id="419" name="Freeform 414"/>
          <p:cNvSpPr>
            <a:spLocks/>
          </p:cNvSpPr>
          <p:nvPr/>
        </p:nvSpPr>
        <p:spPr bwMode="auto">
          <a:xfrm>
            <a:off x="5943600" y="1987550"/>
            <a:ext cx="508000" cy="2705100"/>
          </a:xfrm>
          <a:custGeom>
            <a:avLst/>
            <a:gdLst/>
            <a:ahLst/>
            <a:cxnLst>
              <a:cxn ang="0">
                <a:pos x="160" y="1704"/>
              </a:cxn>
              <a:cxn ang="0">
                <a:pos x="0" y="0"/>
              </a:cxn>
              <a:cxn ang="0">
                <a:pos x="320" y="0"/>
              </a:cxn>
              <a:cxn ang="0">
                <a:pos x="160" y="1704"/>
              </a:cxn>
            </a:cxnLst>
            <a:rect l="0" t="0" r="r" b="b"/>
            <a:pathLst>
              <a:path w="320" h="1704">
                <a:moveTo>
                  <a:pt x="160" y="1704"/>
                </a:moveTo>
                <a:lnTo>
                  <a:pt x="0" y="0"/>
                </a:lnTo>
                <a:lnTo>
                  <a:pt x="320" y="0"/>
                </a:lnTo>
                <a:lnTo>
                  <a:pt x="160" y="1704"/>
                </a:lnTo>
                <a:close/>
              </a:path>
            </a:pathLst>
          </a:custGeom>
          <a:noFill/>
          <a:ln w="12700">
            <a:solidFill>
              <a:schemeClr val="tx1"/>
            </a:solidFill>
            <a:prstDash val="solid"/>
            <a:round/>
            <a:headEnd/>
            <a:tailEnd/>
          </a:ln>
        </p:spPr>
        <p:txBody>
          <a:bodyPr/>
          <a:lstStyle/>
          <a:p>
            <a:endParaRPr lang="el-GR"/>
          </a:p>
        </p:txBody>
      </p:sp>
      <p:sp>
        <p:nvSpPr>
          <p:cNvPr id="422" name="Rectangle 417"/>
          <p:cNvSpPr>
            <a:spLocks noChangeArrowheads="1"/>
          </p:cNvSpPr>
          <p:nvPr/>
        </p:nvSpPr>
        <p:spPr bwMode="auto">
          <a:xfrm>
            <a:off x="5230635" y="1203325"/>
            <a:ext cx="1857881" cy="738664"/>
          </a:xfrm>
          <a:prstGeom prst="rect">
            <a:avLst/>
          </a:prstGeom>
          <a:noFill/>
          <a:ln w="9525">
            <a:noFill/>
            <a:miter lim="800000"/>
            <a:headEnd/>
            <a:tailEnd/>
          </a:ln>
        </p:spPr>
        <p:txBody>
          <a:bodyPr wrap="none" lIns="0" tIns="0" rIns="0" bIns="0">
            <a:spAutoFit/>
          </a:bodyPr>
          <a:lstStyle/>
          <a:p>
            <a:pPr algn="ctr"/>
            <a:r>
              <a:rPr lang="el-GR" sz="2400" dirty="0"/>
              <a:t>Βαθμιαία </a:t>
            </a:r>
          </a:p>
          <a:p>
            <a:pPr algn="ctr"/>
            <a:r>
              <a:rPr lang="el-GR" sz="2400" dirty="0"/>
              <a:t>Συγκέντρωση</a:t>
            </a:r>
            <a:endParaRPr lang="en-US" dirty="0"/>
          </a:p>
        </p:txBody>
      </p:sp>
      <p:grpSp>
        <p:nvGrpSpPr>
          <p:cNvPr id="425" name="Group 420"/>
          <p:cNvGrpSpPr>
            <a:grpSpLocks/>
          </p:cNvGrpSpPr>
          <p:nvPr/>
        </p:nvGrpSpPr>
        <p:grpSpPr bwMode="auto">
          <a:xfrm>
            <a:off x="2419351" y="2508250"/>
            <a:ext cx="3343275" cy="1752600"/>
            <a:chOff x="468" y="1912"/>
            <a:chExt cx="2106" cy="1104"/>
          </a:xfrm>
        </p:grpSpPr>
        <p:grpSp>
          <p:nvGrpSpPr>
            <p:cNvPr id="426" name="Group 421"/>
            <p:cNvGrpSpPr>
              <a:grpSpLocks/>
            </p:cNvGrpSpPr>
            <p:nvPr/>
          </p:nvGrpSpPr>
          <p:grpSpPr bwMode="auto">
            <a:xfrm>
              <a:off x="468" y="2540"/>
              <a:ext cx="858" cy="186"/>
              <a:chOff x="468" y="2540"/>
              <a:chExt cx="858" cy="186"/>
            </a:xfrm>
          </p:grpSpPr>
          <p:pic>
            <p:nvPicPr>
              <p:cNvPr id="471" name="Picture 422"/>
              <p:cNvPicPr>
                <a:picLocks noChangeAspect="1" noChangeArrowheads="1"/>
              </p:cNvPicPr>
              <p:nvPr/>
            </p:nvPicPr>
            <p:blipFill>
              <a:blip r:embed="rId2" cstate="print"/>
              <a:srcRect r="16406" b="82031"/>
              <a:stretch>
                <a:fillRect/>
              </a:stretch>
            </p:blipFill>
            <p:spPr bwMode="auto">
              <a:xfrm>
                <a:off x="468" y="2540"/>
                <a:ext cx="856" cy="184"/>
              </a:xfrm>
              <a:prstGeom prst="rect">
                <a:avLst/>
              </a:prstGeom>
              <a:noFill/>
              <a:ln w="9525">
                <a:solidFill>
                  <a:schemeClr val="tx1"/>
                </a:solidFill>
                <a:miter lim="800000"/>
                <a:headEnd/>
                <a:tailEnd/>
              </a:ln>
            </p:spPr>
          </p:pic>
          <p:sp>
            <p:nvSpPr>
              <p:cNvPr id="472" name="Rectangle 423"/>
              <p:cNvSpPr>
                <a:spLocks noChangeArrowheads="1"/>
              </p:cNvSpPr>
              <p:nvPr/>
            </p:nvSpPr>
            <p:spPr bwMode="auto">
              <a:xfrm>
                <a:off x="468" y="2540"/>
                <a:ext cx="858" cy="186"/>
              </a:xfrm>
              <a:prstGeom prst="rect">
                <a:avLst/>
              </a:prstGeom>
              <a:noFill/>
              <a:ln w="12700">
                <a:solidFill>
                  <a:schemeClr val="tx1"/>
                </a:solidFill>
                <a:miter lim="800000"/>
                <a:headEnd/>
                <a:tailEnd/>
              </a:ln>
            </p:spPr>
            <p:txBody>
              <a:bodyPr/>
              <a:lstStyle/>
              <a:p>
                <a:endParaRPr lang="el-GR"/>
              </a:p>
            </p:txBody>
          </p:sp>
        </p:grpSp>
        <p:grpSp>
          <p:nvGrpSpPr>
            <p:cNvPr id="427" name="Group 424"/>
            <p:cNvGrpSpPr>
              <a:grpSpLocks/>
            </p:cNvGrpSpPr>
            <p:nvPr/>
          </p:nvGrpSpPr>
          <p:grpSpPr bwMode="auto">
            <a:xfrm>
              <a:off x="1620" y="2540"/>
              <a:ext cx="954" cy="186"/>
              <a:chOff x="1620" y="2540"/>
              <a:chExt cx="954" cy="186"/>
            </a:xfrm>
          </p:grpSpPr>
          <p:pic>
            <p:nvPicPr>
              <p:cNvPr id="469" name="Picture 425"/>
              <p:cNvPicPr>
                <a:picLocks noChangeAspect="1" noChangeArrowheads="1"/>
              </p:cNvPicPr>
              <p:nvPr/>
            </p:nvPicPr>
            <p:blipFill>
              <a:blip r:embed="rId2" cstate="print"/>
              <a:srcRect r="7031" b="82031"/>
              <a:stretch>
                <a:fillRect/>
              </a:stretch>
            </p:blipFill>
            <p:spPr bwMode="auto">
              <a:xfrm>
                <a:off x="1620" y="2540"/>
                <a:ext cx="952" cy="184"/>
              </a:xfrm>
              <a:prstGeom prst="rect">
                <a:avLst/>
              </a:prstGeom>
              <a:noFill/>
              <a:ln w="9525">
                <a:solidFill>
                  <a:schemeClr val="tx1"/>
                </a:solidFill>
                <a:miter lim="800000"/>
                <a:headEnd/>
                <a:tailEnd/>
              </a:ln>
            </p:spPr>
          </p:pic>
          <p:sp>
            <p:nvSpPr>
              <p:cNvPr id="470" name="Rectangle 426"/>
              <p:cNvSpPr>
                <a:spLocks noChangeArrowheads="1"/>
              </p:cNvSpPr>
              <p:nvPr/>
            </p:nvSpPr>
            <p:spPr bwMode="auto">
              <a:xfrm>
                <a:off x="1620" y="2540"/>
                <a:ext cx="954" cy="186"/>
              </a:xfrm>
              <a:prstGeom prst="rect">
                <a:avLst/>
              </a:prstGeom>
              <a:noFill/>
              <a:ln w="12700">
                <a:solidFill>
                  <a:schemeClr val="tx1"/>
                </a:solidFill>
                <a:miter lim="800000"/>
                <a:headEnd/>
                <a:tailEnd/>
              </a:ln>
            </p:spPr>
            <p:txBody>
              <a:bodyPr/>
              <a:lstStyle/>
              <a:p>
                <a:endParaRPr lang="el-GR"/>
              </a:p>
            </p:txBody>
          </p:sp>
        </p:grpSp>
        <p:sp>
          <p:nvSpPr>
            <p:cNvPr id="428" name="Oval 427"/>
            <p:cNvSpPr>
              <a:spLocks noChangeArrowheads="1"/>
            </p:cNvSpPr>
            <p:nvPr/>
          </p:nvSpPr>
          <p:spPr bwMode="auto">
            <a:xfrm>
              <a:off x="1140"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429" name="Oval 428"/>
            <p:cNvSpPr>
              <a:spLocks noChangeArrowheads="1"/>
            </p:cNvSpPr>
            <p:nvPr/>
          </p:nvSpPr>
          <p:spPr bwMode="auto">
            <a:xfrm>
              <a:off x="1188" y="2252"/>
              <a:ext cx="90" cy="90"/>
            </a:xfrm>
            <a:prstGeom prst="ellipse">
              <a:avLst/>
            </a:prstGeom>
            <a:solidFill>
              <a:srgbClr val="FF0033"/>
            </a:solidFill>
            <a:ln w="12700">
              <a:solidFill>
                <a:schemeClr val="tx1"/>
              </a:solidFill>
              <a:round/>
              <a:headEnd/>
              <a:tailEnd/>
            </a:ln>
          </p:spPr>
          <p:txBody>
            <a:bodyPr/>
            <a:lstStyle/>
            <a:p>
              <a:endParaRPr lang="el-GR"/>
            </a:p>
          </p:txBody>
        </p:sp>
        <p:sp>
          <p:nvSpPr>
            <p:cNvPr id="430" name="Oval 429"/>
            <p:cNvSpPr>
              <a:spLocks noChangeArrowheads="1"/>
            </p:cNvSpPr>
            <p:nvPr/>
          </p:nvSpPr>
          <p:spPr bwMode="auto">
            <a:xfrm>
              <a:off x="1332"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31" name="Oval 430"/>
            <p:cNvSpPr>
              <a:spLocks noChangeArrowheads="1"/>
            </p:cNvSpPr>
            <p:nvPr/>
          </p:nvSpPr>
          <p:spPr bwMode="auto">
            <a:xfrm>
              <a:off x="1380"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432" name="Oval 431"/>
            <p:cNvSpPr>
              <a:spLocks noChangeArrowheads="1"/>
            </p:cNvSpPr>
            <p:nvPr/>
          </p:nvSpPr>
          <p:spPr bwMode="auto">
            <a:xfrm>
              <a:off x="1572" y="225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33" name="Group 432"/>
            <p:cNvGrpSpPr>
              <a:grpSpLocks/>
            </p:cNvGrpSpPr>
            <p:nvPr/>
          </p:nvGrpSpPr>
          <p:grpSpPr bwMode="auto">
            <a:xfrm>
              <a:off x="1232" y="1912"/>
              <a:ext cx="178" cy="240"/>
              <a:chOff x="1232" y="1912"/>
              <a:chExt cx="178" cy="240"/>
            </a:xfrm>
          </p:grpSpPr>
          <p:sp>
            <p:nvSpPr>
              <p:cNvPr id="467" name="Freeform 433"/>
              <p:cNvSpPr>
                <a:spLocks/>
              </p:cNvSpPr>
              <p:nvPr/>
            </p:nvSpPr>
            <p:spPr bwMode="auto">
              <a:xfrm>
                <a:off x="1232" y="1954"/>
                <a:ext cx="144" cy="198"/>
              </a:xfrm>
              <a:custGeom>
                <a:avLst/>
                <a:gdLst/>
                <a:ahLst/>
                <a:cxnLst>
                  <a:cxn ang="0">
                    <a:pos x="0" y="138"/>
                  </a:cxn>
                  <a:cxn ang="0">
                    <a:pos x="4" y="118"/>
                  </a:cxn>
                  <a:cxn ang="0">
                    <a:pos x="144" y="198"/>
                  </a:cxn>
                  <a:cxn ang="0">
                    <a:pos x="144" y="172"/>
                  </a:cxn>
                  <a:cxn ang="0">
                    <a:pos x="144" y="0"/>
                  </a:cxn>
                </a:cxnLst>
                <a:rect l="0" t="0" r="r" b="b"/>
                <a:pathLst>
                  <a:path w="144" h="198">
                    <a:moveTo>
                      <a:pt x="0" y="138"/>
                    </a:moveTo>
                    <a:lnTo>
                      <a:pt x="4" y="118"/>
                    </a:lnTo>
                    <a:lnTo>
                      <a:pt x="144" y="198"/>
                    </a:lnTo>
                    <a:lnTo>
                      <a:pt x="144" y="172"/>
                    </a:lnTo>
                    <a:lnTo>
                      <a:pt x="144" y="0"/>
                    </a:lnTo>
                  </a:path>
                </a:pathLst>
              </a:custGeom>
              <a:noFill/>
              <a:ln w="12700">
                <a:solidFill>
                  <a:schemeClr val="tx1"/>
                </a:solidFill>
                <a:prstDash val="solid"/>
                <a:round/>
                <a:headEnd/>
                <a:tailEnd/>
              </a:ln>
            </p:spPr>
            <p:txBody>
              <a:bodyPr/>
              <a:lstStyle/>
              <a:p>
                <a:endParaRPr lang="el-GR"/>
              </a:p>
            </p:txBody>
          </p:sp>
          <p:sp>
            <p:nvSpPr>
              <p:cNvPr id="468" name="Freeform 434"/>
              <p:cNvSpPr>
                <a:spLocks/>
              </p:cNvSpPr>
              <p:nvPr/>
            </p:nvSpPr>
            <p:spPr bwMode="auto">
              <a:xfrm>
                <a:off x="1344" y="1912"/>
                <a:ext cx="66" cy="68"/>
              </a:xfrm>
              <a:custGeom>
                <a:avLst/>
                <a:gdLst/>
                <a:ahLst/>
                <a:cxnLst>
                  <a:cxn ang="0">
                    <a:pos x="66" y="68"/>
                  </a:cxn>
                  <a:cxn ang="0">
                    <a:pos x="32" y="0"/>
                  </a:cxn>
                  <a:cxn ang="0">
                    <a:pos x="0" y="68"/>
                  </a:cxn>
                  <a:cxn ang="0">
                    <a:pos x="32" y="48"/>
                  </a:cxn>
                  <a:cxn ang="0">
                    <a:pos x="66" y="68"/>
                  </a:cxn>
                </a:cxnLst>
                <a:rect l="0" t="0" r="r" b="b"/>
                <a:pathLst>
                  <a:path w="66" h="68">
                    <a:moveTo>
                      <a:pt x="66" y="68"/>
                    </a:moveTo>
                    <a:lnTo>
                      <a:pt x="32" y="0"/>
                    </a:lnTo>
                    <a:lnTo>
                      <a:pt x="0" y="68"/>
                    </a:lnTo>
                    <a:lnTo>
                      <a:pt x="32" y="48"/>
                    </a:lnTo>
                    <a:lnTo>
                      <a:pt x="66" y="68"/>
                    </a:lnTo>
                    <a:close/>
                  </a:path>
                </a:pathLst>
              </a:custGeom>
              <a:solidFill>
                <a:srgbClr val="FFFFFF"/>
              </a:solidFill>
              <a:ln w="9525">
                <a:solidFill>
                  <a:schemeClr val="tx1"/>
                </a:solidFill>
                <a:round/>
                <a:headEnd/>
                <a:tailEnd/>
              </a:ln>
            </p:spPr>
            <p:txBody>
              <a:bodyPr/>
              <a:lstStyle/>
              <a:p>
                <a:endParaRPr lang="el-GR"/>
              </a:p>
            </p:txBody>
          </p:sp>
        </p:grpSp>
        <p:grpSp>
          <p:nvGrpSpPr>
            <p:cNvPr id="434" name="Group 435"/>
            <p:cNvGrpSpPr>
              <a:grpSpLocks/>
            </p:cNvGrpSpPr>
            <p:nvPr/>
          </p:nvGrpSpPr>
          <p:grpSpPr bwMode="auto">
            <a:xfrm>
              <a:off x="992" y="2212"/>
              <a:ext cx="240" cy="324"/>
              <a:chOff x="992" y="2212"/>
              <a:chExt cx="240" cy="324"/>
            </a:xfrm>
          </p:grpSpPr>
          <p:sp>
            <p:nvSpPr>
              <p:cNvPr id="465" name="Freeform 436"/>
              <p:cNvSpPr>
                <a:spLocks/>
              </p:cNvSpPr>
              <p:nvPr/>
            </p:nvSpPr>
            <p:spPr bwMode="auto">
              <a:xfrm>
                <a:off x="1024" y="2248"/>
                <a:ext cx="208" cy="288"/>
              </a:xfrm>
              <a:custGeom>
                <a:avLst/>
                <a:gdLst/>
                <a:ahLst/>
                <a:cxnLst>
                  <a:cxn ang="0">
                    <a:pos x="208" y="96"/>
                  </a:cxn>
                  <a:cxn ang="0">
                    <a:pos x="160" y="288"/>
                  </a:cxn>
                  <a:cxn ang="0">
                    <a:pos x="64" y="0"/>
                  </a:cxn>
                  <a:cxn ang="0">
                    <a:pos x="16" y="48"/>
                  </a:cxn>
                  <a:cxn ang="0">
                    <a:pos x="0" y="40"/>
                  </a:cxn>
                  <a:cxn ang="0">
                    <a:pos x="6" y="4"/>
                  </a:cxn>
                  <a:cxn ang="0">
                    <a:pos x="6" y="4"/>
                  </a:cxn>
                </a:cxnLst>
                <a:rect l="0" t="0" r="r" b="b"/>
                <a:pathLst>
                  <a:path w="208" h="288">
                    <a:moveTo>
                      <a:pt x="208" y="96"/>
                    </a:moveTo>
                    <a:lnTo>
                      <a:pt x="160" y="288"/>
                    </a:lnTo>
                    <a:lnTo>
                      <a:pt x="64" y="0"/>
                    </a:lnTo>
                    <a:lnTo>
                      <a:pt x="16" y="48"/>
                    </a:lnTo>
                    <a:lnTo>
                      <a:pt x="0" y="40"/>
                    </a:lnTo>
                    <a:lnTo>
                      <a:pt x="6" y="4"/>
                    </a:lnTo>
                    <a:lnTo>
                      <a:pt x="6" y="4"/>
                    </a:lnTo>
                  </a:path>
                </a:pathLst>
              </a:custGeom>
              <a:noFill/>
              <a:ln w="12700">
                <a:solidFill>
                  <a:schemeClr val="tx1"/>
                </a:solidFill>
                <a:prstDash val="solid"/>
                <a:round/>
                <a:headEnd/>
                <a:tailEnd/>
              </a:ln>
            </p:spPr>
            <p:txBody>
              <a:bodyPr/>
              <a:lstStyle/>
              <a:p>
                <a:endParaRPr lang="el-GR"/>
              </a:p>
            </p:txBody>
          </p:sp>
          <p:sp>
            <p:nvSpPr>
              <p:cNvPr id="466" name="Freeform 437"/>
              <p:cNvSpPr>
                <a:spLocks/>
              </p:cNvSpPr>
              <p:nvPr/>
            </p:nvSpPr>
            <p:spPr bwMode="auto">
              <a:xfrm>
                <a:off x="992" y="2212"/>
                <a:ext cx="64" cy="76"/>
              </a:xfrm>
              <a:custGeom>
                <a:avLst/>
                <a:gdLst/>
                <a:ahLst/>
                <a:cxnLst>
                  <a:cxn ang="0">
                    <a:pos x="64" y="76"/>
                  </a:cxn>
                  <a:cxn ang="0">
                    <a:pos x="52" y="0"/>
                  </a:cxn>
                  <a:cxn ang="0">
                    <a:pos x="0" y="56"/>
                  </a:cxn>
                  <a:cxn ang="0">
                    <a:pos x="38" y="46"/>
                  </a:cxn>
                  <a:cxn ang="0">
                    <a:pos x="64" y="76"/>
                  </a:cxn>
                </a:cxnLst>
                <a:rect l="0" t="0" r="r" b="b"/>
                <a:pathLst>
                  <a:path w="64" h="76">
                    <a:moveTo>
                      <a:pt x="64" y="76"/>
                    </a:moveTo>
                    <a:lnTo>
                      <a:pt x="52" y="0"/>
                    </a:lnTo>
                    <a:lnTo>
                      <a:pt x="0" y="56"/>
                    </a:lnTo>
                    <a:lnTo>
                      <a:pt x="38" y="46"/>
                    </a:lnTo>
                    <a:lnTo>
                      <a:pt x="64" y="76"/>
                    </a:lnTo>
                    <a:close/>
                  </a:path>
                </a:pathLst>
              </a:custGeom>
              <a:solidFill>
                <a:srgbClr val="FFFFFF"/>
              </a:solidFill>
              <a:ln w="9525">
                <a:solidFill>
                  <a:schemeClr val="tx1"/>
                </a:solidFill>
                <a:round/>
                <a:headEnd/>
                <a:tailEnd/>
              </a:ln>
            </p:spPr>
            <p:txBody>
              <a:bodyPr/>
              <a:lstStyle/>
              <a:p>
                <a:endParaRPr lang="el-GR"/>
              </a:p>
            </p:txBody>
          </p:sp>
        </p:grpSp>
        <p:sp>
          <p:nvSpPr>
            <p:cNvPr id="435" name="Oval 438"/>
            <p:cNvSpPr>
              <a:spLocks noChangeArrowheads="1"/>
            </p:cNvSpPr>
            <p:nvPr/>
          </p:nvSpPr>
          <p:spPr bwMode="auto">
            <a:xfrm>
              <a:off x="1236"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436" name="Oval 439"/>
            <p:cNvSpPr>
              <a:spLocks noChangeArrowheads="1"/>
            </p:cNvSpPr>
            <p:nvPr/>
          </p:nvSpPr>
          <p:spPr bwMode="auto">
            <a:xfrm>
              <a:off x="1908" y="2828"/>
              <a:ext cx="90" cy="90"/>
            </a:xfrm>
            <a:prstGeom prst="ellipse">
              <a:avLst/>
            </a:prstGeom>
            <a:solidFill>
              <a:srgbClr val="FF0033"/>
            </a:solidFill>
            <a:ln w="12700">
              <a:solidFill>
                <a:schemeClr val="tx1"/>
              </a:solidFill>
              <a:round/>
              <a:headEnd/>
              <a:tailEnd/>
            </a:ln>
          </p:spPr>
          <p:txBody>
            <a:bodyPr/>
            <a:lstStyle/>
            <a:p>
              <a:endParaRPr lang="el-GR"/>
            </a:p>
          </p:txBody>
        </p:sp>
        <p:sp>
          <p:nvSpPr>
            <p:cNvPr id="437" name="Oval 440"/>
            <p:cNvSpPr>
              <a:spLocks noChangeArrowheads="1"/>
            </p:cNvSpPr>
            <p:nvPr/>
          </p:nvSpPr>
          <p:spPr bwMode="auto">
            <a:xfrm>
              <a:off x="1764"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438" name="Oval 441"/>
            <p:cNvSpPr>
              <a:spLocks noChangeArrowheads="1"/>
            </p:cNvSpPr>
            <p:nvPr/>
          </p:nvSpPr>
          <p:spPr bwMode="auto">
            <a:xfrm>
              <a:off x="1380" y="2588"/>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39" name="Group 442"/>
            <p:cNvGrpSpPr>
              <a:grpSpLocks/>
            </p:cNvGrpSpPr>
            <p:nvPr/>
          </p:nvGrpSpPr>
          <p:grpSpPr bwMode="auto">
            <a:xfrm>
              <a:off x="1472" y="2424"/>
              <a:ext cx="288" cy="258"/>
              <a:chOff x="1472" y="2424"/>
              <a:chExt cx="288" cy="258"/>
            </a:xfrm>
          </p:grpSpPr>
          <p:sp>
            <p:nvSpPr>
              <p:cNvPr id="463" name="Freeform 443"/>
              <p:cNvSpPr>
                <a:spLocks/>
              </p:cNvSpPr>
              <p:nvPr/>
            </p:nvSpPr>
            <p:spPr bwMode="auto">
              <a:xfrm>
                <a:off x="1510" y="2424"/>
                <a:ext cx="250" cy="236"/>
              </a:xfrm>
              <a:custGeom>
                <a:avLst/>
                <a:gdLst/>
                <a:ahLst/>
                <a:cxnLst>
                  <a:cxn ang="0">
                    <a:pos x="250" y="16"/>
                  </a:cxn>
                  <a:cxn ang="0">
                    <a:pos x="250" y="0"/>
                  </a:cxn>
                  <a:cxn ang="0">
                    <a:pos x="10" y="112"/>
                  </a:cxn>
                  <a:cxn ang="0">
                    <a:pos x="58" y="208"/>
                  </a:cxn>
                  <a:cxn ang="0">
                    <a:pos x="86" y="196"/>
                  </a:cxn>
                  <a:cxn ang="0">
                    <a:pos x="0" y="236"/>
                  </a:cxn>
                </a:cxnLst>
                <a:rect l="0" t="0" r="r" b="b"/>
                <a:pathLst>
                  <a:path w="250" h="236">
                    <a:moveTo>
                      <a:pt x="250" y="16"/>
                    </a:moveTo>
                    <a:lnTo>
                      <a:pt x="250" y="0"/>
                    </a:lnTo>
                    <a:lnTo>
                      <a:pt x="10" y="112"/>
                    </a:lnTo>
                    <a:lnTo>
                      <a:pt x="58" y="208"/>
                    </a:lnTo>
                    <a:lnTo>
                      <a:pt x="86" y="196"/>
                    </a:lnTo>
                    <a:lnTo>
                      <a:pt x="0" y="236"/>
                    </a:lnTo>
                  </a:path>
                </a:pathLst>
              </a:custGeom>
              <a:noFill/>
              <a:ln w="12700">
                <a:solidFill>
                  <a:schemeClr val="tx1"/>
                </a:solidFill>
                <a:prstDash val="solid"/>
                <a:round/>
                <a:headEnd/>
                <a:tailEnd/>
              </a:ln>
            </p:spPr>
            <p:txBody>
              <a:bodyPr/>
              <a:lstStyle/>
              <a:p>
                <a:endParaRPr lang="el-GR"/>
              </a:p>
            </p:txBody>
          </p:sp>
          <p:sp>
            <p:nvSpPr>
              <p:cNvPr id="464" name="Freeform 444"/>
              <p:cNvSpPr>
                <a:spLocks/>
              </p:cNvSpPr>
              <p:nvPr/>
            </p:nvSpPr>
            <p:spPr bwMode="auto">
              <a:xfrm>
                <a:off x="1472" y="2622"/>
                <a:ext cx="78" cy="60"/>
              </a:xfrm>
              <a:custGeom>
                <a:avLst/>
                <a:gdLst/>
                <a:ahLst/>
                <a:cxnLst>
                  <a:cxn ang="0">
                    <a:pos x="48" y="0"/>
                  </a:cxn>
                  <a:cxn ang="0">
                    <a:pos x="0" y="58"/>
                  </a:cxn>
                  <a:cxn ang="0">
                    <a:pos x="78" y="60"/>
                  </a:cxn>
                  <a:cxn ang="0">
                    <a:pos x="44" y="38"/>
                  </a:cxn>
                  <a:cxn ang="0">
                    <a:pos x="48" y="0"/>
                  </a:cxn>
                </a:cxnLst>
                <a:rect l="0" t="0" r="r" b="b"/>
                <a:pathLst>
                  <a:path w="78" h="60">
                    <a:moveTo>
                      <a:pt x="48" y="0"/>
                    </a:moveTo>
                    <a:lnTo>
                      <a:pt x="0" y="58"/>
                    </a:lnTo>
                    <a:lnTo>
                      <a:pt x="78" y="60"/>
                    </a:lnTo>
                    <a:lnTo>
                      <a:pt x="44" y="38"/>
                    </a:lnTo>
                    <a:lnTo>
                      <a:pt x="48" y="0"/>
                    </a:lnTo>
                    <a:close/>
                  </a:path>
                </a:pathLst>
              </a:custGeom>
              <a:solidFill>
                <a:srgbClr val="FFFFFF"/>
              </a:solidFill>
              <a:ln w="9525">
                <a:solidFill>
                  <a:schemeClr val="tx1"/>
                </a:solidFill>
                <a:round/>
                <a:headEnd/>
                <a:tailEnd/>
              </a:ln>
            </p:spPr>
            <p:txBody>
              <a:bodyPr/>
              <a:lstStyle/>
              <a:p>
                <a:endParaRPr lang="el-GR"/>
              </a:p>
            </p:txBody>
          </p:sp>
        </p:grpSp>
        <p:grpSp>
          <p:nvGrpSpPr>
            <p:cNvPr id="440" name="Group 445"/>
            <p:cNvGrpSpPr>
              <a:grpSpLocks/>
            </p:cNvGrpSpPr>
            <p:nvPr/>
          </p:nvGrpSpPr>
          <p:grpSpPr bwMode="auto">
            <a:xfrm>
              <a:off x="1328" y="2872"/>
              <a:ext cx="220" cy="144"/>
              <a:chOff x="1328" y="2872"/>
              <a:chExt cx="220" cy="144"/>
            </a:xfrm>
          </p:grpSpPr>
          <p:sp>
            <p:nvSpPr>
              <p:cNvPr id="461" name="Freeform 446"/>
              <p:cNvSpPr>
                <a:spLocks/>
              </p:cNvSpPr>
              <p:nvPr/>
            </p:nvSpPr>
            <p:spPr bwMode="auto">
              <a:xfrm>
                <a:off x="1328" y="2872"/>
                <a:ext cx="192" cy="124"/>
              </a:xfrm>
              <a:custGeom>
                <a:avLst/>
                <a:gdLst/>
                <a:ahLst/>
                <a:cxnLst>
                  <a:cxn ang="0">
                    <a:pos x="0" y="0"/>
                  </a:cxn>
                  <a:cxn ang="0">
                    <a:pos x="8" y="16"/>
                  </a:cxn>
                  <a:cxn ang="0">
                    <a:pos x="20" y="16"/>
                  </a:cxn>
                  <a:cxn ang="0">
                    <a:pos x="192" y="96"/>
                  </a:cxn>
                  <a:cxn ang="0">
                    <a:pos x="184" y="120"/>
                  </a:cxn>
                  <a:cxn ang="0">
                    <a:pos x="180" y="124"/>
                  </a:cxn>
                  <a:cxn ang="0">
                    <a:pos x="180" y="124"/>
                  </a:cxn>
                </a:cxnLst>
                <a:rect l="0" t="0" r="r" b="b"/>
                <a:pathLst>
                  <a:path w="192" h="124">
                    <a:moveTo>
                      <a:pt x="0" y="0"/>
                    </a:moveTo>
                    <a:lnTo>
                      <a:pt x="8" y="16"/>
                    </a:lnTo>
                    <a:lnTo>
                      <a:pt x="20" y="16"/>
                    </a:lnTo>
                    <a:lnTo>
                      <a:pt x="192" y="96"/>
                    </a:lnTo>
                    <a:lnTo>
                      <a:pt x="184" y="120"/>
                    </a:lnTo>
                    <a:lnTo>
                      <a:pt x="180" y="124"/>
                    </a:lnTo>
                    <a:lnTo>
                      <a:pt x="180" y="124"/>
                    </a:lnTo>
                  </a:path>
                </a:pathLst>
              </a:custGeom>
              <a:noFill/>
              <a:ln w="12700">
                <a:solidFill>
                  <a:schemeClr val="tx1"/>
                </a:solidFill>
                <a:prstDash val="solid"/>
                <a:round/>
                <a:headEnd/>
                <a:tailEnd/>
              </a:ln>
            </p:spPr>
            <p:txBody>
              <a:bodyPr/>
              <a:lstStyle/>
              <a:p>
                <a:endParaRPr lang="el-GR"/>
              </a:p>
            </p:txBody>
          </p:sp>
          <p:sp>
            <p:nvSpPr>
              <p:cNvPr id="462" name="Freeform 447"/>
              <p:cNvSpPr>
                <a:spLocks/>
              </p:cNvSpPr>
              <p:nvPr/>
            </p:nvSpPr>
            <p:spPr bwMode="auto">
              <a:xfrm>
                <a:off x="1472" y="2952"/>
                <a:ext cx="76" cy="64"/>
              </a:xfrm>
              <a:custGeom>
                <a:avLst/>
                <a:gdLst/>
                <a:ahLst/>
                <a:cxnLst>
                  <a:cxn ang="0">
                    <a:pos x="42" y="0"/>
                  </a:cxn>
                  <a:cxn ang="0">
                    <a:pos x="0" y="64"/>
                  </a:cxn>
                  <a:cxn ang="0">
                    <a:pos x="76" y="60"/>
                  </a:cxn>
                  <a:cxn ang="0">
                    <a:pos x="40" y="42"/>
                  </a:cxn>
                  <a:cxn ang="0">
                    <a:pos x="42" y="0"/>
                  </a:cxn>
                </a:cxnLst>
                <a:rect l="0" t="0" r="r" b="b"/>
                <a:pathLst>
                  <a:path w="76" h="64">
                    <a:moveTo>
                      <a:pt x="42" y="0"/>
                    </a:moveTo>
                    <a:lnTo>
                      <a:pt x="0" y="64"/>
                    </a:lnTo>
                    <a:lnTo>
                      <a:pt x="76" y="60"/>
                    </a:lnTo>
                    <a:lnTo>
                      <a:pt x="40" y="42"/>
                    </a:lnTo>
                    <a:lnTo>
                      <a:pt x="42" y="0"/>
                    </a:lnTo>
                    <a:close/>
                  </a:path>
                </a:pathLst>
              </a:custGeom>
              <a:solidFill>
                <a:srgbClr val="FFFFFF"/>
              </a:solidFill>
              <a:ln w="9525">
                <a:solidFill>
                  <a:schemeClr val="tx1"/>
                </a:solidFill>
                <a:round/>
                <a:headEnd/>
                <a:tailEnd/>
              </a:ln>
            </p:spPr>
            <p:txBody>
              <a:bodyPr/>
              <a:lstStyle/>
              <a:p>
                <a:endParaRPr lang="el-GR"/>
              </a:p>
            </p:txBody>
          </p:sp>
        </p:grpSp>
        <p:sp>
          <p:nvSpPr>
            <p:cNvPr id="441" name="Oval 448"/>
            <p:cNvSpPr>
              <a:spLocks noChangeArrowheads="1"/>
            </p:cNvSpPr>
            <p:nvPr/>
          </p:nvSpPr>
          <p:spPr bwMode="auto">
            <a:xfrm>
              <a:off x="1620" y="2012"/>
              <a:ext cx="90" cy="90"/>
            </a:xfrm>
            <a:prstGeom prst="ellipse">
              <a:avLst/>
            </a:prstGeom>
            <a:solidFill>
              <a:srgbClr val="FF0033"/>
            </a:solidFill>
            <a:ln w="12700">
              <a:solidFill>
                <a:schemeClr val="tx1"/>
              </a:solidFill>
              <a:round/>
              <a:headEnd/>
              <a:tailEnd/>
            </a:ln>
          </p:spPr>
          <p:txBody>
            <a:bodyPr/>
            <a:lstStyle/>
            <a:p>
              <a:endParaRPr lang="el-GR"/>
            </a:p>
          </p:txBody>
        </p:sp>
        <p:sp>
          <p:nvSpPr>
            <p:cNvPr id="442" name="Oval 449"/>
            <p:cNvSpPr>
              <a:spLocks noChangeArrowheads="1"/>
            </p:cNvSpPr>
            <p:nvPr/>
          </p:nvSpPr>
          <p:spPr bwMode="auto">
            <a:xfrm>
              <a:off x="1908" y="2300"/>
              <a:ext cx="90" cy="90"/>
            </a:xfrm>
            <a:prstGeom prst="ellipse">
              <a:avLst/>
            </a:prstGeom>
            <a:solidFill>
              <a:srgbClr val="FF0033"/>
            </a:solidFill>
            <a:ln w="12700">
              <a:solidFill>
                <a:schemeClr val="tx1"/>
              </a:solidFill>
              <a:round/>
              <a:headEnd/>
              <a:tailEnd/>
            </a:ln>
          </p:spPr>
          <p:txBody>
            <a:bodyPr/>
            <a:lstStyle/>
            <a:p>
              <a:endParaRPr lang="el-GR"/>
            </a:p>
          </p:txBody>
        </p:sp>
        <p:sp>
          <p:nvSpPr>
            <p:cNvPr id="443" name="Oval 450"/>
            <p:cNvSpPr>
              <a:spLocks noChangeArrowheads="1"/>
            </p:cNvSpPr>
            <p:nvPr/>
          </p:nvSpPr>
          <p:spPr bwMode="auto">
            <a:xfrm>
              <a:off x="948"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44" name="Oval 451"/>
            <p:cNvSpPr>
              <a:spLocks noChangeArrowheads="1"/>
            </p:cNvSpPr>
            <p:nvPr/>
          </p:nvSpPr>
          <p:spPr bwMode="auto">
            <a:xfrm>
              <a:off x="852"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445" name="Oval 452"/>
            <p:cNvSpPr>
              <a:spLocks noChangeArrowheads="1"/>
            </p:cNvSpPr>
            <p:nvPr/>
          </p:nvSpPr>
          <p:spPr bwMode="auto">
            <a:xfrm>
              <a:off x="2004"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446" name="Oval 453"/>
            <p:cNvSpPr>
              <a:spLocks noChangeArrowheads="1"/>
            </p:cNvSpPr>
            <p:nvPr/>
          </p:nvSpPr>
          <p:spPr bwMode="auto">
            <a:xfrm>
              <a:off x="1764" y="2156"/>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47" name="Group 454"/>
            <p:cNvGrpSpPr>
              <a:grpSpLocks/>
            </p:cNvGrpSpPr>
            <p:nvPr/>
          </p:nvGrpSpPr>
          <p:grpSpPr bwMode="auto">
            <a:xfrm>
              <a:off x="1616" y="2152"/>
              <a:ext cx="288" cy="192"/>
              <a:chOff x="1616" y="2152"/>
              <a:chExt cx="288" cy="192"/>
            </a:xfrm>
          </p:grpSpPr>
          <p:sp>
            <p:nvSpPr>
              <p:cNvPr id="459" name="Freeform 455"/>
              <p:cNvSpPr>
                <a:spLocks/>
              </p:cNvSpPr>
              <p:nvPr/>
            </p:nvSpPr>
            <p:spPr bwMode="auto">
              <a:xfrm>
                <a:off x="1634" y="2188"/>
                <a:ext cx="270" cy="156"/>
              </a:xfrm>
              <a:custGeom>
                <a:avLst/>
                <a:gdLst/>
                <a:ahLst/>
                <a:cxnLst>
                  <a:cxn ang="0">
                    <a:pos x="174" y="60"/>
                  </a:cxn>
                  <a:cxn ang="0">
                    <a:pos x="270" y="156"/>
                  </a:cxn>
                  <a:cxn ang="0">
                    <a:pos x="270" y="140"/>
                  </a:cxn>
                  <a:cxn ang="0">
                    <a:pos x="258" y="140"/>
                  </a:cxn>
                  <a:cxn ang="0">
                    <a:pos x="246" y="140"/>
                  </a:cxn>
                  <a:cxn ang="0">
                    <a:pos x="226" y="144"/>
                  </a:cxn>
                  <a:cxn ang="0">
                    <a:pos x="78" y="156"/>
                  </a:cxn>
                  <a:cxn ang="0">
                    <a:pos x="78" y="132"/>
                  </a:cxn>
                  <a:cxn ang="0">
                    <a:pos x="0" y="0"/>
                  </a:cxn>
                </a:cxnLst>
                <a:rect l="0" t="0" r="r" b="b"/>
                <a:pathLst>
                  <a:path w="270" h="156">
                    <a:moveTo>
                      <a:pt x="174" y="60"/>
                    </a:moveTo>
                    <a:lnTo>
                      <a:pt x="270" y="156"/>
                    </a:lnTo>
                    <a:lnTo>
                      <a:pt x="270" y="140"/>
                    </a:lnTo>
                    <a:lnTo>
                      <a:pt x="258" y="140"/>
                    </a:lnTo>
                    <a:lnTo>
                      <a:pt x="246" y="140"/>
                    </a:lnTo>
                    <a:lnTo>
                      <a:pt x="226" y="144"/>
                    </a:lnTo>
                    <a:lnTo>
                      <a:pt x="78" y="156"/>
                    </a:lnTo>
                    <a:lnTo>
                      <a:pt x="78" y="132"/>
                    </a:lnTo>
                    <a:lnTo>
                      <a:pt x="0" y="0"/>
                    </a:lnTo>
                  </a:path>
                </a:pathLst>
              </a:custGeom>
              <a:noFill/>
              <a:ln w="12700">
                <a:solidFill>
                  <a:schemeClr val="tx1"/>
                </a:solidFill>
                <a:prstDash val="solid"/>
                <a:round/>
                <a:headEnd/>
                <a:tailEnd/>
              </a:ln>
            </p:spPr>
            <p:txBody>
              <a:bodyPr/>
              <a:lstStyle/>
              <a:p>
                <a:endParaRPr lang="el-GR"/>
              </a:p>
            </p:txBody>
          </p:sp>
          <p:sp>
            <p:nvSpPr>
              <p:cNvPr id="460" name="Freeform 456"/>
              <p:cNvSpPr>
                <a:spLocks/>
              </p:cNvSpPr>
              <p:nvPr/>
            </p:nvSpPr>
            <p:spPr bwMode="auto">
              <a:xfrm>
                <a:off x="1616" y="2152"/>
                <a:ext cx="64" cy="76"/>
              </a:xfrm>
              <a:custGeom>
                <a:avLst/>
                <a:gdLst/>
                <a:ahLst/>
                <a:cxnLst>
                  <a:cxn ang="0">
                    <a:pos x="64" y="44"/>
                  </a:cxn>
                  <a:cxn ang="0">
                    <a:pos x="0" y="0"/>
                  </a:cxn>
                  <a:cxn ang="0">
                    <a:pos x="4" y="76"/>
                  </a:cxn>
                  <a:cxn ang="0">
                    <a:pos x="24" y="42"/>
                  </a:cxn>
                  <a:cxn ang="0">
                    <a:pos x="64" y="44"/>
                  </a:cxn>
                </a:cxnLst>
                <a:rect l="0" t="0" r="r" b="b"/>
                <a:pathLst>
                  <a:path w="64" h="76">
                    <a:moveTo>
                      <a:pt x="64" y="44"/>
                    </a:moveTo>
                    <a:lnTo>
                      <a:pt x="0" y="0"/>
                    </a:lnTo>
                    <a:lnTo>
                      <a:pt x="4" y="76"/>
                    </a:lnTo>
                    <a:lnTo>
                      <a:pt x="24" y="42"/>
                    </a:lnTo>
                    <a:lnTo>
                      <a:pt x="64" y="44"/>
                    </a:lnTo>
                    <a:close/>
                  </a:path>
                </a:pathLst>
              </a:custGeom>
              <a:solidFill>
                <a:srgbClr val="FFFFFF"/>
              </a:solidFill>
              <a:ln w="9525">
                <a:solidFill>
                  <a:schemeClr val="tx1"/>
                </a:solidFill>
                <a:round/>
                <a:headEnd/>
                <a:tailEnd/>
              </a:ln>
            </p:spPr>
            <p:txBody>
              <a:bodyPr/>
              <a:lstStyle/>
              <a:p>
                <a:endParaRPr lang="el-GR"/>
              </a:p>
            </p:txBody>
          </p:sp>
        </p:grpSp>
        <p:sp>
          <p:nvSpPr>
            <p:cNvPr id="448" name="Oval 457"/>
            <p:cNvSpPr>
              <a:spLocks noChangeArrowheads="1"/>
            </p:cNvSpPr>
            <p:nvPr/>
          </p:nvSpPr>
          <p:spPr bwMode="auto">
            <a:xfrm>
              <a:off x="2196" y="2156"/>
              <a:ext cx="90" cy="90"/>
            </a:xfrm>
            <a:prstGeom prst="ellipse">
              <a:avLst/>
            </a:prstGeom>
            <a:solidFill>
              <a:srgbClr val="FF0033"/>
            </a:solidFill>
            <a:ln w="12700">
              <a:solidFill>
                <a:schemeClr val="tx1"/>
              </a:solidFill>
              <a:round/>
              <a:headEnd/>
              <a:tailEnd/>
            </a:ln>
          </p:spPr>
          <p:txBody>
            <a:bodyPr/>
            <a:lstStyle/>
            <a:p>
              <a:endParaRPr lang="el-GR"/>
            </a:p>
          </p:txBody>
        </p:sp>
        <p:sp>
          <p:nvSpPr>
            <p:cNvPr id="449" name="Oval 458"/>
            <p:cNvSpPr>
              <a:spLocks noChangeArrowheads="1"/>
            </p:cNvSpPr>
            <p:nvPr/>
          </p:nvSpPr>
          <p:spPr bwMode="auto">
            <a:xfrm>
              <a:off x="2148" y="2396"/>
              <a:ext cx="90" cy="90"/>
            </a:xfrm>
            <a:prstGeom prst="ellipse">
              <a:avLst/>
            </a:prstGeom>
            <a:solidFill>
              <a:srgbClr val="FF0033"/>
            </a:solidFill>
            <a:ln w="12700">
              <a:solidFill>
                <a:schemeClr val="tx1"/>
              </a:solidFill>
              <a:round/>
              <a:headEnd/>
              <a:tailEnd/>
            </a:ln>
          </p:spPr>
          <p:txBody>
            <a:bodyPr/>
            <a:lstStyle/>
            <a:p>
              <a:endParaRPr lang="el-GR"/>
            </a:p>
          </p:txBody>
        </p:sp>
        <p:sp>
          <p:nvSpPr>
            <p:cNvPr id="450" name="Oval 459"/>
            <p:cNvSpPr>
              <a:spLocks noChangeArrowheads="1"/>
            </p:cNvSpPr>
            <p:nvPr/>
          </p:nvSpPr>
          <p:spPr bwMode="auto">
            <a:xfrm>
              <a:off x="2436"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51" name="Oval 460"/>
            <p:cNvSpPr>
              <a:spLocks noChangeArrowheads="1"/>
            </p:cNvSpPr>
            <p:nvPr/>
          </p:nvSpPr>
          <p:spPr bwMode="auto">
            <a:xfrm>
              <a:off x="2436" y="2108"/>
              <a:ext cx="90" cy="90"/>
            </a:xfrm>
            <a:prstGeom prst="ellipse">
              <a:avLst/>
            </a:prstGeom>
            <a:solidFill>
              <a:srgbClr val="FF0033"/>
            </a:solidFill>
            <a:ln w="12700">
              <a:solidFill>
                <a:schemeClr val="tx1"/>
              </a:solidFill>
              <a:round/>
              <a:headEnd/>
              <a:tailEnd/>
            </a:ln>
          </p:spPr>
          <p:txBody>
            <a:bodyPr/>
            <a:lstStyle/>
            <a:p>
              <a:endParaRPr lang="el-GR"/>
            </a:p>
          </p:txBody>
        </p:sp>
        <p:sp>
          <p:nvSpPr>
            <p:cNvPr id="452" name="Oval 461"/>
            <p:cNvSpPr>
              <a:spLocks noChangeArrowheads="1"/>
            </p:cNvSpPr>
            <p:nvPr/>
          </p:nvSpPr>
          <p:spPr bwMode="auto">
            <a:xfrm>
              <a:off x="468" y="2060"/>
              <a:ext cx="90" cy="90"/>
            </a:xfrm>
            <a:prstGeom prst="ellipse">
              <a:avLst/>
            </a:prstGeom>
            <a:solidFill>
              <a:srgbClr val="FF0033"/>
            </a:solidFill>
            <a:ln w="12700">
              <a:solidFill>
                <a:schemeClr val="tx1"/>
              </a:solidFill>
              <a:round/>
              <a:headEnd/>
              <a:tailEnd/>
            </a:ln>
          </p:spPr>
          <p:txBody>
            <a:bodyPr/>
            <a:lstStyle/>
            <a:p>
              <a:endParaRPr lang="el-GR"/>
            </a:p>
          </p:txBody>
        </p:sp>
        <p:sp>
          <p:nvSpPr>
            <p:cNvPr id="453" name="Oval 462"/>
            <p:cNvSpPr>
              <a:spLocks noChangeArrowheads="1"/>
            </p:cNvSpPr>
            <p:nvPr/>
          </p:nvSpPr>
          <p:spPr bwMode="auto">
            <a:xfrm>
              <a:off x="564" y="2204"/>
              <a:ext cx="90" cy="90"/>
            </a:xfrm>
            <a:prstGeom prst="ellipse">
              <a:avLst/>
            </a:prstGeom>
            <a:solidFill>
              <a:srgbClr val="FF0033"/>
            </a:solidFill>
            <a:ln w="12700">
              <a:solidFill>
                <a:schemeClr val="tx1"/>
              </a:solidFill>
              <a:round/>
              <a:headEnd/>
              <a:tailEnd/>
            </a:ln>
          </p:spPr>
          <p:txBody>
            <a:bodyPr/>
            <a:lstStyle/>
            <a:p>
              <a:endParaRPr lang="el-GR"/>
            </a:p>
          </p:txBody>
        </p:sp>
        <p:sp>
          <p:nvSpPr>
            <p:cNvPr id="454" name="Oval 463"/>
            <p:cNvSpPr>
              <a:spLocks noChangeArrowheads="1"/>
            </p:cNvSpPr>
            <p:nvPr/>
          </p:nvSpPr>
          <p:spPr bwMode="auto">
            <a:xfrm>
              <a:off x="660" y="2348"/>
              <a:ext cx="90" cy="90"/>
            </a:xfrm>
            <a:prstGeom prst="ellipse">
              <a:avLst/>
            </a:prstGeom>
            <a:solidFill>
              <a:srgbClr val="FF0033"/>
            </a:solidFill>
            <a:ln w="12700">
              <a:solidFill>
                <a:schemeClr val="tx1"/>
              </a:solidFill>
              <a:round/>
              <a:headEnd/>
              <a:tailEnd/>
            </a:ln>
          </p:spPr>
          <p:txBody>
            <a:bodyPr/>
            <a:lstStyle/>
            <a:p>
              <a:endParaRPr lang="el-GR"/>
            </a:p>
          </p:txBody>
        </p:sp>
        <p:sp>
          <p:nvSpPr>
            <p:cNvPr id="455" name="Oval 464"/>
            <p:cNvSpPr>
              <a:spLocks noChangeArrowheads="1"/>
            </p:cNvSpPr>
            <p:nvPr/>
          </p:nvSpPr>
          <p:spPr bwMode="auto">
            <a:xfrm>
              <a:off x="708" y="2012"/>
              <a:ext cx="90" cy="90"/>
            </a:xfrm>
            <a:prstGeom prst="ellipse">
              <a:avLst/>
            </a:prstGeom>
            <a:solidFill>
              <a:srgbClr val="FF0033"/>
            </a:solidFill>
            <a:ln w="12700">
              <a:solidFill>
                <a:schemeClr val="tx1"/>
              </a:solidFill>
              <a:round/>
              <a:headEnd/>
              <a:tailEnd/>
            </a:ln>
          </p:spPr>
          <p:txBody>
            <a:bodyPr/>
            <a:lstStyle/>
            <a:p>
              <a:endParaRPr lang="el-GR"/>
            </a:p>
          </p:txBody>
        </p:sp>
        <p:grpSp>
          <p:nvGrpSpPr>
            <p:cNvPr id="456" name="Group 465"/>
            <p:cNvGrpSpPr>
              <a:grpSpLocks/>
            </p:cNvGrpSpPr>
            <p:nvPr/>
          </p:nvGrpSpPr>
          <p:grpSpPr bwMode="auto">
            <a:xfrm>
              <a:off x="1520" y="2728"/>
              <a:ext cx="384" cy="240"/>
              <a:chOff x="1520" y="2728"/>
              <a:chExt cx="384" cy="240"/>
            </a:xfrm>
          </p:grpSpPr>
          <p:sp>
            <p:nvSpPr>
              <p:cNvPr id="457" name="Freeform 466"/>
              <p:cNvSpPr>
                <a:spLocks/>
              </p:cNvSpPr>
              <p:nvPr/>
            </p:nvSpPr>
            <p:spPr bwMode="auto">
              <a:xfrm>
                <a:off x="1520" y="2728"/>
                <a:ext cx="346" cy="240"/>
              </a:xfrm>
              <a:custGeom>
                <a:avLst/>
                <a:gdLst/>
                <a:ahLst/>
                <a:cxnLst>
                  <a:cxn ang="0">
                    <a:pos x="48" y="0"/>
                  </a:cxn>
                  <a:cxn ang="0">
                    <a:pos x="0" y="192"/>
                  </a:cxn>
                  <a:cxn ang="0">
                    <a:pos x="24" y="168"/>
                  </a:cxn>
                  <a:cxn ang="0">
                    <a:pos x="48" y="184"/>
                  </a:cxn>
                  <a:cxn ang="0">
                    <a:pos x="192" y="240"/>
                  </a:cxn>
                  <a:cxn ang="0">
                    <a:pos x="346" y="164"/>
                  </a:cxn>
                </a:cxnLst>
                <a:rect l="0" t="0" r="r" b="b"/>
                <a:pathLst>
                  <a:path w="346" h="240">
                    <a:moveTo>
                      <a:pt x="48" y="0"/>
                    </a:moveTo>
                    <a:lnTo>
                      <a:pt x="0" y="192"/>
                    </a:lnTo>
                    <a:lnTo>
                      <a:pt x="24" y="168"/>
                    </a:lnTo>
                    <a:lnTo>
                      <a:pt x="48" y="184"/>
                    </a:lnTo>
                    <a:lnTo>
                      <a:pt x="192" y="240"/>
                    </a:lnTo>
                    <a:lnTo>
                      <a:pt x="346" y="164"/>
                    </a:lnTo>
                  </a:path>
                </a:pathLst>
              </a:custGeom>
              <a:noFill/>
              <a:ln w="12700">
                <a:solidFill>
                  <a:schemeClr val="tx1"/>
                </a:solidFill>
                <a:prstDash val="solid"/>
                <a:round/>
                <a:headEnd/>
                <a:tailEnd/>
              </a:ln>
            </p:spPr>
            <p:txBody>
              <a:bodyPr/>
              <a:lstStyle/>
              <a:p>
                <a:endParaRPr lang="el-GR"/>
              </a:p>
            </p:txBody>
          </p:sp>
          <p:sp>
            <p:nvSpPr>
              <p:cNvPr id="458" name="Freeform 467"/>
              <p:cNvSpPr>
                <a:spLocks/>
              </p:cNvSpPr>
              <p:nvPr/>
            </p:nvSpPr>
            <p:spPr bwMode="auto">
              <a:xfrm>
                <a:off x="1828" y="2872"/>
                <a:ext cx="76" cy="60"/>
              </a:xfrm>
              <a:custGeom>
                <a:avLst/>
                <a:gdLst/>
                <a:ahLst/>
                <a:cxnLst>
                  <a:cxn ang="0">
                    <a:pos x="30" y="60"/>
                  </a:cxn>
                  <a:cxn ang="0">
                    <a:pos x="76" y="0"/>
                  </a:cxn>
                  <a:cxn ang="0">
                    <a:pos x="0" y="0"/>
                  </a:cxn>
                  <a:cxn ang="0">
                    <a:pos x="34" y="22"/>
                  </a:cxn>
                  <a:cxn ang="0">
                    <a:pos x="30" y="60"/>
                  </a:cxn>
                </a:cxnLst>
                <a:rect l="0" t="0" r="r" b="b"/>
                <a:pathLst>
                  <a:path w="76" h="60">
                    <a:moveTo>
                      <a:pt x="30" y="60"/>
                    </a:moveTo>
                    <a:lnTo>
                      <a:pt x="76" y="0"/>
                    </a:lnTo>
                    <a:lnTo>
                      <a:pt x="0" y="0"/>
                    </a:lnTo>
                    <a:lnTo>
                      <a:pt x="34" y="22"/>
                    </a:lnTo>
                    <a:lnTo>
                      <a:pt x="30" y="60"/>
                    </a:lnTo>
                    <a:close/>
                  </a:path>
                </a:pathLst>
              </a:custGeom>
              <a:solidFill>
                <a:srgbClr val="FFFFFF"/>
              </a:solidFill>
              <a:ln w="9525">
                <a:solidFill>
                  <a:schemeClr val="tx1"/>
                </a:solidFill>
                <a:round/>
                <a:headEnd/>
                <a:tailEnd/>
              </a:ln>
            </p:spPr>
            <p:txBody>
              <a:bodyPr/>
              <a:lstStyle/>
              <a:p>
                <a:endParaRPr lang="el-GR"/>
              </a:p>
            </p:txBody>
          </p:sp>
        </p:grpSp>
      </p:grpSp>
      <p:grpSp>
        <p:nvGrpSpPr>
          <p:cNvPr id="473" name="Group 468"/>
          <p:cNvGrpSpPr>
            <a:grpSpLocks/>
          </p:cNvGrpSpPr>
          <p:nvPr/>
        </p:nvGrpSpPr>
        <p:grpSpPr bwMode="auto">
          <a:xfrm>
            <a:off x="4921250" y="4895849"/>
            <a:ext cx="2876550" cy="1044575"/>
            <a:chOff x="2044" y="3416"/>
            <a:chExt cx="1812" cy="658"/>
          </a:xfrm>
        </p:grpSpPr>
        <p:sp>
          <p:nvSpPr>
            <p:cNvPr id="474" name="Line 469"/>
            <p:cNvSpPr>
              <a:spLocks noChangeShapeType="1"/>
            </p:cNvSpPr>
            <p:nvPr/>
          </p:nvSpPr>
          <p:spPr bwMode="auto">
            <a:xfrm>
              <a:off x="2706" y="3748"/>
              <a:ext cx="250" cy="1"/>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l-GR"/>
            </a:p>
          </p:txBody>
        </p:sp>
        <p:sp>
          <p:nvSpPr>
            <p:cNvPr id="475" name="Rectangle 470"/>
            <p:cNvSpPr>
              <a:spLocks noChangeArrowheads="1"/>
            </p:cNvSpPr>
            <p:nvPr/>
          </p:nvSpPr>
          <p:spPr bwMode="auto">
            <a:xfrm>
              <a:off x="3775" y="3594"/>
              <a:ext cx="81"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a:t>
              </a:r>
              <a:endParaRPr lang="en-US" dirty="0"/>
            </a:p>
          </p:txBody>
        </p:sp>
        <p:sp>
          <p:nvSpPr>
            <p:cNvPr id="476" name="Rectangle 471"/>
            <p:cNvSpPr>
              <a:spLocks noChangeArrowheads="1"/>
            </p:cNvSpPr>
            <p:nvPr/>
          </p:nvSpPr>
          <p:spPr bwMode="auto">
            <a:xfrm>
              <a:off x="3643" y="3594"/>
              <a:ext cx="10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c</a:t>
              </a:r>
              <a:endParaRPr lang="en-US" dirty="0"/>
            </a:p>
          </p:txBody>
        </p:sp>
        <p:sp>
          <p:nvSpPr>
            <p:cNvPr id="477" name="Rectangle 472"/>
            <p:cNvSpPr>
              <a:spLocks noChangeArrowheads="1"/>
            </p:cNvSpPr>
            <p:nvPr/>
          </p:nvSpPr>
          <p:spPr bwMode="auto">
            <a:xfrm>
              <a:off x="3408" y="3594"/>
              <a:ext cx="81"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a:t>
              </a:r>
              <a:endParaRPr lang="en-US" dirty="0"/>
            </a:p>
          </p:txBody>
        </p:sp>
        <p:sp>
          <p:nvSpPr>
            <p:cNvPr id="478" name="Rectangle 473"/>
            <p:cNvSpPr>
              <a:spLocks noChangeArrowheads="1"/>
            </p:cNvSpPr>
            <p:nvPr/>
          </p:nvSpPr>
          <p:spPr bwMode="auto">
            <a:xfrm>
              <a:off x="3283" y="3594"/>
              <a:ext cx="14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P</a:t>
              </a:r>
              <a:endParaRPr lang="en-US" dirty="0"/>
            </a:p>
          </p:txBody>
        </p:sp>
        <p:sp>
          <p:nvSpPr>
            <p:cNvPr id="479" name="Rectangle 474"/>
            <p:cNvSpPr>
              <a:spLocks noChangeArrowheads="1"/>
            </p:cNvSpPr>
            <p:nvPr/>
          </p:nvSpPr>
          <p:spPr bwMode="auto">
            <a:xfrm>
              <a:off x="2789" y="3782"/>
              <a:ext cx="10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x</a:t>
              </a:r>
              <a:endParaRPr lang="en-US" dirty="0"/>
            </a:p>
          </p:txBody>
        </p:sp>
        <p:sp>
          <p:nvSpPr>
            <p:cNvPr id="480" name="Rectangle 475"/>
            <p:cNvSpPr>
              <a:spLocks noChangeArrowheads="1"/>
            </p:cNvSpPr>
            <p:nvPr/>
          </p:nvSpPr>
          <p:spPr bwMode="auto">
            <a:xfrm>
              <a:off x="2849" y="3443"/>
              <a:ext cx="108" cy="291"/>
            </a:xfrm>
            <a:prstGeom prst="rect">
              <a:avLst/>
            </a:prstGeom>
            <a:noFill/>
            <a:ln w="9525">
              <a:noFill/>
              <a:miter lim="800000"/>
              <a:headEnd/>
              <a:tailEnd/>
            </a:ln>
          </p:spPr>
          <p:txBody>
            <a:bodyPr wrap="none" lIns="0" tIns="0" rIns="0" bIns="0">
              <a:spAutoFit/>
            </a:bodyPr>
            <a:lstStyle/>
            <a:p>
              <a:r>
                <a:rPr lang="en-US" sz="3000" i="1" dirty="0">
                  <a:latin typeface="Times New Roman" pitchFamily="18" charset="0"/>
                </a:rPr>
                <a:t>c</a:t>
              </a:r>
              <a:endParaRPr lang="en-US" dirty="0"/>
            </a:p>
          </p:txBody>
        </p:sp>
        <p:sp>
          <p:nvSpPr>
            <p:cNvPr id="481" name="Rectangle 476"/>
            <p:cNvSpPr>
              <a:spLocks noChangeArrowheads="1"/>
            </p:cNvSpPr>
            <p:nvPr/>
          </p:nvSpPr>
          <p:spPr bwMode="auto">
            <a:xfrm>
              <a:off x="3514" y="3567"/>
              <a:ext cx="148"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D</a:t>
              </a:r>
              <a:endParaRPr lang="en-US" dirty="0"/>
            </a:p>
          </p:txBody>
        </p:sp>
        <p:sp>
          <p:nvSpPr>
            <p:cNvPr id="482" name="Rectangle 477"/>
            <p:cNvSpPr>
              <a:spLocks noChangeArrowheads="1"/>
            </p:cNvSpPr>
            <p:nvPr/>
          </p:nvSpPr>
          <p:spPr bwMode="auto">
            <a:xfrm>
              <a:off x="3111" y="3567"/>
              <a:ext cx="13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a:t>
              </a:r>
              <a:endParaRPr lang="en-US" dirty="0"/>
            </a:p>
          </p:txBody>
        </p:sp>
        <p:sp>
          <p:nvSpPr>
            <p:cNvPr id="483" name="Rectangle 478"/>
            <p:cNvSpPr>
              <a:spLocks noChangeArrowheads="1"/>
            </p:cNvSpPr>
            <p:nvPr/>
          </p:nvSpPr>
          <p:spPr bwMode="auto">
            <a:xfrm>
              <a:off x="2982" y="3587"/>
              <a:ext cx="13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a:t>
              </a:r>
              <a:endParaRPr lang="en-US" dirty="0"/>
            </a:p>
          </p:txBody>
        </p:sp>
        <p:sp>
          <p:nvSpPr>
            <p:cNvPr id="484" name="Rectangle 479"/>
            <p:cNvSpPr>
              <a:spLocks noChangeArrowheads="1"/>
            </p:cNvSpPr>
            <p:nvPr/>
          </p:nvSpPr>
          <p:spPr bwMode="auto">
            <a:xfrm>
              <a:off x="2982" y="378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ø</a:t>
              </a:r>
              <a:endParaRPr lang="en-US" dirty="0"/>
            </a:p>
          </p:txBody>
        </p:sp>
        <p:sp>
          <p:nvSpPr>
            <p:cNvPr id="485" name="Rectangle 480"/>
            <p:cNvSpPr>
              <a:spLocks noChangeArrowheads="1"/>
            </p:cNvSpPr>
            <p:nvPr/>
          </p:nvSpPr>
          <p:spPr bwMode="auto">
            <a:xfrm>
              <a:off x="2982" y="343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ö</a:t>
              </a:r>
              <a:endParaRPr lang="en-US" dirty="0"/>
            </a:p>
          </p:txBody>
        </p:sp>
        <p:sp>
          <p:nvSpPr>
            <p:cNvPr id="486" name="Rectangle 481"/>
            <p:cNvSpPr>
              <a:spLocks noChangeArrowheads="1"/>
            </p:cNvSpPr>
            <p:nvPr/>
          </p:nvSpPr>
          <p:spPr bwMode="auto">
            <a:xfrm>
              <a:off x="2597" y="3587"/>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ç</a:t>
              </a:r>
              <a:endParaRPr lang="en-US" dirty="0"/>
            </a:p>
          </p:txBody>
        </p:sp>
        <p:sp>
          <p:nvSpPr>
            <p:cNvPr id="487" name="Rectangle 482"/>
            <p:cNvSpPr>
              <a:spLocks noChangeArrowheads="1"/>
            </p:cNvSpPr>
            <p:nvPr/>
          </p:nvSpPr>
          <p:spPr bwMode="auto">
            <a:xfrm>
              <a:off x="2597" y="378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è</a:t>
              </a:r>
              <a:endParaRPr lang="en-US" dirty="0"/>
            </a:p>
          </p:txBody>
        </p:sp>
        <p:sp>
          <p:nvSpPr>
            <p:cNvPr id="488" name="Rectangle 483"/>
            <p:cNvSpPr>
              <a:spLocks noChangeArrowheads="1"/>
            </p:cNvSpPr>
            <p:nvPr/>
          </p:nvSpPr>
          <p:spPr bwMode="auto">
            <a:xfrm>
              <a:off x="2597" y="3433"/>
              <a:ext cx="9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æ</a:t>
              </a:r>
              <a:endParaRPr lang="en-US" dirty="0"/>
            </a:p>
          </p:txBody>
        </p:sp>
        <p:sp>
          <p:nvSpPr>
            <p:cNvPr id="489" name="Rectangle 484"/>
            <p:cNvSpPr>
              <a:spLocks noChangeArrowheads="1"/>
            </p:cNvSpPr>
            <p:nvPr/>
          </p:nvSpPr>
          <p:spPr bwMode="auto">
            <a:xfrm>
              <a:off x="2720" y="3416"/>
              <a:ext cx="148"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D</a:t>
              </a:r>
              <a:endParaRPr lang="en-US" dirty="0"/>
            </a:p>
          </p:txBody>
        </p:sp>
        <p:sp>
          <p:nvSpPr>
            <p:cNvPr id="490" name="Rectangle 485"/>
            <p:cNvSpPr>
              <a:spLocks noChangeArrowheads="1"/>
            </p:cNvSpPr>
            <p:nvPr/>
          </p:nvSpPr>
          <p:spPr bwMode="auto">
            <a:xfrm>
              <a:off x="2296" y="3567"/>
              <a:ext cx="133" cy="291"/>
            </a:xfrm>
            <a:prstGeom prst="rect">
              <a:avLst/>
            </a:prstGeom>
            <a:noFill/>
            <a:ln w="9525">
              <a:noFill/>
              <a:miter lim="800000"/>
              <a:headEnd/>
              <a:tailEnd/>
            </a:ln>
          </p:spPr>
          <p:txBody>
            <a:bodyPr wrap="none" lIns="0" tIns="0" rIns="0" bIns="0">
              <a:spAutoFit/>
            </a:bodyPr>
            <a:lstStyle/>
            <a:p>
              <a:r>
                <a:rPr lang="en-US" sz="3000" dirty="0">
                  <a:latin typeface="Symbol" pitchFamily="18" charset="2"/>
                </a:rPr>
                <a:t>=</a:t>
              </a:r>
              <a:endParaRPr lang="en-US" dirty="0"/>
            </a:p>
          </p:txBody>
        </p:sp>
        <p:sp>
          <p:nvSpPr>
            <p:cNvPr id="491" name="Rectangle 486"/>
            <p:cNvSpPr>
              <a:spLocks noChangeArrowheads="1"/>
            </p:cNvSpPr>
            <p:nvPr/>
          </p:nvSpPr>
          <p:spPr bwMode="auto">
            <a:xfrm>
              <a:off x="2448" y="3590"/>
              <a:ext cx="175" cy="291"/>
            </a:xfrm>
            <a:prstGeom prst="rect">
              <a:avLst/>
            </a:prstGeom>
            <a:noFill/>
            <a:ln w="9525">
              <a:noFill/>
              <a:miter lim="800000"/>
              <a:headEnd/>
              <a:tailEnd/>
            </a:ln>
          </p:spPr>
          <p:txBody>
            <a:bodyPr wrap="none" lIns="0" tIns="0" rIns="0" bIns="0">
              <a:spAutoFit/>
            </a:bodyPr>
            <a:lstStyle/>
            <a:p>
              <a:r>
                <a:rPr lang="en-US" sz="3000" dirty="0"/>
                <a:t>D</a:t>
              </a:r>
              <a:endParaRPr lang="en-US" dirty="0"/>
            </a:p>
          </p:txBody>
        </p:sp>
        <p:sp>
          <p:nvSpPr>
            <p:cNvPr id="492" name="Rectangle 487"/>
            <p:cNvSpPr>
              <a:spLocks noChangeArrowheads="1"/>
            </p:cNvSpPr>
            <p:nvPr/>
          </p:nvSpPr>
          <p:spPr bwMode="auto">
            <a:xfrm>
              <a:off x="2044" y="3590"/>
              <a:ext cx="121" cy="291"/>
            </a:xfrm>
            <a:prstGeom prst="rect">
              <a:avLst/>
            </a:prstGeom>
            <a:noFill/>
            <a:ln w="9525">
              <a:noFill/>
              <a:miter lim="800000"/>
              <a:headEnd/>
              <a:tailEnd/>
            </a:ln>
          </p:spPr>
          <p:txBody>
            <a:bodyPr wrap="none" lIns="0" tIns="0" rIns="0" bIns="0">
              <a:spAutoFit/>
            </a:bodyPr>
            <a:lstStyle/>
            <a:p>
              <a:r>
                <a:rPr lang="en-US" sz="3000" dirty="0"/>
                <a:t>J</a:t>
              </a:r>
              <a:endParaRPr lang="en-US" dirty="0"/>
            </a:p>
          </p:txBody>
        </p:sp>
        <p:sp>
          <p:nvSpPr>
            <p:cNvPr id="493" name="Rectangle 488"/>
            <p:cNvSpPr>
              <a:spLocks noChangeArrowheads="1"/>
            </p:cNvSpPr>
            <p:nvPr/>
          </p:nvSpPr>
          <p:spPr bwMode="auto">
            <a:xfrm>
              <a:off x="2148" y="3705"/>
              <a:ext cx="93" cy="223"/>
            </a:xfrm>
            <a:prstGeom prst="rect">
              <a:avLst/>
            </a:prstGeom>
            <a:noFill/>
            <a:ln w="9525">
              <a:noFill/>
              <a:miter lim="800000"/>
              <a:headEnd/>
              <a:tailEnd/>
            </a:ln>
          </p:spPr>
          <p:txBody>
            <a:bodyPr wrap="none" lIns="0" tIns="0" rIns="0" bIns="0">
              <a:spAutoFit/>
            </a:bodyPr>
            <a:lstStyle/>
            <a:p>
              <a:r>
                <a:rPr lang="en-US" sz="2300" dirty="0"/>
                <a:t>s</a:t>
              </a:r>
              <a:endParaRPr lang="en-US" dirty="0"/>
            </a:p>
          </p:txBody>
        </p:sp>
      </p:grpSp>
      <p:sp>
        <p:nvSpPr>
          <p:cNvPr id="496" name="Rectangle 491"/>
          <p:cNvSpPr>
            <a:spLocks noChangeArrowheads="1"/>
          </p:cNvSpPr>
          <p:nvPr/>
        </p:nvSpPr>
        <p:spPr bwMode="auto">
          <a:xfrm>
            <a:off x="2606675" y="5172076"/>
            <a:ext cx="1019510" cy="430887"/>
          </a:xfrm>
          <a:prstGeom prst="rect">
            <a:avLst/>
          </a:prstGeom>
          <a:noFill/>
          <a:ln w="9525">
            <a:noFill/>
            <a:miter lim="800000"/>
            <a:headEnd/>
            <a:tailEnd/>
          </a:ln>
        </p:spPr>
        <p:txBody>
          <a:bodyPr wrap="none" lIns="0" tIns="0" rIns="0" bIns="0">
            <a:spAutoFit/>
          </a:bodyPr>
          <a:lstStyle/>
          <a:p>
            <a:r>
              <a:rPr lang="en-US" sz="2800" b="1" dirty="0"/>
              <a:t>Fick’s</a:t>
            </a:r>
            <a:endParaRPr lang="en-US" dirty="0"/>
          </a:p>
        </p:txBody>
      </p:sp>
      <p:sp>
        <p:nvSpPr>
          <p:cNvPr id="498" name="Rectangle 493"/>
          <p:cNvSpPr>
            <a:spLocks noChangeArrowheads="1"/>
          </p:cNvSpPr>
          <p:nvPr/>
        </p:nvSpPr>
        <p:spPr bwMode="auto">
          <a:xfrm>
            <a:off x="3714751" y="5172076"/>
            <a:ext cx="698909" cy="430887"/>
          </a:xfrm>
          <a:prstGeom prst="rect">
            <a:avLst/>
          </a:prstGeom>
          <a:noFill/>
          <a:ln w="9525">
            <a:noFill/>
            <a:miter lim="800000"/>
            <a:headEnd/>
            <a:tailEnd/>
          </a:ln>
        </p:spPr>
        <p:txBody>
          <a:bodyPr wrap="none" lIns="0" tIns="0" rIns="0" bIns="0">
            <a:spAutoFit/>
          </a:bodyPr>
          <a:lstStyle/>
          <a:p>
            <a:r>
              <a:rPr lang="en-US" sz="2800" b="1" dirty="0"/>
              <a:t>Law</a:t>
            </a:r>
            <a:endParaRPr lang="en-US" dirty="0"/>
          </a:p>
        </p:txBody>
      </p:sp>
      <p:sp>
        <p:nvSpPr>
          <p:cNvPr id="499" name="AutoShape 494"/>
          <p:cNvSpPr>
            <a:spLocks noChangeArrowheads="1"/>
          </p:cNvSpPr>
          <p:nvPr/>
        </p:nvSpPr>
        <p:spPr bwMode="auto">
          <a:xfrm rot="10800000" flipH="1">
            <a:off x="6096000" y="2139950"/>
            <a:ext cx="508000" cy="2705100"/>
          </a:xfrm>
          <a:prstGeom prst="triangle">
            <a:avLst>
              <a:gd name="adj" fmla="val 49986"/>
            </a:avLst>
          </a:prstGeom>
          <a:gradFill rotWithShape="0">
            <a:gsLst>
              <a:gs pos="0">
                <a:srgbClr val="FF0033"/>
              </a:gs>
              <a:gs pos="100000">
                <a:srgbClr val="FF0033">
                  <a:gamma/>
                  <a:tint val="60000"/>
                  <a:invGamma/>
                </a:srgbClr>
              </a:gs>
            </a:gsLst>
            <a:lin ang="5400000" scaled="1"/>
          </a:gradFill>
          <a:ln w="12700">
            <a:solidFill>
              <a:schemeClr val="tx1"/>
            </a:solidFill>
            <a:miter lim="800000"/>
            <a:headEnd/>
            <a:tailEnd/>
          </a:ln>
          <a:effectLst/>
        </p:spPr>
        <p:txBody>
          <a:bodyPr wrap="none" anchor="ctr"/>
          <a:lstStyle/>
          <a:p>
            <a:endParaRPr lang="el-GR"/>
          </a:p>
        </p:txBody>
      </p:sp>
    </p:spTree>
    <p:extLst>
      <p:ext uri="{BB962C8B-B14F-4D97-AF65-F5344CB8AC3E}">
        <p14:creationId xmlns:p14="http://schemas.microsoft.com/office/powerpoint/2010/main" val="1020332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 Θέση ημερομηνίας"/>
          <p:cNvSpPr txBox="1">
            <a:spLocks/>
          </p:cNvSpPr>
          <p:nvPr/>
        </p:nvSpPr>
        <p:spPr>
          <a:xfrm>
            <a:off x="1981200" y="6248400"/>
            <a:ext cx="2133600" cy="457200"/>
          </a:xfrm>
          <a:prstGeom prst="rect">
            <a:avLst/>
          </a:prstGeom>
        </p:spPr>
        <p:txBody>
          <a:bodyPr/>
          <a:lstStyle/>
          <a:p>
            <a:pPr>
              <a:buClrTx/>
              <a:defRPr/>
            </a:pPr>
            <a:fld id="{0C149FB5-B4D2-410D-BBBD-E0E6E81449C9}" type="datetime1">
              <a:rPr lang="en-US" sz="1800" kern="1200">
                <a:solidFill>
                  <a:schemeClr val="tx1"/>
                </a:solidFill>
                <a:latin typeface="+mn-lt"/>
                <a:ea typeface="+mn-ea"/>
                <a:cs typeface="+mn-cs"/>
              </a:rPr>
              <a:pPr>
                <a:buClrTx/>
                <a:defRPr/>
              </a:pPr>
              <a:t>3/4/2023</a:t>
            </a:fld>
            <a:endParaRPr lang="en-US" altLang="en-US" sz="1800" kern="1200">
              <a:solidFill>
                <a:schemeClr val="tx1"/>
              </a:solidFill>
              <a:latin typeface="+mn-lt"/>
              <a:ea typeface="+mn-ea"/>
              <a:cs typeface="+mn-cs"/>
            </a:endParaRPr>
          </a:p>
        </p:txBody>
      </p:sp>
      <p:sp>
        <p:nvSpPr>
          <p:cNvPr id="6" name="4 - Θέση αριθμού διαφάνειας"/>
          <p:cNvSpPr txBox="1">
            <a:spLocks/>
          </p:cNvSpPr>
          <p:nvPr/>
        </p:nvSpPr>
        <p:spPr>
          <a:xfrm>
            <a:off x="8077200" y="6248400"/>
            <a:ext cx="2133600" cy="457200"/>
          </a:xfrm>
          <a:prstGeom prst="rect">
            <a:avLst/>
          </a:prstGeom>
        </p:spPr>
        <p:txBody>
          <a:bodyPr/>
          <a:lstStyle/>
          <a:p>
            <a:pPr>
              <a:buClrTx/>
              <a:defRPr/>
            </a:pPr>
            <a:fld id="{0D62A26B-84BB-4EEE-9774-E4656B0C2B54}" type="slidenum">
              <a:rPr lang="en-US" altLang="en-US" sz="1800" kern="1200">
                <a:solidFill>
                  <a:schemeClr val="tx1"/>
                </a:solidFill>
                <a:latin typeface="+mn-lt"/>
                <a:ea typeface="+mn-ea"/>
                <a:cs typeface="+mn-cs"/>
              </a:rPr>
              <a:pPr>
                <a:buClrTx/>
                <a:defRPr/>
              </a:pPr>
              <a:t>49</a:t>
            </a:fld>
            <a:endParaRPr lang="en-US" altLang="en-US" sz="1800" kern="1200">
              <a:solidFill>
                <a:schemeClr val="tx1"/>
              </a:solidFill>
              <a:latin typeface="+mn-lt"/>
              <a:ea typeface="+mn-ea"/>
              <a:cs typeface="+mn-cs"/>
            </a:endParaRPr>
          </a:p>
        </p:txBody>
      </p:sp>
      <p:sp>
        <p:nvSpPr>
          <p:cNvPr id="7" name="Rectangle 2"/>
          <p:cNvSpPr>
            <a:spLocks noChangeArrowheads="1"/>
          </p:cNvSpPr>
          <p:nvPr/>
        </p:nvSpPr>
        <p:spPr bwMode="auto">
          <a:xfrm>
            <a:off x="1524000" y="0"/>
            <a:ext cx="9144000" cy="6858000"/>
          </a:xfrm>
          <a:prstGeom prst="rect">
            <a:avLst/>
          </a:prstGeom>
          <a:solidFill>
            <a:schemeClr val="bg1"/>
          </a:solidFill>
          <a:ln w="9525">
            <a:solidFill>
              <a:schemeClr val="tx1"/>
            </a:solidFill>
            <a:miter lim="800000"/>
            <a:headEnd/>
            <a:tailEnd/>
          </a:ln>
          <a:effectLst/>
        </p:spPr>
        <p:txBody>
          <a:bodyPr wrap="none" anchor="ctr"/>
          <a:lstStyle/>
          <a:p>
            <a:endParaRPr lang="el-GR"/>
          </a:p>
        </p:txBody>
      </p:sp>
      <p:grpSp>
        <p:nvGrpSpPr>
          <p:cNvPr id="8" name="Group 3"/>
          <p:cNvGrpSpPr>
            <a:grpSpLocks/>
          </p:cNvGrpSpPr>
          <p:nvPr/>
        </p:nvGrpSpPr>
        <p:grpSpPr bwMode="auto">
          <a:xfrm>
            <a:off x="5162550" y="962026"/>
            <a:ext cx="2152650" cy="1679575"/>
            <a:chOff x="2067" y="673"/>
            <a:chExt cx="1773" cy="1382"/>
          </a:xfrm>
        </p:grpSpPr>
        <p:pic>
          <p:nvPicPr>
            <p:cNvPr id="9" name="Picture 4" descr="polyimide Chung T-S 1996"/>
            <p:cNvPicPr>
              <a:picLocks noChangeAspect="1" noChangeArrowheads="1"/>
            </p:cNvPicPr>
            <p:nvPr/>
          </p:nvPicPr>
          <p:blipFill>
            <a:blip r:embed="rId2" cstate="print"/>
            <a:srcRect/>
            <a:stretch>
              <a:fillRect/>
            </a:stretch>
          </p:blipFill>
          <p:spPr bwMode="auto">
            <a:xfrm>
              <a:off x="2112" y="673"/>
              <a:ext cx="1728" cy="1335"/>
            </a:xfrm>
            <a:prstGeom prst="rect">
              <a:avLst/>
            </a:prstGeom>
            <a:noFill/>
          </p:spPr>
        </p:pic>
        <p:sp>
          <p:nvSpPr>
            <p:cNvPr id="10" name="Text Box 5"/>
            <p:cNvSpPr txBox="1">
              <a:spLocks noChangeArrowheads="1"/>
            </p:cNvSpPr>
            <p:nvPr/>
          </p:nvSpPr>
          <p:spPr bwMode="auto">
            <a:xfrm>
              <a:off x="2067" y="1578"/>
              <a:ext cx="394" cy="477"/>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C</a:t>
              </a:r>
            </a:p>
          </p:txBody>
        </p:sp>
      </p:grpSp>
      <p:grpSp>
        <p:nvGrpSpPr>
          <p:cNvPr id="11" name="Group 6"/>
          <p:cNvGrpSpPr>
            <a:grpSpLocks/>
          </p:cNvGrpSpPr>
          <p:nvPr/>
        </p:nvGrpSpPr>
        <p:grpSpPr bwMode="auto">
          <a:xfrm>
            <a:off x="5924550" y="4800601"/>
            <a:ext cx="1568450" cy="1808163"/>
            <a:chOff x="2672" y="1872"/>
            <a:chExt cx="1037" cy="1195"/>
          </a:xfrm>
        </p:grpSpPr>
        <p:pic>
          <p:nvPicPr>
            <p:cNvPr id="12" name="Picture 7"/>
            <p:cNvPicPr>
              <a:picLocks noChangeAspect="1" noChangeArrowheads="1"/>
            </p:cNvPicPr>
            <p:nvPr/>
          </p:nvPicPr>
          <p:blipFill>
            <a:blip r:embed="rId3" cstate="print"/>
            <a:srcRect/>
            <a:stretch>
              <a:fillRect/>
            </a:stretch>
          </p:blipFill>
          <p:spPr bwMode="auto">
            <a:xfrm>
              <a:off x="2672" y="1872"/>
              <a:ext cx="1020" cy="1154"/>
            </a:xfrm>
            <a:prstGeom prst="rect">
              <a:avLst/>
            </a:prstGeom>
            <a:noFill/>
            <a:ln w="15875">
              <a:noFill/>
              <a:miter lim="800000"/>
              <a:headEnd/>
              <a:tailEnd/>
            </a:ln>
            <a:effectLst/>
          </p:spPr>
        </p:pic>
        <p:sp>
          <p:nvSpPr>
            <p:cNvPr id="13" name="Text Box 8"/>
            <p:cNvSpPr txBox="1">
              <a:spLocks noChangeArrowheads="1"/>
            </p:cNvSpPr>
            <p:nvPr/>
          </p:nvSpPr>
          <p:spPr bwMode="auto">
            <a:xfrm>
              <a:off x="3408" y="2684"/>
              <a:ext cx="301" cy="383"/>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E</a:t>
              </a:r>
            </a:p>
          </p:txBody>
        </p:sp>
      </p:grpSp>
      <p:grpSp>
        <p:nvGrpSpPr>
          <p:cNvPr id="14" name="Group 9"/>
          <p:cNvGrpSpPr>
            <a:grpSpLocks/>
          </p:cNvGrpSpPr>
          <p:nvPr/>
        </p:nvGrpSpPr>
        <p:grpSpPr bwMode="auto">
          <a:xfrm>
            <a:off x="1981200" y="2895601"/>
            <a:ext cx="2452688" cy="1647825"/>
            <a:chOff x="3004" y="2016"/>
            <a:chExt cx="2276" cy="1388"/>
          </a:xfrm>
        </p:grpSpPr>
        <p:pic>
          <p:nvPicPr>
            <p:cNvPr id="15" name="Picture 10" descr="double skin"/>
            <p:cNvPicPr>
              <a:picLocks noChangeAspect="1" noChangeArrowheads="1"/>
            </p:cNvPicPr>
            <p:nvPr/>
          </p:nvPicPr>
          <p:blipFill>
            <a:blip r:embed="rId4" cstate="print"/>
            <a:srcRect/>
            <a:stretch>
              <a:fillRect/>
            </a:stretch>
          </p:blipFill>
          <p:spPr bwMode="auto">
            <a:xfrm>
              <a:off x="3024" y="2016"/>
              <a:ext cx="2256" cy="1351"/>
            </a:xfrm>
            <a:prstGeom prst="rect">
              <a:avLst/>
            </a:prstGeom>
            <a:noFill/>
          </p:spPr>
        </p:pic>
        <p:sp>
          <p:nvSpPr>
            <p:cNvPr id="16" name="Text Box 11"/>
            <p:cNvSpPr txBox="1">
              <a:spLocks noChangeArrowheads="1"/>
            </p:cNvSpPr>
            <p:nvPr/>
          </p:nvSpPr>
          <p:spPr bwMode="auto">
            <a:xfrm>
              <a:off x="3004" y="2916"/>
              <a:ext cx="423" cy="488"/>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B</a:t>
              </a:r>
            </a:p>
          </p:txBody>
        </p:sp>
      </p:grpSp>
      <p:grpSp>
        <p:nvGrpSpPr>
          <p:cNvPr id="17" name="Group 12"/>
          <p:cNvGrpSpPr>
            <a:grpSpLocks/>
          </p:cNvGrpSpPr>
          <p:nvPr/>
        </p:nvGrpSpPr>
        <p:grpSpPr bwMode="auto">
          <a:xfrm>
            <a:off x="1979038" y="990600"/>
            <a:ext cx="2461200" cy="1699138"/>
            <a:chOff x="3003" y="672"/>
            <a:chExt cx="2277" cy="1382"/>
          </a:xfrm>
        </p:grpSpPr>
        <p:pic>
          <p:nvPicPr>
            <p:cNvPr id="18" name="Picture 13" descr="single skin asym"/>
            <p:cNvPicPr>
              <a:picLocks noChangeAspect="1" noChangeArrowheads="1"/>
            </p:cNvPicPr>
            <p:nvPr/>
          </p:nvPicPr>
          <p:blipFill>
            <a:blip r:embed="rId5" cstate="print"/>
            <a:srcRect/>
            <a:stretch>
              <a:fillRect/>
            </a:stretch>
          </p:blipFill>
          <p:spPr bwMode="auto">
            <a:xfrm>
              <a:off x="3024" y="672"/>
              <a:ext cx="2256" cy="1308"/>
            </a:xfrm>
            <a:prstGeom prst="rect">
              <a:avLst/>
            </a:prstGeom>
            <a:noFill/>
          </p:spPr>
        </p:pic>
        <p:sp>
          <p:nvSpPr>
            <p:cNvPr id="19" name="Text Box 14"/>
            <p:cNvSpPr txBox="1">
              <a:spLocks noChangeArrowheads="1"/>
            </p:cNvSpPr>
            <p:nvPr/>
          </p:nvSpPr>
          <p:spPr bwMode="auto">
            <a:xfrm>
              <a:off x="3003" y="1578"/>
              <a:ext cx="424" cy="476"/>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A</a:t>
              </a:r>
            </a:p>
          </p:txBody>
        </p:sp>
      </p:grpSp>
      <p:grpSp>
        <p:nvGrpSpPr>
          <p:cNvPr id="20" name="Group 15"/>
          <p:cNvGrpSpPr>
            <a:grpSpLocks/>
          </p:cNvGrpSpPr>
          <p:nvPr/>
        </p:nvGrpSpPr>
        <p:grpSpPr bwMode="auto">
          <a:xfrm>
            <a:off x="7999521" y="2740241"/>
            <a:ext cx="2282717" cy="1736511"/>
            <a:chOff x="3760" y="1906"/>
            <a:chExt cx="1543" cy="1173"/>
          </a:xfrm>
        </p:grpSpPr>
        <p:pic>
          <p:nvPicPr>
            <p:cNvPr id="21" name="Picture 16"/>
            <p:cNvPicPr>
              <a:picLocks noChangeAspect="1" noChangeArrowheads="1"/>
            </p:cNvPicPr>
            <p:nvPr/>
          </p:nvPicPr>
          <p:blipFill>
            <a:blip r:embed="rId6" cstate="print"/>
            <a:srcRect/>
            <a:stretch>
              <a:fillRect/>
            </a:stretch>
          </p:blipFill>
          <p:spPr bwMode="auto">
            <a:xfrm>
              <a:off x="3792" y="1920"/>
              <a:ext cx="1511" cy="1159"/>
            </a:xfrm>
            <a:prstGeom prst="rect">
              <a:avLst/>
            </a:prstGeom>
            <a:noFill/>
            <a:ln w="15875">
              <a:noFill/>
              <a:miter lim="800000"/>
              <a:headEnd/>
              <a:tailEnd/>
            </a:ln>
            <a:effectLst/>
          </p:spPr>
        </p:pic>
        <p:sp>
          <p:nvSpPr>
            <p:cNvPr id="22" name="Text Box 17"/>
            <p:cNvSpPr txBox="1">
              <a:spLocks noChangeArrowheads="1"/>
            </p:cNvSpPr>
            <p:nvPr/>
          </p:nvSpPr>
          <p:spPr bwMode="auto">
            <a:xfrm>
              <a:off x="3760" y="1906"/>
              <a:ext cx="340" cy="395"/>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G</a:t>
              </a:r>
            </a:p>
          </p:txBody>
        </p:sp>
      </p:grpSp>
      <p:grpSp>
        <p:nvGrpSpPr>
          <p:cNvPr id="23" name="Group 18"/>
          <p:cNvGrpSpPr>
            <a:grpSpLocks/>
          </p:cNvGrpSpPr>
          <p:nvPr/>
        </p:nvGrpSpPr>
        <p:grpSpPr bwMode="auto">
          <a:xfrm>
            <a:off x="5162551" y="2714626"/>
            <a:ext cx="2303463" cy="1795463"/>
            <a:chOff x="2025" y="2018"/>
            <a:chExt cx="1815" cy="1415"/>
          </a:xfrm>
        </p:grpSpPr>
        <p:pic>
          <p:nvPicPr>
            <p:cNvPr id="24" name="Picture 19"/>
            <p:cNvPicPr>
              <a:picLocks noChangeAspect="1" noChangeArrowheads="1"/>
            </p:cNvPicPr>
            <p:nvPr/>
          </p:nvPicPr>
          <p:blipFill>
            <a:blip r:embed="rId7" cstate="print"/>
            <a:srcRect/>
            <a:stretch>
              <a:fillRect/>
            </a:stretch>
          </p:blipFill>
          <p:spPr bwMode="auto">
            <a:xfrm>
              <a:off x="2064" y="2064"/>
              <a:ext cx="1776" cy="1369"/>
            </a:xfrm>
            <a:prstGeom prst="rect">
              <a:avLst/>
            </a:prstGeom>
            <a:noFill/>
            <a:ln w="15875">
              <a:noFill/>
              <a:miter lim="800000"/>
              <a:headEnd/>
              <a:tailEnd/>
            </a:ln>
            <a:effectLst/>
          </p:spPr>
        </p:pic>
        <p:sp>
          <p:nvSpPr>
            <p:cNvPr id="25" name="Text Box 20"/>
            <p:cNvSpPr txBox="1">
              <a:spLocks noChangeArrowheads="1"/>
            </p:cNvSpPr>
            <p:nvPr/>
          </p:nvSpPr>
          <p:spPr bwMode="auto">
            <a:xfrm>
              <a:off x="2025" y="2018"/>
              <a:ext cx="377" cy="457"/>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D</a:t>
              </a:r>
            </a:p>
          </p:txBody>
        </p:sp>
      </p:grpSp>
      <p:grpSp>
        <p:nvGrpSpPr>
          <p:cNvPr id="26" name="Group 21"/>
          <p:cNvGrpSpPr>
            <a:grpSpLocks/>
          </p:cNvGrpSpPr>
          <p:nvPr/>
        </p:nvGrpSpPr>
        <p:grpSpPr bwMode="auto">
          <a:xfrm>
            <a:off x="8048625" y="904876"/>
            <a:ext cx="2286000" cy="1673225"/>
            <a:chOff x="2064" y="3078"/>
            <a:chExt cx="1392" cy="1019"/>
          </a:xfrm>
        </p:grpSpPr>
        <p:pic>
          <p:nvPicPr>
            <p:cNvPr id="27" name="Picture 22"/>
            <p:cNvPicPr>
              <a:picLocks noChangeAspect="1" noChangeArrowheads="1"/>
            </p:cNvPicPr>
            <p:nvPr/>
          </p:nvPicPr>
          <p:blipFill>
            <a:blip r:embed="rId8" cstate="print"/>
            <a:srcRect/>
            <a:stretch>
              <a:fillRect/>
            </a:stretch>
          </p:blipFill>
          <p:spPr bwMode="auto">
            <a:xfrm>
              <a:off x="2064" y="3093"/>
              <a:ext cx="1392" cy="1004"/>
            </a:xfrm>
            <a:prstGeom prst="rect">
              <a:avLst/>
            </a:prstGeom>
            <a:noFill/>
            <a:ln w="15875">
              <a:noFill/>
              <a:miter lim="800000"/>
              <a:headEnd/>
              <a:tailEnd/>
            </a:ln>
            <a:effectLst/>
          </p:spPr>
        </p:pic>
        <p:sp>
          <p:nvSpPr>
            <p:cNvPr id="28" name="Text Box 23"/>
            <p:cNvSpPr txBox="1">
              <a:spLocks noChangeArrowheads="1"/>
            </p:cNvSpPr>
            <p:nvPr/>
          </p:nvSpPr>
          <p:spPr bwMode="auto">
            <a:xfrm>
              <a:off x="2090" y="3078"/>
              <a:ext cx="263" cy="353"/>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F</a:t>
              </a:r>
            </a:p>
          </p:txBody>
        </p:sp>
      </p:grpSp>
      <p:grpSp>
        <p:nvGrpSpPr>
          <p:cNvPr id="29" name="Group 24"/>
          <p:cNvGrpSpPr>
            <a:grpSpLocks/>
          </p:cNvGrpSpPr>
          <p:nvPr/>
        </p:nvGrpSpPr>
        <p:grpSpPr bwMode="auto">
          <a:xfrm>
            <a:off x="8048626" y="4800601"/>
            <a:ext cx="2246313" cy="1744663"/>
            <a:chOff x="4128" y="3109"/>
            <a:chExt cx="1415" cy="1099"/>
          </a:xfrm>
        </p:grpSpPr>
        <p:pic>
          <p:nvPicPr>
            <p:cNvPr id="30" name="Picture 25"/>
            <p:cNvPicPr>
              <a:picLocks noChangeAspect="1" noChangeArrowheads="1"/>
            </p:cNvPicPr>
            <p:nvPr/>
          </p:nvPicPr>
          <p:blipFill>
            <a:blip r:embed="rId9" cstate="print"/>
            <a:srcRect/>
            <a:stretch>
              <a:fillRect/>
            </a:stretch>
          </p:blipFill>
          <p:spPr bwMode="auto">
            <a:xfrm>
              <a:off x="4128" y="3120"/>
              <a:ext cx="1415" cy="1088"/>
            </a:xfrm>
            <a:prstGeom prst="rect">
              <a:avLst/>
            </a:prstGeom>
            <a:noFill/>
            <a:ln w="15875">
              <a:noFill/>
              <a:miter lim="800000"/>
              <a:headEnd/>
              <a:tailEnd/>
            </a:ln>
            <a:effectLst/>
          </p:spPr>
        </p:pic>
        <p:sp>
          <p:nvSpPr>
            <p:cNvPr id="31" name="Text Box 26"/>
            <p:cNvSpPr txBox="1">
              <a:spLocks noChangeArrowheads="1"/>
            </p:cNvSpPr>
            <p:nvPr/>
          </p:nvSpPr>
          <p:spPr bwMode="auto">
            <a:xfrm>
              <a:off x="5208" y="3109"/>
              <a:ext cx="301" cy="365"/>
            </a:xfrm>
            <a:prstGeom prst="rect">
              <a:avLst/>
            </a:prstGeom>
            <a:noFill/>
            <a:ln w="15875">
              <a:noFill/>
              <a:miter lim="800000"/>
              <a:headEnd/>
              <a:tailEnd/>
            </a:ln>
            <a:effectLst/>
          </p:spPr>
          <p:txBody>
            <a:bodyPr wrap="none" anchor="ctr">
              <a:spAutoFit/>
            </a:bodyPr>
            <a:lstStyle/>
            <a:p>
              <a:pPr algn="ctr"/>
              <a:r>
                <a:rPr lang="en-US" sz="3200">
                  <a:solidFill>
                    <a:schemeClr val="tx2"/>
                  </a:solidFill>
                  <a:effectLst>
                    <a:outerShdw blurRad="38100" dist="38100" dir="2700000" algn="tl">
                      <a:srgbClr val="C0C0C0"/>
                    </a:outerShdw>
                  </a:effectLst>
                </a:rPr>
                <a:t>H</a:t>
              </a:r>
            </a:p>
          </p:txBody>
        </p:sp>
      </p:grpSp>
      <p:sp>
        <p:nvSpPr>
          <p:cNvPr id="32" name="Text Box 27"/>
          <p:cNvSpPr txBox="1">
            <a:spLocks noChangeArrowheads="1"/>
          </p:cNvSpPr>
          <p:nvPr/>
        </p:nvSpPr>
        <p:spPr bwMode="auto">
          <a:xfrm>
            <a:off x="1981200" y="4712039"/>
            <a:ext cx="4038600" cy="2031325"/>
          </a:xfrm>
          <a:prstGeom prst="rect">
            <a:avLst/>
          </a:prstGeom>
          <a:noFill/>
          <a:ln w="15875">
            <a:noFill/>
            <a:miter lim="800000"/>
            <a:headEnd/>
            <a:tailEnd/>
          </a:ln>
          <a:effectLst/>
        </p:spPr>
        <p:txBody>
          <a:bodyPr anchor="ctr">
            <a:spAutoFit/>
          </a:bodyPr>
          <a:lstStyle/>
          <a:p>
            <a:r>
              <a:rPr lang="en-US" b="1">
                <a:solidFill>
                  <a:srgbClr val="FFFF00"/>
                </a:solidFill>
                <a:effectLst>
                  <a:outerShdw blurRad="38100" dist="38100" dir="2700000" algn="tl">
                    <a:srgbClr val="C0C0C0"/>
                  </a:outerShdw>
                </a:effectLst>
              </a:rPr>
              <a:t>A  </a:t>
            </a:r>
            <a:r>
              <a:rPr lang="en-US">
                <a:effectLst>
                  <a:outerShdw blurRad="38100" dist="38100" dir="2700000" algn="tl">
                    <a:srgbClr val="C0C0C0"/>
                  </a:outerShdw>
                </a:effectLst>
              </a:rPr>
              <a:t>PAN-PVC               Li et al. 1998</a:t>
            </a:r>
          </a:p>
          <a:p>
            <a:r>
              <a:rPr lang="en-US" b="1">
                <a:solidFill>
                  <a:srgbClr val="FFFF00"/>
                </a:solidFill>
                <a:effectLst>
                  <a:outerShdw blurRad="38100" dist="38100" dir="2700000" algn="tl">
                    <a:srgbClr val="C0C0C0"/>
                  </a:outerShdw>
                </a:effectLst>
              </a:rPr>
              <a:t>B  </a:t>
            </a:r>
            <a:r>
              <a:rPr lang="en-US">
                <a:effectLst>
                  <a:outerShdw blurRad="38100" dist="38100" dir="2700000" algn="tl">
                    <a:srgbClr val="C0C0C0"/>
                  </a:outerShdw>
                </a:effectLst>
              </a:rPr>
              <a:t>PAN-PVC               Li et al. 1998</a:t>
            </a:r>
          </a:p>
          <a:p>
            <a:r>
              <a:rPr lang="en-US" b="1">
                <a:solidFill>
                  <a:srgbClr val="FFFF00"/>
                </a:solidFill>
                <a:effectLst>
                  <a:outerShdw blurRad="38100" dist="38100" dir="2700000" algn="tl">
                    <a:srgbClr val="C0C0C0"/>
                  </a:outerShdw>
                </a:effectLst>
              </a:rPr>
              <a:t>C  </a:t>
            </a:r>
            <a:r>
              <a:rPr lang="en-US">
                <a:effectLst>
                  <a:outerShdw blurRad="38100" dist="38100" dir="2700000" algn="tl">
                    <a:srgbClr val="C0C0C0"/>
                  </a:outerShdw>
                </a:effectLst>
              </a:rPr>
              <a:t>Polyimide                Chung et al. 1992</a:t>
            </a:r>
          </a:p>
          <a:p>
            <a:r>
              <a:rPr lang="en-US" b="1">
                <a:solidFill>
                  <a:srgbClr val="FFFF00"/>
                </a:solidFill>
                <a:effectLst>
                  <a:outerShdw blurRad="38100" dist="38100" dir="2700000" algn="tl">
                    <a:srgbClr val="C0C0C0"/>
                  </a:outerShdw>
                </a:effectLst>
              </a:rPr>
              <a:t>D  </a:t>
            </a:r>
            <a:r>
              <a:rPr lang="en-US">
                <a:effectLst>
                  <a:outerShdw blurRad="38100" dist="38100" dir="2700000" algn="tl">
                    <a:srgbClr val="C0C0C0"/>
                  </a:outerShdw>
                </a:effectLst>
              </a:rPr>
              <a:t>Polysulfone             Valette et al.1999</a:t>
            </a:r>
          </a:p>
          <a:p>
            <a:r>
              <a:rPr lang="en-US" b="1">
                <a:solidFill>
                  <a:srgbClr val="FFFF00"/>
                </a:solidFill>
                <a:effectLst>
                  <a:outerShdw blurRad="38100" dist="38100" dir="2700000" algn="tl">
                    <a:srgbClr val="C0C0C0"/>
                  </a:outerShdw>
                </a:effectLst>
              </a:rPr>
              <a:t>E  </a:t>
            </a:r>
            <a:r>
              <a:rPr lang="en-US">
                <a:effectLst>
                  <a:outerShdw blurRad="38100" dist="38100" dir="2700000" algn="tl">
                    <a:srgbClr val="C0C0C0"/>
                  </a:outerShdw>
                </a:effectLst>
              </a:rPr>
              <a:t>Cellulose acetate    Hao et al. 1996	</a:t>
            </a:r>
          </a:p>
          <a:p>
            <a:r>
              <a:rPr lang="en-US" b="1">
                <a:solidFill>
                  <a:srgbClr val="FFFF00"/>
                </a:solidFill>
                <a:effectLst>
                  <a:outerShdw blurRad="38100" dist="38100" dir="2700000" algn="tl">
                    <a:srgbClr val="C0C0C0"/>
                  </a:outerShdw>
                </a:effectLst>
              </a:rPr>
              <a:t>F  </a:t>
            </a:r>
            <a:r>
              <a:rPr lang="en-US">
                <a:effectLst>
                  <a:outerShdw blurRad="38100" dist="38100" dir="2700000" algn="tl">
                    <a:srgbClr val="C0C0C0"/>
                  </a:outerShdw>
                </a:effectLst>
              </a:rPr>
              <a:t>PAN  copolymer      Valette et al.1999</a:t>
            </a:r>
          </a:p>
          <a:p>
            <a:r>
              <a:rPr lang="en-US" b="1">
                <a:solidFill>
                  <a:srgbClr val="FFFF00"/>
                </a:solidFill>
                <a:effectLst>
                  <a:outerShdw blurRad="38100" dist="38100" dir="2700000" algn="tl">
                    <a:srgbClr val="C0C0C0"/>
                  </a:outerShdw>
                </a:effectLst>
              </a:rPr>
              <a:t>G  </a:t>
            </a:r>
            <a:r>
              <a:rPr lang="en-US">
                <a:effectLst>
                  <a:outerShdw blurRad="38100" dist="38100" dir="2700000" algn="tl">
                    <a:srgbClr val="C0C0C0"/>
                  </a:outerShdw>
                </a:effectLst>
              </a:rPr>
              <a:t>AN69                      Valette et al.1999</a:t>
            </a:r>
          </a:p>
          <a:p>
            <a:r>
              <a:rPr lang="en-US" b="1">
                <a:solidFill>
                  <a:srgbClr val="FFFF00"/>
                </a:solidFill>
                <a:effectLst>
                  <a:outerShdw blurRad="38100" dist="38100" dir="2700000" algn="tl">
                    <a:srgbClr val="C0C0C0"/>
                  </a:outerShdw>
                </a:effectLst>
              </a:rPr>
              <a:t>H  </a:t>
            </a:r>
            <a:r>
              <a:rPr lang="en-US">
                <a:effectLst>
                  <a:outerShdw blurRad="38100" dist="38100" dir="2700000" algn="tl">
                    <a:srgbClr val="C0C0C0"/>
                  </a:outerShdw>
                </a:effectLst>
              </a:rPr>
              <a:t>PMMA                    Valette et al.1999	</a:t>
            </a:r>
          </a:p>
          <a:p>
            <a:endParaRPr lang="en-US">
              <a:effectLst>
                <a:outerShdw blurRad="38100" dist="38100" dir="2700000" algn="tl">
                  <a:srgbClr val="C0C0C0"/>
                </a:outerShdw>
              </a:effectLst>
            </a:endParaRPr>
          </a:p>
        </p:txBody>
      </p:sp>
      <p:sp>
        <p:nvSpPr>
          <p:cNvPr id="33" name="AutoShape 28">
            <a:hlinkClick r:id="" action="ppaction://hlinkshowjump?jump=nextslide" highlightClick="1"/>
          </p:cNvPr>
          <p:cNvSpPr>
            <a:spLocks noChangeArrowheads="1"/>
          </p:cNvSpPr>
          <p:nvPr/>
        </p:nvSpPr>
        <p:spPr bwMode="auto">
          <a:xfrm>
            <a:off x="1905000" y="914400"/>
            <a:ext cx="2667000" cy="1828800"/>
          </a:xfrm>
          <a:prstGeom prst="actionButtonBlank">
            <a:avLst/>
          </a:prstGeom>
          <a:noFill/>
          <a:ln w="9525">
            <a:noFill/>
            <a:miter lim="800000"/>
            <a:headEnd/>
            <a:tailEnd/>
          </a:ln>
          <a:effectLst/>
        </p:spPr>
        <p:txBody>
          <a:bodyPr wrap="none" anchor="ctr"/>
          <a:lstStyle/>
          <a:p>
            <a:endParaRPr lang="el-GR"/>
          </a:p>
        </p:txBody>
      </p:sp>
      <p:sp>
        <p:nvSpPr>
          <p:cNvPr id="34" name="Rectangle 29"/>
          <p:cNvSpPr>
            <a:spLocks noGrp="1" noChangeArrowheads="1"/>
          </p:cNvSpPr>
          <p:nvPr>
            <p:ph type="title" idx="4294967295"/>
          </p:nvPr>
        </p:nvSpPr>
        <p:spPr>
          <a:xfrm>
            <a:off x="1524000" y="-152400"/>
            <a:ext cx="9144000" cy="1143000"/>
          </a:xfrm>
          <a:noFill/>
          <a:ln/>
        </p:spPr>
        <p:txBody>
          <a:bodyPr anchor="ctr">
            <a:normAutofit/>
          </a:bodyPr>
          <a:lstStyle/>
          <a:p>
            <a:pPr algn="ctr"/>
            <a:r>
              <a:rPr lang="el-GR" sz="2000" b="1" dirty="0">
                <a:solidFill>
                  <a:schemeClr val="accent3"/>
                </a:solidFill>
              </a:rPr>
              <a:t>Σε μεγαλύτερη κλίμακα διάφορες κατασκευές είναι εμφανείς και μπορούν να ρυθμιστούν αλλάζοντας τις συνθήκες κατασκευής</a:t>
            </a:r>
            <a:endParaRPr lang="en-US" sz="2000" b="1" dirty="0">
              <a:solidFill>
                <a:schemeClr val="accent3"/>
              </a:solidFill>
            </a:endParaRPr>
          </a:p>
        </p:txBody>
      </p:sp>
      <p:sp>
        <p:nvSpPr>
          <p:cNvPr id="2" name="Ορθογώνιο 1"/>
          <p:cNvSpPr/>
          <p:nvPr/>
        </p:nvSpPr>
        <p:spPr>
          <a:xfrm>
            <a:off x="3115780" y="6546727"/>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Σιλικόνη</a:t>
            </a:r>
            <a:endParaRPr lang="el-G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a:t>
            </a:fld>
            <a:endParaRPr/>
          </a:p>
        </p:txBody>
      </p:sp>
      <p:sp>
        <p:nvSpPr>
          <p:cNvPr id="5" name="Google Shape;202;p18">
            <a:extLst>
              <a:ext uri="{FF2B5EF4-FFF2-40B4-BE49-F238E27FC236}">
                <a16:creationId xmlns:a16="http://schemas.microsoft.com/office/drawing/2014/main" id="{A11D8829-700C-913C-2288-D120DE46070D}"/>
              </a:ext>
            </a:extLst>
          </p:cNvPr>
          <p:cNvSpPr txBox="1">
            <a:spLocks noGrp="1"/>
          </p:cNvSpPr>
          <p:nvPr>
            <p:ph type="body" idx="1"/>
          </p:nvPr>
        </p:nvSpPr>
        <p:spPr>
          <a:xfrm>
            <a:off x="819966" y="2273567"/>
            <a:ext cx="9238434" cy="3620800"/>
          </a:xfrm>
          <a:prstGeom prst="rect">
            <a:avLst/>
          </a:prstGeom>
        </p:spPr>
        <p:txBody>
          <a:bodyPr spcFirstLastPara="1" wrap="square" lIns="0" tIns="0" rIns="0" bIns="0" anchor="t" anchorCtr="0">
            <a:noAutofit/>
          </a:bodyPr>
          <a:lstStyle/>
          <a:p>
            <a:pPr marL="419100"/>
            <a:r>
              <a:rPr lang="el-GR" sz="2000" dirty="0">
                <a:latin typeface="+mj-lt"/>
              </a:rPr>
              <a:t>Το PDMS σχηματίζεται από μια </a:t>
            </a:r>
            <a:r>
              <a:rPr lang="el-GR" sz="2000" b="1" dirty="0">
                <a:latin typeface="+mj-lt"/>
              </a:rPr>
              <a:t>οργανομεταλλική αντίδραση διασυνδεσιμότητας </a:t>
            </a:r>
          </a:p>
          <a:p>
            <a:pPr marL="419100"/>
            <a:r>
              <a:rPr lang="el-GR" sz="2000" dirty="0">
                <a:latin typeface="+mj-lt"/>
              </a:rPr>
              <a:t>Η σιλοξάνη η οποία βασίζεται σε ολιγομερή περιέχει ομάδες βινυλίου.</a:t>
            </a:r>
          </a:p>
          <a:p>
            <a:pPr marL="419100"/>
            <a:r>
              <a:rPr lang="el-GR" sz="2000" dirty="0">
                <a:latin typeface="+mj-lt"/>
              </a:rPr>
              <a:t>Τα ολιγομερή τα οποία διασυνδέονται περιέχουν τουλάχιστον 3 υβριδικούς δεσμούς σιλικόνης το καθένα. </a:t>
            </a:r>
          </a:p>
          <a:p>
            <a:pPr marL="419100"/>
            <a:r>
              <a:rPr lang="el-GR" sz="2000" dirty="0">
                <a:latin typeface="+mj-lt"/>
              </a:rPr>
              <a:t>Ο παράγοντας σχηματισμού περιέχει έναν καταλύτη βασισμένο στην πλατίνα ο οποίος καταλύει την προσθήκη ενός δεσμού SiH στις ομάδες βινυλίου, σχηματίζοντας δεσμούς Si-CH2-CH2-Si.</a:t>
            </a:r>
          </a:p>
          <a:p>
            <a:pPr marL="419100"/>
            <a:r>
              <a:rPr lang="el-GR" sz="2000" dirty="0">
                <a:latin typeface="+mj-lt"/>
              </a:rPr>
              <a:t>Οι τοποθεσίες πολλαπλών αντιδράσεων επιτρέπουν την </a:t>
            </a:r>
            <a:r>
              <a:rPr lang="el-GR" sz="2000" b="1" dirty="0">
                <a:latin typeface="+mj-lt"/>
              </a:rPr>
              <a:t>τρισδιάστατη διασυνδεσιμότητα </a:t>
            </a:r>
            <a:r>
              <a:rPr lang="el-GR" sz="2000" dirty="0">
                <a:latin typeface="+mj-lt"/>
              </a:rPr>
              <a:t>τόσο για τη βάση όσο και για τα ολιγομερή.</a:t>
            </a:r>
          </a:p>
          <a:p>
            <a:pPr marL="76200" indent="0">
              <a:buNone/>
            </a:pPr>
            <a:endParaRPr lang="en" dirty="0"/>
          </a:p>
        </p:txBody>
      </p:sp>
    </p:spTree>
    <p:extLst>
      <p:ext uri="{BB962C8B-B14F-4D97-AF65-F5344CB8AC3E}">
        <p14:creationId xmlns:p14="http://schemas.microsoft.com/office/powerpoint/2010/main" val="1569525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Αποστείρωση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9087144" cy="3023312"/>
          </a:xfrm>
          <a:prstGeom prst="rect">
            <a:avLst/>
          </a:prstGeom>
        </p:spPr>
        <p:txBody>
          <a:bodyPr spcFirstLastPara="1" wrap="square" lIns="0" tIns="0" rIns="0" bIns="0" anchor="t" anchorCtr="0">
            <a:noAutofit/>
          </a:bodyPr>
          <a:lstStyle/>
          <a:p>
            <a:pPr marL="419100"/>
            <a:r>
              <a:rPr lang="el-GR" sz="2000" dirty="0">
                <a:latin typeface="+mj-lt"/>
              </a:rPr>
              <a:t>Ορίζεται σαν η διαδικασία η οποία χρησιμοποιείται για να καθαρίσει ένα προϊόν από ζωντανούς οργανισμούς.</a:t>
            </a:r>
          </a:p>
          <a:p>
            <a:pPr marL="419100"/>
            <a:r>
              <a:rPr lang="el-GR" sz="2000" dirty="0">
                <a:latin typeface="+mj-lt"/>
              </a:rPr>
              <a:t>Η παρουσία μικροοργανισμών σε ξεχωριστά αντικείμενα εκφράζεται με πιθανότητες.</a:t>
            </a:r>
          </a:p>
          <a:p>
            <a:pPr marL="419100"/>
            <a:r>
              <a:rPr lang="el-GR" sz="2000" dirty="0">
                <a:latin typeface="+mj-lt"/>
              </a:rPr>
              <a:t>Αν και η πιθανότητα μπορεί να μειωθεί σε έναν πολύ μικρό αριθμό, ποτέ δεν μπορεί να γίνει μηδέν.</a:t>
            </a:r>
          </a:p>
          <a:p>
            <a:pPr marL="419100"/>
            <a:r>
              <a:rPr lang="el-GR" sz="2000" dirty="0">
                <a:latin typeface="+mj-lt"/>
              </a:rPr>
              <a:t>Η πιθανότητα μπορεί να εκφραστεί σαν μονάδα Sterility Assurance Level (SAL), που εκφράζει την πιθανότητα ενός μικροοργανισμού να βρίσκεται στη μονάδα παραγωγής μετά την αποστείρωση.</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50</a:t>
            </a:fld>
            <a:endParaRPr/>
          </a:p>
        </p:txBody>
      </p:sp>
    </p:spTree>
    <p:extLst>
      <p:ext uri="{BB962C8B-B14F-4D97-AF65-F5344CB8AC3E}">
        <p14:creationId xmlns:p14="http://schemas.microsoft.com/office/powerpoint/2010/main" val="2239829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Παραγωγή ενέσεων σε συνθήκες αποστείρωσης</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51</a:t>
            </a:fld>
            <a:endParaRPr/>
          </a:p>
        </p:txBody>
      </p:sp>
      <p:pic>
        <p:nvPicPr>
          <p:cNvPr id="8" name="Picture 3" descr="D:\My Documents\My Pictures\injmoldcleanrm.jpg">
            <a:extLst>
              <a:ext uri="{FF2B5EF4-FFF2-40B4-BE49-F238E27FC236}">
                <a16:creationId xmlns:a16="http://schemas.microsoft.com/office/drawing/2014/main" id="{489D2F5B-8CD7-4D10-BD47-7708191541D7}"/>
              </a:ext>
            </a:extLst>
          </p:cNvPr>
          <p:cNvPicPr>
            <a:picLocks noChangeAspect="1" noChangeArrowheads="1"/>
          </p:cNvPicPr>
          <p:nvPr/>
        </p:nvPicPr>
        <p:blipFill>
          <a:blip r:embed="rId3" cstate="print"/>
          <a:srcRect/>
          <a:stretch>
            <a:fillRect/>
          </a:stretch>
        </p:blipFill>
        <p:spPr bwMode="auto">
          <a:xfrm>
            <a:off x="6781800" y="2284927"/>
            <a:ext cx="3733800" cy="3752494"/>
          </a:xfrm>
          <a:prstGeom prst="rect">
            <a:avLst/>
          </a:prstGeom>
          <a:noFill/>
        </p:spPr>
      </p:pic>
      <p:pic>
        <p:nvPicPr>
          <p:cNvPr id="9" name="Picture 2">
            <a:extLst>
              <a:ext uri="{FF2B5EF4-FFF2-40B4-BE49-F238E27FC236}">
                <a16:creationId xmlns:a16="http://schemas.microsoft.com/office/drawing/2014/main" id="{C151A516-F11D-4021-8DFE-A12382B835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385" y="1905000"/>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1">
            <a:extLst>
              <a:ext uri="{FF2B5EF4-FFF2-40B4-BE49-F238E27FC236}">
                <a16:creationId xmlns:a16="http://schemas.microsoft.com/office/drawing/2014/main" id="{C6071F23-7E4D-47C3-877B-CC0630E166AB}"/>
              </a:ext>
            </a:extLst>
          </p:cNvPr>
          <p:cNvSpPr/>
          <p:nvPr/>
        </p:nvSpPr>
        <p:spPr>
          <a:xfrm>
            <a:off x="10156780" y="6459379"/>
            <a:ext cx="1120820" cy="246221"/>
          </a:xfrm>
          <a:prstGeom prst="rect">
            <a:avLst/>
          </a:prstGeom>
        </p:spPr>
        <p:txBody>
          <a:bodyPr wrap="none">
            <a:spAutoFit/>
          </a:bodyPr>
          <a:lstStyle/>
          <a:p>
            <a:r>
              <a:rPr lang="en-IN" sz="1000" dirty="0"/>
              <a:t>corbisimages.com</a:t>
            </a:r>
          </a:p>
        </p:txBody>
      </p:sp>
    </p:spTree>
    <p:extLst>
      <p:ext uri="{BB962C8B-B14F-4D97-AF65-F5344CB8AC3E}">
        <p14:creationId xmlns:p14="http://schemas.microsoft.com/office/powerpoint/2010/main" val="2533511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FA68-D155-4CA0-9BD7-F307534E1A09}"/>
              </a:ext>
            </a:extLst>
          </p:cNvPr>
          <p:cNvSpPr>
            <a:spLocks noGrp="1"/>
          </p:cNvSpPr>
          <p:nvPr>
            <p:ph type="title"/>
          </p:nvPr>
        </p:nvSpPr>
        <p:spPr/>
        <p:txBody>
          <a:bodyPr/>
          <a:lstStyle/>
          <a:p>
            <a:r>
              <a:rPr lang="el-GR" sz="3200" b="1" dirty="0">
                <a:effectLst>
                  <a:outerShdw blurRad="38100" dist="38100" dir="2700000" algn="tl">
                    <a:srgbClr val="000000">
                      <a:alpha val="43137"/>
                    </a:srgbClr>
                  </a:outerShdw>
                </a:effectLst>
                <a:latin typeface="+mn-lt"/>
              </a:rPr>
              <a:t>Συναρμολόγηση σε συνθήκες αποστείρωσης</a:t>
            </a:r>
            <a:endParaRPr lang="en-US" sz="3200" b="1" dirty="0">
              <a:effectLst>
                <a:outerShdw blurRad="38100" dist="38100" dir="2700000" algn="tl">
                  <a:srgbClr val="000000">
                    <a:alpha val="43137"/>
                  </a:srgbClr>
                </a:outerShdw>
              </a:effectLst>
              <a:latin typeface="+mn-lt"/>
            </a:endParaRPr>
          </a:p>
        </p:txBody>
      </p:sp>
      <p:pic>
        <p:nvPicPr>
          <p:cNvPr id="3" name="Picture 3" descr="D:\My Documents\My Pictures\assemblers1.jpg">
            <a:extLst>
              <a:ext uri="{FF2B5EF4-FFF2-40B4-BE49-F238E27FC236}">
                <a16:creationId xmlns:a16="http://schemas.microsoft.com/office/drawing/2014/main" id="{B71C59C9-75D4-4910-9B71-7B65155F2F08}"/>
              </a:ext>
            </a:extLst>
          </p:cNvPr>
          <p:cNvPicPr>
            <a:picLocks noChangeAspect="1" noChangeArrowheads="1"/>
          </p:cNvPicPr>
          <p:nvPr/>
        </p:nvPicPr>
        <p:blipFill>
          <a:blip r:embed="rId2" cstate="print"/>
          <a:srcRect/>
          <a:stretch>
            <a:fillRect/>
          </a:stretch>
        </p:blipFill>
        <p:spPr bwMode="auto">
          <a:xfrm>
            <a:off x="4796408" y="1847910"/>
            <a:ext cx="3617913" cy="4267200"/>
          </a:xfrm>
          <a:prstGeom prst="rect">
            <a:avLst/>
          </a:prstGeom>
          <a:noFill/>
        </p:spPr>
      </p:pic>
      <p:pic>
        <p:nvPicPr>
          <p:cNvPr id="4" name="Picture 4" descr="D:\My Documents\My Pictures\suture-assembly-sm.jpg">
            <a:extLst>
              <a:ext uri="{FF2B5EF4-FFF2-40B4-BE49-F238E27FC236}">
                <a16:creationId xmlns:a16="http://schemas.microsoft.com/office/drawing/2014/main" id="{3D1E41C8-FD8C-43A8-BA50-C19D65A0FE2C}"/>
              </a:ext>
            </a:extLst>
          </p:cNvPr>
          <p:cNvPicPr>
            <a:picLocks noChangeAspect="1" noChangeArrowheads="1"/>
          </p:cNvPicPr>
          <p:nvPr/>
        </p:nvPicPr>
        <p:blipFill>
          <a:blip r:embed="rId3" cstate="print"/>
          <a:srcRect/>
          <a:stretch>
            <a:fillRect/>
          </a:stretch>
        </p:blipFill>
        <p:spPr bwMode="auto">
          <a:xfrm>
            <a:off x="986408" y="1847910"/>
            <a:ext cx="3551238" cy="4343400"/>
          </a:xfrm>
          <a:prstGeom prst="rect">
            <a:avLst/>
          </a:prstGeom>
          <a:noFill/>
        </p:spPr>
      </p:pic>
      <p:sp>
        <p:nvSpPr>
          <p:cNvPr id="5" name="Ορθογώνιο 1">
            <a:extLst>
              <a:ext uri="{FF2B5EF4-FFF2-40B4-BE49-F238E27FC236}">
                <a16:creationId xmlns:a16="http://schemas.microsoft.com/office/drawing/2014/main" id="{E23BA55C-9AE1-4A79-B886-0BA41C993925}"/>
              </a:ext>
            </a:extLst>
          </p:cNvPr>
          <p:cNvSpPr/>
          <p:nvPr/>
        </p:nvSpPr>
        <p:spPr>
          <a:xfrm>
            <a:off x="4953000" y="6459379"/>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Tree>
    <p:extLst>
      <p:ext uri="{BB962C8B-B14F-4D97-AF65-F5344CB8AC3E}">
        <p14:creationId xmlns:p14="http://schemas.microsoft.com/office/powerpoint/2010/main" val="4266366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Ιστορική αναδρομή</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10230144" cy="3023312"/>
          </a:xfrm>
          <a:prstGeom prst="rect">
            <a:avLst/>
          </a:prstGeom>
        </p:spPr>
        <p:txBody>
          <a:bodyPr spcFirstLastPara="1" wrap="square" lIns="0" tIns="0" rIns="0" bIns="0" anchor="t" anchorCtr="0">
            <a:noAutofit/>
          </a:bodyPr>
          <a:lstStyle/>
          <a:p>
            <a:pPr marL="419100"/>
            <a:r>
              <a:rPr lang="el-GR" sz="2000" dirty="0">
                <a:latin typeface="+mj-lt"/>
              </a:rPr>
              <a:t>Για να απαλειφθούν τέτοιου είδους μολύνσεις, μια νέα βιομηχανία αναπτύχθηκε – η βιομηχανία ιατρικών συσκευών μιας χρήσεως. </a:t>
            </a:r>
          </a:p>
          <a:p>
            <a:pPr marL="419100"/>
            <a:r>
              <a:rPr lang="el-GR" sz="2000" dirty="0">
                <a:latin typeface="+mj-lt"/>
              </a:rPr>
              <a:t>Οι νοσοκομειακές μολύνσεις μειώθηκαν σημαντικά όταν οι διαδικασίες αποστείρωσης έγιναν περισσότερο διαδεδομένες.</a:t>
            </a:r>
          </a:p>
          <a:p>
            <a:pPr marL="419100"/>
            <a:r>
              <a:rPr lang="el-GR" sz="2000" dirty="0">
                <a:latin typeface="+mj-lt"/>
              </a:rPr>
              <a:t>Τα νέα προϊόντα μιας χρήσης δημιουργήθηκαν από ένα νέο είδος πλαστικού χαμηλού κόστους τα οποία παράγονται και συσκευάζονται για να διατηρούνται αποστειρωμένα μέχρι να χρησιμοποιηθούν.</a:t>
            </a:r>
          </a:p>
          <a:p>
            <a:pPr marL="419100"/>
            <a:r>
              <a:rPr lang="el-GR" sz="2000" dirty="0">
                <a:latin typeface="+mj-lt"/>
              </a:rPr>
              <a:t>Πλαστικές συσκευές μιας χρήσης, όπως σύριγγες, συσκευές μετάγγισης, και νοσοκομειακή ένδυση δεν ήταν δυνατόν να αποστειρωθούν με τις παραδοσιακές μεθόδους ξηρής θέρμανσης ή ατμού.</a:t>
            </a:r>
          </a:p>
          <a:p>
            <a:pPr marL="419100"/>
            <a:r>
              <a:rPr lang="el-GR" sz="2000" dirty="0">
                <a:latin typeface="+mj-lt"/>
              </a:rPr>
              <a:t>Νέες μέθοδοι αποστείρωσης σε χαμηλές θερμοκρασίες έπρεπε να αναπτυχθούν για να επιτρέψουν την αποστείρωση των συγκεκριμένων συσκευών.</a:t>
            </a:r>
          </a:p>
          <a:p>
            <a:pPr marL="419100"/>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53</a:t>
            </a:fld>
            <a:endParaRPr/>
          </a:p>
        </p:txBody>
      </p:sp>
    </p:spTree>
    <p:extLst>
      <p:ext uri="{BB962C8B-B14F-4D97-AF65-F5344CB8AC3E}">
        <p14:creationId xmlns:p14="http://schemas.microsoft.com/office/powerpoint/2010/main" val="3465822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Γενικές αρχές αποστείρωσης ιατρικών συσκευών</a:t>
            </a:r>
            <a:endParaRPr dirty="0">
              <a:solidFill>
                <a:schemeClr val="bg1"/>
              </a:solidFill>
              <a:latin typeface="+mj-lt"/>
            </a:endParaRPr>
          </a:p>
        </p:txBody>
      </p:sp>
      <p:sp>
        <p:nvSpPr>
          <p:cNvPr id="202" name="Google Shape;202;p18"/>
          <p:cNvSpPr txBox="1">
            <a:spLocks noGrp="1"/>
          </p:cNvSpPr>
          <p:nvPr>
            <p:ph type="body" idx="1"/>
          </p:nvPr>
        </p:nvSpPr>
        <p:spPr>
          <a:xfrm>
            <a:off x="523728" y="1917344"/>
            <a:ext cx="11144544" cy="3023312"/>
          </a:xfrm>
          <a:prstGeom prst="rect">
            <a:avLst/>
          </a:prstGeom>
        </p:spPr>
        <p:txBody>
          <a:bodyPr spcFirstLastPara="1" wrap="square" lIns="0" tIns="0" rIns="0" bIns="0" anchor="t" anchorCtr="0">
            <a:noAutofit/>
          </a:bodyPr>
          <a:lstStyle/>
          <a:p>
            <a:pPr marL="419100"/>
            <a:r>
              <a:rPr lang="el-GR" sz="2000" dirty="0">
                <a:latin typeface="+mj-lt"/>
              </a:rPr>
              <a:t>Γενικά, οι ιατρικές συσκευές πολλών χρήσεων οι οποίες εισέρχονται σε ιστούς ή στο κυκλοφορικό σύστημα ή μέσω των οποίων διέρχεται αίμα, θα πρέπει να αποστειρώνονται πριν κάθε χρήση.</a:t>
            </a:r>
          </a:p>
          <a:p>
            <a:pPr marL="419100"/>
            <a:r>
              <a:rPr lang="el-GR" sz="2000" dirty="0">
                <a:latin typeface="+mj-lt"/>
              </a:rPr>
              <a:t>Αποστείρωση σημαίνει η χρήση μιας φυσικής ή χημικής διαδικασίας ώστε να καταστραφεί όλη η μικροβιακή ζωή, συμπεριλαμβανομένων των υψηλής ανθεκτικότητας βακτηριακών ενδοσπορίων.</a:t>
            </a:r>
          </a:p>
          <a:p>
            <a:pPr marL="419100"/>
            <a:r>
              <a:rPr lang="el-GR" sz="2000" dirty="0">
                <a:latin typeface="+mj-lt"/>
              </a:rPr>
              <a:t>Οι κύριες μέθοδοι αποστείρωσης είναι: </a:t>
            </a:r>
          </a:p>
          <a:p>
            <a:pPr marL="876300" lvl="1"/>
            <a:r>
              <a:rPr lang="el-GR" sz="2000" dirty="0">
                <a:latin typeface="+mj-lt"/>
              </a:rPr>
              <a:t>α) ξηρή θέρμανση </a:t>
            </a:r>
          </a:p>
          <a:p>
            <a:pPr marL="876300" lvl="1"/>
            <a:r>
              <a:rPr lang="el-GR" sz="2000" dirty="0">
                <a:latin typeface="+mj-lt"/>
              </a:rPr>
              <a:t>β) υγρή θέρμανση/ατμός</a:t>
            </a:r>
          </a:p>
          <a:p>
            <a:pPr marL="876300" lvl="1"/>
            <a:r>
              <a:rPr lang="el-GR" sz="2000" dirty="0">
                <a:latin typeface="+mj-lt"/>
              </a:rPr>
              <a:t> γ) αέριο οξείδιο του αιθυλενίου και </a:t>
            </a:r>
          </a:p>
          <a:p>
            <a:pPr marL="876300" lvl="1"/>
            <a:r>
              <a:rPr lang="el-GR" sz="2000" dirty="0">
                <a:latin typeface="+mj-lt"/>
              </a:rPr>
              <a:t>δ) ακτινοβολία.</a:t>
            </a:r>
          </a:p>
          <a:p>
            <a:pPr marL="419100"/>
            <a:r>
              <a:rPr lang="el-GR" sz="2000" dirty="0">
                <a:latin typeface="+mj-lt"/>
              </a:rPr>
              <a:t>Η απολύμανση  είναι η χημική διαδικασία η οποία εξαφανίζει τυπικά όλους τους γνωστούς παθογόνους μικροοργανισμούς αλλά όχι απαραίτητα όλα τα μικρόβια (π.χ. βακτηριακά ενδοσπόρια).</a:t>
            </a:r>
          </a:p>
          <a:p>
            <a:pPr marL="419100"/>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54</a:t>
            </a:fld>
            <a:endParaRPr/>
          </a:p>
        </p:txBody>
      </p:sp>
    </p:spTree>
    <p:extLst>
      <p:ext uri="{BB962C8B-B14F-4D97-AF65-F5344CB8AC3E}">
        <p14:creationId xmlns:p14="http://schemas.microsoft.com/office/powerpoint/2010/main" val="3196819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Μέθοδοι αποστείρωσης</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Δεν υπάρχει ιδανική μέθοδος αποστείρωσης αλλά γενικά:</a:t>
            </a:r>
          </a:p>
          <a:p>
            <a:pPr marL="876300" lvl="1"/>
            <a:endParaRPr lang="el-GR" sz="2000" dirty="0">
              <a:latin typeface="+mj-lt"/>
            </a:endParaRPr>
          </a:p>
          <a:p>
            <a:pPr marL="876300" lvl="1"/>
            <a:r>
              <a:rPr lang="el-GR" sz="2000" dirty="0">
                <a:latin typeface="+mj-lt"/>
              </a:rPr>
              <a:t>Για υγρά προϊόντα, όπου είναι δυνατόν, χρησιμοποιούμε μία από τις παραλλαγές της αποστείρωσης με ατμό. </a:t>
            </a:r>
          </a:p>
          <a:p>
            <a:pPr marL="876300" lvl="1"/>
            <a:endParaRPr lang="el-GR" sz="2000" dirty="0">
              <a:latin typeface="+mj-lt"/>
            </a:endParaRPr>
          </a:p>
          <a:p>
            <a:pPr marL="876300" lvl="1"/>
            <a:r>
              <a:rPr lang="el-GR" sz="2000" dirty="0">
                <a:latin typeface="+mj-lt"/>
              </a:rPr>
              <a:t>Για μη – υγρά προϊόντα προτιμούνται ατμός, ξηρή θέρμανση και ακτινοβολία. Οι παραπάνω διαδικασίες είναι σχετικά απλές  και δεν αφήνουν τοξικά κατάλοιπα στο προϊόν</a:t>
            </a: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55</a:t>
            </a:fld>
            <a:endParaRPr/>
          </a:p>
        </p:txBody>
      </p:sp>
    </p:spTree>
    <p:extLst>
      <p:ext uri="{BB962C8B-B14F-4D97-AF65-F5344CB8AC3E}">
        <p14:creationId xmlns:p14="http://schemas.microsoft.com/office/powerpoint/2010/main" val="1650788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Ξηρή θέρμανση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10001544" cy="3023312"/>
          </a:xfrm>
          <a:prstGeom prst="rect">
            <a:avLst/>
          </a:prstGeom>
        </p:spPr>
        <p:txBody>
          <a:bodyPr spcFirstLastPara="1" wrap="square" lIns="0" tIns="0" rIns="0" bIns="0" anchor="t" anchorCtr="0">
            <a:noAutofit/>
          </a:bodyPr>
          <a:lstStyle/>
          <a:p>
            <a:pPr marL="419100"/>
            <a:r>
              <a:rPr lang="el-GR" sz="2000" dirty="0">
                <a:latin typeface="+mj-lt"/>
              </a:rPr>
              <a:t>Θερμοκρασία: 140-170°C</a:t>
            </a:r>
          </a:p>
          <a:p>
            <a:pPr marL="419100"/>
            <a:r>
              <a:rPr lang="el-GR" sz="2000" dirty="0">
                <a:latin typeface="+mj-lt"/>
              </a:rPr>
              <a:t>Χρόνος έκθεσης: 60-180 λεπτά</a:t>
            </a:r>
          </a:p>
          <a:p>
            <a:pPr marL="419100"/>
            <a:r>
              <a:rPr lang="el-GR" sz="2000" dirty="0">
                <a:latin typeface="+mj-lt"/>
              </a:rPr>
              <a:t>Η αποστείρωση ξηρής θέρμανσης είναι σχετικά απλή διαδικασία η οποία περιλαμβάνει έκθεση του προϊόντος σε θερμό αέρα σε θάλαμο κατάλληλου μεγέθους. </a:t>
            </a:r>
          </a:p>
          <a:p>
            <a:pPr marL="419100"/>
            <a:r>
              <a:rPr lang="el-GR" sz="2000" dirty="0">
                <a:latin typeface="+mj-lt"/>
              </a:rPr>
              <a:t>Για να διασφαλίσουμε την ομοιομορφία της θερμοκρασίας μέσα στο θάλαμο, ο αέρας κυκλοφορεί μέσω ενός ανεμιστήρα.</a:t>
            </a:r>
          </a:p>
          <a:p>
            <a:pPr marL="419100"/>
            <a:r>
              <a:rPr lang="el-GR" sz="2000" dirty="0">
                <a:latin typeface="+mj-lt"/>
              </a:rPr>
              <a:t>Όταν αποστειρώνουμε φιαλίδια γυαλιού ή αμπούλες, χρησιμοποιείται ειδικός εξοπλισμός με συγκεκριμένα συστήματα ελέγχου για να διασφαλιστεί ότι το υλικό υπόκειται σε κατάλληλες συνθήκες κατά τη διάρκεια της αποστείρωσης</a:t>
            </a: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56</a:t>
            </a:fld>
            <a:endParaRPr/>
          </a:p>
        </p:txBody>
      </p:sp>
    </p:spTree>
    <p:extLst>
      <p:ext uri="{BB962C8B-B14F-4D97-AF65-F5344CB8AC3E}">
        <p14:creationId xmlns:p14="http://schemas.microsoft.com/office/powerpoint/2010/main" val="3522469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Ξηρή θέρμανση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172744" cy="3023312"/>
          </a:xfrm>
          <a:prstGeom prst="rect">
            <a:avLst/>
          </a:prstGeom>
        </p:spPr>
        <p:txBody>
          <a:bodyPr spcFirstLastPara="1" wrap="square" lIns="0" tIns="0" rIns="0" bIns="0" anchor="t" anchorCtr="0">
            <a:noAutofit/>
          </a:bodyPr>
          <a:lstStyle/>
          <a:p>
            <a:pPr marL="419100"/>
            <a:r>
              <a:rPr lang="el-GR" sz="2000" dirty="0">
                <a:latin typeface="+mj-lt"/>
              </a:rPr>
              <a:t>Τυπικά προϊόντα τα οποία αποστειρώνονται με ξηρή θέρμανση εκτός από γυάλινα φιαλίδια και αμπούλες είναι φαρμακευτικές σκόνες και έλαια τα οποία δεν είναι θερμο-ευαίσθητα και είναι ευαίσθητα  στην υγρασία ή στην υγρή θέρμανση.</a:t>
            </a:r>
          </a:p>
          <a:p>
            <a:pPr marL="419100"/>
            <a:r>
              <a:rPr lang="el-GR" sz="2000" dirty="0">
                <a:latin typeface="+mj-lt"/>
              </a:rPr>
              <a:t>Τα κυριότερα πλεονεκτήματα της αποστείρωσης με ξηρή θέρμανση είναι η ευκολία, η διεισδυτικότητα και η έλλειψη τοξικών υπολειμμάτων.</a:t>
            </a:r>
          </a:p>
          <a:p>
            <a:pPr marL="419100"/>
            <a:r>
              <a:rPr lang="el-GR" sz="2000" dirty="0">
                <a:latin typeface="+mj-lt"/>
              </a:rPr>
              <a:t>Τα μειονεκτήματα είναι ο σχετικά αργός χρόνος επεξεργασίας και η υψηλή θερμοκρασία που περιορίζει τους τύπους των προϊόντων και τα υλικά συσκευασίας που είναι συμβατά με την τεχνική αυτή.</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57</a:t>
            </a:fld>
            <a:endParaRPr/>
          </a:p>
        </p:txBody>
      </p:sp>
      <p:pic>
        <p:nvPicPr>
          <p:cNvPr id="5" name="Picture 2">
            <a:extLst>
              <a:ext uri="{FF2B5EF4-FFF2-40B4-BE49-F238E27FC236}">
                <a16:creationId xmlns:a16="http://schemas.microsoft.com/office/drawing/2014/main" id="{82CEA2D1-7460-4248-A04E-8614E1F125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400" y="2696177"/>
            <a:ext cx="2861512" cy="205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213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Ατμός υπό πίεση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5962944" cy="3023312"/>
          </a:xfrm>
          <a:prstGeom prst="rect">
            <a:avLst/>
          </a:prstGeom>
        </p:spPr>
        <p:txBody>
          <a:bodyPr spcFirstLastPara="1" wrap="square" lIns="0" tIns="0" rIns="0" bIns="0" anchor="t" anchorCtr="0">
            <a:noAutofit/>
          </a:bodyPr>
          <a:lstStyle/>
          <a:p>
            <a:pPr marL="419100"/>
            <a:r>
              <a:rPr lang="el-GR" sz="2000" dirty="0">
                <a:latin typeface="+mj-lt"/>
              </a:rPr>
              <a:t>Η αποστείρωση υπό πίεση είναι επίσης μια σχετικά απλή διαδικασία η οποία περιλαμβάνει έκθεση του προϊόντος σε ατμό στην επιθυμητή θερμοκρασία και πίεση.</a:t>
            </a:r>
          </a:p>
          <a:p>
            <a:pPr marL="419100"/>
            <a:r>
              <a:rPr lang="el-GR" sz="2000" dirty="0">
                <a:latin typeface="+mj-lt"/>
              </a:rPr>
              <a:t>Η διαδικασία συνήθως διεκπεραιώνεται σε ένα δοχείο πίεσης σχεδιασμένο να αντέχει σε συνθήκες υψηλής θερμοκρασίας και πίεσης.</a:t>
            </a:r>
          </a:p>
          <a:p>
            <a:pPr marL="419100"/>
            <a:r>
              <a:rPr lang="el-GR" sz="2000" dirty="0">
                <a:latin typeface="+mj-lt"/>
              </a:rPr>
              <a:t>Για να έχουμε ομοιόμορφη κατανομή θερμοκρασίας, είναι σημαντικό να αφαιρούμε αέρα από το θάλαμο αποστείρωσης.</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58</a:t>
            </a:fld>
            <a:endParaRPr/>
          </a:p>
        </p:txBody>
      </p:sp>
      <p:pic>
        <p:nvPicPr>
          <p:cNvPr id="5" name="Picture 2">
            <a:extLst>
              <a:ext uri="{FF2B5EF4-FFF2-40B4-BE49-F238E27FC236}">
                <a16:creationId xmlns:a16="http://schemas.microsoft.com/office/drawing/2014/main" id="{E8A26225-8C40-4E22-9AE4-A1175BB88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341456"/>
            <a:ext cx="4556913" cy="289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963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Ατμός υπό πίεση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10230144" cy="3023312"/>
          </a:xfrm>
          <a:prstGeom prst="rect">
            <a:avLst/>
          </a:prstGeom>
        </p:spPr>
        <p:txBody>
          <a:bodyPr spcFirstLastPara="1" wrap="square" lIns="0" tIns="0" rIns="0" bIns="0" anchor="t" anchorCtr="0">
            <a:noAutofit/>
          </a:bodyPr>
          <a:lstStyle/>
          <a:p>
            <a:pPr marL="419100"/>
            <a:r>
              <a:rPr lang="el-GR" sz="2000" dirty="0">
                <a:latin typeface="+mj-lt"/>
              </a:rPr>
              <a:t>Τα κυριότερα πλεονεκτήματα της αποστείρωσης μέσω ατμού είναι η απλότητα, ο μικρός χρόνος της διαδικασίας, και η έλλειψη τοξικών υπολειμμάτων.</a:t>
            </a:r>
          </a:p>
          <a:p>
            <a:pPr marL="419100"/>
            <a:r>
              <a:rPr lang="el-GR" sz="2000" dirty="0">
                <a:latin typeface="+mj-lt"/>
              </a:rPr>
              <a:t>Το κυριότερο μειονέκτημα είναι η σχετικά υψηλή θερμοκρασία (χαμηλότερη πάντως από τη θερμοκρασία ξηρής θέρμανσης) πράγμα το οποίο κάνει την τεχνική ακατάλληλη για πολλές πλαστικές συσκευές και για προϊόντα που είναι ευαίσθητα ή αδιαπέραστα στην υγρασία.</a:t>
            </a:r>
          </a:p>
          <a:p>
            <a:pPr marL="419100"/>
            <a:r>
              <a:rPr lang="el-GR" sz="2000" dirty="0">
                <a:latin typeface="+mj-lt"/>
              </a:rPr>
              <a:t>Τα προϊόντα τα οποία αποστειρώνονται με ατμό υπό πίεση συμπεριλαμβάνουν χειρουργικούς επιδέσμους, ενέσιμο νερό, φακούς επαφής και λοιπά.</a:t>
            </a:r>
          </a:p>
          <a:p>
            <a:pPr marL="419100"/>
            <a:r>
              <a:rPr lang="el-GR" sz="2000" dirty="0">
                <a:latin typeface="+mj-lt"/>
              </a:rPr>
              <a:t>Για να είναι ένα προϊόν συμβατό με την αποστείρωση, πρέπει:</a:t>
            </a:r>
          </a:p>
          <a:p>
            <a:pPr marL="876300" lvl="1"/>
            <a:r>
              <a:rPr lang="el-GR" sz="2000" dirty="0">
                <a:latin typeface="+mj-lt"/>
              </a:rPr>
              <a:t>α) να είναι σταθερό σε σχέση με τη θερμοκρασία και την υγρασία, </a:t>
            </a:r>
          </a:p>
          <a:p>
            <a:pPr marL="876300" lvl="1"/>
            <a:r>
              <a:rPr lang="el-GR" sz="2000" dirty="0">
                <a:latin typeface="+mj-lt"/>
              </a:rPr>
              <a:t>β) το σύνολο προϊόν/συσκευασία να διαπερνάται από ατμό. </a:t>
            </a:r>
          </a:p>
          <a:p>
            <a:pPr marL="419100"/>
            <a:endParaRPr lang="el-GR" sz="2000" dirty="0">
              <a:latin typeface="+mj-lt"/>
            </a:endParaRP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59</a:t>
            </a:fld>
            <a:endParaRPr/>
          </a:p>
        </p:txBody>
      </p:sp>
    </p:spTree>
    <p:extLst>
      <p:ext uri="{BB962C8B-B14F-4D97-AF65-F5344CB8AC3E}">
        <p14:creationId xmlns:p14="http://schemas.microsoft.com/office/powerpoint/2010/main" val="418251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67608" y="404665"/>
            <a:ext cx="6984776" cy="5542111"/>
            <a:chOff x="539750" y="584200"/>
            <a:chExt cx="6848475" cy="5362575"/>
          </a:xfrm>
        </p:grpSpPr>
        <p:pic>
          <p:nvPicPr>
            <p:cNvPr id="7" name="Picture 2" descr="pdmsrx"/>
            <p:cNvPicPr>
              <a:picLocks noChangeAspect="1" noChangeArrowheads="1"/>
            </p:cNvPicPr>
            <p:nvPr/>
          </p:nvPicPr>
          <p:blipFill>
            <a:blip r:embed="rId2" cstate="print"/>
            <a:srcRect/>
            <a:stretch>
              <a:fillRect/>
            </a:stretch>
          </p:blipFill>
          <p:spPr bwMode="auto">
            <a:xfrm>
              <a:off x="539750" y="584200"/>
              <a:ext cx="6848475" cy="5362575"/>
            </a:xfrm>
            <a:prstGeom prst="rect">
              <a:avLst/>
            </a:prstGeom>
            <a:noFill/>
          </p:spPr>
        </p:pic>
        <p:sp>
          <p:nvSpPr>
            <p:cNvPr id="8" name="Oval 3"/>
            <p:cNvSpPr>
              <a:spLocks noChangeArrowheads="1"/>
            </p:cNvSpPr>
            <p:nvPr/>
          </p:nvSpPr>
          <p:spPr bwMode="auto">
            <a:xfrm>
              <a:off x="5715000" y="3124200"/>
              <a:ext cx="609600" cy="838200"/>
            </a:xfrm>
            <a:prstGeom prst="ellipse">
              <a:avLst/>
            </a:prstGeom>
            <a:noFill/>
            <a:ln w="9525">
              <a:solidFill>
                <a:srgbClr val="FF0000"/>
              </a:solidFill>
              <a:round/>
              <a:headEnd/>
              <a:tailEnd/>
            </a:ln>
            <a:effectLst/>
          </p:spPr>
          <p:txBody>
            <a:bodyPr wrap="none" anchor="ctr"/>
            <a:lstStyle/>
            <a:p>
              <a:endParaRPr lang="el-GR"/>
            </a:p>
          </p:txBody>
        </p:sp>
        <p:sp>
          <p:nvSpPr>
            <p:cNvPr id="9" name="Oval 4"/>
            <p:cNvSpPr>
              <a:spLocks noChangeArrowheads="1"/>
            </p:cNvSpPr>
            <p:nvPr/>
          </p:nvSpPr>
          <p:spPr bwMode="auto">
            <a:xfrm>
              <a:off x="5638800" y="4648200"/>
              <a:ext cx="609600" cy="838200"/>
            </a:xfrm>
            <a:prstGeom prst="ellipse">
              <a:avLst/>
            </a:prstGeom>
            <a:noFill/>
            <a:ln w="9525">
              <a:solidFill>
                <a:srgbClr val="FF0000"/>
              </a:solidFill>
              <a:round/>
              <a:headEnd/>
              <a:tailEnd/>
            </a:ln>
            <a:effectLst/>
          </p:spPr>
          <p:txBody>
            <a:bodyPr wrap="none" anchor="ctr"/>
            <a:lstStyle/>
            <a:p>
              <a:endParaRPr lang="el-GR"/>
            </a:p>
          </p:txBody>
        </p:sp>
      </p:grpSp>
      <p:sp>
        <p:nvSpPr>
          <p:cNvPr id="2" name="Ορθογώνιο 1"/>
          <p:cNvSpPr/>
          <p:nvPr/>
        </p:nvSpPr>
        <p:spPr>
          <a:xfrm>
            <a:off x="6096000" y="6211670"/>
            <a:ext cx="4572000" cy="246221"/>
          </a:xfrm>
          <a:prstGeom prst="rect">
            <a:avLst/>
          </a:prstGeom>
        </p:spPr>
        <p:txBody>
          <a:bodyPr>
            <a:spAutoFit/>
          </a:bodyPr>
          <a:lstStyle/>
          <a:p>
            <a:pPr>
              <a:defRPr/>
            </a:pPr>
            <a:r>
              <a:rPr lang="en-US" sz="1000" dirty="0" err="1"/>
              <a:t>Patric</a:t>
            </a:r>
            <a:r>
              <a:rPr lang="en-US" sz="1000" dirty="0"/>
              <a:t> </a:t>
            </a:r>
            <a:r>
              <a:rPr lang="en-US" sz="1000" dirty="0" err="1"/>
              <a:t>Tresco</a:t>
            </a:r>
            <a:r>
              <a:rPr lang="en-US" sz="1000" dirty="0"/>
              <a:t>,  Biomaterials course,  University of Utah</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Αποστείρωση με ατμό: κλίβανος </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5810544" cy="3023312"/>
          </a:xfrm>
          <a:prstGeom prst="rect">
            <a:avLst/>
          </a:prstGeom>
        </p:spPr>
        <p:txBody>
          <a:bodyPr spcFirstLastPara="1" wrap="square" lIns="0" tIns="0" rIns="0" bIns="0" anchor="t" anchorCtr="0">
            <a:noAutofit/>
          </a:bodyPr>
          <a:lstStyle/>
          <a:p>
            <a:pPr marL="419100"/>
            <a:r>
              <a:rPr lang="el-GR" sz="2000" dirty="0">
                <a:latin typeface="+mj-lt"/>
              </a:rPr>
              <a:t>Ένας κλίβανος είναι ένα μηχάνημα που αποστειρώνει μέσω θέρμανσης και πίεσης.</a:t>
            </a:r>
          </a:p>
          <a:p>
            <a:pPr marL="419100"/>
            <a:r>
              <a:rPr lang="el-GR" sz="2000" dirty="0">
                <a:latin typeface="+mj-lt"/>
              </a:rPr>
              <a:t>Η αποστείρωση επιτυγχάνεται από την υψηλή θερμοκρασία του ατμού.</a:t>
            </a:r>
          </a:p>
          <a:p>
            <a:pPr marL="419100"/>
            <a:r>
              <a:rPr lang="el-GR" sz="2000" dirty="0">
                <a:latin typeface="+mj-lt"/>
              </a:rPr>
              <a:t>Η υψηλή πίεση επίσης διασφαλίζει την διαπότιση κλειστών χειρουργικών συσκευών με ατμό. </a:t>
            </a:r>
          </a:p>
          <a:p>
            <a:pPr marL="419100"/>
            <a:r>
              <a:rPr lang="el-GR" sz="2000" dirty="0">
                <a:latin typeface="+mj-lt"/>
              </a:rPr>
              <a:t>Ιδανικός τρόπος για μεταλλικά όργανα.</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60</a:t>
            </a:fld>
            <a:endParaRPr/>
          </a:p>
        </p:txBody>
      </p:sp>
      <p:pic>
        <p:nvPicPr>
          <p:cNvPr id="5" name="Picture 2">
            <a:extLst>
              <a:ext uri="{FF2B5EF4-FFF2-40B4-BE49-F238E27FC236}">
                <a16:creationId xmlns:a16="http://schemas.microsoft.com/office/drawing/2014/main" id="{308BC6CD-D58F-4500-9201-54AA76ED9B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057400"/>
            <a:ext cx="396044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590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Προετοιμασία για αποστείρωση</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5962944" cy="3023312"/>
          </a:xfrm>
          <a:prstGeom prst="rect">
            <a:avLst/>
          </a:prstGeom>
        </p:spPr>
        <p:txBody>
          <a:bodyPr spcFirstLastPara="1" wrap="square" lIns="0" tIns="0" rIns="0" bIns="0" anchor="t" anchorCtr="0">
            <a:noAutofit/>
          </a:bodyPr>
          <a:lstStyle/>
          <a:p>
            <a:pPr marL="419100"/>
            <a:r>
              <a:rPr lang="el-GR" sz="2000" dirty="0">
                <a:latin typeface="+mj-lt"/>
              </a:rPr>
              <a:t>Όλα τα όργανα πρέπει να είναι διπλά τυλιγμένα σε ύφασμα ή σε ειδικό χαρτί ή ειδικό μεταλλικό κουτί εξοπλισμένο με φίλτρο πριν την αποστείρωση.</a:t>
            </a:r>
          </a:p>
          <a:p>
            <a:pPr marL="419100"/>
            <a:r>
              <a:rPr lang="el-GR" sz="2000" dirty="0">
                <a:latin typeface="+mj-lt"/>
              </a:rPr>
              <a:t>Οι άσπρες ρίγες στην ταινία γίνονται μαύρες όταν οι συνθήκες γίνονται κατάλληλες (θερμοκρασία).</a:t>
            </a:r>
          </a:p>
          <a:p>
            <a:pPr marL="419100"/>
            <a:r>
              <a:rPr lang="el-GR" sz="2000" dirty="0">
                <a:latin typeface="+mj-lt"/>
              </a:rPr>
              <a:t>Οι δείκτες πρέπει να βρίσκονται τόσο εσωτερικά  όσο και εξωτερικά στη συσκευασία του προϊόντος.</a:t>
            </a:r>
          </a:p>
          <a:p>
            <a:pPr marL="419100"/>
            <a:r>
              <a:rPr lang="el-GR" sz="2000" dirty="0">
                <a:latin typeface="+mj-lt"/>
              </a:rPr>
              <a:t>Οι ημερομηνίες λήξεως πρέπει να αναγράφονται σε όλες τις συσκευασίες.</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61</a:t>
            </a:fld>
            <a:endParaRPr/>
          </a:p>
        </p:txBody>
      </p:sp>
      <p:pic>
        <p:nvPicPr>
          <p:cNvPr id="5" name="Picture 2">
            <a:extLst>
              <a:ext uri="{FF2B5EF4-FFF2-40B4-BE49-F238E27FC236}">
                <a16:creationId xmlns:a16="http://schemas.microsoft.com/office/drawing/2014/main" id="{377F753B-C026-481E-8099-169FE1B0B6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469611"/>
            <a:ext cx="4032448" cy="264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620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a:effectLst>
                  <a:outerShdw blurRad="38100" dist="38100" dir="2700000" algn="tl">
                    <a:srgbClr val="000000">
                      <a:alpha val="43137"/>
                    </a:srgbClr>
                  </a:outerShdw>
                </a:effectLst>
                <a:latin typeface="+mn-lt"/>
              </a:rPr>
              <a:t>Αποστείρωση οξειδίου του αιθυλενίου: αέριο ETO</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7029744" cy="3023312"/>
          </a:xfrm>
          <a:prstGeom prst="rect">
            <a:avLst/>
          </a:prstGeom>
        </p:spPr>
        <p:txBody>
          <a:bodyPr spcFirstLastPara="1" wrap="square" lIns="0" tIns="0" rIns="0" bIns="0" anchor="t" anchorCtr="0">
            <a:noAutofit/>
          </a:bodyPr>
          <a:lstStyle/>
          <a:p>
            <a:pPr marL="419100"/>
            <a:r>
              <a:rPr lang="el-GR" sz="2000" dirty="0">
                <a:latin typeface="+mj-lt"/>
              </a:rPr>
              <a:t> Άχρωμο αέριο, πολύ τοξικό και εύφλεκτο.</a:t>
            </a:r>
          </a:p>
          <a:p>
            <a:pPr marL="419100"/>
            <a:r>
              <a:rPr lang="el-GR" sz="2000" dirty="0">
                <a:latin typeface="+mj-lt"/>
              </a:rPr>
              <a:t>Απαιτεί ειδικό εξοπλισμό.</a:t>
            </a:r>
          </a:p>
          <a:p>
            <a:pPr marL="419100"/>
            <a:r>
              <a:rPr lang="el-GR" sz="2000" dirty="0">
                <a:latin typeface="+mj-lt"/>
              </a:rPr>
              <a:t>Μέθοδος αποστείρωσης χαμηλής θερμοκρασίας, καλή επιλογή για όργανα ευαίσθητα στη θερμότητα: πλαστικά, φακοί.</a:t>
            </a:r>
          </a:p>
          <a:p>
            <a:pPr marL="419100"/>
            <a:r>
              <a:rPr lang="el-GR" sz="2000" dirty="0">
                <a:latin typeface="+mj-lt"/>
              </a:rPr>
              <a:t>Τα όργανα πρέπει να αερίζονται καλά μετά την αποστείρωση.</a:t>
            </a:r>
          </a:p>
          <a:p>
            <a:pPr marL="419100"/>
            <a:r>
              <a:rPr lang="el-GR" sz="2000" dirty="0">
                <a:latin typeface="+mj-lt"/>
              </a:rPr>
              <a:t>Τα υλικά/όργανα πρέπει να είναι ξηρά.</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62</a:t>
            </a:fld>
            <a:endParaRPr/>
          </a:p>
        </p:txBody>
      </p:sp>
      <p:pic>
        <p:nvPicPr>
          <p:cNvPr id="5" name="Picture 2">
            <a:extLst>
              <a:ext uri="{FF2B5EF4-FFF2-40B4-BE49-F238E27FC236}">
                <a16:creationId xmlns:a16="http://schemas.microsoft.com/office/drawing/2014/main" id="{62977B56-7043-4ABD-995F-6C9F2BB3B9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375662"/>
            <a:ext cx="3968681" cy="28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640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Οξείδιο του αιθυλενίου</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Ξηρά προϊόντα, συσκευασμένα σε πακέτα διαπερατά από αέρα, μη συμβατά με θερμότητα ή υγρασία ή αποστείρωση μέσω ατμού, και μη συμβατά με αποστείρωση με ακτινοβολία, αποστειρώνονται με αέριο ETO.</a:t>
            </a:r>
          </a:p>
          <a:p>
            <a:pPr marL="419100"/>
            <a:r>
              <a:rPr lang="el-GR" sz="2000" dirty="0">
                <a:latin typeface="+mj-lt"/>
              </a:rPr>
              <a:t>Επειδή η τεχνική είναι τοξική και ίσως καρκινογόνα η χρήση του ETO βρίσκεται κάτω από αυστηρή επιτήρηση.</a:t>
            </a:r>
          </a:p>
          <a:p>
            <a:pPr marL="419100"/>
            <a:r>
              <a:rPr lang="el-GR" sz="2000" dirty="0">
                <a:latin typeface="+mj-lt"/>
              </a:rPr>
              <a:t>Το ETO είναι εύφλεκτο και εκρηκτικό, επομένως χρησιμοποιούνται ειδικός εξοπλισμός και ειδικές εγκαταστάσεις.</a:t>
            </a:r>
          </a:p>
          <a:p>
            <a:pPr marL="419100"/>
            <a:r>
              <a:rPr lang="el-GR" sz="2000" dirty="0">
                <a:latin typeface="+mj-lt"/>
              </a:rPr>
              <a:t>Το ΕΤΟ μπορεί να χρησιμοποιηθεί αδιάλυτο σε καθαρή μορφή ή μαζί με άζωτο, σαν διάλυμα.</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63</a:t>
            </a:fld>
            <a:endParaRPr/>
          </a:p>
        </p:txBody>
      </p:sp>
    </p:spTree>
    <p:extLst>
      <p:ext uri="{BB962C8B-B14F-4D97-AF65-F5344CB8AC3E}">
        <p14:creationId xmlns:p14="http://schemas.microsoft.com/office/powerpoint/2010/main" val="1831874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Οξείδιο του αιθυλενίου</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Τα κυριότερα πλεονεκτήματα αυτού του είδους της αποστείρωσης είναι η χαμηλή θερμοκρασία της διαδικασίας και η ευρεία γκάμα συμβατών υλικών.</a:t>
            </a:r>
          </a:p>
          <a:p>
            <a:pPr marL="419100"/>
            <a:r>
              <a:rPr lang="el-GR" sz="2000" dirty="0">
                <a:latin typeface="+mj-lt"/>
              </a:rPr>
              <a:t>Τα μειονεκτήματα της τεχνικής έχουν να κάνουν με την τοξικότητα του αερίου. Είναι χρήσιμο σαν μέσο αποστείρωσης επιφανειών.</a:t>
            </a:r>
          </a:p>
          <a:p>
            <a:pPr marL="419100"/>
            <a:r>
              <a:rPr lang="el-GR" sz="2000" dirty="0">
                <a:latin typeface="+mj-lt"/>
              </a:rPr>
              <a:t>Το αυξημένο κόστος του αερίου και τα λοιπά περιβαλλοντικά και κατασκευαστικά κόστη απαιτούνται για να διασφαλίσουμε χαμηλά ποσοστά καταλοίπων και χαμηλή έκθεση προσωπικού (δυσπρόσιτο το κόστος της αποστείρωσης με ETO).</a:t>
            </a:r>
          </a:p>
          <a:p>
            <a:pPr marL="419100"/>
            <a:r>
              <a:rPr lang="el-GR" sz="2000" dirty="0">
                <a:latin typeface="+mj-lt"/>
              </a:rPr>
              <a:t>Το ΕΤΟ χρησιμοποιείται για μια ευρεία γκάμα προϊόντων συμπεριλαμβανομένων συσκευών οξυγόνου, καθετήρων, σωλήνων τραχειοτομής, μηχανικών βαλβίδων καρδιάς, ραφών, επιδέσμων, συστημάτων σωλήνων και λοιπά.</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64</a:t>
            </a:fld>
            <a:endParaRPr/>
          </a:p>
        </p:txBody>
      </p:sp>
    </p:spTree>
    <p:extLst>
      <p:ext uri="{BB962C8B-B14F-4D97-AF65-F5344CB8AC3E}">
        <p14:creationId xmlns:p14="http://schemas.microsoft.com/office/powerpoint/2010/main" val="885840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Μολύνσεις σχετικές με εμφυτεύματα</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Τα οφέλη των εμφυτευμένων συσκευών συχνά περιορίζονται από πιθανές μολύνσεις που είναι σχετικές με τη συσκευή ακόμη και όταν χρησιμοποιούνται οι καλύτερες ασηπτικές τεχνικές.</a:t>
            </a:r>
          </a:p>
          <a:p>
            <a:pPr marL="419100"/>
            <a:r>
              <a:rPr lang="el-GR" sz="2000" dirty="0">
                <a:latin typeface="+mj-lt"/>
              </a:rPr>
              <a:t>Κάθε χρόνο, περίπου 2 εκατομμύρια ασθενείς σε νοσοκομεία στις ΗΠΑ αναπτύσσουν σχετικές μολύνσεις με κόστος περίπου 11 δισ $.</a:t>
            </a:r>
          </a:p>
          <a:p>
            <a:pPr marL="419100"/>
            <a:r>
              <a:rPr lang="el-GR" sz="2000" dirty="0">
                <a:latin typeface="+mj-lt"/>
              </a:rPr>
              <a:t>Περίπου 64.000 ετήσιοι θάνατοι στις ΗΠΑ έχουν σαν αιτία μολύνσεις σχετικές με συσκευές.</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65</a:t>
            </a:fld>
            <a:endParaRPr/>
          </a:p>
        </p:txBody>
      </p:sp>
    </p:spTree>
    <p:extLst>
      <p:ext uri="{BB962C8B-B14F-4D97-AF65-F5344CB8AC3E}">
        <p14:creationId xmlns:p14="http://schemas.microsoft.com/office/powerpoint/2010/main" val="1153301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Ακτινοβολία (Co-60, Cs-137, επιταχυνόμενα ηλεκτρόνια)</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9696744" cy="3023312"/>
          </a:xfrm>
          <a:prstGeom prst="rect">
            <a:avLst/>
          </a:prstGeom>
        </p:spPr>
        <p:txBody>
          <a:bodyPr spcFirstLastPara="1" wrap="square" lIns="0" tIns="0" rIns="0" bIns="0" anchor="t" anchorCtr="0">
            <a:noAutofit/>
          </a:bodyPr>
          <a:lstStyle/>
          <a:p>
            <a:pPr marL="419100"/>
            <a:r>
              <a:rPr lang="el-GR" sz="2000" dirty="0">
                <a:latin typeface="+mj-lt"/>
              </a:rPr>
              <a:t>Δόση: 1.5-3.5 Mrad.</a:t>
            </a:r>
          </a:p>
          <a:p>
            <a:pPr marL="419100"/>
            <a:r>
              <a:rPr lang="el-GR" sz="2000" dirty="0">
                <a:latin typeface="+mj-lt"/>
              </a:rPr>
              <a:t>Αποστείρωση ακτινοβολίας, είτε με ακτίνες Γ από Co-60 ή Cs-137, ραδιοϊσότοπα, ή επιταχυνόμενα ηλεκτρόνια, προσφέρουν ένα απλό εναλλακτικό τρόπο αποστείρωσης για προϊόντα ευαίσθητα στην υγρασία και για ξηρά προϊόντα.</a:t>
            </a:r>
          </a:p>
          <a:p>
            <a:pPr marL="419100"/>
            <a:r>
              <a:rPr lang="el-GR" sz="2000" dirty="0">
                <a:latin typeface="+mj-lt"/>
              </a:rPr>
              <a:t>Η απενεργοποίηση των μικροοργανισμών επιτυγχάνεται είτε μέσω απευθείας ιονισμού σημαντικών μορίων των κυττάρων (DNA, βασικά ένζυμα κλπ) ή εμμέσως μέσω αντίδρασης των ελευθέρων μορίων που παράγονται στο κυτταρόπλασμα.</a:t>
            </a:r>
          </a:p>
          <a:p>
            <a:pPr marL="419100"/>
            <a:r>
              <a:rPr lang="el-GR" sz="2000" dirty="0">
                <a:latin typeface="+mj-lt"/>
              </a:rPr>
              <a:t>Επίσης εφαρμόζεται σε έναν μικρό όγκο υγρών προϊόντων που είναι συμβατά με τη ραδιενέργεια.</a:t>
            </a:r>
          </a:p>
          <a:p>
            <a:pPr marL="419100"/>
            <a:r>
              <a:rPr lang="el-GR" sz="2000" dirty="0">
                <a:latin typeface="+mj-lt"/>
              </a:rPr>
              <a:t>Τα προϊόντα που θα αποστειρωθούν εκτίθενται σε ακτίνες Γ από μια πηγή a Co-60 ή Cs-137 ή από επιταχυνόμενα μέσω μηχανής ηλεκτρόνια μέχρι να ληφθεί η επιθυμητή δόση.</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66</a:t>
            </a:fld>
            <a:endParaRPr/>
          </a:p>
        </p:txBody>
      </p:sp>
    </p:spTree>
    <p:extLst>
      <p:ext uri="{BB962C8B-B14F-4D97-AF65-F5344CB8AC3E}">
        <p14:creationId xmlns:p14="http://schemas.microsoft.com/office/powerpoint/2010/main" val="325395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Ραδιενέργεια</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Η ακτινοβολία Γ είναι ένα διεισδυτικό μέσο αποστείρωσης</a:t>
            </a:r>
          </a:p>
          <a:p>
            <a:pPr marL="419100"/>
            <a:r>
              <a:rPr lang="el-GR" sz="2000" dirty="0">
                <a:latin typeface="+mj-lt"/>
              </a:rPr>
              <a:t>Καμία περιοχή της συσκευής ή του δοχείου δεν μένει χωρίς αποστείρωση. </a:t>
            </a:r>
          </a:p>
          <a:p>
            <a:pPr marL="419100"/>
            <a:r>
              <a:rPr lang="el-GR" sz="2000" dirty="0">
                <a:latin typeface="+mj-lt"/>
              </a:rPr>
              <a:t>Δεν υπάρχει λόγος για εξειδικευμένη συσκευασία</a:t>
            </a:r>
          </a:p>
          <a:p>
            <a:pPr marL="419100"/>
            <a:r>
              <a:rPr lang="el-GR" sz="2000" dirty="0">
                <a:latin typeface="+mj-lt"/>
              </a:rPr>
              <a:t>Η ακτινοβολία Γ είναι φοβερά αξιόπιστη επειδή το μόνο που χρειάζεται να ελέγχουμε είναι ο χρόνος έκθεσης.</a:t>
            </a:r>
          </a:p>
          <a:p>
            <a:pPr marL="419100"/>
            <a:r>
              <a:rPr lang="el-GR" sz="2000" dirty="0">
                <a:latin typeface="+mj-lt"/>
              </a:rPr>
              <a:t>Η έκθεση στις ακτίνες Γ έχει χαμηλά κόστη. Τόσο τα προϊόντα με μεγάλο όγκο όσο και τα προϊόντα με μικρό όγκο μπορούν να αποστειρωθούν με χαμηλό κόστος.</a:t>
            </a:r>
          </a:p>
          <a:p>
            <a:pPr marL="419100"/>
            <a:r>
              <a:rPr lang="el-GR" sz="2000" dirty="0">
                <a:latin typeface="+mj-lt"/>
              </a:rPr>
              <a:t>Πολλά ιατρικά προϊόντα αποστειρώνονται με ακτινοβολία όπως ραφές, γάντια, ένδυση, μάσκες προσώπου, επίδεσμοι, σύριγγες, χειρουργικά εργαλεία κλπ. </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67</a:t>
            </a:fld>
            <a:endParaRPr/>
          </a:p>
        </p:txBody>
      </p:sp>
    </p:spTree>
    <p:extLst>
      <p:ext uri="{BB962C8B-B14F-4D97-AF65-F5344CB8AC3E}">
        <p14:creationId xmlns:p14="http://schemas.microsoft.com/office/powerpoint/2010/main" val="1254212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Διαδικασία ασηψίας</a:t>
            </a:r>
            <a:endParaRPr dirty="0">
              <a:solidFill>
                <a:schemeClr val="bg1"/>
              </a:solidFill>
              <a:latin typeface="+mj-lt"/>
            </a:endParaRPr>
          </a:p>
        </p:txBody>
      </p:sp>
      <p:sp>
        <p:nvSpPr>
          <p:cNvPr id="202" name="Google Shape;202;p18"/>
          <p:cNvSpPr txBox="1">
            <a:spLocks noGrp="1"/>
          </p:cNvSpPr>
          <p:nvPr>
            <p:ph type="body" idx="1"/>
          </p:nvPr>
        </p:nvSpPr>
        <p:spPr>
          <a:xfrm>
            <a:off x="508000" y="2049041"/>
            <a:ext cx="10687344" cy="3023312"/>
          </a:xfrm>
          <a:prstGeom prst="rect">
            <a:avLst/>
          </a:prstGeom>
        </p:spPr>
        <p:txBody>
          <a:bodyPr spcFirstLastPara="1" wrap="square" lIns="0" tIns="0" rIns="0" bIns="0" anchor="t" anchorCtr="0">
            <a:noAutofit/>
          </a:bodyPr>
          <a:lstStyle/>
          <a:p>
            <a:pPr marL="419100"/>
            <a:r>
              <a:rPr lang="el-GR" sz="2000" dirty="0">
                <a:latin typeface="+mj-lt"/>
              </a:rPr>
              <a:t>Πολλά υγρά φαρμακευτικά προϊόντα δεν μπορούν να αντέξουν καμία μορφή θερμικής αποστείρωσης, επομένως, τα περισσότερα από αυτά υπόκεινται σε ασηπτικό φιλτράρισμα και τοποθετούνται σε προ – αποστειρωμένα δοχεία σε καθαρό περιβάλλον.</a:t>
            </a:r>
          </a:p>
          <a:p>
            <a:pPr marL="419100"/>
            <a:r>
              <a:rPr lang="el-GR" sz="2000" dirty="0">
                <a:latin typeface="+mj-lt"/>
              </a:rPr>
              <a:t>Όπως προαναφέρθηκε, μερικά ασταθή στη θερμότητα υγρά προϊόντα είναι συμβατά με την αποστείρωση μέσω ακτινοβολίας.</a:t>
            </a:r>
          </a:p>
          <a:p>
            <a:pPr marL="419100"/>
            <a:r>
              <a:rPr lang="el-GR" sz="2000" dirty="0">
                <a:latin typeface="+mj-lt"/>
              </a:rPr>
              <a:t>Το ασηπτικό φιλτράρισμα περιλαμβάνει πέρασμα του διαλύματος από ασηπτικό 0.1 μέχρι 0.2 μικροβιολογικό φίλτρο και εγκλωβισμό του φιλτραρισμένου υλικού σε ένα προ–αποστειρωμένο δοχείο.</a:t>
            </a:r>
          </a:p>
          <a:p>
            <a:pPr marL="419100"/>
            <a:r>
              <a:rPr lang="el-GR" sz="2000" dirty="0">
                <a:latin typeface="+mj-lt"/>
              </a:rPr>
              <a:t>Το υγρό από το προ–αποστειρωμένο δοχείο πρέπει στη συνέχεια να μεταφερθεί σε αποστειρωμένα δοχεία όπως φιάλες, αμπούλες, σύριγγες.</a:t>
            </a:r>
          </a:p>
          <a:p>
            <a:pPr marL="419100"/>
            <a:r>
              <a:rPr lang="el-GR" sz="2000" dirty="0">
                <a:latin typeface="+mj-lt"/>
              </a:rPr>
              <a:t>Πολλά παρεντερικά και διαγνωστικά προϊόντα φιλτράρονται ασηπτικά όπως ενδοφλέβια διαλύματα, οφθαλμολογικά φάρμακα, αντιβιοτικά διαλύματα κλπ.</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68</a:t>
            </a:fld>
            <a:endParaRPr/>
          </a:p>
        </p:txBody>
      </p:sp>
    </p:spTree>
    <p:extLst>
      <p:ext uri="{BB962C8B-B14F-4D97-AF65-F5344CB8AC3E}">
        <p14:creationId xmlns:p14="http://schemas.microsoft.com/office/powerpoint/2010/main" val="3223537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Τεχνικές αποστείρωσης για βιοδιασπώμενα ικριώματα σε εφαρμογές μηχανικής ιστών</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69</a:t>
            </a:fld>
            <a:endParaRPr/>
          </a:p>
        </p:txBody>
      </p:sp>
      <p:pic>
        <p:nvPicPr>
          <p:cNvPr id="7" name="Picture 2">
            <a:extLst>
              <a:ext uri="{FF2B5EF4-FFF2-40B4-BE49-F238E27FC236}">
                <a16:creationId xmlns:a16="http://schemas.microsoft.com/office/drawing/2014/main" id="{900D50A6-B611-4366-AB08-DA10A96CA636}"/>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600200" y="1825966"/>
            <a:ext cx="6468300" cy="455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B72CF66F-2F49-4322-A0D0-372C4A107EFE}"/>
              </a:ext>
            </a:extLst>
          </p:cNvPr>
          <p:cNvSpPr/>
          <p:nvPr/>
        </p:nvSpPr>
        <p:spPr>
          <a:xfrm>
            <a:off x="1752600" y="6463616"/>
            <a:ext cx="8305800" cy="261610"/>
          </a:xfrm>
          <a:prstGeom prst="rect">
            <a:avLst/>
          </a:prstGeom>
        </p:spPr>
        <p:txBody>
          <a:bodyPr wrap="square">
            <a:spAutoFit/>
          </a:bodyPr>
          <a:lstStyle/>
          <a:p>
            <a:r>
              <a:rPr lang="en-US" sz="1100" dirty="0" err="1"/>
              <a:t>Zheng</a:t>
            </a:r>
            <a:r>
              <a:rPr lang="en-US" sz="1100" dirty="0"/>
              <a:t> Dai</a:t>
            </a:r>
            <a:r>
              <a:rPr lang="el-GR" sz="1100" dirty="0"/>
              <a:t>, </a:t>
            </a:r>
            <a:r>
              <a:rPr lang="en-US" sz="1100" i="1" dirty="0"/>
              <a:t>et al., </a:t>
            </a:r>
            <a:r>
              <a:rPr lang="el-GR" sz="1100" i="1" dirty="0"/>
              <a:t> </a:t>
            </a:r>
            <a:r>
              <a:rPr lang="en-US" sz="1100" dirty="0"/>
              <a:t>Sterilization techniques for biodegradable scaffolds in tissue engineering applications</a:t>
            </a:r>
            <a:r>
              <a:rPr lang="el-GR" sz="1100" dirty="0"/>
              <a:t>, </a:t>
            </a:r>
            <a:r>
              <a:rPr lang="en-US" sz="1100" dirty="0"/>
              <a:t>J Tissue Eng. 2016</a:t>
            </a:r>
            <a:r>
              <a:rPr lang="el-GR" sz="1100" dirty="0"/>
              <a:t>.</a:t>
            </a:r>
            <a:r>
              <a:rPr lang="en-US" sz="1100" dirty="0"/>
              <a:t> </a:t>
            </a:r>
            <a:endParaRPr lang="el-GR" sz="1100" dirty="0"/>
          </a:p>
        </p:txBody>
      </p:sp>
    </p:spTree>
    <p:extLst>
      <p:ext uri="{BB962C8B-B14F-4D97-AF65-F5344CB8AC3E}">
        <p14:creationId xmlns:p14="http://schemas.microsoft.com/office/powerpoint/2010/main" val="3350418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Εξώθηση Σιλικόνης</a:t>
            </a:r>
            <a:endParaRPr lang="el-GR" dirty="0">
              <a:solidFill>
                <a:schemeClr val="bg1"/>
              </a:solidFill>
              <a:latin typeface="+mj-lt"/>
            </a:endParaRPr>
          </a:p>
        </p:txBody>
      </p:sp>
      <p:sp>
        <p:nvSpPr>
          <p:cNvPr id="202" name="Google Shape;202;p18"/>
          <p:cNvSpPr txBox="1">
            <a:spLocks noGrp="1"/>
          </p:cNvSpPr>
          <p:nvPr>
            <p:ph type="body" idx="1"/>
          </p:nvPr>
        </p:nvSpPr>
        <p:spPr>
          <a:xfrm>
            <a:off x="819966" y="2273567"/>
            <a:ext cx="5961834" cy="3620800"/>
          </a:xfrm>
          <a:prstGeom prst="rect">
            <a:avLst/>
          </a:prstGeom>
        </p:spPr>
        <p:txBody>
          <a:bodyPr spcFirstLastPara="1" wrap="square" lIns="0" tIns="0" rIns="0" bIns="0" anchor="t" anchorCtr="0">
            <a:noAutofit/>
          </a:bodyPr>
          <a:lstStyle/>
          <a:p>
            <a:pPr marL="419100"/>
            <a:r>
              <a:rPr lang="el-GR" sz="2000" dirty="0">
                <a:latin typeface="+mj-lt"/>
              </a:rPr>
              <a:t>μίξη δύο υλικών (καταλύτης και διασυνδέτης) σε ένα μύλο 2 κυλίνδρων</a:t>
            </a:r>
            <a:r>
              <a:rPr lang="en-US" sz="2000" dirty="0">
                <a:latin typeface="+mj-lt"/>
                <a:sym typeface="Wingdings" panose="05000000000000000000" pitchFamily="2" charset="2"/>
              </a:rPr>
              <a:t> </a:t>
            </a:r>
            <a:r>
              <a:rPr lang="el-GR" sz="2000" dirty="0">
                <a:latin typeface="+mj-lt"/>
              </a:rPr>
              <a:t>ομογενές μείγμα το οποίο μορφοποιείται σε λωρίδες και τροφοδοτείται συνεχόμενα στον εξωθητήρα (extruder)</a:t>
            </a:r>
            <a:endParaRPr lang="en-US" sz="2000" dirty="0">
              <a:latin typeface="+mj-lt"/>
            </a:endParaRPr>
          </a:p>
          <a:p>
            <a:pPr marL="419100"/>
            <a:r>
              <a:rPr lang="el-GR" sz="2000" dirty="0">
                <a:latin typeface="+mj-lt"/>
              </a:rPr>
              <a:t>Μία βίδα με μεταβλητή ταχύτητα χρησιμοποιείται για να διατηρήσει κατάλληλη πίεση στο άκρο. </a:t>
            </a:r>
            <a:endParaRPr lang="en-US" sz="2000" dirty="0">
              <a:latin typeface="+mj-lt"/>
            </a:endParaRPr>
          </a:p>
          <a:p>
            <a:pPr marL="419100"/>
            <a:r>
              <a:rPr lang="el-GR" sz="2000" dirty="0">
                <a:latin typeface="+mj-lt"/>
              </a:rPr>
              <a:t>Κατά τη διαδικασία</a:t>
            </a:r>
            <a:r>
              <a:rPr lang="en-US" sz="2000" dirty="0">
                <a:latin typeface="+mj-lt"/>
              </a:rPr>
              <a:t> </a:t>
            </a:r>
            <a:r>
              <a:rPr lang="el-GR" sz="2000" dirty="0">
                <a:latin typeface="+mj-lt"/>
              </a:rPr>
              <a:t>της εξώθησης η σωλήνωση περνάει μέσα από HAVs, όπου θερμός αέρας δημιουργεί το τελικό προϊόν. </a:t>
            </a: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a:t>
            </a:fld>
            <a:endParaRPr/>
          </a:p>
        </p:txBody>
      </p:sp>
      <p:pic>
        <p:nvPicPr>
          <p:cNvPr id="5" name="Picture 1027" descr="D:\My Documents\My Pictures\silicone extrusion.jpg">
            <a:extLst>
              <a:ext uri="{FF2B5EF4-FFF2-40B4-BE49-F238E27FC236}">
                <a16:creationId xmlns:a16="http://schemas.microsoft.com/office/drawing/2014/main" id="{FA8E59DC-160A-6B62-284B-0D570C920DD4}"/>
              </a:ext>
            </a:extLst>
          </p:cNvPr>
          <p:cNvPicPr>
            <a:picLocks noChangeAspect="1" noChangeArrowheads="1"/>
          </p:cNvPicPr>
          <p:nvPr/>
        </p:nvPicPr>
        <p:blipFill>
          <a:blip r:embed="rId3" cstate="print"/>
          <a:srcRect/>
          <a:stretch>
            <a:fillRect/>
          </a:stretch>
        </p:blipFill>
        <p:spPr bwMode="auto">
          <a:xfrm>
            <a:off x="7239000" y="1981201"/>
            <a:ext cx="4648200" cy="2559490"/>
          </a:xfrm>
          <a:prstGeom prst="rect">
            <a:avLst/>
          </a:prstGeom>
          <a:noFill/>
        </p:spPr>
      </p:pic>
      <p:pic>
        <p:nvPicPr>
          <p:cNvPr id="6" name="Picture 1028" descr="D:\My Documents\My Pictures\silicone extrusion_main.jpg">
            <a:extLst>
              <a:ext uri="{FF2B5EF4-FFF2-40B4-BE49-F238E27FC236}">
                <a16:creationId xmlns:a16="http://schemas.microsoft.com/office/drawing/2014/main" id="{E37B52EB-E254-F8E3-193A-0059A9E80995}"/>
              </a:ext>
            </a:extLst>
          </p:cNvPr>
          <p:cNvPicPr>
            <a:picLocks noChangeAspect="1" noChangeArrowheads="1"/>
          </p:cNvPicPr>
          <p:nvPr/>
        </p:nvPicPr>
        <p:blipFill>
          <a:blip r:embed="rId4" cstate="print"/>
          <a:srcRect t="27483" b="3959"/>
          <a:stretch>
            <a:fillRect/>
          </a:stretch>
        </p:blipFill>
        <p:spPr bwMode="auto">
          <a:xfrm>
            <a:off x="7620000" y="4560356"/>
            <a:ext cx="2822575" cy="2194201"/>
          </a:xfrm>
          <a:prstGeom prst="rect">
            <a:avLst/>
          </a:prstGeom>
          <a:noFill/>
        </p:spPr>
      </p:pic>
      <p:sp>
        <p:nvSpPr>
          <p:cNvPr id="7" name="Ορθογώνιο 1">
            <a:extLst>
              <a:ext uri="{FF2B5EF4-FFF2-40B4-BE49-F238E27FC236}">
                <a16:creationId xmlns:a16="http://schemas.microsoft.com/office/drawing/2014/main" id="{3A2C0AC9-C565-513E-3C28-F1943149B087}"/>
              </a:ext>
            </a:extLst>
          </p:cNvPr>
          <p:cNvSpPr/>
          <p:nvPr/>
        </p:nvSpPr>
        <p:spPr>
          <a:xfrm>
            <a:off x="1066800" y="6383179"/>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Tree>
    <p:extLst>
      <p:ext uri="{BB962C8B-B14F-4D97-AF65-F5344CB8AC3E}">
        <p14:creationId xmlns:p14="http://schemas.microsoft.com/office/powerpoint/2010/main" val="3077847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Τεχνικές αποστείρωσης για βιοδιασπώμενα ικριώματα σε εφαρμογές μηχανικής ιστών</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70</a:t>
            </a:fld>
            <a:endParaRPr/>
          </a:p>
        </p:txBody>
      </p:sp>
      <p:pic>
        <p:nvPicPr>
          <p:cNvPr id="7" name="Picture 2">
            <a:extLst>
              <a:ext uri="{FF2B5EF4-FFF2-40B4-BE49-F238E27FC236}">
                <a16:creationId xmlns:a16="http://schemas.microsoft.com/office/drawing/2014/main" id="{E447C8E2-99D4-422E-84B2-1F8BE4F9BEBE}"/>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91910" y="1850837"/>
            <a:ext cx="5504090" cy="464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427A9550-D6D5-4247-AF88-655A469D14F5}"/>
              </a:ext>
            </a:extLst>
          </p:cNvPr>
          <p:cNvSpPr/>
          <p:nvPr/>
        </p:nvSpPr>
        <p:spPr>
          <a:xfrm>
            <a:off x="6400800" y="6248400"/>
            <a:ext cx="4572000" cy="430887"/>
          </a:xfrm>
          <a:prstGeom prst="rect">
            <a:avLst/>
          </a:prstGeom>
        </p:spPr>
        <p:txBody>
          <a:bodyPr wrap="square">
            <a:spAutoFit/>
          </a:bodyPr>
          <a:lstStyle/>
          <a:p>
            <a:r>
              <a:rPr lang="en-US" sz="1100" dirty="0" err="1"/>
              <a:t>Zheng</a:t>
            </a:r>
            <a:r>
              <a:rPr lang="en-US" sz="1100" dirty="0"/>
              <a:t> Dai</a:t>
            </a:r>
            <a:r>
              <a:rPr lang="el-GR" sz="1100" dirty="0"/>
              <a:t>, </a:t>
            </a:r>
            <a:r>
              <a:rPr lang="en-US" sz="1100" i="1" dirty="0"/>
              <a:t>et al., </a:t>
            </a:r>
            <a:r>
              <a:rPr lang="el-GR" sz="1100" i="1" dirty="0"/>
              <a:t> </a:t>
            </a:r>
            <a:r>
              <a:rPr lang="en-US" sz="1100" dirty="0"/>
              <a:t>Sterilization techniques for biodegradable scaffolds in tissue engineering applications</a:t>
            </a:r>
            <a:r>
              <a:rPr lang="el-GR" sz="1100" dirty="0"/>
              <a:t>, </a:t>
            </a:r>
            <a:r>
              <a:rPr lang="en-US" sz="1100" dirty="0"/>
              <a:t>J Tissue Eng. 2016</a:t>
            </a:r>
            <a:r>
              <a:rPr lang="el-GR" sz="1100" dirty="0"/>
              <a:t>.</a:t>
            </a:r>
            <a:r>
              <a:rPr lang="en-US" sz="1100" dirty="0"/>
              <a:t> </a:t>
            </a:r>
            <a:endParaRPr lang="el-GR" sz="1100" dirty="0"/>
          </a:p>
        </p:txBody>
      </p:sp>
    </p:spTree>
    <p:extLst>
      <p:ext uri="{BB962C8B-B14F-4D97-AF65-F5344CB8AC3E}">
        <p14:creationId xmlns:p14="http://schemas.microsoft.com/office/powerpoint/2010/main" val="2604576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0245-AE11-4F80-9F7C-C593AF186F1A}"/>
              </a:ext>
            </a:extLst>
          </p:cNvPr>
          <p:cNvSpPr>
            <a:spLocks noGrp="1"/>
          </p:cNvSpPr>
          <p:nvPr>
            <p:ph type="ctrTitle"/>
          </p:nvPr>
        </p:nvSpPr>
        <p:spPr/>
        <p:txBody>
          <a:bodyPr/>
          <a:lstStyle/>
          <a:p>
            <a:r>
              <a:rPr lang="el-GR" sz="3600" b="1" i="1" dirty="0">
                <a:solidFill>
                  <a:schemeClr val="bg1"/>
                </a:solidFill>
                <a:latin typeface="+mj-lt"/>
                <a:ea typeface="+mj-ea"/>
                <a:cs typeface="+mj-cs"/>
              </a:rPr>
              <a:t>Επικάλυψη Επιφανειών</a:t>
            </a:r>
            <a:endParaRPr lang="en-US" dirty="0">
              <a:solidFill>
                <a:schemeClr val="bg1"/>
              </a:solidFill>
            </a:endParaRPr>
          </a:p>
        </p:txBody>
      </p:sp>
      <p:pic>
        <p:nvPicPr>
          <p:cNvPr id="4" name="Picture 3" descr="9711b16a">
            <a:extLst>
              <a:ext uri="{FF2B5EF4-FFF2-40B4-BE49-F238E27FC236}">
                <a16:creationId xmlns:a16="http://schemas.microsoft.com/office/drawing/2014/main" id="{8A7F48AD-30CC-4AE8-B5E7-09617F7D6AA0}"/>
              </a:ext>
            </a:extLst>
          </p:cNvPr>
          <p:cNvPicPr>
            <a:picLocks noChangeAspect="1" noChangeArrowheads="1"/>
          </p:cNvPicPr>
          <p:nvPr/>
        </p:nvPicPr>
        <p:blipFill>
          <a:blip r:embed="rId2" cstate="print"/>
          <a:srcRect/>
          <a:stretch>
            <a:fillRect/>
          </a:stretch>
        </p:blipFill>
        <p:spPr bwMode="auto">
          <a:xfrm>
            <a:off x="8839200" y="1828800"/>
            <a:ext cx="3218003" cy="2155852"/>
          </a:xfrm>
          <a:prstGeom prst="rect">
            <a:avLst/>
          </a:prstGeom>
          <a:noFill/>
          <a:ln w="9525">
            <a:noFill/>
            <a:miter lim="800000"/>
            <a:headEnd/>
            <a:tailEnd/>
          </a:ln>
        </p:spPr>
      </p:pic>
    </p:spTree>
    <p:extLst>
      <p:ext uri="{BB962C8B-B14F-4D97-AF65-F5344CB8AC3E}">
        <p14:creationId xmlns:p14="http://schemas.microsoft.com/office/powerpoint/2010/main" val="3107614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400" dirty="0">
                <a:latin typeface="+mj-lt"/>
              </a:rPr>
              <a:t>Ελαχιστοποίηση επαφών – συνθήκες αποστείρωσης.</a:t>
            </a:r>
          </a:p>
          <a:p>
            <a:pPr marL="419100"/>
            <a:r>
              <a:rPr lang="el-GR" sz="2400" dirty="0">
                <a:latin typeface="+mj-lt"/>
              </a:rPr>
              <a:t>Εξόντωση όλων των οργανισμών με τους οποίους έρχεται η συσκευή σε επαφή – αποστείρωση.</a:t>
            </a:r>
          </a:p>
          <a:p>
            <a:pPr marL="419100"/>
            <a:r>
              <a:rPr lang="el-GR" sz="2400" dirty="0">
                <a:latin typeface="+mj-lt"/>
              </a:rPr>
              <a:t>Ελαχιστοποίηση στην επαφή – επικάλυψη επιφανειών.</a:t>
            </a:r>
          </a:p>
          <a:p>
            <a:pPr marL="419100"/>
            <a:r>
              <a:rPr lang="el-GR" sz="2400" dirty="0">
                <a:latin typeface="+mj-lt"/>
              </a:rPr>
              <a:t>Εξόντωση μετά από την επαφή – μη μολυσματικές επικαλύψεις.</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72</a:t>
            </a:fld>
            <a:endParaRPr/>
          </a:p>
        </p:txBody>
      </p:sp>
      <p:sp>
        <p:nvSpPr>
          <p:cNvPr id="3" name="Title 2">
            <a:extLst>
              <a:ext uri="{FF2B5EF4-FFF2-40B4-BE49-F238E27FC236}">
                <a16:creationId xmlns:a16="http://schemas.microsoft.com/office/drawing/2014/main" id="{F37F796D-6C3F-439E-9BE9-D810750DCF6B}"/>
              </a:ext>
            </a:extLst>
          </p:cNvPr>
          <p:cNvSpPr>
            <a:spLocks noGrp="1"/>
          </p:cNvSpPr>
          <p:nvPr>
            <p:ph type="title"/>
          </p:nvPr>
        </p:nvSpPr>
        <p:spPr>
          <a:xfrm>
            <a:off x="838200" y="398888"/>
            <a:ext cx="9010400" cy="1226000"/>
          </a:xfrm>
        </p:spPr>
        <p:txBody>
          <a:bodyPr/>
          <a:lstStyle/>
          <a:p>
            <a:br>
              <a:rPr lang="el-GR" sz="3200" b="1" dirty="0">
                <a:effectLst>
                  <a:outerShdw blurRad="38100" dist="38100" dir="2700000" algn="tl">
                    <a:srgbClr val="000000">
                      <a:alpha val="43137"/>
                    </a:srgbClr>
                  </a:outerShdw>
                </a:effectLst>
                <a:latin typeface="+mn-lt"/>
              </a:rPr>
            </a:br>
            <a:r>
              <a:rPr lang="el-GR" sz="3200" b="1" dirty="0">
                <a:effectLst>
                  <a:outerShdw blurRad="38100" dist="38100" dir="2700000" algn="tl">
                    <a:srgbClr val="000000">
                      <a:alpha val="43137"/>
                    </a:srgbClr>
                  </a:outerShdw>
                </a:effectLst>
                <a:latin typeface="+mn-lt"/>
              </a:rPr>
              <a:t>Γενικές στρατηγικές για να αποτρέψουμε μολύνσεις που σχετίζονται με συσκευές</a:t>
            </a:r>
            <a:endParaRPr lang="en-US" sz="32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24012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Προσρόφηση πρωτεϊνών</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73</a:t>
            </a:fld>
            <a:endParaRPr/>
          </a:p>
        </p:txBody>
      </p:sp>
      <p:pic>
        <p:nvPicPr>
          <p:cNvPr id="5" name="Picture 2" descr="D:\My Documents\My Pictures\Mode_Action_picA.gif">
            <a:extLst>
              <a:ext uri="{FF2B5EF4-FFF2-40B4-BE49-F238E27FC236}">
                <a16:creationId xmlns:a16="http://schemas.microsoft.com/office/drawing/2014/main" id="{9F2A09FA-2BD6-46BA-97DC-A401E4E15F6E}"/>
              </a:ext>
            </a:extLst>
          </p:cNvPr>
          <p:cNvPicPr>
            <a:picLocks noChangeAspect="1" noChangeArrowheads="1"/>
          </p:cNvPicPr>
          <p:nvPr/>
        </p:nvPicPr>
        <p:blipFill rotWithShape="1">
          <a:blip r:embed="rId3" cstate="print"/>
          <a:srcRect l="5955" t="4517" b="50000"/>
          <a:stretch/>
        </p:blipFill>
        <p:spPr bwMode="auto">
          <a:xfrm>
            <a:off x="254000" y="2094668"/>
            <a:ext cx="3560696" cy="2668663"/>
          </a:xfrm>
          <a:prstGeom prst="rect">
            <a:avLst/>
          </a:prstGeom>
          <a:noFill/>
        </p:spPr>
      </p:pic>
      <p:pic>
        <p:nvPicPr>
          <p:cNvPr id="6" name="Picture 1027" descr="D:\My Documents\My Pictures\Mode_Action_picA.gif">
            <a:extLst>
              <a:ext uri="{FF2B5EF4-FFF2-40B4-BE49-F238E27FC236}">
                <a16:creationId xmlns:a16="http://schemas.microsoft.com/office/drawing/2014/main" id="{B8D367EF-BE94-4FCE-A776-D3785CB47727}"/>
              </a:ext>
            </a:extLst>
          </p:cNvPr>
          <p:cNvPicPr>
            <a:picLocks noChangeAspect="1" noChangeArrowheads="1"/>
          </p:cNvPicPr>
          <p:nvPr/>
        </p:nvPicPr>
        <p:blipFill rotWithShape="1">
          <a:blip r:embed="rId3" cstate="print"/>
          <a:srcRect l="4025" t="2597" b="5075"/>
          <a:stretch/>
        </p:blipFill>
        <p:spPr bwMode="auto">
          <a:xfrm>
            <a:off x="3886200" y="1747800"/>
            <a:ext cx="3327108" cy="4960067"/>
          </a:xfrm>
          <a:prstGeom prst="rect">
            <a:avLst/>
          </a:prstGeom>
          <a:noFill/>
        </p:spPr>
      </p:pic>
      <p:pic>
        <p:nvPicPr>
          <p:cNvPr id="7" name="Picture 2" descr="D:\My Documents\My Pictures\Mode_Action_picB.gif">
            <a:extLst>
              <a:ext uri="{FF2B5EF4-FFF2-40B4-BE49-F238E27FC236}">
                <a16:creationId xmlns:a16="http://schemas.microsoft.com/office/drawing/2014/main" id="{C72F2B32-99ED-4776-BEB5-1EA2B53E9DCE}"/>
              </a:ext>
            </a:extLst>
          </p:cNvPr>
          <p:cNvPicPr>
            <a:picLocks noChangeAspect="1" noChangeArrowheads="1"/>
          </p:cNvPicPr>
          <p:nvPr/>
        </p:nvPicPr>
        <p:blipFill>
          <a:blip r:embed="rId4" cstate="print"/>
          <a:srcRect/>
          <a:stretch>
            <a:fillRect/>
          </a:stretch>
        </p:blipFill>
        <p:spPr bwMode="auto">
          <a:xfrm>
            <a:off x="7848600" y="1747800"/>
            <a:ext cx="3264511" cy="5105400"/>
          </a:xfrm>
          <a:prstGeom prst="rect">
            <a:avLst/>
          </a:prstGeom>
          <a:noFill/>
        </p:spPr>
      </p:pic>
    </p:spTree>
    <p:extLst>
      <p:ext uri="{BB962C8B-B14F-4D97-AF65-F5344CB8AC3E}">
        <p14:creationId xmlns:p14="http://schemas.microsoft.com/office/powerpoint/2010/main" val="340292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Τεχνολογία επικάλυψης επιφανειών</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 Αλλαγή της χημείας των επιφανειών χωρίς να αλλάζουμε τις μηχανικές ιδιότητες.</a:t>
            </a:r>
          </a:p>
          <a:p>
            <a:pPr marL="419100"/>
            <a:r>
              <a:rPr lang="el-GR" sz="2000" dirty="0">
                <a:latin typeface="+mj-lt"/>
              </a:rPr>
              <a:t>Αλλαγή των ιδιοτήτων πρόσφυσης για τις πρωτεΐνες και άλλων μορίων για να βελτιώσουμε τις επιδόσεις της συσκευής.</a:t>
            </a:r>
          </a:p>
          <a:p>
            <a:pPr marL="419100"/>
            <a:r>
              <a:rPr lang="el-GR" sz="2000" dirty="0">
                <a:latin typeface="+mj-lt"/>
              </a:rPr>
              <a:t>Η τεχνολογία της επικάλυψης των επιφανειών αυξάνει το εύρος των επιδόσεων και απαιτεί λιγότερο κεφάλαιο και λιγότερες αλλαγές στις ήδη υπάρχουσες τεχνικές κατασκευής</a:t>
            </a: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74</a:t>
            </a:fld>
            <a:endParaRPr/>
          </a:p>
        </p:txBody>
      </p:sp>
    </p:spTree>
    <p:extLst>
      <p:ext uri="{BB962C8B-B14F-4D97-AF65-F5344CB8AC3E}">
        <p14:creationId xmlns:p14="http://schemas.microsoft.com/office/powerpoint/2010/main" val="1024228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Μέθοδοι </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Θεραπεία πλάσματος ή στεφανιαία θεραπεία,</a:t>
            </a:r>
          </a:p>
          <a:p>
            <a:pPr marL="419100"/>
            <a:r>
              <a:rPr lang="el-GR" sz="2000" dirty="0">
                <a:latin typeface="+mj-lt"/>
              </a:rPr>
              <a:t>προσρόφηση και,</a:t>
            </a:r>
          </a:p>
          <a:p>
            <a:pPr marL="419100"/>
            <a:r>
              <a:rPr lang="el-GR" sz="2000" dirty="0">
                <a:latin typeface="+mj-lt"/>
              </a:rPr>
              <a:t>ακινητοποίηση μέσω ομοιοπολικών δεσμών.</a:t>
            </a:r>
          </a:p>
          <a:p>
            <a:pPr marL="419100"/>
            <a:r>
              <a:rPr lang="el-GR" sz="2000" dirty="0">
                <a:latin typeface="+mj-lt"/>
              </a:rPr>
              <a:t>Ο σκοπός είναι να δημιουργήσουμε μια επιφάνεια που αντιδρά ελάχιστα δημιουργώντας μια αλληλεπίδραση που είναι αόρατη στο σύστημα ή ενεργοποιείται ειδικά για να ελέγχει τη συμπεριφορά των κυττάρων στην επιφάνεια αλληλεπίδρασης.</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75</a:t>
            </a:fld>
            <a:endParaRPr/>
          </a:p>
        </p:txBody>
      </p:sp>
    </p:spTree>
    <p:extLst>
      <p:ext uri="{BB962C8B-B14F-4D97-AF65-F5344CB8AC3E}">
        <p14:creationId xmlns:p14="http://schemas.microsoft.com/office/powerpoint/2010/main" val="700159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Τροποποίηση επιφανειών χρησιμοποιώντας τεχνολογία πλάσματος χαμηλής πίεσης</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Το πλάσμα είναι μερικώς ιονισμένο αέριο που περιέχει ιόντα, ηλεκτρόνια, άτομα και ουδέτερα φορτισμένα σωματίδια.</a:t>
            </a:r>
          </a:p>
          <a:p>
            <a:pPr marL="419100"/>
            <a:r>
              <a:rPr lang="el-GR" sz="2000" dirty="0">
                <a:latin typeface="+mj-lt"/>
              </a:rPr>
              <a:t>Αν και πολλά αέρια μπορούν να χρησιμοποιηθούν, αυτά που συνήθως επιλέγονται είναι μείγμα αερίων για να τροποποιήσουν πολυμερή όπως οξυγόνο, αργό, άζωτο, νιτρώδες οξύ, τετραχλωρομεθάνιο.</a:t>
            </a:r>
          </a:p>
          <a:p>
            <a:pPr marL="419100"/>
            <a:r>
              <a:rPr lang="el-GR" sz="2000" dirty="0">
                <a:latin typeface="+mj-lt"/>
              </a:rPr>
              <a:t>Μία γεννήτρια υψηλών συχνοτήτων ιονίζει το αέριο και το μετατρέπει σε πλάσμα έτσι ώστε τα σωματίδια που σχηματίζονται να αντιδρούν με ευθύ τρόπο με την επιφάνεια χωρίς να αλλοιώνουν τις ιδιότητές της. Η τροποποίηση της επιφάνειας περιορίζεται σε 10 μέχρι 1000 Å στο υπόστρωμα.</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76</a:t>
            </a:fld>
            <a:endParaRPr/>
          </a:p>
        </p:txBody>
      </p:sp>
    </p:spTree>
    <p:extLst>
      <p:ext uri="{BB962C8B-B14F-4D97-AF65-F5344CB8AC3E}">
        <p14:creationId xmlns:p14="http://schemas.microsoft.com/office/powerpoint/2010/main" val="6073083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Εφαρμογές πλάσματος</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 Η τροποποίηση των επιφανειών χρησιμοποιώντας αέριο πλάσμα είναι μια διαδικασία ευέλικτη, με συστήματα στην αγορά ικανά να εφαρμοστούν σε πολλά υλικά, από μπαλόνια μέχρι μεγάλα και πολύπλοκα σύνθετα σώματα, από ίνες και χαρτί μέχρι πλαστικά και μεταλλικά και κεραμικά κομμάτια.</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77</a:t>
            </a:fld>
            <a:endParaRPr/>
          </a:p>
        </p:txBody>
      </p:sp>
    </p:spTree>
    <p:extLst>
      <p:ext uri="{BB962C8B-B14F-4D97-AF65-F5344CB8AC3E}">
        <p14:creationId xmlns:p14="http://schemas.microsoft.com/office/powerpoint/2010/main" val="24679161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Επικάλυψη βιοϋλικών βασισμένη σε απορρυπαντικό</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78</a:t>
            </a:fld>
            <a:endParaRPr/>
          </a:p>
        </p:txBody>
      </p:sp>
      <p:pic>
        <p:nvPicPr>
          <p:cNvPr id="4" name="Picture 3">
            <a:extLst>
              <a:ext uri="{FF2B5EF4-FFF2-40B4-BE49-F238E27FC236}">
                <a16:creationId xmlns:a16="http://schemas.microsoft.com/office/drawing/2014/main" id="{8C0755C7-D4D0-429C-8DC7-A062FAA8854F}"/>
              </a:ext>
            </a:extLst>
          </p:cNvPr>
          <p:cNvPicPr>
            <a:picLocks noChangeAspect="1"/>
          </p:cNvPicPr>
          <p:nvPr/>
        </p:nvPicPr>
        <p:blipFill>
          <a:blip r:embed="rId3"/>
          <a:stretch>
            <a:fillRect/>
          </a:stretch>
        </p:blipFill>
        <p:spPr>
          <a:xfrm>
            <a:off x="886180" y="4748667"/>
            <a:ext cx="9096020" cy="1347333"/>
          </a:xfrm>
          <a:prstGeom prst="rect">
            <a:avLst/>
          </a:prstGeom>
        </p:spPr>
      </p:pic>
      <p:pic>
        <p:nvPicPr>
          <p:cNvPr id="5" name="Picture 4">
            <a:extLst>
              <a:ext uri="{FF2B5EF4-FFF2-40B4-BE49-F238E27FC236}">
                <a16:creationId xmlns:a16="http://schemas.microsoft.com/office/drawing/2014/main" id="{F760AA77-21D2-41EB-B7EE-3604154CFC25}"/>
              </a:ext>
            </a:extLst>
          </p:cNvPr>
          <p:cNvPicPr>
            <a:picLocks noChangeAspect="1"/>
          </p:cNvPicPr>
          <p:nvPr/>
        </p:nvPicPr>
        <p:blipFill>
          <a:blip r:embed="rId4"/>
          <a:stretch>
            <a:fillRect/>
          </a:stretch>
        </p:blipFill>
        <p:spPr>
          <a:xfrm>
            <a:off x="2749006" y="2438314"/>
            <a:ext cx="6693988" cy="1981372"/>
          </a:xfrm>
          <a:prstGeom prst="rect">
            <a:avLst/>
          </a:prstGeom>
        </p:spPr>
      </p:pic>
    </p:spTree>
    <p:extLst>
      <p:ext uri="{BB962C8B-B14F-4D97-AF65-F5344CB8AC3E}">
        <p14:creationId xmlns:p14="http://schemas.microsoft.com/office/powerpoint/2010/main" val="17439839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Αναστολή κυτταρικής προσκόλλησης </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79</a:t>
            </a:fld>
            <a:endParaRPr/>
          </a:p>
        </p:txBody>
      </p:sp>
      <p:pic>
        <p:nvPicPr>
          <p:cNvPr id="8" name="Picture 2">
            <a:extLst>
              <a:ext uri="{FF2B5EF4-FFF2-40B4-BE49-F238E27FC236}">
                <a16:creationId xmlns:a16="http://schemas.microsoft.com/office/drawing/2014/main" id="{45F9E628-0AB9-49C5-BAD6-151DFC7740F6}"/>
              </a:ext>
            </a:extLst>
          </p:cNvPr>
          <p:cNvPicPr>
            <a:picLocks noChangeArrowheads="1"/>
          </p:cNvPicPr>
          <p:nvPr/>
        </p:nvPicPr>
        <p:blipFill>
          <a:blip r:embed="rId3" cstate="print"/>
          <a:srcRect/>
          <a:stretch>
            <a:fillRect/>
          </a:stretch>
        </p:blipFill>
        <p:spPr bwMode="auto">
          <a:xfrm>
            <a:off x="857250" y="2000250"/>
            <a:ext cx="4289425" cy="3614738"/>
          </a:xfrm>
          <a:prstGeom prst="rect">
            <a:avLst/>
          </a:prstGeom>
          <a:noFill/>
          <a:ln w="12700">
            <a:noFill/>
            <a:miter lim="800000"/>
            <a:headEnd/>
            <a:tailEnd/>
          </a:ln>
          <a:effectLst/>
        </p:spPr>
      </p:pic>
      <p:pic>
        <p:nvPicPr>
          <p:cNvPr id="9" name="Picture 3">
            <a:extLst>
              <a:ext uri="{FF2B5EF4-FFF2-40B4-BE49-F238E27FC236}">
                <a16:creationId xmlns:a16="http://schemas.microsoft.com/office/drawing/2014/main" id="{D914F507-8600-4DA5-8B4B-6A790C53B9E1}"/>
              </a:ext>
            </a:extLst>
          </p:cNvPr>
          <p:cNvPicPr>
            <a:picLocks noChangeArrowheads="1"/>
          </p:cNvPicPr>
          <p:nvPr/>
        </p:nvPicPr>
        <p:blipFill>
          <a:blip r:embed="rId4" cstate="print"/>
          <a:srcRect/>
          <a:stretch>
            <a:fillRect/>
          </a:stretch>
        </p:blipFill>
        <p:spPr bwMode="auto">
          <a:xfrm>
            <a:off x="5334000" y="1989138"/>
            <a:ext cx="4284662" cy="3611562"/>
          </a:xfrm>
          <a:prstGeom prst="rect">
            <a:avLst/>
          </a:prstGeom>
          <a:noFill/>
          <a:ln w="12700">
            <a:noFill/>
            <a:miter lim="800000"/>
            <a:headEnd/>
            <a:tailEnd/>
          </a:ln>
          <a:effectLst/>
        </p:spPr>
      </p:pic>
      <p:sp>
        <p:nvSpPr>
          <p:cNvPr id="10" name="Text Box 4">
            <a:extLst>
              <a:ext uri="{FF2B5EF4-FFF2-40B4-BE49-F238E27FC236}">
                <a16:creationId xmlns:a16="http://schemas.microsoft.com/office/drawing/2014/main" id="{1C71E0B7-86B5-424A-86A3-0E7D4CCBEAD9}"/>
              </a:ext>
            </a:extLst>
          </p:cNvPr>
          <p:cNvSpPr txBox="1">
            <a:spLocks noChangeArrowheads="1"/>
          </p:cNvSpPr>
          <p:nvPr/>
        </p:nvSpPr>
        <p:spPr bwMode="auto">
          <a:xfrm>
            <a:off x="2052637" y="5680075"/>
            <a:ext cx="1870075" cy="457200"/>
          </a:xfrm>
          <a:prstGeom prst="rect">
            <a:avLst/>
          </a:prstGeom>
          <a:noFill/>
          <a:ln w="9525">
            <a:noFill/>
            <a:miter lim="800000"/>
            <a:headEnd/>
            <a:tailEnd/>
          </a:ln>
          <a:effectLst/>
        </p:spPr>
        <p:txBody>
          <a:bodyPr wrap="none">
            <a:spAutoFit/>
          </a:bodyPr>
          <a:lstStyle/>
          <a:p>
            <a:pPr eaLnBrk="0" hangingPunct="0"/>
            <a:r>
              <a:rPr lang="en-US" sz="2400" dirty="0">
                <a:latin typeface="Times New Roman" charset="0"/>
              </a:rPr>
              <a:t>GFAP: Green</a:t>
            </a:r>
          </a:p>
        </p:txBody>
      </p:sp>
      <p:sp>
        <p:nvSpPr>
          <p:cNvPr id="11" name="Text Box 5">
            <a:extLst>
              <a:ext uri="{FF2B5EF4-FFF2-40B4-BE49-F238E27FC236}">
                <a16:creationId xmlns:a16="http://schemas.microsoft.com/office/drawing/2014/main" id="{054E8EBB-9475-4A4A-87E1-DABFE62C6B0C}"/>
              </a:ext>
            </a:extLst>
          </p:cNvPr>
          <p:cNvSpPr txBox="1">
            <a:spLocks noChangeArrowheads="1"/>
          </p:cNvSpPr>
          <p:nvPr/>
        </p:nvSpPr>
        <p:spPr bwMode="auto">
          <a:xfrm>
            <a:off x="6289675" y="5680075"/>
            <a:ext cx="2357437" cy="457200"/>
          </a:xfrm>
          <a:prstGeom prst="rect">
            <a:avLst/>
          </a:prstGeom>
          <a:noFill/>
          <a:ln w="9525">
            <a:noFill/>
            <a:miter lim="800000"/>
            <a:headEnd/>
            <a:tailEnd/>
          </a:ln>
          <a:effectLst/>
        </p:spPr>
        <p:txBody>
          <a:bodyPr wrap="none">
            <a:spAutoFit/>
          </a:bodyPr>
          <a:lstStyle/>
          <a:p>
            <a:pPr eaLnBrk="0" hangingPunct="0"/>
            <a:r>
              <a:rPr lang="en-US" sz="2400" dirty="0">
                <a:latin typeface="Times New Roman" charset="0"/>
              </a:rPr>
              <a:t>Light Micrograph</a:t>
            </a:r>
          </a:p>
        </p:txBody>
      </p:sp>
      <p:sp>
        <p:nvSpPr>
          <p:cNvPr id="12" name="Ορθογώνιο 1">
            <a:extLst>
              <a:ext uri="{FF2B5EF4-FFF2-40B4-BE49-F238E27FC236}">
                <a16:creationId xmlns:a16="http://schemas.microsoft.com/office/drawing/2014/main" id="{4FB792C7-F211-4B23-AF88-B6C869726459}"/>
              </a:ext>
            </a:extLst>
          </p:cNvPr>
          <p:cNvSpPr/>
          <p:nvPr/>
        </p:nvSpPr>
        <p:spPr>
          <a:xfrm>
            <a:off x="5334000" y="6383496"/>
            <a:ext cx="4572000" cy="246221"/>
          </a:xfrm>
          <a:prstGeom prst="rect">
            <a:avLst/>
          </a:prstGeom>
        </p:spPr>
        <p:txBody>
          <a:bodyPr>
            <a:spAutoFit/>
          </a:bodyPr>
          <a:lstStyle/>
          <a:p>
            <a:pPr>
              <a:defRPr/>
            </a:pPr>
            <a:r>
              <a:rPr lang="en-US" sz="1000" dirty="0" err="1"/>
              <a:t>Patric</a:t>
            </a:r>
            <a:r>
              <a:rPr lang="en-US" sz="1000" dirty="0"/>
              <a:t> </a:t>
            </a:r>
            <a:r>
              <a:rPr lang="en-US" sz="1000" dirty="0" err="1"/>
              <a:t>Tresco</a:t>
            </a:r>
            <a:r>
              <a:rPr lang="en-US" sz="1000" dirty="0"/>
              <a:t>,  Biomaterials course,  University of Utah</a:t>
            </a:r>
          </a:p>
        </p:txBody>
      </p:sp>
    </p:spTree>
    <p:extLst>
      <p:ext uri="{BB962C8B-B14F-4D97-AF65-F5344CB8AC3E}">
        <p14:creationId xmlns:p14="http://schemas.microsoft.com/office/powerpoint/2010/main" val="18036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Βιοσυμβατότητα Σιλικόνης</a:t>
            </a:r>
            <a:endParaRPr lang="el-GR" dirty="0">
              <a:solidFill>
                <a:schemeClr val="bg1"/>
              </a:solidFill>
              <a:latin typeface="+mj-lt"/>
            </a:endParaRPr>
          </a:p>
        </p:txBody>
      </p:sp>
      <p:sp>
        <p:nvSpPr>
          <p:cNvPr id="202" name="Google Shape;202;p18"/>
          <p:cNvSpPr txBox="1">
            <a:spLocks noGrp="1"/>
          </p:cNvSpPr>
          <p:nvPr>
            <p:ph type="body" idx="1"/>
          </p:nvPr>
        </p:nvSpPr>
        <p:spPr>
          <a:xfrm>
            <a:off x="819966" y="2273567"/>
            <a:ext cx="9543234" cy="3620800"/>
          </a:xfrm>
          <a:prstGeom prst="rect">
            <a:avLst/>
          </a:prstGeom>
        </p:spPr>
        <p:txBody>
          <a:bodyPr spcFirstLastPara="1" wrap="square" lIns="0" tIns="0" rIns="0" bIns="0" anchor="t" anchorCtr="0">
            <a:noAutofit/>
          </a:bodyPr>
          <a:lstStyle/>
          <a:p>
            <a:pPr marL="419100"/>
            <a:r>
              <a:rPr lang="el-GR" sz="2000" dirty="0">
                <a:latin typeface="+mj-lt"/>
              </a:rPr>
              <a:t>Η ανώτερη βιοσυμβατότητα  με ιστούς ανθρώπων ή ζώων και με άλλα όργανα – </a:t>
            </a:r>
            <a:r>
              <a:rPr lang="el-GR" sz="2000" b="1" dirty="0">
                <a:latin typeface="+mj-lt"/>
              </a:rPr>
              <a:t>δεν ερεθίζει </a:t>
            </a:r>
            <a:r>
              <a:rPr lang="el-GR" sz="2000" dirty="0">
                <a:latin typeface="+mj-lt"/>
              </a:rPr>
              <a:t>το δέρμα ή άλλα όργανα.</a:t>
            </a:r>
          </a:p>
          <a:p>
            <a:pPr marL="419100"/>
            <a:r>
              <a:rPr lang="el-GR" sz="2000" dirty="0">
                <a:latin typeface="+mj-lt"/>
              </a:rPr>
              <a:t>Είναι υπερβολικά μαλακή και εύπλαστη, με ευκολία συμμορφώνεται σε διαφορετικά σχήματα κοιλοτήτων.</a:t>
            </a:r>
          </a:p>
          <a:p>
            <a:pPr marL="419100"/>
            <a:r>
              <a:rPr lang="el-GR" sz="2000" dirty="0">
                <a:latin typeface="+mj-lt"/>
              </a:rPr>
              <a:t>Βιολογικά αδρανής – δεν αναπτύσσονται βακτήρια πάνω της.</a:t>
            </a:r>
          </a:p>
          <a:p>
            <a:pPr marL="419100"/>
            <a:r>
              <a:rPr lang="el-GR" sz="2000" dirty="0">
                <a:latin typeface="+mj-lt"/>
              </a:rPr>
              <a:t>Δεν καταβάλλει μηχανικά </a:t>
            </a:r>
          </a:p>
          <a:p>
            <a:pPr marL="419100"/>
            <a:r>
              <a:rPr lang="el-GR" sz="2000" dirty="0">
                <a:latin typeface="+mj-lt"/>
              </a:rPr>
              <a:t>Δεν διαβρώνει άλλα υλικά με τα οποία έρχεται σε επαφή.</a:t>
            </a:r>
          </a:p>
          <a:p>
            <a:pPr marL="419100"/>
            <a:r>
              <a:rPr lang="el-GR" sz="2000" dirty="0">
                <a:latin typeface="+mj-lt"/>
              </a:rPr>
              <a:t>Αντοχή σε κοινές μεθόδους αποστείρωσης -  πλύσιμο με αλκοόλη, ξηρή θέρμανση, οξείδωση με αιθυλένιο, ακτινοβολία γ και ακτίνες ηλεκτρονίων.</a:t>
            </a:r>
          </a:p>
          <a:p>
            <a:pPr marL="419100"/>
            <a:r>
              <a:rPr lang="el-GR" sz="2000" dirty="0">
                <a:latin typeface="+mj-lt"/>
              </a:rPr>
              <a:t>Οι περισσότερες σιλικόνες υπάγονται στις επίσημες οδηγίες ιστοσυμβατότητας με ISO 10093.</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8</a:t>
            </a:fld>
            <a:endParaRPr/>
          </a:p>
        </p:txBody>
      </p:sp>
    </p:spTree>
    <p:extLst>
      <p:ext uri="{BB962C8B-B14F-4D97-AF65-F5344CB8AC3E}">
        <p14:creationId xmlns:p14="http://schemas.microsoft.com/office/powerpoint/2010/main" val="3469316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Φωσφολιπίδια</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80</a:t>
            </a:fld>
            <a:endParaRPr/>
          </a:p>
        </p:txBody>
      </p:sp>
      <p:pic>
        <p:nvPicPr>
          <p:cNvPr id="7" name="Picture 2">
            <a:extLst>
              <a:ext uri="{FF2B5EF4-FFF2-40B4-BE49-F238E27FC236}">
                <a16:creationId xmlns:a16="http://schemas.microsoft.com/office/drawing/2014/main" id="{89FCAA44-61CB-4098-A36F-D4BBFB05A1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0" y="2114196"/>
            <a:ext cx="50863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83929A14-B3B0-447A-BEB7-8200AE2C15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92" y="2313281"/>
            <a:ext cx="3600400" cy="286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260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Φωσφοροχλωρινικά παράγωγα</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81</a:t>
            </a:fld>
            <a:endParaRPr/>
          </a:p>
        </p:txBody>
      </p:sp>
      <p:pic>
        <p:nvPicPr>
          <p:cNvPr id="7" name="Picture 4" descr="D:\My Documents\My Pictures\driver_nov99_sch1.gif">
            <a:extLst>
              <a:ext uri="{FF2B5EF4-FFF2-40B4-BE49-F238E27FC236}">
                <a16:creationId xmlns:a16="http://schemas.microsoft.com/office/drawing/2014/main" id="{BE79C81F-8A08-4688-AD77-ACDC1FBA75FE}"/>
              </a:ext>
            </a:extLst>
          </p:cNvPr>
          <p:cNvPicPr>
            <a:picLocks noChangeAspect="1" noChangeArrowheads="1"/>
          </p:cNvPicPr>
          <p:nvPr/>
        </p:nvPicPr>
        <p:blipFill>
          <a:blip r:embed="rId3" cstate="print"/>
          <a:srcRect/>
          <a:stretch>
            <a:fillRect/>
          </a:stretch>
        </p:blipFill>
        <p:spPr bwMode="auto">
          <a:xfrm>
            <a:off x="2209800" y="1981200"/>
            <a:ext cx="3511550" cy="4752528"/>
          </a:xfrm>
          <a:prstGeom prst="rect">
            <a:avLst/>
          </a:prstGeom>
          <a:noFill/>
        </p:spPr>
      </p:pic>
    </p:spTree>
    <p:extLst>
      <p:ext uri="{BB962C8B-B14F-4D97-AF65-F5344CB8AC3E}">
        <p14:creationId xmlns:p14="http://schemas.microsoft.com/office/powerpoint/2010/main" val="3181712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n-US" sz="3200" b="1" dirty="0">
                <a:effectLst>
                  <a:outerShdw blurRad="38100" dist="38100" dir="2700000" algn="tl">
                    <a:srgbClr val="000000">
                      <a:alpha val="43137"/>
                    </a:srgbClr>
                  </a:outerShdw>
                </a:effectLst>
                <a:latin typeface="+mn-lt"/>
              </a:rPr>
              <a:t>Protein Adhesion</a:t>
            </a:r>
            <a:endParaRPr lang="el-GR" sz="3200" b="1" dirty="0">
              <a:effectLst>
                <a:outerShdw blurRad="38100" dist="38100" dir="2700000" algn="tl">
                  <a:srgbClr val="000000">
                    <a:alpha val="43137"/>
                  </a:srgbClr>
                </a:outerShdw>
              </a:effectLst>
              <a:latin typeface="+mn-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82</a:t>
            </a:fld>
            <a:endParaRPr/>
          </a:p>
        </p:txBody>
      </p:sp>
      <p:pic>
        <p:nvPicPr>
          <p:cNvPr id="4" name="Picture 3">
            <a:extLst>
              <a:ext uri="{FF2B5EF4-FFF2-40B4-BE49-F238E27FC236}">
                <a16:creationId xmlns:a16="http://schemas.microsoft.com/office/drawing/2014/main" id="{1CD62E3C-85BB-4A9F-9162-EE8677C3E641}"/>
              </a:ext>
            </a:extLst>
          </p:cNvPr>
          <p:cNvPicPr>
            <a:picLocks noChangeAspect="1"/>
          </p:cNvPicPr>
          <p:nvPr/>
        </p:nvPicPr>
        <p:blipFill rotWithShape="1">
          <a:blip r:embed="rId3"/>
          <a:srcRect l="11194" t="9403" r="10456" b="14702"/>
          <a:stretch/>
        </p:blipFill>
        <p:spPr>
          <a:xfrm>
            <a:off x="76200" y="2133600"/>
            <a:ext cx="3827664" cy="3165307"/>
          </a:xfrm>
          <a:prstGeom prst="rect">
            <a:avLst/>
          </a:prstGeom>
        </p:spPr>
      </p:pic>
      <p:pic>
        <p:nvPicPr>
          <p:cNvPr id="8" name="Picture 2" descr="D:\My Documents\My Pictures\PLATLET%20ADHESION.jpg">
            <a:extLst>
              <a:ext uri="{FF2B5EF4-FFF2-40B4-BE49-F238E27FC236}">
                <a16:creationId xmlns:a16="http://schemas.microsoft.com/office/drawing/2014/main" id="{B6AC4448-EDFE-4E8E-8FD8-34A752314202}"/>
              </a:ext>
            </a:extLst>
          </p:cNvPr>
          <p:cNvPicPr>
            <a:picLocks noChangeAspect="1" noChangeArrowheads="1"/>
          </p:cNvPicPr>
          <p:nvPr/>
        </p:nvPicPr>
        <p:blipFill rotWithShape="1">
          <a:blip r:embed="rId4" cstate="print"/>
          <a:srcRect l="9864" t="11750" r="8759" b="6825"/>
          <a:stretch/>
        </p:blipFill>
        <p:spPr bwMode="auto">
          <a:xfrm>
            <a:off x="3962401" y="2159336"/>
            <a:ext cx="4150925" cy="3276600"/>
          </a:xfrm>
          <a:prstGeom prst="rect">
            <a:avLst/>
          </a:prstGeom>
          <a:noFill/>
        </p:spPr>
      </p:pic>
      <p:pic>
        <p:nvPicPr>
          <p:cNvPr id="9" name="Picture 2" descr="D:\My Documents\My Pictures\bactroadhesion.jpg">
            <a:extLst>
              <a:ext uri="{FF2B5EF4-FFF2-40B4-BE49-F238E27FC236}">
                <a16:creationId xmlns:a16="http://schemas.microsoft.com/office/drawing/2014/main" id="{190F65A8-8715-4843-A69B-5BC4BEC9827E}"/>
              </a:ext>
            </a:extLst>
          </p:cNvPr>
          <p:cNvPicPr>
            <a:picLocks noChangeAspect="1" noChangeArrowheads="1"/>
          </p:cNvPicPr>
          <p:nvPr/>
        </p:nvPicPr>
        <p:blipFill rotWithShape="1">
          <a:blip r:embed="rId5" cstate="print"/>
          <a:srcRect l="6276" r="9654" b="6807"/>
          <a:stretch/>
        </p:blipFill>
        <p:spPr bwMode="auto">
          <a:xfrm>
            <a:off x="8229600" y="1981200"/>
            <a:ext cx="3827664" cy="3581400"/>
          </a:xfrm>
          <a:prstGeom prst="rect">
            <a:avLst/>
          </a:prstGeom>
          <a:noFill/>
        </p:spPr>
      </p:pic>
    </p:spTree>
    <p:extLst>
      <p:ext uri="{BB962C8B-B14F-4D97-AF65-F5344CB8AC3E}">
        <p14:creationId xmlns:p14="http://schemas.microsoft.com/office/powerpoint/2010/main" val="2276585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Ακινητοποίηση με ομοιοπολικούς δεσμούς</a:t>
            </a:r>
            <a:endParaRPr dirty="0">
              <a:solidFill>
                <a:schemeClr val="bg1"/>
              </a:solidFill>
              <a:latin typeface="+mj-lt"/>
            </a:endParaRP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83</a:t>
            </a:fld>
            <a:endParaRPr/>
          </a:p>
        </p:txBody>
      </p:sp>
      <p:pic>
        <p:nvPicPr>
          <p:cNvPr id="7" name="Picture 4" descr="D:\My Documents\My Pictures\coatcar.jpg">
            <a:extLst>
              <a:ext uri="{FF2B5EF4-FFF2-40B4-BE49-F238E27FC236}">
                <a16:creationId xmlns:a16="http://schemas.microsoft.com/office/drawing/2014/main" id="{BA0DDFB8-889E-446A-A67C-3DFF33274681}"/>
              </a:ext>
            </a:extLst>
          </p:cNvPr>
          <p:cNvPicPr>
            <a:picLocks noChangeAspect="1" noChangeArrowheads="1"/>
          </p:cNvPicPr>
          <p:nvPr/>
        </p:nvPicPr>
        <p:blipFill>
          <a:blip r:embed="rId3" cstate="print"/>
          <a:srcRect/>
          <a:stretch>
            <a:fillRect/>
          </a:stretch>
        </p:blipFill>
        <p:spPr bwMode="auto">
          <a:xfrm>
            <a:off x="1707296" y="3684375"/>
            <a:ext cx="3124200" cy="1783808"/>
          </a:xfrm>
          <a:prstGeom prst="rect">
            <a:avLst/>
          </a:prstGeom>
          <a:noFill/>
        </p:spPr>
      </p:pic>
      <p:pic>
        <p:nvPicPr>
          <p:cNvPr id="8" name="Picture 5" descr="D:\My Documents\My Pictures\unctoxy1.jpg">
            <a:extLst>
              <a:ext uri="{FF2B5EF4-FFF2-40B4-BE49-F238E27FC236}">
                <a16:creationId xmlns:a16="http://schemas.microsoft.com/office/drawing/2014/main" id="{5942ACAA-0E7E-471B-AB7C-7651F1FEFACC}"/>
              </a:ext>
            </a:extLst>
          </p:cNvPr>
          <p:cNvPicPr>
            <a:picLocks noChangeAspect="1" noChangeArrowheads="1"/>
          </p:cNvPicPr>
          <p:nvPr/>
        </p:nvPicPr>
        <p:blipFill>
          <a:blip r:embed="rId4" cstate="print"/>
          <a:srcRect/>
          <a:stretch>
            <a:fillRect/>
          </a:stretch>
        </p:blipFill>
        <p:spPr bwMode="auto">
          <a:xfrm>
            <a:off x="5210222" y="3659451"/>
            <a:ext cx="3124200" cy="1783808"/>
          </a:xfrm>
          <a:prstGeom prst="rect">
            <a:avLst/>
          </a:prstGeom>
          <a:noFill/>
        </p:spPr>
      </p:pic>
      <p:sp>
        <p:nvSpPr>
          <p:cNvPr id="9" name="Text Box 6">
            <a:extLst>
              <a:ext uri="{FF2B5EF4-FFF2-40B4-BE49-F238E27FC236}">
                <a16:creationId xmlns:a16="http://schemas.microsoft.com/office/drawing/2014/main" id="{B379024F-E48A-4033-BC2B-E8F0F15C4731}"/>
              </a:ext>
            </a:extLst>
          </p:cNvPr>
          <p:cNvSpPr txBox="1">
            <a:spLocks noChangeArrowheads="1"/>
          </p:cNvSpPr>
          <p:nvPr/>
        </p:nvSpPr>
        <p:spPr bwMode="auto">
          <a:xfrm>
            <a:off x="1681538" y="5581141"/>
            <a:ext cx="3352800" cy="646331"/>
          </a:xfrm>
          <a:prstGeom prst="rect">
            <a:avLst/>
          </a:prstGeom>
          <a:noFill/>
          <a:ln w="9525">
            <a:noFill/>
            <a:miter lim="800000"/>
            <a:headEnd/>
            <a:tailEnd/>
          </a:ln>
          <a:effectLst/>
        </p:spPr>
        <p:txBody>
          <a:bodyPr wrap="square">
            <a:spAutoFit/>
          </a:bodyPr>
          <a:lstStyle/>
          <a:p>
            <a:pPr>
              <a:spcBef>
                <a:spcPct val="50000"/>
              </a:spcBef>
            </a:pPr>
            <a:r>
              <a:rPr lang="el-GR" dirty="0"/>
              <a:t>Επικάλυψη ηπαρίνης μετά από έκθεση αίματος</a:t>
            </a:r>
            <a:endParaRPr lang="en-US" dirty="0"/>
          </a:p>
        </p:txBody>
      </p:sp>
      <p:sp>
        <p:nvSpPr>
          <p:cNvPr id="10" name="Text Box 7">
            <a:extLst>
              <a:ext uri="{FF2B5EF4-FFF2-40B4-BE49-F238E27FC236}">
                <a16:creationId xmlns:a16="http://schemas.microsoft.com/office/drawing/2014/main" id="{25FAFD4D-73F1-4307-9916-88C2506E9415}"/>
              </a:ext>
            </a:extLst>
          </p:cNvPr>
          <p:cNvSpPr txBox="1">
            <a:spLocks noChangeArrowheads="1"/>
          </p:cNvSpPr>
          <p:nvPr/>
        </p:nvSpPr>
        <p:spPr bwMode="auto">
          <a:xfrm>
            <a:off x="5188024" y="5531659"/>
            <a:ext cx="3352800" cy="923330"/>
          </a:xfrm>
          <a:prstGeom prst="rect">
            <a:avLst/>
          </a:prstGeom>
          <a:noFill/>
          <a:ln w="9525">
            <a:noFill/>
            <a:miter lim="800000"/>
            <a:headEnd/>
            <a:tailEnd/>
          </a:ln>
          <a:effectLst/>
        </p:spPr>
        <p:txBody>
          <a:bodyPr wrap="square">
            <a:spAutoFit/>
          </a:bodyPr>
          <a:lstStyle/>
          <a:p>
            <a:pPr>
              <a:spcBef>
                <a:spcPct val="50000"/>
              </a:spcBef>
            </a:pPr>
            <a:r>
              <a:rPr lang="en-US" dirty="0"/>
              <a:t>A</a:t>
            </a:r>
            <a:r>
              <a:rPr lang="el-GR" dirty="0" err="1"/>
              <a:t>παλοιφή</a:t>
            </a:r>
            <a:r>
              <a:rPr lang="el-GR" dirty="0"/>
              <a:t> της επικάλυψης μετά από έκθεση αίματος με </a:t>
            </a:r>
            <a:r>
              <a:rPr lang="el-GR" dirty="0" err="1"/>
              <a:t>μικροθρόμβους</a:t>
            </a:r>
            <a:r>
              <a:rPr lang="el-GR" dirty="0"/>
              <a:t> στην επιφάνεια</a:t>
            </a:r>
            <a:endParaRPr lang="en-US" dirty="0"/>
          </a:p>
        </p:txBody>
      </p:sp>
      <p:sp>
        <p:nvSpPr>
          <p:cNvPr id="11" name="Ορθογώνιο 1">
            <a:extLst>
              <a:ext uri="{FF2B5EF4-FFF2-40B4-BE49-F238E27FC236}">
                <a16:creationId xmlns:a16="http://schemas.microsoft.com/office/drawing/2014/main" id="{215089B1-FCE0-493B-80F1-87C85D39EEF1}"/>
              </a:ext>
            </a:extLst>
          </p:cNvPr>
          <p:cNvSpPr/>
          <p:nvPr/>
        </p:nvSpPr>
        <p:spPr>
          <a:xfrm>
            <a:off x="4724400" y="6611779"/>
            <a:ext cx="4572000" cy="246221"/>
          </a:xfrm>
          <a:prstGeom prst="rect">
            <a:avLst/>
          </a:prstGeom>
        </p:spPr>
        <p:txBody>
          <a:bodyPr wrap="square">
            <a:spAutoFit/>
          </a:bodyPr>
          <a:lstStyle/>
          <a:p>
            <a:pPr algn="r">
              <a:defRPr/>
            </a:pPr>
            <a:r>
              <a:rPr lang="en-US" sz="1000" dirty="0" err="1"/>
              <a:t>Patric</a:t>
            </a:r>
            <a:r>
              <a:rPr lang="en-US" sz="1000" dirty="0"/>
              <a:t> </a:t>
            </a:r>
            <a:r>
              <a:rPr lang="en-US" sz="1000" dirty="0" err="1"/>
              <a:t>Tresco</a:t>
            </a:r>
            <a:r>
              <a:rPr lang="en-US" sz="1000" dirty="0"/>
              <a:t>,  Biomaterials course,  University of Utah</a:t>
            </a:r>
          </a:p>
        </p:txBody>
      </p:sp>
      <p:pic>
        <p:nvPicPr>
          <p:cNvPr id="4" name="Picture 3">
            <a:extLst>
              <a:ext uri="{FF2B5EF4-FFF2-40B4-BE49-F238E27FC236}">
                <a16:creationId xmlns:a16="http://schemas.microsoft.com/office/drawing/2014/main" id="{9E010E8A-7745-4774-86F5-6FF3ABF8EA25}"/>
              </a:ext>
            </a:extLst>
          </p:cNvPr>
          <p:cNvPicPr>
            <a:picLocks noChangeAspect="1"/>
          </p:cNvPicPr>
          <p:nvPr/>
        </p:nvPicPr>
        <p:blipFill>
          <a:blip r:embed="rId5"/>
          <a:stretch>
            <a:fillRect/>
          </a:stretch>
        </p:blipFill>
        <p:spPr>
          <a:xfrm>
            <a:off x="1681538" y="1703795"/>
            <a:ext cx="6578154" cy="1999661"/>
          </a:xfrm>
          <a:prstGeom prst="rect">
            <a:avLst/>
          </a:prstGeom>
        </p:spPr>
      </p:pic>
    </p:spTree>
    <p:extLst>
      <p:ext uri="{BB962C8B-B14F-4D97-AF65-F5344CB8AC3E}">
        <p14:creationId xmlns:p14="http://schemas.microsoft.com/office/powerpoint/2010/main" val="12825470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Νέες τεχνολογίες</a:t>
            </a:r>
            <a:endParaRPr dirty="0">
              <a:solidFill>
                <a:schemeClr val="bg1"/>
              </a:solidFill>
              <a:latin typeface="+mj-lt"/>
            </a:endParaRPr>
          </a:p>
        </p:txBody>
      </p:sp>
      <p:sp>
        <p:nvSpPr>
          <p:cNvPr id="202" name="Google Shape;202;p18"/>
          <p:cNvSpPr txBox="1">
            <a:spLocks noGrp="1"/>
          </p:cNvSpPr>
          <p:nvPr>
            <p:ph type="body" idx="1"/>
          </p:nvPr>
        </p:nvSpPr>
        <p:spPr>
          <a:xfrm>
            <a:off x="514056" y="2209800"/>
            <a:ext cx="8858544" cy="3023312"/>
          </a:xfrm>
          <a:prstGeom prst="rect">
            <a:avLst/>
          </a:prstGeom>
        </p:spPr>
        <p:txBody>
          <a:bodyPr spcFirstLastPara="1" wrap="square" lIns="0" tIns="0" rIns="0" bIns="0" anchor="t" anchorCtr="0">
            <a:noAutofit/>
          </a:bodyPr>
          <a:lstStyle/>
          <a:p>
            <a:pPr marL="419100"/>
            <a:r>
              <a:rPr lang="el-GR" sz="2000" dirty="0">
                <a:latin typeface="+mj-lt"/>
              </a:rPr>
              <a:t>Επικαλύψεις για ενίσχυση των απεικονίσεων.</a:t>
            </a:r>
          </a:p>
          <a:p>
            <a:pPr marL="419100"/>
            <a:r>
              <a:rPr lang="el-GR" sz="2000" dirty="0">
                <a:latin typeface="+mj-lt"/>
              </a:rPr>
              <a:t>Επικαλύψεις κυττάρων για κατασκευή τεχνητών ιστών.</a:t>
            </a:r>
          </a:p>
          <a:p>
            <a:pPr marL="419100"/>
            <a:r>
              <a:rPr lang="el-GR" sz="2000" dirty="0">
                <a:latin typeface="+mj-lt"/>
              </a:rPr>
              <a:t>Επικαλύψεις για να ενισχυθεί η διαδικασία επούλωσης.</a:t>
            </a:r>
          </a:p>
          <a:p>
            <a:pPr marL="419100"/>
            <a:r>
              <a:rPr lang="el-GR" sz="2000" dirty="0">
                <a:latin typeface="+mj-lt"/>
              </a:rPr>
              <a:t>Επικαλύψεις για χορήγηση φαρμάκων.</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84</a:t>
            </a:fld>
            <a:endParaRPr/>
          </a:p>
        </p:txBody>
      </p:sp>
    </p:spTree>
    <p:extLst>
      <p:ext uri="{BB962C8B-B14F-4D97-AF65-F5344CB8AC3E}">
        <p14:creationId xmlns:p14="http://schemas.microsoft.com/office/powerpoint/2010/main" val="2273830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l-GR" sz="3200" b="1" dirty="0">
                <a:effectLst>
                  <a:outerShdw blurRad="38100" dist="38100" dir="2700000" algn="tl">
                    <a:srgbClr val="000000">
                      <a:alpha val="43137"/>
                    </a:srgbClr>
                  </a:outerShdw>
                </a:effectLst>
                <a:latin typeface="+mn-lt"/>
              </a:rPr>
              <a:t>Βιβλιογραφικές αναφορές</a:t>
            </a:r>
            <a:endParaRPr lang="en-IN" sz="3200" b="1" dirty="0">
              <a:effectLst>
                <a:outerShdw blurRad="38100" dist="38100" dir="2700000" algn="tl">
                  <a:srgbClr val="000000">
                    <a:alpha val="43137"/>
                  </a:srgbClr>
                </a:outerShdw>
              </a:effectLst>
              <a:latin typeface="+mn-lt"/>
            </a:endParaRPr>
          </a:p>
        </p:txBody>
      </p:sp>
      <p:sp>
        <p:nvSpPr>
          <p:cNvPr id="4" name="Content Placeholder 3"/>
          <p:cNvSpPr>
            <a:spLocks noGrp="1"/>
          </p:cNvSpPr>
          <p:nvPr>
            <p:ph idx="4294967295"/>
          </p:nvPr>
        </p:nvSpPr>
        <p:spPr>
          <a:xfrm>
            <a:off x="0" y="2057400"/>
            <a:ext cx="10287000" cy="4525963"/>
          </a:xfrm>
        </p:spPr>
        <p:txBody>
          <a:bodyPr>
            <a:normAutofit fontScale="77500" lnSpcReduction="20000"/>
          </a:bodyPr>
          <a:lstStyle/>
          <a:p>
            <a:pPr>
              <a:spcBef>
                <a:spcPts val="0"/>
              </a:spcBef>
              <a:spcAft>
                <a:spcPts val="600"/>
              </a:spcAft>
              <a:buClr>
                <a:schemeClr val="tx1"/>
              </a:buClr>
              <a:buSzPts val="1800"/>
            </a:pPr>
            <a:r>
              <a:rPr lang="en-US" sz="2200" dirty="0">
                <a:latin typeface="+mj-lt"/>
              </a:rPr>
              <a:t>J. Park and R.S. Lakes, Biomaterials an Introduction, 3rd Edition, Springer, New York, 2007. </a:t>
            </a:r>
          </a:p>
          <a:p>
            <a:pPr>
              <a:spcBef>
                <a:spcPts val="0"/>
              </a:spcBef>
              <a:spcAft>
                <a:spcPts val="600"/>
              </a:spcAft>
              <a:buClr>
                <a:schemeClr val="tx1"/>
              </a:buClr>
              <a:buSzPts val="1800"/>
            </a:pPr>
            <a:r>
              <a:rPr lang="en-US" sz="2200" dirty="0">
                <a:latin typeface="+mj-lt"/>
              </a:rPr>
              <a:t>B.D. Ratner, A.S. Hoffman, Biomaterials Science, 2nd Edition: An Introduction to Materials in Medicine, Elsevier Academic Press, San Diego, 2004. </a:t>
            </a:r>
          </a:p>
          <a:p>
            <a:pPr>
              <a:spcBef>
                <a:spcPts val="0"/>
              </a:spcBef>
              <a:spcAft>
                <a:spcPts val="600"/>
              </a:spcAft>
              <a:buClr>
                <a:schemeClr val="tx1"/>
              </a:buClr>
              <a:buSzPts val="1800"/>
            </a:pPr>
            <a:r>
              <a:rPr lang="en-US" sz="2200" dirty="0">
                <a:latin typeface="+mj-lt"/>
              </a:rPr>
              <a:t>Biomaterials, Edited by J.Y. Wang and J.D. </a:t>
            </a:r>
            <a:r>
              <a:rPr lang="en-US" sz="2200" dirty="0" err="1">
                <a:latin typeface="+mj-lt"/>
              </a:rPr>
              <a:t>Bronzino</a:t>
            </a:r>
            <a:r>
              <a:rPr lang="en-US" sz="2200" dirty="0">
                <a:latin typeface="+mj-lt"/>
              </a:rPr>
              <a:t>, CRC Press, Boca Raton, 2007.</a:t>
            </a:r>
          </a:p>
          <a:p>
            <a:pPr>
              <a:spcBef>
                <a:spcPts val="0"/>
              </a:spcBef>
              <a:spcAft>
                <a:spcPts val="600"/>
              </a:spcAft>
              <a:buClr>
                <a:schemeClr val="tx1"/>
              </a:buClr>
              <a:buSzPts val="1800"/>
            </a:pPr>
            <a:r>
              <a:rPr lang="en-US" sz="2200" dirty="0" err="1">
                <a:latin typeface="+mj-lt"/>
              </a:rPr>
              <a:t>Patric</a:t>
            </a:r>
            <a:r>
              <a:rPr lang="en-US" sz="2200" dirty="0">
                <a:latin typeface="+mj-lt"/>
              </a:rPr>
              <a:t> </a:t>
            </a:r>
            <a:r>
              <a:rPr lang="en-US" sz="2200" dirty="0" err="1">
                <a:latin typeface="+mj-lt"/>
              </a:rPr>
              <a:t>Tresco</a:t>
            </a:r>
            <a:r>
              <a:rPr lang="en-US" sz="2200" dirty="0">
                <a:latin typeface="+mj-lt"/>
              </a:rPr>
              <a:t>,  Biomaterials course,  University of Utah</a:t>
            </a:r>
          </a:p>
          <a:p>
            <a:pPr>
              <a:spcBef>
                <a:spcPts val="0"/>
              </a:spcBef>
              <a:spcAft>
                <a:spcPts val="600"/>
              </a:spcAft>
              <a:buClr>
                <a:schemeClr val="tx1"/>
              </a:buClr>
              <a:buSzPts val="1800"/>
            </a:pPr>
            <a:r>
              <a:rPr lang="en-US" sz="2200" dirty="0">
                <a:latin typeface="+mj-lt"/>
              </a:rPr>
              <a:t>Materials Science and Engineering - An Introduction, 4th </a:t>
            </a:r>
            <a:r>
              <a:rPr lang="en-US" sz="2200" dirty="0" err="1">
                <a:latin typeface="+mj-lt"/>
              </a:rPr>
              <a:t>Ed,WD</a:t>
            </a:r>
            <a:r>
              <a:rPr lang="en-US" sz="2200" dirty="0">
                <a:latin typeface="+mj-lt"/>
              </a:rPr>
              <a:t> Callister, Jr.</a:t>
            </a:r>
          </a:p>
          <a:p>
            <a:pPr>
              <a:spcBef>
                <a:spcPts val="0"/>
              </a:spcBef>
              <a:spcAft>
                <a:spcPts val="600"/>
              </a:spcAft>
              <a:buClr>
                <a:schemeClr val="tx1"/>
              </a:buClr>
              <a:buSzPts val="1800"/>
            </a:pPr>
            <a:r>
              <a:rPr lang="en-US" sz="2200" dirty="0">
                <a:latin typeface="+mj-lt"/>
              </a:rPr>
              <a:t>www.bioscience.org</a:t>
            </a:r>
          </a:p>
          <a:p>
            <a:pPr>
              <a:spcBef>
                <a:spcPts val="0"/>
              </a:spcBef>
              <a:spcAft>
                <a:spcPts val="600"/>
              </a:spcAft>
              <a:buClr>
                <a:schemeClr val="tx1"/>
              </a:buClr>
              <a:buSzPts val="1800"/>
            </a:pPr>
            <a:r>
              <a:rPr lang="en-US" sz="2200" dirty="0">
                <a:latin typeface="+mj-lt"/>
              </a:rPr>
              <a:t>www.mpkb.org</a:t>
            </a:r>
          </a:p>
          <a:p>
            <a:pPr>
              <a:spcBef>
                <a:spcPts val="0"/>
              </a:spcBef>
              <a:spcAft>
                <a:spcPts val="600"/>
              </a:spcAft>
              <a:buClr>
                <a:schemeClr val="tx1"/>
              </a:buClr>
              <a:buSzPts val="1800"/>
            </a:pPr>
            <a:r>
              <a:rPr lang="en-US" sz="2200" dirty="0">
                <a:latin typeface="+mj-lt"/>
              </a:rPr>
              <a:t>www.healthtype.org</a:t>
            </a:r>
          </a:p>
          <a:p>
            <a:pPr>
              <a:spcBef>
                <a:spcPts val="0"/>
              </a:spcBef>
              <a:spcAft>
                <a:spcPts val="600"/>
              </a:spcAft>
              <a:buClr>
                <a:schemeClr val="tx1"/>
              </a:buClr>
              <a:buSzPts val="1800"/>
            </a:pPr>
            <a:r>
              <a:rPr lang="en-US" sz="2200" dirty="0">
                <a:latin typeface="+mj-lt"/>
              </a:rPr>
              <a:t>http://www.oolfool.com/Microbial_Dimension.htm</a:t>
            </a:r>
          </a:p>
          <a:p>
            <a:pPr>
              <a:spcBef>
                <a:spcPts val="0"/>
              </a:spcBef>
              <a:spcAft>
                <a:spcPts val="600"/>
              </a:spcAft>
              <a:buClr>
                <a:schemeClr val="tx1"/>
              </a:buClr>
              <a:buSzPts val="1800"/>
            </a:pPr>
            <a:r>
              <a:rPr lang="en-US" sz="2200" dirty="0">
                <a:latin typeface="+mj-lt"/>
              </a:rPr>
              <a:t>www.pasteur.fr</a:t>
            </a:r>
          </a:p>
          <a:p>
            <a:pPr>
              <a:spcBef>
                <a:spcPts val="0"/>
              </a:spcBef>
              <a:spcAft>
                <a:spcPts val="600"/>
              </a:spcAft>
              <a:buClr>
                <a:schemeClr val="tx1"/>
              </a:buClr>
              <a:buSzPts val="1800"/>
            </a:pPr>
            <a:r>
              <a:rPr lang="en-US" sz="2200" dirty="0">
                <a:latin typeface="+mj-lt"/>
              </a:rPr>
              <a:t>www.corbisimages.com</a:t>
            </a:r>
          </a:p>
          <a:p>
            <a:pPr>
              <a:spcBef>
                <a:spcPts val="0"/>
              </a:spcBef>
              <a:spcAft>
                <a:spcPts val="600"/>
              </a:spcAft>
              <a:buClr>
                <a:schemeClr val="tx1"/>
              </a:buClr>
              <a:buSzPts val="1800"/>
            </a:pPr>
            <a:r>
              <a:rPr lang="en-US" sz="2200" dirty="0">
                <a:latin typeface="+mj-lt"/>
              </a:rPr>
              <a:t>www.valisafe.com</a:t>
            </a:r>
          </a:p>
          <a:p>
            <a:pPr>
              <a:spcBef>
                <a:spcPts val="0"/>
              </a:spcBef>
              <a:spcAft>
                <a:spcPts val="600"/>
              </a:spcAft>
              <a:buClr>
                <a:schemeClr val="tx1"/>
              </a:buClr>
              <a:buSzPts val="1800"/>
            </a:pPr>
            <a:r>
              <a:rPr lang="en-US" sz="2200" dirty="0">
                <a:latin typeface="+mj-lt"/>
              </a:rPr>
              <a:t>en.citizendium.org</a:t>
            </a:r>
          </a:p>
          <a:p>
            <a:pPr>
              <a:spcBef>
                <a:spcPts val="0"/>
              </a:spcBef>
              <a:spcAft>
                <a:spcPts val="600"/>
              </a:spcAft>
              <a:buClr>
                <a:schemeClr val="tx1"/>
              </a:buClr>
              <a:buSzPts val="1800"/>
            </a:pPr>
            <a:r>
              <a:rPr lang="en-US" sz="2200" dirty="0">
                <a:latin typeface="+mj-lt"/>
              </a:rPr>
              <a:t>uic.edu</a:t>
            </a:r>
          </a:p>
          <a:p>
            <a:pPr>
              <a:spcBef>
                <a:spcPts val="0"/>
              </a:spcBef>
              <a:spcAft>
                <a:spcPts val="600"/>
              </a:spcAft>
              <a:buClr>
                <a:schemeClr val="tx1"/>
              </a:buClr>
              <a:buSzPts val="1800"/>
            </a:pPr>
            <a:r>
              <a:rPr lang="en-US" sz="2200" dirty="0">
                <a:latin typeface="+mj-lt"/>
              </a:rPr>
              <a:t>J Chem Edu 79 121, 2002</a:t>
            </a:r>
          </a:p>
        </p:txBody>
      </p:sp>
    </p:spTree>
    <p:extLst>
      <p:ext uri="{BB962C8B-B14F-4D97-AF65-F5344CB8AC3E}">
        <p14:creationId xmlns:p14="http://schemas.microsoft.com/office/powerpoint/2010/main" val="1348523604"/>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sz="3200" b="1" dirty="0">
                <a:effectLst>
                  <a:outerShdw blurRad="38100" dist="38100" dir="2700000" algn="tl">
                    <a:srgbClr val="000000">
                      <a:alpha val="43137"/>
                    </a:srgbClr>
                  </a:outerShdw>
                </a:effectLst>
                <a:latin typeface="+mn-lt"/>
              </a:rPr>
              <a:t>Χρήσεις Σιλικόνης</a:t>
            </a:r>
            <a:endParaRPr lang="el-GR" dirty="0">
              <a:solidFill>
                <a:schemeClr val="bg1"/>
              </a:solidFill>
              <a:latin typeface="+mj-lt"/>
            </a:endParaRPr>
          </a:p>
        </p:txBody>
      </p:sp>
      <p:sp>
        <p:nvSpPr>
          <p:cNvPr id="202" name="Google Shape;202;p18"/>
          <p:cNvSpPr txBox="1">
            <a:spLocks noGrp="1"/>
          </p:cNvSpPr>
          <p:nvPr>
            <p:ph type="body" idx="1"/>
          </p:nvPr>
        </p:nvSpPr>
        <p:spPr>
          <a:xfrm>
            <a:off x="819966" y="2273567"/>
            <a:ext cx="4133034" cy="3620800"/>
          </a:xfrm>
          <a:prstGeom prst="rect">
            <a:avLst/>
          </a:prstGeom>
        </p:spPr>
        <p:txBody>
          <a:bodyPr spcFirstLastPara="1" wrap="square" lIns="0" tIns="0" rIns="0" bIns="0" anchor="t" anchorCtr="0">
            <a:noAutofit/>
          </a:bodyPr>
          <a:lstStyle/>
          <a:p>
            <a:pPr marL="419100"/>
            <a:r>
              <a:rPr lang="el-GR" dirty="0">
                <a:latin typeface="+mj-lt"/>
              </a:rPr>
              <a:t>Καθετήρες και σωλήνες</a:t>
            </a:r>
          </a:p>
          <a:p>
            <a:pPr marL="419100"/>
            <a:r>
              <a:rPr lang="el-GR" dirty="0">
                <a:latin typeface="+mj-lt"/>
              </a:rPr>
              <a:t>Αντικατάσταση αρθρώσεων</a:t>
            </a:r>
          </a:p>
          <a:p>
            <a:pPr marL="419100"/>
            <a:r>
              <a:rPr lang="el-GR" dirty="0">
                <a:latin typeface="+mj-lt"/>
              </a:rPr>
              <a:t>Θερμική/ηλεκτρική μόνωση</a:t>
            </a:r>
          </a:p>
          <a:p>
            <a:pPr marL="419100"/>
            <a:r>
              <a:rPr lang="el-GR" dirty="0">
                <a:latin typeface="+mj-lt"/>
              </a:rPr>
              <a:t>Αισθητική χειρουργική</a:t>
            </a:r>
          </a:p>
          <a:p>
            <a:pPr marL="419100"/>
            <a:r>
              <a:rPr lang="el-GR" dirty="0">
                <a:latin typeface="+mj-lt"/>
              </a:rPr>
              <a:t>Καρδιοαγγειακές εφαρμογές </a:t>
            </a:r>
          </a:p>
          <a:p>
            <a:pPr marL="419100"/>
            <a:r>
              <a:rPr lang="el-GR" dirty="0">
                <a:latin typeface="+mj-lt"/>
              </a:rPr>
              <a:t>Λιπαντικά για ιατρικές συσκευές</a:t>
            </a:r>
          </a:p>
          <a:p>
            <a:pPr marL="419100"/>
            <a:r>
              <a:rPr lang="el-GR" dirty="0">
                <a:latin typeface="+mj-lt"/>
              </a:rPr>
              <a:t>Προσκόλληση επιδέσμων και προσθετικών</a:t>
            </a:r>
          </a:p>
          <a:p>
            <a:pPr marL="419100"/>
            <a:r>
              <a:rPr lang="el-GR" dirty="0">
                <a:latin typeface="+mj-lt"/>
              </a:rPr>
              <a:t>Καλούπια για τη δημιουργία ιατρικών συσκευών</a:t>
            </a:r>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9</a:t>
            </a:fld>
            <a:endParaRPr/>
          </a:p>
        </p:txBody>
      </p:sp>
      <p:sp>
        <p:nvSpPr>
          <p:cNvPr id="5" name="Google Shape;202;p18">
            <a:extLst>
              <a:ext uri="{FF2B5EF4-FFF2-40B4-BE49-F238E27FC236}">
                <a16:creationId xmlns:a16="http://schemas.microsoft.com/office/drawing/2014/main" id="{95DF0220-4124-0EEE-CF38-EDC3FA1B7057}"/>
              </a:ext>
            </a:extLst>
          </p:cNvPr>
          <p:cNvSpPr txBox="1">
            <a:spLocks/>
          </p:cNvSpPr>
          <p:nvPr/>
        </p:nvSpPr>
        <p:spPr>
          <a:xfrm>
            <a:off x="4876800" y="2322800"/>
            <a:ext cx="6553200" cy="3620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600"/>
              </a:spcBef>
              <a:spcAft>
                <a:spcPts val="0"/>
              </a:spcAft>
              <a:buClr>
                <a:schemeClr val="accent1"/>
              </a:buClr>
              <a:buSzPts val="1800"/>
              <a:buFont typeface="Barlow Light"/>
              <a:buChar char="▸"/>
              <a:defRPr sz="1800" b="0" i="0" u="none" strike="noStrike" cap="none">
                <a:solidFill>
                  <a:schemeClr val="dk1"/>
                </a:solidFill>
                <a:latin typeface="Barlow Light"/>
                <a:ea typeface="Barlow Light"/>
                <a:cs typeface="Barlow Light"/>
                <a:sym typeface="Barlow Light"/>
              </a:defRPr>
            </a:lvl1pPr>
            <a:lvl2pPr marL="914400" marR="0" lvl="1"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2pPr>
            <a:lvl3pPr marL="1371600" marR="0" lvl="2"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3pPr>
            <a:lvl4pPr marL="1828800" marR="0" lvl="3"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4pPr>
            <a:lvl5pPr marL="2286000" marR="0" lvl="4"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5pPr>
            <a:lvl6pPr marL="2743200" marR="0" lvl="5"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6pPr>
            <a:lvl7pPr marL="3200400" marR="0" lvl="6"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7pPr>
            <a:lvl8pPr marL="3657600" marR="0" lvl="7"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8pPr>
            <a:lvl9pPr marL="4114800" marR="0" lvl="8" indent="-342900" algn="l" rtl="0" eaLnBrk="1" hangingPunct="1">
              <a:lnSpc>
                <a:spcPct val="100000"/>
              </a:lnSpc>
              <a:spcBef>
                <a:spcPts val="0"/>
              </a:spcBef>
              <a:spcAft>
                <a:spcPts val="0"/>
              </a:spcAft>
              <a:buClr>
                <a:schemeClr val="dk2"/>
              </a:buClr>
              <a:buSzPts val="1800"/>
              <a:buFont typeface="Barlow Light"/>
              <a:buChar char="■"/>
              <a:defRPr sz="1800" b="0" i="0" u="none" strike="noStrike" cap="none">
                <a:solidFill>
                  <a:schemeClr val="dk1"/>
                </a:solidFill>
                <a:latin typeface="Barlow Light"/>
                <a:ea typeface="Barlow Light"/>
                <a:cs typeface="Barlow Light"/>
                <a:sym typeface="Barlow Light"/>
              </a:defRPr>
            </a:lvl9pPr>
          </a:lstStyle>
          <a:p>
            <a:pPr marL="419100"/>
            <a:r>
              <a:rPr lang="el-GR" dirty="0">
                <a:latin typeface="+mj-lt"/>
              </a:rPr>
              <a:t>Αναισθησιολογία – σωληνώσεις, βαλβίδες, τσιμούχες.</a:t>
            </a:r>
          </a:p>
          <a:p>
            <a:pPr marL="419100"/>
            <a:r>
              <a:rPr lang="el-GR" dirty="0">
                <a:latin typeface="+mj-lt"/>
              </a:rPr>
              <a:t>Απελευθέρωση φαρμάκων – σωληνώσεις για αντλίες ακριβείας, σωληνώσεις τροφοδοσίας.</a:t>
            </a:r>
          </a:p>
          <a:p>
            <a:pPr marL="419100"/>
            <a:r>
              <a:rPr lang="el-GR" dirty="0">
                <a:latin typeface="+mj-lt"/>
              </a:rPr>
              <a:t>Οφθαλμική χειρουργική – σωληνώσεις, πειραματικοί θάλαμοι.</a:t>
            </a:r>
          </a:p>
          <a:p>
            <a:pPr marL="419100"/>
            <a:r>
              <a:rPr lang="el-GR" dirty="0">
                <a:latin typeface="+mj-lt"/>
              </a:rPr>
              <a:t>Χειρουργικά προϊόντα – παροχετεύσεις τραυμάτων, σωληνώσεις, φλεβικοί σφικτήρες, μπαλονάκια, βοηθήματα αποστείρωσης.</a:t>
            </a:r>
          </a:p>
          <a:p>
            <a:pPr marL="419100"/>
            <a:r>
              <a:rPr lang="el-GR" dirty="0">
                <a:latin typeface="+mj-lt"/>
              </a:rPr>
              <a:t>Καρδιοαγγειακό σύστημα – σωλήνες με πολλαπλή διατομή, καθετήρες.</a:t>
            </a:r>
          </a:p>
          <a:p>
            <a:pPr marL="419100"/>
            <a:r>
              <a:rPr lang="el-GR" dirty="0">
                <a:latin typeface="+mj-lt"/>
              </a:rPr>
              <a:t>Ουρολογία – προϊόντα για ακράτεια, καθετήρες, σωλήνες.</a:t>
            </a:r>
          </a:p>
          <a:p>
            <a:pPr marL="419100"/>
            <a:r>
              <a:rPr lang="el-GR" dirty="0">
                <a:latin typeface="+mj-lt"/>
              </a:rPr>
              <a:t>Γαστρεντερολογία – μπαλόνια, διάφορες σωληνώσεις.</a:t>
            </a:r>
          </a:p>
        </p:txBody>
      </p:sp>
    </p:spTree>
    <p:extLst>
      <p:ext uri="{BB962C8B-B14F-4D97-AF65-F5344CB8AC3E}">
        <p14:creationId xmlns:p14="http://schemas.microsoft.com/office/powerpoint/2010/main" val="1831704890"/>
      </p:ext>
    </p:extLst>
  </p:cSld>
  <p:clrMapOvr>
    <a:masterClrMapping/>
  </p:clrMapOvr>
</p:sld>
</file>

<file path=ppt/theme/theme1.xml><?xml version="1.0" encoding="utf-8"?>
<a:theme xmlns:a="http://schemas.openxmlformats.org/drawingml/2006/main" name="Caius template">
  <a:themeElements>
    <a:clrScheme name="Custom 347">
      <a:dk1>
        <a:srgbClr val="001F46"/>
      </a:dk1>
      <a:lt1>
        <a:srgbClr val="FFFFFF"/>
      </a:lt1>
      <a:dk2>
        <a:srgbClr val="748394"/>
      </a:dk2>
      <a:lt2>
        <a:srgbClr val="F0F3F7"/>
      </a:lt2>
      <a:accent1>
        <a:srgbClr val="4397EE"/>
      </a:accent1>
      <a:accent2>
        <a:srgbClr val="2170CC"/>
      </a:accent2>
      <a:accent3>
        <a:srgbClr val="154C8A"/>
      </a:accent3>
      <a:accent4>
        <a:srgbClr val="A9D039"/>
      </a:accent4>
      <a:accent5>
        <a:srgbClr val="14B9CA"/>
      </a:accent5>
      <a:accent6>
        <a:srgbClr val="DDE3EB"/>
      </a:accent6>
      <a:hlink>
        <a:srgbClr val="2170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47">
    <a:dk1>
      <a:srgbClr val="001F46"/>
    </a:dk1>
    <a:lt1>
      <a:srgbClr val="FFFFFF"/>
    </a:lt1>
    <a:dk2>
      <a:srgbClr val="748394"/>
    </a:dk2>
    <a:lt2>
      <a:srgbClr val="F0F3F7"/>
    </a:lt2>
    <a:accent1>
      <a:srgbClr val="4397EE"/>
    </a:accent1>
    <a:accent2>
      <a:srgbClr val="2170CC"/>
    </a:accent2>
    <a:accent3>
      <a:srgbClr val="154C8A"/>
    </a:accent3>
    <a:accent4>
      <a:srgbClr val="A9D039"/>
    </a:accent4>
    <a:accent5>
      <a:srgbClr val="14B9CA"/>
    </a:accent5>
    <a:accent6>
      <a:srgbClr val="DDE3EB"/>
    </a:accent6>
    <a:hlink>
      <a:srgbClr val="2170CC"/>
    </a:hlink>
    <a:folHlink>
      <a:srgbClr val="6611CC"/>
    </a:folHlink>
  </a:clrScheme>
</a:themeOverride>
</file>

<file path=docProps/app.xml><?xml version="1.0" encoding="utf-8"?>
<Properties xmlns="http://schemas.openxmlformats.org/officeDocument/2006/extended-properties" xmlns:vt="http://schemas.openxmlformats.org/officeDocument/2006/docPropsVTypes">
  <Template/>
  <TotalTime>5317</TotalTime>
  <Words>4121</Words>
  <Application>Microsoft Office PowerPoint</Application>
  <PresentationFormat>Widescreen</PresentationFormat>
  <Paragraphs>601</Paragraphs>
  <Slides>85</Slides>
  <Notes>63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85</vt:i4>
      </vt:variant>
    </vt:vector>
  </HeadingPairs>
  <TitlesOfParts>
    <vt:vector size="97" baseType="lpstr">
      <vt:lpstr>Arial</vt:lpstr>
      <vt:lpstr>Barlow Light</vt:lpstr>
      <vt:lpstr>Barlow SemiBold</vt:lpstr>
      <vt:lpstr>Calibri</vt:lpstr>
      <vt:lpstr>Symbol</vt:lpstr>
      <vt:lpstr>Times New Roman</vt:lpstr>
      <vt:lpstr>Wingdings</vt:lpstr>
      <vt:lpstr>Caius template</vt:lpstr>
      <vt:lpstr>Bitmap Image</vt:lpstr>
      <vt:lpstr>Image</vt:lpstr>
      <vt:lpstr>Clip</vt:lpstr>
      <vt:lpstr>Microsoft ClipArt Gallery</vt:lpstr>
      <vt:lpstr>  Εφαρμογές στην Καρδιολογία</vt:lpstr>
      <vt:lpstr>Διασπάσιμη πολυουρεθάνη</vt:lpstr>
      <vt:lpstr>Σιλικόνη</vt:lpstr>
      <vt:lpstr>Σιλικόνη</vt:lpstr>
      <vt:lpstr>Σιλικόνη</vt:lpstr>
      <vt:lpstr>PowerPoint Presentation</vt:lpstr>
      <vt:lpstr>Εξώθηση Σιλικόνης</vt:lpstr>
      <vt:lpstr>Βιοσυμβατότητα Σιλικόνης</vt:lpstr>
      <vt:lpstr>Χρήσεις Σιλικόνης</vt:lpstr>
      <vt:lpstr>Εφαρμογές Bιοϋλικών στην Kαρδιολογία</vt:lpstr>
      <vt:lpstr>Συνθετικά Αγγειακά Μοσχεύματα </vt:lpstr>
      <vt:lpstr>Συνθετικά Αγγειακά Μοσχεύματα </vt:lpstr>
      <vt:lpstr>Συνθετικά Αγγειακά Μοσχεύματα </vt:lpstr>
      <vt:lpstr>Vascular Access Devices (VADS)</vt:lpstr>
      <vt:lpstr>Vascular Access Devices (VADS)</vt:lpstr>
      <vt:lpstr>Vascular Access Devices (VADS)</vt:lpstr>
      <vt:lpstr>Καθετήρες</vt:lpstr>
      <vt:lpstr>Καθετήρες</vt:lpstr>
      <vt:lpstr>Vascular Access Devices (VADS)</vt:lpstr>
      <vt:lpstr>Καρδιακές Βαλβίδες</vt:lpstr>
      <vt:lpstr>Καρδιακές Βαλβίδες</vt:lpstr>
      <vt:lpstr>PowerPoint Presentation</vt:lpstr>
      <vt:lpstr>Φιλτράρισμα</vt:lpstr>
      <vt:lpstr>PowerPoint Presentation</vt:lpstr>
      <vt:lpstr>PowerPoint Presentation</vt:lpstr>
      <vt:lpstr>Συσκευές Hollow Fiber</vt:lpstr>
      <vt:lpstr>Εφαρμογές</vt:lpstr>
      <vt:lpstr>Αιμοδιάλυση</vt:lpstr>
      <vt:lpstr>Εφαρμογές</vt:lpstr>
      <vt:lpstr>Βιοτεχνητό Ήπαρ</vt:lpstr>
      <vt:lpstr>Επισκευή Νευρικής Οδού</vt:lpstr>
      <vt:lpstr>Κυτταρική Αντικατάσταση</vt:lpstr>
      <vt:lpstr>Κυτταρική Αντικατάσταση</vt:lpstr>
      <vt:lpstr>Θεραπεία κυτταρικού περιβλήματος</vt:lpstr>
      <vt:lpstr>Οι άνθρωποι σαν πηγή μόλυνσης</vt:lpstr>
      <vt:lpstr>Σωματίδια που παράγονται από ανθρώπινες δραστηριότητες</vt:lpstr>
      <vt:lpstr>HFM κατασκευή Fiber Spinning</vt:lpstr>
      <vt:lpstr>Αναστροφή φάσης</vt:lpstr>
      <vt:lpstr>Απαραίτητα στοιχεία</vt:lpstr>
      <vt:lpstr>Διάλυμα Πολυμερούς</vt:lpstr>
      <vt:lpstr>Προσθήκη αδιάλυτης ουσίας</vt:lpstr>
      <vt:lpstr>Ιζηματοποίηση με  μπέρδεμα αλυσίδας</vt:lpstr>
      <vt:lpstr>PowerPoint Presentation</vt:lpstr>
      <vt:lpstr>PowerPoint Presentation</vt:lpstr>
      <vt:lpstr>PowerPoint Presentation</vt:lpstr>
      <vt:lpstr>Μοριακός διαχωρισμός</vt:lpstr>
      <vt:lpstr>PowerPoint Presentation</vt:lpstr>
      <vt:lpstr>PowerPoint Presentation</vt:lpstr>
      <vt:lpstr>Σε μεγαλύτερη κλίμακα διάφορες κατασκευές είναι εμφανείς και μπορούν να ρυθμιστούν αλλάζοντας τις συνθήκες κατασκευής</vt:lpstr>
      <vt:lpstr>Αποστείρωση</vt:lpstr>
      <vt:lpstr>Παραγωγή ενέσεων σε συνθήκες αποστείρωσης</vt:lpstr>
      <vt:lpstr>Συναρμολόγηση σε συνθήκες αποστείρωσης</vt:lpstr>
      <vt:lpstr>Ιστορική αναδρομή</vt:lpstr>
      <vt:lpstr>Γενικές αρχές αποστείρωσης ιατρικών συσκευών</vt:lpstr>
      <vt:lpstr>Μέθοδοι αποστείρωσης</vt:lpstr>
      <vt:lpstr>Ξηρή θέρμανση</vt:lpstr>
      <vt:lpstr>Ξηρή θέρμανση</vt:lpstr>
      <vt:lpstr>Ατμός υπό πίεση</vt:lpstr>
      <vt:lpstr>Ατμός υπό πίεση</vt:lpstr>
      <vt:lpstr>Αποστείρωση με ατμό: κλίβανος </vt:lpstr>
      <vt:lpstr>Προετοιμασία για αποστείρωση</vt:lpstr>
      <vt:lpstr>Αποστείρωση οξειδίου του αιθυλενίου: αέριο ETO</vt:lpstr>
      <vt:lpstr>Οξείδιο του αιθυλενίου</vt:lpstr>
      <vt:lpstr>Οξείδιο του αιθυλενίου</vt:lpstr>
      <vt:lpstr>Μολύνσεις σχετικές με εμφυτεύματα</vt:lpstr>
      <vt:lpstr>Ακτινοβολία (Co-60, Cs-137, επιταχυνόμενα ηλεκτρόνια)</vt:lpstr>
      <vt:lpstr>Ραδιενέργεια</vt:lpstr>
      <vt:lpstr>Διαδικασία ασηψίας</vt:lpstr>
      <vt:lpstr>Τεχνικές αποστείρωσης για βιοδιασπώμενα ικριώματα σε εφαρμογές μηχανικής ιστών</vt:lpstr>
      <vt:lpstr>Τεχνικές αποστείρωσης για βιοδιασπώμενα ικριώματα σε εφαρμογές μηχανικής ιστών</vt:lpstr>
      <vt:lpstr>Επικάλυψη Επιφανειών</vt:lpstr>
      <vt:lpstr> Γενικές στρατηγικές για να αποτρέψουμε μολύνσεις που σχετίζονται με συσκευές</vt:lpstr>
      <vt:lpstr>Προσρόφηση πρωτεϊνών</vt:lpstr>
      <vt:lpstr>Τεχνολογία επικάλυψης επιφανειών</vt:lpstr>
      <vt:lpstr>Μέθοδοι </vt:lpstr>
      <vt:lpstr>Τροποποίηση επιφανειών χρησιμοποιώντας τεχνολογία πλάσματος χαμηλής πίεσης</vt:lpstr>
      <vt:lpstr>Εφαρμογές πλάσματος</vt:lpstr>
      <vt:lpstr>Επικάλυψη βιοϋλικών βασισμένη σε απορρυπαντικό</vt:lpstr>
      <vt:lpstr>Αναστολή κυτταρικής προσκόλλησης </vt:lpstr>
      <vt:lpstr>Φωσφολιπίδια</vt:lpstr>
      <vt:lpstr>Φωσφοροχλωρινικά παράγωγα</vt:lpstr>
      <vt:lpstr>Protein Adhesion</vt:lpstr>
      <vt:lpstr>Ακινητοποίηση με ομοιοπολικούς δεσμούς</vt:lpstr>
      <vt:lpstr>Νέες τεχνολογίες</vt:lpstr>
      <vt:lpstr>Βιβλιογραφικές αναφορές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Πολυμερή Υλικά</dc:title>
  <dc:creator>Fenriz</dc:creator>
  <cp:lastModifiedBy>ΑΝΤΖΕΛΑ ΚΟΛΟΙ</cp:lastModifiedBy>
  <cp:revision>343</cp:revision>
  <dcterms:created xsi:type="dcterms:W3CDTF">2010-02-11T12:03:36Z</dcterms:created>
  <dcterms:modified xsi:type="dcterms:W3CDTF">2023-03-04T10:54:33Z</dcterms:modified>
</cp:coreProperties>
</file>