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77" r:id="rId4"/>
    <p:sldId id="279" r:id="rId5"/>
    <p:sldId id="278"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4" r:id="rId30"/>
    <p:sldId id="303" r:id="rId31"/>
    <p:sldId id="305" r:id="rId32"/>
    <p:sldId id="306" r:id="rId33"/>
    <p:sldId id="307" r:id="rId34"/>
    <p:sldId id="308" r:id="rId35"/>
    <p:sldId id="309" r:id="rId36"/>
    <p:sldId id="310" r:id="rId37"/>
    <p:sldId id="311" r:id="rId38"/>
    <p:sldId id="312" r:id="rId39"/>
    <p:sldId id="313" r:id="rId40"/>
    <p:sldId id="315" r:id="rId41"/>
    <p:sldId id="314" r:id="rId42"/>
    <p:sldId id="316" r:id="rId43"/>
    <p:sldId id="317" r:id="rId44"/>
    <p:sldId id="318" r:id="rId45"/>
    <p:sldId id="319" r:id="rId46"/>
    <p:sldId id="320" r:id="rId47"/>
    <p:sldId id="321" r:id="rId48"/>
    <p:sldId id="32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p:cViewPr varScale="1">
        <p:scale>
          <a:sx n="105" d="100"/>
          <a:sy n="105" d="100"/>
        </p:scale>
        <p:origin x="74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21C5D-3E9C-4144-ADD9-A318B51C9F3F}"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21C5D-3E9C-4144-ADD9-A318B51C9F3F}"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21C5D-3E9C-4144-ADD9-A318B51C9F3F}"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21C5D-3E9C-4144-ADD9-A318B51C9F3F}"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21C5D-3E9C-4144-ADD9-A318B51C9F3F}"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21C5D-3E9C-4144-ADD9-A318B51C9F3F}"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21C5D-3E9C-4144-ADD9-A318B51C9F3F}"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21C5D-3E9C-4144-ADD9-A318B51C9F3F}"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21C5D-3E9C-4144-ADD9-A318B51C9F3F}"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21C5D-3E9C-4144-ADD9-A318B51C9F3F}"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21C5D-3E9C-4144-ADD9-A318B51C9F3F}"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5C491-65F8-47C2-94EE-24100A4E90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21C5D-3E9C-4144-ADD9-A318B51C9F3F}" type="datetimeFigureOut">
              <a:rPr lang="en-US" smtClean="0"/>
              <a:pPr/>
              <a:t>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5C491-65F8-47C2-94EE-24100A4E90D8}" type="slidenum">
              <a:rPr lang="en-US" smtClean="0"/>
              <a:pPr/>
              <a:t>‹#›</a:t>
            </a:fld>
            <a:endParaRPr lang="en-US"/>
          </a:p>
        </p:txBody>
      </p:sp>
      <p:graphicFrame>
        <p:nvGraphicFramePr>
          <p:cNvPr id="7" name="Object 8"/>
          <p:cNvGraphicFramePr>
            <a:graphicFrameLocks noChangeAspect="1"/>
          </p:cNvGraphicFramePr>
          <p:nvPr userDrawn="1"/>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13" imgW="3048426" imgH="2029108" progId="PBrush">
                  <p:embed/>
                </p:oleObj>
              </mc:Choice>
              <mc:Fallback>
                <p:oleObj name="Bitmap Image" r:id="rId13" imgW="3048426" imgH="2029108" progId="PBrush">
                  <p:embed/>
                  <p:pic>
                    <p:nvPicPr>
                      <p:cNvPr id="0" name="Picture 2"/>
                      <p:cNvPicPr>
                        <a:picLocks noChangeAspect="1" noChangeArrowheads="1"/>
                      </p:cNvPicPr>
                      <p:nvPr/>
                    </p:nvPicPr>
                    <p:blipFill>
                      <a:blip r:embed="rId14">
                        <a:lum bright="70000" contrast="-70000"/>
                        <a:graysc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9" name="Straight Connector 8"/>
          <p:cNvCxnSpPr/>
          <p:nvPr userDrawn="1"/>
        </p:nvCxnSpPr>
        <p:spPr>
          <a:xfrm rot="10800000">
            <a:off x="0" y="6205539"/>
            <a:ext cx="121920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72BC2A8-9AAF-4E4A-A406-B31594C35FC3}"/>
              </a:ext>
            </a:extLst>
          </p:cNvPr>
          <p:cNvGrpSpPr/>
          <p:nvPr userDrawn="1"/>
        </p:nvGrpSpPr>
        <p:grpSpPr>
          <a:xfrm>
            <a:off x="0" y="6205539"/>
            <a:ext cx="1524000" cy="652461"/>
            <a:chOff x="0" y="6205539"/>
            <a:chExt cx="1524000" cy="652461"/>
          </a:xfrm>
        </p:grpSpPr>
        <p:sp>
          <p:nvSpPr>
            <p:cNvPr id="11" name="Rectangle 10">
              <a:extLst>
                <a:ext uri="{FF2B5EF4-FFF2-40B4-BE49-F238E27FC236}">
                  <a16:creationId xmlns:a16="http://schemas.microsoft.com/office/drawing/2014/main" id="{005EAECF-9B92-4723-8342-BD7C6E8EBCB6}"/>
                </a:ext>
              </a:extLst>
            </p:cNvPr>
            <p:cNvSpPr/>
            <p:nvPr userDrawn="1"/>
          </p:nvSpPr>
          <p:spPr>
            <a:xfrm>
              <a:off x="0" y="6205539"/>
              <a:ext cx="1524000" cy="652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8427A69-A6BB-4664-905D-EA889752C36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294" y="6248399"/>
              <a:ext cx="1311411" cy="609601"/>
            </a:xfrm>
            <a:prstGeom prst="rect">
              <a:avLst/>
            </a:prstGeom>
          </p:spPr>
        </p:pic>
      </p:grpSp>
      <p:cxnSp>
        <p:nvCxnSpPr>
          <p:cNvPr id="19" name="Straight Connector 18">
            <a:extLst>
              <a:ext uri="{FF2B5EF4-FFF2-40B4-BE49-F238E27FC236}">
                <a16:creationId xmlns:a16="http://schemas.microsoft.com/office/drawing/2014/main" id="{FE3868F8-642F-4601-94E5-46DAFC2073AC}"/>
              </a:ext>
            </a:extLst>
          </p:cNvPr>
          <p:cNvCxnSpPr/>
          <p:nvPr userDrawn="1"/>
        </p:nvCxnSpPr>
        <p:spPr>
          <a:xfrm flipV="1">
            <a:off x="0" y="609600"/>
            <a:ext cx="12192000" cy="41273"/>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319918-0D99-43CF-8B10-76D00D2E4C89}"/>
              </a:ext>
            </a:extLst>
          </p:cNvPr>
          <p:cNvSpPr txBox="1">
            <a:spLocks/>
          </p:cNvSpPr>
          <p:nvPr/>
        </p:nvSpPr>
        <p:spPr>
          <a:xfrm>
            <a:off x="609600" y="274638"/>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t>ΑΝΑΛΥΣΗ </a:t>
            </a:r>
            <a:r>
              <a:rPr lang="en-US"/>
              <a:t>PINCH</a:t>
            </a:r>
            <a:endParaRPr lang="el-GR" dirty="0"/>
          </a:p>
        </p:txBody>
      </p:sp>
      <p:sp>
        <p:nvSpPr>
          <p:cNvPr id="5" name="Rectangle 3">
            <a:extLst>
              <a:ext uri="{FF2B5EF4-FFF2-40B4-BE49-F238E27FC236}">
                <a16:creationId xmlns:a16="http://schemas.microsoft.com/office/drawing/2014/main" id="{0D51F4B3-1892-432E-BF50-86B00D7004D7}"/>
              </a:ext>
            </a:extLst>
          </p:cNvPr>
          <p:cNvSpPr txBox="1">
            <a:spLocks noChangeArrowheads="1"/>
          </p:cNvSpPr>
          <p:nvPr/>
        </p:nvSpPr>
        <p:spPr>
          <a:xfrm>
            <a:off x="1981200" y="1295401"/>
            <a:ext cx="8229600" cy="4525963"/>
          </a:xfrm>
          <a:prstGeom prst="rect">
            <a:avLst/>
          </a:prstGeom>
        </p:spPr>
        <p:txBody>
          <a:bodyPr/>
          <a:lstStyle/>
          <a:p>
            <a:pPr marL="525463" indent="-525463">
              <a:spcBef>
                <a:spcPct val="20000"/>
              </a:spcBef>
              <a:buFont typeface="Arial" pitchFamily="34" charset="0"/>
              <a:buChar char="•"/>
              <a:defRPr/>
            </a:pPr>
            <a:r>
              <a:rPr lang="el-GR" sz="3200" dirty="0"/>
              <a:t>Είναι μία μέθοδος για να:</a:t>
            </a:r>
            <a:endParaRPr lang="en-US" sz="3200" dirty="0"/>
          </a:p>
          <a:p>
            <a:pPr marL="982663" lvl="1" indent="-342900">
              <a:spcBef>
                <a:spcPct val="20000"/>
              </a:spcBef>
              <a:buFont typeface="Arial" pitchFamily="34" charset="0"/>
              <a:buChar char="–"/>
              <a:defRPr/>
            </a:pPr>
            <a:r>
              <a:rPr lang="el-GR" sz="2800" dirty="0"/>
              <a:t>Εντοπίσουμε τις απαιτήσεις παροχών</a:t>
            </a:r>
            <a:endParaRPr lang="en-US" sz="2800" dirty="0"/>
          </a:p>
          <a:p>
            <a:pPr marL="982663" lvl="1" indent="-342900">
              <a:spcBef>
                <a:spcPct val="20000"/>
              </a:spcBef>
              <a:buFont typeface="Arial" pitchFamily="34" charset="0"/>
              <a:buChar char="–"/>
              <a:defRPr/>
            </a:pPr>
            <a:r>
              <a:rPr lang="el-GR" sz="2800" dirty="0"/>
              <a:t>Υπολογίσουμε τη βέλτιστη λειτουργία εναλλακτών</a:t>
            </a:r>
            <a:endParaRPr lang="en-US" sz="2800" dirty="0"/>
          </a:p>
          <a:p>
            <a:pPr marL="982663" lvl="1" indent="-342900">
              <a:spcBef>
                <a:spcPct val="20000"/>
              </a:spcBef>
              <a:buFont typeface="Arial" pitchFamily="34" charset="0"/>
              <a:buChar char="–"/>
              <a:defRPr/>
            </a:pPr>
            <a:r>
              <a:rPr lang="el-GR" sz="2800" dirty="0"/>
              <a:t>Παρέχουμε συνολική εικόνα της ροής ενέργειας σε όλη τη μονάδα</a:t>
            </a:r>
            <a:endParaRPr lang="en-US" sz="2800" dirty="0"/>
          </a:p>
          <a:p>
            <a:pPr marL="982663" lvl="1" indent="-342900">
              <a:spcBef>
                <a:spcPct val="20000"/>
              </a:spcBef>
              <a:buFont typeface="Arial" pitchFamily="34" charset="0"/>
              <a:buChar char="–"/>
              <a:defRPr/>
            </a:pPr>
            <a:r>
              <a:rPr lang="el-GR" sz="2800" dirty="0"/>
              <a:t>Παράγουμε μία συνολική εικόνα της χρήσης ατμού/ισχύος</a:t>
            </a:r>
            <a:endParaRPr lang="en-US" sz="2800" dirty="0"/>
          </a:p>
          <a:p>
            <a:pPr marL="525463" indent="-525463">
              <a:spcBef>
                <a:spcPct val="20000"/>
              </a:spcBef>
              <a:buFont typeface="Arial" pitchFamily="34" charset="0"/>
              <a:buChar char="•"/>
              <a:defRPr/>
            </a:pPr>
            <a:r>
              <a:rPr lang="el-GR" sz="3200" dirty="0"/>
              <a:t>Χωρίς όμως να σχεδιάσουμε τους εναλλάκτες θερμότητας. </a:t>
            </a:r>
            <a:endParaRPr lang="en-US" sz="3200" dirty="0"/>
          </a:p>
        </p:txBody>
      </p:sp>
      <p:sp useBgFill="1">
        <p:nvSpPr>
          <p:cNvPr id="6" name="Rectangle 9">
            <a:extLst>
              <a:ext uri="{FF2B5EF4-FFF2-40B4-BE49-F238E27FC236}">
                <a16:creationId xmlns:a16="http://schemas.microsoft.com/office/drawing/2014/main" id="{094F14D3-76AC-4802-A76D-AB5072FF4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building, street, table&#10;&#10;Description automatically generated">
            <a:extLst>
              <a:ext uri="{FF2B5EF4-FFF2-40B4-BE49-F238E27FC236}">
                <a16:creationId xmlns:a16="http://schemas.microsoft.com/office/drawing/2014/main" id="{81BEE532-BAE8-4CCE-805A-E1E11C5BEB3A}"/>
              </a:ext>
            </a:extLst>
          </p:cNvPr>
          <p:cNvPicPr>
            <a:picLocks noChangeAspect="1"/>
          </p:cNvPicPr>
          <p:nvPr/>
        </p:nvPicPr>
        <p:blipFill rotWithShape="1">
          <a:blip r:embed="rId2">
            <a:extLst>
              <a:ext uri="{28A0092B-C50C-407E-A947-70E740481C1C}">
                <a14:useLocalDpi xmlns:a14="http://schemas.microsoft.com/office/drawing/2010/main" val="0"/>
              </a:ext>
            </a:extLst>
          </a:blip>
          <a:srcRect l="18886" r="4957" b="-1"/>
          <a:stretch/>
        </p:blipFill>
        <p:spPr>
          <a:xfrm>
            <a:off x="3523488" y="10"/>
            <a:ext cx="8668512" cy="6857990"/>
          </a:xfrm>
          <a:prstGeom prst="rect">
            <a:avLst/>
          </a:prstGeom>
        </p:spPr>
      </p:pic>
      <p:sp>
        <p:nvSpPr>
          <p:cNvPr id="8" name="Rectangle 7">
            <a:extLst>
              <a:ext uri="{FF2B5EF4-FFF2-40B4-BE49-F238E27FC236}">
                <a16:creationId xmlns:a16="http://schemas.microsoft.com/office/drawing/2014/main" id="{6055BB14-5BCA-4180-8CFB-A86D6CB35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C5EB4B8-EB56-41FC-A8A3-71F36E23FD64}"/>
              </a:ext>
            </a:extLst>
          </p:cNvPr>
          <p:cNvSpPr txBox="1">
            <a:spLocks/>
          </p:cNvSpPr>
          <p:nvPr/>
        </p:nvSpPr>
        <p:spPr>
          <a:xfrm>
            <a:off x="477980" y="1122362"/>
            <a:ext cx="6456220" cy="4135438"/>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4800" b="1" dirty="0">
                <a:latin typeface="Calibri Light" panose="020F0302020204030204" pitchFamily="34" charset="0"/>
                <a:cs typeface="Calibri Light" panose="020F0302020204030204" pitchFamily="34" charset="0"/>
              </a:rPr>
              <a:t>Σχεδιασμός χημικών βιομηχανιών και διεργασιών</a:t>
            </a:r>
            <a:br>
              <a:rPr lang="el-GR" sz="4800" b="1" dirty="0">
                <a:latin typeface="Calibri Light" panose="020F0302020204030204" pitchFamily="34" charset="0"/>
                <a:cs typeface="Calibri Light" panose="020F0302020204030204" pitchFamily="34" charset="0"/>
              </a:rPr>
            </a:br>
            <a:br>
              <a:rPr lang="el-GR" sz="4800" b="1" dirty="0">
                <a:latin typeface="Calibri Light" panose="020F0302020204030204" pitchFamily="34" charset="0"/>
                <a:cs typeface="Calibri Light" panose="020F0302020204030204" pitchFamily="34" charset="0"/>
              </a:rPr>
            </a:br>
            <a:r>
              <a:rPr lang="el-GR" sz="4800" b="1" dirty="0">
                <a:latin typeface="Calibri Light" panose="020F0302020204030204" pitchFamily="34" charset="0"/>
                <a:cs typeface="Calibri Light" panose="020F0302020204030204" pitchFamily="34" charset="0"/>
              </a:rPr>
              <a:t>Ασκήσεις στην ανάπτυξη</a:t>
            </a:r>
          </a:p>
          <a:p>
            <a:pPr algn="l"/>
            <a:r>
              <a:rPr lang="el-GR" sz="4800" b="1" dirty="0">
                <a:latin typeface="Calibri Light" panose="020F0302020204030204" pitchFamily="34" charset="0"/>
                <a:cs typeface="Calibri Light" panose="020F0302020204030204" pitchFamily="34" charset="0"/>
              </a:rPr>
              <a:t>Διαγράμματος ροής</a:t>
            </a:r>
            <a:endParaRPr lang="en-US" sz="4800" b="1" dirty="0">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5C9F20CC-C288-4EC3-A7F8-3EDA5A754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47AA32F-B1AC-4C04-AEE7-7CECF515E228}"/>
              </a:ext>
            </a:extLst>
          </p:cNvPr>
          <p:cNvGrpSpPr/>
          <p:nvPr/>
        </p:nvGrpSpPr>
        <p:grpSpPr>
          <a:xfrm>
            <a:off x="0" y="0"/>
            <a:ext cx="2209800" cy="963170"/>
            <a:chOff x="0" y="6205539"/>
            <a:chExt cx="1524000" cy="652461"/>
          </a:xfrm>
        </p:grpSpPr>
        <p:sp>
          <p:nvSpPr>
            <p:cNvPr id="14" name="Rectangle 13">
              <a:extLst>
                <a:ext uri="{FF2B5EF4-FFF2-40B4-BE49-F238E27FC236}">
                  <a16:creationId xmlns:a16="http://schemas.microsoft.com/office/drawing/2014/main" id="{31E51006-99ED-43E6-B058-9B7FDD3F1C44}"/>
                </a:ext>
              </a:extLst>
            </p:cNvPr>
            <p:cNvSpPr/>
            <p:nvPr userDrawn="1"/>
          </p:nvSpPr>
          <p:spPr>
            <a:xfrm>
              <a:off x="0" y="6205539"/>
              <a:ext cx="1524000" cy="652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89EB9D8-16CF-4C6E-9D88-C8B23C26F8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94" y="6248399"/>
              <a:ext cx="1311411" cy="609601"/>
            </a:xfrm>
            <a:prstGeom prst="rect">
              <a:avLst/>
            </a:prstGeom>
          </p:spPr>
        </p:pic>
      </p:grpSp>
      <p:sp>
        <p:nvSpPr>
          <p:cNvPr id="2" name="Subtitle 2">
            <a:extLst>
              <a:ext uri="{FF2B5EF4-FFF2-40B4-BE49-F238E27FC236}">
                <a16:creationId xmlns:a16="http://schemas.microsoft.com/office/drawing/2014/main" id="{D2C71ABD-8979-7A14-32BA-825C7610C233}"/>
              </a:ext>
            </a:extLst>
          </p:cNvPr>
          <p:cNvSpPr txBox="1">
            <a:spLocks/>
          </p:cNvSpPr>
          <p:nvPr/>
        </p:nvSpPr>
        <p:spPr>
          <a:xfrm>
            <a:off x="29325" y="5482875"/>
            <a:ext cx="8456700" cy="148669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000" dirty="0">
                <a:latin typeface="Calibri" panose="020F0502020204030204" pitchFamily="34" charset="0"/>
                <a:cs typeface="Calibri" panose="020F0502020204030204" pitchFamily="34" charset="0"/>
              </a:rPr>
              <a:t>Εαρινό </a:t>
            </a:r>
            <a:r>
              <a:rPr lang="el-GR" sz="2000">
                <a:latin typeface="Calibri" panose="020F0502020204030204" pitchFamily="34" charset="0"/>
                <a:cs typeface="Calibri" panose="020F0502020204030204" pitchFamily="34" charset="0"/>
              </a:rPr>
              <a:t>εξάμηνο 202</a:t>
            </a:r>
            <a:r>
              <a:rPr lang="el-GR" sz="2000" dirty="0">
                <a:latin typeface="Calibri" panose="020F0502020204030204" pitchFamily="34" charset="0"/>
                <a:cs typeface="Calibri" panose="020F0502020204030204" pitchFamily="34" charset="0"/>
              </a:rPr>
              <a:t>5</a:t>
            </a:r>
          </a:p>
          <a:p>
            <a:pPr marL="0" indent="0" algn="just">
              <a:buNone/>
            </a:pPr>
            <a:r>
              <a:rPr lang="el-GR" sz="2000" i="1" dirty="0">
                <a:latin typeface="Calibri" panose="020F0502020204030204" pitchFamily="34" charset="0"/>
                <a:cs typeface="Calibri" panose="020F0502020204030204" pitchFamily="34" charset="0"/>
              </a:rPr>
              <a:t>Διδάσκων: </a:t>
            </a:r>
            <a:r>
              <a:rPr lang="el-GR" sz="2000" i="1" dirty="0" err="1">
                <a:latin typeface="Calibri" panose="020F0502020204030204" pitchFamily="34" charset="0"/>
                <a:cs typeface="Calibri" panose="020F0502020204030204" pitchFamily="34" charset="0"/>
              </a:rPr>
              <a:t>Καθ</a:t>
            </a:r>
            <a:r>
              <a:rPr lang="el-GR" sz="2000" i="1" dirty="0">
                <a:latin typeface="Calibri" panose="020F0502020204030204" pitchFamily="34" charset="0"/>
                <a:cs typeface="Calibri" panose="020F0502020204030204" pitchFamily="34" charset="0"/>
              </a:rPr>
              <a:t>. Δημήτριος Φωτιάδης</a:t>
            </a:r>
          </a:p>
          <a:p>
            <a:pPr marL="0" indent="0" algn="just">
              <a:buNone/>
            </a:pPr>
            <a:endParaRPr lang="el-GR" sz="2000" i="1" dirty="0">
              <a:latin typeface="Calibri" panose="020F0502020204030204" pitchFamily="34" charset="0"/>
              <a:cs typeface="Calibri" panose="020F0502020204030204" pitchFamily="34" charset="0"/>
            </a:endParaRPr>
          </a:p>
          <a:p>
            <a:pPr marL="0" indent="0" algn="just">
              <a:buNone/>
            </a:pPr>
            <a:r>
              <a:rPr lang="el-GR" sz="2000" dirty="0">
                <a:solidFill>
                  <a:schemeClr val="tx1"/>
                </a:solidFill>
              </a:rPr>
              <a:t>Ιστοσελίδα μαθήματος: </a:t>
            </a:r>
            <a:r>
              <a:rPr lang="en-US" sz="2000" dirty="0">
                <a:solidFill>
                  <a:schemeClr val="tx1"/>
                </a:solidFill>
              </a:rPr>
              <a:t>https://medlab.cc.uoi.gr</a:t>
            </a:r>
            <a:endParaRPr lang="en-US" sz="2000" dirty="0"/>
          </a:p>
        </p:txBody>
      </p:sp>
    </p:spTree>
    <p:extLst>
      <p:ext uri="{BB962C8B-B14F-4D97-AF65-F5344CB8AC3E}">
        <p14:creationId xmlns:p14="http://schemas.microsoft.com/office/powerpoint/2010/main" val="134923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Autofit/>
          </a:bodyPr>
          <a:lstStyle/>
          <a:p>
            <a:r>
              <a:rPr lang="el-GR" sz="3600" dirty="0"/>
              <a:t>Παράδειγμα 1</a:t>
            </a:r>
            <a:endParaRPr lang="en-US" sz="36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fontScale="92500"/>
              </a:bodyPr>
              <a:lstStyle/>
              <a:p>
                <a:pPr algn="just">
                  <a:spcBef>
                    <a:spcPct val="20000"/>
                  </a:spcBef>
                  <a:defRPr/>
                </a:pPr>
                <a:r>
                  <a:rPr lang="el-GR" sz="2400" dirty="0"/>
                  <a:t>Στην παραγωγή </a:t>
                </a:r>
                <a:r>
                  <a:rPr lang="el-GR" sz="2400" dirty="0" err="1"/>
                  <a:t>χλωροαιθανίου</a:t>
                </a:r>
                <a:r>
                  <a:rPr lang="el-GR" sz="2400" dirty="0"/>
                  <a:t> (</a:t>
                </a:r>
                <a:r>
                  <a:rPr lang="en-US" sz="2400" dirty="0"/>
                  <a:t>Vinyl Chloride, VC,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C</m:t>
                        </m:r>
                      </m:e>
                      <m:sub>
                        <m:r>
                          <a:rPr lang="en-US" sz="2400">
                            <a:latin typeface="Cambria Math" panose="02040503050406030204" pitchFamily="18" charset="0"/>
                            <a:ea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H</m:t>
                        </m:r>
                      </m:e>
                      <m:sub>
                        <m:r>
                          <a:rPr lang="en-US" sz="2400">
                            <a:latin typeface="Cambria Math" panose="02040503050406030204" pitchFamily="18" charset="0"/>
                            <a:ea typeface="Cambria Math" panose="02040503050406030204" pitchFamily="18" charset="0"/>
                          </a:rPr>
                          <m:t>3</m:t>
                        </m:r>
                      </m:sub>
                    </m:sSub>
                    <m:r>
                      <m:rPr>
                        <m:sty m:val="p"/>
                      </m:rPr>
                      <a:rPr lang="en-US" sz="2400">
                        <a:latin typeface="Cambria Math" panose="02040503050406030204" pitchFamily="18" charset="0"/>
                        <a:ea typeface="Cambria Math" panose="02040503050406030204" pitchFamily="18" charset="0"/>
                      </a:rPr>
                      <m:t>Cl</m:t>
                    </m:r>
                  </m:oMath>
                </a14:m>
                <a:r>
                  <a:rPr lang="el-GR" sz="2400" dirty="0"/>
                  <a:t>)</a:t>
                </a:r>
                <a:r>
                  <a:rPr lang="en-US" sz="2400" dirty="0"/>
                  <a:t> </a:t>
                </a:r>
                <a:r>
                  <a:rPr lang="el-GR" sz="2400" dirty="0"/>
                  <a:t>με πυρόλυση του </a:t>
                </a:r>
                <a:r>
                  <a:rPr lang="el-GR" sz="2400" dirty="0" err="1"/>
                  <a:t>διχλωροαιθάνιου</a:t>
                </a:r>
                <a:r>
                  <a:rPr lang="el-GR" sz="2400" dirty="0"/>
                  <a:t> (</a:t>
                </a:r>
                <a:r>
                  <a:rPr lang="en-US" sz="2400" dirty="0"/>
                  <a:t>Dichloroethane, DCE, </a:t>
                </a:r>
                <a14:m>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3</m:t>
                        </m:r>
                      </m:sub>
                    </m:sSub>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Cl</m:t>
                        </m:r>
                      </m:e>
                      <m:sub>
                        <m:r>
                          <a:rPr lang="en-US" sz="2400" b="0" i="0" smtClean="0">
                            <a:latin typeface="Cambria Math" panose="02040503050406030204" pitchFamily="18" charset="0"/>
                          </a:rPr>
                          <m:t>2</m:t>
                        </m:r>
                      </m:sub>
                    </m:sSub>
                  </m:oMath>
                </a14:m>
                <a:r>
                  <a:rPr lang="el-GR" sz="2400" dirty="0"/>
                  <a:t>)</a:t>
                </a:r>
                <a:r>
                  <a:rPr lang="en-US" sz="2400" dirty="0"/>
                  <a:t>, </a:t>
                </a:r>
                <a:r>
                  <a:rPr lang="el-GR" sz="2400" dirty="0"/>
                  <a:t>η μετατροπή του αντιδραστήρα περιορίζεται στο 55% για να μειώσει την δημιουργία άνθρακα ο οποίος θα μολύνει την διάταξη του αντιδραστήρα. Να υπολογιστεί η ποσότητα του </a:t>
                </a:r>
                <a:r>
                  <a:rPr lang="en-US" sz="2400" dirty="0"/>
                  <a:t>DCE</a:t>
                </a:r>
                <a:r>
                  <a:rPr lang="el-GR" sz="2400" dirty="0"/>
                  <a:t> που απαιτείται για την παραγωγή 5000</a:t>
                </a:r>
                <a:r>
                  <a:rPr lang="en-US" sz="2400" dirty="0"/>
                  <a:t> kg/h VC.</a:t>
                </a:r>
                <a:endParaRPr lang="el-GR" sz="2400" dirty="0"/>
              </a:p>
              <a:p>
                <a:pPr algn="just">
                  <a:spcBef>
                    <a:spcPct val="20000"/>
                  </a:spcBef>
                  <a:defRPr/>
                </a:pPr>
                <a:endParaRPr lang="el-GR" sz="2400" dirty="0"/>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3</m:t>
                          </m:r>
                        </m:sub>
                      </m:sSub>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Cl</m:t>
                          </m:r>
                        </m:e>
                        <m:sub>
                          <m:r>
                            <a:rPr lang="en-US" sz="2400" b="0" i="0" smtClean="0">
                              <a:latin typeface="Cambria Math" panose="02040503050406030204" pitchFamily="18" charset="0"/>
                            </a:rPr>
                            <m:t>2</m:t>
                          </m:r>
                        </m:sub>
                      </m:sSub>
                      <m:r>
                        <a:rPr lang="en-US" sz="2400" i="0"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m:t>
                          </m:r>
                        </m:e>
                        <m:sub>
                          <m:r>
                            <a:rPr lang="en-US" sz="2400" b="0" i="0" smtClean="0">
                              <a:latin typeface="Cambria Math" panose="02040503050406030204" pitchFamily="18" charset="0"/>
                              <a:ea typeface="Cambria Math" panose="02040503050406030204" pitchFamily="18" charset="0"/>
                            </a:rPr>
                            <m:t>2</m:t>
                          </m:r>
                        </m:sub>
                      </m:sSub>
                      <m:sSub>
                        <m:sSubPr>
                          <m:ctrlPr>
                            <a:rPr lang="en-US" sz="240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3</m:t>
                          </m:r>
                        </m:sub>
                      </m:sSub>
                      <m:r>
                        <m:rPr>
                          <m:sty m:val="p"/>
                        </m:rPr>
                        <a:rPr lang="en-US" sz="2400" b="0" i="0" smtClean="0">
                          <a:latin typeface="Cambria Math" panose="02040503050406030204" pitchFamily="18" charset="0"/>
                          <a:ea typeface="Cambria Math" panose="02040503050406030204" pitchFamily="18" charset="0"/>
                        </a:rPr>
                        <m:t>Cl</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HCl</m:t>
                      </m:r>
                    </m:oMath>
                  </m:oMathPara>
                </a14:m>
                <a:endParaRPr lang="en-US" sz="2400" dirty="0"/>
              </a:p>
              <a:p>
                <a:pPr algn="just">
                  <a:spcBef>
                    <a:spcPct val="20000"/>
                  </a:spcBef>
                  <a:defRPr/>
                </a:pPr>
                <a:r>
                  <a:rPr lang="el-GR" sz="2400" dirty="0"/>
                  <a:t>Μοριακά βάρη: </a:t>
                </a:r>
                <a:r>
                  <a:rPr lang="en-US" sz="2400" dirty="0"/>
                  <a:t>DCE=96.95, VC=62.5</a:t>
                </a:r>
              </a:p>
              <a:p>
                <a:pPr algn="ctr">
                  <a:spcBef>
                    <a:spcPct val="20000"/>
                  </a:spcBef>
                  <a:defRPr/>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kmol</m:t>
                          </m:r>
                        </m:num>
                        <m:den>
                          <m:r>
                            <m:rPr>
                              <m:sty m:val="p"/>
                            </m:rPr>
                            <a:rPr lang="en-US" sz="2400" b="0" i="0" smtClean="0">
                              <a:latin typeface="Cambria Math" panose="02040503050406030204" pitchFamily="18" charset="0"/>
                            </a:rPr>
                            <m:t>h</m:t>
                          </m:r>
                        </m:den>
                      </m:f>
                      <m:r>
                        <m:rPr>
                          <m:sty m:val="p"/>
                        </m:rPr>
                        <a:rPr lang="en-US" sz="2400" b="0" i="0" smtClean="0">
                          <a:latin typeface="Cambria Math" panose="02040503050406030204" pitchFamily="18" charset="0"/>
                        </a:rPr>
                        <m:t>VC</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produced</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5000</m:t>
                          </m:r>
                        </m:num>
                        <m:den>
                          <m:r>
                            <a:rPr lang="en-US" sz="2400" b="0" i="0" smtClean="0">
                              <a:latin typeface="Cambria Math" panose="02040503050406030204" pitchFamily="18" charset="0"/>
                            </a:rPr>
                            <m:t>62.5</m:t>
                          </m:r>
                        </m:den>
                      </m:f>
                      <m:r>
                        <a:rPr lang="en-US" sz="2400" b="0" i="0" smtClean="0">
                          <a:latin typeface="Cambria Math" panose="02040503050406030204" pitchFamily="18" charset="0"/>
                        </a:rPr>
                        <m:t>=80</m:t>
                      </m:r>
                    </m:oMath>
                  </m:oMathPara>
                </a14:m>
                <a:endParaRPr lang="en-US" sz="2400" dirty="0"/>
              </a:p>
              <a:p>
                <a:pPr algn="just">
                  <a:spcBef>
                    <a:spcPct val="20000"/>
                  </a:spcBef>
                  <a:defRPr/>
                </a:pPr>
                <a:r>
                  <a:rPr lang="el-GR" sz="2400" dirty="0"/>
                  <a:t>Από την </a:t>
                </a:r>
                <a:r>
                  <a:rPr lang="el-GR" sz="2400" dirty="0" err="1"/>
                  <a:t>στοιχειομετρική</a:t>
                </a:r>
                <a:r>
                  <a:rPr lang="el-GR" sz="2400" dirty="0"/>
                  <a:t> εξίσωση γνωρίζουμε ότι 1</a:t>
                </a:r>
                <a:r>
                  <a:rPr lang="en-US" sz="2400" dirty="0"/>
                  <a:t> </a:t>
                </a:r>
                <a14:m>
                  <m:oMath xmlns:m="http://schemas.openxmlformats.org/officeDocument/2006/math">
                    <m:r>
                      <m:rPr>
                        <m:sty m:val="p"/>
                      </m:rPr>
                      <a:rPr lang="en-US" sz="2400" i="0" smtClean="0">
                        <a:latin typeface="Cambria Math" panose="02040503050406030204" pitchFamily="18" charset="0"/>
                      </a:rPr>
                      <m:t>kmol</m:t>
                    </m:r>
                  </m:oMath>
                </a14:m>
                <a:r>
                  <a:rPr lang="en-US" sz="2400" dirty="0"/>
                  <a:t> DCE</a:t>
                </a:r>
                <a:r>
                  <a:rPr lang="el-GR" sz="2400" dirty="0"/>
                  <a:t> παράγει </a:t>
                </a:r>
                <a:r>
                  <a:rPr lang="en-US" sz="2400" dirty="0"/>
                  <a:t>1 </a:t>
                </a:r>
                <a14:m>
                  <m:oMath xmlns:m="http://schemas.openxmlformats.org/officeDocument/2006/math">
                    <m:r>
                      <m:rPr>
                        <m:sty m:val="p"/>
                      </m:rPr>
                      <a:rPr lang="en-US" sz="2400" i="0" smtClean="0">
                        <a:latin typeface="Cambria Math" panose="02040503050406030204" pitchFamily="18" charset="0"/>
                      </a:rPr>
                      <m:t>kmol</m:t>
                    </m:r>
                  </m:oMath>
                </a14:m>
                <a:r>
                  <a:rPr lang="en-US" sz="2400" dirty="0"/>
                  <a:t> </a:t>
                </a:r>
                <a14:m>
                  <m:oMath xmlns:m="http://schemas.openxmlformats.org/officeDocument/2006/math">
                    <m:r>
                      <m:rPr>
                        <m:sty m:val="p"/>
                      </m:rPr>
                      <a:rPr lang="en-US" sz="2400" i="0" smtClean="0">
                        <a:latin typeface="Cambria Math" panose="02040503050406030204" pitchFamily="18" charset="0"/>
                      </a:rPr>
                      <m:t>VC</m:t>
                    </m:r>
                  </m:oMath>
                </a14:m>
                <a:r>
                  <a:rPr lang="en-US" sz="2400" dirty="0"/>
                  <a:t>.</a:t>
                </a:r>
                <a:r>
                  <a:rPr lang="el-GR" sz="2400" dirty="0"/>
                  <a:t> Θεωρούμε </a:t>
                </a:r>
                <a14:m>
                  <m:oMath xmlns:m="http://schemas.openxmlformats.org/officeDocument/2006/math">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oMath>
                </a14:m>
                <a:r>
                  <a:rPr lang="en-US" sz="2400" dirty="0"/>
                  <a:t>=DCE </a:t>
                </a:r>
                <a:r>
                  <a:rPr lang="el-GR" sz="2400" dirty="0"/>
                  <a:t>τροφοδοσία σε </a:t>
                </a:r>
                <a14:m>
                  <m:oMath xmlns:m="http://schemas.openxmlformats.org/officeDocument/2006/math">
                    <m:r>
                      <m:rPr>
                        <m:sty m:val="p"/>
                      </m:rPr>
                      <a:rPr lang="en-US" sz="2400" i="0" smtClean="0">
                        <a:latin typeface="Cambria Math" panose="02040503050406030204" pitchFamily="18" charset="0"/>
                      </a:rPr>
                      <m:t>kmol</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h</m:t>
                    </m:r>
                    <m:r>
                      <a:rPr lang="en-US" sz="2400" i="0" smtClean="0">
                        <a:latin typeface="Cambria Math" panose="02040503050406030204" pitchFamily="18" charset="0"/>
                      </a:rPr>
                      <m:t> </m:t>
                    </m:r>
                  </m:oMath>
                </a14:m>
                <a:r>
                  <a:rPr lang="el-GR" sz="2400" dirty="0"/>
                  <a:t>:</a:t>
                </a:r>
              </a:p>
              <a:p>
                <a:pPr algn="just">
                  <a:spcBef>
                    <a:spcPct val="20000"/>
                  </a:spcBef>
                  <a:defRPr/>
                </a:pPr>
                <a14:m>
                  <m:oMathPara xmlns:m="http://schemas.openxmlformats.org/officeDocument/2006/math">
                    <m:oMathParaPr>
                      <m:jc m:val="centerGroup"/>
                    </m:oMathParaPr>
                    <m:oMath xmlns:m="http://schemas.openxmlformats.org/officeDocument/2006/math">
                      <m:r>
                        <a:rPr lang="el-GR" sz="2400" b="0" i="0" smtClean="0">
                          <a:latin typeface="Cambria Math" panose="02040503050406030204" pitchFamily="18" charset="0"/>
                        </a:rPr>
                        <m:t>55=</m:t>
                      </m:r>
                      <m:f>
                        <m:fPr>
                          <m:ctrlPr>
                            <a:rPr lang="el-GR" sz="2400" b="0" i="1" smtClean="0">
                              <a:latin typeface="Cambria Math" panose="02040503050406030204" pitchFamily="18" charset="0"/>
                            </a:rPr>
                          </m:ctrlPr>
                        </m:fPr>
                        <m:num>
                          <m:r>
                            <a:rPr lang="el-GR" sz="2400" b="0" i="0" smtClean="0">
                              <a:latin typeface="Cambria Math" panose="02040503050406030204" pitchFamily="18" charset="0"/>
                            </a:rPr>
                            <m:t>80</m:t>
                          </m:r>
                        </m:num>
                        <m:den>
                          <m:r>
                            <m:rPr>
                              <m:sty m:val="p"/>
                            </m:rPr>
                            <a:rPr lang="en-US" sz="2400" b="0" i="0" smtClean="0">
                              <a:latin typeface="Cambria Math" panose="02040503050406030204" pitchFamily="18" charset="0"/>
                            </a:rPr>
                            <m:t>x</m:t>
                          </m:r>
                        </m:den>
                      </m:f>
                      <m:r>
                        <a:rPr lang="el-GR" sz="2400" b="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100=145.5 </m:t>
                      </m:r>
                      <m:r>
                        <m:rPr>
                          <m:sty m:val="p"/>
                        </m:rPr>
                        <a:rPr lang="en-US" sz="2400" b="0" i="0" smtClean="0">
                          <a:latin typeface="Cambria Math" panose="02040503050406030204" pitchFamily="18" charset="0"/>
                          <a:ea typeface="Cambria Math" panose="02040503050406030204" pitchFamily="18" charset="0"/>
                        </a:rPr>
                        <m:t>kmol</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h</m:t>
                      </m:r>
                    </m:oMath>
                  </m:oMathPara>
                </a14:m>
                <a:endParaRPr lang="el-GR" sz="2400" dirty="0"/>
              </a:p>
              <a:p>
                <a:r>
                  <a:rPr lang="el-GR" sz="2400" dirty="0"/>
                  <a:t>Στο παράδειγμα αυτό</a:t>
                </a:r>
                <a:r>
                  <a:rPr lang="en-US" sz="2400" dirty="0"/>
                  <a:t> </a:t>
                </a:r>
                <a:r>
                  <a:rPr lang="el-GR" sz="2400" dirty="0"/>
                  <a:t>η μικρή απώλεια του </a:t>
                </a:r>
                <a:r>
                  <a:rPr lang="en-US" sz="2400" dirty="0"/>
                  <a:t>DCE </a:t>
                </a:r>
                <a:r>
                  <a:rPr lang="el-GR" sz="2400" dirty="0"/>
                  <a:t>σε άνθρακα και άλλα παραπροϊόντα έχουν απορριφθεί. </a:t>
                </a:r>
              </a:p>
              <a:p>
                <a:r>
                  <a:rPr lang="el-GR" sz="2400" dirty="0"/>
                  <a:t>Όλο το </a:t>
                </a:r>
                <a:r>
                  <a:rPr lang="en-US" sz="2400" dirty="0"/>
                  <a:t>DCE</a:t>
                </a:r>
                <a:r>
                  <a:rPr lang="el-GR" sz="2400" dirty="0"/>
                  <a:t> που αντέδρασε έχει θεωρηθεί πως μετατράπηκε</a:t>
                </a:r>
                <a:r>
                  <a:rPr lang="en-US" sz="2400" dirty="0"/>
                  <a:t> </a:t>
                </a:r>
                <a:r>
                  <a:rPr lang="el-GR" sz="2400" dirty="0"/>
                  <a:t>σε </a:t>
                </a:r>
                <a:r>
                  <a:rPr lang="en-US" sz="2400" dirty="0"/>
                  <a:t>VC.</a:t>
                </a: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650" t="-773" r="-65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C32D52D-5F84-4541-B824-7510F55BC0B4}"/>
              </a:ext>
            </a:extLst>
          </p:cNvPr>
          <p:cNvSpPr txBox="1"/>
          <p:nvPr/>
        </p:nvSpPr>
        <p:spPr>
          <a:xfrm>
            <a:off x="1524000" y="6248400"/>
            <a:ext cx="10668000" cy="646331"/>
          </a:xfrm>
          <a:prstGeom prst="rect">
            <a:avLst/>
          </a:prstGeom>
          <a:noFill/>
        </p:spPr>
        <p:txBody>
          <a:bodyPr wrap="square" rtlCol="0">
            <a:spAutoFit/>
          </a:bodyPr>
          <a:lstStyle/>
          <a:p>
            <a:r>
              <a:rPr lang="el-GR" dirty="0"/>
              <a:t>**Στοιχειομετρία = κλάδος της χημείας που ασχολείται με τις ποσότητες αντιδρώντων και προϊόντων στις χημικές αντιδράσεις</a:t>
            </a:r>
            <a:endParaRPr lang="en-US" dirty="0"/>
          </a:p>
        </p:txBody>
      </p:sp>
    </p:spTree>
    <p:extLst>
      <p:ext uri="{BB962C8B-B14F-4D97-AF65-F5344CB8AC3E}">
        <p14:creationId xmlns:p14="http://schemas.microsoft.com/office/powerpoint/2010/main" val="118043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Επιλεκτικότητα</a:t>
            </a:r>
            <a:r>
              <a:rPr lang="en-US" sz="4000" dirty="0"/>
              <a:t> (Selectivity)</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lnSpcReduction="10000"/>
              </a:bodyPr>
              <a:lstStyle/>
              <a:p>
                <a:pPr marL="457200" indent="-457200" algn="just">
                  <a:spcBef>
                    <a:spcPct val="20000"/>
                  </a:spcBef>
                  <a:buFont typeface="Wingdings" panose="05000000000000000000" pitchFamily="2" charset="2"/>
                  <a:buChar char="q"/>
                  <a:defRPr/>
                </a:pPr>
                <a:r>
                  <a:rPr lang="el-GR" sz="2400" dirty="0"/>
                  <a:t>Η επιλεκτικότητα είναι ένα μέτρο</a:t>
                </a:r>
                <a:r>
                  <a:rPr lang="en-US" sz="2400" dirty="0"/>
                  <a:t> </a:t>
                </a:r>
                <a:r>
                  <a:rPr lang="el-GR" sz="2400" dirty="0"/>
                  <a:t>της απόδοσης ενός αντιδραστήρα σχετικά με την ικανότητά του να μετατρέπει τα αντιδραστήρια σε τελικά προϊόντα.</a:t>
                </a:r>
              </a:p>
              <a:p>
                <a:pPr marL="457200" indent="-457200" algn="just">
                  <a:spcBef>
                    <a:spcPct val="20000"/>
                  </a:spcBef>
                  <a:buFont typeface="Wingdings" panose="05000000000000000000" pitchFamily="2" charset="2"/>
                  <a:buChar char="q"/>
                  <a:defRPr/>
                </a:pPr>
                <a:r>
                  <a:rPr lang="el-GR" sz="2400" dirty="0"/>
                  <a:t>Είναι το κλάσμα του αντιδρώντος υλικού το οποίο μετατράπηκε σε τελικό προϊόν.</a:t>
                </a:r>
              </a:p>
              <a:p>
                <a:pPr marL="457200" indent="-457200" algn="just">
                  <a:spcBef>
                    <a:spcPct val="20000"/>
                  </a:spcBef>
                  <a:buFont typeface="Wingdings" panose="05000000000000000000" pitchFamily="2" charset="2"/>
                  <a:buChar char="q"/>
                  <a:defRPr/>
                </a:pPr>
                <a:r>
                  <a:rPr lang="el-GR" sz="2400" dirty="0"/>
                  <a:t>Εάν δεν δημιουργηθούνε παραπροϊόντα τότε η επιλεκτικότητα είναι 100%.</a:t>
                </a:r>
              </a:p>
              <a:p>
                <a:pPr marL="457200" indent="-457200" algn="just">
                  <a:spcBef>
                    <a:spcPct val="20000"/>
                  </a:spcBef>
                  <a:buFont typeface="Wingdings" panose="05000000000000000000" pitchFamily="2" charset="2"/>
                  <a:buChar char="q"/>
                  <a:defRPr/>
                </a:pPr>
                <a:r>
                  <a:rPr lang="el-GR" sz="2400" dirty="0"/>
                  <a:t>Εάν δημιουργηθούν παράπλευρες αντιδράσεις και παραπροϊόντα τότε η επιλεκτικότητα πέφτει.</a:t>
                </a:r>
              </a:p>
              <a:p>
                <a:pPr marL="457200" indent="-457200" algn="just">
                  <a:spcBef>
                    <a:spcPct val="20000"/>
                  </a:spcBef>
                  <a:buFont typeface="Wingdings" panose="05000000000000000000" pitchFamily="2" charset="2"/>
                  <a:buChar char="q"/>
                  <a:defRPr/>
                </a:pPr>
                <a:r>
                  <a:rPr lang="el-GR" sz="2400" dirty="0"/>
                  <a:t>Η επιλεκτικότητα πάντα εκφράζεται ως η επιλεκτικότητα της τροφοδοσίας Α για το προϊόν Β και ορίζεται από την παρακάτω εξίσωση:</a:t>
                </a:r>
              </a:p>
              <a:p>
                <a:pPr algn="just">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𝑆𝑒𝑙𝑒𝑐𝑡𝑖𝑣𝑖𝑡𝑦</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formed</m:t>
                          </m:r>
                        </m:num>
                        <m:den>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that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could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have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been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formed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all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reacted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give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formed</m:t>
                          </m:r>
                        </m:num>
                        <m:den>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consumed</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stoichiometric</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factor</m:t>
                          </m:r>
                        </m:den>
                      </m:f>
                    </m:oMath>
                  </m:oMathPara>
                </a14:m>
                <a:endParaRPr lang="en-US" sz="2400" b="0" dirty="0"/>
              </a:p>
              <a:p>
                <a:pPr algn="just">
                  <a:spcBef>
                    <a:spcPct val="20000"/>
                  </a:spcBef>
                  <a:defRPr/>
                </a:pPr>
                <a:r>
                  <a:rPr lang="el-GR" sz="2400" dirty="0" err="1"/>
                  <a:t>Στοιχειομετρικός</a:t>
                </a:r>
                <a:r>
                  <a:rPr lang="el-GR" sz="2400" dirty="0"/>
                  <a:t> παράγοντας</a:t>
                </a:r>
                <a:r>
                  <a:rPr lang="en-US" sz="2400" dirty="0"/>
                  <a:t> </a:t>
                </a:r>
                <a:r>
                  <a:rPr lang="el-GR" sz="2400" dirty="0"/>
                  <a:t>= </a:t>
                </a:r>
                <a:r>
                  <a:rPr lang="en-US" sz="2400" dirty="0"/>
                  <a:t>moles </a:t>
                </a:r>
                <a:r>
                  <a:rPr lang="el-GR" sz="2400" dirty="0"/>
                  <a:t>του Β παράχθηκαν / </a:t>
                </a:r>
                <a:r>
                  <a:rPr lang="en-US" sz="2400" dirty="0"/>
                  <a:t>mole</a:t>
                </a:r>
                <a:r>
                  <a:rPr lang="el-GR" sz="2400" dirty="0"/>
                  <a:t> του Α, αντέδρασαν στην </a:t>
                </a:r>
                <a:r>
                  <a:rPr lang="el-GR" sz="2400" dirty="0" err="1"/>
                  <a:t>στοιχειομετρική</a:t>
                </a:r>
                <a:r>
                  <a:rPr lang="el-GR" sz="2400" dirty="0"/>
                  <a:t> εξίσωση της αντίδρασης.</a:t>
                </a:r>
              </a:p>
              <a:p>
                <a:pPr algn="just">
                  <a:spcBef>
                    <a:spcPct val="20000"/>
                  </a:spcBef>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1547" r="-750"/>
                </a:stretch>
              </a:blipFill>
            </p:spPr>
            <p:txBody>
              <a:bodyPr/>
              <a:lstStyle/>
              <a:p>
                <a:r>
                  <a:rPr lang="en-US">
                    <a:noFill/>
                  </a:rPr>
                  <a:t> </a:t>
                </a:r>
              </a:p>
            </p:txBody>
          </p:sp>
        </mc:Fallback>
      </mc:AlternateContent>
    </p:spTree>
    <p:extLst>
      <p:ext uri="{BB962C8B-B14F-4D97-AF65-F5344CB8AC3E}">
        <p14:creationId xmlns:p14="http://schemas.microsoft.com/office/powerpoint/2010/main" val="222247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Επιλεκτικότητα</a:t>
            </a:r>
            <a:r>
              <a:rPr lang="en-US" sz="4000" dirty="0"/>
              <a:t> (Selectivity)</a:t>
            </a:r>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Η επιλεκτικότητα συνήθως βελτιώνεται βάζοντας τον αντιδραστήρα να λειτουργήσει σε χαμηλά επίπεδα μετατροπής.</a:t>
            </a:r>
          </a:p>
          <a:p>
            <a:pPr marL="457200" indent="-457200" algn="just">
              <a:spcBef>
                <a:spcPct val="20000"/>
              </a:spcBef>
              <a:buFont typeface="Wingdings" panose="05000000000000000000" pitchFamily="2" charset="2"/>
              <a:buChar char="q"/>
              <a:defRPr/>
            </a:pPr>
            <a:r>
              <a:rPr lang="el-GR" sz="2400" dirty="0"/>
              <a:t>Σε υψηλά επίπεδα μετατροπής ο αντιδραστήρας έχει χαμηλές συγκεντρώσεις από τουλάχιστον ένα αντιδραστήριο και υψηλές συγκεντρώσεις προϊόντων, οπότε αντιδράσεις οι οποίες σχηματίζουν παραπροϊόντα είναι πιθανότερο να συμβούν.</a:t>
            </a:r>
          </a:p>
          <a:p>
            <a:pPr marL="457200" indent="-457200" algn="just">
              <a:spcBef>
                <a:spcPct val="20000"/>
              </a:spcBef>
              <a:buFont typeface="Wingdings" panose="05000000000000000000" pitchFamily="2" charset="2"/>
              <a:buChar char="q"/>
              <a:defRPr/>
            </a:pPr>
            <a:r>
              <a:rPr lang="el-GR" sz="2400" dirty="0"/>
              <a:t>Αντιδραστήρια που δεν μετατρέπονται στον αντιδραστήρα μπορούν να ανακτηθούν και να ανακυκλωθούν.</a:t>
            </a:r>
          </a:p>
          <a:p>
            <a:pPr marL="457200" indent="-457200" algn="just">
              <a:spcBef>
                <a:spcPct val="20000"/>
              </a:spcBef>
              <a:buFont typeface="Wingdings" panose="05000000000000000000" pitchFamily="2" charset="2"/>
              <a:buChar char="q"/>
              <a:defRPr/>
            </a:pPr>
            <a:r>
              <a:rPr lang="el-GR" sz="2400" dirty="0"/>
              <a:t>Αντιδραστήρια που μετατρέπονται σε παραπροϊόντα συνήθως δεν μπορούν να ανακτηθούν, οπότε θα πρέπει να καθαριστούν και να πουληθούν ή</a:t>
            </a:r>
            <a:r>
              <a:rPr lang="en-US" sz="2400" dirty="0"/>
              <a:t> </a:t>
            </a:r>
            <a:r>
              <a:rPr lang="el-GR" sz="2400" dirty="0"/>
              <a:t>απορριφθούν ως απόβλητα.</a:t>
            </a:r>
          </a:p>
          <a:p>
            <a:pPr marL="457200" indent="-457200" algn="just">
              <a:spcBef>
                <a:spcPct val="20000"/>
              </a:spcBef>
              <a:buFont typeface="Wingdings" panose="05000000000000000000" pitchFamily="2" charset="2"/>
              <a:buChar char="q"/>
              <a:defRPr/>
            </a:pPr>
            <a:r>
              <a:rPr lang="el-GR" sz="2400" dirty="0"/>
              <a:t>Οι</a:t>
            </a:r>
            <a:r>
              <a:rPr lang="en-US" sz="2400" dirty="0"/>
              <a:t> </a:t>
            </a:r>
            <a:r>
              <a:rPr lang="el-GR" sz="2400" dirty="0"/>
              <a:t>βέλτιστες συνθήκες αντιδραστήρα συνήθως ευνοούν τη χαμηλή μετατροπή αντιδραστήρα για να δώσουν υψηλή επιλεκτικότητα για τα επιθυμητά προϊόντα</a:t>
            </a:r>
            <a:r>
              <a:rPr lang="en-US" sz="2400" dirty="0"/>
              <a:t>, </a:t>
            </a:r>
            <a:r>
              <a:rPr lang="el-GR" sz="2400" dirty="0"/>
              <a:t>όταν όλα αυτά τα κόστη ληφθούν υπόψιν.</a:t>
            </a:r>
          </a:p>
        </p:txBody>
      </p:sp>
    </p:spTree>
    <p:extLst>
      <p:ext uri="{BB962C8B-B14F-4D97-AF65-F5344CB8AC3E}">
        <p14:creationId xmlns:p14="http://schemas.microsoft.com/office/powerpoint/2010/main" val="54700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Απόδοση</a:t>
            </a:r>
            <a:r>
              <a:rPr lang="en-US" sz="4000" dirty="0"/>
              <a:t> </a:t>
            </a:r>
            <a:r>
              <a:rPr lang="el-GR" sz="4000" dirty="0"/>
              <a:t>παραγωγής (</a:t>
            </a:r>
            <a:r>
              <a:rPr lang="en-US" sz="4000" dirty="0"/>
              <a:t>Yield)</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Η απόδοση παραγωγής είναι ένα μέτρο της απόδοσης του αντιδραστήρα του εργοστασίου.</a:t>
                </a:r>
              </a:p>
              <a:p>
                <a:pPr marL="457200" indent="-457200" algn="just">
                  <a:spcBef>
                    <a:spcPct val="20000"/>
                  </a:spcBef>
                  <a:buFont typeface="Wingdings" panose="05000000000000000000" pitchFamily="2" charset="2"/>
                  <a:buChar char="q"/>
                  <a:defRPr/>
                </a:pPr>
                <a:r>
                  <a:rPr lang="el-GR" sz="2400" dirty="0"/>
                  <a:t>Υπάρχουν διαφορετικοί ορισμοί της απόδοσης παραγωγής, αλλά είναι σημαντικό να ορίζεται ξεκάθαρα η βάση αυτής.</a:t>
                </a:r>
              </a:p>
              <a:p>
                <a:pPr marL="457200" indent="-457200" algn="just">
                  <a:spcBef>
                    <a:spcPct val="20000"/>
                  </a:spcBef>
                  <a:buFont typeface="Wingdings" panose="05000000000000000000" pitchFamily="2" charset="2"/>
                  <a:buChar char="q"/>
                  <a:defRPr/>
                </a:pPr>
                <a:r>
                  <a:rPr lang="el-GR" sz="2400" dirty="0"/>
                  <a:t>Αυτό δεν συμβαίνει συχνά όταν οι αποδόσεις παραγωγής βρίσκονται δημοσιευμένοι στην βιβλιογραφία και πρέπει με σωστή κριτική σκέψη να αποφασιστεί ποιες είναι οι προθέσεις.</a:t>
                </a:r>
              </a:p>
              <a:p>
                <a:pPr marL="457200" indent="-457200" algn="just">
                  <a:spcBef>
                    <a:spcPct val="20000"/>
                  </a:spcBef>
                  <a:buFont typeface="Wingdings" panose="05000000000000000000" pitchFamily="2" charset="2"/>
                  <a:buChar char="q"/>
                  <a:defRPr/>
                </a:pPr>
                <a:r>
                  <a:rPr lang="el-GR" sz="2400" dirty="0"/>
                  <a:t>Η απόδοση παραγωγής του προϊόντος Β από την τροφοδοσία του Α ορίζεται ως:</a:t>
                </a:r>
              </a:p>
              <a:p>
                <a:pPr algn="just">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𝑌𝑖𝑒𝑙𝑑</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formed</m:t>
                          </m:r>
                        </m:num>
                        <m:den>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supplied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stoichiometric</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factor</m:t>
                          </m:r>
                        </m:den>
                      </m:f>
                    </m:oMath>
                  </m:oMathPara>
                </a14:m>
                <a:endParaRPr lang="en-US" sz="2400" dirty="0"/>
              </a:p>
              <a:p>
                <a:pPr marL="342900" indent="-342900" algn="just">
                  <a:spcBef>
                    <a:spcPct val="20000"/>
                  </a:spcBef>
                  <a:buFont typeface="Wingdings" panose="05000000000000000000" pitchFamily="2" charset="2"/>
                  <a:buChar char="q"/>
                  <a:defRPr/>
                </a:pPr>
                <a:r>
                  <a:rPr lang="el-GR" sz="2400" dirty="0"/>
                  <a:t>Για έναν αντιδραστήρα η απόδοση είναι το προϊόν μετατροπής και επιλεκτικότητας:</a:t>
                </a:r>
              </a:p>
              <a:p>
                <a:pPr algn="just">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𝑅𝑒𝑎𝑐𝑡𝑖𝑜𝑛</m:t>
                      </m:r>
                      <m:r>
                        <a:rPr lang="en-US" sz="2400" b="0" i="1" smtClean="0">
                          <a:latin typeface="Cambria Math" panose="02040503050406030204" pitchFamily="18" charset="0"/>
                        </a:rPr>
                        <m:t> </m:t>
                      </m:r>
                      <m:r>
                        <a:rPr lang="en-US" sz="2400" b="0" i="1" smtClean="0">
                          <a:latin typeface="Cambria Math" panose="02040503050406030204" pitchFamily="18" charset="0"/>
                        </a:rPr>
                        <m:t>𝑦𝑖𝑒𝑙𝑑</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Conversion</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Selectivity</m:t>
                      </m:r>
                      <m:r>
                        <a:rPr lang="en-US" sz="2400" b="0" i="0"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m:rPr>
                              <m:sty m:val="p"/>
                            </m:rPr>
                            <a:rPr lang="en-US" sz="2400" b="0" i="0" smtClean="0">
                              <a:latin typeface="Cambria Math" panose="02040503050406030204" pitchFamily="18" charset="0"/>
                              <a:ea typeface="Cambria Math" panose="02040503050406030204" pitchFamily="18" charset="0"/>
                            </a:rPr>
                            <m:t>moles</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of</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A</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consumed</m:t>
                          </m:r>
                        </m:num>
                        <m:den>
                          <m:r>
                            <m:rPr>
                              <m:sty m:val="p"/>
                            </m:rPr>
                            <a:rPr lang="en-US" sz="2400" b="0" i="0" smtClean="0">
                              <a:latin typeface="Cambria Math" panose="02040503050406030204" pitchFamily="18" charset="0"/>
                              <a:ea typeface="Cambria Math" panose="02040503050406030204" pitchFamily="18" charset="0"/>
                            </a:rPr>
                            <m:t>moles</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of</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A</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supplied</m:t>
                          </m:r>
                        </m:den>
                      </m:f>
                      <m:r>
                        <a:rPr lang="en-US" sz="2400" b="0" i="0"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m:rPr>
                              <m:sty m:val="p"/>
                            </m:rPr>
                            <a:rPr lang="en-US" sz="2400" b="0" i="0" smtClean="0">
                              <a:latin typeface="Cambria Math" panose="02040503050406030204" pitchFamily="18" charset="0"/>
                              <a:ea typeface="Cambria Math" panose="02040503050406030204" pitchFamily="18" charset="0"/>
                            </a:rPr>
                            <m:t>moles</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of</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B</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formed</m:t>
                          </m:r>
                        </m:num>
                        <m:den>
                          <m:r>
                            <m:rPr>
                              <m:sty m:val="p"/>
                            </m:rPr>
                            <a:rPr lang="en-US" sz="2400" b="0" i="0" smtClean="0">
                              <a:latin typeface="Cambria Math" panose="02040503050406030204" pitchFamily="18" charset="0"/>
                              <a:ea typeface="Cambria Math" panose="02040503050406030204" pitchFamily="18" charset="0"/>
                            </a:rPr>
                            <m:t>moles</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A</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consumed</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stoichiometric</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factor</m:t>
                          </m:r>
                        </m:den>
                      </m:f>
                    </m:oMath>
                  </m:oMathPara>
                </a14:m>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650" t="-884" r="-750"/>
                </a:stretch>
              </a:blipFill>
            </p:spPr>
            <p:txBody>
              <a:bodyPr/>
              <a:lstStyle/>
              <a:p>
                <a:r>
                  <a:rPr lang="en-US">
                    <a:noFill/>
                  </a:rPr>
                  <a:t> </a:t>
                </a:r>
              </a:p>
            </p:txBody>
          </p:sp>
        </mc:Fallback>
      </mc:AlternateContent>
    </p:spTree>
    <p:extLst>
      <p:ext uri="{BB962C8B-B14F-4D97-AF65-F5344CB8AC3E}">
        <p14:creationId xmlns:p14="http://schemas.microsoft.com/office/powerpoint/2010/main" val="199156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Απόδοση</a:t>
            </a:r>
            <a:r>
              <a:rPr lang="en-US" sz="4000" dirty="0"/>
              <a:t> </a:t>
            </a:r>
            <a:r>
              <a:rPr lang="el-GR" sz="4000" dirty="0"/>
              <a:t>παραγωγής (</a:t>
            </a:r>
            <a:r>
              <a:rPr lang="en-US" sz="4000" dirty="0"/>
              <a:t>Yield)</a:t>
            </a:r>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Με τους εμπορικούς αντιδραστήρες είναι απαραίτητο να υπάρξει διαχωρισμός ανάμεσα στη απόδοση της αντίδρασης (χημική απόδοση), η οποία περιέχει μόνο τις χημικές απώλειες σε παράπλευρα προϊόντα, και την συνολική απόδοση του αντιδραστήρα, ο οποίος περιέχει φυσικές απώλειες όπως απώλειες από εξάτμιση.</a:t>
            </a:r>
          </a:p>
          <a:p>
            <a:pPr marL="457200" indent="-457200" algn="just">
              <a:spcBef>
                <a:spcPct val="20000"/>
              </a:spcBef>
              <a:buFont typeface="Wingdings" panose="05000000000000000000" pitchFamily="2" charset="2"/>
              <a:buChar char="q"/>
              <a:defRPr/>
            </a:pPr>
            <a:r>
              <a:rPr lang="el-GR" sz="2400" dirty="0"/>
              <a:t>Εάν η μετατροπή είναι κοντά στο 100% μπορεί να μην αξίζει να διαχωριστούν και να ανακυκλωθούν τα υλικά που δεν αντέδρασαν.</a:t>
            </a:r>
          </a:p>
          <a:p>
            <a:pPr marL="457200" indent="-457200" algn="just">
              <a:spcBef>
                <a:spcPct val="20000"/>
              </a:spcBef>
              <a:buFont typeface="Wingdings" panose="05000000000000000000" pitchFamily="2" charset="2"/>
              <a:buChar char="q"/>
              <a:defRPr/>
            </a:pPr>
            <a:r>
              <a:rPr lang="el-GR" sz="2400" dirty="0"/>
              <a:t>Εάν τα υλικά που δεν αντέδρασαν διαχωριστούν και ανακυκλωθούν, η συνολική διαδικασία απόδοσης που έλαβε μέρος στον αντιδραστήρα και στον διαχωρισμό, θα πρέπει να περιέχει φυσικές απώλειες από τον διαχωρισμό.</a:t>
            </a:r>
          </a:p>
        </p:txBody>
      </p:sp>
    </p:spTree>
    <p:extLst>
      <p:ext uri="{BB962C8B-B14F-4D97-AF65-F5344CB8AC3E}">
        <p14:creationId xmlns:p14="http://schemas.microsoft.com/office/powerpoint/2010/main" val="279554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Απόδοση της βιοχημικής μονάδας (</a:t>
            </a:r>
            <a:r>
              <a:rPr lang="en-US" sz="4000" dirty="0"/>
              <a:t>Plant Yield)</a:t>
            </a:r>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Η απόδοση της βιοχημικής μονάδας είναι ένα μέτρο της συνολικής απόδοσης της μονάδας και περιέχει όλες τις χημικές και φυσικές απώλειες.</a:t>
                </a:r>
              </a:p>
              <a:p>
                <a:pPr marL="457200" indent="-457200" algn="just">
                  <a:spcBef>
                    <a:spcPct val="20000"/>
                  </a:spcBef>
                  <a:buFont typeface="Wingdings" panose="05000000000000000000" pitchFamily="2" charset="2"/>
                  <a:buChar char="q"/>
                  <a:defRPr/>
                </a:pPr>
                <a:endParaRPr lang="el-GR" sz="2400" dirty="0"/>
              </a:p>
              <a:p>
                <a:pPr marL="457200" indent="-457200" algn="just">
                  <a:spcBef>
                    <a:spcPct val="20000"/>
                  </a:spcBef>
                  <a:buFont typeface="Wingdings" panose="05000000000000000000" pitchFamily="2" charset="2"/>
                  <a:buChar char="q"/>
                  <a:defRPr/>
                </a:pPr>
                <a:endParaRPr lang="el-GR" sz="2400" dirty="0"/>
              </a:p>
              <a:p>
                <a:pPr algn="just">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𝑃𝑙𝑎𝑛𝑡</m:t>
                      </m:r>
                      <m:r>
                        <a:rPr lang="en-US" sz="2400" b="0" i="1" smtClean="0">
                          <a:latin typeface="Cambria Math" panose="02040503050406030204" pitchFamily="18" charset="0"/>
                        </a:rPr>
                        <m:t> </m:t>
                      </m:r>
                      <m:r>
                        <a:rPr lang="en-US" sz="2400" b="0" i="1" smtClean="0">
                          <a:latin typeface="Cambria Math" panose="02040503050406030204" pitchFamily="18" charset="0"/>
                        </a:rPr>
                        <m:t>𝑦𝑖𝑒𝑙𝑑</m:t>
                      </m:r>
                      <m:r>
                        <a:rPr lang="en-US" sz="2400" b="0" i="1" smtClean="0">
                          <a:latin typeface="Cambria Math" panose="02040503050406030204" pitchFamily="18" charset="0"/>
                        </a:rPr>
                        <m:t>=</m:t>
                      </m:r>
                      <m:f>
                        <m:fPr>
                          <m:ctrlPr>
                            <a:rPr lang="el-GR" sz="2400" i="1" smtClean="0">
                              <a:latin typeface="Cambria Math" panose="02040503050406030204" pitchFamily="18" charset="0"/>
                            </a:rPr>
                          </m:ctrlPr>
                        </m:fPr>
                        <m:num>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product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produced</m:t>
                          </m:r>
                        </m:num>
                        <m:den>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reagent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supplied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process</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stoichiometric</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factor</m:t>
                          </m:r>
                        </m:den>
                      </m:f>
                    </m:oMath>
                  </m:oMathPara>
                </a14:m>
                <a:endParaRPr lang="en-US" sz="2400" dirty="0"/>
              </a:p>
              <a:p>
                <a:pPr marL="342900" indent="-342900" algn="just">
                  <a:spcBef>
                    <a:spcPct val="20000"/>
                  </a:spcBef>
                  <a:buFont typeface="Wingdings" panose="05000000000000000000" pitchFamily="2" charset="2"/>
                  <a:buChar char="q"/>
                  <a:defRPr/>
                </a:pPr>
                <a:endParaRPr lang="el-GR" sz="2400" dirty="0"/>
              </a:p>
              <a:p>
                <a:pPr marL="342900" indent="-342900" algn="just">
                  <a:spcBef>
                    <a:spcPct val="20000"/>
                  </a:spcBef>
                  <a:buFont typeface="Wingdings" panose="05000000000000000000" pitchFamily="2" charset="2"/>
                  <a:buChar char="q"/>
                  <a:defRPr/>
                </a:pPr>
                <a:endParaRPr lang="el-GR" sz="2400" dirty="0"/>
              </a:p>
              <a:p>
                <a:pPr marL="342900" indent="-342900" algn="just">
                  <a:spcBef>
                    <a:spcPct val="20000"/>
                  </a:spcBef>
                  <a:buFont typeface="Wingdings" panose="05000000000000000000" pitchFamily="2" charset="2"/>
                  <a:buChar char="q"/>
                  <a:defRPr/>
                </a:pPr>
                <a:r>
                  <a:rPr lang="el-GR" sz="2400" dirty="0"/>
                  <a:t>Όπου χρησιμοποιείται παραπάνω από ένα αντιδραστήριο ή παραγόμενο προϊόν, είναι απαραίτητο στο προϊόν και στο αντιδραστήριο που αναφέρεται η απόδοση, να είναι ξεκάθαρα διατυπωμένα.</a:t>
                </a:r>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650" t="-884" r="-750"/>
                </a:stretch>
              </a:blipFill>
            </p:spPr>
            <p:txBody>
              <a:bodyPr/>
              <a:lstStyle/>
              <a:p>
                <a:r>
                  <a:rPr lang="en-US">
                    <a:noFill/>
                  </a:rPr>
                  <a:t> </a:t>
                </a:r>
              </a:p>
            </p:txBody>
          </p:sp>
        </mc:Fallback>
      </mc:AlternateContent>
    </p:spTree>
    <p:extLst>
      <p:ext uri="{BB962C8B-B14F-4D97-AF65-F5344CB8AC3E}">
        <p14:creationId xmlns:p14="http://schemas.microsoft.com/office/powerpoint/2010/main" val="321776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Απόδοση της βιοχημικής μονάδας (</a:t>
            </a:r>
            <a:r>
              <a:rPr lang="en-US" sz="4000" dirty="0"/>
              <a:t>Plant Yield)</a:t>
            </a:r>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342900" indent="-342900" algn="just">
              <a:spcBef>
                <a:spcPct val="20000"/>
              </a:spcBef>
              <a:buFont typeface="Wingdings" panose="05000000000000000000" pitchFamily="2" charset="2"/>
              <a:buChar char="q"/>
              <a:defRPr/>
            </a:pPr>
            <a:r>
              <a:rPr lang="el-GR" sz="2400" dirty="0"/>
              <a:t>Η απόδοση της βιοχημικής μονάδας από το Β στο Α είναι το προϊόν της επιλεκτικότητας του αντιδραστήρα από την παροχή Α για το προϊόν Β και την αποδοτικότητα  του διαχωρισμού (ανάκτηση) του κάθε βήματος διαχωρισμού το οποίο διαχειρίζεται το προϊόν Β ή το αντιδραστήριο Α.</a:t>
            </a:r>
          </a:p>
          <a:p>
            <a:pPr marL="342900" indent="-342900" algn="just">
              <a:spcBef>
                <a:spcPct val="20000"/>
              </a:spcBef>
              <a:buFont typeface="Wingdings" panose="05000000000000000000" pitchFamily="2" charset="2"/>
              <a:buChar char="q"/>
              <a:defRPr/>
            </a:pPr>
            <a:r>
              <a:rPr lang="en-US" sz="2400" dirty="0"/>
              <a:t>H </a:t>
            </a:r>
            <a:r>
              <a:rPr lang="el-GR" sz="2400" dirty="0"/>
              <a:t>απόδοση της βιοχημικής μονάδας πρέπει να είναι μεγαλύτερη από αυτή του αντιδραστήρα εάν έχουν υλοποιηθεί σχέδια διαχωρισμού και ανακύκλωσης.</a:t>
            </a:r>
          </a:p>
          <a:p>
            <a:pPr marL="342900" indent="-342900" algn="just">
              <a:spcBef>
                <a:spcPct val="20000"/>
              </a:spcBef>
              <a:buFont typeface="Wingdings" panose="05000000000000000000" pitchFamily="2" charset="2"/>
              <a:buChar char="q"/>
              <a:defRPr/>
            </a:pPr>
            <a:r>
              <a:rPr lang="el-GR" sz="2400" dirty="0"/>
              <a:t>Εάν η τροφοδοσία ανάκτησης και ανακύκλωσης ήταν 100% αποδοτικές</a:t>
            </a:r>
            <a:r>
              <a:rPr lang="en-US" sz="2400" dirty="0"/>
              <a:t>,</a:t>
            </a:r>
            <a:r>
              <a:rPr lang="el-GR" sz="2400" dirty="0"/>
              <a:t> η απόδοση της βιοχημικής μονάδας θα προσεγγίσει την επιλεκτικότητα του αντιδραστήρα.</a:t>
            </a:r>
          </a:p>
        </p:txBody>
      </p:sp>
    </p:spTree>
    <p:extLst>
      <p:ext uri="{BB962C8B-B14F-4D97-AF65-F5344CB8AC3E}">
        <p14:creationId xmlns:p14="http://schemas.microsoft.com/office/powerpoint/2010/main" val="309543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a:t>
            </a:r>
            <a:r>
              <a:rPr lang="en-US" sz="4000" dirty="0"/>
              <a:t> </a:t>
            </a:r>
            <a:r>
              <a:rPr lang="el-GR" sz="4000" dirty="0"/>
              <a:t>2</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Κατά την παραγωγή της αιθανόλης (</a:t>
                </a:r>
                <a14:m>
                  <m:oMath xmlns:m="http://schemas.openxmlformats.org/officeDocument/2006/math">
                    <m:sSub>
                      <m:sSubPr>
                        <m:ctrlPr>
                          <a:rPr lang="el-GR" sz="2400" i="1">
                            <a:latin typeface="Cambria Math" panose="02040503050406030204" pitchFamily="18" charset="0"/>
                          </a:rPr>
                        </m:ctrlPr>
                      </m:sSubPr>
                      <m:e>
                        <m:r>
                          <m:rPr>
                            <m:sty m:val="p"/>
                          </m:rPr>
                          <a:rPr lang="en-US" sz="2400">
                            <a:latin typeface="Cambria Math" panose="02040503050406030204" pitchFamily="18" charset="0"/>
                          </a:rPr>
                          <m:t>C</m:t>
                        </m:r>
                      </m:e>
                      <m:sub>
                        <m:r>
                          <a:rPr lang="en-US" sz="2400">
                            <a:latin typeface="Cambria Math" panose="02040503050406030204" pitchFamily="18" charset="0"/>
                          </a:rPr>
                          <m:t>2</m:t>
                        </m:r>
                      </m:sub>
                    </m:sSub>
                    <m:sSub>
                      <m:sSubPr>
                        <m:ctrlPr>
                          <a:rPr lang="el-GR" sz="2400" i="1">
                            <a:latin typeface="Cambria Math" panose="02040503050406030204" pitchFamily="18" charset="0"/>
                          </a:rPr>
                        </m:ctrlPr>
                      </m:sSubPr>
                      <m:e>
                        <m:r>
                          <m:rPr>
                            <m:sty m:val="p"/>
                          </m:rPr>
                          <a:rPr lang="en-US" sz="2400">
                            <a:latin typeface="Cambria Math" panose="02040503050406030204" pitchFamily="18" charset="0"/>
                          </a:rPr>
                          <m:t>H</m:t>
                        </m:r>
                      </m:e>
                      <m:sub>
                        <m:r>
                          <a:rPr lang="en-US" sz="2400">
                            <a:latin typeface="Cambria Math" panose="02040503050406030204" pitchFamily="18" charset="0"/>
                          </a:rPr>
                          <m:t>5</m:t>
                        </m:r>
                      </m:sub>
                    </m:sSub>
                    <m:r>
                      <m:rPr>
                        <m:sty m:val="p"/>
                      </m:rPr>
                      <a:rPr lang="en-US" sz="2400">
                        <a:latin typeface="Cambria Math" panose="02040503050406030204" pitchFamily="18" charset="0"/>
                      </a:rPr>
                      <m:t>OH</m:t>
                    </m:r>
                  </m:oMath>
                </a14:m>
                <a:r>
                  <a:rPr lang="el-GR" sz="2400" dirty="0"/>
                  <a:t>) με υδρόλυση του αιθυλενίου (</a:t>
                </a:r>
                <a14:m>
                  <m:oMath xmlns:m="http://schemas.openxmlformats.org/officeDocument/2006/math">
                    <m:sSub>
                      <m:sSubPr>
                        <m:ctrlPr>
                          <a:rPr lang="el-GR" sz="2400" i="1">
                            <a:latin typeface="Cambria Math" panose="02040503050406030204" pitchFamily="18" charset="0"/>
                          </a:rPr>
                        </m:ctrlPr>
                      </m:sSubPr>
                      <m:e>
                        <m:r>
                          <m:rPr>
                            <m:sty m:val="p"/>
                          </m:rPr>
                          <a:rPr lang="en-US" sz="2400">
                            <a:latin typeface="Cambria Math" panose="02040503050406030204" pitchFamily="18" charset="0"/>
                          </a:rPr>
                          <m:t>C</m:t>
                        </m:r>
                      </m:e>
                      <m:sub>
                        <m:r>
                          <a:rPr lang="en-US" sz="2400">
                            <a:latin typeface="Cambria Math" panose="02040503050406030204" pitchFamily="18" charset="0"/>
                          </a:rPr>
                          <m:t>2</m:t>
                        </m:r>
                      </m:sub>
                    </m:sSub>
                    <m:sSub>
                      <m:sSubPr>
                        <m:ctrlPr>
                          <a:rPr lang="el-GR" sz="2400" i="1">
                            <a:latin typeface="Cambria Math" panose="02040503050406030204" pitchFamily="18" charset="0"/>
                          </a:rPr>
                        </m:ctrlPr>
                      </m:sSubPr>
                      <m:e>
                        <m:r>
                          <m:rPr>
                            <m:sty m:val="p"/>
                          </m:rPr>
                          <a:rPr lang="en-US" sz="2400">
                            <a:latin typeface="Cambria Math" panose="02040503050406030204" pitchFamily="18" charset="0"/>
                          </a:rPr>
                          <m:t>H</m:t>
                        </m:r>
                      </m:e>
                      <m:sub>
                        <m:r>
                          <a:rPr lang="en-US" sz="2400">
                            <a:latin typeface="Cambria Math" panose="02040503050406030204" pitchFamily="18" charset="0"/>
                          </a:rPr>
                          <m:t>4</m:t>
                        </m:r>
                      </m:sub>
                    </m:sSub>
                  </m:oMath>
                </a14:m>
                <a:r>
                  <a:rPr lang="el-GR" sz="2400" dirty="0"/>
                  <a:t>), παράγεται ως παραπροϊόν ο </a:t>
                </a:r>
                <a:r>
                  <a:rPr lang="el-GR" sz="2400" dirty="0" err="1"/>
                  <a:t>διαιθυλαιθέρας</a:t>
                </a:r>
                <a:r>
                  <a:rPr lang="el-GR" sz="2400" dirty="0"/>
                  <a:t> (</a:t>
                </a:r>
                <a14:m>
                  <m:oMath xmlns:m="http://schemas.openxmlformats.org/officeDocument/2006/math">
                    <m:sSub>
                      <m:sSubPr>
                        <m:ctrlPr>
                          <a:rPr lang="en-US" sz="2400" i="1">
                            <a:latin typeface="Cambria Math" panose="02040503050406030204" pitchFamily="18" charset="0"/>
                          </a:rPr>
                        </m:ctrlPr>
                      </m:sSubPr>
                      <m:e>
                        <m:d>
                          <m:dPr>
                            <m:ctrlPr>
                              <a:rPr lang="en-US" sz="2400" i="1">
                                <a:latin typeface="Cambria Math" panose="02040503050406030204" pitchFamily="18" charset="0"/>
                              </a:rPr>
                            </m:ctrlPr>
                          </m:dPr>
                          <m:e>
                            <m:sSub>
                              <m:sSubPr>
                                <m:ctrlPr>
                                  <a:rPr lang="el-GR" sz="2400" i="1">
                                    <a:latin typeface="Cambria Math" panose="02040503050406030204" pitchFamily="18" charset="0"/>
                                  </a:rPr>
                                </m:ctrlPr>
                              </m:sSubPr>
                              <m:e>
                                <m:r>
                                  <m:rPr>
                                    <m:sty m:val="p"/>
                                  </m:rPr>
                                  <a:rPr lang="en-US" sz="2400">
                                    <a:latin typeface="Cambria Math" panose="02040503050406030204" pitchFamily="18" charset="0"/>
                                  </a:rPr>
                                  <m:t>C</m:t>
                                </m:r>
                              </m:e>
                              <m:sub>
                                <m:r>
                                  <a:rPr lang="en-US" sz="2400">
                                    <a:latin typeface="Cambria Math" panose="02040503050406030204" pitchFamily="18" charset="0"/>
                                  </a:rPr>
                                  <m:t>2</m:t>
                                </m:r>
                              </m:sub>
                            </m:sSub>
                            <m:sSub>
                              <m:sSubPr>
                                <m:ctrlPr>
                                  <a:rPr lang="el-GR" sz="2400" i="1">
                                    <a:latin typeface="Cambria Math" panose="02040503050406030204" pitchFamily="18" charset="0"/>
                                  </a:rPr>
                                </m:ctrlPr>
                              </m:sSubPr>
                              <m:e>
                                <m:r>
                                  <m:rPr>
                                    <m:sty m:val="p"/>
                                  </m:rPr>
                                  <a:rPr lang="en-US" sz="2400">
                                    <a:latin typeface="Cambria Math" panose="02040503050406030204" pitchFamily="18" charset="0"/>
                                  </a:rPr>
                                  <m:t>H</m:t>
                                </m:r>
                              </m:e>
                              <m:sub>
                                <m:r>
                                  <a:rPr lang="en-US" sz="2400">
                                    <a:latin typeface="Cambria Math" panose="02040503050406030204" pitchFamily="18" charset="0"/>
                                  </a:rPr>
                                  <m:t>5</m:t>
                                </m:r>
                              </m:sub>
                            </m:sSub>
                          </m:e>
                        </m:d>
                      </m:e>
                      <m:sub>
                        <m:r>
                          <a:rPr lang="en-US" sz="2400">
                            <a:latin typeface="Cambria Math" panose="02040503050406030204" pitchFamily="18" charset="0"/>
                          </a:rPr>
                          <m:t>2</m:t>
                        </m:r>
                      </m:sub>
                    </m:sSub>
                    <m:r>
                      <m:rPr>
                        <m:sty m:val="p"/>
                      </m:rPr>
                      <a:rPr lang="en-US" sz="2400">
                        <a:latin typeface="Cambria Math" panose="02040503050406030204" pitchFamily="18" charset="0"/>
                      </a:rPr>
                      <m:t>O</m:t>
                    </m:r>
                  </m:oMath>
                </a14:m>
                <a:r>
                  <a:rPr lang="el-GR" sz="2400" dirty="0"/>
                  <a:t>). Το ρεύμα ροής για μια τυπική γραμμή παραγωγής αποτελείται από 55% αιθυλένιο, 5% αδρανή και 40% νερό. Το ρεύμα ροής των προϊόντων, αποτελείται από 52.26% αιθυλένιο, 5.49% αιθανόλη, 0.16% αιθέρας,</a:t>
                </a:r>
                <a:r>
                  <a:rPr lang="en-US" sz="2400" dirty="0"/>
                  <a:t> 36.81% </a:t>
                </a:r>
                <a:r>
                  <a:rPr lang="el-GR" sz="2400" dirty="0"/>
                  <a:t>νερό και 5.28% αδρανή. Υπολογίστε την επιλεκτικότητα για το αιθυλένιο, για την αιθανόλη και για τον αιθέρα.</a:t>
                </a:r>
              </a:p>
              <a:p>
                <a:pPr algn="ctr">
                  <a:spcBef>
                    <a:spcPct val="20000"/>
                  </a:spcBef>
                  <a:defRPr/>
                </a:pPr>
                <a:r>
                  <a:rPr lang="el-GR" sz="2400" u="sng" dirty="0"/>
                  <a:t>Λύση:</a:t>
                </a:r>
              </a:p>
              <a:p>
                <a:pPr algn="just">
                  <a:spcBef>
                    <a:spcPct val="20000"/>
                  </a:spcBef>
                  <a:defRPr/>
                </a:pPr>
                <a:r>
                  <a:rPr lang="el-GR" sz="2400" u="sng" dirty="0"/>
                  <a:t>Αντιδράσεις</a:t>
                </a:r>
                <a:r>
                  <a:rPr lang="en-US" sz="2400" u="sng" dirty="0"/>
                  <a:t>:</a:t>
                </a:r>
                <a:r>
                  <a:rPr lang="en-US" sz="2400" dirty="0"/>
                  <a:t>				</a:t>
                </a:r>
                <a14:m>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4</m:t>
                        </m:r>
                      </m:sub>
                    </m:sSub>
                    <m:r>
                      <a:rPr lang="en-US" sz="2400" b="0" i="0" smtClean="0">
                        <a:latin typeface="Cambria Math" panose="02040503050406030204" pitchFamily="18" charset="0"/>
                      </a:rPr>
                      <m:t>+</m:t>
                    </m:r>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2</m:t>
                        </m:r>
                      </m:sub>
                    </m:sSub>
                    <m:r>
                      <m:rPr>
                        <m:sty m:val="p"/>
                      </m:rPr>
                      <a:rPr lang="en-US" sz="2400" b="0" i="0" smtClean="0">
                        <a:latin typeface="Cambria Math" panose="02040503050406030204" pitchFamily="18" charset="0"/>
                      </a:rPr>
                      <m:t>O</m:t>
                    </m:r>
                    <m:r>
                      <a:rPr lang="el-GR" sz="2400" b="0" i="0" smtClean="0">
                        <a:latin typeface="Cambria Math" panose="02040503050406030204" pitchFamily="18" charset="0"/>
                        <a:ea typeface="Cambria Math" panose="02040503050406030204" pitchFamily="18" charset="0"/>
                      </a:rPr>
                      <m:t>→</m:t>
                    </m:r>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5</m:t>
                        </m:r>
                      </m:sub>
                    </m:sSub>
                    <m:r>
                      <m:rPr>
                        <m:sty m:val="p"/>
                      </m:rPr>
                      <a:rPr lang="en-US" sz="2400" b="0" i="0" smtClean="0">
                        <a:latin typeface="Cambria Math" panose="02040503050406030204" pitchFamily="18" charset="0"/>
                      </a:rPr>
                      <m:t>OH</m:t>
                    </m:r>
                  </m:oMath>
                </a14:m>
                <a:endParaRPr lang="en-US" sz="2400" dirty="0"/>
              </a:p>
              <a:p>
                <a:pPr algn="just">
                  <a:spcBef>
                    <a:spcPct val="20000"/>
                  </a:spcBef>
                  <a:defRPr/>
                </a:pPr>
                <a:r>
                  <a:rPr lang="en-US" sz="2400" dirty="0"/>
                  <a:t>					2</a:t>
                </a:r>
                <a14:m>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5</m:t>
                        </m:r>
                      </m:sub>
                    </m:sSub>
                    <m:r>
                      <m:rPr>
                        <m:sty m:val="p"/>
                      </m:rPr>
                      <a:rPr lang="en-US" sz="2400" b="0" i="0" smtClean="0">
                        <a:latin typeface="Cambria Math" panose="02040503050406030204" pitchFamily="18" charset="0"/>
                      </a:rPr>
                      <m:t>OH</m:t>
                    </m:r>
                    <m:r>
                      <a:rPr lang="el-GR"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d>
                          <m:dPr>
                            <m:ctrlPr>
                              <a:rPr lang="en-US" sz="2400" i="1">
                                <a:latin typeface="Cambria Math" panose="02040503050406030204" pitchFamily="18" charset="0"/>
                              </a:rPr>
                            </m:ctrlPr>
                          </m:dPr>
                          <m:e>
                            <m:sSub>
                              <m:sSubPr>
                                <m:ctrlPr>
                                  <a:rPr lang="el-GR" sz="2400" i="1">
                                    <a:latin typeface="Cambria Math" panose="02040503050406030204" pitchFamily="18" charset="0"/>
                                  </a:rPr>
                                </m:ctrlPr>
                              </m:sSubPr>
                              <m:e>
                                <m:r>
                                  <m:rPr>
                                    <m:sty m:val="p"/>
                                  </m:rPr>
                                  <a:rPr lang="en-US" sz="2400" i="0">
                                    <a:latin typeface="Cambria Math" panose="02040503050406030204" pitchFamily="18" charset="0"/>
                                  </a:rPr>
                                  <m:t>C</m:t>
                                </m:r>
                              </m:e>
                              <m:sub>
                                <m:r>
                                  <a:rPr lang="en-US" sz="2400" i="0">
                                    <a:latin typeface="Cambria Math" panose="02040503050406030204" pitchFamily="18" charset="0"/>
                                  </a:rPr>
                                  <m:t>2</m:t>
                                </m:r>
                              </m:sub>
                            </m:sSub>
                            <m:sSub>
                              <m:sSubPr>
                                <m:ctrlPr>
                                  <a:rPr lang="el-GR" sz="2400" i="1">
                                    <a:latin typeface="Cambria Math" panose="02040503050406030204" pitchFamily="18" charset="0"/>
                                  </a:rPr>
                                </m:ctrlPr>
                              </m:sSubPr>
                              <m:e>
                                <m:r>
                                  <m:rPr>
                                    <m:sty m:val="p"/>
                                  </m:rPr>
                                  <a:rPr lang="en-US" sz="2400" i="0">
                                    <a:latin typeface="Cambria Math" panose="02040503050406030204" pitchFamily="18" charset="0"/>
                                  </a:rPr>
                                  <m:t>H</m:t>
                                </m:r>
                              </m:e>
                              <m:sub>
                                <m:r>
                                  <a:rPr lang="en-US" sz="2400" i="0">
                                    <a:latin typeface="Cambria Math" panose="02040503050406030204" pitchFamily="18" charset="0"/>
                                  </a:rPr>
                                  <m:t>5</m:t>
                                </m:r>
                              </m:sub>
                            </m:sSub>
                          </m:e>
                        </m:d>
                      </m:e>
                      <m:sub>
                        <m:r>
                          <a:rPr lang="en-US" sz="2400" b="0" i="0" smtClean="0">
                            <a:latin typeface="Cambria Math" panose="02040503050406030204" pitchFamily="18" charset="0"/>
                          </a:rPr>
                          <m:t>2</m:t>
                        </m:r>
                      </m:sub>
                    </m:sSub>
                    <m:r>
                      <m:rPr>
                        <m:sty m:val="p"/>
                      </m:rPr>
                      <a:rPr lang="en-US" sz="2400" b="0" i="0" smtClean="0">
                        <a:latin typeface="Cambria Math" panose="02040503050406030204" pitchFamily="18" charset="0"/>
                      </a:rPr>
                      <m:t>O</m:t>
                    </m:r>
                    <m:r>
                      <a:rPr lang="en-US" sz="2400" i="0">
                        <a:latin typeface="Cambria Math" panose="02040503050406030204" pitchFamily="18" charset="0"/>
                      </a:rPr>
                      <m:t>+</m:t>
                    </m:r>
                    <m:sSub>
                      <m:sSubPr>
                        <m:ctrlPr>
                          <a:rPr lang="el-GR" sz="2400" i="1">
                            <a:latin typeface="Cambria Math" panose="02040503050406030204" pitchFamily="18" charset="0"/>
                          </a:rPr>
                        </m:ctrlPr>
                      </m:sSubPr>
                      <m:e>
                        <m:r>
                          <m:rPr>
                            <m:sty m:val="p"/>
                          </m:rPr>
                          <a:rPr lang="en-US" sz="2400" i="0">
                            <a:latin typeface="Cambria Math" panose="02040503050406030204" pitchFamily="18" charset="0"/>
                          </a:rPr>
                          <m:t>H</m:t>
                        </m:r>
                      </m:e>
                      <m:sub>
                        <m:r>
                          <a:rPr lang="en-US" sz="2400" i="0">
                            <a:latin typeface="Cambria Math" panose="02040503050406030204" pitchFamily="18" charset="0"/>
                          </a:rPr>
                          <m:t>2</m:t>
                        </m:r>
                      </m:sub>
                    </m:sSub>
                    <m:r>
                      <m:rPr>
                        <m:sty m:val="p"/>
                      </m:rPr>
                      <a:rPr lang="en-US" sz="2400">
                        <a:latin typeface="Cambria Math" panose="02040503050406030204" pitchFamily="18" charset="0"/>
                      </a:rPr>
                      <m:t>O</m:t>
                    </m:r>
                  </m:oMath>
                </a14:m>
                <a:endParaRPr lang="en-US" sz="2400" dirty="0"/>
              </a:p>
              <a:p>
                <a:pPr algn="just">
                  <a:spcBef>
                    <a:spcPct val="20000"/>
                  </a:spcBef>
                  <a:defRPr/>
                </a:pPr>
                <a:r>
                  <a:rPr lang="el-GR" sz="2400" u="sng" dirty="0"/>
                  <a:t>Βάση: 100 </a:t>
                </a:r>
                <a:r>
                  <a:rPr lang="en-US" sz="2400" u="sng" dirty="0"/>
                  <a:t>moles </a:t>
                </a:r>
                <a:r>
                  <a:rPr lang="el-GR" sz="2400" u="sng" dirty="0"/>
                  <a:t>τροφοδοσία</a:t>
                </a:r>
              </a:p>
              <a:p>
                <a:pPr algn="just">
                  <a:spcBef>
                    <a:spcPct val="20000"/>
                  </a:spcBef>
                  <a:defRPr/>
                </a:pPr>
                <a:endParaRPr lang="en-US" sz="2400" dirty="0"/>
              </a:p>
              <a:p>
                <a:pPr algn="just">
                  <a:spcBef>
                    <a:spcPct val="20000"/>
                  </a:spcBef>
                  <a:defRPr/>
                </a:pPr>
                <a:r>
                  <a:rPr lang="el-GR" sz="2400" u="sng" dirty="0"/>
                  <a:t>Σημείωση: </a:t>
                </a:r>
                <a:r>
                  <a:rPr lang="el-GR" sz="2400" dirty="0"/>
                  <a:t>η ροή των αδρανών θα είναι σταθερή καθώς δεν αντιδρούν και μπορούν να χρησιμοποιηθούν για τον υπολογισμό άλλων ροών.</a:t>
                </a:r>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884" r="-750"/>
                </a:stretch>
              </a:blipFill>
            </p:spPr>
            <p:txBody>
              <a:bodyPr/>
              <a:lstStyle/>
              <a:p>
                <a:r>
                  <a:rPr lang="en-US">
                    <a:noFill/>
                  </a:rPr>
                  <a:t> </a:t>
                </a:r>
              </a:p>
            </p:txBody>
          </p:sp>
        </mc:Fallback>
      </mc:AlternateContent>
    </p:spTree>
    <p:extLst>
      <p:ext uri="{BB962C8B-B14F-4D97-AF65-F5344CB8AC3E}">
        <p14:creationId xmlns:p14="http://schemas.microsoft.com/office/powerpoint/2010/main" val="358030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a:t>
            </a:r>
            <a:r>
              <a:rPr lang="en-US" sz="4000" dirty="0"/>
              <a:t> </a:t>
            </a:r>
            <a:r>
              <a:rPr lang="el-GR" sz="4000" dirty="0"/>
              <a:t>2</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6096000"/>
              </a:xfrm>
              <a:prstGeom prst="rect">
                <a:avLst/>
              </a:prstGeom>
            </p:spPr>
            <p:txBody>
              <a:bodyPr vert="horz" lIns="91440" tIns="45720" rIns="91440" bIns="45720" rtlCol="0">
                <a:normAutofit/>
              </a:bodyPr>
              <a:lstStyle/>
              <a:p>
                <a:pPr algn="just">
                  <a:spcBef>
                    <a:spcPct val="20000"/>
                  </a:spcBef>
                  <a:defRPr/>
                </a:pPr>
                <a:r>
                  <a:rPr lang="el-GR" sz="2400" u="sng" dirty="0"/>
                  <a:t>Ρεύμα τροφοδοσίας:</a:t>
                </a:r>
                <a:endParaRPr lang="en-US" sz="2400" u="sng" dirty="0"/>
              </a:p>
              <a:p>
                <a:pPr algn="just">
                  <a:spcBef>
                    <a:spcPct val="20000"/>
                  </a:spcBef>
                  <a:defRPr/>
                </a:pPr>
                <a:r>
                  <a:rPr lang="el-GR" sz="2400" dirty="0"/>
                  <a:t>						Αιθυλένιο 55</a:t>
                </a:r>
                <a:r>
                  <a:rPr lang="en-US" sz="2400" dirty="0"/>
                  <a:t> mol</a:t>
                </a:r>
                <a:endParaRPr lang="el-GR" sz="2400" dirty="0"/>
              </a:p>
              <a:p>
                <a:pPr algn="just">
                  <a:spcBef>
                    <a:spcPct val="20000"/>
                  </a:spcBef>
                  <a:defRPr/>
                </a:pPr>
                <a:r>
                  <a:rPr lang="el-GR" sz="2400" dirty="0"/>
                  <a:t>						Αδρανή 5</a:t>
                </a:r>
                <a:r>
                  <a:rPr lang="en-US" sz="2400" dirty="0"/>
                  <a:t> mol</a:t>
                </a:r>
              </a:p>
              <a:p>
                <a:pPr algn="just">
                  <a:spcBef>
                    <a:spcPct val="20000"/>
                  </a:spcBef>
                  <a:defRPr/>
                </a:pPr>
                <a:r>
                  <a:rPr lang="en-US" sz="2400" dirty="0"/>
                  <a:t>						</a:t>
                </a:r>
                <a:r>
                  <a:rPr lang="el-GR" sz="2400" dirty="0"/>
                  <a:t>Νερό 40 </a:t>
                </a:r>
                <a:r>
                  <a:rPr lang="en-US" sz="2400" dirty="0"/>
                  <a:t>mol</a:t>
                </a:r>
              </a:p>
              <a:p>
                <a:pPr algn="just">
                  <a:spcBef>
                    <a:spcPct val="20000"/>
                  </a:spcBef>
                  <a:defRPr/>
                </a:pPr>
                <a:r>
                  <a:rPr lang="el-GR" sz="2400" u="sng" dirty="0"/>
                  <a:t>Ρεύμα παραγωγής:</a:t>
                </a:r>
              </a:p>
              <a:p>
                <a:pPr algn="just">
                  <a:spcBef>
                    <a:spcPct val="20000"/>
                  </a:spcBef>
                  <a:defRPr/>
                </a:pPr>
                <a:r>
                  <a:rPr lang="el-GR" sz="2400" dirty="0"/>
                  <a:t>						Αιθυλένιο </a:t>
                </a:r>
                <a14:m>
                  <m:oMath xmlns:m="http://schemas.openxmlformats.org/officeDocument/2006/math">
                    <m:r>
                      <a:rPr lang="el-GR" sz="2400" b="0" i="0" smtClean="0">
                        <a:latin typeface="Cambria Math" panose="02040503050406030204" pitchFamily="18" charset="0"/>
                      </a:rPr>
                      <m:t>=</m:t>
                    </m:r>
                    <m:f>
                      <m:fPr>
                        <m:ctrlPr>
                          <a:rPr lang="el-GR" sz="2400" i="1" smtClean="0">
                            <a:latin typeface="Cambria Math" panose="02040503050406030204" pitchFamily="18" charset="0"/>
                          </a:rPr>
                        </m:ctrlPr>
                      </m:fPr>
                      <m:num>
                        <m:r>
                          <a:rPr lang="en-US" sz="2400" b="0" i="0" smtClean="0">
                            <a:latin typeface="Cambria Math" panose="02040503050406030204" pitchFamily="18" charset="0"/>
                          </a:rPr>
                          <m:t>52.26</m:t>
                        </m:r>
                      </m:num>
                      <m:den>
                        <m:r>
                          <a:rPr lang="en-US" sz="2400" b="0" i="0" smtClean="0">
                            <a:latin typeface="Cambria Math" panose="02040503050406030204" pitchFamily="18" charset="0"/>
                          </a:rPr>
                          <m:t>5.28</m:t>
                        </m:r>
                      </m:den>
                    </m:f>
                    <m:r>
                      <a:rPr lang="el-GR" sz="2400" i="0" smtClean="0">
                        <a:latin typeface="Cambria Math" panose="02040503050406030204" pitchFamily="18" charset="0"/>
                        <a:ea typeface="Cambria Math" panose="02040503050406030204" pitchFamily="18" charset="0"/>
                      </a:rPr>
                      <m:t>×</m:t>
                    </m:r>
                    <m:r>
                      <a:rPr lang="el-GR" sz="2400" b="0" i="0" smtClean="0">
                        <a:latin typeface="Cambria Math" panose="02040503050406030204" pitchFamily="18" charset="0"/>
                        <a:ea typeface="Cambria Math" panose="02040503050406030204" pitchFamily="18" charset="0"/>
                      </a:rPr>
                      <m:t>5=49.49 </m:t>
                    </m:r>
                    <m:r>
                      <m:rPr>
                        <m:sty m:val="p"/>
                      </m:rPr>
                      <a:rPr lang="en-US" sz="2400" b="0" i="0" smtClean="0">
                        <a:latin typeface="Cambria Math" panose="02040503050406030204" pitchFamily="18" charset="0"/>
                        <a:ea typeface="Cambria Math" panose="02040503050406030204" pitchFamily="18" charset="0"/>
                      </a:rPr>
                      <m:t>mol</m:t>
                    </m:r>
                  </m:oMath>
                </a14:m>
                <a:endParaRPr lang="en-US" sz="2400" dirty="0"/>
              </a:p>
              <a:p>
                <a:pPr algn="just">
                  <a:spcBef>
                    <a:spcPct val="20000"/>
                  </a:spcBef>
                  <a:defRPr/>
                </a:pPr>
                <a:r>
                  <a:rPr lang="en-US" sz="2400" dirty="0"/>
                  <a:t>						</a:t>
                </a:r>
                <a:r>
                  <a:rPr lang="el-GR" sz="2400" dirty="0"/>
                  <a:t>Αιθανόλη </a:t>
                </a:r>
                <a14:m>
                  <m:oMath xmlns:m="http://schemas.openxmlformats.org/officeDocument/2006/math">
                    <m:r>
                      <a:rPr lang="el-GR" sz="2400" b="0" i="0" smtClean="0">
                        <a:latin typeface="Cambria Math" panose="02040503050406030204" pitchFamily="18" charset="0"/>
                      </a:rPr>
                      <m:t>=</m:t>
                    </m:r>
                    <m:f>
                      <m:fPr>
                        <m:ctrlPr>
                          <a:rPr lang="el-GR" sz="2400" i="1" smtClean="0">
                            <a:latin typeface="Cambria Math" panose="02040503050406030204" pitchFamily="18" charset="0"/>
                          </a:rPr>
                        </m:ctrlPr>
                      </m:fPr>
                      <m:num>
                        <m:r>
                          <a:rPr lang="en-US" sz="2400" b="0" i="0" smtClean="0">
                            <a:latin typeface="Cambria Math" panose="02040503050406030204" pitchFamily="18" charset="0"/>
                          </a:rPr>
                          <m:t>5.</m:t>
                        </m:r>
                        <m:r>
                          <a:rPr lang="el-GR" sz="2400" b="0" i="0" smtClean="0">
                            <a:latin typeface="Cambria Math" panose="02040503050406030204" pitchFamily="18" charset="0"/>
                          </a:rPr>
                          <m:t>49</m:t>
                        </m:r>
                      </m:num>
                      <m:den>
                        <m:r>
                          <a:rPr lang="en-US" sz="2400" b="0" i="0" smtClean="0">
                            <a:latin typeface="Cambria Math" panose="02040503050406030204" pitchFamily="18" charset="0"/>
                          </a:rPr>
                          <m:t>5.28</m:t>
                        </m:r>
                      </m:den>
                    </m:f>
                    <m:r>
                      <a:rPr lang="el-GR" sz="2400" i="0" smtClean="0">
                        <a:latin typeface="Cambria Math" panose="02040503050406030204" pitchFamily="18" charset="0"/>
                        <a:ea typeface="Cambria Math" panose="02040503050406030204" pitchFamily="18" charset="0"/>
                      </a:rPr>
                      <m:t>×</m:t>
                    </m:r>
                    <m:r>
                      <a:rPr lang="el-GR" sz="2400" b="0" i="0" smtClean="0">
                        <a:latin typeface="Cambria Math" panose="02040503050406030204" pitchFamily="18" charset="0"/>
                        <a:ea typeface="Cambria Math" panose="02040503050406030204" pitchFamily="18" charset="0"/>
                      </a:rPr>
                      <m:t>5=5.2</m:t>
                    </m:r>
                    <m:r>
                      <a:rPr lang="en-US" sz="2400" b="0" i="0" smtClean="0">
                        <a:latin typeface="Cambria Math" panose="02040503050406030204" pitchFamily="18" charset="0"/>
                        <a:ea typeface="Cambria Math" panose="02040503050406030204" pitchFamily="18" charset="0"/>
                      </a:rPr>
                      <m:t>0</m:t>
                    </m:r>
                    <m:r>
                      <a:rPr lang="el-GR"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mol</m:t>
                    </m:r>
                  </m:oMath>
                </a14:m>
                <a:endParaRPr lang="el-GR" sz="2400" dirty="0"/>
              </a:p>
              <a:p>
                <a:pPr algn="just">
                  <a:spcBef>
                    <a:spcPct val="20000"/>
                  </a:spcBef>
                  <a:defRPr/>
                </a:pPr>
                <a:r>
                  <a:rPr lang="el-GR" sz="2400" dirty="0"/>
                  <a:t>						Αιθέρας </a:t>
                </a:r>
                <a14:m>
                  <m:oMath xmlns:m="http://schemas.openxmlformats.org/officeDocument/2006/math">
                    <m:r>
                      <a:rPr lang="el-GR" sz="2400" b="0" i="0" smtClean="0">
                        <a:latin typeface="Cambria Math" panose="02040503050406030204" pitchFamily="18" charset="0"/>
                      </a:rPr>
                      <m:t>=</m:t>
                    </m:r>
                    <m:f>
                      <m:fPr>
                        <m:ctrlPr>
                          <a:rPr lang="el-GR" sz="2400" i="1" smtClean="0">
                            <a:latin typeface="Cambria Math" panose="02040503050406030204" pitchFamily="18" charset="0"/>
                          </a:rPr>
                        </m:ctrlPr>
                      </m:fPr>
                      <m:num>
                        <m:r>
                          <a:rPr lang="el-GR" sz="2400" b="0" i="0" smtClean="0">
                            <a:latin typeface="Cambria Math" panose="02040503050406030204" pitchFamily="18" charset="0"/>
                          </a:rPr>
                          <m:t>0.1</m:t>
                        </m:r>
                        <m:r>
                          <a:rPr lang="en-US" sz="2400" b="0" i="0" smtClean="0">
                            <a:latin typeface="Cambria Math" panose="02040503050406030204" pitchFamily="18" charset="0"/>
                          </a:rPr>
                          <m:t>6</m:t>
                        </m:r>
                      </m:num>
                      <m:den>
                        <m:r>
                          <a:rPr lang="en-US" sz="2400" b="0" i="0" smtClean="0">
                            <a:latin typeface="Cambria Math" panose="02040503050406030204" pitchFamily="18" charset="0"/>
                          </a:rPr>
                          <m:t>5.28</m:t>
                        </m:r>
                      </m:den>
                    </m:f>
                    <m:r>
                      <a:rPr lang="el-GR" sz="2400" i="0" smtClean="0">
                        <a:latin typeface="Cambria Math" panose="02040503050406030204" pitchFamily="18" charset="0"/>
                        <a:ea typeface="Cambria Math" panose="02040503050406030204" pitchFamily="18" charset="0"/>
                      </a:rPr>
                      <m:t>×</m:t>
                    </m:r>
                    <m:r>
                      <a:rPr lang="el-GR" sz="2400" b="0" i="0" smtClean="0">
                        <a:latin typeface="Cambria Math" panose="02040503050406030204" pitchFamily="18" charset="0"/>
                        <a:ea typeface="Cambria Math" panose="02040503050406030204" pitchFamily="18" charset="0"/>
                      </a:rPr>
                      <m:t>5=0</m:t>
                    </m:r>
                    <m:r>
                      <a:rPr lang="en-US" sz="2400" b="0" i="0" smtClean="0">
                        <a:latin typeface="Cambria Math" panose="02040503050406030204" pitchFamily="18" charset="0"/>
                        <a:ea typeface="Cambria Math" panose="02040503050406030204" pitchFamily="18" charset="0"/>
                      </a:rPr>
                      <m:t>.15</m:t>
                    </m:r>
                    <m:r>
                      <a:rPr lang="el-GR"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mol</m:t>
                    </m:r>
                  </m:oMath>
                </a14:m>
                <a:endParaRPr lang="el-GR" sz="2400" dirty="0"/>
              </a:p>
              <a:p>
                <a:pPr algn="just">
                  <a:spcBef>
                    <a:spcPct val="20000"/>
                  </a:spcBef>
                  <a:defRPr/>
                </a:pPr>
                <a:r>
                  <a:rPr lang="el-GR" sz="2400" dirty="0"/>
                  <a:t>Ποσό Αιθυλενίου που αντέδρασε </a:t>
                </a:r>
                <a14:m>
                  <m:oMath xmlns:m="http://schemas.openxmlformats.org/officeDocument/2006/math">
                    <m:r>
                      <a:rPr lang="el-GR" sz="2400" b="0" i="0" smtClean="0">
                        <a:latin typeface="Cambria Math" panose="02040503050406030204" pitchFamily="18" charset="0"/>
                      </a:rPr>
                      <m:t>=55−</m:t>
                    </m:r>
                    <m:r>
                      <a:rPr lang="el-GR" sz="2400" b="0" i="0" smtClean="0">
                        <a:latin typeface="Cambria Math" panose="02040503050406030204" pitchFamily="18" charset="0"/>
                        <a:ea typeface="Cambria Math" panose="02040503050406030204" pitchFamily="18" charset="0"/>
                      </a:rPr>
                      <m:t>49.49=5.51 </m:t>
                    </m:r>
                    <m:r>
                      <m:rPr>
                        <m:sty m:val="p"/>
                      </m:rPr>
                      <a:rPr lang="en-US" sz="2400" b="0" i="0" smtClean="0">
                        <a:latin typeface="Cambria Math" panose="02040503050406030204" pitchFamily="18" charset="0"/>
                        <a:ea typeface="Cambria Math" panose="02040503050406030204" pitchFamily="18" charset="0"/>
                      </a:rPr>
                      <m:t>mol</m:t>
                    </m:r>
                  </m:oMath>
                </a14:m>
                <a:endParaRPr lang="el-GR" sz="2400" dirty="0"/>
              </a:p>
              <a:p>
                <a:pPr algn="just">
                  <a:spcBef>
                    <a:spcPct val="20000"/>
                  </a:spcBef>
                  <a:defRPr/>
                </a:pPr>
                <a:r>
                  <a:rPr lang="el-GR" sz="2400" dirty="0"/>
                  <a:t>Επιλεκτικότητα του αιθυλενίου για την αιθανόλη </a:t>
                </a:r>
                <a14:m>
                  <m:oMath xmlns:m="http://schemas.openxmlformats.org/officeDocument/2006/math">
                    <m:r>
                      <a:rPr lang="el-GR" sz="2400" b="0" i="0" smtClean="0">
                        <a:latin typeface="Cambria Math" panose="02040503050406030204" pitchFamily="18" charset="0"/>
                      </a:rPr>
                      <m:t>=</m:t>
                    </m:r>
                    <m:f>
                      <m:fPr>
                        <m:ctrlPr>
                          <a:rPr lang="el-GR" sz="2400" i="1" smtClean="0">
                            <a:latin typeface="Cambria Math" panose="02040503050406030204" pitchFamily="18" charset="0"/>
                          </a:rPr>
                        </m:ctrlPr>
                      </m:fPr>
                      <m:num>
                        <m:r>
                          <a:rPr lang="en-US" sz="2400" b="0" i="0" smtClean="0">
                            <a:latin typeface="Cambria Math" panose="02040503050406030204" pitchFamily="18" charset="0"/>
                          </a:rPr>
                          <m:t>5.20</m:t>
                        </m:r>
                      </m:num>
                      <m:den>
                        <m:r>
                          <a:rPr lang="en-US" sz="2400" b="0" i="0" smtClean="0">
                            <a:latin typeface="Cambria Math" panose="02040503050406030204" pitchFamily="18" charset="0"/>
                          </a:rPr>
                          <m:t>5.51</m:t>
                        </m:r>
                        <m:r>
                          <a:rPr lang="en-US" sz="2400" b="0" i="0" smtClean="0">
                            <a:latin typeface="Cambria Math" panose="02040503050406030204" pitchFamily="18" charset="0"/>
                            <a:ea typeface="Cambria Math" panose="02040503050406030204" pitchFamily="18" charset="0"/>
                          </a:rPr>
                          <m:t>×1</m:t>
                        </m:r>
                      </m:den>
                    </m:f>
                    <m:r>
                      <a:rPr lang="el-GR" sz="240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100</m:t>
                    </m:r>
                    <m:r>
                      <a:rPr lang="el-GR" sz="2400" b="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94.4%</m:t>
                    </m:r>
                  </m:oMath>
                </a14:m>
                <a:endParaRPr lang="en-US" sz="2400" dirty="0"/>
              </a:p>
              <a:p>
                <a:pPr algn="just">
                  <a:spcBef>
                    <a:spcPct val="20000"/>
                  </a:spcBef>
                  <a:defRPr/>
                </a:pPr>
                <a:r>
                  <a:rPr lang="el-GR" sz="2400" dirty="0"/>
                  <a:t>Καθώς </a:t>
                </a:r>
                <a:r>
                  <a:rPr lang="en-US" sz="2400" dirty="0"/>
                  <a:t>1</a:t>
                </a:r>
                <a:r>
                  <a:rPr lang="el-GR" sz="2400" dirty="0"/>
                  <a:t> </a:t>
                </a:r>
                <a:r>
                  <a:rPr lang="en-US" sz="2400" dirty="0"/>
                  <a:t>mol</a:t>
                </a:r>
                <a:r>
                  <a:rPr lang="el-GR" sz="2400" dirty="0"/>
                  <a:t> αιθανόλης παράγεται / </a:t>
                </a:r>
                <a:r>
                  <a:rPr lang="en-US" sz="2400" dirty="0"/>
                  <a:t>mol</a:t>
                </a:r>
                <a:r>
                  <a:rPr lang="el-GR" sz="2400" dirty="0"/>
                  <a:t> αιθυλενίου,  ο </a:t>
                </a:r>
                <a:r>
                  <a:rPr lang="el-GR" sz="2400" dirty="0" err="1"/>
                  <a:t>στοιχειομετρικός</a:t>
                </a:r>
                <a:r>
                  <a:rPr lang="el-GR" sz="2400" dirty="0"/>
                  <a:t> παράγοντας είναι 1.</a:t>
                </a:r>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6096000"/>
              </a:xfrm>
              <a:prstGeom prst="rect">
                <a:avLst/>
              </a:prstGeom>
              <a:blipFill>
                <a:blip r:embed="rId2"/>
                <a:stretch>
                  <a:fillRect l="-750" t="-800"/>
                </a:stretch>
              </a:blipFill>
            </p:spPr>
            <p:txBody>
              <a:bodyPr/>
              <a:lstStyle/>
              <a:p>
                <a:r>
                  <a:rPr lang="en-US">
                    <a:noFill/>
                  </a:rPr>
                  <a:t> </a:t>
                </a:r>
              </a:p>
            </p:txBody>
          </p:sp>
        </mc:Fallback>
      </mc:AlternateContent>
    </p:spTree>
    <p:extLst>
      <p:ext uri="{BB962C8B-B14F-4D97-AF65-F5344CB8AC3E}">
        <p14:creationId xmlns:p14="http://schemas.microsoft.com/office/powerpoint/2010/main" val="409158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a:t>
            </a:r>
            <a:r>
              <a:rPr lang="en-US" sz="4000" dirty="0"/>
              <a:t> </a:t>
            </a:r>
            <a:r>
              <a:rPr lang="el-GR" sz="4000" dirty="0"/>
              <a:t>2</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lnSpcReduction="10000"/>
              </a:bodyPr>
              <a:lstStyle/>
              <a:p>
                <a:pPr algn="just">
                  <a:spcBef>
                    <a:spcPct val="20000"/>
                  </a:spcBef>
                  <a:defRPr/>
                </a:pPr>
                <a:r>
                  <a:rPr lang="el-GR" sz="2400" dirty="0"/>
                  <a:t>Επιλεκτικότητα του αιθυλενίου για τον αιθέρα </a:t>
                </a:r>
                <a14:m>
                  <m:oMath xmlns:m="http://schemas.openxmlformats.org/officeDocument/2006/math">
                    <m:r>
                      <a:rPr lang="el-GR" sz="2400" b="0" i="0" smtClean="0">
                        <a:latin typeface="Cambria Math" panose="02040503050406030204" pitchFamily="18" charset="0"/>
                      </a:rPr>
                      <m:t>=</m:t>
                    </m:r>
                    <m:f>
                      <m:fPr>
                        <m:ctrlPr>
                          <a:rPr lang="el-GR" sz="2400" i="1" smtClean="0">
                            <a:latin typeface="Cambria Math" panose="02040503050406030204" pitchFamily="18" charset="0"/>
                          </a:rPr>
                        </m:ctrlPr>
                      </m:fPr>
                      <m:num>
                        <m:r>
                          <a:rPr lang="el-GR" sz="2400" b="0" i="1" smtClean="0">
                            <a:latin typeface="Cambria Math" panose="02040503050406030204" pitchFamily="18" charset="0"/>
                          </a:rPr>
                          <m:t>0</m:t>
                        </m:r>
                        <m:r>
                          <a:rPr lang="en-US" sz="2400" b="0" i="1" smtClean="0">
                            <a:latin typeface="Cambria Math" panose="02040503050406030204" pitchFamily="18" charset="0"/>
                          </a:rPr>
                          <m:t>.15</m:t>
                        </m:r>
                      </m:num>
                      <m:den>
                        <m:r>
                          <a:rPr lang="en-US" sz="2400" b="0" i="1" smtClean="0">
                            <a:latin typeface="Cambria Math" panose="02040503050406030204" pitchFamily="18" charset="0"/>
                          </a:rPr>
                          <m:t>5.51</m:t>
                        </m:r>
                        <m:r>
                          <a:rPr lang="en-US" sz="2400" b="0" i="1" smtClean="0">
                            <a:latin typeface="Cambria Math" panose="02040503050406030204" pitchFamily="18" charset="0"/>
                            <a:ea typeface="Cambria Math" panose="02040503050406030204" pitchFamily="18" charset="0"/>
                          </a:rPr>
                          <m:t>×0.5</m:t>
                        </m:r>
                      </m:den>
                    </m:f>
                    <m:r>
                      <a:rPr lang="el-GR"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100</m:t>
                    </m:r>
                    <m:r>
                      <a:rPr lang="el-GR"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5.44%</m:t>
                    </m:r>
                  </m:oMath>
                </a14:m>
                <a:endParaRPr lang="en-US" sz="2400" dirty="0"/>
              </a:p>
              <a:p>
                <a:pPr algn="just">
                  <a:spcBef>
                    <a:spcPct val="20000"/>
                  </a:spcBef>
                  <a:defRPr/>
                </a:pPr>
                <a:endParaRPr lang="el-GR" sz="2400" dirty="0"/>
              </a:p>
              <a:p>
                <a:pPr algn="just">
                  <a:spcBef>
                    <a:spcPct val="20000"/>
                  </a:spcBef>
                  <a:defRPr/>
                </a:pPr>
                <a:r>
                  <a:rPr lang="el-GR" sz="2400" dirty="0"/>
                  <a:t>Ο </a:t>
                </a:r>
                <a:r>
                  <a:rPr lang="el-GR" sz="2400" dirty="0" err="1"/>
                  <a:t>στοιχειομετρικός</a:t>
                </a:r>
                <a:r>
                  <a:rPr lang="el-GR" sz="2400" dirty="0"/>
                  <a:t> παράγοντας είναι 0.5 καθώς 2</a:t>
                </a:r>
                <a:r>
                  <a:rPr lang="en-US" sz="2400" dirty="0"/>
                  <a:t> mol </a:t>
                </a:r>
                <a:r>
                  <a:rPr lang="el-GR" sz="2400" dirty="0"/>
                  <a:t>αιθυλενίου παράγουν 1 </a:t>
                </a:r>
                <a:r>
                  <a:rPr lang="en-US" sz="2400" dirty="0"/>
                  <a:t>mol </a:t>
                </a:r>
                <a:r>
                  <a:rPr lang="el-GR" sz="2400" dirty="0"/>
                  <a:t>αιθέρα. Η μετατροπή του αιθυλενίου για όλα τα προϊόντα δίνεται από:</a:t>
                </a:r>
                <a:endParaRPr lang="en-US" sz="2400" dirty="0"/>
              </a:p>
              <a:p>
                <a:pPr algn="just">
                  <a:spcBef>
                    <a:spcPct val="20000"/>
                  </a:spcBef>
                  <a:defRPr/>
                </a:pPr>
                <a:endParaRPr lang="el-GR" sz="2400" dirty="0"/>
              </a:p>
              <a:p>
                <a:pPr algn="just">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𝐶𝑜𝑛𝑣𝑒𝑟𝑠𝑖𝑜𝑛</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mols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fed</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mols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out</m:t>
                          </m:r>
                        </m:num>
                        <m:den>
                          <m:r>
                            <m:rPr>
                              <m:sty m:val="p"/>
                            </m:rPr>
                            <a:rPr lang="en-US" sz="2400" b="0" i="0" smtClean="0">
                              <a:latin typeface="Cambria Math" panose="02040503050406030204" pitchFamily="18" charset="0"/>
                            </a:rPr>
                            <m:t>mols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fed</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55−49.49</m:t>
                          </m:r>
                        </m:num>
                        <m:den>
                          <m:r>
                            <a:rPr lang="en-US" sz="2400" b="0" i="1" smtClean="0">
                              <a:latin typeface="Cambria Math" panose="02040503050406030204" pitchFamily="18" charset="0"/>
                            </a:rPr>
                            <m:t>55</m:t>
                          </m:r>
                        </m:den>
                      </m:f>
                      <m:r>
                        <a:rPr lang="en-US" sz="2400" b="0" i="1" smtClean="0">
                          <a:latin typeface="Cambria Math" panose="02040503050406030204" pitchFamily="18" charset="0"/>
                          <a:ea typeface="Cambria Math" panose="02040503050406030204" pitchFamily="18" charset="0"/>
                        </a:rPr>
                        <m:t>×100=10%</m:t>
                      </m:r>
                    </m:oMath>
                  </m:oMathPara>
                </a14:m>
                <a:endParaRPr lang="en-US" sz="2400" dirty="0"/>
              </a:p>
              <a:p>
                <a:pPr algn="just">
                  <a:spcBef>
                    <a:spcPct val="20000"/>
                  </a:spcBef>
                  <a:defRPr/>
                </a:pPr>
                <a:endParaRPr lang="en-US" sz="2400" dirty="0"/>
              </a:p>
              <a:p>
                <a:pPr algn="just">
                  <a:spcBef>
                    <a:spcPct val="20000"/>
                  </a:spcBef>
                  <a:defRPr/>
                </a:pPr>
                <a:r>
                  <a:rPr lang="el-GR" sz="2400" dirty="0"/>
                  <a:t>Η επιλεκτικότητα βασιζόμενη στο νερό μπορεί να υπολογιστεί αλλά είναι αδιάφορη από τη στιγμή που έχει μεγαλύτερο ενδιαφέρον το αιθυλένιο από το νερό.</a:t>
                </a:r>
                <a:r>
                  <a:rPr lang="en-US" sz="2400" dirty="0"/>
                  <a:t> </a:t>
                </a:r>
                <a:r>
                  <a:rPr lang="el-GR" sz="2400" dirty="0"/>
                  <a:t>Το νερό τροφοδοτείται στον αντιδραστήρα με σημαντική περίσσεια.</a:t>
                </a:r>
              </a:p>
              <a:p>
                <a:pPr algn="just">
                  <a:spcBef>
                    <a:spcPct val="20000"/>
                  </a:spcBef>
                  <a:defRPr/>
                </a:pPr>
                <a:r>
                  <a:rPr lang="el-GR" sz="2400" dirty="0"/>
                  <a:t>Η απόδοση της αιθανόλης βασιζόμενη στο αιθυλένιο είναι:</a:t>
                </a:r>
              </a:p>
              <a:p>
                <a:pPr algn="just">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𝑅𝑒𝑎𝑐𝑡𝑖𝑜𝑛</m:t>
                      </m:r>
                      <m:r>
                        <a:rPr lang="en-US" sz="2400" b="0" i="1" smtClean="0">
                          <a:latin typeface="Cambria Math" panose="02040503050406030204" pitchFamily="18" charset="0"/>
                        </a:rPr>
                        <m:t> </m:t>
                      </m:r>
                      <m:r>
                        <a:rPr lang="en-US" sz="2400" b="0" i="1" smtClean="0">
                          <a:latin typeface="Cambria Math" panose="02040503050406030204" pitchFamily="18" charset="0"/>
                        </a:rPr>
                        <m:t>𝑦𝑖𝑒𝑙𝑑</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5.2</m:t>
                          </m:r>
                        </m:num>
                        <m:den>
                          <m:r>
                            <a:rPr lang="en-US" sz="2400" b="0" i="1" smtClean="0">
                              <a:latin typeface="Cambria Math" panose="02040503050406030204" pitchFamily="18" charset="0"/>
                            </a:rPr>
                            <m:t>55</m:t>
                          </m:r>
                          <m:r>
                            <a:rPr lang="en-US" sz="2400" b="0" i="1" smtClean="0">
                              <a:latin typeface="Cambria Math" panose="02040503050406030204" pitchFamily="18" charset="0"/>
                              <a:ea typeface="Cambria Math" panose="02040503050406030204" pitchFamily="18" charset="0"/>
                            </a:rPr>
                            <m:t>×1</m:t>
                          </m:r>
                        </m:den>
                      </m:f>
                      <m:r>
                        <a:rPr lang="en-US" sz="2400" b="0" i="1" smtClean="0">
                          <a:latin typeface="Cambria Math" panose="02040503050406030204" pitchFamily="18" charset="0"/>
                          <a:ea typeface="Cambria Math" panose="02040503050406030204" pitchFamily="18" charset="0"/>
                        </a:rPr>
                        <m:t>×100=9.45%</m:t>
                      </m:r>
                    </m:oMath>
                  </m:oMathPara>
                </a14:m>
                <a:endParaRPr lang="en-US"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110" r="-750"/>
                </a:stretch>
              </a:blipFill>
            </p:spPr>
            <p:txBody>
              <a:bodyPr/>
              <a:lstStyle/>
              <a:p>
                <a:r>
                  <a:rPr lang="en-US">
                    <a:noFill/>
                  </a:rPr>
                  <a:t> </a:t>
                </a:r>
              </a:p>
            </p:txBody>
          </p:sp>
        </mc:Fallback>
      </mc:AlternateContent>
    </p:spTree>
    <p:extLst>
      <p:ext uri="{BB962C8B-B14F-4D97-AF65-F5344CB8AC3E}">
        <p14:creationId xmlns:p14="http://schemas.microsoft.com/office/powerpoint/2010/main" val="425740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n-US" sz="4000" dirty="0"/>
              <a:t>Quality function deployment (QFD</a:t>
            </a:r>
            <a:r>
              <a:rPr lang="el-GR" sz="4000" dirty="0"/>
              <a:t>)</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lnSpcReduction="10000"/>
          </a:bodyPr>
          <a:lstStyle/>
          <a:p>
            <a:pPr marL="457200" indent="-457200" algn="just">
              <a:spcBef>
                <a:spcPct val="20000"/>
              </a:spcBef>
              <a:buFont typeface="Wingdings" panose="05000000000000000000" pitchFamily="2" charset="2"/>
              <a:buChar char="q"/>
              <a:defRPr/>
            </a:pPr>
            <a:r>
              <a:rPr lang="el-GR" sz="2400" dirty="0"/>
              <a:t>Η μεθοδολογία Quality </a:t>
            </a:r>
            <a:r>
              <a:rPr lang="el-GR" sz="2400" dirty="0" err="1"/>
              <a:t>Function</a:t>
            </a:r>
            <a:r>
              <a:rPr lang="el-GR" sz="2400" dirty="0"/>
              <a:t> </a:t>
            </a:r>
            <a:r>
              <a:rPr lang="el-GR" sz="2400" dirty="0" err="1"/>
              <a:t>Deployment</a:t>
            </a:r>
            <a:r>
              <a:rPr lang="el-GR" sz="2400" dirty="0"/>
              <a:t> (QFD, </a:t>
            </a:r>
            <a:r>
              <a:rPr lang="en-US" sz="2400" i="1" dirty="0"/>
              <a:t>Hauser and </a:t>
            </a:r>
            <a:r>
              <a:rPr lang="en-US" sz="2400" i="1" dirty="0" err="1"/>
              <a:t>Clausing</a:t>
            </a:r>
            <a:r>
              <a:rPr lang="en-US" sz="2400" i="1" dirty="0"/>
              <a:t> 1988</a:t>
            </a:r>
            <a:r>
              <a:rPr lang="el-GR" sz="2400" dirty="0"/>
              <a:t>) είναι ένα σύστημα διαχείρισης ποιότητας προσανατολισμένο προς τον πελάτη, το οποίο ενσωματώνει τη "φωνή του πελάτη" (</a:t>
            </a:r>
            <a:r>
              <a:rPr lang="el-GR" sz="2400" dirty="0" err="1"/>
              <a:t>Voice</a:t>
            </a:r>
            <a:r>
              <a:rPr lang="el-GR" sz="2400" dirty="0"/>
              <a:t> of the </a:t>
            </a:r>
            <a:r>
              <a:rPr lang="el-GR" sz="2400" dirty="0" err="1"/>
              <a:t>customer</a:t>
            </a:r>
            <a:r>
              <a:rPr lang="el-GR" sz="2400" dirty="0"/>
              <a:t>, VOC) σε όλα τα στάδια ανάπτυξης ενός προϊόντος, από το σχεδιασμό του και τη διαδικασία ανάπτυξής του, μέχρι την παραγωγή και τη διανομή, µε στόχο να επιτύχει τη μεγαλύτερη δυνατή ικανοποίηση των πελατών από το προϊόν.</a:t>
            </a:r>
            <a:endParaRPr lang="en-US" sz="2400" dirty="0"/>
          </a:p>
          <a:p>
            <a:pPr marL="457200" indent="-457200" algn="just">
              <a:spcBef>
                <a:spcPct val="20000"/>
              </a:spcBef>
              <a:buFont typeface="Wingdings" panose="05000000000000000000" pitchFamily="2" charset="2"/>
              <a:buChar char="q"/>
              <a:defRPr/>
            </a:pPr>
            <a:r>
              <a:rPr lang="el-GR" sz="2400" dirty="0"/>
              <a:t>Η μεθοδολογία </a:t>
            </a:r>
            <a:r>
              <a:rPr lang="en-US" sz="2400" dirty="0"/>
              <a:t>QFD</a:t>
            </a:r>
            <a:r>
              <a:rPr lang="el-GR" sz="2400" dirty="0"/>
              <a:t> χρησιμοποιήθηκε αρκετά ως κομμάτι της </a:t>
            </a:r>
            <a:r>
              <a:rPr lang="en-US" sz="2400" dirty="0"/>
              <a:t>Six Sigma </a:t>
            </a:r>
            <a:r>
              <a:rPr lang="el-GR" sz="2400" dirty="0"/>
              <a:t>μεθοδολογίας.</a:t>
            </a:r>
          </a:p>
          <a:p>
            <a:pPr marL="457200" indent="-457200" algn="just">
              <a:spcBef>
                <a:spcPct val="20000"/>
              </a:spcBef>
              <a:buFont typeface="Wingdings" panose="05000000000000000000" pitchFamily="2" charset="2"/>
              <a:buChar char="q"/>
              <a:defRPr/>
            </a:pPr>
            <a:r>
              <a:rPr lang="el-GR" sz="2400" dirty="0"/>
              <a:t>Το </a:t>
            </a:r>
            <a:r>
              <a:rPr lang="el-GR" sz="2400" dirty="0" err="1"/>
              <a:t>Lean</a:t>
            </a:r>
            <a:r>
              <a:rPr lang="el-GR" sz="2400" dirty="0"/>
              <a:t> </a:t>
            </a:r>
            <a:r>
              <a:rPr lang="el-GR" sz="2400" dirty="0" err="1"/>
              <a:t>Six</a:t>
            </a:r>
            <a:r>
              <a:rPr lang="el-GR" sz="2400" dirty="0"/>
              <a:t> </a:t>
            </a:r>
            <a:r>
              <a:rPr lang="el-GR" sz="2400" dirty="0" err="1"/>
              <a:t>Sigma</a:t>
            </a:r>
            <a:r>
              <a:rPr lang="el-GR" sz="2400" dirty="0"/>
              <a:t> είναι μια μεθοδολογία που ξεκίνησε να εφαρμόζεται από το 1980 και οδηγεί αποτελεσματικά στη βελτίωση της ποιότητας και της αποδοτικότητας.</a:t>
            </a:r>
          </a:p>
          <a:p>
            <a:pPr marL="457200" indent="-457200" algn="just">
              <a:spcBef>
                <a:spcPct val="20000"/>
              </a:spcBef>
              <a:buFont typeface="Wingdings" panose="05000000000000000000" pitchFamily="2" charset="2"/>
              <a:buChar char="q"/>
              <a:defRPr/>
            </a:pPr>
            <a:r>
              <a:rPr lang="el-GR" sz="2400" dirty="0"/>
              <a:t>Συνδυάζει αριστοτεχνικά δύο από τις πλέον χρησιμοποιούμενες έννοιες παγκοσμίως, αυτή της Λιτής Παραγωγής (</a:t>
            </a:r>
            <a:r>
              <a:rPr lang="el-GR" sz="2400" dirty="0" err="1"/>
              <a:t>Lean</a:t>
            </a:r>
            <a:r>
              <a:rPr lang="el-GR" sz="2400" dirty="0"/>
              <a:t> Manufacturing) και του </a:t>
            </a:r>
            <a:r>
              <a:rPr lang="el-GR" sz="2400" dirty="0" err="1"/>
              <a:t>Six</a:t>
            </a:r>
            <a:r>
              <a:rPr lang="el-GR" sz="2400" dirty="0"/>
              <a:t> </a:t>
            </a:r>
            <a:r>
              <a:rPr lang="el-GR" sz="2400" dirty="0" err="1"/>
              <a:t>Sigma</a:t>
            </a:r>
            <a:r>
              <a:rPr lang="el-GR" sz="2400" dirty="0"/>
              <a:t> (6σ), που αναπτύχθηκαν αρχικά από την TOYOTA και τη </a:t>
            </a:r>
            <a:r>
              <a:rPr lang="el-GR" sz="2400" dirty="0" err="1"/>
              <a:t>Motorola</a:t>
            </a:r>
            <a:r>
              <a:rPr lang="el-GR" sz="2400" dirty="0"/>
              <a:t> αντίστοιχα.</a:t>
            </a:r>
          </a:p>
          <a:p>
            <a:pPr marL="457200" indent="-457200" algn="just">
              <a:spcBef>
                <a:spcPct val="20000"/>
              </a:spcBef>
              <a:buFont typeface="Wingdings" panose="05000000000000000000" pitchFamily="2" charset="2"/>
              <a:buChar char="q"/>
              <a:defRPr/>
            </a:pPr>
            <a:r>
              <a:rPr lang="el-GR" sz="2400" dirty="0"/>
              <a:t>Το </a:t>
            </a:r>
            <a:r>
              <a:rPr lang="el-GR" sz="2400" dirty="0" err="1"/>
              <a:t>Lean</a:t>
            </a:r>
            <a:r>
              <a:rPr lang="el-GR" sz="2400" dirty="0"/>
              <a:t> </a:t>
            </a:r>
            <a:r>
              <a:rPr lang="el-GR" sz="2400" dirty="0" err="1"/>
              <a:t>Six</a:t>
            </a:r>
            <a:r>
              <a:rPr lang="el-GR" sz="2400" dirty="0"/>
              <a:t> </a:t>
            </a:r>
            <a:r>
              <a:rPr lang="el-GR" sz="2400" dirty="0" err="1"/>
              <a:t>Sigma</a:t>
            </a:r>
            <a:r>
              <a:rPr lang="el-GR" sz="2400" dirty="0"/>
              <a:t> είναι η πιο δημοφιλής μέθοδος επίτευξης επιχειρηματικών επιδόσεων στην ιστορία της εταιρικής ανάπτυξης, σύμφωνα με πολλούς αναλυτές επιχειρήσεων και εμπειρογνώμονες της βελτίωσης ποιότητας.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3</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Στην χλωρίωση του αιθυλενίου</a:t>
                </a:r>
                <a:r>
                  <a:rPr lang="en-US" sz="2400" dirty="0"/>
                  <a:t> (</a:t>
                </a:r>
                <a14:m>
                  <m:oMath xmlns:m="http://schemas.openxmlformats.org/officeDocument/2006/math">
                    <m:sSub>
                      <m:sSubPr>
                        <m:ctrlPr>
                          <a:rPr lang="el-GR" sz="2400" i="1">
                            <a:latin typeface="Cambria Math" panose="02040503050406030204" pitchFamily="18" charset="0"/>
                          </a:rPr>
                        </m:ctrlPr>
                      </m:sSubPr>
                      <m:e>
                        <m:r>
                          <m:rPr>
                            <m:sty m:val="p"/>
                          </m:rPr>
                          <a:rPr lang="en-US" sz="2400">
                            <a:latin typeface="Cambria Math" panose="02040503050406030204" pitchFamily="18" charset="0"/>
                          </a:rPr>
                          <m:t>C</m:t>
                        </m:r>
                      </m:e>
                      <m:sub>
                        <m:r>
                          <a:rPr lang="en-US" sz="2400">
                            <a:latin typeface="Cambria Math" panose="02040503050406030204" pitchFamily="18" charset="0"/>
                          </a:rPr>
                          <m:t>2</m:t>
                        </m:r>
                      </m:sub>
                    </m:sSub>
                    <m:sSub>
                      <m:sSubPr>
                        <m:ctrlPr>
                          <a:rPr lang="el-GR" sz="2400" i="1">
                            <a:latin typeface="Cambria Math" panose="02040503050406030204" pitchFamily="18" charset="0"/>
                          </a:rPr>
                        </m:ctrlPr>
                      </m:sSubPr>
                      <m:e>
                        <m:r>
                          <m:rPr>
                            <m:sty m:val="p"/>
                          </m:rPr>
                          <a:rPr lang="en-US" sz="2400">
                            <a:latin typeface="Cambria Math" panose="02040503050406030204" pitchFamily="18" charset="0"/>
                          </a:rPr>
                          <m:t>H</m:t>
                        </m:r>
                      </m:e>
                      <m:sub>
                        <m:r>
                          <a:rPr lang="en-US" sz="2400">
                            <a:latin typeface="Cambria Math" panose="02040503050406030204" pitchFamily="18" charset="0"/>
                          </a:rPr>
                          <m:t>4</m:t>
                        </m:r>
                      </m:sub>
                    </m:sSub>
                  </m:oMath>
                </a14:m>
                <a:r>
                  <a:rPr lang="en-US" sz="2400" dirty="0"/>
                  <a:t>)</a:t>
                </a:r>
                <a:r>
                  <a:rPr lang="el-GR" sz="2400" dirty="0"/>
                  <a:t> για την παραγωγή </a:t>
                </a:r>
                <a:r>
                  <a:rPr lang="el-GR" sz="2400" dirty="0" err="1"/>
                  <a:t>χλωροαιθανόλης</a:t>
                </a:r>
                <a:r>
                  <a:rPr lang="en-US" sz="2400" dirty="0"/>
                  <a:t> </a:t>
                </a:r>
                <a:r>
                  <a:rPr lang="el-GR" sz="2400" dirty="0"/>
                  <a:t>/</a:t>
                </a:r>
                <a:r>
                  <a:rPr lang="en-US" sz="2400" dirty="0"/>
                  <a:t> </a:t>
                </a:r>
                <a:r>
                  <a:rPr lang="el-GR" sz="2400" dirty="0" err="1"/>
                  <a:t>διχλωροαιθάνιο</a:t>
                </a:r>
                <a:r>
                  <a:rPr lang="el-GR" sz="2400" dirty="0"/>
                  <a:t> (</a:t>
                </a:r>
                <a:r>
                  <a:rPr lang="en-US" sz="2400" dirty="0"/>
                  <a:t>DCE, </a:t>
                </a:r>
                <a14:m>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1" smtClean="0">
                            <a:latin typeface="Cambria Math" panose="02040503050406030204" pitchFamily="18" charset="0"/>
                          </a:rPr>
                          <m:t>4</m:t>
                        </m:r>
                      </m:sub>
                    </m:sSub>
                    <m:sSub>
                      <m:sSubPr>
                        <m:ctrlPr>
                          <a:rPr lang="el-GR" sz="2400" i="1">
                            <a:latin typeface="Cambria Math" panose="02040503050406030204" pitchFamily="18" charset="0"/>
                          </a:rPr>
                        </m:ctrlPr>
                      </m:sSubPr>
                      <m:e>
                        <m:r>
                          <a:rPr lang="en-US" sz="2400" i="1">
                            <a:latin typeface="Cambria Math" panose="02040503050406030204" pitchFamily="18" charset="0"/>
                          </a:rPr>
                          <m:t>𝐶𝑙</m:t>
                        </m:r>
                      </m:e>
                      <m:sub>
                        <m:r>
                          <a:rPr lang="en-US" sz="2400">
                            <a:latin typeface="Cambria Math" panose="02040503050406030204" pitchFamily="18" charset="0"/>
                          </a:rPr>
                          <m:t>2</m:t>
                        </m:r>
                      </m:sub>
                    </m:sSub>
                  </m:oMath>
                </a14:m>
                <a:r>
                  <a:rPr lang="en-US" sz="2400" dirty="0"/>
                  <a:t>), </a:t>
                </a:r>
                <a:r>
                  <a:rPr lang="el-GR" sz="2400" dirty="0"/>
                  <a:t>η μετατροπή του αιθυλενίου καταγράφεται ως 99%. Εάν 94 </a:t>
                </a:r>
                <a:r>
                  <a:rPr lang="en-US" sz="2400" dirty="0"/>
                  <a:t>mol DCE </a:t>
                </a:r>
                <a:r>
                  <a:rPr lang="el-GR" sz="2400" dirty="0"/>
                  <a:t>παράγονται / 100</a:t>
                </a:r>
                <a:r>
                  <a:rPr lang="en-US" sz="2400" dirty="0"/>
                  <a:t> mol</a:t>
                </a:r>
                <a:r>
                  <a:rPr lang="el-GR" sz="2400" dirty="0"/>
                  <a:t> αιθυλενίου που αντέδρασαν, υπολογίστε την επιλεκτικότητα και την συνολική απόδοση για το αιθυλένιο. Το αιθυλένιο που δεν αντέδρασε δεν ανακτάται.</a:t>
                </a:r>
              </a:p>
              <a:p>
                <a:pPr algn="just">
                  <a:spcBef>
                    <a:spcPct val="20000"/>
                  </a:spcBef>
                  <a:defRPr/>
                </a:pPr>
                <a:r>
                  <a:rPr lang="el-GR" sz="2400" u="sng" dirty="0"/>
                  <a:t>Αντιδράσεις</a:t>
                </a:r>
                <a:r>
                  <a:rPr lang="en-US" sz="2400" u="sng" dirty="0"/>
                  <a:t>:</a:t>
                </a:r>
                <a:r>
                  <a:rPr lang="en-US" sz="2400" dirty="0"/>
                  <a:t>				</a:t>
                </a:r>
                <a14:m>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4</m:t>
                        </m:r>
                      </m:sub>
                    </m:sSub>
                    <m:r>
                      <a:rPr lang="en-US" sz="2400" b="0" i="0" smtClean="0">
                        <a:latin typeface="Cambria Math" panose="02040503050406030204" pitchFamily="18" charset="0"/>
                      </a:rPr>
                      <m:t>+</m:t>
                    </m:r>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Cl</m:t>
                        </m:r>
                      </m:e>
                      <m:sub>
                        <m:r>
                          <a:rPr lang="en-US" sz="2400" b="0" i="0" smtClean="0">
                            <a:latin typeface="Cambria Math" panose="02040503050406030204" pitchFamily="18" charset="0"/>
                          </a:rPr>
                          <m:t>2</m:t>
                        </m:r>
                      </m:sub>
                    </m:sSub>
                    <m:r>
                      <a:rPr lang="el-GR" sz="2400" b="0" i="0" smtClean="0">
                        <a:latin typeface="Cambria Math" panose="02040503050406030204" pitchFamily="18" charset="0"/>
                        <a:ea typeface="Cambria Math" panose="02040503050406030204" pitchFamily="18" charset="0"/>
                      </a:rPr>
                      <m:t>→</m:t>
                    </m:r>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4</m:t>
                        </m:r>
                      </m:sub>
                    </m:sSub>
                    <m:sSub>
                      <m:sSubPr>
                        <m:ctrlPr>
                          <a:rPr lang="el-GR" sz="2400" i="1">
                            <a:latin typeface="Cambria Math" panose="02040503050406030204" pitchFamily="18" charset="0"/>
                          </a:rPr>
                        </m:ctrlPr>
                      </m:sSubPr>
                      <m:e>
                        <m:r>
                          <m:rPr>
                            <m:sty m:val="p"/>
                          </m:rPr>
                          <a:rPr lang="en-US" sz="2400" i="0">
                            <a:latin typeface="Cambria Math" panose="02040503050406030204" pitchFamily="18" charset="0"/>
                          </a:rPr>
                          <m:t>Cl</m:t>
                        </m:r>
                      </m:e>
                      <m:sub>
                        <m:r>
                          <a:rPr lang="en-US" sz="2400" i="0">
                            <a:latin typeface="Cambria Math" panose="02040503050406030204" pitchFamily="18" charset="0"/>
                          </a:rPr>
                          <m:t>2</m:t>
                        </m:r>
                      </m:sub>
                    </m:sSub>
                  </m:oMath>
                </a14:m>
                <a:endParaRPr lang="en-US" sz="2400" dirty="0"/>
              </a:p>
              <a:p>
                <a:pPr algn="just">
                  <a:spcBef>
                    <a:spcPct val="20000"/>
                  </a:spcBef>
                  <a:defRPr/>
                </a:pPr>
                <a:r>
                  <a:rPr lang="el-GR" sz="2400" dirty="0"/>
                  <a:t>Ο </a:t>
                </a:r>
                <a:r>
                  <a:rPr lang="el-GR" sz="2400" dirty="0" err="1"/>
                  <a:t>στοιχειομετρικός</a:t>
                </a:r>
                <a:r>
                  <a:rPr lang="el-GR" sz="2400" dirty="0"/>
                  <a:t> παράγοντας είναι 1.</a:t>
                </a:r>
              </a:p>
              <a:p>
                <a:pPr algn="just">
                  <a:spcBef>
                    <a:spcPct val="20000"/>
                  </a:spcBef>
                  <a:defRPr/>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Selectivity</m:t>
                      </m:r>
                      <m:r>
                        <a:rPr lang="el-GR" sz="2400" b="0" i="0" smtClean="0">
                          <a:latin typeface="Cambria Math" panose="02040503050406030204" pitchFamily="18" charset="0"/>
                        </a:rPr>
                        <m:t>=</m:t>
                      </m:r>
                      <m:f>
                        <m:fPr>
                          <m:ctrlPr>
                            <a:rPr lang="el-GR" sz="2400" i="1" smtClean="0">
                              <a:latin typeface="Cambria Math" panose="02040503050406030204" pitchFamily="18" charset="0"/>
                            </a:rPr>
                          </m:ctrlPr>
                        </m:fPr>
                        <m:num>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produced</m:t>
                          </m:r>
                        </m:num>
                        <m:den>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ethylene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reacted</m:t>
                          </m:r>
                          <m:r>
                            <a:rPr lang="en-US" sz="2400" b="0" i="0" smtClean="0">
                              <a:latin typeface="Cambria Math" panose="02040503050406030204" pitchFamily="18" charset="0"/>
                            </a:rPr>
                            <m:t> × 1</m:t>
                          </m:r>
                        </m:den>
                      </m:f>
                      <m:r>
                        <a:rPr lang="el-GR" sz="240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100</m:t>
                      </m:r>
                      <m:r>
                        <a:rPr lang="el-GR" sz="2400" b="0" i="0" smtClean="0">
                          <a:latin typeface="Cambria Math" panose="02040503050406030204" pitchFamily="18" charset="0"/>
                          <a:ea typeface="Cambria Math" panose="02040503050406030204" pitchFamily="18" charset="0"/>
                        </a:rPr>
                        <m:t>=</m:t>
                      </m:r>
                      <m:f>
                        <m:fPr>
                          <m:ctrlPr>
                            <a:rPr lang="el-GR" sz="2400" b="0" i="1" smtClean="0">
                              <a:latin typeface="Cambria Math" panose="02040503050406030204" pitchFamily="18" charset="0"/>
                              <a:ea typeface="Cambria Math" panose="02040503050406030204" pitchFamily="18" charset="0"/>
                            </a:rPr>
                          </m:ctrlPr>
                        </m:fPr>
                        <m:num>
                          <m:r>
                            <a:rPr lang="en-US" sz="2400" b="0" i="0" smtClean="0">
                              <a:latin typeface="Cambria Math" panose="02040503050406030204" pitchFamily="18" charset="0"/>
                              <a:ea typeface="Cambria Math" panose="02040503050406030204" pitchFamily="18" charset="0"/>
                            </a:rPr>
                            <m:t>94</m:t>
                          </m:r>
                        </m:num>
                        <m:den>
                          <m:r>
                            <a:rPr lang="en-US" sz="2400" b="0" i="0" smtClean="0">
                              <a:latin typeface="Cambria Math" panose="02040503050406030204" pitchFamily="18" charset="0"/>
                              <a:ea typeface="Cambria Math" panose="02040503050406030204" pitchFamily="18" charset="0"/>
                            </a:rPr>
                            <m:t>100</m:t>
                          </m:r>
                        </m:den>
                      </m:f>
                      <m:r>
                        <a:rPr lang="el-GR" sz="2400" b="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100=94%</m:t>
                      </m:r>
                    </m:oMath>
                  </m:oMathPara>
                </a14:m>
                <a:endParaRPr lang="en-US" sz="2400" dirty="0"/>
              </a:p>
              <a:p>
                <a:pPr algn="just">
                  <a:spcBef>
                    <a:spcPct val="20000"/>
                  </a:spcBef>
                  <a:defRPr/>
                </a:pPr>
                <a14:m>
                  <m:oMath xmlns:m="http://schemas.openxmlformats.org/officeDocument/2006/math">
                    <m:r>
                      <m:rPr>
                        <m:sty m:val="p"/>
                      </m:rPr>
                      <a:rPr lang="en-US" sz="2400" b="0" i="0" smtClean="0">
                        <a:latin typeface="Cambria Math" panose="02040503050406030204" pitchFamily="18" charset="0"/>
                      </a:rPr>
                      <m:t>Yield</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loses</m:t>
                    </m:r>
                    <m:r>
                      <a:rPr lang="en-US" sz="2400" b="0" i="0" smtClean="0">
                        <a:latin typeface="Cambria Math" panose="02040503050406030204" pitchFamily="18" charset="0"/>
                      </a:rPr>
                      <m:t>)=</m:t>
                    </m:r>
                    <m:f>
                      <m:fPr>
                        <m:ctrlPr>
                          <a:rPr lang="el-GR" sz="2400" i="1" smtClean="0">
                            <a:latin typeface="Cambria Math" panose="02040503050406030204" pitchFamily="18" charset="0"/>
                          </a:rPr>
                        </m:ctrlPr>
                      </m:fPr>
                      <m:num>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produced</m:t>
                        </m:r>
                      </m:num>
                      <m:den>
                        <m:r>
                          <m:rPr>
                            <m:sty m:val="p"/>
                          </m:rPr>
                          <a:rPr lang="en-US" sz="2400" b="0" i="0" smtClean="0">
                            <a:latin typeface="Cambria Math" panose="02040503050406030204" pitchFamily="18" charset="0"/>
                          </a:rPr>
                          <m:t>moles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ethylene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fed</m:t>
                        </m:r>
                        <m:r>
                          <a:rPr lang="en-US" sz="2400" b="0" i="0" smtClean="0">
                            <a:latin typeface="Cambria Math" panose="02040503050406030204" pitchFamily="18" charset="0"/>
                          </a:rPr>
                          <m:t> × 1</m:t>
                        </m:r>
                      </m:den>
                    </m:f>
                    <m:r>
                      <a:rPr lang="el-GR"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100</m:t>
                    </m:r>
                    <m:r>
                      <a:rPr lang="el-GR" sz="2400" b="0" i="1" smtClean="0">
                        <a:latin typeface="Cambria Math" panose="02040503050406030204" pitchFamily="18" charset="0"/>
                        <a:ea typeface="Cambria Math" panose="02040503050406030204" pitchFamily="18" charset="0"/>
                      </a:rPr>
                      <m:t>=</m:t>
                    </m:r>
                    <m:f>
                      <m:fPr>
                        <m:ctrlPr>
                          <a:rPr lang="el-GR"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94</m:t>
                        </m:r>
                      </m:num>
                      <m:den>
                        <m:r>
                          <a:rPr lang="en-US" sz="2400" b="0" i="1" smtClean="0">
                            <a:latin typeface="Cambria Math" panose="02040503050406030204" pitchFamily="18" charset="0"/>
                            <a:ea typeface="Cambria Math" panose="02040503050406030204" pitchFamily="18" charset="0"/>
                          </a:rPr>
                          <m:t>100</m:t>
                        </m:r>
                      </m:den>
                    </m:f>
                    <m:r>
                      <a:rPr lang="el-GR" sz="2400" b="0" i="1" smtClean="0">
                        <a:latin typeface="Cambria Math" panose="02040503050406030204" pitchFamily="18" charset="0"/>
                        <a:ea typeface="Cambria Math" panose="02040503050406030204" pitchFamily="18" charset="0"/>
                      </a:rPr>
                      <m:t>×</m:t>
                    </m:r>
                    <m:f>
                      <m:fPr>
                        <m:ctrlPr>
                          <a:rPr lang="el-GR"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9</m:t>
                        </m:r>
                        <m:r>
                          <a:rPr lang="en-US" sz="2400" b="0" i="1" smtClean="0">
                            <a:latin typeface="Cambria Math" panose="02040503050406030204" pitchFamily="18" charset="0"/>
                            <a:ea typeface="Cambria Math" panose="02040503050406030204" pitchFamily="18" charset="0"/>
                          </a:rPr>
                          <m:t>9</m:t>
                        </m:r>
                      </m:num>
                      <m:den>
                        <m:r>
                          <a:rPr lang="en-US" sz="2400" i="1">
                            <a:latin typeface="Cambria Math" panose="02040503050406030204" pitchFamily="18" charset="0"/>
                            <a:ea typeface="Cambria Math" panose="02040503050406030204" pitchFamily="18" charset="0"/>
                          </a:rPr>
                          <m:t>100</m:t>
                        </m:r>
                      </m:den>
                    </m:f>
                    <m:r>
                      <a:rPr lang="en-US" sz="2400" b="0" i="1" smtClean="0">
                        <a:latin typeface="Cambria Math" panose="02040503050406030204" pitchFamily="18" charset="0"/>
                        <a:ea typeface="Cambria Math" panose="02040503050406030204" pitchFamily="18" charset="0"/>
                      </a:rPr>
                      <m:t>=93.1%</m:t>
                    </m:r>
                  </m:oMath>
                </a14:m>
                <a:r>
                  <a:rPr lang="en-US" sz="2400" dirty="0"/>
                  <a:t> </a:t>
                </a:r>
                <a:r>
                  <a:rPr lang="el-GR" sz="2400" dirty="0"/>
                  <a:t>εφόσον αντιδρούν 99 </a:t>
                </a:r>
                <a:r>
                  <a:rPr lang="en-US" sz="2400" dirty="0"/>
                  <a:t>moles</a:t>
                </a:r>
                <a:r>
                  <a:rPr lang="el-GR" sz="2400" dirty="0"/>
                  <a:t> αιθυλενίου για 100 </a:t>
                </a:r>
                <a:r>
                  <a:rPr lang="en-US" sz="2400" dirty="0"/>
                  <a:t>moles </a:t>
                </a:r>
                <a:r>
                  <a:rPr lang="el-GR" sz="2400" dirty="0"/>
                  <a:t>παροχής.</a:t>
                </a:r>
              </a:p>
              <a:p>
                <a:pPr algn="just">
                  <a:spcBef>
                    <a:spcPct val="20000"/>
                  </a:spcBef>
                  <a:defRPr/>
                </a:pPr>
                <a:r>
                  <a:rPr lang="el-GR" sz="2400" dirty="0"/>
                  <a:t>Μπορούμε να υπολογίσουμε και να πάρουμε την ίδια απάντηση </a:t>
                </a:r>
                <a:r>
                  <a:rPr lang="el-GR" sz="2400" dirty="0" err="1"/>
                  <a:t>πολ</a:t>
                </a:r>
                <a:r>
                  <a:rPr lang="el-GR" sz="2400" dirty="0"/>
                  <a:t>/</a:t>
                </a:r>
                <a:r>
                  <a:rPr lang="el-GR" sz="2400" dirty="0" err="1"/>
                  <a:t>ζοντας</a:t>
                </a:r>
                <a:r>
                  <a:rPr lang="el-GR" sz="2400" dirty="0"/>
                  <a:t> την επιλεκτικότητα με την μετατροπή </a:t>
                </a:r>
                <a14:m>
                  <m:oMath xmlns:m="http://schemas.openxmlformats.org/officeDocument/2006/math">
                    <m:r>
                      <a:rPr lang="en-US" sz="2400" b="0" i="0" smtClean="0">
                        <a:latin typeface="Cambria Math" panose="02040503050406030204" pitchFamily="18" charset="0"/>
                        <a:ea typeface="Cambria Math" panose="02040503050406030204" pitchFamily="18" charset="0"/>
                      </a:rPr>
                      <m:t>=</m:t>
                    </m:r>
                    <m:r>
                      <a:rPr lang="el-GR" sz="2400" b="0" i="0" smtClean="0">
                        <a:latin typeface="Cambria Math" panose="02040503050406030204" pitchFamily="18" charset="0"/>
                        <a:ea typeface="Cambria Math" panose="02040503050406030204" pitchFamily="18" charset="0"/>
                      </a:rPr>
                      <m:t>0</m:t>
                    </m:r>
                    <m:r>
                      <a:rPr lang="en-US" sz="2400" b="0" i="0" smtClean="0">
                        <a:latin typeface="Cambria Math" panose="02040503050406030204" pitchFamily="18" charset="0"/>
                        <a:ea typeface="Cambria Math" panose="02040503050406030204" pitchFamily="18" charset="0"/>
                      </a:rPr>
                      <m:t>.</m:t>
                    </m:r>
                    <m:r>
                      <a:rPr lang="el-GR" sz="2400" b="0" i="0" smtClean="0">
                        <a:latin typeface="Cambria Math" panose="02040503050406030204" pitchFamily="18" charset="0"/>
                        <a:ea typeface="Cambria Math" panose="02040503050406030204" pitchFamily="18" charset="0"/>
                      </a:rPr>
                      <m:t>94</m:t>
                    </m:r>
                    <m:r>
                      <a:rPr lang="el-GR"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0.99</m:t>
                    </m:r>
                  </m:oMath>
                </a14:m>
                <a:r>
                  <a:rPr lang="en-US" sz="2400" dirty="0"/>
                  <a:t>. </a:t>
                </a:r>
                <a:endParaRPr lang="el-GR" sz="2400" dirty="0"/>
              </a:p>
              <a:p>
                <a:pPr algn="just">
                  <a:spcBef>
                    <a:spcPct val="20000"/>
                  </a:spcBef>
                  <a:defRPr/>
                </a:pPr>
                <a:r>
                  <a:rPr lang="el-GR" sz="2400" dirty="0"/>
                  <a:t>Το κύριο παραπροϊόν που παράγεται σε αυτή την αντίδραση: </a:t>
                </a:r>
                <a:r>
                  <a:rPr lang="el-GR" sz="2400" dirty="0" err="1"/>
                  <a:t>τριχλωροαιθάνιο</a:t>
                </a:r>
                <a:endParaRPr lang="en-US" sz="2400" dirty="0"/>
              </a:p>
              <a:p>
                <a:pPr algn="just">
                  <a:spcBef>
                    <a:spcPct val="20000"/>
                  </a:spcBef>
                  <a:defRPr/>
                </a:pPr>
                <a:endParaRPr lang="el-GR" sz="2400" dirty="0"/>
              </a:p>
              <a:p>
                <a:pPr algn="just">
                  <a:spcBef>
                    <a:spcPct val="20000"/>
                  </a:spcBef>
                  <a:defRPr/>
                </a:pPr>
                <a:endParaRPr lang="en-US" sz="2400" dirty="0"/>
              </a:p>
              <a:p>
                <a:pPr algn="just">
                  <a:spcBef>
                    <a:spcPct val="20000"/>
                  </a:spcBef>
                  <a:defRPr/>
                </a:pPr>
                <a:endParaRPr lang="en-US" sz="2400" dirty="0"/>
              </a:p>
              <a:p>
                <a:pPr algn="just">
                  <a:spcBef>
                    <a:spcPct val="20000"/>
                  </a:spcBef>
                  <a:defRPr/>
                </a:pPr>
                <a:endParaRPr lang="en-US" sz="2400" dirty="0"/>
              </a:p>
              <a:p>
                <a:pPr algn="just">
                  <a:spcBef>
                    <a:spcPct val="20000"/>
                  </a:spcBef>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884" r="-750" b="-2210"/>
                </a:stretch>
              </a:blipFill>
            </p:spPr>
            <p:txBody>
              <a:bodyPr/>
              <a:lstStyle/>
              <a:p>
                <a:r>
                  <a:rPr lang="en-US">
                    <a:noFill/>
                  </a:rPr>
                  <a:t> </a:t>
                </a:r>
              </a:p>
            </p:txBody>
          </p:sp>
        </mc:Fallback>
      </mc:AlternateContent>
    </p:spTree>
    <p:extLst>
      <p:ext uri="{BB962C8B-B14F-4D97-AF65-F5344CB8AC3E}">
        <p14:creationId xmlns:p14="http://schemas.microsoft.com/office/powerpoint/2010/main" val="265450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Επίδραση της μετατροπής, επιλεκτικότητας και απόδοσης</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Πολύ λίγες διαδικασίες παράγουν το επιθυμητό προϊόν στην </a:t>
            </a:r>
            <a:r>
              <a:rPr lang="el-GR" sz="2400" dirty="0" err="1"/>
              <a:t>στοιχειομετρική</a:t>
            </a:r>
            <a:r>
              <a:rPr lang="el-GR" sz="2400" dirty="0"/>
              <a:t> απόδοση χωρίς παραπροϊόντα και περιορισμούς ισοζυγίων.</a:t>
            </a:r>
          </a:p>
          <a:p>
            <a:pPr marL="457200" indent="-457200" algn="just">
              <a:spcBef>
                <a:spcPct val="20000"/>
              </a:spcBef>
              <a:buFont typeface="Wingdings" panose="05000000000000000000" pitchFamily="2" charset="2"/>
              <a:buChar char="q"/>
              <a:defRPr/>
            </a:pPr>
            <a:r>
              <a:rPr lang="el-GR" sz="2400" dirty="0"/>
              <a:t>Εάν η επιθυμητή αντίδραση περιορίζεται από το ισοζύγιο ανάμεσα σε τροφοδοσίες και προϊόντα δεν θα επιτευχθεί 100% μετατροπή.</a:t>
            </a:r>
          </a:p>
          <a:p>
            <a:pPr marL="457200" indent="-457200" algn="just">
              <a:spcBef>
                <a:spcPct val="20000"/>
              </a:spcBef>
              <a:buFont typeface="Wingdings" panose="05000000000000000000" pitchFamily="2" charset="2"/>
              <a:buChar char="q"/>
              <a:defRPr/>
            </a:pPr>
            <a:r>
              <a:rPr lang="el-GR" sz="2400" dirty="0"/>
              <a:t>Το προϊόν θα πρέπει αναγκαστικά να ξεχωριστεί από τα προϊόντα της τροφοδοσίας που δεν θα αντιδράσουν.</a:t>
            </a:r>
          </a:p>
          <a:p>
            <a:pPr marL="457200" indent="-457200" algn="just">
              <a:spcBef>
                <a:spcPct val="20000"/>
              </a:spcBef>
              <a:buFont typeface="Wingdings" panose="05000000000000000000" pitchFamily="2" charset="2"/>
              <a:buChar char="q"/>
              <a:defRPr/>
            </a:pPr>
            <a:r>
              <a:rPr lang="el-GR" sz="2400" dirty="0"/>
              <a:t>Η ανάκτηση των προϊόντων που δεν αντέδρασαν</a:t>
            </a:r>
            <a:r>
              <a:rPr lang="en-US" sz="2400" dirty="0"/>
              <a:t> </a:t>
            </a:r>
            <a:r>
              <a:rPr lang="el-GR" sz="2400" dirty="0"/>
              <a:t>είναι οικονομικά ελκυστική .</a:t>
            </a:r>
          </a:p>
          <a:p>
            <a:pPr marL="457200" indent="-457200" algn="just">
              <a:spcBef>
                <a:spcPct val="20000"/>
              </a:spcBef>
              <a:buFont typeface="Wingdings" panose="05000000000000000000" pitchFamily="2" charset="2"/>
              <a:buChar char="q"/>
              <a:defRPr/>
            </a:pPr>
            <a:r>
              <a:rPr lang="el-GR" sz="2400" dirty="0"/>
              <a:t>Στις περισσότερες χημικές διαδικασίες ο μηχανικός θα πρέπει να διευθετήσει την παραγωγή παραπροϊόντων από μη επιθυμητές αντιδράσεις.</a:t>
            </a:r>
          </a:p>
          <a:p>
            <a:pPr marL="457200" indent="-457200" algn="just">
              <a:spcBef>
                <a:spcPct val="20000"/>
              </a:spcBef>
              <a:buFont typeface="Wingdings" panose="05000000000000000000" pitchFamily="2" charset="2"/>
              <a:buChar char="q"/>
              <a:defRPr/>
            </a:pPr>
            <a:r>
              <a:rPr lang="el-GR" sz="2400" dirty="0"/>
              <a:t>Περιπτώσεις σαν τις παραπάνω εμφανίζουν λιγότερο από 100% επιλεκτικότητα.</a:t>
            </a:r>
          </a:p>
          <a:p>
            <a:pPr marL="457200" indent="-457200" algn="just">
              <a:spcBef>
                <a:spcPct val="20000"/>
              </a:spcBef>
              <a:buFont typeface="Wingdings" panose="05000000000000000000" pitchFamily="2" charset="2"/>
              <a:buChar char="q"/>
              <a:defRPr/>
            </a:pPr>
            <a:r>
              <a:rPr lang="el-GR" sz="2400" dirty="0"/>
              <a:t>Η σημαντικότερη επίπτωση των παραπροϊόντων είναι ότι αντιπροσωπεύουν μια απώλεια από το δυνητικό προϊόν.</a:t>
            </a:r>
          </a:p>
        </p:txBody>
      </p:sp>
    </p:spTree>
    <p:extLst>
      <p:ext uri="{BB962C8B-B14F-4D97-AF65-F5344CB8AC3E}">
        <p14:creationId xmlns:p14="http://schemas.microsoft.com/office/powerpoint/2010/main" val="2798766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Επίδραση της μετατροπής, επιλεκτικότητας και απόδοσης</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Χαμηλή επιλεκτικότητα μπορεί να έχει σημαντικές αρνητικές επιπτώσεις</a:t>
            </a:r>
            <a:r>
              <a:rPr lang="en-US" sz="2400" dirty="0"/>
              <a:t> </a:t>
            </a:r>
            <a:r>
              <a:rPr lang="el-GR" sz="2400" dirty="0"/>
              <a:t>στον οικονομικό τομέα.</a:t>
            </a:r>
          </a:p>
          <a:p>
            <a:pPr marL="457200" indent="-457200" algn="just">
              <a:spcBef>
                <a:spcPct val="20000"/>
              </a:spcBef>
              <a:buFont typeface="Wingdings" panose="05000000000000000000" pitchFamily="2" charset="2"/>
              <a:buChar char="q"/>
              <a:defRPr/>
            </a:pPr>
            <a:r>
              <a:rPr lang="el-GR" sz="2400" dirty="0"/>
              <a:t>Τα παραπροϊόντα πρέπει να διαχωριστούν από το επιθυμητό προϊόν, προσθέτοντας επιπρόσθετη πολυπλοκότητα και κόστος στη διαδικασία του διαχωρισμού.</a:t>
            </a:r>
          </a:p>
          <a:p>
            <a:pPr marL="457200" indent="-457200" algn="just">
              <a:spcBef>
                <a:spcPct val="20000"/>
              </a:spcBef>
              <a:buFont typeface="Wingdings" panose="05000000000000000000" pitchFamily="2" charset="2"/>
              <a:buChar char="q"/>
              <a:defRPr/>
            </a:pPr>
            <a:r>
              <a:rPr lang="el-GR" sz="2400" dirty="0"/>
              <a:t>Εάν τα παραπροϊόντα έχουν αξία, μπορούν να διαχωριστούν και να πουληθούν, αλλά αυτό απαιτεί επιπλέον ξεχωριστό εξοπλισμό.</a:t>
            </a:r>
          </a:p>
          <a:p>
            <a:pPr marL="457200" indent="-457200" algn="just">
              <a:spcBef>
                <a:spcPct val="20000"/>
              </a:spcBef>
              <a:buFont typeface="Wingdings" panose="05000000000000000000" pitchFamily="2" charset="2"/>
              <a:buChar char="q"/>
              <a:defRPr/>
            </a:pPr>
            <a:r>
              <a:rPr lang="el-GR" sz="2400" dirty="0"/>
              <a:t>Εάν τα παραπροϊόντα δεν αξίζει να ανακτηθούν μπορούν να ανακυκλωθούν και να ξαναχρησιμοποιηθούν στην παραγωγή.</a:t>
            </a:r>
          </a:p>
          <a:p>
            <a:pPr marL="457200" indent="-457200" algn="just">
              <a:spcBef>
                <a:spcPct val="20000"/>
              </a:spcBef>
              <a:buFont typeface="Wingdings" panose="05000000000000000000" pitchFamily="2" charset="2"/>
              <a:buChar char="q"/>
              <a:defRPr/>
            </a:pPr>
            <a:r>
              <a:rPr lang="el-GR" sz="2400" dirty="0"/>
              <a:t>Εάν τα παραπροϊόντα δεν μπορούν να πουληθούν ή να ανακυκλωθούν, πρέπει να διατεθούν στα ρεύματα των αποβλήτων.</a:t>
            </a:r>
          </a:p>
          <a:p>
            <a:pPr marL="457200" indent="-457200" algn="just">
              <a:spcBef>
                <a:spcPct val="20000"/>
              </a:spcBef>
              <a:buFont typeface="Wingdings" panose="05000000000000000000" pitchFamily="2" charset="2"/>
              <a:buChar char="q"/>
              <a:defRPr/>
            </a:pPr>
            <a:r>
              <a:rPr lang="el-GR" sz="2400" dirty="0"/>
              <a:t>Λόγω μεγάλου κόστους, οι περισσότερες διαδικασίες που έχουν να διαχειριστούν παραπροϊόντα εκτελούνται σε καταστάσεις που μεγιστοποιούν την επιλεκτικότητα του αντιδραστήρα.</a:t>
            </a:r>
          </a:p>
        </p:txBody>
      </p:sp>
    </p:spTree>
    <p:extLst>
      <p:ext uri="{BB962C8B-B14F-4D97-AF65-F5344CB8AC3E}">
        <p14:creationId xmlns:p14="http://schemas.microsoft.com/office/powerpoint/2010/main" val="215782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Χρήση περίσσειας αντιδραστηρίου</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Στις βιοχημικές αντιδράσεις σπάνια τα υλικά τροφοδοτούνται στον αντιδραστήρα σε ακριβείς </a:t>
                </a:r>
                <a:r>
                  <a:rPr lang="el-GR" sz="2400" dirty="0" err="1"/>
                  <a:t>στοιχειομετρικές</a:t>
                </a:r>
                <a:r>
                  <a:rPr lang="el-GR" sz="2400" dirty="0"/>
                  <a:t> ποσότητες.</a:t>
                </a:r>
              </a:p>
              <a:p>
                <a:pPr marL="457200" indent="-457200" algn="just">
                  <a:spcBef>
                    <a:spcPct val="20000"/>
                  </a:spcBef>
                  <a:buFont typeface="Wingdings" panose="05000000000000000000" pitchFamily="2" charset="2"/>
                  <a:buChar char="q"/>
                  <a:defRPr/>
                </a:pPr>
                <a:r>
                  <a:rPr lang="el-GR" sz="2400" dirty="0"/>
                  <a:t>Ένα αντιδραστήριο μπορεί να τροφοδοτηθεί σε περίσσεια για την:</a:t>
                </a:r>
              </a:p>
              <a:p>
                <a:pPr marL="800100" lvl="1" indent="-342900" algn="just">
                  <a:spcBef>
                    <a:spcPct val="20000"/>
                  </a:spcBef>
                  <a:buFont typeface="Wingdings" panose="05000000000000000000" pitchFamily="2" charset="2"/>
                  <a:buChar char="q"/>
                  <a:defRPr/>
                </a:pPr>
                <a:r>
                  <a:rPr lang="el-GR" sz="2400" dirty="0"/>
                  <a:t>Ανάδειξη της επιθυμητής αντίδρασης.</a:t>
                </a:r>
              </a:p>
              <a:p>
                <a:pPr marL="800100" lvl="1" indent="-342900" algn="just">
                  <a:spcBef>
                    <a:spcPct val="20000"/>
                  </a:spcBef>
                  <a:buFont typeface="Wingdings" panose="05000000000000000000" pitchFamily="2" charset="2"/>
                  <a:buChar char="q"/>
                  <a:defRPr/>
                </a:pPr>
                <a:r>
                  <a:rPr lang="el-GR" sz="2400" dirty="0"/>
                  <a:t>Μεγιστοποίηση της χρήσης ενός ακριβού αντιδραστηρίου. </a:t>
                </a:r>
              </a:p>
              <a:p>
                <a:pPr marL="800100" lvl="1" indent="-342900" algn="just">
                  <a:spcBef>
                    <a:spcPct val="20000"/>
                  </a:spcBef>
                  <a:buFont typeface="Wingdings" panose="05000000000000000000" pitchFamily="2" charset="2"/>
                  <a:buChar char="q"/>
                  <a:defRPr/>
                </a:pPr>
                <a:r>
                  <a:rPr lang="el-GR" sz="2400" dirty="0"/>
                  <a:t>Διασφάλιση πλήρους αντίδρασης (</a:t>
                </a:r>
                <a:r>
                  <a:rPr lang="el-GR" sz="2400" dirty="0" err="1"/>
                  <a:t>π.χ</a:t>
                </a:r>
                <a:r>
                  <a:rPr lang="el-GR" sz="2400" dirty="0"/>
                  <a:t> καύση) αντιδραστηρίου.</a:t>
                </a:r>
                <a:endParaRPr lang="en-US" sz="2400" dirty="0"/>
              </a:p>
              <a:p>
                <a:pPr marL="342900" indent="-342900" algn="just">
                  <a:spcBef>
                    <a:spcPct val="20000"/>
                  </a:spcBef>
                  <a:buFont typeface="Wingdings" panose="05000000000000000000" pitchFamily="2" charset="2"/>
                  <a:buChar char="q"/>
                  <a:defRPr/>
                </a:pPr>
                <a:r>
                  <a:rPr lang="el-GR" sz="2400" dirty="0"/>
                  <a:t>Το ποσοστό περίσσειας ορίζεται ως:</a:t>
                </a:r>
                <a:endParaRPr lang="en-US" sz="2400" dirty="0"/>
              </a:p>
              <a:p>
                <a:pPr marL="342900" indent="-342900" algn="just">
                  <a:spcBef>
                    <a:spcPct val="20000"/>
                  </a:spcBef>
                  <a:buFont typeface="Wingdings" panose="05000000000000000000" pitchFamily="2" charset="2"/>
                  <a:buChar char="q"/>
                  <a:defRPr/>
                </a:pPr>
                <a:endParaRPr lang="el-GR" sz="2400" dirty="0"/>
              </a:p>
              <a:p>
                <a:pPr algn="just">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𝑃𝑟𝑜𝑐𝑒𝑠𝑠</m:t>
                      </m:r>
                      <m:r>
                        <a:rPr lang="en-US" sz="2400" b="0" i="1" smtClean="0">
                          <a:latin typeface="Cambria Math" panose="02040503050406030204" pitchFamily="18" charset="0"/>
                        </a:rPr>
                        <m:t> </m:t>
                      </m:r>
                      <m:r>
                        <a:rPr lang="en-US" sz="2400" b="0" i="1" smtClean="0">
                          <a:latin typeface="Cambria Math" panose="02040503050406030204" pitchFamily="18" charset="0"/>
                        </a:rPr>
                        <m:t>𝑒𝑥𝑐𝑒𝑠𝑠</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quantity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supplied</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stoichiometric</m:t>
                          </m:r>
                        </m:num>
                        <m:den>
                          <m:r>
                            <m:rPr>
                              <m:sty m:val="p"/>
                            </m:rPr>
                            <a:rPr lang="en-US" sz="2400" b="0" i="0" smtClean="0">
                              <a:latin typeface="Cambria Math" panose="02040503050406030204" pitchFamily="18" charset="0"/>
                            </a:rPr>
                            <m:t>stoichiometric</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quantity</m:t>
                          </m:r>
                        </m:den>
                      </m:f>
                      <m:r>
                        <a:rPr lang="en-US" sz="2400" b="0" i="0" smtClean="0">
                          <a:latin typeface="Cambria Math" panose="02040503050406030204" pitchFamily="18" charset="0"/>
                          <a:ea typeface="Cambria Math" panose="02040503050406030204" pitchFamily="18" charset="0"/>
                        </a:rPr>
                        <m:t>×100</m:t>
                      </m:r>
                    </m:oMath>
                  </m:oMathPara>
                </a14:m>
                <a:endParaRPr lang="en-US" sz="2400" dirty="0"/>
              </a:p>
              <a:p>
                <a:pPr algn="just">
                  <a:spcBef>
                    <a:spcPct val="20000"/>
                  </a:spcBef>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650" t="-884" r="-750"/>
                </a:stretch>
              </a:blipFill>
            </p:spPr>
            <p:txBody>
              <a:bodyPr/>
              <a:lstStyle/>
              <a:p>
                <a:r>
                  <a:rPr lang="en-US">
                    <a:noFill/>
                  </a:rPr>
                  <a:t> </a:t>
                </a:r>
              </a:p>
            </p:txBody>
          </p:sp>
        </mc:Fallback>
      </mc:AlternateContent>
    </p:spTree>
    <p:extLst>
      <p:ext uri="{BB962C8B-B14F-4D97-AF65-F5344CB8AC3E}">
        <p14:creationId xmlns:p14="http://schemas.microsoft.com/office/powerpoint/2010/main" val="146316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4</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Για την διασφάλιση επίτευξης πλήρους καύσης, 20% περίσσεια αέρα τροφοδοτείται σε ένα φούρνο καύσης φυσικού αερίου. Η σύσταση (κατ’ όγκο) του αερίου αποτελείται από μεθάνιο 95% και </a:t>
                </a:r>
                <a:r>
                  <a:rPr lang="el-GR" sz="2400" dirty="0" err="1"/>
                  <a:t>αιθάνιο</a:t>
                </a:r>
                <a:r>
                  <a:rPr lang="el-GR" sz="2400" dirty="0"/>
                  <a:t> 5%. Να υπολογιστούν τα </a:t>
                </a:r>
                <a:r>
                  <a:rPr lang="en-US" sz="2400" dirty="0"/>
                  <a:t>mol</a:t>
                </a:r>
                <a:r>
                  <a:rPr lang="el-GR" sz="2400" dirty="0"/>
                  <a:t> του αέρα που απαιτούνται / </a:t>
                </a:r>
                <a:r>
                  <a:rPr lang="en-US" sz="2400" dirty="0"/>
                  <a:t>mol</a:t>
                </a:r>
                <a:r>
                  <a:rPr lang="el-GR" sz="2400" dirty="0"/>
                  <a:t> του αερίου.</a:t>
                </a:r>
              </a:p>
              <a:p>
                <a:pPr algn="just">
                  <a:spcBef>
                    <a:spcPct val="20000"/>
                  </a:spcBef>
                  <a:defRPr/>
                </a:pPr>
                <a:r>
                  <a:rPr lang="el-GR" sz="2400" u="sng" dirty="0"/>
                  <a:t>Βάση: 100 </a:t>
                </a:r>
                <a:r>
                  <a:rPr lang="en-US" sz="2400" u="sng" dirty="0"/>
                  <a:t>mol</a:t>
                </a:r>
                <a:r>
                  <a:rPr lang="el-GR" sz="2400" u="sng" dirty="0"/>
                  <a:t> αερίου, καθώς η ανάλυση είναι κατ’ όγκο.</a:t>
                </a:r>
                <a:endParaRPr lang="en-US" sz="2400" u="sng" dirty="0"/>
              </a:p>
              <a:p>
                <a:pPr algn="just">
                  <a:spcBef>
                    <a:spcPct val="20000"/>
                  </a:spcBef>
                  <a:defRPr/>
                </a:pPr>
                <a:endParaRPr lang="el-GR" sz="2400" dirty="0"/>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CH</m:t>
                          </m:r>
                        </m:e>
                        <m:sub>
                          <m:r>
                            <a:rPr lang="en-US" sz="2400" b="0" i="0" smtClean="0">
                              <a:latin typeface="Cambria Math" panose="02040503050406030204" pitchFamily="18" charset="0"/>
                            </a:rPr>
                            <m:t>4</m:t>
                          </m:r>
                        </m:sub>
                      </m:sSub>
                      <m:r>
                        <a:rPr lang="en-US" sz="2400" b="0" i="0" smtClean="0">
                          <a:latin typeface="Cambria Math" panose="02040503050406030204" pitchFamily="18" charset="0"/>
                        </a:rPr>
                        <m:t>+2</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O</m:t>
                          </m:r>
                        </m:e>
                        <m:sub>
                          <m:r>
                            <a:rPr lang="en-US" sz="2400" b="0" i="0" smtClean="0">
                              <a:latin typeface="Cambria Math" panose="02040503050406030204" pitchFamily="18" charset="0"/>
                            </a:rPr>
                            <m:t>2</m:t>
                          </m:r>
                        </m:sub>
                      </m:sSub>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CO</m:t>
                          </m:r>
                        </m:e>
                        <m:sub>
                          <m:r>
                            <a:rPr lang="en-US" sz="2400" b="0" i="0" smtClean="0">
                              <a:latin typeface="Cambria Math" panose="02040503050406030204" pitchFamily="18" charset="0"/>
                              <a:ea typeface="Cambria Math" panose="02040503050406030204" pitchFamily="18" charset="0"/>
                            </a:rPr>
                            <m:t>2</m:t>
                          </m:r>
                        </m:sub>
                      </m:sSub>
                      <m:r>
                        <a:rPr lang="en-US" sz="2400" b="0" i="0" smtClean="0">
                          <a:latin typeface="Cambria Math" panose="02040503050406030204" pitchFamily="18" charset="0"/>
                          <a:ea typeface="Cambria Math" panose="02040503050406030204" pitchFamily="18" charset="0"/>
                        </a:rPr>
                        <m:t>+2</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r>
                        <m:rPr>
                          <m:sty m:val="p"/>
                        </m:rPr>
                        <a:rPr lang="en-US" sz="2400" b="0" i="0" smtClean="0">
                          <a:latin typeface="Cambria Math" panose="02040503050406030204" pitchFamily="18" charset="0"/>
                          <a:ea typeface="Cambria Math" panose="02040503050406030204" pitchFamily="18" charset="0"/>
                        </a:rPr>
                        <m:t>O</m:t>
                      </m:r>
                    </m:oMath>
                  </m:oMathPara>
                </a14:m>
                <a:endParaRPr lang="en-US" sz="2400" b="0" dirty="0">
                  <a:ea typeface="Cambria Math" panose="02040503050406030204" pitchFamily="18" charset="0"/>
                </a:endParaRPr>
              </a:p>
              <a:p>
                <a:pPr algn="just">
                  <a:spcBef>
                    <a:spcPct val="20000"/>
                  </a:spcBef>
                  <a:defRPr/>
                </a:pPr>
                <a:endParaRPr lang="en-US" sz="2400" b="0" dirty="0">
                  <a:ea typeface="Cambria Math" panose="02040503050406030204" pitchFamily="18" charset="0"/>
                </a:endParaRPr>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6</m:t>
                          </m:r>
                        </m:sub>
                      </m:sSub>
                      <m:r>
                        <a:rPr lang="en-US" sz="2400" b="0" i="0" smtClean="0">
                          <a:latin typeface="Cambria Math" panose="02040503050406030204" pitchFamily="18" charset="0"/>
                        </a:rPr>
                        <m:t>+3.5</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O</m:t>
                          </m:r>
                        </m:e>
                        <m:sub>
                          <m:r>
                            <a:rPr lang="en-US" sz="2400" b="0" i="0" smtClean="0">
                              <a:latin typeface="Cambria Math" panose="02040503050406030204" pitchFamily="18" charset="0"/>
                            </a:rPr>
                            <m:t>2</m:t>
                          </m:r>
                        </m:sub>
                      </m:sSub>
                      <m:r>
                        <a:rPr lang="en-US" sz="2400" b="0" i="0"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0" smtClean="0">
                              <a:latin typeface="Cambria Math" panose="02040503050406030204" pitchFamily="18" charset="0"/>
                              <a:ea typeface="Cambria Math" panose="02040503050406030204" pitchFamily="18" charset="0"/>
                            </a:rPr>
                            <m:t>2</m:t>
                          </m:r>
                          <m:r>
                            <m:rPr>
                              <m:sty m:val="p"/>
                            </m:rPr>
                            <a:rPr lang="en-US" sz="2400" b="0" i="0" smtClean="0">
                              <a:latin typeface="Cambria Math" panose="02040503050406030204" pitchFamily="18" charset="0"/>
                              <a:ea typeface="Cambria Math" panose="02040503050406030204" pitchFamily="18" charset="0"/>
                            </a:rPr>
                            <m:t>CO</m:t>
                          </m:r>
                        </m:e>
                        <m:sub>
                          <m:r>
                            <a:rPr lang="en-US" sz="2400" b="0" i="0" smtClean="0">
                              <a:latin typeface="Cambria Math" panose="02040503050406030204" pitchFamily="18" charset="0"/>
                              <a:ea typeface="Cambria Math" panose="02040503050406030204" pitchFamily="18" charset="0"/>
                            </a:rPr>
                            <m:t>2</m:t>
                          </m:r>
                        </m:sub>
                      </m:sSub>
                      <m:r>
                        <a:rPr lang="en-US" sz="2400" b="0" i="0" smtClean="0">
                          <a:latin typeface="Cambria Math" panose="02040503050406030204" pitchFamily="18" charset="0"/>
                          <a:ea typeface="Cambria Math" panose="02040503050406030204" pitchFamily="18" charset="0"/>
                        </a:rPr>
                        <m:t>+3</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2</m:t>
                          </m:r>
                        </m:sub>
                      </m:sSub>
                      <m:r>
                        <m:rPr>
                          <m:sty m:val="p"/>
                        </m:rPr>
                        <a:rPr lang="en-US" sz="2400" b="0" i="0" smtClean="0">
                          <a:latin typeface="Cambria Math" panose="02040503050406030204" pitchFamily="18" charset="0"/>
                          <a:ea typeface="Cambria Math" panose="02040503050406030204" pitchFamily="18" charset="0"/>
                        </a:rPr>
                        <m:t>O</m:t>
                      </m:r>
                    </m:oMath>
                  </m:oMathPara>
                </a14:m>
                <a:endParaRPr lang="en-US" sz="2400" b="0" dirty="0">
                  <a:ea typeface="Cambria Math" panose="02040503050406030204" pitchFamily="18" charset="0"/>
                </a:endParaRPr>
              </a:p>
              <a:p>
                <a:pPr algn="just">
                  <a:spcBef>
                    <a:spcPct val="20000"/>
                  </a:spcBef>
                  <a:defRPr/>
                </a:pPr>
                <a:endParaRPr lang="en-US" sz="2400" dirty="0"/>
              </a:p>
              <a:p>
                <a:pPr algn="just">
                  <a:spcBef>
                    <a:spcPct val="20000"/>
                  </a:spcBef>
                  <a:defRPr/>
                </a:pPr>
                <a:r>
                  <a:rPr lang="el-GR" sz="2400" dirty="0" err="1"/>
                  <a:t>Στοιχειομετρικά</a:t>
                </a:r>
                <a:r>
                  <a:rPr lang="el-GR" sz="2400" dirty="0"/>
                  <a:t> </a:t>
                </a:r>
                <a:r>
                  <a:rPr lang="en-US" sz="2400" dirty="0"/>
                  <a:t>mol</a:t>
                </a:r>
                <a:r>
                  <a:rPr lang="el-GR" sz="2400" dirty="0"/>
                  <a:t>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r>
                          <a:rPr lang="en-US" sz="2400" b="0" i="1" smtClean="0">
                            <a:latin typeface="Cambria Math" panose="02040503050406030204" pitchFamily="18" charset="0"/>
                            <a:ea typeface="Cambria Math" panose="02040503050406030204" pitchFamily="18" charset="0"/>
                          </a:rPr>
                          <m:t>2</m:t>
                        </m:r>
                      </m:sub>
                    </m:sSub>
                  </m:oMath>
                </a14:m>
                <a:r>
                  <a:rPr lang="el-GR" sz="2400" dirty="0"/>
                  <a:t> που απαιτούνται: 95</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l-GR" sz="2400" dirty="0"/>
                  <a:t> 2 + 5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l-GR" sz="2400" dirty="0"/>
                  <a:t> 3.5 = 207</a:t>
                </a:r>
                <a:r>
                  <a:rPr lang="en-US" sz="2400" dirty="0"/>
                  <a:t>.</a:t>
                </a:r>
                <a:r>
                  <a:rPr lang="el-GR" sz="2400" dirty="0"/>
                  <a:t>5</a:t>
                </a:r>
                <a:endParaRPr lang="en-US" sz="2400" dirty="0"/>
              </a:p>
              <a:p>
                <a:pPr algn="just">
                  <a:spcBef>
                    <a:spcPct val="20000"/>
                  </a:spcBef>
                  <a:defRPr/>
                </a:pPr>
                <a:r>
                  <a:rPr lang="el-GR" sz="2400" dirty="0"/>
                  <a:t>Με 20% περίσσεια, </a:t>
                </a:r>
                <a:r>
                  <a:rPr lang="en-US" sz="2400" dirty="0"/>
                  <a:t>mol</a:t>
                </a:r>
                <a:r>
                  <a:rPr lang="el-GR" sz="2400" dirty="0"/>
                  <a:t>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r>
                          <a:rPr lang="en-US" sz="2400" b="0" i="1" smtClean="0">
                            <a:latin typeface="Cambria Math" panose="02040503050406030204" pitchFamily="18" charset="0"/>
                            <a:ea typeface="Cambria Math" panose="02040503050406030204" pitchFamily="18" charset="0"/>
                          </a:rPr>
                          <m:t>2</m:t>
                        </m:r>
                      </m:sub>
                    </m:sSub>
                  </m:oMath>
                </a14:m>
                <a:r>
                  <a:rPr lang="el-GR" sz="2400" dirty="0"/>
                  <a:t> που απαιτούνται: 207</a:t>
                </a:r>
                <a:r>
                  <a:rPr lang="en-US" sz="2400" dirty="0"/>
                  <a:t>.5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l-GR" sz="2400" dirty="0"/>
                  <a:t> </a:t>
                </a:r>
                <a:r>
                  <a:rPr lang="en-US" sz="2400" dirty="0"/>
                  <a:t>1.2 = 249</a:t>
                </a:r>
              </a:p>
              <a:p>
                <a:pPr algn="just">
                  <a:spcBef>
                    <a:spcPct val="20000"/>
                  </a:spcBef>
                  <a:defRPr/>
                </a:pPr>
                <a:r>
                  <a:rPr lang="en-US" sz="2400" dirty="0"/>
                  <a:t>mol</a:t>
                </a:r>
                <a:r>
                  <a:rPr lang="el-GR" sz="2400" dirty="0"/>
                  <a:t> αέρα (21%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r>
                          <a:rPr lang="en-US" sz="2400" b="0" i="1" smtClean="0">
                            <a:latin typeface="Cambria Math" panose="02040503050406030204" pitchFamily="18" charset="0"/>
                            <a:ea typeface="Cambria Math" panose="02040503050406030204" pitchFamily="18" charset="0"/>
                          </a:rPr>
                          <m:t>2</m:t>
                        </m:r>
                      </m:sub>
                    </m:sSub>
                  </m:oMath>
                </a14:m>
                <a:r>
                  <a:rPr lang="el-GR" sz="2400" dirty="0"/>
                  <a:t>) = 249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l-GR" sz="2400" dirty="0"/>
                  <a:t> 1</a:t>
                </a:r>
                <a:r>
                  <a:rPr lang="en-US" sz="2400" dirty="0"/>
                  <a:t>00/21 = 1185.7</a:t>
                </a:r>
              </a:p>
              <a:p>
                <a:pPr algn="just">
                  <a:spcBef>
                    <a:spcPct val="20000"/>
                  </a:spcBef>
                  <a:defRPr/>
                </a:pPr>
                <a:r>
                  <a:rPr lang="el-GR" sz="2400" dirty="0"/>
                  <a:t>Αέρας / </a:t>
                </a:r>
                <a:r>
                  <a:rPr lang="en-US" sz="2400" dirty="0"/>
                  <a:t>mol</a:t>
                </a:r>
                <a:r>
                  <a:rPr lang="el-GR" sz="2400" dirty="0"/>
                  <a:t> αερίου = 118</a:t>
                </a:r>
                <a:r>
                  <a:rPr lang="en-US" sz="2400" dirty="0"/>
                  <a:t>5.7 / 100 = 11.86 mol</a:t>
                </a:r>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884" r="-750" b="-994"/>
                </a:stretch>
              </a:blipFill>
            </p:spPr>
            <p:txBody>
              <a:bodyPr/>
              <a:lstStyle/>
              <a:p>
                <a:r>
                  <a:rPr lang="en-US">
                    <a:noFill/>
                  </a:rPr>
                  <a:t> </a:t>
                </a:r>
              </a:p>
            </p:txBody>
          </p:sp>
        </mc:Fallback>
      </mc:AlternateContent>
    </p:spTree>
    <p:extLst>
      <p:ext uri="{BB962C8B-B14F-4D97-AF65-F5344CB8AC3E}">
        <p14:creationId xmlns:p14="http://schemas.microsoft.com/office/powerpoint/2010/main" val="235425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Ανακύκλωση και καθαρισμός</a:t>
            </a:r>
            <a:endParaRPr lang="en-US" sz="4000" dirty="0"/>
          </a:p>
        </p:txBody>
      </p:sp>
      <p:sp>
        <p:nvSpPr>
          <p:cNvPr id="4" name="Rectangle 3"/>
          <p:cNvSpPr txBox="1">
            <a:spLocks noChangeArrowheads="1"/>
          </p:cNvSpPr>
          <p:nvPr/>
        </p:nvSpPr>
        <p:spPr>
          <a:xfrm>
            <a:off x="0" y="609600"/>
            <a:ext cx="12192000" cy="5562600"/>
          </a:xfrm>
          <a:prstGeom prst="rect">
            <a:avLst/>
          </a:prstGeom>
        </p:spPr>
        <p:txBody>
          <a:bodyPr vert="horz" lIns="91440" tIns="45720" rIns="91440" bIns="45720" rtlCol="0">
            <a:normAutofit lnSpcReduction="10000"/>
          </a:bodyPr>
          <a:lstStyle/>
          <a:p>
            <a:pPr marL="457200" indent="-457200" algn="just">
              <a:spcBef>
                <a:spcPct val="20000"/>
              </a:spcBef>
              <a:buFont typeface="Wingdings" panose="05000000000000000000" pitchFamily="2" charset="2"/>
              <a:buChar char="q"/>
              <a:defRPr/>
            </a:pPr>
            <a:r>
              <a:rPr lang="el-GR" sz="2400" dirty="0"/>
              <a:t>Εάν η μετατροπή</a:t>
            </a:r>
            <a:r>
              <a:rPr lang="en-US" sz="2400" dirty="0"/>
              <a:t> </a:t>
            </a:r>
            <a:r>
              <a:rPr lang="el-GR" sz="2400" dirty="0"/>
              <a:t>ενός πολύτιμου αντιδραστηρίου στην διαδικασία της αντίδρασης είναι αισθητά κάτω από 100%, το υλικό που δεν αντέδρασε απομονώνεται και ανακυκλώνεται.</a:t>
            </a:r>
          </a:p>
          <a:p>
            <a:pPr marL="457200" indent="-457200" algn="just">
              <a:spcBef>
                <a:spcPct val="20000"/>
              </a:spcBef>
              <a:buFont typeface="Wingdings" panose="05000000000000000000" pitchFamily="2" charset="2"/>
              <a:buChar char="q"/>
              <a:defRPr/>
            </a:pPr>
            <a:r>
              <a:rPr lang="el-GR" sz="2400" dirty="0"/>
              <a:t>Η παλινδρόμηση ενός ρεύματος στην κορυφή μιας αποστακτικής στήλης, είναι ένα κλασικό παράδειγμα ανακύκλωσης όπου δεν υπήρξε αντίδραση.</a:t>
            </a:r>
          </a:p>
          <a:p>
            <a:pPr marL="457200" indent="-457200" algn="just">
              <a:spcBef>
                <a:spcPct val="20000"/>
              </a:spcBef>
              <a:buFont typeface="Wingdings" panose="05000000000000000000" pitchFamily="2" charset="2"/>
              <a:buChar char="q"/>
              <a:defRPr/>
            </a:pPr>
            <a:r>
              <a:rPr lang="el-GR" sz="2400" dirty="0"/>
              <a:t>Η ύπαρξη της ανακύκλωσης ρευμάτων, καθιστά τους υπολογισμούς της επεξεργασίας των υλικών και των ενεργειακών ισοζυγίων πιο δύσκολη.</a:t>
            </a:r>
          </a:p>
          <a:p>
            <a:pPr marL="457200" indent="-457200" algn="just">
              <a:spcBef>
                <a:spcPct val="20000"/>
              </a:spcBef>
              <a:buFont typeface="Wingdings" panose="05000000000000000000" pitchFamily="2" charset="2"/>
              <a:buChar char="q"/>
              <a:defRPr/>
            </a:pPr>
            <a:r>
              <a:rPr lang="el-GR" sz="2400" dirty="0"/>
              <a:t>Χωρίς</a:t>
            </a:r>
            <a:r>
              <a:rPr lang="en-US" sz="2400" dirty="0"/>
              <a:t> </a:t>
            </a:r>
            <a:r>
              <a:rPr lang="el-GR" sz="2400" dirty="0"/>
              <a:t>ανακύκλωση τα ισοζύγια των υλικών σε μια σειρά βημάτων επεξεργασίας</a:t>
            </a:r>
            <a:r>
              <a:rPr lang="en-US" sz="2400" dirty="0"/>
              <a:t>, </a:t>
            </a:r>
            <a:r>
              <a:rPr lang="el-GR" sz="2400" dirty="0"/>
              <a:t>μπορούν να διαχειριστούν με αλληλουχία παίρνοντας μια μονάδα κάθε φορά καθώς το εξερχόμενο ρεύμα μιας μονάδας θα τροφοδοτείται σε μια άλλη.</a:t>
            </a:r>
          </a:p>
          <a:p>
            <a:pPr marL="457200" indent="-457200" algn="just">
              <a:spcBef>
                <a:spcPct val="20000"/>
              </a:spcBef>
              <a:buFont typeface="Wingdings" panose="05000000000000000000" pitchFamily="2" charset="2"/>
              <a:buChar char="q"/>
              <a:defRPr/>
            </a:pPr>
            <a:r>
              <a:rPr lang="el-GR" sz="2400" dirty="0"/>
              <a:t>Εάν το ρεύμα της ανακύκλωσης είναι υπαρκτό, τότε το σημείο όπου η ανακύκλωση θα επιστρέφει στο ρεύμα δεν θα είναι γνωστό, καθώς θα εξαρτάται από τα</a:t>
            </a:r>
            <a:r>
              <a:rPr lang="en-US" sz="2400" dirty="0"/>
              <a:t> downstream </a:t>
            </a:r>
            <a:r>
              <a:rPr lang="el-GR" sz="2400" dirty="0"/>
              <a:t>ρεύματα τα οποία δεν έχουν υπολογιστεί ακόμη.</a:t>
            </a:r>
            <a:endParaRPr lang="en-US" sz="2400" dirty="0"/>
          </a:p>
          <a:p>
            <a:pPr marL="457200" indent="-457200" algn="just">
              <a:spcBef>
                <a:spcPct val="20000"/>
              </a:spcBef>
              <a:buFont typeface="Wingdings" panose="05000000000000000000" pitchFamily="2" charset="2"/>
              <a:buChar char="q"/>
              <a:defRPr/>
            </a:pPr>
            <a:r>
              <a:rPr lang="el-GR" sz="2400" dirty="0"/>
              <a:t>Χωρίς να γνωρίζουμε το ρεύμα της ανακύκλωσης,  η αλληλουχία των υπολογισμών δεν μπορεί να συνεχιστεί μέχρις ότου να υπολογιστεί.</a:t>
            </a:r>
          </a:p>
        </p:txBody>
      </p:sp>
    </p:spTree>
    <p:extLst>
      <p:ext uri="{BB962C8B-B14F-4D97-AF65-F5344CB8AC3E}">
        <p14:creationId xmlns:p14="http://schemas.microsoft.com/office/powerpoint/2010/main" val="45535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Ανακύκλωση και καθαρισμός</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Δυο πιθανές προσεγγιστικές λύσεις υπάρχουν στο πρόβλημα της ανακύκλωσης:</a:t>
            </a:r>
          </a:p>
          <a:p>
            <a:pPr marL="457200" indent="-457200" algn="just">
              <a:spcBef>
                <a:spcPct val="20000"/>
              </a:spcBef>
              <a:buFont typeface="Wingdings" panose="05000000000000000000" pitchFamily="2" charset="2"/>
              <a:buChar char="q"/>
              <a:defRPr/>
            </a:pPr>
            <a:endParaRPr lang="el-GR" sz="2400" dirty="0"/>
          </a:p>
          <a:p>
            <a:pPr marL="1371600" lvl="2" indent="-457200" algn="just">
              <a:spcBef>
                <a:spcPct val="20000"/>
              </a:spcBef>
              <a:buFont typeface="+mj-lt"/>
              <a:buAutoNum type="arabicPeriod"/>
              <a:defRPr/>
            </a:pPr>
            <a:r>
              <a:rPr lang="en-US" sz="2400" b="1" dirty="0"/>
              <a:t>The cut and try (“tear”) </a:t>
            </a:r>
            <a:r>
              <a:rPr lang="el-GR" sz="2400" b="1" dirty="0"/>
              <a:t>μέθοδος</a:t>
            </a:r>
            <a:r>
              <a:rPr lang="el-GR" sz="2400" dirty="0"/>
              <a:t>: Τα ρεύματα ροής της ανακύκλωσης μπορούν να υπολογιστούν και να εκτιμηθούν συνεχόμενα μέχρι το σημείο όπου η ανακύκλωση θα υπολογισθεί. Τα εκτιμώμενα ρεύματα στη συνέχεια συγκρίνονται με τα υπολογισμένα και βελτιώνονται. Η διαδικασία αυτή επαναλαμβάνεται </a:t>
            </a:r>
            <a:r>
              <a:rPr lang="el-GR" sz="2400" dirty="0" err="1"/>
              <a:t>εως</a:t>
            </a:r>
            <a:r>
              <a:rPr lang="el-GR" sz="2400" dirty="0"/>
              <a:t> ότου η μεταξύ τους διαφορά γίνει ανεκτή.</a:t>
            </a:r>
          </a:p>
          <a:p>
            <a:pPr marL="1371600" lvl="2" indent="-457200" algn="just">
              <a:spcBef>
                <a:spcPct val="20000"/>
              </a:spcBef>
              <a:buFont typeface="+mj-lt"/>
              <a:buAutoNum type="arabicPeriod"/>
              <a:defRPr/>
            </a:pPr>
            <a:r>
              <a:rPr lang="en-US" sz="2400" b="1" dirty="0"/>
              <a:t>The formal, algebraic </a:t>
            </a:r>
            <a:r>
              <a:rPr lang="el-GR" sz="2400" b="1" dirty="0"/>
              <a:t>μέθοδος</a:t>
            </a:r>
            <a:r>
              <a:rPr lang="el-GR" sz="2400" dirty="0"/>
              <a:t>: Η παρουσία της ανακύκλωσης υποδηλώνει ότι κάποιες από τις εξισώσεις πρέπει να λύνονται ταυτόχρονα. Οι εξισώσεις για τα ρεύματα ανακύκλωσης</a:t>
            </a:r>
            <a:r>
              <a:rPr lang="en-US" sz="2400" dirty="0"/>
              <a:t> </a:t>
            </a:r>
            <a:r>
              <a:rPr lang="el-GR" sz="2400" dirty="0"/>
              <a:t>δομούνται ως άγνωστες και λύνονται χρησιμοποιώντας συγκεκριμένες μεθόδους για την επίλυση συνεχών εξισώσεων.</a:t>
            </a:r>
          </a:p>
        </p:txBody>
      </p:sp>
    </p:spTree>
    <p:extLst>
      <p:ext uri="{BB962C8B-B14F-4D97-AF65-F5344CB8AC3E}">
        <p14:creationId xmlns:p14="http://schemas.microsoft.com/office/powerpoint/2010/main" val="641483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5</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Το παρακάτω διάγραμμα</a:t>
                </a:r>
                <a:r>
                  <a:rPr lang="en-US" sz="2400" dirty="0"/>
                  <a:t> </a:t>
                </a:r>
                <a:r>
                  <a:rPr lang="el-GR" sz="2400" dirty="0"/>
                  <a:t>απεικονίζονται τα βασικά βήματα στην διαδικασία παραγωγής βινυλοχλωριδίου</a:t>
                </a:r>
                <a:r>
                  <a:rPr lang="en-US" sz="2400" dirty="0"/>
                  <a:t> (VC)</a:t>
                </a:r>
                <a:r>
                  <a:rPr lang="el-GR" sz="2400" dirty="0"/>
                  <a:t> από αιθυλένιο. Κάθε κουτί αντιπροσωπεύει έναν αντιδραστήρα και διάφορες άλλες μονάδες. Οι βασικές αντιδράσεις που λαμβάνουν χώρα είναι:</a:t>
                </a:r>
              </a:p>
              <a:p>
                <a:pPr algn="just">
                  <a:spcBef>
                    <a:spcPct val="20000"/>
                  </a:spcBef>
                  <a:defRPr/>
                </a:pPr>
                <a:r>
                  <a:rPr lang="el-GR" sz="2400" u="sng" dirty="0"/>
                  <a:t>Κουτί Α, Χλωρίωση:</a:t>
                </a:r>
              </a:p>
              <a:p>
                <a:pPr algn="just">
                  <a:spcBef>
                    <a:spcPct val="20000"/>
                  </a:spcBef>
                  <a:defRPr/>
                </a:pPr>
                <a:r>
                  <a:rPr lang="el-GR" sz="2400" dirty="0"/>
                  <a:t>				</a:t>
                </a:r>
                <a14:m>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4</m:t>
                        </m:r>
                      </m:sub>
                    </m:sSub>
                    <m:r>
                      <a:rPr lang="el-GR" sz="2400" b="0" i="0" smtClean="0">
                        <a:latin typeface="Cambria Math" panose="02040503050406030204" pitchFamily="18" charset="0"/>
                      </a:rPr>
                      <m:t>+</m:t>
                    </m:r>
                    <m:sSub>
                      <m:sSubPr>
                        <m:ctrlPr>
                          <a:rPr lang="el-GR" sz="2400" b="0" i="1" smtClean="0">
                            <a:latin typeface="Cambria Math" panose="02040503050406030204" pitchFamily="18" charset="0"/>
                          </a:rPr>
                        </m:ctrlPr>
                      </m:sSubPr>
                      <m:e>
                        <m:r>
                          <m:rPr>
                            <m:sty m:val="p"/>
                          </m:rPr>
                          <a:rPr lang="en-US" sz="2400" b="0" i="0" smtClean="0">
                            <a:latin typeface="Cambria Math" panose="02040503050406030204" pitchFamily="18" charset="0"/>
                          </a:rPr>
                          <m:t>Cl</m:t>
                        </m:r>
                      </m:e>
                      <m:sub>
                        <m:r>
                          <a:rPr lang="en-US" sz="2400" b="0" i="0" smtClean="0">
                            <a:latin typeface="Cambria Math" panose="02040503050406030204" pitchFamily="18" charset="0"/>
                          </a:rPr>
                          <m:t>2</m:t>
                        </m:r>
                      </m:sub>
                    </m:sSub>
                    <m:r>
                      <a:rPr lang="el-GR" sz="2400" b="0" i="0" smtClean="0">
                        <a:latin typeface="Cambria Math" panose="02040503050406030204" pitchFamily="18" charset="0"/>
                        <a:ea typeface="Cambria Math" panose="02040503050406030204" pitchFamily="18" charset="0"/>
                      </a:rPr>
                      <m:t>→</m:t>
                    </m:r>
                    <m:sSub>
                      <m:sSubPr>
                        <m:ctrlPr>
                          <a:rPr lang="el-GR"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m:t>
                        </m:r>
                      </m:e>
                      <m:sub>
                        <m:r>
                          <a:rPr lang="en-US" sz="2400" b="0" i="0" smtClean="0">
                            <a:latin typeface="Cambria Math" panose="02040503050406030204" pitchFamily="18" charset="0"/>
                            <a:ea typeface="Cambria Math" panose="02040503050406030204" pitchFamily="18" charset="0"/>
                          </a:rPr>
                          <m:t>2</m:t>
                        </m:r>
                      </m:sub>
                    </m:sSub>
                    <m:sSub>
                      <m:sSubPr>
                        <m:ctrlPr>
                          <a:rPr lang="el-GR"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4</m:t>
                        </m:r>
                      </m:sub>
                    </m:sSub>
                    <m:sSub>
                      <m:sSubPr>
                        <m:ctrlPr>
                          <a:rPr lang="el-GR"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Cl</m:t>
                        </m:r>
                      </m:e>
                      <m:sub>
                        <m:r>
                          <a:rPr lang="en-US" sz="2400" b="0" i="0" smtClean="0">
                            <a:latin typeface="Cambria Math" panose="02040503050406030204" pitchFamily="18" charset="0"/>
                            <a:ea typeface="Cambria Math" panose="02040503050406030204" pitchFamily="18" charset="0"/>
                          </a:rPr>
                          <m:t>2</m:t>
                        </m:r>
                      </m:sub>
                    </m:sSub>
                  </m:oMath>
                </a14:m>
                <a:r>
                  <a:rPr lang="en-US" sz="2400" dirty="0"/>
                  <a:t>, </a:t>
                </a:r>
                <a:r>
                  <a:rPr lang="el-GR" sz="2400" dirty="0"/>
                  <a:t>απόδοση στο αιθυλένιο 98%</a:t>
                </a:r>
              </a:p>
              <a:p>
                <a:pPr algn="just">
                  <a:spcBef>
                    <a:spcPct val="20000"/>
                  </a:spcBef>
                  <a:defRPr/>
                </a:pPr>
                <a:endParaRPr lang="el-GR" sz="2400" dirty="0"/>
              </a:p>
              <a:p>
                <a:pPr algn="just">
                  <a:spcBef>
                    <a:spcPct val="20000"/>
                  </a:spcBef>
                  <a:defRPr/>
                </a:pPr>
                <a:r>
                  <a:rPr lang="el-GR" sz="2400" u="sng" dirty="0"/>
                  <a:t>Κουτί Β, </a:t>
                </a:r>
                <a:r>
                  <a:rPr lang="el-GR" sz="2400" u="sng" dirty="0" err="1"/>
                  <a:t>Οξυγονοϋδροχλωρίωση</a:t>
                </a:r>
                <a:r>
                  <a:rPr lang="el-GR" sz="2400" u="sng" dirty="0"/>
                  <a:t>:</a:t>
                </a:r>
              </a:p>
              <a:p>
                <a:pPr algn="just">
                  <a:spcBef>
                    <a:spcPct val="20000"/>
                  </a:spcBef>
                  <a:defRPr/>
                </a:pPr>
                <a:r>
                  <a:rPr lang="el-GR" sz="2400" dirty="0"/>
                  <a:t>				 </a:t>
                </a:r>
                <a14:m>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4</m:t>
                        </m:r>
                      </m:sub>
                    </m:sSub>
                    <m:r>
                      <a:rPr lang="el-GR" sz="2400" b="0" i="0" smtClean="0">
                        <a:latin typeface="Cambria Math" panose="02040503050406030204" pitchFamily="18" charset="0"/>
                      </a:rPr>
                      <m:t>+</m:t>
                    </m:r>
                    <m:sSub>
                      <m:sSubPr>
                        <m:ctrlPr>
                          <a:rPr lang="el-GR" sz="2400" b="0" i="1" smtClean="0">
                            <a:latin typeface="Cambria Math" panose="02040503050406030204" pitchFamily="18" charset="0"/>
                          </a:rPr>
                        </m:ctrlPr>
                      </m:sSubPr>
                      <m:e>
                        <m:r>
                          <a:rPr lang="el-GR" sz="2400" b="0" i="0" smtClean="0">
                            <a:latin typeface="Cambria Math" panose="02040503050406030204" pitchFamily="18" charset="0"/>
                          </a:rPr>
                          <m:t>2</m:t>
                        </m:r>
                        <m:r>
                          <m:rPr>
                            <m:sty m:val="p"/>
                          </m:rPr>
                          <a:rPr lang="en-US" sz="2400" b="0" i="0" smtClean="0">
                            <a:latin typeface="Cambria Math" panose="02040503050406030204" pitchFamily="18" charset="0"/>
                          </a:rPr>
                          <m:t>HCl</m:t>
                        </m:r>
                      </m:e>
                      <m:sub>
                        <m:r>
                          <a:rPr lang="en-US" sz="2400" b="0" i="0" smtClean="0">
                            <a:latin typeface="Cambria Math" panose="02040503050406030204" pitchFamily="18" charset="0"/>
                          </a:rPr>
                          <m:t>2</m:t>
                        </m:r>
                      </m:sub>
                    </m:sSub>
                    <m:r>
                      <a:rPr lang="en-US" sz="2400" b="0" i="0" smtClean="0">
                        <a:latin typeface="Cambria Math" panose="02040503050406030204" pitchFamily="18" charset="0"/>
                      </a:rPr>
                      <m:t>+0.5</m:t>
                    </m:r>
                    <m:sSub>
                      <m:sSubPr>
                        <m:ctrlPr>
                          <a:rPr lang="el-GR" sz="2400" i="1">
                            <a:latin typeface="Cambria Math" panose="02040503050406030204" pitchFamily="18" charset="0"/>
                          </a:rPr>
                        </m:ctrlPr>
                      </m:sSubPr>
                      <m:e>
                        <m:r>
                          <m:rPr>
                            <m:sty m:val="p"/>
                          </m:rPr>
                          <a:rPr lang="en-US" sz="2400" b="0" i="0" smtClean="0">
                            <a:latin typeface="Cambria Math" panose="02040503050406030204" pitchFamily="18" charset="0"/>
                          </a:rPr>
                          <m:t>O</m:t>
                        </m:r>
                      </m:e>
                      <m:sub>
                        <m:r>
                          <a:rPr lang="en-US" sz="2400" i="0" smtClean="0">
                            <a:latin typeface="Cambria Math" panose="02040503050406030204" pitchFamily="18" charset="0"/>
                          </a:rPr>
                          <m:t>2</m:t>
                        </m:r>
                      </m:sub>
                    </m:sSub>
                    <m:r>
                      <a:rPr lang="el-GR" sz="2400" b="0" i="0" smtClean="0">
                        <a:latin typeface="Cambria Math" panose="02040503050406030204" pitchFamily="18" charset="0"/>
                        <a:ea typeface="Cambria Math" panose="02040503050406030204" pitchFamily="18" charset="0"/>
                      </a:rPr>
                      <m:t>→</m:t>
                    </m:r>
                    <m:sSub>
                      <m:sSubPr>
                        <m:ctrlPr>
                          <a:rPr lang="el-GR"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m:t>
                        </m:r>
                      </m:e>
                      <m:sub>
                        <m:r>
                          <a:rPr lang="en-US" sz="2400" b="0" i="0" smtClean="0">
                            <a:latin typeface="Cambria Math" panose="02040503050406030204" pitchFamily="18" charset="0"/>
                            <a:ea typeface="Cambria Math" panose="02040503050406030204" pitchFamily="18" charset="0"/>
                          </a:rPr>
                          <m:t>2</m:t>
                        </m:r>
                      </m:sub>
                    </m:sSub>
                    <m:sSub>
                      <m:sSubPr>
                        <m:ctrlPr>
                          <a:rPr lang="el-GR"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n-US" sz="2400" b="0" i="0" smtClean="0">
                            <a:latin typeface="Cambria Math" panose="02040503050406030204" pitchFamily="18" charset="0"/>
                            <a:ea typeface="Cambria Math" panose="02040503050406030204" pitchFamily="18" charset="0"/>
                          </a:rPr>
                          <m:t>4</m:t>
                        </m:r>
                      </m:sub>
                    </m:sSub>
                    <m:sSub>
                      <m:sSubPr>
                        <m:ctrlPr>
                          <a:rPr lang="el-GR"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Cl</m:t>
                        </m:r>
                      </m:e>
                      <m:sub>
                        <m:r>
                          <a:rPr lang="en-US" sz="2400" b="0" i="0" smtClean="0">
                            <a:latin typeface="Cambria Math" panose="02040503050406030204" pitchFamily="18" charset="0"/>
                            <a:ea typeface="Cambria Math" panose="02040503050406030204" pitchFamily="18" charset="0"/>
                          </a:rPr>
                          <m:t>2</m:t>
                        </m:r>
                      </m:sub>
                    </m:sSub>
                    <m:r>
                      <a:rPr lang="en-US" sz="2400" b="0" i="0" smtClean="0">
                        <a:latin typeface="Cambria Math" panose="02040503050406030204" pitchFamily="18" charset="0"/>
                        <a:ea typeface="Cambria Math" panose="02040503050406030204" pitchFamily="18" charset="0"/>
                      </a:rPr>
                      <m:t>+</m:t>
                    </m:r>
                    <m:sSub>
                      <m:sSubPr>
                        <m:ctrlPr>
                          <a:rPr lang="el-GR" sz="2400" i="1">
                            <a:latin typeface="Cambria Math" panose="02040503050406030204" pitchFamily="18" charset="0"/>
                          </a:rPr>
                        </m:ctrlPr>
                      </m:sSubPr>
                      <m:e>
                        <m:r>
                          <m:rPr>
                            <m:sty m:val="p"/>
                          </m:rPr>
                          <a:rPr lang="en-US" sz="2400" i="0" smtClean="0">
                            <a:latin typeface="Cambria Math" panose="02040503050406030204" pitchFamily="18" charset="0"/>
                          </a:rPr>
                          <m:t>H</m:t>
                        </m:r>
                      </m:e>
                      <m:sub>
                        <m:r>
                          <a:rPr lang="en-US" sz="2400" i="0" smtClean="0">
                            <a:latin typeface="Cambria Math" panose="02040503050406030204" pitchFamily="18" charset="0"/>
                          </a:rPr>
                          <m:t>2</m:t>
                        </m:r>
                      </m:sub>
                    </m:sSub>
                    <m:r>
                      <m:rPr>
                        <m:sty m:val="p"/>
                      </m:rPr>
                      <a:rPr lang="en-US" sz="2400" b="0" i="0" smtClean="0">
                        <a:latin typeface="Cambria Math" panose="02040503050406030204" pitchFamily="18" charset="0"/>
                      </a:rPr>
                      <m:t>O</m:t>
                    </m:r>
                  </m:oMath>
                </a14:m>
                <a:r>
                  <a:rPr lang="en-US" sz="2400" dirty="0"/>
                  <a:t>,</a:t>
                </a:r>
                <a:r>
                  <a:rPr lang="el-GR" sz="2400" dirty="0"/>
                  <a:t> απόδοση για το αιθυλένιο 95%, για το υδροχλώριο 90%.</a:t>
                </a:r>
                <a:endParaRPr lang="en-US" sz="2400" dirty="0"/>
              </a:p>
              <a:p>
                <a:pPr algn="just">
                  <a:spcBef>
                    <a:spcPct val="20000"/>
                  </a:spcBef>
                  <a:defRPr/>
                </a:pPr>
                <a:endParaRPr lang="el-GR" sz="2400" dirty="0"/>
              </a:p>
              <a:p>
                <a:pPr algn="just">
                  <a:spcBef>
                    <a:spcPct val="20000"/>
                  </a:spcBef>
                  <a:defRPr/>
                </a:pPr>
                <a:r>
                  <a:rPr lang="el-GR" sz="2400" u="sng" dirty="0"/>
                  <a:t>Κουτί Γ, Πυρόλυση:</a:t>
                </a:r>
              </a:p>
              <a:p>
                <a:pPr algn="just">
                  <a:spcBef>
                    <a:spcPct val="20000"/>
                  </a:spcBef>
                  <a:defRPr/>
                </a:pPr>
                <a:r>
                  <a:rPr lang="el-GR" sz="2400" dirty="0"/>
                  <a:t>				 </a:t>
                </a:r>
                <a14:m>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a:rPr lang="en-US" sz="2400" b="0" i="0" smtClean="0">
                            <a:latin typeface="Cambria Math" panose="02040503050406030204" pitchFamily="18" charset="0"/>
                          </a:rPr>
                          <m:t>2</m:t>
                        </m:r>
                      </m:sub>
                    </m:sSub>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a:rPr lang="en-US" sz="2400" b="0" i="0" smtClean="0">
                            <a:latin typeface="Cambria Math" panose="02040503050406030204" pitchFamily="18" charset="0"/>
                          </a:rPr>
                          <m:t>4</m:t>
                        </m:r>
                      </m:sub>
                    </m:sSub>
                    <m:sSub>
                      <m:sSubPr>
                        <m:ctrlPr>
                          <a:rPr lang="el-GR" sz="2400" b="0" i="1" smtClean="0">
                            <a:latin typeface="Cambria Math" panose="02040503050406030204" pitchFamily="18" charset="0"/>
                          </a:rPr>
                        </m:ctrlPr>
                      </m:sSubPr>
                      <m:e>
                        <m:r>
                          <m:rPr>
                            <m:sty m:val="p"/>
                          </m:rPr>
                          <a:rPr lang="en-US" sz="2400" b="0" i="0" smtClean="0">
                            <a:latin typeface="Cambria Math" panose="02040503050406030204" pitchFamily="18" charset="0"/>
                          </a:rPr>
                          <m:t>Cl</m:t>
                        </m:r>
                      </m:e>
                      <m:sub>
                        <m:r>
                          <a:rPr lang="en-US" sz="2400" b="0" i="0" smtClean="0">
                            <a:latin typeface="Cambria Math" panose="02040503050406030204" pitchFamily="18" charset="0"/>
                          </a:rPr>
                          <m:t>2</m:t>
                        </m:r>
                      </m:sub>
                    </m:sSub>
                    <m:r>
                      <a:rPr lang="el-GR" sz="2400" b="0" i="0" smtClean="0">
                        <a:latin typeface="Cambria Math" panose="02040503050406030204" pitchFamily="18" charset="0"/>
                        <a:ea typeface="Cambria Math" panose="02040503050406030204" pitchFamily="18" charset="0"/>
                      </a:rPr>
                      <m:t>→</m:t>
                    </m:r>
                    <m:sSub>
                      <m:sSubPr>
                        <m:ctrlPr>
                          <a:rPr lang="el-GR"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C</m:t>
                        </m:r>
                      </m:e>
                      <m:sub>
                        <m:r>
                          <a:rPr lang="en-US" sz="2400" b="0" i="0" smtClean="0">
                            <a:latin typeface="Cambria Math" panose="02040503050406030204" pitchFamily="18" charset="0"/>
                            <a:ea typeface="Cambria Math" panose="02040503050406030204" pitchFamily="18" charset="0"/>
                          </a:rPr>
                          <m:t>2</m:t>
                        </m:r>
                      </m:sub>
                    </m:sSub>
                    <m:sSub>
                      <m:sSubPr>
                        <m:ctrlPr>
                          <a:rPr lang="el-GR" sz="2400" b="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H</m:t>
                        </m:r>
                      </m:e>
                      <m:sub>
                        <m:r>
                          <a:rPr lang="el-GR" sz="2400" b="0" i="0" smtClean="0">
                            <a:latin typeface="Cambria Math" panose="02040503050406030204" pitchFamily="18" charset="0"/>
                            <a:ea typeface="Cambria Math" panose="02040503050406030204" pitchFamily="18" charset="0"/>
                          </a:rPr>
                          <m:t>3</m:t>
                        </m:r>
                      </m:sub>
                    </m:sSub>
                    <m:r>
                      <m:rPr>
                        <m:sty m:val="p"/>
                      </m:rPr>
                      <a:rPr lang="en-US" sz="2400" b="0" i="0" smtClean="0">
                        <a:latin typeface="Cambria Math" panose="02040503050406030204" pitchFamily="18" charset="0"/>
                        <a:ea typeface="Cambria Math" panose="02040503050406030204" pitchFamily="18" charset="0"/>
                      </a:rPr>
                      <m:t>Cl</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HCl</m:t>
                    </m:r>
                  </m:oMath>
                </a14:m>
                <a:r>
                  <a:rPr lang="en-US" sz="2400" dirty="0"/>
                  <a:t>, </a:t>
                </a:r>
                <a:r>
                  <a:rPr lang="el-GR" sz="2400" dirty="0"/>
                  <a:t>επιλεκτικότητα για το </a:t>
                </a:r>
                <a:r>
                  <a:rPr lang="en-US" sz="2400" dirty="0"/>
                  <a:t>DCE </a:t>
                </a:r>
                <a:r>
                  <a:rPr lang="el-GR" sz="2400" dirty="0"/>
                  <a:t>στο </a:t>
                </a:r>
                <a:r>
                  <a:rPr lang="en-US" sz="2400" dirty="0"/>
                  <a:t>VC</a:t>
                </a:r>
                <a:r>
                  <a:rPr lang="el-GR" sz="2400" dirty="0"/>
                  <a:t> 99%, επιλεκτικότητα για το </a:t>
                </a:r>
                <a14:m>
                  <m:oMath xmlns:m="http://schemas.openxmlformats.org/officeDocument/2006/math">
                    <m:r>
                      <m:rPr>
                        <m:sty m:val="p"/>
                      </m:rPr>
                      <a:rPr lang="en-US" sz="2400">
                        <a:latin typeface="Cambria Math" panose="02040503050406030204" pitchFamily="18" charset="0"/>
                        <a:ea typeface="Cambria Math" panose="02040503050406030204" pitchFamily="18" charset="0"/>
                      </a:rPr>
                      <m:t>HCl</m:t>
                    </m:r>
                  </m:oMath>
                </a14:m>
                <a:r>
                  <a:rPr lang="en-US" sz="2400" dirty="0"/>
                  <a:t> 99.5%.</a:t>
                </a: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884" r="-750" b="-994"/>
                </a:stretch>
              </a:blipFill>
            </p:spPr>
            <p:txBody>
              <a:bodyPr/>
              <a:lstStyle/>
              <a:p>
                <a:r>
                  <a:rPr lang="en-US">
                    <a:noFill/>
                  </a:rPr>
                  <a:t> </a:t>
                </a:r>
              </a:p>
            </p:txBody>
          </p:sp>
        </mc:Fallback>
      </mc:AlternateContent>
    </p:spTree>
    <p:extLst>
      <p:ext uri="{BB962C8B-B14F-4D97-AF65-F5344CB8AC3E}">
        <p14:creationId xmlns:p14="http://schemas.microsoft.com/office/powerpoint/2010/main" val="4175176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5</a:t>
            </a:r>
            <a:endParaRPr lang="en-US" sz="4000" dirty="0"/>
          </a:p>
        </p:txBody>
      </p:sp>
      <p:grpSp>
        <p:nvGrpSpPr>
          <p:cNvPr id="71" name="Group 70">
            <a:extLst>
              <a:ext uri="{FF2B5EF4-FFF2-40B4-BE49-F238E27FC236}">
                <a16:creationId xmlns:a16="http://schemas.microsoft.com/office/drawing/2014/main" id="{3CE5AAEF-1FFB-4DD3-9633-93754E30742C}"/>
              </a:ext>
            </a:extLst>
          </p:cNvPr>
          <p:cNvGrpSpPr/>
          <p:nvPr/>
        </p:nvGrpSpPr>
        <p:grpSpPr>
          <a:xfrm>
            <a:off x="260350" y="1741089"/>
            <a:ext cx="11671300" cy="3375821"/>
            <a:chOff x="-3464" y="1447800"/>
            <a:chExt cx="11671300" cy="3375821"/>
          </a:xfrm>
        </p:grpSpPr>
        <p:sp>
          <p:nvSpPr>
            <p:cNvPr id="6" name="Rectangle 5">
              <a:extLst>
                <a:ext uri="{FF2B5EF4-FFF2-40B4-BE49-F238E27FC236}">
                  <a16:creationId xmlns:a16="http://schemas.microsoft.com/office/drawing/2014/main" id="{619E38D6-3D07-4794-B950-0F8B28FDE566}"/>
                </a:ext>
              </a:extLst>
            </p:cNvPr>
            <p:cNvSpPr/>
            <p:nvPr/>
          </p:nvSpPr>
          <p:spPr>
            <a:xfrm>
              <a:off x="8377151" y="2385218"/>
              <a:ext cx="20574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a:t>
              </a:r>
              <a:endParaRPr lang="en-US" dirty="0">
                <a:solidFill>
                  <a:schemeClr val="tx1"/>
                </a:solidFill>
              </a:endParaRPr>
            </a:p>
            <a:p>
              <a:pPr algn="ctr"/>
              <a:r>
                <a:rPr lang="el-GR" dirty="0">
                  <a:solidFill>
                    <a:schemeClr val="tx1"/>
                  </a:solidFill>
                </a:rPr>
                <a:t>Διαχωρισμός</a:t>
              </a:r>
              <a:endParaRPr lang="en-US" dirty="0">
                <a:solidFill>
                  <a:schemeClr val="tx1"/>
                </a:solidFill>
              </a:endParaRPr>
            </a:p>
          </p:txBody>
        </p:sp>
        <p:sp>
          <p:nvSpPr>
            <p:cNvPr id="7" name="Rectangle 6">
              <a:extLst>
                <a:ext uri="{FF2B5EF4-FFF2-40B4-BE49-F238E27FC236}">
                  <a16:creationId xmlns:a16="http://schemas.microsoft.com/office/drawing/2014/main" id="{B9033F06-46A9-42FF-9DBC-8469924D5BFA}"/>
                </a:ext>
              </a:extLst>
            </p:cNvPr>
            <p:cNvSpPr/>
            <p:nvPr/>
          </p:nvSpPr>
          <p:spPr>
            <a:xfrm>
              <a:off x="5562600" y="2385218"/>
              <a:ext cx="20574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a:t>
              </a:r>
              <a:endParaRPr lang="en-US" dirty="0">
                <a:solidFill>
                  <a:schemeClr val="tx1"/>
                </a:solidFill>
              </a:endParaRPr>
            </a:p>
            <a:p>
              <a:pPr algn="ctr"/>
              <a:r>
                <a:rPr lang="el-GR" sz="1800" dirty="0">
                  <a:solidFill>
                    <a:schemeClr val="tx1"/>
                  </a:solidFill>
                </a:rPr>
                <a:t>Πυρόλυση</a:t>
              </a:r>
            </a:p>
          </p:txBody>
        </p:sp>
        <p:grpSp>
          <p:nvGrpSpPr>
            <p:cNvPr id="39" name="Group 38">
              <a:extLst>
                <a:ext uri="{FF2B5EF4-FFF2-40B4-BE49-F238E27FC236}">
                  <a16:creationId xmlns:a16="http://schemas.microsoft.com/office/drawing/2014/main" id="{E994A4FE-298F-408F-A963-6D17128CEECC}"/>
                </a:ext>
              </a:extLst>
            </p:cNvPr>
            <p:cNvGrpSpPr/>
            <p:nvPr/>
          </p:nvGrpSpPr>
          <p:grpSpPr>
            <a:xfrm>
              <a:off x="-3464" y="1447800"/>
              <a:ext cx="5566064" cy="2872582"/>
              <a:chOff x="289560" y="1371600"/>
              <a:chExt cx="5566064" cy="2872582"/>
            </a:xfrm>
          </p:grpSpPr>
          <p:sp>
            <p:nvSpPr>
              <p:cNvPr id="3" name="Rectangle 2">
                <a:extLst>
                  <a:ext uri="{FF2B5EF4-FFF2-40B4-BE49-F238E27FC236}">
                    <a16:creationId xmlns:a16="http://schemas.microsoft.com/office/drawing/2014/main" id="{7155C34D-3194-4DA7-8C39-17D31DB41A54}"/>
                  </a:ext>
                </a:extLst>
              </p:cNvPr>
              <p:cNvSpPr/>
              <p:nvPr/>
            </p:nvSpPr>
            <p:spPr>
              <a:xfrm>
                <a:off x="2514600" y="1371600"/>
                <a:ext cx="20574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a:p>
                <a:pPr algn="ctr"/>
                <a:r>
                  <a:rPr lang="el-GR" dirty="0">
                    <a:solidFill>
                      <a:schemeClr val="tx1"/>
                    </a:solidFill>
                  </a:rPr>
                  <a:t>Χλωρίωση</a:t>
                </a:r>
                <a:endParaRPr lang="en-US" dirty="0">
                  <a:solidFill>
                    <a:schemeClr val="tx1"/>
                  </a:solidFill>
                </a:endParaRPr>
              </a:p>
            </p:txBody>
          </p:sp>
          <p:sp>
            <p:nvSpPr>
              <p:cNvPr id="5" name="Rectangle 4">
                <a:extLst>
                  <a:ext uri="{FF2B5EF4-FFF2-40B4-BE49-F238E27FC236}">
                    <a16:creationId xmlns:a16="http://schemas.microsoft.com/office/drawing/2014/main" id="{A7759F93-9589-4003-A0FE-B8415FE6148B}"/>
                  </a:ext>
                </a:extLst>
              </p:cNvPr>
              <p:cNvSpPr/>
              <p:nvPr/>
            </p:nvSpPr>
            <p:spPr>
              <a:xfrm>
                <a:off x="2514600" y="3253582"/>
                <a:ext cx="20574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a:t>
                </a:r>
                <a:endParaRPr lang="en-US" dirty="0">
                  <a:solidFill>
                    <a:schemeClr val="tx1"/>
                  </a:solidFill>
                </a:endParaRPr>
              </a:p>
              <a:p>
                <a:pPr algn="ctr"/>
                <a:r>
                  <a:rPr lang="el-GR" sz="1800" dirty="0" err="1">
                    <a:solidFill>
                      <a:schemeClr val="tx1"/>
                    </a:solidFill>
                  </a:rPr>
                  <a:t>Οξυγονοϋδροχλωρίωση</a:t>
                </a:r>
                <a:endParaRPr lang="en-US" dirty="0">
                  <a:solidFill>
                    <a:schemeClr val="tx1"/>
                  </a:solidFill>
                </a:endParaRPr>
              </a:p>
            </p:txBody>
          </p:sp>
          <p:cxnSp>
            <p:nvCxnSpPr>
              <p:cNvPr id="13" name="Straight Arrow Connector 12">
                <a:extLst>
                  <a:ext uri="{FF2B5EF4-FFF2-40B4-BE49-F238E27FC236}">
                    <a16:creationId xmlns:a16="http://schemas.microsoft.com/office/drawing/2014/main" id="{CE7F9A77-2838-43D6-8A52-5417012FC223}"/>
                  </a:ext>
                </a:extLst>
              </p:cNvPr>
              <p:cNvCxnSpPr>
                <a:cxnSpLocks/>
              </p:cNvCxnSpPr>
              <p:nvPr/>
            </p:nvCxnSpPr>
            <p:spPr>
              <a:xfrm>
                <a:off x="1371600" y="1524000"/>
                <a:ext cx="11430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470323-89CC-449E-A71A-97CA0264C63C}"/>
                      </a:ext>
                    </a:extLst>
                  </p:cNvPr>
                  <p:cNvSpPr txBox="1"/>
                  <p:nvPr/>
                </p:nvSpPr>
                <p:spPr>
                  <a:xfrm>
                    <a:off x="838200" y="1371600"/>
                    <a:ext cx="5384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1800" b="0" i="1" smtClean="0">
                                  <a:latin typeface="Cambria Math" panose="02040503050406030204" pitchFamily="18" charset="0"/>
                                </a:rPr>
                              </m:ctrlPr>
                            </m:sSubPr>
                            <m:e>
                              <m:r>
                                <m:rPr>
                                  <m:sty m:val="p"/>
                                </m:rPr>
                                <a:rPr lang="en-US" sz="1800" b="0" i="0" smtClean="0">
                                  <a:latin typeface="Cambria Math" panose="02040503050406030204" pitchFamily="18" charset="0"/>
                                </a:rPr>
                                <m:t>Cl</m:t>
                              </m:r>
                            </m:e>
                            <m:sub>
                              <m:r>
                                <a:rPr lang="en-US" sz="1800" b="0" i="0" smtClean="0">
                                  <a:latin typeface="Cambria Math" panose="02040503050406030204" pitchFamily="18" charset="0"/>
                                </a:rPr>
                                <m:t>2</m:t>
                              </m:r>
                            </m:sub>
                          </m:sSub>
                        </m:oMath>
                      </m:oMathPara>
                    </a14:m>
                    <a:endParaRPr lang="en-US" dirty="0"/>
                  </a:p>
                </p:txBody>
              </p:sp>
            </mc:Choice>
            <mc:Fallback xmlns="">
              <p:sp>
                <p:nvSpPr>
                  <p:cNvPr id="17" name="TextBox 16">
                    <a:extLst>
                      <a:ext uri="{FF2B5EF4-FFF2-40B4-BE49-F238E27FC236}">
                        <a16:creationId xmlns:a16="http://schemas.microsoft.com/office/drawing/2014/main" id="{DE470323-89CC-449E-A71A-97CA0264C63C}"/>
                      </a:ext>
                    </a:extLst>
                  </p:cNvPr>
                  <p:cNvSpPr txBox="1">
                    <a:spLocks noRot="1" noChangeAspect="1" noMove="1" noResize="1" noEditPoints="1" noAdjustHandles="1" noChangeArrowheads="1" noChangeShapeType="1" noTextEdit="1"/>
                  </p:cNvSpPr>
                  <p:nvPr/>
                </p:nvSpPr>
                <p:spPr>
                  <a:xfrm>
                    <a:off x="838200" y="1371600"/>
                    <a:ext cx="538480" cy="369332"/>
                  </a:xfrm>
                  <a:prstGeom prst="rect">
                    <a:avLst/>
                  </a:prstGeom>
                  <a:blipFill>
                    <a:blip r:embed="rId2"/>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DCB8BE3-03BE-4A31-B1B7-AE7719060998}"/>
                  </a:ext>
                </a:extLst>
              </p:cNvPr>
              <p:cNvCxnSpPr>
                <a:cxnSpLocks/>
              </p:cNvCxnSpPr>
              <p:nvPr/>
            </p:nvCxnSpPr>
            <p:spPr>
              <a:xfrm>
                <a:off x="609600" y="2819400"/>
                <a:ext cx="11430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10C7BE55-0D98-42F8-ACC9-12991C340F70}"/>
                  </a:ext>
                </a:extLst>
              </p:cNvPr>
              <p:cNvSpPr txBox="1"/>
              <p:nvPr/>
            </p:nvSpPr>
            <p:spPr>
              <a:xfrm>
                <a:off x="289560" y="2450068"/>
                <a:ext cx="1143000" cy="369332"/>
              </a:xfrm>
              <a:prstGeom prst="rect">
                <a:avLst/>
              </a:prstGeom>
              <a:noFill/>
            </p:spPr>
            <p:txBody>
              <a:bodyPr wrap="square">
                <a:spAutoFit/>
              </a:bodyPr>
              <a:lstStyle/>
              <a:p>
                <a:r>
                  <a:rPr lang="el-GR" dirty="0"/>
                  <a:t>Αιθυλένιο</a:t>
                </a:r>
                <a:endParaRPr lang="en-US" dirty="0"/>
              </a:p>
            </p:txBody>
          </p:sp>
          <p:cxnSp>
            <p:nvCxnSpPr>
              <p:cNvPr id="24" name="Straight Arrow Connector 23">
                <a:extLst>
                  <a:ext uri="{FF2B5EF4-FFF2-40B4-BE49-F238E27FC236}">
                    <a16:creationId xmlns:a16="http://schemas.microsoft.com/office/drawing/2014/main" id="{EC2316FA-9A20-470E-AD7E-712E1889923D}"/>
                  </a:ext>
                </a:extLst>
              </p:cNvPr>
              <p:cNvCxnSpPr>
                <a:cxnSpLocks/>
              </p:cNvCxnSpPr>
              <p:nvPr/>
            </p:nvCxnSpPr>
            <p:spPr>
              <a:xfrm>
                <a:off x="5029200" y="2804318"/>
                <a:ext cx="82642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Connector: Elbow 25">
                <a:extLst>
                  <a:ext uri="{FF2B5EF4-FFF2-40B4-BE49-F238E27FC236}">
                    <a16:creationId xmlns:a16="http://schemas.microsoft.com/office/drawing/2014/main" id="{2AAEFBE4-5582-4F50-A1D7-3651EF80D6EC}"/>
                  </a:ext>
                </a:extLst>
              </p:cNvPr>
              <p:cNvCxnSpPr>
                <a:cxnSpLocks/>
                <a:endCxn id="3" idx="1"/>
              </p:cNvCxnSpPr>
              <p:nvPr/>
            </p:nvCxnSpPr>
            <p:spPr>
              <a:xfrm rot="5400000" flipH="1" flipV="1">
                <a:off x="1177369" y="2411651"/>
                <a:ext cx="1881982" cy="792480"/>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32C6691-6E52-48E4-9F2F-7DDFE41CCBCC}"/>
                  </a:ext>
                </a:extLst>
              </p:cNvPr>
              <p:cNvCxnSpPr>
                <a:cxnSpLocks/>
                <a:endCxn id="5" idx="1"/>
              </p:cNvCxnSpPr>
              <p:nvPr/>
            </p:nvCxnSpPr>
            <p:spPr>
              <a:xfrm>
                <a:off x="1722120" y="3748882"/>
                <a:ext cx="79248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5F7A330C-2986-4FB3-A721-BBEEC4B8EAC3}"/>
                  </a:ext>
                </a:extLst>
              </p:cNvPr>
              <p:cNvCxnSpPr>
                <a:cxnSpLocks/>
                <a:stCxn id="3" idx="3"/>
              </p:cNvCxnSpPr>
              <p:nvPr/>
            </p:nvCxnSpPr>
            <p:spPr>
              <a:xfrm>
                <a:off x="4572000" y="1866900"/>
                <a:ext cx="457200" cy="944564"/>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Connector: Elbow 36">
                <a:extLst>
                  <a:ext uri="{FF2B5EF4-FFF2-40B4-BE49-F238E27FC236}">
                    <a16:creationId xmlns:a16="http://schemas.microsoft.com/office/drawing/2014/main" id="{FAC9233D-9FCE-4D55-888C-B9CE94C60CCA}"/>
                  </a:ext>
                </a:extLst>
              </p:cNvPr>
              <p:cNvCxnSpPr>
                <a:cxnSpLocks/>
              </p:cNvCxnSpPr>
              <p:nvPr/>
            </p:nvCxnSpPr>
            <p:spPr>
              <a:xfrm flipV="1">
                <a:off x="4572000" y="2804318"/>
                <a:ext cx="457200" cy="1005682"/>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grpSp>
        <p:cxnSp>
          <p:nvCxnSpPr>
            <p:cNvPr id="42" name="Straight Arrow Connector 41">
              <a:extLst>
                <a:ext uri="{FF2B5EF4-FFF2-40B4-BE49-F238E27FC236}">
                  <a16:creationId xmlns:a16="http://schemas.microsoft.com/office/drawing/2014/main" id="{4E8B472A-1734-48FF-9094-FD3DB7EFBFFC}"/>
                </a:ext>
              </a:extLst>
            </p:cNvPr>
            <p:cNvCxnSpPr>
              <a:cxnSpLocks/>
              <a:stCxn id="7" idx="3"/>
              <a:endCxn id="6" idx="1"/>
            </p:cNvCxnSpPr>
            <p:nvPr/>
          </p:nvCxnSpPr>
          <p:spPr>
            <a:xfrm>
              <a:off x="7620000" y="2880518"/>
              <a:ext cx="75715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B4705A7-C1E9-46C5-8904-A892AFEB26B4}"/>
                </a:ext>
              </a:extLst>
            </p:cNvPr>
            <p:cNvCxnSpPr>
              <a:cxnSpLocks/>
              <a:stCxn id="6" idx="3"/>
            </p:cNvCxnSpPr>
            <p:nvPr/>
          </p:nvCxnSpPr>
          <p:spPr>
            <a:xfrm>
              <a:off x="10434551" y="2880518"/>
              <a:ext cx="69064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A2A2CEA7-C0A9-4726-A551-A27FC7923565}"/>
                </a:ext>
              </a:extLst>
            </p:cNvPr>
            <p:cNvSpPr txBox="1"/>
            <p:nvPr/>
          </p:nvSpPr>
          <p:spPr>
            <a:xfrm>
              <a:off x="11129356" y="2695852"/>
              <a:ext cx="538480" cy="369332"/>
            </a:xfrm>
            <a:prstGeom prst="rect">
              <a:avLst/>
            </a:prstGeom>
            <a:noFill/>
          </p:spPr>
          <p:txBody>
            <a:bodyPr wrap="square">
              <a:spAutoFit/>
            </a:bodyPr>
            <a:lstStyle/>
            <a:p>
              <a:r>
                <a:rPr lang="en-US" dirty="0"/>
                <a:t>VC</a:t>
              </a:r>
            </a:p>
          </p:txBody>
        </p:sp>
        <p:sp>
          <p:nvSpPr>
            <p:cNvPr id="49" name="TextBox 48">
              <a:extLst>
                <a:ext uri="{FF2B5EF4-FFF2-40B4-BE49-F238E27FC236}">
                  <a16:creationId xmlns:a16="http://schemas.microsoft.com/office/drawing/2014/main" id="{43F0D6E5-E61F-40C8-97F6-791CF6481330}"/>
                </a:ext>
              </a:extLst>
            </p:cNvPr>
            <p:cNvSpPr txBox="1"/>
            <p:nvPr/>
          </p:nvSpPr>
          <p:spPr>
            <a:xfrm>
              <a:off x="6250825" y="1576704"/>
              <a:ext cx="1902575" cy="369332"/>
            </a:xfrm>
            <a:prstGeom prst="rect">
              <a:avLst/>
            </a:prstGeom>
            <a:noFill/>
          </p:spPr>
          <p:txBody>
            <a:bodyPr wrap="square">
              <a:spAutoFit/>
            </a:bodyPr>
            <a:lstStyle/>
            <a:p>
              <a:r>
                <a:rPr lang="el-GR" dirty="0"/>
                <a:t>Ανακύκλωση</a:t>
              </a:r>
              <a:r>
                <a:rPr lang="en-US" dirty="0"/>
                <a:t> DCE</a:t>
              </a:r>
            </a:p>
          </p:txBody>
        </p:sp>
        <p:cxnSp>
          <p:nvCxnSpPr>
            <p:cNvPr id="53" name="Connector: Elbow 52">
              <a:extLst>
                <a:ext uri="{FF2B5EF4-FFF2-40B4-BE49-F238E27FC236}">
                  <a16:creationId xmlns:a16="http://schemas.microsoft.com/office/drawing/2014/main" id="{2F7BB8F8-FE90-401F-B9E4-F540ECE41B68}"/>
                </a:ext>
              </a:extLst>
            </p:cNvPr>
            <p:cNvCxnSpPr>
              <a:cxnSpLocks/>
              <a:stCxn id="6" idx="0"/>
            </p:cNvCxnSpPr>
            <p:nvPr/>
          </p:nvCxnSpPr>
          <p:spPr>
            <a:xfrm rot="16200000" flipV="1">
              <a:off x="7056561" y="35927"/>
              <a:ext cx="442118" cy="4256463"/>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56" name="Connector: Elbow 55">
              <a:extLst>
                <a:ext uri="{FF2B5EF4-FFF2-40B4-BE49-F238E27FC236}">
                  <a16:creationId xmlns:a16="http://schemas.microsoft.com/office/drawing/2014/main" id="{F3F83376-4A29-4A59-ABA3-53E2BAFAE3E8}"/>
                </a:ext>
              </a:extLst>
            </p:cNvPr>
            <p:cNvCxnSpPr>
              <a:cxnSpLocks/>
              <a:stCxn id="6" idx="2"/>
            </p:cNvCxnSpPr>
            <p:nvPr/>
          </p:nvCxnSpPr>
          <p:spPr>
            <a:xfrm rot="5400000">
              <a:off x="5602243" y="973976"/>
              <a:ext cx="1401766" cy="6205451"/>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1D7EF539-23DC-4072-8407-C1BE46382B9C}"/>
                </a:ext>
              </a:extLst>
            </p:cNvPr>
            <p:cNvCxnSpPr/>
            <p:nvPr/>
          </p:nvCxnSpPr>
          <p:spPr>
            <a:xfrm>
              <a:off x="5149388" y="1943099"/>
              <a:ext cx="0" cy="9374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230BE3F7-050C-4431-BD4E-65C0DC45E1DF}"/>
                </a:ext>
              </a:extLst>
            </p:cNvPr>
            <p:cNvCxnSpPr>
              <a:cxnSpLocks/>
            </p:cNvCxnSpPr>
            <p:nvPr/>
          </p:nvCxnSpPr>
          <p:spPr>
            <a:xfrm flipV="1">
              <a:off x="3250276" y="4320383"/>
              <a:ext cx="0" cy="4572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6000C7D9-2040-407F-9F15-FD3A4BE660F4}"/>
                </a:ext>
              </a:extLst>
            </p:cNvPr>
            <p:cNvSpPr txBox="1"/>
            <p:nvPr/>
          </p:nvSpPr>
          <p:spPr>
            <a:xfrm>
              <a:off x="6172201" y="4454289"/>
              <a:ext cx="1832839" cy="369332"/>
            </a:xfrm>
            <a:prstGeom prst="rect">
              <a:avLst/>
            </a:prstGeom>
            <a:noFill/>
          </p:spPr>
          <p:txBody>
            <a:bodyPr wrap="square">
              <a:spAutoFit/>
            </a:bodyPr>
            <a:lstStyle/>
            <a:p>
              <a:r>
                <a:rPr lang="el-GR" dirty="0"/>
                <a:t>Ανακύκλωση</a:t>
              </a:r>
              <a:r>
                <a:rPr lang="en-US" dirty="0"/>
                <a:t> HCl</a:t>
              </a:r>
            </a:p>
          </p:txBody>
        </p:sp>
      </p:grpSp>
      <p:sp>
        <p:nvSpPr>
          <p:cNvPr id="4" name="Rectangle 3">
            <a:extLst>
              <a:ext uri="{FF2B5EF4-FFF2-40B4-BE49-F238E27FC236}">
                <a16:creationId xmlns:a16="http://schemas.microsoft.com/office/drawing/2014/main" id="{DDD8EC9C-1793-4613-9146-77BB846E1105}"/>
              </a:ext>
            </a:extLst>
          </p:cNvPr>
          <p:cNvSpPr/>
          <p:nvPr/>
        </p:nvSpPr>
        <p:spPr>
          <a:xfrm>
            <a:off x="5257800" y="1869993"/>
            <a:ext cx="5638800" cy="2248376"/>
          </a:xfrm>
          <a:prstGeom prst="rect">
            <a:avLst/>
          </a:prstGeom>
          <a:noFill/>
          <a:ln>
            <a:prstDash val="sysDash"/>
            <a:extLst>
              <a:ext uri="{C807C97D-BFC1-408E-A445-0C87EB9F89A2}">
                <ask:lineSketchStyleProps xmlns:ask="http://schemas.microsoft.com/office/drawing/2018/sketchyshapes" sd="960281518">
                  <a:custGeom>
                    <a:avLst/>
                    <a:gdLst>
                      <a:gd name="connsiteX0" fmla="*/ 0 w 5638800"/>
                      <a:gd name="connsiteY0" fmla="*/ 0 h 2248376"/>
                      <a:gd name="connsiteX1" fmla="*/ 5638800 w 5638800"/>
                      <a:gd name="connsiteY1" fmla="*/ 0 h 2248376"/>
                      <a:gd name="connsiteX2" fmla="*/ 5638800 w 5638800"/>
                      <a:gd name="connsiteY2" fmla="*/ 2248376 h 2248376"/>
                      <a:gd name="connsiteX3" fmla="*/ 0 w 5638800"/>
                      <a:gd name="connsiteY3" fmla="*/ 2248376 h 2248376"/>
                      <a:gd name="connsiteX4" fmla="*/ 0 w 5638800"/>
                      <a:gd name="connsiteY4" fmla="*/ 0 h 2248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2248376" extrusionOk="0">
                        <a:moveTo>
                          <a:pt x="0" y="0"/>
                        </a:moveTo>
                        <a:cubicBezTo>
                          <a:pt x="2104324" y="65172"/>
                          <a:pt x="4262840" y="97710"/>
                          <a:pt x="5638800" y="0"/>
                        </a:cubicBezTo>
                        <a:cubicBezTo>
                          <a:pt x="5591065" y="438590"/>
                          <a:pt x="5616913" y="1740742"/>
                          <a:pt x="5638800" y="2248376"/>
                        </a:cubicBezTo>
                        <a:cubicBezTo>
                          <a:pt x="4954872" y="2128358"/>
                          <a:pt x="2554807" y="2103119"/>
                          <a:pt x="0" y="2248376"/>
                        </a:cubicBezTo>
                        <a:cubicBezTo>
                          <a:pt x="133365" y="1608926"/>
                          <a:pt x="144816" y="78110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34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5</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lnSpcReduction="10000"/>
              </a:bodyPr>
              <a:lstStyle/>
              <a:p>
                <a:pPr algn="just">
                  <a:spcBef>
                    <a:spcPct val="20000"/>
                  </a:spcBef>
                  <a:defRPr/>
                </a:pPr>
                <a:r>
                  <a:rPr lang="el-GR" sz="2400" dirty="0"/>
                  <a:t>Το υδροχλώριο από την πυρόλυση ανακυκλώνεται στο βήμα της </a:t>
                </a:r>
                <a:r>
                  <a:rPr lang="el-GR" sz="2400" dirty="0" err="1"/>
                  <a:t>ο</a:t>
                </a:r>
                <a:r>
                  <a:rPr lang="el-GR" sz="2400" dirty="0" err="1">
                    <a:solidFill>
                      <a:schemeClr val="tx1"/>
                    </a:solidFill>
                  </a:rPr>
                  <a:t>ξυγονοϋδροχλωρίωσης</a:t>
                </a:r>
                <a:r>
                  <a:rPr lang="el-GR" sz="2400" dirty="0">
                    <a:solidFill>
                      <a:schemeClr val="tx1"/>
                    </a:solidFill>
                  </a:rPr>
                  <a:t>. Το ρεύμα του αιθυλενίου στους αντιδραστήρες του υδροχλωρίου και της </a:t>
                </a:r>
                <a:r>
                  <a:rPr lang="el-GR" sz="2400" dirty="0" err="1"/>
                  <a:t>ο</a:t>
                </a:r>
                <a:r>
                  <a:rPr lang="el-GR" sz="2400" dirty="0" err="1">
                    <a:solidFill>
                      <a:schemeClr val="tx1"/>
                    </a:solidFill>
                  </a:rPr>
                  <a:t>ξυγονοϋδροχλωρίωσης</a:t>
                </a:r>
                <a:r>
                  <a:rPr lang="el-GR" sz="2400" dirty="0">
                    <a:solidFill>
                      <a:schemeClr val="tx1"/>
                    </a:solidFill>
                  </a:rPr>
                  <a:t> προσαρμόζεται έτσι ώστε να είναι σε ισορροπία με την απαιτούμενη παραγωγή. Η μετατροπή στον αντιδραστήρα της πυρόλυσης περιορίζεται στο 55% και το </a:t>
                </a:r>
                <a:r>
                  <a:rPr lang="en-US" sz="2400" dirty="0">
                    <a:solidFill>
                      <a:schemeClr val="tx1"/>
                    </a:solidFill>
                  </a:rPr>
                  <a:t>DCE</a:t>
                </a:r>
                <a:r>
                  <a:rPr lang="el-GR" sz="2400" dirty="0">
                    <a:solidFill>
                      <a:schemeClr val="tx1"/>
                    </a:solidFill>
                  </a:rPr>
                  <a:t> που δεν αντέδρασε διαχωρίζεται και ανακυκλώνεται.</a:t>
                </a:r>
                <a:r>
                  <a:rPr lang="en-US" sz="2400" dirty="0">
                    <a:solidFill>
                      <a:schemeClr val="tx1"/>
                    </a:solidFill>
                  </a:rPr>
                  <a:t> </a:t>
                </a:r>
                <a:r>
                  <a:rPr lang="el-GR" sz="2400" dirty="0">
                    <a:solidFill>
                      <a:schemeClr val="tx1"/>
                    </a:solidFill>
                  </a:rPr>
                  <a:t>Χρησιμοποιώντας την απόδοση που δίνεται (χωρίς να ληφθεί υπόψιν οποιαδήποτε άλλη απώλεια) να υπολογιστούν οι ροές του αιθυλενίου σε κάθε αντιδραστήρα και του </a:t>
                </a:r>
                <a:r>
                  <a:rPr lang="en-US" sz="2400" dirty="0">
                    <a:solidFill>
                      <a:schemeClr val="tx1"/>
                    </a:solidFill>
                  </a:rPr>
                  <a:t>DCE</a:t>
                </a:r>
                <a:r>
                  <a:rPr lang="el-GR" sz="2400" dirty="0">
                    <a:solidFill>
                      <a:schemeClr val="tx1"/>
                    </a:solidFill>
                  </a:rPr>
                  <a:t> στον αντιδραστήρα πυρόλυσης για</a:t>
                </a:r>
                <a:r>
                  <a:rPr lang="en-US" sz="2400" dirty="0">
                    <a:solidFill>
                      <a:schemeClr val="tx1"/>
                    </a:solidFill>
                  </a:rPr>
                  <a:t> </a:t>
                </a:r>
                <a:r>
                  <a:rPr lang="el-GR" sz="2400" dirty="0">
                    <a:solidFill>
                      <a:schemeClr val="tx1"/>
                    </a:solidFill>
                  </a:rPr>
                  <a:t>την παραγωγή 12.500</a:t>
                </a:r>
                <a:r>
                  <a:rPr lang="en-US" sz="2400" dirty="0">
                    <a:solidFill>
                      <a:schemeClr val="tx1"/>
                    </a:solidFill>
                  </a:rPr>
                  <a:t> Kg</a:t>
                </a:r>
                <a:r>
                  <a:rPr lang="en-US" sz="2400" dirty="0"/>
                  <a:t>/h VC.</a:t>
                </a:r>
              </a:p>
              <a:p>
                <a:pPr algn="just">
                  <a:spcBef>
                    <a:spcPct val="20000"/>
                  </a:spcBef>
                  <a:defRPr/>
                </a:pPr>
                <a:r>
                  <a:rPr lang="el-GR" sz="2400" dirty="0"/>
                  <a:t>ΜΒ</a:t>
                </a:r>
                <a:r>
                  <a:rPr lang="en-US" sz="2400" baseline="-25000" dirty="0"/>
                  <a:t>VC</a:t>
                </a:r>
                <a:r>
                  <a:rPr lang="en-US" sz="2400" dirty="0"/>
                  <a:t>= 62.5, </a:t>
                </a:r>
                <a:r>
                  <a:rPr lang="el-GR" sz="2400" dirty="0"/>
                  <a:t>ΜΒ</a:t>
                </a:r>
                <a:r>
                  <a:rPr lang="en-US" sz="2400" baseline="-25000" dirty="0"/>
                  <a:t>DCE</a:t>
                </a:r>
                <a:r>
                  <a:rPr lang="en-US" sz="2400" dirty="0"/>
                  <a:t>= 99, </a:t>
                </a:r>
                <a:r>
                  <a:rPr lang="el-GR" sz="2400" dirty="0"/>
                  <a:t>ΜΒ</a:t>
                </a:r>
                <a:r>
                  <a:rPr lang="en-US" sz="2400" baseline="-25000" dirty="0"/>
                  <a:t>HCl</a:t>
                </a:r>
                <a:r>
                  <a:rPr lang="en-US" sz="2400" dirty="0"/>
                  <a:t>= 36.5</a:t>
                </a:r>
              </a:p>
              <a:p>
                <a:pPr algn="just">
                  <a:spcBef>
                    <a:spcPct val="20000"/>
                  </a:spcBef>
                  <a:defRPr/>
                </a:pPr>
                <a:endParaRPr lang="en-US" sz="2400" dirty="0">
                  <a:solidFill>
                    <a:schemeClr val="tx1"/>
                  </a:solidFill>
                </a:endParaRPr>
              </a:p>
              <a:p>
                <a:pPr algn="ctr">
                  <a:spcBef>
                    <a:spcPct val="20000"/>
                  </a:spcBef>
                  <a:defRPr/>
                </a:pPr>
                <a:r>
                  <a:rPr lang="en-US" sz="2400" dirty="0"/>
                  <a:t>VC/h =</a:t>
                </a:r>
                <a14:m>
                  <m:oMath xmlns:m="http://schemas.openxmlformats.org/officeDocument/2006/math">
                    <m:f>
                      <m:fPr>
                        <m:ctrlPr>
                          <a:rPr lang="en-US" sz="2400" i="1" smtClean="0">
                            <a:latin typeface="Cambria Math" panose="02040503050406030204" pitchFamily="18" charset="0"/>
                          </a:rPr>
                        </m:ctrlPr>
                      </m:fPr>
                      <m:num>
                        <m:r>
                          <a:rPr lang="en-US" sz="2400" b="0" i="0" smtClean="0">
                            <a:latin typeface="Cambria Math" panose="02040503050406030204" pitchFamily="18" charset="0"/>
                          </a:rPr>
                          <m:t>12.500</m:t>
                        </m:r>
                      </m:num>
                      <m:den>
                        <m:r>
                          <a:rPr lang="en-US" sz="2400" b="0" i="0" smtClean="0">
                            <a:latin typeface="Cambria Math" panose="02040503050406030204" pitchFamily="18" charset="0"/>
                          </a:rPr>
                          <m:t>62.5</m:t>
                        </m:r>
                      </m:den>
                    </m:f>
                    <m:r>
                      <a:rPr lang="en-US" sz="2400" b="0" i="0" smtClean="0">
                        <a:latin typeface="Cambria Math" panose="02040503050406030204" pitchFamily="18" charset="0"/>
                      </a:rPr>
                      <m:t>=200 </m:t>
                    </m:r>
                    <m:r>
                      <m:rPr>
                        <m:sty m:val="p"/>
                      </m:rPr>
                      <a:rPr lang="en-US" sz="2400" b="0" i="0" smtClean="0">
                        <a:latin typeface="Cambria Math" panose="02040503050406030204" pitchFamily="18" charset="0"/>
                      </a:rPr>
                      <m:t>kmol</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h</m:t>
                    </m:r>
                  </m:oMath>
                </a14:m>
                <a:endParaRPr lang="en-US" sz="2400" dirty="0"/>
              </a:p>
              <a:p>
                <a:pPr algn="just">
                  <a:spcBef>
                    <a:spcPct val="20000"/>
                  </a:spcBef>
                  <a:defRPr/>
                </a:pPr>
                <a:r>
                  <a:rPr lang="el-GR" sz="2400" dirty="0"/>
                  <a:t>Ας θεωρήσουμε τη ροή του αιθυλενίου στο κουτί Α να είναι </a:t>
                </a:r>
                <a14:m>
                  <m:oMath xmlns:m="http://schemas.openxmlformats.org/officeDocument/2006/math">
                    <m:r>
                      <m:rPr>
                        <m:sty m:val="p"/>
                      </m:rPr>
                      <a:rPr lang="en-US" sz="2400" b="0" i="0" smtClean="0">
                        <a:latin typeface="Cambria Math" panose="02040503050406030204" pitchFamily="18" charset="0"/>
                      </a:rPr>
                      <m:t>X</m:t>
                    </m:r>
                  </m:oMath>
                </a14:m>
                <a:r>
                  <a:rPr lang="el-GR" sz="2400" dirty="0"/>
                  <a:t> και στο κουτί Β να είναι </a:t>
                </a:r>
                <a14:m>
                  <m:oMath xmlns:m="http://schemas.openxmlformats.org/officeDocument/2006/math">
                    <m:r>
                      <m:rPr>
                        <m:sty m:val="p"/>
                      </m:rPr>
                      <a:rPr lang="en-US" sz="2400">
                        <a:latin typeface="Cambria Math" panose="02040503050406030204" pitchFamily="18" charset="0"/>
                      </a:rPr>
                      <m:t>Y</m:t>
                    </m:r>
                  </m:oMath>
                </a14:m>
                <a:r>
                  <a:rPr lang="el-GR" sz="2400" dirty="0"/>
                  <a:t> και η ανακύκλωση του υδροχλωρίου να είναι </a:t>
                </a:r>
                <a14:m>
                  <m:oMath xmlns:m="http://schemas.openxmlformats.org/officeDocument/2006/math">
                    <m:r>
                      <m:rPr>
                        <m:sty m:val="p"/>
                      </m:rPr>
                      <a:rPr lang="en-US" sz="2400">
                        <a:latin typeface="Cambria Math" panose="02040503050406030204" pitchFamily="18" charset="0"/>
                        <a:ea typeface="Cambria Math" panose="02040503050406030204" pitchFamily="18" charset="0"/>
                      </a:rPr>
                      <m:t>Z</m:t>
                    </m:r>
                  </m:oMath>
                </a14:m>
                <a:r>
                  <a:rPr lang="el-GR" sz="2400" dirty="0"/>
                  <a:t>. Τότε τα συνολικά </a:t>
                </a:r>
                <a:r>
                  <a:rPr lang="en-US" sz="2400" dirty="0"/>
                  <a:t>mol </a:t>
                </a:r>
                <a:r>
                  <a:rPr lang="el-GR" sz="2400" dirty="0"/>
                  <a:t>του </a:t>
                </a:r>
                <a:r>
                  <a:rPr lang="en-US" sz="2400" dirty="0"/>
                  <a:t>DCE </a:t>
                </a:r>
                <a:r>
                  <a:rPr lang="el-GR" sz="2400" dirty="0"/>
                  <a:t>που παρήχθησαν είναι =</a:t>
                </a:r>
                <a:r>
                  <a:rPr lang="en-US" sz="2400" dirty="0"/>
                  <a:t> </a:t>
                </a:r>
                <a14:m>
                  <m:oMath xmlns:m="http://schemas.openxmlformats.org/officeDocument/2006/math">
                    <m:d>
                      <m:dPr>
                        <m:ctrlPr>
                          <a:rPr lang="en-US" sz="2400" i="1" smtClean="0">
                            <a:latin typeface="Cambria Math" panose="02040503050406030204" pitchFamily="18" charset="0"/>
                          </a:rPr>
                        </m:ctrlPr>
                      </m:dPr>
                      <m:e>
                        <m:r>
                          <a:rPr lang="en-US" sz="2400">
                            <a:latin typeface="Cambria Math" panose="02040503050406030204" pitchFamily="18" charset="0"/>
                          </a:rPr>
                          <m:t>0.98</m:t>
                        </m:r>
                        <m:r>
                          <m:rPr>
                            <m:sty m:val="p"/>
                          </m:rPr>
                          <a:rPr lang="en-US" sz="2400">
                            <a:latin typeface="Cambria Math" panose="02040503050406030204" pitchFamily="18" charset="0"/>
                          </a:rPr>
                          <m:t>X</m:t>
                        </m:r>
                        <m:r>
                          <a:rPr lang="en-US" sz="2400">
                            <a:latin typeface="Cambria Math" panose="02040503050406030204" pitchFamily="18" charset="0"/>
                          </a:rPr>
                          <m:t>+0.95</m:t>
                        </m:r>
                        <m:r>
                          <m:rPr>
                            <m:sty m:val="p"/>
                          </m:rPr>
                          <a:rPr lang="en-US" sz="2400" smtClean="0">
                            <a:latin typeface="Cambria Math" panose="02040503050406030204" pitchFamily="18" charset="0"/>
                          </a:rPr>
                          <m:t>Y</m:t>
                        </m:r>
                      </m:e>
                    </m:d>
                  </m:oMath>
                </a14:m>
                <a:r>
                  <a:rPr lang="el-GR" sz="2400" dirty="0"/>
                  <a:t> επιτρέποντας τις αποδόσεις και τα </a:t>
                </a:r>
                <a:r>
                  <a:rPr lang="en-US" sz="2400" dirty="0"/>
                  <a:t>mol</a:t>
                </a:r>
                <a:r>
                  <a:rPr lang="el-GR" sz="2400" dirty="0"/>
                  <a:t> του υδροχλωρίου που παράγονται στο κουτί </a:t>
                </a:r>
                <a:r>
                  <a:rPr lang="en-US" sz="2400" dirty="0"/>
                  <a:t>C.</a:t>
                </a:r>
                <a:endParaRPr lang="en-US" sz="2400" dirty="0">
                  <a:solidFill>
                    <a:schemeClr val="tx1"/>
                  </a:solidFill>
                </a:endParaRPr>
              </a:p>
              <a:p>
                <a:pPr algn="just">
                  <a:spcBef>
                    <a:spcPct val="20000"/>
                  </a:spcBef>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1547" r="-750"/>
                </a:stretch>
              </a:blipFill>
            </p:spPr>
            <p:txBody>
              <a:bodyPr/>
              <a:lstStyle/>
              <a:p>
                <a:r>
                  <a:rPr lang="en-US">
                    <a:noFill/>
                  </a:rPr>
                  <a:t> </a:t>
                </a:r>
              </a:p>
            </p:txBody>
          </p:sp>
        </mc:Fallback>
      </mc:AlternateContent>
    </p:spTree>
    <p:extLst>
      <p:ext uri="{BB962C8B-B14F-4D97-AF65-F5344CB8AC3E}">
        <p14:creationId xmlns:p14="http://schemas.microsoft.com/office/powerpoint/2010/main" val="206625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n-US" sz="4000" dirty="0"/>
              <a:t>Quality function deployment (QFD</a:t>
            </a:r>
            <a:r>
              <a:rPr lang="el-GR" sz="4000" dirty="0"/>
              <a:t>)</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Χρήση της προσέγγισης </a:t>
            </a:r>
            <a:r>
              <a:rPr lang="en-US" sz="2400" dirty="0"/>
              <a:t>QFD</a:t>
            </a:r>
            <a:r>
              <a:rPr lang="el-GR" sz="2400" dirty="0"/>
              <a:t> για τον καθορισμό των σημαντικών προδιαγραφών για την παραγωγή οδοντόκρεμας.</a:t>
            </a:r>
          </a:p>
          <a:p>
            <a:pPr marL="457200" indent="-457200" algn="just">
              <a:spcBef>
                <a:spcPct val="20000"/>
              </a:spcBef>
              <a:buFont typeface="Wingdings" panose="05000000000000000000" pitchFamily="2" charset="2"/>
              <a:buChar char="q"/>
              <a:defRPr/>
            </a:pPr>
            <a:r>
              <a:rPr lang="el-GR" sz="2400" dirty="0"/>
              <a:t>Μια ανάλυση της αγοράς (με περιορισμένους πελάτες) κατέληξε στις εξής ανάγκες των πελατών για το προϊόν μιας οδοντόκρεμας.</a:t>
            </a:r>
          </a:p>
          <a:p>
            <a:pPr marL="914400" lvl="1" indent="-457200" algn="just">
              <a:spcBef>
                <a:spcPct val="20000"/>
              </a:spcBef>
              <a:buFont typeface="Wingdings" panose="05000000000000000000" pitchFamily="2" charset="2"/>
              <a:buChar char="q"/>
              <a:defRPr/>
            </a:pPr>
            <a:r>
              <a:rPr lang="el-GR" sz="2400" dirty="0"/>
              <a:t>Καθαρίζει τα δόντια.</a:t>
            </a:r>
          </a:p>
          <a:p>
            <a:pPr marL="914400" lvl="1" indent="-457200" algn="just">
              <a:spcBef>
                <a:spcPct val="20000"/>
              </a:spcBef>
              <a:buFont typeface="Wingdings" panose="05000000000000000000" pitchFamily="2" charset="2"/>
              <a:buChar char="q"/>
              <a:defRPr/>
            </a:pPr>
            <a:r>
              <a:rPr lang="el-GR" sz="2400" dirty="0"/>
              <a:t>Αφαιρεί την πλάκα.</a:t>
            </a:r>
          </a:p>
          <a:p>
            <a:pPr marL="914400" lvl="1" indent="-457200" algn="just">
              <a:spcBef>
                <a:spcPct val="20000"/>
              </a:spcBef>
              <a:buFont typeface="Wingdings" panose="05000000000000000000" pitchFamily="2" charset="2"/>
              <a:buChar char="q"/>
              <a:defRPr/>
            </a:pPr>
            <a:r>
              <a:rPr lang="el-GR" sz="2400" dirty="0"/>
              <a:t>Λευκαίνει τα δόντια.</a:t>
            </a:r>
          </a:p>
          <a:p>
            <a:pPr marL="914400" lvl="1" indent="-457200" algn="just">
              <a:spcBef>
                <a:spcPct val="20000"/>
              </a:spcBef>
              <a:buFont typeface="Wingdings" panose="05000000000000000000" pitchFamily="2" charset="2"/>
              <a:buChar char="q"/>
              <a:defRPr/>
            </a:pPr>
            <a:r>
              <a:rPr lang="el-GR" sz="2400" dirty="0"/>
              <a:t>Αίσθηση φρεσκάδας.</a:t>
            </a:r>
          </a:p>
          <a:p>
            <a:pPr marL="914400" lvl="1" indent="-457200" algn="just">
              <a:spcBef>
                <a:spcPct val="20000"/>
              </a:spcBef>
              <a:buFont typeface="Wingdings" panose="05000000000000000000" pitchFamily="2" charset="2"/>
              <a:buChar char="q"/>
              <a:defRPr/>
            </a:pPr>
            <a:r>
              <a:rPr lang="el-GR" sz="2400" dirty="0"/>
              <a:t>Φρεσκάδα αναπνοής.</a:t>
            </a:r>
          </a:p>
          <a:p>
            <a:pPr marL="914400" lvl="1" indent="-457200" algn="just">
              <a:spcBef>
                <a:spcPct val="20000"/>
              </a:spcBef>
              <a:buFont typeface="Wingdings" panose="05000000000000000000" pitchFamily="2" charset="2"/>
              <a:buChar char="q"/>
              <a:defRPr/>
            </a:pPr>
            <a:r>
              <a:rPr lang="el-GR" sz="2400" dirty="0"/>
              <a:t>Ενδυνάμωση των δοντιών.</a:t>
            </a:r>
          </a:p>
          <a:p>
            <a:pPr marL="914400" lvl="1" indent="-457200" algn="just">
              <a:spcBef>
                <a:spcPct val="20000"/>
              </a:spcBef>
              <a:buFont typeface="Wingdings" panose="05000000000000000000" pitchFamily="2" charset="2"/>
              <a:buChar char="q"/>
              <a:defRPr/>
            </a:pPr>
            <a:r>
              <a:rPr lang="el-GR" sz="2400" dirty="0"/>
              <a:t>Αποτροπή της ουλίτιδας.</a:t>
            </a:r>
          </a:p>
          <a:p>
            <a:pPr marL="914400" lvl="1" indent="-457200" algn="just">
              <a:spcBef>
                <a:spcPct val="20000"/>
              </a:spcBef>
              <a:buFont typeface="Wingdings" panose="05000000000000000000" pitchFamily="2" charset="2"/>
              <a:buChar char="q"/>
              <a:defRPr/>
            </a:pPr>
            <a:endParaRPr lang="el-GR" sz="2400" dirty="0"/>
          </a:p>
        </p:txBody>
      </p:sp>
      <p:sp>
        <p:nvSpPr>
          <p:cNvPr id="3" name="TextBox 2">
            <a:extLst>
              <a:ext uri="{FF2B5EF4-FFF2-40B4-BE49-F238E27FC236}">
                <a16:creationId xmlns:a16="http://schemas.microsoft.com/office/drawing/2014/main" id="{1C83E66E-67D6-4821-B1F2-86CF4BD40818}"/>
              </a:ext>
            </a:extLst>
          </p:cNvPr>
          <p:cNvSpPr txBox="1"/>
          <p:nvPr/>
        </p:nvSpPr>
        <p:spPr>
          <a:xfrm>
            <a:off x="6324600" y="2133600"/>
            <a:ext cx="5323317" cy="4007251"/>
          </a:xfrm>
          <a:prstGeom prst="rect">
            <a:avLst/>
          </a:prstGeom>
          <a:noFill/>
        </p:spPr>
        <p:txBody>
          <a:bodyPr wrap="none" rtlCol="0">
            <a:spAutoFit/>
          </a:bodyPr>
          <a:lstStyle/>
          <a:p>
            <a:pPr algn="just">
              <a:spcBef>
                <a:spcPct val="20000"/>
              </a:spcBef>
              <a:defRPr/>
            </a:pPr>
            <a:r>
              <a:rPr lang="el-GR" sz="2400" dirty="0"/>
              <a:t>Κάποιες επιπρόσθετες προδιαγραφές:</a:t>
            </a:r>
          </a:p>
          <a:p>
            <a:pPr marL="914400" lvl="1" indent="-457200" algn="just">
              <a:spcBef>
                <a:spcPct val="20000"/>
              </a:spcBef>
              <a:buFont typeface="Wingdings" panose="05000000000000000000" pitchFamily="2" charset="2"/>
              <a:buChar char="q"/>
              <a:defRPr/>
            </a:pPr>
            <a:r>
              <a:rPr lang="el-GR" sz="2400" dirty="0"/>
              <a:t>Λειαντικές ουσίες.</a:t>
            </a:r>
          </a:p>
          <a:p>
            <a:pPr marL="914400" lvl="1" indent="-457200" algn="just">
              <a:spcBef>
                <a:spcPct val="20000"/>
              </a:spcBef>
              <a:buFont typeface="Wingdings" panose="05000000000000000000" pitchFamily="2" charset="2"/>
              <a:buChar char="q"/>
              <a:defRPr/>
            </a:pPr>
            <a:r>
              <a:rPr lang="el-GR" sz="2400" dirty="0"/>
              <a:t>Φθοριούχες ουσίες.</a:t>
            </a:r>
          </a:p>
          <a:p>
            <a:pPr marL="914400" lvl="1" indent="-457200" algn="just">
              <a:spcBef>
                <a:spcPct val="20000"/>
              </a:spcBef>
              <a:buFont typeface="Wingdings" panose="05000000000000000000" pitchFamily="2" charset="2"/>
              <a:buChar char="q"/>
              <a:defRPr/>
            </a:pPr>
            <a:r>
              <a:rPr lang="el-GR" sz="2400" dirty="0"/>
              <a:t>Γλυκαντικές ουσίες χωρίς ζάχαρη.</a:t>
            </a:r>
          </a:p>
          <a:p>
            <a:pPr marL="914400" lvl="1" indent="-457200" algn="just">
              <a:spcBef>
                <a:spcPct val="20000"/>
              </a:spcBef>
              <a:buFont typeface="Wingdings" panose="05000000000000000000" pitchFamily="2" charset="2"/>
              <a:buChar char="q"/>
              <a:defRPr/>
            </a:pPr>
            <a:r>
              <a:rPr lang="el-GR" sz="2400" dirty="0"/>
              <a:t>Γεύση.</a:t>
            </a:r>
            <a:endParaRPr lang="en-US" sz="2400" dirty="0"/>
          </a:p>
          <a:p>
            <a:pPr marL="914400" lvl="1" indent="-457200" algn="just">
              <a:spcBef>
                <a:spcPct val="20000"/>
              </a:spcBef>
              <a:buFont typeface="Wingdings" panose="05000000000000000000" pitchFamily="2" charset="2"/>
              <a:buChar char="q"/>
              <a:defRPr/>
            </a:pPr>
            <a:r>
              <a:rPr lang="el-GR" sz="2400" dirty="0"/>
              <a:t>Πυκνωτικό στερεού.</a:t>
            </a:r>
          </a:p>
          <a:p>
            <a:pPr marL="914400" lvl="1" indent="-457200" algn="just">
              <a:spcBef>
                <a:spcPct val="20000"/>
              </a:spcBef>
              <a:buFont typeface="Wingdings" panose="05000000000000000000" pitchFamily="2" charset="2"/>
              <a:buChar char="q"/>
              <a:defRPr/>
            </a:pPr>
            <a:r>
              <a:rPr lang="el-GR" sz="2400" dirty="0" err="1"/>
              <a:t>Τροποποιητής</a:t>
            </a:r>
            <a:r>
              <a:rPr lang="el-GR" sz="2400" dirty="0"/>
              <a:t> ιξώδους.</a:t>
            </a:r>
          </a:p>
          <a:p>
            <a:pPr marL="914400" lvl="1" indent="-457200" algn="just">
              <a:spcBef>
                <a:spcPct val="20000"/>
              </a:spcBef>
              <a:buFont typeface="Wingdings" panose="05000000000000000000" pitchFamily="2" charset="2"/>
              <a:buChar char="q"/>
              <a:defRPr/>
            </a:pPr>
            <a:r>
              <a:rPr lang="el-GR" sz="2400" dirty="0"/>
              <a:t>Αντισηπτική δράση.</a:t>
            </a:r>
          </a:p>
          <a:p>
            <a:pPr marL="914400" lvl="1" indent="-457200" algn="just">
              <a:spcBef>
                <a:spcPct val="20000"/>
              </a:spcBef>
              <a:buFont typeface="Wingdings" panose="05000000000000000000" pitchFamily="2" charset="2"/>
              <a:buChar char="q"/>
              <a:defRPr/>
            </a:pPr>
            <a:r>
              <a:rPr lang="el-GR" sz="2400" dirty="0"/>
              <a:t>Χλωριούχες ουσίες.</a:t>
            </a:r>
          </a:p>
        </p:txBody>
      </p:sp>
    </p:spTree>
    <p:extLst>
      <p:ext uri="{BB962C8B-B14F-4D97-AF65-F5344CB8AC3E}">
        <p14:creationId xmlns:p14="http://schemas.microsoft.com/office/powerpoint/2010/main" val="3693027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5</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Autofit/>
              </a:bodyPr>
              <a:lstStyle/>
              <a:p>
                <a:pPr algn="ctr">
                  <a:spcBef>
                    <a:spcPct val="20000"/>
                  </a:spcBef>
                  <a:defRPr/>
                </a:pPr>
                <a:r>
                  <a:rPr lang="en-US" sz="2400" b="0" dirty="0"/>
                  <a:t>                 </a:t>
                </a:r>
                <a14:m>
                  <m:oMath xmlns:m="http://schemas.openxmlformats.org/officeDocument/2006/math">
                    <m:d>
                      <m:dPr>
                        <m:ctrlPr>
                          <a:rPr lang="en-US" sz="2400" b="0" i="1" smtClean="0">
                            <a:latin typeface="Cambria Math" panose="02040503050406030204" pitchFamily="18" charset="0"/>
                          </a:rPr>
                        </m:ctrlPr>
                      </m:dPr>
                      <m:e>
                        <m:r>
                          <a:rPr lang="en-US" sz="2400" b="0" i="0" smtClean="0">
                            <a:latin typeface="Cambria Math" panose="02040503050406030204" pitchFamily="18" charset="0"/>
                          </a:rPr>
                          <m:t>0.98</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+0.95</m:t>
                        </m:r>
                        <m:r>
                          <m:rPr>
                            <m:sty m:val="p"/>
                          </m:rPr>
                          <a:rPr lang="en-US" sz="2400" b="0" i="0" smtClean="0">
                            <a:latin typeface="Cambria Math" panose="02040503050406030204" pitchFamily="18" charset="0"/>
                          </a:rPr>
                          <m:t>Y</m:t>
                        </m:r>
                      </m:e>
                    </m:d>
                    <m:r>
                      <a:rPr lang="en-US" sz="2400" b="0" i="0" smtClean="0">
                        <a:latin typeface="Cambria Math" panose="02040503050406030204" pitchFamily="18" charset="0"/>
                        <a:ea typeface="Cambria Math" panose="02040503050406030204" pitchFamily="18" charset="0"/>
                      </a:rPr>
                      <m:t>×0.995=</m:t>
                    </m:r>
                    <m:r>
                      <m:rPr>
                        <m:sty m:val="p"/>
                      </m:rPr>
                      <a:rPr lang="en-US" sz="2400" b="0" i="0" smtClean="0">
                        <a:latin typeface="Cambria Math" panose="02040503050406030204" pitchFamily="18" charset="0"/>
                        <a:ea typeface="Cambria Math" panose="02040503050406030204" pitchFamily="18" charset="0"/>
                      </a:rPr>
                      <m:t>Z</m:t>
                    </m:r>
                  </m:oMath>
                </a14:m>
                <a:r>
                  <a:rPr lang="en-US" sz="2400" dirty="0"/>
                  <a:t>                 (a)</a:t>
                </a:r>
              </a:p>
              <a:p>
                <a:pPr algn="just">
                  <a:spcBef>
                    <a:spcPct val="20000"/>
                  </a:spcBef>
                  <a:defRPr/>
                </a:pPr>
                <a:r>
                  <a:rPr lang="el-GR" sz="2400" dirty="0"/>
                  <a:t>Θεωρείστε τις ροές προς και από το κουτί Β. Η απόδοση του </a:t>
                </a:r>
                <a:r>
                  <a:rPr lang="en-US" sz="2400" dirty="0"/>
                  <a:t>DCE</a:t>
                </a:r>
                <a:r>
                  <a:rPr lang="el-GR" sz="2400" dirty="0"/>
                  <a:t> με βάση το υδροχλώριο είναι 90%, οπότε τα </a:t>
                </a:r>
                <a:r>
                  <a:rPr lang="en-US" sz="2400" dirty="0"/>
                  <a:t>mol</a:t>
                </a:r>
                <a:r>
                  <a:rPr lang="el-GR" sz="2400" dirty="0"/>
                  <a:t> </a:t>
                </a:r>
                <a:r>
                  <a:rPr lang="en-US" sz="2400" dirty="0"/>
                  <a:t>DCE</a:t>
                </a:r>
                <a:r>
                  <a:rPr lang="el-GR" sz="2400" dirty="0"/>
                  <a:t> που παράγονται είναι:</a:t>
                </a:r>
              </a:p>
              <a:p>
                <a:pPr algn="ctr">
                  <a:spcBef>
                    <a:spcPct val="20000"/>
                  </a:spcBef>
                  <a:defRPr/>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rPr>
                        <m:t>0</m:t>
                      </m:r>
                      <m:r>
                        <a:rPr lang="en-US" sz="2400" b="0" i="1" smtClean="0">
                          <a:latin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×0.90</m:t>
                      </m:r>
                      <m:r>
                        <a:rPr lang="en-US" sz="2400" b="0" i="1" smtClean="0">
                          <a:latin typeface="Cambria Math" panose="02040503050406030204" pitchFamily="18" charset="0"/>
                          <a:ea typeface="Cambria Math" panose="02040503050406030204" pitchFamily="18" charset="0"/>
                        </a:rPr>
                        <m:t>𝑍</m:t>
                      </m:r>
                    </m:oMath>
                  </m:oMathPara>
                </a14:m>
                <a:endParaRPr lang="en-US" sz="2400" dirty="0"/>
              </a:p>
              <a:p>
                <a:pPr algn="just">
                  <a:spcBef>
                    <a:spcPct val="20000"/>
                  </a:spcBef>
                  <a:defRPr/>
                </a:pPr>
                <a:r>
                  <a:rPr lang="el-GR" sz="2400" dirty="0"/>
                  <a:t>Ο </a:t>
                </a:r>
                <a:r>
                  <a:rPr lang="el-GR" sz="2400" dirty="0" err="1"/>
                  <a:t>στοιχειομετρικός</a:t>
                </a:r>
                <a:r>
                  <a:rPr lang="el-GR" sz="2400" dirty="0"/>
                  <a:t> παράγοντας είναι 0.5 (2 </a:t>
                </a:r>
                <a:r>
                  <a:rPr lang="en-US" sz="2400" dirty="0"/>
                  <a:t>mol</a:t>
                </a:r>
                <a:r>
                  <a:rPr lang="el-GR" sz="2400" dirty="0"/>
                  <a:t> υδροχλωρίου / </a:t>
                </a:r>
                <a:r>
                  <a:rPr lang="en-US" sz="2400" dirty="0"/>
                  <a:t>mol DCE).</a:t>
                </a:r>
              </a:p>
              <a:p>
                <a:pPr algn="just">
                  <a:spcBef>
                    <a:spcPct val="20000"/>
                  </a:spcBef>
                  <a:defRPr/>
                </a:pPr>
                <a:endParaRPr lang="en-US" sz="2400" dirty="0"/>
              </a:p>
              <a:p>
                <a:pPr algn="just">
                  <a:spcBef>
                    <a:spcPct val="20000"/>
                  </a:spcBef>
                  <a:defRPr/>
                </a:pPr>
                <a:r>
                  <a:rPr lang="el-GR" sz="2400" dirty="0"/>
                  <a:t>Η απόδοση του </a:t>
                </a:r>
                <a:r>
                  <a:rPr lang="en-US" sz="2400" dirty="0"/>
                  <a:t>DCE</a:t>
                </a:r>
                <a:r>
                  <a:rPr lang="el-GR" sz="2400" dirty="0"/>
                  <a:t> με βάση το αιθυλένιο είναι 95% οπότε:</a:t>
                </a:r>
              </a:p>
              <a:p>
                <a:pPr algn="ctr">
                  <a:spcBef>
                    <a:spcPct val="20000"/>
                  </a:spcBef>
                  <a:defRPr/>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rPr>
                        <m:t>0</m:t>
                      </m:r>
                      <m:r>
                        <a:rPr lang="en-US" sz="2400" b="0" i="1" smtClean="0">
                          <a:latin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×0.90</m:t>
                      </m:r>
                      <m:r>
                        <a:rPr lang="en-US" sz="2400" b="0" i="1" smtClean="0">
                          <a:latin typeface="Cambria Math" panose="02040503050406030204" pitchFamily="18" charset="0"/>
                          <a:ea typeface="Cambria Math" panose="02040503050406030204" pitchFamily="18" charset="0"/>
                        </a:rPr>
                        <m:t>𝑍</m:t>
                      </m:r>
                      <m:r>
                        <a:rPr lang="el-GR" sz="2400" b="0" i="1" smtClean="0">
                          <a:latin typeface="Cambria Math" panose="02040503050406030204" pitchFamily="18" charset="0"/>
                          <a:ea typeface="Cambria Math" panose="02040503050406030204" pitchFamily="18" charset="0"/>
                        </a:rPr>
                        <m:t>=0.95</m:t>
                      </m:r>
                      <m:r>
                        <m:rPr>
                          <m:sty m:val="p"/>
                        </m:rPr>
                        <a:rPr lang="en-US" sz="2400" b="0" i="0" smtClean="0">
                          <a:latin typeface="Cambria Math" panose="02040503050406030204" pitchFamily="18" charset="0"/>
                          <a:ea typeface="Cambria Math" panose="02040503050406030204" pitchFamily="18" charset="0"/>
                        </a:rPr>
                        <m:t>Y</m:t>
                      </m:r>
                    </m:oMath>
                  </m:oMathPara>
                </a14:m>
                <a:endParaRPr lang="en-US" sz="2400" b="0" i="0" dirty="0">
                  <a:latin typeface="Cambria Math" panose="02040503050406030204" pitchFamily="18" charset="0"/>
                  <a:ea typeface="Cambria Math" panose="02040503050406030204" pitchFamily="18" charset="0"/>
                </a:endParaRPr>
              </a:p>
              <a:p>
                <a:pPr algn="ctr">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𝑍</m:t>
                      </m:r>
                      <m:r>
                        <a:rPr lang="en-US" sz="2400" b="0" i="1" smtClean="0">
                          <a:latin typeface="Cambria Math" panose="02040503050406030204" pitchFamily="18" charset="0"/>
                          <a:ea typeface="Cambria Math" panose="02040503050406030204" pitchFamily="18" charset="0"/>
                        </a:rPr>
                        <m:t>=0.95×2</m:t>
                      </m:r>
                      <m:r>
                        <a:rPr lang="en-US" sz="2400" b="0" i="1" smtClean="0">
                          <a:latin typeface="Cambria Math" panose="02040503050406030204" pitchFamily="18" charset="0"/>
                          <a:ea typeface="Cambria Math" panose="02040503050406030204" pitchFamily="18" charset="0"/>
                        </a:rPr>
                        <m:t>𝑌</m:t>
                      </m:r>
                      <m:r>
                        <a:rPr lang="en-US" sz="2400" b="0" i="1" smtClean="0">
                          <a:latin typeface="Cambria Math" panose="02040503050406030204" pitchFamily="18" charset="0"/>
                          <a:ea typeface="Cambria Math" panose="02040503050406030204" pitchFamily="18" charset="0"/>
                        </a:rPr>
                        <m:t>/0.9</m:t>
                      </m:r>
                    </m:oMath>
                  </m:oMathPara>
                </a14:m>
                <a:endParaRPr lang="en-US" sz="2400" b="0" i="0" dirty="0">
                  <a:latin typeface="Cambria Math" panose="02040503050406030204" pitchFamily="18" charset="0"/>
                  <a:ea typeface="Cambria Math" panose="02040503050406030204" pitchFamily="18" charset="0"/>
                </a:endParaRPr>
              </a:p>
              <a:p>
                <a:pPr algn="ctr">
                  <a:spcBef>
                    <a:spcPct val="20000"/>
                  </a:spcBef>
                  <a:defRPr/>
                </a:pPr>
                <a:endParaRPr lang="el-GR" sz="2400" b="0" i="0" dirty="0">
                  <a:latin typeface="Cambria Math" panose="02040503050406030204" pitchFamily="18" charset="0"/>
                  <a:ea typeface="Cambria Math" panose="02040503050406030204" pitchFamily="18" charset="0"/>
                </a:endParaRPr>
              </a:p>
              <a:p>
                <a:pPr algn="just">
                  <a:spcBef>
                    <a:spcPct val="20000"/>
                  </a:spcBef>
                  <a:defRPr/>
                </a:pPr>
                <a:r>
                  <a:rPr lang="el-GR" sz="2400" dirty="0">
                    <a:ea typeface="Cambria Math" panose="02040503050406030204" pitchFamily="18" charset="0"/>
                  </a:rPr>
                  <a:t>Αντικαθιστώντας το </a:t>
                </a:r>
                <a14:m>
                  <m:oMath xmlns:m="http://schemas.openxmlformats.org/officeDocument/2006/math">
                    <m:r>
                      <a:rPr lang="en-US" sz="2400" b="0" i="1" smtClean="0">
                        <a:latin typeface="Cambria Math" panose="02040503050406030204" pitchFamily="18" charset="0"/>
                        <a:ea typeface="Cambria Math" panose="02040503050406030204" pitchFamily="18" charset="0"/>
                      </a:rPr>
                      <m:t>𝑍</m:t>
                    </m:r>
                  </m:oMath>
                </a14:m>
                <a:r>
                  <a:rPr lang="el-GR" sz="2400" b="0" i="0" dirty="0">
                    <a:ea typeface="Cambria Math" panose="02040503050406030204" pitchFamily="18" charset="0"/>
                  </a:rPr>
                  <a:t> </a:t>
                </a:r>
                <a:r>
                  <a:rPr lang="el-GR" sz="2400" dirty="0">
                    <a:ea typeface="Cambria Math" panose="02040503050406030204" pitchFamily="18" charset="0"/>
                  </a:rPr>
                  <a:t>στην εξίσωση (</a:t>
                </a:r>
                <a:r>
                  <a:rPr lang="en-US" sz="2400" dirty="0">
                    <a:ea typeface="Cambria Math" panose="02040503050406030204" pitchFamily="18" charset="0"/>
                  </a:rPr>
                  <a:t>a) </a:t>
                </a:r>
                <a:r>
                  <a:rPr lang="el-GR" sz="2400" b="0" i="0" dirty="0">
                    <a:ea typeface="Cambria Math" panose="02040503050406030204" pitchFamily="18" charset="0"/>
                  </a:rPr>
                  <a:t>παίρνουμε:</a:t>
                </a:r>
              </a:p>
              <a:p>
                <a:pPr algn="ctr">
                  <a:spcBef>
                    <a:spcPct val="20000"/>
                  </a:spcBef>
                  <a:defRPr/>
                </a:pPr>
                <a:r>
                  <a:rPr lang="en-US" sz="2400" dirty="0">
                    <a:ea typeface="Cambria Math" panose="02040503050406030204" pitchFamily="18" charset="0"/>
                  </a:rPr>
                  <a:t>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Y</m:t>
                    </m:r>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0.98</m:t>
                        </m:r>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+0.95</m:t>
                        </m:r>
                        <m:r>
                          <a:rPr lang="en-US" sz="2400" i="1">
                            <a:latin typeface="Cambria Math" panose="02040503050406030204" pitchFamily="18" charset="0"/>
                            <a:ea typeface="Cambria Math" panose="02040503050406030204" pitchFamily="18" charset="0"/>
                          </a:rPr>
                          <m:t>𝑌</m:t>
                        </m:r>
                      </m:e>
                    </m:d>
                    <m:r>
                      <a:rPr lang="en-US" sz="2400" i="1">
                        <a:latin typeface="Cambria Math" panose="02040503050406030204" pitchFamily="18" charset="0"/>
                        <a:ea typeface="Cambria Math" panose="02040503050406030204" pitchFamily="18" charset="0"/>
                      </a:rPr>
                      <m:t>×0.995×</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0.9</m:t>
                        </m:r>
                      </m:num>
                      <m:den>
                        <m:r>
                          <a:rPr lang="en-US" sz="2400" i="1">
                            <a:latin typeface="Cambria Math" panose="02040503050406030204" pitchFamily="18" charset="0"/>
                            <a:ea typeface="Cambria Math" panose="02040503050406030204" pitchFamily="18" charset="0"/>
                          </a:rPr>
                          <m:t>2×0.95</m:t>
                        </m:r>
                      </m:den>
                    </m:f>
                  </m:oMath>
                </a14:m>
                <a:r>
                  <a:rPr lang="en-US" sz="2400" i="1" dirty="0">
                    <a:latin typeface="Cambria Math" panose="02040503050406030204" pitchFamily="18" charset="0"/>
                    <a:ea typeface="Cambria Math" panose="02040503050406030204" pitchFamily="18" charset="0"/>
                  </a:rPr>
                  <a:t>             </a:t>
                </a:r>
                <a:r>
                  <a:rPr lang="en-US" sz="2400" b="0" i="0" dirty="0">
                    <a:latin typeface="Cambria Math" panose="02040503050406030204" pitchFamily="18" charset="0"/>
                    <a:ea typeface="Cambria Math" panose="02040503050406030204" pitchFamily="18" charset="0"/>
                  </a:rPr>
                  <a:t>(b)</a:t>
                </a:r>
              </a:p>
              <a:p>
                <a:pPr algn="ctr">
                  <a:spcBef>
                    <a:spcPct val="20000"/>
                  </a:spcBef>
                  <a:defRPr/>
                </a:pPr>
                <a:r>
                  <a:rPr lang="en-US" sz="2400" b="0" i="0" dirty="0">
                    <a:latin typeface="Cambria Math" panose="02040503050406030204" pitchFamily="18" charset="0"/>
                    <a:ea typeface="Cambria Math" panose="02040503050406030204" pitchFamily="18" charset="0"/>
                  </a:rPr>
                  <a:t>Y=0.837X</a:t>
                </a:r>
              </a:p>
              <a:p>
                <a:pPr algn="ctr">
                  <a:spcBef>
                    <a:spcPct val="20000"/>
                  </a:spcBef>
                  <a:defRPr/>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ea typeface="Cambria Math" panose="02040503050406030204" pitchFamily="18" charset="0"/>
                        </a:rPr>
                        <m:t> </m:t>
                      </m:r>
                    </m:oMath>
                  </m:oMathPara>
                </a14:m>
                <a:endParaRPr lang="en-US" sz="2400" dirty="0"/>
              </a:p>
              <a:p>
                <a:pPr algn="ctr">
                  <a:spcBef>
                    <a:spcPct val="20000"/>
                  </a:spcBef>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884" r="-750" b="-6298"/>
                </a:stretch>
              </a:blipFill>
            </p:spPr>
            <p:txBody>
              <a:bodyPr/>
              <a:lstStyle/>
              <a:p>
                <a:r>
                  <a:rPr lang="en-US">
                    <a:noFill/>
                  </a:rPr>
                  <a:t> </a:t>
                </a:r>
              </a:p>
            </p:txBody>
          </p:sp>
        </mc:Fallback>
      </mc:AlternateContent>
    </p:spTree>
    <p:extLst>
      <p:ext uri="{BB962C8B-B14F-4D97-AF65-F5344CB8AC3E}">
        <p14:creationId xmlns:p14="http://schemas.microsoft.com/office/powerpoint/2010/main" val="1472943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5</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lnSpcReduction="10000"/>
              </a:bodyPr>
              <a:lstStyle/>
              <a:p>
                <a:pPr algn="just">
                  <a:spcBef>
                    <a:spcPct val="20000"/>
                  </a:spcBef>
                  <a:defRPr/>
                </a:pPr>
                <a:r>
                  <a:rPr lang="el-GR" sz="2400" dirty="0">
                    <a:ea typeface="Cambria Math" panose="02040503050406030204" pitchFamily="18" charset="0"/>
                  </a:rPr>
                  <a:t>Στο κουτί Γ το συνολικό </a:t>
                </a:r>
                <a:r>
                  <a:rPr lang="en-US" sz="2400" dirty="0">
                    <a:ea typeface="Cambria Math" panose="02040503050406030204" pitchFamily="18" charset="0"/>
                  </a:rPr>
                  <a:t>VC </a:t>
                </a:r>
                <a:r>
                  <a:rPr lang="el-GR" sz="2400" dirty="0">
                    <a:ea typeface="Cambria Math" panose="02040503050406030204" pitchFamily="18" charset="0"/>
                  </a:rPr>
                  <a:t>που παρήχθη είναι =0.99</a:t>
                </a:r>
                <a:r>
                  <a:rPr lang="en-US" sz="2400" b="0" dirty="0">
                    <a:ea typeface="Cambria Math" panose="02040503050406030204" pitchFamily="18" charset="0"/>
                  </a:rPr>
                  <a:t> </a:t>
                </a:r>
                <a14:m>
                  <m:oMath xmlns:m="http://schemas.openxmlformats.org/officeDocument/2006/math">
                    <m:r>
                      <a:rPr lang="en-US" sz="2400" b="0" i="0" smtClean="0">
                        <a:latin typeface="Cambria Math" panose="02040503050406030204" pitchFamily="18" charset="0"/>
                        <a:ea typeface="Cambria Math" panose="02040503050406030204" pitchFamily="18" charset="0"/>
                      </a:rPr>
                      <m:t>×</m:t>
                    </m:r>
                  </m:oMath>
                </a14:m>
                <a:r>
                  <a:rPr lang="el-GR" sz="2400" b="0" dirty="0">
                    <a:ea typeface="Cambria Math" panose="02040503050406030204" pitchFamily="18" charset="0"/>
                  </a:rPr>
                  <a:t>συνολικό </a:t>
                </a:r>
                <a:r>
                  <a:rPr lang="en-US" sz="2400" b="0" dirty="0">
                    <a:ea typeface="Cambria Math" panose="02040503050406030204" pitchFamily="18" charset="0"/>
                  </a:rPr>
                  <a:t>DCE </a:t>
                </a:r>
                <a:r>
                  <a:rPr lang="el-GR" sz="2400" b="0" dirty="0">
                    <a:ea typeface="Cambria Math" panose="02040503050406030204" pitchFamily="18" charset="0"/>
                  </a:rPr>
                  <a:t>οπότε:</a:t>
                </a:r>
              </a:p>
              <a:p>
                <a:pPr algn="ctr">
                  <a:spcBef>
                    <a:spcPct val="20000"/>
                  </a:spcBef>
                  <a:defRPr/>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ea typeface="Cambria Math" panose="02040503050406030204" pitchFamily="18" charset="0"/>
                        </a:rPr>
                        <m:t>0.99</m:t>
                      </m:r>
                      <m:d>
                        <m:dPr>
                          <m:ctrlPr>
                            <a:rPr lang="en-US" sz="2400" b="0" i="1" smtClean="0">
                              <a:latin typeface="Cambria Math" panose="02040503050406030204" pitchFamily="18" charset="0"/>
                              <a:ea typeface="Cambria Math" panose="02040503050406030204" pitchFamily="18" charset="0"/>
                            </a:rPr>
                          </m:ctrlPr>
                        </m:dPr>
                        <m:e>
                          <m:r>
                            <a:rPr lang="en-US" sz="2400" b="0" i="0" smtClean="0">
                              <a:latin typeface="Cambria Math" panose="02040503050406030204" pitchFamily="18" charset="0"/>
                              <a:ea typeface="Cambria Math" panose="02040503050406030204" pitchFamily="18" charset="0"/>
                            </a:rPr>
                            <m:t>0.98</m:t>
                          </m:r>
                          <m:r>
                            <m:rPr>
                              <m:sty m:val="p"/>
                            </m:rPr>
                            <a:rPr lang="en-US" sz="2400" b="0" i="0" smtClean="0">
                              <a:latin typeface="Cambria Math" panose="02040503050406030204" pitchFamily="18" charset="0"/>
                              <a:ea typeface="Cambria Math" panose="02040503050406030204" pitchFamily="18" charset="0"/>
                            </a:rPr>
                            <m:t>X</m:t>
                          </m:r>
                          <m:r>
                            <a:rPr lang="en-US" sz="2400" b="0" i="0" smtClean="0">
                              <a:latin typeface="Cambria Math" panose="02040503050406030204" pitchFamily="18" charset="0"/>
                              <a:ea typeface="Cambria Math" panose="02040503050406030204" pitchFamily="18" charset="0"/>
                            </a:rPr>
                            <m:t>+0.95</m:t>
                          </m:r>
                          <m:r>
                            <m:rPr>
                              <m:sty m:val="p"/>
                            </m:rPr>
                            <a:rPr lang="en-US" sz="2400" b="0" i="0" smtClean="0">
                              <a:latin typeface="Cambria Math" panose="02040503050406030204" pitchFamily="18" charset="0"/>
                              <a:ea typeface="Cambria Math" panose="02040503050406030204" pitchFamily="18" charset="0"/>
                            </a:rPr>
                            <m:t>Y</m:t>
                          </m:r>
                        </m:e>
                      </m:d>
                      <m:r>
                        <a:rPr lang="en-US" sz="2400" b="0" i="0" smtClean="0">
                          <a:latin typeface="Cambria Math" panose="02040503050406030204" pitchFamily="18" charset="0"/>
                          <a:ea typeface="Cambria Math" panose="02040503050406030204" pitchFamily="18" charset="0"/>
                        </a:rPr>
                        <m:t>=200</m:t>
                      </m:r>
                      <m:r>
                        <m:rPr>
                          <m:sty m:val="p"/>
                        </m:rPr>
                        <a:rPr lang="en-US" sz="2400" b="0" i="0" smtClean="0">
                          <a:latin typeface="Cambria Math" panose="02040503050406030204" pitchFamily="18" charset="0"/>
                          <a:ea typeface="Cambria Math" panose="02040503050406030204" pitchFamily="18" charset="0"/>
                        </a:rPr>
                        <m:t>kmol</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h</m:t>
                      </m:r>
                    </m:oMath>
                  </m:oMathPara>
                </a14:m>
                <a:endParaRPr lang="en-US" sz="2400" b="0" dirty="0">
                  <a:ea typeface="Cambria Math" panose="02040503050406030204" pitchFamily="18" charset="0"/>
                </a:endParaRPr>
              </a:p>
              <a:p>
                <a:pPr algn="just">
                  <a:spcBef>
                    <a:spcPct val="20000"/>
                  </a:spcBef>
                  <a:defRPr/>
                </a:pPr>
                <a:r>
                  <a:rPr lang="el-GR" sz="2400" dirty="0">
                    <a:ea typeface="Cambria Math" panose="02040503050406030204" pitchFamily="18" charset="0"/>
                  </a:rPr>
                  <a:t>Αντικαθιστώντας το </a:t>
                </a:r>
                <a14:m>
                  <m:oMath xmlns:m="http://schemas.openxmlformats.org/officeDocument/2006/math">
                    <m:r>
                      <m:rPr>
                        <m:sty m:val="p"/>
                      </m:rPr>
                      <a:rPr lang="en-US" sz="2400" i="0" smtClean="0">
                        <a:latin typeface="Cambria Math" panose="02040503050406030204" pitchFamily="18" charset="0"/>
                        <a:ea typeface="Cambria Math" panose="02040503050406030204" pitchFamily="18" charset="0"/>
                      </a:rPr>
                      <m:t>Y</m:t>
                    </m:r>
                  </m:oMath>
                </a14:m>
                <a:r>
                  <a:rPr lang="en-US" sz="2400" b="0" dirty="0">
                    <a:ea typeface="Cambria Math" panose="02040503050406030204" pitchFamily="18" charset="0"/>
                  </a:rPr>
                  <a:t> </a:t>
                </a:r>
                <a:r>
                  <a:rPr lang="el-GR" sz="2400" b="0" dirty="0">
                    <a:ea typeface="Cambria Math" panose="02040503050406030204" pitchFamily="18" charset="0"/>
                  </a:rPr>
                  <a:t>από την εξίσωση </a:t>
                </a:r>
                <a:r>
                  <a:rPr lang="en-US" sz="2400" b="0" dirty="0">
                    <a:ea typeface="Cambria Math" panose="02040503050406030204" pitchFamily="18" charset="0"/>
                  </a:rPr>
                  <a:t>(b) </a:t>
                </a:r>
                <a:r>
                  <a:rPr lang="el-GR" sz="2400" b="0" dirty="0">
                    <a:ea typeface="Cambria Math" panose="02040503050406030204" pitchFamily="18" charset="0"/>
                  </a:rPr>
                  <a:t>έχουμε </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X</m:t>
                    </m:r>
                    <m:r>
                      <a:rPr lang="en-US" sz="2400" b="0" i="0" smtClean="0">
                        <a:latin typeface="Cambria Math" panose="02040503050406030204" pitchFamily="18" charset="0"/>
                        <a:ea typeface="Cambria Math" panose="02040503050406030204" pitchFamily="18" charset="0"/>
                      </a:rPr>
                      <m:t>=113.8 </m:t>
                    </m:r>
                    <m:r>
                      <m:rPr>
                        <m:sty m:val="p"/>
                      </m:rPr>
                      <a:rPr lang="en-US" sz="2400" b="0" i="0" smtClean="0">
                        <a:latin typeface="Cambria Math" panose="02040503050406030204" pitchFamily="18" charset="0"/>
                        <a:ea typeface="Cambria Math" panose="02040503050406030204" pitchFamily="18" charset="0"/>
                      </a:rPr>
                      <m:t>kmol</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h</m:t>
                    </m:r>
                  </m:oMath>
                </a14:m>
                <a:r>
                  <a:rPr lang="en-US" sz="2400" b="0" dirty="0">
                    <a:ea typeface="Cambria Math" panose="02040503050406030204" pitchFamily="18" charset="0"/>
                  </a:rPr>
                  <a:t>, </a:t>
                </a:r>
              </a:p>
              <a:p>
                <a:pPr algn="just">
                  <a:spcBef>
                    <a:spcPct val="20000"/>
                  </a:spcBef>
                  <a:defRPr/>
                </a:pPr>
                <a:endParaRPr lang="en-US" sz="2400" dirty="0">
                  <a:ea typeface="Cambria Math" panose="02040503050406030204" pitchFamily="18" charset="0"/>
                </a:endParaRPr>
              </a:p>
              <a:p>
                <a:pPr algn="just">
                  <a:spcBef>
                    <a:spcPct val="20000"/>
                  </a:spcBef>
                  <a:defRPr/>
                </a:pPr>
                <a14:m>
                  <m:oMathPara xmlns:m="http://schemas.openxmlformats.org/officeDocument/2006/math">
                    <m:oMathParaPr>
                      <m:jc m:val="centerGroup"/>
                    </m:oMathParaPr>
                    <m:oMath xmlns:m="http://schemas.openxmlformats.org/officeDocument/2006/math">
                      <m:r>
                        <m:rPr>
                          <m:sty m:val="p"/>
                        </m:rPr>
                        <a:rPr lang="en-US" sz="2400" i="0">
                          <a:latin typeface="Cambria Math" panose="02040503050406030204" pitchFamily="18" charset="0"/>
                          <a:ea typeface="Cambria Math" panose="02040503050406030204" pitchFamily="18" charset="0"/>
                        </a:rPr>
                        <m:t>Y</m:t>
                      </m:r>
                      <m:r>
                        <a:rPr lang="en-US" sz="2400" b="0" i="0" smtClean="0">
                          <a:latin typeface="Cambria Math" panose="02040503050406030204" pitchFamily="18" charset="0"/>
                          <a:ea typeface="Cambria Math" panose="02040503050406030204" pitchFamily="18" charset="0"/>
                        </a:rPr>
                        <m:t>=0.837×113.8=95.3 </m:t>
                      </m:r>
                      <m:r>
                        <m:rPr>
                          <m:sty m:val="p"/>
                        </m:rPr>
                        <a:rPr lang="en-US" sz="2400" b="0" i="0" smtClean="0">
                          <a:latin typeface="Cambria Math" panose="02040503050406030204" pitchFamily="18" charset="0"/>
                          <a:ea typeface="Cambria Math" panose="02040503050406030204" pitchFamily="18" charset="0"/>
                        </a:rPr>
                        <m:t>kmol</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h</m:t>
                      </m:r>
                    </m:oMath>
                  </m:oMathPara>
                </a14:m>
                <a:endParaRPr lang="en-US" sz="2400" b="0" dirty="0">
                  <a:ea typeface="Cambria Math" panose="02040503050406030204" pitchFamily="18" charset="0"/>
                </a:endParaRPr>
              </a:p>
              <a:p>
                <a:pPr algn="just">
                  <a:spcBef>
                    <a:spcPct val="20000"/>
                  </a:spcBef>
                  <a:defRPr/>
                </a:pPr>
                <a:r>
                  <a:rPr lang="el-GR" sz="2400" dirty="0"/>
                  <a:t>Η ανακύκλωση του υδροχλωρίου από την εξίσωση </a:t>
                </a:r>
                <a:r>
                  <a:rPr lang="en-US" sz="2400" dirty="0"/>
                  <a:t>(a):</a:t>
                </a:r>
                <a:endParaRPr lang="el-GR" sz="2400" dirty="0"/>
              </a:p>
              <a:p>
                <a:pPr algn="just">
                  <a:spcBef>
                    <a:spcPct val="20000"/>
                  </a:spcBef>
                  <a:defRPr/>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Z</m:t>
                      </m:r>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0" smtClean="0">
                              <a:latin typeface="Cambria Math" panose="02040503050406030204" pitchFamily="18" charset="0"/>
                            </a:rPr>
                            <m:t>0.98</m:t>
                          </m:r>
                          <m:r>
                            <a:rPr lang="en-US" sz="2400" b="0" i="0" smtClean="0">
                              <a:latin typeface="Cambria Math" panose="02040503050406030204" pitchFamily="18" charset="0"/>
                              <a:ea typeface="Cambria Math" panose="02040503050406030204" pitchFamily="18" charset="0"/>
                            </a:rPr>
                            <m:t>×113.8+0.95×95.3</m:t>
                          </m:r>
                        </m:e>
                      </m:d>
                      <m:r>
                        <a:rPr lang="en-US" sz="2400" b="0" i="0" smtClean="0">
                          <a:latin typeface="Cambria Math" panose="02040503050406030204" pitchFamily="18" charset="0"/>
                          <a:ea typeface="Cambria Math" panose="02040503050406030204" pitchFamily="18" charset="0"/>
                        </a:rPr>
                        <m:t>×0.995=201.1 </m:t>
                      </m:r>
                      <m:r>
                        <m:rPr>
                          <m:sty m:val="p"/>
                        </m:rPr>
                        <a:rPr lang="en-US" sz="2400" b="0" i="0" smtClean="0">
                          <a:latin typeface="Cambria Math" panose="02040503050406030204" pitchFamily="18" charset="0"/>
                          <a:ea typeface="Cambria Math" panose="02040503050406030204" pitchFamily="18" charset="0"/>
                        </a:rPr>
                        <m:t>kmol</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h</m:t>
                      </m:r>
                    </m:oMath>
                  </m:oMathPara>
                </a14:m>
                <a:endParaRPr lang="en-US" sz="2400" dirty="0"/>
              </a:p>
              <a:p>
                <a:pPr algn="just">
                  <a:spcBef>
                    <a:spcPct val="20000"/>
                  </a:spcBef>
                  <a:defRPr/>
                </a:pPr>
                <a:r>
                  <a:rPr lang="el-GR" sz="2400" dirty="0"/>
                  <a:t>Η συνολική απόδοση για το αιθυλένιο </a:t>
                </a:r>
                <a14:m>
                  <m:oMath xmlns:m="http://schemas.openxmlformats.org/officeDocument/2006/math">
                    <m:r>
                      <a:rPr lang="el-GR" sz="2400" b="0" i="1" smtClean="0">
                        <a:latin typeface="Cambria Math" panose="02040503050406030204" pitchFamily="18" charset="0"/>
                      </a:rPr>
                      <m:t>=</m:t>
                    </m:r>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200</m:t>
                        </m:r>
                      </m:num>
                      <m:den>
                        <m:r>
                          <a:rPr lang="el-GR" sz="2400" b="0" i="1" smtClean="0">
                            <a:latin typeface="Cambria Math" panose="02040503050406030204" pitchFamily="18" charset="0"/>
                          </a:rPr>
                          <m:t>(113+95.3)</m:t>
                        </m:r>
                      </m:den>
                    </m:f>
                    <m:r>
                      <a:rPr lang="el-GR" sz="2400" b="0" i="1" smtClean="0">
                        <a:latin typeface="Cambria Math" panose="02040503050406030204" pitchFamily="18" charset="0"/>
                        <a:ea typeface="Cambria Math" panose="02040503050406030204" pitchFamily="18" charset="0"/>
                      </a:rPr>
                      <m:t>×100=96%</m:t>
                    </m:r>
                  </m:oMath>
                </a14:m>
                <a:r>
                  <a:rPr lang="en-US" sz="2400" dirty="0"/>
                  <a:t>.</a:t>
                </a:r>
                <a:endParaRPr lang="el-GR" sz="2400" dirty="0"/>
              </a:p>
              <a:p>
                <a:pPr algn="just">
                  <a:spcBef>
                    <a:spcPct val="20000"/>
                  </a:spcBef>
                  <a:defRPr/>
                </a:pPr>
                <a:r>
                  <a:rPr lang="el-GR" sz="2400" dirty="0"/>
                  <a:t>Ή συνολική ροή του </a:t>
                </a:r>
                <a:r>
                  <a:rPr lang="en-US" sz="2400" dirty="0"/>
                  <a:t>DCE </a:t>
                </a:r>
                <a:r>
                  <a:rPr lang="el-GR" sz="2400" dirty="0"/>
                  <a:t>από τα κουτιά Α &amp; Β είναι </a:t>
                </a:r>
                <a14:m>
                  <m:oMath xmlns:m="http://schemas.openxmlformats.org/officeDocument/2006/math">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200</m:t>
                        </m:r>
                      </m:num>
                      <m:den>
                        <m:r>
                          <a:rPr lang="el-GR" sz="2400" b="0" i="1" smtClean="0">
                            <a:latin typeface="Cambria Math" panose="02040503050406030204" pitchFamily="18" charset="0"/>
                          </a:rPr>
                          <m:t>0</m:t>
                        </m:r>
                        <m:r>
                          <a:rPr lang="en-US" sz="2400" b="0" i="1" smtClean="0">
                            <a:latin typeface="Cambria Math" panose="02040503050406030204" pitchFamily="18" charset="0"/>
                          </a:rPr>
                          <m:t>.</m:t>
                        </m:r>
                        <m:r>
                          <a:rPr lang="el-GR" sz="2400" b="0" i="1" smtClean="0">
                            <a:latin typeface="Cambria Math" panose="02040503050406030204" pitchFamily="18" charset="0"/>
                          </a:rPr>
                          <m:t>99</m:t>
                        </m:r>
                      </m:den>
                    </m:f>
                    <m:r>
                      <a:rPr lang="el-GR" sz="2400" b="0" i="1" smtClean="0">
                        <a:latin typeface="Cambria Math" panose="02040503050406030204" pitchFamily="18" charset="0"/>
                      </a:rPr>
                      <m:t>=202 </m:t>
                    </m:r>
                    <m:r>
                      <m:rPr>
                        <m:sty m:val="p"/>
                      </m:rPr>
                      <a:rPr lang="en-US" sz="2400" b="0" i="0" smtClean="0">
                        <a:latin typeface="Cambria Math" panose="02040503050406030204" pitchFamily="18" charset="0"/>
                      </a:rPr>
                      <m:t>kmol</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h</m:t>
                    </m:r>
                  </m:oMath>
                </a14:m>
                <a:r>
                  <a:rPr lang="en-US" sz="2400" dirty="0"/>
                  <a:t>, (</a:t>
                </a:r>
                <a:r>
                  <a:rPr lang="el-GR" sz="2400" dirty="0"/>
                  <a:t>χωρίς την ανακύκλωση).</a:t>
                </a:r>
              </a:p>
              <a:p>
                <a:pPr algn="just">
                  <a:spcBef>
                    <a:spcPct val="20000"/>
                  </a:spcBef>
                  <a:defRPr/>
                </a:pPr>
                <a:r>
                  <a:rPr lang="el-GR" sz="2400" dirty="0"/>
                  <a:t>Από την στιγμή που η μετατροπή είναι 55%, εάν το ρεύμα ανακύκλωσης είναι </a:t>
                </a:r>
                <a14:m>
                  <m:oMath xmlns:m="http://schemas.openxmlformats.org/officeDocument/2006/math">
                    <m:r>
                      <a:rPr lang="en-US" sz="2400" i="1">
                        <a:latin typeface="Cambria Math" panose="02040503050406030204" pitchFamily="18" charset="0"/>
                      </a:rPr>
                      <m:t>𝑅</m:t>
                    </m:r>
                  </m:oMath>
                </a14:m>
                <a:r>
                  <a:rPr lang="el-GR" sz="2400" i="1" dirty="0"/>
                  <a:t> </a:t>
                </a:r>
                <a:r>
                  <a:rPr lang="el-GR" sz="2400" dirty="0"/>
                  <a:t>τότε </a:t>
                </a:r>
                <a14:m>
                  <m:oMath xmlns:m="http://schemas.openxmlformats.org/officeDocument/2006/math">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202</m:t>
                        </m:r>
                      </m:num>
                      <m:den>
                        <m:r>
                          <a:rPr lang="el-GR" sz="2400" b="0" i="1" smtClean="0">
                            <a:latin typeface="Cambria Math" panose="02040503050406030204" pitchFamily="18" charset="0"/>
                          </a:rPr>
                          <m:t>202+</m:t>
                        </m:r>
                        <m:r>
                          <a:rPr lang="en-US" sz="2400" b="0" i="1" smtClean="0">
                            <a:latin typeface="Cambria Math" panose="02040503050406030204" pitchFamily="18" charset="0"/>
                          </a:rPr>
                          <m:t>𝑅</m:t>
                        </m:r>
                      </m:den>
                    </m:f>
                    <m:r>
                      <a:rPr lang="en-US" sz="2400" b="0" i="1" smtClean="0">
                        <a:latin typeface="Cambria Math" panose="02040503050406030204" pitchFamily="18" charset="0"/>
                      </a:rPr>
                      <m:t>=0.55</m:t>
                    </m:r>
                  </m:oMath>
                </a14:m>
                <a:r>
                  <a:rPr lang="en-US" sz="2400" dirty="0"/>
                  <a:t>, </a:t>
                </a:r>
                <a:r>
                  <a:rPr lang="el-GR" sz="2400" dirty="0"/>
                  <a:t>ωστόσο η συνολική ροή του </a:t>
                </a:r>
                <a:r>
                  <a:rPr lang="en-US" sz="2400" dirty="0"/>
                  <a:t>DCE</a:t>
                </a:r>
                <a:r>
                  <a:rPr lang="el-GR" sz="2400" dirty="0"/>
                  <a:t> στον αντιδραστήρα της πυρόλυσης είναι </a:t>
                </a:r>
                <a14:m>
                  <m:oMath xmlns:m="http://schemas.openxmlformats.org/officeDocument/2006/math">
                    <m:r>
                      <a:rPr lang="el-GR" sz="2400" b="0" i="1" smtClean="0">
                        <a:latin typeface="Cambria Math" panose="02040503050406030204" pitchFamily="18" charset="0"/>
                      </a:rPr>
                      <m:t>202+</m:t>
                    </m:r>
                    <m:r>
                      <m:rPr>
                        <m:sty m:val="p"/>
                      </m:rPr>
                      <a:rPr lang="en-US" sz="2400" b="0" i="0" smtClean="0">
                        <a:latin typeface="Cambria Math" panose="02040503050406030204" pitchFamily="18" charset="0"/>
                      </a:rPr>
                      <m:t>R</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202</m:t>
                        </m:r>
                      </m:num>
                      <m:den>
                        <m:r>
                          <a:rPr lang="en-US" sz="2400" b="0" i="0" smtClean="0">
                            <a:latin typeface="Cambria Math" panose="02040503050406030204" pitchFamily="18" charset="0"/>
                          </a:rPr>
                          <m:t>0.55</m:t>
                        </m:r>
                      </m:den>
                    </m:f>
                    <m:r>
                      <a:rPr lang="en-US" sz="2400" b="0" i="0" smtClean="0">
                        <a:latin typeface="Cambria Math" panose="02040503050406030204" pitchFamily="18" charset="0"/>
                      </a:rPr>
                      <m:t>=367.3 </m:t>
                    </m:r>
                    <m:r>
                      <m:rPr>
                        <m:sty m:val="p"/>
                      </m:rPr>
                      <a:rPr lang="en-US" sz="2400" b="0" i="0" smtClean="0">
                        <a:latin typeface="Cambria Math" panose="02040503050406030204" pitchFamily="18" charset="0"/>
                      </a:rPr>
                      <m:t>kmol</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h</m:t>
                    </m:r>
                  </m:oMath>
                </a14:m>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1547" r="-400"/>
                </a:stretch>
              </a:blipFill>
            </p:spPr>
            <p:txBody>
              <a:bodyPr/>
              <a:lstStyle/>
              <a:p>
                <a:r>
                  <a:rPr lang="en-US">
                    <a:noFill/>
                  </a:rPr>
                  <a:t> </a:t>
                </a:r>
              </a:p>
            </p:txBody>
          </p:sp>
        </mc:Fallback>
      </mc:AlternateContent>
    </p:spTree>
    <p:extLst>
      <p:ext uri="{BB962C8B-B14F-4D97-AF65-F5344CB8AC3E}">
        <p14:creationId xmlns:p14="http://schemas.microsoft.com/office/powerpoint/2010/main" val="3972487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Καθαρισμός-απομάκρυνση</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lnSpcReduction="10000"/>
              </a:bodyPr>
              <a:lstStyle/>
              <a:p>
                <a:pPr marL="457200" indent="-457200" algn="just">
                  <a:spcBef>
                    <a:spcPct val="20000"/>
                  </a:spcBef>
                  <a:buFont typeface="Wingdings" panose="05000000000000000000" pitchFamily="2" charset="2"/>
                  <a:buChar char="q"/>
                  <a:defRPr/>
                </a:pPr>
                <a:r>
                  <a:rPr lang="el-GR" sz="2400" dirty="0"/>
                  <a:t>Συνήθως είναι απαραίτητη η απομάκρυνση μιας ποσότητας ενός ρεύματος ανακύκλωσης, για την αποφυγή της συσσώρευσης ανεπιθύμητων υλικών.</a:t>
                </a:r>
              </a:p>
              <a:p>
                <a:pPr marL="457200" indent="-457200" algn="just">
                  <a:spcBef>
                    <a:spcPct val="20000"/>
                  </a:spcBef>
                  <a:buFont typeface="Wingdings" panose="05000000000000000000" pitchFamily="2" charset="2"/>
                  <a:buChar char="q"/>
                  <a:defRPr/>
                </a:pPr>
                <a:r>
                  <a:rPr lang="el-GR" sz="2400" dirty="0"/>
                  <a:t>Για παράδειγμα, εάν σε ένα ρεύμα τροφοδοσίας ενός αντιδραστήρα  περιέχονται αδρανή υλικά ή παραπροϊόντα τα οποία δεν έχουν απομακρυνθεί από το ρεύμα ανακύκλωσης στις μονάδες διαχωρισμού, τα αδρανή υλικά</a:t>
                </a:r>
                <a:r>
                  <a:rPr lang="en-US" sz="2400" dirty="0"/>
                  <a:t> </a:t>
                </a:r>
                <a:r>
                  <a:rPr lang="el-GR" sz="2400" dirty="0"/>
                  <a:t>θα συσσωρευτούν στο ρεύμα ανακύκλωσης και μέχρις ότου το ρεύμα να αποτελείται πλήρως από αυτά.</a:t>
                </a:r>
              </a:p>
              <a:p>
                <a:pPr marL="457200" indent="-457200" algn="just">
                  <a:spcBef>
                    <a:spcPct val="20000"/>
                  </a:spcBef>
                  <a:buFont typeface="Wingdings" panose="05000000000000000000" pitchFamily="2" charset="2"/>
                  <a:buChar char="q"/>
                  <a:defRPr/>
                </a:pPr>
                <a:r>
                  <a:rPr lang="el-GR" sz="2400" dirty="0"/>
                  <a:t>Μια ποσότητα του ρεύματος πρέπει να απομακρύνεται έτσι ώστε τα αδρανή να συγκεντρώνονται σε αποδεκτά όρια.</a:t>
                </a:r>
              </a:p>
              <a:p>
                <a:pPr marL="457200" indent="-457200" algn="just">
                  <a:spcBef>
                    <a:spcPct val="20000"/>
                  </a:spcBef>
                  <a:buFont typeface="Wingdings" panose="05000000000000000000" pitchFamily="2" charset="2"/>
                  <a:buChar char="q"/>
                  <a:defRPr/>
                </a:pPr>
                <a:r>
                  <a:rPr lang="el-GR" sz="2400" dirty="0"/>
                  <a:t>Υπό σταθερές συνθήκες:</a:t>
                </a:r>
              </a:p>
              <a:p>
                <a:pPr algn="ctr">
                  <a:spcBef>
                    <a:spcPct val="20000"/>
                  </a:spcBef>
                  <a:defRPr/>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loss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inert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purge</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Rate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feed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inerts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into</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the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stream</m:t>
                      </m:r>
                    </m:oMath>
                  </m:oMathPara>
                </a14:m>
                <a:endParaRPr lang="en-US" sz="2400" dirty="0"/>
              </a:p>
              <a:p>
                <a:pPr algn="just">
                  <a:spcBef>
                    <a:spcPct val="20000"/>
                  </a:spcBef>
                  <a:defRPr/>
                </a:pPr>
                <a:r>
                  <a:rPr lang="el-GR" sz="2400" dirty="0"/>
                  <a:t>Η συγκέντρωση οποιουδήποτε υλικού στο ρεύμα απομάκρυνσης είναι η ίδια με αυτή στο ρεύμα ανακύκλωσης σε σημείο που αφαιρείται ο καθαρισμός. Ο απαραίτητος βαθμός καθαρισμού ορίζεται από:</a:t>
                </a:r>
                <a:endParaRPr lang="en-US" sz="2400" dirty="0"/>
              </a:p>
              <a:p>
                <a:pPr algn="ctr">
                  <a:spcBef>
                    <a:spcPct val="20000"/>
                  </a:spcBef>
                  <a:defRPr/>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feed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stream</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flow</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rate</m:t>
                          </m:r>
                        </m:e>
                      </m:d>
                      <m:r>
                        <a:rPr lang="en-US" sz="2400" b="0" i="0"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feed</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stream</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inert</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concentration</m:t>
                          </m:r>
                        </m:e>
                      </m:d>
                      <m:r>
                        <a:rPr lang="en-US" sz="2400" b="0" i="0"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purge</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stream</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flow</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rate</m:t>
                          </m:r>
                        </m:e>
                      </m:d>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specified</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recycle</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inert</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concentration</m:t>
                      </m:r>
                      <m:r>
                        <a:rPr lang="en-US" sz="2400" b="0" i="1" smtClean="0">
                          <a:latin typeface="Cambria Math" panose="02040503050406030204" pitchFamily="18" charset="0"/>
                          <a:ea typeface="Cambria Math" panose="02040503050406030204" pitchFamily="18" charset="0"/>
                        </a:rPr>
                        <m:t>]</m:t>
                      </m:r>
                    </m:oMath>
                  </m:oMathPara>
                </a14:m>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1547" r="-750"/>
                </a:stretch>
              </a:blipFill>
            </p:spPr>
            <p:txBody>
              <a:bodyPr/>
              <a:lstStyle/>
              <a:p>
                <a:r>
                  <a:rPr lang="en-US">
                    <a:noFill/>
                  </a:rPr>
                  <a:t> </a:t>
                </a:r>
              </a:p>
            </p:txBody>
          </p:sp>
        </mc:Fallback>
      </mc:AlternateContent>
    </p:spTree>
    <p:extLst>
      <p:ext uri="{BB962C8B-B14F-4D97-AF65-F5344CB8AC3E}">
        <p14:creationId xmlns:p14="http://schemas.microsoft.com/office/powerpoint/2010/main" val="288847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6</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Στην παραγωγή αμμωνίας από υδρογόνο και άζωτο, η μετατροπή που βασίζεται και στα δυο ακατέργαστα υλικά, περιορίζεται στο 15%. Η αμμωνία που παράγεται συμπυκνώνεται από τον αντιδραστήρα μετατροπής και τα υλικά που δεν αντέδρασαν ανακυκλώνονται. Εάν το ρεύμα τροφοδοσίας αποτελείται από 0.2% αργό (από την διαδικασία διαχωρισμού του αζώτου) να υπολογιστεί ο βαθμός απομάκρυνσης που απαιτείται για να κρατηθεί το αργό στο ρεύμα ανακύκλωσης κάτω από 5%. Τα ποσοστά είναι κατ’ όγκο.</a:t>
            </a:r>
          </a:p>
          <a:p>
            <a:pPr algn="just">
              <a:spcBef>
                <a:spcPct val="20000"/>
              </a:spcBef>
              <a:defRPr/>
            </a:pPr>
            <a:r>
              <a:rPr lang="el-GR" sz="2400" u="sng" dirty="0"/>
              <a:t>Βάση: 100 </a:t>
            </a:r>
            <a:r>
              <a:rPr lang="en-US" sz="2400" u="sng" dirty="0"/>
              <a:t>mol </a:t>
            </a:r>
            <a:r>
              <a:rPr lang="el-GR" sz="2400" u="sng" dirty="0"/>
              <a:t>τροφοδοσίας (ο βαθμός απομάκρυνσης θα εκφραστεί ως </a:t>
            </a:r>
            <a:r>
              <a:rPr lang="en-US" sz="2400" u="sng" dirty="0"/>
              <a:t>mol</a:t>
            </a:r>
            <a:r>
              <a:rPr lang="el-GR" sz="2400" u="sng" dirty="0"/>
              <a:t> </a:t>
            </a:r>
            <a:r>
              <a:rPr lang="en-US" sz="2400" u="sng" dirty="0"/>
              <a:t>/ 100 mol </a:t>
            </a:r>
            <a:r>
              <a:rPr lang="el-GR" sz="2400" u="sng" dirty="0"/>
              <a:t>τροφοδοσίας, καθώς ο βαθμός παραγωγής δεν δίδεται).</a:t>
            </a:r>
          </a:p>
          <a:p>
            <a:pPr algn="just">
              <a:spcBef>
                <a:spcPct val="20000"/>
              </a:spcBef>
              <a:defRPr/>
            </a:pPr>
            <a:endParaRPr lang="el-GR" sz="2400" u="sng" dirty="0"/>
          </a:p>
          <a:p>
            <a:pPr algn="just">
              <a:spcBef>
                <a:spcPct val="20000"/>
              </a:spcBef>
              <a:defRPr/>
            </a:pPr>
            <a:endParaRPr lang="el-GR" sz="2400" dirty="0"/>
          </a:p>
        </p:txBody>
      </p:sp>
      <p:grpSp>
        <p:nvGrpSpPr>
          <p:cNvPr id="32" name="Group 31">
            <a:extLst>
              <a:ext uri="{FF2B5EF4-FFF2-40B4-BE49-F238E27FC236}">
                <a16:creationId xmlns:a16="http://schemas.microsoft.com/office/drawing/2014/main" id="{817219C6-8C58-4975-8E42-D6655BA4E704}"/>
              </a:ext>
            </a:extLst>
          </p:cNvPr>
          <p:cNvGrpSpPr/>
          <p:nvPr/>
        </p:nvGrpSpPr>
        <p:grpSpPr>
          <a:xfrm>
            <a:off x="1460711" y="4114800"/>
            <a:ext cx="9270577" cy="1540711"/>
            <a:chOff x="1550018" y="4174289"/>
            <a:chExt cx="9270577" cy="1540711"/>
          </a:xfrm>
        </p:grpSpPr>
        <p:sp>
          <p:nvSpPr>
            <p:cNvPr id="3" name="Rectangle 2">
              <a:extLst>
                <a:ext uri="{FF2B5EF4-FFF2-40B4-BE49-F238E27FC236}">
                  <a16:creationId xmlns:a16="http://schemas.microsoft.com/office/drawing/2014/main" id="{A3003590-6ED2-4697-A6EF-F3B7F28A6831}"/>
                </a:ext>
              </a:extLst>
            </p:cNvPr>
            <p:cNvSpPr/>
            <p:nvPr/>
          </p:nvSpPr>
          <p:spPr>
            <a:xfrm>
              <a:off x="4876800" y="4800600"/>
              <a:ext cx="1752600"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Αντιδραστήρας</a:t>
              </a:r>
              <a:endParaRPr lang="en-US" dirty="0">
                <a:solidFill>
                  <a:schemeClr val="tx1"/>
                </a:solidFill>
              </a:endParaRPr>
            </a:p>
          </p:txBody>
        </p:sp>
        <p:sp>
          <p:nvSpPr>
            <p:cNvPr id="5" name="TextBox 4">
              <a:extLst>
                <a:ext uri="{FF2B5EF4-FFF2-40B4-BE49-F238E27FC236}">
                  <a16:creationId xmlns:a16="http://schemas.microsoft.com/office/drawing/2014/main" id="{5A9CB0E4-7CC0-43B1-9139-A00F205D1616}"/>
                </a:ext>
              </a:extLst>
            </p:cNvPr>
            <p:cNvSpPr txBox="1"/>
            <p:nvPr/>
          </p:nvSpPr>
          <p:spPr>
            <a:xfrm>
              <a:off x="1550018" y="4934634"/>
              <a:ext cx="1369286" cy="646331"/>
            </a:xfrm>
            <a:prstGeom prst="rect">
              <a:avLst/>
            </a:prstGeom>
            <a:noFill/>
          </p:spPr>
          <p:txBody>
            <a:bodyPr wrap="none" rtlCol="0">
              <a:spAutoFit/>
            </a:bodyPr>
            <a:lstStyle/>
            <a:p>
              <a:r>
                <a:rPr lang="el-GR" dirty="0"/>
                <a:t>Τροφοδοσία</a:t>
              </a:r>
            </a:p>
            <a:p>
              <a:r>
                <a:rPr lang="el-GR" dirty="0"/>
                <a:t>0.2% αργό</a:t>
              </a:r>
              <a:endParaRPr lang="en-US" dirty="0"/>
            </a:p>
          </p:txBody>
        </p:sp>
        <p:sp>
          <p:nvSpPr>
            <p:cNvPr id="6" name="TextBox 5">
              <a:extLst>
                <a:ext uri="{FF2B5EF4-FFF2-40B4-BE49-F238E27FC236}">
                  <a16:creationId xmlns:a16="http://schemas.microsoft.com/office/drawing/2014/main" id="{3231FA5E-D390-4BD2-A161-A2E7002BB3CD}"/>
                </a:ext>
              </a:extLst>
            </p:cNvPr>
            <p:cNvSpPr txBox="1"/>
            <p:nvPr/>
          </p:nvSpPr>
          <p:spPr>
            <a:xfrm>
              <a:off x="5056755" y="4204769"/>
              <a:ext cx="1392689" cy="369332"/>
            </a:xfrm>
            <a:prstGeom prst="rect">
              <a:avLst/>
            </a:prstGeom>
            <a:noFill/>
          </p:spPr>
          <p:txBody>
            <a:bodyPr wrap="none" rtlCol="0">
              <a:spAutoFit/>
            </a:bodyPr>
            <a:lstStyle/>
            <a:p>
              <a:r>
                <a:rPr lang="el-GR" dirty="0"/>
                <a:t>Ανακύκλωση</a:t>
              </a:r>
              <a:endParaRPr lang="en-US" dirty="0"/>
            </a:p>
          </p:txBody>
        </p:sp>
        <p:sp>
          <p:nvSpPr>
            <p:cNvPr id="7" name="TextBox 6">
              <a:extLst>
                <a:ext uri="{FF2B5EF4-FFF2-40B4-BE49-F238E27FC236}">
                  <a16:creationId xmlns:a16="http://schemas.microsoft.com/office/drawing/2014/main" id="{B08F9106-AFF5-4D0A-B1C4-A3F88C196FAF}"/>
                </a:ext>
              </a:extLst>
            </p:cNvPr>
            <p:cNvSpPr txBox="1"/>
            <p:nvPr/>
          </p:nvSpPr>
          <p:spPr>
            <a:xfrm>
              <a:off x="8623840" y="4174289"/>
              <a:ext cx="2196755" cy="369332"/>
            </a:xfrm>
            <a:prstGeom prst="rect">
              <a:avLst/>
            </a:prstGeom>
            <a:noFill/>
          </p:spPr>
          <p:txBody>
            <a:bodyPr wrap="none" rtlCol="0">
              <a:spAutoFit/>
            </a:bodyPr>
            <a:lstStyle/>
            <a:p>
              <a:r>
                <a:rPr lang="el-GR" dirty="0"/>
                <a:t>Καθαρισμός 5% αργό</a:t>
              </a:r>
              <a:endParaRPr lang="en-US" dirty="0"/>
            </a:p>
          </p:txBody>
        </p:sp>
        <p:sp>
          <p:nvSpPr>
            <p:cNvPr id="8" name="TextBox 7">
              <a:extLst>
                <a:ext uri="{FF2B5EF4-FFF2-40B4-BE49-F238E27FC236}">
                  <a16:creationId xmlns:a16="http://schemas.microsoft.com/office/drawing/2014/main" id="{8D62AD68-C697-4151-9CE6-D9591DCC1B00}"/>
                </a:ext>
              </a:extLst>
            </p:cNvPr>
            <p:cNvSpPr txBox="1"/>
            <p:nvPr/>
          </p:nvSpPr>
          <p:spPr>
            <a:xfrm>
              <a:off x="8623840" y="5062858"/>
              <a:ext cx="1060418" cy="369332"/>
            </a:xfrm>
            <a:prstGeom prst="rect">
              <a:avLst/>
            </a:prstGeom>
            <a:noFill/>
          </p:spPr>
          <p:txBody>
            <a:bodyPr wrap="none" rtlCol="0">
              <a:spAutoFit/>
            </a:bodyPr>
            <a:lstStyle/>
            <a:p>
              <a:r>
                <a:rPr lang="el-GR" dirty="0"/>
                <a:t>Υγρό</a:t>
              </a:r>
              <a:r>
                <a:rPr lang="en-US" dirty="0"/>
                <a:t> NH</a:t>
              </a:r>
              <a:r>
                <a:rPr lang="en-US" baseline="-25000" dirty="0"/>
                <a:t>3</a:t>
              </a:r>
              <a:endParaRPr lang="en-US" dirty="0"/>
            </a:p>
          </p:txBody>
        </p:sp>
        <p:sp>
          <p:nvSpPr>
            <p:cNvPr id="9" name="Oval 8">
              <a:extLst>
                <a:ext uri="{FF2B5EF4-FFF2-40B4-BE49-F238E27FC236}">
                  <a16:creationId xmlns:a16="http://schemas.microsoft.com/office/drawing/2014/main" id="{2DCB3D8D-CEF5-49E6-A2FA-FD7A90668F36}"/>
                </a:ext>
              </a:extLst>
            </p:cNvPr>
            <p:cNvSpPr/>
            <p:nvPr/>
          </p:nvSpPr>
          <p:spPr>
            <a:xfrm>
              <a:off x="7391400" y="5067365"/>
              <a:ext cx="381000"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251A1A1-2B21-408B-937E-B62C092C32E8}"/>
                </a:ext>
              </a:extLst>
            </p:cNvPr>
            <p:cNvCxnSpPr>
              <a:stCxn id="3" idx="3"/>
              <a:endCxn id="9" idx="2"/>
            </p:cNvCxnSpPr>
            <p:nvPr/>
          </p:nvCxnSpPr>
          <p:spPr>
            <a:xfrm flipV="1">
              <a:off x="6629400" y="5252031"/>
              <a:ext cx="762000" cy="576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B386CD3-C132-4F38-9769-491CFD27AAAD}"/>
                </a:ext>
              </a:extLst>
            </p:cNvPr>
            <p:cNvCxnSpPr>
              <a:stCxn id="9" idx="6"/>
              <a:endCxn id="8" idx="1"/>
            </p:cNvCxnSpPr>
            <p:nvPr/>
          </p:nvCxnSpPr>
          <p:spPr>
            <a:xfrm flipV="1">
              <a:off x="7772400" y="5247524"/>
              <a:ext cx="851440" cy="4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8C39EB0-0BCD-4888-8730-C4C87A733A07}"/>
                </a:ext>
              </a:extLst>
            </p:cNvPr>
            <p:cNvCxnSpPr>
              <a:cxnSpLocks/>
              <a:stCxn id="9" idx="0"/>
            </p:cNvCxnSpPr>
            <p:nvPr/>
          </p:nvCxnSpPr>
          <p:spPr>
            <a:xfrm flipV="1">
              <a:off x="7581900" y="4204769"/>
              <a:ext cx="0" cy="86259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C4F6ACE-0A8B-41A8-9923-7F6CC9D8AA71}"/>
                </a:ext>
              </a:extLst>
            </p:cNvPr>
            <p:cNvCxnSpPr/>
            <p:nvPr/>
          </p:nvCxnSpPr>
          <p:spPr>
            <a:xfrm flipH="1">
              <a:off x="5715000" y="4204769"/>
              <a:ext cx="1866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9FDCD07-43F1-4B8F-9835-7AEDE4B7506D}"/>
                </a:ext>
              </a:extLst>
            </p:cNvPr>
            <p:cNvCxnSpPr/>
            <p:nvPr/>
          </p:nvCxnSpPr>
          <p:spPr>
            <a:xfrm flipH="1">
              <a:off x="3962400" y="4204769"/>
              <a:ext cx="182880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78CB140-2A65-4D17-97E1-81F4AF4C2389}"/>
                </a:ext>
              </a:extLst>
            </p:cNvPr>
            <p:cNvCxnSpPr>
              <a:stCxn id="5" idx="3"/>
            </p:cNvCxnSpPr>
            <p:nvPr/>
          </p:nvCxnSpPr>
          <p:spPr>
            <a:xfrm>
              <a:off x="2919304" y="5257800"/>
              <a:ext cx="5703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F94BFB3-AECA-4DD0-887B-12410E6EFCC7}"/>
                </a:ext>
              </a:extLst>
            </p:cNvPr>
            <p:cNvCxnSpPr>
              <a:stCxn id="3" idx="1"/>
            </p:cNvCxnSpPr>
            <p:nvPr/>
          </p:nvCxnSpPr>
          <p:spPr>
            <a:xfrm flipH="1">
              <a:off x="3276600" y="5257800"/>
              <a:ext cx="1600200"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8652D27-E34E-4F0A-B9DD-D169AEF0313B}"/>
                </a:ext>
              </a:extLst>
            </p:cNvPr>
            <p:cNvCxnSpPr/>
            <p:nvPr/>
          </p:nvCxnSpPr>
          <p:spPr>
            <a:xfrm>
              <a:off x="3962400" y="4204769"/>
              <a:ext cx="0" cy="1053031"/>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19200683-FB70-4CB5-B338-0567836C7281}"/>
                </a:ext>
              </a:extLst>
            </p:cNvPr>
            <p:cNvCxnSpPr>
              <a:cxnSpLocks/>
              <a:endCxn id="7" idx="1"/>
            </p:cNvCxnSpPr>
            <p:nvPr/>
          </p:nvCxnSpPr>
          <p:spPr>
            <a:xfrm>
              <a:off x="7581900" y="4358955"/>
              <a:ext cx="10419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3F36A303-654D-4761-A3B5-8E2DEFD68807}"/>
              </a:ext>
            </a:extLst>
          </p:cNvPr>
          <p:cNvSpPr txBox="1"/>
          <p:nvPr/>
        </p:nvSpPr>
        <p:spPr>
          <a:xfrm>
            <a:off x="7152884" y="5459307"/>
            <a:ext cx="1470852" cy="369332"/>
          </a:xfrm>
          <a:prstGeom prst="rect">
            <a:avLst/>
          </a:prstGeom>
          <a:noFill/>
        </p:spPr>
        <p:txBody>
          <a:bodyPr wrap="none" rtlCol="0">
            <a:spAutoFit/>
          </a:bodyPr>
          <a:lstStyle/>
          <a:p>
            <a:r>
              <a:rPr lang="el-GR" dirty="0"/>
              <a:t>Συμπυκνωτής</a:t>
            </a:r>
            <a:endParaRPr lang="en-US" dirty="0"/>
          </a:p>
        </p:txBody>
      </p:sp>
    </p:spTree>
    <p:extLst>
      <p:ext uri="{BB962C8B-B14F-4D97-AF65-F5344CB8AC3E}">
        <p14:creationId xmlns:p14="http://schemas.microsoft.com/office/powerpoint/2010/main" val="40789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6</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Τα ποσοστά των όγκων λαμβάνονται υπόψιν ως ίσα με </a:t>
                </a:r>
                <a:r>
                  <a:rPr lang="en-US" sz="2400" dirty="0"/>
                  <a:t>mol %.</a:t>
                </a:r>
              </a:p>
              <a:p>
                <a:pPr algn="just">
                  <a:spcBef>
                    <a:spcPct val="20000"/>
                  </a:spcBef>
                  <a:defRPr/>
                </a:pPr>
                <a:endParaRPr lang="en-US" sz="2400" dirty="0"/>
              </a:p>
              <a:p>
                <a:pPr algn="just">
                  <a:spcBef>
                    <a:spcPct val="20000"/>
                  </a:spcBef>
                  <a:defRPr/>
                </a:pPr>
                <a:r>
                  <a:rPr lang="el-GR" sz="2400" dirty="0"/>
                  <a:t>Το αργό εισέρχεται στο σύστημα με τροφοδοσία: </a:t>
                </a:r>
                <a14:m>
                  <m:oMath xmlns:m="http://schemas.openxmlformats.org/officeDocument/2006/math">
                    <m:r>
                      <a:rPr lang="en-US" sz="2400" b="0" i="0" smtClean="0">
                        <a:latin typeface="Cambria Math" panose="02040503050406030204" pitchFamily="18" charset="0"/>
                      </a:rPr>
                      <m:t>100</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0.2</m:t>
                        </m:r>
                      </m:num>
                      <m:den>
                        <m:r>
                          <a:rPr lang="en-US" sz="2400" b="0" i="1" smtClean="0">
                            <a:latin typeface="Cambria Math" panose="02040503050406030204" pitchFamily="18" charset="0"/>
                            <a:ea typeface="Cambria Math" panose="02040503050406030204" pitchFamily="18" charset="0"/>
                          </a:rPr>
                          <m:t>100</m:t>
                        </m:r>
                      </m:den>
                    </m:f>
                    <m:r>
                      <a:rPr lang="en-US" sz="2400" b="0" i="1" smtClean="0">
                        <a:latin typeface="Cambria Math" panose="02040503050406030204" pitchFamily="18" charset="0"/>
                        <a:ea typeface="Cambria Math" panose="02040503050406030204" pitchFamily="18" charset="0"/>
                      </a:rPr>
                      <m:t>=0.2 </m:t>
                    </m:r>
                    <m:r>
                      <m:rPr>
                        <m:sty m:val="p"/>
                      </m:rPr>
                      <a:rPr lang="en-US" sz="2400" b="0" i="0" smtClean="0">
                        <a:latin typeface="Cambria Math" panose="02040503050406030204" pitchFamily="18" charset="0"/>
                        <a:ea typeface="Cambria Math" panose="02040503050406030204" pitchFamily="18" charset="0"/>
                      </a:rPr>
                      <m:t>mol</m:t>
                    </m:r>
                    <m:r>
                      <a:rPr lang="en-US" sz="2400" i="1">
                        <a:latin typeface="Cambria Math" panose="02040503050406030204" pitchFamily="18" charset="0"/>
                      </a:rPr>
                      <m:t> </m:t>
                    </m:r>
                  </m:oMath>
                </a14:m>
                <a:endParaRPr lang="en-US" sz="2400" dirty="0"/>
              </a:p>
              <a:p>
                <a:pPr algn="just">
                  <a:spcBef>
                    <a:spcPct val="20000"/>
                  </a:spcBef>
                  <a:defRPr/>
                </a:pPr>
                <a:r>
                  <a:rPr lang="el-GR" sz="2400" dirty="0"/>
                  <a:t>Θεωρούμε βαθμό απομάκρυνσης / 100</a:t>
                </a:r>
                <a:r>
                  <a:rPr lang="en-US" sz="2400" dirty="0"/>
                  <a:t> </a:t>
                </a:r>
                <a14:m>
                  <m:oMath xmlns:m="http://schemas.openxmlformats.org/officeDocument/2006/math">
                    <m:r>
                      <m:rPr>
                        <m:sty m:val="p"/>
                      </m:rPr>
                      <a:rPr lang="en-US" sz="2400">
                        <a:latin typeface="Cambria Math" panose="02040503050406030204" pitchFamily="18" charset="0"/>
                        <a:ea typeface="Cambria Math" panose="02040503050406030204" pitchFamily="18" charset="0"/>
                      </a:rPr>
                      <m:t>mol</m:t>
                    </m:r>
                  </m:oMath>
                </a14:m>
                <a:r>
                  <a:rPr lang="en-US" sz="2400" dirty="0"/>
                  <a:t> </a:t>
                </a:r>
                <a:r>
                  <a:rPr lang="el-GR" sz="2400" dirty="0"/>
                  <a:t>τροφοδοσία = </a:t>
                </a:r>
                <a14:m>
                  <m:oMath xmlns:m="http://schemas.openxmlformats.org/officeDocument/2006/math">
                    <m:r>
                      <m:rPr>
                        <m:sty m:val="p"/>
                      </m:rPr>
                      <a:rPr lang="en-US" sz="2400" b="0" i="0" smtClean="0">
                        <a:latin typeface="Cambria Math" panose="02040503050406030204" pitchFamily="18" charset="0"/>
                      </a:rPr>
                      <m:t>F</m:t>
                    </m:r>
                  </m:oMath>
                </a14:m>
                <a:r>
                  <a:rPr lang="en-US" sz="2400" dirty="0"/>
                  <a:t>.</a:t>
                </a:r>
              </a:p>
              <a:p>
                <a:pPr algn="just">
                  <a:spcBef>
                    <a:spcPct val="20000"/>
                  </a:spcBef>
                  <a:defRPr/>
                </a:pPr>
                <a:endParaRPr lang="en-US" sz="2400" dirty="0"/>
              </a:p>
              <a:p>
                <a:pPr algn="just">
                  <a:spcBef>
                    <a:spcPct val="20000"/>
                  </a:spcBef>
                  <a:defRPr/>
                </a:pPr>
                <a:r>
                  <a:rPr lang="el-GR" sz="2400" dirty="0"/>
                  <a:t>Το αργό που απομακρύνεται από το σύστημα με τον καθαρισμό: </a:t>
                </a:r>
                <a14:m>
                  <m:oMath xmlns:m="http://schemas.openxmlformats.org/officeDocument/2006/math">
                    <m:r>
                      <m:rPr>
                        <m:sty m:val="p"/>
                      </m:rPr>
                      <a:rPr lang="en-US" sz="2400" b="0" i="0" smtClean="0">
                        <a:latin typeface="Cambria Math" panose="02040503050406030204" pitchFamily="18" charset="0"/>
                      </a:rPr>
                      <m:t>F</m:t>
                    </m:r>
                    <m:r>
                      <a:rPr lang="en-US" sz="2400" b="0" i="0"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0" smtClean="0">
                            <a:latin typeface="Cambria Math" panose="02040503050406030204" pitchFamily="18" charset="0"/>
                            <a:ea typeface="Cambria Math" panose="02040503050406030204" pitchFamily="18" charset="0"/>
                          </a:rPr>
                          <m:t>5</m:t>
                        </m:r>
                      </m:num>
                      <m:den>
                        <m:r>
                          <a:rPr lang="en-US" sz="2400" b="0" i="0" smtClean="0">
                            <a:latin typeface="Cambria Math" panose="02040503050406030204" pitchFamily="18" charset="0"/>
                            <a:ea typeface="Cambria Math" panose="02040503050406030204" pitchFamily="18" charset="0"/>
                          </a:rPr>
                          <m:t>100</m:t>
                        </m:r>
                      </m:den>
                    </m:f>
                    <m:r>
                      <a:rPr lang="en-US" sz="2400" b="0" i="0" smtClean="0">
                        <a:latin typeface="Cambria Math" panose="02040503050406030204" pitchFamily="18" charset="0"/>
                        <a:ea typeface="Cambria Math" panose="02040503050406030204" pitchFamily="18" charset="0"/>
                      </a:rPr>
                      <m:t>=0.05 </m:t>
                    </m:r>
                    <m:r>
                      <m:rPr>
                        <m:sty m:val="p"/>
                      </m:rPr>
                      <a:rPr lang="en-US" sz="2400" b="0" i="0" smtClean="0">
                        <a:latin typeface="Cambria Math" panose="02040503050406030204" pitchFamily="18" charset="0"/>
                        <a:ea typeface="Cambria Math" panose="02040503050406030204" pitchFamily="18" charset="0"/>
                      </a:rPr>
                      <m:t>F</m:t>
                    </m:r>
                  </m:oMath>
                </a14:m>
                <a:r>
                  <a:rPr lang="en-US" sz="2400" dirty="0"/>
                  <a:t>.</a:t>
                </a:r>
              </a:p>
              <a:p>
                <a:pPr algn="just">
                  <a:spcBef>
                    <a:spcPct val="20000"/>
                  </a:spcBef>
                  <a:defRPr/>
                </a:pPr>
                <a:r>
                  <a:rPr lang="el-GR" sz="2400" dirty="0"/>
                  <a:t>Σε σταθερή κατάσταση το αργό που βγαίνει = αργό που εισέρχεται.</a:t>
                </a:r>
                <a:endParaRPr lang="en-US" sz="2400" dirty="0"/>
              </a:p>
              <a:p>
                <a:pPr algn="just">
                  <a:spcBef>
                    <a:spcPct val="20000"/>
                  </a:spcBef>
                  <a:defRPr/>
                </a:pPr>
                <a:endParaRPr lang="el-GR" sz="2400" dirty="0"/>
              </a:p>
              <a:p>
                <a:pPr algn="ctr">
                  <a:spcBef>
                    <a:spcPct val="20000"/>
                  </a:spcBef>
                  <a:defRPr/>
                </a:pPr>
                <a14:m>
                  <m:oMathPara xmlns:m="http://schemas.openxmlformats.org/officeDocument/2006/math">
                    <m:oMathParaPr>
                      <m:jc m:val="centerGroup"/>
                    </m:oMathParaPr>
                    <m:oMath xmlns:m="http://schemas.openxmlformats.org/officeDocument/2006/math">
                      <m:r>
                        <a:rPr lang="el-GR" sz="2400" b="0" i="0" smtClean="0">
                          <a:latin typeface="Cambria Math" panose="02040503050406030204" pitchFamily="18" charset="0"/>
                          <a:ea typeface="Cambria Math" panose="02040503050406030204" pitchFamily="18" charset="0"/>
                        </a:rPr>
                        <m:t>0</m:t>
                      </m:r>
                      <m:r>
                        <a:rPr lang="en-US" sz="2400" b="0" i="0" smtClean="0">
                          <a:latin typeface="Cambria Math" panose="02040503050406030204" pitchFamily="18" charset="0"/>
                          <a:ea typeface="Cambria Math" panose="02040503050406030204" pitchFamily="18" charset="0"/>
                        </a:rPr>
                        <m:t>.05 </m:t>
                      </m:r>
                      <m:r>
                        <m:rPr>
                          <m:sty m:val="p"/>
                        </m:rPr>
                        <a:rPr lang="en-US" sz="2400" b="0" i="0" smtClean="0">
                          <a:latin typeface="Cambria Math" panose="02040503050406030204" pitchFamily="18" charset="0"/>
                          <a:ea typeface="Cambria Math" panose="02040503050406030204" pitchFamily="18" charset="0"/>
                        </a:rPr>
                        <m:t>F</m:t>
                      </m:r>
                      <m:r>
                        <a:rPr lang="en-US" sz="2400" b="0" i="0" smtClean="0">
                          <a:latin typeface="Cambria Math" panose="02040503050406030204" pitchFamily="18" charset="0"/>
                          <a:ea typeface="Cambria Math" panose="02040503050406030204" pitchFamily="18" charset="0"/>
                        </a:rPr>
                        <m:t>=0.2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𝐹</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0.2</m:t>
                          </m:r>
                        </m:num>
                        <m:den>
                          <m:r>
                            <a:rPr lang="en-US" sz="2400" b="0" i="1" smtClean="0">
                              <a:latin typeface="Cambria Math" panose="02040503050406030204" pitchFamily="18" charset="0"/>
                              <a:ea typeface="Cambria Math" panose="02040503050406030204" pitchFamily="18" charset="0"/>
                            </a:rPr>
                            <m:t>0.05</m:t>
                          </m:r>
                        </m:den>
                      </m:f>
                      <m:r>
                        <a:rPr lang="en-US" sz="2400" b="0" i="1" smtClean="0">
                          <a:latin typeface="Cambria Math" panose="02040503050406030204" pitchFamily="18" charset="0"/>
                          <a:ea typeface="Cambria Math" panose="02040503050406030204" pitchFamily="18" charset="0"/>
                        </a:rPr>
                        <m:t>=4</m:t>
                      </m:r>
                    </m:oMath>
                  </m:oMathPara>
                </a14:m>
                <a:endParaRPr lang="en-US" sz="2400" dirty="0"/>
              </a:p>
              <a:p>
                <a:pPr algn="ctr">
                  <a:spcBef>
                    <a:spcPct val="20000"/>
                  </a:spcBef>
                  <a:defRPr/>
                </a:pPr>
                <a:endParaRPr lang="en-US" sz="2400" dirty="0"/>
              </a:p>
              <a:p>
                <a:pPr algn="just">
                  <a:spcBef>
                    <a:spcPct val="20000"/>
                  </a:spcBef>
                  <a:defRPr/>
                </a:pPr>
                <a:r>
                  <a:rPr lang="el-GR" sz="2400" dirty="0"/>
                  <a:t>Ο βαθμός απομάκρυνσης που απαιτείται είναι 4 </a:t>
                </a:r>
                <a:r>
                  <a:rPr lang="en-US" sz="2400" dirty="0"/>
                  <a:t>mol /</a:t>
                </a:r>
                <a:r>
                  <a:rPr lang="el-GR" sz="2400" dirty="0"/>
                  <a:t> 100</a:t>
                </a:r>
                <a:r>
                  <a:rPr lang="en-US" sz="2400" dirty="0"/>
                  <a:t> mol</a:t>
                </a:r>
                <a:r>
                  <a:rPr lang="el-GR" sz="2400" dirty="0"/>
                  <a:t> τροφοδοσίας.</a:t>
                </a:r>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884" b="-1657"/>
                </a:stretch>
              </a:blipFill>
            </p:spPr>
            <p:txBody>
              <a:bodyPr/>
              <a:lstStyle/>
              <a:p>
                <a:r>
                  <a:rPr lang="en-US">
                    <a:noFill/>
                  </a:rPr>
                  <a:t> </a:t>
                </a:r>
              </a:p>
            </p:txBody>
          </p:sp>
        </mc:Fallback>
      </mc:AlternateContent>
    </p:spTree>
    <p:extLst>
      <p:ext uri="{BB962C8B-B14F-4D97-AF65-F5344CB8AC3E}">
        <p14:creationId xmlns:p14="http://schemas.microsoft.com/office/powerpoint/2010/main" val="3184109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Παράκαμψη (</a:t>
            </a:r>
            <a:r>
              <a:rPr lang="en-US" sz="4000" dirty="0"/>
              <a:t>Bypass)</a:t>
            </a:r>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Ένα ρεύμα μπορεί να διαιρεθεί σε περισσότερα και κάποια τμήματα μπορεί να παρακάμψουν κάποιες μονάδες.</a:t>
            </a:r>
          </a:p>
          <a:p>
            <a:pPr marL="457200" indent="-457200" algn="just">
              <a:spcBef>
                <a:spcPct val="20000"/>
              </a:spcBef>
              <a:buFont typeface="Wingdings" panose="05000000000000000000" pitchFamily="2" charset="2"/>
              <a:buChar char="q"/>
              <a:defRPr/>
            </a:pPr>
            <a:r>
              <a:rPr lang="el-GR" sz="2400" dirty="0"/>
              <a:t>Αυτή η διαδικασία συνήθως χρησιμοποιείται για τον έλεγχο της σύστασης και της θερμοκρασίας.</a:t>
            </a:r>
          </a:p>
          <a:p>
            <a:pPr marL="457200" indent="-457200" algn="just">
              <a:spcBef>
                <a:spcPct val="20000"/>
              </a:spcBef>
              <a:buFont typeface="Wingdings" panose="05000000000000000000" pitchFamily="2" charset="2"/>
              <a:buChar char="q"/>
              <a:defRPr/>
            </a:pPr>
            <a:r>
              <a:rPr lang="el-GR" sz="2400" dirty="0"/>
              <a:t>Οι υπολογισμοί των ισοζυγίων σε διαδικασίες που περιέχουν ρεύματα που παρακάμπτουν μονάδες, είναι παρόμοιοι με αυτούς που εμπεριέχουν ανακύκλωση με τη διαφορά πως η τροφοδοσία είναι προς τα εμπρός αντί για προς τα πίσω.</a:t>
            </a:r>
          </a:p>
          <a:p>
            <a:pPr marL="457200" indent="-457200" algn="just">
              <a:spcBef>
                <a:spcPct val="20000"/>
              </a:spcBef>
              <a:buFont typeface="Wingdings" panose="05000000000000000000" pitchFamily="2" charset="2"/>
              <a:buChar char="q"/>
              <a:defRPr/>
            </a:pPr>
            <a:r>
              <a:rPr lang="el-GR" sz="2400" dirty="0"/>
              <a:t>Αυτό συνήθως διαχειρίζεται τους υπολογισμούς πιο εύκολα από αυτούς που περιέχουν ανακύκλωση.</a:t>
            </a:r>
          </a:p>
        </p:txBody>
      </p:sp>
    </p:spTree>
    <p:extLst>
      <p:ext uri="{BB962C8B-B14F-4D97-AF65-F5344CB8AC3E}">
        <p14:creationId xmlns:p14="http://schemas.microsoft.com/office/powerpoint/2010/main" val="365930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Επιλογή, τροποποίηση και βελτίωση εμπορικών διαδικασιών</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Οι μηχανικοί στην βιομηχανία συνήθως δεν σχεδιάζουν μια διαδικασία από το μηδέν από την στιγμή που υπάρχει διαθέσιμη κάποια εμπορική αποδεδειγμένη λύση.</a:t>
            </a:r>
          </a:p>
          <a:p>
            <a:pPr marL="457200" indent="-457200" algn="just">
              <a:spcBef>
                <a:spcPct val="20000"/>
              </a:spcBef>
              <a:buFont typeface="Wingdings" panose="05000000000000000000" pitchFamily="2" charset="2"/>
              <a:buChar char="q"/>
              <a:defRPr/>
            </a:pPr>
            <a:r>
              <a:rPr lang="el-GR" sz="2400" dirty="0"/>
              <a:t>Οι εταιρίες συνήθως αναζητούν τρόπους να μειώσουν το κόστος και το ρίσκο που συνυπάρχουν με την εμπορευματοποίηση μιας τεχνολογίας.</a:t>
            </a:r>
          </a:p>
          <a:p>
            <a:pPr marL="457200" indent="-457200" algn="just">
              <a:spcBef>
                <a:spcPct val="20000"/>
              </a:spcBef>
              <a:buFont typeface="Wingdings" panose="05000000000000000000" pitchFamily="2" charset="2"/>
              <a:buChar char="q"/>
              <a:defRPr/>
            </a:pPr>
            <a:r>
              <a:rPr lang="el-GR" sz="2400" dirty="0"/>
              <a:t>Συνήθως χρησιμοποιούνται κάποιες μετατροπές σε ήδη υπάρχουσες τεχνολογίες που έχουν δείξει ότι λειτουργούν για παρόμοιες διεργασίες.</a:t>
            </a:r>
          </a:p>
          <a:p>
            <a:pPr marL="457200" indent="-457200" algn="just">
              <a:spcBef>
                <a:spcPct val="20000"/>
              </a:spcBef>
              <a:buFont typeface="Wingdings" panose="05000000000000000000" pitchFamily="2" charset="2"/>
              <a:buChar char="q"/>
              <a:defRPr/>
            </a:pPr>
            <a:r>
              <a:rPr lang="el-GR" sz="2400" dirty="0"/>
              <a:t>Η χρήση ενός αποδεδειγμένου πρωτοκόλλου διεργασίας ροής, δεν εκμηδενίζει την καινοτομία του σχεδιασμού.</a:t>
            </a:r>
          </a:p>
          <a:p>
            <a:pPr marL="457200" indent="-457200" algn="just">
              <a:spcBef>
                <a:spcPct val="20000"/>
              </a:spcBef>
              <a:buFont typeface="Wingdings" panose="05000000000000000000" pitchFamily="2" charset="2"/>
              <a:buChar char="q"/>
              <a:defRPr/>
            </a:pPr>
            <a:r>
              <a:rPr lang="el-GR" sz="2400" dirty="0"/>
              <a:t>Υπάρχουν αρκετές δημοσιευμένες διαδικασίες σχεδιασμού, η κάθε μια με διαφορετικό τρόπο βελτιστοποιημένη για διαφορετικές τροφοδοσίες, καταλύτες και αντιδραστήρια.</a:t>
            </a:r>
          </a:p>
          <a:p>
            <a:pPr marL="457200" indent="-457200" algn="just">
              <a:spcBef>
                <a:spcPct val="20000"/>
              </a:spcBef>
              <a:buFont typeface="Wingdings" panose="05000000000000000000" pitchFamily="2" charset="2"/>
              <a:buChar char="q"/>
              <a:defRPr/>
            </a:pPr>
            <a:r>
              <a:rPr lang="el-GR" sz="2400" dirty="0"/>
              <a:t>Οι σχεδιαστικές ομάδες θα πρέπει να αξιολογούν τις διαφορετικές προσεγγίσεις και να βελτιστοποιούν καθεμία έτσι ώστε να επιλέγουν την καλύτερη.</a:t>
            </a:r>
          </a:p>
          <a:p>
            <a:pPr marL="457200" indent="-457200" algn="just">
              <a:spcBef>
                <a:spcPct val="20000"/>
              </a:spcBef>
              <a:buFont typeface="Wingdings" panose="05000000000000000000" pitchFamily="2" charset="2"/>
              <a:buChar char="q"/>
              <a:defRPr/>
            </a:pPr>
            <a:r>
              <a:rPr lang="el-GR" sz="2400" dirty="0"/>
              <a:t>Οι εμπορικές προσεγγίσεις συνήθως χρειάζονται κάποιου τύπου προσαρμογή.</a:t>
            </a:r>
          </a:p>
          <a:p>
            <a:pPr marL="457200" indent="-457200" algn="just">
              <a:spcBef>
                <a:spcPct val="20000"/>
              </a:spcBef>
              <a:buFont typeface="Wingdings" panose="05000000000000000000" pitchFamily="2" charset="2"/>
              <a:buChar char="q"/>
              <a:defRPr/>
            </a:pPr>
            <a:endParaRPr lang="el-GR" sz="2400" dirty="0"/>
          </a:p>
          <a:p>
            <a:pPr marL="457200" indent="-457200" algn="just">
              <a:spcBef>
                <a:spcPct val="20000"/>
              </a:spcBef>
              <a:buFont typeface="Wingdings" panose="05000000000000000000" pitchFamily="2" charset="2"/>
              <a:buChar char="q"/>
              <a:defRPr/>
            </a:pPr>
            <a:endParaRPr lang="el-GR" sz="2400" dirty="0"/>
          </a:p>
        </p:txBody>
      </p:sp>
    </p:spTree>
    <p:extLst>
      <p:ext uri="{BB962C8B-B14F-4D97-AF65-F5344CB8AC3E}">
        <p14:creationId xmlns:p14="http://schemas.microsoft.com/office/powerpoint/2010/main" val="4232817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Θερμαντήρες και ψήκτες</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Πολύ σημαντικό κομμάτι του σχεδιασμού είναι διαδικασία και η εγκατάσταση μονάδων ψύξης και θέρμανσης.</a:t>
            </a:r>
          </a:p>
          <a:p>
            <a:pPr marL="457200" indent="-457200" algn="just">
              <a:spcBef>
                <a:spcPct val="20000"/>
              </a:spcBef>
              <a:buFont typeface="Wingdings" panose="05000000000000000000" pitchFamily="2" charset="2"/>
              <a:buChar char="q"/>
              <a:defRPr/>
            </a:pPr>
            <a:r>
              <a:rPr lang="el-GR" sz="2400" dirty="0"/>
              <a:t>Η μείωση της θερμοκρασίας του νερού για ψύξη (αυξάνοντας το ρυθμό ροής του) και η αύξηση της θερμοκρασίας κάποιου λαδιού, είναι δυο από τις πιο διαδεδομένες τεχνικές στην </a:t>
            </a:r>
            <a:r>
              <a:rPr lang="en-US" sz="2400" dirty="0"/>
              <a:t>“</a:t>
            </a:r>
            <a:r>
              <a:rPr lang="el-GR" sz="2400" dirty="0"/>
              <a:t>ανανέωση</a:t>
            </a:r>
            <a:r>
              <a:rPr lang="en-US" sz="2400" dirty="0"/>
              <a:t>”</a:t>
            </a:r>
            <a:r>
              <a:rPr lang="el-GR" sz="2400" dirty="0"/>
              <a:t> </a:t>
            </a:r>
            <a:r>
              <a:rPr lang="en-US" sz="2400" dirty="0"/>
              <a:t>(revamp) </a:t>
            </a:r>
            <a:r>
              <a:rPr lang="el-GR" sz="2400" dirty="0"/>
              <a:t>των μονάδων.</a:t>
            </a:r>
            <a:endParaRPr lang="en-US" sz="2400" dirty="0"/>
          </a:p>
          <a:p>
            <a:pPr marL="457200" indent="-457200" algn="just">
              <a:spcBef>
                <a:spcPct val="20000"/>
              </a:spcBef>
              <a:buFont typeface="Wingdings" panose="05000000000000000000" pitchFamily="2" charset="2"/>
              <a:buChar char="q"/>
              <a:defRPr/>
            </a:pPr>
            <a:r>
              <a:rPr lang="el-GR" sz="2400" dirty="0"/>
              <a:t>Οι μονάδες θέρμανσης είναι δύσκολο να ανανεωθούν και απαιτούν την παρέμβαση ειδικών.</a:t>
            </a:r>
          </a:p>
          <a:p>
            <a:pPr marL="457200" indent="-457200" algn="just">
              <a:spcBef>
                <a:spcPct val="20000"/>
              </a:spcBef>
              <a:buFont typeface="Wingdings" panose="05000000000000000000" pitchFamily="2" charset="2"/>
              <a:buChar char="q"/>
              <a:defRPr/>
            </a:pPr>
            <a:r>
              <a:rPr lang="el-GR" sz="2400" dirty="0"/>
              <a:t>Εάν υπάρχει χώρος στον θερμαντήρα μπορούν να προστεθούν σωλήνες, επίσης και</a:t>
            </a:r>
            <a:r>
              <a:rPr lang="en-US" sz="2400" dirty="0"/>
              <a:t> </a:t>
            </a:r>
            <a:r>
              <a:rPr lang="el-GR" sz="2400" dirty="0"/>
              <a:t>στους αγωγούς όπου θα χρησιμοποιηθούν για προθέρμανση (μείωση της ενέργειας του φούρνου).</a:t>
            </a:r>
          </a:p>
          <a:p>
            <a:pPr marL="457200" indent="-457200" algn="just">
              <a:spcBef>
                <a:spcPct val="20000"/>
              </a:spcBef>
              <a:buFont typeface="Wingdings" panose="05000000000000000000" pitchFamily="2" charset="2"/>
              <a:buChar char="q"/>
              <a:defRPr/>
            </a:pPr>
            <a:r>
              <a:rPr lang="el-GR" sz="2400" dirty="0"/>
              <a:t>Σε μερικές περιπτώσεις η προσθήκη βελτιωμένων καυστήρων, θα επιτρέψουν μια πιο ομοιόμορφη θέρμανση</a:t>
            </a:r>
            <a:r>
              <a:rPr lang="en-US" sz="2400" dirty="0"/>
              <a:t> </a:t>
            </a:r>
            <a:r>
              <a:rPr lang="el-GR" sz="2400" dirty="0"/>
              <a:t>και μια αποδοτικότερη ροή θερμότητας.</a:t>
            </a:r>
          </a:p>
          <a:p>
            <a:pPr marL="457200" indent="-457200" algn="just">
              <a:spcBef>
                <a:spcPct val="20000"/>
              </a:spcBef>
              <a:buFont typeface="Wingdings" panose="05000000000000000000" pitchFamily="2" charset="2"/>
              <a:buChar char="q"/>
              <a:defRPr/>
            </a:pPr>
            <a:r>
              <a:rPr lang="el-GR" sz="2400" dirty="0"/>
              <a:t>Οι ψήκτες είναι επίσης δύσκολοι στην ανανέωση. Ο μηχανικός δεν έχει την ευελιξία να προσδιορίσει</a:t>
            </a:r>
            <a:r>
              <a:rPr lang="en-US" sz="2400" dirty="0"/>
              <a:t> </a:t>
            </a:r>
            <a:r>
              <a:rPr lang="el-GR" sz="2400" dirty="0"/>
              <a:t>χαμηλότερες θερμοκρασίες περιβάλλοντος.</a:t>
            </a:r>
          </a:p>
          <a:p>
            <a:pPr marL="457200" indent="-457200" algn="just">
              <a:spcBef>
                <a:spcPct val="20000"/>
              </a:spcBef>
              <a:buFont typeface="Wingdings" panose="05000000000000000000" pitchFamily="2" charset="2"/>
              <a:buChar char="q"/>
              <a:defRPr/>
            </a:pPr>
            <a:endParaRPr lang="el-GR" sz="2400" dirty="0"/>
          </a:p>
        </p:txBody>
      </p:sp>
    </p:spTree>
    <p:extLst>
      <p:ext uri="{BB962C8B-B14F-4D97-AF65-F5344CB8AC3E}">
        <p14:creationId xmlns:p14="http://schemas.microsoft.com/office/powerpoint/2010/main" val="3073825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Θερμαντήρες και ψήκτες</a:t>
            </a:r>
            <a:endParaRPr lang="en-US" sz="4000" dirty="0"/>
          </a:p>
        </p:txBody>
      </p:sp>
      <p:sp>
        <p:nvSpPr>
          <p:cNvPr id="4" name="Rectangle 3"/>
          <p:cNvSpPr txBox="1">
            <a:spLocks noChangeArrowheads="1"/>
          </p:cNvSpPr>
          <p:nvPr/>
        </p:nvSpPr>
        <p:spPr>
          <a:xfrm>
            <a:off x="0" y="609600"/>
            <a:ext cx="63246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Οι συνηθισμένες ανανεώσεις για τους ψήκτες περιλαμβάνουν:</a:t>
            </a:r>
          </a:p>
          <a:p>
            <a:pPr marL="914400" lvl="1" indent="-457200" algn="just">
              <a:spcBef>
                <a:spcPct val="20000"/>
              </a:spcBef>
              <a:buFont typeface="Wingdings" panose="05000000000000000000" pitchFamily="2" charset="2"/>
              <a:buChar char="q"/>
              <a:defRPr/>
            </a:pPr>
            <a:r>
              <a:rPr lang="el-GR" sz="2400" dirty="0"/>
              <a:t>Προσθήκη επιπρόσθετων σωλήνων.</a:t>
            </a:r>
          </a:p>
          <a:p>
            <a:pPr marL="914400" lvl="1" indent="-457200" algn="just">
              <a:spcBef>
                <a:spcPct val="20000"/>
              </a:spcBef>
              <a:buFont typeface="Wingdings" panose="05000000000000000000" pitchFamily="2" charset="2"/>
              <a:buChar char="q"/>
              <a:defRPr/>
            </a:pPr>
            <a:r>
              <a:rPr lang="el-GR" sz="2400" dirty="0"/>
              <a:t>Εγκατάσταση μεγαλύτερων ανεμιστήρων.</a:t>
            </a:r>
          </a:p>
          <a:p>
            <a:pPr marL="914400" lvl="1" indent="-457200" algn="just">
              <a:spcBef>
                <a:spcPct val="20000"/>
              </a:spcBef>
              <a:buFont typeface="Wingdings" panose="05000000000000000000" pitchFamily="2" charset="2"/>
              <a:buChar char="q"/>
              <a:defRPr/>
            </a:pPr>
            <a:r>
              <a:rPr lang="el-GR" sz="2400" dirty="0"/>
              <a:t>Προσθήκη συστημάτων ψεκασμού για την αύξηση της</a:t>
            </a:r>
            <a:r>
              <a:rPr lang="en-US" sz="2400" dirty="0"/>
              <a:t> </a:t>
            </a:r>
            <a:r>
              <a:rPr lang="el-GR" sz="2400" dirty="0"/>
              <a:t>ικανότητας ψύξης σε πιο θερμές ημέρες.</a:t>
            </a:r>
          </a:p>
          <a:p>
            <a:pPr marL="457200" indent="-457200" algn="just">
              <a:spcBef>
                <a:spcPct val="20000"/>
              </a:spcBef>
              <a:buFont typeface="Wingdings" panose="05000000000000000000" pitchFamily="2" charset="2"/>
              <a:buChar char="q"/>
              <a:defRPr/>
            </a:pPr>
            <a:r>
              <a:rPr lang="el-GR" sz="2400" dirty="0"/>
              <a:t>Τα συστήματα ψεκασμού νερού είναι αποτελεσματικά, αλλά μπορούν να αυξήσουν την μόλυνση του αέρα σε βάθος χρόνου.</a:t>
            </a:r>
          </a:p>
        </p:txBody>
      </p:sp>
      <p:pic>
        <p:nvPicPr>
          <p:cNvPr id="5" name="Picture 4" descr="Diagram&#10;&#10;Description automatically generated">
            <a:extLst>
              <a:ext uri="{FF2B5EF4-FFF2-40B4-BE49-F238E27FC236}">
                <a16:creationId xmlns:a16="http://schemas.microsoft.com/office/drawing/2014/main" id="{519100C8-C0A0-48DF-83A4-804D7C2DF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0041" y="802682"/>
            <a:ext cx="5669589" cy="5385828"/>
          </a:xfrm>
          <a:prstGeom prst="rect">
            <a:avLst/>
          </a:prstGeom>
        </p:spPr>
      </p:pic>
    </p:spTree>
    <p:extLst>
      <p:ext uri="{BB962C8B-B14F-4D97-AF65-F5344CB8AC3E}">
        <p14:creationId xmlns:p14="http://schemas.microsoft.com/office/powerpoint/2010/main" val="281417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Το παρακάτω διάγραμμα δείχνει ένα απλό σύστημα. Μια τροφοδοσία θερμαίνεται από ανταλλαγή θερμότητας σε μια επίπεδη πλάκα και στη συνέχεια αναθερμαίνεται  μέσω ατμού πριν εισέρθει στον αντιδραστήρα σταθερής κλίνης. Το προϊόν από τον αντιδραστήρα ψύχεται στην πλάκα</a:t>
            </a:r>
            <a:r>
              <a:rPr lang="en-US" sz="2400" dirty="0"/>
              <a:t> </a:t>
            </a:r>
            <a:r>
              <a:rPr lang="el-GR" sz="2400" dirty="0"/>
              <a:t>με εναλλάκτη και στην συνέχεια ψύχεται περαιτέρω με την χρήση κρύου νερού. Οι προδιαγραφές του εναλλάκτη και της απόδοσης δίνονται στο διάγραμμα. Προτείνεται προσαρμογές στο σύστημα έτσι ώστε να είναι επιτρεπτή ανανέωση 50% για μεγαλύτερη χωρητικότητα.</a:t>
            </a:r>
          </a:p>
        </p:txBody>
      </p:sp>
      <p:pic>
        <p:nvPicPr>
          <p:cNvPr id="7" name="Picture 6" descr="Diagram&#10;&#10;Description automatically generated">
            <a:extLst>
              <a:ext uri="{FF2B5EF4-FFF2-40B4-BE49-F238E27FC236}">
                <a16:creationId xmlns:a16="http://schemas.microsoft.com/office/drawing/2014/main" id="{CB6B5C68-89BA-4AB9-BDD5-AB30AC23E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2895600"/>
            <a:ext cx="6731366" cy="3230565"/>
          </a:xfrm>
          <a:prstGeom prst="rect">
            <a:avLst/>
          </a:prstGeom>
        </p:spPr>
      </p:pic>
    </p:spTree>
    <p:extLst>
      <p:ext uri="{BB962C8B-B14F-4D97-AF65-F5344CB8AC3E}">
        <p14:creationId xmlns:p14="http://schemas.microsoft.com/office/powerpoint/2010/main" val="364847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n-US" sz="4000" dirty="0"/>
              <a:t>Quality function deployment (QFD</a:t>
            </a:r>
            <a:r>
              <a:rPr lang="el-GR" sz="4000" dirty="0"/>
              <a:t>)</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endParaRPr lang="el-GR" sz="2400" dirty="0"/>
          </a:p>
        </p:txBody>
      </p:sp>
      <p:graphicFrame>
        <p:nvGraphicFramePr>
          <p:cNvPr id="3" name="Table 4">
            <a:extLst>
              <a:ext uri="{FF2B5EF4-FFF2-40B4-BE49-F238E27FC236}">
                <a16:creationId xmlns:a16="http://schemas.microsoft.com/office/drawing/2014/main" id="{9F37C0F7-8AF1-4708-80F0-EFEF659BCF6E}"/>
              </a:ext>
            </a:extLst>
          </p:cNvPr>
          <p:cNvGraphicFramePr>
            <a:graphicFrameLocks noGrp="1"/>
          </p:cNvGraphicFramePr>
          <p:nvPr>
            <p:extLst>
              <p:ext uri="{D42A27DB-BD31-4B8C-83A1-F6EECF244321}">
                <p14:modId xmlns:p14="http://schemas.microsoft.com/office/powerpoint/2010/main" val="1603684802"/>
              </p:ext>
            </p:extLst>
          </p:nvPr>
        </p:nvGraphicFramePr>
        <p:xfrm>
          <a:off x="1600200" y="671986"/>
          <a:ext cx="8991599" cy="5454179"/>
        </p:xfrm>
        <a:graphic>
          <a:graphicData uri="http://schemas.openxmlformats.org/drawingml/2006/table">
            <a:tbl>
              <a:tblPr firstRow="1" bandRow="1">
                <a:tableStyleId>{5C22544A-7EE6-4342-B048-85BDC9FD1C3A}</a:tableStyleId>
              </a:tblPr>
              <a:tblGrid>
                <a:gridCol w="1914878">
                  <a:extLst>
                    <a:ext uri="{9D8B030D-6E8A-4147-A177-3AD203B41FA5}">
                      <a16:colId xmlns:a16="http://schemas.microsoft.com/office/drawing/2014/main" val="3892740258"/>
                    </a:ext>
                  </a:extLst>
                </a:gridCol>
                <a:gridCol w="666044">
                  <a:extLst>
                    <a:ext uri="{9D8B030D-6E8A-4147-A177-3AD203B41FA5}">
                      <a16:colId xmlns:a16="http://schemas.microsoft.com/office/drawing/2014/main" val="3683345917"/>
                    </a:ext>
                  </a:extLst>
                </a:gridCol>
                <a:gridCol w="666044">
                  <a:extLst>
                    <a:ext uri="{9D8B030D-6E8A-4147-A177-3AD203B41FA5}">
                      <a16:colId xmlns:a16="http://schemas.microsoft.com/office/drawing/2014/main" val="79366342"/>
                    </a:ext>
                  </a:extLst>
                </a:gridCol>
                <a:gridCol w="666044">
                  <a:extLst>
                    <a:ext uri="{9D8B030D-6E8A-4147-A177-3AD203B41FA5}">
                      <a16:colId xmlns:a16="http://schemas.microsoft.com/office/drawing/2014/main" val="4272503417"/>
                    </a:ext>
                  </a:extLst>
                </a:gridCol>
                <a:gridCol w="915811">
                  <a:extLst>
                    <a:ext uri="{9D8B030D-6E8A-4147-A177-3AD203B41FA5}">
                      <a16:colId xmlns:a16="http://schemas.microsoft.com/office/drawing/2014/main" val="2699930175"/>
                    </a:ext>
                  </a:extLst>
                </a:gridCol>
                <a:gridCol w="666044">
                  <a:extLst>
                    <a:ext uri="{9D8B030D-6E8A-4147-A177-3AD203B41FA5}">
                      <a16:colId xmlns:a16="http://schemas.microsoft.com/office/drawing/2014/main" val="1799535732"/>
                    </a:ext>
                  </a:extLst>
                </a:gridCol>
                <a:gridCol w="832556">
                  <a:extLst>
                    <a:ext uri="{9D8B030D-6E8A-4147-A177-3AD203B41FA5}">
                      <a16:colId xmlns:a16="http://schemas.microsoft.com/office/drawing/2014/main" val="1954067797"/>
                    </a:ext>
                  </a:extLst>
                </a:gridCol>
                <a:gridCol w="915811">
                  <a:extLst>
                    <a:ext uri="{9D8B030D-6E8A-4147-A177-3AD203B41FA5}">
                      <a16:colId xmlns:a16="http://schemas.microsoft.com/office/drawing/2014/main" val="3421202409"/>
                    </a:ext>
                  </a:extLst>
                </a:gridCol>
                <a:gridCol w="749300">
                  <a:extLst>
                    <a:ext uri="{9D8B030D-6E8A-4147-A177-3AD203B41FA5}">
                      <a16:colId xmlns:a16="http://schemas.microsoft.com/office/drawing/2014/main" val="1878609066"/>
                    </a:ext>
                  </a:extLst>
                </a:gridCol>
                <a:gridCol w="999067">
                  <a:extLst>
                    <a:ext uri="{9D8B030D-6E8A-4147-A177-3AD203B41FA5}">
                      <a16:colId xmlns:a16="http://schemas.microsoft.com/office/drawing/2014/main" val="3592241709"/>
                    </a:ext>
                  </a:extLst>
                </a:gridCol>
              </a:tblGrid>
              <a:tr h="1688661">
                <a:tc>
                  <a:txBody>
                    <a:bodyPr/>
                    <a:lstStyle/>
                    <a:p>
                      <a:r>
                        <a:rPr lang="el-GR" sz="1600" dirty="0"/>
                        <a:t>Ανάγκες πελατών</a:t>
                      </a:r>
                      <a:endParaRPr lang="en-US" sz="1600" dirty="0"/>
                    </a:p>
                  </a:txBody>
                  <a:tcPr anchor="b"/>
                </a:tc>
                <a:tc>
                  <a:txBody>
                    <a:bodyPr/>
                    <a:lstStyle/>
                    <a:p>
                      <a:pPr algn="ctr"/>
                      <a:r>
                        <a:rPr lang="el-GR" sz="1600" dirty="0"/>
                        <a:t>Προτεραιότητα</a:t>
                      </a:r>
                      <a:endParaRPr lang="en-US" sz="1600" dirty="0"/>
                    </a:p>
                  </a:txBody>
                  <a:tcPr vert="vert270" anchor="ctr"/>
                </a:tc>
                <a:tc>
                  <a:txBody>
                    <a:bodyPr/>
                    <a:lstStyle/>
                    <a:p>
                      <a:pPr algn="ctr"/>
                      <a:r>
                        <a:rPr lang="el-GR" sz="1600" dirty="0"/>
                        <a:t>Λειαντική ουσία</a:t>
                      </a:r>
                      <a:endParaRPr lang="en-US" sz="1600" dirty="0"/>
                    </a:p>
                  </a:txBody>
                  <a:tcPr vert="vert270" anchor="ctr"/>
                </a:tc>
                <a:tc>
                  <a:txBody>
                    <a:bodyPr/>
                    <a:lstStyle/>
                    <a:p>
                      <a:pPr marL="0" algn="ctr" defTabSz="914400" rtl="0" eaLnBrk="1" latinLnBrk="0" hangingPunct="1"/>
                      <a:r>
                        <a:rPr lang="el-GR" sz="1600" b="1" kern="1200" dirty="0">
                          <a:solidFill>
                            <a:schemeClr val="lt1"/>
                          </a:solidFill>
                          <a:latin typeface="+mn-lt"/>
                          <a:ea typeface="+mn-ea"/>
                          <a:cs typeface="+mn-cs"/>
                        </a:rPr>
                        <a:t>Φθοριούχα ουσία</a:t>
                      </a:r>
                      <a:endParaRPr lang="en-US" sz="1600" b="1" kern="1200" dirty="0">
                        <a:solidFill>
                          <a:schemeClr val="lt1"/>
                        </a:solidFill>
                        <a:latin typeface="+mn-lt"/>
                        <a:ea typeface="+mn-ea"/>
                        <a:cs typeface="+mn-cs"/>
                      </a:endParaRPr>
                    </a:p>
                  </a:txBody>
                  <a:tcPr vert="vert270" anchor="ctr"/>
                </a:tc>
                <a:tc>
                  <a:txBody>
                    <a:bodyPr/>
                    <a:lstStyle/>
                    <a:p>
                      <a:pPr algn="ctr"/>
                      <a:r>
                        <a:rPr lang="el-GR" sz="1600" dirty="0"/>
                        <a:t>Γλυκαντικά χωρίς ζάχαρη</a:t>
                      </a:r>
                      <a:endParaRPr lang="en-US" sz="1600" dirty="0"/>
                    </a:p>
                  </a:txBody>
                  <a:tcPr vert="vert270" anchor="ctr"/>
                </a:tc>
                <a:tc>
                  <a:txBody>
                    <a:bodyPr/>
                    <a:lstStyle/>
                    <a:p>
                      <a:pPr algn="ctr"/>
                      <a:r>
                        <a:rPr lang="el-GR" sz="1600" dirty="0"/>
                        <a:t>Γεύση</a:t>
                      </a:r>
                      <a:endParaRPr lang="en-US" sz="1600" dirty="0"/>
                    </a:p>
                  </a:txBody>
                  <a:tcPr vert="vert270" anchor="ctr"/>
                </a:tc>
                <a:tc>
                  <a:txBody>
                    <a:bodyPr/>
                    <a:lstStyle/>
                    <a:p>
                      <a:pPr algn="ctr"/>
                      <a:r>
                        <a:rPr lang="el-GR" sz="1600" dirty="0" err="1"/>
                        <a:t>Τροποποιητής</a:t>
                      </a:r>
                      <a:r>
                        <a:rPr lang="el-GR" sz="1600" dirty="0"/>
                        <a:t> ιξώδους</a:t>
                      </a:r>
                      <a:endParaRPr lang="en-US" sz="1600" dirty="0"/>
                    </a:p>
                  </a:txBody>
                  <a:tcPr vert="vert270" anchor="ctr"/>
                </a:tc>
                <a:tc>
                  <a:txBody>
                    <a:bodyPr/>
                    <a:lstStyle/>
                    <a:p>
                      <a:pPr algn="ctr"/>
                      <a:r>
                        <a:rPr lang="el-GR" sz="1600" dirty="0"/>
                        <a:t>Πυκνωτικό στερεού</a:t>
                      </a:r>
                      <a:endParaRPr lang="en-US" sz="1600" dirty="0"/>
                    </a:p>
                  </a:txBody>
                  <a:tcPr vert="vert270" anchor="ctr"/>
                </a:tc>
                <a:tc>
                  <a:txBody>
                    <a:bodyPr/>
                    <a:lstStyle/>
                    <a:p>
                      <a:pPr algn="ctr"/>
                      <a:r>
                        <a:rPr lang="el-GR" sz="1600" dirty="0"/>
                        <a:t>Αντισηπτική ουσία</a:t>
                      </a:r>
                      <a:endParaRPr lang="en-US" sz="1600" dirty="0"/>
                    </a:p>
                  </a:txBody>
                  <a:tcPr vert="vert270" anchor="ctr"/>
                </a:tc>
                <a:tc>
                  <a:txBody>
                    <a:bodyPr/>
                    <a:lstStyle/>
                    <a:p>
                      <a:pPr algn="ctr"/>
                      <a:r>
                        <a:rPr lang="el-GR" sz="1600" dirty="0"/>
                        <a:t>Λευκαντική ουσία</a:t>
                      </a:r>
                      <a:endParaRPr lang="en-US" sz="1600" dirty="0"/>
                    </a:p>
                  </a:txBody>
                  <a:tcPr vert="vert270" anchor="ctr"/>
                </a:tc>
                <a:extLst>
                  <a:ext uri="{0D108BD9-81ED-4DB2-BD59-A6C34878D82A}">
                    <a16:rowId xmlns:a16="http://schemas.microsoft.com/office/drawing/2014/main" val="3262218550"/>
                  </a:ext>
                </a:extLst>
              </a:tr>
              <a:tr h="290539">
                <a:tc>
                  <a:txBody>
                    <a:bodyPr/>
                    <a:lstStyle/>
                    <a:p>
                      <a:pPr algn="ctr"/>
                      <a:r>
                        <a:rPr lang="el-GR" sz="1400" dirty="0"/>
                        <a:t>Καθαρά δόντια</a:t>
                      </a:r>
                      <a:endParaRPr lang="en-US" sz="1400" dirty="0"/>
                    </a:p>
                  </a:txBody>
                  <a:tcPr anchor="ctr"/>
                </a:tc>
                <a:tc>
                  <a:txBody>
                    <a:bodyPr/>
                    <a:lstStyle/>
                    <a:p>
                      <a:pPr algn="ctr"/>
                      <a:r>
                        <a:rPr lang="el-GR" sz="1400" dirty="0"/>
                        <a:t>8</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extLst>
                  <a:ext uri="{0D108BD9-81ED-4DB2-BD59-A6C34878D82A}">
                    <a16:rowId xmlns:a16="http://schemas.microsoft.com/office/drawing/2014/main" val="785170720"/>
                  </a:ext>
                </a:extLst>
              </a:tr>
              <a:tr h="256362">
                <a:tc>
                  <a:txBody>
                    <a:bodyPr/>
                    <a:lstStyle/>
                    <a:p>
                      <a:pPr algn="ctr"/>
                      <a:r>
                        <a:rPr lang="el-GR" sz="1400" dirty="0"/>
                        <a:t>Αφαίρεση πλάκας</a:t>
                      </a:r>
                      <a:endParaRPr lang="en-US" sz="1400" dirty="0"/>
                    </a:p>
                  </a:txBody>
                  <a:tcPr anchor="ctr"/>
                </a:tc>
                <a:tc>
                  <a:txBody>
                    <a:bodyPr/>
                    <a:lstStyle/>
                    <a:p>
                      <a:pPr algn="ctr"/>
                      <a:r>
                        <a:rPr lang="el-GR" sz="1400" dirty="0"/>
                        <a:t>9</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extLst>
                  <a:ext uri="{0D108BD9-81ED-4DB2-BD59-A6C34878D82A}">
                    <a16:rowId xmlns:a16="http://schemas.microsoft.com/office/drawing/2014/main" val="2669365578"/>
                  </a:ext>
                </a:extLst>
              </a:tr>
              <a:tr h="301602">
                <a:tc>
                  <a:txBody>
                    <a:bodyPr/>
                    <a:lstStyle/>
                    <a:p>
                      <a:pPr algn="ctr"/>
                      <a:r>
                        <a:rPr lang="el-GR" sz="1400" dirty="0"/>
                        <a:t>Λεύκανση δοντιών</a:t>
                      </a:r>
                    </a:p>
                  </a:txBody>
                  <a:tcPr anchor="ctr"/>
                </a:tc>
                <a:tc>
                  <a:txBody>
                    <a:bodyPr/>
                    <a:lstStyle/>
                    <a:p>
                      <a:pPr algn="ctr"/>
                      <a:r>
                        <a:rPr lang="el-GR" sz="1400" dirty="0"/>
                        <a:t>5</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n-US" sz="1400" dirty="0"/>
                        <a:t>2</a:t>
                      </a:r>
                    </a:p>
                  </a:txBody>
                  <a:tcPr anchor="ctr"/>
                </a:tc>
                <a:tc>
                  <a:txBody>
                    <a:bodyPr/>
                    <a:lstStyle/>
                    <a:p>
                      <a:pPr algn="ctr"/>
                      <a:r>
                        <a:rPr lang="el-GR" sz="1400" dirty="0"/>
                        <a:t>3</a:t>
                      </a:r>
                      <a:endParaRPr lang="en-US" sz="1400" dirty="0"/>
                    </a:p>
                  </a:txBody>
                  <a:tcPr anchor="ctr"/>
                </a:tc>
                <a:extLst>
                  <a:ext uri="{0D108BD9-81ED-4DB2-BD59-A6C34878D82A}">
                    <a16:rowId xmlns:a16="http://schemas.microsoft.com/office/drawing/2014/main" val="526826908"/>
                  </a:ext>
                </a:extLst>
              </a:tr>
              <a:tr h="256362">
                <a:tc>
                  <a:txBody>
                    <a:bodyPr/>
                    <a:lstStyle/>
                    <a:p>
                      <a:pPr algn="ctr"/>
                      <a:r>
                        <a:rPr lang="el-GR" sz="1400" dirty="0"/>
                        <a:t>Αίσθηση φρεσκάδας</a:t>
                      </a:r>
                      <a:endParaRPr lang="en-US" sz="1400" dirty="0"/>
                    </a:p>
                  </a:txBody>
                  <a:tcPr anchor="ctr"/>
                </a:tc>
                <a:tc>
                  <a:txBody>
                    <a:bodyPr/>
                    <a:lstStyle/>
                    <a:p>
                      <a:pPr algn="ctr"/>
                      <a:r>
                        <a:rPr lang="el-GR" sz="1400" dirty="0"/>
                        <a:t>6</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1</a:t>
                      </a:r>
                      <a:endParaRPr lang="en-US" sz="1400" dirty="0"/>
                    </a:p>
                  </a:txBody>
                  <a:tcPr anchor="ctr"/>
                </a:tc>
                <a:tc>
                  <a:txBody>
                    <a:bodyPr/>
                    <a:lstStyle/>
                    <a:p>
                      <a:pPr algn="ctr"/>
                      <a:r>
                        <a:rPr lang="el-GR" sz="1400" dirty="0"/>
                        <a:t>1</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1</a:t>
                      </a:r>
                      <a:endParaRPr lang="en-US" sz="1400" dirty="0"/>
                    </a:p>
                  </a:txBody>
                  <a:tcPr anchor="ctr"/>
                </a:tc>
                <a:extLst>
                  <a:ext uri="{0D108BD9-81ED-4DB2-BD59-A6C34878D82A}">
                    <a16:rowId xmlns:a16="http://schemas.microsoft.com/office/drawing/2014/main" val="3630591938"/>
                  </a:ext>
                </a:extLst>
              </a:tr>
              <a:tr h="271442">
                <a:tc>
                  <a:txBody>
                    <a:bodyPr/>
                    <a:lstStyle/>
                    <a:p>
                      <a:pPr algn="ctr"/>
                      <a:r>
                        <a:rPr lang="el-GR" sz="1400" dirty="0"/>
                        <a:t>Καθαρή αναπνοή</a:t>
                      </a:r>
                      <a:endParaRPr lang="en-US" sz="1400" dirty="0"/>
                    </a:p>
                  </a:txBody>
                  <a:tcPr anchor="ctr"/>
                </a:tc>
                <a:tc>
                  <a:txBody>
                    <a:bodyPr/>
                    <a:lstStyle/>
                    <a:p>
                      <a:pPr algn="ctr"/>
                      <a:r>
                        <a:rPr lang="el-GR" sz="1400" dirty="0"/>
                        <a:t>7</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2</a:t>
                      </a:r>
                      <a:endParaRPr lang="en-US" sz="1400" dirty="0"/>
                    </a:p>
                  </a:txBody>
                  <a:tcPr anchor="ctr"/>
                </a:tc>
                <a:tc>
                  <a:txBody>
                    <a:bodyPr/>
                    <a:lstStyle/>
                    <a:p>
                      <a:pPr algn="ctr"/>
                      <a:r>
                        <a:rPr lang="el-GR" sz="1400" dirty="0"/>
                        <a:t>1</a:t>
                      </a:r>
                      <a:endParaRPr lang="en-US" sz="1400" dirty="0"/>
                    </a:p>
                  </a:txBody>
                  <a:tcPr anchor="ctr"/>
                </a:tc>
                <a:extLst>
                  <a:ext uri="{0D108BD9-81ED-4DB2-BD59-A6C34878D82A}">
                    <a16:rowId xmlns:a16="http://schemas.microsoft.com/office/drawing/2014/main" val="2610046234"/>
                  </a:ext>
                </a:extLst>
              </a:tr>
              <a:tr h="736755">
                <a:tc>
                  <a:txBody>
                    <a:bodyPr/>
                    <a:lstStyle/>
                    <a:p>
                      <a:pPr algn="ctr"/>
                      <a:r>
                        <a:rPr lang="el-GR" sz="1400" dirty="0"/>
                        <a:t>Πώς θα βγαίνει η οδοντόκρεμα από τη συσκευασία</a:t>
                      </a:r>
                      <a:endParaRPr lang="en-US" sz="1400" dirty="0"/>
                    </a:p>
                  </a:txBody>
                  <a:tcPr anchor="ctr"/>
                </a:tc>
                <a:tc>
                  <a:txBody>
                    <a:bodyPr/>
                    <a:lstStyle/>
                    <a:p>
                      <a:pPr algn="ctr"/>
                      <a:r>
                        <a:rPr lang="el-GR" sz="1400" dirty="0"/>
                        <a:t>5</a:t>
                      </a:r>
                      <a:endParaRPr lang="en-US" sz="1400" dirty="0"/>
                    </a:p>
                  </a:txBody>
                  <a:tcPr anchor="ctr"/>
                </a:tc>
                <a:tc>
                  <a:txBody>
                    <a:bodyPr/>
                    <a:lstStyle/>
                    <a:p>
                      <a:pPr algn="ctr"/>
                      <a:r>
                        <a:rPr lang="el-GR" sz="1400" dirty="0"/>
                        <a:t>2</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2</a:t>
                      </a:r>
                      <a:endParaRPr lang="en-US" sz="1400" dirty="0"/>
                    </a:p>
                  </a:txBody>
                  <a:tcPr anchor="ctr"/>
                </a:tc>
                <a:tc>
                  <a:txBody>
                    <a:bodyPr/>
                    <a:lstStyle/>
                    <a:p>
                      <a:pPr algn="ctr"/>
                      <a:r>
                        <a:rPr lang="el-GR" sz="1400" dirty="0"/>
                        <a:t>0</a:t>
                      </a:r>
                      <a:endParaRPr lang="en-US" sz="1400" dirty="0"/>
                    </a:p>
                  </a:txBody>
                  <a:tcPr anchor="ctr"/>
                </a:tc>
                <a:extLst>
                  <a:ext uri="{0D108BD9-81ED-4DB2-BD59-A6C34878D82A}">
                    <a16:rowId xmlns:a16="http://schemas.microsoft.com/office/drawing/2014/main" val="251364554"/>
                  </a:ext>
                </a:extLst>
              </a:tr>
              <a:tr h="290539">
                <a:tc>
                  <a:txBody>
                    <a:bodyPr/>
                    <a:lstStyle/>
                    <a:p>
                      <a:pPr algn="ctr"/>
                      <a:r>
                        <a:rPr lang="el-GR" sz="1400" dirty="0"/>
                        <a:t>Λιθίαση</a:t>
                      </a:r>
                      <a:endParaRPr lang="en-US" sz="1400" dirty="0"/>
                    </a:p>
                  </a:txBody>
                  <a:tcPr anchor="ctr"/>
                </a:tc>
                <a:tc>
                  <a:txBody>
                    <a:bodyPr/>
                    <a:lstStyle/>
                    <a:p>
                      <a:pPr algn="ctr"/>
                      <a:r>
                        <a:rPr lang="el-GR" sz="1400" dirty="0"/>
                        <a:t>6</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2</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extLst>
                  <a:ext uri="{0D108BD9-81ED-4DB2-BD59-A6C34878D82A}">
                    <a16:rowId xmlns:a16="http://schemas.microsoft.com/office/drawing/2014/main" val="368036088"/>
                  </a:ext>
                </a:extLst>
              </a:tr>
              <a:tr h="290289">
                <a:tc>
                  <a:txBody>
                    <a:bodyPr/>
                    <a:lstStyle/>
                    <a:p>
                      <a:pPr algn="ctr"/>
                      <a:r>
                        <a:rPr lang="el-GR" sz="1400" dirty="0"/>
                        <a:t>Ενδυνάμωση δοντιών</a:t>
                      </a:r>
                      <a:endParaRPr lang="en-US" sz="1400" dirty="0"/>
                    </a:p>
                  </a:txBody>
                  <a:tcPr anchor="ctr"/>
                </a:tc>
                <a:tc>
                  <a:txBody>
                    <a:bodyPr/>
                    <a:lstStyle/>
                    <a:p>
                      <a:pPr algn="ctr"/>
                      <a:r>
                        <a:rPr lang="el-GR" sz="1400" dirty="0"/>
                        <a:t>8</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3</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tc>
                  <a:txBody>
                    <a:bodyPr/>
                    <a:lstStyle/>
                    <a:p>
                      <a:pPr algn="ctr"/>
                      <a:r>
                        <a:rPr lang="el-GR" sz="1400" dirty="0"/>
                        <a:t>0</a:t>
                      </a:r>
                      <a:endParaRPr lang="en-US" sz="1400" dirty="0"/>
                    </a:p>
                  </a:txBody>
                  <a:tcPr anchor="ctr"/>
                </a:tc>
                <a:extLst>
                  <a:ext uri="{0D108BD9-81ED-4DB2-BD59-A6C34878D82A}">
                    <a16:rowId xmlns:a16="http://schemas.microsoft.com/office/drawing/2014/main" val="2222692349"/>
                  </a:ext>
                </a:extLst>
              </a:tr>
              <a:tr h="377003">
                <a:tc>
                  <a:txBody>
                    <a:bodyPr/>
                    <a:lstStyle/>
                    <a:p>
                      <a:pPr algn="ctr"/>
                      <a:r>
                        <a:rPr lang="el-GR" sz="1400" dirty="0"/>
                        <a:t>Αποτροπή ουλίτιδας</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9</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0</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0</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0</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0</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0</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0</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3</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l-GR" sz="1400" dirty="0"/>
                        <a:t>0</a:t>
                      </a:r>
                      <a:endParaRPr lang="en-US" sz="14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156251"/>
                  </a:ext>
                </a:extLst>
              </a:tr>
              <a:tr h="239678">
                <a:tc>
                  <a:txBody>
                    <a:bodyPr/>
                    <a:lstStyle/>
                    <a:p>
                      <a:pPr algn="ctr"/>
                      <a:r>
                        <a:rPr lang="el-GR" sz="1400" dirty="0"/>
                        <a:t>Σχετική σημαντικότητα</a:t>
                      </a: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79</a:t>
                      </a:r>
                      <a:endParaRPr lang="en-US" sz="1400" dirty="0"/>
                    </a:p>
                    <a:p>
                      <a:pPr algn="ct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24</a:t>
                      </a:r>
                      <a:endParaRPr lang="en-US" sz="1400" dirty="0"/>
                    </a:p>
                    <a:p>
                      <a:pPr algn="ctr"/>
                      <a:endParaRPr lang="en-US" sz="14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18</a:t>
                      </a:r>
                      <a:endParaRPr lang="en-US" sz="1400" dirty="0"/>
                    </a:p>
                    <a:p>
                      <a:pPr algn="ct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39</a:t>
                      </a:r>
                      <a:endParaRPr lang="en-US" sz="1400" dirty="0"/>
                    </a:p>
                    <a:p>
                      <a:pPr algn="ct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21</a:t>
                      </a:r>
                      <a:endParaRPr lang="en-US" sz="1400" dirty="0"/>
                    </a:p>
                    <a:p>
                      <a:pPr algn="ct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33</a:t>
                      </a:r>
                      <a:endParaRPr lang="en-US" sz="1400" dirty="0"/>
                    </a:p>
                    <a:p>
                      <a:pPr algn="ct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61</a:t>
                      </a:r>
                      <a:endParaRPr lang="en-US" sz="1400" dirty="0"/>
                    </a:p>
                    <a:p>
                      <a:pPr algn="ct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t>28</a:t>
                      </a:r>
                      <a:endParaRPr lang="en-US" sz="1400" dirty="0"/>
                    </a:p>
                    <a:p>
                      <a:pPr algn="ctr"/>
                      <a:endParaRPr lang="en-US" sz="1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4965960"/>
                  </a:ext>
                </a:extLst>
              </a:tr>
            </a:tbl>
          </a:graphicData>
        </a:graphic>
      </p:graphicFrame>
    </p:spTree>
    <p:extLst>
      <p:ext uri="{BB962C8B-B14F-4D97-AF65-F5344CB8AC3E}">
        <p14:creationId xmlns:p14="http://schemas.microsoft.com/office/powerpoint/2010/main" val="978387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mc:AlternateContent xmlns:mc="http://schemas.openxmlformats.org/markup-compatibility/2006" xmlns:a14="http://schemas.microsoft.com/office/drawing/2010/main">
        <mc:Choice Requires="a14">
          <p:graphicFrame>
            <p:nvGraphicFramePr>
              <p:cNvPr id="5" name="Table 8">
                <a:extLst>
                  <a:ext uri="{FF2B5EF4-FFF2-40B4-BE49-F238E27FC236}">
                    <a16:creationId xmlns:a16="http://schemas.microsoft.com/office/drawing/2014/main" id="{258A104A-7E71-4E2A-B6ED-EE5F498D1237}"/>
                  </a:ext>
                </a:extLst>
              </p:cNvPr>
              <p:cNvGraphicFramePr>
                <a:graphicFrameLocks noGrp="1"/>
              </p:cNvGraphicFramePr>
              <p:nvPr>
                <p:extLst>
                  <p:ext uri="{D42A27DB-BD31-4B8C-83A1-F6EECF244321}">
                    <p14:modId xmlns:p14="http://schemas.microsoft.com/office/powerpoint/2010/main" val="3925340948"/>
                  </p:ext>
                </p:extLst>
              </p:nvPr>
            </p:nvGraphicFramePr>
            <p:xfrm>
              <a:off x="304800" y="1013582"/>
              <a:ext cx="11582400" cy="4830836"/>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875438725"/>
                        </a:ext>
                      </a:extLst>
                    </a:gridCol>
                    <a:gridCol w="2262554">
                      <a:extLst>
                        <a:ext uri="{9D8B030D-6E8A-4147-A177-3AD203B41FA5}">
                          <a16:colId xmlns:a16="http://schemas.microsoft.com/office/drawing/2014/main" val="1101924884"/>
                        </a:ext>
                      </a:extLst>
                    </a:gridCol>
                    <a:gridCol w="1670538">
                      <a:extLst>
                        <a:ext uri="{9D8B030D-6E8A-4147-A177-3AD203B41FA5}">
                          <a16:colId xmlns:a16="http://schemas.microsoft.com/office/drawing/2014/main" val="2548194680"/>
                        </a:ext>
                      </a:extLst>
                    </a:gridCol>
                    <a:gridCol w="1781908">
                      <a:extLst>
                        <a:ext uri="{9D8B030D-6E8A-4147-A177-3AD203B41FA5}">
                          <a16:colId xmlns:a16="http://schemas.microsoft.com/office/drawing/2014/main" val="1144720239"/>
                        </a:ext>
                      </a:extLst>
                    </a:gridCol>
                  </a:tblGrid>
                  <a:tr h="315517">
                    <a:tc>
                      <a:txBody>
                        <a:bodyPr/>
                        <a:lstStyle/>
                        <a:p>
                          <a:pPr algn="ctr"/>
                          <a:r>
                            <a:rPr lang="el-GR" dirty="0" err="1"/>
                            <a:t>Εναλλάκτης</a:t>
                          </a:r>
                          <a:endParaRPr lang="en-US" dirty="0"/>
                        </a:p>
                      </a:txBody>
                      <a:tcPr/>
                    </a:tc>
                    <a:tc>
                      <a:txBody>
                        <a:bodyPr/>
                        <a:lstStyle/>
                        <a:p>
                          <a:pPr algn="ctr"/>
                          <a:r>
                            <a:rPr lang="el-GR" dirty="0"/>
                            <a:t>Ε101</a:t>
                          </a:r>
                          <a:endParaRPr lang="en-US" dirty="0"/>
                        </a:p>
                      </a:txBody>
                      <a:tcPr/>
                    </a:tc>
                    <a:tc>
                      <a:txBody>
                        <a:bodyPr/>
                        <a:lstStyle/>
                        <a:p>
                          <a:pPr algn="ctr"/>
                          <a:r>
                            <a:rPr lang="el-GR" dirty="0"/>
                            <a:t>Ε102</a:t>
                          </a:r>
                          <a:endParaRPr lang="en-US" dirty="0"/>
                        </a:p>
                      </a:txBody>
                      <a:tcPr/>
                    </a:tc>
                    <a:tc>
                      <a:txBody>
                        <a:bodyPr/>
                        <a:lstStyle/>
                        <a:p>
                          <a:pPr algn="ctr"/>
                          <a:r>
                            <a:rPr lang="el-GR" dirty="0"/>
                            <a:t>Ε103</a:t>
                          </a:r>
                          <a:endParaRPr lang="en-US" dirty="0"/>
                        </a:p>
                      </a:txBody>
                      <a:tcPr/>
                    </a:tc>
                    <a:extLst>
                      <a:ext uri="{0D108BD9-81ED-4DB2-BD59-A6C34878D82A}">
                        <a16:rowId xmlns:a16="http://schemas.microsoft.com/office/drawing/2014/main" val="3667468404"/>
                      </a:ext>
                    </a:extLst>
                  </a:tr>
                  <a:tr h="315517">
                    <a:tc>
                      <a:txBody>
                        <a:bodyPr/>
                        <a:lstStyle/>
                        <a:p>
                          <a:r>
                            <a:rPr lang="el-GR" dirty="0"/>
                            <a:t>Τύπος</a:t>
                          </a:r>
                          <a:endParaRPr lang="en-US" dirty="0"/>
                        </a:p>
                      </a:txBody>
                      <a:tcPr/>
                    </a:tc>
                    <a:tc>
                      <a:txBody>
                        <a:bodyPr/>
                        <a:lstStyle/>
                        <a:p>
                          <a:pPr algn="ctr"/>
                          <a:r>
                            <a:rPr lang="el-GR" dirty="0"/>
                            <a:t>Πλάκα</a:t>
                          </a:r>
                          <a:endParaRPr lang="en-US" dirty="0"/>
                        </a:p>
                      </a:txBody>
                      <a:tcPr/>
                    </a:tc>
                    <a:tc>
                      <a:txBody>
                        <a:bodyPr/>
                        <a:lstStyle/>
                        <a:p>
                          <a:pPr algn="ctr"/>
                          <a:r>
                            <a:rPr lang="en-US" dirty="0"/>
                            <a:t>S&amp;T</a:t>
                          </a:r>
                        </a:p>
                      </a:txBody>
                      <a:tcPr/>
                    </a:tc>
                    <a:tc>
                      <a:txBody>
                        <a:bodyPr/>
                        <a:lstStyle/>
                        <a:p>
                          <a:pPr algn="ctr"/>
                          <a:r>
                            <a:rPr lang="en-US" dirty="0"/>
                            <a:t>S&amp;T</a:t>
                          </a:r>
                        </a:p>
                      </a:txBody>
                      <a:tcPr/>
                    </a:tc>
                    <a:extLst>
                      <a:ext uri="{0D108BD9-81ED-4DB2-BD59-A6C34878D82A}">
                        <a16:rowId xmlns:a16="http://schemas.microsoft.com/office/drawing/2014/main" val="3009521416"/>
                      </a:ext>
                    </a:extLst>
                  </a:tr>
                  <a:tr h="315517">
                    <a:tc>
                      <a:txBody>
                        <a:bodyPr/>
                        <a:lstStyle/>
                        <a:p>
                          <a:r>
                            <a:rPr lang="el-GR" dirty="0"/>
                            <a:t>Λειτουργία (</a:t>
                          </a:r>
                          <a:r>
                            <a:rPr lang="en-US" dirty="0"/>
                            <a:t>kW</a:t>
                          </a:r>
                          <a:r>
                            <a:rPr lang="el-GR" dirty="0"/>
                            <a:t>)</a:t>
                          </a:r>
                          <a:endParaRPr lang="en-US" dirty="0"/>
                        </a:p>
                      </a:txBody>
                      <a:tcPr/>
                    </a:tc>
                    <a:tc>
                      <a:txBody>
                        <a:bodyPr/>
                        <a:lstStyle/>
                        <a:p>
                          <a:pPr algn="ctr"/>
                          <a:r>
                            <a:rPr lang="en-US" dirty="0"/>
                            <a:t>800</a:t>
                          </a:r>
                        </a:p>
                      </a:txBody>
                      <a:tcPr/>
                    </a:tc>
                    <a:tc>
                      <a:txBody>
                        <a:bodyPr/>
                        <a:lstStyle/>
                        <a:p>
                          <a:pPr algn="ctr"/>
                          <a:r>
                            <a:rPr lang="en-US" dirty="0"/>
                            <a:t>400</a:t>
                          </a:r>
                        </a:p>
                      </a:txBody>
                      <a:tcPr/>
                    </a:tc>
                    <a:tc>
                      <a:txBody>
                        <a:bodyPr/>
                        <a:lstStyle/>
                        <a:p>
                          <a:pPr algn="ctr"/>
                          <a:r>
                            <a:rPr lang="en-US" dirty="0"/>
                            <a:t>200</a:t>
                          </a:r>
                        </a:p>
                      </a:txBody>
                      <a:tcPr/>
                    </a:tc>
                    <a:extLst>
                      <a:ext uri="{0D108BD9-81ED-4DB2-BD59-A6C34878D82A}">
                        <a16:rowId xmlns:a16="http://schemas.microsoft.com/office/drawing/2014/main" val="1816851281"/>
                      </a:ext>
                    </a:extLst>
                  </a:tr>
                  <a:tr h="315517">
                    <a:tc>
                      <a:txBody>
                        <a:bodyPr/>
                        <a:lstStyle/>
                        <a:p>
                          <a:r>
                            <a:rPr lang="el-GR" dirty="0"/>
                            <a:t>Θερμή μεριά εισροής Τ </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US" dirty="0"/>
                            <a:t>140</a:t>
                          </a:r>
                        </a:p>
                      </a:txBody>
                      <a:tcPr/>
                    </a:tc>
                    <a:tc>
                      <a:txBody>
                        <a:bodyPr/>
                        <a:lstStyle/>
                        <a:p>
                          <a:pPr algn="ctr"/>
                          <a:r>
                            <a:rPr lang="en-US" dirty="0"/>
                            <a:t>180</a:t>
                          </a:r>
                        </a:p>
                      </a:txBody>
                      <a:tcPr/>
                    </a:tc>
                    <a:tc>
                      <a:txBody>
                        <a:bodyPr/>
                        <a:lstStyle/>
                        <a:p>
                          <a:pPr algn="ctr"/>
                          <a:r>
                            <a:rPr lang="en-US" dirty="0"/>
                            <a:t>60</a:t>
                          </a:r>
                        </a:p>
                      </a:txBody>
                      <a:tcPr/>
                    </a:tc>
                    <a:extLst>
                      <a:ext uri="{0D108BD9-81ED-4DB2-BD59-A6C34878D82A}">
                        <a16:rowId xmlns:a16="http://schemas.microsoft.com/office/drawing/2014/main" val="3421042521"/>
                      </a:ext>
                    </a:extLst>
                  </a:tr>
                  <a:tr h="31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Θερμή μεριά εκροής Τ </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US" dirty="0"/>
                            <a:t>60</a:t>
                          </a:r>
                        </a:p>
                      </a:txBody>
                      <a:tcPr/>
                    </a:tc>
                    <a:tc>
                      <a:txBody>
                        <a:bodyPr/>
                        <a:lstStyle/>
                        <a:p>
                          <a:pPr algn="ctr"/>
                          <a:r>
                            <a:rPr lang="en-US" dirty="0"/>
                            <a:t>180</a:t>
                          </a:r>
                        </a:p>
                      </a:txBody>
                      <a:tcPr/>
                    </a:tc>
                    <a:tc>
                      <a:txBody>
                        <a:bodyPr/>
                        <a:lstStyle/>
                        <a:p>
                          <a:pPr algn="ctr"/>
                          <a:r>
                            <a:rPr lang="en-US" dirty="0"/>
                            <a:t>40</a:t>
                          </a:r>
                        </a:p>
                      </a:txBody>
                      <a:tcPr/>
                    </a:tc>
                    <a:extLst>
                      <a:ext uri="{0D108BD9-81ED-4DB2-BD59-A6C34878D82A}">
                        <a16:rowId xmlns:a16="http://schemas.microsoft.com/office/drawing/2014/main" val="706294329"/>
                      </a:ext>
                    </a:extLst>
                  </a:tr>
                  <a:tr h="31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Ψυχρή μεριά εισροής Τ </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US" dirty="0"/>
                            <a:t>40</a:t>
                          </a:r>
                        </a:p>
                      </a:txBody>
                      <a:tcPr/>
                    </a:tc>
                    <a:tc>
                      <a:txBody>
                        <a:bodyPr/>
                        <a:lstStyle/>
                        <a:p>
                          <a:pPr algn="ctr"/>
                          <a:r>
                            <a:rPr lang="en-US" dirty="0"/>
                            <a:t>120</a:t>
                          </a:r>
                        </a:p>
                      </a:txBody>
                      <a:tcPr/>
                    </a:tc>
                    <a:tc>
                      <a:txBody>
                        <a:bodyPr/>
                        <a:lstStyle/>
                        <a:p>
                          <a:pPr algn="ctr"/>
                          <a:r>
                            <a:rPr lang="en-US" dirty="0"/>
                            <a:t>25</a:t>
                          </a:r>
                        </a:p>
                      </a:txBody>
                      <a:tcPr/>
                    </a:tc>
                    <a:extLst>
                      <a:ext uri="{0D108BD9-81ED-4DB2-BD59-A6C34878D82A}">
                        <a16:rowId xmlns:a16="http://schemas.microsoft.com/office/drawing/2014/main" val="3250825395"/>
                      </a:ext>
                    </a:extLst>
                  </a:tr>
                  <a:tr h="31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Ψυχρή μεριά εκροής Τ </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US" dirty="0"/>
                            <a:t>120</a:t>
                          </a:r>
                        </a:p>
                      </a:txBody>
                      <a:tcPr/>
                    </a:tc>
                    <a:tc>
                      <a:txBody>
                        <a:bodyPr/>
                        <a:lstStyle/>
                        <a:p>
                          <a:pPr algn="ctr"/>
                          <a:r>
                            <a:rPr lang="en-US" dirty="0"/>
                            <a:t>160</a:t>
                          </a:r>
                        </a:p>
                      </a:txBody>
                      <a:tcPr/>
                    </a:tc>
                    <a:tc>
                      <a:txBody>
                        <a:bodyPr/>
                        <a:lstStyle/>
                        <a:p>
                          <a:pPr algn="ctr"/>
                          <a:r>
                            <a:rPr lang="en-US" dirty="0"/>
                            <a:t>35</a:t>
                          </a:r>
                        </a:p>
                      </a:txBody>
                      <a:tcPr/>
                    </a:tc>
                    <a:extLst>
                      <a:ext uri="{0D108BD9-81ED-4DB2-BD59-A6C34878D82A}">
                        <a16:rowId xmlns:a16="http://schemas.microsoft.com/office/drawing/2014/main" val="586607677"/>
                      </a:ext>
                    </a:extLst>
                  </a:tr>
                  <a:tr h="315517">
                    <a:tc>
                      <a:txBody>
                        <a:bodyPr/>
                        <a:lstStyle/>
                        <a:p>
                          <a14:m>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b="0" i="1" smtClean="0">
                                      <a:latin typeface="Cambria Math" panose="02040503050406030204" pitchFamily="18" charset="0"/>
                                      <a:ea typeface="Cambria Math" panose="02040503050406030204" pitchFamily="18" charset="0"/>
                                    </a:rPr>
                                    <m:t>𝑡</m:t>
                                  </m:r>
                                </m:sub>
                              </m:sSub>
                            </m:oMath>
                          </a14:m>
                          <a:r>
                            <a:rPr lang="en-US" dirty="0"/>
                            <a:t> </a:t>
                          </a:r>
                          <a:r>
                            <a:rPr lang="el-GR" dirty="0"/>
                            <a:t>συντελεστής</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0.92</a:t>
                          </a:r>
                        </a:p>
                      </a:txBody>
                      <a:tcPr/>
                    </a:tc>
                    <a:extLst>
                      <a:ext uri="{0D108BD9-81ED-4DB2-BD59-A6C34878D82A}">
                        <a16:rowId xmlns:a16="http://schemas.microsoft.com/office/drawing/2014/main" val="1024874688"/>
                      </a:ext>
                    </a:extLst>
                  </a:tr>
                  <a:tr h="411236">
                    <a:tc>
                      <a:txBody>
                        <a:bodyPr/>
                        <a:lstStyle/>
                        <a:p>
                          <a:r>
                            <a:rPr lang="el-GR" dirty="0"/>
                            <a:t>Συντελεστής μεταφοράς θερμότητας θερμή μεριά (</a:t>
                          </a:r>
                          <a:r>
                            <a:rPr lang="en-US" dirty="0"/>
                            <a:t>W/m</a:t>
                          </a:r>
                          <a:r>
                            <a:rPr lang="en-US" baseline="30000" dirty="0"/>
                            <a:t>2</a:t>
                          </a:r>
                          <a:r>
                            <a:rPr lang="en-US" baseline="0" dirty="0"/>
                            <a:t>K</a:t>
                          </a:r>
                          <a:r>
                            <a:rPr lang="el-GR" dirty="0"/>
                            <a:t>)</a:t>
                          </a:r>
                          <a:endParaRPr lang="en-US" dirty="0"/>
                        </a:p>
                      </a:txBody>
                      <a:tcPr/>
                    </a:tc>
                    <a:tc>
                      <a:txBody>
                        <a:bodyPr/>
                        <a:lstStyle/>
                        <a:p>
                          <a:pPr algn="ctr"/>
                          <a:r>
                            <a:rPr lang="en-US" dirty="0"/>
                            <a:t>700</a:t>
                          </a:r>
                        </a:p>
                      </a:txBody>
                      <a:tcPr/>
                    </a:tc>
                    <a:tc>
                      <a:txBody>
                        <a:bodyPr/>
                        <a:lstStyle/>
                        <a:p>
                          <a:pPr algn="ctr"/>
                          <a:r>
                            <a:rPr lang="en-US" dirty="0"/>
                            <a:t>2000</a:t>
                          </a:r>
                        </a:p>
                      </a:txBody>
                      <a:tcPr/>
                    </a:tc>
                    <a:tc>
                      <a:txBody>
                        <a:bodyPr/>
                        <a:lstStyle/>
                        <a:p>
                          <a:pPr algn="ctr"/>
                          <a:r>
                            <a:rPr lang="en-US" dirty="0"/>
                            <a:t>700</a:t>
                          </a:r>
                        </a:p>
                      </a:txBody>
                      <a:tcPr/>
                    </a:tc>
                    <a:extLst>
                      <a:ext uri="{0D108BD9-81ED-4DB2-BD59-A6C34878D82A}">
                        <a16:rowId xmlns:a16="http://schemas.microsoft.com/office/drawing/2014/main" val="4148427712"/>
                      </a:ext>
                    </a:extLst>
                  </a:tr>
                  <a:tr h="381000">
                    <a:tc>
                      <a:txBody>
                        <a:bodyPr/>
                        <a:lstStyle/>
                        <a:p>
                          <a:r>
                            <a:rPr lang="el-GR" dirty="0"/>
                            <a:t>Συντελεστής μεταφοράς θερμότητας ψυχρή μεριά (</a:t>
                          </a:r>
                          <a:r>
                            <a:rPr lang="en-US" dirty="0"/>
                            <a:t>W/m</a:t>
                          </a:r>
                          <a:r>
                            <a:rPr lang="en-US" baseline="30000" dirty="0"/>
                            <a:t>2</a:t>
                          </a:r>
                          <a:r>
                            <a:rPr lang="en-US" baseline="0" dirty="0"/>
                            <a:t>K</a:t>
                          </a:r>
                          <a:r>
                            <a:rPr lang="el-GR" dirty="0"/>
                            <a:t>)</a:t>
                          </a:r>
                          <a:endParaRPr lang="en-US" dirty="0"/>
                        </a:p>
                      </a:txBody>
                      <a:tcPr/>
                    </a:tc>
                    <a:tc>
                      <a:txBody>
                        <a:bodyPr/>
                        <a:lstStyle/>
                        <a:p>
                          <a:pPr algn="ctr"/>
                          <a:r>
                            <a:rPr lang="en-US" dirty="0"/>
                            <a:t>700</a:t>
                          </a:r>
                        </a:p>
                      </a:txBody>
                      <a:tcPr/>
                    </a:tc>
                    <a:tc>
                      <a:txBody>
                        <a:bodyPr/>
                        <a:lstStyle/>
                        <a:p>
                          <a:pPr algn="ctr"/>
                          <a:r>
                            <a:rPr lang="en-US" dirty="0"/>
                            <a:t>500</a:t>
                          </a:r>
                        </a:p>
                      </a:txBody>
                      <a:tcPr/>
                    </a:tc>
                    <a:tc>
                      <a:txBody>
                        <a:bodyPr/>
                        <a:lstStyle/>
                        <a:p>
                          <a:pPr algn="ctr"/>
                          <a:r>
                            <a:rPr lang="en-US" dirty="0"/>
                            <a:t>700</a:t>
                          </a:r>
                        </a:p>
                      </a:txBody>
                      <a:tcPr/>
                    </a:tc>
                    <a:extLst>
                      <a:ext uri="{0D108BD9-81ED-4DB2-BD59-A6C34878D82A}">
                        <a16:rowId xmlns:a16="http://schemas.microsoft.com/office/drawing/2014/main" val="2757585851"/>
                      </a:ext>
                    </a:extLst>
                  </a:tr>
                  <a:tr h="381000">
                    <a:tc>
                      <a:txBody>
                        <a:bodyPr/>
                        <a:lstStyle/>
                        <a:p>
                          <a:r>
                            <a:rPr lang="el-GR" dirty="0"/>
                            <a:t>Συνολικός συντελεστής μεταφοράς θερμότητας (</a:t>
                          </a:r>
                          <a:r>
                            <a:rPr lang="en-US" dirty="0"/>
                            <a:t>W/m</a:t>
                          </a:r>
                          <a:r>
                            <a:rPr lang="en-US" baseline="30000" dirty="0"/>
                            <a:t>2</a:t>
                          </a:r>
                          <a:r>
                            <a:rPr lang="en-US" baseline="0" dirty="0"/>
                            <a:t>K</a:t>
                          </a:r>
                          <a:r>
                            <a:rPr lang="el-GR" dirty="0"/>
                            <a:t>)</a:t>
                          </a:r>
                          <a:endParaRPr lang="en-US" dirty="0"/>
                        </a:p>
                      </a:txBody>
                      <a:tcPr/>
                    </a:tc>
                    <a:tc>
                      <a:txBody>
                        <a:bodyPr/>
                        <a:lstStyle/>
                        <a:p>
                          <a:pPr algn="ctr"/>
                          <a:r>
                            <a:rPr lang="en-US" dirty="0"/>
                            <a:t>350</a:t>
                          </a:r>
                        </a:p>
                      </a:txBody>
                      <a:tcPr/>
                    </a:tc>
                    <a:tc>
                      <a:txBody>
                        <a:bodyPr/>
                        <a:lstStyle/>
                        <a:p>
                          <a:pPr algn="ctr"/>
                          <a:r>
                            <a:rPr lang="en-US" dirty="0"/>
                            <a:t>400</a:t>
                          </a:r>
                        </a:p>
                      </a:txBody>
                      <a:tcPr/>
                    </a:tc>
                    <a:tc>
                      <a:txBody>
                        <a:bodyPr/>
                        <a:lstStyle/>
                        <a:p>
                          <a:pPr algn="ctr"/>
                          <a:r>
                            <a:rPr lang="en-US" dirty="0"/>
                            <a:t>350</a:t>
                          </a:r>
                        </a:p>
                      </a:txBody>
                      <a:tcPr/>
                    </a:tc>
                    <a:extLst>
                      <a:ext uri="{0D108BD9-81ED-4DB2-BD59-A6C34878D82A}">
                        <a16:rowId xmlns:a16="http://schemas.microsoft.com/office/drawing/2014/main" val="139554845"/>
                      </a:ext>
                    </a:extLst>
                  </a:tr>
                  <a:tr h="315517">
                    <a:tc>
                      <a:txBody>
                        <a:bodyPr/>
                        <a:lstStyle/>
                        <a:p>
                          <a:r>
                            <a:rPr lang="el-GR" dirty="0"/>
                            <a:t>Περιοχή (</a:t>
                          </a:r>
                          <a:r>
                            <a:rPr lang="en-US" dirty="0"/>
                            <a:t>m</a:t>
                          </a:r>
                          <a:r>
                            <a:rPr lang="en-US" baseline="30000" dirty="0"/>
                            <a:t>2</a:t>
                          </a:r>
                          <a:r>
                            <a:rPr lang="en-US" baseline="0" dirty="0"/>
                            <a:t>)</a:t>
                          </a:r>
                          <a:endParaRPr lang="en-US" dirty="0"/>
                        </a:p>
                      </a:txBody>
                      <a:tcPr/>
                    </a:tc>
                    <a:tc>
                      <a:txBody>
                        <a:bodyPr/>
                        <a:lstStyle/>
                        <a:p>
                          <a:pPr algn="ctr"/>
                          <a:r>
                            <a:rPr lang="en-US" dirty="0"/>
                            <a:t>114</a:t>
                          </a:r>
                        </a:p>
                      </a:txBody>
                      <a:tcPr/>
                    </a:tc>
                    <a:tc>
                      <a:txBody>
                        <a:bodyPr/>
                        <a:lstStyle/>
                        <a:p>
                          <a:pPr algn="ctr"/>
                          <a:r>
                            <a:rPr lang="en-US" dirty="0"/>
                            <a:t>27.5</a:t>
                          </a:r>
                        </a:p>
                      </a:txBody>
                      <a:tcPr/>
                    </a:tc>
                    <a:tc>
                      <a:txBody>
                        <a:bodyPr/>
                        <a:lstStyle/>
                        <a:p>
                          <a:pPr algn="ctr"/>
                          <a:r>
                            <a:rPr lang="en-US" dirty="0"/>
                            <a:t>31.7</a:t>
                          </a:r>
                        </a:p>
                      </a:txBody>
                      <a:tcPr/>
                    </a:tc>
                    <a:extLst>
                      <a:ext uri="{0D108BD9-81ED-4DB2-BD59-A6C34878D82A}">
                        <a16:rowId xmlns:a16="http://schemas.microsoft.com/office/drawing/2014/main" val="3601820869"/>
                      </a:ext>
                    </a:extLst>
                  </a:tr>
                  <a:tr h="315517">
                    <a:tc>
                      <a:txBody>
                        <a:bodyPr/>
                        <a:lstStyle/>
                        <a:p>
                          <a:r>
                            <a:rPr lang="el-GR" dirty="0"/>
                            <a:t>ΔΤ</a:t>
                          </a:r>
                          <a:r>
                            <a:rPr lang="en-US" baseline="-25000" dirty="0" err="1"/>
                            <a:t>lm</a:t>
                          </a:r>
                          <a:endParaRPr lang="en-US" dirty="0"/>
                        </a:p>
                      </a:txBody>
                      <a:tcPr/>
                    </a:tc>
                    <a:tc>
                      <a:txBody>
                        <a:bodyPr/>
                        <a:lstStyle/>
                        <a:p>
                          <a:pPr algn="ctr"/>
                          <a:r>
                            <a:rPr lang="en-US" dirty="0"/>
                            <a:t>20</a:t>
                          </a:r>
                        </a:p>
                      </a:txBody>
                      <a:tcPr/>
                    </a:tc>
                    <a:tc>
                      <a:txBody>
                        <a:bodyPr/>
                        <a:lstStyle/>
                        <a:p>
                          <a:pPr algn="ctr"/>
                          <a:r>
                            <a:rPr lang="en-US" dirty="0"/>
                            <a:t>36.4</a:t>
                          </a:r>
                        </a:p>
                      </a:txBody>
                      <a:tcPr/>
                    </a:tc>
                    <a:tc>
                      <a:txBody>
                        <a:bodyPr/>
                        <a:lstStyle/>
                        <a:p>
                          <a:pPr algn="ctr"/>
                          <a:r>
                            <a:rPr lang="en-US" dirty="0"/>
                            <a:t>19.6</a:t>
                          </a:r>
                        </a:p>
                      </a:txBody>
                      <a:tcPr/>
                    </a:tc>
                    <a:extLst>
                      <a:ext uri="{0D108BD9-81ED-4DB2-BD59-A6C34878D82A}">
                        <a16:rowId xmlns:a16="http://schemas.microsoft.com/office/drawing/2014/main" val="4212166487"/>
                      </a:ext>
                    </a:extLst>
                  </a:tr>
                </a:tbl>
              </a:graphicData>
            </a:graphic>
          </p:graphicFrame>
        </mc:Choice>
        <mc:Fallback xmlns="">
          <p:graphicFrame>
            <p:nvGraphicFramePr>
              <p:cNvPr id="5" name="Table 8">
                <a:extLst>
                  <a:ext uri="{FF2B5EF4-FFF2-40B4-BE49-F238E27FC236}">
                    <a16:creationId xmlns:a16="http://schemas.microsoft.com/office/drawing/2014/main" id="{258A104A-7E71-4E2A-B6ED-EE5F498D1237}"/>
                  </a:ext>
                </a:extLst>
              </p:cNvPr>
              <p:cNvGraphicFramePr>
                <a:graphicFrameLocks noGrp="1"/>
              </p:cNvGraphicFramePr>
              <p:nvPr>
                <p:extLst>
                  <p:ext uri="{D42A27DB-BD31-4B8C-83A1-F6EECF244321}">
                    <p14:modId xmlns:p14="http://schemas.microsoft.com/office/powerpoint/2010/main" val="3925340948"/>
                  </p:ext>
                </p:extLst>
              </p:nvPr>
            </p:nvGraphicFramePr>
            <p:xfrm>
              <a:off x="304800" y="1013582"/>
              <a:ext cx="11582400" cy="4830836"/>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875438725"/>
                        </a:ext>
                      </a:extLst>
                    </a:gridCol>
                    <a:gridCol w="2262554">
                      <a:extLst>
                        <a:ext uri="{9D8B030D-6E8A-4147-A177-3AD203B41FA5}">
                          <a16:colId xmlns:a16="http://schemas.microsoft.com/office/drawing/2014/main" val="1101924884"/>
                        </a:ext>
                      </a:extLst>
                    </a:gridCol>
                    <a:gridCol w="1670538">
                      <a:extLst>
                        <a:ext uri="{9D8B030D-6E8A-4147-A177-3AD203B41FA5}">
                          <a16:colId xmlns:a16="http://schemas.microsoft.com/office/drawing/2014/main" val="2548194680"/>
                        </a:ext>
                      </a:extLst>
                    </a:gridCol>
                    <a:gridCol w="1781908">
                      <a:extLst>
                        <a:ext uri="{9D8B030D-6E8A-4147-A177-3AD203B41FA5}">
                          <a16:colId xmlns:a16="http://schemas.microsoft.com/office/drawing/2014/main" val="1144720239"/>
                        </a:ext>
                      </a:extLst>
                    </a:gridCol>
                  </a:tblGrid>
                  <a:tr h="365760">
                    <a:tc>
                      <a:txBody>
                        <a:bodyPr/>
                        <a:lstStyle/>
                        <a:p>
                          <a:pPr algn="ctr"/>
                          <a:r>
                            <a:rPr lang="el-GR" dirty="0" err="1"/>
                            <a:t>Εναλλάκτης</a:t>
                          </a:r>
                          <a:endParaRPr lang="en-US" dirty="0"/>
                        </a:p>
                      </a:txBody>
                      <a:tcPr/>
                    </a:tc>
                    <a:tc>
                      <a:txBody>
                        <a:bodyPr/>
                        <a:lstStyle/>
                        <a:p>
                          <a:pPr algn="ctr"/>
                          <a:r>
                            <a:rPr lang="el-GR" dirty="0"/>
                            <a:t>Ε101</a:t>
                          </a:r>
                          <a:endParaRPr lang="en-US" dirty="0"/>
                        </a:p>
                      </a:txBody>
                      <a:tcPr/>
                    </a:tc>
                    <a:tc>
                      <a:txBody>
                        <a:bodyPr/>
                        <a:lstStyle/>
                        <a:p>
                          <a:pPr algn="ctr"/>
                          <a:r>
                            <a:rPr lang="el-GR" dirty="0"/>
                            <a:t>Ε102</a:t>
                          </a:r>
                          <a:endParaRPr lang="en-US" dirty="0"/>
                        </a:p>
                      </a:txBody>
                      <a:tcPr/>
                    </a:tc>
                    <a:tc>
                      <a:txBody>
                        <a:bodyPr/>
                        <a:lstStyle/>
                        <a:p>
                          <a:pPr algn="ctr"/>
                          <a:r>
                            <a:rPr lang="el-GR" dirty="0"/>
                            <a:t>Ε103</a:t>
                          </a:r>
                          <a:endParaRPr lang="en-US" dirty="0"/>
                        </a:p>
                      </a:txBody>
                      <a:tcPr/>
                    </a:tc>
                    <a:extLst>
                      <a:ext uri="{0D108BD9-81ED-4DB2-BD59-A6C34878D82A}">
                        <a16:rowId xmlns:a16="http://schemas.microsoft.com/office/drawing/2014/main" val="3667468404"/>
                      </a:ext>
                    </a:extLst>
                  </a:tr>
                  <a:tr h="365760">
                    <a:tc>
                      <a:txBody>
                        <a:bodyPr/>
                        <a:lstStyle/>
                        <a:p>
                          <a:r>
                            <a:rPr lang="el-GR" dirty="0"/>
                            <a:t>Τύπος</a:t>
                          </a:r>
                          <a:endParaRPr lang="en-US" dirty="0"/>
                        </a:p>
                      </a:txBody>
                      <a:tcPr/>
                    </a:tc>
                    <a:tc>
                      <a:txBody>
                        <a:bodyPr/>
                        <a:lstStyle/>
                        <a:p>
                          <a:pPr algn="ctr"/>
                          <a:r>
                            <a:rPr lang="el-GR" dirty="0"/>
                            <a:t>Πλάκα</a:t>
                          </a:r>
                          <a:endParaRPr lang="en-US" dirty="0"/>
                        </a:p>
                      </a:txBody>
                      <a:tcPr/>
                    </a:tc>
                    <a:tc>
                      <a:txBody>
                        <a:bodyPr/>
                        <a:lstStyle/>
                        <a:p>
                          <a:pPr algn="ctr"/>
                          <a:r>
                            <a:rPr lang="en-US" dirty="0"/>
                            <a:t>S&amp;T</a:t>
                          </a:r>
                        </a:p>
                      </a:txBody>
                      <a:tcPr/>
                    </a:tc>
                    <a:tc>
                      <a:txBody>
                        <a:bodyPr/>
                        <a:lstStyle/>
                        <a:p>
                          <a:pPr algn="ctr"/>
                          <a:r>
                            <a:rPr lang="en-US" dirty="0"/>
                            <a:t>S&amp;T</a:t>
                          </a:r>
                        </a:p>
                      </a:txBody>
                      <a:tcPr/>
                    </a:tc>
                    <a:extLst>
                      <a:ext uri="{0D108BD9-81ED-4DB2-BD59-A6C34878D82A}">
                        <a16:rowId xmlns:a16="http://schemas.microsoft.com/office/drawing/2014/main" val="3009521416"/>
                      </a:ext>
                    </a:extLst>
                  </a:tr>
                  <a:tr h="365760">
                    <a:tc>
                      <a:txBody>
                        <a:bodyPr/>
                        <a:lstStyle/>
                        <a:p>
                          <a:r>
                            <a:rPr lang="el-GR" dirty="0"/>
                            <a:t>Λειτουργία (</a:t>
                          </a:r>
                          <a:r>
                            <a:rPr lang="en-US" dirty="0"/>
                            <a:t>kW</a:t>
                          </a:r>
                          <a:r>
                            <a:rPr lang="el-GR" dirty="0"/>
                            <a:t>)</a:t>
                          </a:r>
                          <a:endParaRPr lang="en-US" dirty="0"/>
                        </a:p>
                      </a:txBody>
                      <a:tcPr/>
                    </a:tc>
                    <a:tc>
                      <a:txBody>
                        <a:bodyPr/>
                        <a:lstStyle/>
                        <a:p>
                          <a:pPr algn="ctr"/>
                          <a:r>
                            <a:rPr lang="en-US" dirty="0"/>
                            <a:t>800</a:t>
                          </a:r>
                        </a:p>
                      </a:txBody>
                      <a:tcPr/>
                    </a:tc>
                    <a:tc>
                      <a:txBody>
                        <a:bodyPr/>
                        <a:lstStyle/>
                        <a:p>
                          <a:pPr algn="ctr"/>
                          <a:r>
                            <a:rPr lang="en-US" dirty="0"/>
                            <a:t>400</a:t>
                          </a:r>
                        </a:p>
                      </a:txBody>
                      <a:tcPr/>
                    </a:tc>
                    <a:tc>
                      <a:txBody>
                        <a:bodyPr/>
                        <a:lstStyle/>
                        <a:p>
                          <a:pPr algn="ctr"/>
                          <a:r>
                            <a:rPr lang="en-US" dirty="0"/>
                            <a:t>200</a:t>
                          </a:r>
                        </a:p>
                      </a:txBody>
                      <a:tcPr/>
                    </a:tc>
                    <a:extLst>
                      <a:ext uri="{0D108BD9-81ED-4DB2-BD59-A6C34878D82A}">
                        <a16:rowId xmlns:a16="http://schemas.microsoft.com/office/drawing/2014/main" val="1816851281"/>
                      </a:ext>
                    </a:extLst>
                  </a:tr>
                  <a:tr h="365760">
                    <a:tc>
                      <a:txBody>
                        <a:bodyPr/>
                        <a:lstStyle/>
                        <a:p>
                          <a:r>
                            <a:rPr lang="el-GR" dirty="0"/>
                            <a:t>Θερμή μεριά εισροής Τ </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US" dirty="0"/>
                            <a:t>140</a:t>
                          </a:r>
                        </a:p>
                      </a:txBody>
                      <a:tcPr/>
                    </a:tc>
                    <a:tc>
                      <a:txBody>
                        <a:bodyPr/>
                        <a:lstStyle/>
                        <a:p>
                          <a:pPr algn="ctr"/>
                          <a:r>
                            <a:rPr lang="en-US" dirty="0"/>
                            <a:t>180</a:t>
                          </a:r>
                        </a:p>
                      </a:txBody>
                      <a:tcPr/>
                    </a:tc>
                    <a:tc>
                      <a:txBody>
                        <a:bodyPr/>
                        <a:lstStyle/>
                        <a:p>
                          <a:pPr algn="ctr"/>
                          <a:r>
                            <a:rPr lang="en-US" dirty="0"/>
                            <a:t>60</a:t>
                          </a:r>
                        </a:p>
                      </a:txBody>
                      <a:tcPr/>
                    </a:tc>
                    <a:extLst>
                      <a:ext uri="{0D108BD9-81ED-4DB2-BD59-A6C34878D82A}">
                        <a16:rowId xmlns:a16="http://schemas.microsoft.com/office/drawing/2014/main" val="342104252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Θερμή μεριά εκροής Τ </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US" dirty="0"/>
                            <a:t>60</a:t>
                          </a:r>
                        </a:p>
                      </a:txBody>
                      <a:tcPr/>
                    </a:tc>
                    <a:tc>
                      <a:txBody>
                        <a:bodyPr/>
                        <a:lstStyle/>
                        <a:p>
                          <a:pPr algn="ctr"/>
                          <a:r>
                            <a:rPr lang="en-US" dirty="0"/>
                            <a:t>180</a:t>
                          </a:r>
                        </a:p>
                      </a:txBody>
                      <a:tcPr/>
                    </a:tc>
                    <a:tc>
                      <a:txBody>
                        <a:bodyPr/>
                        <a:lstStyle/>
                        <a:p>
                          <a:pPr algn="ctr"/>
                          <a:r>
                            <a:rPr lang="en-US" dirty="0"/>
                            <a:t>40</a:t>
                          </a:r>
                        </a:p>
                      </a:txBody>
                      <a:tcPr/>
                    </a:tc>
                    <a:extLst>
                      <a:ext uri="{0D108BD9-81ED-4DB2-BD59-A6C34878D82A}">
                        <a16:rowId xmlns:a16="http://schemas.microsoft.com/office/drawing/2014/main" val="70629432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Ψυχρή μεριά εισροής Τ </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US" dirty="0"/>
                            <a:t>40</a:t>
                          </a:r>
                        </a:p>
                      </a:txBody>
                      <a:tcPr/>
                    </a:tc>
                    <a:tc>
                      <a:txBody>
                        <a:bodyPr/>
                        <a:lstStyle/>
                        <a:p>
                          <a:pPr algn="ctr"/>
                          <a:r>
                            <a:rPr lang="en-US" dirty="0"/>
                            <a:t>120</a:t>
                          </a:r>
                        </a:p>
                      </a:txBody>
                      <a:tcPr/>
                    </a:tc>
                    <a:tc>
                      <a:txBody>
                        <a:bodyPr/>
                        <a:lstStyle/>
                        <a:p>
                          <a:pPr algn="ctr"/>
                          <a:r>
                            <a:rPr lang="en-US" dirty="0"/>
                            <a:t>25</a:t>
                          </a:r>
                        </a:p>
                      </a:txBody>
                      <a:tcPr/>
                    </a:tc>
                    <a:extLst>
                      <a:ext uri="{0D108BD9-81ED-4DB2-BD59-A6C34878D82A}">
                        <a16:rowId xmlns:a16="http://schemas.microsoft.com/office/drawing/2014/main" val="325082539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Ψυχρή μεριά εκροής Τ </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US" dirty="0"/>
                            <a:t>120</a:t>
                          </a:r>
                        </a:p>
                      </a:txBody>
                      <a:tcPr/>
                    </a:tc>
                    <a:tc>
                      <a:txBody>
                        <a:bodyPr/>
                        <a:lstStyle/>
                        <a:p>
                          <a:pPr algn="ctr"/>
                          <a:r>
                            <a:rPr lang="en-US" dirty="0"/>
                            <a:t>160</a:t>
                          </a:r>
                        </a:p>
                      </a:txBody>
                      <a:tcPr/>
                    </a:tc>
                    <a:tc>
                      <a:txBody>
                        <a:bodyPr/>
                        <a:lstStyle/>
                        <a:p>
                          <a:pPr algn="ctr"/>
                          <a:r>
                            <a:rPr lang="en-US" dirty="0"/>
                            <a:t>35</a:t>
                          </a:r>
                        </a:p>
                      </a:txBody>
                      <a:tcPr/>
                    </a:tc>
                    <a:extLst>
                      <a:ext uri="{0D108BD9-81ED-4DB2-BD59-A6C34878D82A}">
                        <a16:rowId xmlns:a16="http://schemas.microsoft.com/office/drawing/2014/main" val="586607677"/>
                      </a:ext>
                    </a:extLst>
                  </a:tr>
                  <a:tr h="365760">
                    <a:tc>
                      <a:txBody>
                        <a:bodyPr/>
                        <a:lstStyle/>
                        <a:p>
                          <a:endParaRPr lang="en-US"/>
                        </a:p>
                      </a:txBody>
                      <a:tcPr>
                        <a:blipFill>
                          <a:blip r:embed="rId2"/>
                          <a:stretch>
                            <a:fillRect l="-208" t="-708333" r="-98025" b="-548333"/>
                          </a:stretch>
                        </a:blipFill>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0.92</a:t>
                          </a:r>
                        </a:p>
                      </a:txBody>
                      <a:tcPr/>
                    </a:tc>
                    <a:extLst>
                      <a:ext uri="{0D108BD9-81ED-4DB2-BD59-A6C34878D82A}">
                        <a16:rowId xmlns:a16="http://schemas.microsoft.com/office/drawing/2014/main" val="1024874688"/>
                      </a:ext>
                    </a:extLst>
                  </a:tr>
                  <a:tr h="411236">
                    <a:tc>
                      <a:txBody>
                        <a:bodyPr/>
                        <a:lstStyle/>
                        <a:p>
                          <a:r>
                            <a:rPr lang="el-GR" dirty="0"/>
                            <a:t>Συντελεστής μεταφοράς θερμότητας θερμή μεριά (</a:t>
                          </a:r>
                          <a:r>
                            <a:rPr lang="en-US" dirty="0"/>
                            <a:t>W/m</a:t>
                          </a:r>
                          <a:r>
                            <a:rPr lang="en-US" baseline="30000" dirty="0"/>
                            <a:t>2</a:t>
                          </a:r>
                          <a:r>
                            <a:rPr lang="en-US" baseline="0" dirty="0"/>
                            <a:t>K</a:t>
                          </a:r>
                          <a:r>
                            <a:rPr lang="el-GR" dirty="0"/>
                            <a:t>)</a:t>
                          </a:r>
                          <a:endParaRPr lang="en-US" dirty="0"/>
                        </a:p>
                      </a:txBody>
                      <a:tcPr/>
                    </a:tc>
                    <a:tc>
                      <a:txBody>
                        <a:bodyPr/>
                        <a:lstStyle/>
                        <a:p>
                          <a:pPr algn="ctr"/>
                          <a:r>
                            <a:rPr lang="en-US" dirty="0"/>
                            <a:t>700</a:t>
                          </a:r>
                        </a:p>
                      </a:txBody>
                      <a:tcPr/>
                    </a:tc>
                    <a:tc>
                      <a:txBody>
                        <a:bodyPr/>
                        <a:lstStyle/>
                        <a:p>
                          <a:pPr algn="ctr"/>
                          <a:r>
                            <a:rPr lang="en-US" dirty="0"/>
                            <a:t>2000</a:t>
                          </a:r>
                        </a:p>
                      </a:txBody>
                      <a:tcPr/>
                    </a:tc>
                    <a:tc>
                      <a:txBody>
                        <a:bodyPr/>
                        <a:lstStyle/>
                        <a:p>
                          <a:pPr algn="ctr"/>
                          <a:r>
                            <a:rPr lang="en-US" dirty="0"/>
                            <a:t>700</a:t>
                          </a:r>
                        </a:p>
                      </a:txBody>
                      <a:tcPr/>
                    </a:tc>
                    <a:extLst>
                      <a:ext uri="{0D108BD9-81ED-4DB2-BD59-A6C34878D82A}">
                        <a16:rowId xmlns:a16="http://schemas.microsoft.com/office/drawing/2014/main" val="4148427712"/>
                      </a:ext>
                    </a:extLst>
                  </a:tr>
                  <a:tr h="381000">
                    <a:tc>
                      <a:txBody>
                        <a:bodyPr/>
                        <a:lstStyle/>
                        <a:p>
                          <a:r>
                            <a:rPr lang="el-GR" dirty="0"/>
                            <a:t>Συντελεστής μεταφοράς θερμότητας ψυχρή μεριά (</a:t>
                          </a:r>
                          <a:r>
                            <a:rPr lang="en-US" dirty="0"/>
                            <a:t>W/m</a:t>
                          </a:r>
                          <a:r>
                            <a:rPr lang="en-US" baseline="30000" dirty="0"/>
                            <a:t>2</a:t>
                          </a:r>
                          <a:r>
                            <a:rPr lang="en-US" baseline="0" dirty="0"/>
                            <a:t>K</a:t>
                          </a:r>
                          <a:r>
                            <a:rPr lang="el-GR" dirty="0"/>
                            <a:t>)</a:t>
                          </a:r>
                          <a:endParaRPr lang="en-US" dirty="0"/>
                        </a:p>
                      </a:txBody>
                      <a:tcPr/>
                    </a:tc>
                    <a:tc>
                      <a:txBody>
                        <a:bodyPr/>
                        <a:lstStyle/>
                        <a:p>
                          <a:pPr algn="ctr"/>
                          <a:r>
                            <a:rPr lang="en-US" dirty="0"/>
                            <a:t>700</a:t>
                          </a:r>
                        </a:p>
                      </a:txBody>
                      <a:tcPr/>
                    </a:tc>
                    <a:tc>
                      <a:txBody>
                        <a:bodyPr/>
                        <a:lstStyle/>
                        <a:p>
                          <a:pPr algn="ctr"/>
                          <a:r>
                            <a:rPr lang="en-US" dirty="0"/>
                            <a:t>500</a:t>
                          </a:r>
                        </a:p>
                      </a:txBody>
                      <a:tcPr/>
                    </a:tc>
                    <a:tc>
                      <a:txBody>
                        <a:bodyPr/>
                        <a:lstStyle/>
                        <a:p>
                          <a:pPr algn="ctr"/>
                          <a:r>
                            <a:rPr lang="en-US" dirty="0"/>
                            <a:t>700</a:t>
                          </a:r>
                        </a:p>
                      </a:txBody>
                      <a:tcPr/>
                    </a:tc>
                    <a:extLst>
                      <a:ext uri="{0D108BD9-81ED-4DB2-BD59-A6C34878D82A}">
                        <a16:rowId xmlns:a16="http://schemas.microsoft.com/office/drawing/2014/main" val="2757585851"/>
                      </a:ext>
                    </a:extLst>
                  </a:tr>
                  <a:tr h="381000">
                    <a:tc>
                      <a:txBody>
                        <a:bodyPr/>
                        <a:lstStyle/>
                        <a:p>
                          <a:r>
                            <a:rPr lang="el-GR" dirty="0"/>
                            <a:t>Συνολικός συντελεστής μεταφοράς θερμότητας (</a:t>
                          </a:r>
                          <a:r>
                            <a:rPr lang="en-US" dirty="0"/>
                            <a:t>W/m</a:t>
                          </a:r>
                          <a:r>
                            <a:rPr lang="en-US" baseline="30000" dirty="0"/>
                            <a:t>2</a:t>
                          </a:r>
                          <a:r>
                            <a:rPr lang="en-US" baseline="0" dirty="0"/>
                            <a:t>K</a:t>
                          </a:r>
                          <a:r>
                            <a:rPr lang="el-GR" dirty="0"/>
                            <a:t>)</a:t>
                          </a:r>
                          <a:endParaRPr lang="en-US" dirty="0"/>
                        </a:p>
                      </a:txBody>
                      <a:tcPr/>
                    </a:tc>
                    <a:tc>
                      <a:txBody>
                        <a:bodyPr/>
                        <a:lstStyle/>
                        <a:p>
                          <a:pPr algn="ctr"/>
                          <a:r>
                            <a:rPr lang="en-US" dirty="0"/>
                            <a:t>350</a:t>
                          </a:r>
                        </a:p>
                      </a:txBody>
                      <a:tcPr/>
                    </a:tc>
                    <a:tc>
                      <a:txBody>
                        <a:bodyPr/>
                        <a:lstStyle/>
                        <a:p>
                          <a:pPr algn="ctr"/>
                          <a:r>
                            <a:rPr lang="en-US" dirty="0"/>
                            <a:t>400</a:t>
                          </a:r>
                        </a:p>
                      </a:txBody>
                      <a:tcPr/>
                    </a:tc>
                    <a:tc>
                      <a:txBody>
                        <a:bodyPr/>
                        <a:lstStyle/>
                        <a:p>
                          <a:pPr algn="ctr"/>
                          <a:r>
                            <a:rPr lang="en-US" dirty="0"/>
                            <a:t>350</a:t>
                          </a:r>
                        </a:p>
                      </a:txBody>
                      <a:tcPr/>
                    </a:tc>
                    <a:extLst>
                      <a:ext uri="{0D108BD9-81ED-4DB2-BD59-A6C34878D82A}">
                        <a16:rowId xmlns:a16="http://schemas.microsoft.com/office/drawing/2014/main" val="139554845"/>
                      </a:ext>
                    </a:extLst>
                  </a:tr>
                  <a:tr h="365760">
                    <a:tc>
                      <a:txBody>
                        <a:bodyPr/>
                        <a:lstStyle/>
                        <a:p>
                          <a:r>
                            <a:rPr lang="el-GR" dirty="0"/>
                            <a:t>Περιοχή (</a:t>
                          </a:r>
                          <a:r>
                            <a:rPr lang="en-US" dirty="0"/>
                            <a:t>m</a:t>
                          </a:r>
                          <a:r>
                            <a:rPr lang="en-US" baseline="30000" dirty="0"/>
                            <a:t>2</a:t>
                          </a:r>
                          <a:r>
                            <a:rPr lang="en-US" baseline="0" dirty="0"/>
                            <a:t>)</a:t>
                          </a:r>
                          <a:endParaRPr lang="en-US" dirty="0"/>
                        </a:p>
                      </a:txBody>
                      <a:tcPr/>
                    </a:tc>
                    <a:tc>
                      <a:txBody>
                        <a:bodyPr/>
                        <a:lstStyle/>
                        <a:p>
                          <a:pPr algn="ctr"/>
                          <a:r>
                            <a:rPr lang="en-US" dirty="0"/>
                            <a:t>114</a:t>
                          </a:r>
                        </a:p>
                      </a:txBody>
                      <a:tcPr/>
                    </a:tc>
                    <a:tc>
                      <a:txBody>
                        <a:bodyPr/>
                        <a:lstStyle/>
                        <a:p>
                          <a:pPr algn="ctr"/>
                          <a:r>
                            <a:rPr lang="en-US" dirty="0"/>
                            <a:t>27.5</a:t>
                          </a:r>
                        </a:p>
                      </a:txBody>
                      <a:tcPr/>
                    </a:tc>
                    <a:tc>
                      <a:txBody>
                        <a:bodyPr/>
                        <a:lstStyle/>
                        <a:p>
                          <a:pPr algn="ctr"/>
                          <a:r>
                            <a:rPr lang="en-US" dirty="0"/>
                            <a:t>31.7</a:t>
                          </a:r>
                        </a:p>
                      </a:txBody>
                      <a:tcPr/>
                    </a:tc>
                    <a:extLst>
                      <a:ext uri="{0D108BD9-81ED-4DB2-BD59-A6C34878D82A}">
                        <a16:rowId xmlns:a16="http://schemas.microsoft.com/office/drawing/2014/main" val="3601820869"/>
                      </a:ext>
                    </a:extLst>
                  </a:tr>
                  <a:tr h="365760">
                    <a:tc>
                      <a:txBody>
                        <a:bodyPr/>
                        <a:lstStyle/>
                        <a:p>
                          <a:r>
                            <a:rPr lang="el-GR" dirty="0"/>
                            <a:t>ΔΤ</a:t>
                          </a:r>
                          <a:r>
                            <a:rPr lang="en-US" baseline="-25000" dirty="0" err="1"/>
                            <a:t>lm</a:t>
                          </a:r>
                          <a:endParaRPr lang="en-US" dirty="0"/>
                        </a:p>
                      </a:txBody>
                      <a:tcPr/>
                    </a:tc>
                    <a:tc>
                      <a:txBody>
                        <a:bodyPr/>
                        <a:lstStyle/>
                        <a:p>
                          <a:pPr algn="ctr"/>
                          <a:r>
                            <a:rPr lang="en-US" dirty="0"/>
                            <a:t>20</a:t>
                          </a:r>
                        </a:p>
                      </a:txBody>
                      <a:tcPr/>
                    </a:tc>
                    <a:tc>
                      <a:txBody>
                        <a:bodyPr/>
                        <a:lstStyle/>
                        <a:p>
                          <a:pPr algn="ctr"/>
                          <a:r>
                            <a:rPr lang="en-US" dirty="0"/>
                            <a:t>36.4</a:t>
                          </a:r>
                        </a:p>
                      </a:txBody>
                      <a:tcPr/>
                    </a:tc>
                    <a:tc>
                      <a:txBody>
                        <a:bodyPr/>
                        <a:lstStyle/>
                        <a:p>
                          <a:pPr algn="ctr"/>
                          <a:r>
                            <a:rPr lang="en-US" dirty="0"/>
                            <a:t>19.6</a:t>
                          </a:r>
                        </a:p>
                      </a:txBody>
                      <a:tcPr/>
                    </a:tc>
                    <a:extLst>
                      <a:ext uri="{0D108BD9-81ED-4DB2-BD59-A6C34878D82A}">
                        <a16:rowId xmlns:a16="http://schemas.microsoft.com/office/drawing/2014/main" val="4212166487"/>
                      </a:ext>
                    </a:extLst>
                  </a:tr>
                </a:tbl>
              </a:graphicData>
            </a:graphic>
          </p:graphicFrame>
        </mc:Fallback>
      </mc:AlternateContent>
    </p:spTree>
    <p:extLst>
      <p:ext uri="{BB962C8B-B14F-4D97-AF65-F5344CB8AC3E}">
        <p14:creationId xmlns:p14="http://schemas.microsoft.com/office/powerpoint/2010/main" val="721975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791200"/>
              </a:xfrm>
              <a:prstGeom prst="rect">
                <a:avLst/>
              </a:prstGeom>
            </p:spPr>
            <p:txBody>
              <a:bodyPr vert="horz" lIns="91440" tIns="45720" rIns="91440" bIns="45720" rtlCol="0">
                <a:normAutofit lnSpcReduction="10000"/>
              </a:bodyPr>
              <a:lstStyle/>
              <a:p>
                <a:pPr algn="just">
                  <a:spcBef>
                    <a:spcPct val="20000"/>
                  </a:spcBef>
                  <a:defRPr/>
                </a:pPr>
                <a:r>
                  <a:rPr lang="el-GR" sz="2400" u="sng" dirty="0"/>
                  <a:t>Λύση: </a:t>
                </a:r>
              </a:p>
              <a:p>
                <a:pPr algn="just">
                  <a:spcBef>
                    <a:spcPct val="20000"/>
                  </a:spcBef>
                  <a:defRPr/>
                </a:pPr>
                <a:r>
                  <a:rPr lang="el-GR" sz="2400" dirty="0"/>
                  <a:t>Ξεκινώντας με την πλάκα του εναλλάκτη θερμότητας </a:t>
                </a:r>
                <a:r>
                  <a:rPr lang="el-GR" sz="2400" b="1" dirty="0"/>
                  <a:t>Ε101</a:t>
                </a:r>
                <a:r>
                  <a:rPr lang="el-GR" sz="2400" dirty="0"/>
                  <a:t>, μια αύξηση της τάξης 50% στην ροή μέσω του εναλλάκτη θα μας δώσει 1.5</a:t>
                </a:r>
                <a:r>
                  <a:rPr lang="el-GR" sz="2400" baseline="30000" dirty="0"/>
                  <a:t>2</a:t>
                </a:r>
                <a:r>
                  <a:rPr lang="el-GR" sz="2400" dirty="0"/>
                  <a:t>=2.25 τον παράγοντα αύξησης της μείωσης της πίεσης. Εάν αυτό ήταν αποδεκτό, τότε θεωρούμε πως ο συντελεστής μεταφοράς θερμότητας είναι ανάλογος του </a:t>
                </a:r>
                <a:r>
                  <a:rPr lang="en-US" sz="2400" dirty="0"/>
                  <a:t>Re</a:t>
                </a:r>
                <a:r>
                  <a:rPr lang="en-US" sz="2400" baseline="30000" dirty="0"/>
                  <a:t>0.8</a:t>
                </a:r>
                <a:r>
                  <a:rPr lang="en-US" sz="2400" dirty="0"/>
                  <a:t>.</a:t>
                </a:r>
                <a:endParaRPr lang="el-GR" sz="2400" dirty="0"/>
              </a:p>
              <a:p>
                <a:pPr algn="just">
                  <a:spcBef>
                    <a:spcPct val="20000"/>
                  </a:spcBef>
                  <a:defRPr/>
                </a:pPr>
                <a:endParaRPr lang="el-GR" sz="2400" dirty="0"/>
              </a:p>
              <a:p>
                <a:pPr algn="just">
                  <a:spcBef>
                    <a:spcPct val="20000"/>
                  </a:spcBef>
                  <a:defRPr/>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New</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heat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transfer</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coefficient</m:t>
                      </m:r>
                      <m:r>
                        <a:rPr lang="en-US" sz="2400" b="0" i="0" smtClean="0">
                          <a:latin typeface="Cambria Math" panose="02040503050406030204" pitchFamily="18" charset="0"/>
                        </a:rPr>
                        <m:t>=350×</m:t>
                      </m:r>
                      <m:sSup>
                        <m:sSupPr>
                          <m:ctrlPr>
                            <a:rPr lang="en-US" sz="2400" b="0" i="1" smtClean="0">
                              <a:latin typeface="Cambria Math" panose="02040503050406030204" pitchFamily="18" charset="0"/>
                              <a:ea typeface="Cambria Math" panose="02040503050406030204" pitchFamily="18" charset="0"/>
                            </a:rPr>
                          </m:ctrlPr>
                        </m:sSupPr>
                        <m:e>
                          <m:r>
                            <a:rPr lang="en-US" sz="2400" b="0" i="0" smtClean="0">
                              <a:latin typeface="Cambria Math" panose="02040503050406030204" pitchFamily="18" charset="0"/>
                              <a:ea typeface="Cambria Math" panose="02040503050406030204" pitchFamily="18" charset="0"/>
                            </a:rPr>
                            <m:t>(1.5)</m:t>
                          </m:r>
                        </m:e>
                        <m:sup>
                          <m:r>
                            <a:rPr lang="en-US" sz="2400" b="0" i="0" smtClean="0">
                              <a:latin typeface="Cambria Math" panose="02040503050406030204" pitchFamily="18" charset="0"/>
                              <a:ea typeface="Cambria Math" panose="02040503050406030204" pitchFamily="18" charset="0"/>
                            </a:rPr>
                            <m:t>0.8</m:t>
                          </m:r>
                        </m:sup>
                      </m:sSup>
                      <m:r>
                        <a:rPr lang="en-US" sz="2400" b="0" i="0" smtClean="0">
                          <a:latin typeface="Cambria Math" panose="02040503050406030204" pitchFamily="18" charset="0"/>
                          <a:ea typeface="Cambria Math" panose="02040503050406030204" pitchFamily="18" charset="0"/>
                        </a:rPr>
                        <m:t>=484</m:t>
                      </m:r>
                      <m:f>
                        <m:fPr>
                          <m:ctrlPr>
                            <a:rPr lang="en-US" sz="2400" b="0" i="1" smtClean="0">
                              <a:latin typeface="Cambria Math" panose="02040503050406030204" pitchFamily="18" charset="0"/>
                              <a:ea typeface="Cambria Math" panose="02040503050406030204" pitchFamily="18" charset="0"/>
                            </a:rPr>
                          </m:ctrlPr>
                        </m:fPr>
                        <m:num>
                          <m:r>
                            <m:rPr>
                              <m:sty m:val="p"/>
                            </m:rPr>
                            <a:rPr lang="en-US" sz="2400" b="0" i="0" smtClean="0">
                              <a:latin typeface="Cambria Math" panose="02040503050406030204" pitchFamily="18" charset="0"/>
                              <a:ea typeface="Cambria Math" panose="02040503050406030204" pitchFamily="18" charset="0"/>
                            </a:rPr>
                            <m:t>W</m:t>
                          </m:r>
                        </m:num>
                        <m:den>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m</m:t>
                              </m:r>
                            </m:e>
                            <m:sup>
                              <m:r>
                                <a:rPr lang="en-US" sz="2400" b="0" i="0" smtClean="0">
                                  <a:latin typeface="Cambria Math" panose="02040503050406030204" pitchFamily="18" charset="0"/>
                                  <a:ea typeface="Cambria Math" panose="02040503050406030204" pitchFamily="18" charset="0"/>
                                </a:rPr>
                                <m:t>2</m:t>
                              </m:r>
                            </m:sup>
                          </m:sSup>
                          <m:r>
                            <m:rPr>
                              <m:sty m:val="p"/>
                            </m:rPr>
                            <a:rPr lang="en-US" sz="2400" b="0" i="0" smtClean="0">
                              <a:latin typeface="Cambria Math" panose="02040503050406030204" pitchFamily="18" charset="0"/>
                              <a:ea typeface="Cambria Math" panose="02040503050406030204" pitchFamily="18" charset="0"/>
                            </a:rPr>
                            <m:t>K</m:t>
                          </m:r>
                        </m:den>
                      </m:f>
                    </m:oMath>
                  </m:oMathPara>
                </a14:m>
                <a:endParaRPr lang="el-GR" sz="2400" b="0" dirty="0">
                  <a:ea typeface="Cambria Math" panose="02040503050406030204" pitchFamily="18" charset="0"/>
                </a:endParaRPr>
              </a:p>
              <a:p>
                <a:pPr algn="just">
                  <a:spcBef>
                    <a:spcPct val="20000"/>
                  </a:spcBef>
                  <a:defRPr/>
                </a:pPr>
                <a:endParaRPr lang="en-US" sz="2400" dirty="0"/>
              </a:p>
              <a:p>
                <a:pPr algn="just">
                  <a:spcBef>
                    <a:spcPct val="20000"/>
                  </a:spcBef>
                  <a:defRPr/>
                </a:pPr>
                <a:r>
                  <a:rPr lang="el-GR" sz="2400" dirty="0"/>
                  <a:t>Θεωρώντας πως ο αντιδραστήρας λειτουργεί στην ίδια θερμοκρασία εξόδου, μπορούμε να βρούμε τα ισοζύγια για την βάση και την ανανέωση.</a:t>
                </a:r>
              </a:p>
              <a:p>
                <a:pPr algn="just">
                  <a:spcBef>
                    <a:spcPct val="20000"/>
                  </a:spcBef>
                  <a:defRPr/>
                </a:pPr>
                <a:r>
                  <a:rPr lang="el-GR" sz="2400" u="sng" dirty="0"/>
                  <a:t>Βάση:</a:t>
                </a:r>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101</m:t>
                          </m:r>
                        </m:sub>
                      </m:sSub>
                      <m:r>
                        <a:rPr lang="en-US" sz="2400" b="0" i="1" smtClean="0">
                          <a:latin typeface="Cambria Math" panose="02040503050406030204" pitchFamily="18" charset="0"/>
                        </a:rPr>
                        <m:t>=800</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𝑓</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120−40</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𝑝</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140−60</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𝑓</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𝑝</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4</m:t>
                          </m:r>
                        </m:sup>
                      </m:sSup>
                    </m:oMath>
                  </m:oMathPara>
                </a14:m>
                <a:endParaRPr lang="en-US" sz="2400" dirty="0"/>
              </a:p>
              <a:p>
                <a:pPr algn="just">
                  <a:spcBef>
                    <a:spcPct val="20000"/>
                  </a:spcBef>
                  <a:defRPr/>
                </a:pPr>
                <a:endParaRPr lang="en-US" sz="2400" dirty="0"/>
              </a:p>
              <a:p>
                <a:pPr algn="just">
                  <a:spcBef>
                    <a:spcPct val="20000"/>
                  </a:spcBef>
                  <a:defRPr/>
                </a:pPr>
                <a:r>
                  <a:rPr lang="el-GR" sz="2400" dirty="0"/>
                  <a:t>όπου ο δείκτης </a:t>
                </a:r>
                <a14:m>
                  <m:oMath xmlns:m="http://schemas.openxmlformats.org/officeDocument/2006/math">
                    <m:r>
                      <a:rPr lang="en-US" sz="2400" b="0" i="1" smtClean="0">
                        <a:latin typeface="Cambria Math" panose="02040503050406030204" pitchFamily="18" charset="0"/>
                        <a:ea typeface="Cambria Math" panose="02040503050406030204" pitchFamily="18" charset="0"/>
                      </a:rPr>
                      <m:t>𝑓</m:t>
                    </m:r>
                  </m:oMath>
                </a14:m>
                <a:r>
                  <a:rPr lang="en-US" sz="2400" dirty="0"/>
                  <a:t> = </a:t>
                </a:r>
                <a:r>
                  <a:rPr lang="el-GR" sz="2400" dirty="0"/>
                  <a:t>ρεύμα, </a:t>
                </a:r>
                <a14:m>
                  <m:oMath xmlns:m="http://schemas.openxmlformats.org/officeDocument/2006/math">
                    <m:r>
                      <a:rPr lang="en-US" sz="2400" b="0" i="1" smtClean="0">
                        <a:latin typeface="Cambria Math" panose="02040503050406030204" pitchFamily="18" charset="0"/>
                        <a:ea typeface="Cambria Math" panose="02040503050406030204" pitchFamily="18" charset="0"/>
                      </a:rPr>
                      <m:t>𝑝</m:t>
                    </m:r>
                  </m:oMath>
                </a14:m>
                <a:r>
                  <a:rPr lang="en-US" sz="2400" dirty="0"/>
                  <a:t>=</a:t>
                </a:r>
                <a:r>
                  <a:rPr lang="el-GR" sz="2400" dirty="0"/>
                  <a:t> προϊόν.</a:t>
                </a:r>
              </a:p>
              <a:p>
                <a:pPr algn="just">
                  <a:spcBef>
                    <a:spcPct val="20000"/>
                  </a:spcBef>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791200"/>
              </a:xfrm>
              <a:prstGeom prst="rect">
                <a:avLst/>
              </a:prstGeom>
              <a:blipFill>
                <a:blip r:embed="rId2"/>
                <a:stretch>
                  <a:fillRect l="-750" t="-1474" r="-750"/>
                </a:stretch>
              </a:blipFill>
            </p:spPr>
            <p:txBody>
              <a:bodyPr/>
              <a:lstStyle/>
              <a:p>
                <a:r>
                  <a:rPr lang="en-US">
                    <a:noFill/>
                  </a:rPr>
                  <a:t> </a:t>
                </a:r>
              </a:p>
            </p:txBody>
          </p:sp>
        </mc:Fallback>
      </mc:AlternateContent>
    </p:spTree>
    <p:extLst>
      <p:ext uri="{BB962C8B-B14F-4D97-AF65-F5344CB8AC3E}">
        <p14:creationId xmlns:p14="http://schemas.microsoft.com/office/powerpoint/2010/main" val="16539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u="sng" dirty="0"/>
                  <a:t>Ανανέωση:</a:t>
                </a:r>
                <a:endParaRPr lang="en-US" sz="2400" u="sng" dirty="0"/>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101</m:t>
                          </m:r>
                        </m:sub>
                      </m:sSub>
                      <m:r>
                        <a:rPr lang="en-US" sz="2400" b="0" i="1" smtClean="0">
                          <a:latin typeface="Cambria Math" panose="02040503050406030204" pitchFamily="18" charset="0"/>
                        </a:rPr>
                        <m:t>=1.5</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𝑓</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−40</m:t>
                          </m:r>
                        </m:e>
                      </m:d>
                      <m:r>
                        <a:rPr lang="en-US" sz="2400" b="0" i="1" smtClean="0">
                          <a:latin typeface="Cambria Math" panose="02040503050406030204" pitchFamily="18" charset="0"/>
                        </a:rPr>
                        <m:t>=1.5</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𝑝</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140−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e>
                      </m:d>
                    </m:oMath>
                  </m:oMathPara>
                </a14:m>
                <a:endParaRPr lang="en-US" sz="2400" b="0" dirty="0"/>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=180−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oMath>
                  </m:oMathPara>
                </a14:m>
                <a:endParaRPr lang="en-US" sz="2400" dirty="0"/>
              </a:p>
              <a:p>
                <a:pPr algn="just">
                  <a:spcBef>
                    <a:spcPct val="20000"/>
                  </a:spcBef>
                  <a:defRPr/>
                </a:pPr>
                <a:r>
                  <a:rPr lang="el-GR" sz="2400" dirty="0"/>
                  <a:t>και</a:t>
                </a:r>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101</m:t>
                          </m:r>
                        </m:sub>
                      </m:sSub>
                      <m:r>
                        <a:rPr lang="el-GR" sz="2400" b="0" i="1" smtClean="0">
                          <a:latin typeface="Cambria Math" panose="02040503050406030204" pitchFamily="18" charset="0"/>
                        </a:rPr>
                        <m:t>=</m:t>
                      </m:r>
                      <m:r>
                        <m:rPr>
                          <m:sty m:val="p"/>
                        </m:rPr>
                        <a:rPr lang="en-US" sz="2400" b="0" i="0" smtClean="0">
                          <a:latin typeface="Cambria Math" panose="02040503050406030204" pitchFamily="18" charset="0"/>
                        </a:rPr>
                        <m:t>U</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m:t>
                      </m:r>
                      <m:r>
                        <m:rPr>
                          <m:sty m:val="p"/>
                        </m:rPr>
                        <a:rPr lang="el-GR" sz="2400" b="0" i="0" smtClean="0">
                          <a:latin typeface="Cambria Math" panose="02040503050406030204" pitchFamily="18" charset="0"/>
                        </a:rPr>
                        <m:t>Δ</m:t>
                      </m:r>
                      <m:sSub>
                        <m:sSubPr>
                          <m:ctrlPr>
                            <a:rPr lang="el-GR"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𝑚</m:t>
                          </m:r>
                        </m:sub>
                      </m:sSub>
                      <m:r>
                        <a:rPr lang="en-US" sz="2400" b="0" i="1" smtClean="0">
                          <a:latin typeface="Cambria Math" panose="02040503050406030204" pitchFamily="18" charset="0"/>
                        </a:rPr>
                        <m:t>=484</m:t>
                      </m:r>
                      <m:r>
                        <a:rPr lang="en-US" sz="2400" b="0" i="1" smtClean="0">
                          <a:latin typeface="Cambria Math" panose="02040503050406030204" pitchFamily="18" charset="0"/>
                          <a:ea typeface="Cambria Math" panose="02040503050406030204" pitchFamily="18" charset="0"/>
                        </a:rPr>
                        <m:t>×114×(140−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a:p>
                <a:pPr algn="just">
                  <a:spcBef>
                    <a:spcPct val="20000"/>
                  </a:spcBef>
                  <a:defRPr/>
                </a:pPr>
                <a:r>
                  <a:rPr lang="el-GR" sz="2400" u="sng" dirty="0"/>
                  <a:t>οπότε</a:t>
                </a:r>
                <a:r>
                  <a:rPr lang="en-US" sz="2400" u="sng" dirty="0"/>
                  <a:t>:</a:t>
                </a:r>
              </a:p>
              <a:p>
                <a:pPr algn="just">
                  <a:spcBef>
                    <a:spcPct val="20000"/>
                  </a:spcBef>
                  <a:defRPr/>
                </a:pPr>
                <a:endParaRPr lang="el-GR" sz="2400" u="sng" dirty="0"/>
              </a:p>
              <a:p>
                <a:pPr algn="just">
                  <a:spcBef>
                    <a:spcPct val="20000"/>
                  </a:spcBef>
                  <a:defRPr/>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rPr>
                        <m:t>1</m:t>
                      </m:r>
                      <m:r>
                        <a:rPr lang="en-US" sz="2400" b="0" i="1" smtClean="0">
                          <a:latin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4</m:t>
                          </m:r>
                        </m:sup>
                      </m:sSup>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−40</m:t>
                          </m:r>
                        </m:e>
                      </m:d>
                      <m:r>
                        <a:rPr lang="en-US" sz="2400" b="0" i="1" smtClean="0">
                          <a:latin typeface="Cambria Math" panose="02040503050406030204" pitchFamily="18" charset="0"/>
                          <a:ea typeface="Cambria Math" panose="02040503050406030204" pitchFamily="18" charset="0"/>
                        </a:rPr>
                        <m:t>=484×114×(140−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=118.6</m:t>
                      </m:r>
                      <m:r>
                        <m:rPr>
                          <m:nor/>
                        </m:rPr>
                        <a:rPr lang="en-US" sz="2400" dirty="0">
                          <a:solidFill>
                            <a:schemeClr val="dk1"/>
                          </a:solidFill>
                        </a:rPr>
                        <m:t>°</m:t>
                      </m:r>
                      <m:r>
                        <m:rPr>
                          <m:nor/>
                        </m:rPr>
                        <a:rPr lang="en-US" sz="2400" dirty="0">
                          <a:solidFill>
                            <a:schemeClr val="dk1"/>
                          </a:solidFill>
                        </a:rPr>
                        <m:t>C</m:t>
                      </m:r>
                    </m:oMath>
                  </m:oMathPara>
                </a14:m>
                <a:endParaRPr lang="en-US" sz="2400" dirty="0"/>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=61.4</m:t>
                      </m:r>
                      <m:r>
                        <m:rPr>
                          <m:nor/>
                        </m:rPr>
                        <a:rPr lang="en-US" sz="2400" dirty="0">
                          <a:solidFill>
                            <a:schemeClr val="dk1"/>
                          </a:solidFill>
                        </a:rPr>
                        <m:t>°</m:t>
                      </m:r>
                      <m:r>
                        <m:rPr>
                          <m:nor/>
                        </m:rPr>
                        <a:rPr lang="en-US" sz="2400" dirty="0">
                          <a:solidFill>
                            <a:schemeClr val="dk1"/>
                          </a:solidFill>
                        </a:rPr>
                        <m:t>C</m:t>
                      </m:r>
                    </m:oMath>
                  </m:oMathPara>
                </a14:m>
                <a:endParaRPr lang="en-US" sz="2400" dirty="0"/>
              </a:p>
              <a:p>
                <a:pPr algn="just">
                  <a:spcBef>
                    <a:spcPct val="20000"/>
                  </a:spcBef>
                  <a:defRPr/>
                </a:pPr>
                <a:endParaRPr lang="en-US" sz="2400" dirty="0"/>
              </a:p>
              <a:p>
                <a:pPr algn="just">
                  <a:spcBef>
                    <a:spcPct val="20000"/>
                  </a:spcBef>
                  <a:defRPr/>
                </a:pPr>
                <a:r>
                  <a:rPr lang="el-GR" sz="2400" dirty="0"/>
                  <a:t>Οπότε χάνουμε 1.4 βαθμούς από τον εναλλάκτη θερμότητας, από τη στιγμή που ο βαθμός αύξησης στην πτώση της πίεσης, λόγω μεγαλύτερης ροής, είναι αποδεκτός.</a:t>
                </a:r>
              </a:p>
              <a:p>
                <a:pPr algn="just">
                  <a:spcBef>
                    <a:spcPct val="20000"/>
                  </a:spcBef>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884" r="-750"/>
                </a:stretch>
              </a:blipFill>
            </p:spPr>
            <p:txBody>
              <a:bodyPr/>
              <a:lstStyle/>
              <a:p>
                <a:r>
                  <a:rPr lang="en-US">
                    <a:noFill/>
                  </a:rPr>
                  <a:t> </a:t>
                </a:r>
              </a:p>
            </p:txBody>
          </p:sp>
        </mc:Fallback>
      </mc:AlternateContent>
    </p:spTree>
    <p:extLst>
      <p:ext uri="{BB962C8B-B14F-4D97-AF65-F5344CB8AC3E}">
        <p14:creationId xmlns:p14="http://schemas.microsoft.com/office/powerpoint/2010/main" val="2564563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lnSpcReduction="10000"/>
              </a:bodyPr>
              <a:lstStyle/>
              <a:p>
                <a:pPr algn="just">
                  <a:spcBef>
                    <a:spcPct val="20000"/>
                  </a:spcBef>
                  <a:defRPr/>
                </a:pPr>
                <a:r>
                  <a:rPr lang="el-GR" sz="2400" dirty="0"/>
                  <a:t>Τώρα θα εξετάσουμε τον θερμαντήρα ατμού </a:t>
                </a:r>
                <a:r>
                  <a:rPr lang="el-GR" sz="2400" b="1" dirty="0"/>
                  <a:t>Ε102.</a:t>
                </a:r>
              </a:p>
              <a:p>
                <a:pPr algn="just">
                  <a:spcBef>
                    <a:spcPct val="20000"/>
                  </a:spcBef>
                  <a:defRPr/>
                </a:pPr>
                <a:r>
                  <a:rPr lang="el-GR" sz="2400" u="sng" dirty="0"/>
                  <a:t>Ανανέωση:</a:t>
                </a:r>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102</m:t>
                          </m:r>
                        </m:sub>
                      </m:sSub>
                      <m:r>
                        <a:rPr lang="el-GR" sz="2400" b="0" i="1" smtClean="0">
                          <a:latin typeface="Cambria Math" panose="02040503050406030204" pitchFamily="18" charset="0"/>
                        </a:rPr>
                        <m:t>=1.5</m:t>
                      </m:r>
                      <m:r>
                        <a:rPr lang="el-GR" sz="2400" b="0" i="1" smtClean="0">
                          <a:latin typeface="Cambria Math" panose="02040503050406030204" pitchFamily="18" charset="0"/>
                          <a:ea typeface="Cambria Math" panose="02040503050406030204" pitchFamily="18" charset="0"/>
                        </a:rPr>
                        <m:t>×</m:t>
                      </m:r>
                      <m:sSup>
                        <m:sSupPr>
                          <m:ctrlPr>
                            <a:rPr lang="el-GR" sz="2400" b="0" i="1" smtClean="0">
                              <a:latin typeface="Cambria Math" panose="02040503050406030204" pitchFamily="18" charset="0"/>
                              <a:ea typeface="Cambria Math" panose="02040503050406030204" pitchFamily="18" charset="0"/>
                            </a:rPr>
                          </m:ctrlPr>
                        </m:sSupPr>
                        <m:e>
                          <m:r>
                            <a:rPr lang="el-GR" sz="2400" b="0" i="1" smtClean="0">
                              <a:latin typeface="Cambria Math" panose="02040503050406030204" pitchFamily="18" charset="0"/>
                              <a:ea typeface="Cambria Math" panose="02040503050406030204" pitchFamily="18" charset="0"/>
                            </a:rPr>
                            <m:t>10</m:t>
                          </m:r>
                        </m:e>
                        <m:sup>
                          <m:r>
                            <a:rPr lang="el-GR" sz="2400" b="0" i="1" smtClean="0">
                              <a:latin typeface="Cambria Math" panose="02040503050406030204" pitchFamily="18" charset="0"/>
                              <a:ea typeface="Cambria Math" panose="02040503050406030204" pitchFamily="18" charset="0"/>
                            </a:rPr>
                            <m:t>4</m:t>
                          </m:r>
                        </m:sup>
                      </m:sSup>
                      <m:r>
                        <a:rPr lang="el-GR" sz="2400" b="0" i="1" smtClean="0">
                          <a:latin typeface="Cambria Math" panose="02040503050406030204" pitchFamily="18" charset="0"/>
                          <a:ea typeface="Cambria Math" panose="02040503050406030204" pitchFamily="18" charset="0"/>
                        </a:rPr>
                        <m:t>×</m:t>
                      </m:r>
                      <m:d>
                        <m:dPr>
                          <m:ctrlPr>
                            <a:rPr lang="el-GR" sz="2400" b="0" i="1" smtClean="0">
                              <a:latin typeface="Cambria Math" panose="02040503050406030204" pitchFamily="18" charset="0"/>
                              <a:ea typeface="Cambria Math" panose="02040503050406030204" pitchFamily="18" charset="0"/>
                            </a:rPr>
                          </m:ctrlPr>
                        </m:dPr>
                        <m:e>
                          <m:r>
                            <a:rPr lang="el-GR" sz="2400" b="0" i="1" smtClean="0">
                              <a:latin typeface="Cambria Math" panose="02040503050406030204" pitchFamily="18" charset="0"/>
                              <a:ea typeface="Cambria Math" panose="02040503050406030204" pitchFamily="18" charset="0"/>
                            </a:rPr>
                            <m:t>160−118.6</m:t>
                          </m:r>
                        </m:e>
                      </m:d>
                      <m:r>
                        <a:rPr lang="el-GR" sz="2400" b="0" i="1" smtClean="0">
                          <a:latin typeface="Cambria Math" panose="02040503050406030204" pitchFamily="18" charset="0"/>
                          <a:ea typeface="Cambria Math" panose="02040503050406030204" pitchFamily="18" charset="0"/>
                        </a:rPr>
                        <m:t>=621 </m:t>
                      </m:r>
                      <m:r>
                        <m:rPr>
                          <m:sty m:val="p"/>
                        </m:rPr>
                        <a:rPr lang="en-US" sz="2400" b="0" i="0" smtClean="0">
                          <a:latin typeface="Cambria Math" panose="02040503050406030204" pitchFamily="18" charset="0"/>
                          <a:ea typeface="Cambria Math" panose="02040503050406030204" pitchFamily="18" charset="0"/>
                        </a:rPr>
                        <m:t>kW</m:t>
                      </m:r>
                    </m:oMath>
                  </m:oMathPara>
                </a14:m>
                <a:endParaRPr lang="en-US" sz="2400" dirty="0"/>
              </a:p>
              <a:p>
                <a:pPr algn="just">
                  <a:spcBef>
                    <a:spcPct val="20000"/>
                  </a:spcBef>
                  <a:defRPr/>
                </a:pPr>
                <a:r>
                  <a:rPr lang="el-GR" sz="2400" dirty="0"/>
                  <a:t>Ο συντελεστής μεταφοράς θερμότητας αυξάνεται μόνο κατά τη διαδικασία ψύξης:</a:t>
                </a:r>
              </a:p>
              <a:p>
                <a:pPr algn="just">
                  <a:spcBef>
                    <a:spcPct val="20000"/>
                  </a:spcBef>
                  <a:defRPr/>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New</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side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coefficient</m:t>
                      </m:r>
                      <m:r>
                        <a:rPr lang="en-US" sz="2400" b="0" i="0" smtClean="0">
                          <a:latin typeface="Cambria Math" panose="02040503050406030204" pitchFamily="18" charset="0"/>
                        </a:rPr>
                        <m:t>=500</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1.5</m:t>
                          </m:r>
                        </m:e>
                        <m:sup>
                          <m:r>
                            <a:rPr lang="en-US" sz="2400" b="0" i="1" smtClean="0">
                              <a:latin typeface="Cambria Math" panose="02040503050406030204" pitchFamily="18" charset="0"/>
                              <a:ea typeface="Cambria Math" panose="02040503050406030204" pitchFamily="18" charset="0"/>
                            </a:rPr>
                            <m:t>0.8</m:t>
                          </m:r>
                        </m:sup>
                      </m:sSup>
                      <m:r>
                        <a:rPr lang="en-US" sz="2400" b="0" i="1" smtClean="0">
                          <a:latin typeface="Cambria Math" panose="02040503050406030204" pitchFamily="18" charset="0"/>
                          <a:ea typeface="Cambria Math" panose="02040503050406030204" pitchFamily="18" charset="0"/>
                        </a:rPr>
                        <m:t>=691.6</m:t>
                      </m:r>
                      <m:f>
                        <m:fPr>
                          <m:ctrlPr>
                            <a:rPr lang="en-US" sz="2400" b="0" i="1" smtClean="0">
                              <a:latin typeface="Cambria Math" panose="02040503050406030204" pitchFamily="18" charset="0"/>
                              <a:ea typeface="Cambria Math" panose="02040503050406030204" pitchFamily="18" charset="0"/>
                            </a:rPr>
                          </m:ctrlPr>
                        </m:fPr>
                        <m:num>
                          <m:r>
                            <m:rPr>
                              <m:sty m:val="p"/>
                            </m:rPr>
                            <a:rPr lang="en-US" sz="2400" b="0" i="0" smtClean="0">
                              <a:latin typeface="Cambria Math" panose="02040503050406030204" pitchFamily="18" charset="0"/>
                              <a:ea typeface="Cambria Math" panose="02040503050406030204" pitchFamily="18" charset="0"/>
                            </a:rPr>
                            <m:t>W</m:t>
                          </m:r>
                        </m:num>
                        <m:den>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m</m:t>
                              </m:r>
                            </m:e>
                            <m:sup>
                              <m:r>
                                <a:rPr lang="en-US" sz="2400" b="0" i="1" smtClean="0">
                                  <a:latin typeface="Cambria Math" panose="02040503050406030204" pitchFamily="18" charset="0"/>
                                  <a:ea typeface="Cambria Math" panose="02040503050406030204" pitchFamily="18" charset="0"/>
                                </a:rPr>
                                <m:t>2</m:t>
                              </m:r>
                            </m:sup>
                          </m:sSup>
                          <m:r>
                            <m:rPr>
                              <m:sty m:val="p"/>
                            </m:rPr>
                            <a:rPr lang="en-US" sz="2400" b="0" i="0" smtClean="0">
                              <a:latin typeface="Cambria Math" panose="02040503050406030204" pitchFamily="18" charset="0"/>
                              <a:ea typeface="Cambria Math" panose="02040503050406030204" pitchFamily="18" charset="0"/>
                            </a:rPr>
                            <m:t>K</m:t>
                          </m:r>
                        </m:den>
                      </m:f>
                    </m:oMath>
                  </m:oMathPara>
                </a14:m>
                <a:endParaRPr lang="en-US" sz="2400" b="0" dirty="0">
                  <a:ea typeface="Cambria Math" panose="02040503050406030204" pitchFamily="18" charset="0"/>
                </a:endParaRPr>
              </a:p>
              <a:p>
                <a:pPr algn="just">
                  <a:spcBef>
                    <a:spcPct val="20000"/>
                  </a:spcBef>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𝑁𝑒𝑤</m:t>
                      </m:r>
                      <m:r>
                        <a:rPr lang="en-US" sz="2400" b="0" i="1" smtClean="0">
                          <a:latin typeface="Cambria Math" panose="02040503050406030204" pitchFamily="18" charset="0"/>
                        </a:rPr>
                        <m:t> </m:t>
                      </m:r>
                      <m:r>
                        <a:rPr lang="en-US" sz="2400" b="0" i="1" smtClean="0">
                          <a:latin typeface="Cambria Math" panose="02040503050406030204" pitchFamily="18" charset="0"/>
                        </a:rPr>
                        <m:t>𝑜𝑣𝑒𝑟𝑎𝑙𝑙</m:t>
                      </m:r>
                      <m:r>
                        <a:rPr lang="en-US" sz="2400" b="0" i="1" smtClean="0">
                          <a:latin typeface="Cambria Math" panose="02040503050406030204" pitchFamily="18" charset="0"/>
                        </a:rPr>
                        <m:t> </m:t>
                      </m:r>
                      <m:r>
                        <a:rPr lang="en-US" sz="2400" b="0" i="1" smtClean="0">
                          <a:latin typeface="Cambria Math" panose="02040503050406030204" pitchFamily="18" charset="0"/>
                        </a:rPr>
                        <m:t>h𝑒𝑎𝑡</m:t>
                      </m:r>
                      <m:r>
                        <a:rPr lang="en-US" sz="2400" b="0" i="1" smtClean="0">
                          <a:latin typeface="Cambria Math" panose="02040503050406030204" pitchFamily="18" charset="0"/>
                        </a:rPr>
                        <m:t> </m:t>
                      </m:r>
                      <m:r>
                        <a:rPr lang="en-US" sz="2400" b="0" i="1" smtClean="0">
                          <a:latin typeface="Cambria Math" panose="02040503050406030204" pitchFamily="18" charset="0"/>
                        </a:rPr>
                        <m:t>𝑡𝑟𝑎𝑛𝑠𝑓𝑒𝑟</m:t>
                      </m:r>
                      <m:r>
                        <a:rPr lang="en-US" sz="2400" b="0" i="1" smtClean="0">
                          <a:latin typeface="Cambria Math" panose="02040503050406030204" pitchFamily="18" charset="0"/>
                        </a:rPr>
                        <m:t> </m:t>
                      </m:r>
                      <m:r>
                        <a:rPr lang="en-US" sz="2400" b="0" i="1" smtClean="0">
                          <a:latin typeface="Cambria Math" panose="02040503050406030204" pitchFamily="18" charset="0"/>
                        </a:rPr>
                        <m:t>𝑐𝑜𝑒𝑓𝑓𝑖𝑐𝑖𝑒𝑛𝑡</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(2000)</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(691.6)</m:t>
                                  </m:r>
                                </m:e>
                                <m:sup>
                                  <m:r>
                                    <a:rPr lang="en-US" sz="2400" b="0" i="1" smtClean="0">
                                      <a:latin typeface="Cambria Math" panose="02040503050406030204" pitchFamily="18" charset="0"/>
                                    </a:rPr>
                                    <m:t>−1</m:t>
                                  </m:r>
                                </m:sup>
                              </m:sSup>
                            </m:e>
                          </m:d>
                        </m:e>
                        <m:sup>
                          <m:r>
                            <a:rPr lang="en-US" sz="2400" b="0" i="1" smtClean="0">
                              <a:latin typeface="Cambria Math" panose="02040503050406030204" pitchFamily="18" charset="0"/>
                            </a:rPr>
                            <m:t>−1</m:t>
                          </m:r>
                        </m:sup>
                      </m:sSup>
                      <m:r>
                        <a:rPr lang="en-US" sz="2400" b="0" i="1" smtClean="0">
                          <a:latin typeface="Cambria Math" panose="02040503050406030204" pitchFamily="18" charset="0"/>
                        </a:rPr>
                        <m:t>=513</m:t>
                      </m:r>
                      <m:f>
                        <m:fPr>
                          <m:ctrlPr>
                            <a:rPr lang="en-US" sz="2400" i="1">
                              <a:latin typeface="Cambria Math" panose="02040503050406030204" pitchFamily="18" charset="0"/>
                              <a:ea typeface="Cambria Math" panose="02040503050406030204" pitchFamily="18" charset="0"/>
                            </a:rPr>
                          </m:ctrlPr>
                        </m:fPr>
                        <m:num>
                          <m:r>
                            <m:rPr>
                              <m:sty m:val="p"/>
                            </m:rPr>
                            <a:rPr lang="en-US" sz="2400">
                              <a:latin typeface="Cambria Math" panose="02040503050406030204" pitchFamily="18" charset="0"/>
                              <a:ea typeface="Cambria Math" panose="02040503050406030204" pitchFamily="18" charset="0"/>
                            </a:rPr>
                            <m:t>W</m:t>
                          </m:r>
                        </m:num>
                        <m:den>
                          <m:sSup>
                            <m:sSupPr>
                              <m:ctrlPr>
                                <a:rPr lang="en-US" sz="2400" i="1">
                                  <a:latin typeface="Cambria Math" panose="02040503050406030204" pitchFamily="18" charset="0"/>
                                  <a:ea typeface="Cambria Math" panose="02040503050406030204" pitchFamily="18" charset="0"/>
                                </a:rPr>
                              </m:ctrlPr>
                            </m:sSupPr>
                            <m:e>
                              <m:r>
                                <m:rPr>
                                  <m:sty m:val="p"/>
                                </m:rPr>
                                <a:rPr lang="en-US" sz="2400">
                                  <a:latin typeface="Cambria Math" panose="02040503050406030204" pitchFamily="18" charset="0"/>
                                  <a:ea typeface="Cambria Math" panose="02040503050406030204" pitchFamily="18" charset="0"/>
                                </a:rPr>
                                <m:t>m</m:t>
                              </m:r>
                            </m:e>
                            <m:sup>
                              <m:r>
                                <a:rPr lang="en-US" sz="2400" i="1">
                                  <a:latin typeface="Cambria Math" panose="02040503050406030204" pitchFamily="18" charset="0"/>
                                  <a:ea typeface="Cambria Math" panose="02040503050406030204" pitchFamily="18" charset="0"/>
                                </a:rPr>
                                <m:t>2</m:t>
                              </m:r>
                            </m:sup>
                          </m:sSup>
                          <m:r>
                            <m:rPr>
                              <m:sty m:val="p"/>
                            </m:rPr>
                            <a:rPr lang="en-US" sz="2400">
                              <a:latin typeface="Cambria Math" panose="02040503050406030204" pitchFamily="18" charset="0"/>
                              <a:ea typeface="Cambria Math" panose="02040503050406030204" pitchFamily="18" charset="0"/>
                            </a:rPr>
                            <m:t>K</m:t>
                          </m:r>
                        </m:den>
                      </m:f>
                    </m:oMath>
                  </m:oMathPara>
                </a14:m>
                <a:endParaRPr lang="en-US" sz="2400" dirty="0">
                  <a:ea typeface="Cambria Math" panose="02040503050406030204" pitchFamily="18" charset="0"/>
                </a:endParaRPr>
              </a:p>
              <a:p>
                <a:pPr algn="just">
                  <a:spcBef>
                    <a:spcPct val="20000"/>
                  </a:spcBef>
                  <a:defRPr/>
                </a:pPr>
                <a:r>
                  <a:rPr lang="el-GR" sz="2400" dirty="0"/>
                  <a:t>Οπότε για να είναι εφικτός ο </a:t>
                </a:r>
                <a:r>
                  <a:rPr lang="el-GR" sz="2400" dirty="0" err="1"/>
                  <a:t>εναλλάκτης</a:t>
                </a:r>
                <a:r>
                  <a:rPr lang="en-US" sz="2400" dirty="0"/>
                  <a:t>, </a:t>
                </a:r>
                <a:r>
                  <a:rPr lang="el-GR" sz="2400" dirty="0"/>
                  <a:t>πρέπει να αυξήσουμε την θερμοκρασία στο σημείο </a:t>
                </a:r>
                <a14:m>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𝑠</m:t>
                        </m:r>
                      </m:sub>
                    </m:sSub>
                  </m:oMath>
                </a14:m>
                <a:r>
                  <a:rPr lang="en-US" sz="2400" dirty="0"/>
                  <a:t> </a:t>
                </a:r>
                <a:r>
                  <a:rPr lang="el-GR" sz="2400" dirty="0"/>
                  <a:t>όπου, </a:t>
                </a:r>
              </a:p>
              <a:p>
                <a:pPr algn="ctr">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102</m:t>
                          </m:r>
                        </m:sub>
                      </m:sSub>
                      <m:r>
                        <a:rPr lang="en-US" sz="2400" b="0" i="1" smtClean="0">
                          <a:latin typeface="Cambria Math" panose="02040503050406030204" pitchFamily="18" charset="0"/>
                        </a:rPr>
                        <m:t>=</m:t>
                      </m:r>
                      <m:r>
                        <a:rPr lang="en-US" sz="2400" b="0" i="1" smtClean="0">
                          <a:latin typeface="Cambria Math" panose="02040503050406030204" pitchFamily="18" charset="0"/>
                        </a:rPr>
                        <m:t>𝑈𝐴</m:t>
                      </m:r>
                      <m:r>
                        <m:rPr>
                          <m:sty m:val="p"/>
                        </m:rPr>
                        <a:rPr lang="el-GR" sz="2400" b="0" i="0" smtClean="0">
                          <a:latin typeface="Cambria Math" panose="02040503050406030204" pitchFamily="18" charset="0"/>
                        </a:rPr>
                        <m:t>Δ</m:t>
                      </m:r>
                      <m:sSub>
                        <m:sSubPr>
                          <m:ctrlPr>
                            <a:rPr lang="el-GR"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𝑚</m:t>
                          </m:r>
                        </m:sub>
                      </m:sSub>
                    </m:oMath>
                  </m:oMathPara>
                </a14:m>
                <a:endParaRPr lang="en-US" sz="2400" dirty="0"/>
              </a:p>
              <a:p>
                <a:pPr algn="ctr">
                  <a:spcBef>
                    <a:spcPct val="20000"/>
                  </a:spcBef>
                  <a:defRPr/>
                </a:pPr>
                <a14:m>
                  <m:oMath xmlns:m="http://schemas.openxmlformats.org/officeDocument/2006/math">
                    <m:r>
                      <a:rPr lang="en-US" sz="2400" b="0" i="1" smtClean="0">
                        <a:latin typeface="Cambria Math" panose="02040503050406030204" pitchFamily="18" charset="0"/>
                      </a:rPr>
                      <m:t>621</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3</m:t>
                        </m:r>
                      </m:sup>
                    </m:sSup>
                    <m:r>
                      <a:rPr lang="en-US" sz="2400" b="0" i="1" smtClean="0">
                        <a:latin typeface="Cambria Math" panose="02040503050406030204" pitchFamily="18" charset="0"/>
                        <a:ea typeface="Cambria Math" panose="02040503050406030204" pitchFamily="18" charset="0"/>
                      </a:rPr>
                      <m:t>=513×27.5×</m:t>
                    </m:r>
                    <m:d>
                      <m:dPr>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−160)−(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−118.6)</m:t>
                            </m:r>
                          </m:num>
                          <m:den>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ln</m:t>
                                </m:r>
                              </m:fName>
                              <m:e>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−160</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−118.6</m:t>
                                    </m:r>
                                  </m:den>
                                </m:f>
                                <m:r>
                                  <a:rPr lang="en-US" sz="2400" b="0" i="1" smtClean="0">
                                    <a:latin typeface="Cambria Math" panose="02040503050406030204" pitchFamily="18" charset="0"/>
                                    <a:ea typeface="Cambria Math" panose="02040503050406030204" pitchFamily="18" charset="0"/>
                                  </a:rPr>
                                  <m:t>)</m:t>
                                </m:r>
                              </m:e>
                            </m:func>
                          </m:den>
                        </m:f>
                      </m:e>
                    </m:d>
                  </m:oMath>
                </a14:m>
                <a:r>
                  <a:rPr lang="el-GR" sz="2400" dirty="0"/>
                  <a:t> </a:t>
                </a:r>
                <a:endParaRPr lang="en-US" sz="2400" dirty="0"/>
              </a:p>
              <a:p>
                <a:pPr algn="ctr">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=186.5</m:t>
                      </m:r>
                      <m:r>
                        <m:rPr>
                          <m:nor/>
                        </m:rPr>
                        <a:rPr lang="en-US" sz="2400" dirty="0">
                          <a:solidFill>
                            <a:schemeClr val="dk1"/>
                          </a:solidFill>
                        </a:rPr>
                        <m:t>°</m:t>
                      </m:r>
                      <m:r>
                        <m:rPr>
                          <m:nor/>
                        </m:rPr>
                        <a:rPr lang="en-US" sz="2400" dirty="0">
                          <a:solidFill>
                            <a:schemeClr val="dk1"/>
                          </a:solidFill>
                        </a:rPr>
                        <m:t>C</m:t>
                      </m:r>
                    </m:oMath>
                  </m:oMathPara>
                </a14:m>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1547"/>
                </a:stretch>
              </a:blipFill>
            </p:spPr>
            <p:txBody>
              <a:bodyPr/>
              <a:lstStyle/>
              <a:p>
                <a:r>
                  <a:rPr lang="en-US">
                    <a:noFill/>
                  </a:rPr>
                  <a:t> </a:t>
                </a:r>
              </a:p>
            </p:txBody>
          </p:sp>
        </mc:Fallback>
      </mc:AlternateContent>
    </p:spTree>
    <p:extLst>
      <p:ext uri="{BB962C8B-B14F-4D97-AF65-F5344CB8AC3E}">
        <p14:creationId xmlns:p14="http://schemas.microsoft.com/office/powerpoint/2010/main" val="827196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6172200"/>
              </a:xfrm>
              <a:prstGeom prst="rect">
                <a:avLst/>
              </a:prstGeom>
            </p:spPr>
            <p:txBody>
              <a:bodyPr vert="horz" lIns="91440" tIns="45720" rIns="91440" bIns="45720" rtlCol="0">
                <a:normAutofit lnSpcReduction="10000"/>
              </a:bodyPr>
              <a:lstStyle/>
              <a:p>
                <a:pPr algn="just">
                  <a:spcBef>
                    <a:spcPct val="20000"/>
                  </a:spcBef>
                  <a:defRPr/>
                </a:pPr>
                <a:r>
                  <a:rPr lang="el-GR" sz="2400" dirty="0"/>
                  <a:t>Ο αντιδραστήρας θα παραμείνει βιώσιμος εάν η θερμοκρασία του μπορεί να αυξηθεί κατά 6.5</a:t>
                </a:r>
                <a:r>
                  <a:rPr lang="en-US" sz="2400" b="0" i="0" kern="1200" dirty="0">
                    <a:solidFill>
                      <a:schemeClr val="dk1"/>
                    </a:solidFill>
                    <a:effectLst/>
                    <a:latin typeface="+mn-lt"/>
                    <a:ea typeface="+mn-ea"/>
                    <a:cs typeface="+mn-cs"/>
                  </a:rPr>
                  <a:t>°C</a:t>
                </a:r>
                <a:r>
                  <a:rPr lang="el-GR" sz="2400" b="0" i="0" kern="1200" dirty="0">
                    <a:solidFill>
                      <a:schemeClr val="dk1"/>
                    </a:solidFill>
                    <a:effectLst/>
                    <a:latin typeface="+mn-lt"/>
                    <a:ea typeface="+mn-ea"/>
                    <a:cs typeface="+mn-cs"/>
                  </a:rPr>
                  <a:t>. Αυτό μπορεί να επιτευχθεί αυξάνοντας την τοπική πίεση (για παράδειγμα: μπορούμε να κάνουμε προσαρμογές στις βαλβίδες). </a:t>
                </a:r>
                <a:r>
                  <a:rPr lang="el-GR" sz="2400" dirty="0">
                    <a:solidFill>
                      <a:schemeClr val="dk1"/>
                    </a:solidFill>
                  </a:rPr>
                  <a:t>Εάν αυτό δεν μπορεί να επιτευχθεί και ο θερμαντήρας αξιολογήθηκε με επαρκή υψηλή πίεση, τότε μπορεί να χρησιμοποιηθεί ατμός υψηλής πίεσης αντί για μέσης.</a:t>
                </a:r>
              </a:p>
              <a:p>
                <a:pPr algn="just">
                  <a:spcBef>
                    <a:spcPct val="20000"/>
                  </a:spcBef>
                  <a:defRPr/>
                </a:pPr>
                <a:r>
                  <a:rPr lang="el-GR" sz="2400" b="0" i="0" u="sng" kern="1200" dirty="0" err="1">
                    <a:solidFill>
                      <a:schemeClr val="dk1"/>
                    </a:solidFill>
                    <a:effectLst/>
                    <a:latin typeface="+mn-lt"/>
                    <a:ea typeface="+mn-ea"/>
                    <a:cs typeface="+mn-cs"/>
                  </a:rPr>
                  <a:t>Ψ</a:t>
                </a:r>
                <a:r>
                  <a:rPr lang="el-GR" sz="2400" u="sng" dirty="0" err="1">
                    <a:solidFill>
                      <a:schemeClr val="dk1"/>
                    </a:solidFill>
                  </a:rPr>
                  <a:t>ή</a:t>
                </a:r>
                <a:r>
                  <a:rPr lang="el-GR" sz="2400" b="0" i="0" u="sng" kern="1200" dirty="0" err="1">
                    <a:solidFill>
                      <a:schemeClr val="dk1"/>
                    </a:solidFill>
                    <a:effectLst/>
                    <a:latin typeface="+mn-lt"/>
                    <a:ea typeface="+mn-ea"/>
                    <a:cs typeface="+mn-cs"/>
                  </a:rPr>
                  <a:t>κτης</a:t>
                </a:r>
                <a:r>
                  <a:rPr lang="el-GR" sz="2400" b="0" i="0" u="sng" kern="1200" dirty="0">
                    <a:solidFill>
                      <a:schemeClr val="dk1"/>
                    </a:solidFill>
                    <a:effectLst/>
                    <a:latin typeface="+mn-lt"/>
                    <a:ea typeface="+mn-ea"/>
                    <a:cs typeface="+mn-cs"/>
                  </a:rPr>
                  <a:t> </a:t>
                </a:r>
                <a:r>
                  <a:rPr lang="el-GR" sz="2400" b="1" i="0" u="sng" kern="1200" dirty="0">
                    <a:solidFill>
                      <a:schemeClr val="dk1"/>
                    </a:solidFill>
                    <a:effectLst/>
                    <a:latin typeface="+mn-lt"/>
                    <a:ea typeface="+mn-ea"/>
                    <a:cs typeface="+mn-cs"/>
                  </a:rPr>
                  <a:t>Ε103</a:t>
                </a:r>
                <a:r>
                  <a:rPr lang="el-GR" sz="2400" i="0" u="sng" kern="1200" dirty="0">
                    <a:solidFill>
                      <a:schemeClr val="dk1"/>
                    </a:solidFill>
                    <a:effectLst/>
                    <a:latin typeface="+mn-lt"/>
                    <a:ea typeface="+mn-ea"/>
                    <a:cs typeface="+mn-cs"/>
                  </a:rPr>
                  <a:t>, Ανανέωση:</a:t>
                </a:r>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kern="1200" smtClean="0">
                              <a:solidFill>
                                <a:schemeClr val="dk1"/>
                              </a:solidFill>
                              <a:effectLst/>
                              <a:latin typeface="Cambria Math" panose="02040503050406030204" pitchFamily="18" charset="0"/>
                              <a:ea typeface="+mn-ea"/>
                              <a:cs typeface="+mn-cs"/>
                            </a:rPr>
                          </m:ctrlPr>
                        </m:sSubPr>
                        <m:e>
                          <m:r>
                            <a:rPr lang="en-US" sz="2400" b="0" i="1" kern="1200" smtClean="0">
                              <a:solidFill>
                                <a:schemeClr val="dk1"/>
                              </a:solidFill>
                              <a:effectLst/>
                              <a:latin typeface="Cambria Math" panose="02040503050406030204" pitchFamily="18" charset="0"/>
                              <a:ea typeface="+mn-ea"/>
                              <a:cs typeface="+mn-cs"/>
                            </a:rPr>
                            <m:t>𝑄</m:t>
                          </m:r>
                        </m:e>
                        <m:sub>
                          <m:r>
                            <a:rPr lang="en-US" sz="2400" b="0" i="1" kern="1200" smtClean="0">
                              <a:solidFill>
                                <a:schemeClr val="dk1"/>
                              </a:solidFill>
                              <a:effectLst/>
                              <a:latin typeface="Cambria Math" panose="02040503050406030204" pitchFamily="18" charset="0"/>
                              <a:ea typeface="+mn-ea"/>
                              <a:cs typeface="+mn-cs"/>
                            </a:rPr>
                            <m:t>103</m:t>
                          </m:r>
                        </m:sub>
                      </m:sSub>
                      <m:r>
                        <a:rPr lang="en-US" sz="2400" b="0" i="1" kern="1200" smtClean="0">
                          <a:solidFill>
                            <a:schemeClr val="dk1"/>
                          </a:solidFill>
                          <a:effectLst/>
                          <a:latin typeface="Cambria Math" panose="02040503050406030204" pitchFamily="18" charset="0"/>
                          <a:ea typeface="+mn-ea"/>
                          <a:cs typeface="+mn-cs"/>
                        </a:rPr>
                        <m:t>=1.5</m:t>
                      </m:r>
                      <m:r>
                        <a:rPr lang="en-US" sz="2400" b="0" i="1" kern="1200" smtClean="0">
                          <a:solidFill>
                            <a:schemeClr val="dk1"/>
                          </a:solidFill>
                          <a:effectLst/>
                          <a:latin typeface="Cambria Math" panose="02040503050406030204" pitchFamily="18" charset="0"/>
                          <a:ea typeface="Cambria Math" panose="02040503050406030204" pitchFamily="18" charset="0"/>
                        </a:rPr>
                        <m:t>×</m:t>
                      </m:r>
                      <m:sSup>
                        <m:sSupPr>
                          <m:ctrlPr>
                            <a:rPr lang="en-US" sz="2400" b="0" i="1" kern="1200" smtClean="0">
                              <a:solidFill>
                                <a:schemeClr val="dk1"/>
                              </a:solidFill>
                              <a:effectLst/>
                              <a:latin typeface="Cambria Math" panose="02040503050406030204" pitchFamily="18" charset="0"/>
                              <a:ea typeface="Cambria Math" panose="02040503050406030204" pitchFamily="18" charset="0"/>
                            </a:rPr>
                          </m:ctrlPr>
                        </m:sSupPr>
                        <m:e>
                          <m:r>
                            <a:rPr lang="en-US" sz="2400" b="0" i="1" kern="1200" smtClean="0">
                              <a:solidFill>
                                <a:schemeClr val="dk1"/>
                              </a:solidFill>
                              <a:effectLst/>
                              <a:latin typeface="Cambria Math" panose="02040503050406030204" pitchFamily="18" charset="0"/>
                              <a:ea typeface="Cambria Math" panose="02040503050406030204" pitchFamily="18" charset="0"/>
                            </a:rPr>
                            <m:t>10</m:t>
                          </m:r>
                        </m:e>
                        <m:sup>
                          <m:r>
                            <a:rPr lang="en-US" sz="2400" b="0" i="1" kern="1200" smtClean="0">
                              <a:solidFill>
                                <a:schemeClr val="dk1"/>
                              </a:solidFill>
                              <a:effectLst/>
                              <a:latin typeface="Cambria Math" panose="02040503050406030204" pitchFamily="18" charset="0"/>
                              <a:ea typeface="Cambria Math" panose="02040503050406030204" pitchFamily="18" charset="0"/>
                            </a:rPr>
                            <m:t>4</m:t>
                          </m:r>
                        </m:sup>
                      </m:sSup>
                      <m:r>
                        <a:rPr lang="en-US" sz="2400" b="0" i="1" kern="1200" smtClean="0">
                          <a:solidFill>
                            <a:schemeClr val="dk1"/>
                          </a:solidFill>
                          <a:effectLst/>
                          <a:latin typeface="Cambria Math" panose="02040503050406030204" pitchFamily="18" charset="0"/>
                          <a:ea typeface="Cambria Math" panose="02040503050406030204" pitchFamily="18" charset="0"/>
                        </a:rPr>
                        <m:t>×</m:t>
                      </m:r>
                      <m:d>
                        <m:dPr>
                          <m:ctrlPr>
                            <a:rPr lang="en-US" sz="2400" b="0" i="1" kern="1200" smtClean="0">
                              <a:solidFill>
                                <a:schemeClr val="dk1"/>
                              </a:solidFill>
                              <a:effectLst/>
                              <a:latin typeface="Cambria Math" panose="02040503050406030204" pitchFamily="18" charset="0"/>
                              <a:ea typeface="Cambria Math" panose="02040503050406030204" pitchFamily="18" charset="0"/>
                            </a:rPr>
                          </m:ctrlPr>
                        </m:dPr>
                        <m:e>
                          <m:r>
                            <a:rPr lang="en-US" sz="2400" b="0" i="1" kern="1200" smtClean="0">
                              <a:solidFill>
                                <a:schemeClr val="dk1"/>
                              </a:solidFill>
                              <a:effectLst/>
                              <a:latin typeface="Cambria Math" panose="02040503050406030204" pitchFamily="18" charset="0"/>
                              <a:ea typeface="Cambria Math" panose="02040503050406030204" pitchFamily="18" charset="0"/>
                            </a:rPr>
                            <m:t>61.4−40</m:t>
                          </m:r>
                        </m:e>
                      </m:d>
                      <m:r>
                        <a:rPr lang="en-US" sz="2400" b="0" i="1" kern="1200" smtClean="0">
                          <a:solidFill>
                            <a:schemeClr val="dk1"/>
                          </a:solidFill>
                          <a:effectLst/>
                          <a:latin typeface="Cambria Math" panose="02040503050406030204" pitchFamily="18" charset="0"/>
                          <a:ea typeface="Cambria Math" panose="02040503050406030204" pitchFamily="18" charset="0"/>
                        </a:rPr>
                        <m:t>=321 </m:t>
                      </m:r>
                      <m:r>
                        <m:rPr>
                          <m:sty m:val="p"/>
                        </m:rPr>
                        <a:rPr lang="en-US" sz="2400" b="0" i="0" kern="1200" smtClean="0">
                          <a:solidFill>
                            <a:schemeClr val="dk1"/>
                          </a:solidFill>
                          <a:effectLst/>
                          <a:latin typeface="Cambria Math" panose="02040503050406030204" pitchFamily="18" charset="0"/>
                          <a:ea typeface="Cambria Math" panose="02040503050406030204" pitchFamily="18" charset="0"/>
                        </a:rPr>
                        <m:t>kW</m:t>
                      </m:r>
                    </m:oMath>
                  </m:oMathPara>
                </a14:m>
                <a:endParaRPr lang="en-US" sz="2400" kern="1200" dirty="0">
                  <a:solidFill>
                    <a:schemeClr val="dk1"/>
                  </a:solidFill>
                  <a:effectLst/>
                </a:endParaRPr>
              </a:p>
              <a:p>
                <a:pPr algn="just">
                  <a:spcBef>
                    <a:spcPct val="20000"/>
                  </a:spcBef>
                  <a:defRPr/>
                </a:pPr>
                <a:r>
                  <a:rPr lang="el-GR" sz="2400" kern="1200" dirty="0">
                    <a:solidFill>
                      <a:schemeClr val="dk1"/>
                    </a:solidFill>
                    <a:effectLst/>
                  </a:rPr>
                  <a:t>Για </a:t>
                </a:r>
                <a:r>
                  <a:rPr lang="el-GR" sz="2400" dirty="0">
                    <a:solidFill>
                      <a:schemeClr val="dk1"/>
                    </a:solidFill>
                  </a:rPr>
                  <a:t>να εκπληρωθεί αυτή η απαίτηση πρέπει να αυξήσουμε το ρυθμό ροής του κρύου νερού με τον παράγοντα </a:t>
                </a:r>
                <a14:m>
                  <m:oMath xmlns:m="http://schemas.openxmlformats.org/officeDocument/2006/math">
                    <m:sSub>
                      <m:sSubPr>
                        <m:ctrlPr>
                          <a:rPr lang="en-US" sz="2400" b="0" i="1" kern="1200" smtClean="0">
                            <a:solidFill>
                              <a:schemeClr val="dk1"/>
                            </a:solidFill>
                            <a:effectLst/>
                            <a:latin typeface="Cambria Math" panose="02040503050406030204" pitchFamily="18" charset="0"/>
                            <a:ea typeface="Cambria Math" panose="02040503050406030204" pitchFamily="18" charset="0"/>
                          </a:rPr>
                        </m:ctrlPr>
                      </m:sSubPr>
                      <m:e>
                        <m:r>
                          <m:rPr>
                            <m:sty m:val="p"/>
                          </m:rPr>
                          <a:rPr lang="en-US" sz="2400" b="0" i="0" kern="1200" smtClean="0">
                            <a:solidFill>
                              <a:schemeClr val="dk1"/>
                            </a:solidFill>
                            <a:effectLst/>
                            <a:latin typeface="Cambria Math" panose="02040503050406030204" pitchFamily="18" charset="0"/>
                            <a:ea typeface="Cambria Math" panose="02040503050406030204" pitchFamily="18" charset="0"/>
                          </a:rPr>
                          <m:t>F</m:t>
                        </m:r>
                      </m:e>
                      <m:sub>
                        <m:r>
                          <a:rPr lang="en-US" sz="2400" b="0" i="1" kern="1200" smtClean="0">
                            <a:solidFill>
                              <a:schemeClr val="dk1"/>
                            </a:solidFill>
                            <a:effectLst/>
                            <a:latin typeface="Cambria Math" panose="02040503050406030204" pitchFamily="18" charset="0"/>
                            <a:ea typeface="Cambria Math" panose="02040503050406030204" pitchFamily="18" charset="0"/>
                          </a:rPr>
                          <m:t>𝑐𝑤</m:t>
                        </m:r>
                      </m:sub>
                    </m:sSub>
                  </m:oMath>
                </a14:m>
                <a:r>
                  <a:rPr lang="en-US" sz="2400" kern="1200" dirty="0">
                    <a:solidFill>
                      <a:schemeClr val="dk1"/>
                    </a:solidFill>
                    <a:effectLst/>
                  </a:rPr>
                  <a:t> </a:t>
                </a:r>
                <a:r>
                  <a:rPr lang="el-GR" sz="2400" dirty="0">
                    <a:solidFill>
                      <a:schemeClr val="dk1"/>
                    </a:solidFill>
                  </a:rPr>
                  <a:t>ο οποίος θα αλλάξει την θερμοκρασία σε </a:t>
                </a:r>
                <a14:m>
                  <m:oMath xmlns:m="http://schemas.openxmlformats.org/officeDocument/2006/math">
                    <m:sSub>
                      <m:sSubPr>
                        <m:ctrlPr>
                          <a:rPr lang="en-US" sz="2400" i="1">
                            <a:solidFill>
                              <a:schemeClr val="dk1"/>
                            </a:solidFill>
                            <a:latin typeface="Cambria Math" panose="02040503050406030204" pitchFamily="18" charset="0"/>
                            <a:ea typeface="Cambria Math" panose="02040503050406030204" pitchFamily="18" charset="0"/>
                          </a:rPr>
                        </m:ctrlPr>
                      </m:sSubPr>
                      <m:e>
                        <m:r>
                          <m:rPr>
                            <m:sty m:val="p"/>
                          </m:rPr>
                          <a:rPr lang="en-US" sz="2400" b="0" i="0" smtClean="0">
                            <a:solidFill>
                              <a:schemeClr val="dk1"/>
                            </a:solidFill>
                            <a:latin typeface="Cambria Math" panose="02040503050406030204" pitchFamily="18" charset="0"/>
                            <a:ea typeface="Cambria Math" panose="02040503050406030204" pitchFamily="18" charset="0"/>
                          </a:rPr>
                          <m:t>T</m:t>
                        </m:r>
                      </m:e>
                      <m:sub>
                        <m:r>
                          <a:rPr lang="en-US" sz="2400" i="1">
                            <a:solidFill>
                              <a:schemeClr val="dk1"/>
                            </a:solidFill>
                            <a:latin typeface="Cambria Math" panose="02040503050406030204" pitchFamily="18" charset="0"/>
                            <a:ea typeface="Cambria Math" panose="02040503050406030204" pitchFamily="18" charset="0"/>
                          </a:rPr>
                          <m:t>𝑤</m:t>
                        </m:r>
                      </m:sub>
                    </m:sSub>
                  </m:oMath>
                </a14:m>
                <a:r>
                  <a:rPr lang="en-US" sz="2400" kern="1200" dirty="0">
                    <a:solidFill>
                      <a:schemeClr val="dk1"/>
                    </a:solidFill>
                    <a:effectLst/>
                  </a:rPr>
                  <a:t> </a:t>
                </a:r>
                <a:r>
                  <a:rPr lang="el-GR" sz="2400" dirty="0">
                    <a:solidFill>
                      <a:schemeClr val="dk1"/>
                    </a:solidFill>
                  </a:rPr>
                  <a:t>όπου:</a:t>
                </a:r>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kern="1200" smtClean="0">
                              <a:solidFill>
                                <a:schemeClr val="dk1"/>
                              </a:solidFill>
                              <a:effectLst/>
                              <a:latin typeface="Cambria Math" panose="02040503050406030204" pitchFamily="18" charset="0"/>
                            </a:rPr>
                          </m:ctrlPr>
                        </m:sSubPr>
                        <m:e>
                          <m:r>
                            <a:rPr lang="en-US" sz="2400" b="0" i="1" kern="1200" smtClean="0">
                              <a:solidFill>
                                <a:schemeClr val="dk1"/>
                              </a:solidFill>
                              <a:effectLst/>
                              <a:latin typeface="Cambria Math" panose="02040503050406030204" pitchFamily="18" charset="0"/>
                            </a:rPr>
                            <m:t>𝑄</m:t>
                          </m:r>
                        </m:e>
                        <m:sub>
                          <m:r>
                            <a:rPr lang="en-US" sz="2400" b="0" i="1" kern="1200" smtClean="0">
                              <a:solidFill>
                                <a:schemeClr val="dk1"/>
                              </a:solidFill>
                              <a:effectLst/>
                              <a:latin typeface="Cambria Math" panose="02040503050406030204" pitchFamily="18" charset="0"/>
                            </a:rPr>
                            <m:t>103</m:t>
                          </m:r>
                        </m:sub>
                      </m:sSub>
                      <m:r>
                        <a:rPr lang="en-US" sz="2400" b="0" i="1" kern="1200" smtClean="0">
                          <a:solidFill>
                            <a:schemeClr val="dk1"/>
                          </a:solidFill>
                          <a:effectLst/>
                          <a:latin typeface="Cambria Math" panose="02040503050406030204" pitchFamily="18" charset="0"/>
                        </a:rPr>
                        <m:t>=321</m:t>
                      </m:r>
                      <m:r>
                        <a:rPr lang="en-US" sz="2400" b="0" i="1" kern="1200" smtClean="0">
                          <a:solidFill>
                            <a:schemeClr val="dk1"/>
                          </a:solidFill>
                          <a:effectLst/>
                          <a:latin typeface="Cambria Math" panose="02040503050406030204" pitchFamily="18" charset="0"/>
                          <a:ea typeface="Cambria Math" panose="02040503050406030204" pitchFamily="18" charset="0"/>
                        </a:rPr>
                        <m:t>×</m:t>
                      </m:r>
                      <m:sSup>
                        <m:sSupPr>
                          <m:ctrlPr>
                            <a:rPr lang="en-US" sz="2400" b="0" i="1" kern="1200" smtClean="0">
                              <a:solidFill>
                                <a:schemeClr val="dk1"/>
                              </a:solidFill>
                              <a:effectLst/>
                              <a:latin typeface="Cambria Math" panose="02040503050406030204" pitchFamily="18" charset="0"/>
                              <a:ea typeface="Cambria Math" panose="02040503050406030204" pitchFamily="18" charset="0"/>
                            </a:rPr>
                          </m:ctrlPr>
                        </m:sSupPr>
                        <m:e>
                          <m:r>
                            <a:rPr lang="en-US" sz="2400" b="0" i="1" kern="1200" smtClean="0">
                              <a:solidFill>
                                <a:schemeClr val="dk1"/>
                              </a:solidFill>
                              <a:effectLst/>
                              <a:latin typeface="Cambria Math" panose="02040503050406030204" pitchFamily="18" charset="0"/>
                              <a:ea typeface="Cambria Math" panose="02040503050406030204" pitchFamily="18" charset="0"/>
                            </a:rPr>
                            <m:t>10</m:t>
                          </m:r>
                        </m:e>
                        <m:sup>
                          <m:r>
                            <a:rPr lang="en-US" sz="2400" b="0" i="1" kern="1200" smtClean="0">
                              <a:solidFill>
                                <a:schemeClr val="dk1"/>
                              </a:solidFill>
                              <a:effectLst/>
                              <a:latin typeface="Cambria Math" panose="02040503050406030204" pitchFamily="18" charset="0"/>
                              <a:ea typeface="Cambria Math" panose="02040503050406030204" pitchFamily="18" charset="0"/>
                            </a:rPr>
                            <m:t>3</m:t>
                          </m:r>
                        </m:sup>
                      </m:sSup>
                      <m:r>
                        <m:rPr>
                          <m:sty m:val="p"/>
                        </m:rPr>
                        <a:rPr lang="en-US" sz="2400" b="0" i="0" kern="1200" smtClean="0">
                          <a:solidFill>
                            <a:schemeClr val="dk1"/>
                          </a:solidFill>
                          <a:effectLst/>
                          <a:latin typeface="Cambria Math" panose="02040503050406030204" pitchFamily="18" charset="0"/>
                          <a:ea typeface="Cambria Math" panose="02040503050406030204" pitchFamily="18" charset="0"/>
                        </a:rPr>
                        <m:t>W</m:t>
                      </m:r>
                      <m:r>
                        <a:rPr lang="en-US" sz="2400" b="0" i="1" kern="1200" smtClean="0">
                          <a:solidFill>
                            <a:schemeClr val="dk1"/>
                          </a:solidFill>
                          <a:effectLst/>
                          <a:latin typeface="Cambria Math" panose="02040503050406030204" pitchFamily="18" charset="0"/>
                          <a:ea typeface="Cambria Math" panose="02040503050406030204" pitchFamily="18" charset="0"/>
                        </a:rPr>
                        <m:t>=</m:t>
                      </m:r>
                      <m:sSub>
                        <m:sSubPr>
                          <m:ctrlPr>
                            <a:rPr lang="en-US" sz="2400" i="1">
                              <a:solidFill>
                                <a:schemeClr val="dk1"/>
                              </a:solidFill>
                              <a:latin typeface="Cambria Math" panose="02040503050406030204" pitchFamily="18" charset="0"/>
                              <a:ea typeface="Cambria Math" panose="02040503050406030204" pitchFamily="18" charset="0"/>
                            </a:rPr>
                          </m:ctrlPr>
                        </m:sSubPr>
                        <m:e>
                          <m:r>
                            <m:rPr>
                              <m:sty m:val="p"/>
                            </m:rPr>
                            <a:rPr lang="en-US" sz="2400">
                              <a:solidFill>
                                <a:schemeClr val="dk1"/>
                              </a:solidFill>
                              <a:latin typeface="Cambria Math" panose="02040503050406030204" pitchFamily="18" charset="0"/>
                              <a:ea typeface="Cambria Math" panose="02040503050406030204" pitchFamily="18" charset="0"/>
                            </a:rPr>
                            <m:t>F</m:t>
                          </m:r>
                        </m:e>
                        <m:sub>
                          <m:r>
                            <a:rPr lang="en-US" sz="2400" i="1">
                              <a:solidFill>
                                <a:schemeClr val="dk1"/>
                              </a:solidFill>
                              <a:latin typeface="Cambria Math" panose="02040503050406030204" pitchFamily="18" charset="0"/>
                              <a:ea typeface="Cambria Math" panose="02040503050406030204" pitchFamily="18" charset="0"/>
                            </a:rPr>
                            <m:t>𝑐𝑤</m:t>
                          </m:r>
                        </m:sub>
                      </m:sSub>
                      <m:r>
                        <a:rPr lang="en-US" sz="2400" i="1" smtClean="0">
                          <a:solidFill>
                            <a:schemeClr val="dk1"/>
                          </a:solidFill>
                          <a:latin typeface="Cambria Math" panose="02040503050406030204" pitchFamily="18" charset="0"/>
                          <a:ea typeface="Cambria Math" panose="02040503050406030204" pitchFamily="18" charset="0"/>
                        </a:rPr>
                        <m:t>×</m:t>
                      </m:r>
                      <m:r>
                        <a:rPr lang="en-US" sz="2400" b="0" i="1" smtClean="0">
                          <a:solidFill>
                            <a:schemeClr val="dk1"/>
                          </a:solidFill>
                          <a:latin typeface="Cambria Math" panose="02040503050406030204" pitchFamily="18" charset="0"/>
                          <a:ea typeface="Cambria Math" panose="02040503050406030204" pitchFamily="18" charset="0"/>
                        </a:rPr>
                        <m:t>20×</m:t>
                      </m:r>
                      <m:sSup>
                        <m:sSupPr>
                          <m:ctrlPr>
                            <a:rPr lang="en-US" sz="2400" b="0" i="1" smtClean="0">
                              <a:solidFill>
                                <a:schemeClr val="dk1"/>
                              </a:solidFill>
                              <a:latin typeface="Cambria Math" panose="02040503050406030204" pitchFamily="18" charset="0"/>
                              <a:ea typeface="Cambria Math" panose="02040503050406030204" pitchFamily="18" charset="0"/>
                            </a:rPr>
                          </m:ctrlPr>
                        </m:sSupPr>
                        <m:e>
                          <m:r>
                            <a:rPr lang="en-US" sz="2400" b="0" i="1" smtClean="0">
                              <a:solidFill>
                                <a:schemeClr val="dk1"/>
                              </a:solidFill>
                              <a:latin typeface="Cambria Math" panose="02040503050406030204" pitchFamily="18" charset="0"/>
                              <a:ea typeface="Cambria Math" panose="02040503050406030204" pitchFamily="18" charset="0"/>
                            </a:rPr>
                            <m:t>10</m:t>
                          </m:r>
                        </m:e>
                        <m:sup>
                          <m:r>
                            <a:rPr lang="en-US" sz="2400" b="0" i="1" smtClean="0">
                              <a:solidFill>
                                <a:schemeClr val="dk1"/>
                              </a:solidFill>
                              <a:latin typeface="Cambria Math" panose="02040503050406030204" pitchFamily="18" charset="0"/>
                              <a:ea typeface="Cambria Math" panose="02040503050406030204" pitchFamily="18" charset="0"/>
                            </a:rPr>
                            <m:t>3</m:t>
                          </m:r>
                        </m:sup>
                      </m:sSup>
                      <m:r>
                        <a:rPr lang="en-US" sz="2400" b="0" i="1" smtClean="0">
                          <a:solidFill>
                            <a:schemeClr val="dk1"/>
                          </a:solidFill>
                          <a:latin typeface="Cambria Math" panose="02040503050406030204" pitchFamily="18" charset="0"/>
                          <a:ea typeface="Cambria Math" panose="02040503050406030204" pitchFamily="18" charset="0"/>
                        </a:rPr>
                        <m:t>×</m:t>
                      </m:r>
                      <m:d>
                        <m:dPr>
                          <m:ctrlPr>
                            <a:rPr lang="en-US" sz="2400" b="0" i="1" smtClean="0">
                              <a:solidFill>
                                <a:schemeClr val="dk1"/>
                              </a:solidFill>
                              <a:latin typeface="Cambria Math" panose="02040503050406030204" pitchFamily="18" charset="0"/>
                              <a:ea typeface="Cambria Math" panose="02040503050406030204" pitchFamily="18" charset="0"/>
                            </a:rPr>
                          </m:ctrlPr>
                        </m:dPr>
                        <m:e>
                          <m:sSub>
                            <m:sSubPr>
                              <m:ctrlPr>
                                <a:rPr lang="en-US" sz="2400" i="1">
                                  <a:solidFill>
                                    <a:schemeClr val="dk1"/>
                                  </a:solidFill>
                                  <a:latin typeface="Cambria Math" panose="02040503050406030204" pitchFamily="18" charset="0"/>
                                  <a:ea typeface="Cambria Math" panose="02040503050406030204" pitchFamily="18" charset="0"/>
                                </a:rPr>
                              </m:ctrlPr>
                            </m:sSubPr>
                            <m:e>
                              <m:r>
                                <a:rPr lang="en-US" sz="2400" b="0" i="1" smtClean="0">
                                  <a:solidFill>
                                    <a:schemeClr val="dk1"/>
                                  </a:solidFill>
                                  <a:latin typeface="Cambria Math" panose="02040503050406030204" pitchFamily="18" charset="0"/>
                                  <a:ea typeface="Cambria Math" panose="02040503050406030204" pitchFamily="18" charset="0"/>
                                </a:rPr>
                                <m:t>𝑇</m:t>
                              </m:r>
                            </m:e>
                            <m:sub>
                              <m:r>
                                <a:rPr lang="en-US" sz="2400" i="1">
                                  <a:solidFill>
                                    <a:schemeClr val="dk1"/>
                                  </a:solidFill>
                                  <a:latin typeface="Cambria Math" panose="02040503050406030204" pitchFamily="18" charset="0"/>
                                  <a:ea typeface="Cambria Math" panose="02040503050406030204" pitchFamily="18" charset="0"/>
                                </a:rPr>
                                <m:t>𝑤</m:t>
                              </m:r>
                            </m:sub>
                          </m:sSub>
                          <m:r>
                            <a:rPr lang="en-US" sz="2400" b="0" i="1" smtClean="0">
                              <a:solidFill>
                                <a:schemeClr val="dk1"/>
                              </a:solidFill>
                              <a:latin typeface="Cambria Math" panose="02040503050406030204" pitchFamily="18" charset="0"/>
                              <a:ea typeface="Cambria Math" panose="02040503050406030204" pitchFamily="18" charset="0"/>
                            </a:rPr>
                            <m:t>−25</m:t>
                          </m:r>
                        </m:e>
                      </m:d>
                    </m:oMath>
                  </m:oMathPara>
                </a14:m>
                <a:endParaRPr lang="en-US" sz="2400" kern="1200" dirty="0">
                  <a:solidFill>
                    <a:schemeClr val="dk1"/>
                  </a:solidFill>
                  <a:effectLst/>
                </a:endParaRPr>
              </a:p>
              <a:p>
                <a:pPr algn="just">
                  <a:spcBef>
                    <a:spcPct val="20000"/>
                  </a:spcBef>
                  <a:defRPr/>
                </a:pPr>
                <a:r>
                  <a:rPr lang="el-GR" sz="2400" dirty="0">
                    <a:solidFill>
                      <a:schemeClr val="dk1"/>
                    </a:solidFill>
                  </a:rPr>
                  <a:t>και 					</a:t>
                </a:r>
                <a14:m>
                  <m:oMath xmlns:m="http://schemas.openxmlformats.org/officeDocument/2006/math">
                    <m:r>
                      <a:rPr lang="el-GR" sz="2400" b="0" i="1" smtClean="0">
                        <a:solidFill>
                          <a:schemeClr val="dk1"/>
                        </a:solidFill>
                        <a:latin typeface="Cambria Math" panose="02040503050406030204" pitchFamily="18" charset="0"/>
                      </a:rPr>
                      <m:t>321</m:t>
                    </m:r>
                    <m:r>
                      <a:rPr lang="el-GR" sz="2400" b="0" i="1" smtClean="0">
                        <a:solidFill>
                          <a:schemeClr val="dk1"/>
                        </a:solidFill>
                        <a:latin typeface="Cambria Math" panose="02040503050406030204" pitchFamily="18" charset="0"/>
                        <a:ea typeface="Cambria Math" panose="02040503050406030204" pitchFamily="18" charset="0"/>
                      </a:rPr>
                      <m:t>×</m:t>
                    </m:r>
                    <m:sSup>
                      <m:sSupPr>
                        <m:ctrlPr>
                          <a:rPr lang="el-GR" sz="2400" b="0" i="1" smtClean="0">
                            <a:solidFill>
                              <a:schemeClr val="dk1"/>
                            </a:solidFill>
                            <a:latin typeface="Cambria Math" panose="02040503050406030204" pitchFamily="18" charset="0"/>
                            <a:ea typeface="Cambria Math" panose="02040503050406030204" pitchFamily="18" charset="0"/>
                          </a:rPr>
                        </m:ctrlPr>
                      </m:sSupPr>
                      <m:e>
                        <m:r>
                          <a:rPr lang="el-GR" sz="2400" b="0" i="1" smtClean="0">
                            <a:solidFill>
                              <a:schemeClr val="dk1"/>
                            </a:solidFill>
                            <a:latin typeface="Cambria Math" panose="02040503050406030204" pitchFamily="18" charset="0"/>
                            <a:ea typeface="Cambria Math" panose="02040503050406030204" pitchFamily="18" charset="0"/>
                          </a:rPr>
                          <m:t>10</m:t>
                        </m:r>
                      </m:e>
                      <m:sup>
                        <m:r>
                          <a:rPr lang="el-GR" sz="2400" b="0" i="1" smtClean="0">
                            <a:solidFill>
                              <a:schemeClr val="dk1"/>
                            </a:solidFill>
                            <a:latin typeface="Cambria Math" panose="02040503050406030204" pitchFamily="18" charset="0"/>
                            <a:ea typeface="Cambria Math" panose="02040503050406030204" pitchFamily="18" charset="0"/>
                          </a:rPr>
                          <m:t>3</m:t>
                        </m:r>
                      </m:sup>
                    </m:sSup>
                    <m:r>
                      <a:rPr lang="el-GR" sz="2400" b="0" i="1" smtClean="0">
                        <a:solidFill>
                          <a:schemeClr val="dk1"/>
                        </a:solidFill>
                        <a:latin typeface="Cambria Math" panose="02040503050406030204" pitchFamily="18" charset="0"/>
                        <a:ea typeface="Cambria Math" panose="02040503050406030204" pitchFamily="18" charset="0"/>
                      </a:rPr>
                      <m:t>=</m:t>
                    </m:r>
                    <m:r>
                      <a:rPr lang="en-US" sz="2400" b="0" i="1" smtClean="0">
                        <a:solidFill>
                          <a:schemeClr val="dk1"/>
                        </a:solidFill>
                        <a:latin typeface="Cambria Math" panose="02040503050406030204" pitchFamily="18" charset="0"/>
                        <a:ea typeface="Cambria Math" panose="02040503050406030204" pitchFamily="18" charset="0"/>
                      </a:rPr>
                      <m:t>𝑈</m:t>
                    </m:r>
                    <m:r>
                      <a:rPr lang="en-US" sz="2400" b="0" i="1" smtClean="0">
                        <a:solidFill>
                          <a:schemeClr val="dk1"/>
                        </a:solidFill>
                        <a:latin typeface="Cambria Math" panose="02040503050406030204" pitchFamily="18" charset="0"/>
                        <a:ea typeface="Cambria Math" panose="02040503050406030204" pitchFamily="18" charset="0"/>
                      </a:rPr>
                      <m:t> </m:t>
                    </m:r>
                    <m:r>
                      <a:rPr lang="en-US" sz="2400" b="0" i="1" smtClean="0">
                        <a:solidFill>
                          <a:schemeClr val="dk1"/>
                        </a:solidFill>
                        <a:latin typeface="Cambria Math" panose="02040503050406030204" pitchFamily="18" charset="0"/>
                        <a:ea typeface="Cambria Math" panose="02040503050406030204" pitchFamily="18" charset="0"/>
                      </a:rPr>
                      <m:t>𝐴</m:t>
                    </m:r>
                    <m:r>
                      <a:rPr lang="en-US" sz="2400" b="0" i="1" smtClean="0">
                        <a:solidFill>
                          <a:schemeClr val="dk1"/>
                        </a:solidFill>
                        <a:latin typeface="Cambria Math" panose="02040503050406030204" pitchFamily="18" charset="0"/>
                        <a:ea typeface="Cambria Math" panose="02040503050406030204" pitchFamily="18" charset="0"/>
                      </a:rPr>
                      <m:t> </m:t>
                    </m:r>
                    <m:r>
                      <a:rPr lang="en-US" sz="2400" b="0" i="1" smtClean="0">
                        <a:solidFill>
                          <a:schemeClr val="dk1"/>
                        </a:solidFill>
                        <a:latin typeface="Cambria Math" panose="02040503050406030204" pitchFamily="18" charset="0"/>
                        <a:ea typeface="Cambria Math" panose="02040503050406030204" pitchFamily="18" charset="0"/>
                      </a:rPr>
                      <m:t>𝐹</m:t>
                    </m:r>
                    <m:r>
                      <a:rPr lang="en-US" sz="2400" b="0" i="1" smtClean="0">
                        <a:solidFill>
                          <a:schemeClr val="dk1"/>
                        </a:solidFill>
                        <a:latin typeface="Cambria Math" panose="02040503050406030204" pitchFamily="18" charset="0"/>
                        <a:ea typeface="Cambria Math" panose="02040503050406030204" pitchFamily="18" charset="0"/>
                      </a:rPr>
                      <m:t> </m:t>
                    </m:r>
                    <m:r>
                      <m:rPr>
                        <m:sty m:val="p"/>
                      </m:rPr>
                      <a:rPr lang="el-GR" sz="2400" b="0" i="0" smtClean="0">
                        <a:solidFill>
                          <a:schemeClr val="dk1"/>
                        </a:solidFill>
                        <a:latin typeface="Cambria Math" panose="02040503050406030204" pitchFamily="18" charset="0"/>
                        <a:ea typeface="Cambria Math" panose="02040503050406030204" pitchFamily="18" charset="0"/>
                      </a:rPr>
                      <m:t>Δ</m:t>
                    </m:r>
                    <m:sSub>
                      <m:sSubPr>
                        <m:ctrlPr>
                          <a:rPr lang="en-US" sz="2400" i="1">
                            <a:solidFill>
                              <a:schemeClr val="dk1"/>
                            </a:solidFill>
                            <a:latin typeface="Cambria Math" panose="02040503050406030204" pitchFamily="18" charset="0"/>
                            <a:ea typeface="Cambria Math" panose="02040503050406030204" pitchFamily="18" charset="0"/>
                          </a:rPr>
                        </m:ctrlPr>
                      </m:sSubPr>
                      <m:e>
                        <m:r>
                          <m:rPr>
                            <m:sty m:val="p"/>
                          </m:rPr>
                          <a:rPr lang="en-US" sz="2400" b="0" i="0" smtClean="0">
                            <a:solidFill>
                              <a:schemeClr val="dk1"/>
                            </a:solidFill>
                            <a:latin typeface="Cambria Math" panose="02040503050406030204" pitchFamily="18" charset="0"/>
                            <a:ea typeface="Cambria Math" panose="02040503050406030204" pitchFamily="18" charset="0"/>
                          </a:rPr>
                          <m:t>T</m:t>
                        </m:r>
                      </m:e>
                      <m:sub>
                        <m:r>
                          <a:rPr lang="en-US" sz="2400" b="0" i="1" smtClean="0">
                            <a:solidFill>
                              <a:schemeClr val="dk1"/>
                            </a:solidFill>
                            <a:latin typeface="Cambria Math" panose="02040503050406030204" pitchFamily="18" charset="0"/>
                            <a:ea typeface="Cambria Math" panose="02040503050406030204" pitchFamily="18" charset="0"/>
                          </a:rPr>
                          <m:t>𝑙𝑚</m:t>
                        </m:r>
                      </m:sub>
                    </m:sSub>
                  </m:oMath>
                </a14:m>
                <a:endParaRPr lang="el-GR" sz="2400" kern="1200" dirty="0">
                  <a:solidFill>
                    <a:schemeClr val="dk1"/>
                  </a:solidFill>
                  <a:effectLst/>
                </a:endParaRPr>
              </a:p>
              <a:p>
                <a:pPr algn="just">
                  <a:spcBef>
                    <a:spcPct val="20000"/>
                  </a:spcBef>
                  <a:defRPr/>
                </a:pPr>
                <a:r>
                  <a:rPr lang="el-GR" sz="2400" dirty="0">
                    <a:solidFill>
                      <a:schemeClr val="dk1"/>
                    </a:solidFill>
                  </a:rPr>
                  <a:t>Για την περίπτωση της ανανέωσης, ο λογάριθμος της μέσης θερμοκρασιακής διαφοράς </a:t>
                </a:r>
                <a14:m>
                  <m:oMath xmlns:m="http://schemas.openxmlformats.org/officeDocument/2006/math">
                    <m:r>
                      <m:rPr>
                        <m:sty m:val="p"/>
                      </m:rPr>
                      <a:rPr lang="el-GR" sz="2400" b="0" i="0" smtClean="0">
                        <a:solidFill>
                          <a:schemeClr val="dk1"/>
                        </a:solidFill>
                        <a:latin typeface="Cambria Math" panose="02040503050406030204" pitchFamily="18" charset="0"/>
                        <a:ea typeface="Cambria Math" panose="02040503050406030204" pitchFamily="18" charset="0"/>
                      </a:rPr>
                      <m:t>Δ</m:t>
                    </m:r>
                    <m:sSub>
                      <m:sSubPr>
                        <m:ctrlPr>
                          <a:rPr lang="en-US" sz="2400" i="1">
                            <a:solidFill>
                              <a:schemeClr val="dk1"/>
                            </a:solidFill>
                            <a:latin typeface="Cambria Math" panose="02040503050406030204" pitchFamily="18" charset="0"/>
                            <a:ea typeface="Cambria Math" panose="02040503050406030204" pitchFamily="18" charset="0"/>
                          </a:rPr>
                        </m:ctrlPr>
                      </m:sSubPr>
                      <m:e>
                        <m:r>
                          <m:rPr>
                            <m:sty m:val="p"/>
                          </m:rPr>
                          <a:rPr lang="en-US" sz="2400" b="0" i="0" smtClean="0">
                            <a:solidFill>
                              <a:schemeClr val="dk1"/>
                            </a:solidFill>
                            <a:latin typeface="Cambria Math" panose="02040503050406030204" pitchFamily="18" charset="0"/>
                            <a:ea typeface="Cambria Math" panose="02040503050406030204" pitchFamily="18" charset="0"/>
                          </a:rPr>
                          <m:t>T</m:t>
                        </m:r>
                      </m:e>
                      <m:sub>
                        <m:r>
                          <a:rPr lang="en-US" sz="2400" b="0" i="1" smtClean="0">
                            <a:solidFill>
                              <a:schemeClr val="dk1"/>
                            </a:solidFill>
                            <a:latin typeface="Cambria Math" panose="02040503050406030204" pitchFamily="18" charset="0"/>
                            <a:ea typeface="Cambria Math" panose="02040503050406030204" pitchFamily="18" charset="0"/>
                          </a:rPr>
                          <m:t>𝑙𝑚</m:t>
                        </m:r>
                      </m:sub>
                    </m:sSub>
                  </m:oMath>
                </a14:m>
                <a:r>
                  <a:rPr lang="el-GR" sz="2400" kern="1200" dirty="0">
                    <a:solidFill>
                      <a:schemeClr val="dk1"/>
                    </a:solidFill>
                    <a:effectLst/>
                  </a:rPr>
                  <a:t> εξαρτάται από το </a:t>
                </a:r>
                <a14:m>
                  <m:oMath xmlns:m="http://schemas.openxmlformats.org/officeDocument/2006/math">
                    <m:sSub>
                      <m:sSubPr>
                        <m:ctrlPr>
                          <a:rPr lang="en-US" sz="2400" i="1">
                            <a:solidFill>
                              <a:schemeClr val="dk1"/>
                            </a:solidFill>
                            <a:latin typeface="Cambria Math" panose="02040503050406030204" pitchFamily="18" charset="0"/>
                            <a:ea typeface="Cambria Math" panose="02040503050406030204" pitchFamily="18" charset="0"/>
                          </a:rPr>
                        </m:ctrlPr>
                      </m:sSubPr>
                      <m:e>
                        <m:r>
                          <m:rPr>
                            <m:sty m:val="p"/>
                          </m:rPr>
                          <a:rPr lang="en-US" sz="2400">
                            <a:solidFill>
                              <a:schemeClr val="dk1"/>
                            </a:solidFill>
                            <a:latin typeface="Cambria Math" panose="02040503050406030204" pitchFamily="18" charset="0"/>
                            <a:ea typeface="Cambria Math" panose="02040503050406030204" pitchFamily="18" charset="0"/>
                          </a:rPr>
                          <m:t>T</m:t>
                        </m:r>
                      </m:e>
                      <m:sub>
                        <m:r>
                          <a:rPr lang="en-US" sz="2400" b="0" i="1" smtClean="0">
                            <a:solidFill>
                              <a:schemeClr val="dk1"/>
                            </a:solidFill>
                            <a:latin typeface="Cambria Math" panose="02040503050406030204" pitchFamily="18" charset="0"/>
                            <a:ea typeface="Cambria Math" panose="02040503050406030204" pitchFamily="18" charset="0"/>
                          </a:rPr>
                          <m:t>𝑤</m:t>
                        </m:r>
                      </m:sub>
                    </m:sSub>
                  </m:oMath>
                </a14:m>
                <a:r>
                  <a:rPr lang="el-GR" sz="2400" kern="1200" dirty="0">
                    <a:solidFill>
                      <a:schemeClr val="dk1"/>
                    </a:solidFill>
                    <a:effectLst/>
                  </a:rPr>
                  <a:t>και ο συνολικός δείκτης μεταφοράς θερμότητας θα είναι:</a:t>
                </a:r>
              </a:p>
              <a:p>
                <a:pPr algn="just">
                  <a:spcBef>
                    <a:spcPct val="20000"/>
                  </a:spcBef>
                  <a:defRPr/>
                </a:pPr>
                <a14:m>
                  <m:oMathPara xmlns:m="http://schemas.openxmlformats.org/officeDocument/2006/math">
                    <m:oMathParaPr>
                      <m:jc m:val="centerGroup"/>
                    </m:oMathParaPr>
                    <m:oMath xmlns:m="http://schemas.openxmlformats.org/officeDocument/2006/math">
                      <m:f>
                        <m:fPr>
                          <m:ctrlPr>
                            <a:rPr lang="el-GR" sz="2400" i="1" kern="1200" smtClean="0">
                              <a:solidFill>
                                <a:schemeClr val="dk1"/>
                              </a:solidFill>
                              <a:effectLst/>
                              <a:latin typeface="Cambria Math" panose="02040503050406030204" pitchFamily="18" charset="0"/>
                            </a:rPr>
                          </m:ctrlPr>
                        </m:fPr>
                        <m:num>
                          <m:r>
                            <a:rPr lang="el-GR" sz="2400" b="0" i="1" kern="1200" smtClean="0">
                              <a:solidFill>
                                <a:schemeClr val="dk1"/>
                              </a:solidFill>
                              <a:effectLst/>
                              <a:latin typeface="Cambria Math" panose="02040503050406030204" pitchFamily="18" charset="0"/>
                            </a:rPr>
                            <m:t>1</m:t>
                          </m:r>
                        </m:num>
                        <m:den>
                          <m:r>
                            <a:rPr lang="en-US" sz="2400" b="0" i="1" kern="1200" smtClean="0">
                              <a:solidFill>
                                <a:schemeClr val="dk1"/>
                              </a:solidFill>
                              <a:effectLst/>
                              <a:latin typeface="Cambria Math" panose="02040503050406030204" pitchFamily="18" charset="0"/>
                            </a:rPr>
                            <m:t>𝑈</m:t>
                          </m:r>
                        </m:den>
                      </m:f>
                      <m:r>
                        <a:rPr lang="el-GR" sz="2400" b="0" i="1" kern="1200" smtClean="0">
                          <a:solidFill>
                            <a:schemeClr val="dk1"/>
                          </a:solidFill>
                          <a:effectLst/>
                          <a:latin typeface="Cambria Math" panose="02040503050406030204" pitchFamily="18" charset="0"/>
                        </a:rPr>
                        <m:t>=</m:t>
                      </m:r>
                      <m:f>
                        <m:fPr>
                          <m:ctrlPr>
                            <a:rPr lang="el-GR" sz="2400" b="0" i="1" kern="1200" smtClean="0">
                              <a:solidFill>
                                <a:schemeClr val="dk1"/>
                              </a:solidFill>
                              <a:effectLst/>
                              <a:latin typeface="Cambria Math" panose="02040503050406030204" pitchFamily="18" charset="0"/>
                            </a:rPr>
                          </m:ctrlPr>
                        </m:fPr>
                        <m:num>
                          <m:r>
                            <a:rPr lang="en-US" sz="2400" b="0" i="1" kern="1200" smtClean="0">
                              <a:solidFill>
                                <a:schemeClr val="dk1"/>
                              </a:solidFill>
                              <a:effectLst/>
                              <a:latin typeface="Cambria Math" panose="02040503050406030204" pitchFamily="18" charset="0"/>
                            </a:rPr>
                            <m:t>1</m:t>
                          </m:r>
                        </m:num>
                        <m:den>
                          <m:r>
                            <a:rPr lang="en-US" sz="2400" b="0" i="1" kern="1200" smtClean="0">
                              <a:solidFill>
                                <a:schemeClr val="dk1"/>
                              </a:solidFill>
                              <a:effectLst/>
                              <a:latin typeface="Cambria Math" panose="02040503050406030204" pitchFamily="18" charset="0"/>
                            </a:rPr>
                            <m:t>700</m:t>
                          </m:r>
                          <m:r>
                            <a:rPr lang="en-US" sz="2400" b="0" i="1" kern="1200" smtClean="0">
                              <a:solidFill>
                                <a:schemeClr val="dk1"/>
                              </a:solidFill>
                              <a:effectLst/>
                              <a:latin typeface="Cambria Math" panose="02040503050406030204" pitchFamily="18" charset="0"/>
                              <a:ea typeface="Cambria Math" panose="02040503050406030204" pitchFamily="18" charset="0"/>
                            </a:rPr>
                            <m:t>×</m:t>
                          </m:r>
                          <m:sSup>
                            <m:sSupPr>
                              <m:ctrlPr>
                                <a:rPr lang="el-GR" sz="2400" b="0" i="1" kern="1200" smtClean="0">
                                  <a:solidFill>
                                    <a:schemeClr val="dk1"/>
                                  </a:solidFill>
                                  <a:effectLst/>
                                  <a:latin typeface="Cambria Math" panose="02040503050406030204" pitchFamily="18" charset="0"/>
                                </a:rPr>
                              </m:ctrlPr>
                            </m:sSupPr>
                            <m:e>
                              <m:r>
                                <a:rPr lang="en-US" sz="2400" b="0" i="1" kern="1200" smtClean="0">
                                  <a:solidFill>
                                    <a:schemeClr val="dk1"/>
                                  </a:solidFill>
                                  <a:effectLst/>
                                  <a:latin typeface="Cambria Math" panose="02040503050406030204" pitchFamily="18" charset="0"/>
                                </a:rPr>
                                <m:t>(1.5)</m:t>
                              </m:r>
                            </m:e>
                            <m:sup>
                              <m:r>
                                <a:rPr lang="en-US" sz="2400" b="0" i="1" kern="1200" smtClean="0">
                                  <a:solidFill>
                                    <a:schemeClr val="dk1"/>
                                  </a:solidFill>
                                  <a:effectLst/>
                                  <a:latin typeface="Cambria Math" panose="02040503050406030204" pitchFamily="18" charset="0"/>
                                </a:rPr>
                                <m:t>0.8</m:t>
                              </m:r>
                            </m:sup>
                          </m:sSup>
                        </m:den>
                      </m:f>
                      <m:r>
                        <a:rPr lang="el-GR" sz="2400" b="0" i="1" kern="1200" smtClean="0">
                          <a:solidFill>
                            <a:schemeClr val="dk1"/>
                          </a:solidFill>
                          <a:effectLst/>
                          <a:latin typeface="Cambria Math" panose="02040503050406030204" pitchFamily="18" charset="0"/>
                        </a:rPr>
                        <m:t>+</m:t>
                      </m:r>
                      <m:f>
                        <m:fPr>
                          <m:ctrlPr>
                            <a:rPr lang="el-GR" sz="2400" b="0" i="1" kern="1200" smtClean="0">
                              <a:solidFill>
                                <a:schemeClr val="dk1"/>
                              </a:solidFill>
                              <a:effectLst/>
                              <a:latin typeface="Cambria Math" panose="02040503050406030204" pitchFamily="18" charset="0"/>
                            </a:rPr>
                          </m:ctrlPr>
                        </m:fPr>
                        <m:num>
                          <m:r>
                            <a:rPr lang="en-US" sz="2400" b="0" i="1" kern="1200" smtClean="0">
                              <a:solidFill>
                                <a:schemeClr val="dk1"/>
                              </a:solidFill>
                              <a:effectLst/>
                              <a:latin typeface="Cambria Math" panose="02040503050406030204" pitchFamily="18" charset="0"/>
                            </a:rPr>
                            <m:t>1</m:t>
                          </m:r>
                        </m:num>
                        <m:den>
                          <m:r>
                            <a:rPr lang="en-US" sz="2400" b="0" i="1" kern="1200" smtClean="0">
                              <a:solidFill>
                                <a:schemeClr val="dk1"/>
                              </a:solidFill>
                              <a:effectLst/>
                              <a:latin typeface="Cambria Math" panose="02040503050406030204" pitchFamily="18" charset="0"/>
                            </a:rPr>
                            <m:t>700</m:t>
                          </m:r>
                          <m:r>
                            <a:rPr lang="en-US" sz="2400" b="0" i="1" kern="1200" smtClean="0">
                              <a:solidFill>
                                <a:schemeClr val="dk1"/>
                              </a:solidFill>
                              <a:effectLst/>
                              <a:latin typeface="Cambria Math" panose="02040503050406030204" pitchFamily="18" charset="0"/>
                              <a:ea typeface="Cambria Math" panose="02040503050406030204" pitchFamily="18" charset="0"/>
                            </a:rPr>
                            <m:t>×</m:t>
                          </m:r>
                          <m:sSup>
                            <m:sSupPr>
                              <m:ctrlPr>
                                <a:rPr lang="el-GR" sz="2400" b="0" i="1" kern="1200" smtClean="0">
                                  <a:solidFill>
                                    <a:schemeClr val="dk1"/>
                                  </a:solidFill>
                                  <a:effectLst/>
                                  <a:latin typeface="Cambria Math" panose="02040503050406030204" pitchFamily="18" charset="0"/>
                                </a:rPr>
                              </m:ctrlPr>
                            </m:sSupPr>
                            <m:e>
                              <m:r>
                                <a:rPr lang="en-US" sz="2400" b="0" i="1" kern="1200" smtClean="0">
                                  <a:solidFill>
                                    <a:schemeClr val="dk1"/>
                                  </a:solidFill>
                                  <a:effectLst/>
                                  <a:latin typeface="Cambria Math" panose="02040503050406030204" pitchFamily="18" charset="0"/>
                                </a:rPr>
                                <m:t>(</m:t>
                              </m:r>
                              <m:sSub>
                                <m:sSubPr>
                                  <m:ctrlPr>
                                    <a:rPr lang="en-US" sz="2400" i="1">
                                      <a:solidFill>
                                        <a:schemeClr val="dk1"/>
                                      </a:solidFill>
                                      <a:latin typeface="Cambria Math" panose="02040503050406030204" pitchFamily="18" charset="0"/>
                                      <a:ea typeface="Cambria Math" panose="02040503050406030204" pitchFamily="18" charset="0"/>
                                    </a:rPr>
                                  </m:ctrlPr>
                                </m:sSubPr>
                                <m:e>
                                  <m:r>
                                    <m:rPr>
                                      <m:sty m:val="p"/>
                                    </m:rPr>
                                    <a:rPr lang="en-US" sz="2400">
                                      <a:solidFill>
                                        <a:schemeClr val="dk1"/>
                                      </a:solidFill>
                                      <a:latin typeface="Cambria Math" panose="02040503050406030204" pitchFamily="18" charset="0"/>
                                      <a:ea typeface="Cambria Math" panose="02040503050406030204" pitchFamily="18" charset="0"/>
                                    </a:rPr>
                                    <m:t>F</m:t>
                                  </m:r>
                                </m:e>
                                <m:sub>
                                  <m:r>
                                    <a:rPr lang="en-US" sz="2400" i="1">
                                      <a:solidFill>
                                        <a:schemeClr val="dk1"/>
                                      </a:solidFill>
                                      <a:latin typeface="Cambria Math" panose="02040503050406030204" pitchFamily="18" charset="0"/>
                                      <a:ea typeface="Cambria Math" panose="02040503050406030204" pitchFamily="18" charset="0"/>
                                    </a:rPr>
                                    <m:t>𝑐𝑤</m:t>
                                  </m:r>
                                </m:sub>
                              </m:sSub>
                              <m:r>
                                <a:rPr lang="en-US" sz="2400" b="0" i="1" kern="1200" smtClean="0">
                                  <a:solidFill>
                                    <a:schemeClr val="dk1"/>
                                  </a:solidFill>
                                  <a:effectLst/>
                                  <a:latin typeface="Cambria Math" panose="02040503050406030204" pitchFamily="18" charset="0"/>
                                </a:rPr>
                                <m:t>)</m:t>
                              </m:r>
                            </m:e>
                            <m:sup>
                              <m:r>
                                <a:rPr lang="en-US" sz="2400" b="0" i="1" kern="1200" smtClean="0">
                                  <a:solidFill>
                                    <a:schemeClr val="dk1"/>
                                  </a:solidFill>
                                  <a:effectLst/>
                                  <a:latin typeface="Cambria Math" panose="02040503050406030204" pitchFamily="18" charset="0"/>
                                </a:rPr>
                                <m:t>0.8</m:t>
                              </m:r>
                            </m:sup>
                          </m:sSup>
                        </m:den>
                      </m:f>
                    </m:oMath>
                  </m:oMathPara>
                </a14:m>
                <a:endParaRPr lang="el-GR" sz="2400" kern="1200" dirty="0">
                  <a:solidFill>
                    <a:schemeClr val="dk1"/>
                  </a:solidFill>
                  <a:effectLst/>
                </a:endParaRPr>
              </a:p>
              <a:p>
                <a:pPr algn="just">
                  <a:spcBef>
                    <a:spcPct val="20000"/>
                  </a:spcBef>
                  <a:defRPr/>
                </a:pPr>
                <a:r>
                  <a:rPr lang="el-GR" sz="2400" b="0" i="0" kern="1200" dirty="0">
                    <a:solidFill>
                      <a:schemeClr val="dk1"/>
                    </a:solidFill>
                    <a:effectLst/>
                    <a:latin typeface="+mn-lt"/>
                    <a:ea typeface="+mn-ea"/>
                    <a:cs typeface="+mn-cs"/>
                  </a:rPr>
                  <a:t> </a:t>
                </a:r>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6172200"/>
              </a:xfrm>
              <a:prstGeom prst="rect">
                <a:avLst/>
              </a:prstGeom>
              <a:blipFill>
                <a:blip r:embed="rId2"/>
                <a:stretch>
                  <a:fillRect l="-750" t="-1382" r="-750"/>
                </a:stretch>
              </a:blipFill>
            </p:spPr>
            <p:txBody>
              <a:bodyPr/>
              <a:lstStyle/>
              <a:p>
                <a:r>
                  <a:rPr lang="en-US">
                    <a:noFill/>
                  </a:rPr>
                  <a:t> </a:t>
                </a:r>
              </a:p>
            </p:txBody>
          </p:sp>
        </mc:Fallback>
      </mc:AlternateContent>
    </p:spTree>
    <p:extLst>
      <p:ext uri="{BB962C8B-B14F-4D97-AF65-F5344CB8AC3E}">
        <p14:creationId xmlns:p14="http://schemas.microsoft.com/office/powerpoint/2010/main" val="1538814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943600"/>
              </a:xfrm>
              <a:prstGeom prst="rect">
                <a:avLst/>
              </a:prstGeom>
            </p:spPr>
            <p:txBody>
              <a:bodyPr vert="horz" lIns="91440" tIns="45720" rIns="91440" bIns="45720" rtlCol="0">
                <a:normAutofit/>
              </a:bodyPr>
              <a:lstStyle/>
              <a:p>
                <a:pPr algn="just">
                  <a:spcBef>
                    <a:spcPct val="20000"/>
                  </a:spcBef>
                  <a:defRPr/>
                </a:pPr>
                <a:r>
                  <a:rPr lang="el-GR" sz="2400" dirty="0"/>
                  <a:t>Οι εξισώσεις αυτές πρέπει να λυθούν επαναληπτικά. Αυτό γίνεται εύκολα με την χρήση ενός υπολογιστικού φύλου και παίρνουμε:</a:t>
                </a:r>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F</m:t>
                          </m:r>
                        </m:e>
                        <m:sub>
                          <m:r>
                            <m:rPr>
                              <m:sty m:val="p"/>
                            </m:rPr>
                            <a:rPr lang="en-US" sz="2400" b="0" i="0" smtClean="0">
                              <a:latin typeface="Cambria Math" panose="02040503050406030204" pitchFamily="18" charset="0"/>
                            </a:rPr>
                            <m:t>CW</m:t>
                          </m:r>
                        </m:sub>
                      </m:sSub>
                      <m:r>
                        <a:rPr lang="en-US" sz="2400" b="0" i="0" smtClean="0">
                          <a:latin typeface="Cambria Math" panose="02040503050406030204" pitchFamily="18" charset="0"/>
                        </a:rPr>
                        <m:t>=1.89</m:t>
                      </m:r>
                    </m:oMath>
                  </m:oMathPara>
                </a14:m>
                <a:endParaRPr lang="en-US" sz="2400" b="0" dirty="0"/>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m:rPr>
                              <m:sty m:val="p"/>
                            </m:rPr>
                            <a:rPr lang="en-US" sz="2400" b="0" i="0" smtClean="0">
                              <a:latin typeface="Cambria Math" panose="02040503050406030204" pitchFamily="18" charset="0"/>
                            </a:rPr>
                            <m:t>T</m:t>
                          </m:r>
                        </m:e>
                        <m:sub>
                          <m:r>
                            <m:rPr>
                              <m:sty m:val="p"/>
                            </m:rPr>
                            <a:rPr lang="en-US" sz="2400" b="0" i="0" smtClean="0">
                              <a:latin typeface="Cambria Math" panose="02040503050406030204" pitchFamily="18" charset="0"/>
                            </a:rPr>
                            <m:t>W</m:t>
                          </m:r>
                        </m:sub>
                      </m:sSub>
                      <m:r>
                        <a:rPr lang="en-US" sz="2400" b="0" i="0" smtClean="0">
                          <a:latin typeface="Cambria Math" panose="02040503050406030204" pitchFamily="18" charset="0"/>
                        </a:rPr>
                        <m:t>=33.5</m:t>
                      </m:r>
                      <m:r>
                        <m:rPr>
                          <m:nor/>
                        </m:rPr>
                        <a:rPr lang="en-US" sz="2400" dirty="0">
                          <a:solidFill>
                            <a:schemeClr val="dk1"/>
                          </a:solidFill>
                        </a:rPr>
                        <m:t>°</m:t>
                      </m:r>
                      <m:r>
                        <m:rPr>
                          <m:nor/>
                        </m:rPr>
                        <a:rPr lang="en-US" sz="2400" dirty="0">
                          <a:solidFill>
                            <a:schemeClr val="dk1"/>
                          </a:solidFill>
                        </a:rPr>
                        <m:t>C</m:t>
                      </m:r>
                    </m:oMath>
                  </m:oMathPara>
                </a14:m>
                <a:endParaRPr lang="en-US" sz="2400" dirty="0"/>
              </a:p>
              <a:p>
                <a:pPr algn="just">
                  <a:spcBef>
                    <a:spcPct val="20000"/>
                  </a:spcBef>
                  <a:defRPr/>
                </a:pPr>
                <a:r>
                  <a:rPr lang="el-GR" sz="2400" dirty="0"/>
                  <a:t>Ο </a:t>
                </a:r>
                <a:r>
                  <a:rPr lang="el-GR" sz="2400" dirty="0" err="1"/>
                  <a:t>εναλλάκτης</a:t>
                </a:r>
                <a:r>
                  <a:rPr lang="el-GR" sz="2400" dirty="0"/>
                  <a:t> θα μπορούσε να χρησιμοποιηθεί εάν μπορούσαμε να αποδεχτούμε την αύξηση στο ρυθμό ροής του κρύου νερού, ωστόσο μια τέτοια μεγάλη αύξηση θα δώσει μεγάλη αύξηση στην πτώση πίεσης. Η πτώση της πίεσης είναι ανάλογη στο τετράγωνο του ρυθμού ροής οπότε θα αυξηθεί κατά = </a:t>
                </a:r>
                <a14:m>
                  <m:oMath xmlns:m="http://schemas.openxmlformats.org/officeDocument/2006/math">
                    <m:sSup>
                      <m:sSupPr>
                        <m:ctrlPr>
                          <a:rPr lang="el-GR" sz="2400" i="1" smtClean="0">
                            <a:latin typeface="Cambria Math" panose="02040503050406030204" pitchFamily="18" charset="0"/>
                          </a:rPr>
                        </m:ctrlPr>
                      </m:sSupPr>
                      <m:e>
                        <m:r>
                          <a:rPr lang="el-GR" sz="2400" b="0" i="0" smtClean="0">
                            <a:latin typeface="Cambria Math" panose="02040503050406030204" pitchFamily="18" charset="0"/>
                          </a:rPr>
                          <m:t>(1</m:t>
                        </m:r>
                        <m:r>
                          <a:rPr lang="en-US" sz="2400" b="0" i="0" smtClean="0">
                            <a:latin typeface="Cambria Math" panose="02040503050406030204" pitchFamily="18" charset="0"/>
                          </a:rPr>
                          <m:t>.89)</m:t>
                        </m:r>
                      </m:e>
                      <m:sup>
                        <m:r>
                          <a:rPr lang="en-US" sz="2400" b="0" i="0" smtClean="0">
                            <a:latin typeface="Cambria Math" panose="02040503050406030204" pitchFamily="18" charset="0"/>
                          </a:rPr>
                          <m:t>2</m:t>
                        </m:r>
                      </m:sup>
                    </m:sSup>
                    <m:r>
                      <a:rPr lang="en-US" sz="2400" b="0" i="0" smtClean="0">
                        <a:latin typeface="Cambria Math" panose="02040503050406030204" pitchFamily="18" charset="0"/>
                      </a:rPr>
                      <m:t>=3.57</m:t>
                    </m:r>
                  </m:oMath>
                </a14:m>
                <a:r>
                  <a:rPr lang="en-US" sz="2400" dirty="0"/>
                  <a:t> </a:t>
                </a:r>
                <a:r>
                  <a:rPr lang="el-GR" sz="2400" dirty="0"/>
                  <a:t>, το οποίο πιθανόν να μην είναι ανεκτό. Μια εναλλακτική προσέγγιση για τον </a:t>
                </a:r>
                <a:r>
                  <a:rPr lang="el-GR" sz="2400" b="1" dirty="0"/>
                  <a:t>Ε103</a:t>
                </a:r>
                <a:r>
                  <a:rPr lang="el-GR" sz="2400" dirty="0"/>
                  <a:t> μπορεί να εξετάσει ποια θα ήταν η θερμοκρασία εξόδου εάν μειωθεί ο ρυθμός ροής. Θεωρούμε πως η ροή του κρύου νερού δεν μπορεί να αυξηθεί πάνω από 20%, κάτι το οποίο θα αυξήσει κατά 44% την πτώση της πίεσης. Εάν αφήσουμε τις θερμοκρασίες στην θερμή και ψυχρή έξοδο του νερού να ποικίλουν το ίδιο μοντέλο στο υπολογιστικό φύλλο μπορεί να λυθεί και να μας δώσει:</a:t>
                </a:r>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a:latin typeface="Cambria Math" panose="02040503050406030204" pitchFamily="18" charset="0"/>
                            </a:rPr>
                          </m:ctrlPr>
                        </m:sSubPr>
                        <m:e>
                          <m:r>
                            <m:rPr>
                              <m:sty m:val="p"/>
                            </m:rPr>
                            <a:rPr lang="en-US" sz="2400" b="0" i="0" smtClean="0">
                              <a:latin typeface="Cambria Math" panose="02040503050406030204" pitchFamily="18" charset="0"/>
                            </a:rPr>
                            <m:t>T</m:t>
                          </m:r>
                        </m:e>
                        <m:sub>
                          <m:r>
                            <m:rPr>
                              <m:sty m:val="p"/>
                            </m:rPr>
                            <a:rPr lang="en-US" sz="2400">
                              <a:latin typeface="Cambria Math" panose="02040503050406030204" pitchFamily="18" charset="0"/>
                            </a:rPr>
                            <m:t>W</m:t>
                          </m:r>
                        </m:sub>
                      </m:sSub>
                      <m:r>
                        <a:rPr lang="en-US" sz="2400">
                          <a:latin typeface="Cambria Math" panose="02040503050406030204" pitchFamily="18" charset="0"/>
                        </a:rPr>
                        <m:t>=</m:t>
                      </m:r>
                      <m:r>
                        <a:rPr lang="en-US" sz="2400" b="0" i="0" smtClean="0">
                          <a:latin typeface="Cambria Math" panose="02040503050406030204" pitchFamily="18" charset="0"/>
                        </a:rPr>
                        <m:t>36.4</m:t>
                      </m:r>
                      <m:r>
                        <m:rPr>
                          <m:nor/>
                        </m:rPr>
                        <a:rPr lang="en-US" sz="2400" dirty="0">
                          <a:solidFill>
                            <a:schemeClr val="dk1"/>
                          </a:solidFill>
                        </a:rPr>
                        <m:t>°</m:t>
                      </m:r>
                      <m:r>
                        <m:rPr>
                          <m:nor/>
                        </m:rPr>
                        <a:rPr lang="en-US" sz="2400" dirty="0">
                          <a:solidFill>
                            <a:schemeClr val="dk1"/>
                          </a:solidFill>
                        </a:rPr>
                        <m:t>C</m:t>
                      </m:r>
                    </m:oMath>
                  </m:oMathPara>
                </a14:m>
                <a:endParaRPr lang="en-US" sz="2400" dirty="0"/>
              </a:p>
              <a:p>
                <a:pPr algn="just">
                  <a:spcBef>
                    <a:spcPct val="20000"/>
                  </a:spcBef>
                  <a:defRPr/>
                </a:pPr>
                <a14:m>
                  <m:oMathPara xmlns:m="http://schemas.openxmlformats.org/officeDocument/2006/math">
                    <m:oMathParaPr>
                      <m:jc m:val="centerGroup"/>
                    </m:oMathParaPr>
                    <m:oMath xmlns:m="http://schemas.openxmlformats.org/officeDocument/2006/math">
                      <m:sSub>
                        <m:sSubPr>
                          <m:ctrlPr>
                            <a:rPr lang="el-GR" sz="2400" i="1">
                              <a:latin typeface="Cambria Math" panose="02040503050406030204" pitchFamily="18" charset="0"/>
                            </a:rPr>
                          </m:ctrlPr>
                        </m:sSubPr>
                        <m:e>
                          <m:r>
                            <m:rPr>
                              <m:sty m:val="p"/>
                            </m:rPr>
                            <a:rPr lang="en-US" sz="2400">
                              <a:latin typeface="Cambria Math" panose="02040503050406030204" pitchFamily="18" charset="0"/>
                            </a:rPr>
                            <m:t>T</m:t>
                          </m:r>
                        </m:e>
                        <m:sub>
                          <m:r>
                            <a:rPr lang="en-US" sz="2400" b="0" i="0" smtClean="0">
                              <a:latin typeface="Cambria Math" panose="02040503050406030204" pitchFamily="18" charset="0"/>
                            </a:rPr>
                            <m:t>3</m:t>
                          </m:r>
                        </m:sub>
                      </m:sSub>
                      <m:r>
                        <a:rPr lang="en-US" sz="2400">
                          <a:latin typeface="Cambria Math" panose="02040503050406030204" pitchFamily="18" charset="0"/>
                        </a:rPr>
                        <m:t>=</m:t>
                      </m:r>
                      <m:r>
                        <a:rPr lang="en-US" sz="2400" b="0" i="0" smtClean="0">
                          <a:latin typeface="Cambria Math" panose="02040503050406030204" pitchFamily="18" charset="0"/>
                        </a:rPr>
                        <m:t>43</m:t>
                      </m:r>
                      <m:r>
                        <a:rPr lang="en-US" sz="2400">
                          <a:latin typeface="Cambria Math" panose="02040503050406030204" pitchFamily="18" charset="0"/>
                        </a:rPr>
                        <m:t>.</m:t>
                      </m:r>
                      <m:r>
                        <m:rPr>
                          <m:nor/>
                        </m:rPr>
                        <a:rPr lang="en-US" sz="2400" b="0" i="0" smtClean="0">
                          <a:latin typeface="Cambria Math" panose="02040503050406030204" pitchFamily="18" charset="0"/>
                        </a:rPr>
                        <m:t>1</m:t>
                      </m:r>
                      <m:r>
                        <m:rPr>
                          <m:nor/>
                        </m:rPr>
                        <a:rPr lang="en-US" sz="2400" dirty="0">
                          <a:solidFill>
                            <a:schemeClr val="dk1"/>
                          </a:solidFill>
                        </a:rPr>
                        <m:t>°</m:t>
                      </m:r>
                      <m:r>
                        <m:rPr>
                          <m:nor/>
                        </m:rPr>
                        <a:rPr lang="en-US" sz="2400" dirty="0">
                          <a:solidFill>
                            <a:schemeClr val="dk1"/>
                          </a:solidFill>
                        </a:rPr>
                        <m:t>C</m:t>
                      </m:r>
                    </m:oMath>
                  </m:oMathPara>
                </a14:m>
                <a:endParaRPr lang="en-US" sz="2400" dirty="0"/>
              </a:p>
              <a:p>
                <a:pPr algn="just">
                  <a:spcBef>
                    <a:spcPct val="20000"/>
                  </a:spcBef>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943600"/>
              </a:xfrm>
              <a:prstGeom prst="rect">
                <a:avLst/>
              </a:prstGeom>
              <a:blipFill>
                <a:blip r:embed="rId2"/>
                <a:stretch>
                  <a:fillRect l="-750" t="-821" r="-750"/>
                </a:stretch>
              </a:blipFill>
            </p:spPr>
            <p:txBody>
              <a:bodyPr/>
              <a:lstStyle/>
              <a:p>
                <a:r>
                  <a:rPr lang="en-US">
                    <a:noFill/>
                  </a:rPr>
                  <a:t> </a:t>
                </a:r>
              </a:p>
            </p:txBody>
          </p:sp>
        </mc:Fallback>
      </mc:AlternateContent>
    </p:spTree>
    <p:extLst>
      <p:ext uri="{BB962C8B-B14F-4D97-AF65-F5344CB8AC3E}">
        <p14:creationId xmlns:p14="http://schemas.microsoft.com/office/powerpoint/2010/main" val="1916333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Στην περίπτωση αυτή ο μηχανικός θα πρέπει να αναλογιστεί εάν η όχι το προϊόν μπορεί να παραχθεί σε αύξηση της θερμοκρασίας κατά 3.1</a:t>
                </a:r>
                <a:r>
                  <a:rPr lang="en-US" sz="2400" dirty="0">
                    <a:solidFill>
                      <a:schemeClr val="dk1"/>
                    </a:solidFill>
                  </a:rPr>
                  <a:t> </a:t>
                </a:r>
                <a14:m>
                  <m:oMath xmlns:m="http://schemas.openxmlformats.org/officeDocument/2006/math">
                    <m:r>
                      <m:rPr>
                        <m:nor/>
                      </m:rPr>
                      <a:rPr lang="en-US" sz="2400" dirty="0">
                        <a:solidFill>
                          <a:schemeClr val="dk1"/>
                        </a:solidFill>
                      </a:rPr>
                      <m:t>°</m:t>
                    </m:r>
                    <m:r>
                      <m:rPr>
                        <m:nor/>
                      </m:rPr>
                      <a:rPr lang="en-US" sz="2400" dirty="0">
                        <a:solidFill>
                          <a:schemeClr val="dk1"/>
                        </a:solidFill>
                      </a:rPr>
                      <m:t>C</m:t>
                    </m:r>
                    <m:r>
                      <m:rPr>
                        <m:nor/>
                      </m:rPr>
                      <a:rPr lang="en-US" sz="2400" b="0" i="0" dirty="0" smtClean="0">
                        <a:solidFill>
                          <a:schemeClr val="dk1"/>
                        </a:solidFill>
                      </a:rPr>
                      <m:t>. </m:t>
                    </m:r>
                  </m:oMath>
                </a14:m>
                <a:r>
                  <a:rPr lang="el-GR" sz="2400" dirty="0"/>
                  <a:t>Εάν και αυτή η επιλογή ήτανε μη αποδεκτή τότε ο μηχανικός θα πρέπει να σκεφτεί την προσθήκη ενός επιπλέον </a:t>
                </a:r>
                <a:r>
                  <a:rPr lang="el-GR" sz="2400" dirty="0" err="1"/>
                  <a:t>ψήκτη</a:t>
                </a:r>
                <a:r>
                  <a:rPr lang="el-GR" sz="2400" dirty="0"/>
                  <a:t>. Μια απλή προσέγγιση θα μπορούσε να χωρίσει το ζεστό ρεύμα που βγαίνει από τον </a:t>
                </a:r>
                <a:r>
                  <a:rPr lang="el-GR" sz="2400" b="1" dirty="0"/>
                  <a:t>Ε101</a:t>
                </a:r>
                <a:r>
                  <a:rPr lang="el-GR" sz="2400" dirty="0"/>
                  <a:t> σε δυο ρεύματα με λόγο 2:1. Το μεγάλο ρεύμα θα οδηγείται στον </a:t>
                </a:r>
                <a:r>
                  <a:rPr lang="el-GR" sz="2400" b="1" dirty="0"/>
                  <a:t>Ε103</a:t>
                </a:r>
                <a:r>
                  <a:rPr lang="el-GR" sz="2400" dirty="0"/>
                  <a:t> και το μικρό θα οδηγείται σε ένα παράλληλο </a:t>
                </a:r>
                <a:r>
                  <a:rPr lang="el-GR" sz="2400" dirty="0" err="1"/>
                  <a:t>ψήκτη</a:t>
                </a:r>
                <a:r>
                  <a:rPr lang="el-GR" sz="2400" dirty="0"/>
                  <a:t> με το μισό μέγεθος του </a:t>
                </a:r>
                <a:r>
                  <a:rPr lang="el-GR" sz="2400" b="1" dirty="0"/>
                  <a:t>Ε103</a:t>
                </a:r>
                <a:r>
                  <a:rPr lang="el-GR" sz="2400" dirty="0"/>
                  <a:t>. Αυτή η επιλογή δεν θα αυξήσει δραματικά την απόδοση του </a:t>
                </a:r>
                <a:r>
                  <a:rPr lang="el-GR" sz="2400" b="1" dirty="0"/>
                  <a:t>Ε103</a:t>
                </a:r>
                <a:r>
                  <a:rPr lang="el-GR" sz="2400" dirty="0"/>
                  <a:t>. Συνοψίζοντας, μια επιλογή που θα επιτρέψει μια αύξηση της παραγωγικότητας στο 50% είναι:</a:t>
                </a:r>
              </a:p>
              <a:p>
                <a:pPr marL="914400" lvl="1" indent="-457200" algn="just">
                  <a:spcBef>
                    <a:spcPct val="20000"/>
                  </a:spcBef>
                  <a:buFont typeface="+mj-lt"/>
                  <a:buAutoNum type="arabicPeriod"/>
                  <a:defRPr/>
                </a:pPr>
                <a:r>
                  <a:rPr lang="el-GR" sz="2400" b="1" dirty="0"/>
                  <a:t>Ε101</a:t>
                </a:r>
                <a:r>
                  <a:rPr lang="el-GR" sz="2400" dirty="0"/>
                  <a:t>: Καμία αλλαγή, εφόσον ο παράγοντας αύξησης (2.25) της μείωσης της πίεσης είναι αποδεκτός από την οπτική της υδραυλικής.</a:t>
                </a:r>
                <a:endParaRPr lang="el-GR" sz="2400" b="1" dirty="0"/>
              </a:p>
              <a:p>
                <a:pPr marL="914400" lvl="1" indent="-457200" algn="just">
                  <a:spcBef>
                    <a:spcPct val="20000"/>
                  </a:spcBef>
                  <a:buFont typeface="+mj-lt"/>
                  <a:buAutoNum type="arabicPeriod"/>
                  <a:defRPr/>
                </a:pPr>
                <a:r>
                  <a:rPr lang="el-GR" sz="2400" b="1" dirty="0"/>
                  <a:t>Ε102</a:t>
                </a:r>
                <a:r>
                  <a:rPr lang="el-GR" sz="2400" dirty="0"/>
                  <a:t>: Αύξηση της θερμοκρασίας ατμού στους 186.5</a:t>
                </a:r>
                <a:r>
                  <a:rPr lang="en-US" sz="2400" dirty="0">
                    <a:solidFill>
                      <a:schemeClr val="dk1"/>
                    </a:solidFill>
                  </a:rPr>
                  <a:t> </a:t>
                </a:r>
                <a14:m>
                  <m:oMath xmlns:m="http://schemas.openxmlformats.org/officeDocument/2006/math">
                    <m:r>
                      <m:rPr>
                        <m:nor/>
                      </m:rPr>
                      <a:rPr lang="en-US" sz="2400" dirty="0">
                        <a:solidFill>
                          <a:schemeClr val="dk1"/>
                        </a:solidFill>
                      </a:rPr>
                      <m:t>°</m:t>
                    </m:r>
                    <m:r>
                      <m:rPr>
                        <m:nor/>
                      </m:rPr>
                      <a:rPr lang="en-US" sz="2400" dirty="0">
                        <a:solidFill>
                          <a:schemeClr val="dk1"/>
                        </a:solidFill>
                      </a:rPr>
                      <m:t>C</m:t>
                    </m:r>
                  </m:oMath>
                </a14:m>
                <a:r>
                  <a:rPr lang="el-GR" sz="2400" b="1" dirty="0"/>
                  <a:t> </a:t>
                </a:r>
                <a:r>
                  <a:rPr lang="el-GR" sz="2400" dirty="0"/>
                  <a:t>χωρίς κάποια άλλη αλλαγή.</a:t>
                </a:r>
                <a:endParaRPr lang="el-GR" sz="2400" b="1" dirty="0"/>
              </a:p>
              <a:p>
                <a:pPr marL="914400" lvl="1" indent="-457200" algn="just">
                  <a:spcBef>
                    <a:spcPct val="20000"/>
                  </a:spcBef>
                  <a:buFont typeface="+mj-lt"/>
                  <a:buAutoNum type="arabicPeriod"/>
                  <a:defRPr/>
                </a:pPr>
                <a:r>
                  <a:rPr lang="el-GR" sz="2400" b="1" dirty="0"/>
                  <a:t>Ε103</a:t>
                </a:r>
                <a:r>
                  <a:rPr lang="el-GR" sz="2400" dirty="0"/>
                  <a:t>: Θεωρείστε πως δεχόμαστε ένα προϊόν με 3.1</a:t>
                </a:r>
                <a:r>
                  <a:rPr lang="en-US" sz="2400" dirty="0">
                    <a:solidFill>
                      <a:schemeClr val="dk1"/>
                    </a:solidFill>
                  </a:rPr>
                  <a:t> </a:t>
                </a:r>
                <a14:m>
                  <m:oMath xmlns:m="http://schemas.openxmlformats.org/officeDocument/2006/math">
                    <m:r>
                      <m:rPr>
                        <m:nor/>
                      </m:rPr>
                      <a:rPr lang="en-US" sz="2400" dirty="0">
                        <a:solidFill>
                          <a:schemeClr val="dk1"/>
                        </a:solidFill>
                      </a:rPr>
                      <m:t>°</m:t>
                    </m:r>
                    <m:r>
                      <m:rPr>
                        <m:nor/>
                      </m:rPr>
                      <a:rPr lang="en-US" sz="2400" dirty="0">
                        <a:solidFill>
                          <a:schemeClr val="dk1"/>
                        </a:solidFill>
                      </a:rPr>
                      <m:t>C</m:t>
                    </m:r>
                  </m:oMath>
                </a14:m>
                <a:r>
                  <a:rPr lang="el-GR" sz="2400" b="1" dirty="0"/>
                  <a:t> </a:t>
                </a:r>
                <a:r>
                  <a:rPr lang="el-GR" sz="2400" dirty="0"/>
                  <a:t>θερμότερο. Εάν αυτό δεν είναι αποδεκτό, προσθέστε ένα καινούριο εναλλάκτη </a:t>
                </a:r>
                <a:r>
                  <a:rPr lang="el-GR" sz="2400" b="1" dirty="0"/>
                  <a:t>Ε104</a:t>
                </a:r>
                <a:r>
                  <a:rPr lang="el-GR" sz="2400" dirty="0"/>
                  <a:t>, μισού μεγέθους από το </a:t>
                </a:r>
                <a:r>
                  <a:rPr lang="el-GR" sz="2400" b="1" dirty="0"/>
                  <a:t>Ε103</a:t>
                </a:r>
                <a:r>
                  <a:rPr lang="el-GR" sz="2400" dirty="0"/>
                  <a:t> και διαχωρίστε το ρεύμα όπως αναφέραμε παραπάνω.</a:t>
                </a:r>
                <a:endParaRPr lang="el-GR" sz="2400" b="1"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516565"/>
              </a:xfrm>
              <a:prstGeom prst="rect">
                <a:avLst/>
              </a:prstGeom>
              <a:blipFill>
                <a:blip r:embed="rId2"/>
                <a:stretch>
                  <a:fillRect l="-750" t="-884" r="-750" b="-994"/>
                </a:stretch>
              </a:blipFill>
            </p:spPr>
            <p:txBody>
              <a:bodyPr/>
              <a:lstStyle/>
              <a:p>
                <a:r>
                  <a:rPr lang="en-US">
                    <a:noFill/>
                  </a:rPr>
                  <a:t> </a:t>
                </a:r>
              </a:p>
            </p:txBody>
          </p:sp>
        </mc:Fallback>
      </mc:AlternateContent>
    </p:spTree>
    <p:extLst>
      <p:ext uri="{BB962C8B-B14F-4D97-AF65-F5344CB8AC3E}">
        <p14:creationId xmlns:p14="http://schemas.microsoft.com/office/powerpoint/2010/main" val="1294107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Παράδειγμα 7</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algn="just">
              <a:spcBef>
                <a:spcPct val="20000"/>
              </a:spcBef>
              <a:defRPr/>
            </a:pPr>
            <a:r>
              <a:rPr lang="el-GR" sz="2400" dirty="0"/>
              <a:t>Εναλλακτικά εάν ο </a:t>
            </a:r>
            <a:r>
              <a:rPr lang="el-GR" sz="2400" b="1" dirty="0"/>
              <a:t>Ε101</a:t>
            </a:r>
            <a:r>
              <a:rPr lang="en-US" sz="2400" dirty="0"/>
              <a:t> </a:t>
            </a:r>
            <a:r>
              <a:rPr lang="el-GR" sz="2400" dirty="0"/>
              <a:t>είναι ένας </a:t>
            </a:r>
            <a:r>
              <a:rPr lang="el-GR" sz="2400" dirty="0" err="1"/>
              <a:t>εναλλάκτης</a:t>
            </a:r>
            <a:r>
              <a:rPr lang="el-GR" sz="2400" dirty="0"/>
              <a:t> θερμότητας με μια πλάκα και τσιμούχες, ο μηχανικός θα πρέπει να σκεφτεί την προσθήκη παραπάνω πλακών για να αυξηθεί η διαθέσιμη έκταση στον </a:t>
            </a:r>
            <a:r>
              <a:rPr lang="el-GR" sz="2400" b="1" dirty="0"/>
              <a:t>Ε101</a:t>
            </a:r>
            <a:r>
              <a:rPr lang="el-GR" sz="2400" dirty="0"/>
              <a:t>. Μπορούν να αυξηθούν οι πλάκες στον </a:t>
            </a:r>
            <a:r>
              <a:rPr lang="el-GR" sz="2400" b="1" dirty="0"/>
              <a:t>Ε101</a:t>
            </a:r>
            <a:r>
              <a:rPr lang="en-US" sz="2400" dirty="0"/>
              <a:t> </a:t>
            </a:r>
            <a:r>
              <a:rPr lang="el-GR" sz="2400" dirty="0"/>
              <a:t>μέχρις ότου επιτευχθεί η ίδια ταχύτητα και πτώση πίεσης όπως στην βάση. Έπειτα</a:t>
            </a:r>
            <a:r>
              <a:rPr lang="en-US" sz="2400" dirty="0"/>
              <a:t> </a:t>
            </a:r>
            <a:r>
              <a:rPr lang="el-GR" sz="2400" dirty="0"/>
              <a:t>λύστε το υπολειπόμενο πρόβλημα για τα </a:t>
            </a:r>
            <a:r>
              <a:rPr lang="el-GR" sz="2400" b="1" dirty="0"/>
              <a:t>Ε102</a:t>
            </a:r>
            <a:r>
              <a:rPr lang="el-GR" sz="2400" dirty="0"/>
              <a:t> και </a:t>
            </a:r>
            <a:r>
              <a:rPr lang="el-GR" sz="2400" b="1" dirty="0"/>
              <a:t>Ε103</a:t>
            </a:r>
            <a:r>
              <a:rPr lang="el-GR" sz="2400" dirty="0"/>
              <a:t>, ή εναλλακτικά αυξήστε τις πλάκες στο </a:t>
            </a:r>
            <a:r>
              <a:rPr lang="el-GR" sz="2400" b="1" dirty="0"/>
              <a:t>Ε101</a:t>
            </a:r>
            <a:r>
              <a:rPr lang="el-GR" sz="2400" dirty="0"/>
              <a:t> μέχρις ότου οι υπάρχουσες πλάκες </a:t>
            </a:r>
            <a:r>
              <a:rPr lang="el-GR" sz="2400" b="1" dirty="0"/>
              <a:t>Ε102</a:t>
            </a:r>
            <a:r>
              <a:rPr lang="el-GR" sz="2400" dirty="0"/>
              <a:t> και </a:t>
            </a:r>
            <a:r>
              <a:rPr lang="el-GR" sz="2400" b="1" dirty="0"/>
              <a:t>Ε103</a:t>
            </a:r>
            <a:r>
              <a:rPr lang="el-GR" sz="2400" dirty="0"/>
              <a:t> είναι ικανές να ικανοποιούν όλο την υπολειπομένη θερμική (θερμή-ψυχρή) επιβάρυνση χωρίς μετατροπές.</a:t>
            </a:r>
          </a:p>
        </p:txBody>
      </p:sp>
    </p:spTree>
    <p:extLst>
      <p:ext uri="{BB962C8B-B14F-4D97-AF65-F5344CB8AC3E}">
        <p14:creationId xmlns:p14="http://schemas.microsoft.com/office/powerpoint/2010/main" val="2808474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Βιβλιογραφία</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342900" indent="-342900" algn="just" fontAlgn="base">
              <a:spcBef>
                <a:spcPct val="0"/>
              </a:spcBef>
              <a:spcAft>
                <a:spcPct val="0"/>
              </a:spcAft>
              <a:buFont typeface="Wingdings" panose="05000000000000000000" pitchFamily="2" charset="2"/>
              <a:buChar char="q"/>
            </a:pPr>
            <a:r>
              <a:rPr lang="en-US" sz="2400" b="1" dirty="0">
                <a:cs typeface="Arial" pitchFamily="34" charset="0"/>
              </a:rPr>
              <a:t>R. Sinnott and G. </a:t>
            </a:r>
            <a:r>
              <a:rPr lang="en-US" sz="2400" b="1" dirty="0" err="1">
                <a:cs typeface="Arial" pitchFamily="34" charset="0"/>
              </a:rPr>
              <a:t>Towler</a:t>
            </a:r>
            <a:r>
              <a:rPr lang="en-US" sz="2400" b="1" dirty="0">
                <a:cs typeface="Arial" pitchFamily="34" charset="0"/>
              </a:rPr>
              <a:t>, Chemical Engineering Design, Butterworth - Heinemann, Elsevier, Oxford, 6th Edition, 2020.</a:t>
            </a:r>
            <a:endParaRPr lang="el-GR" sz="2400" b="1" dirty="0">
              <a:cs typeface="Arial" pitchFamily="34" charset="0"/>
            </a:endParaRPr>
          </a:p>
          <a:p>
            <a:pPr marL="342900" indent="-342900" algn="just" fontAlgn="base">
              <a:spcBef>
                <a:spcPct val="0"/>
              </a:spcBef>
              <a:spcAft>
                <a:spcPct val="0"/>
              </a:spcAft>
              <a:buFont typeface="Wingdings" panose="05000000000000000000" pitchFamily="2" charset="2"/>
              <a:buChar char="q"/>
            </a:pPr>
            <a:endParaRPr lang="el-GR" sz="2400" b="1" i="1" dirty="0">
              <a:cs typeface="Times New Roman" pitchFamily="18" charset="0"/>
            </a:endParaRPr>
          </a:p>
          <a:p>
            <a:pPr marL="342900" indent="-342900" algn="just" fontAlgn="base">
              <a:spcBef>
                <a:spcPct val="0"/>
              </a:spcBef>
              <a:spcAft>
                <a:spcPct val="0"/>
              </a:spcAft>
              <a:buFont typeface="Wingdings" panose="05000000000000000000" pitchFamily="2" charset="2"/>
              <a:buChar char="q"/>
            </a:pPr>
            <a:r>
              <a:rPr lang="el-GR" sz="2400" b="1" dirty="0">
                <a:ea typeface="Times New Roman" pitchFamily="18" charset="0"/>
                <a:cs typeface="Arial" pitchFamily="34" charset="0"/>
              </a:rPr>
              <a:t>Δ. Μαρίνος-Κουρής, </a:t>
            </a:r>
            <a:r>
              <a:rPr lang="el-GR" sz="2400" b="1" dirty="0" err="1">
                <a:ea typeface="Times New Roman" pitchFamily="18" charset="0"/>
                <a:cs typeface="Arial" pitchFamily="34" charset="0"/>
              </a:rPr>
              <a:t>Ζ.Μαρούλης</a:t>
            </a:r>
            <a:r>
              <a:rPr lang="el-GR" sz="2400" b="1" dirty="0">
                <a:ea typeface="Times New Roman" pitchFamily="18" charset="0"/>
                <a:cs typeface="Arial" pitchFamily="34" charset="0"/>
              </a:rPr>
              <a:t>, Σχεδιασμός Χημικών Βιομηχανιών,  Παπασωτηρίου 1993.</a:t>
            </a:r>
          </a:p>
          <a:p>
            <a:pPr marL="342900" indent="-342900" algn="just" fontAlgn="base">
              <a:spcBef>
                <a:spcPct val="0"/>
              </a:spcBef>
              <a:spcAft>
                <a:spcPct val="0"/>
              </a:spcAft>
              <a:buFont typeface="Wingdings" panose="05000000000000000000" pitchFamily="2" charset="2"/>
              <a:buChar char="q"/>
            </a:pPr>
            <a:endParaRPr lang="en-US" sz="2400" b="1" dirty="0">
              <a:cs typeface="Arial" pitchFamily="34" charset="0"/>
            </a:endParaRPr>
          </a:p>
          <a:p>
            <a:pPr marL="342900" indent="-342900" algn="just" eaLnBrk="0" fontAlgn="base" hangingPunct="0">
              <a:spcBef>
                <a:spcPct val="0"/>
              </a:spcBef>
              <a:spcAft>
                <a:spcPct val="0"/>
              </a:spcAft>
              <a:buFont typeface="Wingdings" panose="05000000000000000000" pitchFamily="2" charset="2"/>
              <a:buChar char="q"/>
            </a:pPr>
            <a:r>
              <a:rPr lang="en-US" sz="2400" b="1" dirty="0">
                <a:ea typeface="Times New Roman" pitchFamily="18" charset="0"/>
                <a:cs typeface="Arial" pitchFamily="34" charset="0"/>
              </a:rPr>
              <a:t>M</a:t>
            </a:r>
            <a:r>
              <a:rPr lang="el-GR" sz="2400" b="1" dirty="0">
                <a:ea typeface="Times New Roman" pitchFamily="18" charset="0"/>
                <a:cs typeface="Arial" pitchFamily="34" charset="0"/>
              </a:rPr>
              <a:t>.</a:t>
            </a:r>
            <a:r>
              <a:rPr lang="en-US" sz="2400" b="1" dirty="0">
                <a:ea typeface="Times New Roman" pitchFamily="18" charset="0"/>
                <a:cs typeface="Arial" pitchFamily="34" charset="0"/>
              </a:rPr>
              <a:t>S</a:t>
            </a:r>
            <a:r>
              <a:rPr lang="el-GR" sz="2400" b="1" dirty="0">
                <a:ea typeface="Times New Roman" pitchFamily="18" charset="0"/>
                <a:cs typeface="Arial" pitchFamily="34" charset="0"/>
              </a:rPr>
              <a:t>. </a:t>
            </a:r>
            <a:r>
              <a:rPr lang="en-GB" sz="2400" b="1" dirty="0">
                <a:ea typeface="Times New Roman" pitchFamily="18" charset="0"/>
                <a:cs typeface="Arial" pitchFamily="34" charset="0"/>
              </a:rPr>
              <a:t>Peters</a:t>
            </a:r>
            <a:r>
              <a:rPr lang="el-GR" sz="2400" b="1" dirty="0">
                <a:ea typeface="Times New Roman" pitchFamily="18" charset="0"/>
                <a:cs typeface="Arial" pitchFamily="34" charset="0"/>
              </a:rPr>
              <a:t>, </a:t>
            </a:r>
            <a:r>
              <a:rPr lang="en-US" sz="2400" b="1" dirty="0">
                <a:ea typeface="Times New Roman" pitchFamily="18" charset="0"/>
                <a:cs typeface="Arial" pitchFamily="34" charset="0"/>
              </a:rPr>
              <a:t>K</a:t>
            </a:r>
            <a:r>
              <a:rPr lang="el-GR" sz="2400" b="1" dirty="0">
                <a:ea typeface="Times New Roman" pitchFamily="18" charset="0"/>
                <a:cs typeface="Arial" pitchFamily="34" charset="0"/>
              </a:rPr>
              <a:t>.</a:t>
            </a:r>
            <a:r>
              <a:rPr lang="en-US" sz="2400" b="1" dirty="0">
                <a:ea typeface="Times New Roman" pitchFamily="18" charset="0"/>
                <a:cs typeface="Arial" pitchFamily="34" charset="0"/>
              </a:rPr>
              <a:t>D</a:t>
            </a:r>
            <a:r>
              <a:rPr lang="el-GR" sz="2400" b="1" dirty="0">
                <a:ea typeface="Times New Roman" pitchFamily="18" charset="0"/>
                <a:cs typeface="Arial" pitchFamily="34" charset="0"/>
              </a:rPr>
              <a:t>. </a:t>
            </a:r>
            <a:r>
              <a:rPr lang="en-GB" sz="2400" b="1" dirty="0" err="1">
                <a:ea typeface="Times New Roman" pitchFamily="18" charset="0"/>
                <a:cs typeface="Arial" pitchFamily="34" charset="0"/>
              </a:rPr>
              <a:t>Timmerhaus</a:t>
            </a:r>
            <a:r>
              <a:rPr lang="el-GR" sz="2400" b="1" dirty="0">
                <a:ea typeface="Times New Roman" pitchFamily="18" charset="0"/>
                <a:cs typeface="Arial" pitchFamily="34" charset="0"/>
              </a:rPr>
              <a:t>, </a:t>
            </a:r>
            <a:r>
              <a:rPr lang="en-US" sz="2400" b="1" dirty="0">
                <a:ea typeface="Times New Roman" pitchFamily="18" charset="0"/>
                <a:cs typeface="Arial" pitchFamily="34" charset="0"/>
              </a:rPr>
              <a:t>R</a:t>
            </a:r>
            <a:r>
              <a:rPr lang="el-GR" sz="2400" b="1" dirty="0">
                <a:ea typeface="Times New Roman" pitchFamily="18" charset="0"/>
                <a:cs typeface="Arial" pitchFamily="34" charset="0"/>
              </a:rPr>
              <a:t>.</a:t>
            </a:r>
            <a:r>
              <a:rPr lang="en-US" sz="2400" b="1" dirty="0">
                <a:ea typeface="Times New Roman" pitchFamily="18" charset="0"/>
                <a:cs typeface="Arial" pitchFamily="34" charset="0"/>
              </a:rPr>
              <a:t>E</a:t>
            </a:r>
            <a:r>
              <a:rPr lang="el-GR" sz="2400" b="1" dirty="0">
                <a:ea typeface="Times New Roman" pitchFamily="18" charset="0"/>
                <a:cs typeface="Arial" pitchFamily="34" charset="0"/>
              </a:rPr>
              <a:t>. </a:t>
            </a:r>
            <a:r>
              <a:rPr lang="en-GB" sz="2400" b="1" dirty="0">
                <a:ea typeface="Times New Roman" pitchFamily="18" charset="0"/>
                <a:cs typeface="Arial" pitchFamily="34" charset="0"/>
              </a:rPr>
              <a:t>West</a:t>
            </a:r>
            <a:r>
              <a:rPr lang="el-GR" sz="2400" b="1" dirty="0">
                <a:ea typeface="Times New Roman" pitchFamily="18" charset="0"/>
                <a:cs typeface="Arial" pitchFamily="34" charset="0"/>
              </a:rPr>
              <a:t>, Σχεδιασμός και Οικονομική Μελέτη Εγκαταστάσεων για Μηχανικούς, μετάφραση Δ. Μαρίνος-Κουρής, Ζ.  Μαρούλης, Μ.  Κροκίδα,  Εκδόσεις </a:t>
            </a:r>
            <a:r>
              <a:rPr lang="el-GR" sz="2400" b="1" dirty="0" err="1">
                <a:ea typeface="Times New Roman" pitchFamily="18" charset="0"/>
                <a:cs typeface="Arial" pitchFamily="34" charset="0"/>
              </a:rPr>
              <a:t>Τζιόλα</a:t>
            </a:r>
            <a:r>
              <a:rPr lang="el-GR" sz="2400" b="1" dirty="0">
                <a:ea typeface="Times New Roman" pitchFamily="18" charset="0"/>
                <a:cs typeface="Arial" pitchFamily="34" charset="0"/>
              </a:rPr>
              <a:t>, 2006.</a:t>
            </a:r>
            <a:endParaRPr lang="el-GR" sz="2400" b="1" i="1" dirty="0">
              <a:cs typeface="Times New Roman" pitchFamily="18" charset="0"/>
            </a:endParaRPr>
          </a:p>
        </p:txBody>
      </p:sp>
    </p:spTree>
    <p:extLst>
      <p:ext uri="{BB962C8B-B14F-4D97-AF65-F5344CB8AC3E}">
        <p14:creationId xmlns:p14="http://schemas.microsoft.com/office/powerpoint/2010/main" val="392282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n-US" sz="4000" dirty="0"/>
              <a:t>Quality function deployment (QFD</a:t>
            </a:r>
            <a:r>
              <a:rPr lang="el-GR" sz="4000" dirty="0"/>
              <a:t>)</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lnSpcReduction="10000"/>
          </a:bodyPr>
          <a:lstStyle/>
          <a:p>
            <a:pPr marL="342900" indent="-342900" algn="just">
              <a:spcBef>
                <a:spcPct val="20000"/>
              </a:spcBef>
              <a:buFont typeface="Wingdings" panose="05000000000000000000" pitchFamily="2" charset="2"/>
              <a:buChar char="q"/>
              <a:defRPr/>
            </a:pPr>
            <a:r>
              <a:rPr lang="el-GR" sz="2400" dirty="0"/>
              <a:t>Ωστόσο, οι προδιαγραφές δεν καθορίζουν την χρήση συγκεκριμένων γλυκαντικών υλικών, γεύσεων κλπ.</a:t>
            </a:r>
          </a:p>
          <a:p>
            <a:pPr marL="342900" indent="-342900" algn="just">
              <a:spcBef>
                <a:spcPct val="20000"/>
              </a:spcBef>
              <a:buFont typeface="Wingdings" panose="05000000000000000000" pitchFamily="2" charset="2"/>
              <a:buChar char="q"/>
              <a:defRPr/>
            </a:pPr>
            <a:r>
              <a:rPr lang="el-GR" sz="2400" dirty="0"/>
              <a:t>Υπάρχουν πιθανοί κίνδυνοι που μπορούν να εμφανιστούν με την χρήση του ίδιου υλικού.</a:t>
            </a:r>
          </a:p>
          <a:p>
            <a:pPr marL="342900" indent="-342900" algn="just">
              <a:spcBef>
                <a:spcPct val="20000"/>
              </a:spcBef>
              <a:buFont typeface="Wingdings" panose="05000000000000000000" pitchFamily="2" charset="2"/>
              <a:buChar char="q"/>
              <a:defRPr/>
            </a:pPr>
            <a:r>
              <a:rPr lang="el-GR" sz="2400" dirty="0"/>
              <a:t>Στη συνέχεια θα πρέπει να βαθμολογηθεί η κάθε προδιαγραφή. Για παράδειγμα:</a:t>
            </a:r>
            <a:br>
              <a:rPr lang="el-GR" sz="2400" dirty="0"/>
            </a:br>
            <a:r>
              <a:rPr lang="el-GR" sz="2400" dirty="0"/>
              <a:t>τα λειαντικά υλικά είναι κρίσιμα για τον καθαρισμό των δοντιών και την αφαίρεση της πλάκας (Βαθμός 3 και στις δυο περιπτώσεις), ενώ δεν έχουν επίδραση στην λεύκανση των δοντιών, στην αίσθηση φρεσκάδας ή στην καθαρή αναπνοή (Βαθμός 0).</a:t>
            </a:r>
            <a:endParaRPr lang="en-US" sz="2400" dirty="0"/>
          </a:p>
          <a:p>
            <a:pPr marL="342900" indent="-342900" algn="just">
              <a:spcBef>
                <a:spcPct val="20000"/>
              </a:spcBef>
              <a:buFont typeface="Wingdings" panose="05000000000000000000" pitchFamily="2" charset="2"/>
              <a:buChar char="q"/>
              <a:defRPr/>
            </a:pPr>
            <a:r>
              <a:rPr lang="el-GR" sz="2400" dirty="0"/>
              <a:t>Τα λειαντικά υλικά μπορεί να έχουν ισχυρή επίδραση στο πώς η οδοντόκρεμα βγαίνει από τη συσκευασία της (Βαθμός 2) και μπορεί να έχουν επίδραση στην λιθίαση</a:t>
            </a:r>
            <a:r>
              <a:rPr lang="en-US" sz="2400" dirty="0"/>
              <a:t> (</a:t>
            </a:r>
            <a:r>
              <a:rPr lang="el-GR" sz="2400" dirty="0"/>
              <a:t>χαλικώδης αίσθηση) (Βαθμός 3).</a:t>
            </a:r>
          </a:p>
          <a:p>
            <a:pPr marL="342900" indent="-342900" algn="just">
              <a:spcBef>
                <a:spcPct val="20000"/>
              </a:spcBef>
              <a:buFont typeface="Wingdings" panose="05000000000000000000" pitchFamily="2" charset="2"/>
              <a:buChar char="q"/>
              <a:defRPr/>
            </a:pPr>
            <a:r>
              <a:rPr lang="el-GR" sz="2400" dirty="0"/>
              <a:t>Η σχετική σημαντικότητα των προδιαγραφών αυτών υπολογίζεται από το άθροισμα του βαθμού σημαντικότητας:</a:t>
            </a:r>
          </a:p>
          <a:p>
            <a:pPr algn="ctr">
              <a:spcBef>
                <a:spcPct val="20000"/>
              </a:spcBef>
              <a:defRPr/>
            </a:pPr>
            <a:r>
              <a:rPr lang="el-GR" sz="2400" dirty="0"/>
              <a:t>Σχετική σημαντικότητα του λειαντικού συστατικού: </a:t>
            </a:r>
          </a:p>
          <a:p>
            <a:pPr algn="ctr">
              <a:spcBef>
                <a:spcPct val="20000"/>
              </a:spcBef>
              <a:defRPr/>
            </a:pPr>
            <a:r>
              <a:rPr lang="el-GR" sz="2400" dirty="0"/>
              <a:t>8(3) + 9(3) + 5(2) + 6(3) = 24 + 27 + 10 + 18 = 79</a:t>
            </a:r>
          </a:p>
        </p:txBody>
      </p:sp>
    </p:spTree>
    <p:extLst>
      <p:ext uri="{BB962C8B-B14F-4D97-AF65-F5344CB8AC3E}">
        <p14:creationId xmlns:p14="http://schemas.microsoft.com/office/powerpoint/2010/main" val="12105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n-US" sz="4000" dirty="0"/>
              <a:t>Quality function deployment (QFD</a:t>
            </a:r>
            <a:r>
              <a:rPr lang="el-GR" sz="4000" dirty="0"/>
              <a:t>)</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Οι βαθμολογίες προσαρμόζονται (Πίνακας) με βάση το πόσο καλά καλύπτονται οι ανάγκες των προδιαγραφών.</a:t>
            </a:r>
            <a:endParaRPr lang="en-US" sz="2400" dirty="0"/>
          </a:p>
          <a:p>
            <a:pPr marL="457200" indent="-457200" algn="just">
              <a:spcBef>
                <a:spcPct val="20000"/>
              </a:spcBef>
              <a:buFont typeface="Wingdings" panose="05000000000000000000" pitchFamily="2" charset="2"/>
              <a:buChar char="q"/>
              <a:defRPr/>
            </a:pPr>
            <a:r>
              <a:rPr lang="el-GR" sz="2400" dirty="0"/>
              <a:t>Όλες οι προδιαγραφές έχουν κρίσιμη επίδραση σε τουλάχιστον μια ανάγκη των καταναλωτών και μερικές έχουν σε διάφορες ανάγκες.</a:t>
            </a:r>
          </a:p>
          <a:p>
            <a:pPr marL="457200" indent="-457200" algn="just">
              <a:spcBef>
                <a:spcPct val="20000"/>
              </a:spcBef>
              <a:buFont typeface="Wingdings" panose="05000000000000000000" pitchFamily="2" charset="2"/>
              <a:buChar char="q"/>
              <a:defRPr/>
            </a:pPr>
            <a:r>
              <a:rPr lang="el-GR" sz="2400" dirty="0"/>
              <a:t>Τα λειαντικά υλικά έχει σημαντική επίδραση στην απόδοση του προϊόντος και επίσης στην επίδραση για την αποφυγή της λιθίασης.</a:t>
            </a:r>
          </a:p>
          <a:p>
            <a:pPr marL="457200" indent="-457200" algn="just">
              <a:spcBef>
                <a:spcPct val="20000"/>
              </a:spcBef>
              <a:buFont typeface="Wingdings" panose="05000000000000000000" pitchFamily="2" charset="2"/>
              <a:buChar char="q"/>
              <a:defRPr/>
            </a:pPr>
            <a:r>
              <a:rPr lang="el-GR" sz="2400" dirty="0"/>
              <a:t>Συμπερασματικά, θα μπορούσαμε να πούμε πως η </a:t>
            </a:r>
            <a:r>
              <a:rPr lang="en-US" sz="2400" dirty="0"/>
              <a:t>QFD </a:t>
            </a:r>
            <a:r>
              <a:rPr lang="el-GR" sz="2400" dirty="0"/>
              <a:t>ανάλυση είναι αποτελεσματική στην διερεύνηση διαφορετικών λειαντικών υλικών</a:t>
            </a:r>
            <a:r>
              <a:rPr lang="en-US" sz="2400" dirty="0"/>
              <a:t>.</a:t>
            </a:r>
            <a:endParaRPr lang="el-GR" sz="2400" dirty="0"/>
          </a:p>
        </p:txBody>
      </p:sp>
    </p:spTree>
    <p:extLst>
      <p:ext uri="{BB962C8B-B14F-4D97-AF65-F5344CB8AC3E}">
        <p14:creationId xmlns:p14="http://schemas.microsoft.com/office/powerpoint/2010/main" val="19062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Καταλληλότητα των τεστ</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Οι ομάδες σχεδιασμού αναπτύσσουν δυνητικές ιδέες ενός προϊόντος οι οποίες πρέπει να διερευνηθούν ως προς τις επιθυμητές προδιαγραφές.</a:t>
            </a:r>
          </a:p>
          <a:p>
            <a:pPr marL="457200" indent="-457200" algn="just">
              <a:spcBef>
                <a:spcPct val="20000"/>
              </a:spcBef>
              <a:buFont typeface="Wingdings" panose="05000000000000000000" pitchFamily="2" charset="2"/>
              <a:buChar char="q"/>
              <a:defRPr/>
            </a:pPr>
            <a:r>
              <a:rPr lang="el-GR" sz="2400" dirty="0"/>
              <a:t>Σε περιπτώσεις νέων μορίων και νέων υλικών το τεστ συνήθως απαρτίζεται από την σύνθεση του υλικού και την διεξαγωγή πειραμάτων για τον καθορισμό των ιδιοτήτων του.</a:t>
            </a:r>
          </a:p>
          <a:p>
            <a:pPr marL="457200" indent="-457200" algn="just">
              <a:spcBef>
                <a:spcPct val="20000"/>
              </a:spcBef>
              <a:buFont typeface="Wingdings" panose="05000000000000000000" pitchFamily="2" charset="2"/>
              <a:buChar char="q"/>
              <a:defRPr/>
            </a:pPr>
            <a:r>
              <a:rPr lang="el-GR" sz="2400" dirty="0"/>
              <a:t>Για καινούριο εξοπλισμό και χημικές φόρμες χρειάζονται πιο εκτενής πρωτότυποι σχεδιασμοί και επικυρώσεις των πελατών για τα οφέλη του προϊόντος.</a:t>
            </a:r>
          </a:p>
        </p:txBody>
      </p:sp>
      <p:pic>
        <p:nvPicPr>
          <p:cNvPr id="5" name="Picture 4" descr="Graphical user interface, application&#10;&#10;Description automatically generated">
            <a:extLst>
              <a:ext uri="{FF2B5EF4-FFF2-40B4-BE49-F238E27FC236}">
                <a16:creationId xmlns:a16="http://schemas.microsoft.com/office/drawing/2014/main" id="{910F22BB-22F8-4A90-86A8-ADFDAE9438D9}"/>
              </a:ext>
            </a:extLst>
          </p:cNvPr>
          <p:cNvPicPr>
            <a:picLocks noChangeAspect="1"/>
          </p:cNvPicPr>
          <p:nvPr/>
        </p:nvPicPr>
        <p:blipFill rotWithShape="1">
          <a:blip r:embed="rId2">
            <a:extLst>
              <a:ext uri="{28A0092B-C50C-407E-A947-70E740481C1C}">
                <a14:useLocalDpi xmlns:a14="http://schemas.microsoft.com/office/drawing/2010/main" val="0"/>
              </a:ext>
            </a:extLst>
          </a:blip>
          <a:srcRect t="13668" b="12154"/>
          <a:stretch/>
        </p:blipFill>
        <p:spPr>
          <a:xfrm>
            <a:off x="1314450" y="3197466"/>
            <a:ext cx="9563100" cy="2928699"/>
          </a:xfrm>
          <a:prstGeom prst="rect">
            <a:avLst/>
          </a:prstGeom>
        </p:spPr>
      </p:pic>
    </p:spTree>
    <p:extLst>
      <p:ext uri="{BB962C8B-B14F-4D97-AF65-F5344CB8AC3E}">
        <p14:creationId xmlns:p14="http://schemas.microsoft.com/office/powerpoint/2010/main" val="291528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l-GR" sz="4000" dirty="0"/>
              <a:t>Δοκιμές του πρωτοτύπου</a:t>
            </a:r>
            <a:endParaRPr lang="en-US" sz="4000" dirty="0"/>
          </a:p>
        </p:txBody>
      </p:sp>
      <p:sp>
        <p:nvSpPr>
          <p:cNvPr id="4" name="Rectangle 3"/>
          <p:cNvSpPr txBox="1">
            <a:spLocks noChangeArrowheads="1"/>
          </p:cNvSpPr>
          <p:nvPr/>
        </p:nvSpPr>
        <p:spPr>
          <a:xfrm>
            <a:off x="0" y="609600"/>
            <a:ext cx="12192000" cy="5516565"/>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Οι μηχανικοί αναπτύσσουν πρωτότυπα για να διευθετήσουν διαφορετικές πτυχές της ανάπτυξης ενός νέου προϊόντος:</a:t>
            </a:r>
          </a:p>
          <a:p>
            <a:pPr marL="914400" lvl="1" indent="-457200" algn="just">
              <a:spcBef>
                <a:spcPct val="20000"/>
              </a:spcBef>
              <a:buFont typeface="Wingdings" panose="05000000000000000000" pitchFamily="2" charset="2"/>
              <a:buChar char="q"/>
              <a:defRPr/>
            </a:pPr>
            <a:r>
              <a:rPr lang="el-GR" sz="2400" dirty="0"/>
              <a:t>Τα νέα χαρακτηριστικά στον σχεδιασμό του προϊόντος θα πρέπει να δοκιμασθούν και να σιγουρευτούν πως δουλεύουν σωστά και με ασφάλεια, στα πρωτότυπα δοκίμια.</a:t>
            </a:r>
          </a:p>
          <a:p>
            <a:pPr marL="914400" lvl="1" indent="-457200" algn="just">
              <a:spcBef>
                <a:spcPct val="20000"/>
              </a:spcBef>
              <a:buFont typeface="Wingdings" panose="05000000000000000000" pitchFamily="2" charset="2"/>
              <a:buChar char="q"/>
              <a:defRPr/>
            </a:pPr>
            <a:r>
              <a:rPr lang="el-GR" sz="2400" dirty="0"/>
              <a:t>Προϊόντα προσωπικής περιποίησης.</a:t>
            </a:r>
          </a:p>
          <a:p>
            <a:pPr marL="914400" lvl="1" indent="-457200" algn="just">
              <a:spcBef>
                <a:spcPct val="20000"/>
              </a:spcBef>
              <a:buFont typeface="Wingdings" panose="05000000000000000000" pitchFamily="2" charset="2"/>
              <a:buChar char="q"/>
              <a:defRPr/>
            </a:pPr>
            <a:r>
              <a:rPr lang="el-GR" sz="2400" dirty="0"/>
              <a:t>Διάφορα αναμειγμένα προϊόντα με διαφορετικές βαθμίδες όπως βαφές</a:t>
            </a:r>
            <a:r>
              <a:rPr lang="en-US" sz="2400" dirty="0"/>
              <a:t>, </a:t>
            </a:r>
            <a:r>
              <a:rPr lang="el-GR" sz="2400" dirty="0"/>
              <a:t>απορρυπαντικά κλπ.</a:t>
            </a:r>
          </a:p>
          <a:p>
            <a:pPr marL="914400" lvl="1" indent="-457200" algn="just">
              <a:spcBef>
                <a:spcPct val="20000"/>
              </a:spcBef>
              <a:buFont typeface="Wingdings" panose="05000000000000000000" pitchFamily="2" charset="2"/>
              <a:buChar char="q"/>
              <a:defRPr/>
            </a:pPr>
            <a:r>
              <a:rPr lang="el-GR" sz="2400" dirty="0"/>
              <a:t>Εξειδικευμένα χημικά.</a:t>
            </a:r>
          </a:p>
          <a:p>
            <a:pPr marL="914400" lvl="1" indent="-457200" algn="just">
              <a:spcBef>
                <a:spcPct val="20000"/>
              </a:spcBef>
              <a:buFont typeface="Wingdings" panose="05000000000000000000" pitchFamily="2" charset="2"/>
              <a:buChar char="q"/>
              <a:defRPr/>
            </a:pPr>
            <a:r>
              <a:rPr lang="el-GR" sz="2400" dirty="0"/>
              <a:t>Ακόμη και σε αυτούς τους τομείς, η συνεχής παραγωγή προτιμάται εάν η διαδικασία είναι καλά κατανοητή υπάρχει εμπειρία, ο όγκος παραγωγής να είναι μεγάλος και η αγορά είναι ανταγωνιστική.</a:t>
            </a:r>
          </a:p>
          <a:p>
            <a:pPr marL="457200" indent="-457200" algn="just">
              <a:spcBef>
                <a:spcPct val="20000"/>
              </a:spcBef>
              <a:buFont typeface="Wingdings" panose="05000000000000000000" pitchFamily="2" charset="2"/>
              <a:buChar char="q"/>
              <a:defRPr/>
            </a:pPr>
            <a:endParaRPr lang="el-GR" sz="2400" dirty="0"/>
          </a:p>
          <a:p>
            <a:pPr marL="457200" indent="-457200" algn="just">
              <a:spcBef>
                <a:spcPct val="20000"/>
              </a:spcBef>
              <a:buFont typeface="Wingdings" panose="05000000000000000000" pitchFamily="2" charset="2"/>
              <a:buChar char="q"/>
              <a:defRPr/>
            </a:pPr>
            <a:endParaRPr lang="el-GR" sz="2400" dirty="0"/>
          </a:p>
        </p:txBody>
      </p:sp>
    </p:spTree>
    <p:extLst>
      <p:ext uri="{BB962C8B-B14F-4D97-AF65-F5344CB8AC3E}">
        <p14:creationId xmlns:p14="http://schemas.microsoft.com/office/powerpoint/2010/main" val="264467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Autofit/>
          </a:bodyPr>
          <a:lstStyle/>
          <a:p>
            <a:r>
              <a:rPr lang="el-GR" sz="2400" dirty="0"/>
              <a:t>Επίδραση του αντιδραστήρα μετατροπής και απόδοση στη δομή του διαγράμματος ροής</a:t>
            </a:r>
            <a:endParaRPr lang="en-US" sz="2400"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0" y="609600"/>
                <a:ext cx="12192000" cy="5638800"/>
              </a:xfrm>
              <a:prstGeom prst="rect">
                <a:avLst/>
              </a:prstGeom>
            </p:spPr>
            <p:txBody>
              <a:bodyPr vert="horz" lIns="91440" tIns="45720" rIns="91440" bIns="45720" rtlCol="0">
                <a:normAutofit/>
              </a:bodyPr>
              <a:lstStyle/>
              <a:p>
                <a:pPr marL="457200" indent="-457200" algn="just">
                  <a:spcBef>
                    <a:spcPct val="20000"/>
                  </a:spcBef>
                  <a:buFont typeface="Wingdings" panose="05000000000000000000" pitchFamily="2" charset="2"/>
                  <a:buChar char="q"/>
                  <a:defRPr/>
                </a:pPr>
                <a:r>
                  <a:rPr lang="el-GR" sz="2400" dirty="0"/>
                  <a:t>Είναι πολύ σημαντικός ο σωστός διαχωρισμός ανάμεσα σε μετατροπή και απόδοση.</a:t>
                </a:r>
              </a:p>
              <a:p>
                <a:pPr marL="457200" indent="-457200" algn="just">
                  <a:spcBef>
                    <a:spcPct val="20000"/>
                  </a:spcBef>
                  <a:buFont typeface="Wingdings" panose="05000000000000000000" pitchFamily="2" charset="2"/>
                  <a:buChar char="q"/>
                  <a:defRPr/>
                </a:pPr>
                <a:r>
                  <a:rPr lang="el-GR" sz="2400" dirty="0"/>
                  <a:t>Η μετατροπή σχετίζεται με τα αντιδρώντα ενώ η απόδοση με τα προϊόντα.</a:t>
                </a:r>
              </a:p>
              <a:p>
                <a:pPr algn="ctr">
                  <a:spcBef>
                    <a:spcPct val="20000"/>
                  </a:spcBef>
                  <a:defRPr/>
                </a:pPr>
                <a:r>
                  <a:rPr lang="el-GR" sz="2400" b="1" dirty="0"/>
                  <a:t>Μετατροπή (</a:t>
                </a:r>
                <a:r>
                  <a:rPr lang="en-US" sz="2400" b="1" dirty="0"/>
                  <a:t>conversion)</a:t>
                </a:r>
                <a:endParaRPr lang="el-GR" sz="2400" b="1" dirty="0"/>
              </a:p>
              <a:p>
                <a:pPr marL="342900" indent="-342900" algn="just">
                  <a:spcBef>
                    <a:spcPct val="20000"/>
                  </a:spcBef>
                  <a:buFont typeface="Wingdings" panose="05000000000000000000" pitchFamily="2" charset="2"/>
                  <a:buChar char="q"/>
                  <a:defRPr/>
                </a:pPr>
                <a:r>
                  <a:rPr lang="el-GR" sz="2400" dirty="0"/>
                  <a:t>Η μετατροπή μετριέται με το κλάσμα του αντιδραστηρίου που αντιδρά. Για την βελτιστοποίηση του σχεδιασμού του αντιδραστήρα και την μείωση δημιουργίας παραπροϊόντων, η μετατροπή ενός συγκεκριμένου αντιδραστηρίου είναι συνήθως χαμηλότερη από 100%.</a:t>
                </a:r>
              </a:p>
              <a:p>
                <a:pPr marL="342900" indent="-342900" algn="just">
                  <a:spcBef>
                    <a:spcPct val="20000"/>
                  </a:spcBef>
                  <a:buFont typeface="Wingdings" panose="05000000000000000000" pitchFamily="2" charset="2"/>
                  <a:buChar char="q"/>
                  <a:defRPr/>
                </a:pPr>
                <a:r>
                  <a:rPr lang="el-GR" sz="2400" dirty="0"/>
                  <a:t>Εάν χρησιμοποιούνται πάνω από δυο αντιδραστήρια, θα πρέπει να οριστεί σε πιο θα βασιστεί η μετατροπή.</a:t>
                </a:r>
              </a:p>
              <a:p>
                <a:pPr marL="342900" indent="-342900" algn="just">
                  <a:spcBef>
                    <a:spcPct val="20000"/>
                  </a:spcBef>
                  <a:buFont typeface="Wingdings" panose="05000000000000000000" pitchFamily="2" charset="2"/>
                  <a:buChar char="q"/>
                  <a:defRPr/>
                </a:pPr>
                <a:endParaRPr lang="el-GR" sz="2400" dirty="0"/>
              </a:p>
              <a:p>
                <a:pPr algn="ctr">
                  <a:spcBef>
                    <a:spcPct val="20000"/>
                  </a:spcBef>
                  <a:defRPr/>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𝐶𝑜𝑛𝑣𝑒𝑟𝑠𝑖𝑜𝑛</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amount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of</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reagent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consumed</m:t>
                          </m:r>
                        </m:num>
                        <m:den>
                          <m:r>
                            <m:rPr>
                              <m:sty m:val="p"/>
                            </m:rPr>
                            <a:rPr lang="en-US" sz="2000" b="0" i="0" smtClean="0">
                              <a:latin typeface="Cambria Math" panose="02040503050406030204" pitchFamily="18" charset="0"/>
                            </a:rPr>
                            <m:t>amount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supplied</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amount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feed</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stream</m:t>
                              </m:r>
                            </m:e>
                          </m:d>
                          <m:r>
                            <a:rPr lang="en-US" sz="2000" b="0" i="0" smtClean="0">
                              <a:latin typeface="Cambria Math" panose="02040503050406030204" pitchFamily="18" charset="0"/>
                            </a:rPr>
                            <m:t>−</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amount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product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stream</m:t>
                              </m:r>
                            </m:e>
                          </m:d>
                        </m:num>
                        <m:den>
                          <m:r>
                            <m:rPr>
                              <m:sty m:val="p"/>
                            </m:rPr>
                            <a:rPr lang="en-US" sz="2000" b="0" i="0" smtClean="0">
                              <a:latin typeface="Cambria Math" panose="02040503050406030204" pitchFamily="18" charset="0"/>
                            </a:rPr>
                            <m:t>amount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feed</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stream</m:t>
                          </m:r>
                        </m:den>
                      </m:f>
                    </m:oMath>
                  </m:oMathPara>
                </a14:m>
                <a:endParaRPr lang="el-GR" sz="2000" dirty="0"/>
              </a:p>
              <a:p>
                <a:pPr marL="342900" indent="-342900" algn="just">
                  <a:spcBef>
                    <a:spcPct val="20000"/>
                  </a:spcBef>
                  <a:buFont typeface="Wingdings" panose="05000000000000000000" pitchFamily="2" charset="2"/>
                  <a:buChar char="q"/>
                  <a:defRPr/>
                </a:pPr>
                <a:r>
                  <a:rPr lang="el-GR" sz="2400" dirty="0"/>
                  <a:t>Ο ορισμός δίνει την συνολική μετατροπή του συγκεκριμένου αντιδραστηρίου σε όλα τα προϊόντα.</a:t>
                </a:r>
              </a:p>
              <a:p>
                <a:pPr marL="457200" indent="-457200" algn="just">
                  <a:spcBef>
                    <a:spcPct val="20000"/>
                  </a:spcBef>
                  <a:buFont typeface="Wingdings" panose="05000000000000000000" pitchFamily="2" charset="2"/>
                  <a:buChar char="q"/>
                  <a:defRPr/>
                </a:pPr>
                <a:endParaRPr lang="el-GR" sz="2400" dirty="0"/>
              </a:p>
            </p:txBody>
          </p:sp>
        </mc:Choice>
        <mc:Fallback xmlns="">
          <p:sp>
            <p:nvSpPr>
              <p:cNvPr id="4" name="Rectangle 3"/>
              <p:cNvSpPr txBox="1">
                <a:spLocks noRot="1" noChangeAspect="1" noMove="1" noResize="1" noEditPoints="1" noAdjustHandles="1" noChangeArrowheads="1" noChangeShapeType="1" noTextEdit="1"/>
              </p:cNvSpPr>
              <p:nvPr/>
            </p:nvSpPr>
            <p:spPr>
              <a:xfrm>
                <a:off x="0" y="609600"/>
                <a:ext cx="12192000" cy="5638800"/>
              </a:xfrm>
              <a:prstGeom prst="rect">
                <a:avLst/>
              </a:prstGeom>
              <a:blipFill>
                <a:blip r:embed="rId2"/>
                <a:stretch>
                  <a:fillRect l="-650" t="-865" r="-750" b="-1081"/>
                </a:stretch>
              </a:blipFill>
            </p:spPr>
            <p:txBody>
              <a:bodyPr/>
              <a:lstStyle/>
              <a:p>
                <a:r>
                  <a:rPr lang="en-US">
                    <a:noFill/>
                  </a:rPr>
                  <a:t> </a:t>
                </a:r>
              </a:p>
            </p:txBody>
          </p:sp>
        </mc:Fallback>
      </mc:AlternateContent>
    </p:spTree>
    <p:extLst>
      <p:ext uri="{BB962C8B-B14F-4D97-AF65-F5344CB8AC3E}">
        <p14:creationId xmlns:p14="http://schemas.microsoft.com/office/powerpoint/2010/main" val="4172316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2524</TotalTime>
  <Words>5542</Words>
  <Application>Microsoft Office PowerPoint</Application>
  <PresentationFormat>Widescreen</PresentationFormat>
  <Paragraphs>550</Paragraphs>
  <Slides>48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Calibri</vt:lpstr>
      <vt:lpstr>Calibri Light</vt:lpstr>
      <vt:lpstr>Cambria Math</vt:lpstr>
      <vt:lpstr>Times New Roman</vt:lpstr>
      <vt:lpstr>Wingdings</vt:lpstr>
      <vt:lpstr>Office Theme</vt:lpstr>
      <vt:lpstr>Bitmap Image</vt:lpstr>
      <vt:lpstr>PowerPoint Presentation</vt:lpstr>
      <vt:lpstr>Quality function deployment (QFD)</vt:lpstr>
      <vt:lpstr>Quality function deployment (QFD)</vt:lpstr>
      <vt:lpstr>Quality function deployment (QFD)</vt:lpstr>
      <vt:lpstr>Quality function deployment (QFD)</vt:lpstr>
      <vt:lpstr>Quality function deployment (QFD)</vt:lpstr>
      <vt:lpstr>Καταλληλότητα των τεστ</vt:lpstr>
      <vt:lpstr>Δοκιμές του πρωτοτύπου</vt:lpstr>
      <vt:lpstr>Επίδραση του αντιδραστήρα μετατροπής και απόδοση στη δομή του διαγράμματος ροής</vt:lpstr>
      <vt:lpstr>Παράδειγμα 1</vt:lpstr>
      <vt:lpstr>Επιλεκτικότητα (Selectivity)</vt:lpstr>
      <vt:lpstr>Επιλεκτικότητα (Selectivity)</vt:lpstr>
      <vt:lpstr>Απόδοση παραγωγής (Yield)</vt:lpstr>
      <vt:lpstr>Απόδοση παραγωγής (Yield)</vt:lpstr>
      <vt:lpstr>Απόδοση της βιοχημικής μονάδας (Plant Yield)</vt:lpstr>
      <vt:lpstr>Απόδοση της βιοχημικής μονάδας (Plant Yield)</vt:lpstr>
      <vt:lpstr>Παράδειγμα 2</vt:lpstr>
      <vt:lpstr>Παράδειγμα 2</vt:lpstr>
      <vt:lpstr>Παράδειγμα 2</vt:lpstr>
      <vt:lpstr>Παράδειγμα 3</vt:lpstr>
      <vt:lpstr>Επίδραση της μετατροπής, επιλεκτικότητας και απόδοσης</vt:lpstr>
      <vt:lpstr>Επίδραση της μετατροπής, επιλεκτικότητας και απόδοσης</vt:lpstr>
      <vt:lpstr>Χρήση περίσσειας αντιδραστηρίου</vt:lpstr>
      <vt:lpstr>Παράδειγμα 4</vt:lpstr>
      <vt:lpstr>Ανακύκλωση και καθαρισμός</vt:lpstr>
      <vt:lpstr>Ανακύκλωση και καθαρισμός</vt:lpstr>
      <vt:lpstr>Παράδειγμα 5</vt:lpstr>
      <vt:lpstr>Παράδειγμα 5</vt:lpstr>
      <vt:lpstr>Παράδειγμα 5</vt:lpstr>
      <vt:lpstr>Παράδειγμα 5</vt:lpstr>
      <vt:lpstr>Παράδειγμα 5</vt:lpstr>
      <vt:lpstr>Καθαρισμός-απομάκρυνση</vt:lpstr>
      <vt:lpstr>Παράδειγμα 6</vt:lpstr>
      <vt:lpstr>Παράδειγμα 6</vt:lpstr>
      <vt:lpstr>Παράκαμψη (Bypass)</vt:lpstr>
      <vt:lpstr>Επιλογή, τροποποίηση και βελτίωση εμπορικών διαδικασιών</vt:lpstr>
      <vt:lpstr>Θερμαντήρες και ψήκτες</vt:lpstr>
      <vt:lpstr>Θερμαντήρες και ψήκτες</vt:lpstr>
      <vt:lpstr>Παράδειγμα 7</vt:lpstr>
      <vt:lpstr>Παράδειγμα 7</vt:lpstr>
      <vt:lpstr>Παράδειγμα 7</vt:lpstr>
      <vt:lpstr>Παράδειγμα 7</vt:lpstr>
      <vt:lpstr>Παράδειγμα 7</vt:lpstr>
      <vt:lpstr>Παράδειγμα 7</vt:lpstr>
      <vt:lpstr>Παράδειγμα 7</vt:lpstr>
      <vt:lpstr>Παράδειγμα 7</vt:lpstr>
      <vt:lpstr>Παράδειγμα 7</vt:lpstr>
      <vt:lpstr>Βιβλιογραφία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ΣΧΕΔΙΑΣΜΟΣ ΧΗΜΙΚΩΝ ΒΙΟΜΗΧΑΝΙΩΝ ΚΑΙ ΔΙΕΡΓΑΣΙΩΝ  ΕΙΣΑΓΩΓΗ</dc:title>
  <dc:creator>michalis</dc:creator>
  <cp:lastModifiedBy>Daphne Katsarou</cp:lastModifiedBy>
  <cp:revision>192</cp:revision>
  <dcterms:created xsi:type="dcterms:W3CDTF">2013-02-26T21:13:28Z</dcterms:created>
  <dcterms:modified xsi:type="dcterms:W3CDTF">2025-02-06T10:52:08Z</dcterms:modified>
</cp:coreProperties>
</file>