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5" r:id="rId4"/>
    <p:sldId id="287" r:id="rId5"/>
    <p:sldId id="288" r:id="rId6"/>
    <p:sldId id="289" r:id="rId7"/>
    <p:sldId id="286" r:id="rId8"/>
    <p:sldId id="291" r:id="rId9"/>
    <p:sldId id="292" r:id="rId10"/>
    <p:sldId id="293" r:id="rId11"/>
    <p:sldId id="294" r:id="rId12"/>
    <p:sldId id="295" r:id="rId13"/>
    <p:sldId id="297" r:id="rId14"/>
    <p:sldId id="296" r:id="rId15"/>
    <p:sldId id="298" r:id="rId16"/>
    <p:sldId id="299" r:id="rId17"/>
    <p:sldId id="300" r:id="rId18"/>
    <p:sldId id="301" r:id="rId19"/>
    <p:sldId id="302" r:id="rId20"/>
    <p:sldId id="290" r:id="rId21"/>
    <p:sldId id="277" r:id="rId22"/>
    <p:sldId id="278" r:id="rId23"/>
    <p:sldId id="279" r:id="rId24"/>
    <p:sldId id="280" r:id="rId25"/>
    <p:sldId id="281" r:id="rId26"/>
    <p:sldId id="282" r:id="rId27"/>
    <p:sldId id="283" r:id="rId28"/>
    <p:sldId id="284" r:id="rId29"/>
    <p:sldId id="311" r:id="rId30"/>
    <p:sldId id="314" r:id="rId31"/>
    <p:sldId id="312" r:id="rId32"/>
    <p:sldId id="313" r:id="rId33"/>
    <p:sldId id="315" r:id="rId34"/>
    <p:sldId id="316" r:id="rId35"/>
    <p:sldId id="303" r:id="rId36"/>
    <p:sldId id="304" r:id="rId37"/>
    <p:sldId id="305" r:id="rId38"/>
    <p:sldId id="306" r:id="rId39"/>
    <p:sldId id="307" r:id="rId40"/>
    <p:sldId id="308" r:id="rId41"/>
    <p:sldId id="309"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10" r:id="rId55"/>
    <p:sldId id="26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9792-89C2-4AD2-B0BC-FA1BE1780D4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432166-357B-4C44-AD80-A891E0FC3BC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7E924F-93EF-4FAA-B073-663CF9143A67}"/>
              </a:ext>
            </a:extLst>
          </p:cNvPr>
          <p:cNvSpPr>
            <a:spLocks noGrp="1"/>
          </p:cNvSpPr>
          <p:nvPr>
            <p:ph type="dt" sz="half" idx="10"/>
          </p:nvPr>
        </p:nvSpPr>
        <p:spPr>
          <a:xfrm>
            <a:off x="838200" y="6356350"/>
            <a:ext cx="2743200" cy="365125"/>
          </a:xfrm>
          <a:prstGeom prst="rect">
            <a:avLst/>
          </a:prstGeom>
        </p:spPr>
        <p:txBody>
          <a:bodyPr/>
          <a:lstStyle/>
          <a:p>
            <a:fld id="{1EFC9354-83A0-49A0-B057-562760931B29}" type="datetimeFigureOut">
              <a:rPr lang="en-US" smtClean="0"/>
              <a:t>2/6/2025</a:t>
            </a:fld>
            <a:endParaRPr lang="en-US"/>
          </a:p>
        </p:txBody>
      </p:sp>
      <p:sp>
        <p:nvSpPr>
          <p:cNvPr id="5" name="Footer Placeholder 4">
            <a:extLst>
              <a:ext uri="{FF2B5EF4-FFF2-40B4-BE49-F238E27FC236}">
                <a16:creationId xmlns:a16="http://schemas.microsoft.com/office/drawing/2014/main" id="{C8F23CC6-C9C6-451E-83BA-66638926B8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6A2B4B8-3781-43C4-AAF2-8299FD1D3C90}"/>
              </a:ext>
            </a:extLst>
          </p:cNvPr>
          <p:cNvSpPr>
            <a:spLocks noGrp="1"/>
          </p:cNvSpPr>
          <p:nvPr>
            <p:ph type="sldNum" sz="quarter" idx="12"/>
          </p:nvPr>
        </p:nvSpPr>
        <p:spPr>
          <a:xfrm>
            <a:off x="8610600" y="6356350"/>
            <a:ext cx="2743200" cy="365125"/>
          </a:xfrm>
          <a:prstGeom prst="rect">
            <a:avLst/>
          </a:prstGeom>
        </p:spPr>
        <p:txBody>
          <a:bodyPr/>
          <a:lstStyle/>
          <a:p>
            <a:fld id="{943A83CA-4CD1-4BA8-87A3-AD5C84857449}" type="slidenum">
              <a:rPr lang="en-US" smtClean="0"/>
              <a:t>‹#›</a:t>
            </a:fld>
            <a:endParaRPr lang="en-US"/>
          </a:p>
        </p:txBody>
      </p:sp>
    </p:spTree>
    <p:extLst>
      <p:ext uri="{BB962C8B-B14F-4D97-AF65-F5344CB8AC3E}">
        <p14:creationId xmlns:p14="http://schemas.microsoft.com/office/powerpoint/2010/main" val="3478292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3304-D5F7-4424-B31D-17A6891F28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FFFEF2-A142-424E-820F-FD6BCE2F87C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76477-944F-4012-89C8-1920FB1BA3D4}"/>
              </a:ext>
            </a:extLst>
          </p:cNvPr>
          <p:cNvSpPr>
            <a:spLocks noGrp="1"/>
          </p:cNvSpPr>
          <p:nvPr>
            <p:ph type="dt" sz="half" idx="10"/>
          </p:nvPr>
        </p:nvSpPr>
        <p:spPr>
          <a:xfrm>
            <a:off x="838200" y="6356350"/>
            <a:ext cx="2743200" cy="365125"/>
          </a:xfrm>
          <a:prstGeom prst="rect">
            <a:avLst/>
          </a:prstGeom>
        </p:spPr>
        <p:txBody>
          <a:bodyPr/>
          <a:lstStyle/>
          <a:p>
            <a:fld id="{1EFC9354-83A0-49A0-B057-562760931B29}" type="datetimeFigureOut">
              <a:rPr lang="en-US" smtClean="0"/>
              <a:t>2/6/2025</a:t>
            </a:fld>
            <a:endParaRPr lang="en-US"/>
          </a:p>
        </p:txBody>
      </p:sp>
      <p:sp>
        <p:nvSpPr>
          <p:cNvPr id="5" name="Footer Placeholder 4">
            <a:extLst>
              <a:ext uri="{FF2B5EF4-FFF2-40B4-BE49-F238E27FC236}">
                <a16:creationId xmlns:a16="http://schemas.microsoft.com/office/drawing/2014/main" id="{CA03AEDD-9254-4491-B2B9-DE3BA53738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1EFAC20-AD3A-41B6-A194-035E2DFB312C}"/>
              </a:ext>
            </a:extLst>
          </p:cNvPr>
          <p:cNvSpPr>
            <a:spLocks noGrp="1"/>
          </p:cNvSpPr>
          <p:nvPr>
            <p:ph type="sldNum" sz="quarter" idx="12"/>
          </p:nvPr>
        </p:nvSpPr>
        <p:spPr>
          <a:xfrm>
            <a:off x="8610600" y="6356350"/>
            <a:ext cx="2743200" cy="365125"/>
          </a:xfrm>
          <a:prstGeom prst="rect">
            <a:avLst/>
          </a:prstGeom>
        </p:spPr>
        <p:txBody>
          <a:bodyPr/>
          <a:lstStyle/>
          <a:p>
            <a:fld id="{943A83CA-4CD1-4BA8-87A3-AD5C84857449}" type="slidenum">
              <a:rPr lang="en-US" smtClean="0"/>
              <a:t>‹#›</a:t>
            </a:fld>
            <a:endParaRPr lang="en-US"/>
          </a:p>
        </p:txBody>
      </p:sp>
    </p:spTree>
    <p:extLst>
      <p:ext uri="{BB962C8B-B14F-4D97-AF65-F5344CB8AC3E}">
        <p14:creationId xmlns:p14="http://schemas.microsoft.com/office/powerpoint/2010/main" val="2416954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CF3523-5923-4555-9443-2036722AE68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DF940C-6E5A-4B5D-A24A-41C0B9E182F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632E8-7FF6-4F95-913C-C25B69FD321F}"/>
              </a:ext>
            </a:extLst>
          </p:cNvPr>
          <p:cNvSpPr>
            <a:spLocks noGrp="1"/>
          </p:cNvSpPr>
          <p:nvPr>
            <p:ph type="dt" sz="half" idx="10"/>
          </p:nvPr>
        </p:nvSpPr>
        <p:spPr>
          <a:xfrm>
            <a:off x="838200" y="6356350"/>
            <a:ext cx="2743200" cy="365125"/>
          </a:xfrm>
          <a:prstGeom prst="rect">
            <a:avLst/>
          </a:prstGeom>
        </p:spPr>
        <p:txBody>
          <a:bodyPr/>
          <a:lstStyle/>
          <a:p>
            <a:fld id="{1EFC9354-83A0-49A0-B057-562760931B29}" type="datetimeFigureOut">
              <a:rPr lang="en-US" smtClean="0"/>
              <a:t>2/6/2025</a:t>
            </a:fld>
            <a:endParaRPr lang="en-US"/>
          </a:p>
        </p:txBody>
      </p:sp>
      <p:sp>
        <p:nvSpPr>
          <p:cNvPr id="5" name="Footer Placeholder 4">
            <a:extLst>
              <a:ext uri="{FF2B5EF4-FFF2-40B4-BE49-F238E27FC236}">
                <a16:creationId xmlns:a16="http://schemas.microsoft.com/office/drawing/2014/main" id="{D14A47CD-41B9-47B6-BB1B-58C764A3D5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6B977C-C6A3-44B9-B0C6-25706F1FE22C}"/>
              </a:ext>
            </a:extLst>
          </p:cNvPr>
          <p:cNvSpPr>
            <a:spLocks noGrp="1"/>
          </p:cNvSpPr>
          <p:nvPr>
            <p:ph type="sldNum" sz="quarter" idx="12"/>
          </p:nvPr>
        </p:nvSpPr>
        <p:spPr>
          <a:xfrm>
            <a:off x="8610600" y="6356350"/>
            <a:ext cx="2743200" cy="365125"/>
          </a:xfrm>
          <a:prstGeom prst="rect">
            <a:avLst/>
          </a:prstGeom>
        </p:spPr>
        <p:txBody>
          <a:bodyPr/>
          <a:lstStyle/>
          <a:p>
            <a:fld id="{943A83CA-4CD1-4BA8-87A3-AD5C84857449}" type="slidenum">
              <a:rPr lang="en-US" smtClean="0"/>
              <a:t>‹#›</a:t>
            </a:fld>
            <a:endParaRPr lang="en-US"/>
          </a:p>
        </p:txBody>
      </p:sp>
    </p:spTree>
    <p:extLst>
      <p:ext uri="{BB962C8B-B14F-4D97-AF65-F5344CB8AC3E}">
        <p14:creationId xmlns:p14="http://schemas.microsoft.com/office/powerpoint/2010/main" val="1302322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D253-E7F0-4E72-A0C3-CDD8FB07C49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723E478-C5A0-4BEE-8500-8448C9ADC11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7F43C7-68DD-488F-BD62-0B067215977F}"/>
              </a:ext>
            </a:extLst>
          </p:cNvPr>
          <p:cNvSpPr>
            <a:spLocks noGrp="1"/>
          </p:cNvSpPr>
          <p:nvPr>
            <p:ph type="dt" sz="half" idx="10"/>
          </p:nvPr>
        </p:nvSpPr>
        <p:spPr>
          <a:xfrm>
            <a:off x="838200" y="6356350"/>
            <a:ext cx="2743200" cy="365125"/>
          </a:xfrm>
          <a:prstGeom prst="rect">
            <a:avLst/>
          </a:prstGeom>
        </p:spPr>
        <p:txBody>
          <a:bodyPr/>
          <a:lstStyle/>
          <a:p>
            <a:fld id="{1EFC9354-83A0-49A0-B057-562760931B29}" type="datetimeFigureOut">
              <a:rPr lang="en-US" smtClean="0"/>
              <a:t>2/6/2025</a:t>
            </a:fld>
            <a:endParaRPr lang="en-US"/>
          </a:p>
        </p:txBody>
      </p:sp>
      <p:sp>
        <p:nvSpPr>
          <p:cNvPr id="5" name="Footer Placeholder 4">
            <a:extLst>
              <a:ext uri="{FF2B5EF4-FFF2-40B4-BE49-F238E27FC236}">
                <a16:creationId xmlns:a16="http://schemas.microsoft.com/office/drawing/2014/main" id="{FB3B2079-B261-40AD-BE23-B7849C88AD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1E324E-7998-4ACA-8E84-700BD05A4A72}"/>
              </a:ext>
            </a:extLst>
          </p:cNvPr>
          <p:cNvSpPr>
            <a:spLocks noGrp="1"/>
          </p:cNvSpPr>
          <p:nvPr>
            <p:ph type="sldNum" sz="quarter" idx="12"/>
          </p:nvPr>
        </p:nvSpPr>
        <p:spPr>
          <a:xfrm>
            <a:off x="8610600" y="6356350"/>
            <a:ext cx="2743200" cy="365125"/>
          </a:xfrm>
          <a:prstGeom prst="rect">
            <a:avLst/>
          </a:prstGeom>
        </p:spPr>
        <p:txBody>
          <a:bodyPr/>
          <a:lstStyle/>
          <a:p>
            <a:fld id="{943A83CA-4CD1-4BA8-87A3-AD5C84857449}" type="slidenum">
              <a:rPr lang="en-US" smtClean="0"/>
              <a:t>‹#›</a:t>
            </a:fld>
            <a:endParaRPr lang="en-US"/>
          </a:p>
        </p:txBody>
      </p:sp>
    </p:spTree>
    <p:extLst>
      <p:ext uri="{BB962C8B-B14F-4D97-AF65-F5344CB8AC3E}">
        <p14:creationId xmlns:p14="http://schemas.microsoft.com/office/powerpoint/2010/main" val="316439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E614-65E3-4D9C-936C-3F2B17B4794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3418FB-07D7-4CD8-8D0B-EBCE895A69A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ACCB96-CDE4-4C75-8860-DB648EB54D41}"/>
              </a:ext>
            </a:extLst>
          </p:cNvPr>
          <p:cNvSpPr>
            <a:spLocks noGrp="1"/>
          </p:cNvSpPr>
          <p:nvPr>
            <p:ph type="dt" sz="half" idx="10"/>
          </p:nvPr>
        </p:nvSpPr>
        <p:spPr>
          <a:xfrm>
            <a:off x="838200" y="6356350"/>
            <a:ext cx="2743200" cy="365125"/>
          </a:xfrm>
          <a:prstGeom prst="rect">
            <a:avLst/>
          </a:prstGeom>
        </p:spPr>
        <p:txBody>
          <a:bodyPr/>
          <a:lstStyle/>
          <a:p>
            <a:fld id="{1EFC9354-83A0-49A0-B057-562760931B29}" type="datetimeFigureOut">
              <a:rPr lang="en-US" smtClean="0"/>
              <a:t>2/6/2025</a:t>
            </a:fld>
            <a:endParaRPr lang="en-US"/>
          </a:p>
        </p:txBody>
      </p:sp>
      <p:sp>
        <p:nvSpPr>
          <p:cNvPr id="5" name="Footer Placeholder 4">
            <a:extLst>
              <a:ext uri="{FF2B5EF4-FFF2-40B4-BE49-F238E27FC236}">
                <a16:creationId xmlns:a16="http://schemas.microsoft.com/office/drawing/2014/main" id="{C0CEB8CF-07D7-4668-9D00-D9801AD5ED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5644CFA-1506-4A46-83B1-2CEE50F1D7A1}"/>
              </a:ext>
            </a:extLst>
          </p:cNvPr>
          <p:cNvSpPr>
            <a:spLocks noGrp="1"/>
          </p:cNvSpPr>
          <p:nvPr>
            <p:ph type="sldNum" sz="quarter" idx="12"/>
          </p:nvPr>
        </p:nvSpPr>
        <p:spPr>
          <a:xfrm>
            <a:off x="8610600" y="6356350"/>
            <a:ext cx="2743200" cy="365125"/>
          </a:xfrm>
          <a:prstGeom prst="rect">
            <a:avLst/>
          </a:prstGeom>
        </p:spPr>
        <p:txBody>
          <a:bodyPr/>
          <a:lstStyle/>
          <a:p>
            <a:fld id="{943A83CA-4CD1-4BA8-87A3-AD5C84857449}" type="slidenum">
              <a:rPr lang="en-US" smtClean="0"/>
              <a:t>‹#›</a:t>
            </a:fld>
            <a:endParaRPr lang="en-US"/>
          </a:p>
        </p:txBody>
      </p:sp>
    </p:spTree>
    <p:extLst>
      <p:ext uri="{BB962C8B-B14F-4D97-AF65-F5344CB8AC3E}">
        <p14:creationId xmlns:p14="http://schemas.microsoft.com/office/powerpoint/2010/main" val="137182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BBF0-8BA0-4A7B-8558-0BEFD0BBA4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930A5F4-E35C-4F21-8AB0-DEBF740D256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FF3188-3A74-493B-A12F-57FCE4F5C6A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2FF8B3-2932-4A2B-87BA-C7B2A9796286}"/>
              </a:ext>
            </a:extLst>
          </p:cNvPr>
          <p:cNvSpPr>
            <a:spLocks noGrp="1"/>
          </p:cNvSpPr>
          <p:nvPr>
            <p:ph type="dt" sz="half" idx="10"/>
          </p:nvPr>
        </p:nvSpPr>
        <p:spPr>
          <a:xfrm>
            <a:off x="838200" y="6356350"/>
            <a:ext cx="2743200" cy="365125"/>
          </a:xfrm>
          <a:prstGeom prst="rect">
            <a:avLst/>
          </a:prstGeom>
        </p:spPr>
        <p:txBody>
          <a:bodyPr/>
          <a:lstStyle/>
          <a:p>
            <a:fld id="{1EFC9354-83A0-49A0-B057-562760931B29}" type="datetimeFigureOut">
              <a:rPr lang="en-US" smtClean="0"/>
              <a:t>2/6/2025</a:t>
            </a:fld>
            <a:endParaRPr lang="en-US"/>
          </a:p>
        </p:txBody>
      </p:sp>
      <p:sp>
        <p:nvSpPr>
          <p:cNvPr id="6" name="Footer Placeholder 5">
            <a:extLst>
              <a:ext uri="{FF2B5EF4-FFF2-40B4-BE49-F238E27FC236}">
                <a16:creationId xmlns:a16="http://schemas.microsoft.com/office/drawing/2014/main" id="{53B04A76-1191-447A-932F-89ACA3C004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ACE969A-5312-4867-AAA6-08D6DE8F24B8}"/>
              </a:ext>
            </a:extLst>
          </p:cNvPr>
          <p:cNvSpPr>
            <a:spLocks noGrp="1"/>
          </p:cNvSpPr>
          <p:nvPr>
            <p:ph type="sldNum" sz="quarter" idx="12"/>
          </p:nvPr>
        </p:nvSpPr>
        <p:spPr>
          <a:xfrm>
            <a:off x="8610600" y="6356350"/>
            <a:ext cx="2743200" cy="365125"/>
          </a:xfrm>
          <a:prstGeom prst="rect">
            <a:avLst/>
          </a:prstGeom>
        </p:spPr>
        <p:txBody>
          <a:bodyPr/>
          <a:lstStyle/>
          <a:p>
            <a:fld id="{943A83CA-4CD1-4BA8-87A3-AD5C84857449}" type="slidenum">
              <a:rPr lang="en-US" smtClean="0"/>
              <a:t>‹#›</a:t>
            </a:fld>
            <a:endParaRPr lang="en-US"/>
          </a:p>
        </p:txBody>
      </p:sp>
    </p:spTree>
    <p:extLst>
      <p:ext uri="{BB962C8B-B14F-4D97-AF65-F5344CB8AC3E}">
        <p14:creationId xmlns:p14="http://schemas.microsoft.com/office/powerpoint/2010/main" val="414387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D4F3D-D539-48B7-89A7-C3CFDC9B7E6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05F9261-BFE2-492C-B079-A30186E7C7B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F1C2F0-8CC2-4435-B1CC-6EB0139F2FD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45747B-3BAD-46D9-938F-C5AF5E25BE6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E2774E-89C9-464E-954A-A191759A60F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F47B46-7804-45F6-A3EA-4139E0BCC672}"/>
              </a:ext>
            </a:extLst>
          </p:cNvPr>
          <p:cNvSpPr>
            <a:spLocks noGrp="1"/>
          </p:cNvSpPr>
          <p:nvPr>
            <p:ph type="dt" sz="half" idx="10"/>
          </p:nvPr>
        </p:nvSpPr>
        <p:spPr>
          <a:xfrm>
            <a:off x="838200" y="6356350"/>
            <a:ext cx="2743200" cy="365125"/>
          </a:xfrm>
          <a:prstGeom prst="rect">
            <a:avLst/>
          </a:prstGeom>
        </p:spPr>
        <p:txBody>
          <a:bodyPr/>
          <a:lstStyle/>
          <a:p>
            <a:fld id="{1EFC9354-83A0-49A0-B057-562760931B29}" type="datetimeFigureOut">
              <a:rPr lang="en-US" smtClean="0"/>
              <a:t>2/6/2025</a:t>
            </a:fld>
            <a:endParaRPr lang="en-US"/>
          </a:p>
        </p:txBody>
      </p:sp>
      <p:sp>
        <p:nvSpPr>
          <p:cNvPr id="8" name="Footer Placeholder 7">
            <a:extLst>
              <a:ext uri="{FF2B5EF4-FFF2-40B4-BE49-F238E27FC236}">
                <a16:creationId xmlns:a16="http://schemas.microsoft.com/office/drawing/2014/main" id="{6B1550E6-0CC1-4ED7-A886-009DF6F7D0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32E9E49-1AAA-4725-858F-9F6C7613A385}"/>
              </a:ext>
            </a:extLst>
          </p:cNvPr>
          <p:cNvSpPr>
            <a:spLocks noGrp="1"/>
          </p:cNvSpPr>
          <p:nvPr>
            <p:ph type="sldNum" sz="quarter" idx="12"/>
          </p:nvPr>
        </p:nvSpPr>
        <p:spPr>
          <a:xfrm>
            <a:off x="8610600" y="6356350"/>
            <a:ext cx="2743200" cy="365125"/>
          </a:xfrm>
          <a:prstGeom prst="rect">
            <a:avLst/>
          </a:prstGeom>
        </p:spPr>
        <p:txBody>
          <a:bodyPr/>
          <a:lstStyle/>
          <a:p>
            <a:fld id="{943A83CA-4CD1-4BA8-87A3-AD5C84857449}" type="slidenum">
              <a:rPr lang="en-US" smtClean="0"/>
              <a:t>‹#›</a:t>
            </a:fld>
            <a:endParaRPr lang="en-US"/>
          </a:p>
        </p:txBody>
      </p:sp>
    </p:spTree>
    <p:extLst>
      <p:ext uri="{BB962C8B-B14F-4D97-AF65-F5344CB8AC3E}">
        <p14:creationId xmlns:p14="http://schemas.microsoft.com/office/powerpoint/2010/main" val="184669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B2E7C-D2FA-48AE-8E98-9410CBFD53E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86C252B-404E-4697-8320-578568391489}"/>
              </a:ext>
            </a:extLst>
          </p:cNvPr>
          <p:cNvSpPr>
            <a:spLocks noGrp="1"/>
          </p:cNvSpPr>
          <p:nvPr>
            <p:ph type="dt" sz="half" idx="10"/>
          </p:nvPr>
        </p:nvSpPr>
        <p:spPr>
          <a:xfrm>
            <a:off x="838200" y="6356350"/>
            <a:ext cx="2743200" cy="365125"/>
          </a:xfrm>
          <a:prstGeom prst="rect">
            <a:avLst/>
          </a:prstGeom>
        </p:spPr>
        <p:txBody>
          <a:bodyPr/>
          <a:lstStyle/>
          <a:p>
            <a:fld id="{1EFC9354-83A0-49A0-B057-562760931B29}" type="datetimeFigureOut">
              <a:rPr lang="en-US" smtClean="0"/>
              <a:t>2/6/2025</a:t>
            </a:fld>
            <a:endParaRPr lang="en-US"/>
          </a:p>
        </p:txBody>
      </p:sp>
      <p:sp>
        <p:nvSpPr>
          <p:cNvPr id="4" name="Footer Placeholder 3">
            <a:extLst>
              <a:ext uri="{FF2B5EF4-FFF2-40B4-BE49-F238E27FC236}">
                <a16:creationId xmlns:a16="http://schemas.microsoft.com/office/drawing/2014/main" id="{79A4C8A1-E43E-47C8-A587-AED4973213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481D5AD-F3FC-4403-A3FF-9818A48ADCE6}"/>
              </a:ext>
            </a:extLst>
          </p:cNvPr>
          <p:cNvSpPr>
            <a:spLocks noGrp="1"/>
          </p:cNvSpPr>
          <p:nvPr>
            <p:ph type="sldNum" sz="quarter" idx="12"/>
          </p:nvPr>
        </p:nvSpPr>
        <p:spPr>
          <a:xfrm>
            <a:off x="8610600" y="6356350"/>
            <a:ext cx="2743200" cy="365125"/>
          </a:xfrm>
          <a:prstGeom prst="rect">
            <a:avLst/>
          </a:prstGeom>
        </p:spPr>
        <p:txBody>
          <a:bodyPr/>
          <a:lstStyle/>
          <a:p>
            <a:fld id="{943A83CA-4CD1-4BA8-87A3-AD5C84857449}" type="slidenum">
              <a:rPr lang="en-US" smtClean="0"/>
              <a:t>‹#›</a:t>
            </a:fld>
            <a:endParaRPr lang="en-US"/>
          </a:p>
        </p:txBody>
      </p:sp>
    </p:spTree>
    <p:extLst>
      <p:ext uri="{BB962C8B-B14F-4D97-AF65-F5344CB8AC3E}">
        <p14:creationId xmlns:p14="http://schemas.microsoft.com/office/powerpoint/2010/main" val="291750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ED6DC-429D-4820-AB41-FE50F5596DF7}"/>
              </a:ext>
            </a:extLst>
          </p:cNvPr>
          <p:cNvSpPr>
            <a:spLocks noGrp="1"/>
          </p:cNvSpPr>
          <p:nvPr>
            <p:ph type="dt" sz="half" idx="10"/>
          </p:nvPr>
        </p:nvSpPr>
        <p:spPr>
          <a:xfrm>
            <a:off x="838200" y="6356350"/>
            <a:ext cx="2743200" cy="365125"/>
          </a:xfrm>
          <a:prstGeom prst="rect">
            <a:avLst/>
          </a:prstGeom>
        </p:spPr>
        <p:txBody>
          <a:bodyPr/>
          <a:lstStyle/>
          <a:p>
            <a:fld id="{1EFC9354-83A0-49A0-B057-562760931B29}" type="datetimeFigureOut">
              <a:rPr lang="en-US" smtClean="0"/>
              <a:t>2/6/2025</a:t>
            </a:fld>
            <a:endParaRPr lang="en-US"/>
          </a:p>
        </p:txBody>
      </p:sp>
      <p:sp>
        <p:nvSpPr>
          <p:cNvPr id="3" name="Footer Placeholder 2">
            <a:extLst>
              <a:ext uri="{FF2B5EF4-FFF2-40B4-BE49-F238E27FC236}">
                <a16:creationId xmlns:a16="http://schemas.microsoft.com/office/drawing/2014/main" id="{FA1810BD-8E92-4B13-8075-E767DF7B20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79774-D77E-440E-9A3F-0D11666DBE85}"/>
              </a:ext>
            </a:extLst>
          </p:cNvPr>
          <p:cNvSpPr>
            <a:spLocks noGrp="1"/>
          </p:cNvSpPr>
          <p:nvPr>
            <p:ph type="sldNum" sz="quarter" idx="12"/>
          </p:nvPr>
        </p:nvSpPr>
        <p:spPr>
          <a:xfrm>
            <a:off x="8610600" y="6356350"/>
            <a:ext cx="2743200" cy="365125"/>
          </a:xfrm>
          <a:prstGeom prst="rect">
            <a:avLst/>
          </a:prstGeom>
        </p:spPr>
        <p:txBody>
          <a:bodyPr/>
          <a:lstStyle/>
          <a:p>
            <a:fld id="{943A83CA-4CD1-4BA8-87A3-AD5C84857449}" type="slidenum">
              <a:rPr lang="en-US" smtClean="0"/>
              <a:t>‹#›</a:t>
            </a:fld>
            <a:endParaRPr lang="en-US"/>
          </a:p>
        </p:txBody>
      </p:sp>
    </p:spTree>
    <p:extLst>
      <p:ext uri="{BB962C8B-B14F-4D97-AF65-F5344CB8AC3E}">
        <p14:creationId xmlns:p14="http://schemas.microsoft.com/office/powerpoint/2010/main" val="264655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B6218-8579-445D-817F-E76EB90D98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12E80A-1775-444D-B928-9D252E1197B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2E24A2-9DF3-4F9C-A5DB-4C0FBF20E56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8B1965-1888-4984-9985-DDDC7EF68854}"/>
              </a:ext>
            </a:extLst>
          </p:cNvPr>
          <p:cNvSpPr>
            <a:spLocks noGrp="1"/>
          </p:cNvSpPr>
          <p:nvPr>
            <p:ph type="dt" sz="half" idx="10"/>
          </p:nvPr>
        </p:nvSpPr>
        <p:spPr>
          <a:xfrm>
            <a:off x="838200" y="6356350"/>
            <a:ext cx="2743200" cy="365125"/>
          </a:xfrm>
          <a:prstGeom prst="rect">
            <a:avLst/>
          </a:prstGeom>
        </p:spPr>
        <p:txBody>
          <a:bodyPr/>
          <a:lstStyle/>
          <a:p>
            <a:fld id="{1EFC9354-83A0-49A0-B057-562760931B29}" type="datetimeFigureOut">
              <a:rPr lang="en-US" smtClean="0"/>
              <a:t>2/6/2025</a:t>
            </a:fld>
            <a:endParaRPr lang="en-US"/>
          </a:p>
        </p:txBody>
      </p:sp>
      <p:sp>
        <p:nvSpPr>
          <p:cNvPr id="6" name="Footer Placeholder 5">
            <a:extLst>
              <a:ext uri="{FF2B5EF4-FFF2-40B4-BE49-F238E27FC236}">
                <a16:creationId xmlns:a16="http://schemas.microsoft.com/office/drawing/2014/main" id="{707781CA-62BA-41B8-ABE9-50353E1A25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858AEC-FFDB-440D-9F5C-EBA6496A1CC2}"/>
              </a:ext>
            </a:extLst>
          </p:cNvPr>
          <p:cNvSpPr>
            <a:spLocks noGrp="1"/>
          </p:cNvSpPr>
          <p:nvPr>
            <p:ph type="sldNum" sz="quarter" idx="12"/>
          </p:nvPr>
        </p:nvSpPr>
        <p:spPr>
          <a:xfrm>
            <a:off x="8610600" y="6356350"/>
            <a:ext cx="2743200" cy="365125"/>
          </a:xfrm>
          <a:prstGeom prst="rect">
            <a:avLst/>
          </a:prstGeom>
        </p:spPr>
        <p:txBody>
          <a:bodyPr/>
          <a:lstStyle/>
          <a:p>
            <a:fld id="{943A83CA-4CD1-4BA8-87A3-AD5C84857449}" type="slidenum">
              <a:rPr lang="en-US" smtClean="0"/>
              <a:t>‹#›</a:t>
            </a:fld>
            <a:endParaRPr lang="en-US"/>
          </a:p>
        </p:txBody>
      </p:sp>
    </p:spTree>
    <p:extLst>
      <p:ext uri="{BB962C8B-B14F-4D97-AF65-F5344CB8AC3E}">
        <p14:creationId xmlns:p14="http://schemas.microsoft.com/office/powerpoint/2010/main" val="1930592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A5EC-DDB9-46EA-AA6F-1EBA34F3BE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77D910-CF60-4FEC-ABB6-2A0E3AB1E5D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8BCDBA-8F66-4846-A948-2B556A3DDF5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C76E3C-F718-460F-9051-122EAB4A3AF8}"/>
              </a:ext>
            </a:extLst>
          </p:cNvPr>
          <p:cNvSpPr>
            <a:spLocks noGrp="1"/>
          </p:cNvSpPr>
          <p:nvPr>
            <p:ph type="dt" sz="half" idx="10"/>
          </p:nvPr>
        </p:nvSpPr>
        <p:spPr>
          <a:xfrm>
            <a:off x="838200" y="6356350"/>
            <a:ext cx="2743200" cy="365125"/>
          </a:xfrm>
          <a:prstGeom prst="rect">
            <a:avLst/>
          </a:prstGeom>
        </p:spPr>
        <p:txBody>
          <a:bodyPr/>
          <a:lstStyle/>
          <a:p>
            <a:fld id="{1EFC9354-83A0-49A0-B057-562760931B29}" type="datetimeFigureOut">
              <a:rPr lang="en-US" smtClean="0"/>
              <a:t>2/6/2025</a:t>
            </a:fld>
            <a:endParaRPr lang="en-US"/>
          </a:p>
        </p:txBody>
      </p:sp>
      <p:sp>
        <p:nvSpPr>
          <p:cNvPr id="6" name="Footer Placeholder 5">
            <a:extLst>
              <a:ext uri="{FF2B5EF4-FFF2-40B4-BE49-F238E27FC236}">
                <a16:creationId xmlns:a16="http://schemas.microsoft.com/office/drawing/2014/main" id="{5FABC789-9ADF-4FA2-B4EF-08191C02E7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CC5957F-AD52-4EC4-80D4-D381BC605BA9}"/>
              </a:ext>
            </a:extLst>
          </p:cNvPr>
          <p:cNvSpPr>
            <a:spLocks noGrp="1"/>
          </p:cNvSpPr>
          <p:nvPr>
            <p:ph type="sldNum" sz="quarter" idx="12"/>
          </p:nvPr>
        </p:nvSpPr>
        <p:spPr>
          <a:xfrm>
            <a:off x="8610600" y="6356350"/>
            <a:ext cx="2743200" cy="365125"/>
          </a:xfrm>
          <a:prstGeom prst="rect">
            <a:avLst/>
          </a:prstGeom>
        </p:spPr>
        <p:txBody>
          <a:bodyPr/>
          <a:lstStyle/>
          <a:p>
            <a:fld id="{943A83CA-4CD1-4BA8-87A3-AD5C84857449}" type="slidenum">
              <a:rPr lang="en-US" smtClean="0"/>
              <a:t>‹#›</a:t>
            </a:fld>
            <a:endParaRPr lang="en-US"/>
          </a:p>
        </p:txBody>
      </p:sp>
    </p:spTree>
    <p:extLst>
      <p:ext uri="{BB962C8B-B14F-4D97-AF65-F5344CB8AC3E}">
        <p14:creationId xmlns:p14="http://schemas.microsoft.com/office/powerpoint/2010/main" val="89560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29DFA6-3DEA-4EE9-B75F-42344DF38BC7}"/>
              </a:ext>
            </a:extLst>
          </p:cNvPr>
          <p:cNvSpPr>
            <a:spLocks noGrp="1"/>
          </p:cNvSpPr>
          <p:nvPr>
            <p:ph type="title"/>
          </p:nvPr>
        </p:nvSpPr>
        <p:spPr>
          <a:xfrm>
            <a:off x="0" y="0"/>
            <a:ext cx="12192000" cy="60960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C3ECC331-40DD-4818-A34E-C7EB46813628}"/>
              </a:ext>
            </a:extLst>
          </p:cNvPr>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5851A3F3-97B6-4371-9A56-D4E742053CC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21C5D-3E9C-4144-ADD9-A318B51C9F3F}" type="datetimeFigureOut">
              <a:rPr lang="en-US" smtClean="0"/>
              <a:pPr/>
              <a:t>2/6/2025</a:t>
            </a:fld>
            <a:endParaRPr lang="en-US"/>
          </a:p>
        </p:txBody>
      </p:sp>
      <p:sp>
        <p:nvSpPr>
          <p:cNvPr id="10" name="Footer Placeholder 4">
            <a:extLst>
              <a:ext uri="{FF2B5EF4-FFF2-40B4-BE49-F238E27FC236}">
                <a16:creationId xmlns:a16="http://schemas.microsoft.com/office/drawing/2014/main" id="{7033D2F2-6F2A-412A-BBF3-ACF5262CDCFA}"/>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1" name="Slide Number Placeholder 5">
            <a:extLst>
              <a:ext uri="{FF2B5EF4-FFF2-40B4-BE49-F238E27FC236}">
                <a16:creationId xmlns:a16="http://schemas.microsoft.com/office/drawing/2014/main" id="{E6A46467-0890-472B-BB52-B787C9DD492B}"/>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5C491-65F8-47C2-94EE-24100A4E90D8}" type="slidenum">
              <a:rPr lang="en-US" smtClean="0"/>
              <a:pPr/>
              <a:t>‹#›</a:t>
            </a:fld>
            <a:endParaRPr lang="en-US"/>
          </a:p>
        </p:txBody>
      </p:sp>
      <p:graphicFrame>
        <p:nvGraphicFramePr>
          <p:cNvPr id="12" name="Object 8">
            <a:extLst>
              <a:ext uri="{FF2B5EF4-FFF2-40B4-BE49-F238E27FC236}">
                <a16:creationId xmlns:a16="http://schemas.microsoft.com/office/drawing/2014/main" id="{357D25B3-6EAC-4D3D-BA22-C489B57C35EB}"/>
              </a:ext>
            </a:extLst>
          </p:cNvPr>
          <p:cNvGraphicFramePr>
            <a:graphicFrameLocks noChangeAspect="1"/>
          </p:cNvGraphicFramePr>
          <p:nvPr userDrawn="1"/>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name="Bitmap Image" r:id="rId13" imgW="3048426" imgH="2029108" progId="Paint.Picture">
                  <p:embed/>
                </p:oleObj>
              </mc:Choice>
              <mc:Fallback>
                <p:oleObj name="Bitmap Image" r:id="rId13" imgW="3048426" imgH="2029108" progId="Paint.Picture">
                  <p:embed/>
                  <p:pic>
                    <p:nvPicPr>
                      <p:cNvPr id="7" name="Object 8"/>
                      <p:cNvPicPr>
                        <a:picLocks noChangeAspect="1" noChangeArrowheads="1"/>
                      </p:cNvPicPr>
                      <p:nvPr/>
                    </p:nvPicPr>
                    <p:blipFill>
                      <a:blip r:embed="rId14">
                        <a:lum bright="70000" contrast="-70000"/>
                        <a:graysc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oleObj>
              </mc:Fallback>
            </mc:AlternateContent>
          </a:graphicData>
        </a:graphic>
      </p:graphicFrame>
      <p:cxnSp>
        <p:nvCxnSpPr>
          <p:cNvPr id="13" name="Straight Connector 12">
            <a:extLst>
              <a:ext uri="{FF2B5EF4-FFF2-40B4-BE49-F238E27FC236}">
                <a16:creationId xmlns:a16="http://schemas.microsoft.com/office/drawing/2014/main" id="{22D26830-9DDE-4F39-9895-4A302C825472}"/>
              </a:ext>
            </a:extLst>
          </p:cNvPr>
          <p:cNvCxnSpPr>
            <a:cxnSpLocks/>
          </p:cNvCxnSpPr>
          <p:nvPr userDrawn="1"/>
        </p:nvCxnSpPr>
        <p:spPr>
          <a:xfrm>
            <a:off x="-676307" y="6186711"/>
            <a:ext cx="702740" cy="15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8CDFB32D-DB23-48BC-89EA-685279630228}"/>
              </a:ext>
            </a:extLst>
          </p:cNvPr>
          <p:cNvGrpSpPr/>
          <p:nvPr userDrawn="1"/>
        </p:nvGrpSpPr>
        <p:grpSpPr>
          <a:xfrm>
            <a:off x="0" y="6205539"/>
            <a:ext cx="1524000" cy="652461"/>
            <a:chOff x="0" y="6205539"/>
            <a:chExt cx="1524000" cy="652461"/>
          </a:xfrm>
        </p:grpSpPr>
        <p:sp>
          <p:nvSpPr>
            <p:cNvPr id="15" name="Rectangle 14">
              <a:extLst>
                <a:ext uri="{FF2B5EF4-FFF2-40B4-BE49-F238E27FC236}">
                  <a16:creationId xmlns:a16="http://schemas.microsoft.com/office/drawing/2014/main" id="{3D2D4253-BA6D-4692-A8C7-83E79D02A7B3}"/>
                </a:ext>
              </a:extLst>
            </p:cNvPr>
            <p:cNvSpPr/>
            <p:nvPr userDrawn="1"/>
          </p:nvSpPr>
          <p:spPr>
            <a:xfrm>
              <a:off x="0" y="6205539"/>
              <a:ext cx="1524000" cy="6524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4FE8BB3-2252-412D-B0B2-489ED535943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6294" y="6248399"/>
              <a:ext cx="1311411" cy="609601"/>
            </a:xfrm>
            <a:prstGeom prst="rect">
              <a:avLst/>
            </a:prstGeom>
          </p:spPr>
        </p:pic>
      </p:grpSp>
      <p:cxnSp>
        <p:nvCxnSpPr>
          <p:cNvPr id="17" name="Straight Connector 16">
            <a:extLst>
              <a:ext uri="{FF2B5EF4-FFF2-40B4-BE49-F238E27FC236}">
                <a16:creationId xmlns:a16="http://schemas.microsoft.com/office/drawing/2014/main" id="{8EB3ED48-7097-43F9-B128-AF5C2FA08029}"/>
              </a:ext>
            </a:extLst>
          </p:cNvPr>
          <p:cNvCxnSpPr/>
          <p:nvPr userDrawn="1"/>
        </p:nvCxnSpPr>
        <p:spPr>
          <a:xfrm flipV="1">
            <a:off x="0" y="609600"/>
            <a:ext cx="12192000" cy="4127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625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eia.doe.gov/"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E84CE3-74A2-4CB2-BA4F-023EE15E0694}"/>
              </a:ext>
            </a:extLst>
          </p:cNvPr>
          <p:cNvSpPr txBox="1">
            <a:spLocks/>
          </p:cNvSpPr>
          <p:nvPr/>
        </p:nvSpPr>
        <p:spPr>
          <a:xfrm>
            <a:off x="609600" y="274638"/>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t>ΑΝΑΛΥΣΗ </a:t>
            </a:r>
            <a:r>
              <a:rPr lang="en-US"/>
              <a:t>PINCH</a:t>
            </a:r>
            <a:endParaRPr lang="el-GR" dirty="0"/>
          </a:p>
        </p:txBody>
      </p:sp>
      <p:sp>
        <p:nvSpPr>
          <p:cNvPr id="5" name="Rectangle 3">
            <a:extLst>
              <a:ext uri="{FF2B5EF4-FFF2-40B4-BE49-F238E27FC236}">
                <a16:creationId xmlns:a16="http://schemas.microsoft.com/office/drawing/2014/main" id="{CCDA05D7-7A74-48D2-96C5-77DEF118C615}"/>
              </a:ext>
            </a:extLst>
          </p:cNvPr>
          <p:cNvSpPr txBox="1">
            <a:spLocks noChangeArrowheads="1"/>
          </p:cNvSpPr>
          <p:nvPr/>
        </p:nvSpPr>
        <p:spPr>
          <a:xfrm>
            <a:off x="1981200" y="1295401"/>
            <a:ext cx="8229600" cy="4525963"/>
          </a:xfrm>
          <a:prstGeom prst="rect">
            <a:avLst/>
          </a:prstGeom>
        </p:spPr>
        <p:txBody>
          <a:bodyPr/>
          <a:lstStyle/>
          <a:p>
            <a:pPr marL="525463" indent="-525463">
              <a:spcBef>
                <a:spcPct val="20000"/>
              </a:spcBef>
              <a:buFont typeface="Arial" pitchFamily="34" charset="0"/>
              <a:buChar char="•"/>
              <a:defRPr/>
            </a:pPr>
            <a:r>
              <a:rPr lang="el-GR" sz="3200" dirty="0"/>
              <a:t>Είναι μία μέθοδος για να:</a:t>
            </a:r>
            <a:endParaRPr lang="en-US" sz="3200" dirty="0"/>
          </a:p>
          <a:p>
            <a:pPr marL="982663" lvl="1" indent="-342900">
              <a:spcBef>
                <a:spcPct val="20000"/>
              </a:spcBef>
              <a:buFont typeface="Arial" pitchFamily="34" charset="0"/>
              <a:buChar char="–"/>
              <a:defRPr/>
            </a:pPr>
            <a:r>
              <a:rPr lang="el-GR" sz="2800" dirty="0"/>
              <a:t>Εντοπίσουμε τις απαιτήσεις παροχών</a:t>
            </a:r>
            <a:endParaRPr lang="en-US" sz="2800" dirty="0"/>
          </a:p>
          <a:p>
            <a:pPr marL="982663" lvl="1" indent="-342900">
              <a:spcBef>
                <a:spcPct val="20000"/>
              </a:spcBef>
              <a:buFont typeface="Arial" pitchFamily="34" charset="0"/>
              <a:buChar char="–"/>
              <a:defRPr/>
            </a:pPr>
            <a:r>
              <a:rPr lang="el-GR" sz="2800" dirty="0"/>
              <a:t>Υπολογίσουμε τη βέλτιστη λειτουργία εναλλακτών</a:t>
            </a:r>
            <a:endParaRPr lang="en-US" sz="2800" dirty="0"/>
          </a:p>
          <a:p>
            <a:pPr marL="982663" lvl="1" indent="-342900">
              <a:spcBef>
                <a:spcPct val="20000"/>
              </a:spcBef>
              <a:buFont typeface="Arial" pitchFamily="34" charset="0"/>
              <a:buChar char="–"/>
              <a:defRPr/>
            </a:pPr>
            <a:r>
              <a:rPr lang="el-GR" sz="2800" dirty="0"/>
              <a:t>Παρέχουμε συνολική εικόνα της ροής ενέργειας σε όλη τη μονάδα</a:t>
            </a:r>
            <a:endParaRPr lang="en-US" sz="2800" dirty="0"/>
          </a:p>
          <a:p>
            <a:pPr marL="982663" lvl="1" indent="-342900">
              <a:spcBef>
                <a:spcPct val="20000"/>
              </a:spcBef>
              <a:buFont typeface="Arial" pitchFamily="34" charset="0"/>
              <a:buChar char="–"/>
              <a:defRPr/>
            </a:pPr>
            <a:r>
              <a:rPr lang="el-GR" sz="2800" dirty="0"/>
              <a:t>Παράγουμε μία συνολική εικόνα της χρήσης ατμού/ισχύος</a:t>
            </a:r>
            <a:endParaRPr lang="en-US" sz="2800" dirty="0"/>
          </a:p>
          <a:p>
            <a:pPr marL="525463" indent="-525463">
              <a:spcBef>
                <a:spcPct val="20000"/>
              </a:spcBef>
              <a:buFont typeface="Arial" pitchFamily="34" charset="0"/>
              <a:buChar char="•"/>
              <a:defRPr/>
            </a:pPr>
            <a:r>
              <a:rPr lang="el-GR" sz="3200" dirty="0"/>
              <a:t>Χωρίς όμως να σχεδιάσουμε τους εναλλάκτες θερμότητας. </a:t>
            </a:r>
            <a:endParaRPr lang="en-US" sz="3200" dirty="0"/>
          </a:p>
        </p:txBody>
      </p:sp>
      <p:sp useBgFill="1">
        <p:nvSpPr>
          <p:cNvPr id="6" name="Rectangle 9">
            <a:extLst>
              <a:ext uri="{FF2B5EF4-FFF2-40B4-BE49-F238E27FC236}">
                <a16:creationId xmlns:a16="http://schemas.microsoft.com/office/drawing/2014/main" id="{73477EA0-5186-4457-A333-AA79B720EF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outdoor, building, street, table&#10;&#10;Description automatically generated">
            <a:extLst>
              <a:ext uri="{FF2B5EF4-FFF2-40B4-BE49-F238E27FC236}">
                <a16:creationId xmlns:a16="http://schemas.microsoft.com/office/drawing/2014/main" id="{23C73E07-F833-4FA1-BA96-A38CC9EDC3F0}"/>
              </a:ext>
            </a:extLst>
          </p:cNvPr>
          <p:cNvPicPr>
            <a:picLocks noChangeAspect="1"/>
          </p:cNvPicPr>
          <p:nvPr/>
        </p:nvPicPr>
        <p:blipFill rotWithShape="1">
          <a:blip r:embed="rId2">
            <a:extLst>
              <a:ext uri="{28A0092B-C50C-407E-A947-70E740481C1C}">
                <a14:useLocalDpi xmlns:a14="http://schemas.microsoft.com/office/drawing/2010/main" val="0"/>
              </a:ext>
            </a:extLst>
          </a:blip>
          <a:srcRect l="18886" r="4957" b="-1"/>
          <a:stretch/>
        </p:blipFill>
        <p:spPr>
          <a:xfrm>
            <a:off x="3523488" y="10"/>
            <a:ext cx="8668512" cy="6857990"/>
          </a:xfrm>
          <a:prstGeom prst="rect">
            <a:avLst/>
          </a:prstGeom>
        </p:spPr>
      </p:pic>
      <p:sp>
        <p:nvSpPr>
          <p:cNvPr id="8" name="Rectangle 7">
            <a:extLst>
              <a:ext uri="{FF2B5EF4-FFF2-40B4-BE49-F238E27FC236}">
                <a16:creationId xmlns:a16="http://schemas.microsoft.com/office/drawing/2014/main" id="{A653066A-6989-4AE3-995F-2D259982A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BFEDC0E1-5CE1-4AEF-B657-49AEF40C0FBF}"/>
              </a:ext>
            </a:extLst>
          </p:cNvPr>
          <p:cNvSpPr txBox="1">
            <a:spLocks/>
          </p:cNvSpPr>
          <p:nvPr/>
        </p:nvSpPr>
        <p:spPr>
          <a:xfrm>
            <a:off x="477980" y="1122362"/>
            <a:ext cx="6456220" cy="4158765"/>
          </a:xfrm>
          <a:prstGeom prst="rect">
            <a:avLst/>
          </a:prstGeom>
        </p:spPr>
        <p:txBody>
          <a:bodyPr vert="horz" lIns="91440" tIns="45720" rIns="91440" bIns="45720" rtlCol="0" anchor="b">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l-GR" sz="4800" b="1" dirty="0"/>
              <a:t>Σχεδιασμός χημικών βιομηχανιών και διεργασιών</a:t>
            </a:r>
            <a:br>
              <a:rPr lang="el-GR" sz="4800" b="1" dirty="0"/>
            </a:br>
            <a:br>
              <a:rPr lang="el-GR" sz="4800" b="1" dirty="0"/>
            </a:br>
            <a:r>
              <a:rPr lang="el-GR" sz="4800" b="1" dirty="0"/>
              <a:t>Αξιολόγηση έργου και κόστος</a:t>
            </a:r>
            <a:endParaRPr lang="en-US" sz="4800" b="1" dirty="0"/>
          </a:p>
        </p:txBody>
      </p:sp>
      <p:sp>
        <p:nvSpPr>
          <p:cNvPr id="11" name="Rectangle 10">
            <a:extLst>
              <a:ext uri="{FF2B5EF4-FFF2-40B4-BE49-F238E27FC236}">
                <a16:creationId xmlns:a16="http://schemas.microsoft.com/office/drawing/2014/main" id="{178DE1A9-5804-4EE4-B1A9-1A0E68989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00685DE0-83B4-499F-841D-8E9D1DE9C981}"/>
              </a:ext>
            </a:extLst>
          </p:cNvPr>
          <p:cNvGrpSpPr/>
          <p:nvPr/>
        </p:nvGrpSpPr>
        <p:grpSpPr>
          <a:xfrm>
            <a:off x="0" y="0"/>
            <a:ext cx="2209800" cy="963170"/>
            <a:chOff x="0" y="6205539"/>
            <a:chExt cx="1524000" cy="652461"/>
          </a:xfrm>
        </p:grpSpPr>
        <p:sp>
          <p:nvSpPr>
            <p:cNvPr id="13" name="Rectangle 12">
              <a:extLst>
                <a:ext uri="{FF2B5EF4-FFF2-40B4-BE49-F238E27FC236}">
                  <a16:creationId xmlns:a16="http://schemas.microsoft.com/office/drawing/2014/main" id="{4C290681-9A60-4561-AD16-4ABD19C28C9B}"/>
                </a:ext>
              </a:extLst>
            </p:cNvPr>
            <p:cNvSpPr/>
            <p:nvPr userDrawn="1"/>
          </p:nvSpPr>
          <p:spPr>
            <a:xfrm>
              <a:off x="0" y="6205539"/>
              <a:ext cx="1524000" cy="6524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C5D926B-5CCB-4A1F-9038-47BC28E16A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94" y="6248399"/>
              <a:ext cx="1311411" cy="609601"/>
            </a:xfrm>
            <a:prstGeom prst="rect">
              <a:avLst/>
            </a:prstGeom>
          </p:spPr>
        </p:pic>
      </p:grpSp>
      <p:sp>
        <p:nvSpPr>
          <p:cNvPr id="2" name="Subtitle 2">
            <a:extLst>
              <a:ext uri="{FF2B5EF4-FFF2-40B4-BE49-F238E27FC236}">
                <a16:creationId xmlns:a16="http://schemas.microsoft.com/office/drawing/2014/main" id="{F49B86E8-2632-03A4-6FC5-10364E4100A1}"/>
              </a:ext>
            </a:extLst>
          </p:cNvPr>
          <p:cNvSpPr txBox="1">
            <a:spLocks/>
          </p:cNvSpPr>
          <p:nvPr/>
        </p:nvSpPr>
        <p:spPr>
          <a:xfrm>
            <a:off x="29325" y="5482875"/>
            <a:ext cx="8456700" cy="1486694"/>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sz="2000" dirty="0">
                <a:latin typeface="Calibri" panose="020F0502020204030204" pitchFamily="34" charset="0"/>
                <a:cs typeface="Calibri" panose="020F0502020204030204" pitchFamily="34" charset="0"/>
              </a:rPr>
              <a:t>Εαρινό </a:t>
            </a:r>
            <a:r>
              <a:rPr lang="el-GR" sz="2000">
                <a:latin typeface="Calibri" panose="020F0502020204030204" pitchFamily="34" charset="0"/>
                <a:cs typeface="Calibri" panose="020F0502020204030204" pitchFamily="34" charset="0"/>
              </a:rPr>
              <a:t>εξάμηνο 202</a:t>
            </a:r>
            <a:r>
              <a:rPr lang="el-GR" sz="2000" dirty="0">
                <a:latin typeface="Calibri" panose="020F0502020204030204" pitchFamily="34" charset="0"/>
                <a:cs typeface="Calibri" panose="020F0502020204030204" pitchFamily="34" charset="0"/>
              </a:rPr>
              <a:t>5</a:t>
            </a:r>
          </a:p>
          <a:p>
            <a:pPr marL="0" indent="0" algn="just">
              <a:buNone/>
            </a:pPr>
            <a:r>
              <a:rPr lang="el-GR" sz="2000" i="1" dirty="0">
                <a:latin typeface="Calibri" panose="020F0502020204030204" pitchFamily="34" charset="0"/>
                <a:cs typeface="Calibri" panose="020F0502020204030204" pitchFamily="34" charset="0"/>
              </a:rPr>
              <a:t>Διδάσκων: </a:t>
            </a:r>
            <a:r>
              <a:rPr lang="el-GR" sz="2000" i="1" dirty="0" err="1">
                <a:latin typeface="Calibri" panose="020F0502020204030204" pitchFamily="34" charset="0"/>
                <a:cs typeface="Calibri" panose="020F0502020204030204" pitchFamily="34" charset="0"/>
              </a:rPr>
              <a:t>Καθ</a:t>
            </a:r>
            <a:r>
              <a:rPr lang="el-GR" sz="2000" i="1" dirty="0">
                <a:latin typeface="Calibri" panose="020F0502020204030204" pitchFamily="34" charset="0"/>
                <a:cs typeface="Calibri" panose="020F0502020204030204" pitchFamily="34" charset="0"/>
              </a:rPr>
              <a:t>. Δημήτριος Φωτιάδης</a:t>
            </a:r>
          </a:p>
          <a:p>
            <a:pPr marL="0" indent="0" algn="just">
              <a:buNone/>
            </a:pPr>
            <a:endParaRPr lang="el-GR" sz="2000" i="1" dirty="0">
              <a:latin typeface="Calibri" panose="020F0502020204030204" pitchFamily="34" charset="0"/>
              <a:cs typeface="Calibri" panose="020F0502020204030204" pitchFamily="34" charset="0"/>
            </a:endParaRPr>
          </a:p>
          <a:p>
            <a:pPr marL="0" indent="0" algn="just">
              <a:buNone/>
            </a:pPr>
            <a:r>
              <a:rPr lang="el-GR" sz="2000" dirty="0">
                <a:solidFill>
                  <a:schemeClr val="tx1"/>
                </a:solidFill>
              </a:rPr>
              <a:t>Ιστοσελίδα μαθήματος: </a:t>
            </a:r>
            <a:r>
              <a:rPr lang="en-US" sz="2000" dirty="0">
                <a:solidFill>
                  <a:schemeClr val="tx1"/>
                </a:solidFill>
              </a:rPr>
              <a:t>https://medlab.cc.uoi.gr</a:t>
            </a:r>
            <a:endParaRPr lang="en-US" sz="2000" dirty="0"/>
          </a:p>
        </p:txBody>
      </p:sp>
    </p:spTree>
    <p:extLst>
      <p:ext uri="{BB962C8B-B14F-4D97-AF65-F5344CB8AC3E}">
        <p14:creationId xmlns:p14="http://schemas.microsoft.com/office/powerpoint/2010/main" val="3238027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Calibri" panose="020F0502020204030204" pitchFamily="34" charset="0"/>
                <a:cs typeface="Calibri" panose="020F0502020204030204" pitchFamily="34" charset="0"/>
              </a:rPr>
              <a:t>ΣΤΑΘΕΡΟ ΚΟΣΤΟΣ ΠΑΡΑΓΩΓΗΣ</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Το σταθερό κόστος παραγωγής είναι το κόστος που πραγματοποιείται ανεξάρτητα από το ποσοστό λειτουργίας της μονάδας ή της παραγωγής της. Εάν το εργοστάσιο μειώσει την παραγωγή του, το κόστος αυτό δεν μειώνεται. Το σταθερό κόστος περιλαμβάνει:</a:t>
            </a:r>
          </a:p>
          <a:p>
            <a:pPr marL="457200" indent="-457200" algn="just">
              <a:buFont typeface="+mj-lt"/>
              <a:buAutoNum type="arabicPeriod"/>
            </a:pPr>
            <a:r>
              <a:rPr lang="el-GR" sz="2400" dirty="0"/>
              <a:t>Λειτουργική εργασία.</a:t>
            </a:r>
          </a:p>
          <a:p>
            <a:pPr marL="457200" indent="-457200" algn="just">
              <a:buFont typeface="+mj-lt"/>
              <a:buAutoNum type="arabicPeriod"/>
            </a:pPr>
            <a:r>
              <a:rPr lang="el-GR" sz="2400" dirty="0"/>
              <a:t>Εποπτεία - συνήθως λαμβάνεται ως 25% της εργασίας.</a:t>
            </a:r>
          </a:p>
          <a:p>
            <a:pPr marL="457200" indent="-457200" algn="just">
              <a:buFont typeface="+mj-lt"/>
              <a:buAutoNum type="arabicPeriod"/>
            </a:pPr>
            <a:r>
              <a:rPr lang="el-GR" sz="2400" dirty="0"/>
              <a:t>Άμεσος γενικός μισθός - συνήθως 40 έως 60% της λειτουργικής εργασίας συν εποπτεία.</a:t>
            </a:r>
          </a:p>
          <a:p>
            <a:pPr marL="457200" indent="-457200" algn="just">
              <a:buFont typeface="+mj-lt"/>
              <a:buAutoNum type="arabicPeriod"/>
            </a:pPr>
            <a:r>
              <a:rPr lang="el-GR" sz="2400" dirty="0"/>
              <a:t>Συντήρηση, η οποία περιλαμβάνει τόσο υλικά όσο και εργασία, και εκτιμάται συνήθως από 3 έως 5% των επενδύσεων ISBL. Τα εργοστάσια με περισσότερο κινούμενο εξοπλισμό ή χειρισμό περισσότερων στερεών απαιτούν συνήθως μεγαλύτερη συντήρηση.</a:t>
            </a:r>
          </a:p>
          <a:p>
            <a:pPr marL="457200" indent="-457200" algn="just">
              <a:buFont typeface="+mj-lt"/>
              <a:buAutoNum type="arabicPeriod"/>
            </a:pPr>
            <a:r>
              <a:rPr lang="el-GR" sz="2400" dirty="0"/>
              <a:t>Ενοικίαση γης (ή κτιρίων) υπολογίζεται συνήθως ως 1 έως 2% της επένδυσης ISBL. Τα περισσότερα έργα υποθέτουν ότι η γη είναι μισθωμένη αντί να αγοραστεί, αλλά σε ορισμένες περιπτώσεις αγοράζεται και το κόστος προστίθεται στην επένδυση παγίου κεφαλαίου και ανακτάται στο τέλος της ζωής του εργοστασίου.</a:t>
            </a:r>
          </a:p>
          <a:p>
            <a:pPr marL="457200" indent="-457200" algn="just">
              <a:buFont typeface="+mj-lt"/>
              <a:buAutoNum type="arabicPeriod"/>
            </a:pPr>
            <a:r>
              <a:rPr lang="el-GR" sz="2400" dirty="0"/>
              <a:t>Φόροι ιδιοκτησίας και ασφάλιση - συνήθως 1 έως 2% του πάγιου κεφαλαίου ISBL.</a:t>
            </a:r>
          </a:p>
        </p:txBody>
      </p:sp>
    </p:spTree>
    <p:extLst>
      <p:ext uri="{BB962C8B-B14F-4D97-AF65-F5344CB8AC3E}">
        <p14:creationId xmlns:p14="http://schemas.microsoft.com/office/powerpoint/2010/main" val="2298749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Calibri" panose="020F0502020204030204" pitchFamily="34" charset="0"/>
                <a:cs typeface="Calibri" panose="020F0502020204030204" pitchFamily="34" charset="0"/>
              </a:rPr>
              <a:t>ΣΤΑΘΕΡΟ ΚΟΣΤΟΣ ΠΑΡΑΓΩΓΗΣ</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marL="457200" indent="-457200" algn="just">
              <a:buFont typeface="+mj-lt"/>
              <a:buAutoNum type="arabicPeriod" startAt="7"/>
            </a:pPr>
            <a:r>
              <a:rPr lang="el-GR" sz="2400" dirty="0"/>
              <a:t>Γενικά εργοστάσια - χρεώσεις για την κάλυψη εταιρικών γενικών λειτουργιών όπως ανθρώπινοι πόροι, έρευνα και ανάπτυξη (Ε &amp; Α), τεχνολογία πληροφοριών, χρηματοδότηση κ.λπ. Η επιβάρυνση των εγκαταστάσεων λαμβάνεται συνήθως ως το 65% της συνολικής εργασίας συν συντήρηση.</a:t>
            </a:r>
          </a:p>
          <a:p>
            <a:pPr marL="457200" indent="-457200" algn="just">
              <a:buFont typeface="+mj-lt"/>
              <a:buAutoNum type="arabicPeriod" startAt="7"/>
            </a:pPr>
            <a:r>
              <a:rPr lang="el-GR" sz="2400" dirty="0"/>
              <a:t>Κατανεμημένες περιβαλλοντικές επιβαρύνσεις για την κάλυψη πληρωμών από </a:t>
            </a:r>
            <a:r>
              <a:rPr lang="el-GR" sz="2400" dirty="0" err="1"/>
              <a:t>υπερχρηματοδοτήσεις</a:t>
            </a:r>
            <a:r>
              <a:rPr lang="el-GR" sz="2400" dirty="0"/>
              <a:t> - συνήθως 1% του κόστους ISBL.</a:t>
            </a:r>
          </a:p>
          <a:p>
            <a:pPr marL="457200" indent="-457200" algn="just">
              <a:buFont typeface="+mj-lt"/>
              <a:buAutoNum type="arabicPeriod" startAt="7"/>
            </a:pPr>
            <a:r>
              <a:rPr lang="el-GR" sz="2400" dirty="0"/>
              <a:t>Τρέχουσες αμοιβές και πληρωμές δικαιωμάτων - δηλαδή, εκείνες που δεν κεφαλαιοποιήθηκαν κατά την έναρξη του έργου.</a:t>
            </a:r>
          </a:p>
          <a:p>
            <a:pPr marL="457200" indent="-457200" algn="just">
              <a:buFont typeface="+mj-lt"/>
              <a:buAutoNum type="arabicPeriod" startAt="7"/>
            </a:pPr>
            <a:r>
              <a:rPr lang="el-GR" sz="2400" dirty="0"/>
              <a:t>Κεφαλαιακές επιβαρύνσεις — αυτές περιλαμβάνουν πληρωμές τόκων που οφείλονται σε οποιοδήποτε χρέος ή δάνεια που χρησιμοποιούνται για τη χρηματοδότηση του έργου, αλλά δεν περιλαμβάνουν τις αναμενόμενες αποδόσεις των επενδυμένων ιδίων κεφαλαίων.</a:t>
            </a:r>
          </a:p>
          <a:p>
            <a:pPr marL="457200" indent="-457200" algn="just">
              <a:buFont typeface="+mj-lt"/>
              <a:buAutoNum type="arabicPeriod" startAt="7"/>
            </a:pPr>
            <a:r>
              <a:rPr lang="el-GR" sz="2400" dirty="0"/>
              <a:t>Κόστος πωλήσεων και μάρκετινγκ - σε ορισμένες περιπτώσεις θεωρούνται μέρος των γενικών εγκαταστάσεων. Μπορούν να κυμαίνονται από σχεδόν μηδέν για ορισμένα προϊόντα έως εκατομμύρια δολάρια ετησίως για επώνυμα είδη όπως τρόφιμα, προϊόντα περιποίησης, φάρμακα και καλλυντικά.</a:t>
            </a:r>
          </a:p>
        </p:txBody>
      </p:sp>
    </p:spTree>
    <p:extLst>
      <p:ext uri="{BB962C8B-B14F-4D97-AF65-F5344CB8AC3E}">
        <p14:creationId xmlns:p14="http://schemas.microsoft.com/office/powerpoint/2010/main" val="177271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Calibri" panose="020F0502020204030204" pitchFamily="34" charset="0"/>
                <a:cs typeface="Calibri" panose="020F0502020204030204" pitchFamily="34" charset="0"/>
              </a:rPr>
              <a:t>ΕΣΟΔΑ</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Τα έσοδα για ένα έργο είναι τα εισοδήματα που προκύπτουν από πωλήσεις βασικών προϊόντων και υποπροϊόντων.</a:t>
            </a:r>
          </a:p>
          <a:p>
            <a:pPr algn="just">
              <a:buFont typeface="Wingdings" panose="05000000000000000000" pitchFamily="2" charset="2"/>
              <a:buChar char="q"/>
            </a:pPr>
            <a:r>
              <a:rPr lang="el-GR" sz="2400" dirty="0"/>
              <a:t>Ο ρυθμός παραγωγής του κύριου προϊόντος καθορίζεται συνήθως στη βάση σχεδιασμού και καθορίζεται με βάση τις προβλέψεις της συνολικής ανάπτυξης της αγοράς.</a:t>
            </a:r>
          </a:p>
          <a:p>
            <a:pPr algn="just">
              <a:buFont typeface="Wingdings" panose="05000000000000000000" pitchFamily="2" charset="2"/>
              <a:buChar char="q"/>
            </a:pPr>
            <a:r>
              <a:rPr lang="el-GR" sz="2400" dirty="0"/>
              <a:t>Ο προσδιορισμός των υποπροϊόντων για ανάκτηση, καθαρισμό και πώληση είναι συνήθως πιο δύσκολος από τον προσδιορισμό του κύριου προϊόντος. </a:t>
            </a:r>
          </a:p>
          <a:p>
            <a:pPr algn="just">
              <a:buFont typeface="Wingdings" panose="05000000000000000000" pitchFamily="2" charset="2"/>
              <a:buChar char="q"/>
            </a:pPr>
            <a:r>
              <a:rPr lang="el-GR" sz="2400" dirty="0"/>
              <a:t>Μερικά υποπροϊόντα παράγονται από την στοιχειομετρία της κύριας αντίδρασης και είναι αναπόφευκτα. </a:t>
            </a:r>
          </a:p>
          <a:p>
            <a:pPr algn="just">
              <a:buFont typeface="Wingdings" panose="05000000000000000000" pitchFamily="2" charset="2"/>
              <a:buChar char="q"/>
            </a:pPr>
            <a:r>
              <a:rPr lang="el-GR" sz="2400" dirty="0"/>
              <a:t>Αυτά τα </a:t>
            </a:r>
            <a:r>
              <a:rPr lang="el-GR" sz="2400" dirty="0" err="1"/>
              <a:t>στοιχειομετρικά</a:t>
            </a:r>
            <a:r>
              <a:rPr lang="el-GR" sz="2400" dirty="0"/>
              <a:t> υποπροϊόντα πρέπει συνήθως να πωλούνται σε οποιαδήποτε τιμή μπορούν να πάρουν. Διαφορετικά, το κόστος διάθεσης αποβλήτων θα είναι υπερβολικό. </a:t>
            </a:r>
          </a:p>
          <a:p>
            <a:pPr algn="just">
              <a:buFont typeface="Wingdings" panose="05000000000000000000" pitchFamily="2" charset="2"/>
              <a:buChar char="q"/>
            </a:pPr>
            <a:r>
              <a:rPr lang="el-GR" sz="2400" dirty="0"/>
              <a:t>Η απόφαση ανάκτησης, καθαρισμού, πώλησης, ανακύκλωσης ή εξασθένισης με άλλο τρόπο είναι μια πολύ σημαντική διαδικασία στην βελτιστοποίηση του σχεδιασμού.</a:t>
            </a:r>
          </a:p>
        </p:txBody>
      </p:sp>
    </p:spTree>
    <p:extLst>
      <p:ext uri="{BB962C8B-B14F-4D97-AF65-F5344CB8AC3E}">
        <p14:creationId xmlns:p14="http://schemas.microsoft.com/office/powerpoint/2010/main" val="2017174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Calibri" panose="020F0502020204030204" pitchFamily="34" charset="0"/>
                <a:cs typeface="Calibri" panose="020F0502020204030204" pitchFamily="34" charset="0"/>
              </a:rPr>
              <a:t>ΣΤΟΙΧΕΙΟΜΕΤΡΙΚΑ ΥΠΟΠΡΟΪΟΝΤΑ</a:t>
            </a:r>
            <a:endParaRPr lang="en-US" dirty="0">
              <a:latin typeface="Calibri" panose="020F0502020204030204" pitchFamily="34" charset="0"/>
              <a:cs typeface="Calibri" panose="020F0502020204030204" pitchFamily="34" charset="0"/>
            </a:endParaRPr>
          </a:p>
        </p:txBody>
      </p:sp>
      <p:graphicFrame>
        <p:nvGraphicFramePr>
          <p:cNvPr id="5" name="Table 5">
            <a:extLst>
              <a:ext uri="{FF2B5EF4-FFF2-40B4-BE49-F238E27FC236}">
                <a16:creationId xmlns:a16="http://schemas.microsoft.com/office/drawing/2014/main" id="{BEF0628F-DEAD-4F57-BAB5-6214A9C01A8D}"/>
              </a:ext>
            </a:extLst>
          </p:cNvPr>
          <p:cNvGraphicFramePr>
            <a:graphicFrameLocks noGrp="1"/>
          </p:cNvGraphicFramePr>
          <p:nvPr>
            <p:extLst>
              <p:ext uri="{D42A27DB-BD31-4B8C-83A1-F6EECF244321}">
                <p14:modId xmlns:p14="http://schemas.microsoft.com/office/powerpoint/2010/main" val="1762067458"/>
              </p:ext>
            </p:extLst>
          </p:nvPr>
        </p:nvGraphicFramePr>
        <p:xfrm>
          <a:off x="0" y="1479270"/>
          <a:ext cx="12192000" cy="3673422"/>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723925328"/>
                    </a:ext>
                  </a:extLst>
                </a:gridCol>
                <a:gridCol w="4064000">
                  <a:extLst>
                    <a:ext uri="{9D8B030D-6E8A-4147-A177-3AD203B41FA5}">
                      <a16:colId xmlns:a16="http://schemas.microsoft.com/office/drawing/2014/main" val="2828106207"/>
                    </a:ext>
                  </a:extLst>
                </a:gridCol>
                <a:gridCol w="4064000">
                  <a:extLst>
                    <a:ext uri="{9D8B030D-6E8A-4147-A177-3AD203B41FA5}">
                      <a16:colId xmlns:a16="http://schemas.microsoft.com/office/drawing/2014/main" val="430624298"/>
                    </a:ext>
                  </a:extLst>
                </a:gridCol>
              </a:tblGrid>
              <a:tr h="361933">
                <a:tc>
                  <a:txBody>
                    <a:bodyPr/>
                    <a:lstStyle/>
                    <a:p>
                      <a:pPr algn="ctr"/>
                      <a:r>
                        <a:rPr lang="en-US" dirty="0"/>
                        <a:t>Feeds</a:t>
                      </a:r>
                    </a:p>
                  </a:txBody>
                  <a:tcPr/>
                </a:tc>
                <a:tc>
                  <a:txBody>
                    <a:bodyPr/>
                    <a:lstStyle/>
                    <a:p>
                      <a:pPr algn="ctr"/>
                      <a:r>
                        <a:rPr lang="en-US" dirty="0"/>
                        <a:t>Main product</a:t>
                      </a:r>
                    </a:p>
                  </a:txBody>
                  <a:tcPr/>
                </a:tc>
                <a:tc>
                  <a:txBody>
                    <a:bodyPr/>
                    <a:lstStyle/>
                    <a:p>
                      <a:pPr algn="ctr"/>
                      <a:r>
                        <a:rPr lang="en-US" dirty="0"/>
                        <a:t>Byproduct</a:t>
                      </a:r>
                    </a:p>
                  </a:txBody>
                  <a:tcPr/>
                </a:tc>
                <a:extLst>
                  <a:ext uri="{0D108BD9-81ED-4DB2-BD59-A6C34878D82A}">
                    <a16:rowId xmlns:a16="http://schemas.microsoft.com/office/drawing/2014/main" val="2527647770"/>
                  </a:ext>
                </a:extLst>
              </a:tr>
              <a:tr h="361933">
                <a:tc>
                  <a:txBody>
                    <a:bodyPr/>
                    <a:lstStyle/>
                    <a:p>
                      <a:pPr algn="ctr"/>
                      <a:r>
                        <a:rPr lang="en-US" dirty="0"/>
                        <a:t>Cumene + air</a:t>
                      </a:r>
                    </a:p>
                  </a:txBody>
                  <a:tcPr/>
                </a:tc>
                <a:tc>
                  <a:txBody>
                    <a:bodyPr/>
                    <a:lstStyle/>
                    <a:p>
                      <a:pPr algn="ctr"/>
                      <a:r>
                        <a:rPr lang="en-US" dirty="0"/>
                        <a:t>Phenol</a:t>
                      </a:r>
                    </a:p>
                  </a:txBody>
                  <a:tcPr/>
                </a:tc>
                <a:tc>
                  <a:txBody>
                    <a:bodyPr/>
                    <a:lstStyle/>
                    <a:p>
                      <a:pPr algn="ctr"/>
                      <a:r>
                        <a:rPr lang="en-US" dirty="0"/>
                        <a:t>Acetone</a:t>
                      </a:r>
                    </a:p>
                  </a:txBody>
                  <a:tcPr/>
                </a:tc>
                <a:extLst>
                  <a:ext uri="{0D108BD9-81ED-4DB2-BD59-A6C34878D82A}">
                    <a16:rowId xmlns:a16="http://schemas.microsoft.com/office/drawing/2014/main" val="3794260049"/>
                  </a:ext>
                </a:extLst>
              </a:tr>
              <a:tr h="479092">
                <a:tc>
                  <a:txBody>
                    <a:bodyPr/>
                    <a:lstStyle/>
                    <a:p>
                      <a:pPr algn="ctr"/>
                      <a:r>
                        <a:rPr lang="en-US" dirty="0"/>
                        <a:t>Propylene + ethylbenzene + air</a:t>
                      </a:r>
                    </a:p>
                  </a:txBody>
                  <a:tcPr/>
                </a:tc>
                <a:tc>
                  <a:txBody>
                    <a:bodyPr/>
                    <a:lstStyle/>
                    <a:p>
                      <a:pPr algn="ctr"/>
                      <a:r>
                        <a:rPr lang="en-US" dirty="0"/>
                        <a:t>Propylene oxide</a:t>
                      </a:r>
                    </a:p>
                  </a:txBody>
                  <a:tcPr/>
                </a:tc>
                <a:tc>
                  <a:txBody>
                    <a:bodyPr/>
                    <a:lstStyle/>
                    <a:p>
                      <a:pPr algn="ctr"/>
                      <a:r>
                        <a:rPr lang="en-US" dirty="0"/>
                        <a:t>Styrene</a:t>
                      </a:r>
                    </a:p>
                  </a:txBody>
                  <a:tcPr/>
                </a:tc>
                <a:extLst>
                  <a:ext uri="{0D108BD9-81ED-4DB2-BD59-A6C34878D82A}">
                    <a16:rowId xmlns:a16="http://schemas.microsoft.com/office/drawing/2014/main" val="2809006811"/>
                  </a:ext>
                </a:extLst>
              </a:tr>
              <a:tr h="361933">
                <a:tc>
                  <a:txBody>
                    <a:bodyPr/>
                    <a:lstStyle/>
                    <a:p>
                      <a:pPr algn="ctr"/>
                      <a:r>
                        <a:rPr lang="en-US" dirty="0"/>
                        <a:t>Ethylene + chlorine</a:t>
                      </a:r>
                    </a:p>
                  </a:txBody>
                  <a:tcPr/>
                </a:tc>
                <a:tc>
                  <a:txBody>
                    <a:bodyPr/>
                    <a:lstStyle/>
                    <a:p>
                      <a:pPr algn="ctr"/>
                      <a:r>
                        <a:rPr lang="en-US" dirty="0"/>
                        <a:t>Vinyl chloride monomer</a:t>
                      </a:r>
                    </a:p>
                  </a:txBody>
                  <a:tcPr/>
                </a:tc>
                <a:tc>
                  <a:txBody>
                    <a:bodyPr/>
                    <a:lstStyle/>
                    <a:p>
                      <a:pPr algn="ctr"/>
                      <a:r>
                        <a:rPr lang="en-US" dirty="0"/>
                        <a:t>HCl</a:t>
                      </a:r>
                    </a:p>
                  </a:txBody>
                  <a:tcPr/>
                </a:tc>
                <a:extLst>
                  <a:ext uri="{0D108BD9-81ED-4DB2-BD59-A6C34878D82A}">
                    <a16:rowId xmlns:a16="http://schemas.microsoft.com/office/drawing/2014/main" val="3755841857"/>
                  </a:ext>
                </a:extLst>
              </a:tr>
              <a:tr h="479092">
                <a:tc>
                  <a:txBody>
                    <a:bodyPr/>
                    <a:lstStyle/>
                    <a:p>
                      <a:pPr algn="ctr"/>
                      <a:r>
                        <a:rPr lang="en-US" dirty="0"/>
                        <a:t>Allyl chloride + </a:t>
                      </a:r>
                      <a:r>
                        <a:rPr lang="en-US" dirty="0" err="1"/>
                        <a:t>HOCl</a:t>
                      </a:r>
                      <a:r>
                        <a:rPr lang="en-US" dirty="0"/>
                        <a:t> + NaOH</a:t>
                      </a:r>
                    </a:p>
                  </a:txBody>
                  <a:tcPr/>
                </a:tc>
                <a:tc>
                  <a:txBody>
                    <a:bodyPr/>
                    <a:lstStyle/>
                    <a:p>
                      <a:pPr algn="ctr"/>
                      <a:r>
                        <a:rPr lang="en-US" dirty="0"/>
                        <a:t>Epichlorohydrin</a:t>
                      </a:r>
                    </a:p>
                  </a:txBody>
                  <a:tcPr/>
                </a:tc>
                <a:tc>
                  <a:txBody>
                    <a:bodyPr/>
                    <a:lstStyle/>
                    <a:p>
                      <a:pPr algn="ctr"/>
                      <a:r>
                        <a:rPr lang="en-US" dirty="0"/>
                        <a:t>NaCl</a:t>
                      </a:r>
                    </a:p>
                  </a:txBody>
                  <a:tcPr/>
                </a:tc>
                <a:extLst>
                  <a:ext uri="{0D108BD9-81ED-4DB2-BD59-A6C34878D82A}">
                    <a16:rowId xmlns:a16="http://schemas.microsoft.com/office/drawing/2014/main" val="767747760"/>
                  </a:ext>
                </a:extLst>
              </a:tr>
              <a:tr h="361933">
                <a:tc>
                  <a:txBody>
                    <a:bodyPr/>
                    <a:lstStyle/>
                    <a:p>
                      <a:pPr algn="ctr"/>
                      <a:r>
                        <a:rPr lang="en-US" dirty="0"/>
                        <a:t>Methane + steam</a:t>
                      </a:r>
                    </a:p>
                  </a:txBody>
                  <a:tcPr/>
                </a:tc>
                <a:tc>
                  <a:txBody>
                    <a:bodyPr/>
                    <a:lstStyle/>
                    <a:p>
                      <a:pPr algn="ctr"/>
                      <a:r>
                        <a:rPr lang="en-US" dirty="0"/>
                        <a:t>Hydrogen</a:t>
                      </a:r>
                    </a:p>
                  </a:txBody>
                  <a:tcPr/>
                </a:tc>
                <a:tc>
                  <a:txBody>
                    <a:bodyPr/>
                    <a:lstStyle/>
                    <a:p>
                      <a:pPr algn="ctr"/>
                      <a:r>
                        <a:rPr lang="en-US" dirty="0"/>
                        <a:t>Carbon dioxide</a:t>
                      </a:r>
                    </a:p>
                  </a:txBody>
                  <a:tcPr/>
                </a:tc>
                <a:extLst>
                  <a:ext uri="{0D108BD9-81ED-4DB2-BD59-A6C34878D82A}">
                    <a16:rowId xmlns:a16="http://schemas.microsoft.com/office/drawing/2014/main" val="92460706"/>
                  </a:ext>
                </a:extLst>
              </a:tr>
              <a:tr h="361933">
                <a:tc>
                  <a:txBody>
                    <a:bodyPr/>
                    <a:lstStyle/>
                    <a:p>
                      <a:pPr algn="ctr"/>
                      <a:r>
                        <a:rPr lang="en-US" dirty="0"/>
                        <a:t>Glucose</a:t>
                      </a:r>
                    </a:p>
                  </a:txBody>
                  <a:tcPr/>
                </a:tc>
                <a:tc>
                  <a:txBody>
                    <a:bodyPr/>
                    <a:lstStyle/>
                    <a:p>
                      <a:pPr algn="ctr"/>
                      <a:r>
                        <a:rPr lang="en-US" dirty="0"/>
                        <a:t>Ethanol</a:t>
                      </a:r>
                    </a:p>
                  </a:txBody>
                  <a:tcPr/>
                </a:tc>
                <a:tc>
                  <a:txBody>
                    <a:bodyPr/>
                    <a:lstStyle/>
                    <a:p>
                      <a:pPr algn="ctr"/>
                      <a:r>
                        <a:rPr lang="en-US" dirty="0"/>
                        <a:t>Carbon dioxide</a:t>
                      </a:r>
                    </a:p>
                  </a:txBody>
                  <a:tcPr/>
                </a:tc>
                <a:extLst>
                  <a:ext uri="{0D108BD9-81ED-4DB2-BD59-A6C34878D82A}">
                    <a16:rowId xmlns:a16="http://schemas.microsoft.com/office/drawing/2014/main" val="3269032743"/>
                  </a:ext>
                </a:extLst>
              </a:tr>
              <a:tr h="407346">
                <a:tc>
                  <a:txBody>
                    <a:bodyPr/>
                    <a:lstStyle/>
                    <a:p>
                      <a:pPr algn="ctr"/>
                      <a:r>
                        <a:rPr lang="en-US" dirty="0"/>
                        <a:t>Acetone cyanohydrin + methanol + H</a:t>
                      </a:r>
                      <a:r>
                        <a:rPr lang="en-US" baseline="-25000" dirty="0"/>
                        <a:t>2</a:t>
                      </a:r>
                      <a:r>
                        <a:rPr lang="en-US" baseline="0" dirty="0"/>
                        <a:t>SO</a:t>
                      </a:r>
                      <a:r>
                        <a:rPr lang="en-US" baseline="-25000" dirty="0"/>
                        <a:t>4</a:t>
                      </a:r>
                      <a:endParaRPr lang="en-US" dirty="0"/>
                    </a:p>
                  </a:txBody>
                  <a:tcPr/>
                </a:tc>
                <a:tc>
                  <a:txBody>
                    <a:bodyPr/>
                    <a:lstStyle/>
                    <a:p>
                      <a:pPr algn="ctr"/>
                      <a:r>
                        <a:rPr lang="en-US" dirty="0"/>
                        <a:t>Methyl methacrylate</a:t>
                      </a:r>
                    </a:p>
                  </a:txBody>
                  <a:tcPr/>
                </a:tc>
                <a:tc>
                  <a:txBody>
                    <a:bodyPr/>
                    <a:lstStyle/>
                    <a:p>
                      <a:pPr algn="ctr"/>
                      <a:r>
                        <a:rPr lang="en-US" dirty="0"/>
                        <a:t>Ammonium sulfate</a:t>
                      </a:r>
                    </a:p>
                  </a:txBody>
                  <a:tcPr/>
                </a:tc>
                <a:extLst>
                  <a:ext uri="{0D108BD9-81ED-4DB2-BD59-A6C34878D82A}">
                    <a16:rowId xmlns:a16="http://schemas.microsoft.com/office/drawing/2014/main" val="3423621794"/>
                  </a:ext>
                </a:extLst>
              </a:tr>
              <a:tr h="479092">
                <a:tc>
                  <a:txBody>
                    <a:bodyPr/>
                    <a:lstStyle/>
                    <a:p>
                      <a:pPr algn="ctr"/>
                      <a:r>
                        <a:rPr lang="en-US" dirty="0"/>
                        <a:t>Sodium chloride + electricity</a:t>
                      </a:r>
                    </a:p>
                  </a:txBody>
                  <a:tcPr/>
                </a:tc>
                <a:tc>
                  <a:txBody>
                    <a:bodyPr/>
                    <a:lstStyle/>
                    <a:p>
                      <a:pPr algn="ctr"/>
                      <a:r>
                        <a:rPr lang="en-US" dirty="0"/>
                        <a:t>Chlorine</a:t>
                      </a:r>
                    </a:p>
                  </a:txBody>
                  <a:tcPr/>
                </a:tc>
                <a:tc>
                  <a:txBody>
                    <a:bodyPr/>
                    <a:lstStyle/>
                    <a:p>
                      <a:pPr algn="ctr"/>
                      <a:r>
                        <a:rPr lang="en-US" dirty="0"/>
                        <a:t>Sodium hydroxide</a:t>
                      </a:r>
                    </a:p>
                  </a:txBody>
                  <a:tcPr/>
                </a:tc>
                <a:extLst>
                  <a:ext uri="{0D108BD9-81ED-4DB2-BD59-A6C34878D82A}">
                    <a16:rowId xmlns:a16="http://schemas.microsoft.com/office/drawing/2014/main" val="994471434"/>
                  </a:ext>
                </a:extLst>
              </a:tr>
            </a:tbl>
          </a:graphicData>
        </a:graphic>
      </p:graphicFrame>
    </p:spTree>
    <p:extLst>
      <p:ext uri="{BB962C8B-B14F-4D97-AF65-F5344CB8AC3E}">
        <p14:creationId xmlns:p14="http://schemas.microsoft.com/office/powerpoint/2010/main" val="2138613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Calibri" panose="020F0502020204030204" pitchFamily="34" charset="0"/>
                <a:cs typeface="Calibri" panose="020F0502020204030204" pitchFamily="34" charset="0"/>
              </a:rPr>
              <a:t>ΠΕΡΙΘΩΡΙΑ</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Το άθροισμα των εσόδων των προϊόντων και των υποπροϊόντων μείον το κόστος των πρώτων υλών είναι γνωστό ως μικτό περιθώριο (ή μερικές φορές περιθώριο προϊόντος ή απλά περιθώριο).</a:t>
                </a:r>
              </a:p>
              <a:p>
                <a:pPr marL="0" indent="0" algn="just">
                  <a:buNone/>
                </a:pP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𝐺𝑟𝑜𝑠𝑠</m:t>
                      </m:r>
                      <m:r>
                        <a:rPr lang="en-US" sz="2400" b="0" i="1" smtClean="0">
                          <a:latin typeface="Cambria Math" panose="02040503050406030204" pitchFamily="18" charset="0"/>
                        </a:rPr>
                        <m:t> </m:t>
                      </m:r>
                      <m:r>
                        <a:rPr lang="en-US" sz="2400" b="0" i="1" smtClean="0">
                          <a:latin typeface="Cambria Math" panose="02040503050406030204" pitchFamily="18" charset="0"/>
                        </a:rPr>
                        <m:t>𝑚𝑎𝑟𝑔𝑖𝑛</m:t>
                      </m:r>
                      <m:r>
                        <a:rPr lang="en-US" sz="2400" b="0" i="1" smtClean="0">
                          <a:latin typeface="Cambria Math" panose="02040503050406030204" pitchFamily="18" charset="0"/>
                        </a:rPr>
                        <m:t>=</m:t>
                      </m:r>
                      <m:r>
                        <a:rPr lang="en-US" sz="2400" b="0" i="1" smtClean="0">
                          <a:latin typeface="Cambria Math" panose="02040503050406030204" pitchFamily="18" charset="0"/>
                        </a:rPr>
                        <m:t>𝑅𝑒𝑣𝑒𝑛𝑢𝑒𝑠</m:t>
                      </m:r>
                      <m:r>
                        <a:rPr lang="en-US" sz="2400" b="0" i="1" smtClean="0">
                          <a:latin typeface="Cambria Math" panose="02040503050406030204" pitchFamily="18" charset="0"/>
                        </a:rPr>
                        <m:t> −</m:t>
                      </m:r>
                      <m:r>
                        <a:rPr lang="en-US" sz="2400" b="0" i="1" smtClean="0">
                          <a:latin typeface="Cambria Math" panose="02040503050406030204" pitchFamily="18" charset="0"/>
                        </a:rPr>
                        <m:t>𝑅𝑎𝑤</m:t>
                      </m:r>
                      <m:r>
                        <a:rPr lang="en-US" sz="2400" b="0" i="1" smtClean="0">
                          <a:latin typeface="Cambria Math" panose="02040503050406030204" pitchFamily="18" charset="0"/>
                        </a:rPr>
                        <m:t> </m:t>
                      </m:r>
                      <m:r>
                        <a:rPr lang="en-US" sz="2400" b="0" i="1" smtClean="0">
                          <a:latin typeface="Cambria Math" panose="02040503050406030204" pitchFamily="18" charset="0"/>
                        </a:rPr>
                        <m:t>𝑚𝑎𝑡𝑒𝑟𝑖𝑎𝑙𝑠</m:t>
                      </m:r>
                      <m:r>
                        <a:rPr lang="en-US" sz="2400" b="0" i="1" smtClean="0">
                          <a:latin typeface="Cambria Math" panose="02040503050406030204" pitchFamily="18" charset="0"/>
                        </a:rPr>
                        <m:t> </m:t>
                      </m:r>
                      <m:r>
                        <a:rPr lang="en-US" sz="2400" b="0" i="1" smtClean="0">
                          <a:latin typeface="Cambria Math" panose="02040503050406030204" pitchFamily="18" charset="0"/>
                        </a:rPr>
                        <m:t>𝑐𝑜𝑠𝑡𝑠</m:t>
                      </m:r>
                    </m:oMath>
                  </m:oMathPara>
                </a14:m>
                <a:endParaRPr lang="el-GR" sz="2400" dirty="0"/>
              </a:p>
              <a:p>
                <a:pPr algn="just">
                  <a:buFont typeface="Wingdings" panose="05000000000000000000" pitchFamily="2" charset="2"/>
                  <a:buChar char="q"/>
                </a:pPr>
                <a:r>
                  <a:rPr lang="el-GR" sz="2400" dirty="0"/>
                  <a:t>Το μικτό περιθώριο είναι μια χρήσιμη ιδέα, καθώς το κόστος των πρώτων υλών είναι σχεδόν πάντα ο μεγαλύτερος συντελεστής στο κόστος παραγωγής (συνήθως 80 έως 90% του συνολικού κόστους παραγωγής).</a:t>
                </a:r>
                <a:endParaRPr lang="en-US" sz="2400" dirty="0"/>
              </a:p>
              <a:p>
                <a:pPr algn="just">
                  <a:buFont typeface="Wingdings" panose="05000000000000000000" pitchFamily="2" charset="2"/>
                  <a:buChar char="q"/>
                </a:pPr>
                <a:r>
                  <a:rPr lang="el-GR" sz="2400" dirty="0"/>
                  <a:t>Οι πρώτες ύλες και οι τιμές των εμπορευμάτων υπόκεινται συχνά σε υψηλή μεταβλητότητα και μπορεί να είναι δύσκολο να προβλεφθούν, αλλά παρουσιάζουν λιγότερη μεταβλητότητα εάν οι παραγωγοί είναι σε θέση να μεταβιβάσουν στους πελάτες τους αυξήσεις των τιμών πρώτων υλών. </a:t>
                </a:r>
                <a:endParaRPr lang="en-US" sz="2400" dirty="0"/>
              </a:p>
              <a:p>
                <a:pPr algn="just">
                  <a:buFont typeface="Wingdings" panose="05000000000000000000" pitchFamily="2" charset="2"/>
                  <a:buChar char="q"/>
                </a:pPr>
                <a:r>
                  <a:rPr lang="el-GR" sz="2400" dirty="0"/>
                  <a:t>Τα περιθώρια ποικίλλουν πολύ μεταξύ διαφορετικών τομέων της χημικής βιομηχανίας. Εμπορεύματα όπως πετροχημικά και καύσιμα, έχουν πολύ χαμηλά περιθώρια. Τα περιθώρια στα φαρμακευτικά προϊόντα και στα </a:t>
                </a:r>
                <a:r>
                  <a:rPr lang="el-GR" sz="2400" dirty="0" err="1"/>
                  <a:t>βιοϊατρικά</a:t>
                </a:r>
                <a:r>
                  <a:rPr lang="el-GR" sz="2400" dirty="0"/>
                  <a:t> εμφυτεύματα είναι συνήθως περισσότερο από το 40% των εσόδων και συχνά υψηλότερα από 80% των εσόδων.</a:t>
                </a:r>
              </a:p>
            </p:txBody>
          </p:sp>
        </mc:Choice>
        <mc:Fallback xmlns="">
          <p:sp>
            <p:nvSpPr>
              <p:cNvPr id="3" name="Content Placeholder 2">
                <a:extLst>
                  <a:ext uri="{FF2B5EF4-FFF2-40B4-BE49-F238E27FC236}">
                    <a16:creationId xmlns:a16="http://schemas.microsoft.com/office/drawing/2014/main" id="{3F2579ED-2A52-4100-9A44-D9EBF39EA838}"/>
                  </a:ext>
                </a:extLst>
              </p:cNvPr>
              <p:cNvSpPr>
                <a:spLocks noGrp="1" noRot="1" noChangeAspect="1" noMove="1" noResize="1" noEditPoints="1" noAdjustHandles="1" noChangeArrowheads="1" noChangeShapeType="1" noTextEdit="1"/>
              </p:cNvSpPr>
              <p:nvPr>
                <p:ph idx="1"/>
              </p:nvPr>
            </p:nvSpPr>
            <p:spPr>
              <a:xfrm>
                <a:off x="-1" y="606490"/>
                <a:ext cx="12191999" cy="6251509"/>
              </a:xfrm>
              <a:blipFill>
                <a:blip r:embed="rId2"/>
                <a:stretch>
                  <a:fillRect l="-650" t="-1365" r="-750"/>
                </a:stretch>
              </a:blipFill>
            </p:spPr>
            <p:txBody>
              <a:bodyPr/>
              <a:lstStyle/>
              <a:p>
                <a:r>
                  <a:rPr lang="en-US">
                    <a:noFill/>
                  </a:rPr>
                  <a:t> </a:t>
                </a:r>
              </a:p>
            </p:txBody>
          </p:sp>
        </mc:Fallback>
      </mc:AlternateContent>
    </p:spTree>
    <p:extLst>
      <p:ext uri="{BB962C8B-B14F-4D97-AF65-F5344CB8AC3E}">
        <p14:creationId xmlns:p14="http://schemas.microsoft.com/office/powerpoint/2010/main" val="594700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Calibri" panose="020F0502020204030204" pitchFamily="34" charset="0"/>
                <a:cs typeface="Calibri" panose="020F0502020204030204" pitchFamily="34" charset="0"/>
              </a:rPr>
              <a:t>ΚΕΡΔΗ</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Το χρηματικό κόστος παραγωγής (</a:t>
                </a:r>
                <a:r>
                  <a:rPr lang="en-US" sz="2400" dirty="0"/>
                  <a:t>cash cost of production=</a:t>
                </a:r>
                <a:r>
                  <a:rPr lang="en-US" sz="2400" b="0" dirty="0"/>
                  <a:t> </a:t>
                </a:r>
                <a14:m>
                  <m:oMath xmlns:m="http://schemas.openxmlformats.org/officeDocument/2006/math">
                    <m:r>
                      <a:rPr lang="en-US" sz="2400" b="0" i="1" smtClean="0">
                        <a:latin typeface="Cambria Math" panose="02040503050406030204" pitchFamily="18" charset="0"/>
                      </a:rPr>
                      <m:t>𝐶𝐶𝑂𝑃</m:t>
                    </m:r>
                  </m:oMath>
                </a14:m>
                <a:r>
                  <a:rPr lang="el-GR" sz="2400" dirty="0"/>
                  <a:t>) είναι το άθροισμα της σταθερής και μεταβλητής παραγωγής:</a:t>
                </a:r>
                <a:endParaRPr lang="en-US" sz="2400" dirty="0"/>
              </a:p>
              <a:p>
                <a:pPr marL="0" indent="0" algn="jus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𝐶𝐶𝑂𝑃</m:t>
                      </m:r>
                      <m:r>
                        <a:rPr lang="en-US" sz="2400" b="0" i="1" smtClean="0">
                          <a:latin typeface="Cambria Math" panose="02040503050406030204" pitchFamily="18" charset="0"/>
                        </a:rPr>
                        <m:t>=</m:t>
                      </m:r>
                      <m:r>
                        <a:rPr lang="en-US" sz="2400" b="0" i="1" smtClean="0">
                          <a:latin typeface="Cambria Math" panose="02040503050406030204" pitchFamily="18" charset="0"/>
                        </a:rPr>
                        <m:t>𝑉𝐶𝑂𝑃</m:t>
                      </m:r>
                      <m:r>
                        <a:rPr lang="en-US" sz="2400" b="0" i="1" smtClean="0">
                          <a:latin typeface="Cambria Math" panose="02040503050406030204" pitchFamily="18" charset="0"/>
                        </a:rPr>
                        <m:t>+</m:t>
                      </m:r>
                      <m:r>
                        <a:rPr lang="en-US" sz="2400" b="0" i="1" smtClean="0">
                          <a:latin typeface="Cambria Math" panose="02040503050406030204" pitchFamily="18" charset="0"/>
                        </a:rPr>
                        <m:t>𝐹𝐶𝑂𝑃</m:t>
                      </m:r>
                    </m:oMath>
                  </m:oMathPara>
                </a14:m>
                <a:endParaRPr lang="en-US" sz="2400" dirty="0"/>
              </a:p>
              <a:p>
                <a:pPr marL="0" indent="0" algn="just">
                  <a:buNone/>
                </a:pPr>
                <a:r>
                  <a:rPr lang="el-GR" sz="2400" dirty="0"/>
                  <a:t>όπου:</a:t>
                </a:r>
                <a14:m>
                  <m:oMath xmlns:m="http://schemas.openxmlformats.org/officeDocument/2006/math">
                    <m:r>
                      <a:rPr lang="el-GR" sz="2000" b="0" i="0" smtClean="0">
                        <a:latin typeface="Cambria Math" panose="02040503050406030204" pitchFamily="18" charset="0"/>
                      </a:rPr>
                      <m:t> </m:t>
                    </m:r>
                    <m:r>
                      <a:rPr lang="en-US" sz="2000" b="0" i="1" smtClean="0">
                        <a:latin typeface="Cambria Math" panose="02040503050406030204" pitchFamily="18" charset="0"/>
                      </a:rPr>
                      <m:t>𝑉𝐶𝑂𝑃</m:t>
                    </m:r>
                  </m:oMath>
                </a14:m>
                <a:r>
                  <a:rPr lang="en-US" sz="2000" dirty="0"/>
                  <a:t>=</a:t>
                </a:r>
                <a:r>
                  <a:rPr lang="el-GR" sz="2000" dirty="0"/>
                  <a:t>άθροισμα όλων των μεταβλητών δαπανών παραγωγής μείον έσοδα από υποπροϊόντα και </a:t>
                </a:r>
                <a14:m>
                  <m:oMath xmlns:m="http://schemas.openxmlformats.org/officeDocument/2006/math">
                    <m:r>
                      <a:rPr lang="en-US" sz="2000" i="1">
                        <a:latin typeface="Cambria Math" panose="02040503050406030204" pitchFamily="18" charset="0"/>
                      </a:rPr>
                      <m:t>𝐹𝐶𝑂𝑃</m:t>
                    </m:r>
                  </m:oMath>
                </a14:m>
                <a:r>
                  <a:rPr lang="en-US" sz="2000" dirty="0"/>
                  <a:t>=</a:t>
                </a:r>
                <a:r>
                  <a:rPr lang="el-GR" sz="2000" dirty="0"/>
                  <a:t> το σύνολο του σταθερού κόστους παραγωγής.</a:t>
                </a:r>
                <a:endParaRPr lang="en-US" sz="2000" dirty="0"/>
              </a:p>
              <a:p>
                <a:pPr algn="just">
                  <a:buFont typeface="Wingdings" panose="05000000000000000000" pitchFamily="2" charset="2"/>
                  <a:buChar char="q"/>
                </a:pPr>
                <a:r>
                  <a:rPr lang="el-GR" sz="2400" dirty="0"/>
                  <a:t>Το χρηματικό κόστος παραγωγής είναι το κόστος παραγωγής προϊόντων, χωρίς να συμπεριλαμβάνεται οποιαδήποτε απόδοση του επενδυτικού κεφαλαίου. </a:t>
                </a:r>
                <a:endParaRPr lang="en-US" sz="2400" dirty="0"/>
              </a:p>
              <a:p>
                <a:pPr algn="just">
                  <a:buFont typeface="Wingdings" panose="05000000000000000000" pitchFamily="2" charset="2"/>
                  <a:buChar char="q"/>
                </a:pPr>
                <a:r>
                  <a:rPr lang="el-GR" sz="2400" dirty="0"/>
                  <a:t>Κατά συνθήκη, τα έσοδα των υποπροϊόντων λαμβάνονται συνήθως ως πίστωση και περιλαμβάνονται στο </a:t>
                </a:r>
                <a14:m>
                  <m:oMath xmlns:m="http://schemas.openxmlformats.org/officeDocument/2006/math">
                    <m:r>
                      <a:rPr lang="en-US" sz="2400" b="0" i="1" smtClean="0">
                        <a:latin typeface="Cambria Math" panose="02040503050406030204" pitchFamily="18" charset="0"/>
                      </a:rPr>
                      <m:t>𝑉𝐶𝑂𝑃</m:t>
                    </m:r>
                  </m:oMath>
                </a14:m>
                <a:r>
                  <a:rPr lang="el-GR" sz="2400" dirty="0"/>
                  <a:t>. Αυτό διευκολύνει τον προσδιορισμό €/</a:t>
                </a:r>
                <a:r>
                  <a:rPr lang="en-US" sz="2400" dirty="0"/>
                  <a:t>kg</a:t>
                </a:r>
                <a:r>
                  <a:rPr lang="el-GR" sz="2400" dirty="0"/>
                  <a:t> του κόστους παραγωγής</a:t>
                </a:r>
                <a:r>
                  <a:rPr lang="en-US" sz="2400" dirty="0"/>
                  <a:t> </a:t>
                </a:r>
                <a:r>
                  <a:rPr lang="el-GR" sz="2400" dirty="0"/>
                  <a:t>του κύριου προϊόντος.</a:t>
                </a:r>
                <a:r>
                  <a:rPr lang="en-US" sz="2400" dirty="0"/>
                  <a:t> </a:t>
                </a:r>
                <a:r>
                  <a:rPr lang="el-GR" sz="2400" dirty="0"/>
                  <a:t>Το μικτό κέρδος είναι</a:t>
                </a:r>
                <a:endParaRPr lang="en-US" sz="2400" dirty="0"/>
              </a:p>
              <a:p>
                <a:pPr marL="0" indent="0" algn="jus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𝐺𝑟𝑜𝑠𝑠</m:t>
                      </m:r>
                      <m:r>
                        <a:rPr lang="en-US" sz="2400" b="0" i="1" smtClean="0">
                          <a:latin typeface="Cambria Math" panose="02040503050406030204" pitchFamily="18" charset="0"/>
                        </a:rPr>
                        <m:t> </m:t>
                      </m:r>
                      <m:r>
                        <a:rPr lang="en-US" sz="2400" b="0" i="1" smtClean="0">
                          <a:latin typeface="Cambria Math" panose="02040503050406030204" pitchFamily="18" charset="0"/>
                        </a:rPr>
                        <m:t>𝑝𝑟𝑜𝑓𝑖𝑡</m:t>
                      </m:r>
                      <m:r>
                        <a:rPr lang="en-US" sz="2400" b="0" i="1" smtClean="0">
                          <a:latin typeface="Cambria Math" panose="02040503050406030204" pitchFamily="18" charset="0"/>
                        </a:rPr>
                        <m:t>=</m:t>
                      </m:r>
                      <m:r>
                        <a:rPr lang="en-US" sz="2400" b="0" i="1" smtClean="0">
                          <a:latin typeface="Cambria Math" panose="02040503050406030204" pitchFamily="18" charset="0"/>
                        </a:rPr>
                        <m:t>𝑀𝑎𝑖𝑛</m:t>
                      </m:r>
                      <m:r>
                        <a:rPr lang="en-US" sz="2400" b="0" i="1" smtClean="0">
                          <a:latin typeface="Cambria Math" panose="02040503050406030204" pitchFamily="18" charset="0"/>
                        </a:rPr>
                        <m:t> </m:t>
                      </m:r>
                      <m:r>
                        <a:rPr lang="en-US" sz="2400" b="0" i="1" smtClean="0">
                          <a:latin typeface="Cambria Math" panose="02040503050406030204" pitchFamily="18" charset="0"/>
                        </a:rPr>
                        <m:t>𝑝𝑟𝑜𝑑𝑢𝑐𝑡</m:t>
                      </m:r>
                      <m:r>
                        <a:rPr lang="en-US" sz="2400" b="0" i="1" smtClean="0">
                          <a:latin typeface="Cambria Math" panose="02040503050406030204" pitchFamily="18" charset="0"/>
                        </a:rPr>
                        <m:t> </m:t>
                      </m:r>
                      <m:r>
                        <a:rPr lang="en-US" sz="2400" b="0" i="1" smtClean="0">
                          <a:latin typeface="Cambria Math" panose="02040503050406030204" pitchFamily="18" charset="0"/>
                        </a:rPr>
                        <m:t>𝑟𝑒𝑣𝑒𝑛𝑢𝑒𝑠</m:t>
                      </m:r>
                      <m:r>
                        <a:rPr lang="en-US" sz="2400" b="0" i="1" smtClean="0">
                          <a:latin typeface="Cambria Math" panose="02040503050406030204" pitchFamily="18" charset="0"/>
                        </a:rPr>
                        <m:t>−</m:t>
                      </m:r>
                      <m:r>
                        <a:rPr lang="en-US" sz="2400" b="0" i="1" smtClean="0">
                          <a:latin typeface="Cambria Math" panose="02040503050406030204" pitchFamily="18" charset="0"/>
                        </a:rPr>
                        <m:t>𝐶𝐶𝑂𝑃</m:t>
                      </m:r>
                    </m:oMath>
                  </m:oMathPara>
                </a14:m>
                <a:endParaRPr lang="en-US" sz="2400" b="0" dirty="0"/>
              </a:p>
              <a:p>
                <a:pPr algn="just">
                  <a:buFont typeface="Wingdings" panose="05000000000000000000" pitchFamily="2" charset="2"/>
                  <a:buChar char="q"/>
                </a:pPr>
                <a:r>
                  <a:rPr lang="el-GR" sz="2400" dirty="0"/>
                  <a:t>Το μικτό κέρδος δεν πρέπει να συγχέεται με το μικτό περιθώριο, καθώς το μικτό κέρδος περιλαμβάνει όλα τα άλλα μεταβλητά κόστη εκτός από τις πρώτες ύλες, και περιλαμβάνει επίσης τα πάγια έξοδα και τα έσοδα των υποπροϊόντων. </a:t>
                </a:r>
                <a:endParaRPr lang="en-US" sz="2400" dirty="0"/>
              </a:p>
              <a:p>
                <a:pPr algn="just">
                  <a:buFont typeface="Wingdings" panose="05000000000000000000" pitchFamily="2" charset="2"/>
                  <a:buChar char="q"/>
                </a:pPr>
                <a:r>
                  <a:rPr lang="el-GR" sz="2400" dirty="0"/>
                  <a:t>Τα κέρδη που πραγματοποιούνται από το εργοστάσιο υπόκεινται συνήθως σε φορολογία. </a:t>
                </a:r>
              </a:p>
            </p:txBody>
          </p:sp>
        </mc:Choice>
        <mc:Fallback xmlns="">
          <p:sp>
            <p:nvSpPr>
              <p:cNvPr id="3" name="Content Placeholder 2">
                <a:extLst>
                  <a:ext uri="{FF2B5EF4-FFF2-40B4-BE49-F238E27FC236}">
                    <a16:creationId xmlns:a16="http://schemas.microsoft.com/office/drawing/2014/main" id="{3F2579ED-2A52-4100-9A44-D9EBF39EA838}"/>
                  </a:ext>
                </a:extLst>
              </p:cNvPr>
              <p:cNvSpPr>
                <a:spLocks noGrp="1" noRot="1" noChangeAspect="1" noMove="1" noResize="1" noEditPoints="1" noAdjustHandles="1" noChangeArrowheads="1" noChangeShapeType="1" noTextEdit="1"/>
              </p:cNvSpPr>
              <p:nvPr>
                <p:ph idx="1"/>
              </p:nvPr>
            </p:nvSpPr>
            <p:spPr>
              <a:xfrm>
                <a:off x="-1" y="606490"/>
                <a:ext cx="12191999" cy="6251509"/>
              </a:xfrm>
              <a:blipFill>
                <a:blip r:embed="rId2"/>
                <a:stretch>
                  <a:fillRect l="-750" t="-1365" r="-750"/>
                </a:stretch>
              </a:blipFill>
            </p:spPr>
            <p:txBody>
              <a:bodyPr/>
              <a:lstStyle/>
              <a:p>
                <a:r>
                  <a:rPr lang="en-US">
                    <a:noFill/>
                  </a:rPr>
                  <a:t> </a:t>
                </a:r>
              </a:p>
            </p:txBody>
          </p:sp>
        </mc:Fallback>
      </mc:AlternateContent>
    </p:spTree>
    <p:extLst>
      <p:ext uri="{BB962C8B-B14F-4D97-AF65-F5344CB8AC3E}">
        <p14:creationId xmlns:p14="http://schemas.microsoft.com/office/powerpoint/2010/main" val="3178925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Calibri" panose="020F0502020204030204" pitchFamily="34" charset="0"/>
                <a:cs typeface="Calibri" panose="020F0502020204030204" pitchFamily="34" charset="0"/>
              </a:rPr>
              <a:t>ΚΕΡΔΗ</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Το καθαρό κέρδος είναι το ποσό που απομένει μετά την πληρωμή των φόρων:</a:t>
                </a:r>
                <a:endParaRPr lang="en-US" sz="2400" dirty="0"/>
              </a:p>
              <a:p>
                <a:pPr algn="just">
                  <a:buFont typeface="Wingdings" panose="05000000000000000000" pitchFamily="2" charset="2"/>
                  <a:buChar char="q"/>
                </a:pPr>
                <a:endParaRPr lang="en-US" sz="2400" dirty="0"/>
              </a:p>
              <a:p>
                <a:pPr marL="0" indent="0" algn="jus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𝑁𝑒𝑡</m:t>
                      </m:r>
                      <m:r>
                        <a:rPr lang="en-US" sz="2400" b="0" i="1" smtClean="0">
                          <a:latin typeface="Cambria Math" panose="02040503050406030204" pitchFamily="18" charset="0"/>
                        </a:rPr>
                        <m:t> </m:t>
                      </m:r>
                      <m:r>
                        <a:rPr lang="en-US" sz="2400" b="0" i="1" smtClean="0">
                          <a:latin typeface="Cambria Math" panose="02040503050406030204" pitchFamily="18" charset="0"/>
                        </a:rPr>
                        <m:t>𝑝𝑟𝑜𝑓𝑖𝑡</m:t>
                      </m:r>
                      <m:r>
                        <a:rPr lang="en-US" sz="2400" b="0" i="1" smtClean="0">
                          <a:latin typeface="Cambria Math" panose="02040503050406030204" pitchFamily="18" charset="0"/>
                        </a:rPr>
                        <m:t>=</m:t>
                      </m:r>
                      <m:r>
                        <a:rPr lang="en-US" sz="2400" b="0" i="1" smtClean="0">
                          <a:latin typeface="Cambria Math" panose="02040503050406030204" pitchFamily="18" charset="0"/>
                        </a:rPr>
                        <m:t>𝑔𝑟𝑜𝑠𝑠</m:t>
                      </m:r>
                      <m:r>
                        <a:rPr lang="en-US" sz="2400" b="0" i="1" smtClean="0">
                          <a:latin typeface="Cambria Math" panose="02040503050406030204" pitchFamily="18" charset="0"/>
                        </a:rPr>
                        <m:t> </m:t>
                      </m:r>
                      <m:r>
                        <a:rPr lang="en-US" sz="2400" b="0" i="1" smtClean="0">
                          <a:latin typeface="Cambria Math" panose="02040503050406030204" pitchFamily="18" charset="0"/>
                        </a:rPr>
                        <m:t>𝑝𝑟𝑜𝑓𝑖𝑡</m:t>
                      </m:r>
                      <m:r>
                        <a:rPr lang="en-US" sz="2400" b="0" i="1" smtClean="0">
                          <a:latin typeface="Cambria Math" panose="02040503050406030204" pitchFamily="18" charset="0"/>
                        </a:rPr>
                        <m:t>−</m:t>
                      </m:r>
                      <m:r>
                        <a:rPr lang="en-US" sz="2400" b="0" i="1" smtClean="0">
                          <a:latin typeface="Cambria Math" panose="02040503050406030204" pitchFamily="18" charset="0"/>
                        </a:rPr>
                        <m:t>𝑡𝑎𝑥𝑒𝑠</m:t>
                      </m:r>
                    </m:oMath>
                  </m:oMathPara>
                </a14:m>
                <a:endParaRPr lang="en-US" sz="2400" b="0" dirty="0"/>
              </a:p>
              <a:p>
                <a:pPr marL="0" indent="0" algn="just">
                  <a:buNone/>
                </a:pPr>
                <a:endParaRPr lang="en-US" sz="2400" b="0" dirty="0"/>
              </a:p>
              <a:p>
                <a:pPr algn="just">
                  <a:buFont typeface="Wingdings" panose="05000000000000000000" pitchFamily="2" charset="2"/>
                  <a:buChar char="q"/>
                </a:pPr>
                <a:r>
                  <a:rPr lang="el-GR" sz="2400" dirty="0"/>
                  <a:t>Το καθαρό κέρδος από το έργο είναι τα χρήματα που διατίθενται ως απόδοση των αρχικών επενδύσεων.</a:t>
                </a:r>
                <a:endParaRPr lang="en-US" sz="2400" dirty="0"/>
              </a:p>
              <a:p>
                <a:pPr algn="just">
                  <a:buFont typeface="Wingdings" panose="05000000000000000000" pitchFamily="2" charset="2"/>
                  <a:buChar char="q"/>
                </a:pPr>
                <a:r>
                  <a:rPr lang="el-GR" sz="2400" dirty="0"/>
                  <a:t>Μερικές φορές είναι χρήσιμο να υπολογιστεί το συνολικό κόστος παραγωγής (</a:t>
                </a:r>
                <a:r>
                  <a:rPr lang="en-US" sz="2400" dirty="0"/>
                  <a:t>total cost of production=</a:t>
                </a:r>
                <a:r>
                  <a:rPr lang="en-US" sz="2400" b="0" dirty="0"/>
                  <a:t> </a:t>
                </a:r>
                <a14:m>
                  <m:oMath xmlns:m="http://schemas.openxmlformats.org/officeDocument/2006/math">
                    <m:r>
                      <a:rPr lang="en-US" sz="2400" b="0" i="1" smtClean="0">
                        <a:latin typeface="Cambria Math" panose="02040503050406030204" pitchFamily="18" charset="0"/>
                      </a:rPr>
                      <m:t>𝑇𝐶𝑂𝑃</m:t>
                    </m:r>
                  </m:oMath>
                </a14:m>
                <a:r>
                  <a:rPr lang="el-GR" sz="2400" dirty="0"/>
                  <a:t>), υποθέτοντας ότι μια μονάδα δημιουργεί μια καθορισμένη απόδοση της επένδυσης. </a:t>
                </a:r>
              </a:p>
              <a:p>
                <a:pPr algn="just">
                  <a:buFont typeface="Wingdings" panose="05000000000000000000" pitchFamily="2" charset="2"/>
                  <a:buChar char="q"/>
                </a:pPr>
                <a:r>
                  <a:rPr lang="el-GR" sz="2400" dirty="0"/>
                  <a:t>Σε αυτήν την περίπτωση, μια ετήσια επιβάρυνση κεφαλαίου (</a:t>
                </a:r>
                <a:r>
                  <a:rPr lang="en-US" sz="2400" dirty="0"/>
                  <a:t>annual capital charge=</a:t>
                </a:r>
                <a:r>
                  <a:rPr lang="en-US" sz="2400" b="0" dirty="0"/>
                  <a:t> </a:t>
                </a:r>
                <a14:m>
                  <m:oMath xmlns:m="http://schemas.openxmlformats.org/officeDocument/2006/math">
                    <m:r>
                      <a:rPr lang="en-US" sz="2400" b="0" i="1" smtClean="0">
                        <a:latin typeface="Cambria Math" panose="02040503050406030204" pitchFamily="18" charset="0"/>
                      </a:rPr>
                      <m:t>𝐴𝐶𝐶</m:t>
                    </m:r>
                  </m:oMath>
                </a14:m>
                <a:r>
                  <a:rPr lang="el-GR" sz="2400" dirty="0"/>
                  <a:t>) προστίθεται στο ταμειακό κόστος παραγωγής:</a:t>
                </a:r>
                <a:endParaRPr lang="en-US" sz="2400" dirty="0"/>
              </a:p>
              <a:p>
                <a:pPr algn="just">
                  <a:buFont typeface="Wingdings" panose="05000000000000000000" pitchFamily="2" charset="2"/>
                  <a:buChar char="q"/>
                </a:pPr>
                <a:endParaRPr lang="en-US" sz="2400" dirty="0"/>
              </a:p>
              <a:p>
                <a:pPr marL="0" indent="0" algn="jus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𝑇𝐶𝑂𝑃</m:t>
                      </m:r>
                      <m:r>
                        <a:rPr lang="en-US" sz="2400" b="0" i="1" smtClean="0">
                          <a:latin typeface="Cambria Math" panose="02040503050406030204" pitchFamily="18" charset="0"/>
                        </a:rPr>
                        <m:t>=</m:t>
                      </m:r>
                      <m:r>
                        <a:rPr lang="en-US" sz="2400" b="0" i="1" smtClean="0">
                          <a:latin typeface="Cambria Math" panose="02040503050406030204" pitchFamily="18" charset="0"/>
                        </a:rPr>
                        <m:t>𝐶𝐶𝑂𝑃</m:t>
                      </m:r>
                      <m:r>
                        <a:rPr lang="en-US" sz="2400" b="0" i="1" smtClean="0">
                          <a:latin typeface="Cambria Math" panose="02040503050406030204" pitchFamily="18" charset="0"/>
                        </a:rPr>
                        <m:t>+</m:t>
                      </m:r>
                      <m:r>
                        <a:rPr lang="en-US" sz="2400" b="0" i="1" smtClean="0">
                          <a:latin typeface="Cambria Math" panose="02040503050406030204" pitchFamily="18" charset="0"/>
                        </a:rPr>
                        <m:t>𝐴𝐶𝐶</m:t>
                      </m:r>
                    </m:oMath>
                  </m:oMathPara>
                </a14:m>
                <a:endParaRPr lang="en-US" sz="2400" b="0" dirty="0"/>
              </a:p>
              <a:p>
                <a:pPr marL="0" indent="0" algn="just">
                  <a:buNone/>
                </a:pPr>
                <a:endParaRPr lang="el-GR" sz="2400" dirty="0"/>
              </a:p>
            </p:txBody>
          </p:sp>
        </mc:Choice>
        <mc:Fallback xmlns="">
          <p:sp>
            <p:nvSpPr>
              <p:cNvPr id="3" name="Content Placeholder 2">
                <a:extLst>
                  <a:ext uri="{FF2B5EF4-FFF2-40B4-BE49-F238E27FC236}">
                    <a16:creationId xmlns:a16="http://schemas.microsoft.com/office/drawing/2014/main" id="{3F2579ED-2A52-4100-9A44-D9EBF39EA838}"/>
                  </a:ext>
                </a:extLst>
              </p:cNvPr>
              <p:cNvSpPr>
                <a:spLocks noGrp="1" noRot="1" noChangeAspect="1" noMove="1" noResize="1" noEditPoints="1" noAdjustHandles="1" noChangeArrowheads="1" noChangeShapeType="1" noTextEdit="1"/>
              </p:cNvSpPr>
              <p:nvPr>
                <p:ph idx="1"/>
              </p:nvPr>
            </p:nvSpPr>
            <p:spPr>
              <a:xfrm>
                <a:off x="-1" y="606490"/>
                <a:ext cx="12191999" cy="6251509"/>
              </a:xfrm>
              <a:blipFill>
                <a:blip r:embed="rId2"/>
                <a:stretch>
                  <a:fillRect l="-650" t="-1365" r="-750"/>
                </a:stretch>
              </a:blipFill>
            </p:spPr>
            <p:txBody>
              <a:bodyPr/>
              <a:lstStyle/>
              <a:p>
                <a:r>
                  <a:rPr lang="en-US">
                    <a:noFill/>
                  </a:rPr>
                  <a:t> </a:t>
                </a:r>
              </a:p>
            </p:txBody>
          </p:sp>
        </mc:Fallback>
      </mc:AlternateContent>
    </p:spTree>
    <p:extLst>
      <p:ext uri="{BB962C8B-B14F-4D97-AF65-F5344CB8AC3E}">
        <p14:creationId xmlns:p14="http://schemas.microsoft.com/office/powerpoint/2010/main" val="641708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Autofit/>
          </a:bodyPr>
          <a:lstStyle/>
          <a:p>
            <a:pPr algn="ctr"/>
            <a:r>
              <a:rPr lang="el-GR" sz="3600" dirty="0">
                <a:latin typeface="Calibri" panose="020F0502020204030204" pitchFamily="34" charset="0"/>
                <a:cs typeface="Calibri" panose="020F0502020204030204" pitchFamily="34" charset="0"/>
              </a:rPr>
              <a:t>ΑΚΡΙΒΕΙΑ ΚΑΙ ΣΚΟΠΟΣ ΤΩΝ ΕΚΤΙΜΗΣΕΩΝ ΚΟΣΤΟΥΣ ΚΕΦΑΛΑΙΟΥ</a:t>
            </a:r>
            <a:endParaRPr lang="en-US" sz="3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Η ακρίβεια μιας εκτίμησης εξαρτάται από:</a:t>
            </a:r>
          </a:p>
          <a:p>
            <a:pPr algn="just">
              <a:buFont typeface="Wingdings" panose="05000000000000000000" pitchFamily="2" charset="2"/>
              <a:buChar char="q"/>
            </a:pPr>
            <a:r>
              <a:rPr lang="el-GR" sz="2400" dirty="0"/>
              <a:t>Το μέγεθος της διαθέσιμης λεπτομέρειας σχεδιασμού</a:t>
            </a:r>
            <a:r>
              <a:rPr lang="en-US" sz="2400" dirty="0"/>
              <a:t>.</a:t>
            </a:r>
            <a:endParaRPr lang="el-GR" sz="2400" dirty="0"/>
          </a:p>
          <a:p>
            <a:pPr algn="just">
              <a:buFont typeface="Wingdings" panose="05000000000000000000" pitchFamily="2" charset="2"/>
              <a:buChar char="q"/>
            </a:pPr>
            <a:r>
              <a:rPr lang="el-GR" sz="2400" dirty="0"/>
              <a:t>Την ακρίβεια των διαθέσιμων δεδομένων κόστους και τον χρόνο που αφιερώνεται στην προετοιμασία της εκτίμησης.</a:t>
            </a:r>
          </a:p>
          <a:p>
            <a:pPr algn="just">
              <a:buFont typeface="Wingdings" panose="05000000000000000000" pitchFamily="2" charset="2"/>
              <a:buChar char="q"/>
            </a:pPr>
            <a:r>
              <a:rPr lang="el-GR" sz="2400" dirty="0"/>
              <a:t>Στα αρχικά στάδια ενός έργου, απαιτείται μόνο μια κατά προσέγγιση εκτίμηση και δικαιολογείται από τον διαθέσιμο αριθμό πληροφοριών. </a:t>
            </a:r>
            <a:endParaRPr lang="en-US" sz="2400" dirty="0"/>
          </a:p>
          <a:p>
            <a:pPr algn="just">
              <a:buFont typeface="Wingdings" panose="05000000000000000000" pitchFamily="2" charset="2"/>
              <a:buChar char="q"/>
            </a:pPr>
            <a:r>
              <a:rPr lang="el-GR" sz="2400" dirty="0"/>
              <a:t>Η ένωση για την προώθηση της διεθνούς εκτίμησης κόστους (</a:t>
            </a:r>
            <a:r>
              <a:rPr lang="en-US" sz="2400" dirty="0"/>
              <a:t>advancement of cost estimating=</a:t>
            </a:r>
            <a:r>
              <a:rPr lang="el-GR" sz="2400" dirty="0"/>
              <a:t>AACE International) είναι η επαγγελματική ένωση που εκπροσωπεί το επάγγελμα του μηχανικού κόστους στις Ηνωμένες Πολιτείες. </a:t>
            </a:r>
          </a:p>
          <a:p>
            <a:pPr algn="just">
              <a:buFont typeface="Wingdings" panose="05000000000000000000" pitchFamily="2" charset="2"/>
              <a:buChar char="q"/>
            </a:pPr>
            <a:r>
              <a:rPr lang="el-GR" sz="2400" dirty="0"/>
              <a:t>Η AACE International ταξινομεί τις εκτιμήσεις κόστους κεφαλαίου σε πέντε τύπους ανάλογα με την ακρίβεια και το σκοπό τους.</a:t>
            </a:r>
          </a:p>
        </p:txBody>
      </p:sp>
      <p:pic>
        <p:nvPicPr>
          <p:cNvPr id="5" name="Picture 4" descr="A picture containing text, clipart&#10;&#10;Description automatically generated">
            <a:extLst>
              <a:ext uri="{FF2B5EF4-FFF2-40B4-BE49-F238E27FC236}">
                <a16:creationId xmlns:a16="http://schemas.microsoft.com/office/drawing/2014/main" id="{4DB47390-D8ED-4A30-878F-05E7FC302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5049" y="4776521"/>
            <a:ext cx="5831453" cy="1981783"/>
          </a:xfrm>
          <a:prstGeom prst="rect">
            <a:avLst/>
          </a:prstGeom>
        </p:spPr>
      </p:pic>
    </p:spTree>
    <p:extLst>
      <p:ext uri="{BB962C8B-B14F-4D97-AF65-F5344CB8AC3E}">
        <p14:creationId xmlns:p14="http://schemas.microsoft.com/office/powerpoint/2010/main" val="3372282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Autofit/>
          </a:bodyPr>
          <a:lstStyle/>
          <a:p>
            <a:pPr algn="ctr"/>
            <a:r>
              <a:rPr lang="el-GR" sz="3600" dirty="0">
                <a:latin typeface="Calibri" panose="020F0502020204030204" pitchFamily="34" charset="0"/>
                <a:cs typeface="Calibri" panose="020F0502020204030204" pitchFamily="34" charset="0"/>
              </a:rPr>
              <a:t>ΑΚΡΙΒΕΙΑ ΚΑΙ ΣΚΟΠΟΣ ΤΩΝ ΕΚΤΙΜΗΣΕΩΝ ΚΟΣΤΟΥΣ ΚΕΦΑΛΑΙΟΥ</a:t>
            </a:r>
            <a:endParaRPr lang="en-US" sz="3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marL="457200" indent="-457200" algn="just">
              <a:buFont typeface="+mj-lt"/>
              <a:buAutoNum type="arabicPeriod"/>
            </a:pPr>
            <a:r>
              <a:rPr lang="el-GR" sz="2400" dirty="0"/>
              <a:t>Εκτιμήσεις σειράς μεγέθους (</a:t>
            </a:r>
            <a:r>
              <a:rPr lang="en-US" sz="2400" dirty="0"/>
              <a:t>“</a:t>
            </a:r>
            <a:r>
              <a:rPr lang="el-GR" sz="2400" dirty="0"/>
              <a:t>εκτίμηση πάρκου</a:t>
            </a:r>
            <a:r>
              <a:rPr lang="en-US" sz="2400" dirty="0"/>
              <a:t>”</a:t>
            </a:r>
            <a:r>
              <a:rPr lang="el-GR" sz="2400" dirty="0"/>
              <a:t>,</a:t>
            </a:r>
            <a:r>
              <a:rPr lang="en-US" sz="2400" dirty="0"/>
              <a:t> “</a:t>
            </a:r>
            <a:r>
              <a:rPr lang="el-GR" sz="2400" dirty="0"/>
              <a:t>εικασία</a:t>
            </a:r>
            <a:r>
              <a:rPr lang="en-US" sz="2400" dirty="0"/>
              <a:t>”</a:t>
            </a:r>
            <a:r>
              <a:rPr lang="el-GR" sz="2400" dirty="0"/>
              <a:t>, </a:t>
            </a:r>
            <a:r>
              <a:rPr lang="en-US" sz="2400" dirty="0"/>
              <a:t>“</a:t>
            </a:r>
            <a:r>
              <a:rPr lang="el-GR" sz="2400" dirty="0"/>
              <a:t>Εκτίμηση Κλάσης 5</a:t>
            </a:r>
            <a:r>
              <a:rPr lang="en-US" sz="2400" dirty="0"/>
              <a:t>”</a:t>
            </a:r>
            <a:r>
              <a:rPr lang="el-GR" sz="2400" dirty="0"/>
              <a:t>), η ακρίβεια συνήθως ± 30–50%, συνήθως βασίζεται στο κόστος παρόμοιων διαδικασιών και δεν απαιτεί ουσιαστικά καμία πληροφορία σχεδιασμού. Αυτά χρησιμοποιούνται σε αρχικές μελέτες σκοπιμότητας και για σκοπούς ελέγχου.</a:t>
            </a:r>
            <a:endParaRPr lang="en-US" sz="2400" dirty="0"/>
          </a:p>
          <a:p>
            <a:pPr marL="457200" indent="-457200" algn="just">
              <a:buFont typeface="+mj-lt"/>
              <a:buAutoNum type="arabicPeriod"/>
            </a:pPr>
            <a:r>
              <a:rPr lang="el-GR" sz="2400" dirty="0"/>
              <a:t>Προκαταρκτικές εκτιμήσεις (</a:t>
            </a:r>
            <a:r>
              <a:rPr lang="en-US" sz="2400" dirty="0"/>
              <a:t>“</a:t>
            </a:r>
            <a:r>
              <a:rPr lang="el-GR" sz="2400" dirty="0"/>
              <a:t>κατά προσέγγιση</a:t>
            </a:r>
            <a:r>
              <a:rPr lang="en-US" sz="2400" dirty="0"/>
              <a:t>”</a:t>
            </a:r>
            <a:r>
              <a:rPr lang="el-GR" sz="2400" dirty="0"/>
              <a:t>, </a:t>
            </a:r>
            <a:r>
              <a:rPr lang="en-US" sz="2400" dirty="0"/>
              <a:t>“</a:t>
            </a:r>
            <a:r>
              <a:rPr lang="el-GR" sz="2400" dirty="0"/>
              <a:t>μελέτη</a:t>
            </a:r>
            <a:r>
              <a:rPr lang="en-US" sz="2400" dirty="0"/>
              <a:t>”</a:t>
            </a:r>
            <a:r>
              <a:rPr lang="el-GR" sz="2400" dirty="0"/>
              <a:t>, </a:t>
            </a:r>
            <a:r>
              <a:rPr lang="en-US" sz="2400" dirty="0"/>
              <a:t>“</a:t>
            </a:r>
            <a:r>
              <a:rPr lang="el-GR" sz="2400" dirty="0"/>
              <a:t>σκοπιμότητα</a:t>
            </a:r>
            <a:r>
              <a:rPr lang="en-US" sz="2400" dirty="0"/>
              <a:t>”</a:t>
            </a:r>
            <a:r>
              <a:rPr lang="el-GR" sz="2400" dirty="0"/>
              <a:t>,</a:t>
            </a:r>
            <a:r>
              <a:rPr lang="en-US" sz="2400" dirty="0"/>
              <a:t> “</a:t>
            </a:r>
            <a:r>
              <a:rPr lang="el-GR" sz="2400" dirty="0"/>
              <a:t>Κλάση 4</a:t>
            </a:r>
            <a:r>
              <a:rPr lang="en-US" sz="2400" dirty="0"/>
              <a:t>”</a:t>
            </a:r>
            <a:r>
              <a:rPr lang="el-GR" sz="2400" dirty="0"/>
              <a:t>) εκτιμήσεις, ακρίβεια τυπικά ± 30%, που χρησιμοποιούνται για να κάνουν χονδροειδείς επιλογές μεταξύ εναλλακτικών σχεδιασμών.</a:t>
            </a:r>
            <a:endParaRPr lang="en-US" sz="2400" dirty="0"/>
          </a:p>
          <a:p>
            <a:pPr marL="457200" indent="-457200" algn="just">
              <a:buFont typeface="+mj-lt"/>
              <a:buAutoNum type="arabicPeriod"/>
            </a:pPr>
            <a:r>
              <a:rPr lang="el-GR" sz="2400" dirty="0"/>
              <a:t>Οριστικές εκτιμήσεις (</a:t>
            </a:r>
            <a:r>
              <a:rPr lang="en-US" sz="2400" dirty="0"/>
              <a:t>“</a:t>
            </a:r>
            <a:r>
              <a:rPr lang="el-GR" sz="2400" dirty="0"/>
              <a:t>εξουσιοδότηση</a:t>
            </a:r>
            <a:r>
              <a:rPr lang="en-US" sz="2400" dirty="0"/>
              <a:t>”,</a:t>
            </a:r>
            <a:r>
              <a:rPr lang="el-GR" sz="2400" dirty="0"/>
              <a:t> </a:t>
            </a:r>
            <a:r>
              <a:rPr lang="en-US" sz="2400" dirty="0"/>
              <a:t>“</a:t>
            </a:r>
            <a:r>
              <a:rPr lang="el-GR" sz="2400" dirty="0"/>
              <a:t>προϋπολογισμός</a:t>
            </a:r>
            <a:r>
              <a:rPr lang="en-US" sz="2400" dirty="0"/>
              <a:t>”,</a:t>
            </a:r>
            <a:r>
              <a:rPr lang="el-GR" sz="2400" dirty="0"/>
              <a:t> </a:t>
            </a:r>
            <a:r>
              <a:rPr lang="en-US" sz="2400" dirty="0"/>
              <a:t>“</a:t>
            </a:r>
            <a:r>
              <a:rPr lang="el-GR" sz="2400" dirty="0"/>
              <a:t>έλεγχος</a:t>
            </a:r>
            <a:r>
              <a:rPr lang="en-US" sz="2400" dirty="0"/>
              <a:t>”,</a:t>
            </a:r>
            <a:r>
              <a:rPr lang="el-GR" sz="2400" dirty="0"/>
              <a:t> </a:t>
            </a:r>
            <a:r>
              <a:rPr lang="en-US" sz="2400" dirty="0"/>
              <a:t>“</a:t>
            </a:r>
            <a:r>
              <a:rPr lang="el-GR" sz="2400" dirty="0"/>
              <a:t>Κλάση 3</a:t>
            </a:r>
            <a:r>
              <a:rPr lang="en-US" sz="2400" dirty="0"/>
              <a:t>”</a:t>
            </a:r>
            <a:r>
              <a:rPr lang="el-GR" sz="2400" dirty="0"/>
              <a:t>), η ακρίβεια συνήθως ± 10–15%. Αυτά χρησιμοποιούνται για την έγκριση κεφαλαίων για να προχωρήσουν με το σχεδιασμό μέχρι το σημείο όπου μπορεί να γίνει ακριβής και πιο λεπτομερής εκτίμηση. Η εξουσιοδότηση μπορεί επίσης να περιλαμβάνει χρήματα για την κάλυψη χρεώσεων ακύρωσης για οποιονδήποτε εξοπλισμό παράδοσης παραγγέλνεται σε αυτό το στάδιο του σχεδιασμού για να αποφευχθεί καθυστέρηση στο έργο. Σε έναν συμβαλλόμενο οργανισμό αυτού του τύπου εκτίμησης θα μπορούσε να χρησιμοποιηθεί με μεγάλο συντελεστή έκτακτης ανάγκης για την απόκτηση τιμής για την υποβολή προσφορών.</a:t>
            </a:r>
          </a:p>
        </p:txBody>
      </p:sp>
    </p:spTree>
    <p:extLst>
      <p:ext uri="{BB962C8B-B14F-4D97-AF65-F5344CB8AC3E}">
        <p14:creationId xmlns:p14="http://schemas.microsoft.com/office/powerpoint/2010/main" val="283712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Autofit/>
          </a:bodyPr>
          <a:lstStyle/>
          <a:p>
            <a:pPr algn="ctr"/>
            <a:r>
              <a:rPr lang="el-GR" sz="3600" dirty="0">
                <a:latin typeface="Calibri" panose="020F0502020204030204" pitchFamily="34" charset="0"/>
                <a:cs typeface="Calibri" panose="020F0502020204030204" pitchFamily="34" charset="0"/>
              </a:rPr>
              <a:t>ΑΚΡΙΒΕΙΑ ΚΑΙ ΣΚΟΠΟΣ ΤΩΝ ΕΚΤΙΜΗΣΕΩΝ ΚΟΣΤΟΥΣ ΚΕΦΑΛΑΙΟΥ</a:t>
            </a:r>
            <a:endParaRPr lang="en-US" sz="3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marL="457200" indent="-457200" algn="just">
              <a:buFont typeface="+mj-lt"/>
              <a:buAutoNum type="arabicPeriod" startAt="4"/>
            </a:pPr>
            <a:r>
              <a:rPr lang="el-GR" sz="2400" dirty="0"/>
              <a:t>Λεπτομερείς εκτιμήσεις (</a:t>
            </a:r>
            <a:r>
              <a:rPr lang="en-US" sz="2400" dirty="0"/>
              <a:t>“</a:t>
            </a:r>
            <a:r>
              <a:rPr lang="el-GR" sz="2400" dirty="0"/>
              <a:t>προσφορά</a:t>
            </a:r>
            <a:r>
              <a:rPr lang="en-US" sz="2400" dirty="0"/>
              <a:t>”, “</a:t>
            </a:r>
            <a:r>
              <a:rPr lang="el-GR" sz="2400" dirty="0"/>
              <a:t>προσφορά</a:t>
            </a:r>
            <a:r>
              <a:rPr lang="en-US" sz="2400" dirty="0"/>
              <a:t>”, “</a:t>
            </a:r>
            <a:r>
              <a:rPr lang="el-GR" sz="2400" dirty="0"/>
              <a:t>σταθερή εκτίμηση</a:t>
            </a:r>
            <a:r>
              <a:rPr lang="en-US" sz="2400" dirty="0"/>
              <a:t>”, “</a:t>
            </a:r>
            <a:r>
              <a:rPr lang="el-GR" sz="2400" dirty="0"/>
              <a:t>εκτίμηση εργολάβου</a:t>
            </a:r>
            <a:r>
              <a:rPr lang="en-US" sz="2400" dirty="0"/>
              <a:t>”, “</a:t>
            </a:r>
            <a:r>
              <a:rPr lang="el-GR" sz="2400" dirty="0"/>
              <a:t>Εκτίμηση κλάσης 2</a:t>
            </a:r>
            <a:r>
              <a:rPr lang="en-US" sz="2400" dirty="0"/>
              <a:t>”</a:t>
            </a:r>
            <a:r>
              <a:rPr lang="el-GR" sz="2400" dirty="0"/>
              <a:t>), ακρίβεια ± 5-10%, που χρησιμοποιούνται για το έργο έλεγχος κόστους και εκτιμήσεις για συμβάσεις σταθερής τιμής. Αυτά βασίζονται στον</a:t>
            </a:r>
            <a:r>
              <a:rPr lang="en-US" sz="2400" dirty="0"/>
              <a:t> </a:t>
            </a:r>
            <a:r>
              <a:rPr lang="el-GR" sz="2400" dirty="0"/>
              <a:t>ολοκληρωμένο (ή σχεδόν πλήρης) σχεδιασμό, σε σταθερές προσφορές για εξοπλισμό και σε λεπτομερή ανάλυση και εκτίμηση του κόστους κατασκευής. </a:t>
            </a:r>
          </a:p>
          <a:p>
            <a:pPr marL="457200" indent="-457200" algn="just">
              <a:buFont typeface="+mj-lt"/>
              <a:buAutoNum type="arabicPeriod" startAt="4"/>
            </a:pPr>
            <a:r>
              <a:rPr lang="el-GR" sz="2400" dirty="0"/>
              <a:t>Ελέγξτε τις εκτιμήσεις (</a:t>
            </a:r>
            <a:r>
              <a:rPr lang="en-US" sz="2400" dirty="0"/>
              <a:t>“</a:t>
            </a:r>
            <a:r>
              <a:rPr lang="el-GR" sz="2400" dirty="0"/>
              <a:t>προσφορά</a:t>
            </a:r>
            <a:r>
              <a:rPr lang="en-US" sz="2400" dirty="0"/>
              <a:t>”</a:t>
            </a:r>
            <a:r>
              <a:rPr lang="el-GR" sz="2400" dirty="0"/>
              <a:t>, </a:t>
            </a:r>
            <a:r>
              <a:rPr lang="en-US" sz="2400" dirty="0"/>
              <a:t>“</a:t>
            </a:r>
            <a:r>
              <a:rPr lang="el-GR" sz="2400" dirty="0"/>
              <a:t>ως προσφορά</a:t>
            </a:r>
            <a:r>
              <a:rPr lang="en-US" sz="2400" dirty="0"/>
              <a:t>”</a:t>
            </a:r>
            <a:r>
              <a:rPr lang="el-GR" sz="2400" dirty="0"/>
              <a:t>, </a:t>
            </a:r>
            <a:r>
              <a:rPr lang="en-US" sz="2400" dirty="0"/>
              <a:t>“</a:t>
            </a:r>
            <a:r>
              <a:rPr lang="el-GR" sz="2400" dirty="0"/>
              <a:t>Εκτίμηση κλάσης 1</a:t>
            </a:r>
            <a:r>
              <a:rPr lang="en-US" sz="2400" dirty="0"/>
              <a:t>”</a:t>
            </a:r>
            <a:r>
              <a:rPr lang="el-GR" sz="2400" dirty="0"/>
              <a:t>), ακρίβεια ± 5–10%. Αυτό βασίζεται σε ολοκληρωμένο σχεδιασμό και ολοκληρώθηκαν διαπραγματεύσεις για την προμήθεια εξειδικευμένων αντικειμένων και αντικειμένων μεγάλης διάρκειας.</a:t>
            </a:r>
          </a:p>
        </p:txBody>
      </p:sp>
      <p:pic>
        <p:nvPicPr>
          <p:cNvPr id="5" name="Picture 4" descr="Diagram, line chart&#10;&#10;Description automatically generated">
            <a:extLst>
              <a:ext uri="{FF2B5EF4-FFF2-40B4-BE49-F238E27FC236}">
                <a16:creationId xmlns:a16="http://schemas.microsoft.com/office/drawing/2014/main" id="{3EA0D033-BA2A-4ADD-865E-09F42AB8F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9453" y="3429000"/>
            <a:ext cx="7155446" cy="3162300"/>
          </a:xfrm>
          <a:prstGeom prst="rect">
            <a:avLst/>
          </a:prstGeom>
        </p:spPr>
      </p:pic>
      <p:sp>
        <p:nvSpPr>
          <p:cNvPr id="6" name="TextBox 5">
            <a:extLst>
              <a:ext uri="{FF2B5EF4-FFF2-40B4-BE49-F238E27FC236}">
                <a16:creationId xmlns:a16="http://schemas.microsoft.com/office/drawing/2014/main" id="{BED9480D-6D05-45DC-857A-6AF3B807FA37}"/>
              </a:ext>
            </a:extLst>
          </p:cNvPr>
          <p:cNvSpPr txBox="1"/>
          <p:nvPr/>
        </p:nvSpPr>
        <p:spPr>
          <a:xfrm>
            <a:off x="3562351" y="6483518"/>
            <a:ext cx="2666999" cy="338554"/>
          </a:xfrm>
          <a:prstGeom prst="rect">
            <a:avLst/>
          </a:prstGeom>
          <a:noFill/>
        </p:spPr>
        <p:txBody>
          <a:bodyPr wrap="square" rtlCol="0">
            <a:spAutoFit/>
          </a:bodyPr>
          <a:lstStyle/>
          <a:p>
            <a:r>
              <a:rPr lang="el-GR" sz="1600" dirty="0"/>
              <a:t>Συσσώρευση του κόστους</a:t>
            </a:r>
            <a:endParaRPr lang="en-US" sz="1600" dirty="0"/>
          </a:p>
        </p:txBody>
      </p:sp>
      <p:sp>
        <p:nvSpPr>
          <p:cNvPr id="8" name="TextBox 7">
            <a:extLst>
              <a:ext uri="{FF2B5EF4-FFF2-40B4-BE49-F238E27FC236}">
                <a16:creationId xmlns:a16="http://schemas.microsoft.com/office/drawing/2014/main" id="{F86D0A63-2D43-41D3-ACA4-27DAA5D0B7C0}"/>
              </a:ext>
            </a:extLst>
          </p:cNvPr>
          <p:cNvSpPr txBox="1"/>
          <p:nvPr/>
        </p:nvSpPr>
        <p:spPr>
          <a:xfrm>
            <a:off x="6486526" y="6480511"/>
            <a:ext cx="3629024" cy="338554"/>
          </a:xfrm>
          <a:prstGeom prst="rect">
            <a:avLst/>
          </a:prstGeom>
          <a:noFill/>
        </p:spPr>
        <p:txBody>
          <a:bodyPr wrap="square" rtlCol="0">
            <a:spAutoFit/>
          </a:bodyPr>
          <a:lstStyle/>
          <a:p>
            <a:r>
              <a:rPr lang="el-GR" sz="1600" dirty="0"/>
              <a:t>Επίδραση των αποφάσεων σχεδιασμού</a:t>
            </a:r>
            <a:endParaRPr lang="en-US" sz="1600" dirty="0"/>
          </a:p>
        </p:txBody>
      </p:sp>
    </p:spTree>
    <p:extLst>
      <p:ext uri="{BB962C8B-B14F-4D97-AF65-F5344CB8AC3E}">
        <p14:creationId xmlns:p14="http://schemas.microsoft.com/office/powerpoint/2010/main" val="2134103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Calibri" panose="020F0502020204030204" pitchFamily="34" charset="0"/>
                <a:cs typeface="Calibri" panose="020F0502020204030204" pitchFamily="34" charset="0"/>
              </a:rPr>
              <a:t>ΕΞΟΔΑ - ΕΣΟΔΑ - ΚΕΡΔΟΣ</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Η επένδυση παγίου κεφαλαίου είναι το συνολικό κόστος του σχεδιασμού, της κατασκευής και της εγκατάστασης μιας μονάδας και των σχετικών τροποποιήσεων που απαιτούνται για την προετοιμασία του εργοστασίου. </a:t>
            </a:r>
          </a:p>
          <a:p>
            <a:pPr algn="just">
              <a:buFont typeface="Wingdings" panose="05000000000000000000" pitchFamily="2" charset="2"/>
              <a:buChar char="q"/>
            </a:pPr>
            <a:r>
              <a:rPr lang="el-GR" sz="2400" dirty="0"/>
              <a:t>Η επένδυση παγίου κεφαλαίου αποτελείται από:</a:t>
            </a:r>
          </a:p>
          <a:p>
            <a:pPr marL="457200" indent="-457200" algn="just">
              <a:buFont typeface="+mj-lt"/>
              <a:buAutoNum type="arabicPeriod"/>
            </a:pPr>
            <a:r>
              <a:rPr lang="el-GR" sz="2400" dirty="0"/>
              <a:t>Επένδυση </a:t>
            </a:r>
            <a:r>
              <a:rPr lang="en-US" sz="2400" dirty="0"/>
              <a:t>Inside Battery Limits </a:t>
            </a:r>
            <a:r>
              <a:rPr lang="el-GR" sz="2400" dirty="0"/>
              <a:t>(ISBL) - το κόστος της ίδιας της εγκατάστασης.</a:t>
            </a:r>
            <a:endParaRPr lang="en-US" sz="2400" dirty="0"/>
          </a:p>
          <a:p>
            <a:pPr marL="457200" indent="-457200" algn="just">
              <a:buFont typeface="+mj-lt"/>
              <a:buAutoNum type="arabicPeriod"/>
            </a:pPr>
            <a:r>
              <a:rPr lang="el-GR" sz="2400" dirty="0"/>
              <a:t>Οι τροποποιήσεις και βελτιώσεις που πρέπει να γίνουν στις υποδομές</a:t>
            </a:r>
            <a:r>
              <a:rPr lang="en-US" sz="2400" dirty="0"/>
              <a:t>.</a:t>
            </a:r>
          </a:p>
          <a:p>
            <a:pPr marL="457200" indent="-457200" algn="just">
              <a:buFont typeface="+mj-lt"/>
              <a:buAutoNum type="arabicPeriod"/>
            </a:pPr>
            <a:r>
              <a:rPr lang="el-GR" sz="2400" dirty="0"/>
              <a:t>Κόστος μηχανικής και κατασκευής.</a:t>
            </a:r>
            <a:endParaRPr lang="en-US" sz="2400" dirty="0"/>
          </a:p>
          <a:p>
            <a:pPr marL="457200" indent="-457200" algn="just">
              <a:buFont typeface="+mj-lt"/>
              <a:buAutoNum type="arabicPeriod"/>
            </a:pPr>
            <a:r>
              <a:rPr lang="el-GR" sz="2400" dirty="0"/>
              <a:t>Τέλη έκτακτης ανάγκης.</a:t>
            </a:r>
            <a:endParaRPr lang="en-US" sz="2400" dirty="0"/>
          </a:p>
          <a:p>
            <a:pPr marL="0" indent="0" algn="just">
              <a:buNone/>
            </a:pPr>
            <a:endParaRPr lang="el-GR" sz="2400" b="1" dirty="0"/>
          </a:p>
          <a:p>
            <a:pPr marL="0" indent="0" algn="just">
              <a:buNone/>
            </a:pPr>
            <a:r>
              <a:rPr lang="el-GR" sz="2400" b="1" dirty="0"/>
              <a:t>Ιστορικό κόστος </a:t>
            </a:r>
            <a:r>
              <a:rPr lang="el-GR" sz="2400" dirty="0"/>
              <a:t>είναι το αρχικό ποσό που έχει καταβληθεί από την επιχείρηση για την αγορά των παραγωγικών συντελεστών της.</a:t>
            </a:r>
            <a:endParaRPr lang="en-US" sz="2400" dirty="0"/>
          </a:p>
          <a:p>
            <a:pPr marL="0" indent="0" algn="just">
              <a:buNone/>
            </a:pPr>
            <a:r>
              <a:rPr lang="el-GR" sz="2400" dirty="0"/>
              <a:t>Το ISBL ορίζονται ως όλοι οι εξοπλισμοί και τα σχετικά εξαρτήματα (σωληνώσεις κ.λπ.) που ενεργούν κατά την κύρια ροή τροφοδοσίας μιας διαδικασίας.</a:t>
            </a:r>
          </a:p>
        </p:txBody>
      </p:sp>
    </p:spTree>
    <p:extLst>
      <p:ext uri="{BB962C8B-B14F-4D97-AF65-F5344CB8AC3E}">
        <p14:creationId xmlns:p14="http://schemas.microsoft.com/office/powerpoint/2010/main" val="1625977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Calibri" panose="020F0502020204030204" pitchFamily="34" charset="0"/>
                <a:cs typeface="Calibri" panose="020F0502020204030204" pitchFamily="34" charset="0"/>
              </a:rPr>
              <a:t>ΕΚΤΙΜΗΣΗ ΚΟΣΤΟΥΣ</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Ιστορικό κόστος </a:t>
                </a:r>
                <a:r>
                  <a:rPr lang="en-US" sz="2400" dirty="0"/>
                  <a:t>(Historical cost)</a:t>
                </a:r>
                <a:r>
                  <a:rPr lang="el-GR" sz="2400" dirty="0"/>
                  <a:t> ορίζεται ως το αρχικό ποσό που έχει καταβληθεί από μια επιχείρηση για την αγορά παραγωγικών συντελεστών της.</a:t>
                </a:r>
              </a:p>
              <a:p>
                <a:pPr algn="just">
                  <a:buFont typeface="Wingdings" panose="05000000000000000000" pitchFamily="2" charset="2"/>
                  <a:buChar char="q"/>
                </a:pPr>
                <a:r>
                  <a:rPr lang="el-GR" sz="2400" dirty="0"/>
                  <a:t>Ενναλακτικά είναι το ποσό των χρημάτων που καταβλήθηκε για την απόκτηση στοιχείων του ενεργητικού ή τα χρήματα που ελήφθησαν κατά τη δημιουργία μιας υποχρέωσης (π.χ. λήψη δανείων).</a:t>
                </a:r>
                <a:endParaRPr lang="en-US" sz="2400" dirty="0"/>
              </a:p>
              <a:p>
                <a:pPr algn="just">
                  <a:buFont typeface="Wingdings" panose="05000000000000000000" pitchFamily="2" charset="2"/>
                  <a:buChar char="q"/>
                </a:pPr>
                <a:r>
                  <a:rPr lang="el-GR" sz="2400" dirty="0"/>
                  <a:t>Η μέθοδος που χρησιμοποιείται συνήθως για την ενημέρωση δεδομένων ιστορικού κόστους χρησιμοποιεί δημοσιευμένους δείκτες κόστους.</a:t>
                </a:r>
              </a:p>
              <a:p>
                <a:pPr algn="just">
                  <a:buFont typeface="Wingdings" panose="05000000000000000000" pitchFamily="2" charset="2"/>
                  <a:buChar char="q"/>
                </a:pPr>
                <a:r>
                  <a:rPr lang="el-GR" sz="2400" dirty="0"/>
                  <a:t>Αυτά σχετίζουν τα τρέχοντα κόστη με του παρελθόντος και βασίζονται σε δεδομένα που δημοσιεύονται σε κυβερνητικά στατιστικά στοιχεία όπως το κόστος εργασίας υλικού και ενέργειας.</a:t>
                </a:r>
                <a:endParaRPr lang="en-US" sz="2400" dirty="0"/>
              </a:p>
              <a:p>
                <a:pPr algn="just">
                  <a:buFont typeface="Wingdings" panose="05000000000000000000" pitchFamily="2" charset="2"/>
                  <a:buChar char="q"/>
                </a:pPr>
                <a:endParaRPr lang="en-US" sz="2400" dirty="0"/>
              </a:p>
              <a:p>
                <a:pPr algn="just">
                  <a:buFont typeface="Wingdings" panose="05000000000000000000" pitchFamily="2" charset="2"/>
                  <a:buChar char="q"/>
                </a:pPr>
                <a:endParaRPr lang="el-GR" sz="2400" dirty="0"/>
              </a:p>
              <a:p>
                <a:pPr marL="0" indent="0" algn="just">
                  <a:buNone/>
                </a:pP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𝐶𝑜𝑠𝑡</m:t>
                      </m:r>
                      <m:r>
                        <a:rPr lang="en-US" sz="2400" b="0" i="1" smtClean="0">
                          <a:latin typeface="Cambria Math" panose="02040503050406030204" pitchFamily="18" charset="0"/>
                        </a:rPr>
                        <m:t> </m:t>
                      </m:r>
                      <m:r>
                        <a:rPr lang="en-US" sz="2400" b="0" i="1" smtClean="0">
                          <a:latin typeface="Cambria Math" panose="02040503050406030204" pitchFamily="18" charset="0"/>
                        </a:rPr>
                        <m:t>𝑖𝑛</m:t>
                      </m:r>
                      <m:r>
                        <a:rPr lang="en-US" sz="2400" b="0" i="1" smtClean="0">
                          <a:latin typeface="Cambria Math" panose="02040503050406030204" pitchFamily="18" charset="0"/>
                        </a:rPr>
                        <m:t> </m:t>
                      </m:r>
                      <m:r>
                        <a:rPr lang="en-US" sz="2400" b="0" i="1" smtClean="0">
                          <a:latin typeface="Cambria Math" panose="02040503050406030204" pitchFamily="18" charset="0"/>
                        </a:rPr>
                        <m:t>𝑦𝑒𝑎𝑟</m:t>
                      </m:r>
                      <m:r>
                        <a:rPr lang="en-US" sz="2400" b="0" i="1" smtClean="0">
                          <a:latin typeface="Cambria Math" panose="02040503050406030204" pitchFamily="18" charset="0"/>
                        </a:rPr>
                        <m:t> </m:t>
                      </m:r>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𝐶𝑜𝑠𝑡</m:t>
                      </m:r>
                      <m:r>
                        <a:rPr lang="en-US" sz="2400" b="0" i="1" smtClean="0">
                          <a:latin typeface="Cambria Math" panose="02040503050406030204" pitchFamily="18" charset="0"/>
                        </a:rPr>
                        <m:t> </m:t>
                      </m:r>
                      <m:r>
                        <a:rPr lang="en-US" sz="2400" b="0" i="1" smtClean="0">
                          <a:latin typeface="Cambria Math" panose="02040503050406030204" pitchFamily="18" charset="0"/>
                        </a:rPr>
                        <m:t>𝑖𝑛</m:t>
                      </m:r>
                      <m:r>
                        <a:rPr lang="en-US" sz="2400" b="0" i="1" smtClean="0">
                          <a:latin typeface="Cambria Math" panose="02040503050406030204" pitchFamily="18" charset="0"/>
                        </a:rPr>
                        <m:t> </m:t>
                      </m:r>
                      <m:r>
                        <a:rPr lang="en-US" sz="2400" b="0" i="1" smtClean="0">
                          <a:latin typeface="Cambria Math" panose="02040503050406030204" pitchFamily="18" charset="0"/>
                        </a:rPr>
                        <m:t>𝑦𝑒𝑎𝑟</m:t>
                      </m:r>
                      <m:r>
                        <a:rPr lang="en-US" sz="2400" b="0" i="1" smtClean="0">
                          <a:latin typeface="Cambria Math" panose="02040503050406030204" pitchFamily="18" charset="0"/>
                        </a:rPr>
                        <m:t> </m:t>
                      </m:r>
                      <m:r>
                        <a:rPr lang="en-US" sz="2400" b="0" i="1" smtClean="0">
                          <a:latin typeface="Cambria Math" panose="02040503050406030204" pitchFamily="18" charset="0"/>
                        </a:rPr>
                        <m:t>𝐵</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𝐶𝑜𝑠𝑡</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𝑖𝑛𝑑𝑒𝑥</m:t>
                          </m:r>
                          <m:r>
                            <a:rPr lang="el-GR"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𝑖𝑛</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𝑦𝑒𝑎𝑟</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𝐴</m:t>
                          </m:r>
                        </m:num>
                        <m:den>
                          <m:r>
                            <a:rPr lang="en-US" sz="2400" b="0" i="1" smtClean="0">
                              <a:latin typeface="Cambria Math" panose="02040503050406030204" pitchFamily="18" charset="0"/>
                              <a:ea typeface="Cambria Math" panose="02040503050406030204" pitchFamily="18" charset="0"/>
                            </a:rPr>
                            <m:t>𝐶𝑜𝑠𝑡</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𝑖𝑛𝑑𝑒𝑥</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𝑖𝑛</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𝑦𝑒𝑎𝑟</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𝐵</m:t>
                          </m:r>
                        </m:den>
                      </m:f>
                    </m:oMath>
                  </m:oMathPara>
                </a14:m>
                <a:endParaRPr lang="en-US" sz="2400" dirty="0"/>
              </a:p>
              <a:p>
                <a:pPr algn="just">
                  <a:buFont typeface="Wingdings" panose="05000000000000000000" pitchFamily="2" charset="2"/>
                  <a:buChar char="q"/>
                </a:pPr>
                <a:endParaRPr lang="en-US" sz="2400" dirty="0"/>
              </a:p>
              <a:p>
                <a:pPr algn="just">
                  <a:buFont typeface="Wingdings" panose="05000000000000000000" pitchFamily="2" charset="2"/>
                  <a:buChar char="q"/>
                </a:pPr>
                <a:endParaRPr lang="el-GR" sz="2400" dirty="0"/>
              </a:p>
            </p:txBody>
          </p:sp>
        </mc:Choice>
        <mc:Fallback xmlns="">
          <p:sp>
            <p:nvSpPr>
              <p:cNvPr id="3" name="Content Placeholder 2">
                <a:extLst>
                  <a:ext uri="{FF2B5EF4-FFF2-40B4-BE49-F238E27FC236}">
                    <a16:creationId xmlns:a16="http://schemas.microsoft.com/office/drawing/2014/main" id="{3F2579ED-2A52-4100-9A44-D9EBF39EA838}"/>
                  </a:ext>
                </a:extLst>
              </p:cNvPr>
              <p:cNvSpPr>
                <a:spLocks noGrp="1" noRot="1" noChangeAspect="1" noMove="1" noResize="1" noEditPoints="1" noAdjustHandles="1" noChangeArrowheads="1" noChangeShapeType="1" noTextEdit="1"/>
              </p:cNvSpPr>
              <p:nvPr>
                <p:ph idx="1"/>
              </p:nvPr>
            </p:nvSpPr>
            <p:spPr>
              <a:xfrm>
                <a:off x="-1" y="606490"/>
                <a:ext cx="12191999" cy="6251509"/>
              </a:xfrm>
              <a:blipFill>
                <a:blip r:embed="rId2"/>
                <a:stretch>
                  <a:fillRect l="-650" t="-1365" r="-750"/>
                </a:stretch>
              </a:blipFill>
            </p:spPr>
            <p:txBody>
              <a:bodyPr/>
              <a:lstStyle/>
              <a:p>
                <a:r>
                  <a:rPr lang="en-US">
                    <a:noFill/>
                  </a:rPr>
                  <a:t> </a:t>
                </a:r>
              </a:p>
            </p:txBody>
          </p:sp>
        </mc:Fallback>
      </mc:AlternateContent>
    </p:spTree>
    <p:extLst>
      <p:ext uri="{BB962C8B-B14F-4D97-AF65-F5344CB8AC3E}">
        <p14:creationId xmlns:p14="http://schemas.microsoft.com/office/powerpoint/2010/main" val="1099130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Calibri" panose="020F0502020204030204" pitchFamily="34" charset="0"/>
                <a:cs typeface="Calibri" panose="020F0502020204030204" pitchFamily="34" charset="0"/>
              </a:rPr>
              <a:t>ΕΚΤΙΜΗΣΗ ΚΟΣΤΟΥΣ</a:t>
            </a:r>
            <a:endParaRPr lang="en-US" dirty="0"/>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Το έτος βάσης που χρησιμοποιείται για τον δείκτη αναθεωρείται περίπου κάθε 5 χρόνια. Πρέπει να ληφθεί μέριμνα κατά την ενημέρωση του κόστους για μια περίοδο που περιλαμβάνει μια αλλαγή στη βάση του ευρετηρίου</a:t>
            </a:r>
            <a:r>
              <a:rPr lang="en-US" sz="2400" dirty="0"/>
              <a:t>.</a:t>
            </a:r>
          </a:p>
          <a:p>
            <a:pPr algn="just">
              <a:buFont typeface="Wingdings" panose="05000000000000000000" pitchFamily="2" charset="2"/>
              <a:buChar char="q"/>
            </a:pPr>
            <a:r>
              <a:rPr lang="el-GR" sz="2400" dirty="0"/>
              <a:t>Η μηχανική των χημικών διεργασιών δημοσιεύει επίσης μηνιαίους δείκτες κόστους για πολλές άλλες χώρες, συμπεριλαμβανομένων των Ηνωμένων Πολιτειών, της Ιαπωνίας, της Αυστραλίας και πολλών χωρών της ΕΕ.</a:t>
            </a:r>
            <a:endParaRPr lang="en-US" sz="2400" dirty="0"/>
          </a:p>
          <a:p>
            <a:pPr algn="just">
              <a:buFont typeface="Wingdings" panose="05000000000000000000" pitchFamily="2" charset="2"/>
              <a:buChar char="q"/>
            </a:pPr>
            <a:r>
              <a:rPr lang="el-GR" sz="2400" dirty="0"/>
              <a:t>Ένας σύνθετος δείκτης για τη βιομηχανία επεξεργασίας των Ηνωμένων Πολιτειών δημοσιεύεται κάθε μήνα στο περιοδικό Chemical </a:t>
            </a:r>
            <a:r>
              <a:rPr lang="en-US" sz="2400" dirty="0"/>
              <a:t>Engineering</a:t>
            </a:r>
            <a:r>
              <a:rPr lang="el-GR" sz="2400" dirty="0"/>
              <a:t>, ο δείκτης κόστους χημικών εγκαταστάσεων CE</a:t>
            </a:r>
            <a:r>
              <a:rPr lang="en-US" sz="2400" dirty="0"/>
              <a:t>PCI</a:t>
            </a:r>
            <a:r>
              <a:rPr lang="el-GR" sz="2400" dirty="0"/>
              <a:t> (</a:t>
            </a:r>
            <a:r>
              <a:rPr lang="en-US" sz="2400" dirty="0"/>
              <a:t>Chemical Engineering Plant Cost Index</a:t>
            </a:r>
            <a:r>
              <a:rPr lang="el-GR" sz="2400" dirty="0"/>
              <a:t>).</a:t>
            </a:r>
            <a:endParaRPr lang="en-US" sz="2400" dirty="0"/>
          </a:p>
          <a:p>
            <a:pPr algn="just">
              <a:buFont typeface="Wingdings" panose="05000000000000000000" pitchFamily="2" charset="2"/>
              <a:buChar char="q"/>
            </a:pPr>
            <a:r>
              <a:rPr lang="el-GR" sz="2400" dirty="0"/>
              <a:t>Για να εκτιμηθεί το μελλοντικό κόστος μιας εγκατάστασης, πρέπει να γίνει πρόβλεψη για το μελλοντικό ετήσιο ρυθμό πληθωρισμού. Αυτό μπορεί να βασιστεί στην παρέκταση ενός από τους δημοσιευμένους δείκτες, που μετριάζεται από την εκτίμηση του μηχανικού για το τι μπορεί να έχει το μέλλον.</a:t>
            </a:r>
            <a:endParaRPr lang="en-US" sz="2400" dirty="0"/>
          </a:p>
          <a:p>
            <a:pPr algn="just">
              <a:buFont typeface="Wingdings" panose="05000000000000000000" pitchFamily="2" charset="2"/>
              <a:buChar char="q"/>
            </a:pPr>
            <a:endParaRPr lang="en-US" sz="2400" dirty="0"/>
          </a:p>
        </p:txBody>
      </p:sp>
    </p:spTree>
    <p:extLst>
      <p:ext uri="{BB962C8B-B14F-4D97-AF65-F5344CB8AC3E}">
        <p14:creationId xmlns:p14="http://schemas.microsoft.com/office/powerpoint/2010/main" val="290650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Calibri" panose="020F0502020204030204" pitchFamily="34" charset="0"/>
                <a:cs typeface="Calibri" panose="020F0502020204030204" pitchFamily="34" charset="0"/>
              </a:rPr>
              <a:t>ΕΚΤΙΜΗΣΗ ΚΟΣΤΟΥΣ</a:t>
            </a:r>
            <a:endParaRPr lang="en-US" dirty="0"/>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Ο δείκτης μηχανικής</a:t>
            </a:r>
            <a:r>
              <a:rPr lang="en-US" sz="2400" dirty="0"/>
              <a:t> </a:t>
            </a:r>
            <a:r>
              <a:rPr lang="el-GR" sz="2400" dirty="0"/>
              <a:t>χημικών διεργασιών, για περίοδο δέκα ετών (Ιανουάριος έως Ιανουάριος), φαίνεται στην εικόνα Α.</a:t>
            </a:r>
          </a:p>
          <a:p>
            <a:pPr algn="just">
              <a:buFont typeface="Wingdings" panose="05000000000000000000" pitchFamily="2" charset="2"/>
              <a:buChar char="q"/>
            </a:pPr>
            <a:r>
              <a:rPr lang="el-GR" sz="2400" dirty="0"/>
              <a:t>Ο δείκτης CPE για περίοδο δέκα ετών φαίνεται στην εικόνα Β.</a:t>
            </a:r>
          </a:p>
          <a:p>
            <a:pPr algn="just">
              <a:buFont typeface="Wingdings" panose="05000000000000000000" pitchFamily="2" charset="2"/>
              <a:buChar char="q"/>
            </a:pPr>
            <a:endParaRPr lang="en-US" sz="2400" dirty="0"/>
          </a:p>
        </p:txBody>
      </p:sp>
      <p:pic>
        <p:nvPicPr>
          <p:cNvPr id="9" name="Picture 8" descr="Chart, line chart&#10;&#10;Description automatically generated">
            <a:extLst>
              <a:ext uri="{FF2B5EF4-FFF2-40B4-BE49-F238E27FC236}">
                <a16:creationId xmlns:a16="http://schemas.microsoft.com/office/drawing/2014/main" id="{4F1E7CF6-FB36-4680-9873-521DB462BB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636" y="2068969"/>
            <a:ext cx="9266723" cy="3970364"/>
          </a:xfrm>
          <a:prstGeom prst="rect">
            <a:avLst/>
          </a:prstGeom>
        </p:spPr>
      </p:pic>
      <p:sp>
        <p:nvSpPr>
          <p:cNvPr id="10" name="TextBox 9">
            <a:extLst>
              <a:ext uri="{FF2B5EF4-FFF2-40B4-BE49-F238E27FC236}">
                <a16:creationId xmlns:a16="http://schemas.microsoft.com/office/drawing/2014/main" id="{23D4DA09-1C42-435C-BAC0-9180A1DB2891}"/>
              </a:ext>
            </a:extLst>
          </p:cNvPr>
          <p:cNvSpPr txBox="1"/>
          <p:nvPr/>
        </p:nvSpPr>
        <p:spPr>
          <a:xfrm>
            <a:off x="1856791" y="6030002"/>
            <a:ext cx="4127990" cy="369332"/>
          </a:xfrm>
          <a:prstGeom prst="rect">
            <a:avLst/>
          </a:prstGeom>
          <a:noFill/>
        </p:spPr>
        <p:txBody>
          <a:bodyPr wrap="none" rtlCol="0">
            <a:spAutoFit/>
          </a:bodyPr>
          <a:lstStyle/>
          <a:p>
            <a:r>
              <a:rPr lang="el-GR" dirty="0"/>
              <a:t>Α)</a:t>
            </a:r>
            <a:r>
              <a:rPr lang="el-GR" sz="1800" dirty="0"/>
              <a:t> δείκτης μηχανικής</a:t>
            </a:r>
            <a:r>
              <a:rPr lang="en-US" sz="1800" dirty="0"/>
              <a:t> </a:t>
            </a:r>
            <a:r>
              <a:rPr lang="el-GR" sz="1800" dirty="0"/>
              <a:t>χημικών διεργασιών</a:t>
            </a:r>
            <a:endParaRPr lang="en-US" dirty="0"/>
          </a:p>
        </p:txBody>
      </p:sp>
      <p:sp>
        <p:nvSpPr>
          <p:cNvPr id="11" name="TextBox 10">
            <a:extLst>
              <a:ext uri="{FF2B5EF4-FFF2-40B4-BE49-F238E27FC236}">
                <a16:creationId xmlns:a16="http://schemas.microsoft.com/office/drawing/2014/main" id="{76144293-1829-4AD5-9A56-8D7D7C76794C}"/>
              </a:ext>
            </a:extLst>
          </p:cNvPr>
          <p:cNvSpPr txBox="1"/>
          <p:nvPr/>
        </p:nvSpPr>
        <p:spPr>
          <a:xfrm>
            <a:off x="8064758" y="6030002"/>
            <a:ext cx="1542410" cy="369332"/>
          </a:xfrm>
          <a:prstGeom prst="rect">
            <a:avLst/>
          </a:prstGeom>
          <a:noFill/>
        </p:spPr>
        <p:txBody>
          <a:bodyPr wrap="none" rtlCol="0">
            <a:spAutoFit/>
          </a:bodyPr>
          <a:lstStyle/>
          <a:p>
            <a:r>
              <a:rPr lang="el-GR" dirty="0"/>
              <a:t>Β) </a:t>
            </a:r>
            <a:r>
              <a:rPr lang="en-US" dirty="0"/>
              <a:t>CPE </a:t>
            </a:r>
            <a:r>
              <a:rPr lang="el-GR" dirty="0"/>
              <a:t>δείκτης</a:t>
            </a:r>
            <a:endParaRPr lang="en-US" dirty="0"/>
          </a:p>
        </p:txBody>
      </p:sp>
    </p:spTree>
    <p:extLst>
      <p:ext uri="{BB962C8B-B14F-4D97-AF65-F5344CB8AC3E}">
        <p14:creationId xmlns:p14="http://schemas.microsoft.com/office/powerpoint/2010/main" val="768172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Calibri" panose="020F0502020204030204" pitchFamily="34" charset="0"/>
                <a:cs typeface="Calibri" panose="020F0502020204030204" pitchFamily="34" charset="0"/>
              </a:rPr>
              <a:t>ΕΚΤΙΜΗΣΗ ΚΟΣΤΟΥΣ</a:t>
            </a:r>
            <a:endParaRPr lang="en-US" dirty="0"/>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Το συνολικό κόστος αγοράς</a:t>
            </a:r>
            <a:r>
              <a:rPr lang="en-US" sz="2400" dirty="0"/>
              <a:t> </a:t>
            </a:r>
            <a:r>
              <a:rPr lang="el-GR" sz="2400" dirty="0" err="1"/>
              <a:t>εναλλακτών</a:t>
            </a:r>
            <a:r>
              <a:rPr lang="el-GR" sz="2400" dirty="0"/>
              <a:t> θερμότητας ανέρχεται στα 7600€ για την κάλυψη μιας περιοχής 500 </a:t>
            </a:r>
            <a:r>
              <a:rPr lang="en-US" sz="2400" dirty="0"/>
              <a:t>m</a:t>
            </a:r>
            <a:r>
              <a:rPr lang="en-US" sz="2400" baseline="30000" dirty="0"/>
              <a:t>2</a:t>
            </a:r>
            <a:r>
              <a:rPr lang="en-US" sz="2400" dirty="0"/>
              <a:t> (</a:t>
            </a:r>
            <a:r>
              <a:rPr lang="el-GR" sz="2400" dirty="0"/>
              <a:t>Ιανουάριος 1998). Να υπολογιστεί το κόστος (με τη χρήση</a:t>
            </a:r>
            <a:r>
              <a:rPr lang="en-US" sz="2400" dirty="0"/>
              <a:t> </a:t>
            </a:r>
            <a:r>
              <a:rPr lang="el-GR" sz="2400" dirty="0"/>
              <a:t>του δείκτη μηχανικής χημικών διεργασιών) των </a:t>
            </a:r>
            <a:r>
              <a:rPr lang="el-GR" sz="2400" dirty="0" err="1"/>
              <a:t>εναλλακτών</a:t>
            </a:r>
            <a:r>
              <a:rPr lang="el-GR" sz="2400" dirty="0"/>
              <a:t> τον Ιανουάριο του 2006.</a:t>
            </a:r>
            <a:endParaRPr lang="en-US" sz="2400" dirty="0"/>
          </a:p>
          <a:p>
            <a:pPr marL="0" indent="0" algn="just">
              <a:buNone/>
            </a:pPr>
            <a:r>
              <a:rPr lang="el-GR" sz="2400" dirty="0"/>
              <a:t>Δείκτες για (βλ. εικόνες Α, Β):</a:t>
            </a:r>
          </a:p>
          <a:p>
            <a:pPr lvl="1" algn="just">
              <a:buFont typeface="Wingdings" panose="05000000000000000000" pitchFamily="2" charset="2"/>
              <a:buChar char="q"/>
            </a:pPr>
            <a:r>
              <a:rPr lang="el-GR" sz="2000" dirty="0"/>
              <a:t>1998 = 106</a:t>
            </a:r>
          </a:p>
          <a:p>
            <a:pPr lvl="1" algn="just">
              <a:buFont typeface="Wingdings" panose="05000000000000000000" pitchFamily="2" charset="2"/>
              <a:buChar char="q"/>
            </a:pPr>
            <a:r>
              <a:rPr lang="el-GR" sz="2000" dirty="0"/>
              <a:t>2000 = 108</a:t>
            </a:r>
          </a:p>
          <a:p>
            <a:pPr lvl="1" algn="just">
              <a:buFont typeface="Wingdings" panose="05000000000000000000" pitchFamily="2" charset="2"/>
              <a:buChar char="q"/>
            </a:pPr>
            <a:r>
              <a:rPr lang="el-GR" sz="2000" dirty="0"/>
              <a:t>2004 = 111</a:t>
            </a:r>
          </a:p>
          <a:p>
            <a:pPr marL="0" indent="0" algn="just">
              <a:buNone/>
            </a:pPr>
            <a:r>
              <a:rPr lang="el-GR" sz="2400" dirty="0"/>
              <a:t>Οπότε το κόστος για τον Ιανουάριο του 2000 = 7600 </a:t>
            </a:r>
            <a:r>
              <a:rPr lang="en-US" sz="2400" dirty="0"/>
              <a:t>x</a:t>
            </a:r>
            <a:r>
              <a:rPr lang="el-GR" sz="2400" dirty="0"/>
              <a:t> 108/106 = 7743€, και για το 2004 = 7743 </a:t>
            </a:r>
            <a:r>
              <a:rPr lang="en-US" sz="2400" dirty="0"/>
              <a:t>x 111/100 = 8595</a:t>
            </a:r>
            <a:r>
              <a:rPr lang="el-GR" sz="2400" dirty="0"/>
              <a:t>€</a:t>
            </a:r>
            <a:r>
              <a:rPr lang="en-US" sz="2400" dirty="0"/>
              <a:t>.</a:t>
            </a:r>
          </a:p>
          <a:p>
            <a:pPr marL="0" indent="0" algn="just">
              <a:buNone/>
            </a:pPr>
            <a:r>
              <a:rPr lang="el-GR" sz="2400" dirty="0"/>
              <a:t>Ο μέσος όρος αύξησης του κόστους είναι περίπου 2.5% ανά χρόνο. Χρησιμοποιήστε αυτή την τιμή για να προβλέψετε το κόστος των </a:t>
            </a:r>
            <a:r>
              <a:rPr lang="el-GR" sz="2400" dirty="0" err="1"/>
              <a:t>εναλλακτών</a:t>
            </a:r>
            <a:r>
              <a:rPr lang="el-GR" sz="2400" dirty="0"/>
              <a:t> το 2006.</a:t>
            </a:r>
          </a:p>
          <a:p>
            <a:pPr marL="0" indent="0" algn="just">
              <a:buNone/>
            </a:pPr>
            <a:r>
              <a:rPr lang="el-GR" sz="2400" dirty="0"/>
              <a:t>Το κόστος του 2006 = 8595</a:t>
            </a:r>
            <a:r>
              <a:rPr lang="en-US" sz="2400" dirty="0"/>
              <a:t> x (1.025)</a:t>
            </a:r>
            <a:r>
              <a:rPr lang="en-US" sz="2400" baseline="30000" dirty="0"/>
              <a:t>2</a:t>
            </a:r>
            <a:r>
              <a:rPr lang="en-US" sz="2400" dirty="0"/>
              <a:t> = 9030</a:t>
            </a:r>
            <a:r>
              <a:rPr lang="el-GR" sz="2400" dirty="0"/>
              <a:t>€</a:t>
            </a:r>
            <a:r>
              <a:rPr lang="en-US" sz="2400" dirty="0"/>
              <a:t>.</a:t>
            </a:r>
            <a:endParaRPr lang="el-GR" sz="2400" dirty="0"/>
          </a:p>
          <a:p>
            <a:pPr marL="0" indent="0" algn="just">
              <a:buNone/>
            </a:pPr>
            <a:endParaRPr lang="en-US" sz="2400" dirty="0"/>
          </a:p>
        </p:txBody>
      </p:sp>
    </p:spTree>
    <p:extLst>
      <p:ext uri="{BB962C8B-B14F-4D97-AF65-F5344CB8AC3E}">
        <p14:creationId xmlns:p14="http://schemas.microsoft.com/office/powerpoint/2010/main" val="2970312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Autofit/>
          </a:bodyPr>
          <a:lstStyle/>
          <a:p>
            <a:pPr algn="ctr"/>
            <a:r>
              <a:rPr lang="el-GR" sz="3200" dirty="0">
                <a:latin typeface="+mn-lt"/>
              </a:rPr>
              <a:t>ΓΡΗΓΟΡΕΣ ΜΕΘΟΔΟΙ ΓΙΑ ΤΗΝ ΕΚΤΙΜΗΣΗ ΤΟΥ ΚΟΣΤΟΥΣ ΚΕΦΑΛΑΙΟΥ</a:t>
            </a:r>
            <a:endParaRPr lang="en-US" sz="3200" dirty="0">
              <a:latin typeface="+mn-l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marL="457200" indent="-457200" algn="ctr">
                  <a:buFont typeface="+mj-lt"/>
                  <a:buAutoNum type="arabicPeriod"/>
                </a:pPr>
                <a:r>
                  <a:rPr lang="el-GR" u="sng" dirty="0"/>
                  <a:t>Ιστορικό κόστος:</a:t>
                </a:r>
              </a:p>
              <a:p>
                <a:pPr algn="just">
                  <a:buFont typeface="Wingdings" panose="05000000000000000000" pitchFamily="2" charset="2"/>
                  <a:buChar char="q"/>
                </a:pPr>
                <a:r>
                  <a:rPr lang="el-GR" sz="2400" dirty="0"/>
                  <a:t>Μια προσεγγιστική εκτίμηση του κεφαλαίου κόστους ενός έργου μπορεί να ληφθεί από τη γνώση του κόστους των παλαιότερων έργων χρησιμοποιώντας την ίδια διαδικασία κατασκευής. Αυτή η μέθοδος μπορεί να χρησιμοποιηθεί πριν από την προετοιμασία των φύλλων ροής των διεργασιών, για να πάρει μια γρήγορη εκτίμηση της επένδυσης που ενδέχεται να απαιτηθεί.</a:t>
                </a:r>
              </a:p>
              <a:p>
                <a:pPr algn="just">
                  <a:buFont typeface="Wingdings" panose="05000000000000000000" pitchFamily="2" charset="2"/>
                  <a:buChar char="q"/>
                </a:pPr>
                <a:r>
                  <a:rPr lang="el-GR" sz="2400" dirty="0"/>
                  <a:t>Το κόστος κεφαλαίου ενός έργου σχετίζεται με την χωρητικότητα από την παρακάτω εξίσωση:</a:t>
                </a:r>
              </a:p>
              <a:p>
                <a:pPr marL="0" indent="0" algn="just">
                  <a:buNone/>
                </a:pPr>
                <a14:m>
                  <m:oMathPara xmlns:m="http://schemas.openxmlformats.org/officeDocument/2006/math">
                    <m:oMathParaPr>
                      <m:jc m:val="centerGroup"/>
                    </m:oMathParaPr>
                    <m:oMath xmlns:m="http://schemas.openxmlformats.org/officeDocument/2006/math">
                      <m:sSub>
                        <m:sSubPr>
                          <m:ctrlPr>
                            <a:rPr lang="el-GR" sz="240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l-GR" sz="240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1</m:t>
                          </m:r>
                        </m:sub>
                      </m:sSub>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2</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1</m:t>
                                      </m:r>
                                    </m:sub>
                                  </m:sSub>
                                </m:den>
                              </m:f>
                            </m:e>
                          </m:d>
                        </m:e>
                        <m:sup>
                          <m:r>
                            <a:rPr lang="en-US" sz="2400" b="0" i="1" smtClean="0">
                              <a:latin typeface="Cambria Math" panose="02040503050406030204" pitchFamily="18" charset="0"/>
                            </a:rPr>
                            <m:t>𝑛</m:t>
                          </m:r>
                        </m:sup>
                      </m:sSup>
                    </m:oMath>
                  </m:oMathPara>
                </a14:m>
                <a:endParaRPr lang="el-GR" sz="2400" dirty="0"/>
              </a:p>
              <a:p>
                <a:pPr marL="0" indent="0" algn="just">
                  <a:buNone/>
                </a:pPr>
                <a:r>
                  <a:rPr lang="el-GR" sz="2000" dirty="0"/>
                  <a:t>Όπου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2</m:t>
                        </m:r>
                      </m:sub>
                    </m:sSub>
                  </m:oMath>
                </a14:m>
                <a:r>
                  <a:rPr lang="el-GR" sz="2000" dirty="0"/>
                  <a:t> = το κόστος κεφαλαίου του έργου με χωρητικότητα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2</m:t>
                        </m:r>
                      </m:sub>
                    </m:sSub>
                  </m:oMath>
                </a14:m>
                <a:endParaRPr lang="en-US" sz="2000" b="0" i="1" dirty="0"/>
              </a:p>
              <a:p>
                <a:pPr marL="0" indent="0" algn="just">
                  <a:buNone/>
                </a:pP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1</m:t>
                        </m:r>
                      </m:sub>
                    </m:sSub>
                  </m:oMath>
                </a14:m>
                <a:r>
                  <a:rPr lang="en-US" sz="2000" dirty="0"/>
                  <a:t> = </a:t>
                </a:r>
                <a:r>
                  <a:rPr lang="el-GR" sz="2000" dirty="0"/>
                  <a:t>το κόστος κεφαλαίου ενός έργου με χωρητικότητα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𝑆</m:t>
                        </m:r>
                      </m:e>
                      <m:sub>
                        <m:r>
                          <a:rPr lang="el-GR" sz="2000" b="0" i="1" smtClean="0">
                            <a:latin typeface="Cambria Math" panose="02040503050406030204" pitchFamily="18" charset="0"/>
                          </a:rPr>
                          <m:t>1</m:t>
                        </m:r>
                      </m:sub>
                    </m:sSub>
                  </m:oMath>
                </a14:m>
                <a:endParaRPr lang="en-US" sz="2400" dirty="0"/>
              </a:p>
              <a:p>
                <a:pPr algn="just">
                  <a:buFont typeface="Wingdings" panose="05000000000000000000" pitchFamily="2" charset="2"/>
                  <a:buChar char="q"/>
                </a:pPr>
                <a:r>
                  <a:rPr lang="el-GR" sz="2400" dirty="0"/>
                  <a:t>Η τιμή του δείκτη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 </m:t>
                    </m:r>
                  </m:oMath>
                </a14:m>
                <a:r>
                  <a:rPr lang="el-GR" sz="2400" dirty="0"/>
                  <a:t>λαμβάνεται παραδοσιακά ως 0</a:t>
                </a:r>
                <a:r>
                  <a:rPr lang="en-US" sz="2400" dirty="0"/>
                  <a:t>.</a:t>
                </a:r>
                <a:r>
                  <a:rPr lang="el-GR" sz="2400" dirty="0"/>
                  <a:t>6</a:t>
                </a:r>
                <a:r>
                  <a:rPr lang="en-US" sz="2400" dirty="0"/>
                  <a:t> (</a:t>
                </a:r>
                <a:r>
                  <a:rPr lang="el-GR" sz="2400" dirty="0"/>
                  <a:t>ο γνωστός κανόνας των έξι δέκατων</a:t>
                </a:r>
                <a:r>
                  <a:rPr lang="en-US" sz="2400" dirty="0"/>
                  <a:t>)</a:t>
                </a:r>
                <a:r>
                  <a:rPr lang="el-GR" sz="2400" dirty="0"/>
                  <a:t>. Αυτή η τιμή μπορεί να χρησιμοποιηθεί για να ληφθεί μια πρόχειρη εκτίμηση του κόστους κεφαλαίου εάν δεν υπάρχουν αρκετά διαθέσιμα δεδομένα για τον υπολογισμό του δείκτη για τη συγκεκριμένη διαδικασία.</a:t>
                </a:r>
              </a:p>
            </p:txBody>
          </p:sp>
        </mc:Choice>
        <mc:Fallback xmlns="">
          <p:sp>
            <p:nvSpPr>
              <p:cNvPr id="3" name="Content Placeholder 2">
                <a:extLst>
                  <a:ext uri="{FF2B5EF4-FFF2-40B4-BE49-F238E27FC236}">
                    <a16:creationId xmlns:a16="http://schemas.microsoft.com/office/drawing/2014/main" id="{3F2579ED-2A52-4100-9A44-D9EBF39EA838}"/>
                  </a:ext>
                </a:extLst>
              </p:cNvPr>
              <p:cNvSpPr>
                <a:spLocks noGrp="1" noRot="1" noChangeAspect="1" noMove="1" noResize="1" noEditPoints="1" noAdjustHandles="1" noChangeArrowheads="1" noChangeShapeType="1" noTextEdit="1"/>
              </p:cNvSpPr>
              <p:nvPr>
                <p:ph idx="1"/>
              </p:nvPr>
            </p:nvSpPr>
            <p:spPr>
              <a:xfrm>
                <a:off x="-1" y="606490"/>
                <a:ext cx="12191999" cy="6251509"/>
              </a:xfrm>
              <a:blipFill>
                <a:blip r:embed="rId2"/>
                <a:stretch>
                  <a:fillRect l="-650" t="-1657" r="-750"/>
                </a:stretch>
              </a:blipFill>
            </p:spPr>
            <p:txBody>
              <a:bodyPr/>
              <a:lstStyle/>
              <a:p>
                <a:r>
                  <a:rPr lang="en-US">
                    <a:noFill/>
                  </a:rPr>
                  <a:t> </a:t>
                </a:r>
              </a:p>
            </p:txBody>
          </p:sp>
        </mc:Fallback>
      </mc:AlternateContent>
    </p:spTree>
    <p:extLst>
      <p:ext uri="{BB962C8B-B14F-4D97-AF65-F5344CB8AC3E}">
        <p14:creationId xmlns:p14="http://schemas.microsoft.com/office/powerpoint/2010/main" val="3370620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Autofit/>
          </a:bodyPr>
          <a:lstStyle/>
          <a:p>
            <a:pPr algn="ctr"/>
            <a:r>
              <a:rPr lang="el-GR" sz="3200" dirty="0">
                <a:latin typeface="+mn-lt"/>
              </a:rPr>
              <a:t>ΓΡΗΓΟΡΕΣ ΜΕΘΟΔΟΙ ΓΙΑ ΤΗΝ ΕΚΤΙΜΗΣΗ ΤΟΥ ΚΟΣΤΟΥΣ ΚΕΦΑΛΑΙΟΥ</a:t>
            </a:r>
            <a:endParaRPr lang="en-US" sz="32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marL="0" indent="0" algn="ctr">
                  <a:buNone/>
                </a:pPr>
                <a:r>
                  <a:rPr lang="en-US" dirty="0"/>
                  <a:t>2. </a:t>
                </a:r>
                <a:r>
                  <a:rPr lang="el-GR" dirty="0"/>
                  <a:t> </a:t>
                </a:r>
                <a:r>
                  <a:rPr lang="el-GR" u="sng" dirty="0"/>
                  <a:t>Μέθοδος εκτίμησης των βημάτων</a:t>
                </a:r>
                <a:endParaRPr lang="en-US" u="sng" dirty="0"/>
              </a:p>
              <a:p>
                <a:pPr algn="just">
                  <a:buFont typeface="Wingdings" panose="05000000000000000000" pitchFamily="2" charset="2"/>
                  <a:buChar char="q"/>
                </a:pPr>
                <a:r>
                  <a:rPr lang="el-GR" sz="2400" dirty="0"/>
                  <a:t>Οι μέθοδοι εκτίμησης των βημάτων παρέχουν έναν τρόπο για μια γρήγορη, τάξη μεγέθους, εκτίμηση του κεφαλαίου κόστους ενός προτεινόμενου έργου</a:t>
                </a:r>
                <a:r>
                  <a:rPr lang="en-US" sz="2400" dirty="0"/>
                  <a:t>.</a:t>
                </a:r>
              </a:p>
              <a:p>
                <a:pPr algn="just">
                  <a:buFont typeface="Wingdings" panose="05000000000000000000" pitchFamily="2" charset="2"/>
                  <a:buChar char="q"/>
                </a:pPr>
                <a:r>
                  <a:rPr lang="el-GR" sz="2400" dirty="0"/>
                  <a:t>Η τεχνική βασίζεται στην προϋπόθεση ότι το κόστος κεφαλαίου καθορίζεται από μια σειρά σημαντικών σταδίων επεξεργασίας.</a:t>
                </a:r>
              </a:p>
              <a:p>
                <a:pPr algn="just">
                  <a:buFont typeface="Wingdings" panose="05000000000000000000" pitchFamily="2" charset="2"/>
                  <a:buChar char="q"/>
                </a:pPr>
                <a:r>
                  <a:rPr lang="el-GR" sz="2400" dirty="0"/>
                  <a:t>Κάποιοι συνολικοί παράγοντες της διαδικασίας περιλαμβάνονται συνήθως για να επιτρέψουν την χωρητικότητα και την πολυπλοκότητα του υλικού της διαδικασίας κατασκευής, απόδοσης, πίεσης λειτουργίας και θερμοκρασίας</a:t>
                </a:r>
                <a:r>
                  <a:rPr lang="en-US" sz="2400" dirty="0"/>
                  <a:t>.</a:t>
                </a:r>
                <a:endParaRPr lang="el-GR" sz="2400" dirty="0"/>
              </a:p>
              <a:p>
                <a:pPr algn="just">
                  <a:buFont typeface="Wingdings" panose="05000000000000000000" pitchFamily="2" charset="2"/>
                  <a:buChar char="q"/>
                </a:pPr>
                <a:r>
                  <a:rPr lang="el-GR" sz="2400" dirty="0"/>
                  <a:t>Ο </a:t>
                </a:r>
                <a:r>
                  <a:rPr lang="el-GR" sz="2400" dirty="0" err="1"/>
                  <a:t>Bridgwater</a:t>
                </a:r>
                <a:r>
                  <a:rPr lang="el-GR" sz="2400" dirty="0"/>
                  <a:t>, </a:t>
                </a:r>
                <a:r>
                  <a:rPr lang="el-GR" sz="2400" dirty="0" err="1"/>
                  <a:t>IChemE</a:t>
                </a:r>
                <a:r>
                  <a:rPr lang="el-GR" sz="2400" dirty="0"/>
                  <a:t> (1988), δίνει μια ανεπτυγμένη σχετικά απλή συσχέτιση για αντιδράσεις που είναι κυρίως υγρές ή / και στερεές φάσεις. Η εξίσωση του, προσαρμοσμένη στις τιμές του 2004 είναι:</a:t>
                </a:r>
                <a:endParaRPr lang="en-US" sz="2400" dirty="0"/>
              </a:p>
              <a:p>
                <a:pPr marL="0" indent="0" algn="just">
                  <a:buNone/>
                </a:pPr>
                <a:r>
                  <a:rPr lang="el-GR" sz="2400" dirty="0"/>
                  <a:t>Για εργοστάσια χωρητικότητας κάτω από 60.000 </a:t>
                </a:r>
                <a:r>
                  <a:rPr lang="en-US" sz="2400" dirty="0" err="1"/>
                  <a:t>tonne</a:t>
                </a:r>
                <a:r>
                  <a:rPr lang="el-GR" sz="2400" dirty="0"/>
                  <a:t>/</a:t>
                </a:r>
                <a:r>
                  <a:rPr lang="en-US" sz="2400" dirty="0"/>
                  <a:t>year</a:t>
                </a:r>
              </a:p>
              <a:p>
                <a:pPr marL="0" indent="0" algn="ctr">
                  <a:buNone/>
                </a:pPr>
                <a14:m>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=150.000 </m:t>
                    </m:r>
                    <m:r>
                      <a:rPr lang="en-US" sz="2400" b="0" i="1" smtClean="0">
                        <a:latin typeface="Cambria Math" panose="02040503050406030204" pitchFamily="18" charset="0"/>
                      </a:rPr>
                      <m:t>𝑁</m:t>
                    </m:r>
                    <m:r>
                      <a:rPr lang="en-US" sz="2400" b="0" i="1" smtClean="0">
                        <a:latin typeface="Cambria Math" panose="02040503050406030204" pitchFamily="18" charset="0"/>
                      </a:rPr>
                      <m:t> </m:t>
                    </m:r>
                  </m:oMath>
                </a14:m>
                <a:r>
                  <a:rPr lang="en-US" sz="2400" dirty="0"/>
                  <a:t>(Q/s)</a:t>
                </a:r>
                <a:r>
                  <a:rPr lang="en-US" sz="2400" baseline="30000" dirty="0"/>
                  <a:t>0.3</a:t>
                </a:r>
                <a:endParaRPr lang="en-US" sz="2400" dirty="0"/>
              </a:p>
              <a:p>
                <a:pPr marL="0" indent="0" algn="just">
                  <a:buNone/>
                </a:pPr>
                <a:r>
                  <a:rPr lang="el-GR" sz="2400" dirty="0"/>
                  <a:t>Για εργοστάσια &gt;&gt;60.000 </a:t>
                </a:r>
                <a:r>
                  <a:rPr lang="en-US" sz="2400" dirty="0" err="1"/>
                  <a:t>tonne</a:t>
                </a:r>
                <a:r>
                  <a:rPr lang="en-US" sz="2400" dirty="0"/>
                  <a:t>/year</a:t>
                </a:r>
              </a:p>
              <a:p>
                <a:pPr marL="0" indent="0" algn="ctr">
                  <a:buNone/>
                </a:pPr>
                <a14:m>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=170 </m:t>
                    </m:r>
                    <m:r>
                      <a:rPr lang="en-US" sz="2400" b="0" i="1" smtClean="0">
                        <a:latin typeface="Cambria Math" panose="02040503050406030204" pitchFamily="18" charset="0"/>
                      </a:rPr>
                      <m:t>𝑁</m:t>
                    </m:r>
                  </m:oMath>
                </a14:m>
                <a:r>
                  <a:rPr lang="en-US" sz="2400" dirty="0"/>
                  <a:t> (Q/s)</a:t>
                </a:r>
                <a:r>
                  <a:rPr lang="en-US" sz="2400" baseline="30000" dirty="0"/>
                  <a:t>0.675</a:t>
                </a:r>
                <a:endParaRPr lang="en-US" sz="2400" dirty="0"/>
              </a:p>
            </p:txBody>
          </p:sp>
        </mc:Choice>
        <mc:Fallback xmlns="">
          <p:sp>
            <p:nvSpPr>
              <p:cNvPr id="3" name="Content Placeholder 2">
                <a:extLst>
                  <a:ext uri="{FF2B5EF4-FFF2-40B4-BE49-F238E27FC236}">
                    <a16:creationId xmlns:a16="http://schemas.microsoft.com/office/drawing/2014/main" id="{3F2579ED-2A52-4100-9A44-D9EBF39EA838}"/>
                  </a:ext>
                </a:extLst>
              </p:cNvPr>
              <p:cNvSpPr>
                <a:spLocks noGrp="1" noRot="1" noChangeAspect="1" noMove="1" noResize="1" noEditPoints="1" noAdjustHandles="1" noChangeArrowheads="1" noChangeShapeType="1" noTextEdit="1"/>
              </p:cNvSpPr>
              <p:nvPr>
                <p:ph idx="1"/>
              </p:nvPr>
            </p:nvSpPr>
            <p:spPr>
              <a:xfrm>
                <a:off x="-1" y="606490"/>
                <a:ext cx="12191999" cy="6251509"/>
              </a:xfrm>
              <a:blipFill>
                <a:blip r:embed="rId2"/>
                <a:stretch>
                  <a:fillRect l="-750" t="-1559" r="-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082F509-C497-43AC-9064-AC0A9F77CA56}"/>
                  </a:ext>
                </a:extLst>
              </p:cNvPr>
              <p:cNvSpPr txBox="1"/>
              <p:nvPr/>
            </p:nvSpPr>
            <p:spPr>
              <a:xfrm>
                <a:off x="8128000" y="4876800"/>
                <a:ext cx="4064000" cy="2246769"/>
              </a:xfrm>
              <a:prstGeom prst="rect">
                <a:avLst/>
              </a:prstGeom>
              <a:noFill/>
            </p:spPr>
            <p:txBody>
              <a:bodyPr wrap="square" rtlCol="0">
                <a:spAutoFit/>
              </a:bodyPr>
              <a:lstStyle/>
              <a:p>
                <a:pPr algn="just"/>
                <a:r>
                  <a:rPr lang="el-GR" sz="2000" dirty="0"/>
                  <a:t>όπου:</a:t>
                </a:r>
              </a:p>
              <a:p>
                <a:pPr algn="just"/>
                <a14:m>
                  <m:oMath xmlns:m="http://schemas.openxmlformats.org/officeDocument/2006/math">
                    <m:r>
                      <a:rPr lang="en-US" sz="2000" b="0" i="1" smtClean="0">
                        <a:latin typeface="Cambria Math" panose="02040503050406030204" pitchFamily="18" charset="0"/>
                      </a:rPr>
                      <m:t>𝐶</m:t>
                    </m:r>
                    <m:r>
                      <a:rPr lang="el-GR" sz="2000" b="0" i="1" smtClean="0">
                        <a:latin typeface="Cambria Math" panose="02040503050406030204" pitchFamily="18" charset="0"/>
                      </a:rPr>
                      <m:t>=</m:t>
                    </m:r>
                  </m:oMath>
                </a14:m>
                <a:r>
                  <a:rPr lang="el-GR" sz="2000" dirty="0"/>
                  <a:t> κόστος κεφαλαίου</a:t>
                </a:r>
                <a:r>
                  <a:rPr lang="en-US" sz="2000" dirty="0"/>
                  <a:t> </a:t>
                </a:r>
                <a:r>
                  <a:rPr lang="el-GR" sz="2000" dirty="0"/>
                  <a:t> </a:t>
                </a:r>
              </a:p>
              <a:p>
                <a:pPr algn="just"/>
                <a14:m>
                  <m:oMath xmlns:m="http://schemas.openxmlformats.org/officeDocument/2006/math">
                    <m:r>
                      <a:rPr lang="en-US" sz="2000" b="0" i="1" smtClean="0">
                        <a:latin typeface="Cambria Math" panose="02040503050406030204" pitchFamily="18" charset="0"/>
                      </a:rPr>
                      <m:t>𝑁</m:t>
                    </m:r>
                    <m:r>
                      <a:rPr lang="el-GR" sz="2000" b="0" i="1" smtClean="0">
                        <a:latin typeface="Cambria Math" panose="02040503050406030204" pitchFamily="18" charset="0"/>
                      </a:rPr>
                      <m:t>=</m:t>
                    </m:r>
                  </m:oMath>
                </a14:m>
                <a:r>
                  <a:rPr lang="el-GR" sz="2000" dirty="0"/>
                  <a:t> αριθμός των ενεργών μονάδων.</a:t>
                </a:r>
              </a:p>
              <a:p>
                <a:pPr algn="just"/>
                <a14:m>
                  <m:oMath xmlns:m="http://schemas.openxmlformats.org/officeDocument/2006/math">
                    <m:r>
                      <a:rPr lang="en-US" sz="2000" b="0" i="1" smtClean="0">
                        <a:latin typeface="Cambria Math" panose="02040503050406030204" pitchFamily="18" charset="0"/>
                      </a:rPr>
                      <m:t>𝑄</m:t>
                    </m:r>
                    <m:r>
                      <a:rPr lang="el-GR" sz="2000" b="0" i="1" smtClean="0">
                        <a:latin typeface="Cambria Math" panose="02040503050406030204" pitchFamily="18" charset="0"/>
                      </a:rPr>
                      <m:t>=</m:t>
                    </m:r>
                  </m:oMath>
                </a14:m>
                <a:r>
                  <a:rPr lang="el-GR" sz="2000" dirty="0"/>
                  <a:t> χωρητικότητα εργοστασίου, </a:t>
                </a:r>
                <a:r>
                  <a:rPr lang="en-US" sz="2000" dirty="0" err="1"/>
                  <a:t>tonne</a:t>
                </a:r>
                <a:r>
                  <a:rPr lang="en-US" sz="2000" dirty="0"/>
                  <a:t>/year</a:t>
                </a:r>
                <a:endParaRPr lang="el-GR" sz="2000" dirty="0"/>
              </a:p>
              <a:p>
                <a:pPr algn="just"/>
                <a14:m>
                  <m:oMath xmlns:m="http://schemas.openxmlformats.org/officeDocument/2006/math">
                    <m:r>
                      <a:rPr lang="en-US" sz="2000" b="0" i="1" smtClean="0">
                        <a:latin typeface="Cambria Math" panose="02040503050406030204" pitchFamily="18" charset="0"/>
                      </a:rPr>
                      <m:t>𝑠</m:t>
                    </m:r>
                    <m:r>
                      <a:rPr lang="el-GR" sz="2000" b="0" i="1" smtClean="0">
                        <a:latin typeface="Cambria Math" panose="02040503050406030204" pitchFamily="18" charset="0"/>
                      </a:rPr>
                      <m:t>=</m:t>
                    </m:r>
                  </m:oMath>
                </a14:m>
                <a:r>
                  <a:rPr lang="el-GR" sz="2000" dirty="0"/>
                  <a:t> μετατροπή του αντιδραστήρα</a:t>
                </a:r>
              </a:p>
              <a:p>
                <a:pPr algn="just"/>
                <a:endParaRPr lang="el-GR" sz="2000" dirty="0"/>
              </a:p>
            </p:txBody>
          </p:sp>
        </mc:Choice>
        <mc:Fallback xmlns="">
          <p:sp>
            <p:nvSpPr>
              <p:cNvPr id="4" name="TextBox 3">
                <a:extLst>
                  <a:ext uri="{FF2B5EF4-FFF2-40B4-BE49-F238E27FC236}">
                    <a16:creationId xmlns:a16="http://schemas.microsoft.com/office/drawing/2014/main" id="{2082F509-C497-43AC-9064-AC0A9F77CA56}"/>
                  </a:ext>
                </a:extLst>
              </p:cNvPr>
              <p:cNvSpPr txBox="1">
                <a:spLocks noRot="1" noChangeAspect="1" noMove="1" noResize="1" noEditPoints="1" noAdjustHandles="1" noChangeArrowheads="1" noChangeShapeType="1" noTextEdit="1"/>
              </p:cNvSpPr>
              <p:nvPr/>
            </p:nvSpPr>
            <p:spPr>
              <a:xfrm>
                <a:off x="8128000" y="4876800"/>
                <a:ext cx="4064000" cy="2246769"/>
              </a:xfrm>
              <a:prstGeom prst="rect">
                <a:avLst/>
              </a:prstGeom>
              <a:blipFill>
                <a:blip r:embed="rId3"/>
                <a:stretch>
                  <a:fillRect l="-1499" t="-1355" r="-1499"/>
                </a:stretch>
              </a:blipFill>
            </p:spPr>
            <p:txBody>
              <a:bodyPr/>
              <a:lstStyle/>
              <a:p>
                <a:r>
                  <a:rPr lang="en-US">
                    <a:noFill/>
                  </a:rPr>
                  <a:t> </a:t>
                </a:r>
              </a:p>
            </p:txBody>
          </p:sp>
        </mc:Fallback>
      </mc:AlternateContent>
    </p:spTree>
    <p:extLst>
      <p:ext uri="{BB962C8B-B14F-4D97-AF65-F5344CB8AC3E}">
        <p14:creationId xmlns:p14="http://schemas.microsoft.com/office/powerpoint/2010/main" val="729717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Autofit/>
          </a:bodyPr>
          <a:lstStyle/>
          <a:p>
            <a:pPr algn="ctr"/>
            <a:r>
              <a:rPr lang="el-GR" sz="3200" dirty="0">
                <a:latin typeface="+mn-lt"/>
              </a:rPr>
              <a:t>ΓΡΗΓΟΡΕΣ ΜΕΘΟΔΟΙ ΓΙΑ ΤΗΝ ΕΚΤΙΜΗΣΗ ΤΟΥ ΚΟΣΤΟΥΣ ΚΕΦΑΛΑΙΟΥ</a:t>
            </a:r>
            <a:endParaRPr lang="en-US" sz="32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buFont typeface="Wingdings" panose="05000000000000000000" pitchFamily="2" charset="2"/>
                  <a:buChar char="q"/>
                </a:pPr>
                <a:r>
                  <a:rPr lang="el-GR" sz="2400" dirty="0"/>
                  <a:t>Η μετατροπή του αντιδραστήρα ορίζεται ως:</a:t>
                </a:r>
              </a:p>
              <a:p>
                <a:pPr>
                  <a:buFont typeface="Wingdings" panose="05000000000000000000" pitchFamily="2" charset="2"/>
                  <a:buChar char="q"/>
                </a:pPr>
                <a:endParaRPr lang="el-GR" sz="2400" dirty="0"/>
              </a:p>
              <a:p>
                <a:pPr marL="0" indent="0" algn="ctr">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𝑚𝑎𝑠𝑠</m:t>
                          </m:r>
                          <m:r>
                            <a:rPr lang="en-US" sz="2400" b="0" i="1" smtClean="0">
                              <a:latin typeface="Cambria Math" panose="02040503050406030204" pitchFamily="18" charset="0"/>
                            </a:rPr>
                            <m:t> </m:t>
                          </m:r>
                          <m:r>
                            <a:rPr lang="en-US" sz="2400" b="0" i="1" smtClean="0">
                              <a:latin typeface="Cambria Math" panose="02040503050406030204" pitchFamily="18" charset="0"/>
                            </a:rPr>
                            <m:t>𝑜𝑓</m:t>
                          </m:r>
                          <m:r>
                            <a:rPr lang="en-US" sz="2400" b="0" i="1" smtClean="0">
                              <a:latin typeface="Cambria Math" panose="02040503050406030204" pitchFamily="18" charset="0"/>
                            </a:rPr>
                            <m:t> </m:t>
                          </m:r>
                          <m:r>
                            <a:rPr lang="en-US" sz="2400" b="0" i="1" smtClean="0">
                              <a:latin typeface="Cambria Math" panose="02040503050406030204" pitchFamily="18" charset="0"/>
                            </a:rPr>
                            <m:t>𝑑𝑒𝑠𝑖𝑟𝑒𝑑</m:t>
                          </m:r>
                          <m:r>
                            <a:rPr lang="en-US" sz="2400" b="0" i="1" smtClean="0">
                              <a:latin typeface="Cambria Math" panose="02040503050406030204" pitchFamily="18" charset="0"/>
                            </a:rPr>
                            <m:t> </m:t>
                          </m:r>
                          <m:r>
                            <a:rPr lang="en-US" sz="2400" b="0" i="1" smtClean="0">
                              <a:latin typeface="Cambria Math" panose="02040503050406030204" pitchFamily="18" charset="0"/>
                            </a:rPr>
                            <m:t>𝑝𝑟𝑜𝑑𝑢𝑐𝑡</m:t>
                          </m:r>
                        </m:num>
                        <m:den>
                          <m:r>
                            <a:rPr lang="en-US" sz="2400" b="0" i="1" smtClean="0">
                              <a:latin typeface="Cambria Math" panose="02040503050406030204" pitchFamily="18" charset="0"/>
                            </a:rPr>
                            <m:t>𝑚𝑎𝑠𝑠</m:t>
                          </m:r>
                          <m:r>
                            <a:rPr lang="en-US" sz="2400" b="0" i="1" smtClean="0">
                              <a:latin typeface="Cambria Math" panose="02040503050406030204" pitchFamily="18" charset="0"/>
                            </a:rPr>
                            <m:t> </m:t>
                          </m:r>
                          <m:r>
                            <a:rPr lang="en-US" sz="2400" b="0" i="1" smtClean="0">
                              <a:latin typeface="Cambria Math" panose="02040503050406030204" pitchFamily="18" charset="0"/>
                            </a:rPr>
                            <m:t>𝑟𝑒𝑎𝑐𝑡𝑜𝑟</m:t>
                          </m:r>
                          <m:r>
                            <a:rPr lang="en-US" sz="2400" b="0" i="1" smtClean="0">
                              <a:latin typeface="Cambria Math" panose="02040503050406030204" pitchFamily="18" charset="0"/>
                            </a:rPr>
                            <m:t> </m:t>
                          </m:r>
                          <m:r>
                            <a:rPr lang="en-US" sz="2400" b="0" i="1" smtClean="0">
                              <a:latin typeface="Cambria Math" panose="02040503050406030204" pitchFamily="18" charset="0"/>
                            </a:rPr>
                            <m:t>𝑖𝑛𝑝𝑢𝑡</m:t>
                          </m:r>
                        </m:den>
                      </m:f>
                    </m:oMath>
                  </m:oMathPara>
                </a14:m>
                <a:endParaRPr lang="en-US" sz="2400" dirty="0"/>
              </a:p>
              <a:p>
                <a:pPr marL="0" indent="0" algn="just">
                  <a:buNone/>
                </a:pPr>
                <a:endParaRPr lang="el-GR" sz="2400" dirty="0"/>
              </a:p>
              <a:p>
                <a:pPr marL="0" indent="0" algn="just">
                  <a:buNone/>
                </a:pPr>
                <a:r>
                  <a:rPr lang="el-GR" sz="2400" dirty="0"/>
                  <a:t>Ο </a:t>
                </a:r>
                <a:r>
                  <a:rPr lang="el-GR" sz="2400" i="1" dirty="0" err="1"/>
                  <a:t>Bridgwater</a:t>
                </a:r>
                <a:r>
                  <a:rPr lang="el-GR" sz="2400" i="1" dirty="0"/>
                  <a:t>, </a:t>
                </a:r>
                <a:r>
                  <a:rPr lang="el-GR" sz="2400" i="1" dirty="0" err="1"/>
                  <a:t>IChemE</a:t>
                </a:r>
                <a:r>
                  <a:rPr lang="el-GR" sz="2400" i="1" dirty="0"/>
                  <a:t> 1988, </a:t>
                </a:r>
                <a:r>
                  <a:rPr lang="el-GR" sz="2400" dirty="0"/>
                  <a:t>δίνει μια ανεπτυγμένη σχετικά απλή συσχέτιση για αντιδράσεις που είναι κυρίως αέριας φάσης.</a:t>
                </a:r>
              </a:p>
              <a:p>
                <a:pPr marL="0" indent="0" algn="ctr">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=14000 </m:t>
                      </m:r>
                      <m:r>
                        <a:rPr lang="en-US" sz="2400" b="0" i="1" smtClean="0">
                          <a:latin typeface="Cambria Math" panose="02040503050406030204" pitchFamily="18" charset="0"/>
                        </a:rPr>
                        <m:t>𝑁</m:t>
                      </m:r>
                      <m:r>
                        <a:rPr lang="el-GR" sz="2400" b="0" i="1" smtClean="0">
                          <a:latin typeface="Cambria Math" panose="02040503050406030204" pitchFamily="18" charset="0"/>
                        </a:rPr>
                        <m:t> </m:t>
                      </m:r>
                      <m:sSup>
                        <m:sSupPr>
                          <m:ctrlPr>
                            <a:rPr lang="el-GR" sz="2400" b="0" i="1" smtClean="0">
                              <a:latin typeface="Cambria Math" panose="02040503050406030204" pitchFamily="18" charset="0"/>
                            </a:rPr>
                          </m:ctrlPr>
                        </m:sSupPr>
                        <m:e>
                          <m:r>
                            <a:rPr lang="en-US" sz="2400" b="0" i="1" smtClean="0">
                              <a:latin typeface="Cambria Math" panose="02040503050406030204" pitchFamily="18" charset="0"/>
                            </a:rPr>
                            <m:t>𝑄</m:t>
                          </m:r>
                        </m:e>
                        <m:sup>
                          <m:r>
                            <a:rPr lang="en-US" sz="2400" b="0" i="1" smtClean="0">
                              <a:latin typeface="Cambria Math" panose="02040503050406030204" pitchFamily="18" charset="0"/>
                            </a:rPr>
                            <m:t>0.615</m:t>
                          </m:r>
                        </m:sup>
                      </m:sSup>
                    </m:oMath>
                  </m:oMathPara>
                </a14:m>
                <a:endParaRPr lang="en-US" sz="2400" dirty="0"/>
              </a:p>
              <a:p>
                <a:pPr marL="0" indent="0" algn="just">
                  <a:buNone/>
                </a:pPr>
                <a:endParaRPr lang="el-GR" sz="2400" dirty="0"/>
              </a:p>
            </p:txBody>
          </p:sp>
        </mc:Choice>
        <mc:Fallback xmlns="">
          <p:sp>
            <p:nvSpPr>
              <p:cNvPr id="3" name="Content Placeholder 2">
                <a:extLst>
                  <a:ext uri="{FF2B5EF4-FFF2-40B4-BE49-F238E27FC236}">
                    <a16:creationId xmlns:a16="http://schemas.microsoft.com/office/drawing/2014/main" id="{3F2579ED-2A52-4100-9A44-D9EBF39EA838}"/>
                  </a:ext>
                </a:extLst>
              </p:cNvPr>
              <p:cNvSpPr>
                <a:spLocks noGrp="1" noRot="1" noChangeAspect="1" noMove="1" noResize="1" noEditPoints="1" noAdjustHandles="1" noChangeArrowheads="1" noChangeShapeType="1" noTextEdit="1"/>
              </p:cNvSpPr>
              <p:nvPr>
                <p:ph idx="1"/>
              </p:nvPr>
            </p:nvSpPr>
            <p:spPr>
              <a:xfrm>
                <a:off x="-1" y="606490"/>
                <a:ext cx="12191999" cy="6251509"/>
              </a:xfrm>
              <a:blipFill>
                <a:blip r:embed="rId2"/>
                <a:stretch>
                  <a:fillRect l="-750" t="-1365" r="-750"/>
                </a:stretch>
              </a:blipFill>
            </p:spPr>
            <p:txBody>
              <a:bodyPr/>
              <a:lstStyle/>
              <a:p>
                <a:r>
                  <a:rPr lang="en-US">
                    <a:noFill/>
                  </a:rPr>
                  <a:t> </a:t>
                </a:r>
              </a:p>
            </p:txBody>
          </p:sp>
        </mc:Fallback>
      </mc:AlternateContent>
    </p:spTree>
    <p:extLst>
      <p:ext uri="{BB962C8B-B14F-4D97-AF65-F5344CB8AC3E}">
        <p14:creationId xmlns:p14="http://schemas.microsoft.com/office/powerpoint/2010/main" val="770478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Autofit/>
          </a:bodyPr>
          <a:lstStyle/>
          <a:p>
            <a:pPr algn="ctr"/>
            <a:r>
              <a:rPr lang="el-GR" sz="3200" dirty="0">
                <a:latin typeface="+mn-lt"/>
              </a:rPr>
              <a:t>ΓΡΗΓΟΡΕΣ ΜΕΘΟΔΟΙ ΓΙΑ ΤΗΝ ΕΚΤΙΜΗΣΗ ΤΟΥ ΚΟΣΤΟΥΣ ΚΕΦΑΛΑΙΟΥ</a:t>
            </a:r>
            <a:endParaRPr lang="en-US" sz="3200" dirty="0"/>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Οι εκτιμήσεις κόστους κεφαλαίου για τις εγκαταστάσεις χημικών διεργασιών βασίζονται συχνά σε εκτίμηση του κόστους αγοράς των βασικών ειδών εξοπλισμού που απαιτούνται για τη διαδικασία, ενώ τα άλλα κόστη εκτιμώνται ως παράγοντες του κόστους εξοπλισμού.</a:t>
            </a:r>
            <a:endParaRPr lang="en-US" sz="2400" dirty="0"/>
          </a:p>
          <a:p>
            <a:pPr algn="just">
              <a:buFont typeface="Wingdings" panose="05000000000000000000" pitchFamily="2" charset="2"/>
              <a:buChar char="q"/>
            </a:pPr>
            <a:r>
              <a:rPr lang="el-GR" sz="2400" dirty="0"/>
              <a:t>Η ακρίβεια αυτού του τύπου εκτίμησης θα εξαρτηθεί από το στάδιο στο οποίο έχει φτάσει ο σχεδιασμός κατά τη στιγμή της εκτίμησης και από την αξιοπιστία των διαθέσιμων δεδομένων σχετικά με το κόστος εξοπλισμού.</a:t>
            </a:r>
          </a:p>
          <a:p>
            <a:pPr algn="just">
              <a:buFont typeface="Wingdings" panose="05000000000000000000" pitchFamily="2" charset="2"/>
              <a:buChar char="q"/>
            </a:pPr>
            <a:r>
              <a:rPr lang="el-GR" sz="2400" dirty="0"/>
              <a:t>Σε μεταγενέστερα στάδια του σχεδιασμού του έργου, όταν είναι διαθέσιμες λεπτομερείς προδιαγραφές εξοπλισμού και έχουν ληφθεί σταθερές τιμές, μπορεί να γίνει ακριβής εκτίμηση του κεφαλαίου του έργου.</a:t>
            </a:r>
            <a:endParaRPr lang="en-US" sz="2400" dirty="0"/>
          </a:p>
        </p:txBody>
      </p:sp>
    </p:spTree>
    <p:extLst>
      <p:ext uri="{BB962C8B-B14F-4D97-AF65-F5344CB8AC3E}">
        <p14:creationId xmlns:p14="http://schemas.microsoft.com/office/powerpoint/2010/main" val="2710599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ΚΟΣΤΗ ΚΟΙΝΗΣ ΩΦΕΛΕΙΑΣ</a:t>
            </a:r>
            <a:endParaRPr lang="en-US" dirty="0">
              <a:latin typeface="+mn-lt"/>
            </a:endParaRPr>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Η κατανάλωση μιας ωφέλιμης διαδικασίας δεν μπορεί να εκτιμηθεί με ακρίβεια χωρίς να συμπληρωθούν τα ισοζύγια υλικού και ενέργειας και να πραγματοποιηθεί </a:t>
            </a:r>
            <a:r>
              <a:rPr lang="en-US" sz="2400" dirty="0"/>
              <a:t>Pinch</a:t>
            </a:r>
            <a:r>
              <a:rPr lang="el-GR" sz="2400" dirty="0"/>
              <a:t> ανάλυση.</a:t>
            </a:r>
            <a:endParaRPr lang="en-US" sz="2400" dirty="0"/>
          </a:p>
          <a:p>
            <a:pPr algn="just">
              <a:buFont typeface="Wingdings" panose="05000000000000000000" pitchFamily="2" charset="2"/>
              <a:buChar char="q"/>
            </a:pPr>
            <a:r>
              <a:rPr lang="el-GR" sz="2400" dirty="0"/>
              <a:t>Η ανάλυση </a:t>
            </a:r>
            <a:r>
              <a:rPr lang="en-US" sz="2400" dirty="0"/>
              <a:t>Pinch</a:t>
            </a:r>
            <a:r>
              <a:rPr lang="el-GR" sz="2400" dirty="0"/>
              <a:t> δίνει στόχους για τις ελάχιστες απαιτήσεις</a:t>
            </a:r>
            <a:r>
              <a:rPr lang="en-US" sz="2400" dirty="0"/>
              <a:t> </a:t>
            </a:r>
            <a:r>
              <a:rPr lang="el-GR" sz="2400" dirty="0"/>
              <a:t>για ζεστές και κρύες διεργασίες. </a:t>
            </a:r>
            <a:endParaRPr lang="en-US" sz="2400" dirty="0"/>
          </a:p>
          <a:p>
            <a:pPr algn="just">
              <a:buFont typeface="Wingdings" panose="05000000000000000000" pitchFamily="2" charset="2"/>
              <a:buChar char="q"/>
            </a:pPr>
            <a:r>
              <a:rPr lang="el-GR" sz="2400" dirty="0"/>
              <a:t>Στη συνέχεια, η πιο λεπτομερής βελτιστοποίηση μεταφράζει αυτούς τους στόχους σε αναμενόμενες απαιτήσεις για θερμότητα, ατμό, ηλεκτρικό ρεύμα, νερό ψύξης και ψύξη.</a:t>
            </a:r>
          </a:p>
          <a:p>
            <a:pPr algn="just">
              <a:buFont typeface="Wingdings" panose="05000000000000000000" pitchFamily="2" charset="2"/>
              <a:buChar char="q"/>
            </a:pPr>
            <a:r>
              <a:rPr lang="el-GR" sz="2400" dirty="0"/>
              <a:t>Εκτός από τα βοηθητικά προγράμματα που απαιτούνται για θέρμανση και ψύξη, η διαδικασία επεξεργασίας μπορεί επίσης να χρειάζεται νερό και αέρα για εφαρμογές όπως πλύσιμο, απογύμνωση και παροχή αέρα οργάνου.</a:t>
            </a:r>
          </a:p>
          <a:p>
            <a:pPr marL="0" indent="0" algn="just">
              <a:buNone/>
            </a:pPr>
            <a:endParaRPr lang="en-US" sz="2400" dirty="0"/>
          </a:p>
        </p:txBody>
      </p:sp>
    </p:spTree>
    <p:extLst>
      <p:ext uri="{BB962C8B-B14F-4D97-AF65-F5344CB8AC3E}">
        <p14:creationId xmlns:p14="http://schemas.microsoft.com/office/powerpoint/2010/main" val="1139600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ΚΟΣΤΗ ΚΟΙΝΗΣ ΩΦΕΛΕΙΑΣ (ΘΕΡΜΟΤΗΤΑ ΜΕΣΩ ΚΑΥΣΗΣ)</a:t>
            </a:r>
            <a:endParaRPr lang="en-US" dirty="0">
              <a:latin typeface="+mn-lt"/>
            </a:endParaRPr>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Οι καυστήρες χρησιμοποιούνται για τη διαδικασία θέρμανσης σε υψηλότερες θερμοκρασίες από αυτές που μπορούν να επιτευχθούν χρησιμοποιώντας ατμό υψηλής πίεσης, συνήθως περίπου 2508</a:t>
            </a:r>
            <a:r>
              <a:rPr lang="en-US" sz="2400" b="0" i="0" dirty="0">
                <a:solidFill>
                  <a:srgbClr val="202124"/>
                </a:solidFill>
                <a:effectLst/>
              </a:rPr>
              <a:t> °C</a:t>
            </a:r>
            <a:r>
              <a:rPr lang="el-GR" sz="2400" dirty="0"/>
              <a:t> (4808F). </a:t>
            </a:r>
            <a:endParaRPr lang="en-US" sz="2400" dirty="0"/>
          </a:p>
          <a:p>
            <a:pPr algn="just">
              <a:buFont typeface="Wingdings" panose="05000000000000000000" pitchFamily="2" charset="2"/>
              <a:buChar char="q"/>
            </a:pPr>
            <a:endParaRPr lang="en-US" sz="2400" dirty="0"/>
          </a:p>
          <a:p>
            <a:pPr algn="just">
              <a:buFont typeface="Wingdings" panose="05000000000000000000" pitchFamily="2" charset="2"/>
              <a:buChar char="q"/>
            </a:pPr>
            <a:endParaRPr lang="en-US" sz="2400" dirty="0"/>
          </a:p>
          <a:p>
            <a:pPr algn="just">
              <a:buFont typeface="Wingdings" panose="05000000000000000000" pitchFamily="2" charset="2"/>
              <a:buChar char="q"/>
            </a:pPr>
            <a:endParaRPr lang="en-US" sz="2400" dirty="0"/>
          </a:p>
          <a:p>
            <a:pPr algn="just">
              <a:buFont typeface="Wingdings" panose="05000000000000000000" pitchFamily="2" charset="2"/>
              <a:buChar char="q"/>
            </a:pPr>
            <a:endParaRPr lang="en-US" sz="2400" dirty="0"/>
          </a:p>
          <a:p>
            <a:pPr algn="just">
              <a:buFont typeface="Wingdings" panose="05000000000000000000" pitchFamily="2" charset="2"/>
              <a:buChar char="q"/>
            </a:pPr>
            <a:endParaRPr lang="el-GR" sz="2400" dirty="0"/>
          </a:p>
        </p:txBody>
      </p:sp>
      <p:pic>
        <p:nvPicPr>
          <p:cNvPr id="4" name="Picture 3" descr="Diagram, schematic&#10;&#10;Description automatically generated">
            <a:extLst>
              <a:ext uri="{FF2B5EF4-FFF2-40B4-BE49-F238E27FC236}">
                <a16:creationId xmlns:a16="http://schemas.microsoft.com/office/drawing/2014/main" id="{A7A881B8-353F-4357-901F-EDEC1909C3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9414" y="1775372"/>
            <a:ext cx="7130688" cy="4261535"/>
          </a:xfrm>
          <a:prstGeom prst="rect">
            <a:avLst/>
          </a:prstGeom>
        </p:spPr>
      </p:pic>
      <p:sp>
        <p:nvSpPr>
          <p:cNvPr id="5" name="TextBox 4">
            <a:extLst>
              <a:ext uri="{FF2B5EF4-FFF2-40B4-BE49-F238E27FC236}">
                <a16:creationId xmlns:a16="http://schemas.microsoft.com/office/drawing/2014/main" id="{7CE2CFEE-4E4A-40F4-9F9D-4BE839C7BC95}"/>
              </a:ext>
            </a:extLst>
          </p:cNvPr>
          <p:cNvSpPr txBox="1"/>
          <p:nvPr/>
        </p:nvSpPr>
        <p:spPr>
          <a:xfrm>
            <a:off x="5406796" y="6036907"/>
            <a:ext cx="3375924" cy="338554"/>
          </a:xfrm>
          <a:prstGeom prst="rect">
            <a:avLst/>
          </a:prstGeom>
          <a:noFill/>
        </p:spPr>
        <p:txBody>
          <a:bodyPr wrap="none" rtlCol="0">
            <a:spAutoFit/>
          </a:bodyPr>
          <a:lstStyle/>
          <a:p>
            <a:r>
              <a:rPr lang="en-US" sz="1600" dirty="0"/>
              <a:t>Gas-turbine based cogeneration plant.</a:t>
            </a:r>
          </a:p>
        </p:txBody>
      </p:sp>
    </p:spTree>
    <p:extLst>
      <p:ext uri="{BB962C8B-B14F-4D97-AF65-F5344CB8AC3E}">
        <p14:creationId xmlns:p14="http://schemas.microsoft.com/office/powerpoint/2010/main" val="13798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Calibri" panose="020F0502020204030204" pitchFamily="34" charset="0"/>
                <a:cs typeface="Calibri" panose="020F0502020204030204" pitchFamily="34" charset="0"/>
              </a:rPr>
              <a:t>ΙΣΤΟΡΙΚΟ ΚΟΣΤΟΣ</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Το κόστος εγκατάστασης ISBL περιλαμβάνει το κόστος προμήθειας και εγκατάστασης όλου του εξοπλισμού διεργασίας που αποτελεί το νέο εργοστάσιο.</a:t>
            </a:r>
            <a:r>
              <a:rPr lang="en-US" sz="2400" dirty="0"/>
              <a:t> </a:t>
            </a:r>
            <a:r>
              <a:rPr lang="el-GR" sz="2400" dirty="0"/>
              <a:t>Το άμεσο κόστος περιλαμβάνει:</a:t>
            </a:r>
            <a:endParaRPr lang="en-US" sz="2400" dirty="0"/>
          </a:p>
          <a:p>
            <a:pPr marL="457200" indent="-457200" algn="just">
              <a:buFont typeface="+mj-lt"/>
              <a:buAutoNum type="arabicPeriod"/>
            </a:pPr>
            <a:r>
              <a:rPr lang="el-GR" sz="2400" dirty="0"/>
              <a:t>Όλος ο κύριος εξοπλισμός επεξεργασίας όπως:</a:t>
            </a:r>
          </a:p>
          <a:p>
            <a:pPr lvl="1" algn="just">
              <a:buFont typeface="Wingdings" panose="05000000000000000000" pitchFamily="2" charset="2"/>
              <a:buChar char="q"/>
            </a:pPr>
            <a:r>
              <a:rPr lang="el-GR" sz="2000" dirty="0"/>
              <a:t>Δοχεία.</a:t>
            </a:r>
          </a:p>
          <a:p>
            <a:pPr lvl="1" algn="just">
              <a:buFont typeface="Wingdings" panose="05000000000000000000" pitchFamily="2" charset="2"/>
              <a:buChar char="q"/>
            </a:pPr>
            <a:r>
              <a:rPr lang="el-GR" sz="2000" dirty="0"/>
              <a:t>Αντιδραστήρες.</a:t>
            </a:r>
          </a:p>
          <a:p>
            <a:pPr lvl="1" algn="just">
              <a:buFont typeface="Wingdings" panose="05000000000000000000" pitchFamily="2" charset="2"/>
              <a:buChar char="q"/>
            </a:pPr>
            <a:r>
              <a:rPr lang="el-GR" sz="2000" dirty="0"/>
              <a:t>Στήλες.</a:t>
            </a:r>
          </a:p>
          <a:p>
            <a:pPr lvl="1" algn="just">
              <a:buFont typeface="Wingdings" panose="05000000000000000000" pitchFamily="2" charset="2"/>
              <a:buChar char="q"/>
            </a:pPr>
            <a:r>
              <a:rPr lang="el-GR" sz="2000" dirty="0"/>
              <a:t>Κλίβανοι.</a:t>
            </a:r>
          </a:p>
          <a:p>
            <a:pPr lvl="1" algn="just">
              <a:buFont typeface="Wingdings" panose="05000000000000000000" pitchFamily="2" charset="2"/>
              <a:buChar char="q"/>
            </a:pPr>
            <a:r>
              <a:rPr lang="el-GR" sz="2000" dirty="0" err="1"/>
              <a:t>Εναλλάκτες</a:t>
            </a:r>
            <a:r>
              <a:rPr lang="el-GR" sz="2000" dirty="0"/>
              <a:t> θερμότητας.</a:t>
            </a:r>
          </a:p>
          <a:p>
            <a:pPr marL="514350" indent="-514350" algn="just">
              <a:buFont typeface="+mj-lt"/>
              <a:buAutoNum type="arabicPeriod"/>
            </a:pPr>
            <a:r>
              <a:rPr lang="el-GR" sz="2400" dirty="0"/>
              <a:t>Μαζικά είδη όπως:</a:t>
            </a:r>
          </a:p>
          <a:p>
            <a:pPr lvl="1" algn="just">
              <a:buFont typeface="Wingdings" panose="05000000000000000000" pitchFamily="2" charset="2"/>
              <a:buChar char="q"/>
            </a:pPr>
            <a:r>
              <a:rPr lang="el-GR" sz="2000" dirty="0"/>
              <a:t>Σωληνώσεις, όργανα, μπογιές, λιπαντικά.</a:t>
            </a:r>
          </a:p>
          <a:p>
            <a:pPr lvl="1" algn="just">
              <a:buFont typeface="Wingdings" panose="05000000000000000000" pitchFamily="2" charset="2"/>
              <a:buChar char="q"/>
            </a:pPr>
            <a:r>
              <a:rPr lang="el-GR" sz="2000" dirty="0"/>
              <a:t>Βαλβίδες, δομές, μόνωση.</a:t>
            </a:r>
          </a:p>
          <a:p>
            <a:pPr lvl="1" algn="just">
              <a:buFont typeface="Wingdings" panose="05000000000000000000" pitchFamily="2" charset="2"/>
              <a:buChar char="q"/>
            </a:pPr>
            <a:r>
              <a:rPr lang="el-GR" sz="2000" dirty="0"/>
              <a:t>Καλωδιώσεις, διαλύτες, καταλύτες κ.λπ.</a:t>
            </a:r>
            <a:endParaRPr lang="en-US" sz="2000" dirty="0"/>
          </a:p>
          <a:p>
            <a:pPr marL="457200" indent="-457200" algn="just">
              <a:buFont typeface="+mj-lt"/>
              <a:buAutoNum type="arabicPeriod"/>
            </a:pPr>
            <a:r>
              <a:rPr lang="el-GR" sz="2400" dirty="0"/>
              <a:t>Πολιτικά έργα όπως δρόμοι:</a:t>
            </a:r>
          </a:p>
          <a:p>
            <a:pPr lvl="1" algn="just">
              <a:buFont typeface="Wingdings" panose="05000000000000000000" pitchFamily="2" charset="2"/>
              <a:buChar char="q"/>
            </a:pPr>
            <a:r>
              <a:rPr lang="el-GR" sz="2000" dirty="0"/>
              <a:t> Θεμέλια, κτίρια, υπόνομοι, τάφροι, επιχώματα κ.λπ.</a:t>
            </a:r>
            <a:endParaRPr lang="en-US" sz="2000" dirty="0"/>
          </a:p>
          <a:p>
            <a:pPr marL="457200" indent="-457200" algn="just">
              <a:buFont typeface="+mj-lt"/>
              <a:buAutoNum type="arabicPeriod"/>
            </a:pPr>
            <a:r>
              <a:rPr lang="el-GR" sz="2400" dirty="0"/>
              <a:t>Εργασία εγκατάστασης και επίβλεψη.</a:t>
            </a:r>
          </a:p>
        </p:txBody>
      </p:sp>
      <p:sp>
        <p:nvSpPr>
          <p:cNvPr id="4" name="TextBox 3">
            <a:extLst>
              <a:ext uri="{FF2B5EF4-FFF2-40B4-BE49-F238E27FC236}">
                <a16:creationId xmlns:a16="http://schemas.microsoft.com/office/drawing/2014/main" id="{2EED6B80-DA06-4FDB-80DC-4DDD27434FCE}"/>
              </a:ext>
            </a:extLst>
          </p:cNvPr>
          <p:cNvSpPr txBox="1"/>
          <p:nvPr/>
        </p:nvSpPr>
        <p:spPr>
          <a:xfrm>
            <a:off x="3557731" y="1775172"/>
            <a:ext cx="2262158" cy="1733808"/>
          </a:xfrm>
          <a:prstGeom prst="rect">
            <a:avLst/>
          </a:prstGeom>
          <a:noFill/>
        </p:spPr>
        <p:txBody>
          <a:bodyPr wrap="none" rtlCol="0">
            <a:spAutoFit/>
          </a:bodyPr>
          <a:lstStyle/>
          <a:p>
            <a:pPr marL="685800" lvl="1" indent="-228600" algn="just">
              <a:lnSpc>
                <a:spcPct val="90000"/>
              </a:lnSpc>
              <a:spcBef>
                <a:spcPts val="500"/>
              </a:spcBef>
              <a:buFont typeface="Wingdings" panose="05000000000000000000" pitchFamily="2" charset="2"/>
              <a:buChar char="q"/>
            </a:pPr>
            <a:r>
              <a:rPr lang="el-GR" sz="2000" dirty="0" err="1"/>
              <a:t>Ψύκτες</a:t>
            </a:r>
            <a:r>
              <a:rPr lang="el-GR" sz="2000" dirty="0"/>
              <a:t>.</a:t>
            </a:r>
          </a:p>
          <a:p>
            <a:pPr marL="685800" lvl="1" indent="-228600" algn="just">
              <a:lnSpc>
                <a:spcPct val="90000"/>
              </a:lnSpc>
              <a:spcBef>
                <a:spcPts val="500"/>
              </a:spcBef>
              <a:buFont typeface="Wingdings" panose="05000000000000000000" pitchFamily="2" charset="2"/>
              <a:buChar char="q"/>
            </a:pPr>
            <a:r>
              <a:rPr lang="el-GR" sz="2000" dirty="0"/>
              <a:t>Αντλίες.</a:t>
            </a:r>
          </a:p>
          <a:p>
            <a:pPr marL="685800" lvl="1" indent="-228600" algn="just">
              <a:lnSpc>
                <a:spcPct val="90000"/>
              </a:lnSpc>
              <a:spcBef>
                <a:spcPts val="500"/>
              </a:spcBef>
              <a:buFont typeface="Wingdings" panose="05000000000000000000" pitchFamily="2" charset="2"/>
              <a:buChar char="q"/>
            </a:pPr>
            <a:r>
              <a:rPr lang="el-GR" sz="2000" dirty="0"/>
              <a:t>Συμπιεστές.</a:t>
            </a:r>
          </a:p>
          <a:p>
            <a:pPr marL="685800" lvl="1" indent="-228600" algn="just">
              <a:lnSpc>
                <a:spcPct val="90000"/>
              </a:lnSpc>
              <a:spcBef>
                <a:spcPts val="500"/>
              </a:spcBef>
              <a:buFont typeface="Wingdings" panose="05000000000000000000" pitchFamily="2" charset="2"/>
              <a:buChar char="q"/>
            </a:pPr>
            <a:r>
              <a:rPr lang="el-GR" sz="2000" dirty="0"/>
              <a:t>Κινητήρες.</a:t>
            </a:r>
          </a:p>
          <a:p>
            <a:pPr marL="685800" lvl="1" indent="-228600" algn="just">
              <a:lnSpc>
                <a:spcPct val="90000"/>
              </a:lnSpc>
              <a:spcBef>
                <a:spcPts val="500"/>
              </a:spcBef>
              <a:buFont typeface="Wingdings" panose="05000000000000000000" pitchFamily="2" charset="2"/>
              <a:buChar char="q"/>
            </a:pPr>
            <a:r>
              <a:rPr lang="el-GR" sz="2000" dirty="0"/>
              <a:t>Ανεμιστήρες.</a:t>
            </a:r>
            <a:endParaRPr lang="en-US" sz="2000" dirty="0"/>
          </a:p>
        </p:txBody>
      </p:sp>
      <p:sp>
        <p:nvSpPr>
          <p:cNvPr id="5" name="TextBox 4">
            <a:extLst>
              <a:ext uri="{FF2B5EF4-FFF2-40B4-BE49-F238E27FC236}">
                <a16:creationId xmlns:a16="http://schemas.microsoft.com/office/drawing/2014/main" id="{97BC65DD-3144-450E-B48D-8153810F7052}"/>
              </a:ext>
            </a:extLst>
          </p:cNvPr>
          <p:cNvSpPr txBox="1"/>
          <p:nvPr/>
        </p:nvSpPr>
        <p:spPr>
          <a:xfrm>
            <a:off x="6372113" y="1775172"/>
            <a:ext cx="3564822" cy="1392689"/>
          </a:xfrm>
          <a:prstGeom prst="rect">
            <a:avLst/>
          </a:prstGeom>
          <a:noFill/>
        </p:spPr>
        <p:txBody>
          <a:bodyPr wrap="none" rtlCol="0">
            <a:spAutoFit/>
          </a:bodyPr>
          <a:lstStyle/>
          <a:p>
            <a:pPr marL="685800" lvl="1" indent="-228600" algn="just">
              <a:lnSpc>
                <a:spcPct val="90000"/>
              </a:lnSpc>
              <a:spcBef>
                <a:spcPts val="500"/>
              </a:spcBef>
              <a:buFont typeface="Wingdings" panose="05000000000000000000" pitchFamily="2" charset="2"/>
              <a:buChar char="q"/>
            </a:pPr>
            <a:r>
              <a:rPr lang="el-GR" sz="2000" dirty="0"/>
              <a:t>Στρόβιλοι.</a:t>
            </a:r>
          </a:p>
          <a:p>
            <a:pPr marL="685800" lvl="1" indent="-228600" algn="just">
              <a:lnSpc>
                <a:spcPct val="90000"/>
              </a:lnSpc>
              <a:spcBef>
                <a:spcPts val="500"/>
              </a:spcBef>
              <a:buFont typeface="Wingdings" panose="05000000000000000000" pitchFamily="2" charset="2"/>
              <a:buChar char="q"/>
            </a:pPr>
            <a:r>
              <a:rPr lang="el-GR" sz="2000" dirty="0"/>
              <a:t>Φίλτρα.</a:t>
            </a:r>
          </a:p>
          <a:p>
            <a:pPr marL="685800" lvl="1" indent="-228600" algn="just">
              <a:lnSpc>
                <a:spcPct val="90000"/>
              </a:lnSpc>
              <a:spcBef>
                <a:spcPts val="500"/>
              </a:spcBef>
              <a:buFont typeface="Wingdings" panose="05000000000000000000" pitchFamily="2" charset="2"/>
              <a:buChar char="q"/>
            </a:pPr>
            <a:r>
              <a:rPr lang="el-GR" sz="2000" dirty="0"/>
              <a:t>Φυγοκεντρικές συσκευές.</a:t>
            </a:r>
          </a:p>
          <a:p>
            <a:pPr marL="685800" lvl="1" indent="-228600" algn="just">
              <a:lnSpc>
                <a:spcPct val="90000"/>
              </a:lnSpc>
              <a:spcBef>
                <a:spcPts val="500"/>
              </a:spcBef>
              <a:buFont typeface="Wingdings" panose="05000000000000000000" pitchFamily="2" charset="2"/>
              <a:buChar char="q"/>
            </a:pPr>
            <a:r>
              <a:rPr lang="el-GR" sz="2000" dirty="0"/>
              <a:t>Στεγνωτήρια.</a:t>
            </a:r>
            <a:endParaRPr lang="en-US" sz="2000" dirty="0"/>
          </a:p>
        </p:txBody>
      </p:sp>
    </p:spTree>
    <p:extLst>
      <p:ext uri="{BB962C8B-B14F-4D97-AF65-F5344CB8AC3E}">
        <p14:creationId xmlns:p14="http://schemas.microsoft.com/office/powerpoint/2010/main" val="1198795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ΚΟΣΤΗ ΚΟΙΝΗΣ ΩΦΕΛΕΙΑΣ (ΘΕΡΜΟΤΗΤΑ ΜΕΣΩ ΚΑΥΣΗΣ)</a:t>
            </a:r>
            <a:endParaRPr lang="en-US" dirty="0">
              <a:latin typeface="+mn-lt"/>
            </a:endParaRPr>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Διαδικασίες ροών μπορεί να θερμανθούν απευθείας στους σωλήνες του κλιβάνου ή έμμεσα χρησιμοποιώντας ένα κύκλωμα θερμού λαδιού. </a:t>
            </a:r>
            <a:endParaRPr lang="en-US" sz="2400" dirty="0"/>
          </a:p>
          <a:p>
            <a:pPr algn="just">
              <a:buFont typeface="Wingdings" panose="05000000000000000000" pitchFamily="2" charset="2"/>
              <a:buChar char="q"/>
            </a:pPr>
            <a:r>
              <a:rPr lang="el-GR" sz="2400" dirty="0"/>
              <a:t>Το κόστος της καύσης μπορεί να υπολογιστεί από την τιμή του καυσίμου που τροφοδοτείται.</a:t>
            </a:r>
            <a:endParaRPr lang="en-US" sz="2400" dirty="0"/>
          </a:p>
          <a:p>
            <a:pPr algn="just">
              <a:buFont typeface="Wingdings" panose="05000000000000000000" pitchFamily="2" charset="2"/>
              <a:buChar char="q"/>
            </a:pPr>
            <a:r>
              <a:rPr lang="el-GR" sz="2400" dirty="0"/>
              <a:t>Οι περισσότεροι καυστήρες χρησιμοποιούν φυσικό αέριο, καθώς είναι καθαρότερη καύση από το μαζούτ και επομένως είναι ευκολότερο να τοποθετηθούν συστήματα ελέγχου </a:t>
            </a:r>
            <a:r>
              <a:rPr lang="el-GR" sz="2400" dirty="0" err="1"/>
              <a:t>NO</a:t>
            </a:r>
            <a:r>
              <a:rPr lang="el-GR" sz="2400" baseline="-25000" dirty="0" err="1"/>
              <a:t>x</a:t>
            </a:r>
            <a:r>
              <a:rPr lang="el-GR" sz="2400" dirty="0"/>
              <a:t> και να ληφθούν άδειες. </a:t>
            </a:r>
          </a:p>
          <a:p>
            <a:pPr algn="just">
              <a:buFont typeface="Wingdings" panose="05000000000000000000" pitchFamily="2" charset="2"/>
              <a:buChar char="q"/>
            </a:pPr>
            <a:r>
              <a:rPr lang="el-GR" sz="2400" dirty="0"/>
              <a:t>Το φυσικό αέριο απαιτεί επίσης λιγότερη συντήρηση καυστήρων και οι γραμμές καυσίμων και οι καυστήρες φυσικού αερίου μπορούν συχνά να συνδράμουν στην επεξεργασία των ροών αποβλήτων όπως υδρογόνο, ελαφρούς υδρογονάνθρακες ή αέρας κορεσμένο με υδρογονάνθρακες ή διαλύτες. </a:t>
            </a:r>
          </a:p>
        </p:txBody>
      </p:sp>
    </p:spTree>
    <p:extLst>
      <p:ext uri="{BB962C8B-B14F-4D97-AF65-F5344CB8AC3E}">
        <p14:creationId xmlns:p14="http://schemas.microsoft.com/office/powerpoint/2010/main" val="1423799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ΚΟΣΤΗ ΚΟΙΝΗΣ ΩΦΕΛΕΙΑΣ (ΘΕΡΜΟΤΗΤΑ ΜΕΣΩ ΚΑΥΣΗΣ)</a:t>
            </a:r>
            <a:endParaRPr lang="en-US" dirty="0">
              <a:latin typeface="+mn-lt"/>
            </a:endParaRPr>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Τα τελευταία χρόνια, οι τιμές του φυσικού αερίου της Βόρειας Αμερικής είχαν πολύ υψηλές κορυφές στο μέσο χειμώνα. Αυτό έχει αναγκάσει ορισμένα εργοστάσια να επιστρέψουν στη χρήση λαδιού θέρμανσης ως καύσιμο.</a:t>
            </a:r>
          </a:p>
          <a:p>
            <a:pPr algn="just">
              <a:buFont typeface="Wingdings" panose="05000000000000000000" pitchFamily="2" charset="2"/>
              <a:buChar char="q"/>
            </a:pPr>
            <a:r>
              <a:rPr lang="el-GR" sz="2400" dirty="0"/>
              <a:t>Το καύσιμο που καταναλώνεται σε μια θερμαινόμενη θερμάστρα μπορεί να εκτιμηθεί με βάση τη λειτουργία του καυστήρα που διαιρείται με την απόδοση του κλιβάνου. </a:t>
            </a:r>
          </a:p>
          <a:p>
            <a:pPr algn="just">
              <a:buFont typeface="Wingdings" panose="05000000000000000000" pitchFamily="2" charset="2"/>
              <a:buChar char="q"/>
            </a:pPr>
            <a:r>
              <a:rPr lang="el-GR" sz="2400" dirty="0"/>
              <a:t>Η απόδοση του κλιβάνου θα είναι τυπικά περίπου 0,85 εάν χρησιμοποιούνται τόσο τα ακτινοβόλα όσο και τα μεταφερόμενα τμήματα και περίπου 0,6 εάν η διαδικασία θέρμανσης είναι μόνο στο τμήμα ακτινοβολίας.</a:t>
            </a:r>
            <a:endParaRPr lang="en-US" sz="2400" dirty="0"/>
          </a:p>
          <a:p>
            <a:pPr algn="just">
              <a:buFont typeface="Wingdings" panose="05000000000000000000" pitchFamily="2" charset="2"/>
              <a:buChar char="q"/>
            </a:pPr>
            <a:r>
              <a:rPr lang="el-GR" sz="2400" dirty="0"/>
              <a:t>Το φυσικό αέριο και το πετρέλαιο θέρμανσης αποτελούν αντικείμενο εμπορευμάτων και οι τιμές μπορούν να βρεθούν σε οποιονδήποτε διαδικτυακό </a:t>
            </a:r>
            <a:r>
              <a:rPr lang="el-GR" sz="2400" dirty="0" err="1"/>
              <a:t>ιστότοπο</a:t>
            </a:r>
            <a:r>
              <a:rPr lang="el-GR" sz="2400" dirty="0"/>
              <a:t> συναλλαγών ή </a:t>
            </a:r>
            <a:r>
              <a:rPr lang="el-GR" sz="2400" dirty="0" err="1"/>
              <a:t>ιστότοπο</a:t>
            </a:r>
            <a:r>
              <a:rPr lang="el-GR" sz="2400" dirty="0"/>
              <a:t> επιχειρηματικών ειδήσεων (π.χ. www.cnnmoney.com). </a:t>
            </a:r>
            <a:endParaRPr lang="en-US" sz="2400" dirty="0"/>
          </a:p>
          <a:p>
            <a:pPr algn="just">
              <a:buFont typeface="Wingdings" panose="05000000000000000000" pitchFamily="2" charset="2"/>
              <a:buChar char="q"/>
            </a:pPr>
            <a:r>
              <a:rPr lang="el-GR" sz="2400" dirty="0"/>
              <a:t>Μπορείτε να βρείτε ιστορικές τιμές για τις προβλέψεις στο Περιοδικό Πετρελαίου και Φυσικού Αερίου ή από την Αμερικανική Υπηρεσία Πληροφοριών Ενέργειας (</a:t>
            </a:r>
            <a:r>
              <a:rPr lang="el-GR" sz="2400" dirty="0">
                <a:hlinkClick r:id="rId2"/>
              </a:rPr>
              <a:t>www.eia.doe.gov</a:t>
            </a:r>
            <a:r>
              <a:rPr lang="el-GR" sz="2400" dirty="0"/>
              <a:t>).</a:t>
            </a:r>
          </a:p>
          <a:p>
            <a:pPr algn="just">
              <a:buFont typeface="Wingdings" panose="05000000000000000000" pitchFamily="2" charset="2"/>
              <a:buChar char="q"/>
            </a:pPr>
            <a:endParaRPr lang="en-US" sz="2400" dirty="0"/>
          </a:p>
        </p:txBody>
      </p:sp>
    </p:spTree>
    <p:extLst>
      <p:ext uri="{BB962C8B-B14F-4D97-AF65-F5344CB8AC3E}">
        <p14:creationId xmlns:p14="http://schemas.microsoft.com/office/powerpoint/2010/main" val="2457285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ΚΟΣΤΗ ΚΟΙΝΗΣ ΩΦΕΛΕΙΑΣ</a:t>
            </a:r>
            <a:r>
              <a:rPr lang="en-US" dirty="0">
                <a:latin typeface="+mn-lt"/>
              </a:rPr>
              <a:t> (</a:t>
            </a:r>
            <a:r>
              <a:rPr lang="el-GR" dirty="0">
                <a:latin typeface="+mn-lt"/>
              </a:rPr>
              <a:t>ΑΤΜΟΣ)</a:t>
            </a:r>
            <a:endParaRPr lang="en-US" dirty="0">
              <a:latin typeface="+mn-lt"/>
            </a:endParaRPr>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Ο ατμός είναι η πιο διαδεδομένη πηγή θερμότητας στα περισσότερα χημικά εργοστάσια. Έχει πολλά πλεονεκτήματα:</a:t>
            </a:r>
          </a:p>
          <a:p>
            <a:pPr algn="just">
              <a:buFont typeface="Wingdings" panose="05000000000000000000" pitchFamily="2" charset="2"/>
              <a:buChar char="q"/>
            </a:pPr>
            <a:r>
              <a:rPr lang="el-GR" sz="2400" dirty="0"/>
              <a:t>Η θερμότητα της συμπύκνωσης του ατμού είναι υψηλή, δίνοντας υψηλή απόδοση θερμότητας σε σταθερή θερμοκρασία (σε σύγκριση με άλλα βοηθητικά υλικά όπως ζεστό λάδι και το καυσαέριο που απελευθερώνουν λογική θερμότητα σε ένα ευρύ φάσμα θερμοκρασιών).</a:t>
            </a:r>
          </a:p>
          <a:p>
            <a:pPr algn="just">
              <a:buFont typeface="Wingdings" panose="05000000000000000000" pitchFamily="2" charset="2"/>
              <a:buChar char="q"/>
            </a:pPr>
            <a:r>
              <a:rPr lang="el-GR" sz="2400" dirty="0"/>
              <a:t>Η θερμοκρασία στην οποία απελευθερώνεται η θερμότητα μπορεί να ελεγχθεί επακριβώς ελέγχοντας την πίεση του ατμού. Αυτό επιτρέπει τον αυστηρό έλεγχο της θερμοκρασίας, ο οποίος είναι σημαντικός σε πολλές διαδικασίες.</a:t>
            </a:r>
          </a:p>
          <a:p>
            <a:pPr algn="just">
              <a:buFont typeface="Wingdings" panose="05000000000000000000" pitchFamily="2" charset="2"/>
              <a:buChar char="q"/>
            </a:pPr>
            <a:r>
              <a:rPr lang="el-GR" sz="2400" dirty="0"/>
              <a:t>Η συμπύκνωση ατμού έχει πολύ υψηλούς συντελεστές μεταφοράς θερμότητας, οδηγώντας σε φθηνότερους </a:t>
            </a:r>
            <a:r>
              <a:rPr lang="el-GR" sz="2400" dirty="0" err="1"/>
              <a:t>εναλλάκτες</a:t>
            </a:r>
            <a:r>
              <a:rPr lang="el-GR" sz="2400" dirty="0"/>
              <a:t> θερμότητας.</a:t>
            </a:r>
          </a:p>
          <a:p>
            <a:pPr algn="just">
              <a:buFont typeface="Wingdings" panose="05000000000000000000" pitchFamily="2" charset="2"/>
              <a:buChar char="q"/>
            </a:pPr>
            <a:r>
              <a:rPr lang="el-GR" sz="2400" dirty="0"/>
              <a:t>Είναι μη-τοξικός, μη-αναφλέξιμος, ορατός εάν υπάρχει διαρροή και αδρανής σε πολλά (όχι όλα) τα βιομηχανικά ρευστά.</a:t>
            </a:r>
            <a:endParaRPr lang="en-US" sz="2400" dirty="0"/>
          </a:p>
        </p:txBody>
      </p:sp>
    </p:spTree>
    <p:extLst>
      <p:ext uri="{BB962C8B-B14F-4D97-AF65-F5344CB8AC3E}">
        <p14:creationId xmlns:p14="http://schemas.microsoft.com/office/powerpoint/2010/main" val="3850144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ΚΟΣΤΗ ΚΟΙΝΗΣ ΩΦΕΛΕΙΑΣ</a:t>
            </a:r>
            <a:r>
              <a:rPr lang="en-US" dirty="0">
                <a:latin typeface="+mn-lt"/>
              </a:rPr>
              <a:t> (</a:t>
            </a:r>
            <a:r>
              <a:rPr lang="el-GR" dirty="0">
                <a:latin typeface="+mn-lt"/>
              </a:rPr>
              <a:t>ΑΤΜΟΣ)</a:t>
            </a:r>
            <a:endParaRPr lang="en-US" dirty="0">
              <a:latin typeface="+mn-lt"/>
            </a:endParaRPr>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Τα περισσότερα εργοστάσια έχουν ένα δίκτυο σωληνώσεων παροχής ατμού σε 3 ή και περισσότερα διαφορετικά επίπεδα πίεσης για διαφορετικές χρήσεις.</a:t>
            </a:r>
            <a:endParaRPr lang="en-US" sz="2400" dirty="0"/>
          </a:p>
          <a:p>
            <a:pPr algn="just">
              <a:buFont typeface="Wingdings" panose="05000000000000000000" pitchFamily="2" charset="2"/>
              <a:buChar char="q"/>
            </a:pPr>
            <a:r>
              <a:rPr lang="el-GR" sz="2400" dirty="0"/>
              <a:t>Το νερό τροφοδοσίας από τον λέβητα σε υψηλή πίεση προθερμαίνεται και τροφοδοτείται σε λέβητες όπου ο ατμός υψηλής πίεσης αυξάνεται και υπερθερμαίνεται πάνω από το σημείο υγροποίησης για να επιτρέψει απώλειες θερμότητας στις σωληνώσεις.</a:t>
            </a:r>
          </a:p>
          <a:p>
            <a:pPr algn="just">
              <a:buFont typeface="Wingdings" panose="05000000000000000000" pitchFamily="2" charset="2"/>
              <a:buChar char="q"/>
            </a:pPr>
            <a:r>
              <a:rPr lang="el-GR" sz="2400" dirty="0"/>
              <a:t>Η προθέρμανση νερού τροφοδοσίας λέβητα μπορεί να επιτευχθεί με τη χρήση θερμότητας από απόβλητα κάποιας διεργασίας ή θέρμανσης. Ο ατμός υψηλής πίεσης (HP) είναι συνήθως στα 40 </a:t>
            </a:r>
            <a:r>
              <a:rPr lang="el-GR" sz="2400" dirty="0" err="1"/>
              <a:t>bar</a:t>
            </a:r>
            <a:r>
              <a:rPr lang="el-GR" sz="2400" dirty="0"/>
              <a:t>, που αντιστοιχεί σε θερμοκρασία συμπύκνωσης 250 </a:t>
            </a:r>
            <a:r>
              <a:rPr lang="en-US" sz="2400" b="0" i="0" dirty="0">
                <a:solidFill>
                  <a:srgbClr val="202124"/>
                </a:solidFill>
                <a:effectLst/>
              </a:rPr>
              <a:t>°C</a:t>
            </a:r>
            <a:r>
              <a:rPr lang="el-GR" sz="2400" dirty="0"/>
              <a:t>, αλλά κάθε τμήμα είναι διαφορετικό. </a:t>
            </a:r>
          </a:p>
          <a:p>
            <a:pPr algn="just">
              <a:buFont typeface="Wingdings" panose="05000000000000000000" pitchFamily="2" charset="2"/>
              <a:buChar char="q"/>
            </a:pPr>
            <a:r>
              <a:rPr lang="el-GR" sz="2400" dirty="0"/>
              <a:t>Μέρος του ατμού HP χρησιμοποιείται για τη θέρμανση της διαδικασίας σε υψηλές θερμοκρασίες. Το υπόλοιπο του ατμού HP επεκτείνεται είτε μέσω στροβίλων ατμού γνωστών ως στροβίλων αντίστροφης πίεσης είτε μέσω βαλβίδων για τον σχηματισμό ατμού μέσης πίεσης (MP). </a:t>
            </a:r>
            <a:endParaRPr lang="en-US" sz="2400" dirty="0"/>
          </a:p>
          <a:p>
            <a:pPr algn="just">
              <a:buFont typeface="Wingdings" panose="05000000000000000000" pitchFamily="2" charset="2"/>
              <a:buChar char="q"/>
            </a:pPr>
            <a:r>
              <a:rPr lang="el-GR" sz="2400" dirty="0"/>
              <a:t>Η πίεση του ρεύματος ατμού MP ποικίλλει ευρέως από τμήμα σε τμήμα, αλλά είναι συνήθως περίπου 20 </a:t>
            </a:r>
            <a:r>
              <a:rPr lang="el-GR" sz="2400" dirty="0" err="1"/>
              <a:t>bar</a:t>
            </a:r>
            <a:r>
              <a:rPr lang="el-GR" sz="2400" dirty="0"/>
              <a:t>, που αντιστοιχεί σε θερμοκρασία συμπύκνωσης 212 </a:t>
            </a:r>
            <a:r>
              <a:rPr lang="en-US" sz="2400" b="0" i="0" dirty="0">
                <a:solidFill>
                  <a:srgbClr val="202124"/>
                </a:solidFill>
                <a:effectLst/>
              </a:rPr>
              <a:t>°C</a:t>
            </a:r>
            <a:r>
              <a:rPr lang="el-GR" sz="2400" dirty="0"/>
              <a:t>.</a:t>
            </a:r>
            <a:endParaRPr lang="en-US" sz="2400" dirty="0"/>
          </a:p>
        </p:txBody>
      </p:sp>
    </p:spTree>
    <p:extLst>
      <p:ext uri="{BB962C8B-B14F-4D97-AF65-F5344CB8AC3E}">
        <p14:creationId xmlns:p14="http://schemas.microsoft.com/office/powerpoint/2010/main" val="3576359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ΚΟΣΤΗ ΚΟΙΝΗΣ ΩΦΕΛΕΙΑΣ</a:t>
            </a:r>
            <a:r>
              <a:rPr lang="en-US" dirty="0">
                <a:latin typeface="+mn-lt"/>
              </a:rPr>
              <a:t> (</a:t>
            </a:r>
            <a:r>
              <a:rPr lang="el-GR" dirty="0">
                <a:latin typeface="+mn-lt"/>
              </a:rPr>
              <a:t>ΑΤΜΟΣ)</a:t>
            </a:r>
            <a:endParaRPr lang="en-US" dirty="0">
              <a:latin typeface="+mn-lt"/>
            </a:endParaRPr>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Όταν ο ατμός συμπυκνώνεται χωρίς να έρθει σε επαφή με υγρά διεργασίας, τότε το θερμό συμπύκνωμα μπορεί να συλλεχθεί και να επιστραφεί στο σύστημα τροφοδοσίας νερού του λέβητα.</a:t>
            </a:r>
            <a:endParaRPr lang="en-US" sz="2400" dirty="0"/>
          </a:p>
          <a:p>
            <a:pPr marL="0" indent="0" algn="just">
              <a:buNone/>
            </a:pPr>
            <a:endParaRPr lang="en-US" sz="2400" dirty="0"/>
          </a:p>
        </p:txBody>
      </p:sp>
      <p:pic>
        <p:nvPicPr>
          <p:cNvPr id="5" name="Picture 4" descr="Diagram, schematic&#10;&#10;Description automatically generated">
            <a:extLst>
              <a:ext uri="{FF2B5EF4-FFF2-40B4-BE49-F238E27FC236}">
                <a16:creationId xmlns:a16="http://schemas.microsoft.com/office/drawing/2014/main" id="{485ED2A8-D7DC-412D-81CD-BB928F1DF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513" y="1389638"/>
            <a:ext cx="6085239" cy="4720791"/>
          </a:xfrm>
          <a:prstGeom prst="rect">
            <a:avLst/>
          </a:prstGeom>
        </p:spPr>
      </p:pic>
      <p:sp>
        <p:nvSpPr>
          <p:cNvPr id="6" name="TextBox 5">
            <a:extLst>
              <a:ext uri="{FF2B5EF4-FFF2-40B4-BE49-F238E27FC236}">
                <a16:creationId xmlns:a16="http://schemas.microsoft.com/office/drawing/2014/main" id="{6704E7E6-2D08-4504-841B-6853499D3292}"/>
              </a:ext>
            </a:extLst>
          </p:cNvPr>
          <p:cNvSpPr txBox="1"/>
          <p:nvPr/>
        </p:nvSpPr>
        <p:spPr>
          <a:xfrm>
            <a:off x="4595228" y="6114882"/>
            <a:ext cx="2433808" cy="369332"/>
          </a:xfrm>
          <a:prstGeom prst="rect">
            <a:avLst/>
          </a:prstGeom>
          <a:noFill/>
        </p:spPr>
        <p:txBody>
          <a:bodyPr wrap="none" rtlCol="0">
            <a:spAutoFit/>
          </a:bodyPr>
          <a:lstStyle/>
          <a:p>
            <a:r>
              <a:rPr lang="el-GR" dirty="0"/>
              <a:t>Τυπικό σύστημα ατμού.</a:t>
            </a:r>
            <a:endParaRPr lang="en-US" dirty="0"/>
          </a:p>
        </p:txBody>
      </p:sp>
    </p:spTree>
    <p:extLst>
      <p:ext uri="{BB962C8B-B14F-4D97-AF65-F5344CB8AC3E}">
        <p14:creationId xmlns:p14="http://schemas.microsoft.com/office/powerpoint/2010/main" val="1990369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ΚΟΣΤΗ ΚΟΙΝΗΣ ΩΦΕΛΕΙΑΣ</a:t>
            </a:r>
            <a:r>
              <a:rPr lang="en-US" dirty="0">
                <a:latin typeface="+mn-lt"/>
              </a:rPr>
              <a:t> (</a:t>
            </a:r>
            <a:r>
              <a:rPr lang="el-GR" dirty="0">
                <a:latin typeface="+mn-lt"/>
              </a:rPr>
              <a:t>ΑΤΜΟΣ)</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Η συμπύκνωση μπορεί να χρησιμοποιηθεί μερικές φορές και σε χαμηλές θερμοκρασίες θέρμανσης αν η διεργασία το απαιτεί.</a:t>
                </a:r>
                <a:endParaRPr lang="en-US" sz="2400" dirty="0"/>
              </a:p>
              <a:p>
                <a:pPr algn="just">
                  <a:buFont typeface="Wingdings" panose="05000000000000000000" pitchFamily="2" charset="2"/>
                  <a:buChar char="q"/>
                </a:pPr>
                <a:r>
                  <a:rPr lang="el-GR" sz="2400" dirty="0"/>
                  <a:t>Το κόστος της υψηλής πίεσης μπορεί να εκτιμηθεί από το κόστος του λέβητα για την παροχή του νερού, την τιμή του καυσίμου και την επίδοση του λέβητα ως:</a:t>
                </a:r>
              </a:p>
              <a:p>
                <a:pPr marL="0" indent="0" algn="ctr">
                  <a:buNone/>
                </a:pP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𝐻𝑃𝑆</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𝐹</m:t>
                        </m:r>
                      </m:sub>
                    </m:sSub>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𝑑𝐻</m:t>
                            </m:r>
                          </m:e>
                          <m:sub>
                            <m:r>
                              <a:rPr lang="en-US" sz="2400" b="0" i="1" smtClean="0">
                                <a:latin typeface="Cambria Math" panose="02040503050406030204" pitchFamily="18" charset="0"/>
                                <a:ea typeface="Cambria Math" panose="02040503050406030204" pitchFamily="18" charset="0"/>
                              </a:rPr>
                              <m:t>𝑏</m:t>
                            </m:r>
                          </m:sub>
                        </m:sSub>
                      </m:num>
                      <m:den>
                        <m:sSub>
                          <m:sSubPr>
                            <m:ctrlPr>
                              <a:rPr lang="en-US" sz="2400" b="0" i="1" smtClean="0">
                                <a:latin typeface="Cambria Math" panose="02040503050406030204" pitchFamily="18" charset="0"/>
                                <a:ea typeface="Cambria Math" panose="02040503050406030204" pitchFamily="18" charset="0"/>
                              </a:rPr>
                            </m:ctrlPr>
                          </m:sSubPr>
                          <m:e>
                            <m:r>
                              <a:rPr lang="el-GR" sz="2400" b="0" i="1" smtClean="0">
                                <a:latin typeface="Cambria Math" panose="02040503050406030204" pitchFamily="18" charset="0"/>
                                <a:ea typeface="Cambria Math" panose="02040503050406030204" pitchFamily="18" charset="0"/>
                              </a:rPr>
                              <m:t>𝜂</m:t>
                            </m:r>
                          </m:e>
                          <m:sub>
                            <m:r>
                              <a:rPr lang="en-US" sz="2400" b="0" i="1" smtClean="0">
                                <a:latin typeface="Cambria Math" panose="02040503050406030204" pitchFamily="18" charset="0"/>
                                <a:ea typeface="Cambria Math" panose="02040503050406030204" pitchFamily="18" charset="0"/>
                              </a:rPr>
                              <m:t>𝐵</m:t>
                            </m:r>
                          </m:sub>
                        </m:sSub>
                      </m:den>
                    </m:f>
                    <m:r>
                      <a:rPr lang="en-US" sz="2400" b="0" i="1" smtClean="0">
                        <a:latin typeface="Cambria Math" panose="02040503050406030204" pitchFamily="18" charset="0"/>
                        <a:ea typeface="Cambria Math" panose="02040503050406030204" pitchFamily="18" charset="0"/>
                      </a:rPr>
                      <m:t>+</m:t>
                    </m:r>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b="0" i="1" smtClean="0">
                            <a:latin typeface="Cambria Math" panose="02040503050406030204" pitchFamily="18" charset="0"/>
                          </a:rPr>
                          <m:t>𝐵𝐹𝑊</m:t>
                        </m:r>
                      </m:sub>
                    </m:sSub>
                  </m:oMath>
                </a14:m>
                <a:endParaRPr lang="el-GR" sz="2400" dirty="0"/>
              </a:p>
              <a:p>
                <a:pPr marL="0" indent="0" algn="just">
                  <a:buNone/>
                </a:pPr>
                <a:r>
                  <a:rPr lang="el-GR" sz="2400" dirty="0"/>
                  <a:t>όπου:</a:t>
                </a:r>
              </a:p>
              <a:p>
                <a:pPr marL="0" indent="0" algn="just">
                  <a:buNone/>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𝐻𝑃𝑆</m:t>
                        </m:r>
                      </m:sub>
                    </m:sSub>
                    <m:r>
                      <a:rPr lang="el-GR" sz="2000" b="0" i="1" smtClean="0">
                        <a:latin typeface="Cambria Math" panose="02040503050406030204" pitchFamily="18" charset="0"/>
                      </a:rPr>
                      <m:t>=</m:t>
                    </m:r>
                  </m:oMath>
                </a14:m>
                <a:r>
                  <a:rPr lang="el-GR" sz="2000" dirty="0"/>
                  <a:t> τιμή του ατμού υψηλής πίεσης (€/1000 </a:t>
                </a:r>
                <a:r>
                  <a:rPr lang="en-US" sz="2000" dirty="0"/>
                  <a:t>Kg, </a:t>
                </a:r>
                <a:r>
                  <a:rPr lang="el-GR" sz="2000" dirty="0"/>
                  <a:t>συνήθως γράφεται €/Μ</a:t>
                </a:r>
                <a:r>
                  <a:rPr lang="en-US" sz="2000" dirty="0"/>
                  <a:t>Kg)</a:t>
                </a:r>
                <a:r>
                  <a:rPr lang="el-GR" sz="2000" dirty="0"/>
                  <a:t>.</a:t>
                </a:r>
              </a:p>
              <a:p>
                <a:pPr marL="0" indent="0" algn="just">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𝐹</m:t>
                        </m:r>
                      </m:sub>
                    </m:sSub>
                    <m:r>
                      <a:rPr lang="el-GR" sz="2000" b="0" i="1" smtClean="0">
                        <a:latin typeface="Cambria Math" panose="02040503050406030204" pitchFamily="18" charset="0"/>
                      </a:rPr>
                      <m:t>=</m:t>
                    </m:r>
                  </m:oMath>
                </a14:m>
                <a:r>
                  <a:rPr lang="en-US" sz="2000" dirty="0"/>
                  <a:t> </a:t>
                </a:r>
                <a:r>
                  <a:rPr lang="el-GR" sz="2000" dirty="0"/>
                  <a:t>τιμή του καύσιμου (€/</a:t>
                </a:r>
                <a:r>
                  <a:rPr lang="en-US" sz="2000" dirty="0"/>
                  <a:t>MMBtu)</a:t>
                </a:r>
                <a:r>
                  <a:rPr lang="el-GR" sz="2000" dirty="0"/>
                  <a:t>.</a:t>
                </a:r>
              </a:p>
              <a:p>
                <a:pPr marL="0" indent="0" algn="just">
                  <a:buNone/>
                </a:pPr>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𝑑𝐻</m:t>
                        </m:r>
                      </m:e>
                      <m:sub>
                        <m:r>
                          <a:rPr lang="en-US" sz="2000" b="0" i="1" smtClean="0">
                            <a:latin typeface="Cambria Math" panose="02040503050406030204" pitchFamily="18" charset="0"/>
                            <a:ea typeface="Cambria Math" panose="02040503050406030204" pitchFamily="18" charset="0"/>
                          </a:rPr>
                          <m:t>𝑏</m:t>
                        </m:r>
                      </m:sub>
                    </m:sSub>
                    <m:r>
                      <a:rPr lang="el-GR" sz="2000" b="0" i="1" smtClean="0">
                        <a:latin typeface="Cambria Math" panose="02040503050406030204" pitchFamily="18" charset="0"/>
                        <a:ea typeface="Cambria Math" panose="02040503050406030204" pitchFamily="18" charset="0"/>
                      </a:rPr>
                      <m:t>=</m:t>
                    </m:r>
                  </m:oMath>
                </a14:m>
                <a:r>
                  <a:rPr lang="en-US" sz="2000" dirty="0"/>
                  <a:t> </a:t>
                </a:r>
                <a:r>
                  <a:rPr lang="el-GR" sz="2000" dirty="0"/>
                  <a:t>ρυθμός θέρμανσης (</a:t>
                </a:r>
                <a:r>
                  <a:rPr lang="en-US" sz="2000" dirty="0"/>
                  <a:t>MMBtu/</a:t>
                </a:r>
                <a:r>
                  <a:rPr lang="en-US" sz="2000" dirty="0" err="1"/>
                  <a:t>MKg</a:t>
                </a:r>
                <a:r>
                  <a:rPr lang="en-US" sz="2000" dirty="0"/>
                  <a:t> steam)</a:t>
                </a:r>
                <a:r>
                  <a:rPr lang="el-GR" sz="2000" dirty="0"/>
                  <a:t>.</a:t>
                </a:r>
              </a:p>
              <a:p>
                <a:pPr marL="0" indent="0" algn="just">
                  <a:buNone/>
                </a:pPr>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l-GR" sz="2000" b="0" i="1" smtClean="0">
                            <a:latin typeface="Cambria Math" panose="02040503050406030204" pitchFamily="18" charset="0"/>
                            <a:ea typeface="Cambria Math" panose="02040503050406030204" pitchFamily="18" charset="0"/>
                          </a:rPr>
                          <m:t>𝜂</m:t>
                        </m:r>
                      </m:e>
                      <m:sub>
                        <m:r>
                          <a:rPr lang="en-US" sz="2000" b="0" i="1" smtClean="0">
                            <a:latin typeface="Cambria Math" panose="02040503050406030204" pitchFamily="18" charset="0"/>
                            <a:ea typeface="Cambria Math" panose="02040503050406030204" pitchFamily="18" charset="0"/>
                          </a:rPr>
                          <m:t>𝐵</m:t>
                        </m:r>
                      </m:sub>
                    </m:sSub>
                    <m:r>
                      <a:rPr lang="el-GR" sz="2000" b="0" i="1" smtClean="0">
                        <a:latin typeface="Cambria Math" panose="02040503050406030204" pitchFamily="18" charset="0"/>
                        <a:ea typeface="Cambria Math" panose="02040503050406030204" pitchFamily="18" charset="0"/>
                      </a:rPr>
                      <m:t>=</m:t>
                    </m:r>
                  </m:oMath>
                </a14:m>
                <a:r>
                  <a:rPr lang="en-US" sz="2000" dirty="0"/>
                  <a:t> </a:t>
                </a:r>
                <a:r>
                  <a:rPr lang="el-GR" sz="2000" dirty="0"/>
                  <a:t>απόδοση του λέβητα.</a:t>
                </a:r>
              </a:p>
              <a:p>
                <a:pPr marL="0" indent="0" algn="just">
                  <a:buNone/>
                </a:pPr>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𝑃</m:t>
                        </m:r>
                      </m:e>
                      <m:sub>
                        <m:r>
                          <a:rPr lang="en-US" sz="2000" b="0" i="1" smtClean="0">
                            <a:latin typeface="Cambria Math" panose="02040503050406030204" pitchFamily="18" charset="0"/>
                          </a:rPr>
                          <m:t>𝐵𝐹𝑊</m:t>
                        </m:r>
                      </m:sub>
                    </m:sSub>
                    <m:r>
                      <a:rPr lang="el-GR" sz="2000" b="0" i="1" smtClean="0">
                        <a:latin typeface="Cambria Math" panose="02040503050406030204" pitchFamily="18" charset="0"/>
                      </a:rPr>
                      <m:t>=</m:t>
                    </m:r>
                  </m:oMath>
                </a14:m>
                <a:r>
                  <a:rPr lang="el-GR" sz="2000" dirty="0"/>
                  <a:t> τιμή ή κόστος του λέβητα για την παροχή του νερού (€/Μ</a:t>
                </a:r>
                <a:r>
                  <a:rPr lang="en-US" sz="2000" dirty="0"/>
                  <a:t>Kg).</a:t>
                </a:r>
              </a:p>
              <a:p>
                <a:pPr algn="just">
                  <a:buFont typeface="Wingdings" panose="05000000000000000000" pitchFamily="2" charset="2"/>
                  <a:buChar char="q"/>
                </a:pPr>
                <a:r>
                  <a:rPr lang="el-GR" sz="2400" dirty="0"/>
                  <a:t>Οι αποδόσεις για τους λέβητες συνήθως είναι στο ίδιο εύρος με αυτές των καυστήρων (0.8-0.9)</a:t>
                </a:r>
                <a:endParaRPr lang="en-US" sz="2400" dirty="0"/>
              </a:p>
            </p:txBody>
          </p:sp>
        </mc:Choice>
        <mc:Fallback xmlns="">
          <p:sp>
            <p:nvSpPr>
              <p:cNvPr id="3" name="Content Placeholder 2">
                <a:extLst>
                  <a:ext uri="{FF2B5EF4-FFF2-40B4-BE49-F238E27FC236}">
                    <a16:creationId xmlns:a16="http://schemas.microsoft.com/office/drawing/2014/main" id="{3F2579ED-2A52-4100-9A44-D9EBF39EA838}"/>
                  </a:ext>
                </a:extLst>
              </p:cNvPr>
              <p:cNvSpPr>
                <a:spLocks noGrp="1" noRot="1" noChangeAspect="1" noMove="1" noResize="1" noEditPoints="1" noAdjustHandles="1" noChangeArrowheads="1" noChangeShapeType="1" noTextEdit="1"/>
              </p:cNvSpPr>
              <p:nvPr>
                <p:ph idx="1"/>
              </p:nvPr>
            </p:nvSpPr>
            <p:spPr>
              <a:xfrm>
                <a:off x="-1" y="606490"/>
                <a:ext cx="12191999" cy="6251509"/>
              </a:xfrm>
              <a:blipFill>
                <a:blip r:embed="rId2"/>
                <a:stretch>
                  <a:fillRect l="-750" t="-1365" r="-750"/>
                </a:stretch>
              </a:blipFill>
            </p:spPr>
            <p:txBody>
              <a:bodyPr/>
              <a:lstStyle/>
              <a:p>
                <a:r>
                  <a:rPr lang="en-US">
                    <a:noFill/>
                  </a:rPr>
                  <a:t> </a:t>
                </a:r>
              </a:p>
            </p:txBody>
          </p:sp>
        </mc:Fallback>
      </mc:AlternateContent>
    </p:spTree>
    <p:extLst>
      <p:ext uri="{BB962C8B-B14F-4D97-AF65-F5344CB8AC3E}">
        <p14:creationId xmlns:p14="http://schemas.microsoft.com/office/powerpoint/2010/main" val="225429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ΚΟΣΤΗ ΚΟΙΝΗΣ ΩΦΕΛΕΙΑΣ</a:t>
            </a:r>
            <a:r>
              <a:rPr lang="en-US" dirty="0">
                <a:latin typeface="+mn-lt"/>
              </a:rPr>
              <a:t> (</a:t>
            </a:r>
            <a:r>
              <a:rPr lang="el-GR" dirty="0">
                <a:latin typeface="+mn-lt"/>
              </a:rPr>
              <a:t>ΑΤΜΟΣ)</a:t>
            </a:r>
            <a:endParaRPr lang="en-US" dirty="0"/>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marL="0" indent="0" algn="just">
              <a:buNone/>
            </a:pPr>
            <a:r>
              <a:rPr lang="el-GR" sz="2400" dirty="0"/>
              <a:t>Ένα εργοστάσιο έχει σύστημα ατμού με τρία επίπεδα στα 40</a:t>
            </a:r>
            <a:r>
              <a:rPr lang="en-US" sz="2400" dirty="0"/>
              <a:t> bar,</a:t>
            </a:r>
            <a:r>
              <a:rPr lang="el-GR" sz="2400" dirty="0"/>
              <a:t> 20 </a:t>
            </a:r>
            <a:r>
              <a:rPr lang="en-US" sz="2400" dirty="0"/>
              <a:t>bar </a:t>
            </a:r>
            <a:r>
              <a:rPr lang="el-GR" sz="2400" dirty="0"/>
              <a:t>και 6 </a:t>
            </a:r>
            <a:r>
              <a:rPr lang="en-US" sz="2400" dirty="0"/>
              <a:t>bar. </a:t>
            </a:r>
            <a:r>
              <a:rPr lang="el-GR" sz="2400" dirty="0"/>
              <a:t>Η τιμή του καυσίμου είναι 6€/</a:t>
            </a:r>
            <a:r>
              <a:rPr lang="en-US" sz="2400" dirty="0"/>
              <a:t>MMBtu </a:t>
            </a:r>
            <a:r>
              <a:rPr lang="el-GR" sz="2400" dirty="0"/>
              <a:t>και του ρεύματος 0.005€/</a:t>
            </a:r>
            <a:r>
              <a:rPr lang="en-US" sz="2400" dirty="0"/>
              <a:t>kWh.</a:t>
            </a:r>
            <a:r>
              <a:rPr lang="el-GR" sz="2400" dirty="0"/>
              <a:t> Εάν η απόδοση του λέβητα είναι 0.8 και της τουρμπίνας ατμού 0.85 ποιες είναι οι τιμές για </a:t>
            </a:r>
            <a:r>
              <a:rPr lang="en-US" sz="2400" dirty="0"/>
              <a:t>HP, MP, LP.</a:t>
            </a:r>
          </a:p>
          <a:p>
            <a:pPr marL="0" indent="0" algn="just">
              <a:buNone/>
            </a:pPr>
            <a:endParaRPr lang="en-US" sz="2400" dirty="0"/>
          </a:p>
          <a:p>
            <a:pPr marL="0" indent="0" algn="just">
              <a:buNone/>
            </a:pPr>
            <a:r>
              <a:rPr lang="el-GR" sz="2400" dirty="0"/>
              <a:t>Το πρώτο βήμα είναι να ελεγχθούν οι συνθήκες του ατμού, η ενθαλπία και η εντροπία.</a:t>
            </a:r>
            <a:endParaRPr lang="en-US" sz="2400" dirty="0"/>
          </a:p>
          <a:p>
            <a:pPr marL="0" indent="0" algn="just">
              <a:buNone/>
            </a:pPr>
            <a:endParaRPr lang="en-US" sz="2400" dirty="0"/>
          </a:p>
          <a:p>
            <a:pPr marL="0" indent="0" algn="just">
              <a:buNone/>
            </a:pPr>
            <a:endParaRPr lang="en-US" sz="2400" dirty="0"/>
          </a:p>
          <a:p>
            <a:pPr marL="0" indent="0" algn="just">
              <a:buNone/>
            </a:pPr>
            <a:endParaRPr lang="en-US" sz="2400" dirty="0"/>
          </a:p>
          <a:p>
            <a:pPr marL="0" indent="0" algn="just">
              <a:buNone/>
            </a:pPr>
            <a:r>
              <a:rPr lang="el-GR" sz="2400" dirty="0"/>
              <a:t>Ο ατμός θα πρέπει να υπερθερμανθεί πάνω από την θερμοκρασία κορεσμού για να επιτρέψει απώλειες θερμότητας στο δίκτυο των σωλήνων. Οι ακόλουθες θερμοκρασίες υπερθέρμανσης ρυθμίστηκαν για να δώσουν ένα επαρκές περιθώριο πάνω από τη θερμοκρασία κορεσμού για τον ατμό HP και επίσης να δώσουν (περίπου) την ίδια συγκεκριμένη εντροπία για κάθε επίπεδο. Οι πραγματικές θερμοκρασίες υπερθέρμανσης του ατμού MP και LP θα είναι υψηλότερες, λόγω της μη </a:t>
            </a:r>
            <a:r>
              <a:rPr lang="el-GR" sz="2400" dirty="0" err="1"/>
              <a:t>ισεντροπικής</a:t>
            </a:r>
            <a:r>
              <a:rPr lang="el-GR" sz="2400" dirty="0"/>
              <a:t> διαστολής.</a:t>
            </a:r>
          </a:p>
          <a:p>
            <a:pPr marL="0" indent="0" algn="just">
              <a:buNone/>
            </a:pPr>
            <a:endParaRPr lang="en-US" sz="2400" dirty="0"/>
          </a:p>
        </p:txBody>
      </p:sp>
      <p:graphicFrame>
        <p:nvGraphicFramePr>
          <p:cNvPr id="4" name="Table 4">
            <a:extLst>
              <a:ext uri="{FF2B5EF4-FFF2-40B4-BE49-F238E27FC236}">
                <a16:creationId xmlns:a16="http://schemas.microsoft.com/office/drawing/2014/main" id="{6300AE56-001F-415B-BD9E-E02E85769204}"/>
              </a:ext>
            </a:extLst>
          </p:cNvPr>
          <p:cNvGraphicFramePr>
            <a:graphicFrameLocks noGrp="1"/>
          </p:cNvGraphicFramePr>
          <p:nvPr>
            <p:extLst>
              <p:ext uri="{D42A27DB-BD31-4B8C-83A1-F6EECF244321}">
                <p14:modId xmlns:p14="http://schemas.microsoft.com/office/powerpoint/2010/main" val="4287623146"/>
              </p:ext>
            </p:extLst>
          </p:nvPr>
        </p:nvGraphicFramePr>
        <p:xfrm>
          <a:off x="1483567" y="2619724"/>
          <a:ext cx="8583128" cy="1381760"/>
        </p:xfrm>
        <a:graphic>
          <a:graphicData uri="http://schemas.openxmlformats.org/drawingml/2006/table">
            <a:tbl>
              <a:tblPr firstRow="1" bandRow="1">
                <a:tableStyleId>{5C22544A-7EE6-4342-B048-85BDC9FD1C3A}</a:tableStyleId>
              </a:tblPr>
              <a:tblGrid>
                <a:gridCol w="2145782">
                  <a:extLst>
                    <a:ext uri="{9D8B030D-6E8A-4147-A177-3AD203B41FA5}">
                      <a16:colId xmlns:a16="http://schemas.microsoft.com/office/drawing/2014/main" val="3412069997"/>
                    </a:ext>
                  </a:extLst>
                </a:gridCol>
                <a:gridCol w="2145782">
                  <a:extLst>
                    <a:ext uri="{9D8B030D-6E8A-4147-A177-3AD203B41FA5}">
                      <a16:colId xmlns:a16="http://schemas.microsoft.com/office/drawing/2014/main" val="1952196078"/>
                    </a:ext>
                  </a:extLst>
                </a:gridCol>
                <a:gridCol w="2145782">
                  <a:extLst>
                    <a:ext uri="{9D8B030D-6E8A-4147-A177-3AD203B41FA5}">
                      <a16:colId xmlns:a16="http://schemas.microsoft.com/office/drawing/2014/main" val="2025501175"/>
                    </a:ext>
                  </a:extLst>
                </a:gridCol>
                <a:gridCol w="2145782">
                  <a:extLst>
                    <a:ext uri="{9D8B030D-6E8A-4147-A177-3AD203B41FA5}">
                      <a16:colId xmlns:a16="http://schemas.microsoft.com/office/drawing/2014/main" val="2737679947"/>
                    </a:ext>
                  </a:extLst>
                </a:gridCol>
              </a:tblGrid>
              <a:tr h="370840">
                <a:tc>
                  <a:txBody>
                    <a:bodyPr/>
                    <a:lstStyle/>
                    <a:p>
                      <a:pPr algn="ctr"/>
                      <a:r>
                        <a:rPr lang="en-US" dirty="0"/>
                        <a:t>Steam level</a:t>
                      </a:r>
                    </a:p>
                  </a:txBody>
                  <a:tcPr/>
                </a:tc>
                <a:tc>
                  <a:txBody>
                    <a:bodyPr/>
                    <a:lstStyle/>
                    <a:p>
                      <a:pPr algn="ctr"/>
                      <a:r>
                        <a:rPr lang="en-US" dirty="0"/>
                        <a:t>High pressure (HP)</a:t>
                      </a:r>
                    </a:p>
                  </a:txBody>
                  <a:tcPr/>
                </a:tc>
                <a:tc>
                  <a:txBody>
                    <a:bodyPr/>
                    <a:lstStyle/>
                    <a:p>
                      <a:pPr algn="ctr"/>
                      <a:r>
                        <a:rPr lang="en-US" dirty="0"/>
                        <a:t>Medium pressure (MP)</a:t>
                      </a:r>
                    </a:p>
                  </a:txBody>
                  <a:tcPr/>
                </a:tc>
                <a:tc>
                  <a:txBody>
                    <a:bodyPr/>
                    <a:lstStyle/>
                    <a:p>
                      <a:pPr algn="ctr"/>
                      <a:r>
                        <a:rPr lang="en-US" dirty="0"/>
                        <a:t>Low pressure (LP)</a:t>
                      </a:r>
                    </a:p>
                  </a:txBody>
                  <a:tcPr/>
                </a:tc>
                <a:extLst>
                  <a:ext uri="{0D108BD9-81ED-4DB2-BD59-A6C34878D82A}">
                    <a16:rowId xmlns:a16="http://schemas.microsoft.com/office/drawing/2014/main" val="125312652"/>
                  </a:ext>
                </a:extLst>
              </a:tr>
              <a:tr h="370840">
                <a:tc>
                  <a:txBody>
                    <a:bodyPr/>
                    <a:lstStyle/>
                    <a:p>
                      <a:pPr algn="ctr"/>
                      <a:r>
                        <a:rPr lang="en-US" dirty="0"/>
                        <a:t>Pressure (bar)</a:t>
                      </a:r>
                    </a:p>
                  </a:txBody>
                  <a:tcPr/>
                </a:tc>
                <a:tc>
                  <a:txBody>
                    <a:bodyPr/>
                    <a:lstStyle/>
                    <a:p>
                      <a:pPr algn="ctr"/>
                      <a:r>
                        <a:rPr lang="en-US" dirty="0"/>
                        <a:t>40</a:t>
                      </a:r>
                    </a:p>
                  </a:txBody>
                  <a:tcPr/>
                </a:tc>
                <a:tc>
                  <a:txBody>
                    <a:bodyPr/>
                    <a:lstStyle/>
                    <a:p>
                      <a:pPr algn="ctr"/>
                      <a:r>
                        <a:rPr lang="en-US" dirty="0"/>
                        <a:t>20</a:t>
                      </a:r>
                    </a:p>
                  </a:txBody>
                  <a:tcPr/>
                </a:tc>
                <a:tc>
                  <a:txBody>
                    <a:bodyPr/>
                    <a:lstStyle/>
                    <a:p>
                      <a:pPr algn="ctr"/>
                      <a:r>
                        <a:rPr lang="en-US" dirty="0"/>
                        <a:t>6</a:t>
                      </a:r>
                    </a:p>
                  </a:txBody>
                  <a:tcPr/>
                </a:tc>
                <a:extLst>
                  <a:ext uri="{0D108BD9-81ED-4DB2-BD59-A6C34878D82A}">
                    <a16:rowId xmlns:a16="http://schemas.microsoft.com/office/drawing/2014/main" val="127341736"/>
                  </a:ext>
                </a:extLst>
              </a:tr>
              <a:tr h="370840">
                <a:tc>
                  <a:txBody>
                    <a:bodyPr/>
                    <a:lstStyle/>
                    <a:p>
                      <a:pPr algn="ctr"/>
                      <a:r>
                        <a:rPr lang="en-US" dirty="0"/>
                        <a:t>Saturation temp (</a:t>
                      </a:r>
                      <a:r>
                        <a:rPr lang="en-US" sz="1800" b="0" i="0" dirty="0">
                          <a:solidFill>
                            <a:srgbClr val="202124"/>
                          </a:solidFill>
                          <a:effectLst/>
                        </a:rPr>
                        <a:t>°C</a:t>
                      </a:r>
                      <a:r>
                        <a:rPr lang="en-US" dirty="0"/>
                        <a:t>)</a:t>
                      </a:r>
                    </a:p>
                  </a:txBody>
                  <a:tcPr/>
                </a:tc>
                <a:tc>
                  <a:txBody>
                    <a:bodyPr/>
                    <a:lstStyle/>
                    <a:p>
                      <a:pPr algn="ctr"/>
                      <a:r>
                        <a:rPr lang="en-US" dirty="0"/>
                        <a:t>250</a:t>
                      </a:r>
                    </a:p>
                  </a:txBody>
                  <a:tcPr/>
                </a:tc>
                <a:tc>
                  <a:txBody>
                    <a:bodyPr/>
                    <a:lstStyle/>
                    <a:p>
                      <a:pPr algn="ctr"/>
                      <a:r>
                        <a:rPr lang="en-US" dirty="0"/>
                        <a:t>212</a:t>
                      </a:r>
                    </a:p>
                  </a:txBody>
                  <a:tcPr/>
                </a:tc>
                <a:tc>
                  <a:txBody>
                    <a:bodyPr/>
                    <a:lstStyle/>
                    <a:p>
                      <a:pPr algn="ctr"/>
                      <a:r>
                        <a:rPr lang="en-US" dirty="0"/>
                        <a:t>159</a:t>
                      </a:r>
                    </a:p>
                  </a:txBody>
                  <a:tcPr/>
                </a:tc>
                <a:extLst>
                  <a:ext uri="{0D108BD9-81ED-4DB2-BD59-A6C34878D82A}">
                    <a16:rowId xmlns:a16="http://schemas.microsoft.com/office/drawing/2014/main" val="3828815710"/>
                  </a:ext>
                </a:extLst>
              </a:tr>
            </a:tbl>
          </a:graphicData>
        </a:graphic>
      </p:graphicFrame>
    </p:spTree>
    <p:extLst>
      <p:ext uri="{BB962C8B-B14F-4D97-AF65-F5344CB8AC3E}">
        <p14:creationId xmlns:p14="http://schemas.microsoft.com/office/powerpoint/2010/main" val="693991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ΚΟΣΤΗ ΚΟΙΝΗΣ ΩΦΕΛΕΙΑΣ</a:t>
            </a:r>
            <a:r>
              <a:rPr lang="en-US" dirty="0">
                <a:latin typeface="+mn-lt"/>
              </a:rPr>
              <a:t> (</a:t>
            </a:r>
            <a:r>
              <a:rPr lang="el-GR" dirty="0">
                <a:latin typeface="+mn-lt"/>
              </a:rPr>
              <a:t>ΑΤΜΟΣ)</a:t>
            </a:r>
            <a:endParaRPr lang="en-US" dirty="0"/>
          </a:p>
        </p:txBody>
      </p:sp>
      <p:graphicFrame>
        <p:nvGraphicFramePr>
          <p:cNvPr id="4" name="Table 4">
            <a:extLst>
              <a:ext uri="{FF2B5EF4-FFF2-40B4-BE49-F238E27FC236}">
                <a16:creationId xmlns:a16="http://schemas.microsoft.com/office/drawing/2014/main" id="{910F7E37-2BAC-465A-A2DD-A76C889A892D}"/>
              </a:ext>
            </a:extLst>
          </p:cNvPr>
          <p:cNvGraphicFramePr>
            <a:graphicFrameLocks noGrp="1"/>
          </p:cNvGraphicFramePr>
          <p:nvPr>
            <p:ph idx="1"/>
            <p:extLst>
              <p:ext uri="{D42A27DB-BD31-4B8C-83A1-F6EECF244321}">
                <p14:modId xmlns:p14="http://schemas.microsoft.com/office/powerpoint/2010/main" val="2105673947"/>
              </p:ext>
            </p:extLst>
          </p:nvPr>
        </p:nvGraphicFramePr>
        <p:xfrm>
          <a:off x="143070" y="728425"/>
          <a:ext cx="11905860" cy="4131819"/>
        </p:xfrm>
        <a:graphic>
          <a:graphicData uri="http://schemas.openxmlformats.org/drawingml/2006/table">
            <a:tbl>
              <a:tblPr firstRow="1" bandRow="1">
                <a:tableStyleId>{2D5ABB26-0587-4C30-8999-92F81FD0307C}</a:tableStyleId>
              </a:tblPr>
              <a:tblGrid>
                <a:gridCol w="5567025">
                  <a:extLst>
                    <a:ext uri="{9D8B030D-6E8A-4147-A177-3AD203B41FA5}">
                      <a16:colId xmlns:a16="http://schemas.microsoft.com/office/drawing/2014/main" val="1898666120"/>
                    </a:ext>
                  </a:extLst>
                </a:gridCol>
                <a:gridCol w="1637533">
                  <a:extLst>
                    <a:ext uri="{9D8B030D-6E8A-4147-A177-3AD203B41FA5}">
                      <a16:colId xmlns:a16="http://schemas.microsoft.com/office/drawing/2014/main" val="95419380"/>
                    </a:ext>
                  </a:extLst>
                </a:gridCol>
                <a:gridCol w="1813612">
                  <a:extLst>
                    <a:ext uri="{9D8B030D-6E8A-4147-A177-3AD203B41FA5}">
                      <a16:colId xmlns:a16="http://schemas.microsoft.com/office/drawing/2014/main" val="1923265898"/>
                    </a:ext>
                  </a:extLst>
                </a:gridCol>
                <a:gridCol w="2887690">
                  <a:extLst>
                    <a:ext uri="{9D8B030D-6E8A-4147-A177-3AD203B41FA5}">
                      <a16:colId xmlns:a16="http://schemas.microsoft.com/office/drawing/2014/main" val="3327821580"/>
                    </a:ext>
                  </a:extLst>
                </a:gridCol>
              </a:tblGrid>
              <a:tr h="369259">
                <a:tc>
                  <a:txBody>
                    <a:bodyPr/>
                    <a:lstStyle/>
                    <a:p>
                      <a:pPr algn="ctr"/>
                      <a:r>
                        <a:rPr lang="en-US" dirty="0"/>
                        <a:t>Superheat temperature (</a:t>
                      </a:r>
                      <a:r>
                        <a:rPr lang="en-US" sz="1800" b="0" dirty="0">
                          <a:solidFill>
                            <a:srgbClr val="202124"/>
                          </a:solidFill>
                          <a:effectLst/>
                        </a:rPr>
                        <a:t>°C)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2143257"/>
                  </a:ext>
                </a:extLst>
              </a:tr>
              <a:tr h="369259">
                <a:tc>
                  <a:txBody>
                    <a:bodyPr/>
                    <a:lstStyle/>
                    <a:p>
                      <a:pPr algn="ctr"/>
                      <a:r>
                        <a:rPr lang="en-US" dirty="0"/>
                        <a:t>Specific entropy sg, (</a:t>
                      </a:r>
                      <a:r>
                        <a:rPr lang="en-US" dirty="0" err="1"/>
                        <a:t>kj</a:t>
                      </a:r>
                      <a:r>
                        <a:rPr lang="en-US" dirty="0"/>
                        <a:t>/</a:t>
                      </a:r>
                      <a:r>
                        <a:rPr lang="en-US" dirty="0" err="1"/>
                        <a:t>Kg.K</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6.769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6.768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6.761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644391"/>
                  </a:ext>
                </a:extLst>
              </a:tr>
              <a:tr h="369259">
                <a:tc>
                  <a:txBody>
                    <a:bodyPr/>
                    <a:lstStyle/>
                    <a:p>
                      <a:pPr algn="ctr"/>
                      <a:r>
                        <a:rPr lang="en-US" dirty="0"/>
                        <a:t>Specific enthalpy, hg (</a:t>
                      </a:r>
                      <a:r>
                        <a:rPr lang="en-US" dirty="0" err="1"/>
                        <a:t>kj</a:t>
                      </a:r>
                      <a:r>
                        <a:rPr lang="en-US" dirty="0"/>
                        <a:t>/kg)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3214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2757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3550144"/>
                  </a:ext>
                </a:extLst>
              </a:tr>
              <a:tr h="412475">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Μπορούμε στην συνέχεια να υπολογίσουμε την διαφορά της ενθαλπίας ανάμεσα στα επίπεδα της </a:t>
                      </a:r>
                      <a:r>
                        <a:rPr lang="el-GR" dirty="0" err="1"/>
                        <a:t>ισεντροπικής</a:t>
                      </a:r>
                      <a:r>
                        <a:rPr lang="el-GR" dirty="0"/>
                        <a:t> διαστολής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4588091"/>
                  </a:ext>
                </a:extLst>
              </a:tr>
              <a:tr h="354563">
                <a:tc>
                  <a:txBody>
                    <a:bodyPr/>
                    <a:lstStyle/>
                    <a:p>
                      <a:pPr algn="ctr"/>
                      <a:r>
                        <a:rPr lang="en-US" dirty="0"/>
                        <a:t>Isentropic delta enthalpy (</a:t>
                      </a:r>
                      <a:r>
                        <a:rPr lang="en-US" dirty="0" err="1"/>
                        <a:t>kj</a:t>
                      </a:r>
                      <a:r>
                        <a:rPr lang="en-US" dirty="0"/>
                        <a:t>/kg)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05796"/>
                  </a:ext>
                </a:extLst>
              </a:tr>
              <a:tr h="366684">
                <a:tc gridSpan="4">
                  <a:txBody>
                    <a:bodyPr/>
                    <a:lstStyle/>
                    <a:p>
                      <a:pPr algn="ctr"/>
                      <a:r>
                        <a:rPr lang="el-GR" dirty="0"/>
                        <a:t>Πολλαπλασιάζοντας με την απόδοση της τουρμπίνας μας δίνεται η μη-</a:t>
                      </a:r>
                      <a:r>
                        <a:rPr lang="el-GR" dirty="0" err="1"/>
                        <a:t>ισεντροπική</a:t>
                      </a:r>
                      <a:r>
                        <a:rPr lang="el-GR" dirty="0"/>
                        <a:t> ενθαλπία διαστολής</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9637727"/>
                  </a:ext>
                </a:extLst>
              </a:tr>
              <a:tr h="404886">
                <a:tc>
                  <a:txBody>
                    <a:bodyPr/>
                    <a:lstStyle/>
                    <a:p>
                      <a:pPr algn="ctr"/>
                      <a:r>
                        <a:rPr lang="en-US" dirty="0"/>
                        <a:t>Actual delta enthalpy (</a:t>
                      </a:r>
                      <a:r>
                        <a:rPr lang="en-US" dirty="0" err="1"/>
                        <a:t>kj</a:t>
                      </a:r>
                      <a:r>
                        <a:rPr lang="en-US" dirty="0"/>
                        <a:t>/kg)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a:t>161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a:t>228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386088"/>
                  </a:ext>
                </a:extLst>
              </a:tr>
              <a:tr h="364694">
                <a:tc gridSpan="4">
                  <a:txBody>
                    <a:bodyPr/>
                    <a:lstStyle/>
                    <a:p>
                      <a:pPr algn="ctr"/>
                      <a:r>
                        <a:rPr lang="el-GR" dirty="0"/>
                        <a:t>Αυτό μπορεί να μετατραπεί σε σύνηθες μονάδες</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712318"/>
                  </a:ext>
                </a:extLst>
              </a:tr>
              <a:tr h="344371">
                <a:tc>
                  <a:txBody>
                    <a:bodyPr/>
                    <a:lstStyle/>
                    <a:p>
                      <a:pPr algn="ctr"/>
                      <a:r>
                        <a:rPr lang="en-US" dirty="0"/>
                        <a:t>Shaft work (kWh/</a:t>
                      </a:r>
                      <a:r>
                        <a:rPr lang="en-US" dirty="0" err="1"/>
                        <a:t>Mkg</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3439436"/>
                  </a:ext>
                </a:extLst>
              </a:tr>
              <a:tr h="332170">
                <a:tc gridSpan="4">
                  <a:txBody>
                    <a:bodyPr/>
                    <a:lstStyle/>
                    <a:p>
                      <a:pPr algn="ctr"/>
                      <a:r>
                        <a:rPr lang="el-GR" dirty="0"/>
                        <a:t>Πολλαπλασιάζοντας με την τιμή του ρεύματος</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9974783"/>
                  </a:ext>
                </a:extLst>
              </a:tr>
              <a:tr h="376957">
                <a:tc>
                  <a:txBody>
                    <a:bodyPr/>
                    <a:lstStyle/>
                    <a:p>
                      <a:pPr algn="ctr"/>
                      <a:r>
                        <a:rPr lang="en-US" dirty="0"/>
                        <a:t>Shaft work credit (</a:t>
                      </a:r>
                      <a:r>
                        <a:rPr lang="el-GR" dirty="0"/>
                        <a:t>€/</a:t>
                      </a:r>
                      <a:r>
                        <a:rPr lang="en-US" dirty="0" err="1"/>
                        <a:t>Mkg</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1749543"/>
                  </a:ext>
                </a:extLst>
              </a:tr>
            </a:tbl>
          </a:graphicData>
        </a:graphic>
      </p:graphicFrame>
      <p:sp>
        <p:nvSpPr>
          <p:cNvPr id="6" name="TextBox 5">
            <a:extLst>
              <a:ext uri="{FF2B5EF4-FFF2-40B4-BE49-F238E27FC236}">
                <a16:creationId xmlns:a16="http://schemas.microsoft.com/office/drawing/2014/main" id="{5F2A55F2-B970-45FF-A43C-A24DE570C9AB}"/>
              </a:ext>
            </a:extLst>
          </p:cNvPr>
          <p:cNvSpPr txBox="1"/>
          <p:nvPr/>
        </p:nvSpPr>
        <p:spPr>
          <a:xfrm>
            <a:off x="143070" y="4982179"/>
            <a:ext cx="11905861" cy="1015663"/>
          </a:xfrm>
          <a:prstGeom prst="rect">
            <a:avLst/>
          </a:prstGeom>
          <a:noFill/>
        </p:spPr>
        <p:txBody>
          <a:bodyPr wrap="square" rtlCol="0">
            <a:spAutoFit/>
          </a:bodyPr>
          <a:lstStyle/>
          <a:p>
            <a:pPr algn="just"/>
            <a:r>
              <a:rPr lang="el-GR" sz="2000" dirty="0"/>
              <a:t>Για γρήγορες εκτιμήσεις, αυτό το παράδειγμα μπορεί εύκολα να κωδικοποιηθεί σε υπολογιστικό φύλλο και να ενημερωθεί με τις τρέχουσες τιμές καυσίμου και ισχύος. Ένα δείγμα υπολογιστικού φύλλου κοστολόγησης ατμού διατίθεται στο διαδικτυακό υλικό στη διεύθυνση http://books.elsevier.com/companions.</a:t>
            </a:r>
            <a:endParaRPr lang="en-US" sz="2000" dirty="0"/>
          </a:p>
        </p:txBody>
      </p:sp>
    </p:spTree>
    <p:extLst>
      <p:ext uri="{BB962C8B-B14F-4D97-AF65-F5344CB8AC3E}">
        <p14:creationId xmlns:p14="http://schemas.microsoft.com/office/powerpoint/2010/main" val="963584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ΚΟΣΤΗ ΚΟΙΝΗΣ ΩΦΕΛΕΙΑΣ</a:t>
            </a:r>
            <a:r>
              <a:rPr lang="en-US" dirty="0">
                <a:latin typeface="+mn-lt"/>
              </a:rPr>
              <a:t> (</a:t>
            </a:r>
            <a:r>
              <a:rPr lang="el-GR" dirty="0">
                <a:latin typeface="+mn-lt"/>
              </a:rPr>
              <a:t>ΨΥΞΗ)</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Το κόστος της διαδικασίας ψύξης εξαρτάται συνήθως σε μεγάλο βαθμό από το κόστος ισχύος (ρεύμα).</a:t>
                </a:r>
                <a:endParaRPr lang="en-US" sz="2400" dirty="0"/>
              </a:p>
              <a:p>
                <a:pPr algn="just">
                  <a:buFont typeface="Wingdings" panose="05000000000000000000" pitchFamily="2" charset="2"/>
                  <a:buChar char="q"/>
                </a:pPr>
                <a:r>
                  <a:rPr lang="el-GR" sz="2400" dirty="0"/>
                  <a:t>Οι </a:t>
                </a:r>
                <a:r>
                  <a:rPr lang="el-GR" sz="2400" dirty="0" err="1"/>
                  <a:t>ψύκτες</a:t>
                </a:r>
                <a:r>
                  <a:rPr lang="el-GR" sz="2400" dirty="0"/>
                  <a:t> αέρα χρησιμοποιούν ηλεκτρική ενέργεια για να λειτουργήσουν οι ανεμιστήρες. Η απαίτηση ισχύος καθορίζεται ως μέρος του ψυχρότερου σχεδιασμού.</a:t>
                </a:r>
              </a:p>
              <a:p>
                <a:pPr algn="just">
                  <a:buFont typeface="Wingdings" panose="05000000000000000000" pitchFamily="2" charset="2"/>
                  <a:buChar char="q"/>
                </a:pPr>
                <a:r>
                  <a:rPr lang="el-GR" sz="2400" dirty="0"/>
                  <a:t>Τα συστήματα ψύξης νερού χρησιμοποιούν ισχύ για την άντληση του νερού ψύξης μέσω του συστήματος και για την λειτουργία των ανεμιστήρων (εάν είναι εγκατεστημένοι) στους πύργους ψύξης. Έχουν επίσης κόστος για τη σύνθεση νερού και χημική επεξεργασία. Η ισχύς που χρησιμοποιείται σε ένα τυπικό σύστημα </a:t>
                </a:r>
                <a:r>
                  <a:rPr lang="el-GR" sz="2400" dirty="0" err="1"/>
                  <a:t>ανακυκλοφορίας</a:t>
                </a:r>
                <a:r>
                  <a:rPr lang="el-GR" sz="2400" dirty="0"/>
                  <a:t> ψύξης νερού είναι συνήθως μεταξύ 1 και 2 </a:t>
                </a:r>
                <a:r>
                  <a:rPr lang="el-GR" sz="2400" dirty="0" err="1"/>
                  <a:t>kWh</a:t>
                </a:r>
                <a:r>
                  <a:rPr lang="el-GR" sz="2400" dirty="0"/>
                  <a:t> / 1.000 </a:t>
                </a:r>
                <a:r>
                  <a:rPr lang="el-GR" sz="2400" dirty="0" err="1"/>
                  <a:t>gal</a:t>
                </a:r>
                <a:r>
                  <a:rPr lang="el-GR" sz="2400" dirty="0"/>
                  <a:t> </a:t>
                </a:r>
                <a:r>
                  <a:rPr lang="el-GR" sz="2400" dirty="0" err="1"/>
                  <a:t>κυκλοφορούντος</a:t>
                </a:r>
                <a:r>
                  <a:rPr lang="el-GR" sz="2400" dirty="0"/>
                  <a:t> νερού. Στο κόστος της σύνθεσης νερού και της χημικής επεξεργασίας συνήθως προθέτεται περίπου 0,02 € / 1.000 </a:t>
                </a:r>
                <a:r>
                  <a:rPr lang="en-US" sz="2400" dirty="0"/>
                  <a:t>gal</a:t>
                </a:r>
                <a:r>
                  <a:rPr lang="el-GR" sz="2400" dirty="0"/>
                  <a:t>.</a:t>
                </a:r>
              </a:p>
              <a:p>
                <a:pPr algn="just">
                  <a:buFont typeface="Wingdings" panose="05000000000000000000" pitchFamily="2" charset="2"/>
                  <a:buChar char="q"/>
                </a:pPr>
                <a:r>
                  <a:rPr lang="el-GR" sz="2400" dirty="0"/>
                  <a:t>Τα συστήματα ψύξης χρησιμοποιούν ισχύ για τη συμπίεση του ψυκτικού. Η ισχύς μπορεί να εκτιμηθεί</a:t>
                </a:r>
                <a:r>
                  <a:rPr lang="en-US" sz="2400" dirty="0"/>
                  <a:t> </a:t>
                </a:r>
                <a:r>
                  <a:rPr lang="el-GR" sz="2400" dirty="0"/>
                  <a:t>χρησιμοποιώντας την τιμή της ψύξης και τον συντελεστή απόδοσης του ψυγείου (</a:t>
                </a:r>
                <a:r>
                  <a:rPr lang="en-US" sz="2400" dirty="0"/>
                  <a:t>coefficient of performance=</a:t>
                </a:r>
                <a:r>
                  <a:rPr lang="en-US" sz="2400" b="0" dirty="0"/>
                  <a:t> </a:t>
                </a:r>
                <a14:m>
                  <m:oMath xmlns:m="http://schemas.openxmlformats.org/officeDocument/2006/math">
                    <m:r>
                      <a:rPr lang="en-US" sz="2400" b="0" i="1" smtClean="0">
                        <a:latin typeface="Cambria Math" panose="02040503050406030204" pitchFamily="18" charset="0"/>
                      </a:rPr>
                      <m:t>𝐶𝑂𝑃</m:t>
                    </m:r>
                  </m:oMath>
                </a14:m>
                <a:r>
                  <a:rPr lang="en-US" sz="2400" dirty="0"/>
                  <a:t>).</a:t>
                </a:r>
              </a:p>
              <a:p>
                <a:pPr marL="0" indent="0" algn="jus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𝐶𝑂𝑃</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𝑅𝑒𝑓𝑟𝑖𝑔𝑒𝑟𝑎𝑡𝑖𝑜𝑛</m:t>
                          </m:r>
                          <m:r>
                            <a:rPr lang="en-US" sz="2400" b="0" i="1" smtClean="0">
                              <a:latin typeface="Cambria Math" panose="02040503050406030204" pitchFamily="18" charset="0"/>
                            </a:rPr>
                            <m:t> </m:t>
                          </m:r>
                          <m:r>
                            <a:rPr lang="en-US" sz="2400" b="0" i="1" smtClean="0">
                              <a:latin typeface="Cambria Math" panose="02040503050406030204" pitchFamily="18" charset="0"/>
                            </a:rPr>
                            <m:t>𝑝𝑟𝑜𝑑𝑢𝑐𝑒𝑑</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𝐵𝑡𝑢</m:t>
                              </m:r>
                            </m:num>
                            <m:den>
                              <m:r>
                                <a:rPr lang="en-US" sz="2400" b="0" i="1" smtClean="0">
                                  <a:latin typeface="Cambria Math" panose="02040503050406030204" pitchFamily="18" charset="0"/>
                                </a:rPr>
                                <m:t>h𝑟</m:t>
                              </m:r>
                            </m:den>
                          </m:f>
                          <m:r>
                            <a:rPr lang="en-US" sz="2400" b="0" i="1" smtClean="0">
                              <a:latin typeface="Cambria Math" panose="02040503050406030204" pitchFamily="18" charset="0"/>
                            </a:rPr>
                            <m:t>𝑜𝑟</m:t>
                          </m:r>
                          <m:r>
                            <a:rPr lang="en-US" sz="2400" b="0" i="1" smtClean="0">
                              <a:latin typeface="Cambria Math" panose="02040503050406030204" pitchFamily="18" charset="0"/>
                            </a:rPr>
                            <m:t> </m:t>
                          </m:r>
                          <m:r>
                            <a:rPr lang="en-US" sz="2400" b="0" i="1" smtClean="0">
                              <a:latin typeface="Cambria Math" panose="02040503050406030204" pitchFamily="18" charset="0"/>
                            </a:rPr>
                            <m:t>𝑀𝑊</m:t>
                          </m:r>
                          <m:r>
                            <a:rPr lang="en-US" sz="2400" b="0" i="1" smtClean="0">
                              <a:latin typeface="Cambria Math" panose="02040503050406030204" pitchFamily="18" charset="0"/>
                            </a:rPr>
                            <m:t>)</m:t>
                          </m:r>
                        </m:num>
                        <m:den>
                          <m:r>
                            <a:rPr lang="en-US" sz="2400" b="0" i="1" smtClean="0">
                              <a:latin typeface="Cambria Math" panose="02040503050406030204" pitchFamily="18" charset="0"/>
                            </a:rPr>
                            <m:t>𝑆h𝑎𝑓𝑡</m:t>
                          </m:r>
                          <m:r>
                            <a:rPr lang="en-US" sz="2400" b="0" i="1" smtClean="0">
                              <a:latin typeface="Cambria Math" panose="02040503050406030204" pitchFamily="18" charset="0"/>
                            </a:rPr>
                            <m:t> </m:t>
                          </m:r>
                          <m:r>
                            <a:rPr lang="en-US" sz="2400" b="0" i="1" smtClean="0">
                              <a:latin typeface="Cambria Math" panose="02040503050406030204" pitchFamily="18" charset="0"/>
                            </a:rPr>
                            <m:t>𝑤𝑜𝑟𝑘</m:t>
                          </m:r>
                          <m:r>
                            <a:rPr lang="en-US" sz="2400" b="0" i="1" smtClean="0">
                              <a:latin typeface="Cambria Math" panose="02040503050406030204" pitchFamily="18" charset="0"/>
                            </a:rPr>
                            <m:t> </m:t>
                          </m:r>
                          <m:r>
                            <a:rPr lang="en-US" sz="2400" b="0" i="1" smtClean="0">
                              <a:latin typeface="Cambria Math" panose="02040503050406030204" pitchFamily="18" charset="0"/>
                            </a:rPr>
                            <m:t>𝑢𝑠𝑒𝑑</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𝐵𝑡𝑢</m:t>
                              </m:r>
                            </m:num>
                            <m:den>
                              <m:r>
                                <a:rPr lang="en-US" sz="2400" b="0" i="1" smtClean="0">
                                  <a:latin typeface="Cambria Math" panose="02040503050406030204" pitchFamily="18" charset="0"/>
                                </a:rPr>
                                <m:t>h𝑟</m:t>
                              </m:r>
                            </m:den>
                          </m:f>
                          <m:r>
                            <a:rPr lang="en-US" sz="2400" b="0" i="1" smtClean="0">
                              <a:latin typeface="Cambria Math" panose="02040503050406030204" pitchFamily="18" charset="0"/>
                            </a:rPr>
                            <m:t>𝑜𝑟</m:t>
                          </m:r>
                          <m:r>
                            <a:rPr lang="en-US" sz="2400" b="0" i="1" smtClean="0">
                              <a:latin typeface="Cambria Math" panose="02040503050406030204" pitchFamily="18" charset="0"/>
                            </a:rPr>
                            <m:t> </m:t>
                          </m:r>
                          <m:r>
                            <a:rPr lang="en-US" sz="2400" b="0" i="1" smtClean="0">
                              <a:latin typeface="Cambria Math" panose="02040503050406030204" pitchFamily="18" charset="0"/>
                            </a:rPr>
                            <m:t>𝑀𝑊</m:t>
                          </m:r>
                          <m:r>
                            <a:rPr lang="en-US" sz="2400" b="0" i="1" smtClean="0">
                              <a:latin typeface="Cambria Math" panose="02040503050406030204" pitchFamily="18" charset="0"/>
                            </a:rPr>
                            <m:t>)</m:t>
                          </m:r>
                        </m:den>
                      </m:f>
                    </m:oMath>
                  </m:oMathPara>
                </a14:m>
                <a:endParaRPr lang="en-US" sz="2400" dirty="0"/>
              </a:p>
            </p:txBody>
          </p:sp>
        </mc:Choice>
        <mc:Fallback xmlns="">
          <p:sp>
            <p:nvSpPr>
              <p:cNvPr id="3" name="Content Placeholder 2">
                <a:extLst>
                  <a:ext uri="{FF2B5EF4-FFF2-40B4-BE49-F238E27FC236}">
                    <a16:creationId xmlns:a16="http://schemas.microsoft.com/office/drawing/2014/main" id="{3F2579ED-2A52-4100-9A44-D9EBF39EA838}"/>
                  </a:ext>
                </a:extLst>
              </p:cNvPr>
              <p:cNvSpPr>
                <a:spLocks noGrp="1" noRot="1" noChangeAspect="1" noMove="1" noResize="1" noEditPoints="1" noAdjustHandles="1" noChangeArrowheads="1" noChangeShapeType="1" noTextEdit="1"/>
              </p:cNvSpPr>
              <p:nvPr>
                <p:ph idx="1"/>
              </p:nvPr>
            </p:nvSpPr>
            <p:spPr>
              <a:xfrm>
                <a:off x="-1" y="606490"/>
                <a:ext cx="12191999" cy="6251509"/>
              </a:xfrm>
              <a:blipFill>
                <a:blip r:embed="rId2"/>
                <a:stretch>
                  <a:fillRect l="-650" t="-1365" r="-750"/>
                </a:stretch>
              </a:blipFill>
            </p:spPr>
            <p:txBody>
              <a:bodyPr/>
              <a:lstStyle/>
              <a:p>
                <a:r>
                  <a:rPr lang="en-US">
                    <a:noFill/>
                  </a:rPr>
                  <a:t> </a:t>
                </a:r>
              </a:p>
            </p:txBody>
          </p:sp>
        </mc:Fallback>
      </mc:AlternateContent>
    </p:spTree>
    <p:extLst>
      <p:ext uri="{BB962C8B-B14F-4D97-AF65-F5344CB8AC3E}">
        <p14:creationId xmlns:p14="http://schemas.microsoft.com/office/powerpoint/2010/main" val="1280074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ΚΟΣΤΗ ΚΟΙΝΗΣ ΩΦΕΛΕΙΑΣ</a:t>
            </a:r>
            <a:r>
              <a:rPr lang="en-US" dirty="0">
                <a:latin typeface="+mn-lt"/>
              </a:rPr>
              <a:t> (</a:t>
            </a:r>
            <a:r>
              <a:rPr lang="el-GR" dirty="0">
                <a:latin typeface="+mn-lt"/>
              </a:rPr>
              <a:t>ΨΥΞΗ)</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Το </a:t>
                </a:r>
                <a14:m>
                  <m:oMath xmlns:m="http://schemas.openxmlformats.org/officeDocument/2006/math">
                    <m:r>
                      <a:rPr lang="en-US" sz="2400" i="1">
                        <a:latin typeface="Cambria Math" panose="02040503050406030204" pitchFamily="18" charset="0"/>
                      </a:rPr>
                      <m:t>𝐶𝑂𝑃</m:t>
                    </m:r>
                  </m:oMath>
                </a14:m>
                <a:r>
                  <a:rPr lang="el-GR" sz="2400" dirty="0"/>
                  <a:t> είναι μια ισχυρή συνάρτηση του εύρους θερμοκρασίας στο οποίο λειτουργεί ο κύκλος ψύξης. Για έναν ιδανικό κύκλο ψύξης (ένας αντίστροφος κύκλος </a:t>
                </a:r>
                <a:r>
                  <a:rPr lang="el-GR" sz="2400" dirty="0" err="1"/>
                  <a:t>Carnot</a:t>
                </a:r>
                <a:r>
                  <a:rPr lang="el-GR" sz="2400" dirty="0"/>
                  <a:t>), το </a:t>
                </a:r>
                <a14:m>
                  <m:oMath xmlns:m="http://schemas.openxmlformats.org/officeDocument/2006/math">
                    <m:r>
                      <a:rPr lang="en-US" sz="2400" b="0" i="1" smtClean="0">
                        <a:latin typeface="Cambria Math" panose="02040503050406030204" pitchFamily="18" charset="0"/>
                      </a:rPr>
                      <m:t>𝐶𝑂𝑃</m:t>
                    </m:r>
                  </m:oMath>
                </a14:m>
                <a:r>
                  <a:rPr lang="el-GR" sz="2400" dirty="0"/>
                  <a:t> είναι:</a:t>
                </a:r>
              </a:p>
              <a:p>
                <a:pPr marL="0" indent="0" algn="jus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𝐶𝑂𝑃</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1</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r>
                                <a:rPr lang="en-US" sz="2400" b="0" i="1" smtClean="0">
                                  <a:latin typeface="Cambria Math" panose="02040503050406030204" pitchFamily="18" charset="0"/>
                                </a:rPr>
                                <m:t>𝑇</m:t>
                              </m:r>
                            </m:e>
                            <m:sub>
                              <m:r>
                                <a:rPr lang="en-US" sz="2400" b="0" i="1" smtClean="0">
                                  <a:latin typeface="Cambria Math" panose="02040503050406030204" pitchFamily="18" charset="0"/>
                                </a:rPr>
                                <m:t>2</m:t>
                              </m:r>
                            </m:sub>
                          </m:sSub>
                        </m:den>
                      </m:f>
                    </m:oMath>
                  </m:oMathPara>
                </a14:m>
                <a:endParaRPr lang="en-US" sz="2400" dirty="0"/>
              </a:p>
              <a:p>
                <a:pPr marL="0" indent="0" algn="just">
                  <a:buNone/>
                </a:pP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oMath>
                </a14:m>
                <a:r>
                  <a:rPr lang="en-US" sz="2400" dirty="0"/>
                  <a:t> </a:t>
                </a:r>
                <a:r>
                  <a:rPr lang="el-GR" sz="2400" dirty="0"/>
                  <a:t>απόλυτη θερμοκρασία εξάτμισης</a:t>
                </a:r>
              </a:p>
              <a:p>
                <a:pPr marL="0" indent="0" algn="just">
                  <a:buNone/>
                </a:pP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2</m:t>
                        </m:r>
                      </m:sub>
                    </m:sSub>
                    <m:r>
                      <a:rPr lang="el-GR" sz="2400" b="0" i="1" smtClean="0">
                        <a:latin typeface="Cambria Math" panose="02040503050406030204" pitchFamily="18" charset="0"/>
                      </a:rPr>
                      <m:t>=</m:t>
                    </m:r>
                  </m:oMath>
                </a14:m>
                <a:r>
                  <a:rPr lang="el-GR" sz="2400" dirty="0"/>
                  <a:t> απόλυτη θερμοκρασία συμπύκνωσης</a:t>
                </a:r>
                <a:endParaRPr lang="en-US" sz="2400" dirty="0"/>
              </a:p>
              <a:p>
                <a:pPr algn="just">
                  <a:buFont typeface="Wingdings" panose="05000000000000000000" pitchFamily="2" charset="2"/>
                  <a:buChar char="q"/>
                </a:pPr>
                <a:r>
                  <a:rPr lang="el-GR" sz="2400" dirty="0"/>
                  <a:t>Το </a:t>
                </a:r>
                <a14:m>
                  <m:oMath xmlns:m="http://schemas.openxmlformats.org/officeDocument/2006/math">
                    <m:r>
                      <a:rPr lang="en-US" sz="2400" b="0" i="1" smtClean="0">
                        <a:latin typeface="Cambria Math" panose="02040503050406030204" pitchFamily="18" charset="0"/>
                      </a:rPr>
                      <m:t>𝐶𝑂𝑃</m:t>
                    </m:r>
                  </m:oMath>
                </a14:m>
                <a:r>
                  <a:rPr lang="el-GR" sz="2400" dirty="0"/>
                  <a:t> των πραγματικών κύκλων ψύξης είναι πάντα μικρότερο από την απόδοση </a:t>
                </a:r>
                <a:r>
                  <a:rPr lang="el-GR" sz="2400" dirty="0" err="1"/>
                  <a:t>Carnot</a:t>
                </a:r>
                <a:r>
                  <a:rPr lang="el-GR" sz="2400" dirty="0"/>
                  <a:t>. Συνήθως είναι περίπου 0,6 φορές η απόδοση </a:t>
                </a:r>
                <a:r>
                  <a:rPr lang="el-GR" sz="2400" dirty="0" err="1"/>
                  <a:t>Carnot</a:t>
                </a:r>
                <a:r>
                  <a:rPr lang="el-GR" sz="2400" dirty="0"/>
                  <a:t> για έναν απλό κύκλο ψύξης, αλλά μπορεί να είναι τόσο υψηλή όσο 0,9 φορές η απόδοση </a:t>
                </a:r>
                <a:r>
                  <a:rPr lang="el-GR" sz="2400" dirty="0" err="1"/>
                  <a:t>Carnot</a:t>
                </a:r>
                <a:r>
                  <a:rPr lang="el-GR" sz="2400" dirty="0"/>
                  <a:t> εάν χρησιμοποιούνται πολύπλοκοι κύκλοι.</a:t>
                </a:r>
                <a:endParaRPr lang="en-US" sz="2400" dirty="0"/>
              </a:p>
            </p:txBody>
          </p:sp>
        </mc:Choice>
        <mc:Fallback xmlns="">
          <p:sp>
            <p:nvSpPr>
              <p:cNvPr id="3" name="Content Placeholder 2">
                <a:extLst>
                  <a:ext uri="{FF2B5EF4-FFF2-40B4-BE49-F238E27FC236}">
                    <a16:creationId xmlns:a16="http://schemas.microsoft.com/office/drawing/2014/main" id="{3F2579ED-2A52-4100-9A44-D9EBF39EA838}"/>
                  </a:ext>
                </a:extLst>
              </p:cNvPr>
              <p:cNvSpPr>
                <a:spLocks noGrp="1" noRot="1" noChangeAspect="1" noMove="1" noResize="1" noEditPoints="1" noAdjustHandles="1" noChangeArrowheads="1" noChangeShapeType="1" noTextEdit="1"/>
              </p:cNvSpPr>
              <p:nvPr>
                <p:ph idx="1"/>
              </p:nvPr>
            </p:nvSpPr>
            <p:spPr>
              <a:xfrm>
                <a:off x="-1" y="606490"/>
                <a:ext cx="12191999" cy="6251509"/>
              </a:xfrm>
              <a:blipFill>
                <a:blip r:embed="rId2"/>
                <a:stretch>
                  <a:fillRect l="-650" t="-1365" r="-750"/>
                </a:stretch>
              </a:blipFill>
            </p:spPr>
            <p:txBody>
              <a:bodyPr/>
              <a:lstStyle/>
              <a:p>
                <a:r>
                  <a:rPr lang="en-US">
                    <a:noFill/>
                  </a:rPr>
                  <a:t> </a:t>
                </a:r>
              </a:p>
            </p:txBody>
          </p:sp>
        </mc:Fallback>
      </mc:AlternateContent>
    </p:spTree>
    <p:extLst>
      <p:ext uri="{BB962C8B-B14F-4D97-AF65-F5344CB8AC3E}">
        <p14:creationId xmlns:p14="http://schemas.microsoft.com/office/powerpoint/2010/main" val="3002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Calibri" panose="020F0502020204030204" pitchFamily="34" charset="0"/>
                <a:cs typeface="Calibri" panose="020F0502020204030204" pitchFamily="34" charset="0"/>
              </a:rPr>
              <a:t>ΙΣΤΟΡΙΚΟ ΚΟΣΤΟΣ</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Εκτός από τις άμεσες δαπάνες πεδίου, θα υπάρχουν έμμεσες δαπάνες πεδίου, συμπεριλαμβανομένων</a:t>
            </a:r>
            <a:r>
              <a:rPr lang="en-US" sz="2400" dirty="0"/>
              <a:t> </a:t>
            </a:r>
            <a:r>
              <a:rPr lang="el-GR" sz="2400" dirty="0"/>
              <a:t>των παρακάτω:</a:t>
            </a:r>
            <a:endParaRPr lang="en-US" sz="2400" dirty="0"/>
          </a:p>
          <a:p>
            <a:pPr marL="457200" indent="-457200" algn="just">
              <a:buFont typeface="+mj-lt"/>
              <a:buAutoNum type="arabicPeriod"/>
            </a:pPr>
            <a:r>
              <a:rPr lang="el-GR" sz="2400" dirty="0"/>
              <a:t>Δαπάνες κατασκευής όπως:</a:t>
            </a:r>
          </a:p>
          <a:p>
            <a:pPr lvl="1" algn="just">
              <a:buFont typeface="Wingdings" panose="05000000000000000000" pitchFamily="2" charset="2"/>
              <a:buChar char="q"/>
            </a:pPr>
            <a:r>
              <a:rPr lang="el-GR" sz="2000" dirty="0"/>
              <a:t>Ενοικίαση εξοπλισμού κατασκευής.</a:t>
            </a:r>
          </a:p>
          <a:p>
            <a:pPr lvl="1" algn="just">
              <a:buFont typeface="Wingdings" panose="05000000000000000000" pitchFamily="2" charset="2"/>
              <a:buChar char="q"/>
            </a:pPr>
            <a:r>
              <a:rPr lang="el-GR" sz="2000" dirty="0"/>
              <a:t>Προσωρινή κατασκευή (εξάρτηση, </a:t>
            </a:r>
            <a:r>
              <a:rPr lang="el-GR" sz="2000" dirty="0" err="1"/>
              <a:t>ρυμουλκούμενα</a:t>
            </a:r>
            <a:r>
              <a:rPr lang="el-GR" sz="2000" dirty="0"/>
              <a:t> κ.λπ.)</a:t>
            </a:r>
          </a:p>
          <a:p>
            <a:pPr lvl="1" algn="just">
              <a:buFont typeface="Wingdings" panose="05000000000000000000" pitchFamily="2" charset="2"/>
              <a:buChar char="q"/>
            </a:pPr>
            <a:r>
              <a:rPr lang="el-GR" sz="2000" dirty="0"/>
              <a:t>Προσωρινό νερό και ρεύμα, εργαστήρια κατασκευής κ.λπ.</a:t>
            </a:r>
            <a:endParaRPr lang="en-US" sz="2000" dirty="0"/>
          </a:p>
          <a:p>
            <a:pPr marL="457200" indent="-457200" algn="just">
              <a:buFont typeface="+mj-lt"/>
              <a:buAutoNum type="arabicPeriod"/>
            </a:pPr>
            <a:r>
              <a:rPr lang="el-GR" sz="2400" dirty="0"/>
              <a:t>Έξοδα και υπηρεσίες όπως:</a:t>
            </a:r>
          </a:p>
          <a:p>
            <a:pPr lvl="1" algn="just">
              <a:buFont typeface="Wingdings" panose="05000000000000000000" pitchFamily="2" charset="2"/>
              <a:buChar char="q"/>
            </a:pPr>
            <a:r>
              <a:rPr lang="el-GR" sz="2000" dirty="0"/>
              <a:t>Καντίνες.</a:t>
            </a:r>
          </a:p>
          <a:p>
            <a:pPr lvl="1" algn="just">
              <a:buFont typeface="Wingdings" panose="05000000000000000000" pitchFamily="2" charset="2"/>
              <a:buChar char="q"/>
            </a:pPr>
            <a:r>
              <a:rPr lang="el-GR" sz="2000" dirty="0"/>
              <a:t>Εξειδικευμένες δαπάνες, υπερωρίες και δυσμενείς καιρικές συνθήκες.</a:t>
            </a:r>
            <a:endParaRPr lang="en-US" sz="2000" dirty="0"/>
          </a:p>
          <a:p>
            <a:pPr marL="457200" indent="-457200" algn="just">
              <a:buFont typeface="+mj-lt"/>
              <a:buAutoNum type="arabicPeriod"/>
            </a:pPr>
            <a:r>
              <a:rPr lang="el-GR" sz="2400" dirty="0"/>
              <a:t>Κατασκευαστική ασφάλιση.</a:t>
            </a:r>
            <a:endParaRPr lang="en-US" sz="2400" dirty="0"/>
          </a:p>
          <a:p>
            <a:pPr marL="457200" indent="-457200" algn="just">
              <a:buFont typeface="+mj-lt"/>
              <a:buAutoNum type="arabicPeriod"/>
            </a:pPr>
            <a:r>
              <a:rPr lang="el-GR" sz="2400" dirty="0"/>
              <a:t>Παροχές και επιβαρύνσεις εργασίας (Κοινωνική ασφάλιση, αποζημίωση των εργαζομένων κ.λπ.) </a:t>
            </a:r>
            <a:endParaRPr lang="en-US" sz="2400" dirty="0"/>
          </a:p>
          <a:p>
            <a:pPr marL="457200" indent="-457200" algn="just">
              <a:buFont typeface="+mj-lt"/>
              <a:buAutoNum type="arabicPeriod"/>
            </a:pPr>
            <a:r>
              <a:rPr lang="el-GR" sz="2400" dirty="0"/>
              <a:t>Διάφορα γενικά έξοδα όπως:</a:t>
            </a:r>
          </a:p>
          <a:p>
            <a:pPr lvl="4" algn="just">
              <a:buFont typeface="Wingdings" panose="05000000000000000000" pitchFamily="2" charset="2"/>
              <a:buChar char="q"/>
            </a:pPr>
            <a:r>
              <a:rPr lang="el-GR" sz="2000" dirty="0"/>
              <a:t>Αμοιβές αντιπροσώπων.</a:t>
            </a:r>
          </a:p>
          <a:p>
            <a:pPr lvl="4" algn="just">
              <a:buFont typeface="Wingdings" panose="05000000000000000000" pitchFamily="2" charset="2"/>
              <a:buChar char="q"/>
            </a:pPr>
            <a:r>
              <a:rPr lang="el-GR" sz="2000" dirty="0"/>
              <a:t>Νομικά έξοδα, δασμοί, ειδικά έξοδα μεταφοράς.</a:t>
            </a:r>
          </a:p>
          <a:p>
            <a:pPr lvl="4" algn="just">
              <a:buFont typeface="Wingdings" panose="05000000000000000000" pitchFamily="2" charset="2"/>
              <a:buChar char="q"/>
            </a:pPr>
            <a:r>
              <a:rPr lang="el-GR" sz="2000" dirty="0"/>
              <a:t>Τοπικοί φόροι, τέλη ή δικαιώματα εκμετάλλευσης, εταιρικά γενικά έξοδα κ.λπ.</a:t>
            </a:r>
          </a:p>
        </p:txBody>
      </p:sp>
    </p:spTree>
    <p:extLst>
      <p:ext uri="{BB962C8B-B14F-4D97-AF65-F5344CB8AC3E}">
        <p14:creationId xmlns:p14="http://schemas.microsoft.com/office/powerpoint/2010/main" val="2964607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ΚΟΣΤΗ ΚΟΙΝΗΣ ΩΦΕΛΕΙΑΣ</a:t>
            </a:r>
            <a:r>
              <a:rPr lang="en-US" dirty="0">
                <a:latin typeface="+mn-lt"/>
              </a:rPr>
              <a:t> (</a:t>
            </a:r>
            <a:r>
              <a:rPr lang="el-GR" dirty="0">
                <a:latin typeface="+mn-lt"/>
              </a:rPr>
              <a:t>ΗΛΕΚΤΡΙΣΜΟΣ)</a:t>
            </a:r>
            <a:endParaRPr lang="en-US" dirty="0"/>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Οι χημικές μονάδες καταναλώνουν αρκετά μεγάλες ποσότητες ηλεκτρικής ενέργειας που συχνά είναι οικονομικά ελκυστικές για επιχειρήσεις να εγκαταστήσουν κινητήρες αερίων ή ατμοστρόβιλους και να παράγουν τη δική τους ηλεκτρική ενέργεια.</a:t>
            </a:r>
          </a:p>
          <a:p>
            <a:pPr algn="just">
              <a:buFont typeface="Wingdings" panose="05000000000000000000" pitchFamily="2" charset="2"/>
              <a:buChar char="q"/>
            </a:pPr>
            <a:r>
              <a:rPr lang="el-GR" sz="2400" dirty="0"/>
              <a:t>Αυτό το σενάριο </a:t>
            </a:r>
            <a:r>
              <a:rPr lang="en-US" sz="2400" dirty="0"/>
              <a:t>“</a:t>
            </a:r>
            <a:r>
              <a:rPr lang="el-GR" sz="2400" dirty="0"/>
              <a:t>φτιάχνω ή αγοράζω</a:t>
            </a:r>
            <a:r>
              <a:rPr lang="en-US" sz="2400" dirty="0"/>
              <a:t>” </a:t>
            </a:r>
            <a:r>
              <a:rPr lang="el-GR" sz="2400" dirty="0"/>
              <a:t>δίνει στους χημικούς παραγωγούς ισχυρό κίνητρο όταν διαπραγματεύονται συμβάσεις ηλεκτρικής ενέργειας και συνήθως μπορούν αγοράσουν ηλεκτρική ενέργεια σε τιμές χονδρικής. </a:t>
            </a:r>
          </a:p>
          <a:p>
            <a:pPr algn="just">
              <a:buFont typeface="Wingdings" panose="05000000000000000000" pitchFamily="2" charset="2"/>
              <a:buChar char="q"/>
            </a:pPr>
            <a:r>
              <a:rPr lang="el-GR" sz="2400" dirty="0"/>
              <a:t>Οι τιμές χονδρικής ηλεκτρικής ενέργειας ποικίλλουν ανά περιοχή (</a:t>
            </a:r>
            <a:r>
              <a:rPr lang="en-US" sz="2400" dirty="0"/>
              <a:t>w</a:t>
            </a:r>
            <a:r>
              <a:rPr lang="el-GR" sz="2400" dirty="0"/>
              <a:t>ww.eia.doe.gov για λεπτομέρειες), αλλά συνήθως είναι περίπου 0,06 € / </a:t>
            </a:r>
            <a:r>
              <a:rPr lang="el-GR" sz="2400" dirty="0" err="1"/>
              <a:t>kWh</a:t>
            </a:r>
            <a:r>
              <a:rPr lang="el-GR" sz="2400" dirty="0"/>
              <a:t>.</a:t>
            </a:r>
            <a:endParaRPr lang="en-US" sz="2400" dirty="0"/>
          </a:p>
        </p:txBody>
      </p:sp>
    </p:spTree>
    <p:extLst>
      <p:ext uri="{BB962C8B-B14F-4D97-AF65-F5344CB8AC3E}">
        <p14:creationId xmlns:p14="http://schemas.microsoft.com/office/powerpoint/2010/main" val="1412574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ΚΟΣΤΗ ΚΟΙΝΗΣ ΩΦΕΛΕΙΑΣ</a:t>
            </a:r>
            <a:r>
              <a:rPr lang="en-US" dirty="0">
                <a:latin typeface="+mn-lt"/>
              </a:rPr>
              <a:t> </a:t>
            </a:r>
            <a:r>
              <a:rPr lang="el-GR" dirty="0">
                <a:latin typeface="+mn-lt"/>
              </a:rPr>
              <a:t>(ΝΕΡΟ)</a:t>
            </a:r>
            <a:endParaRPr lang="en-US" dirty="0"/>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Το ακατέργαστο νερό εισάγεται για να αντισταθμίσει τις απώλειες στα συστήματα ψύξης  ατμού και νερού και επεξεργάζεται για την παραγωγή </a:t>
            </a:r>
            <a:r>
              <a:rPr lang="el-GR" sz="2400" dirty="0" err="1"/>
              <a:t>απιονισμένου</a:t>
            </a:r>
            <a:r>
              <a:rPr lang="el-GR" sz="2400" dirty="0"/>
              <a:t> νερού για χρήση διεργασιών. </a:t>
            </a:r>
          </a:p>
          <a:p>
            <a:pPr algn="just">
              <a:buFont typeface="Wingdings" panose="05000000000000000000" pitchFamily="2" charset="2"/>
              <a:buChar char="q"/>
            </a:pPr>
            <a:r>
              <a:rPr lang="el-GR" sz="2400" dirty="0"/>
              <a:t>Η τιμή του νερού ποικίλλει έντονα ανά τοποθεσία, ανάλογα με τη διαθεσιμότητα του γλυκού νερού. Οι τιμές του νερού καθορίζονται συχνά από φορείς τοπικής αυτοδιοίκησης και συχνά περιλαμβάνουν χρέωση απόρριψης λυμάτων. </a:t>
            </a:r>
          </a:p>
          <a:p>
            <a:pPr algn="just">
              <a:buFont typeface="Wingdings" panose="05000000000000000000" pitchFamily="2" charset="2"/>
              <a:buChar char="q"/>
            </a:pPr>
            <a:r>
              <a:rPr lang="el-GR" sz="2400" dirty="0"/>
              <a:t>Η επιβάρυνση εφαρμόζεται συνήθως με βάση το νερό που καταναλώνεται από το εργοστάσιο, ανεξάρτητα από το εάν το νερό απορρίπτεται στην πραγματικότητα ως υγρό (σε αντίθεση με το να χαθεί ως ατμός ή να ενσωματωθεί σε ένα προϊόν με αντίδραση).</a:t>
            </a:r>
          </a:p>
          <a:p>
            <a:pPr algn="just">
              <a:buFont typeface="Wingdings" panose="05000000000000000000" pitchFamily="2" charset="2"/>
              <a:buChar char="q"/>
            </a:pPr>
            <a:r>
              <a:rPr lang="el-GR" sz="2400" dirty="0"/>
              <a:t>Μια πολύ πρόχειρη εκτίμηση του κόστους νερού μπορεί να γίνει υποθέτοντας 2 € ανά 1.000 </a:t>
            </a:r>
            <a:r>
              <a:rPr lang="el-GR" sz="2400" dirty="0" err="1"/>
              <a:t>gal</a:t>
            </a:r>
            <a:r>
              <a:rPr lang="el-GR" sz="2400" dirty="0"/>
              <a:t> (0,5 € ανά μετρικό τόνο). </a:t>
            </a:r>
          </a:p>
          <a:p>
            <a:pPr algn="just">
              <a:buFont typeface="Wingdings" panose="05000000000000000000" pitchFamily="2" charset="2"/>
              <a:buChar char="q"/>
            </a:pPr>
            <a:r>
              <a:rPr lang="el-GR" sz="2400" dirty="0"/>
              <a:t>Το </a:t>
            </a:r>
            <a:r>
              <a:rPr lang="el-GR" sz="2400" dirty="0" err="1"/>
              <a:t>απιονισμένο</a:t>
            </a:r>
            <a:r>
              <a:rPr lang="el-GR" sz="2400" dirty="0"/>
              <a:t> νερό συνήθως κοστίζει περίπου το διπλάσιο της τιμής του ακατέργαστου νερού, αλλά αυτό προφανώς ποικίλλει έντονα με την περιεκτικότητα μεταλλικών στοιχείων του νερού και το κόστος απόρριψης της πλημμύρας από το σύστημα </a:t>
            </a:r>
            <a:r>
              <a:rPr lang="el-GR" sz="2400" dirty="0" err="1"/>
              <a:t>απομετάλλωσης</a:t>
            </a:r>
            <a:r>
              <a:rPr lang="el-GR" sz="2400" dirty="0"/>
              <a:t>.</a:t>
            </a:r>
            <a:endParaRPr lang="en-US" sz="2400" dirty="0"/>
          </a:p>
        </p:txBody>
      </p:sp>
    </p:spTree>
    <p:extLst>
      <p:ext uri="{BB962C8B-B14F-4D97-AF65-F5344CB8AC3E}">
        <p14:creationId xmlns:p14="http://schemas.microsoft.com/office/powerpoint/2010/main" val="2909085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ΚΟΣΤΗ ΚΟΙΝΗΣ ΩΦΕΛΕΙΑΣ</a:t>
            </a:r>
            <a:r>
              <a:rPr lang="en-US" dirty="0">
                <a:latin typeface="+mn-lt"/>
              </a:rPr>
              <a:t> </a:t>
            </a:r>
            <a:r>
              <a:rPr lang="el-GR" dirty="0">
                <a:latin typeface="+mn-lt"/>
              </a:rPr>
              <a:t>(ΑΕΡΑΣ &amp; ΑΖΩΤΟ)</a:t>
            </a:r>
            <a:endParaRPr lang="en-US" dirty="0"/>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Η πίεση αέρα σε 1 </a:t>
            </a:r>
            <a:r>
              <a:rPr lang="en-US" sz="2400" dirty="0"/>
              <a:t>atm</a:t>
            </a:r>
            <a:r>
              <a:rPr lang="el-GR" sz="2400" dirty="0"/>
              <a:t> διατίθεται ελεύθερα στις περισσότερες χημικές εγκαταστάσεις. </a:t>
            </a:r>
            <a:endParaRPr lang="en-US" sz="2400" dirty="0"/>
          </a:p>
          <a:p>
            <a:pPr algn="just">
              <a:buFont typeface="Wingdings" panose="05000000000000000000" pitchFamily="2" charset="2"/>
              <a:buChar char="q"/>
            </a:pPr>
            <a:r>
              <a:rPr lang="el-GR" sz="2400" dirty="0"/>
              <a:t>Ο συμπιεσμένος αέρας μπορεί να τιμολογηθεί με βάση την ισχύ που απαιτείται για τη συμπίεση.</a:t>
            </a:r>
          </a:p>
          <a:p>
            <a:pPr algn="just">
              <a:buFont typeface="Wingdings" panose="05000000000000000000" pitchFamily="2" charset="2"/>
              <a:buChar char="q"/>
            </a:pPr>
            <a:r>
              <a:rPr lang="el-GR" sz="2400" dirty="0"/>
              <a:t>Το στέγνωμα του αέρα - για παράδειγμα, για τον αέρα του οργάνου - συνήθως προσθέτει περίπου 0,005 € ανά m</a:t>
            </a:r>
            <a:r>
              <a:rPr lang="el-GR" sz="2400" baseline="30000" dirty="0"/>
              <a:t>3 </a:t>
            </a:r>
            <a:r>
              <a:rPr lang="el-GR" sz="2400" dirty="0"/>
              <a:t>(0,14 € / 1.000 </a:t>
            </a:r>
            <a:r>
              <a:rPr lang="en-US" sz="2400" dirty="0"/>
              <a:t>m</a:t>
            </a:r>
            <a:r>
              <a:rPr lang="en-US" sz="2400" baseline="30000" dirty="0"/>
              <a:t>3</a:t>
            </a:r>
            <a:r>
              <a:rPr lang="el-GR" sz="2400" dirty="0"/>
              <a:t>). Το άζωτο και το οξυγόνο αγοράζονται συνήθως από μια από τις βιομηχανικές εταιρείες φυσικού αερίου μέσω αγωγού ή από μια μικρή εξειδικευμένη εγκατάσταση.</a:t>
            </a:r>
            <a:r>
              <a:rPr lang="en-US" sz="2400" dirty="0"/>
              <a:t> </a:t>
            </a:r>
            <a:r>
              <a:rPr lang="el-GR" sz="2400" dirty="0"/>
              <a:t>Η τιμή ποικίλλει ανάλογα με το τοπικό κόστος ισχύος, αλλά συνήθως κυμαίνεται από 0,01 έως 0,03</a:t>
            </a:r>
            <a:r>
              <a:rPr lang="en-US" sz="2400" dirty="0"/>
              <a:t> </a:t>
            </a:r>
            <a:r>
              <a:rPr lang="el-GR" sz="2400" dirty="0"/>
              <a:t>€  ανά κιλό για μεγάλες εγκαταστάσεις.</a:t>
            </a:r>
          </a:p>
          <a:p>
            <a:pPr algn="just">
              <a:buFont typeface="Wingdings" panose="05000000000000000000" pitchFamily="2" charset="2"/>
              <a:buChar char="q"/>
            </a:pPr>
            <a:endParaRPr lang="el-GR" sz="2400" dirty="0"/>
          </a:p>
          <a:p>
            <a:pPr marL="0" indent="0" algn="just">
              <a:buNone/>
            </a:pPr>
            <a:r>
              <a:rPr lang="el-GR" sz="2400" dirty="0"/>
              <a:t>Υπολογίστε το ετήσιο κόστος παροχής ψύξης σε έναν συμπυκνωτή με ισχύ 1,2MW που λειτουργεί στους 5 </a:t>
            </a:r>
            <a:r>
              <a:rPr lang="en-US" sz="2400" b="0" i="0" dirty="0">
                <a:solidFill>
                  <a:srgbClr val="202124"/>
                </a:solidFill>
                <a:effectLst/>
              </a:rPr>
              <a:t>°C</a:t>
            </a:r>
            <a:r>
              <a:rPr lang="el-GR" sz="2400" dirty="0"/>
              <a:t>. Ο κύκλος ψύξης απορρίπτει τη θερμότητα στο νερό ψύξης που διατίθεται στους 40 </a:t>
            </a:r>
            <a:r>
              <a:rPr lang="en-US" sz="2400" b="0" i="0" dirty="0">
                <a:solidFill>
                  <a:srgbClr val="202124"/>
                </a:solidFill>
                <a:effectLst/>
              </a:rPr>
              <a:t>°C</a:t>
            </a:r>
            <a:r>
              <a:rPr lang="el-GR" sz="2400" dirty="0"/>
              <a:t> και έχει απόδοση 80% της απόδοσης κύκλου </a:t>
            </a:r>
            <a:r>
              <a:rPr lang="el-GR" sz="2400" dirty="0" err="1"/>
              <a:t>Carnot</a:t>
            </a:r>
            <a:r>
              <a:rPr lang="el-GR" sz="2400" dirty="0"/>
              <a:t>. Το εργοστάσιο λειτουργεί για 8.000 ώρες ετησίως και η ηλεκτρική ενέργεια κοστίζει 0,06 € / </a:t>
            </a:r>
            <a:r>
              <a:rPr lang="el-GR" sz="2400" dirty="0" err="1"/>
              <a:t>kWh</a:t>
            </a:r>
            <a:r>
              <a:rPr lang="el-GR" sz="2400" dirty="0"/>
              <a:t>.</a:t>
            </a:r>
            <a:endParaRPr lang="en-US" sz="2400" dirty="0"/>
          </a:p>
        </p:txBody>
      </p:sp>
    </p:spTree>
    <p:extLst>
      <p:ext uri="{BB962C8B-B14F-4D97-AF65-F5344CB8AC3E}">
        <p14:creationId xmlns:p14="http://schemas.microsoft.com/office/powerpoint/2010/main" val="3083454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ΚΟΣΤΗ ΚΟΙΝΗΣ ΩΦΕΛΕΙΑΣ</a:t>
            </a:r>
            <a:r>
              <a:rPr lang="en-US" dirty="0">
                <a:latin typeface="+mn-lt"/>
              </a:rPr>
              <a:t> </a:t>
            </a:r>
            <a:r>
              <a:rPr lang="el-GR" dirty="0">
                <a:latin typeface="+mn-lt"/>
              </a:rPr>
              <a:t>(ΑΕΡΑΣ &amp; ΑΖΩΤΟ)</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Ο κύκλος ψύξης χρειάζεται για να λειτουργήσει θερμοκρασία εξάτμισης κάτω από τους -5 </a:t>
                </a:r>
                <a:r>
                  <a:rPr lang="en-US" sz="2400" b="0" i="0" dirty="0">
                    <a:solidFill>
                      <a:srgbClr val="202124"/>
                    </a:solidFill>
                    <a:effectLst/>
                  </a:rPr>
                  <a:t>°C</a:t>
                </a:r>
                <a:r>
                  <a:rPr lang="el-GR" sz="2400" b="0" i="0" dirty="0">
                    <a:solidFill>
                      <a:srgbClr val="202124"/>
                    </a:solidFill>
                    <a:effectLst/>
                  </a:rPr>
                  <a:t> (ας πούμε στους -10 </a:t>
                </a:r>
                <a:r>
                  <a:rPr lang="en-US" sz="2400" b="0" i="0" dirty="0">
                    <a:solidFill>
                      <a:srgbClr val="202124"/>
                    </a:solidFill>
                    <a:effectLst/>
                  </a:rPr>
                  <a:t>°C</a:t>
                </a:r>
                <a:r>
                  <a:rPr lang="el-GR" sz="2400" b="0" i="0" dirty="0">
                    <a:solidFill>
                      <a:srgbClr val="202124"/>
                    </a:solidFill>
                    <a:effectLst/>
                  </a:rPr>
                  <a:t> ή 263 Κ). Ο συμπιεστής πρέπει να λειτουργεί πάνω από τους 40</a:t>
                </a:r>
                <a:r>
                  <a:rPr lang="en-US" sz="2400" b="0" i="0" dirty="0">
                    <a:solidFill>
                      <a:srgbClr val="202124"/>
                    </a:solidFill>
                    <a:effectLst/>
                  </a:rPr>
                  <a:t> °C</a:t>
                </a:r>
                <a:r>
                  <a:rPr lang="el-GR" sz="2400" b="0" i="0" dirty="0">
                    <a:solidFill>
                      <a:srgbClr val="202124"/>
                    </a:solidFill>
                    <a:effectLst/>
                  </a:rPr>
                  <a:t> (ας πούμε στους 45</a:t>
                </a:r>
                <a:r>
                  <a:rPr lang="en-US" sz="2400" b="0" i="0" dirty="0">
                    <a:solidFill>
                      <a:srgbClr val="202124"/>
                    </a:solidFill>
                    <a:effectLst/>
                  </a:rPr>
                  <a:t> °C</a:t>
                </a:r>
                <a:r>
                  <a:rPr lang="el-GR" sz="2400" b="0" i="0" dirty="0">
                    <a:solidFill>
                      <a:srgbClr val="202124"/>
                    </a:solidFill>
                    <a:effectLst/>
                  </a:rPr>
                  <a:t> </a:t>
                </a:r>
                <a:r>
                  <a:rPr lang="el-GR" sz="2400" dirty="0">
                    <a:solidFill>
                      <a:srgbClr val="202124"/>
                    </a:solidFill>
                  </a:rPr>
                  <a:t>ή 318 </a:t>
                </a:r>
                <a:r>
                  <a:rPr lang="en-US" sz="2400" dirty="0">
                    <a:solidFill>
                      <a:srgbClr val="202124"/>
                    </a:solidFill>
                  </a:rPr>
                  <a:t>K</a:t>
                </a:r>
                <a:r>
                  <a:rPr lang="el-GR" sz="2400" dirty="0">
                    <a:solidFill>
                      <a:srgbClr val="202124"/>
                    </a:solidFill>
                  </a:rPr>
                  <a:t>).</a:t>
                </a:r>
              </a:p>
              <a:p>
                <a:pPr algn="just">
                  <a:buFont typeface="Wingdings" panose="05000000000000000000" pitchFamily="2" charset="2"/>
                  <a:buChar char="q"/>
                </a:pPr>
                <a:r>
                  <a:rPr lang="el-GR" sz="2400" dirty="0">
                    <a:solidFill>
                      <a:srgbClr val="202124"/>
                    </a:solidFill>
                  </a:rPr>
                  <a:t>Για αυτό το θερμοκρασιακό εύρος η απόδοση του κύκλου </a:t>
                </a:r>
                <a:r>
                  <a:rPr lang="en-US" sz="2400" dirty="0">
                    <a:solidFill>
                      <a:srgbClr val="202124"/>
                    </a:solidFill>
                  </a:rPr>
                  <a:t>Carnot </a:t>
                </a:r>
                <a:r>
                  <a:rPr lang="el-GR" sz="2400" dirty="0">
                    <a:solidFill>
                      <a:srgbClr val="202124"/>
                    </a:solidFill>
                  </a:rPr>
                  <a:t>είναι:</a:t>
                </a:r>
              </a:p>
              <a:p>
                <a:pPr marL="0" indent="0" algn="just">
                  <a:buNone/>
                </a:pPr>
                <a14:m>
                  <m:oMathPara xmlns:m="http://schemas.openxmlformats.org/officeDocument/2006/math">
                    <m:oMathParaPr>
                      <m:jc m:val="centerGroup"/>
                    </m:oMathParaPr>
                    <m:oMath xmlns:m="http://schemas.openxmlformats.org/officeDocument/2006/math">
                      <m:r>
                        <a:rPr lang="en-US" sz="2400" b="0" i="1" smtClean="0">
                          <a:solidFill>
                            <a:srgbClr val="202124"/>
                          </a:solidFill>
                          <a:latin typeface="Cambria Math" panose="02040503050406030204" pitchFamily="18" charset="0"/>
                        </a:rPr>
                        <m:t>𝐶𝑂𝑃</m:t>
                      </m:r>
                      <m:r>
                        <a:rPr lang="en-US" sz="2400" b="0" i="1" smtClean="0">
                          <a:solidFill>
                            <a:srgbClr val="202124"/>
                          </a:solidFill>
                          <a:latin typeface="Cambria Math" panose="02040503050406030204" pitchFamily="18" charset="0"/>
                        </a:rPr>
                        <m:t>=</m:t>
                      </m:r>
                      <m:f>
                        <m:fPr>
                          <m:ctrlPr>
                            <a:rPr lang="en-US" sz="2400" b="0" i="1" smtClean="0">
                              <a:solidFill>
                                <a:srgbClr val="202124"/>
                              </a:solidFill>
                              <a:latin typeface="Cambria Math" panose="02040503050406030204" pitchFamily="18" charset="0"/>
                            </a:rPr>
                          </m:ctrlPr>
                        </m:fPr>
                        <m:num>
                          <m:sSub>
                            <m:sSubPr>
                              <m:ctrlPr>
                                <a:rPr lang="en-US" sz="2400" b="0" i="1" smtClean="0">
                                  <a:solidFill>
                                    <a:srgbClr val="202124"/>
                                  </a:solidFill>
                                  <a:latin typeface="Cambria Math" panose="02040503050406030204" pitchFamily="18" charset="0"/>
                                </a:rPr>
                              </m:ctrlPr>
                            </m:sSubPr>
                            <m:e>
                              <m:r>
                                <a:rPr lang="en-US" sz="2400" b="0" i="1" smtClean="0">
                                  <a:solidFill>
                                    <a:srgbClr val="202124"/>
                                  </a:solidFill>
                                  <a:latin typeface="Cambria Math" panose="02040503050406030204" pitchFamily="18" charset="0"/>
                                </a:rPr>
                                <m:t>𝑇</m:t>
                              </m:r>
                            </m:e>
                            <m:sub>
                              <m:r>
                                <a:rPr lang="en-US" sz="2400" b="0" i="1" smtClean="0">
                                  <a:solidFill>
                                    <a:srgbClr val="202124"/>
                                  </a:solidFill>
                                  <a:latin typeface="Cambria Math" panose="02040503050406030204" pitchFamily="18" charset="0"/>
                                </a:rPr>
                                <m:t>1</m:t>
                              </m:r>
                            </m:sub>
                          </m:sSub>
                        </m:num>
                        <m:den>
                          <m:sSub>
                            <m:sSubPr>
                              <m:ctrlPr>
                                <a:rPr lang="en-US" sz="2400" b="0" i="1" smtClean="0">
                                  <a:solidFill>
                                    <a:srgbClr val="202124"/>
                                  </a:solidFill>
                                  <a:latin typeface="Cambria Math" panose="02040503050406030204" pitchFamily="18" charset="0"/>
                                </a:rPr>
                              </m:ctrlPr>
                            </m:sSubPr>
                            <m:e>
                              <m:r>
                                <a:rPr lang="en-US" sz="2400" b="0" i="1" smtClean="0">
                                  <a:solidFill>
                                    <a:srgbClr val="202124"/>
                                  </a:solidFill>
                                  <a:latin typeface="Cambria Math" panose="02040503050406030204" pitchFamily="18" charset="0"/>
                                </a:rPr>
                                <m:t>𝑇</m:t>
                              </m:r>
                            </m:e>
                            <m:sub>
                              <m:r>
                                <a:rPr lang="en-US" sz="2400" b="0" i="1" smtClean="0">
                                  <a:solidFill>
                                    <a:srgbClr val="202124"/>
                                  </a:solidFill>
                                  <a:latin typeface="Cambria Math" panose="02040503050406030204" pitchFamily="18" charset="0"/>
                                </a:rPr>
                                <m:t>2</m:t>
                              </m:r>
                            </m:sub>
                          </m:sSub>
                          <m:r>
                            <a:rPr lang="en-US" sz="2400" b="0" i="1" smtClean="0">
                              <a:solidFill>
                                <a:srgbClr val="202124"/>
                              </a:solidFill>
                              <a:latin typeface="Cambria Math" panose="02040503050406030204" pitchFamily="18" charset="0"/>
                            </a:rPr>
                            <m:t>−</m:t>
                          </m:r>
                          <m:sSub>
                            <m:sSubPr>
                              <m:ctrlPr>
                                <a:rPr lang="en-US" sz="2400" b="0" i="1" smtClean="0">
                                  <a:solidFill>
                                    <a:srgbClr val="202124"/>
                                  </a:solidFill>
                                  <a:latin typeface="Cambria Math" panose="02040503050406030204" pitchFamily="18" charset="0"/>
                                </a:rPr>
                              </m:ctrlPr>
                            </m:sSubPr>
                            <m:e>
                              <m:r>
                                <a:rPr lang="en-US" sz="2400" b="0" i="1" smtClean="0">
                                  <a:solidFill>
                                    <a:srgbClr val="202124"/>
                                  </a:solidFill>
                                  <a:latin typeface="Cambria Math" panose="02040503050406030204" pitchFamily="18" charset="0"/>
                                </a:rPr>
                                <m:t>𝑇</m:t>
                              </m:r>
                            </m:e>
                            <m:sub>
                              <m:r>
                                <a:rPr lang="en-US" sz="2400" b="0" i="1" smtClean="0">
                                  <a:solidFill>
                                    <a:srgbClr val="202124"/>
                                  </a:solidFill>
                                  <a:latin typeface="Cambria Math" panose="02040503050406030204" pitchFamily="18" charset="0"/>
                                </a:rPr>
                                <m:t>1</m:t>
                              </m:r>
                            </m:sub>
                          </m:sSub>
                        </m:den>
                      </m:f>
                      <m:r>
                        <a:rPr lang="en-US" sz="2400" b="0" i="1" smtClean="0">
                          <a:solidFill>
                            <a:srgbClr val="202124"/>
                          </a:solidFill>
                          <a:latin typeface="Cambria Math" panose="02040503050406030204" pitchFamily="18" charset="0"/>
                        </a:rPr>
                        <m:t>=</m:t>
                      </m:r>
                      <m:f>
                        <m:fPr>
                          <m:ctrlPr>
                            <a:rPr lang="en-US" sz="2400" b="0" i="1" smtClean="0">
                              <a:solidFill>
                                <a:srgbClr val="202124"/>
                              </a:solidFill>
                              <a:latin typeface="Cambria Math" panose="02040503050406030204" pitchFamily="18" charset="0"/>
                            </a:rPr>
                          </m:ctrlPr>
                        </m:fPr>
                        <m:num>
                          <m:r>
                            <a:rPr lang="en-US" sz="2400" b="0" i="1" smtClean="0">
                              <a:solidFill>
                                <a:srgbClr val="202124"/>
                              </a:solidFill>
                              <a:latin typeface="Cambria Math" panose="02040503050406030204" pitchFamily="18" charset="0"/>
                            </a:rPr>
                            <m:t>263</m:t>
                          </m:r>
                        </m:num>
                        <m:den>
                          <m:r>
                            <a:rPr lang="en-US" sz="2400" b="0" i="1" smtClean="0">
                              <a:solidFill>
                                <a:srgbClr val="202124"/>
                              </a:solidFill>
                              <a:latin typeface="Cambria Math" panose="02040503050406030204" pitchFamily="18" charset="0"/>
                            </a:rPr>
                            <m:t>318−263</m:t>
                          </m:r>
                        </m:den>
                      </m:f>
                      <m:r>
                        <a:rPr lang="en-US" sz="2400" b="0" i="1" smtClean="0">
                          <a:solidFill>
                            <a:srgbClr val="202124"/>
                          </a:solidFill>
                          <a:latin typeface="Cambria Math" panose="02040503050406030204" pitchFamily="18" charset="0"/>
                        </a:rPr>
                        <m:t>=4.78</m:t>
                      </m:r>
                    </m:oMath>
                  </m:oMathPara>
                </a14:m>
                <a:endParaRPr lang="en-US" sz="2400" dirty="0">
                  <a:solidFill>
                    <a:srgbClr val="202124"/>
                  </a:solidFill>
                </a:endParaRPr>
              </a:p>
              <a:p>
                <a:pPr marL="0" indent="0" algn="just">
                  <a:buNone/>
                </a:pPr>
                <a:r>
                  <a:rPr lang="el-GR" sz="2400" dirty="0">
                    <a:solidFill>
                      <a:srgbClr val="202124"/>
                    </a:solidFill>
                  </a:rPr>
                  <a:t>Εάν ο κύκλος είναι αποδοτικός 80% τότε ο πραγματικός συντελεστής απόδοσης είναι 4.78 </a:t>
                </a:r>
                <a:r>
                  <a:rPr lang="en-US" sz="2400" dirty="0">
                    <a:solidFill>
                      <a:srgbClr val="202124"/>
                    </a:solidFill>
                  </a:rPr>
                  <a:t>x 0.8 =3.83.</a:t>
                </a:r>
              </a:p>
              <a:p>
                <a:pPr marL="0" indent="0" algn="just">
                  <a:buNone/>
                </a:pPr>
                <a:r>
                  <a:rPr lang="el-GR" sz="2400" dirty="0">
                    <a:solidFill>
                      <a:srgbClr val="202124"/>
                    </a:solidFill>
                  </a:rPr>
                  <a:t>Ο εξαερισμός θα πρέπει να τροφοδοτήσει με 1.2</a:t>
                </a:r>
                <a:r>
                  <a:rPr lang="en-US" sz="2400" dirty="0">
                    <a:solidFill>
                      <a:srgbClr val="202124"/>
                    </a:solidFill>
                  </a:rPr>
                  <a:t>MW</a:t>
                </a:r>
                <a:r>
                  <a:rPr lang="el-GR" sz="2400" dirty="0">
                    <a:solidFill>
                      <a:srgbClr val="202124"/>
                    </a:solidFill>
                  </a:rPr>
                  <a:t> ψύξης:</a:t>
                </a:r>
                <a:endParaRPr lang="en-US" sz="2400" dirty="0">
                  <a:solidFill>
                    <a:srgbClr val="202124"/>
                  </a:solidFill>
                </a:endParaRPr>
              </a:p>
              <a:p>
                <a:pPr marL="0" indent="0" algn="just">
                  <a:buNone/>
                </a:pPr>
                <a:endParaRPr lang="el-GR" sz="2400" dirty="0">
                  <a:solidFill>
                    <a:srgbClr val="202124"/>
                  </a:solidFill>
                </a:endParaRPr>
              </a:p>
              <a:p>
                <a:pPr marL="0" indent="0" algn="ctr">
                  <a:buNone/>
                </a:pPr>
                <a14:m>
                  <m:oMath xmlns:m="http://schemas.openxmlformats.org/officeDocument/2006/math">
                    <m:r>
                      <a:rPr lang="en-US" sz="2400" b="0" i="1" smtClean="0">
                        <a:solidFill>
                          <a:srgbClr val="202124"/>
                        </a:solidFill>
                        <a:latin typeface="Cambria Math" panose="02040503050406030204" pitchFamily="18" charset="0"/>
                      </a:rPr>
                      <m:t>𝑠h𝑎𝑓𝑡</m:t>
                    </m:r>
                    <m:r>
                      <a:rPr lang="en-US" sz="2400" b="0" i="1" smtClean="0">
                        <a:solidFill>
                          <a:srgbClr val="202124"/>
                        </a:solidFill>
                        <a:latin typeface="Cambria Math" panose="02040503050406030204" pitchFamily="18" charset="0"/>
                      </a:rPr>
                      <m:t> </m:t>
                    </m:r>
                    <m:r>
                      <a:rPr lang="en-US" sz="2400" b="0" i="1" smtClean="0">
                        <a:solidFill>
                          <a:srgbClr val="202124"/>
                        </a:solidFill>
                        <a:latin typeface="Cambria Math" panose="02040503050406030204" pitchFamily="18" charset="0"/>
                      </a:rPr>
                      <m:t>𝑤𝑜𝑟𝑘</m:t>
                    </m:r>
                    <m:r>
                      <a:rPr lang="en-US" sz="2400" b="0" i="1" smtClean="0">
                        <a:solidFill>
                          <a:srgbClr val="202124"/>
                        </a:solidFill>
                        <a:latin typeface="Cambria Math" panose="02040503050406030204" pitchFamily="18" charset="0"/>
                      </a:rPr>
                      <m:t> </m:t>
                    </m:r>
                    <m:r>
                      <a:rPr lang="en-US" sz="2400" b="0" i="1" smtClean="0">
                        <a:solidFill>
                          <a:srgbClr val="202124"/>
                        </a:solidFill>
                        <a:latin typeface="Cambria Math" panose="02040503050406030204" pitchFamily="18" charset="0"/>
                      </a:rPr>
                      <m:t>𝑟𝑒𝑞𝑢𝑖𝑟𝑒𝑑</m:t>
                    </m:r>
                    <m:r>
                      <a:rPr lang="en-US" sz="2400" b="0" i="1" smtClean="0">
                        <a:solidFill>
                          <a:srgbClr val="202124"/>
                        </a:solidFill>
                        <a:latin typeface="Cambria Math" panose="02040503050406030204" pitchFamily="18" charset="0"/>
                      </a:rPr>
                      <m:t>=</m:t>
                    </m:r>
                    <m:f>
                      <m:fPr>
                        <m:ctrlPr>
                          <a:rPr lang="en-US" sz="2400" b="0" i="1" smtClean="0">
                            <a:solidFill>
                              <a:srgbClr val="202124"/>
                            </a:solidFill>
                            <a:latin typeface="Cambria Math" panose="02040503050406030204" pitchFamily="18" charset="0"/>
                          </a:rPr>
                        </m:ctrlPr>
                      </m:fPr>
                      <m:num>
                        <m:r>
                          <a:rPr lang="en-US" sz="2400" b="0" i="1" smtClean="0">
                            <a:solidFill>
                              <a:srgbClr val="202124"/>
                            </a:solidFill>
                            <a:latin typeface="Cambria Math" panose="02040503050406030204" pitchFamily="18" charset="0"/>
                          </a:rPr>
                          <m:t>𝐶𝑜𝑜𝑙𝑖𝑛𝑔</m:t>
                        </m:r>
                        <m:r>
                          <a:rPr lang="en-US" sz="2400" b="0" i="1" smtClean="0">
                            <a:solidFill>
                              <a:srgbClr val="202124"/>
                            </a:solidFill>
                            <a:latin typeface="Cambria Math" panose="02040503050406030204" pitchFamily="18" charset="0"/>
                          </a:rPr>
                          <m:t> </m:t>
                        </m:r>
                        <m:r>
                          <a:rPr lang="en-US" sz="2400" b="0" i="1" smtClean="0">
                            <a:solidFill>
                              <a:srgbClr val="202124"/>
                            </a:solidFill>
                            <a:latin typeface="Cambria Math" panose="02040503050406030204" pitchFamily="18" charset="0"/>
                          </a:rPr>
                          <m:t>𝑑𝑢𝑡𝑦</m:t>
                        </m:r>
                      </m:num>
                      <m:den>
                        <m:r>
                          <a:rPr lang="en-US" sz="2400" b="0" i="1" smtClean="0">
                            <a:solidFill>
                              <a:srgbClr val="202124"/>
                            </a:solidFill>
                            <a:latin typeface="Cambria Math" panose="02040503050406030204" pitchFamily="18" charset="0"/>
                          </a:rPr>
                          <m:t>𝐶𝑂𝑃</m:t>
                        </m:r>
                      </m:den>
                    </m:f>
                    <m:r>
                      <a:rPr lang="en-US" sz="2400" b="0" i="1" smtClean="0">
                        <a:solidFill>
                          <a:srgbClr val="202124"/>
                        </a:solidFill>
                        <a:latin typeface="Cambria Math" panose="02040503050406030204" pitchFamily="18" charset="0"/>
                      </a:rPr>
                      <m:t>=</m:t>
                    </m:r>
                    <m:f>
                      <m:fPr>
                        <m:ctrlPr>
                          <a:rPr lang="en-US" sz="2400" b="0" i="1" smtClean="0">
                            <a:solidFill>
                              <a:srgbClr val="202124"/>
                            </a:solidFill>
                            <a:latin typeface="Cambria Math" panose="02040503050406030204" pitchFamily="18" charset="0"/>
                          </a:rPr>
                        </m:ctrlPr>
                      </m:fPr>
                      <m:num>
                        <m:r>
                          <a:rPr lang="en-US" sz="2400" b="0" i="1" smtClean="0">
                            <a:solidFill>
                              <a:srgbClr val="202124"/>
                            </a:solidFill>
                            <a:latin typeface="Cambria Math" panose="02040503050406030204" pitchFamily="18" charset="0"/>
                          </a:rPr>
                          <m:t>1.2</m:t>
                        </m:r>
                      </m:num>
                      <m:den>
                        <m:r>
                          <a:rPr lang="en-US" sz="2400" b="0" i="1" smtClean="0">
                            <a:solidFill>
                              <a:srgbClr val="202124"/>
                            </a:solidFill>
                            <a:latin typeface="Cambria Math" panose="02040503050406030204" pitchFamily="18" charset="0"/>
                          </a:rPr>
                          <m:t>3.83</m:t>
                        </m:r>
                      </m:den>
                    </m:f>
                    <m:r>
                      <a:rPr lang="en-US" sz="2400" b="0" i="1" smtClean="0">
                        <a:solidFill>
                          <a:srgbClr val="202124"/>
                        </a:solidFill>
                        <a:latin typeface="Cambria Math" panose="02040503050406030204" pitchFamily="18" charset="0"/>
                      </a:rPr>
                      <m:t>=0.313</m:t>
                    </m:r>
                  </m:oMath>
                </a14:m>
                <a:r>
                  <a:rPr lang="en-US" sz="2400" dirty="0">
                    <a:solidFill>
                      <a:srgbClr val="202124"/>
                    </a:solidFill>
                  </a:rPr>
                  <a:t> MW</a:t>
                </a:r>
              </a:p>
              <a:p>
                <a:pPr marL="0" indent="0" algn="ctr">
                  <a:buNone/>
                </a:pPr>
                <a:endParaRPr lang="en-US" sz="2400" dirty="0">
                  <a:solidFill>
                    <a:srgbClr val="202124"/>
                  </a:solidFill>
                </a:endParaRPr>
              </a:p>
              <a:p>
                <a:pPr marL="0" indent="0" algn="just">
                  <a:buNone/>
                </a:pPr>
                <a:r>
                  <a:rPr lang="el-GR" sz="2400" dirty="0">
                    <a:solidFill>
                      <a:srgbClr val="202124"/>
                    </a:solidFill>
                  </a:rPr>
                  <a:t>Οπότε το ετήσιο κόστος είναι 313 </a:t>
                </a:r>
                <a:r>
                  <a:rPr lang="en-US" sz="2400" dirty="0">
                    <a:solidFill>
                      <a:srgbClr val="202124"/>
                    </a:solidFill>
                  </a:rPr>
                  <a:t>kW x 8000h/y x 0.06 </a:t>
                </a:r>
                <a:r>
                  <a:rPr lang="el-GR" sz="2400" dirty="0">
                    <a:solidFill>
                      <a:srgbClr val="202124"/>
                    </a:solidFill>
                  </a:rPr>
                  <a:t>€/</a:t>
                </a:r>
                <a:r>
                  <a:rPr lang="en-US" sz="2400" dirty="0">
                    <a:solidFill>
                      <a:srgbClr val="202124"/>
                    </a:solidFill>
                  </a:rPr>
                  <a:t>kWh = 150000 </a:t>
                </a:r>
                <a:r>
                  <a:rPr lang="el-GR" sz="2400" dirty="0">
                    <a:solidFill>
                      <a:srgbClr val="202124"/>
                    </a:solidFill>
                  </a:rPr>
                  <a:t>€/</a:t>
                </a:r>
                <a:r>
                  <a:rPr lang="en-US" sz="2400" dirty="0">
                    <a:solidFill>
                      <a:srgbClr val="202124"/>
                    </a:solidFill>
                  </a:rPr>
                  <a:t>y.</a:t>
                </a:r>
              </a:p>
            </p:txBody>
          </p:sp>
        </mc:Choice>
        <mc:Fallback xmlns="">
          <p:sp>
            <p:nvSpPr>
              <p:cNvPr id="3" name="Content Placeholder 2">
                <a:extLst>
                  <a:ext uri="{FF2B5EF4-FFF2-40B4-BE49-F238E27FC236}">
                    <a16:creationId xmlns:a16="http://schemas.microsoft.com/office/drawing/2014/main" id="{3F2579ED-2A52-4100-9A44-D9EBF39EA838}"/>
                  </a:ext>
                </a:extLst>
              </p:cNvPr>
              <p:cNvSpPr>
                <a:spLocks noGrp="1" noRot="1" noChangeAspect="1" noMove="1" noResize="1" noEditPoints="1" noAdjustHandles="1" noChangeArrowheads="1" noChangeShapeType="1" noTextEdit="1"/>
              </p:cNvSpPr>
              <p:nvPr>
                <p:ph idx="1"/>
              </p:nvPr>
            </p:nvSpPr>
            <p:spPr>
              <a:xfrm>
                <a:off x="-1" y="606490"/>
                <a:ext cx="12191999" cy="6251509"/>
              </a:xfrm>
              <a:blipFill>
                <a:blip r:embed="rId2"/>
                <a:stretch>
                  <a:fillRect l="-750" t="-1365" r="-750"/>
                </a:stretch>
              </a:blipFill>
            </p:spPr>
            <p:txBody>
              <a:bodyPr/>
              <a:lstStyle/>
              <a:p>
                <a:r>
                  <a:rPr lang="en-US">
                    <a:noFill/>
                  </a:rPr>
                  <a:t> </a:t>
                </a:r>
              </a:p>
            </p:txBody>
          </p:sp>
        </mc:Fallback>
      </mc:AlternateContent>
    </p:spTree>
    <p:extLst>
      <p:ext uri="{BB962C8B-B14F-4D97-AF65-F5344CB8AC3E}">
        <p14:creationId xmlns:p14="http://schemas.microsoft.com/office/powerpoint/2010/main" val="1232035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ΑΝΑΛΩΣΙΜΑ ΚΟΣΤΗ</a:t>
            </a:r>
            <a:endParaRPr lang="en-US" dirty="0"/>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Τα αναλώσιμα περιλαμβάνουν υλικά όπως οξέα, βάσεις, </a:t>
            </a:r>
            <a:r>
              <a:rPr lang="el-GR" sz="2400" dirty="0" err="1"/>
              <a:t>ροφητικές</a:t>
            </a:r>
            <a:r>
              <a:rPr lang="el-GR" sz="2400" dirty="0"/>
              <a:t> ουσίες, διαλύτες και καταλύτες που χρησιμοποιούνται στη διαδικασία. </a:t>
            </a:r>
          </a:p>
          <a:p>
            <a:pPr algn="just">
              <a:buFont typeface="Wingdings" panose="05000000000000000000" pitchFamily="2" charset="2"/>
              <a:buChar char="q"/>
            </a:pPr>
            <a:r>
              <a:rPr lang="el-GR" sz="2400" dirty="0"/>
              <a:t>Με την πάροδο του χρόνου αυτά εξαντλούνται ή υποβαθμίζονται και απαιτούν αντικατάσταση. </a:t>
            </a:r>
          </a:p>
          <a:p>
            <a:pPr algn="just">
              <a:buFont typeface="Wingdings" panose="05000000000000000000" pitchFamily="2" charset="2"/>
              <a:buChar char="q"/>
            </a:pPr>
            <a:r>
              <a:rPr lang="el-GR" sz="2400" dirty="0"/>
              <a:t>Σε ορισμένες περιπτώσεις χρησιμοποιείται συνεχής καθαρισμός (π.χ., για οξέα και βάσεις), ενώ σε άλλες περιπτώσεις μια ολόκληρη παρτίδα αντικαθίσταται περιοδικά (για παράδειγμα, για </a:t>
            </a:r>
            <a:r>
              <a:rPr lang="el-GR" sz="2400" dirty="0" err="1"/>
              <a:t>ροφητικά</a:t>
            </a:r>
            <a:r>
              <a:rPr lang="el-GR" sz="2400" dirty="0"/>
              <a:t> και καταλύτες).</a:t>
            </a:r>
          </a:p>
          <a:p>
            <a:pPr algn="just">
              <a:buFont typeface="Wingdings" panose="05000000000000000000" pitchFamily="2" charset="2"/>
              <a:buChar char="q"/>
            </a:pPr>
            <a:r>
              <a:rPr lang="el-GR" sz="2400" dirty="0"/>
              <a:t>Οι τιμές των οξέων, των βάσεων και των διαλυτών μπορούν να βρεθούν από τις ίδιες πηγές που χρησιμοποιούνται για τις τιμές των πρώτων υλών. </a:t>
            </a:r>
          </a:p>
          <a:p>
            <a:pPr algn="just">
              <a:buFont typeface="Wingdings" panose="05000000000000000000" pitchFamily="2" charset="2"/>
              <a:buChar char="q"/>
            </a:pPr>
            <a:r>
              <a:rPr lang="el-GR" sz="2400" dirty="0"/>
              <a:t>Όποτε είναι δυνατόν, η φθηνότερη βάση (</a:t>
            </a:r>
            <a:r>
              <a:rPr lang="el-GR" sz="2400" dirty="0" err="1"/>
              <a:t>NaOH</a:t>
            </a:r>
            <a:r>
              <a:rPr lang="el-GR" sz="2400" dirty="0"/>
              <a:t>) ή οξύ (H2SO4) θα χρησιμοποιηθεί στη διαδικασία, αλλά για την εξουδετέρωση του χρησιμοποιημένου θειικού οξέος, χρησιμοποιείται συχνά ασβέστης (</a:t>
            </a:r>
            <a:r>
              <a:rPr lang="el-GR" sz="2400" dirty="0" err="1"/>
              <a:t>CaO</a:t>
            </a:r>
            <a:r>
              <a:rPr lang="el-GR" sz="2400" dirty="0"/>
              <a:t>) ή αμμωνία (NH3), καθώς αυτές οι βάσεις αντιδρούν με θειικό οξύ για να σχηματίσουν αδιάλυτα θειικά που μπορούν να ανακτηθούν και να πωληθούν ως υποπροϊόντα. </a:t>
            </a:r>
            <a:endParaRPr lang="en-US" sz="2400" dirty="0"/>
          </a:p>
        </p:txBody>
      </p:sp>
    </p:spTree>
    <p:extLst>
      <p:ext uri="{BB962C8B-B14F-4D97-AF65-F5344CB8AC3E}">
        <p14:creationId xmlns:p14="http://schemas.microsoft.com/office/powerpoint/2010/main" val="3198814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ΑΝΑΛΩΣΙΜΑ ΚΟΣΤΗ</a:t>
            </a:r>
            <a:endParaRPr lang="en-US" dirty="0"/>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Το κόστος του οξέος ή της βάσης για την διεργασία πρέπει πάντα να περιλαμβάνει το κόστος της εξουδετέρωσης της εξαντλημένης ροής.</a:t>
            </a:r>
          </a:p>
          <a:p>
            <a:pPr algn="just">
              <a:buFont typeface="Wingdings" panose="05000000000000000000" pitchFamily="2" charset="2"/>
              <a:buChar char="q"/>
            </a:pPr>
            <a:r>
              <a:rPr lang="el-GR" sz="2400" dirty="0"/>
              <a:t>Η τιμή των </a:t>
            </a:r>
            <a:r>
              <a:rPr lang="el-GR" sz="2400" dirty="0" err="1"/>
              <a:t>προσροφητικών</a:t>
            </a:r>
            <a:r>
              <a:rPr lang="el-GR" sz="2400" dirty="0"/>
              <a:t> και των καταλυτών ποικίλλει πολύ ευρέως ανάλογα με τη φύση του υλικού. </a:t>
            </a:r>
            <a:endParaRPr lang="en-US" sz="2400" dirty="0"/>
          </a:p>
          <a:p>
            <a:pPr algn="just">
              <a:buFont typeface="Wingdings" panose="05000000000000000000" pitchFamily="2" charset="2"/>
              <a:buChar char="q"/>
            </a:pPr>
            <a:r>
              <a:rPr lang="el-GR" sz="2400" dirty="0"/>
              <a:t>Οι φθηνότεροι καταλύτες και </a:t>
            </a:r>
            <a:r>
              <a:rPr lang="el-GR" sz="2400" dirty="0" err="1"/>
              <a:t>προσροφητικά</a:t>
            </a:r>
            <a:r>
              <a:rPr lang="el-GR" sz="2400" dirty="0"/>
              <a:t> κοστίζουν λιγότερο από € 1 / </a:t>
            </a:r>
            <a:r>
              <a:rPr lang="en-US" sz="2400" dirty="0"/>
              <a:t>kg</a:t>
            </a:r>
            <a:r>
              <a:rPr lang="el-GR" sz="2400" dirty="0"/>
              <a:t>, ενώ περισσότερο</a:t>
            </a:r>
            <a:r>
              <a:rPr lang="en-US" sz="2400" dirty="0"/>
              <a:t> </a:t>
            </a:r>
            <a:r>
              <a:rPr lang="el-GR" sz="2400" dirty="0"/>
              <a:t>δαπανηροί καταλύτες που περιέχουν ευγενή μέταλλα όπως πλατίνα και παλλάδιο έχουν κόστος που καθορίζεται κυρίως από την ποσότητα πολύτιμου μετάλλου στον καταλύτη.</a:t>
            </a:r>
            <a:r>
              <a:rPr lang="en-US" sz="2400" dirty="0"/>
              <a:t> </a:t>
            </a:r>
          </a:p>
          <a:p>
            <a:pPr algn="just">
              <a:buFont typeface="Wingdings" panose="05000000000000000000" pitchFamily="2" charset="2"/>
              <a:buChar char="q"/>
            </a:pPr>
            <a:r>
              <a:rPr lang="el-GR" sz="2400" dirty="0"/>
              <a:t>Σε ορισμένες περιπτώσεις, η τιμή του ευγενούς μετάλλου σε ένα φορτίο καταλύτη είναι τόσο υψηλή που η χημική μονάδα νοικιάζει τον καταλύτη αντί να τον αγοράσει και όταν ο καταλύτης ξοδεύεται, επιστρέφεται στον κατασκευαστή για ανάκτηση πολύτιμων μετάλλων.</a:t>
            </a:r>
            <a:endParaRPr lang="en-US" sz="2400" dirty="0"/>
          </a:p>
          <a:p>
            <a:pPr algn="just">
              <a:buFont typeface="Wingdings" panose="05000000000000000000" pitchFamily="2" charset="2"/>
              <a:buChar char="q"/>
            </a:pPr>
            <a:r>
              <a:rPr lang="el-GR" sz="2400" dirty="0"/>
              <a:t>Αν και μικρή σε ποσότητα, τα αναλώσιμα μπορούν να προσθέσουν πολύ κόστος και πολυπλοκότητα σε ένα εργοστάσιο. Η εγκατάσταση πρέπει να είναι σχεδιασμένη με συστήματα χειρισμού, αποθήκευσης, μέτρησης και απόρριψης όλων των αναλωσίμων που χρησιμοποιούνται.</a:t>
            </a:r>
            <a:endParaRPr lang="en-US" sz="2400" dirty="0"/>
          </a:p>
        </p:txBody>
      </p:sp>
    </p:spTree>
    <p:extLst>
      <p:ext uri="{BB962C8B-B14F-4D97-AF65-F5344CB8AC3E}">
        <p14:creationId xmlns:p14="http://schemas.microsoft.com/office/powerpoint/2010/main" val="3743618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ΟΙΚΟΝΟΜΙΚΗ ΑΞΙΟΛΟΓΙΣΗ ΤΩΝ ΕΡΓΩΝ</a:t>
            </a:r>
            <a:endParaRPr lang="en-US" dirty="0"/>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Δεδομένου ότι ο σκοπός της επένδυσης χρημάτων σε ένα χημικό εργοστάσιο είναι να κερδίσει χρήματα, χρειάζονται ορισμένα μέσα σύγκρισης της οικονομικής απόδοσης των έργων. </a:t>
            </a:r>
          </a:p>
          <a:p>
            <a:pPr algn="just">
              <a:buFont typeface="Wingdings" panose="05000000000000000000" pitchFamily="2" charset="2"/>
              <a:buChar char="q"/>
            </a:pPr>
            <a:r>
              <a:rPr lang="el-GR" sz="2400" dirty="0"/>
              <a:t>Πριν μια εταιρεία συμφωνήσει να δαπανήσει μεγάλο ποσό κεφαλαίου σε ένα προτεινόμενο έργο, η διεύθυνση πρέπει να είναι πεπεισμένη ότι το έργο θα προσφέρει μια καλή επένδυση σε σύγκριση με εναλλακτικές λύσεις. </a:t>
            </a:r>
          </a:p>
          <a:p>
            <a:pPr algn="just">
              <a:buFont typeface="Wingdings" panose="05000000000000000000" pitchFamily="2" charset="2"/>
              <a:buChar char="q"/>
            </a:pPr>
            <a:r>
              <a:rPr lang="el-GR" sz="2400" dirty="0"/>
              <a:t>Παρακάτω παρουσιάζονται οι κύριες μέθοδοι που χρησιμοποιούνται για την πραγματοποίηση οικονομικών συγκρίσεων μεταξύ έργων.</a:t>
            </a:r>
            <a:endParaRPr lang="en-US" sz="2400" dirty="0"/>
          </a:p>
        </p:txBody>
      </p:sp>
      <p:pic>
        <p:nvPicPr>
          <p:cNvPr id="5" name="Picture 4" descr="Whiteboard&#10;&#10;Description automatically generated">
            <a:extLst>
              <a:ext uri="{FF2B5EF4-FFF2-40B4-BE49-F238E27FC236}">
                <a16:creationId xmlns:a16="http://schemas.microsoft.com/office/drawing/2014/main" id="{77DED609-3413-4AF9-A41F-44119D042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4941" y="3228604"/>
            <a:ext cx="5411987" cy="3354799"/>
          </a:xfrm>
          <a:prstGeom prst="rect">
            <a:avLst/>
          </a:prstGeom>
        </p:spPr>
      </p:pic>
    </p:spTree>
    <p:extLst>
      <p:ext uri="{BB962C8B-B14F-4D97-AF65-F5344CB8AC3E}">
        <p14:creationId xmlns:p14="http://schemas.microsoft.com/office/powerpoint/2010/main" val="2916344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ΡΕΥΣΤΟΤΗΤΑ ΚΑΙ ΔΙΑΓΡΑΜΜΑΤΑ ΡΕΥΣΤΟΤΗΤΑΣ</a:t>
            </a:r>
            <a:endParaRPr lang="en-US" dirty="0"/>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Κατά τη διάρκεια οποιουδήποτε έργου, τα χρήματα φεύγουν αρχικά από την εταιρεία για να πληρώσουν τα έξοδα μηχανικής, προμήθειας εξοπλισμού και κατασκευής εγκαταστάσεων. </a:t>
            </a:r>
          </a:p>
          <a:p>
            <a:pPr algn="just">
              <a:buFont typeface="Wingdings" panose="05000000000000000000" pitchFamily="2" charset="2"/>
              <a:buChar char="q"/>
            </a:pPr>
            <a:r>
              <a:rPr lang="el-GR" sz="2400" dirty="0"/>
              <a:t>Μόλις το εργοστάσιο κατασκευαστεί και αρχίσει να λειτουργεί, τότε τα έσοδα από την πώληση του προϊόντος αρχίζουν να εισρέουν στην εταιρεία.</a:t>
            </a:r>
          </a:p>
          <a:p>
            <a:pPr algn="just">
              <a:buFont typeface="Wingdings" panose="05000000000000000000" pitchFamily="2" charset="2"/>
              <a:buChar char="q"/>
            </a:pPr>
            <a:r>
              <a:rPr lang="el-GR" sz="2400" dirty="0"/>
              <a:t>Η καθαρή ρευστότητα ανά πάσα στιγμή είναι η διαφορά μεταξύ των κερδών και των δαπανών.</a:t>
            </a:r>
          </a:p>
          <a:p>
            <a:pPr algn="just">
              <a:buFont typeface="Wingdings" panose="05000000000000000000" pitchFamily="2" charset="2"/>
              <a:buChar char="q"/>
            </a:pPr>
            <a:r>
              <a:rPr lang="el-GR" sz="2400" dirty="0"/>
              <a:t>Ένα διάγραμμα ρευστότητας, δείχνει την προβλεπόμενη αθροιστική καθαρή ρευστότητα κατά τη διάρκεια ζωής ενός έργου. </a:t>
            </a:r>
          </a:p>
          <a:p>
            <a:pPr algn="just">
              <a:buFont typeface="Wingdings" panose="05000000000000000000" pitchFamily="2" charset="2"/>
              <a:buChar char="q"/>
            </a:pPr>
            <a:r>
              <a:rPr lang="el-GR" sz="2400" dirty="0"/>
              <a:t>Οι ρευστότητες βασίζονται στις καλύτερες εκτιμήσεις για επενδύσεις, λειτουργικά κόστη, όγκο πωλήσεων και τιμή πώλησης που μπορούν να γίνουν για το έργο. </a:t>
            </a:r>
          </a:p>
          <a:p>
            <a:pPr algn="just">
              <a:buFont typeface="Wingdings" panose="05000000000000000000" pitchFamily="2" charset="2"/>
              <a:buChar char="q"/>
            </a:pPr>
            <a:r>
              <a:rPr lang="el-GR" sz="2400" dirty="0"/>
              <a:t>Ένα διάγραμμα ρευστότητας δίνει μια σαφή εικόνα για τους πόρους που απαιτούνται για ένα έργο και το χρονοδιάγραμμα των κερδών.</a:t>
            </a:r>
            <a:endParaRPr lang="en-US" sz="2400" dirty="0"/>
          </a:p>
        </p:txBody>
      </p:sp>
    </p:spTree>
    <p:extLst>
      <p:ext uri="{BB962C8B-B14F-4D97-AF65-F5344CB8AC3E}">
        <p14:creationId xmlns:p14="http://schemas.microsoft.com/office/powerpoint/2010/main" val="2610722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ΡΕΥΣΤΟΤΗΤΑ ΚΑΙ ΔΙΑΓΡΑΜΜΑΤΑ ΡΕΥΣΤΟΤΗΤΑΣ</a:t>
            </a:r>
            <a:endParaRPr lang="en-US" dirty="0"/>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Το διάγραμμα μπορεί να χωριστεί στις ακόλουθες χαρακτηριστικές περιοχές:</a:t>
            </a:r>
          </a:p>
          <a:p>
            <a:pPr algn="just">
              <a:buFont typeface="Wingdings" panose="05000000000000000000" pitchFamily="2" charset="2"/>
              <a:buChar char="q"/>
            </a:pPr>
            <a:r>
              <a:rPr lang="el-GR" sz="2400" b="1" dirty="0"/>
              <a:t>A – B </a:t>
            </a:r>
            <a:r>
              <a:rPr lang="el-GR" sz="2400" dirty="0"/>
              <a:t>Η επένδυση που απαιτείται για το σχεδιασμό του εργοστασίου.</a:t>
            </a:r>
          </a:p>
          <a:p>
            <a:pPr algn="just">
              <a:buFont typeface="Wingdings" panose="05000000000000000000" pitchFamily="2" charset="2"/>
              <a:buChar char="q"/>
            </a:pPr>
            <a:r>
              <a:rPr lang="el-GR" sz="2400" b="1" dirty="0"/>
              <a:t>B –</a:t>
            </a:r>
            <a:r>
              <a:rPr lang="en-US" sz="2400" b="1" dirty="0"/>
              <a:t> </a:t>
            </a:r>
            <a:r>
              <a:rPr lang="el-GR" sz="2400" b="1" dirty="0"/>
              <a:t>C </a:t>
            </a:r>
            <a:r>
              <a:rPr lang="el-GR" sz="2400" dirty="0"/>
              <a:t>Η μεγάλη ροή κεφαλαίου για την κατασκευή του εργοστασίου και την παροχή κεφαλαίων για την εκκίνηση, συμπεριλαμβανομένου του κεφαλαίου κίνησης.</a:t>
            </a:r>
          </a:p>
          <a:p>
            <a:pPr algn="just">
              <a:buFont typeface="Wingdings" panose="05000000000000000000" pitchFamily="2" charset="2"/>
              <a:buChar char="q"/>
            </a:pPr>
            <a:r>
              <a:rPr lang="el-GR" sz="2400" b="1" dirty="0"/>
              <a:t>C – D </a:t>
            </a:r>
            <a:r>
              <a:rPr lang="el-GR" sz="2400" dirty="0"/>
              <a:t>Η καμπύλη ρευστότητας εμφανίζεται στο </a:t>
            </a:r>
            <a:r>
              <a:rPr lang="el-GR" sz="2400" b="1" dirty="0"/>
              <a:t>C</a:t>
            </a:r>
            <a:r>
              <a:rPr lang="el-GR" sz="2400" dirty="0"/>
              <a:t>, καθώς η διαδικασία έρχεται σε ροή και τα έσοδα δημιουργούνται από τις πωλήσεις. Η καθαρή ταμειακή ροή είναι πλέον θετική, αλλά το σωρευτικό ποσό παραμένει αρνητικό έως ότου αποπληρωθεί η επένδυση, στο σημείο </a:t>
            </a:r>
            <a:r>
              <a:rPr lang="en-US" sz="2400" b="1" dirty="0"/>
              <a:t>D</a:t>
            </a:r>
            <a:r>
              <a:rPr lang="el-GR" sz="2400" dirty="0"/>
              <a:t>.</a:t>
            </a:r>
          </a:p>
          <a:p>
            <a:pPr algn="just">
              <a:buFont typeface="Wingdings" panose="05000000000000000000" pitchFamily="2" charset="2"/>
              <a:buChar char="q"/>
            </a:pPr>
            <a:r>
              <a:rPr lang="el-GR" sz="2400" dirty="0"/>
              <a:t>Το σημείο </a:t>
            </a:r>
            <a:r>
              <a:rPr lang="en-US" sz="2400" b="1" dirty="0"/>
              <a:t>D</a:t>
            </a:r>
            <a:r>
              <a:rPr lang="el-GR" sz="2400" dirty="0"/>
              <a:t> είναι γνωστό ως σημείο εξισορρόπησης και ο χρόνος για την επίτευξη του νεκρού σημείου ονομάζεται χρόνος απόδοσης. (Σε διαφορετικό πλαίσιο, ο όρος </a:t>
            </a:r>
            <a:r>
              <a:rPr lang="en-US" sz="2400" dirty="0"/>
              <a:t>“</a:t>
            </a:r>
            <a:r>
              <a:rPr lang="el-GR" sz="2400" dirty="0" err="1"/>
              <a:t>break-even</a:t>
            </a:r>
            <a:r>
              <a:rPr lang="el-GR" sz="2400" dirty="0"/>
              <a:t> </a:t>
            </a:r>
            <a:r>
              <a:rPr lang="el-GR" sz="2400" dirty="0" err="1"/>
              <a:t>point</a:t>
            </a:r>
            <a:r>
              <a:rPr lang="en-US" sz="2400" dirty="0"/>
              <a:t>”</a:t>
            </a:r>
            <a:r>
              <a:rPr lang="el-GR" sz="2400" dirty="0"/>
              <a:t> χρησιμοποιείται μερικές φορές για το ποσοστό της παραγωγικής ικανότητας στο οποίο το εισόδημα ισούται με το κόστος παραγωγής.)</a:t>
            </a:r>
            <a:endParaRPr lang="en-US" sz="2400" dirty="0"/>
          </a:p>
          <a:p>
            <a:pPr algn="just">
              <a:buFont typeface="Wingdings" panose="05000000000000000000" pitchFamily="2" charset="2"/>
              <a:buChar char="q"/>
            </a:pPr>
            <a:r>
              <a:rPr lang="el-GR" sz="2400" b="1" dirty="0"/>
              <a:t>D – E </a:t>
            </a:r>
            <a:r>
              <a:rPr lang="el-GR" sz="2400" dirty="0"/>
              <a:t>Σε αυτήν την περιοχή η σωρευτική ρευστότητα είναι θετική. Το έργο κερδίζει απόδοση της επένδυσης.</a:t>
            </a:r>
            <a:endParaRPr lang="en-US" sz="2400" dirty="0"/>
          </a:p>
          <a:p>
            <a:pPr algn="just">
              <a:buFont typeface="Wingdings" panose="05000000000000000000" pitchFamily="2" charset="2"/>
              <a:buChar char="q"/>
            </a:pPr>
            <a:endParaRPr lang="en-US" sz="2400" dirty="0"/>
          </a:p>
        </p:txBody>
      </p:sp>
    </p:spTree>
    <p:extLst>
      <p:ext uri="{BB962C8B-B14F-4D97-AF65-F5344CB8AC3E}">
        <p14:creationId xmlns:p14="http://schemas.microsoft.com/office/powerpoint/2010/main" val="8305372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ΡΕΥΣΤΟΤΗΤΑ ΚΑΙ ΔΙΑΓΡΑΜΜΑΤΑ ΡΕΥΣΤΟΤΗΤΑΣ</a:t>
            </a:r>
            <a:endParaRPr lang="en-US" dirty="0"/>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5455921" cy="6251509"/>
          </a:xfrm>
        </p:spPr>
        <p:txBody>
          <a:bodyPr>
            <a:normAutofit/>
          </a:bodyPr>
          <a:lstStyle/>
          <a:p>
            <a:pPr algn="just">
              <a:buFont typeface="Wingdings" panose="05000000000000000000" pitchFamily="2" charset="2"/>
              <a:buChar char="q"/>
            </a:pPr>
            <a:r>
              <a:rPr lang="el-GR" sz="2400" b="1" dirty="0"/>
              <a:t>E – F </a:t>
            </a:r>
            <a:r>
              <a:rPr lang="el-GR" sz="2400" dirty="0"/>
              <a:t>Προς το τέλος της διάρκειας ζωής του έργου, ο ρυθμός ρευστότητας ενδέχεται να τείνει να μειώνεται, λόγω του αυξημένου λειτουργικού κόστους και της πτώσης του όγκου και της τιμής των πωλήσεων λόγω της απαξίωσης του εργοστασίου και η κλίση της καμπύλης αλλάζει.</a:t>
            </a:r>
            <a:endParaRPr lang="en-US" sz="2400" dirty="0"/>
          </a:p>
          <a:p>
            <a:pPr algn="just">
              <a:buFont typeface="Wingdings" panose="05000000000000000000" pitchFamily="2" charset="2"/>
              <a:buChar char="q"/>
            </a:pPr>
            <a:r>
              <a:rPr lang="el-GR" sz="2400" dirty="0"/>
              <a:t>Το σημείο </a:t>
            </a:r>
            <a:r>
              <a:rPr lang="el-GR" sz="2400" b="1" dirty="0"/>
              <a:t>F</a:t>
            </a:r>
            <a:r>
              <a:rPr lang="el-GR" sz="2400" dirty="0"/>
              <a:t> δίνει την τελική αθροιστική καθαρή ρευστότητα στο τέλος της διάρκειας ζωής του έργου.</a:t>
            </a:r>
            <a:endParaRPr lang="en-US" sz="2400" dirty="0"/>
          </a:p>
        </p:txBody>
      </p:sp>
      <p:pic>
        <p:nvPicPr>
          <p:cNvPr id="5" name="Picture 4" descr="Diagram&#10;&#10;Description automatically generated">
            <a:extLst>
              <a:ext uri="{FF2B5EF4-FFF2-40B4-BE49-F238E27FC236}">
                <a16:creationId xmlns:a16="http://schemas.microsoft.com/office/drawing/2014/main" id="{E79528A9-7E86-4D3E-BF56-CF3445E2D4C6}"/>
              </a:ext>
            </a:extLst>
          </p:cNvPr>
          <p:cNvPicPr>
            <a:picLocks noChangeAspect="1"/>
          </p:cNvPicPr>
          <p:nvPr/>
        </p:nvPicPr>
        <p:blipFill rotWithShape="1">
          <a:blip r:embed="rId2">
            <a:extLst>
              <a:ext uri="{28A0092B-C50C-407E-A947-70E740481C1C}">
                <a14:useLocalDpi xmlns:a14="http://schemas.microsoft.com/office/drawing/2010/main" val="0"/>
              </a:ext>
            </a:extLst>
          </a:blip>
          <a:srcRect t="9276"/>
          <a:stretch/>
        </p:blipFill>
        <p:spPr>
          <a:xfrm>
            <a:off x="6386666" y="695821"/>
            <a:ext cx="5073814" cy="5955381"/>
          </a:xfrm>
          <a:prstGeom prst="rect">
            <a:avLst/>
          </a:prstGeom>
        </p:spPr>
      </p:pic>
      <p:sp>
        <p:nvSpPr>
          <p:cNvPr id="6" name="TextBox 5">
            <a:extLst>
              <a:ext uri="{FF2B5EF4-FFF2-40B4-BE49-F238E27FC236}">
                <a16:creationId xmlns:a16="http://schemas.microsoft.com/office/drawing/2014/main" id="{4E386B15-6CE3-498D-954D-2F87DB8F35BB}"/>
              </a:ext>
            </a:extLst>
          </p:cNvPr>
          <p:cNvSpPr txBox="1"/>
          <p:nvPr/>
        </p:nvSpPr>
        <p:spPr>
          <a:xfrm>
            <a:off x="7232370" y="6508988"/>
            <a:ext cx="3183179" cy="369332"/>
          </a:xfrm>
          <a:prstGeom prst="rect">
            <a:avLst/>
          </a:prstGeom>
          <a:noFill/>
        </p:spPr>
        <p:txBody>
          <a:bodyPr wrap="none" rtlCol="0">
            <a:spAutoFit/>
          </a:bodyPr>
          <a:lstStyle/>
          <a:p>
            <a:r>
              <a:rPr lang="el-GR" dirty="0"/>
              <a:t>Διάγραμμα ρευστότητας έργου.</a:t>
            </a:r>
            <a:endParaRPr lang="en-US" dirty="0"/>
          </a:p>
        </p:txBody>
      </p:sp>
    </p:spTree>
    <p:extLst>
      <p:ext uri="{BB962C8B-B14F-4D97-AF65-F5344CB8AC3E}">
        <p14:creationId xmlns:p14="http://schemas.microsoft.com/office/powerpoint/2010/main" val="3384152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Calibri" panose="020F0502020204030204" pitchFamily="34" charset="0"/>
                <a:cs typeface="Calibri" panose="020F0502020204030204" pitchFamily="34" charset="0"/>
              </a:rPr>
              <a:t>ΚΟΣΤΗ ΕΚΤΟΣ ΤΗΣ ΚΑΤΑΣΚΕΥΑΣΤΙΚΗΣ ΠΕΡΙΟΧΗΣ</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Το κόστος εκτός τοποθεσίας περιλαμβάνει το κόστος των προσθηκών που πρέπει να γίνουν στις υποδομές για να διευκολυνθεί η προσθήκη μιας νέας εγκατάστασης ή η αύξηση της χωρητικότητας μιας υπάρχουσας εγκατάστασης. </a:t>
            </a:r>
          </a:p>
          <a:p>
            <a:pPr marL="457200" indent="-457200" algn="just">
              <a:buFont typeface="+mj-lt"/>
              <a:buAutoNum type="arabicPeriod"/>
            </a:pPr>
            <a:r>
              <a:rPr lang="el-GR" sz="2400" dirty="0"/>
              <a:t>Οι επενδύσεις εκτός του χώρου ενδέχεται να περιλαμβάνουν:</a:t>
            </a:r>
          </a:p>
          <a:p>
            <a:pPr marL="457200" indent="-457200" algn="just">
              <a:buFont typeface="+mj-lt"/>
              <a:buAutoNum type="arabicPeriod"/>
            </a:pPr>
            <a:r>
              <a:rPr lang="el-GR" sz="2400" dirty="0"/>
              <a:t>Ηλεκτρικούς σταθμούς, μετατροπείς, γραμμές παραγωγής.</a:t>
            </a:r>
          </a:p>
          <a:p>
            <a:pPr marL="457200" indent="-457200" algn="just">
              <a:buFont typeface="+mj-lt"/>
              <a:buAutoNum type="arabicPeriod"/>
            </a:pPr>
            <a:r>
              <a:rPr lang="el-GR" sz="2400" dirty="0"/>
              <a:t>Μονάδες παραγωγής ενέργειας, μονάδες τροφοδοσίας ζεστού νερού, αντλίες τροφοδοσίας.</a:t>
            </a:r>
          </a:p>
          <a:p>
            <a:pPr marL="457200" indent="-457200" algn="just">
              <a:buFont typeface="+mj-lt"/>
              <a:buAutoNum type="arabicPeriod"/>
            </a:pPr>
            <a:r>
              <a:rPr lang="el-GR" sz="2400" dirty="0"/>
              <a:t>Ψυκτικές στήλες, αντλίες κυκλοφορίας, βασικές μονάδες ψύξης του νερού.</a:t>
            </a:r>
          </a:p>
          <a:p>
            <a:pPr marL="457200" indent="-457200" algn="just">
              <a:buFont typeface="+mj-lt"/>
              <a:buAutoNum type="arabicPeriod"/>
            </a:pPr>
            <a:r>
              <a:rPr lang="el-GR" sz="2400" dirty="0"/>
              <a:t>Σωληνώσεις, </a:t>
            </a:r>
            <a:r>
              <a:rPr lang="el-GR" sz="2400" dirty="0" err="1"/>
              <a:t>απομετάλλωση</a:t>
            </a:r>
            <a:r>
              <a:rPr lang="el-GR" sz="2400" dirty="0"/>
              <a:t> του νερού,</a:t>
            </a:r>
            <a:r>
              <a:rPr lang="en-US" sz="2400" dirty="0"/>
              <a:t> </a:t>
            </a:r>
            <a:r>
              <a:rPr lang="el-GR" sz="2400" dirty="0"/>
              <a:t>υπόνομοι.</a:t>
            </a:r>
          </a:p>
          <a:p>
            <a:pPr marL="457200" indent="-457200" algn="just">
              <a:buFont typeface="+mj-lt"/>
              <a:buAutoNum type="arabicPeriod"/>
            </a:pPr>
            <a:r>
              <a:rPr lang="el-GR" sz="2400" dirty="0"/>
              <a:t>Εγκαταστάσεις διαχωρισμού αέρα για την παροχή αζώτου για αδρανές αέριο, γραμμές αζώτου.</a:t>
            </a:r>
          </a:p>
          <a:p>
            <a:pPr marL="457200" indent="-457200" algn="just">
              <a:buFont typeface="+mj-lt"/>
              <a:buAutoNum type="arabicPeriod"/>
            </a:pPr>
            <a:r>
              <a:rPr lang="el-GR" sz="2400" dirty="0"/>
              <a:t>Στεγνωτήρια και φυσητήρες, γραμμές αέρα οργάνου.</a:t>
            </a:r>
          </a:p>
          <a:p>
            <a:pPr marL="457200" indent="-457200" algn="just">
              <a:buFont typeface="+mj-lt"/>
              <a:buAutoNum type="arabicPeriod"/>
            </a:pPr>
            <a:r>
              <a:rPr lang="el-GR" sz="2400" dirty="0"/>
              <a:t>Γέφυρες σωληνώσεων, αγωγούς τροφοδοσίας και προϊόντων.</a:t>
            </a:r>
          </a:p>
        </p:txBody>
      </p:sp>
    </p:spTree>
    <p:extLst>
      <p:ext uri="{BB962C8B-B14F-4D97-AF65-F5344CB8AC3E}">
        <p14:creationId xmlns:p14="http://schemas.microsoft.com/office/powerpoint/2010/main" val="34058478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ΑΠΛΕΣ ΜΕΘΟΔΟΙ ΓΙΑ ΟΙΚΟΝΟΜΙΚΗ ΑΝΑΛΥΣΗ</a:t>
            </a:r>
            <a:endParaRPr lang="en-US" dirty="0"/>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8B296C56-7606-4123-B548-4CBAA57FDE41}"/>
                  </a:ext>
                </a:extLst>
              </p:cNvPr>
              <p:cNvSpPr>
                <a:spLocks noGrp="1"/>
              </p:cNvSpPr>
              <p:nvPr>
                <p:ph idx="1"/>
              </p:nvPr>
            </p:nvSpPr>
            <p:spPr>
              <a:xfrm>
                <a:off x="0" y="606490"/>
                <a:ext cx="12192000" cy="6251509"/>
              </a:xfrm>
            </p:spPr>
            <p:txBody>
              <a:bodyPr/>
              <a:lstStyle/>
              <a:p>
                <a:pPr algn="just">
                  <a:buFont typeface="Wingdings" panose="05000000000000000000" pitchFamily="2" charset="2"/>
                  <a:buChar char="q"/>
                </a:pPr>
                <a:r>
                  <a:rPr lang="el-GR" sz="2400" dirty="0"/>
                  <a:t>Μια απλή μέθοδος για την εκτίμηση του χρόνου αποπληρωμής είναι η διαίρεση του συνολικού αρχικού κεφαλαίου με την μέση ετήσια ρευστότητα:</a:t>
                </a:r>
                <a:endParaRPr lang="en-US" sz="2400" dirty="0"/>
              </a:p>
              <a:p>
                <a:pPr algn="just">
                  <a:buFont typeface="Wingdings" panose="05000000000000000000" pitchFamily="2" charset="2"/>
                  <a:buChar char="q"/>
                </a:pPr>
                <a:endParaRPr lang="el-GR" sz="2400" dirty="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𝑠𝑖𝑚𝑝𝑙𝑒</m:t>
                      </m:r>
                      <m:r>
                        <a:rPr lang="en-US" sz="2400" b="0" i="1" smtClean="0">
                          <a:latin typeface="Cambria Math" panose="02040503050406030204" pitchFamily="18" charset="0"/>
                        </a:rPr>
                        <m:t> </m:t>
                      </m:r>
                      <m:r>
                        <a:rPr lang="en-US" sz="2400" b="0" i="1" smtClean="0">
                          <a:latin typeface="Cambria Math" panose="02040503050406030204" pitchFamily="18" charset="0"/>
                        </a:rPr>
                        <m:t>𝑝𝑎𝑦</m:t>
                      </m:r>
                      <m:r>
                        <a:rPr lang="en-US" sz="2400" b="0" i="1" smtClean="0">
                          <a:latin typeface="Cambria Math" panose="02040503050406030204" pitchFamily="18" charset="0"/>
                        </a:rPr>
                        <m:t>−</m:t>
                      </m:r>
                      <m:r>
                        <a:rPr lang="en-US" sz="2400" b="0" i="1" smtClean="0">
                          <a:latin typeface="Cambria Math" panose="02040503050406030204" pitchFamily="18" charset="0"/>
                        </a:rPr>
                        <m:t>𝑏𝑎𝑐𝑘</m:t>
                      </m:r>
                      <m:r>
                        <a:rPr lang="en-US" sz="2400" b="0" i="1" smtClean="0">
                          <a:latin typeface="Cambria Math" panose="02040503050406030204" pitchFamily="18" charset="0"/>
                        </a:rPr>
                        <m:t> </m:t>
                      </m:r>
                      <m:r>
                        <a:rPr lang="en-US" sz="2400" b="0" i="1" smtClean="0">
                          <a:latin typeface="Cambria Math" panose="02040503050406030204" pitchFamily="18" charset="0"/>
                        </a:rPr>
                        <m:t>𝑡𝑖𝑚𝑒</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𝑡𝑜𝑡𝑎𝑙</m:t>
                          </m:r>
                          <m:r>
                            <a:rPr lang="en-US" sz="2400" b="0" i="1" smtClean="0">
                              <a:latin typeface="Cambria Math" panose="02040503050406030204" pitchFamily="18" charset="0"/>
                            </a:rPr>
                            <m:t> </m:t>
                          </m:r>
                          <m:r>
                            <a:rPr lang="en-US" sz="2400" b="0" i="1" smtClean="0">
                              <a:latin typeface="Cambria Math" panose="02040503050406030204" pitchFamily="18" charset="0"/>
                            </a:rPr>
                            <m:t>𝑖𝑛𝑣𝑒𝑠𝑡𝑚𝑒𝑛𝑡</m:t>
                          </m:r>
                        </m:num>
                        <m:den>
                          <m:r>
                            <a:rPr lang="en-US" sz="2400" b="0" i="1" smtClean="0">
                              <a:latin typeface="Cambria Math" panose="02040503050406030204" pitchFamily="18" charset="0"/>
                            </a:rPr>
                            <m:t>𝑎𝑣𝑒𝑟𝑎𝑔𝑒</m:t>
                          </m:r>
                          <m:r>
                            <a:rPr lang="en-US" sz="2400" b="0" i="1" smtClean="0">
                              <a:latin typeface="Cambria Math" panose="02040503050406030204" pitchFamily="18" charset="0"/>
                            </a:rPr>
                            <m:t> </m:t>
                          </m:r>
                          <m:r>
                            <a:rPr lang="en-US" sz="2400" b="0" i="1" smtClean="0">
                              <a:latin typeface="Cambria Math" panose="02040503050406030204" pitchFamily="18" charset="0"/>
                            </a:rPr>
                            <m:t>𝑎𝑛𝑛𝑢𝑎𝑙</m:t>
                          </m:r>
                          <m:r>
                            <a:rPr lang="en-US" sz="2400" b="0" i="1" smtClean="0">
                              <a:latin typeface="Cambria Math" panose="02040503050406030204" pitchFamily="18" charset="0"/>
                            </a:rPr>
                            <m:t> </m:t>
                          </m:r>
                          <m:r>
                            <a:rPr lang="en-US" sz="2400" b="0" i="1" smtClean="0">
                              <a:latin typeface="Cambria Math" panose="02040503050406030204" pitchFamily="18" charset="0"/>
                            </a:rPr>
                            <m:t>𝑐𝑎𝑠h</m:t>
                          </m:r>
                          <m:r>
                            <a:rPr lang="en-US" sz="2400" b="0" i="1" smtClean="0">
                              <a:latin typeface="Cambria Math" panose="02040503050406030204" pitchFamily="18" charset="0"/>
                            </a:rPr>
                            <m:t> </m:t>
                          </m:r>
                          <m:r>
                            <a:rPr lang="en-US" sz="2400" b="0" i="1" smtClean="0">
                              <a:latin typeface="Cambria Math" panose="02040503050406030204" pitchFamily="18" charset="0"/>
                            </a:rPr>
                            <m:t>𝑓𝑙𝑜𝑤</m:t>
                          </m:r>
                        </m:den>
                      </m:f>
                    </m:oMath>
                  </m:oMathPara>
                </a14:m>
                <a:endParaRPr lang="en-US" sz="2400" dirty="0"/>
              </a:p>
              <a:p>
                <a:pPr marL="0" indent="0">
                  <a:buNone/>
                </a:pPr>
                <a:endParaRPr lang="en-US" sz="2400" dirty="0"/>
              </a:p>
              <a:p>
                <a:pPr algn="just">
                  <a:buFont typeface="Wingdings" panose="05000000000000000000" pitchFamily="2" charset="2"/>
                  <a:buChar char="q"/>
                </a:pPr>
                <a:r>
                  <a:rPr lang="el-GR" sz="2400" dirty="0"/>
                  <a:t>Δεν είναι ο ίδιος χρόνος απόδοσης που υποδεικνύεται στο διάγραμμα ρευστότητας, καθώς υποθέτει ότι όλη η επένδυση πραγματοποιείται το έτος 0 και τα έσοδα ξεκινούν αμέσως. </a:t>
                </a:r>
              </a:p>
              <a:p>
                <a:pPr algn="just">
                  <a:buFont typeface="Wingdings" panose="05000000000000000000" pitchFamily="2" charset="2"/>
                  <a:buChar char="q"/>
                </a:pPr>
                <a:r>
                  <a:rPr lang="el-GR" sz="2400" dirty="0"/>
                  <a:t>Για τα περισσότερα έργα χημικών εργοστασίων, αυτό δεν είναι ρεαλιστικό, καθώς οι επενδύσεις συνήθως κατανέμονται σε διάστημα 1 έως 3 ετών και τα έσοδα ενδέχεται να μην φτάσουν το 100% της σχεδιαστικής βάσης έως το δεύτερο έτος λειτουργίας. </a:t>
                </a:r>
              </a:p>
              <a:p>
                <a:pPr algn="just">
                  <a:buFont typeface="Wingdings" panose="05000000000000000000" pitchFamily="2" charset="2"/>
                  <a:buChar char="q"/>
                </a:pPr>
                <a:r>
                  <a:rPr lang="el-GR" sz="2400" dirty="0"/>
                  <a:t>Ο απλός χρόνος απόσβεσης παραμελεί επίσης τους φόρους και τις αποσβέσεις.</a:t>
                </a:r>
                <a:endParaRPr lang="en-US" sz="2400" dirty="0"/>
              </a:p>
            </p:txBody>
          </p:sp>
        </mc:Choice>
        <mc:Fallback xmlns="">
          <p:sp>
            <p:nvSpPr>
              <p:cNvPr id="7" name="Content Placeholder 6">
                <a:extLst>
                  <a:ext uri="{FF2B5EF4-FFF2-40B4-BE49-F238E27FC236}">
                    <a16:creationId xmlns:a16="http://schemas.microsoft.com/office/drawing/2014/main" id="{8B296C56-7606-4123-B548-4CBAA57FDE41}"/>
                  </a:ext>
                </a:extLst>
              </p:cNvPr>
              <p:cNvSpPr>
                <a:spLocks noGrp="1" noRot="1" noChangeAspect="1" noMove="1" noResize="1" noEditPoints="1" noAdjustHandles="1" noChangeArrowheads="1" noChangeShapeType="1" noTextEdit="1"/>
              </p:cNvSpPr>
              <p:nvPr>
                <p:ph idx="1"/>
              </p:nvPr>
            </p:nvSpPr>
            <p:spPr>
              <a:xfrm>
                <a:off x="0" y="606490"/>
                <a:ext cx="12192000" cy="6251509"/>
              </a:xfrm>
              <a:blipFill>
                <a:blip r:embed="rId2"/>
                <a:stretch>
                  <a:fillRect l="-650" t="-1365" r="-750"/>
                </a:stretch>
              </a:blipFill>
            </p:spPr>
            <p:txBody>
              <a:bodyPr/>
              <a:lstStyle/>
              <a:p>
                <a:r>
                  <a:rPr lang="en-US">
                    <a:noFill/>
                  </a:rPr>
                  <a:t> </a:t>
                </a:r>
              </a:p>
            </p:txBody>
          </p:sp>
        </mc:Fallback>
      </mc:AlternateContent>
    </p:spTree>
    <p:extLst>
      <p:ext uri="{BB962C8B-B14F-4D97-AF65-F5344CB8AC3E}">
        <p14:creationId xmlns:p14="http://schemas.microsoft.com/office/powerpoint/2010/main" val="3975314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ΔΙΑΧΡΟΝΙΚΗ ΑΞΙΑ ΤΟΥ ΧΡΗΜΑΤΟΣ</a:t>
            </a:r>
            <a:endParaRPr lang="en-US" dirty="0"/>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8B296C56-7606-4123-B548-4CBAA57FDE41}"/>
                  </a:ext>
                </a:extLst>
              </p:cNvPr>
              <p:cNvSpPr>
                <a:spLocks noGrp="1"/>
              </p:cNvSpPr>
              <p:nvPr>
                <p:ph idx="1"/>
              </p:nvPr>
            </p:nvSpPr>
            <p:spPr>
              <a:xfrm>
                <a:off x="0" y="606490"/>
                <a:ext cx="12192000" cy="6251509"/>
              </a:xfrm>
            </p:spPr>
            <p:txBody>
              <a:bodyPr>
                <a:normAutofit/>
              </a:bodyPr>
              <a:lstStyle/>
              <a:p>
                <a:pPr algn="just">
                  <a:buFont typeface="Wingdings" panose="05000000000000000000" pitchFamily="2" charset="2"/>
                  <a:buChar char="q"/>
                </a:pPr>
                <a:r>
                  <a:rPr lang="el-GR" sz="2400" dirty="0"/>
                  <a:t>Στο διάγραμμα ρευστότητας η καθαρή ρευστότητα εμφανίζεται στην αξία της κατά το έτος στο οποίο συνέβη.</a:t>
                </a:r>
              </a:p>
              <a:p>
                <a:pPr algn="just">
                  <a:buFont typeface="Wingdings" panose="05000000000000000000" pitchFamily="2" charset="2"/>
                  <a:buChar char="q"/>
                </a:pPr>
                <a:r>
                  <a:rPr lang="el-GR" sz="2400" dirty="0"/>
                  <a:t>Έτσι, οι αριθμοί δείχνουν τη μελλοντική αξία του έργου. Η σωρευτική αξία είναι η καθαρή μελλοντική αξία (</a:t>
                </a:r>
                <a:r>
                  <a:rPr lang="en-US" sz="2400" dirty="0"/>
                  <a:t>net future work=</a:t>
                </a:r>
                <a:r>
                  <a:rPr lang="el-GR" sz="2400" dirty="0"/>
                  <a:t>NFW).</a:t>
                </a:r>
                <a:endParaRPr lang="en-US" sz="2400" dirty="0"/>
              </a:p>
              <a:p>
                <a:pPr algn="just">
                  <a:buFont typeface="Wingdings" panose="05000000000000000000" pitchFamily="2" charset="2"/>
                  <a:buChar char="q"/>
                </a:pPr>
                <a:r>
                  <a:rPr lang="el-GR" sz="2400" dirty="0"/>
                  <a:t>Τα χρήματα που κερδίζονται κάθε χρόνο μπορούν να </a:t>
                </a:r>
                <a:r>
                  <a:rPr lang="el-GR" sz="2400" dirty="0" err="1"/>
                  <a:t>επανεπενδυθούν</a:t>
                </a:r>
                <a:r>
                  <a:rPr lang="el-GR" sz="2400" dirty="0"/>
                  <a:t> μόλις είναι διαθέσιμα και μπορούν να αρχίσουν να κερδίζουν μια απόδοση. Έτσι, τα χρήματα που κερδίστηκαν στα πρώτα χρόνια του έργου είναι πιο πολύτιμα από αυτά που κερδίστηκαν τα επόμενα χρόνια. </a:t>
                </a:r>
              </a:p>
              <a:p>
                <a:pPr algn="just">
                  <a:buFont typeface="Wingdings" panose="05000000000000000000" pitchFamily="2" charset="2"/>
                  <a:buChar char="q"/>
                </a:pPr>
                <a:r>
                  <a:rPr lang="el-GR" sz="2400" dirty="0"/>
                  <a:t>Αυτή η «χρονική αξία χρημάτων» μπορεί να επιτραπεί χρησιμοποιώντας μια παραλλαγή του γνωστού τύπου σύνθετου ενδιαφέροντος. </a:t>
                </a:r>
              </a:p>
              <a:p>
                <a:pPr algn="just">
                  <a:buFont typeface="Wingdings" panose="05000000000000000000" pitchFamily="2" charset="2"/>
                  <a:buChar char="q"/>
                </a:pPr>
                <a:r>
                  <a:rPr lang="el-GR" sz="2400" dirty="0"/>
                  <a:t>Η καθαρή ρευστότητα κάθε έτους του έργου φέρεται στην </a:t>
                </a:r>
                <a:r>
                  <a:rPr lang="en-US" sz="2400" dirty="0"/>
                  <a:t>“</a:t>
                </a:r>
                <a:r>
                  <a:rPr lang="el-GR" sz="2400" dirty="0"/>
                  <a:t>παρούσα αξία</a:t>
                </a:r>
                <a:r>
                  <a:rPr lang="en-US" sz="2400" dirty="0"/>
                  <a:t>”</a:t>
                </a:r>
                <a:r>
                  <a:rPr lang="el-GR" sz="2400" dirty="0"/>
                  <a:t> του στην αρχή του έργου με την προεξόφληση σε κάποιο επιλεγμένο σύνθετο επιτόκιο.</a:t>
                </a:r>
                <a:endParaRPr lang="en-US" sz="2400" dirty="0"/>
              </a:p>
              <a:p>
                <a:pPr algn="just">
                  <a:buFont typeface="Wingdings" panose="05000000000000000000" pitchFamily="2" charset="2"/>
                  <a:buChar char="q"/>
                </a:pPr>
                <a:r>
                  <a:rPr lang="el-GR" sz="2400" dirty="0"/>
                  <a:t>Η μελλοντική αξία ενός χρηματικού ποσού, P, που επενδύεται με επιτόκιο, i, για n χρόνια είναι:</a:t>
                </a:r>
              </a:p>
              <a:p>
                <a:pPr marL="0" indent="0" algn="jus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𝐹𝑢𝑡𝑢𝑟𝑒</m:t>
                      </m:r>
                      <m:r>
                        <a:rPr lang="en-US" sz="2400" b="0" i="1" smtClean="0">
                          <a:latin typeface="Cambria Math" panose="02040503050406030204" pitchFamily="18" charset="0"/>
                        </a:rPr>
                        <m:t> </m:t>
                      </m:r>
                      <m:r>
                        <a:rPr lang="en-US" sz="2400" b="0" i="1" smtClean="0">
                          <a:latin typeface="Cambria Math" panose="02040503050406030204" pitchFamily="18" charset="0"/>
                        </a:rPr>
                        <m:t>𝑤𝑜𝑟𝑡h</m:t>
                      </m:r>
                      <m:r>
                        <a:rPr lang="en-US" sz="2400" b="0" i="1" smtClean="0">
                          <a:latin typeface="Cambria Math" panose="02040503050406030204" pitchFamily="18" charset="0"/>
                        </a:rPr>
                        <m:t> </m:t>
                      </m:r>
                      <m:r>
                        <a:rPr lang="en-US" sz="2400" b="0" i="1" smtClean="0">
                          <a:latin typeface="Cambria Math" panose="02040503050406030204" pitchFamily="18" charset="0"/>
                        </a:rPr>
                        <m:t>𝑖𝑛</m:t>
                      </m:r>
                      <m:r>
                        <a:rPr lang="en-US" sz="2400" b="0" i="1" smtClean="0">
                          <a:latin typeface="Cambria Math" panose="02040503050406030204" pitchFamily="18" charset="0"/>
                        </a:rPr>
                        <m:t> </m:t>
                      </m:r>
                      <m:r>
                        <a:rPr lang="en-US" sz="2400" b="0" i="1" smtClean="0">
                          <a:latin typeface="Cambria Math" panose="02040503050406030204" pitchFamily="18" charset="0"/>
                        </a:rPr>
                        <m:t>𝑦𝑒𝑎𝑟</m:t>
                      </m:r>
                      <m:r>
                        <a:rPr lang="en-US" sz="2400" b="0" i="1" smtClean="0">
                          <a:latin typeface="Cambria Math" panose="02040503050406030204" pitchFamily="18" charset="0"/>
                        </a:rPr>
                        <m:t> </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𝑃</m:t>
                      </m:r>
                      <m:sSup>
                        <m:sSupPr>
                          <m:ctrlPr>
                            <a:rPr lang="en-US" sz="2400" b="0" i="1" smtClean="0">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𝑖</m:t>
                              </m:r>
                            </m:e>
                          </m:d>
                        </m:e>
                        <m:sup>
                          <m:r>
                            <a:rPr lang="en-US" sz="2400" b="0" i="1" smtClean="0">
                              <a:latin typeface="Cambria Math" panose="02040503050406030204" pitchFamily="18" charset="0"/>
                            </a:rPr>
                            <m:t>𝑛</m:t>
                          </m:r>
                        </m:sup>
                      </m:sSup>
                    </m:oMath>
                  </m:oMathPara>
                </a14:m>
                <a:endParaRPr lang="en-US" sz="2400" b="0" dirty="0"/>
              </a:p>
              <a:p>
                <a:pPr marL="0" indent="0" algn="just">
                  <a:buNone/>
                </a:pPr>
                <a:r>
                  <a:rPr lang="en-US" sz="2400" dirty="0"/>
                  <a:t>	          </a:t>
                </a:r>
                <a:r>
                  <a:rPr lang="el-GR" sz="2400" dirty="0"/>
                  <a:t>Ωστόσο η παρούσα τιμή του μελλοντικού αθροίσματος είναι:</a:t>
                </a:r>
              </a:p>
              <a:p>
                <a:pPr marL="0" indent="0" algn="just">
                  <a:buNone/>
                </a:pPr>
                <a:r>
                  <a:rPr lang="el-GR" sz="2400" dirty="0"/>
                  <a:t>	</a:t>
                </a:r>
                <a:endParaRPr lang="en-US" sz="2400" dirty="0"/>
              </a:p>
            </p:txBody>
          </p:sp>
        </mc:Choice>
        <mc:Fallback xmlns="">
          <p:sp>
            <p:nvSpPr>
              <p:cNvPr id="7" name="Content Placeholder 6">
                <a:extLst>
                  <a:ext uri="{FF2B5EF4-FFF2-40B4-BE49-F238E27FC236}">
                    <a16:creationId xmlns:a16="http://schemas.microsoft.com/office/drawing/2014/main" id="{8B296C56-7606-4123-B548-4CBAA57FDE41}"/>
                  </a:ext>
                </a:extLst>
              </p:cNvPr>
              <p:cNvSpPr>
                <a:spLocks noGrp="1" noRot="1" noChangeAspect="1" noMove="1" noResize="1" noEditPoints="1" noAdjustHandles="1" noChangeArrowheads="1" noChangeShapeType="1" noTextEdit="1"/>
              </p:cNvSpPr>
              <p:nvPr>
                <p:ph idx="1"/>
              </p:nvPr>
            </p:nvSpPr>
            <p:spPr>
              <a:xfrm>
                <a:off x="0" y="606490"/>
                <a:ext cx="12192000" cy="6251509"/>
              </a:xfrm>
              <a:blipFill>
                <a:blip r:embed="rId2"/>
                <a:stretch>
                  <a:fillRect l="-650" t="-1365" r="-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FA3B2A-C376-45D3-B042-7D9C5EACEF1A}"/>
                  </a:ext>
                </a:extLst>
              </p:cNvPr>
              <p:cNvSpPr txBox="1"/>
              <p:nvPr/>
            </p:nvSpPr>
            <p:spPr>
              <a:xfrm>
                <a:off x="5715204" y="6108651"/>
                <a:ext cx="6534866" cy="7320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𝑝𝑟𝑒𝑠𝑒𝑛𝑡</m:t>
                      </m:r>
                      <m:r>
                        <a:rPr lang="en-US" sz="2000" b="0" i="1" smtClean="0">
                          <a:latin typeface="Cambria Math" panose="02040503050406030204" pitchFamily="18" charset="0"/>
                        </a:rPr>
                        <m:t> </m:t>
                      </m:r>
                      <m:r>
                        <a:rPr lang="en-US" sz="2000" b="0" i="1" smtClean="0">
                          <a:latin typeface="Cambria Math" panose="02040503050406030204" pitchFamily="18" charset="0"/>
                        </a:rPr>
                        <m:t>𝑣𝑎𝑙𝑢𝑒</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𝑓𝑢𝑡𝑢𝑟𝑒</m:t>
                      </m:r>
                      <m:r>
                        <a:rPr lang="en-US" sz="2000" b="0" i="1" smtClean="0">
                          <a:latin typeface="Cambria Math" panose="02040503050406030204" pitchFamily="18" charset="0"/>
                        </a:rPr>
                        <m:t> </m:t>
                      </m:r>
                      <m:r>
                        <a:rPr lang="en-US" sz="2000" b="0" i="1" smtClean="0">
                          <a:latin typeface="Cambria Math" panose="02040503050406030204" pitchFamily="18" charset="0"/>
                        </a:rPr>
                        <m:t>𝑠𝑢𝑚</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𝑓𝑢𝑡𝑢𝑟𝑒</m:t>
                          </m:r>
                          <m:r>
                            <a:rPr lang="en-US" sz="2000" b="0" i="1" smtClean="0">
                              <a:latin typeface="Cambria Math" panose="02040503050406030204" pitchFamily="18" charset="0"/>
                            </a:rPr>
                            <m:t> </m:t>
                          </m:r>
                          <m:r>
                            <a:rPr lang="en-US" sz="2000" b="0" i="1" smtClean="0">
                              <a:latin typeface="Cambria Math" panose="02040503050406030204" pitchFamily="18" charset="0"/>
                            </a:rPr>
                            <m:t>𝑤𝑜𝑟𝑡h</m:t>
                          </m:r>
                          <m:r>
                            <a:rPr lang="en-US" sz="2000" b="0" i="1" smtClean="0">
                              <a:latin typeface="Cambria Math" panose="02040503050406030204" pitchFamily="18" charset="0"/>
                            </a:rPr>
                            <m:t> </m:t>
                          </m:r>
                          <m:r>
                            <a:rPr lang="en-US" sz="2000" b="0" i="1" smtClean="0">
                              <a:latin typeface="Cambria Math" panose="02040503050406030204" pitchFamily="18" charset="0"/>
                            </a:rPr>
                            <m:t>𝑖𝑛</m:t>
                          </m:r>
                          <m:r>
                            <a:rPr lang="en-US" sz="2000" b="0" i="1" smtClean="0">
                              <a:latin typeface="Cambria Math" panose="02040503050406030204" pitchFamily="18" charset="0"/>
                            </a:rPr>
                            <m:t> </m:t>
                          </m:r>
                          <m:r>
                            <a:rPr lang="en-US" sz="2000" b="0" i="1" smtClean="0">
                              <a:latin typeface="Cambria Math" panose="02040503050406030204" pitchFamily="18" charset="0"/>
                            </a:rPr>
                            <m:t>𝑦𝑒𝑎𝑟</m:t>
                          </m:r>
                          <m:r>
                            <a:rPr lang="en-US" sz="2000" b="0" i="1" smtClean="0">
                              <a:latin typeface="Cambria Math" panose="02040503050406030204" pitchFamily="18" charset="0"/>
                            </a:rPr>
                            <m:t> </m:t>
                          </m:r>
                          <m:r>
                            <a:rPr lang="en-US" sz="2000" b="0" i="1" smtClean="0">
                              <a:latin typeface="Cambria Math" panose="02040503050406030204" pitchFamily="18" charset="0"/>
                            </a:rPr>
                            <m:t>𝑛</m:t>
                          </m:r>
                        </m:num>
                        <m:den>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m:t>
                              </m:r>
                              <m:r>
                                <a:rPr lang="en-US" sz="2000" b="0" i="1" smtClean="0">
                                  <a:latin typeface="Cambria Math" panose="02040503050406030204" pitchFamily="18" charset="0"/>
                                </a:rPr>
                                <m:t>𝑖</m:t>
                              </m:r>
                              <m:r>
                                <a:rPr lang="en-US" sz="2000" b="0" i="1" smtClean="0">
                                  <a:latin typeface="Cambria Math" panose="02040503050406030204" pitchFamily="18" charset="0"/>
                                </a:rPr>
                                <m:t>)</m:t>
                              </m:r>
                            </m:e>
                            <m:sup>
                              <m:r>
                                <a:rPr lang="en-US" sz="2000" b="0" i="1" smtClean="0">
                                  <a:latin typeface="Cambria Math" panose="02040503050406030204" pitchFamily="18" charset="0"/>
                                </a:rPr>
                                <m:t>𝑛</m:t>
                              </m:r>
                            </m:sup>
                          </m:sSup>
                        </m:den>
                      </m:f>
                    </m:oMath>
                  </m:oMathPara>
                </a14:m>
                <a:endParaRPr lang="en-US" sz="2000" dirty="0"/>
              </a:p>
            </p:txBody>
          </p:sp>
        </mc:Choice>
        <mc:Fallback xmlns="">
          <p:sp>
            <p:nvSpPr>
              <p:cNvPr id="3" name="TextBox 2">
                <a:extLst>
                  <a:ext uri="{FF2B5EF4-FFF2-40B4-BE49-F238E27FC236}">
                    <a16:creationId xmlns:a16="http://schemas.microsoft.com/office/drawing/2014/main" id="{E5FA3B2A-C376-45D3-B042-7D9C5EACEF1A}"/>
                  </a:ext>
                </a:extLst>
              </p:cNvPr>
              <p:cNvSpPr txBox="1">
                <a:spLocks noRot="1" noChangeAspect="1" noMove="1" noResize="1" noEditPoints="1" noAdjustHandles="1" noChangeArrowheads="1" noChangeShapeType="1" noTextEdit="1"/>
              </p:cNvSpPr>
              <p:nvPr/>
            </p:nvSpPr>
            <p:spPr>
              <a:xfrm>
                <a:off x="5715204" y="6108651"/>
                <a:ext cx="6534866" cy="73206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87493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ΔΙΑΧΡΟΝΙΚΗ ΑΞΙΑ ΤΟΥ ΧΡΗΜΑΤΟΣ</a:t>
            </a:r>
            <a:endParaRPr lang="en-US" dirty="0"/>
          </a:p>
        </p:txBody>
      </p:sp>
      <p:sp>
        <p:nvSpPr>
          <p:cNvPr id="7" name="Content Placeholder 6">
            <a:extLst>
              <a:ext uri="{FF2B5EF4-FFF2-40B4-BE49-F238E27FC236}">
                <a16:creationId xmlns:a16="http://schemas.microsoft.com/office/drawing/2014/main" id="{8B296C56-7606-4123-B548-4CBAA57FDE41}"/>
              </a:ext>
            </a:extLst>
          </p:cNvPr>
          <p:cNvSpPr>
            <a:spLocks noGrp="1"/>
          </p:cNvSpPr>
          <p:nvPr>
            <p:ph idx="1"/>
          </p:nvPr>
        </p:nvSpPr>
        <p:spPr>
          <a:xfrm>
            <a:off x="0" y="606490"/>
            <a:ext cx="12192000" cy="6251509"/>
          </a:xfrm>
        </p:spPr>
        <p:txBody>
          <a:bodyPr>
            <a:normAutofit/>
          </a:bodyPr>
          <a:lstStyle/>
          <a:p>
            <a:pPr algn="just">
              <a:buFont typeface="Wingdings" panose="05000000000000000000" pitchFamily="2" charset="2"/>
              <a:buChar char="q"/>
            </a:pPr>
            <a:r>
              <a:rPr lang="el-GR" sz="2400" dirty="0"/>
              <a:t>Το επιτόκιο που χρησιμοποιείται για την προεξόφληση μελλοντικών αξιών είναι γνωστό ως το προεξοφλητικό επιτόκιο και επιλέγεται για να αντικατοπτρίζει την κερδοφόρα δύναμη του χρήματος. </a:t>
            </a:r>
            <a:endParaRPr lang="en-US" sz="2400" dirty="0"/>
          </a:p>
          <a:p>
            <a:pPr algn="just">
              <a:buFont typeface="Wingdings" panose="05000000000000000000" pitchFamily="2" charset="2"/>
              <a:buChar char="q"/>
            </a:pPr>
            <a:r>
              <a:rPr lang="el-GR" sz="2400" dirty="0"/>
              <a:t>Στις περισσότερες εταιρείες το προεξοφλητικό επιτόκιο ορίζεται στο κόστος κεφαλαίου. Η προεξόφληση της μελλοντικής ρευστότητας δεν πρέπει να συγχέεται με το να επιτρέπεται ο πληθωρισμός των τιμών. </a:t>
            </a:r>
          </a:p>
          <a:p>
            <a:pPr algn="just">
              <a:buFont typeface="Wingdings" panose="05000000000000000000" pitchFamily="2" charset="2"/>
              <a:buChar char="q"/>
            </a:pPr>
            <a:r>
              <a:rPr lang="el-GR" sz="2400" dirty="0"/>
              <a:t>Ο πληθωρισμός είναι μια γενική αύξηση των τιμών και του κόστους, που προκαλείται συνήθως από ανισορροπίες μεταξύ προσφοράς και ζήτησης. </a:t>
            </a:r>
          </a:p>
          <a:p>
            <a:pPr algn="just">
              <a:buFont typeface="Wingdings" panose="05000000000000000000" pitchFamily="2" charset="2"/>
              <a:buChar char="q"/>
            </a:pPr>
            <a:r>
              <a:rPr lang="el-GR" sz="2400" dirty="0"/>
              <a:t>Ο πληθωρισμός αυξάνει το κόστος ζωοτροφών, προϊόντων, υπηρεσιών κοινής ωφέλειας, εργασίας και ανταλλακτικών, αλλά δεν επηρεάζει τις χρεώσεις απόσβεσης, στο αρχικό κόστος. </a:t>
            </a:r>
          </a:p>
          <a:p>
            <a:pPr algn="just">
              <a:buFont typeface="Wingdings" panose="05000000000000000000" pitchFamily="2" charset="2"/>
              <a:buChar char="q"/>
            </a:pPr>
            <a:r>
              <a:rPr lang="el-GR" sz="2400" dirty="0"/>
              <a:t>Η έκπτωση, από την άλλη πλευρά, είναι ένα μέσο σύγκρισης της αξίας του χρήματος που είναι τώρα διαθέσιμο (και μπορεί να </a:t>
            </a:r>
            <a:r>
              <a:rPr lang="el-GR" sz="2400" dirty="0" err="1"/>
              <a:t>επανεπενδυθεί</a:t>
            </a:r>
            <a:r>
              <a:rPr lang="el-GR" sz="2400" dirty="0"/>
              <a:t>) με χρήματα που θα είναι διαθέσιμα κάποια στιγμή στο μέλλον. </a:t>
            </a:r>
            <a:endParaRPr lang="en-US" sz="2400" dirty="0"/>
          </a:p>
        </p:txBody>
      </p:sp>
    </p:spTree>
    <p:extLst>
      <p:ext uri="{BB962C8B-B14F-4D97-AF65-F5344CB8AC3E}">
        <p14:creationId xmlns:p14="http://schemas.microsoft.com/office/powerpoint/2010/main" val="2327029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mn-lt"/>
              </a:rPr>
              <a:t>ΚΑΘΑΡΗ ΠΕΡΟΥΣΙΑΚΗ ΑΞΙΑ</a:t>
            </a:r>
            <a:endParaRPr lang="en-US" dirty="0"/>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8B296C56-7606-4123-B548-4CBAA57FDE41}"/>
                  </a:ext>
                </a:extLst>
              </p:cNvPr>
              <p:cNvSpPr>
                <a:spLocks noGrp="1"/>
              </p:cNvSpPr>
              <p:nvPr>
                <p:ph idx="1"/>
              </p:nvPr>
            </p:nvSpPr>
            <p:spPr>
              <a:xfrm>
                <a:off x="0" y="606490"/>
                <a:ext cx="12192000" cy="6251509"/>
              </a:xfrm>
            </p:spPr>
            <p:txBody>
              <a:bodyPr>
                <a:normAutofit/>
              </a:bodyPr>
              <a:lstStyle/>
              <a:p>
                <a:pPr algn="just">
                  <a:buFont typeface="Wingdings" panose="05000000000000000000" pitchFamily="2" charset="2"/>
                  <a:buChar char="q"/>
                </a:pPr>
                <a:r>
                  <a:rPr lang="el-GR" sz="2400" dirty="0"/>
                  <a:t>Η καθαρή παρούσα αξία (</a:t>
                </a:r>
                <a:r>
                  <a:rPr lang="en-US" sz="2400" dirty="0"/>
                  <a:t>net present value=</a:t>
                </a:r>
                <a14:m>
                  <m:oMath xmlns:m="http://schemas.openxmlformats.org/officeDocument/2006/math">
                    <m:r>
                      <a:rPr lang="en-US" sz="2400" b="0" i="1" smtClean="0">
                        <a:latin typeface="Cambria Math" panose="02040503050406030204" pitchFamily="18" charset="0"/>
                      </a:rPr>
                      <m:t>𝑁𝑃𝑉</m:t>
                    </m:r>
                  </m:oMath>
                </a14:m>
                <a:r>
                  <a:rPr lang="el-GR" sz="2400" dirty="0"/>
                  <a:t>) ενός έργου είναι το άθροισμα των παρόντων αξιών και της μελλοντικής ρευστότητας:</a:t>
                </a:r>
              </a:p>
              <a:p>
                <a:pPr marL="0" indent="0" algn="jus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𝑁𝑃𝑉</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𝑛</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𝑡</m:t>
                          </m:r>
                        </m:sup>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𝐶𝐹</m:t>
                                  </m:r>
                                </m:e>
                                <m:sub>
                                  <m:r>
                                    <a:rPr lang="en-US" sz="2400" b="0" i="1" smtClean="0">
                                      <a:latin typeface="Cambria Math" panose="02040503050406030204" pitchFamily="18" charset="0"/>
                                    </a:rPr>
                                    <m:t>𝑛</m:t>
                                  </m:r>
                                </m:sub>
                              </m:sSub>
                            </m:num>
                            <m:den>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𝑖</m:t>
                                      </m:r>
                                    </m:e>
                                  </m:d>
                                </m:e>
                                <m:sup>
                                  <m:r>
                                    <a:rPr lang="en-US" sz="2400" b="0" i="1" smtClean="0">
                                      <a:latin typeface="Cambria Math" panose="02040503050406030204" pitchFamily="18" charset="0"/>
                                    </a:rPr>
                                    <m:t>𝑛</m:t>
                                  </m:r>
                                </m:sup>
                              </m:sSup>
                            </m:den>
                          </m:f>
                        </m:e>
                      </m:nary>
                    </m:oMath>
                  </m:oMathPara>
                </a14:m>
                <a:endParaRPr lang="en-US" sz="2400" dirty="0"/>
              </a:p>
              <a:p>
                <a:pPr marL="0" indent="0" algn="just">
                  <a:buNone/>
                </a:pP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𝐶𝐹</m:t>
                        </m:r>
                      </m:e>
                      <m:sub>
                        <m:r>
                          <a:rPr lang="en-US" sz="2400" b="0" i="1" smtClean="0">
                            <a:latin typeface="Cambria Math" panose="02040503050406030204" pitchFamily="18" charset="0"/>
                          </a:rPr>
                          <m:t>𝑛</m:t>
                        </m:r>
                        <m:r>
                          <a:rPr lang="en-US" sz="2400" b="0" i="1" smtClean="0">
                            <a:latin typeface="Cambria Math" panose="02040503050406030204" pitchFamily="18" charset="0"/>
                          </a:rPr>
                          <m:t>=</m:t>
                        </m:r>
                      </m:sub>
                    </m:sSub>
                  </m:oMath>
                </a14:m>
                <a:r>
                  <a:rPr lang="el-GR" sz="2400" dirty="0"/>
                  <a:t>ρευστότητα των χρημάτων σε ένα χρόνο </a:t>
                </a:r>
                <a14:m>
                  <m:oMath xmlns:m="http://schemas.openxmlformats.org/officeDocument/2006/math">
                    <m:r>
                      <a:rPr lang="en-US" sz="2400" b="0" i="1" smtClean="0">
                        <a:latin typeface="Cambria Math" panose="02040503050406030204" pitchFamily="18" charset="0"/>
                      </a:rPr>
                      <m:t>𝑛</m:t>
                    </m:r>
                  </m:oMath>
                </a14:m>
                <a:endParaRPr lang="en-US" sz="2400" dirty="0"/>
              </a:p>
              <a:p>
                <a:pPr marL="0" indent="0" algn="just">
                  <a:buNone/>
                </a:pP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m:t>
                    </m:r>
                  </m:oMath>
                </a14:m>
                <a:r>
                  <a:rPr lang="el-GR" sz="2400" dirty="0"/>
                  <a:t>η διάρκεια του έργου στα χρόνια</a:t>
                </a:r>
                <a:endParaRPr lang="en-US" sz="2400" dirty="0"/>
              </a:p>
              <a:p>
                <a:pPr marL="0" indent="0" algn="just">
                  <a:buNone/>
                </a:pPr>
                <a14:m>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rPr>
                      <m:t>=</m:t>
                    </m:r>
                  </m:oMath>
                </a14:m>
                <a:r>
                  <a:rPr lang="el-GR" sz="2400" dirty="0"/>
                  <a:t>βαθμός ζήτησης</a:t>
                </a:r>
              </a:p>
              <a:p>
                <a:pPr algn="just">
                  <a:buFont typeface="Wingdings" panose="05000000000000000000" pitchFamily="2" charset="2"/>
                  <a:buChar char="q"/>
                </a:pPr>
                <a:r>
                  <a:rPr lang="el-GR" sz="2400" dirty="0"/>
                  <a:t>Η καθαρή παρούσα αξία είναι πάντα μικρότερη από τη συνολική μελλοντική αξία του έργου λόγω της προεξόφλησης μελλοντικών ρευστοτήτων. </a:t>
                </a:r>
              </a:p>
              <a:p>
                <a:pPr algn="just">
                  <a:buFont typeface="Wingdings" panose="05000000000000000000" pitchFamily="2" charset="2"/>
                  <a:buChar char="q"/>
                </a:pPr>
                <a:r>
                  <a:rPr lang="el-GR" sz="2400" dirty="0"/>
                  <a:t>Η καθαρή παρούσα αξία υπολογίζεται εύκολα χρησιμοποιώντας υπολογιστικά φύλλα και τα περισσότερα προγράμματα υπολογιστικών φύλλων έχουν συνάρτηση </a:t>
                </a:r>
                <a14:m>
                  <m:oMath xmlns:m="http://schemas.openxmlformats.org/officeDocument/2006/math">
                    <m:r>
                      <a:rPr lang="en-US" sz="2400" b="0" i="1" smtClean="0">
                        <a:latin typeface="Cambria Math" panose="02040503050406030204" pitchFamily="18" charset="0"/>
                      </a:rPr>
                      <m:t>𝑁𝑃𝑉</m:t>
                    </m:r>
                  </m:oMath>
                </a14:m>
                <a:r>
                  <a:rPr lang="el-GR" sz="2400" dirty="0"/>
                  <a:t>. </a:t>
                </a:r>
              </a:p>
              <a:p>
                <a:pPr algn="just">
                  <a:buFont typeface="Wingdings" panose="05000000000000000000" pitchFamily="2" charset="2"/>
                  <a:buChar char="q"/>
                </a:pPr>
                <a:r>
                  <a:rPr lang="el-GR" sz="2400" dirty="0"/>
                  <a:t>Λίγα μεγάλα έργα ολοκληρώνονται σε ένα χρόνο και αρχίζουν αμέσως την παραγωγή με πλήρη χωρητικότητα.</a:t>
                </a:r>
                <a:endParaRPr lang="en-US" sz="2400" dirty="0"/>
              </a:p>
            </p:txBody>
          </p:sp>
        </mc:Choice>
        <mc:Fallback xmlns="">
          <p:sp>
            <p:nvSpPr>
              <p:cNvPr id="7" name="Content Placeholder 6">
                <a:extLst>
                  <a:ext uri="{FF2B5EF4-FFF2-40B4-BE49-F238E27FC236}">
                    <a16:creationId xmlns:a16="http://schemas.microsoft.com/office/drawing/2014/main" id="{8B296C56-7606-4123-B548-4CBAA57FDE41}"/>
                  </a:ext>
                </a:extLst>
              </p:cNvPr>
              <p:cNvSpPr>
                <a:spLocks noGrp="1" noRot="1" noChangeAspect="1" noMove="1" noResize="1" noEditPoints="1" noAdjustHandles="1" noChangeArrowheads="1" noChangeShapeType="1" noTextEdit="1"/>
              </p:cNvSpPr>
              <p:nvPr>
                <p:ph idx="1"/>
              </p:nvPr>
            </p:nvSpPr>
            <p:spPr>
              <a:xfrm>
                <a:off x="0" y="606490"/>
                <a:ext cx="12192000" cy="6251509"/>
              </a:xfrm>
              <a:blipFill>
                <a:blip r:embed="rId2"/>
                <a:stretch>
                  <a:fillRect l="-650" t="-1365" r="-750"/>
                </a:stretch>
              </a:blipFill>
            </p:spPr>
            <p:txBody>
              <a:bodyPr/>
              <a:lstStyle/>
              <a:p>
                <a:r>
                  <a:rPr lang="en-US">
                    <a:noFill/>
                  </a:rPr>
                  <a:t> </a:t>
                </a:r>
              </a:p>
            </p:txBody>
          </p:sp>
        </mc:Fallback>
      </mc:AlternateContent>
    </p:spTree>
    <p:extLst>
      <p:ext uri="{BB962C8B-B14F-4D97-AF65-F5344CB8AC3E}">
        <p14:creationId xmlns:p14="http://schemas.microsoft.com/office/powerpoint/2010/main" val="2694437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Autofit/>
          </a:bodyPr>
          <a:lstStyle/>
          <a:p>
            <a:pPr algn="ctr"/>
            <a:r>
              <a:rPr lang="el-GR" sz="3200" dirty="0">
                <a:latin typeface="+mn-lt"/>
              </a:rPr>
              <a:t>ΥΠΟΛΟΓΙΣΤΙΚΑ ΠΡΟΓΡΑΜΜΑΤΑ ΓΙΑ ΤΗΝ ΕΚΤΙΜΗΣΗ ΤΟΥ ΚΟΣΤΟΥΣ</a:t>
            </a:r>
            <a:endParaRPr lang="en-US" sz="3200" dirty="0">
              <a:latin typeface="+mn-lt"/>
            </a:endParaRPr>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buFont typeface="Wingdings" panose="05000000000000000000" pitchFamily="2" charset="2"/>
              <a:buChar char="q"/>
            </a:pPr>
            <a:r>
              <a:rPr lang="el-GR" sz="2400" dirty="0"/>
              <a:t>Πολλές φορές είναι δύσκολο για τους μηχανικούς να συλλέξουν πρόσφατα δεδομένα από μια πληθώρα έργων, καθώς και να διατηρήσουν ενημερωμένες συσχετίσεις κόστους.</a:t>
            </a:r>
          </a:p>
          <a:p>
            <a:pPr>
              <a:buFont typeface="Wingdings" panose="05000000000000000000" pitchFamily="2" charset="2"/>
              <a:buChar char="q"/>
            </a:pPr>
            <a:r>
              <a:rPr lang="el-GR" sz="2400" dirty="0"/>
              <a:t>Η πιο κοινή μέθοδος για την δημιουργία εκτιμήσεων στην βιομηχανία είναι τα υπολογιστικά προγράμματα εκτίμησης κόστους.</a:t>
            </a:r>
            <a:endParaRPr lang="en-US" sz="2400" dirty="0"/>
          </a:p>
          <a:p>
            <a:pPr>
              <a:buFont typeface="Wingdings" panose="05000000000000000000" pitchFamily="2" charset="2"/>
              <a:buChar char="q"/>
            </a:pPr>
            <a:r>
              <a:rPr lang="el-GR" sz="2400" dirty="0"/>
              <a:t>Μερικά από αυτά είναι:</a:t>
            </a:r>
          </a:p>
          <a:p>
            <a:pPr lvl="1">
              <a:buFont typeface="Wingdings" panose="05000000000000000000" pitchFamily="2" charset="2"/>
              <a:buChar char="q"/>
            </a:pPr>
            <a:r>
              <a:rPr lang="en-US" sz="2000" dirty="0" err="1"/>
              <a:t>CostLink</a:t>
            </a:r>
            <a:r>
              <a:rPr lang="en-US" sz="2000" dirty="0"/>
              <a:t>/CM (Building Systems Design, Inc.)</a:t>
            </a:r>
            <a:r>
              <a:rPr lang="el-GR" sz="2000" dirty="0"/>
              <a:t>.</a:t>
            </a:r>
          </a:p>
          <a:p>
            <a:pPr lvl="1">
              <a:buFont typeface="Wingdings" panose="05000000000000000000" pitchFamily="2" charset="2"/>
              <a:buChar char="q"/>
            </a:pPr>
            <a:r>
              <a:rPr lang="en-US" sz="2000" dirty="0"/>
              <a:t>Cost </a:t>
            </a:r>
            <a:r>
              <a:rPr lang="en-US" sz="2000" dirty="0" err="1"/>
              <a:t>Track</a:t>
            </a:r>
            <a:r>
              <a:rPr lang="en-US" sz="2000" baseline="30000" dirty="0" err="1"/>
              <a:t>TM</a:t>
            </a:r>
            <a:r>
              <a:rPr lang="en-US" sz="2000" dirty="0"/>
              <a:t> (OnTrack Engineering Ltd.)</a:t>
            </a:r>
            <a:r>
              <a:rPr lang="el-GR" sz="2000" dirty="0"/>
              <a:t>.</a:t>
            </a:r>
          </a:p>
          <a:p>
            <a:pPr lvl="1">
              <a:buFont typeface="Wingdings" panose="05000000000000000000" pitchFamily="2" charset="2"/>
              <a:buChar char="q"/>
            </a:pPr>
            <a:r>
              <a:rPr lang="en-US" sz="2000" dirty="0"/>
              <a:t>ICARUS</a:t>
            </a:r>
            <a:r>
              <a:rPr lang="en-US" sz="2000" baseline="30000" dirty="0"/>
              <a:t>TM</a:t>
            </a:r>
            <a:r>
              <a:rPr lang="el-GR" sz="2000" dirty="0"/>
              <a:t> </a:t>
            </a:r>
            <a:r>
              <a:rPr lang="en-US" sz="2000" dirty="0"/>
              <a:t>(Aspen Technology Inc.)</a:t>
            </a:r>
            <a:r>
              <a:rPr lang="el-GR" sz="2000" dirty="0"/>
              <a:t>.</a:t>
            </a:r>
          </a:p>
          <a:p>
            <a:pPr lvl="1">
              <a:buFont typeface="Wingdings" panose="05000000000000000000" pitchFamily="2" charset="2"/>
              <a:buChar char="q"/>
            </a:pPr>
            <a:r>
              <a:rPr lang="en-US" sz="2000" dirty="0"/>
              <a:t>PRISM Project Estimator (ARES Corp.)</a:t>
            </a:r>
            <a:endParaRPr lang="el-GR" sz="2000" dirty="0"/>
          </a:p>
          <a:p>
            <a:pPr lvl="1">
              <a:buFont typeface="Wingdings" panose="05000000000000000000" pitchFamily="2" charset="2"/>
              <a:buChar char="q"/>
            </a:pPr>
            <a:r>
              <a:rPr lang="en-US" sz="2000" dirty="0"/>
              <a:t>Success Estimator</a:t>
            </a:r>
            <a:r>
              <a:rPr lang="el-GR" sz="2000" dirty="0"/>
              <a:t> </a:t>
            </a:r>
            <a:r>
              <a:rPr lang="en-US" sz="2000" dirty="0"/>
              <a:t>(U.S. Cost)</a:t>
            </a:r>
            <a:r>
              <a:rPr lang="el-GR" sz="2000" dirty="0"/>
              <a:t>.</a:t>
            </a:r>
          </a:p>
          <a:p>
            <a:pPr lvl="1">
              <a:buFont typeface="Wingdings" panose="05000000000000000000" pitchFamily="2" charset="2"/>
              <a:buChar char="q"/>
            </a:pPr>
            <a:r>
              <a:rPr lang="en-US" sz="2000" dirty="0"/>
              <a:t>Visual Estimator (CPR International Inc.)</a:t>
            </a:r>
            <a:r>
              <a:rPr lang="el-GR" sz="2000" dirty="0"/>
              <a:t>.</a:t>
            </a:r>
          </a:p>
          <a:p>
            <a:pPr lvl="1">
              <a:buFont typeface="Wingdings" panose="05000000000000000000" pitchFamily="2" charset="2"/>
              <a:buChar char="q"/>
            </a:pPr>
            <a:r>
              <a:rPr lang="en-US" sz="2000" dirty="0"/>
              <a:t>WinEst (Win Estimator)</a:t>
            </a:r>
            <a:r>
              <a:rPr lang="el-GR" sz="2000" dirty="0"/>
              <a:t>.</a:t>
            </a:r>
            <a:endParaRPr lang="en-US" sz="2000" dirty="0"/>
          </a:p>
        </p:txBody>
      </p:sp>
    </p:spTree>
    <p:extLst>
      <p:ext uri="{BB962C8B-B14F-4D97-AF65-F5344CB8AC3E}">
        <p14:creationId xmlns:p14="http://schemas.microsoft.com/office/powerpoint/2010/main" val="22535103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714613"/>
            <a:ext cx="12192000" cy="332398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342900" indent="-342900" algn="just" fontAlgn="base">
              <a:spcBef>
                <a:spcPct val="0"/>
              </a:spcBef>
              <a:spcAft>
                <a:spcPct val="0"/>
              </a:spcAft>
              <a:buFont typeface="Wingdings" panose="05000000000000000000" pitchFamily="2" charset="2"/>
              <a:buChar char="q"/>
            </a:pPr>
            <a:r>
              <a:rPr lang="en-US" sz="2400" b="1" dirty="0">
                <a:cs typeface="Arial" pitchFamily="34" charset="0"/>
              </a:rPr>
              <a:t>R. Sinnott and G. </a:t>
            </a:r>
            <a:r>
              <a:rPr lang="en-US" sz="2400" b="1" dirty="0" err="1">
                <a:cs typeface="Arial" pitchFamily="34" charset="0"/>
              </a:rPr>
              <a:t>Towler</a:t>
            </a:r>
            <a:r>
              <a:rPr lang="en-US" sz="2400" b="1" dirty="0">
                <a:cs typeface="Arial" pitchFamily="34" charset="0"/>
              </a:rPr>
              <a:t>, Chemical Engineering Design, Butterworth - Heinemann, Elsevier, Oxford, 6th Edition, 2020.</a:t>
            </a:r>
            <a:endParaRPr lang="el-GR" sz="2400" b="1" dirty="0">
              <a:cs typeface="Arial" pitchFamily="34" charset="0"/>
            </a:endParaRPr>
          </a:p>
          <a:p>
            <a:pPr marL="342900" indent="-342900" algn="just" fontAlgn="base">
              <a:spcBef>
                <a:spcPct val="0"/>
              </a:spcBef>
              <a:spcAft>
                <a:spcPct val="0"/>
              </a:spcAft>
              <a:buFont typeface="Wingdings" panose="05000000000000000000" pitchFamily="2" charset="2"/>
              <a:buChar char="q"/>
            </a:pPr>
            <a:endParaRPr lang="el-GR" sz="2400" b="1" i="1" dirty="0">
              <a:cs typeface="Times New Roman" pitchFamily="18" charset="0"/>
            </a:endParaRPr>
          </a:p>
          <a:p>
            <a:pPr marL="342900" indent="-342900" algn="just" fontAlgn="base">
              <a:spcBef>
                <a:spcPct val="0"/>
              </a:spcBef>
              <a:spcAft>
                <a:spcPct val="0"/>
              </a:spcAft>
              <a:buFont typeface="Wingdings" panose="05000000000000000000" pitchFamily="2" charset="2"/>
              <a:buChar char="q"/>
            </a:pPr>
            <a:r>
              <a:rPr lang="el-GR" sz="2400" b="1" dirty="0">
                <a:ea typeface="Times New Roman" pitchFamily="18" charset="0"/>
                <a:cs typeface="Arial" pitchFamily="34" charset="0"/>
              </a:rPr>
              <a:t>Δ. Μαρίνος-Κουρής, </a:t>
            </a:r>
            <a:r>
              <a:rPr lang="el-GR" sz="2400" b="1" dirty="0" err="1">
                <a:ea typeface="Times New Roman" pitchFamily="18" charset="0"/>
                <a:cs typeface="Arial" pitchFamily="34" charset="0"/>
              </a:rPr>
              <a:t>Ζ.Μαρούλης</a:t>
            </a:r>
            <a:r>
              <a:rPr lang="el-GR" sz="2400" b="1" dirty="0">
                <a:ea typeface="Times New Roman" pitchFamily="18" charset="0"/>
                <a:cs typeface="Arial" pitchFamily="34" charset="0"/>
              </a:rPr>
              <a:t>, Σχεδιασμός Χημικών Βιομηχανιών,  </a:t>
            </a:r>
            <a:r>
              <a:rPr lang="el-GR" sz="2400" b="1" dirty="0" err="1">
                <a:ea typeface="Times New Roman" pitchFamily="18" charset="0"/>
                <a:cs typeface="Arial" pitchFamily="34" charset="0"/>
              </a:rPr>
              <a:t>Παπασωτηρίου</a:t>
            </a:r>
            <a:r>
              <a:rPr lang="el-GR" sz="2400" b="1" dirty="0">
                <a:ea typeface="Times New Roman" pitchFamily="18" charset="0"/>
                <a:cs typeface="Arial" pitchFamily="34" charset="0"/>
              </a:rPr>
              <a:t> 1993.</a:t>
            </a:r>
          </a:p>
          <a:p>
            <a:pPr marL="342900" indent="-342900" algn="just" fontAlgn="base">
              <a:spcBef>
                <a:spcPct val="0"/>
              </a:spcBef>
              <a:spcAft>
                <a:spcPct val="0"/>
              </a:spcAft>
              <a:buFont typeface="Wingdings" panose="05000000000000000000" pitchFamily="2" charset="2"/>
              <a:buChar char="q"/>
            </a:pPr>
            <a:endParaRPr lang="en-US" sz="2400" b="1" dirty="0">
              <a:cs typeface="Arial" pitchFamily="34" charset="0"/>
            </a:endParaRPr>
          </a:p>
          <a:p>
            <a:pPr marL="342900" indent="-342900" algn="just" eaLnBrk="0" fontAlgn="base" hangingPunct="0">
              <a:spcBef>
                <a:spcPct val="0"/>
              </a:spcBef>
              <a:spcAft>
                <a:spcPct val="0"/>
              </a:spcAft>
              <a:buFont typeface="Wingdings" panose="05000000000000000000" pitchFamily="2" charset="2"/>
              <a:buChar char="q"/>
            </a:pPr>
            <a:r>
              <a:rPr lang="en-US" sz="2400" b="1" dirty="0">
                <a:ea typeface="Times New Roman" pitchFamily="18" charset="0"/>
                <a:cs typeface="Arial" pitchFamily="34" charset="0"/>
              </a:rPr>
              <a:t>M</a:t>
            </a:r>
            <a:r>
              <a:rPr lang="el-GR" sz="2400" b="1" dirty="0">
                <a:ea typeface="Times New Roman" pitchFamily="18" charset="0"/>
                <a:cs typeface="Arial" pitchFamily="34" charset="0"/>
              </a:rPr>
              <a:t>.</a:t>
            </a:r>
            <a:r>
              <a:rPr lang="en-US" sz="2400" b="1" dirty="0">
                <a:ea typeface="Times New Roman" pitchFamily="18" charset="0"/>
                <a:cs typeface="Arial" pitchFamily="34" charset="0"/>
              </a:rPr>
              <a:t>S</a:t>
            </a:r>
            <a:r>
              <a:rPr lang="el-GR" sz="2400" b="1" dirty="0">
                <a:ea typeface="Times New Roman" pitchFamily="18" charset="0"/>
                <a:cs typeface="Arial" pitchFamily="34" charset="0"/>
              </a:rPr>
              <a:t>. </a:t>
            </a:r>
            <a:r>
              <a:rPr lang="en-GB" sz="2400" b="1" dirty="0">
                <a:ea typeface="Times New Roman" pitchFamily="18" charset="0"/>
                <a:cs typeface="Arial" pitchFamily="34" charset="0"/>
              </a:rPr>
              <a:t>Peters</a:t>
            </a:r>
            <a:r>
              <a:rPr lang="el-GR" sz="2400" b="1" dirty="0">
                <a:ea typeface="Times New Roman" pitchFamily="18" charset="0"/>
                <a:cs typeface="Arial" pitchFamily="34" charset="0"/>
              </a:rPr>
              <a:t>, </a:t>
            </a:r>
            <a:r>
              <a:rPr lang="en-US" sz="2400" b="1" dirty="0">
                <a:ea typeface="Times New Roman" pitchFamily="18" charset="0"/>
                <a:cs typeface="Arial" pitchFamily="34" charset="0"/>
              </a:rPr>
              <a:t>K</a:t>
            </a:r>
            <a:r>
              <a:rPr lang="el-GR" sz="2400" b="1" dirty="0">
                <a:ea typeface="Times New Roman" pitchFamily="18" charset="0"/>
                <a:cs typeface="Arial" pitchFamily="34" charset="0"/>
              </a:rPr>
              <a:t>.</a:t>
            </a:r>
            <a:r>
              <a:rPr lang="en-US" sz="2400" b="1" dirty="0">
                <a:ea typeface="Times New Roman" pitchFamily="18" charset="0"/>
                <a:cs typeface="Arial" pitchFamily="34" charset="0"/>
              </a:rPr>
              <a:t>D</a:t>
            </a:r>
            <a:r>
              <a:rPr lang="el-GR" sz="2400" b="1" dirty="0">
                <a:ea typeface="Times New Roman" pitchFamily="18" charset="0"/>
                <a:cs typeface="Arial" pitchFamily="34" charset="0"/>
              </a:rPr>
              <a:t>. </a:t>
            </a:r>
            <a:r>
              <a:rPr lang="en-GB" sz="2400" b="1" dirty="0" err="1">
                <a:ea typeface="Times New Roman" pitchFamily="18" charset="0"/>
                <a:cs typeface="Arial" pitchFamily="34" charset="0"/>
              </a:rPr>
              <a:t>Timmerhaus</a:t>
            </a:r>
            <a:r>
              <a:rPr lang="el-GR" sz="2400" b="1" dirty="0">
                <a:ea typeface="Times New Roman" pitchFamily="18" charset="0"/>
                <a:cs typeface="Arial" pitchFamily="34" charset="0"/>
              </a:rPr>
              <a:t>, </a:t>
            </a:r>
            <a:r>
              <a:rPr lang="en-US" sz="2400" b="1" dirty="0">
                <a:ea typeface="Times New Roman" pitchFamily="18" charset="0"/>
                <a:cs typeface="Arial" pitchFamily="34" charset="0"/>
              </a:rPr>
              <a:t>R</a:t>
            </a:r>
            <a:r>
              <a:rPr lang="el-GR" sz="2400" b="1" dirty="0">
                <a:ea typeface="Times New Roman" pitchFamily="18" charset="0"/>
                <a:cs typeface="Arial" pitchFamily="34" charset="0"/>
              </a:rPr>
              <a:t>.</a:t>
            </a:r>
            <a:r>
              <a:rPr lang="en-US" sz="2400" b="1" dirty="0">
                <a:ea typeface="Times New Roman" pitchFamily="18" charset="0"/>
                <a:cs typeface="Arial" pitchFamily="34" charset="0"/>
              </a:rPr>
              <a:t>E</a:t>
            </a:r>
            <a:r>
              <a:rPr lang="el-GR" sz="2400" b="1" dirty="0">
                <a:ea typeface="Times New Roman" pitchFamily="18" charset="0"/>
                <a:cs typeface="Arial" pitchFamily="34" charset="0"/>
              </a:rPr>
              <a:t>. </a:t>
            </a:r>
            <a:r>
              <a:rPr lang="en-GB" sz="2400" b="1" dirty="0">
                <a:ea typeface="Times New Roman" pitchFamily="18" charset="0"/>
                <a:cs typeface="Arial" pitchFamily="34" charset="0"/>
              </a:rPr>
              <a:t>West</a:t>
            </a:r>
            <a:r>
              <a:rPr lang="el-GR" sz="2400" b="1" dirty="0">
                <a:ea typeface="Times New Roman" pitchFamily="18" charset="0"/>
                <a:cs typeface="Arial" pitchFamily="34" charset="0"/>
              </a:rPr>
              <a:t>, Σχεδιασμός και Οικονομική Μελέτη Εγκαταστάσεων για Μηχανικούς, μετάφραση Δ. Μαρίνος-Κουρής, Ζ.  Μαρούλης, Μ.  Κροκίδα,  Εκδόσεις </a:t>
            </a:r>
            <a:r>
              <a:rPr lang="el-GR" sz="2400" b="1" dirty="0" err="1">
                <a:ea typeface="Times New Roman" pitchFamily="18" charset="0"/>
                <a:cs typeface="Arial" pitchFamily="34" charset="0"/>
              </a:rPr>
              <a:t>Τζιόλα</a:t>
            </a:r>
            <a:r>
              <a:rPr lang="el-GR" sz="2400" b="1" dirty="0">
                <a:ea typeface="Times New Roman" pitchFamily="18" charset="0"/>
                <a:cs typeface="Arial" pitchFamily="34" charset="0"/>
              </a:rPr>
              <a:t>, 2006.</a:t>
            </a:r>
            <a:endParaRPr lang="el-GR" sz="2400" b="1" i="1" dirty="0">
              <a:cs typeface="Times New Roman" pitchFamily="18" charset="0"/>
            </a:endParaRPr>
          </a:p>
          <a:p>
            <a:pPr marL="342900" indent="-342900" algn="just" eaLnBrk="0" fontAlgn="base" hangingPunct="0">
              <a:spcBef>
                <a:spcPct val="0"/>
              </a:spcBef>
              <a:spcAft>
                <a:spcPct val="0"/>
              </a:spcAft>
              <a:buFont typeface="Wingdings" panose="05000000000000000000" pitchFamily="2" charset="2"/>
              <a:buChar char="q"/>
            </a:pPr>
            <a:endParaRPr lang="el-GR" sz="2400" b="1" dirty="0">
              <a:latin typeface="Arial" pitchFamily="34" charset="0"/>
              <a:cs typeface="Arial" pitchFamily="34" charset="0"/>
            </a:endParaRPr>
          </a:p>
        </p:txBody>
      </p:sp>
      <p:sp>
        <p:nvSpPr>
          <p:cNvPr id="6" name="Title 1">
            <a:extLst>
              <a:ext uri="{FF2B5EF4-FFF2-40B4-BE49-F238E27FC236}">
                <a16:creationId xmlns:a16="http://schemas.microsoft.com/office/drawing/2014/main" id="{69C9C4BD-A099-4046-9B47-1C18186EC8B2}"/>
              </a:ext>
            </a:extLst>
          </p:cNvPr>
          <p:cNvSpPr txBox="1">
            <a:spLocks/>
          </p:cNvSpPr>
          <p:nvPr/>
        </p:nvSpPr>
        <p:spPr>
          <a:xfrm>
            <a:off x="609600" y="24245"/>
            <a:ext cx="10972800" cy="70759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l-GR" sz="4000" dirty="0">
                <a:latin typeface="+mn-lt"/>
              </a:rPr>
              <a:t>ΒΙΒΛΙΟΓΡΑΦΙΑ</a:t>
            </a:r>
            <a:endParaRPr lang="en-US" sz="4000"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Calibri" panose="020F0502020204030204" pitchFamily="34" charset="0"/>
                <a:cs typeface="Calibri" panose="020F0502020204030204" pitchFamily="34" charset="0"/>
              </a:rPr>
              <a:t>ΚΟΣΤΗ ΕΚΤΟΣ ΤΗΣ ΚΑΤΑΣΚΕΥΑΣΤΙΚΗΣ ΠΕΡΙΟΧΗΣ</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marL="457200" indent="-457200" algn="just">
              <a:buFont typeface="+mj-lt"/>
              <a:buAutoNum type="arabicPeriod" startAt="9"/>
            </a:pPr>
            <a:r>
              <a:rPr lang="el-GR" sz="2400" dirty="0"/>
              <a:t>Φορτηγά βυτιοφόρων, εγκαταστάσεις φόρτωσης, μεταφορείς, αποβάθρες, αποθήκες, σιδηρόδρομοι, ανελκυστήρας φορτηγά.</a:t>
            </a:r>
          </a:p>
          <a:p>
            <a:pPr marL="457200" indent="-457200" algn="just">
              <a:buFont typeface="+mj-lt"/>
              <a:buAutoNum type="arabicPeriod" startAt="9"/>
            </a:pPr>
            <a:r>
              <a:rPr lang="el-GR" sz="2400" dirty="0"/>
              <a:t>Εργαστήρια, αναλυτικός εξοπλισμός, γραφεία, καντίνες, αποδυτήρια, κεντρικές αίθουσες ελέγχου.</a:t>
            </a:r>
          </a:p>
          <a:p>
            <a:pPr marL="457200" indent="-457200" algn="just">
              <a:buFont typeface="+mj-lt"/>
              <a:buAutoNum type="arabicPeriod" startAt="9"/>
            </a:pPr>
            <a:r>
              <a:rPr lang="el-GR" sz="2400" dirty="0"/>
              <a:t>Εργαστήρια και εγκαταστάσεις συντήρησης.</a:t>
            </a:r>
          </a:p>
          <a:p>
            <a:pPr marL="457200" indent="-457200" algn="just">
              <a:buFont typeface="+mj-lt"/>
              <a:buAutoNum type="arabicPeriod" startAt="9"/>
            </a:pPr>
            <a:r>
              <a:rPr lang="el-GR" sz="2400" dirty="0"/>
              <a:t>Υπηρεσίες έκτακτης ανάγκης, πυροσβεστικός εξοπλισμός, κρουνοί πυρκαγιάς, ιατρικές εγκαταστάσεις κ.λπ.</a:t>
            </a:r>
          </a:p>
          <a:p>
            <a:pPr marL="457200" indent="-457200" algn="just">
              <a:buFont typeface="+mj-lt"/>
              <a:buAutoNum type="arabicPeriod" startAt="9"/>
            </a:pPr>
            <a:r>
              <a:rPr lang="el-GR" sz="2400" dirty="0"/>
              <a:t>Ασφάλεια χώρου, περίφραξη, πύλες και διαμόρφωση τοπίου.</a:t>
            </a:r>
          </a:p>
          <a:p>
            <a:pPr marL="0" indent="0" algn="just">
              <a:buNone/>
            </a:pPr>
            <a:endParaRPr lang="el-GR" sz="2400" dirty="0"/>
          </a:p>
        </p:txBody>
      </p:sp>
    </p:spTree>
    <p:extLst>
      <p:ext uri="{BB962C8B-B14F-4D97-AF65-F5344CB8AC3E}">
        <p14:creationId xmlns:p14="http://schemas.microsoft.com/office/powerpoint/2010/main" val="102436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Calibri" panose="020F0502020204030204" pitchFamily="34" charset="0"/>
                <a:cs typeface="Calibri" panose="020F0502020204030204" pitchFamily="34" charset="0"/>
              </a:rPr>
              <a:t>ΜΗΧΑΝΙΚΟ ΚΟΣΤΟΣ</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Τα</a:t>
            </a:r>
            <a:r>
              <a:rPr lang="en-US" sz="2400" dirty="0"/>
              <a:t> </a:t>
            </a:r>
            <a:r>
              <a:rPr lang="el-GR" sz="2400" dirty="0"/>
              <a:t>μηχανικά έξοδα, που μερικές φορές αναφέρονται ως έξοδα γραφείου στο σπίτι ή έξοδα ανάδοχου, περιλαμβάνουν το κόστος λεπτομερούς σχεδιασμού και άλλες υπηρεσίες μηχανικού που απαιτούνται για την εκτέλεση του έργου:</a:t>
            </a:r>
          </a:p>
          <a:p>
            <a:pPr marL="457200" indent="-457200" algn="just">
              <a:buFont typeface="+mj-lt"/>
              <a:buAutoNum type="arabicPeriod"/>
            </a:pPr>
            <a:r>
              <a:rPr lang="el-GR" sz="2400" dirty="0"/>
              <a:t>Λεπτομερής σχεδιασμός μηχανικού εξοπλισμού διεργασιών, συστημάτων σωληνώσεων, συστημάτων ελέγχου, διάταξης εγκαταστάσεων, σύνταξης, μηχανικής κόστους, μοντέλων κλίμακας και πολιτικών μηχανικών.</a:t>
            </a:r>
          </a:p>
          <a:p>
            <a:pPr marL="457200" indent="-457200" algn="just">
              <a:buFont typeface="+mj-lt"/>
              <a:buAutoNum type="arabicPeriod"/>
            </a:pPr>
            <a:r>
              <a:rPr lang="el-GR" sz="2400" dirty="0"/>
              <a:t>Προμήθεια βασικών ειδών.</a:t>
            </a:r>
          </a:p>
          <a:p>
            <a:pPr marL="457200" indent="-457200" algn="just">
              <a:buFont typeface="+mj-lt"/>
              <a:buAutoNum type="arabicPeriod"/>
            </a:pPr>
            <a:r>
              <a:rPr lang="el-GR" sz="2400" dirty="0"/>
              <a:t>Επίβλεψη και υπηρεσίες κατασκευής </a:t>
            </a:r>
          </a:p>
          <a:p>
            <a:pPr marL="457200" indent="-457200" algn="just">
              <a:buFont typeface="+mj-lt"/>
              <a:buAutoNum type="arabicPeriod"/>
            </a:pPr>
            <a:r>
              <a:rPr lang="el-GR" sz="2400" dirty="0"/>
              <a:t>Διοικητικά τέλη, συμπεριλαμβανομένης της επίβλεψης μηχανικών, της διαχείρισης έργων, της επιτάχυνσης, της επιθεώρησης, των εξόδων ταξιδιού και διαμονής και των γενικών εξόδων γραφείου.</a:t>
            </a:r>
          </a:p>
          <a:p>
            <a:pPr marL="457200" indent="-457200" algn="just">
              <a:buFont typeface="+mj-lt"/>
              <a:buAutoNum type="arabicPeriod"/>
            </a:pPr>
            <a:r>
              <a:rPr lang="el-GR" sz="2400" dirty="0"/>
              <a:t>Κέρδος του ανάδοχου.</a:t>
            </a:r>
          </a:p>
        </p:txBody>
      </p:sp>
    </p:spTree>
    <p:extLst>
      <p:ext uri="{BB962C8B-B14F-4D97-AF65-F5344CB8AC3E}">
        <p14:creationId xmlns:p14="http://schemas.microsoft.com/office/powerpoint/2010/main" val="3433949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Calibri" panose="020F0502020204030204" pitchFamily="34" charset="0"/>
                <a:cs typeface="Calibri" panose="020F0502020204030204" pitchFamily="34" charset="0"/>
              </a:rPr>
              <a:t>ΕΞΟΔΑ ΕΚΤΑΚΤΗΣ ΑΝΑΓΚΗΣ</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Οι χρεώσεις έκτακτης ανάγκης είναι επιπλέον κόστη που προστίθενται στον προϋπολογισμό του έργου για να επιτρέπεται η διακύμανση από την εκτίμηση κόστους. </a:t>
            </a:r>
          </a:p>
          <a:p>
            <a:pPr algn="just">
              <a:buFont typeface="Wingdings" panose="05000000000000000000" pitchFamily="2" charset="2"/>
              <a:buChar char="q"/>
            </a:pPr>
            <a:r>
              <a:rPr lang="el-GR" sz="2400" dirty="0"/>
              <a:t>Όλες οι εκτιμήσεις κόστους είναι αβέβαιες και το τελικό κόστος πολλών πραγμάτων δεν είναι γνωστό έως ότου ολοκληρωθεί με επιτυχία η εγκατάσταση.</a:t>
            </a:r>
          </a:p>
          <a:p>
            <a:pPr algn="just">
              <a:buFont typeface="Wingdings" panose="05000000000000000000" pitchFamily="2" charset="2"/>
              <a:buChar char="q"/>
            </a:pPr>
            <a:r>
              <a:rPr lang="el-GR" sz="2400" dirty="0"/>
              <a:t>Εκτός από σφάλματα στην εκτίμηση κόστους, το κόστος έκτακτης ανάγκης βοηθά επίσης στην κάλυψη:</a:t>
            </a:r>
          </a:p>
          <a:p>
            <a:pPr marL="457200" indent="-457200" algn="just">
              <a:buFont typeface="+mj-lt"/>
              <a:buAutoNum type="arabicPeriod"/>
            </a:pPr>
            <a:r>
              <a:rPr lang="el-GR" sz="2400" dirty="0"/>
              <a:t>Αλλαγές στο πεδίο εφαρμογής του έργου.</a:t>
            </a:r>
          </a:p>
          <a:p>
            <a:pPr marL="457200" indent="-457200" algn="just">
              <a:buFont typeface="+mj-lt"/>
              <a:buAutoNum type="arabicPeriod"/>
            </a:pPr>
            <a:r>
              <a:rPr lang="el-GR" sz="2400" dirty="0"/>
              <a:t>Αλλαγές στις τιμές (π.χ. τιμές χάλυβα, χαλκού, καταλύτη κ.λπ.).</a:t>
            </a:r>
          </a:p>
          <a:p>
            <a:pPr marL="457200" indent="-457200" algn="just">
              <a:buFont typeface="+mj-lt"/>
              <a:buAutoNum type="arabicPeriod"/>
            </a:pPr>
            <a:r>
              <a:rPr lang="el-GR" sz="2400" dirty="0"/>
              <a:t>Διακυμάνσεις νομισμάτων.</a:t>
            </a:r>
          </a:p>
          <a:p>
            <a:pPr marL="457200" indent="-457200" algn="just">
              <a:buFont typeface="+mj-lt"/>
              <a:buAutoNum type="arabicPeriod"/>
            </a:pPr>
            <a:r>
              <a:rPr lang="el-GR" sz="2400" dirty="0"/>
              <a:t>Εργατικές διαφορές.</a:t>
            </a:r>
          </a:p>
          <a:p>
            <a:pPr marL="457200" indent="-457200" algn="just">
              <a:buFont typeface="+mj-lt"/>
              <a:buAutoNum type="arabicPeriod"/>
            </a:pPr>
            <a:r>
              <a:rPr lang="el-GR" sz="2400" dirty="0"/>
              <a:t>Προβλήματα υπεργολάβων.</a:t>
            </a:r>
          </a:p>
          <a:p>
            <a:pPr marL="457200" indent="-457200" algn="just">
              <a:buFont typeface="+mj-lt"/>
              <a:buAutoNum type="arabicPeriod"/>
            </a:pPr>
            <a:r>
              <a:rPr lang="el-GR" sz="2400" dirty="0"/>
              <a:t>Άλλα απροσδόκητα προβλήματα.</a:t>
            </a:r>
          </a:p>
        </p:txBody>
      </p:sp>
    </p:spTree>
    <p:extLst>
      <p:ext uri="{BB962C8B-B14F-4D97-AF65-F5344CB8AC3E}">
        <p14:creationId xmlns:p14="http://schemas.microsoft.com/office/powerpoint/2010/main" val="2520292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0FB-DD75-4B1A-BBDA-1ACE825A7564}"/>
              </a:ext>
            </a:extLst>
          </p:cNvPr>
          <p:cNvSpPr>
            <a:spLocks noGrp="1"/>
          </p:cNvSpPr>
          <p:nvPr>
            <p:ph type="title"/>
          </p:nvPr>
        </p:nvSpPr>
        <p:spPr>
          <a:xfrm>
            <a:off x="0" y="1"/>
            <a:ext cx="12192000" cy="606489"/>
          </a:xfrm>
        </p:spPr>
        <p:txBody>
          <a:bodyPr>
            <a:normAutofit fontScale="90000"/>
          </a:bodyPr>
          <a:lstStyle/>
          <a:p>
            <a:pPr algn="ctr"/>
            <a:r>
              <a:rPr lang="el-GR" dirty="0">
                <a:latin typeface="Calibri" panose="020F0502020204030204" pitchFamily="34" charset="0"/>
                <a:cs typeface="Calibri" panose="020F0502020204030204" pitchFamily="34" charset="0"/>
              </a:rPr>
              <a:t>ΜΕΤΑΒΛΗΤΟ ΚΟΣΤΟΣ ΠΑΡΑΓΩΓΗΣ</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F2579ED-2A52-4100-9A44-D9EBF39EA838}"/>
              </a:ext>
            </a:extLst>
          </p:cNvPr>
          <p:cNvSpPr>
            <a:spLocks noGrp="1"/>
          </p:cNvSpPr>
          <p:nvPr>
            <p:ph idx="1"/>
          </p:nvPr>
        </p:nvSpPr>
        <p:spPr>
          <a:xfrm>
            <a:off x="-1" y="606490"/>
            <a:ext cx="12191999" cy="6251509"/>
          </a:xfrm>
        </p:spPr>
        <p:txBody>
          <a:bodyPr>
            <a:normAutofit/>
          </a:bodyPr>
          <a:lstStyle/>
          <a:p>
            <a:pPr algn="just">
              <a:buFont typeface="Wingdings" panose="05000000000000000000" pitchFamily="2" charset="2"/>
              <a:buChar char="q"/>
            </a:pPr>
            <a:r>
              <a:rPr lang="el-GR" sz="2400" dirty="0"/>
              <a:t>Το μεταβλητό κόστος παραγωγής είναι το κόστος που είναι ανάλογο με το ποσοστό παραγωγής ή λειτουργίας του εργοστασίου. Αυτά περιλαμβάνουν το κόστος από:</a:t>
            </a:r>
          </a:p>
          <a:p>
            <a:pPr marL="457200" indent="-457200" algn="just">
              <a:buFont typeface="+mj-lt"/>
              <a:buAutoNum type="arabicPeriod"/>
            </a:pPr>
            <a:r>
              <a:rPr lang="el-GR" sz="2400" dirty="0"/>
              <a:t>Πρώτες ύλες που καταναλώνονται από τη διαδικασία.</a:t>
            </a:r>
          </a:p>
          <a:p>
            <a:pPr marL="457200" indent="-457200" algn="just">
              <a:buFont typeface="+mj-lt"/>
              <a:buAutoNum type="arabicPeriod"/>
            </a:pPr>
            <a:r>
              <a:rPr lang="el-GR" sz="2400" dirty="0"/>
              <a:t>Βοηθητικά προγράμματα - καύσιμα που καίγονται σε θερμαντήρες επεξεργασίας, ατμό, νερό ψύξης, ηλεκτρικό ρεύμα, ακατέργαστο νερό, άζωτο και άλλες υπηρεσίες που εισέρχονται από αλλού</a:t>
            </a:r>
          </a:p>
          <a:p>
            <a:pPr marL="457200" indent="-457200" algn="just">
              <a:buFont typeface="+mj-lt"/>
              <a:buAutoNum type="arabicPeriod"/>
            </a:pPr>
            <a:r>
              <a:rPr lang="el-GR" sz="2400" dirty="0"/>
              <a:t>Αναλώσιμα - διαλύτες, οξέα, βάσεις, αδρανή υλικά, αναστολείς διάβρωσης, πρόσθετα, καταλύτες και </a:t>
            </a:r>
            <a:r>
              <a:rPr lang="el-GR" sz="2400" dirty="0" err="1"/>
              <a:t>προσροφητικά</a:t>
            </a:r>
            <a:r>
              <a:rPr lang="el-GR" sz="2400" dirty="0"/>
              <a:t> που απαιτούν συνεχή ή συχνή αντικατάσταση.</a:t>
            </a:r>
          </a:p>
          <a:p>
            <a:pPr marL="457200" indent="-457200" algn="just">
              <a:buFont typeface="+mj-lt"/>
              <a:buAutoNum type="arabicPeriod"/>
            </a:pPr>
            <a:r>
              <a:rPr lang="el-GR" sz="2400" dirty="0"/>
              <a:t>Απόρριψη λυμάτων.</a:t>
            </a:r>
          </a:p>
          <a:p>
            <a:pPr marL="457200" indent="-457200" algn="just">
              <a:buFont typeface="+mj-lt"/>
              <a:buAutoNum type="arabicPeriod"/>
            </a:pPr>
            <a:r>
              <a:rPr lang="el-GR" sz="2400" dirty="0"/>
              <a:t>Συσκευασία και αποστολή — τύμπανα, τσάντες, βυτιοφόρα, φορτία κ.λπ.</a:t>
            </a:r>
          </a:p>
        </p:txBody>
      </p:sp>
    </p:spTree>
    <p:extLst>
      <p:ext uri="{BB962C8B-B14F-4D97-AF65-F5344CB8AC3E}">
        <p14:creationId xmlns:p14="http://schemas.microsoft.com/office/powerpoint/2010/main" val="1839704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1189</TotalTime>
  <Words>6852</Words>
  <Application>Microsoft Office PowerPoint</Application>
  <PresentationFormat>Widescreen</PresentationFormat>
  <Paragraphs>473</Paragraphs>
  <Slides>55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3" baseType="lpstr">
      <vt:lpstr>Arial</vt:lpstr>
      <vt:lpstr>Calibri</vt:lpstr>
      <vt:lpstr>Calibri Light</vt:lpstr>
      <vt:lpstr>Cambria Math</vt:lpstr>
      <vt:lpstr>Times New Roman</vt:lpstr>
      <vt:lpstr>Wingdings</vt:lpstr>
      <vt:lpstr>Office Theme</vt:lpstr>
      <vt:lpstr>Bitmap Image</vt:lpstr>
      <vt:lpstr>PowerPoint Presentation</vt:lpstr>
      <vt:lpstr>ΕΞΟΔΑ - ΕΣΟΔΑ - ΚΕΡΔΟΣ</vt:lpstr>
      <vt:lpstr>ΙΣΤΟΡΙΚΟ ΚΟΣΤΟΣ</vt:lpstr>
      <vt:lpstr>ΙΣΤΟΡΙΚΟ ΚΟΣΤΟΣ</vt:lpstr>
      <vt:lpstr>ΚΟΣΤΗ ΕΚΤΟΣ ΤΗΣ ΚΑΤΑΣΚΕΥΑΣΤΙΚΗΣ ΠΕΡΙΟΧΗΣ</vt:lpstr>
      <vt:lpstr>ΚΟΣΤΗ ΕΚΤΟΣ ΤΗΣ ΚΑΤΑΣΚΕΥΑΣΤΙΚΗΣ ΠΕΡΙΟΧΗΣ</vt:lpstr>
      <vt:lpstr>ΜΗΧΑΝΙΚΟ ΚΟΣΤΟΣ</vt:lpstr>
      <vt:lpstr>ΕΞΟΔΑ ΕΚΤΑΚΤΗΣ ΑΝΑΓΚΗΣ</vt:lpstr>
      <vt:lpstr>ΜΕΤΑΒΛΗΤΟ ΚΟΣΤΟΣ ΠΑΡΑΓΩΓΗΣ</vt:lpstr>
      <vt:lpstr>ΣΤΑΘΕΡΟ ΚΟΣΤΟΣ ΠΑΡΑΓΩΓΗΣ</vt:lpstr>
      <vt:lpstr>ΣΤΑΘΕΡΟ ΚΟΣΤΟΣ ΠΑΡΑΓΩΓΗΣ</vt:lpstr>
      <vt:lpstr>ΕΣΟΔΑ</vt:lpstr>
      <vt:lpstr>ΣΤΟΙΧΕΙΟΜΕΤΡΙΚΑ ΥΠΟΠΡΟΪΟΝΤΑ</vt:lpstr>
      <vt:lpstr>ΠΕΡΙΘΩΡΙΑ</vt:lpstr>
      <vt:lpstr>ΚΕΡΔΗ</vt:lpstr>
      <vt:lpstr>ΚΕΡΔΗ</vt:lpstr>
      <vt:lpstr>ΑΚΡΙΒΕΙΑ ΚΑΙ ΣΚΟΠΟΣ ΤΩΝ ΕΚΤΙΜΗΣΕΩΝ ΚΟΣΤΟΥΣ ΚΕΦΑΛΑΙΟΥ</vt:lpstr>
      <vt:lpstr>ΑΚΡΙΒΕΙΑ ΚΑΙ ΣΚΟΠΟΣ ΤΩΝ ΕΚΤΙΜΗΣΕΩΝ ΚΟΣΤΟΥΣ ΚΕΦΑΛΑΙΟΥ</vt:lpstr>
      <vt:lpstr>ΑΚΡΙΒΕΙΑ ΚΑΙ ΣΚΟΠΟΣ ΤΩΝ ΕΚΤΙΜΗΣΕΩΝ ΚΟΣΤΟΥΣ ΚΕΦΑΛΑΙΟΥ</vt:lpstr>
      <vt:lpstr>ΕΚΤΙΜΗΣΗ ΚΟΣΤΟΥΣ</vt:lpstr>
      <vt:lpstr>ΕΚΤΙΜΗΣΗ ΚΟΣΤΟΥΣ</vt:lpstr>
      <vt:lpstr>ΕΚΤΙΜΗΣΗ ΚΟΣΤΟΥΣ</vt:lpstr>
      <vt:lpstr>ΕΚΤΙΜΗΣΗ ΚΟΣΤΟΥΣ</vt:lpstr>
      <vt:lpstr>ΓΡΗΓΟΡΕΣ ΜΕΘΟΔΟΙ ΓΙΑ ΤΗΝ ΕΚΤΙΜΗΣΗ ΤΟΥ ΚΟΣΤΟΥΣ ΚΕΦΑΛΑΙΟΥ</vt:lpstr>
      <vt:lpstr>ΓΡΗΓΟΡΕΣ ΜΕΘΟΔΟΙ ΓΙΑ ΤΗΝ ΕΚΤΙΜΗΣΗ ΤΟΥ ΚΟΣΤΟΥΣ ΚΕΦΑΛΑΙΟΥ</vt:lpstr>
      <vt:lpstr>ΓΡΗΓΟΡΕΣ ΜΕΘΟΔΟΙ ΓΙΑ ΤΗΝ ΕΚΤΙΜΗΣΗ ΤΟΥ ΚΟΣΤΟΥΣ ΚΕΦΑΛΑΙΟΥ</vt:lpstr>
      <vt:lpstr>ΓΡΗΓΟΡΕΣ ΜΕΘΟΔΟΙ ΓΙΑ ΤΗΝ ΕΚΤΙΜΗΣΗ ΤΟΥ ΚΟΣΤΟΥΣ ΚΕΦΑΛΑΙΟΥ</vt:lpstr>
      <vt:lpstr>ΚΟΣΤΗ ΚΟΙΝΗΣ ΩΦΕΛΕΙΑΣ</vt:lpstr>
      <vt:lpstr>ΚΟΣΤΗ ΚΟΙΝΗΣ ΩΦΕΛΕΙΑΣ (ΘΕΡΜΟΤΗΤΑ ΜΕΣΩ ΚΑΥΣΗΣ)</vt:lpstr>
      <vt:lpstr>ΚΟΣΤΗ ΚΟΙΝΗΣ ΩΦΕΛΕΙΑΣ (ΘΕΡΜΟΤΗΤΑ ΜΕΣΩ ΚΑΥΣΗΣ)</vt:lpstr>
      <vt:lpstr>ΚΟΣΤΗ ΚΟΙΝΗΣ ΩΦΕΛΕΙΑΣ (ΘΕΡΜΟΤΗΤΑ ΜΕΣΩ ΚΑΥΣΗΣ)</vt:lpstr>
      <vt:lpstr>ΚΟΣΤΗ ΚΟΙΝΗΣ ΩΦΕΛΕΙΑΣ (ΑΤΜΟΣ)</vt:lpstr>
      <vt:lpstr>ΚΟΣΤΗ ΚΟΙΝΗΣ ΩΦΕΛΕΙΑΣ (ΑΤΜΟΣ)</vt:lpstr>
      <vt:lpstr>ΚΟΣΤΗ ΚΟΙΝΗΣ ΩΦΕΛΕΙΑΣ (ΑΤΜΟΣ)</vt:lpstr>
      <vt:lpstr>ΚΟΣΤΗ ΚΟΙΝΗΣ ΩΦΕΛΕΙΑΣ (ΑΤΜΟΣ)</vt:lpstr>
      <vt:lpstr>ΚΟΣΤΗ ΚΟΙΝΗΣ ΩΦΕΛΕΙΑΣ (ΑΤΜΟΣ)</vt:lpstr>
      <vt:lpstr>ΚΟΣΤΗ ΚΟΙΝΗΣ ΩΦΕΛΕΙΑΣ (ΑΤΜΟΣ)</vt:lpstr>
      <vt:lpstr>ΚΟΣΤΗ ΚΟΙΝΗΣ ΩΦΕΛΕΙΑΣ (ΨΥΞΗ)</vt:lpstr>
      <vt:lpstr>ΚΟΣΤΗ ΚΟΙΝΗΣ ΩΦΕΛΕΙΑΣ (ΨΥΞΗ)</vt:lpstr>
      <vt:lpstr>ΚΟΣΤΗ ΚΟΙΝΗΣ ΩΦΕΛΕΙΑΣ (ΗΛΕΚΤΡΙΣΜΟΣ)</vt:lpstr>
      <vt:lpstr>ΚΟΣΤΗ ΚΟΙΝΗΣ ΩΦΕΛΕΙΑΣ (ΝΕΡΟ)</vt:lpstr>
      <vt:lpstr>ΚΟΣΤΗ ΚΟΙΝΗΣ ΩΦΕΛΕΙΑΣ (ΑΕΡΑΣ &amp; ΑΖΩΤΟ)</vt:lpstr>
      <vt:lpstr>ΚΟΣΤΗ ΚΟΙΝΗΣ ΩΦΕΛΕΙΑΣ (ΑΕΡΑΣ &amp; ΑΖΩΤΟ)</vt:lpstr>
      <vt:lpstr>ΑΝΑΛΩΣΙΜΑ ΚΟΣΤΗ</vt:lpstr>
      <vt:lpstr>ΑΝΑΛΩΣΙΜΑ ΚΟΣΤΗ</vt:lpstr>
      <vt:lpstr>ΟΙΚΟΝΟΜΙΚΗ ΑΞΙΟΛΟΓΙΣΗ ΤΩΝ ΕΡΓΩΝ</vt:lpstr>
      <vt:lpstr>ΡΕΥΣΤΟΤΗΤΑ ΚΑΙ ΔΙΑΓΡΑΜΜΑΤΑ ΡΕΥΣΤΟΤΗΤΑΣ</vt:lpstr>
      <vt:lpstr>ΡΕΥΣΤΟΤΗΤΑ ΚΑΙ ΔΙΑΓΡΑΜΜΑΤΑ ΡΕΥΣΤΟΤΗΤΑΣ</vt:lpstr>
      <vt:lpstr>ΡΕΥΣΤΟΤΗΤΑ ΚΑΙ ΔΙΑΓΡΑΜΜΑΤΑ ΡΕΥΣΤΟΤΗΤΑΣ</vt:lpstr>
      <vt:lpstr>ΑΠΛΕΣ ΜΕΘΟΔΟΙ ΓΙΑ ΟΙΚΟΝΟΜΙΚΗ ΑΝΑΛΥΣΗ</vt:lpstr>
      <vt:lpstr>ΔΙΑΧΡΟΝΙΚΗ ΑΞΙΑ ΤΟΥ ΧΡΗΜΑΤΟΣ</vt:lpstr>
      <vt:lpstr>ΔΙΑΧΡΟΝΙΚΗ ΑΞΙΑ ΤΟΥ ΧΡΗΜΑΤΟΣ</vt:lpstr>
      <vt:lpstr>ΚΑΘΑΡΗ ΠΕΡΟΥΣΙΑΚΗ ΑΞΙΑ</vt:lpstr>
      <vt:lpstr>ΥΠΟΛΟΓΙΣΤΙΚΑ ΠΡΟΓΡΑΜΜΑΤΑ ΓΙΑ ΤΗΝ ΕΚΤΙΜΗΣΗ ΤΟΥ ΚΟΣΤΟΥΣ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GRIGORIOS GRIGORIADIS</dc:creator>
  <cp:lastModifiedBy>Daphne Katsarou</cp:lastModifiedBy>
  <cp:revision>98</cp:revision>
  <dcterms:created xsi:type="dcterms:W3CDTF">2021-02-23T10:28:13Z</dcterms:created>
  <dcterms:modified xsi:type="dcterms:W3CDTF">2025-02-06T10:53:46Z</dcterms:modified>
</cp:coreProperties>
</file>