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788150" cy="99234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9" roundtripDataSignature="AMtx7mja3M9uhj0gClRuDgccrxoxm0pU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8731357-B264-45E2-8001-1D27A25FDA5D}">
  <a:tblStyle styleId="{48731357-B264-45E2-8001-1D27A25FDA5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E8197EE-95C7-4BEC-BEEC-B7A7B6461A4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F1F5"/>
          </a:solidFill>
        </a:fill>
      </a:tcStyle>
    </a:wholeTbl>
    <a:band1H>
      <a:tcTxStyle/>
      <a:tcStyle>
        <a:tcBdr/>
        <a:fill>
          <a:solidFill>
            <a:srgbClr val="CEE2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E2EA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8F1F5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/>
        <a:fill>
          <a:solidFill>
            <a:srgbClr val="E8F1F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customschemas.google.com/relationships/presentationmetadata" Target="meta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4214" y="0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4214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0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3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4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5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6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7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18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9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p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:notes"/>
          <p:cNvSpPr txBox="1">
            <a:spLocks noGrp="1"/>
          </p:cNvSpPr>
          <p:nvPr>
            <p:ph type="sldNum" idx="12"/>
          </p:nvPr>
        </p:nvSpPr>
        <p:spPr>
          <a:xfrm>
            <a:off x="3844214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20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2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3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24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25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26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7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8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29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6" name="Google Shape;546;p30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:notes"/>
          <p:cNvSpPr txBox="1">
            <a:spLocks noGrp="1"/>
          </p:cNvSpPr>
          <p:nvPr>
            <p:ph type="sldNum" idx="12"/>
          </p:nvPr>
        </p:nvSpPr>
        <p:spPr>
          <a:xfrm>
            <a:off x="3844214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3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3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33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34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5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36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7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38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38:notes"/>
          <p:cNvSpPr txBox="1">
            <a:spLocks noGrp="1"/>
          </p:cNvSpPr>
          <p:nvPr>
            <p:ph type="sldNum" idx="12"/>
          </p:nvPr>
        </p:nvSpPr>
        <p:spPr>
          <a:xfrm>
            <a:off x="3844214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1" name="Google Shape;651;p39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39:notes"/>
          <p:cNvSpPr txBox="1">
            <a:spLocks noGrp="1"/>
          </p:cNvSpPr>
          <p:nvPr>
            <p:ph type="sldNum" idx="12"/>
          </p:nvPr>
        </p:nvSpPr>
        <p:spPr>
          <a:xfrm>
            <a:off x="3844214" y="9425739"/>
            <a:ext cx="2942368" cy="496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40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4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4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43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44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45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6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47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48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49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50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51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52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9:notes"/>
          <p:cNvSpPr txBox="1">
            <a:spLocks noGrp="1"/>
          </p:cNvSpPr>
          <p:nvPr>
            <p:ph type="body" idx="1"/>
          </p:nvPr>
        </p:nvSpPr>
        <p:spPr>
          <a:xfrm>
            <a:off x="679129" y="4714502"/>
            <a:ext cx="5431461" cy="4464824"/>
          </a:xfrm>
          <a:prstGeom prst="rect">
            <a:avLst/>
          </a:prstGeom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1938" cy="37195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νή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3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7" name="Google Shape;77;p6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6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6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4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4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3" name="Google Shape;83;p6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6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, Κείμενο και 2 Αντικείμενα" type="txAndTwoObj">
  <p:cSld name="TEXT_AND_TWO_OBJECT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6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9" name="Google Shape;89;p65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65"/>
          <p:cNvSpPr txBox="1">
            <a:spLocks noGrp="1"/>
          </p:cNvSpPr>
          <p:nvPr>
            <p:ph type="body" idx="3"/>
          </p:nvPr>
        </p:nvSpPr>
        <p:spPr>
          <a:xfrm>
            <a:off x="6197600" y="41148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1" name="Google Shape;91;p6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, Κείμενο και Αντικείμενο" type="txAndObj">
  <p:cSld name="TEXT_AND_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6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66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7" name="Google Shape;97;p66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8" name="Google Shape;98;p6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6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4 Αντικείμενα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67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4" name="Google Shape;104;p67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5" name="Google Shape;105;p67"/>
          <p:cNvSpPr txBox="1">
            <a:spLocks noGrp="1"/>
          </p:cNvSpPr>
          <p:nvPr>
            <p:ph type="body" idx="3"/>
          </p:nvPr>
        </p:nvSpPr>
        <p:spPr>
          <a:xfrm>
            <a:off x="914400" y="41148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6" name="Google Shape;106;p67"/>
          <p:cNvSpPr txBox="1">
            <a:spLocks noGrp="1"/>
          </p:cNvSpPr>
          <p:nvPr>
            <p:ph type="body" idx="4"/>
          </p:nvPr>
        </p:nvSpPr>
        <p:spPr>
          <a:xfrm>
            <a:off x="6197600" y="4114800"/>
            <a:ext cx="508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7" name="Google Shape;107;p6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6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6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Αντικείμενο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5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9pPr>
          </a:lstStyle>
          <a:p>
            <a:endParaRPr/>
          </a:p>
        </p:txBody>
      </p:sp>
      <p:sp>
        <p:nvSpPr>
          <p:cNvPr id="36" name="Google Shape;36;p5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8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8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9pPr>
          </a:lstStyle>
          <a:p>
            <a:endParaRPr/>
          </a:p>
        </p:txBody>
      </p:sp>
      <p:sp>
        <p:nvSpPr>
          <p:cNvPr id="42" name="Google Shape;42;p58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/>
            </a:lvl9pPr>
          </a:lstStyle>
          <a:p>
            <a:endParaRPr/>
          </a:p>
        </p:txBody>
      </p:sp>
      <p:sp>
        <p:nvSpPr>
          <p:cNvPr id="43" name="Google Shape;43;p5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5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5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5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5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1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61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/>
            </a:lvl9pPr>
          </a:lstStyle>
          <a:p>
            <a:endParaRPr/>
          </a:p>
        </p:txBody>
      </p:sp>
      <p:sp>
        <p:nvSpPr>
          <p:cNvPr id="63" name="Google Shape;63;p6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6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2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2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6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6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6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6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5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5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5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5" name="Google Shape;15;p53"/>
          <p:cNvGraphicFramePr/>
          <p:nvPr/>
        </p:nvGraphicFramePr>
        <p:xfrm>
          <a:off x="0" y="0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12192000" imgH="6858000" progId="PBrush">
                  <p:embed/>
                </p:oleObj>
              </mc:Choice>
              <mc:Fallback>
                <p:oleObj r:id="rId16" imgW="12192000" imgH="6858000" progId="PBrush">
                  <p:embed/>
                  <p:pic>
                    <p:nvPicPr>
                      <p:cNvPr id="15" name="Google Shape;15;p53"/>
                      <p:cNvPicPr preferRelativeResize="0"/>
                      <p:nvPr/>
                    </p:nvPicPr>
                    <p:blipFill rotWithShape="1">
                      <a:blip r:embed="rId17">
                        <a:alphaModFix/>
                      </a:blip>
                      <a:srcRect/>
                      <a:stretch/>
                    </p:blipFill>
                    <p:spPr>
                      <a:xfrm>
                        <a:off x="0" y="0"/>
                        <a:ext cx="12192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Google Shape;16;p53"/>
          <p:cNvCxnSpPr/>
          <p:nvPr/>
        </p:nvCxnSpPr>
        <p:spPr>
          <a:xfrm rot="10800000" flipH="1">
            <a:off x="0" y="609600"/>
            <a:ext cx="12192000" cy="41273"/>
          </a:xfrm>
          <a:prstGeom prst="straightConnector1">
            <a:avLst/>
          </a:prstGeom>
          <a:noFill/>
          <a:ln w="1905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"/>
          <p:cNvSpPr txBox="1"/>
          <p:nvPr/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ΑΝΑΛΥΣΗ PINCH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1981200" y="12954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25463" marR="0" lvl="0" indent="-52546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Είναι μία μέθοδος για να: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2663" marR="0" lvl="1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Εντοπίσουμε τις απαιτήσεις παροχών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2663" marR="0" lvl="1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Υπολογίσουμε τη βέλτιστη λειτουργία εναλλακτών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2663" marR="0" lvl="1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Παρέχουμε συνολική εικόνα της ροής ενέργειας σε όλη τη μονάδα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2663" marR="0" lvl="1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Παράγουμε μία συνολική εικόνα της χρήσης ατμού/ισχύος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5463" marR="0" lvl="0" indent="-52546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Χωρίς όμως να σχεδιάσουμε τους εναλλάκτες θερμότητας. 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1" descr="A picture containing outdoor, building, street, tab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8886" r="495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"/>
          <p:cNvSpPr/>
          <p:nvPr/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8039"/>
                </a:srgbClr>
              </a:gs>
              <a:gs pos="35000">
                <a:srgbClr val="FFFFFF">
                  <a:alpha val="78823"/>
                </a:srgbClr>
              </a:gs>
              <a:gs pos="58000">
                <a:schemeClr val="lt1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651415" y="1036636"/>
            <a:ext cx="6456220" cy="360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Σχεδιασμός χημικών βιομηχανιών και διεργασιών</a:t>
            </a:r>
            <a:b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</a:t>
            </a:r>
            <a:endParaRPr sz="4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29325" y="5482875"/>
            <a:ext cx="8456700" cy="1486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Εαρινό εξάμηνο 202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Διδάσκων: Καθ. Δημήτριος Φωτιάδης</a:t>
            </a:r>
            <a:endParaRPr/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Ιστοσελίδα μαθήματος: http://medlab.cc.uoi.gr</a:t>
            </a:r>
            <a:endParaRPr/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p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41" y="29338"/>
            <a:ext cx="864283" cy="126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87825" y="5562600"/>
            <a:ext cx="1295400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254" name="Google Shape;254;p10"/>
          <p:cNvGraphicFramePr/>
          <p:nvPr/>
        </p:nvGraphicFramePr>
        <p:xfrm>
          <a:off x="2423593" y="1142640"/>
          <a:ext cx="7704850" cy="375725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70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4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5" name="Google Shape;255;p10"/>
          <p:cNvSpPr/>
          <p:nvPr/>
        </p:nvSpPr>
        <p:spPr>
          <a:xfrm>
            <a:off x="4975785" y="1975285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6" name="Google Shape;256;p10"/>
          <p:cNvCxnSpPr/>
          <p:nvPr/>
        </p:nvCxnSpPr>
        <p:spPr>
          <a:xfrm>
            <a:off x="3682243" y="2294085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57" name="Google Shape;257;p10"/>
          <p:cNvCxnSpPr/>
          <p:nvPr/>
        </p:nvCxnSpPr>
        <p:spPr>
          <a:xfrm>
            <a:off x="7531787" y="2335319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58" name="Google Shape;258;p10"/>
          <p:cNvSpPr txBox="1"/>
          <p:nvPr/>
        </p:nvSpPr>
        <p:spPr>
          <a:xfrm>
            <a:off x="3721133" y="1975285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0"/>
          <p:cNvSpPr txBox="1"/>
          <p:nvPr/>
        </p:nvSpPr>
        <p:spPr>
          <a:xfrm>
            <a:off x="7496066" y="2030708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0" name="Google Shape;260;p10"/>
          <p:cNvCxnSpPr/>
          <p:nvPr/>
        </p:nvCxnSpPr>
        <p:spPr>
          <a:xfrm rot="10800000">
            <a:off x="5923372" y="3065507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61" name="Google Shape;261;p10"/>
          <p:cNvSpPr txBox="1"/>
          <p:nvPr/>
        </p:nvSpPr>
        <p:spPr>
          <a:xfrm>
            <a:off x="5885745" y="3141199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0"/>
          <p:cNvSpPr txBox="1"/>
          <p:nvPr/>
        </p:nvSpPr>
        <p:spPr>
          <a:xfrm>
            <a:off x="5047793" y="2252283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0"/>
          <p:cNvSpPr txBox="1"/>
          <p:nvPr/>
        </p:nvSpPr>
        <p:spPr>
          <a:xfrm>
            <a:off x="8626312" y="2486944"/>
            <a:ext cx="3565688" cy="738664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Ογκομετρική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N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Παροχή Ρεύμα 2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Μαζική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N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N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0"/>
          <p:cNvSpPr/>
          <p:nvPr/>
        </p:nvSpPr>
        <p:spPr>
          <a:xfrm>
            <a:off x="3425684" y="2350708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0"/>
          <p:cNvSpPr txBox="1"/>
          <p:nvPr/>
        </p:nvSpPr>
        <p:spPr>
          <a:xfrm>
            <a:off x="3608941" y="2493015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6" name="Google Shape;266;p10"/>
          <p:cNvCxnSpPr>
            <a:stCxn id="263" idx="2"/>
            <a:endCxn id="267" idx="6"/>
          </p:cNvCxnSpPr>
          <p:nvPr/>
        </p:nvCxnSpPr>
        <p:spPr>
          <a:xfrm flipH="1">
            <a:off x="9079556" y="3225608"/>
            <a:ext cx="1329600" cy="63450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68" name="Google Shape;268;p10"/>
          <p:cNvSpPr/>
          <p:nvPr/>
        </p:nvSpPr>
        <p:spPr>
          <a:xfrm>
            <a:off x="3430857" y="3386628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0"/>
          <p:cNvSpPr txBox="1"/>
          <p:nvPr/>
        </p:nvSpPr>
        <p:spPr>
          <a:xfrm>
            <a:off x="3520259" y="3440827"/>
            <a:ext cx="140343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0"/>
          <p:cNvSpPr txBox="1"/>
          <p:nvPr/>
        </p:nvSpPr>
        <p:spPr>
          <a:xfrm>
            <a:off x="1711588" y="4821707"/>
            <a:ext cx="2894348" cy="738664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Ογκομετρική Παροχή Ρεύμα 2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Μαζική παροχή Ρεύμα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Ρεύμα 2</a:t>
            </a:r>
            <a:endParaRPr/>
          </a:p>
        </p:txBody>
      </p:sp>
      <p:cxnSp>
        <p:nvCxnSpPr>
          <p:cNvPr id="271" name="Google Shape;271;p10"/>
          <p:cNvCxnSpPr/>
          <p:nvPr/>
        </p:nvCxnSpPr>
        <p:spPr>
          <a:xfrm rot="10800000" flipH="1">
            <a:off x="4347874" y="4426968"/>
            <a:ext cx="673225" cy="394739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72" name="Google Shape;272;p10"/>
          <p:cNvSpPr/>
          <p:nvPr/>
        </p:nvSpPr>
        <p:spPr>
          <a:xfrm>
            <a:off x="4995939" y="3756911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0"/>
          <p:cNvSpPr txBox="1"/>
          <p:nvPr/>
        </p:nvSpPr>
        <p:spPr>
          <a:xfrm>
            <a:off x="5139521" y="3899218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kg/h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0"/>
          <p:cNvSpPr/>
          <p:nvPr/>
        </p:nvSpPr>
        <p:spPr>
          <a:xfrm>
            <a:off x="6411425" y="3197995"/>
            <a:ext cx="2668154" cy="1324491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0"/>
          <p:cNvSpPr txBox="1"/>
          <p:nvPr/>
        </p:nvSpPr>
        <p:spPr>
          <a:xfrm>
            <a:off x="6704857" y="3376065"/>
            <a:ext cx="12903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0"/>
          <p:cNvSpPr txBox="1"/>
          <p:nvPr/>
        </p:nvSpPr>
        <p:spPr>
          <a:xfrm>
            <a:off x="7100314" y="3959907"/>
            <a:ext cx="12903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?kg/h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0"/>
          <p:cNvSpPr txBox="1"/>
          <p:nvPr/>
        </p:nvSpPr>
        <p:spPr>
          <a:xfrm>
            <a:off x="8034751" y="3379219"/>
            <a:ext cx="10842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7" name="Google Shape;277;p10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9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283" name="Google Shape;283;p11"/>
          <p:cNvGraphicFramePr/>
          <p:nvPr/>
        </p:nvGraphicFramePr>
        <p:xfrm>
          <a:off x="2279576" y="1052736"/>
          <a:ext cx="7992825" cy="372790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992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Βήμα 3</a:t>
                      </a:r>
                      <a:r>
                        <a:rPr lang="en-US" sz="1600" baseline="30000"/>
                        <a:t>ο</a:t>
                      </a:r>
                      <a:r>
                        <a:rPr lang="en-US" sz="1600"/>
                        <a:t>: Τοποθετούμε τα δεδομένα και τις πιθανές συστάσεις των ρευμάτων</a:t>
                      </a:r>
                      <a:endParaRPr sz="16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4" name="Google Shape;284;p11"/>
          <p:cNvSpPr/>
          <p:nvPr/>
        </p:nvSpPr>
        <p:spPr>
          <a:xfrm>
            <a:off x="4229962" y="1628800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5" name="Google Shape;285;p11"/>
          <p:cNvCxnSpPr/>
          <p:nvPr/>
        </p:nvCxnSpPr>
        <p:spPr>
          <a:xfrm>
            <a:off x="2936420" y="1947600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86" name="Google Shape;286;p11"/>
          <p:cNvCxnSpPr/>
          <p:nvPr/>
        </p:nvCxnSpPr>
        <p:spPr>
          <a:xfrm>
            <a:off x="6785964" y="1988834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87" name="Google Shape;287;p11"/>
          <p:cNvSpPr txBox="1"/>
          <p:nvPr/>
        </p:nvSpPr>
        <p:spPr>
          <a:xfrm>
            <a:off x="2975310" y="1628800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1"/>
          <p:cNvSpPr txBox="1"/>
          <p:nvPr/>
        </p:nvSpPr>
        <p:spPr>
          <a:xfrm>
            <a:off x="6750243" y="1684223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9" name="Google Shape;289;p11"/>
          <p:cNvCxnSpPr/>
          <p:nvPr/>
        </p:nvCxnSpPr>
        <p:spPr>
          <a:xfrm rot="10800000">
            <a:off x="5177549" y="2719022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90" name="Google Shape;290;p11"/>
          <p:cNvSpPr txBox="1"/>
          <p:nvPr/>
        </p:nvSpPr>
        <p:spPr>
          <a:xfrm>
            <a:off x="5273932" y="2794714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1"/>
          <p:cNvSpPr txBox="1"/>
          <p:nvPr/>
        </p:nvSpPr>
        <p:spPr>
          <a:xfrm>
            <a:off x="4301970" y="1905798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1"/>
          <p:cNvSpPr/>
          <p:nvPr/>
        </p:nvSpPr>
        <p:spPr>
          <a:xfrm>
            <a:off x="2718662" y="2062872"/>
            <a:ext cx="1486013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1"/>
          <p:cNvSpPr txBox="1"/>
          <p:nvPr/>
        </p:nvSpPr>
        <p:spPr>
          <a:xfrm>
            <a:off x="2901919" y="2205179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1"/>
          <p:cNvSpPr/>
          <p:nvPr/>
        </p:nvSpPr>
        <p:spPr>
          <a:xfrm>
            <a:off x="3888675" y="3048186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1"/>
          <p:cNvSpPr txBox="1"/>
          <p:nvPr/>
        </p:nvSpPr>
        <p:spPr>
          <a:xfrm>
            <a:off x="4049796" y="3197315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kg/h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1"/>
          <p:cNvSpPr/>
          <p:nvPr/>
        </p:nvSpPr>
        <p:spPr>
          <a:xfrm>
            <a:off x="7071548" y="3833121"/>
            <a:ext cx="3200862" cy="1087356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1"/>
          <p:cNvSpPr/>
          <p:nvPr/>
        </p:nvSpPr>
        <p:spPr>
          <a:xfrm>
            <a:off x="6750242" y="2062870"/>
            <a:ext cx="1329296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1"/>
          <p:cNvSpPr txBox="1"/>
          <p:nvPr/>
        </p:nvSpPr>
        <p:spPr>
          <a:xfrm>
            <a:off x="6830116" y="2205179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kg/h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1"/>
          <p:cNvSpPr txBox="1"/>
          <p:nvPr/>
        </p:nvSpPr>
        <p:spPr>
          <a:xfrm>
            <a:off x="7319111" y="4008190"/>
            <a:ext cx="3862744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?kmol/h,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?kmol/h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?kmol/h,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?kmol/h, </a:t>
            </a:r>
            <a:endParaRPr/>
          </a:p>
        </p:txBody>
      </p:sp>
      <p:sp>
        <p:nvSpPr>
          <p:cNvPr id="300" name="Google Shape;300;p11"/>
          <p:cNvSpPr/>
          <p:nvPr/>
        </p:nvSpPr>
        <p:spPr>
          <a:xfrm>
            <a:off x="7917829" y="2465785"/>
            <a:ext cx="1391902" cy="1318854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1"/>
          <p:cNvSpPr txBox="1"/>
          <p:nvPr/>
        </p:nvSpPr>
        <p:spPr>
          <a:xfrm>
            <a:off x="8070256" y="2551350"/>
            <a:ext cx="1329295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=?kg/h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1"/>
          <p:cNvSpPr/>
          <p:nvPr/>
        </p:nvSpPr>
        <p:spPr>
          <a:xfrm>
            <a:off x="9016774" y="1539451"/>
            <a:ext cx="1118865" cy="1331455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1"/>
          <p:cNvSpPr txBox="1"/>
          <p:nvPr/>
        </p:nvSpPr>
        <p:spPr>
          <a:xfrm>
            <a:off x="9198514" y="1589135"/>
            <a:ext cx="873512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1"/>
          <p:cNvSpPr txBox="1"/>
          <p:nvPr/>
        </p:nvSpPr>
        <p:spPr>
          <a:xfrm>
            <a:off x="2567608" y="4161028"/>
            <a:ext cx="3508165" cy="738664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Γραμμομοριακή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3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Ρεύμα 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5" name="Google Shape;305;p11"/>
          <p:cNvCxnSpPr/>
          <p:nvPr/>
        </p:nvCxnSpPr>
        <p:spPr>
          <a:xfrm rot="10800000" flipH="1">
            <a:off x="5886334" y="4185760"/>
            <a:ext cx="1505810" cy="95236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06" name="Google Shape;306;p11"/>
          <p:cNvCxnSpPr/>
          <p:nvPr/>
        </p:nvCxnSpPr>
        <p:spPr>
          <a:xfrm rot="10800000" flipH="1">
            <a:off x="5710217" y="4405189"/>
            <a:ext cx="1681927" cy="79003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07" name="Google Shape;307;p11"/>
          <p:cNvCxnSpPr/>
          <p:nvPr/>
        </p:nvCxnSpPr>
        <p:spPr>
          <a:xfrm rot="10800000" flipH="1">
            <a:off x="5710218" y="4620394"/>
            <a:ext cx="1681926" cy="1"/>
          </a:xfrm>
          <a:prstGeom prst="straightConnector1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pic>
        <p:nvPicPr>
          <p:cNvPr id="308" name="Google Shape;308;p1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3" name="Google Shape;313;p12"/>
          <p:cNvGraphicFramePr/>
          <p:nvPr/>
        </p:nvGraphicFramePr>
        <p:xfrm>
          <a:off x="1487488" y="1279848"/>
          <a:ext cx="9055025" cy="416537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9055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4" name="Google Shape;314;p1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99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315" name="Google Shape;315;p12"/>
          <p:cNvSpPr/>
          <p:nvPr/>
        </p:nvSpPr>
        <p:spPr>
          <a:xfrm>
            <a:off x="4903777" y="2060848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6" name="Google Shape;316;p12"/>
          <p:cNvCxnSpPr/>
          <p:nvPr/>
        </p:nvCxnSpPr>
        <p:spPr>
          <a:xfrm>
            <a:off x="3610235" y="2379648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17" name="Google Shape;317;p12"/>
          <p:cNvCxnSpPr/>
          <p:nvPr/>
        </p:nvCxnSpPr>
        <p:spPr>
          <a:xfrm>
            <a:off x="7459779" y="2420882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18" name="Google Shape;318;p12"/>
          <p:cNvSpPr txBox="1"/>
          <p:nvPr/>
        </p:nvSpPr>
        <p:spPr>
          <a:xfrm>
            <a:off x="3649125" y="2060848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Μεθάνιο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2"/>
          <p:cNvSpPr txBox="1"/>
          <p:nvPr/>
        </p:nvSpPr>
        <p:spPr>
          <a:xfrm>
            <a:off x="7424058" y="2116271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Καυσαέρια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0" name="Google Shape;320;p12"/>
          <p:cNvCxnSpPr/>
          <p:nvPr/>
        </p:nvCxnSpPr>
        <p:spPr>
          <a:xfrm rot="10800000">
            <a:off x="5851364" y="3151070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21" name="Google Shape;321;p12"/>
          <p:cNvSpPr txBox="1"/>
          <p:nvPr/>
        </p:nvSpPr>
        <p:spPr>
          <a:xfrm>
            <a:off x="5947747" y="3226762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2"/>
          <p:cNvSpPr txBox="1"/>
          <p:nvPr/>
        </p:nvSpPr>
        <p:spPr>
          <a:xfrm>
            <a:off x="4975785" y="2337846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2"/>
          <p:cNvSpPr txBox="1"/>
          <p:nvPr/>
        </p:nvSpPr>
        <p:spPr>
          <a:xfrm>
            <a:off x="1839346" y="2506069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2"/>
          <p:cNvSpPr txBox="1"/>
          <p:nvPr/>
        </p:nvSpPr>
        <p:spPr>
          <a:xfrm>
            <a:off x="4670901" y="3661615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kg/h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2"/>
          <p:cNvSpPr txBox="1"/>
          <p:nvPr/>
        </p:nvSpPr>
        <p:spPr>
          <a:xfrm>
            <a:off x="7503931" y="2637227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kg/h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2"/>
          <p:cNvSpPr txBox="1"/>
          <p:nvPr/>
        </p:nvSpPr>
        <p:spPr>
          <a:xfrm>
            <a:off x="8872676" y="2177339"/>
            <a:ext cx="1397761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2"/>
          <p:cNvSpPr txBox="1"/>
          <p:nvPr/>
        </p:nvSpPr>
        <p:spPr>
          <a:xfrm>
            <a:off x="7845638" y="3947929"/>
            <a:ext cx="1224136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 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 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 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=? kg/h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2"/>
          <p:cNvSpPr txBox="1"/>
          <p:nvPr/>
        </p:nvSpPr>
        <p:spPr>
          <a:xfrm>
            <a:off x="9300542" y="3903714"/>
            <a:ext cx="1084210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2"/>
          <p:cNvSpPr txBox="1"/>
          <p:nvPr/>
        </p:nvSpPr>
        <p:spPr>
          <a:xfrm>
            <a:off x="3281261" y="2570644"/>
            <a:ext cx="148601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2"/>
          <p:cNvSpPr txBox="1"/>
          <p:nvPr/>
        </p:nvSpPr>
        <p:spPr>
          <a:xfrm>
            <a:off x="5908547" y="3530037"/>
            <a:ext cx="132161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?kmol/h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2"/>
          <p:cNvSpPr txBox="1"/>
          <p:nvPr/>
        </p:nvSpPr>
        <p:spPr>
          <a:xfrm>
            <a:off x="7002332" y="3511110"/>
            <a:ext cx="8702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2"/>
          <p:cNvSpPr txBox="1"/>
          <p:nvPr/>
        </p:nvSpPr>
        <p:spPr>
          <a:xfrm>
            <a:off x="5915303" y="4057068"/>
            <a:ext cx="115746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?kg/h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?kg/h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2"/>
          <p:cNvSpPr/>
          <p:nvPr/>
        </p:nvSpPr>
        <p:spPr>
          <a:xfrm>
            <a:off x="1649478" y="2420882"/>
            <a:ext cx="1486013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2"/>
          <p:cNvSpPr/>
          <p:nvPr/>
        </p:nvSpPr>
        <p:spPr>
          <a:xfrm>
            <a:off x="4429290" y="3571493"/>
            <a:ext cx="1382277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2"/>
          <p:cNvSpPr/>
          <p:nvPr/>
        </p:nvSpPr>
        <p:spPr>
          <a:xfrm>
            <a:off x="7424057" y="2556102"/>
            <a:ext cx="1224137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2"/>
          <p:cNvSpPr/>
          <p:nvPr/>
        </p:nvSpPr>
        <p:spPr>
          <a:xfrm>
            <a:off x="7546004" y="3700227"/>
            <a:ext cx="2762289" cy="1578209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7" name="Google Shape;337;p1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343" name="Google Shape;343;p13"/>
          <p:cNvGraphicFramePr/>
          <p:nvPr/>
        </p:nvGraphicFramePr>
        <p:xfrm>
          <a:off x="2207568" y="1445170"/>
          <a:ext cx="7886300" cy="374275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88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9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4" name="Google Shape;344;p13"/>
          <p:cNvSpPr/>
          <p:nvPr/>
        </p:nvSpPr>
        <p:spPr>
          <a:xfrm>
            <a:off x="5368054" y="2708920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5" name="Google Shape;345;p13"/>
          <p:cNvCxnSpPr/>
          <p:nvPr/>
        </p:nvCxnSpPr>
        <p:spPr>
          <a:xfrm>
            <a:off x="4074512" y="3027720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46" name="Google Shape;346;p13"/>
          <p:cNvCxnSpPr/>
          <p:nvPr/>
        </p:nvCxnSpPr>
        <p:spPr>
          <a:xfrm>
            <a:off x="7924056" y="3068954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47" name="Google Shape;347;p13"/>
          <p:cNvSpPr txBox="1"/>
          <p:nvPr/>
        </p:nvSpPr>
        <p:spPr>
          <a:xfrm>
            <a:off x="4113402" y="2708920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3"/>
          <p:cNvSpPr txBox="1"/>
          <p:nvPr/>
        </p:nvSpPr>
        <p:spPr>
          <a:xfrm>
            <a:off x="7888335" y="2764343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9" name="Google Shape;349;p13"/>
          <p:cNvCxnSpPr/>
          <p:nvPr/>
        </p:nvCxnSpPr>
        <p:spPr>
          <a:xfrm rot="10800000">
            <a:off x="6315641" y="3799142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50" name="Google Shape;350;p13"/>
          <p:cNvSpPr txBox="1"/>
          <p:nvPr/>
        </p:nvSpPr>
        <p:spPr>
          <a:xfrm>
            <a:off x="6412024" y="3874834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3"/>
          <p:cNvSpPr txBox="1"/>
          <p:nvPr/>
        </p:nvSpPr>
        <p:spPr>
          <a:xfrm>
            <a:off x="5440062" y="2985918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3"/>
          <p:cNvSpPr txBox="1"/>
          <p:nvPr/>
        </p:nvSpPr>
        <p:spPr>
          <a:xfrm>
            <a:off x="4007415" y="3218716"/>
            <a:ext cx="1360639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=?kg/h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CH41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             w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3"/>
          <p:cNvSpPr txBox="1"/>
          <p:nvPr/>
        </p:nvSpPr>
        <p:spPr>
          <a:xfrm>
            <a:off x="5048109" y="4519222"/>
            <a:ext cx="3960441" cy="523220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Γραμμομοριακή Σύσταση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1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Κατά Βάρος Σύσταση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US" sz="1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14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1</a:t>
            </a:r>
            <a:endParaRPr/>
          </a:p>
        </p:txBody>
      </p:sp>
      <p:cxnSp>
        <p:nvCxnSpPr>
          <p:cNvPr id="354" name="Google Shape;354;p13"/>
          <p:cNvCxnSpPr/>
          <p:nvPr/>
        </p:nvCxnSpPr>
        <p:spPr>
          <a:xfrm rot="10800000">
            <a:off x="4687735" y="3874835"/>
            <a:ext cx="432383" cy="795981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55" name="Google Shape;355;p13"/>
          <p:cNvCxnSpPr/>
          <p:nvPr/>
        </p:nvCxnSpPr>
        <p:spPr>
          <a:xfrm rot="10800000">
            <a:off x="4583832" y="4293096"/>
            <a:ext cx="464278" cy="54832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2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56" name="Google Shape;356;p13"/>
          <p:cNvSpPr/>
          <p:nvPr/>
        </p:nvSpPr>
        <p:spPr>
          <a:xfrm>
            <a:off x="2273104" y="2498053"/>
            <a:ext cx="1486013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3"/>
          <p:cNvSpPr txBox="1"/>
          <p:nvPr/>
        </p:nvSpPr>
        <p:spPr>
          <a:xfrm>
            <a:off x="2459039" y="2610852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8" name="Google Shape;358;p13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1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364" name="Google Shape;364;p14"/>
          <p:cNvGraphicFramePr/>
          <p:nvPr/>
        </p:nvGraphicFramePr>
        <p:xfrm>
          <a:off x="2286519" y="837536"/>
          <a:ext cx="7618950" cy="284990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61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2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8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5" name="Google Shape;365;p14"/>
          <p:cNvSpPr/>
          <p:nvPr/>
        </p:nvSpPr>
        <p:spPr>
          <a:xfrm>
            <a:off x="5153023" y="1731941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6" name="Google Shape;366;p14"/>
          <p:cNvCxnSpPr/>
          <p:nvPr/>
        </p:nvCxnSpPr>
        <p:spPr>
          <a:xfrm>
            <a:off x="3875981" y="2118317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67" name="Google Shape;367;p14"/>
          <p:cNvCxnSpPr/>
          <p:nvPr/>
        </p:nvCxnSpPr>
        <p:spPr>
          <a:xfrm>
            <a:off x="7710422" y="2118317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68" name="Google Shape;368;p14"/>
          <p:cNvSpPr txBox="1"/>
          <p:nvPr/>
        </p:nvSpPr>
        <p:spPr>
          <a:xfrm>
            <a:off x="3862649" y="1799998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4"/>
          <p:cNvSpPr txBox="1"/>
          <p:nvPr/>
        </p:nvSpPr>
        <p:spPr>
          <a:xfrm>
            <a:off x="7699380" y="1826855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Καυσαέρια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0" name="Google Shape;370;p14"/>
          <p:cNvCxnSpPr/>
          <p:nvPr/>
        </p:nvCxnSpPr>
        <p:spPr>
          <a:xfrm rot="10800000">
            <a:off x="6172256" y="2822163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71" name="Google Shape;371;p14"/>
          <p:cNvSpPr txBox="1"/>
          <p:nvPr/>
        </p:nvSpPr>
        <p:spPr>
          <a:xfrm>
            <a:off x="6307326" y="2905205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4"/>
          <p:cNvSpPr txBox="1"/>
          <p:nvPr/>
        </p:nvSpPr>
        <p:spPr>
          <a:xfrm>
            <a:off x="5270760" y="2076996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4"/>
          <p:cNvSpPr txBox="1"/>
          <p:nvPr/>
        </p:nvSpPr>
        <p:spPr>
          <a:xfrm>
            <a:off x="3656772" y="2277052"/>
            <a:ext cx="1360639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=?kg/h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CH41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1            w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4"/>
          <p:cNvSpPr/>
          <p:nvPr/>
        </p:nvSpPr>
        <p:spPr>
          <a:xfrm>
            <a:off x="2324912" y="1469181"/>
            <a:ext cx="1486013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4"/>
          <p:cNvSpPr txBox="1"/>
          <p:nvPr/>
        </p:nvSpPr>
        <p:spPr>
          <a:xfrm>
            <a:off x="2510847" y="1581980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76" name="Google Shape;376;p14"/>
          <p:cNvGraphicFramePr/>
          <p:nvPr/>
        </p:nvGraphicFramePr>
        <p:xfrm>
          <a:off x="2286519" y="3764824"/>
          <a:ext cx="7618950" cy="226465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61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Υπολογισμοί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3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=          x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Q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=       1,00 x 10,00 kmol/h              =     10,00 m</a:t>
                      </a:r>
                      <a:r>
                        <a:rPr lang="en-US" sz="18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/h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825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=        q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 V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=   10,00 m</a:t>
                      </a:r>
                      <a:r>
                        <a:rPr lang="en-US" sz="18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/h / 22,40 m</a:t>
                      </a:r>
                      <a:r>
                        <a:rPr lang="en-US" sz="18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/kmol    =   0,45 kmol/h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7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=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MB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CH4        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0,45 kmol/l x 18,00 kg/kmol    =    8,1 kg/h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3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=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x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          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     0,45 kmol/l x 1,00               =    0,45 kmol/h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35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=         m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w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1CH4         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    8,04 kg/h x 1,00                    =    8,04 kg/h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77" name="Google Shape;377;p14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2" name="Google Shape;382;p15"/>
          <p:cNvGraphicFramePr/>
          <p:nvPr/>
        </p:nvGraphicFramePr>
        <p:xfrm>
          <a:off x="1847528" y="1166955"/>
          <a:ext cx="8280925" cy="338976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828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8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3" name="Google Shape;383;p15"/>
          <p:cNvSpPr/>
          <p:nvPr/>
        </p:nvSpPr>
        <p:spPr>
          <a:xfrm>
            <a:off x="5153023" y="1731941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4" name="Google Shape;384;p15"/>
          <p:cNvCxnSpPr/>
          <p:nvPr/>
        </p:nvCxnSpPr>
        <p:spPr>
          <a:xfrm>
            <a:off x="3875981" y="2118317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85" name="Google Shape;385;p15"/>
          <p:cNvCxnSpPr/>
          <p:nvPr/>
        </p:nvCxnSpPr>
        <p:spPr>
          <a:xfrm>
            <a:off x="7710422" y="2118317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86" name="Google Shape;386;p15"/>
          <p:cNvCxnSpPr/>
          <p:nvPr/>
        </p:nvCxnSpPr>
        <p:spPr>
          <a:xfrm rot="10800000">
            <a:off x="6172256" y="2822163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87" name="Google Shape;387;p15"/>
          <p:cNvSpPr txBox="1"/>
          <p:nvPr/>
        </p:nvSpPr>
        <p:spPr>
          <a:xfrm>
            <a:off x="5270760" y="2076996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Μεθανίου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5"/>
          <p:cNvSpPr txBox="1"/>
          <p:nvPr/>
        </p:nvSpPr>
        <p:spPr>
          <a:xfrm>
            <a:off x="2803414" y="1692276"/>
            <a:ext cx="1224136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Φυσικό αέριο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99%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1%     N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    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ΠΛΗΡΗΣ ΚΑΥΣΗ ΜΕΘΑΝΙΟΥ ΜΕ ΠΕΡΙΣΣΕΙΑ ΑΕΡΑ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390" name="Google Shape;390;p15"/>
          <p:cNvSpPr txBox="1"/>
          <p:nvPr/>
        </p:nvSpPr>
        <p:spPr>
          <a:xfrm>
            <a:off x="5169523" y="3181403"/>
            <a:ext cx="1046610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Αέρας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79%   N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21%   Ο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   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5"/>
          <p:cNvSpPr txBox="1"/>
          <p:nvPr/>
        </p:nvSpPr>
        <p:spPr>
          <a:xfrm>
            <a:off x="7825965" y="2167629"/>
            <a:ext cx="1343559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Προϊόν καύσης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9%     CΟ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72%   N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1%     Ο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18%  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110     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2" name="Google Shape;392;p15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ΠΛΗΡΟΦΟΡΙΕΣ ΠΟΥ ΠΡΕΠΕΙ ΝΑ ΑΠΕΙΚΟΝΙΖΟΝΤΑΙ ΣΤΟ ΡΕΥΜΑ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398" name="Google Shape;398;p16"/>
          <p:cNvGraphicFramePr/>
          <p:nvPr/>
        </p:nvGraphicFramePr>
        <p:xfrm>
          <a:off x="2351584" y="1196752"/>
          <a:ext cx="7920875" cy="4699900"/>
        </p:xfrm>
        <a:graphic>
          <a:graphicData uri="http://schemas.openxmlformats.org/drawingml/2006/table">
            <a:tbl>
              <a:tblPr>
                <a:noFill/>
                <a:tableStyleId>{CE8197EE-95C7-4BEC-BEEC-B7A7B6461A41}</a:tableStyleId>
              </a:tblPr>
              <a:tblGrid>
                <a:gridCol w="403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7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Θεμελιώδεις πληροφορίες</a:t>
                      </a:r>
                      <a:endParaRPr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Μονάδες</a:t>
                      </a:r>
                      <a:endParaRPr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Είδος ρεύματος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Στερεό (S), Υγρό (L), Αέριο (G)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Είδος συστατικών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Χημικός τύπος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Κλάσματα μάζας για κάθε συστατικό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 w/w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Kατ’ όγκο περιεκτικότητα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 w/v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Γραμμομοριακά κλάσματα για κάθε συστατικό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 f/f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Συγκέντρωση συστατικού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mol/L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Μαζική ροή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kg/h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Ογκομετρική ροή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200" b="0" i="0" u="none" strike="noStrike" cap="none" baseline="30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/h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Γραμμομοριακή ροή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mol/h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Μαζική ροή κάθε συστατικού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kg/h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Ογκομετρική ροή κάθε συστατικού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r>
                        <a:rPr lang="en-US" sz="1200" b="0" i="0" u="none" strike="noStrike" cap="none" baseline="30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/h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Γραμμομοριακή ροή κάθε συστατικο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mol/h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Θερμοκρασία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K, C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Πίεση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bar, atm</a:t>
                      </a:r>
                      <a:endParaRPr sz="12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399" name="Google Shape;399;p16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ΟΛΙΚΟ ΙΣΟΖΥΓΙΟ ΜΑΖΑΣ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05" name="Google Shape;405;p17"/>
          <p:cNvSpPr/>
          <p:nvPr/>
        </p:nvSpPr>
        <p:spPr>
          <a:xfrm>
            <a:off x="2135560" y="3501008"/>
            <a:ext cx="828092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Ισοζύγιο σε moles μπορεί να γίνει μόνο σε συστήματα στα οποία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δεν συμβαίνει χημική αντίδραση .</a:t>
            </a:r>
            <a:endParaRPr/>
          </a:p>
        </p:txBody>
      </p:sp>
      <p:sp>
        <p:nvSpPr>
          <p:cNvPr id="406" name="Google Shape;406;p17"/>
          <p:cNvSpPr txBox="1">
            <a:spLocks noGrp="1"/>
          </p:cNvSpPr>
          <p:nvPr>
            <p:ph type="body" idx="1"/>
          </p:nvPr>
        </p:nvSpPr>
        <p:spPr>
          <a:xfrm>
            <a:off x="0" y="620688"/>
            <a:ext cx="12192000" cy="324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/>
              <a:t> Όταν δεν υπάρχει καθαρή συσσώρευση ή μείωση της μάζας σε ένα σύστημα (σταθερή κατάσταση) τότε συμβαίνει:</a:t>
            </a:r>
            <a:endParaRPr/>
          </a:p>
          <a:p>
            <a:pPr marL="342900" lvl="0" indent="-1905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/>
          </a:p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/>
              <a:t>Ολική μάζα εισερχόμενη στο σύστημα = ολική μάζα εξερχόμενη από το σύστημα</a:t>
            </a:r>
            <a:endParaRPr sz="2400" b="1"/>
          </a:p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ή  </a:t>
            </a:r>
            <a:r>
              <a:rPr lang="en-US" sz="2400" b="1"/>
              <a:t>ολική μάζα κατά την εκκίνηση = τελική συνολική μάζα.</a:t>
            </a:r>
            <a:endParaRPr sz="2400"/>
          </a:p>
        </p:txBody>
      </p:sp>
      <p:pic>
        <p:nvPicPr>
          <p:cNvPr id="407" name="Google Shape;407;p17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ΕΦΑΡΜΟΓΗ ΙΣΟΖΥΓΙΟΥ ΜΑΖΑΣ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413" name="Google Shape;41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79794" y="1124744"/>
            <a:ext cx="6632411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18"/>
          <p:cNvSpPr/>
          <p:nvPr/>
        </p:nvSpPr>
        <p:spPr>
          <a:xfrm>
            <a:off x="2779794" y="5013176"/>
            <a:ext cx="92170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	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= 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        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+ 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= 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415" name="Google Shape;415;p18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9"/>
          <p:cNvSpPr/>
          <p:nvPr/>
        </p:nvSpPr>
        <p:spPr>
          <a:xfrm>
            <a:off x="2491509" y="1604486"/>
            <a:ext cx="7128792" cy="2736304"/>
          </a:xfrm>
          <a:prstGeom prst="rect">
            <a:avLst/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ΕΦΑΡΜΟΓΗ ΙΣΟΖΥΓΙΟΥ ΜΑΖΑΣ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22" name="Google Shape;422;p19"/>
          <p:cNvSpPr/>
          <p:nvPr/>
        </p:nvSpPr>
        <p:spPr>
          <a:xfrm>
            <a:off x="4795765" y="2049760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3" name="Google Shape;423;p19"/>
          <p:cNvCxnSpPr/>
          <p:nvPr/>
        </p:nvCxnSpPr>
        <p:spPr>
          <a:xfrm>
            <a:off x="3502223" y="2337792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24" name="Google Shape;424;p19"/>
          <p:cNvCxnSpPr/>
          <p:nvPr/>
        </p:nvCxnSpPr>
        <p:spPr>
          <a:xfrm>
            <a:off x="7351767" y="2626446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25" name="Google Shape;425;p19"/>
          <p:cNvCxnSpPr/>
          <p:nvPr/>
        </p:nvCxnSpPr>
        <p:spPr>
          <a:xfrm rot="10800000">
            <a:off x="5743352" y="3201888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26" name="Google Shape;426;p19"/>
          <p:cNvSpPr txBox="1"/>
          <p:nvPr/>
        </p:nvSpPr>
        <p:spPr>
          <a:xfrm>
            <a:off x="4877950" y="2436943"/>
            <a:ext cx="23762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Ανάμειξη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9"/>
          <p:cNvSpPr txBox="1"/>
          <p:nvPr/>
        </p:nvSpPr>
        <p:spPr>
          <a:xfrm>
            <a:off x="2995661" y="1599128"/>
            <a:ext cx="13846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Πρώτη ύλη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kg/h     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9"/>
          <p:cNvSpPr txBox="1"/>
          <p:nvPr/>
        </p:nvSpPr>
        <p:spPr>
          <a:xfrm>
            <a:off x="4579325" y="3428015"/>
            <a:ext cx="129037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Διαλύτης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kg/h     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9"/>
          <p:cNvSpPr txBox="1"/>
          <p:nvPr/>
        </p:nvSpPr>
        <p:spPr>
          <a:xfrm>
            <a:off x="7545213" y="2655279"/>
            <a:ext cx="13846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Προϊόν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kg/h     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9"/>
          <p:cNvSpPr/>
          <p:nvPr/>
        </p:nvSpPr>
        <p:spPr>
          <a:xfrm>
            <a:off x="2779794" y="5013176"/>
            <a:ext cx="92170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	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= Μ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        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+ 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= Q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ρ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431" name="Google Shape;431;p19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"/>
          <p:cNvSpPr txBox="1">
            <a:spLocks noGrp="1"/>
          </p:cNvSpPr>
          <p:nvPr>
            <p:ph type="body" idx="1"/>
          </p:nvPr>
        </p:nvSpPr>
        <p:spPr>
          <a:xfrm>
            <a:off x="2209800" y="1268760"/>
            <a:ext cx="7772400" cy="482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dirty="0" err="1"/>
              <a:t>Ισοζύγιο</a:t>
            </a:r>
            <a:r>
              <a:rPr lang="en-US" dirty="0"/>
              <a:t> </a:t>
            </a:r>
            <a:r>
              <a:rPr lang="en-US" dirty="0" err="1"/>
              <a:t>Μάζ</a:t>
            </a:r>
            <a:r>
              <a:rPr lang="en-US" dirty="0"/>
              <a:t>ας είναι ο ισολογισμός των ποσοτήτων μάζας που υφίστανται αλλαγές ή διέρχοναι μέσα από ένα σύστημα</a:t>
            </a:r>
            <a:endParaRPr dirty="0"/>
          </a:p>
        </p:txBody>
      </p:sp>
      <p:sp>
        <p:nvSpPr>
          <p:cNvPr id="130" name="Google Shape;130;p2"/>
          <p:cNvSpPr txBox="1"/>
          <p:nvPr/>
        </p:nvSpPr>
        <p:spPr>
          <a:xfrm>
            <a:off x="6096001" y="5589240"/>
            <a:ext cx="352839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Όρια του συστήματος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5375921" y="3501008"/>
            <a:ext cx="2295257" cy="1730936"/>
          </a:xfrm>
          <a:custGeom>
            <a:avLst/>
            <a:gdLst/>
            <a:ahLst/>
            <a:cxnLst/>
            <a:rect l="l" t="t" r="r" b="b"/>
            <a:pathLst>
              <a:path w="2295257" h="1730936" extrusionOk="0">
                <a:moveTo>
                  <a:pt x="1868289" y="69602"/>
                </a:moveTo>
                <a:lnTo>
                  <a:pt x="1868289" y="69602"/>
                </a:lnTo>
                <a:cubicBezTo>
                  <a:pt x="1634062" y="46179"/>
                  <a:pt x="1729672" y="50938"/>
                  <a:pt x="1337712" y="69602"/>
                </a:cubicBezTo>
                <a:cubicBezTo>
                  <a:pt x="1194763" y="76409"/>
                  <a:pt x="1345880" y="79048"/>
                  <a:pt x="1247401" y="92179"/>
                </a:cubicBezTo>
                <a:cubicBezTo>
                  <a:pt x="1202486" y="98168"/>
                  <a:pt x="1157090" y="99705"/>
                  <a:pt x="1111934" y="103468"/>
                </a:cubicBezTo>
                <a:cubicBezTo>
                  <a:pt x="1100645" y="110994"/>
                  <a:pt x="1090202" y="119978"/>
                  <a:pt x="1078067" y="126046"/>
                </a:cubicBezTo>
                <a:cubicBezTo>
                  <a:pt x="1021674" y="154243"/>
                  <a:pt x="880152" y="147588"/>
                  <a:pt x="863578" y="148624"/>
                </a:cubicBezTo>
                <a:cubicBezTo>
                  <a:pt x="822574" y="155458"/>
                  <a:pt x="710016" y="173470"/>
                  <a:pt x="682956" y="182490"/>
                </a:cubicBezTo>
                <a:cubicBezTo>
                  <a:pt x="639821" y="196868"/>
                  <a:pt x="601351" y="222970"/>
                  <a:pt x="558778" y="238935"/>
                </a:cubicBezTo>
                <a:cubicBezTo>
                  <a:pt x="540812" y="245672"/>
                  <a:pt x="520948" y="245570"/>
                  <a:pt x="502334" y="250224"/>
                </a:cubicBezTo>
                <a:cubicBezTo>
                  <a:pt x="490790" y="253110"/>
                  <a:pt x="480205" y="259557"/>
                  <a:pt x="468467" y="261513"/>
                </a:cubicBezTo>
                <a:cubicBezTo>
                  <a:pt x="434856" y="267115"/>
                  <a:pt x="400600" y="267983"/>
                  <a:pt x="366867" y="272802"/>
                </a:cubicBezTo>
                <a:cubicBezTo>
                  <a:pt x="347873" y="275515"/>
                  <a:pt x="329238" y="280327"/>
                  <a:pt x="310423" y="284090"/>
                </a:cubicBezTo>
                <a:cubicBezTo>
                  <a:pt x="239707" y="390165"/>
                  <a:pt x="256061" y="335666"/>
                  <a:pt x="276556" y="509868"/>
                </a:cubicBezTo>
                <a:cubicBezTo>
                  <a:pt x="277946" y="521686"/>
                  <a:pt x="284714" y="532255"/>
                  <a:pt x="287845" y="543735"/>
                </a:cubicBezTo>
                <a:cubicBezTo>
                  <a:pt x="296010" y="573672"/>
                  <a:pt x="310423" y="634046"/>
                  <a:pt x="310423" y="634046"/>
                </a:cubicBezTo>
                <a:cubicBezTo>
                  <a:pt x="306660" y="686727"/>
                  <a:pt x="311231" y="740678"/>
                  <a:pt x="299134" y="792090"/>
                </a:cubicBezTo>
                <a:cubicBezTo>
                  <a:pt x="295477" y="807631"/>
                  <a:pt x="278736" y="817386"/>
                  <a:pt x="265267" y="825957"/>
                </a:cubicBezTo>
                <a:cubicBezTo>
                  <a:pt x="179140" y="880766"/>
                  <a:pt x="180123" y="870467"/>
                  <a:pt x="84645" y="882402"/>
                </a:cubicBezTo>
                <a:cubicBezTo>
                  <a:pt x="73356" y="886165"/>
                  <a:pt x="59192" y="885276"/>
                  <a:pt x="50778" y="893690"/>
                </a:cubicBezTo>
                <a:cubicBezTo>
                  <a:pt x="42364" y="902104"/>
                  <a:pt x="40879" y="915739"/>
                  <a:pt x="39489" y="927557"/>
                </a:cubicBezTo>
                <a:cubicBezTo>
                  <a:pt x="33318" y="980011"/>
                  <a:pt x="34372" y="1033148"/>
                  <a:pt x="28201" y="1085602"/>
                </a:cubicBezTo>
                <a:cubicBezTo>
                  <a:pt x="26811" y="1097420"/>
                  <a:pt x="19798" y="1107924"/>
                  <a:pt x="16912" y="1119468"/>
                </a:cubicBezTo>
                <a:cubicBezTo>
                  <a:pt x="12258" y="1138083"/>
                  <a:pt x="9386" y="1157098"/>
                  <a:pt x="5623" y="1175913"/>
                </a:cubicBezTo>
                <a:cubicBezTo>
                  <a:pt x="9386" y="1213543"/>
                  <a:pt x="0" y="1254977"/>
                  <a:pt x="16912" y="1288802"/>
                </a:cubicBezTo>
                <a:cubicBezTo>
                  <a:pt x="29047" y="1313072"/>
                  <a:pt x="65458" y="1314770"/>
                  <a:pt x="84645" y="1333957"/>
                </a:cubicBezTo>
                <a:lnTo>
                  <a:pt x="152378" y="1401690"/>
                </a:lnTo>
                <a:cubicBezTo>
                  <a:pt x="167430" y="1416742"/>
                  <a:pt x="185726" y="1429134"/>
                  <a:pt x="197534" y="1446846"/>
                </a:cubicBezTo>
                <a:cubicBezTo>
                  <a:pt x="249290" y="1524480"/>
                  <a:pt x="216947" y="1505998"/>
                  <a:pt x="276556" y="1525868"/>
                </a:cubicBezTo>
                <a:cubicBezTo>
                  <a:pt x="273627" y="1555158"/>
                  <a:pt x="252174" y="1678768"/>
                  <a:pt x="276556" y="1717779"/>
                </a:cubicBezTo>
                <a:cubicBezTo>
                  <a:pt x="284779" y="1730936"/>
                  <a:pt x="306660" y="1725305"/>
                  <a:pt x="321712" y="1729068"/>
                </a:cubicBezTo>
                <a:lnTo>
                  <a:pt x="468467" y="1717779"/>
                </a:lnTo>
                <a:cubicBezTo>
                  <a:pt x="524893" y="1713749"/>
                  <a:pt x="581800" y="1714490"/>
                  <a:pt x="637801" y="1706490"/>
                </a:cubicBezTo>
                <a:cubicBezTo>
                  <a:pt x="661361" y="1703124"/>
                  <a:pt x="682446" y="1689685"/>
                  <a:pt x="705534" y="1683913"/>
                </a:cubicBezTo>
                <a:cubicBezTo>
                  <a:pt x="767015" y="1668542"/>
                  <a:pt x="736812" y="1679562"/>
                  <a:pt x="795845" y="1650046"/>
                </a:cubicBezTo>
                <a:cubicBezTo>
                  <a:pt x="814660" y="1627468"/>
                  <a:pt x="837168" y="1607514"/>
                  <a:pt x="852289" y="1582313"/>
                </a:cubicBezTo>
                <a:cubicBezTo>
                  <a:pt x="860271" y="1569009"/>
                  <a:pt x="859120" y="1552018"/>
                  <a:pt x="863578" y="1537157"/>
                </a:cubicBezTo>
                <a:cubicBezTo>
                  <a:pt x="870417" y="1514362"/>
                  <a:pt x="880384" y="1492512"/>
                  <a:pt x="886156" y="1469424"/>
                </a:cubicBezTo>
                <a:cubicBezTo>
                  <a:pt x="892935" y="1442308"/>
                  <a:pt x="895660" y="1409893"/>
                  <a:pt x="920023" y="1390402"/>
                </a:cubicBezTo>
                <a:cubicBezTo>
                  <a:pt x="929315" y="1382969"/>
                  <a:pt x="942062" y="1380427"/>
                  <a:pt x="953889" y="1379113"/>
                </a:cubicBezTo>
                <a:cubicBezTo>
                  <a:pt x="1010113" y="1372866"/>
                  <a:pt x="1066778" y="1371587"/>
                  <a:pt x="1123223" y="1367824"/>
                </a:cubicBezTo>
                <a:cubicBezTo>
                  <a:pt x="1172141" y="1360298"/>
                  <a:pt x="1221546" y="1355442"/>
                  <a:pt x="1269978" y="1345246"/>
                </a:cubicBezTo>
                <a:cubicBezTo>
                  <a:pt x="1293267" y="1340343"/>
                  <a:pt x="1314096" y="1325620"/>
                  <a:pt x="1337712" y="1322668"/>
                </a:cubicBezTo>
                <a:lnTo>
                  <a:pt x="1428023" y="1311379"/>
                </a:lnTo>
                <a:cubicBezTo>
                  <a:pt x="1446838" y="1300090"/>
                  <a:pt x="1464178" y="1285867"/>
                  <a:pt x="1484467" y="1277513"/>
                </a:cubicBezTo>
                <a:cubicBezTo>
                  <a:pt x="1561836" y="1245655"/>
                  <a:pt x="1597492" y="1237968"/>
                  <a:pt x="1665089" y="1221068"/>
                </a:cubicBezTo>
                <a:cubicBezTo>
                  <a:pt x="1710992" y="1190466"/>
                  <a:pt x="1709176" y="1194874"/>
                  <a:pt x="1755401" y="1142046"/>
                </a:cubicBezTo>
                <a:cubicBezTo>
                  <a:pt x="1764335" y="1131835"/>
                  <a:pt x="1770452" y="1119468"/>
                  <a:pt x="1777978" y="1108179"/>
                </a:cubicBezTo>
                <a:cubicBezTo>
                  <a:pt x="1781741" y="1089364"/>
                  <a:pt x="1784953" y="1070431"/>
                  <a:pt x="1789267" y="1051735"/>
                </a:cubicBezTo>
                <a:cubicBezTo>
                  <a:pt x="1796245" y="1021499"/>
                  <a:pt x="1811845" y="961424"/>
                  <a:pt x="1811845" y="961424"/>
                </a:cubicBezTo>
                <a:cubicBezTo>
                  <a:pt x="1793030" y="927557"/>
                  <a:pt x="1775706" y="892819"/>
                  <a:pt x="1755401" y="859824"/>
                </a:cubicBezTo>
                <a:cubicBezTo>
                  <a:pt x="1677237" y="732807"/>
                  <a:pt x="1760537" y="892672"/>
                  <a:pt x="1698956" y="769513"/>
                </a:cubicBezTo>
                <a:cubicBezTo>
                  <a:pt x="1687765" y="724750"/>
                  <a:pt x="1674237" y="694773"/>
                  <a:pt x="1698956" y="645335"/>
                </a:cubicBezTo>
                <a:cubicBezTo>
                  <a:pt x="1710856" y="621536"/>
                  <a:pt x="1735514" y="606568"/>
                  <a:pt x="1755401" y="588890"/>
                </a:cubicBezTo>
                <a:cubicBezTo>
                  <a:pt x="1764521" y="580783"/>
                  <a:pt x="1818714" y="541015"/>
                  <a:pt x="1834423" y="532446"/>
                </a:cubicBezTo>
                <a:cubicBezTo>
                  <a:pt x="1863970" y="516329"/>
                  <a:pt x="1894630" y="502342"/>
                  <a:pt x="1924734" y="487290"/>
                </a:cubicBezTo>
                <a:lnTo>
                  <a:pt x="1969889" y="464713"/>
                </a:lnTo>
                <a:cubicBezTo>
                  <a:pt x="1981178" y="453424"/>
                  <a:pt x="1993646" y="443202"/>
                  <a:pt x="2003756" y="430846"/>
                </a:cubicBezTo>
                <a:cubicBezTo>
                  <a:pt x="2027584" y="401722"/>
                  <a:pt x="2044881" y="367143"/>
                  <a:pt x="2071489" y="340535"/>
                </a:cubicBezTo>
                <a:cubicBezTo>
                  <a:pt x="2094067" y="317957"/>
                  <a:pt x="2114980" y="293582"/>
                  <a:pt x="2139223" y="272802"/>
                </a:cubicBezTo>
                <a:cubicBezTo>
                  <a:pt x="2165564" y="250224"/>
                  <a:pt x="2193713" y="229600"/>
                  <a:pt x="2218245" y="205068"/>
                </a:cubicBezTo>
                <a:cubicBezTo>
                  <a:pt x="2231549" y="191764"/>
                  <a:pt x="2240823" y="174965"/>
                  <a:pt x="2252112" y="159913"/>
                </a:cubicBezTo>
                <a:cubicBezTo>
                  <a:pt x="2267716" y="113099"/>
                  <a:pt x="2295257" y="64128"/>
                  <a:pt x="2263401" y="13157"/>
                </a:cubicBezTo>
                <a:cubicBezTo>
                  <a:pt x="2255178" y="0"/>
                  <a:pt x="2233297" y="5631"/>
                  <a:pt x="2218245" y="1868"/>
                </a:cubicBezTo>
                <a:cubicBezTo>
                  <a:pt x="2161801" y="5631"/>
                  <a:pt x="2104712" y="3857"/>
                  <a:pt x="2048912" y="13157"/>
                </a:cubicBezTo>
                <a:cubicBezTo>
                  <a:pt x="2035529" y="15388"/>
                  <a:pt x="2027916" y="31444"/>
                  <a:pt x="2015045" y="35735"/>
                </a:cubicBezTo>
                <a:cubicBezTo>
                  <a:pt x="1993331" y="42973"/>
                  <a:pt x="1969890" y="43261"/>
                  <a:pt x="1947312" y="47024"/>
                </a:cubicBezTo>
                <a:cubicBezTo>
                  <a:pt x="1888397" y="86301"/>
                  <a:pt x="1881459" y="65839"/>
                  <a:pt x="1868289" y="69602"/>
                </a:cubicBezTo>
                <a:close/>
              </a:path>
            </a:pathLst>
          </a:cu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"/>
          <p:cNvSpPr txBox="1"/>
          <p:nvPr/>
        </p:nvSpPr>
        <p:spPr>
          <a:xfrm>
            <a:off x="5951984" y="4077072"/>
            <a:ext cx="848896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ΣΥΣΤΗΜΑ</a:t>
            </a:r>
            <a:endParaRPr sz="10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3" name="Google Shape;133;p2"/>
          <p:cNvCxnSpPr/>
          <p:nvPr/>
        </p:nvCxnSpPr>
        <p:spPr>
          <a:xfrm>
            <a:off x="4799856" y="3284984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4" name="Google Shape;134;p2"/>
          <p:cNvCxnSpPr/>
          <p:nvPr/>
        </p:nvCxnSpPr>
        <p:spPr>
          <a:xfrm>
            <a:off x="4511824" y="3789040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5" name="Google Shape;135;p2"/>
          <p:cNvCxnSpPr/>
          <p:nvPr/>
        </p:nvCxnSpPr>
        <p:spPr>
          <a:xfrm>
            <a:off x="4367808" y="4149080"/>
            <a:ext cx="1080120" cy="432048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00B05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6" name="Google Shape;136;p2"/>
          <p:cNvCxnSpPr>
            <a:stCxn id="131" idx="54"/>
          </p:cNvCxnSpPr>
          <p:nvPr/>
        </p:nvCxnSpPr>
        <p:spPr>
          <a:xfrm rot="10800000" flipH="1">
            <a:off x="7210344" y="3644954"/>
            <a:ext cx="1189800" cy="388500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783434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7" name="Google Shape;137;p2"/>
          <p:cNvCxnSpPr/>
          <p:nvPr/>
        </p:nvCxnSpPr>
        <p:spPr>
          <a:xfrm>
            <a:off x="7104112" y="4681526"/>
            <a:ext cx="1224136" cy="187634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783434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8" name="Google Shape;138;p2"/>
          <p:cNvCxnSpPr/>
          <p:nvPr/>
        </p:nvCxnSpPr>
        <p:spPr>
          <a:xfrm>
            <a:off x="6168008" y="5185582"/>
            <a:ext cx="1080120" cy="331650"/>
          </a:xfrm>
          <a:prstGeom prst="straightConnector1">
            <a:avLst/>
          </a:prstGeom>
          <a:solidFill>
            <a:schemeClr val="accent1"/>
          </a:solidFill>
          <a:ln w="19050" cap="flat" cmpd="sng">
            <a:solidFill>
              <a:srgbClr val="783434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9" name="Google Shape;139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ΟΡΙΣΜΟΣ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140" name="Google Shape;140;p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0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ΟΛΙΚΟ ΙΣΟΖΥΓΙΟ ΜΑΖΑΣ: ΠΑΡΑΔΕΙΓΜΑ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37" name="Google Shape;437;p20"/>
          <p:cNvSpPr/>
          <p:nvPr/>
        </p:nvSpPr>
        <p:spPr>
          <a:xfrm>
            <a:off x="0" y="804768"/>
            <a:ext cx="1219200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φωσφορικού οξέος με νερό, ολικό ισοζύγιο μάζας σε kg/h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1.4 kg/h διαλύματος φωσφορικού οξέος (H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αραιώνονται με 2.3 kg/h νερού. Πόση είναι η μαζική παροχή του διαλύματος που προκύπτει;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Δεδομένα: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1(H3PO4)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1.4 kg/h	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2(H20)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2.3 kg/h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Ζητούνται: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3(TOTAL)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 kg/h	</a:t>
            </a:r>
            <a:endParaRPr/>
          </a:p>
        </p:txBody>
      </p:sp>
      <p:pic>
        <p:nvPicPr>
          <p:cNvPr id="438" name="Google Shape;438;p20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67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</a:rPr>
              <a:t>ΟΛΙΚΟ ΙΣΟΖΥΓΙΟ ΜΑΖΑΣ: ΑΡΑΙΩΣΗ ΦΩΣΦΟΡΙΚΟΥ ΟΞΕΟΣ ΜΕ ΝΕΡΟ</a:t>
            </a:r>
            <a:endParaRPr sz="3200">
              <a:solidFill>
                <a:schemeClr val="dk1"/>
              </a:solidFill>
            </a:endParaRPr>
          </a:p>
        </p:txBody>
      </p:sp>
      <p:sp>
        <p:nvSpPr>
          <p:cNvPr id="444" name="Google Shape;444;p21"/>
          <p:cNvSpPr/>
          <p:nvPr/>
        </p:nvSpPr>
        <p:spPr>
          <a:xfrm>
            <a:off x="2819636" y="2323119"/>
            <a:ext cx="7128792" cy="2736304"/>
          </a:xfrm>
          <a:prstGeom prst="rect">
            <a:avLst/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5228898" y="2924944"/>
            <a:ext cx="2214819" cy="100811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1"/>
          <p:cNvSpPr txBox="1"/>
          <p:nvPr/>
        </p:nvSpPr>
        <p:spPr>
          <a:xfrm>
            <a:off x="5224454" y="3200528"/>
            <a:ext cx="21602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με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p21"/>
          <p:cNvCxnSpPr/>
          <p:nvPr/>
        </p:nvCxnSpPr>
        <p:spPr>
          <a:xfrm>
            <a:off x="3771310" y="3477526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48" name="Google Shape;448;p21"/>
          <p:cNvCxnSpPr/>
          <p:nvPr/>
        </p:nvCxnSpPr>
        <p:spPr>
          <a:xfrm>
            <a:off x="7443717" y="3159968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49" name="Google Shape;449;p21"/>
          <p:cNvCxnSpPr/>
          <p:nvPr/>
        </p:nvCxnSpPr>
        <p:spPr>
          <a:xfrm rot="10800000">
            <a:off x="6579621" y="3933057"/>
            <a:ext cx="0" cy="84535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50" name="Google Shape;450;p21"/>
          <p:cNvSpPr txBox="1"/>
          <p:nvPr/>
        </p:nvSpPr>
        <p:spPr>
          <a:xfrm>
            <a:off x="3195245" y="2929137"/>
            <a:ext cx="21602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Πυκνό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1(H3PO4)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1,4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1"/>
          <p:cNvSpPr txBox="1"/>
          <p:nvPr/>
        </p:nvSpPr>
        <p:spPr>
          <a:xfrm>
            <a:off x="5355485" y="4104574"/>
            <a:ext cx="10717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2(H20)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2,3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1"/>
          <p:cNvSpPr txBox="1"/>
          <p:nvPr/>
        </p:nvSpPr>
        <p:spPr>
          <a:xfrm>
            <a:off x="7565920" y="3246694"/>
            <a:ext cx="216024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Aραιό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3(TOTAL)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1"/>
          <p:cNvSpPr/>
          <p:nvPr/>
        </p:nvSpPr>
        <p:spPr>
          <a:xfrm>
            <a:off x="3453" y="644495"/>
            <a:ext cx="972108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1: 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Κατασκευή διαγράμματος Ροής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2: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Αρίθμηση ρευμάτων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3: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Σημείωση όλων των διαθέσιμων στοιχείων στο διάγραμμα</a:t>
            </a:r>
            <a:endParaRPr/>
          </a:p>
        </p:txBody>
      </p:sp>
      <p:pic>
        <p:nvPicPr>
          <p:cNvPr id="454" name="Google Shape;454;p2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2"/>
          <p:cNvSpPr txBox="1">
            <a:spLocks noGrp="1"/>
          </p:cNvSpPr>
          <p:nvPr>
            <p:ph type="title"/>
          </p:nvPr>
        </p:nvSpPr>
        <p:spPr>
          <a:xfrm>
            <a:off x="0" y="-3576"/>
            <a:ext cx="12192000" cy="645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ΟΛΙΚΟ</a:t>
            </a:r>
            <a:r>
              <a:rPr lang="en-US" sz="3200" b="1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>
                <a:solidFill>
                  <a:schemeClr val="dk1"/>
                </a:solidFill>
              </a:rPr>
              <a:t>ΙΣΟΖΥΓΙΟ ΜΑΖΑΣ: ΑΡΑΙΩΣΗ ΦΩΣΦΟΡΙΚΟΥ ΟΞΕΟΣ ΜΕ ΝΕΡΟ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460" name="Google Shape;460;p22"/>
          <p:cNvSpPr/>
          <p:nvPr/>
        </p:nvSpPr>
        <p:spPr>
          <a:xfrm>
            <a:off x="0" y="682383"/>
            <a:ext cx="923993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4: 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Εξισώσεις ισοζυγίων μάζας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5: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Αντικατάσταση μεταβλητών και εκτέλεση υπολογισμών</a:t>
            </a:r>
            <a:endParaRPr/>
          </a:p>
        </p:txBody>
      </p:sp>
      <p:sp>
        <p:nvSpPr>
          <p:cNvPr id="461" name="Google Shape;461;p22"/>
          <p:cNvSpPr/>
          <p:nvPr/>
        </p:nvSpPr>
        <p:spPr>
          <a:xfrm>
            <a:off x="1922364" y="5099981"/>
            <a:ext cx="660417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μάζας:	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Μ3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(TOTAL)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= Μ1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(H3PO4)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+ Μ2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(H20)</a:t>
            </a:r>
            <a:endParaRPr sz="2400" b="1" baseline="-250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2"/>
          <p:cNvSpPr txBox="1"/>
          <p:nvPr/>
        </p:nvSpPr>
        <p:spPr>
          <a:xfrm>
            <a:off x="1739351" y="5711606"/>
            <a:ext cx="8879898" cy="369332"/>
          </a:xfrm>
          <a:prstGeom prst="rect">
            <a:avLst/>
          </a:prstGeom>
          <a:solidFill>
            <a:srgbClr val="92CCDC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3(TOTAL)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Μ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1(H3PO4)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Μ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2(H20)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1,40 Kg/h +2,30 kg/h = 3,70 kg/h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2"/>
          <p:cNvSpPr/>
          <p:nvPr/>
        </p:nvSpPr>
        <p:spPr>
          <a:xfrm>
            <a:off x="2819636" y="2323119"/>
            <a:ext cx="7128792" cy="2736304"/>
          </a:xfrm>
          <a:prstGeom prst="rect">
            <a:avLst/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2"/>
          <p:cNvSpPr/>
          <p:nvPr/>
        </p:nvSpPr>
        <p:spPr>
          <a:xfrm>
            <a:off x="5228898" y="2924944"/>
            <a:ext cx="2214819" cy="100811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22"/>
          <p:cNvSpPr txBox="1"/>
          <p:nvPr/>
        </p:nvSpPr>
        <p:spPr>
          <a:xfrm>
            <a:off x="5224454" y="3200528"/>
            <a:ext cx="21602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με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66" name="Google Shape;466;p22"/>
          <p:cNvCxnSpPr/>
          <p:nvPr/>
        </p:nvCxnSpPr>
        <p:spPr>
          <a:xfrm>
            <a:off x="3771310" y="3477526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67" name="Google Shape;467;p22"/>
          <p:cNvCxnSpPr/>
          <p:nvPr/>
        </p:nvCxnSpPr>
        <p:spPr>
          <a:xfrm>
            <a:off x="7443717" y="3159968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68" name="Google Shape;468;p22"/>
          <p:cNvCxnSpPr/>
          <p:nvPr/>
        </p:nvCxnSpPr>
        <p:spPr>
          <a:xfrm rot="10800000">
            <a:off x="6579621" y="3933057"/>
            <a:ext cx="0" cy="84535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69" name="Google Shape;469;p22"/>
          <p:cNvSpPr txBox="1"/>
          <p:nvPr/>
        </p:nvSpPr>
        <p:spPr>
          <a:xfrm>
            <a:off x="3195245" y="2929137"/>
            <a:ext cx="21602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Πυκνό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1(H3PO4)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1,4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2"/>
          <p:cNvSpPr txBox="1"/>
          <p:nvPr/>
        </p:nvSpPr>
        <p:spPr>
          <a:xfrm>
            <a:off x="5224454" y="4113602"/>
            <a:ext cx="202918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2(H20)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2,3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2"/>
          <p:cNvSpPr txBox="1"/>
          <p:nvPr/>
        </p:nvSpPr>
        <p:spPr>
          <a:xfrm>
            <a:off x="7565920" y="3246694"/>
            <a:ext cx="216024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Aραιό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3(TOTAL)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2" name="Google Shape;472;p2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23"/>
          <p:cNvSpPr txBox="1">
            <a:spLocks noGrp="1"/>
          </p:cNvSpPr>
          <p:nvPr>
            <p:ph type="title"/>
          </p:nvPr>
        </p:nvSpPr>
        <p:spPr>
          <a:xfrm>
            <a:off x="47328" y="1"/>
            <a:ext cx="12144672" cy="694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ΟΛΙΚΟ ΙΣΟΖΥΓΙΟ ΜΑΖΑΣ: ΠΑΡΑΔΕΙΓΜΑ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78" name="Google Shape;478;p23"/>
          <p:cNvSpPr/>
          <p:nvPr/>
        </p:nvSpPr>
        <p:spPr>
          <a:xfrm>
            <a:off x="-14808" y="925213"/>
            <a:ext cx="1220680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θειικού οξέος με νερό, ολικό ισοζύγιο μάζας σε kmol/h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23"/>
          <p:cNvSpPr/>
          <p:nvPr/>
        </p:nvSpPr>
        <p:spPr>
          <a:xfrm>
            <a:off x="0" y="1657297"/>
            <a:ext cx="12192000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0.4 kmol/h καθαρού θειικού οξέος (H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αραιώνονται με 5.2 kmol/h νερού. Πόση είναι η μαζική και η γραμμομοριακή παροχή του διαλύματος που προκύπτει;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Δεδομένα: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F1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= 0.4 kmol/h		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F2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(H20)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5.2 kmol/h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98.09 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(H2O)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18.01 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Μ1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	kg/h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Μ2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(H2O)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	kg/h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Ζητούνται: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M3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(TOTAL)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	kg/h		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F3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(TOTAL)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	kmol/h	</a:t>
            </a:r>
            <a:endParaRPr/>
          </a:p>
        </p:txBody>
      </p:sp>
      <p:pic>
        <p:nvPicPr>
          <p:cNvPr id="480" name="Google Shape;480;p23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36560" y="5456699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2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40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ΟΛΙΚΟ ΙΣΟΖΥΓΙΟΥ ΜΑΖΑΣ: ΑΡΑΙΩΣΗ ΘΕΙΙΚΟΥ ΟΞΕΟΣ ΜΕ ΝΕΡΟ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86" name="Google Shape;486;p24"/>
          <p:cNvSpPr/>
          <p:nvPr/>
        </p:nvSpPr>
        <p:spPr>
          <a:xfrm>
            <a:off x="2135560" y="1556792"/>
            <a:ext cx="7632848" cy="4280178"/>
          </a:xfrm>
          <a:prstGeom prst="rect">
            <a:avLst/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24"/>
          <p:cNvSpPr/>
          <p:nvPr/>
        </p:nvSpPr>
        <p:spPr>
          <a:xfrm>
            <a:off x="4799856" y="2132856"/>
            <a:ext cx="2570474" cy="136815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4"/>
          <p:cNvSpPr txBox="1"/>
          <p:nvPr/>
        </p:nvSpPr>
        <p:spPr>
          <a:xfrm>
            <a:off x="5040154" y="2687821"/>
            <a:ext cx="21602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H</a:t>
            </a:r>
            <a:r>
              <a:rPr lang="en-US" sz="12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2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2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2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με H</a:t>
            </a:r>
            <a:r>
              <a:rPr lang="en-US" sz="12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2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2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9" name="Google Shape;489;p24"/>
          <p:cNvCxnSpPr/>
          <p:nvPr/>
        </p:nvCxnSpPr>
        <p:spPr>
          <a:xfrm>
            <a:off x="3346712" y="2895216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90" name="Google Shape;490;p24"/>
          <p:cNvCxnSpPr/>
          <p:nvPr/>
        </p:nvCxnSpPr>
        <p:spPr>
          <a:xfrm>
            <a:off x="7370331" y="2670904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491" name="Google Shape;491;p24"/>
          <p:cNvCxnSpPr/>
          <p:nvPr/>
        </p:nvCxnSpPr>
        <p:spPr>
          <a:xfrm rot="10800000">
            <a:off x="6401131" y="3501008"/>
            <a:ext cx="0" cy="84535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92" name="Google Shape;492;p24"/>
          <p:cNvSpPr txBox="1"/>
          <p:nvPr/>
        </p:nvSpPr>
        <p:spPr>
          <a:xfrm>
            <a:off x="2996886" y="2130856"/>
            <a:ext cx="180297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F1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0,4 kmol/h                         Μ1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?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24"/>
          <p:cNvSpPr txBox="1"/>
          <p:nvPr/>
        </p:nvSpPr>
        <p:spPr>
          <a:xfrm>
            <a:off x="4800729" y="3503008"/>
            <a:ext cx="159762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                      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F2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(H20)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5,2 kmol/h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Μ2: ?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24"/>
          <p:cNvSpPr txBox="1"/>
          <p:nvPr/>
        </p:nvSpPr>
        <p:spPr>
          <a:xfrm>
            <a:off x="7373099" y="2762344"/>
            <a:ext cx="257047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F3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(TOTAL)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kmol/h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Μ3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(TOTAL)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kg/h</a:t>
            </a:r>
            <a:endParaRPr/>
          </a:p>
        </p:txBody>
      </p:sp>
      <p:pic>
        <p:nvPicPr>
          <p:cNvPr id="495" name="Google Shape;495;p24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2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ΟΛΙΚΟ ΙΣΟΖΥΓΙΟΥ ΜΑΖΑΣ: ΑΡΑΙΩΣΗ ΘΕΙΙΚΟΥ ΟΞΕΟΣ ΜΕ ΝΕΡΟ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501" name="Google Shape;501;p25"/>
          <p:cNvSpPr/>
          <p:nvPr/>
        </p:nvSpPr>
        <p:spPr>
          <a:xfrm>
            <a:off x="0" y="1590088"/>
            <a:ext cx="12192000" cy="335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Στο σύστημα δεν συμβαίνει χημική αντίδραση οπότε το ολικό ισοζύγιο μάζας μπορεί να υπολογιστεί και σε kmoles και σε kg με τις κάτωθι εξισώσεις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 kmol:	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F3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(TOTAL)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= F1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(H3PO4)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+ F2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(H20)</a:t>
            </a:r>
            <a:endParaRPr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 kg :	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Μ3</a:t>
            </a:r>
            <a:r>
              <a:rPr lang="en-US" sz="24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(TOTAL) </a:t>
            </a: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= Μ1</a:t>
            </a:r>
            <a:r>
              <a:rPr lang="en-US" sz="24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(H3PO4) </a:t>
            </a: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+ Μ2</a:t>
            </a:r>
            <a:r>
              <a:rPr lang="en-US" sz="24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(H20)</a:t>
            </a:r>
            <a:endParaRPr sz="24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02" name="Google Shape;502;p25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2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ΟΛΙΚΟ ΙΣΟΖΥΓΙΟΥ ΜΑΖΑΣ: ΑΡΑΙΩΣΗ ΘΕΙΙΚΟΥ ΟΞΕΟΣ ΜΕ ΝΕΡΟ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508" name="Google Shape;508;p26"/>
          <p:cNvSpPr/>
          <p:nvPr/>
        </p:nvSpPr>
        <p:spPr>
          <a:xfrm>
            <a:off x="0" y="635613"/>
            <a:ext cx="921736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4: 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Εξισώσεις ισοζυγίων μάζας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5: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Άλλες εξισώσεις (ρεύματα διεργασίας)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6: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Αντικατάσταση μεταβλητών και εκτέλεση υπολογισμών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(H2SO4)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98.09 g/mol = 0.098 kg/mol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(H2O)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18.01 g/mol = 0.018 kg/mol</a:t>
            </a:r>
            <a:endParaRPr/>
          </a:p>
        </p:txBody>
      </p:sp>
      <p:graphicFrame>
        <p:nvGraphicFramePr>
          <p:cNvPr id="509" name="Google Shape;509;p26"/>
          <p:cNvGraphicFramePr/>
          <p:nvPr/>
        </p:nvGraphicFramePr>
        <p:xfrm>
          <a:off x="1919536" y="3431512"/>
          <a:ext cx="8136925" cy="200720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288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Εξισώσεις</a:t>
                      </a:r>
                      <a:endParaRPr sz="1800" b="1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Αντικατάσταση μεταβλητών</a:t>
                      </a:r>
                      <a:endParaRPr sz="1800" b="1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</a:rPr>
                        <a:t>Αποτελέσματα</a:t>
                      </a: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72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F3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(TOTAL)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F1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(H2SO4)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+F2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(H20)                      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0,40 kmol/h + 5,20 kmol/h             =    5,60 kmol/h‬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50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M1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(H2SO4)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= F1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(H2SO4)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MΒ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(H2SO4</a:t>
                      </a:r>
                      <a:r>
                        <a:rPr lang="en-US" sz="14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     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0,40 kmol/h x 0.098 Kg/kmol           =    0.039Kg/h‬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92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M2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(H20)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F2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(H20)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 MΒ</a:t>
                      </a:r>
                      <a:r>
                        <a:rPr lang="en-US" sz="12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(H2O)                                 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5,20 kmol/h x 0.018 Kg/kmol          =    0.093 Kg/h‬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000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M3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(TOTAL)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M1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(H2SO4)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+M2</a:t>
                      </a:r>
                      <a:r>
                        <a:rPr lang="en-US" sz="16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(H20)                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    0.039 g/h + 0.093 Kg/h                    =    0.132 Kg/h‬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10" name="Google Shape;510;p26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99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ΧΗΜΙΚΟΥ ΣΤΟΙΧΕΙΟΥ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16" name="Google Shape;516;p27"/>
          <p:cNvSpPr/>
          <p:nvPr/>
        </p:nvSpPr>
        <p:spPr>
          <a:xfrm>
            <a:off x="2207418" y="791229"/>
            <a:ext cx="777716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Ισοζύγιο χημικού στοιχείου σε σταθερή κατάσταση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27"/>
          <p:cNvSpPr/>
          <p:nvPr/>
        </p:nvSpPr>
        <p:spPr>
          <a:xfrm>
            <a:off x="0" y="3469650"/>
            <a:ext cx="12192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χημικού στοιχείου μπορεί να γίνει σε όλα τα συστήματα 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σε moles ή σε kg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ανεξάρτητα αν στο σύστημα 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συμβαίνει χημική αντίδραση.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27"/>
          <p:cNvSpPr/>
          <p:nvPr/>
        </p:nvSpPr>
        <p:spPr>
          <a:xfrm>
            <a:off x="1919536" y="4937019"/>
            <a:ext cx="792117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Xρησιμοποιείται και για τον έλεγχο της ορθότητας των υπολογισμών.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27"/>
          <p:cNvSpPr txBox="1"/>
          <p:nvPr/>
        </p:nvSpPr>
        <p:spPr>
          <a:xfrm>
            <a:off x="335360" y="2168140"/>
            <a:ext cx="118566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ολική μάζα εισερχόμενη στο σύστημα  = ολική μάζα εξερχόμενη από το σύστημα</a:t>
            </a:r>
            <a:endParaRPr sz="2400"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0" name="Google Shape;520;p27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ΧΗΜΙΚΟΥ ΣΤΟΙΧΕΙΟΥ: ΠΑΡΑΔΕΙΓΜΑ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26" name="Google Shape;526;p28"/>
          <p:cNvSpPr/>
          <p:nvPr/>
        </p:nvSpPr>
        <p:spPr>
          <a:xfrm>
            <a:off x="2207418" y="692696"/>
            <a:ext cx="777716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Ηλεκτρόλυση νερού ισοζύγιο μάζας σε mol/h και g/h</a:t>
            </a:r>
            <a:endParaRPr/>
          </a:p>
        </p:txBody>
      </p:sp>
      <p:sp>
        <p:nvSpPr>
          <p:cNvPr id="527" name="Google Shape;527;p28"/>
          <p:cNvSpPr/>
          <p:nvPr/>
        </p:nvSpPr>
        <p:spPr>
          <a:xfrm>
            <a:off x="-9252" y="1477097"/>
            <a:ext cx="12192000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Ένας σπουδαστής ισχυρίζεται ότι σχεδίασε μια συσκευή ηλεκτρόλυσης νερού η οποία μπορεί να κατεργάζεται 90 g/h και να παράγει 120 L/h 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και 56 L/h 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σε κανονικές συνθήκες. Ελέγξτε την ορθότητα των ισχυρισμών του διενεργώντας το ισοζύγιο του υδρογόνου και του οξυγόνου στα ρεύματα εισόδου και εξόδου.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Δεδομένα: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	Q2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  =  120 L/h, Q3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(O2)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=56 L/h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V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            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22.4 L/mol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Μ1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(H2O)	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90 g/h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   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2 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(O2)   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16 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(H20) 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18 g/mol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Ζητούνται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		m1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     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?, m1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(O2)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?, m2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?, m3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(O2)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</a:t>
            </a:r>
            <a:endParaRPr/>
          </a:p>
        </p:txBody>
      </p:sp>
      <p:pic>
        <p:nvPicPr>
          <p:cNvPr id="528" name="Google Shape;528;p28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08568" y="5412836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84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ΧΗΜΙΚΟΥ ΣΤΟΙΧΕΙΟΥ: ΗΛΕΚΤΡΟΛΥΣΗ ΝΕΡΟΥ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34" name="Google Shape;534;p29"/>
          <p:cNvSpPr/>
          <p:nvPr/>
        </p:nvSpPr>
        <p:spPr>
          <a:xfrm>
            <a:off x="2063552" y="1448780"/>
            <a:ext cx="7488832" cy="3672408"/>
          </a:xfrm>
          <a:prstGeom prst="rect">
            <a:avLst/>
          </a:prstGeom>
          <a:solidFill>
            <a:srgbClr val="93B3D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29"/>
          <p:cNvSpPr/>
          <p:nvPr/>
        </p:nvSpPr>
        <p:spPr>
          <a:xfrm>
            <a:off x="4151784" y="2276872"/>
            <a:ext cx="2736304" cy="100811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29"/>
          <p:cNvSpPr txBox="1"/>
          <p:nvPr/>
        </p:nvSpPr>
        <p:spPr>
          <a:xfrm>
            <a:off x="4475823" y="2528611"/>
            <a:ext cx="223224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Ηλεκτρόλυση       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½ Ο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= Η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Ο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7" name="Google Shape;537;p29"/>
          <p:cNvCxnSpPr/>
          <p:nvPr/>
        </p:nvCxnSpPr>
        <p:spPr>
          <a:xfrm>
            <a:off x="3071665" y="2852936"/>
            <a:ext cx="1008111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38" name="Google Shape;538;p29"/>
          <p:cNvCxnSpPr/>
          <p:nvPr/>
        </p:nvCxnSpPr>
        <p:spPr>
          <a:xfrm>
            <a:off x="6888089" y="2708920"/>
            <a:ext cx="1163629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39" name="Google Shape;539;p29"/>
          <p:cNvCxnSpPr>
            <a:stCxn id="535" idx="2"/>
          </p:cNvCxnSpPr>
          <p:nvPr/>
        </p:nvCxnSpPr>
        <p:spPr>
          <a:xfrm>
            <a:off x="5519936" y="3284984"/>
            <a:ext cx="0" cy="86400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540" name="Google Shape;540;p29"/>
          <p:cNvSpPr txBox="1"/>
          <p:nvPr/>
        </p:nvSpPr>
        <p:spPr>
          <a:xfrm>
            <a:off x="2783632" y="1877359"/>
            <a:ext cx="129614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Νερό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90 kg/h m1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m1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(Ο2)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29"/>
          <p:cNvSpPr txBox="1"/>
          <p:nvPr/>
        </p:nvSpPr>
        <p:spPr>
          <a:xfrm>
            <a:off x="5561174" y="3328819"/>
            <a:ext cx="134967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Υδρογόνο  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Q2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(Η2)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120 L/h m2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? 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29"/>
          <p:cNvSpPr txBox="1"/>
          <p:nvPr/>
        </p:nvSpPr>
        <p:spPr>
          <a:xfrm>
            <a:off x="8040216" y="2420889"/>
            <a:ext cx="1307644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Οξυγόνο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Q3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(Ο2)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56 L/h m3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(Ο2)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3" name="Google Shape;543;p29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3"/>
          <p:cNvGrpSpPr/>
          <p:nvPr/>
        </p:nvGrpSpPr>
        <p:grpSpPr>
          <a:xfrm>
            <a:off x="1703512" y="1916832"/>
            <a:ext cx="8750300" cy="1476634"/>
            <a:chOff x="48" y="2208"/>
            <a:chExt cx="5512" cy="748"/>
          </a:xfrm>
        </p:grpSpPr>
        <p:sp>
          <p:nvSpPr>
            <p:cNvPr id="146" name="Google Shape;146;p3"/>
            <p:cNvSpPr txBox="1"/>
            <p:nvPr/>
          </p:nvSpPr>
          <p:spPr>
            <a:xfrm>
              <a:off x="48" y="2208"/>
              <a:ext cx="1104" cy="608"/>
            </a:xfrm>
            <a:prstGeom prst="rect">
              <a:avLst/>
            </a:prstGeom>
            <a:noFill/>
            <a:ln w="254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0" u="none" strike="noStrike" cap="none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Ρυθμός Εισόδου </a:t>
              </a: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Μάζας Εντός των ορίων του Συστήματος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 txBox="1"/>
            <p:nvPr/>
          </p:nvSpPr>
          <p:spPr>
            <a:xfrm>
              <a:off x="1440" y="2208"/>
              <a:ext cx="1066" cy="608"/>
            </a:xfrm>
            <a:prstGeom prst="rect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Ρυθμός Εξόδου </a:t>
              </a: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Μάζας από τα όρια του Συστήματος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 txBox="1"/>
            <p:nvPr/>
          </p:nvSpPr>
          <p:spPr>
            <a:xfrm>
              <a:off x="2880" y="2208"/>
              <a:ext cx="1200" cy="748"/>
            </a:xfrm>
            <a:prstGeom prst="rect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Ρυθμός Παραγωγής </a:t>
              </a: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Μάζας Εντός του Συστήματος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 txBox="1"/>
            <p:nvPr/>
          </p:nvSpPr>
          <p:spPr>
            <a:xfrm>
              <a:off x="4456" y="2208"/>
              <a:ext cx="1104" cy="608"/>
            </a:xfrm>
            <a:prstGeom prst="rect">
              <a:avLst/>
            </a:prstGeom>
            <a:noFill/>
            <a:ln w="254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Ρυθμός Κατανάλωσης </a:t>
              </a: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Μάζας Εντός του Συστήματος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 txBox="1"/>
            <p:nvPr/>
          </p:nvSpPr>
          <p:spPr>
            <a:xfrm>
              <a:off x="2544" y="2454"/>
              <a:ext cx="202" cy="2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1">
                  <a:solidFill>
                    <a:srgbClr val="CC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sz="32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 txBox="1"/>
            <p:nvPr/>
          </p:nvSpPr>
          <p:spPr>
            <a:xfrm>
              <a:off x="4176" y="2435"/>
              <a:ext cx="261" cy="3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CC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sz="36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1178" y="2496"/>
              <a:ext cx="246" cy="2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1">
                  <a:solidFill>
                    <a:srgbClr val="CC0000"/>
                  </a:solidFill>
                  <a:latin typeface="Calibri"/>
                  <a:ea typeface="Calibri"/>
                  <a:cs typeface="Calibri"/>
                  <a:sym typeface="Calibri"/>
                </a:rPr>
                <a:t>=</a:t>
              </a:r>
              <a:endParaRPr sz="3200" b="1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153" name="Google Shape;153;p3"/>
          <p:cNvGraphicFramePr/>
          <p:nvPr/>
        </p:nvGraphicFramePr>
        <p:xfrm>
          <a:off x="2279579" y="4221088"/>
          <a:ext cx="7812675" cy="122412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129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3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49050">
                <a:tc grid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ΟΛΙΚΟ ΙΣΟΖΥΓΙΟ ΜΑΖΑΣ</a:t>
                      </a: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rgbClr val="C00000"/>
                          </a:solidFill>
                        </a:rPr>
                        <a:t>Ρυθμός Εισόδου</a:t>
                      </a:r>
                      <a:endParaRPr sz="1800" u="none" strike="noStrike" cap="none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538C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+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538C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rgbClr val="C00000"/>
                          </a:solidFill>
                        </a:rPr>
                        <a:t>Ρυθμός Παραγωγής</a:t>
                      </a:r>
                      <a:endParaRPr sz="1800" u="none" strike="noStrike" cap="none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538C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=</a:t>
                      </a:r>
                      <a:endParaRPr sz="1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rgbClr val="C00000"/>
                          </a:solidFill>
                        </a:rPr>
                        <a:t>Ρυθμός Εξόδου</a:t>
                      </a:r>
                      <a:endParaRPr sz="1800" u="none" strike="noStrike" cap="none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+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rgbClr val="C00000"/>
                          </a:solidFill>
                        </a:rPr>
                        <a:t>Ρυθμός Κατανάλωσης</a:t>
                      </a:r>
                      <a:endParaRPr sz="1800" u="none" strike="noStrike" cap="none">
                        <a:solidFill>
                          <a:srgbClr val="C00000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93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" name="Google Shape;154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ΤΥΠΙΚΟ ΙΣΟΖΥΓΙΟ ΜΑΖΑΣ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155" name="Google Shape;155;p3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0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76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ΧΗΜΙΚΟΥ ΣΤΟΙΧΕΙΟΥ: ΗΛΕΚΤΡΟΛΥΣΗ ΝΕΡΟΥ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550" name="Google Shape;550;p30"/>
          <p:cNvSpPr/>
          <p:nvPr/>
        </p:nvSpPr>
        <p:spPr>
          <a:xfrm>
            <a:off x="0" y="636925"/>
            <a:ext cx="10466318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Ο υπολογισμός του ολικού ισοζυγίου μάζας των χημικών στοιχείων μπορεί να γίνει και σε </a:t>
            </a:r>
            <a:r>
              <a:rPr lang="en-US" sz="2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kmoles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και σε </a:t>
            </a:r>
            <a:r>
              <a:rPr lang="en-US" sz="2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kg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σύμφωνα με τις εξισώσεις:</a:t>
            </a:r>
            <a:endParaRPr sz="20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1" name="Google Shape;55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57012" y="2219732"/>
            <a:ext cx="9477975" cy="2761158"/>
          </a:xfrm>
          <a:prstGeom prst="rect">
            <a:avLst/>
          </a:prstGeom>
          <a:solidFill>
            <a:srgbClr val="CCFFFF"/>
          </a:solidFill>
          <a:ln>
            <a:noFill/>
          </a:ln>
        </p:spPr>
      </p:pic>
      <p:pic>
        <p:nvPicPr>
          <p:cNvPr id="552" name="Google Shape;552;p30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31"/>
          <p:cNvSpPr/>
          <p:nvPr/>
        </p:nvSpPr>
        <p:spPr>
          <a:xfrm>
            <a:off x="2178686" y="5472616"/>
            <a:ext cx="9505056" cy="64807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Ολικό Ισοζύγιο Μάζας:  Μ1 =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1H2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1O2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2H2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3O2</a:t>
            </a: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			10g/h + 40 g/h &lt; =&gt; 10,71 g/h + 40 g/h</a:t>
            </a:r>
            <a:r>
              <a:rPr lang="en-US" sz="2000" baseline="-2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000" baseline="-25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3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ΧΗΜΙΚΟΥ ΣΤΟΙΧΕΙΟΥ: ΗΛΕΚΤΡΟΛΥΣΗ ΝΕΡΟΥ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559" name="Google Shape;559;p31"/>
          <p:cNvSpPr txBox="1"/>
          <p:nvPr/>
        </p:nvSpPr>
        <p:spPr>
          <a:xfrm>
            <a:off x="35744" y="648072"/>
            <a:ext cx="81979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6: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Αντικατάσταση μεταβλητών και εκτέλεση υπολογισμών</a:t>
            </a:r>
            <a:endParaRPr/>
          </a:p>
        </p:txBody>
      </p:sp>
      <p:graphicFrame>
        <p:nvGraphicFramePr>
          <p:cNvPr id="560" name="Google Shape;560;p31"/>
          <p:cNvGraphicFramePr/>
          <p:nvPr/>
        </p:nvGraphicFramePr>
        <p:xfrm>
          <a:off x="2178686" y="1209605"/>
          <a:ext cx="9505075" cy="426301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23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5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Μεταβλητή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Εξίσωση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Απόδοση τιμών στις μεταβλητές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Αποτέλεσμα</a:t>
                      </a:r>
                      <a:endParaRPr sz="18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925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F</a:t>
                      </a:r>
                      <a:r>
                        <a:rPr lang="en-US" sz="2000" baseline="-25000"/>
                        <a:t>1                                                     </a:t>
                      </a:r>
                      <a:r>
                        <a:rPr lang="en-US" sz="2000"/>
                        <a:t>=           M</a:t>
                      </a:r>
                      <a:r>
                        <a:rPr lang="en-US" sz="2000" baseline="-25000"/>
                        <a:t>1</a:t>
                      </a:r>
                      <a:r>
                        <a:rPr lang="en-US" sz="2000"/>
                        <a:t>/MB</a:t>
                      </a:r>
                      <a:r>
                        <a:rPr lang="en-US" sz="2000" baseline="-25000"/>
                        <a:t>(Η2O)</a:t>
                      </a:r>
                      <a:r>
                        <a:rPr lang="en-US" sz="2000"/>
                        <a:t>         =      90 g/h / 18 g/mol         =      5 mol/h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f1</a:t>
                      </a:r>
                      <a:r>
                        <a:rPr lang="en-US" sz="2000" baseline="-25000"/>
                        <a:t>(H2)                                             </a:t>
                      </a:r>
                      <a:r>
                        <a:rPr lang="en-US" sz="2000"/>
                        <a:t>=           1 x F1                   =                                                       5 mol/h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f1</a:t>
                      </a:r>
                      <a:r>
                        <a:rPr lang="en-US" sz="2000" baseline="-25000"/>
                        <a:t>(O2)</a:t>
                      </a:r>
                      <a:r>
                        <a:rPr lang="en-US" sz="2000"/>
                        <a:t>                              =      0.5 x F1                    =                                                        2,5 mol/h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m1</a:t>
                      </a:r>
                      <a:r>
                        <a:rPr lang="en-US" sz="2000" baseline="-25000"/>
                        <a:t>(Η2)</a:t>
                      </a:r>
                      <a:r>
                        <a:rPr lang="en-US" sz="2000"/>
                        <a:t>                            =      f1</a:t>
                      </a:r>
                      <a:r>
                        <a:rPr lang="en-US" sz="2000" baseline="-25000"/>
                        <a:t>(H2)</a:t>
                      </a:r>
                      <a:r>
                        <a:rPr lang="en-US" sz="2000"/>
                        <a:t> x MB</a:t>
                      </a:r>
                      <a:r>
                        <a:rPr lang="en-US" sz="2000" baseline="-25000"/>
                        <a:t>(Η2)</a:t>
                      </a:r>
                      <a:r>
                        <a:rPr lang="en-US" sz="2000"/>
                        <a:t>          =      5 mol/h x 2 g/mol          =     10 g/h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/>
                        <a:t>m1</a:t>
                      </a:r>
                      <a:r>
                        <a:rPr lang="en-US" sz="2000" baseline="-25000"/>
                        <a:t>(O2)</a:t>
                      </a:r>
                      <a:r>
                        <a:rPr lang="en-US" sz="2000"/>
                        <a:t>                            =      f1</a:t>
                      </a:r>
                      <a:r>
                        <a:rPr lang="en-US" sz="2000" baseline="-25000"/>
                        <a:t>(O2)</a:t>
                      </a:r>
                      <a:r>
                        <a:rPr lang="en-US" sz="2000"/>
                        <a:t> x MB</a:t>
                      </a:r>
                      <a:r>
                        <a:rPr lang="en-US" sz="2000" baseline="-25000"/>
                        <a:t>(Ο2)</a:t>
                      </a:r>
                      <a:r>
                        <a:rPr lang="en-US" sz="2000"/>
                        <a:t>          =      2,5 mol/h x 16 g/mol    =     40 g/h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F2                                   =     Q2/V</a:t>
                      </a:r>
                      <a:r>
                        <a:rPr lang="en-US" sz="2000" baseline="-25000"/>
                        <a:t>m</a:t>
                      </a:r>
                      <a:r>
                        <a:rPr lang="en-US" sz="2000"/>
                        <a:t>                       =      120 L/h / 22,4 L/mol      =     5,35 mol/h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F3                                   =     Q3/V</a:t>
                      </a:r>
                      <a:r>
                        <a:rPr lang="en-US" sz="2000" baseline="-25000"/>
                        <a:t>m</a:t>
                      </a:r>
                      <a:r>
                        <a:rPr lang="en-US" sz="2000"/>
                        <a:t>                       =      56 L/h / 22,4 L/mol        =     2,5 mol/h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F2                                   =      f2</a:t>
                      </a:r>
                      <a:r>
                        <a:rPr lang="en-US" sz="2000" baseline="-25000"/>
                        <a:t>(H2)</a:t>
                      </a:r>
                      <a:r>
                        <a:rPr lang="en-US" sz="2000"/>
                        <a:t>                         =                                                        5,35 mol/h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F3                                   =      f3</a:t>
                      </a:r>
                      <a:r>
                        <a:rPr lang="en-US" sz="2000" baseline="-25000"/>
                        <a:t>(O2)                                     </a:t>
                      </a:r>
                      <a:r>
                        <a:rPr lang="en-US" sz="2000"/>
                        <a:t>=                                                        2,5 mol/h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m2</a:t>
                      </a:r>
                      <a:r>
                        <a:rPr lang="en-US" sz="2000" baseline="-25000"/>
                        <a:t>(Η2)</a:t>
                      </a:r>
                      <a:r>
                        <a:rPr lang="en-US" sz="2000"/>
                        <a:t>                            =      f2</a:t>
                      </a:r>
                      <a:r>
                        <a:rPr lang="en-US" sz="2000" baseline="-25000"/>
                        <a:t>(H2)</a:t>
                      </a:r>
                      <a:r>
                        <a:rPr lang="en-US" sz="2000"/>
                        <a:t> x MB</a:t>
                      </a:r>
                      <a:r>
                        <a:rPr lang="en-US" sz="2000" baseline="-25000"/>
                        <a:t>(Η2)</a:t>
                      </a:r>
                      <a:r>
                        <a:rPr lang="en-US" sz="2000"/>
                        <a:t>          =     5,35 mol/h x 2 g/mol       =    10,71 Kg/h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/>
                        <a:t>m3</a:t>
                      </a:r>
                      <a:r>
                        <a:rPr lang="en-US" sz="2000" baseline="-25000"/>
                        <a:t>(O2)</a:t>
                      </a:r>
                      <a:r>
                        <a:rPr lang="en-US" sz="2000"/>
                        <a:t>                            =      f3</a:t>
                      </a:r>
                      <a:r>
                        <a:rPr lang="en-US" sz="2000" baseline="-25000"/>
                        <a:t>(O2)</a:t>
                      </a:r>
                      <a:r>
                        <a:rPr lang="en-US" sz="2000"/>
                        <a:t> x MB</a:t>
                      </a:r>
                      <a:r>
                        <a:rPr lang="en-US" sz="2000" baseline="-25000"/>
                        <a:t>(Ο2)</a:t>
                      </a:r>
                      <a:r>
                        <a:rPr lang="en-US" sz="2000"/>
                        <a:t>          =     2,5 mol/h x 16 g/mol       =    40 Kg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61" name="Google Shape;561;p3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67" name="Google Shape;567;p32"/>
          <p:cNvSpPr/>
          <p:nvPr/>
        </p:nvSpPr>
        <p:spPr>
          <a:xfrm>
            <a:off x="2028031" y="3573016"/>
            <a:ext cx="813593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χημικής ένωσης σε μη σταθερή κατάσταση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32"/>
          <p:cNvSpPr/>
          <p:nvPr/>
        </p:nvSpPr>
        <p:spPr>
          <a:xfrm>
            <a:off x="0" y="1196752"/>
            <a:ext cx="12192000" cy="114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Συσσώρευση μάζας χημικής ένωσης = ολική μάζα εισερχόμενη στο σύστημα – τελική μάζα εξερχόμενη από το σύστημα + παραγωγή - κατανάλωση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9" name="Google Shape;569;p3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3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8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75" name="Google Shape;575;p33"/>
          <p:cNvSpPr/>
          <p:nvPr/>
        </p:nvSpPr>
        <p:spPr>
          <a:xfrm>
            <a:off x="2028031" y="675742"/>
            <a:ext cx="813593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χημικής ένωσης σε σταθερή κατάσταση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33"/>
          <p:cNvSpPr/>
          <p:nvPr/>
        </p:nvSpPr>
        <p:spPr>
          <a:xfrm>
            <a:off x="1" y="3179902"/>
            <a:ext cx="12192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χημικής ένωσης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μπορεί να γίνει σε όλα τα συστήματα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σε moles ή σε kg </a:t>
            </a: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ανεξάρτητα αν στο σύστημα 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συμβαίνει χημική αντίδραση.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33"/>
          <p:cNvSpPr/>
          <p:nvPr/>
        </p:nvSpPr>
        <p:spPr>
          <a:xfrm>
            <a:off x="2135560" y="4412194"/>
            <a:ext cx="777716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Αρκεί να ληφθούν υπόψη οι παράγοντες:</a:t>
            </a:r>
            <a:endParaRPr/>
          </a:p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rgbClr val="783434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Ρυθμός παραγωγής generation (gen).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rgbClr val="783434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Ρυθμός κατανάλωσης consumption (cons).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33"/>
          <p:cNvSpPr/>
          <p:nvPr/>
        </p:nvSpPr>
        <p:spPr>
          <a:xfrm>
            <a:off x="1919535" y="1943803"/>
            <a:ext cx="835292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Αρχική συγκέντρωσης χημικής ένωσης  = τελική συγκέντρωση + παραγωγή - κατανάλωση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9" name="Google Shape;579;p33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3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85" name="Google Shape;585;p34"/>
          <p:cNvSpPr/>
          <p:nvPr/>
        </p:nvSpPr>
        <p:spPr>
          <a:xfrm>
            <a:off x="1848222" y="682874"/>
            <a:ext cx="813593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χημικής ένωσης σε σταθερή κατάσταση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34"/>
          <p:cNvSpPr/>
          <p:nvPr/>
        </p:nvSpPr>
        <p:spPr>
          <a:xfrm>
            <a:off x="0" y="2030528"/>
            <a:ext cx="121920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Tο ισοζύγιο μάζας σε σταθερή κατάσταση για ένα συστατικό Α όταν η μάζα είναι εκφρασμένη σε kg/h είναι: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inA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genA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outA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consA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587" name="Google Shape;587;p34"/>
          <p:cNvSpPr/>
          <p:nvPr/>
        </p:nvSpPr>
        <p:spPr>
          <a:xfrm>
            <a:off x="0" y="4242753"/>
            <a:ext cx="12192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αντίστοιχα όταν η μάζα είναι εκφρασμένη σε kmol/h είναι: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inA</a:t>
            </a: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+ f</a:t>
            </a:r>
            <a:r>
              <a:rPr lang="en-US" sz="2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genA </a:t>
            </a: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r>
              <a:rPr lang="en-US" sz="2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outA </a:t>
            </a: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+ f</a:t>
            </a:r>
            <a:r>
              <a:rPr lang="en-US" sz="24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consA</a:t>
            </a:r>
            <a:endParaRPr sz="24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8" name="Google Shape;588;p34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8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594" name="Google Shape;594;p35"/>
          <p:cNvSpPr/>
          <p:nvPr/>
        </p:nvSpPr>
        <p:spPr>
          <a:xfrm>
            <a:off x="977962" y="765478"/>
            <a:ext cx="102360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Καύση μεθανίου και συστατικά που προκύπτουν από αυτή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35"/>
          <p:cNvSpPr/>
          <p:nvPr/>
        </p:nvSpPr>
        <p:spPr>
          <a:xfrm>
            <a:off x="1944853" y="2002924"/>
            <a:ext cx="7643784" cy="2362179"/>
          </a:xfrm>
          <a:prstGeom prst="rect">
            <a:avLst/>
          </a:prstGeom>
          <a:solidFill>
            <a:srgbClr val="97BAF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35"/>
          <p:cNvSpPr/>
          <p:nvPr/>
        </p:nvSpPr>
        <p:spPr>
          <a:xfrm>
            <a:off x="4448822" y="2050184"/>
            <a:ext cx="2214819" cy="100811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35"/>
          <p:cNvSpPr txBox="1"/>
          <p:nvPr/>
        </p:nvSpPr>
        <p:spPr>
          <a:xfrm>
            <a:off x="4503400" y="2323408"/>
            <a:ext cx="212197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CH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+ 2O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98" name="Google Shape;598;p35"/>
          <p:cNvCxnSpPr/>
          <p:nvPr/>
        </p:nvCxnSpPr>
        <p:spPr>
          <a:xfrm>
            <a:off x="2896087" y="2323407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99" name="Google Shape;599;p35"/>
          <p:cNvCxnSpPr/>
          <p:nvPr/>
        </p:nvCxnSpPr>
        <p:spPr>
          <a:xfrm>
            <a:off x="6819362" y="2554240"/>
            <a:ext cx="2747241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600" name="Google Shape;600;p35"/>
          <p:cNvCxnSpPr/>
          <p:nvPr/>
        </p:nvCxnSpPr>
        <p:spPr>
          <a:xfrm rot="10800000">
            <a:off x="5596261" y="3083825"/>
            <a:ext cx="0" cy="1022923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01" name="Google Shape;601;p35"/>
          <p:cNvSpPr txBox="1"/>
          <p:nvPr/>
        </p:nvSpPr>
        <p:spPr>
          <a:xfrm>
            <a:off x="2711624" y="2437494"/>
            <a:ext cx="1393222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Μεθάνιο     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                          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1,00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35"/>
          <p:cNvSpPr txBox="1"/>
          <p:nvPr/>
        </p:nvSpPr>
        <p:spPr>
          <a:xfrm>
            <a:off x="4503400" y="3117430"/>
            <a:ext cx="1071736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Αέρας     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                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?   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0,21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0,79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35"/>
          <p:cNvSpPr txBox="1"/>
          <p:nvPr/>
        </p:nvSpPr>
        <p:spPr>
          <a:xfrm>
            <a:off x="6659901" y="2555693"/>
            <a:ext cx="2963265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Δυνατή Σύσταση Καυσαερίων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Άκαυστο ή περίσσεια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3Ο4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Περίσσεια ή Μή αντιδράσαν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Προϊόν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Προϊόν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3N2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Δεν αντιδρά είναι ίσο με το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2N2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35"/>
          <p:cNvSpPr/>
          <p:nvPr/>
        </p:nvSpPr>
        <p:spPr>
          <a:xfrm>
            <a:off x="2566988" y="4290537"/>
            <a:ext cx="72009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US" sz="18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: καταναλώνεται f</a:t>
            </a:r>
            <a:r>
              <a:rPr lang="en-US" sz="18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consCH4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8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: καταναλώνεται f</a:t>
            </a:r>
            <a:r>
              <a:rPr lang="en-US" sz="18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consO2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CO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: παράγεται f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genCO2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O: παράγεται f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genH2O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: ούτε παράγεται ούτε καταναλώνεται</a:t>
            </a:r>
            <a:endParaRPr sz="18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5" name="Google Shape;605;p35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38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11" name="Google Shape;611;p36"/>
          <p:cNvSpPr/>
          <p:nvPr/>
        </p:nvSpPr>
        <p:spPr>
          <a:xfrm>
            <a:off x="1728284" y="702916"/>
            <a:ext cx="87354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Εξισώσεις ισοζυγίου μάζας συστατικών κατα την καύση μεθανίου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2" name="Google Shape;61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539" y="1228888"/>
            <a:ext cx="5773437" cy="162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3" name="Google Shape;613;p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0652" y="2997969"/>
            <a:ext cx="3292742" cy="142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" name="Google Shape;614;p3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19536" y="4423544"/>
            <a:ext cx="2736850" cy="160178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5" name="Google Shape;615;p36"/>
          <p:cNvCxnSpPr/>
          <p:nvPr/>
        </p:nvCxnSpPr>
        <p:spPr>
          <a:xfrm>
            <a:off x="5879976" y="2492896"/>
            <a:ext cx="2592288" cy="1152128"/>
          </a:xfrm>
          <a:prstGeom prst="straightConnector1">
            <a:avLst/>
          </a:prstGeom>
          <a:solidFill>
            <a:schemeClr val="accent1"/>
          </a:solidFill>
          <a:ln w="50800" cap="flat" cmpd="sng">
            <a:solidFill>
              <a:srgbClr val="17365D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616" name="Google Shape;616;p36"/>
          <p:cNvCxnSpPr/>
          <p:nvPr/>
        </p:nvCxnSpPr>
        <p:spPr>
          <a:xfrm flipH="1">
            <a:off x="4466316" y="3645024"/>
            <a:ext cx="4005948" cy="1343070"/>
          </a:xfrm>
          <a:prstGeom prst="straightConnector1">
            <a:avLst/>
          </a:prstGeom>
          <a:solidFill>
            <a:schemeClr val="accent1"/>
          </a:solidFill>
          <a:ln w="50800" cap="flat" cmpd="sng">
            <a:solidFill>
              <a:srgbClr val="783434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17" name="Google Shape;617;p36"/>
          <p:cNvSpPr txBox="1"/>
          <p:nvPr/>
        </p:nvSpPr>
        <p:spPr>
          <a:xfrm>
            <a:off x="7608168" y="4581128"/>
            <a:ext cx="28342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Περιορισμοί προβλήματος</a:t>
            </a:r>
            <a:endParaRPr sz="18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36"/>
          <p:cNvSpPr txBox="1"/>
          <p:nvPr/>
        </p:nvSpPr>
        <p:spPr>
          <a:xfrm>
            <a:off x="4656386" y="5125720"/>
            <a:ext cx="28342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Τελικές εξισώσεις</a:t>
            </a:r>
            <a:endParaRPr sz="18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9" name="Google Shape;619;p36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7"/>
          <p:cNvSpPr txBox="1">
            <a:spLocks noGrp="1"/>
          </p:cNvSpPr>
          <p:nvPr>
            <p:ph type="title"/>
          </p:nvPr>
        </p:nvSpPr>
        <p:spPr>
          <a:xfrm>
            <a:off x="0" y="-26010"/>
            <a:ext cx="12192000" cy="675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25" name="Google Shape;625;p37"/>
          <p:cNvSpPr/>
          <p:nvPr/>
        </p:nvSpPr>
        <p:spPr>
          <a:xfrm>
            <a:off x="1728284" y="739366"/>
            <a:ext cx="87354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Εξισώσεις χημικής αντίδρασης καύσης μεθανίου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6" name="Google Shape;626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19536" y="4423544"/>
            <a:ext cx="2736850" cy="1601788"/>
          </a:xfrm>
          <a:prstGeom prst="rect">
            <a:avLst/>
          </a:prstGeom>
          <a:noFill/>
          <a:ln>
            <a:noFill/>
          </a:ln>
        </p:spPr>
      </p:pic>
      <p:sp>
        <p:nvSpPr>
          <p:cNvPr id="627" name="Google Shape;627;p37"/>
          <p:cNvSpPr txBox="1"/>
          <p:nvPr/>
        </p:nvSpPr>
        <p:spPr>
          <a:xfrm>
            <a:off x="1851633" y="1510553"/>
            <a:ext cx="82280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(g)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(g)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 CO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(g)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lang="en-US" sz="20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37"/>
          <p:cNvSpPr txBox="1"/>
          <p:nvPr/>
        </p:nvSpPr>
        <p:spPr>
          <a:xfrm>
            <a:off x="2927648" y="2785533"/>
            <a:ext cx="626407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consCH4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/1 = f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consO2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/2 = f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genCO2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/1 = f</a:t>
            </a:r>
            <a:r>
              <a:rPr lang="en-US" sz="2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genH2O</a:t>
            </a: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/2</a:t>
            </a:r>
            <a:endParaRPr sz="2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37"/>
          <p:cNvSpPr txBox="1"/>
          <p:nvPr/>
        </p:nvSpPr>
        <p:spPr>
          <a:xfrm>
            <a:off x="2207568" y="4005064"/>
            <a:ext cx="230425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Ισοζύγιο Μάζας 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37"/>
          <p:cNvSpPr txBox="1"/>
          <p:nvPr/>
        </p:nvSpPr>
        <p:spPr>
          <a:xfrm>
            <a:off x="6145424" y="4068654"/>
            <a:ext cx="230425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Χημική Αντίδραση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1" name="Google Shape;631;p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65639" y="4437986"/>
            <a:ext cx="2663825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632" name="Google Shape;632;p37"/>
          <p:cNvSpPr txBox="1"/>
          <p:nvPr/>
        </p:nvSpPr>
        <p:spPr>
          <a:xfrm>
            <a:off x="4151784" y="1951502"/>
            <a:ext cx="13682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Αντιδρώντα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7"/>
          <p:cNvSpPr txBox="1"/>
          <p:nvPr/>
        </p:nvSpPr>
        <p:spPr>
          <a:xfrm>
            <a:off x="6663698" y="1945874"/>
            <a:ext cx="11271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Προϊόντα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4" name="Google Shape;634;p37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3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ΧΗΜΙΚΗ ΑΝΤΙΔΡΑΣΗ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41" name="Google Shape;641;p38"/>
          <p:cNvSpPr/>
          <p:nvPr/>
        </p:nvSpPr>
        <p:spPr>
          <a:xfrm>
            <a:off x="1703512" y="726976"/>
            <a:ext cx="87852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Εξισώσεις που προκύπτουν από μια </a:t>
            </a:r>
            <a:r>
              <a:rPr lang="en-US" sz="2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χημική αντίδραση:</a:t>
            </a:r>
            <a:endParaRPr sz="24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38"/>
          <p:cNvSpPr txBox="1"/>
          <p:nvPr/>
        </p:nvSpPr>
        <p:spPr>
          <a:xfrm>
            <a:off x="2126059" y="1549721"/>
            <a:ext cx="822801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aA + bB = cC + dD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38"/>
          <p:cNvSpPr txBox="1"/>
          <p:nvPr/>
        </p:nvSpPr>
        <p:spPr>
          <a:xfrm>
            <a:off x="2126059" y="2407881"/>
            <a:ext cx="7858373" cy="1741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1. f</a:t>
            </a:r>
            <a:r>
              <a:rPr lang="en-US" sz="28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consRiA</a:t>
            </a: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/a = f</a:t>
            </a:r>
            <a:r>
              <a:rPr lang="en-US" sz="28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consRiB</a:t>
            </a: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/b = f</a:t>
            </a:r>
            <a:r>
              <a:rPr lang="en-US" sz="28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genRiC</a:t>
            </a: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/c = f</a:t>
            </a:r>
            <a:r>
              <a:rPr lang="en-US" sz="2800" b="1" baseline="-2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genRiD</a:t>
            </a: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/d 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γραμμομοριακές παροχές kmol/h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endParaRPr/>
          </a:p>
        </p:txBody>
      </p:sp>
      <p:sp>
        <p:nvSpPr>
          <p:cNvPr id="644" name="Google Shape;644;p38"/>
          <p:cNvSpPr txBox="1"/>
          <p:nvPr/>
        </p:nvSpPr>
        <p:spPr>
          <a:xfrm>
            <a:off x="767408" y="3900597"/>
            <a:ext cx="1087320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2. MBA = mconsRiB/b MBB = mgenRiC/c MBC= mgenRiD/d MBD </a:t>
            </a:r>
            <a:endParaRPr/>
          </a:p>
        </p:txBody>
      </p:sp>
      <p:sp>
        <p:nvSpPr>
          <p:cNvPr id="645" name="Google Shape;645;p38"/>
          <p:cNvSpPr txBox="1"/>
          <p:nvPr/>
        </p:nvSpPr>
        <p:spPr>
          <a:xfrm>
            <a:off x="2495600" y="4496112"/>
            <a:ext cx="7200900" cy="5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μαζικές παροχές kg/h</a:t>
            </a:r>
            <a:endParaRPr sz="24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38"/>
          <p:cNvSpPr txBox="1"/>
          <p:nvPr/>
        </p:nvSpPr>
        <p:spPr>
          <a:xfrm>
            <a:off x="4943872" y="1899015"/>
            <a:ext cx="13682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Αντιδρώντα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8"/>
          <p:cNvSpPr txBox="1"/>
          <p:nvPr/>
        </p:nvSpPr>
        <p:spPr>
          <a:xfrm>
            <a:off x="6528048" y="1893387"/>
            <a:ext cx="11271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Προϊόντα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8" name="Google Shape;648;p38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3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ΧΗΜΙΚΗ ΑΝΤΙΔΡΑΣΗ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55" name="Google Shape;655;p39"/>
          <p:cNvSpPr/>
          <p:nvPr/>
        </p:nvSpPr>
        <p:spPr>
          <a:xfrm>
            <a:off x="1703387" y="736457"/>
            <a:ext cx="87852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Εξισώσεις που προκύπτουν από </a:t>
            </a:r>
            <a:r>
              <a:rPr lang="en-US" sz="2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πολλές χημικές αντιδράσεις</a:t>
            </a:r>
            <a:endParaRPr sz="24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39"/>
          <p:cNvSpPr txBox="1"/>
          <p:nvPr/>
        </p:nvSpPr>
        <p:spPr>
          <a:xfrm>
            <a:off x="2345774" y="4365104"/>
            <a:ext cx="7200900" cy="5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γραμμομοριακές παροχές kmol/h</a:t>
            </a:r>
            <a:endParaRPr/>
          </a:p>
        </p:txBody>
      </p:sp>
      <p:sp>
        <p:nvSpPr>
          <p:cNvPr id="657" name="Google Shape;657;p39"/>
          <p:cNvSpPr/>
          <p:nvPr/>
        </p:nvSpPr>
        <p:spPr>
          <a:xfrm>
            <a:off x="3719735" y="1412776"/>
            <a:ext cx="4752528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+ 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2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 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+ 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/>
          </a:p>
        </p:txBody>
      </p:sp>
      <p:sp>
        <p:nvSpPr>
          <p:cNvPr id="658" name="Google Shape;658;p39"/>
          <p:cNvSpPr/>
          <p:nvPr/>
        </p:nvSpPr>
        <p:spPr>
          <a:xfrm>
            <a:off x="3053838" y="3294465"/>
            <a:ext cx="6003182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consR1A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consR1B1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genR1C1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genR1D1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2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consR2A2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consR2B2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genR2C2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genR2D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2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consR3A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/a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consR3B3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/b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genR3C3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/c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genR3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D/d</a:t>
            </a:r>
            <a:r>
              <a:rPr lang="en-US" sz="22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pic>
        <p:nvPicPr>
          <p:cNvPr id="659" name="Google Shape;659;p39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ΤΥΠΙΚΗ ΠΑΡΑΓΩΓΙΚΗ ΔΙΑΔΙΚΑΣΙΑ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161" name="Google Shape;16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9416" y="1674825"/>
            <a:ext cx="11253913" cy="350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4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40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ΕΝΩΣΗΣ: ΠΑΡΑΔΕΙΓΜΑ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65" name="Google Shape;665;p40"/>
          <p:cNvSpPr/>
          <p:nvPr/>
        </p:nvSpPr>
        <p:spPr>
          <a:xfrm>
            <a:off x="0" y="701576"/>
            <a:ext cx="12192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Ανάμειξη θειικού οξέος ισοζύγιο μάζας χωρίς χημική αντίδραση σε kg/h</a:t>
            </a:r>
            <a:endParaRPr/>
          </a:p>
        </p:txBody>
      </p:sp>
      <p:sp>
        <p:nvSpPr>
          <p:cNvPr id="666" name="Google Shape;666;p40"/>
          <p:cNvSpPr/>
          <p:nvPr/>
        </p:nvSpPr>
        <p:spPr>
          <a:xfrm>
            <a:off x="0" y="1244129"/>
            <a:ext cx="12191999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kg/h  πυκνού διαλύματος θειικού οξέος (H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περιεκτικότητας 35% w/w, αραιώνονται με 15 kg/h νερού. Πόση ποσότητα θειικού οξέος και νερού περιέχει το αραιό διάλυμα που προκύπτει; Πόση είναι η μαζική παροχή του αραιού διαλύματος και ποια η κατά βάρος περιεκτικότητα του;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Δεδομένα: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50 kg 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		M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15 kg H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0/h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Ζητούνται: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X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X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3H20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7" name="Google Shape;667;p40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41"/>
          <p:cNvSpPr/>
          <p:nvPr/>
        </p:nvSpPr>
        <p:spPr>
          <a:xfrm>
            <a:off x="2300701" y="2415568"/>
            <a:ext cx="7128792" cy="3528392"/>
          </a:xfrm>
          <a:prstGeom prst="rect">
            <a:avLst/>
          </a:prstGeom>
          <a:solidFill>
            <a:srgbClr val="97BAF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Google Shape;673;p4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88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ΕΝΩΣΗΣ: ΑΡΑΙΩΣΗ ΘΕΙΙΚΟΥ ΟΞΕΟΣ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674" name="Google Shape;674;p41"/>
          <p:cNvSpPr/>
          <p:nvPr/>
        </p:nvSpPr>
        <p:spPr>
          <a:xfrm>
            <a:off x="2279576" y="1484784"/>
            <a:ext cx="7416824" cy="4352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41"/>
          <p:cNvSpPr/>
          <p:nvPr/>
        </p:nvSpPr>
        <p:spPr>
          <a:xfrm>
            <a:off x="4439816" y="3167535"/>
            <a:ext cx="3055339" cy="146451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41"/>
          <p:cNvSpPr txBox="1"/>
          <p:nvPr/>
        </p:nvSpPr>
        <p:spPr>
          <a:xfrm>
            <a:off x="4801829" y="3871987"/>
            <a:ext cx="247730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Αραίωση H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με H2O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7" name="Google Shape;677;p41"/>
          <p:cNvCxnSpPr/>
          <p:nvPr/>
        </p:nvCxnSpPr>
        <p:spPr>
          <a:xfrm>
            <a:off x="2886643" y="4055982"/>
            <a:ext cx="166642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678" name="Google Shape;678;p41"/>
          <p:cNvCxnSpPr/>
          <p:nvPr/>
        </p:nvCxnSpPr>
        <p:spPr>
          <a:xfrm>
            <a:off x="7281876" y="4055982"/>
            <a:ext cx="166642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679" name="Google Shape;679;p41"/>
          <p:cNvCxnSpPr/>
          <p:nvPr/>
        </p:nvCxnSpPr>
        <p:spPr>
          <a:xfrm rot="10800000">
            <a:off x="6469615" y="4552530"/>
            <a:ext cx="0" cy="888447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80" name="Google Shape;680;p41"/>
          <p:cNvSpPr txBox="1"/>
          <p:nvPr/>
        </p:nvSpPr>
        <p:spPr>
          <a:xfrm>
            <a:off x="2359015" y="2823027"/>
            <a:ext cx="1864777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π.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50,00kg/h      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1H2SO4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w3H2SO4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0,35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41"/>
          <p:cNvSpPr txBox="1"/>
          <p:nvPr/>
        </p:nvSpPr>
        <p:spPr>
          <a:xfrm>
            <a:off x="4920643" y="4652127"/>
            <a:ext cx="1548972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      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15 kg/h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2h20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15,00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41"/>
          <p:cNvSpPr txBox="1"/>
          <p:nvPr/>
        </p:nvSpPr>
        <p:spPr>
          <a:xfrm>
            <a:off x="7197176" y="2715306"/>
            <a:ext cx="2098179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αρ. Διάλυμα H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S0</a:t>
            </a:r>
            <a:r>
              <a:rPr lang="en-US" sz="1400" b="1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w3H2SO4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         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w3H2O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41"/>
          <p:cNvSpPr/>
          <p:nvPr/>
        </p:nvSpPr>
        <p:spPr>
          <a:xfrm>
            <a:off x="3453" y="778349"/>
            <a:ext cx="972108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1: 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Κατασκευή διαγράμματος Ροής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2: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Αρίθμηση ρευμάτων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3: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Σημείωση όλων των διαθέσιμων στοιχείων στο διάγραμμα</a:t>
            </a:r>
            <a:endParaRPr/>
          </a:p>
        </p:txBody>
      </p:sp>
      <p:pic>
        <p:nvPicPr>
          <p:cNvPr id="684" name="Google Shape;684;p4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4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ΑΡΑΙΩΣΗ ΘΕΙΙΚΟΥ ΟΞΕΟΣ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690" name="Google Shape;690;p42"/>
          <p:cNvSpPr/>
          <p:nvPr/>
        </p:nvSpPr>
        <p:spPr>
          <a:xfrm>
            <a:off x="0" y="764704"/>
            <a:ext cx="121920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Ο υπολογισμός του ολικού ισοζυγίου μάζας των χημικών ενώσεων μπορεί να γίνει και σε kmoles και σε kg- προτιμητέος ο υπολογισμός σε kg σύμφωνα με τις ακόλουθες εξισώσεις σε </a:t>
            </a:r>
            <a:r>
              <a:rPr lang="en-US" sz="20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kg/h.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42"/>
          <p:cNvSpPr/>
          <p:nvPr/>
        </p:nvSpPr>
        <p:spPr>
          <a:xfrm>
            <a:off x="0" y="3429000"/>
            <a:ext cx="12192000" cy="464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Επειδή υπάρχουν μηδενικές μεταβλητές όπως οι </a:t>
            </a: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genH2SO4</a:t>
            </a: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, m</a:t>
            </a:r>
            <a:r>
              <a:rPr lang="en-US" sz="1800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consH2SO4</a:t>
            </a: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, m</a:t>
            </a:r>
            <a:r>
              <a:rPr lang="en-US" sz="1800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genH2O</a:t>
            </a: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και</a:t>
            </a:r>
            <a:r>
              <a:rPr lang="en-US" sz="18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m</a:t>
            </a:r>
            <a:r>
              <a:rPr lang="en-US" sz="1800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2H2SO4</a:t>
            </a:r>
            <a:r>
              <a:rPr lang="en-US" sz="1800" baseline="-25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οι εξισώσεις απλοποιούνται ως εξής:</a:t>
            </a:r>
            <a:endParaRPr sz="1800" baseline="-25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42"/>
          <p:cNvSpPr txBox="1"/>
          <p:nvPr/>
        </p:nvSpPr>
        <p:spPr>
          <a:xfrm>
            <a:off x="2758227" y="1852979"/>
            <a:ext cx="667554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1H2SO4  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2H2SO4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+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genH2SO4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=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+	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consH2SO4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O: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+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+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=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+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consH2O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42"/>
          <p:cNvSpPr txBox="1"/>
          <p:nvPr/>
        </p:nvSpPr>
        <p:spPr>
          <a:xfrm>
            <a:off x="4223792" y="4221430"/>
            <a:ext cx="31470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1H2SO4  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= 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+  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2H2O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4" name="Google Shape;694;p4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4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ΑΡΑΙΩΣΗ ΘΕΙΙΚΟΥ ΟΞΕΟΣ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00" name="Google Shape;700;p43"/>
          <p:cNvSpPr/>
          <p:nvPr/>
        </p:nvSpPr>
        <p:spPr>
          <a:xfrm>
            <a:off x="2711625" y="1412776"/>
            <a:ext cx="7089775" cy="880369"/>
          </a:xfrm>
          <a:prstGeom prst="rect">
            <a:avLst/>
          </a:prstGeom>
          <a:noFill/>
          <a:ln w="9525" cap="flat" cmpd="sng">
            <a:solidFill>
              <a:srgbClr val="000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Στο παραπάνω σύστημα είναι γνωστή μόνο μία μεταβλητή η m</a:t>
            </a:r>
            <a:r>
              <a:rPr lang="en-US" sz="18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, επομένως χρειάζονται και άλλες εξισώσεις</a:t>
            </a:r>
            <a:endParaRPr/>
          </a:p>
        </p:txBody>
      </p:sp>
      <p:sp>
        <p:nvSpPr>
          <p:cNvPr id="701" name="Google Shape;701;p43"/>
          <p:cNvSpPr txBox="1"/>
          <p:nvPr/>
        </p:nvSpPr>
        <p:spPr>
          <a:xfrm>
            <a:off x="4205281" y="2924945"/>
            <a:ext cx="1314655" cy="214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1H2SO4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   =</a:t>
            </a:r>
            <a:endParaRPr sz="20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w1H2O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     =</a:t>
            </a:r>
            <a:endParaRPr sz="20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1H2O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	 =</a:t>
            </a:r>
            <a:endParaRPr sz="20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	 =</a:t>
            </a:r>
            <a:endParaRPr sz="20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w3H2SO4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  =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2000" b="1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w3H2O</a:t>
            </a:r>
            <a:r>
              <a:rPr lang="en-US" sz="20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     =</a:t>
            </a:r>
            <a:endParaRPr sz="2000"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43"/>
          <p:cNvSpPr txBox="1"/>
          <p:nvPr/>
        </p:nvSpPr>
        <p:spPr>
          <a:xfrm>
            <a:off x="5591944" y="2924944"/>
            <a:ext cx="180369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x X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w1H2SO4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1 – X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wH2SO4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x X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w1H2O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+ 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/ 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3H2SO4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0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 / m</a:t>
            </a:r>
            <a:r>
              <a:rPr lang="en-US" sz="20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3H2O</a:t>
            </a:r>
            <a:endParaRPr sz="2000" b="1" baseline="-25000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43"/>
          <p:cNvSpPr/>
          <p:nvPr/>
        </p:nvSpPr>
        <p:spPr>
          <a:xfrm>
            <a:off x="0" y="692696"/>
            <a:ext cx="896307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5: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Άλλες εξισώσεις (ρεύματα διεργασίας)</a:t>
            </a:r>
            <a:endParaRPr/>
          </a:p>
        </p:txBody>
      </p:sp>
      <p:pic>
        <p:nvPicPr>
          <p:cNvPr id="704" name="Google Shape;704;p43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44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ΑΡΑΙΩΣΗ ΘΕΙΙΚΟΥ ΟΞΕΟΣ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10" name="Google Shape;710;p44"/>
          <p:cNvSpPr/>
          <p:nvPr/>
        </p:nvSpPr>
        <p:spPr>
          <a:xfrm>
            <a:off x="0" y="692696"/>
            <a:ext cx="896307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6: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Αντικατάσταση μεταβλητών και εκτέλεση υπολογισμών</a:t>
            </a:r>
            <a:endParaRPr/>
          </a:p>
        </p:txBody>
      </p:sp>
      <p:graphicFrame>
        <p:nvGraphicFramePr>
          <p:cNvPr id="711" name="Google Shape;711;p44"/>
          <p:cNvGraphicFramePr/>
          <p:nvPr/>
        </p:nvGraphicFramePr>
        <p:xfrm>
          <a:off x="1415480" y="1412776"/>
          <a:ext cx="9793100" cy="453965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20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5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Μεταβλητή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Εξίσωση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Απόδοση τιμών στις μεταβλητές</a:t>
                      </a:r>
                      <a:endParaRPr sz="180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Αποτέλεσμα</a:t>
                      </a:r>
                      <a:endParaRPr sz="180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1H2SO4</a:t>
                      </a:r>
                      <a:r>
                        <a:rPr lang="en-US" sz="1800"/>
                        <a:t>                       =              M</a:t>
                      </a:r>
                      <a:r>
                        <a:rPr lang="en-US" sz="1800" baseline="-25000"/>
                        <a:t>1</a:t>
                      </a:r>
                      <a:r>
                        <a:rPr lang="en-US" sz="1800"/>
                        <a:t> x X</a:t>
                      </a:r>
                      <a:r>
                        <a:rPr lang="en-US" sz="1800" baseline="-25000"/>
                        <a:t>w1H2SO4</a:t>
                      </a:r>
                      <a:r>
                        <a:rPr lang="en-US" sz="1800"/>
                        <a:t>           =          50 kg/h  x  0.35                 =         17.50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X</a:t>
                      </a:r>
                      <a:r>
                        <a:rPr lang="en-US" sz="1800" baseline="-25000"/>
                        <a:t>w1H20</a:t>
                      </a:r>
                      <a:r>
                        <a:rPr lang="en-US" sz="1800"/>
                        <a:t>                         =             1  -  X</a:t>
                      </a:r>
                      <a:r>
                        <a:rPr lang="en-US" sz="1800" baseline="-25000"/>
                        <a:t>w1H2SO4</a:t>
                      </a:r>
                      <a:r>
                        <a:rPr lang="en-US" sz="1800"/>
                        <a:t>              =             1  -0.35                            =           0.65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1H2O</a:t>
                      </a:r>
                      <a:r>
                        <a:rPr lang="en-US" sz="1800"/>
                        <a:t>                          =              M</a:t>
                      </a:r>
                      <a:r>
                        <a:rPr lang="en-US" sz="1800" baseline="-25000"/>
                        <a:t>1</a:t>
                      </a:r>
                      <a:r>
                        <a:rPr lang="en-US" sz="1800"/>
                        <a:t>   x  X</a:t>
                      </a:r>
                      <a:r>
                        <a:rPr lang="en-US" sz="1800" baseline="-25000"/>
                        <a:t>w1H20</a:t>
                      </a:r>
                      <a:r>
                        <a:rPr lang="en-US" sz="1800"/>
                        <a:t>           =         50 kg/h  x  0.65                  =          32.5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1H2SO4</a:t>
                      </a:r>
                      <a:r>
                        <a:rPr lang="en-US" sz="1800"/>
                        <a:t>                       =              m</a:t>
                      </a:r>
                      <a:r>
                        <a:rPr lang="en-US" sz="1800" baseline="-25000"/>
                        <a:t>3H2SO4</a:t>
                      </a:r>
                      <a:r>
                        <a:rPr lang="en-US" sz="1800"/>
                        <a:t>                     =         17.5 kg/h  +  47 kg/h         =          65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3H2O</a:t>
                      </a:r>
                      <a:r>
                        <a:rPr lang="en-US" sz="1800"/>
                        <a:t>                          =              m</a:t>
                      </a:r>
                      <a:r>
                        <a:rPr lang="en-US" sz="1800" baseline="-25000"/>
                        <a:t>1H2O</a:t>
                      </a:r>
                      <a:r>
                        <a:rPr lang="en-US" sz="1800"/>
                        <a:t> +  m</a:t>
                      </a:r>
                      <a:r>
                        <a:rPr lang="en-US" sz="1800" baseline="-25000"/>
                        <a:t>2H2O</a:t>
                      </a:r>
                      <a:r>
                        <a:rPr lang="en-US" sz="1800"/>
                        <a:t>        =         32.5 kg/h  +  15 kg/h         =          47.5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                            =              m</a:t>
                      </a:r>
                      <a:r>
                        <a:rPr lang="en-US" sz="1800" baseline="-25000"/>
                        <a:t>3H2SO4</a:t>
                      </a:r>
                      <a:r>
                        <a:rPr lang="en-US" sz="1800"/>
                        <a:t>  + m</a:t>
                      </a:r>
                      <a:r>
                        <a:rPr lang="en-US" sz="1800" baseline="-25000"/>
                        <a:t>3H2O</a:t>
                      </a:r>
                      <a:r>
                        <a:rPr lang="en-US" sz="1800"/>
                        <a:t>     =         17.5 kg/h  +   47.5 kg/h     =          65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X</a:t>
                      </a:r>
                      <a:r>
                        <a:rPr lang="en-US" sz="1800" baseline="-25000"/>
                        <a:t>w1H2SO4</a:t>
                      </a:r>
                      <a:r>
                        <a:rPr lang="en-US" sz="1800"/>
                        <a:t>                       =               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/   m</a:t>
                      </a:r>
                      <a:r>
                        <a:rPr lang="en-US" sz="1800" baseline="-25000"/>
                        <a:t>3H2SO4</a:t>
                      </a:r>
                      <a:r>
                        <a:rPr lang="en-US" sz="1800"/>
                        <a:t>      =         47.5 kg/h /  65 kg/h           =          0.73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7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X</a:t>
                      </a:r>
                      <a:r>
                        <a:rPr lang="en-US" sz="1800" baseline="-25000"/>
                        <a:t>w1H20                                       </a:t>
                      </a:r>
                      <a:r>
                        <a:rPr lang="en-US" sz="1800"/>
                        <a:t>=               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/   m</a:t>
                      </a:r>
                      <a:r>
                        <a:rPr lang="en-US" sz="1800" baseline="-25000"/>
                        <a:t>3H2O</a:t>
                      </a:r>
                      <a:r>
                        <a:rPr lang="en-US" sz="1800"/>
                        <a:t>         =          17.5 kg/h   /  65 kg/h        =           0.27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12" name="Google Shape;712;p44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4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ΕΝΩΣΗΣ: ΠΑΡΑΔΕΙΓΜΑ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718" name="Google Shape;718;p45"/>
          <p:cNvSpPr/>
          <p:nvPr/>
        </p:nvSpPr>
        <p:spPr>
          <a:xfrm>
            <a:off x="2170905" y="707007"/>
            <a:ext cx="777716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Πύρωση ασβεστόλιθου ισοζύγιο μάζας με χημική αντίδραση σε kmol/h</a:t>
            </a:r>
            <a:endParaRPr/>
          </a:p>
        </p:txBody>
      </p:sp>
      <p:sp>
        <p:nvSpPr>
          <p:cNvPr id="719" name="Google Shape;719;p45"/>
          <p:cNvSpPr/>
          <p:nvPr/>
        </p:nvSpPr>
        <p:spPr>
          <a:xfrm>
            <a:off x="0" y="1884888"/>
            <a:ext cx="1219200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250 kg/h ασβεστόλιθου, περιεκτικότητας 100% σε ανθρακικό ασβέστιο (CaCO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(s)), διασπώνται με πύρωση σε οξείδιο του ασβεστίου (CaO(s)) και διοξείδιο του άνθρακα (CO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(g)). Υπολογίστε τις ποσότητες των υλικών που παράγονται αν η διάσπαση του ασβεστόλιθου δεν είναι πλήρης και το 5% ασβεστόλιθου παραμένει αδιάσπαστο.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Δεδομένα: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250 kg  CaCO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/h, X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3CaC03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=0.08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100.09 kg/kmol, 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CaO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56.08 kg/kmol, MB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CO2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44.01 kg/kmol</a:t>
            </a:r>
            <a:endParaRPr sz="24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0" name="Google Shape;720;p45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4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8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ΙΣΟΖΥΓΙΟ ΜΑΖΑΣ ΧΗΜΙΚΗΣ ΕΝΩΣΗΣ: ΠΥΡΩΣΗ ΑΣΒΕΣΤΟΛΙΘΟΥ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726" name="Google Shape;726;p46"/>
          <p:cNvSpPr/>
          <p:nvPr/>
        </p:nvSpPr>
        <p:spPr>
          <a:xfrm>
            <a:off x="2207568" y="1484784"/>
            <a:ext cx="7128792" cy="3528392"/>
          </a:xfrm>
          <a:prstGeom prst="rect">
            <a:avLst/>
          </a:prstGeom>
          <a:solidFill>
            <a:srgbClr val="97BAF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46"/>
          <p:cNvSpPr/>
          <p:nvPr/>
        </p:nvSpPr>
        <p:spPr>
          <a:xfrm>
            <a:off x="4727848" y="2420888"/>
            <a:ext cx="2520280" cy="129614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46"/>
          <p:cNvSpPr txBox="1"/>
          <p:nvPr/>
        </p:nvSpPr>
        <p:spPr>
          <a:xfrm>
            <a:off x="4943872" y="2852937"/>
            <a:ext cx="230425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Πύρωση                             CaCO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(s) = CaO(s) + CO</a:t>
            </a:r>
            <a:r>
              <a:rPr lang="en-US" sz="1400" b="1" baseline="-250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(g)</a:t>
            </a:r>
            <a:endParaRPr sz="1400" b="1">
              <a:solidFill>
                <a:srgbClr val="7834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29" name="Google Shape;729;p46"/>
          <p:cNvCxnSpPr/>
          <p:nvPr/>
        </p:nvCxnSpPr>
        <p:spPr>
          <a:xfrm>
            <a:off x="3287689" y="3356992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730" name="Google Shape;730;p46"/>
          <p:cNvCxnSpPr/>
          <p:nvPr/>
        </p:nvCxnSpPr>
        <p:spPr>
          <a:xfrm>
            <a:off x="7320137" y="3068960"/>
            <a:ext cx="1453145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731" name="Google Shape;731;p46"/>
          <p:cNvSpPr txBox="1"/>
          <p:nvPr/>
        </p:nvSpPr>
        <p:spPr>
          <a:xfrm>
            <a:off x="2927649" y="2348881"/>
            <a:ext cx="2029209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Ασβεστόλιθος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250,00kg/h      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1H2O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46"/>
          <p:cNvSpPr txBox="1"/>
          <p:nvPr/>
        </p:nvSpPr>
        <p:spPr>
          <a:xfrm>
            <a:off x="7392144" y="1844825"/>
            <a:ext cx="182201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Διοξ. Άνθρακα              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 kg/h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p46"/>
          <p:cNvSpPr txBox="1"/>
          <p:nvPr/>
        </p:nvSpPr>
        <p:spPr>
          <a:xfrm>
            <a:off x="7320137" y="3140969"/>
            <a:ext cx="2160241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οξ. Ασβεστίου           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M3: ? Kg/h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?kg/h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0,08                         x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?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4" name="Google Shape;734;p46"/>
          <p:cNvCxnSpPr/>
          <p:nvPr/>
        </p:nvCxnSpPr>
        <p:spPr>
          <a:xfrm rot="10800000" flipH="1">
            <a:off x="6672064" y="1988814"/>
            <a:ext cx="770400" cy="397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pic>
        <p:nvPicPr>
          <p:cNvPr id="735" name="Google Shape;735;p46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4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ΠΥΡΩΣΗ ΑΣΒΕΣΤΟΛΙΘΟΥ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41" name="Google Shape;741;p47"/>
          <p:cNvSpPr/>
          <p:nvPr/>
        </p:nvSpPr>
        <p:spPr>
          <a:xfrm>
            <a:off x="0" y="707004"/>
            <a:ext cx="766896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4: 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Εξισώσεις ισοζυγίων μάζας</a:t>
            </a:r>
            <a:endParaRPr/>
          </a:p>
        </p:txBody>
      </p:sp>
      <p:sp>
        <p:nvSpPr>
          <p:cNvPr id="742" name="Google Shape;742;p47"/>
          <p:cNvSpPr/>
          <p:nvPr/>
        </p:nvSpPr>
        <p:spPr>
          <a:xfrm>
            <a:off x="1775210" y="1373268"/>
            <a:ext cx="864158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Λόγω της ύπαρξης χημικής αντίδρασης ο υπολογισμός του ισοζυγίου μάζας των συστατικών θα γίνει σε kmoles/h σύμφωνα με τις εξισώσεις:</a:t>
            </a:r>
            <a:endParaRPr/>
          </a:p>
        </p:txBody>
      </p:sp>
      <p:sp>
        <p:nvSpPr>
          <p:cNvPr id="743" name="Google Shape;743;p47"/>
          <p:cNvSpPr/>
          <p:nvPr/>
        </p:nvSpPr>
        <p:spPr>
          <a:xfrm>
            <a:off x="1775521" y="3501009"/>
            <a:ext cx="835292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Λόγω της ύπαρξης μηδενικών μεταβλητών η τελική μορφή των εξισώσεων είναι η εξής:</a:t>
            </a:r>
            <a:endParaRPr/>
          </a:p>
        </p:txBody>
      </p:sp>
      <p:sp>
        <p:nvSpPr>
          <p:cNvPr id="744" name="Google Shape;744;p47"/>
          <p:cNvSpPr txBox="1"/>
          <p:nvPr/>
        </p:nvSpPr>
        <p:spPr>
          <a:xfrm>
            <a:off x="2711624" y="2246662"/>
            <a:ext cx="758720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(s):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+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=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+ 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+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CaO (s):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	 +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=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2CaO              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+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(g):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1CO2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genCO2               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+   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+    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consCO2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47"/>
          <p:cNvSpPr txBox="1"/>
          <p:nvPr/>
        </p:nvSpPr>
        <p:spPr>
          <a:xfrm>
            <a:off x="5244613" y="4365104"/>
            <a:ext cx="170277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6" name="Google Shape;746;p47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4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ΠΥΡΩΣΗ ΑΣΒΕΣΤΟΛΙΘΟΥ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52" name="Google Shape;752;p48"/>
          <p:cNvSpPr/>
          <p:nvPr/>
        </p:nvSpPr>
        <p:spPr>
          <a:xfrm>
            <a:off x="0" y="735087"/>
            <a:ext cx="7613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5: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Άλλες εξισωσείς (ρεύματα διεργασίας)</a:t>
            </a:r>
            <a:endParaRPr/>
          </a:p>
        </p:txBody>
      </p:sp>
      <p:sp>
        <p:nvSpPr>
          <p:cNvPr id="753" name="Google Shape;753;p48"/>
          <p:cNvSpPr/>
          <p:nvPr/>
        </p:nvSpPr>
        <p:spPr>
          <a:xfrm>
            <a:off x="1706836" y="1496250"/>
            <a:ext cx="8205588" cy="646331"/>
          </a:xfrm>
          <a:prstGeom prst="rect">
            <a:avLst/>
          </a:prstGeom>
          <a:noFill/>
          <a:ln w="9525" cap="flat" cmpd="sng">
            <a:solidFill>
              <a:srgbClr val="000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Στο παραπάνω σύστημα δε είναι γνωστή καμία μεταβλητή επομένως θα χρειαστούν και άλλες εξισώσεις</a:t>
            </a:r>
            <a:endParaRPr/>
          </a:p>
        </p:txBody>
      </p:sp>
      <p:sp>
        <p:nvSpPr>
          <p:cNvPr id="754" name="Google Shape;754;p48"/>
          <p:cNvSpPr/>
          <p:nvPr/>
        </p:nvSpPr>
        <p:spPr>
          <a:xfrm>
            <a:off x="1849190" y="4621958"/>
            <a:ext cx="662307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Επειδή ο ασβεστόλιθος δεν αντιδρά πλήρως, η τελική εξίσωση είναι:</a:t>
            </a:r>
            <a:endParaRPr/>
          </a:p>
        </p:txBody>
      </p:sp>
      <p:sp>
        <p:nvSpPr>
          <p:cNvPr id="755" name="Google Shape;755;p48"/>
          <p:cNvSpPr txBox="1"/>
          <p:nvPr/>
        </p:nvSpPr>
        <p:spPr>
          <a:xfrm>
            <a:off x="3218172" y="2267235"/>
            <a:ext cx="6262203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/  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	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 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	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 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x  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 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 	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	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   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	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/   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48"/>
          <p:cNvSpPr txBox="1"/>
          <p:nvPr/>
        </p:nvSpPr>
        <p:spPr>
          <a:xfrm>
            <a:off x="4464593" y="5177084"/>
            <a:ext cx="28696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x  X</a:t>
            </a:r>
            <a:r>
              <a:rPr lang="en-US" sz="1800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CaCO3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7" name="Google Shape;757;p48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49"/>
          <p:cNvSpPr txBox="1">
            <a:spLocks noGrp="1"/>
          </p:cNvSpPr>
          <p:nvPr>
            <p:ph type="title"/>
          </p:nvPr>
        </p:nvSpPr>
        <p:spPr>
          <a:xfrm>
            <a:off x="0" y="-31806"/>
            <a:ext cx="12192000" cy="652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ΠΥΡΩΣΗ ΑΣΒΕΣΤΟΛΙΘΟΥ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63" name="Google Shape;763;p49"/>
          <p:cNvSpPr/>
          <p:nvPr/>
        </p:nvSpPr>
        <p:spPr>
          <a:xfrm>
            <a:off x="6237606" y="1165393"/>
            <a:ext cx="389037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Iσοζύγιο μάζας  συστατικών σε kmol/h</a:t>
            </a:r>
            <a:r>
              <a:rPr lang="en-US" sz="16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64" name="Google Shape;764;p49"/>
          <p:cNvSpPr/>
          <p:nvPr/>
        </p:nvSpPr>
        <p:spPr>
          <a:xfrm>
            <a:off x="6237606" y="3942099"/>
            <a:ext cx="410686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Εξισώσεις από τα ρεύματα διεργασίας</a:t>
            </a:r>
            <a:r>
              <a:rPr lang="en-US" sz="16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65" name="Google Shape;765;p49"/>
          <p:cNvSpPr/>
          <p:nvPr/>
        </p:nvSpPr>
        <p:spPr>
          <a:xfrm>
            <a:off x="6348028" y="5505893"/>
            <a:ext cx="388843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Εξισώσεις από τους περιορισμούς του προβλήματος</a:t>
            </a:r>
            <a:endParaRPr sz="1600"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49"/>
          <p:cNvSpPr txBox="1"/>
          <p:nvPr/>
        </p:nvSpPr>
        <p:spPr>
          <a:xfrm>
            <a:off x="2123820" y="2242552"/>
            <a:ext cx="1951368" cy="707886"/>
          </a:xfrm>
          <a:prstGeom prst="rect">
            <a:avLst/>
          </a:prstGeom>
          <a:solidFill>
            <a:srgbClr val="8CB3E3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consCaCO3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 f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genCaO</a:t>
            </a:r>
            <a:endParaRPr sz="20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consCaCO3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20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genCO2</a:t>
            </a:r>
            <a:endParaRPr sz="20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49"/>
          <p:cNvSpPr/>
          <p:nvPr/>
        </p:nvSpPr>
        <p:spPr>
          <a:xfrm>
            <a:off x="6348028" y="2427218"/>
            <a:ext cx="39964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Εξισώσεις από τη χημική αντίδραση</a:t>
            </a:r>
            <a:endParaRPr sz="1600" b="1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49"/>
          <p:cNvSpPr txBox="1"/>
          <p:nvPr/>
        </p:nvSpPr>
        <p:spPr>
          <a:xfrm>
            <a:off x="2125339" y="873005"/>
            <a:ext cx="1741759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49"/>
          <p:cNvSpPr txBox="1"/>
          <p:nvPr/>
        </p:nvSpPr>
        <p:spPr>
          <a:xfrm>
            <a:off x="2122120" y="3209495"/>
            <a:ext cx="369389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2CO2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x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CaO</a:t>
            </a:r>
            <a:endParaRPr sz="18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x	MB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+	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3CaO	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	M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49"/>
          <p:cNvSpPr txBox="1"/>
          <p:nvPr/>
        </p:nvSpPr>
        <p:spPr>
          <a:xfrm>
            <a:off x="2122120" y="5531100"/>
            <a:ext cx="610656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f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1CaCO3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x 	X</a:t>
            </a:r>
            <a:r>
              <a:rPr lang="en-US" sz="18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CaCO3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1" name="Google Shape;771;p49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ΑΠΛΟΠΟΙΗΜΕΝΟ ΔΙΑΓΡΑΜΜΑ ΡΟΗΣ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168" name="Google Shape;168;p5"/>
          <p:cNvSpPr/>
          <p:nvPr/>
        </p:nvSpPr>
        <p:spPr>
          <a:xfrm>
            <a:off x="4511633" y="2514600"/>
            <a:ext cx="3124200" cy="16002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9" name="Google Shape;169;p5"/>
          <p:cNvCxnSpPr/>
          <p:nvPr/>
        </p:nvCxnSpPr>
        <p:spPr>
          <a:xfrm>
            <a:off x="2495600" y="2852936"/>
            <a:ext cx="187220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70" name="Google Shape;170;p5"/>
          <p:cNvCxnSpPr/>
          <p:nvPr/>
        </p:nvCxnSpPr>
        <p:spPr>
          <a:xfrm>
            <a:off x="2495600" y="3789040"/>
            <a:ext cx="187220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71" name="Google Shape;171;p5"/>
          <p:cNvCxnSpPr/>
          <p:nvPr/>
        </p:nvCxnSpPr>
        <p:spPr>
          <a:xfrm>
            <a:off x="7651041" y="3314700"/>
            <a:ext cx="187220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72" name="Google Shape;172;p5"/>
          <p:cNvSpPr txBox="1"/>
          <p:nvPr/>
        </p:nvSpPr>
        <p:spPr>
          <a:xfrm>
            <a:off x="3260725" y="2327276"/>
            <a:ext cx="4299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/>
          <p:nvPr/>
        </p:nvSpPr>
        <p:spPr>
          <a:xfrm>
            <a:off x="3260724" y="3312433"/>
            <a:ext cx="4299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5"/>
          <p:cNvSpPr txBox="1"/>
          <p:nvPr/>
        </p:nvSpPr>
        <p:spPr>
          <a:xfrm>
            <a:off x="8344130" y="2684237"/>
            <a:ext cx="4299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5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50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</a:rPr>
              <a:t>ΙΣΟΖΥΓΙΟ ΜΑΖΑΣ ΧΗΜΙΚΗΣ ΕΝΩΣΗΣ: ΠΥΡΩΣΗ ΑΣΒΕΣΤΟΛΙΘΟΥ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777" name="Google Shape;777;p50"/>
          <p:cNvSpPr/>
          <p:nvPr/>
        </p:nvSpPr>
        <p:spPr>
          <a:xfrm>
            <a:off x="0" y="620688"/>
            <a:ext cx="907272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Στάδιο 6:</a:t>
            </a:r>
            <a:r>
              <a:rPr lang="en-US" sz="24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400">
                <a:solidFill>
                  <a:srgbClr val="783434"/>
                </a:solidFill>
                <a:latin typeface="Calibri"/>
                <a:ea typeface="Calibri"/>
                <a:cs typeface="Calibri"/>
                <a:sym typeface="Calibri"/>
              </a:rPr>
              <a:t>Αντικατάσταση μεταβλητών και εκτέλεση υπολογισμών</a:t>
            </a:r>
            <a:endParaRPr/>
          </a:p>
        </p:txBody>
      </p:sp>
      <p:graphicFrame>
        <p:nvGraphicFramePr>
          <p:cNvPr id="778" name="Google Shape;778;p50"/>
          <p:cNvGraphicFramePr/>
          <p:nvPr/>
        </p:nvGraphicFramePr>
        <p:xfrm>
          <a:off x="1343472" y="1029578"/>
          <a:ext cx="9505050" cy="512078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1514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Μεταβλητή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Εξίσωση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Απόδοση τιμών στις μεταβλητές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Αποτέλεσμα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=       m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/  MB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=         250 kg/h   /   100.09 kg/mol            =   2.498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=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x  X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=                   2.498  kmol/h   x   0.05           =   0.125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=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-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=             2.498 kmol/h  -  0.125 kmol/h    =   2.373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genCaO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=      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=                                                                           2.373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genCO2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=      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ConsCaCO3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=                                                                           2.373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3CaO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=     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genCaO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=                                                                          2.373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2CO2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=               f</a:t>
                      </a:r>
                      <a:r>
                        <a:rPr lang="en-US" sz="1800" baseline="-25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genCO2</a:t>
                      </a: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=                                                                          2.373 kmol/h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2CO2</a:t>
                      </a:r>
                      <a:r>
                        <a:rPr lang="en-US" sz="1800"/>
                        <a:t>                =           f</a:t>
                      </a:r>
                      <a:r>
                        <a:rPr lang="en-US" sz="1800" baseline="-25000"/>
                        <a:t>2CO2</a:t>
                      </a:r>
                      <a:r>
                        <a:rPr lang="en-US" sz="1800"/>
                        <a:t>    x    MB</a:t>
                      </a:r>
                      <a:r>
                        <a:rPr lang="en-US" sz="1800" baseline="-25000"/>
                        <a:t>CO2</a:t>
                      </a:r>
                      <a:r>
                        <a:rPr lang="en-US" sz="1800"/>
                        <a:t>       =        2.373 kmol/h  x  44.010 kg/kmol    =  104.430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3CaO</a:t>
                      </a:r>
                      <a:r>
                        <a:rPr lang="en-US" sz="1800"/>
                        <a:t>                =          f</a:t>
                      </a:r>
                      <a:r>
                        <a:rPr lang="en-US" sz="1800" baseline="-25000"/>
                        <a:t>2CaO</a:t>
                      </a:r>
                      <a:r>
                        <a:rPr lang="en-US" sz="1800"/>
                        <a:t>    x    MB</a:t>
                      </a:r>
                      <a:r>
                        <a:rPr lang="en-US" sz="1800" baseline="-25000"/>
                        <a:t>CaO           </a:t>
                      </a:r>
                      <a:r>
                        <a:rPr lang="en-US" sz="1800"/>
                        <a:t> =    2.373 kmol/h   x   56.08 kg/kmol        =  133.070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3CaCO3</a:t>
                      </a:r>
                      <a:r>
                        <a:rPr lang="en-US" sz="1800"/>
                        <a:t>             =         f</a:t>
                      </a:r>
                      <a:r>
                        <a:rPr lang="en-US" sz="1800" baseline="-25000"/>
                        <a:t>3CaCO3</a:t>
                      </a:r>
                      <a:r>
                        <a:rPr lang="en-US" sz="1800"/>
                        <a:t>    x    MB</a:t>
                      </a:r>
                      <a:r>
                        <a:rPr lang="en-US" sz="1800" baseline="-25000"/>
                        <a:t>CaCO3</a:t>
                      </a:r>
                      <a:r>
                        <a:rPr lang="en-US" sz="1800"/>
                        <a:t>    =     0.125  kmol/h    x  100.090 kg/kmol =  12.5 kg/h 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                  =         m</a:t>
                      </a:r>
                      <a:r>
                        <a:rPr lang="en-US" sz="1800" baseline="-25000"/>
                        <a:t>3CaCO3</a:t>
                      </a:r>
                      <a:r>
                        <a:rPr lang="en-US" sz="1800"/>
                        <a:t> + m</a:t>
                      </a:r>
                      <a:r>
                        <a:rPr lang="en-US" sz="1800" baseline="-25000"/>
                        <a:t>3CaO</a:t>
                      </a:r>
                      <a:r>
                        <a:rPr lang="en-US" sz="1800"/>
                        <a:t>           =          133.07 kg/h   +  12.5 kg/h              =  145.5702 kg/h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X</a:t>
                      </a:r>
                      <a:r>
                        <a:rPr lang="en-US" sz="1800" baseline="-25000"/>
                        <a:t>3CaCO3</a:t>
                      </a:r>
                      <a:r>
                        <a:rPr lang="en-US" sz="1800"/>
                        <a:t>              =          m</a:t>
                      </a:r>
                      <a:r>
                        <a:rPr lang="en-US" sz="1800" baseline="-25000"/>
                        <a:t>3CaCO3</a:t>
                      </a:r>
                      <a:r>
                        <a:rPr lang="en-US" sz="1800"/>
                        <a:t>    /   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        =        12.5 kg/h        /  145.5702 kg/h       =  0.086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70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X</a:t>
                      </a:r>
                      <a:r>
                        <a:rPr lang="en-US" sz="1800" baseline="-25000"/>
                        <a:t>3CaO</a:t>
                      </a:r>
                      <a:r>
                        <a:rPr lang="en-US" sz="1800"/>
                        <a:t>                 =          m</a:t>
                      </a:r>
                      <a:r>
                        <a:rPr lang="en-US" sz="1800" baseline="-25000"/>
                        <a:t>3CaO</a:t>
                      </a:r>
                      <a:r>
                        <a:rPr lang="en-US" sz="1800"/>
                        <a:t>    /   M</a:t>
                      </a:r>
                      <a:r>
                        <a:rPr lang="en-US" sz="1800" baseline="-25000"/>
                        <a:t>3</a:t>
                      </a:r>
                      <a:r>
                        <a:rPr lang="en-US" sz="1800"/>
                        <a:t>              =       133/07 kg/h     /    145.5702 kg/h     =  0.914</a:t>
                      </a:r>
                      <a:endParaRPr sz="180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779" name="Google Shape;779;p50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5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ΜΕΘΟΔΟΛΟΓΙΑ ΕΠΙΛΥΣΗΣ ΠΡΟΒΛΗΜΑΤΩΝ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785" name="Google Shape;785;p51"/>
          <p:cNvSpPr/>
          <p:nvPr/>
        </p:nvSpPr>
        <p:spPr>
          <a:xfrm>
            <a:off x="0" y="548680"/>
            <a:ext cx="12192000" cy="5584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Πλήρης κατανοούμε και ορίζουμε τον στόχο του προβλήματος και των ζητούμενων από αυτό.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Σχεδιάζουμε τη διεργασίας ροής.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Χαρακτηρίζουμε τις εισερχόμενες, εξερχόμενες και άλλες μεταβλητές.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Δίνουμε σύμβολα στις άγνωστες μεταβλητές.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Επιλέγουμε το σύστημα και τη μονάδα μάζας (mol ή kg) για τους υπολογισμούς.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Γράφουμε τις εξισώσεις που περιγράφουν το σύστημα.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Εντοπίζουμε τις μηδενικές μεταβλητές και τους περιορισμοί του προβλήματος και βρίσκουμε την τελική διατύπωση του απλοποιημένου συστήματος εξισώσεων.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Διαμορφώνουμε την τελική μορφή των εξισώσεων, και μέσω της χρήσης των γνωστών μεταβλητών γίνεται η επίλυση των αγνώστων μεταβλητών.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ΣΤΟ ΤΕΛΟΣ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ελέγχουμε την απάντηση αν έχει νόημα φυσική σημασία.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58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86" name="Google Shape;786;p51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36560" y="5459608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5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ΒΙΒΛΙΟΓΡΑΦΙΑ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792" name="Google Shape;792;p52"/>
          <p:cNvSpPr txBox="1"/>
          <p:nvPr/>
        </p:nvSpPr>
        <p:spPr>
          <a:xfrm>
            <a:off x="0" y="609600"/>
            <a:ext cx="12192000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 Sinnott and G. Towler, Chemical Engineering Design, Butterworth - Heinemann, Elsevier, Oxford, 6th Edition, 2020.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Δ. Μαρίνος-Κουρής, Ζ.Μαρούλης, Σχεδιασμός Χημικών Βιομηχανιών,  Παπασωτηρίου 1993.</a:t>
            </a:r>
            <a:endParaRPr/>
          </a:p>
          <a:p>
            <a:pPr marL="342900" marR="0" lvl="0" indent="-190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M.S. Peters, K.D. Timmerhaus, R.E. West, Σχεδιασμός και Οικονομική Μελέτη Εγκαταστάσεων για Μηχανικούς, μετάφραση Δ. Μαρίνος-Κουρής, Ζ.  Μαρούλης, Μ.  Κροκίδα,  Εκδόσεις Τζιόλα, 2006.</a:t>
            </a:r>
            <a:endParaRPr sz="24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3" name="Google Shape;793;p52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28" y="5428674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ΑΠΛΟΠΟΙΗΜΕΝΟ ΔΙΑΓΡΑΜΜΑ ΡΟΗΣ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4559814" y="2623458"/>
            <a:ext cx="3124200" cy="1600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2" name="Google Shape;182;p6"/>
          <p:cNvCxnSpPr/>
          <p:nvPr/>
        </p:nvCxnSpPr>
        <p:spPr>
          <a:xfrm>
            <a:off x="2687606" y="4005064"/>
            <a:ext cx="187220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83" name="Google Shape;183;p6"/>
          <p:cNvCxnSpPr/>
          <p:nvPr/>
        </p:nvCxnSpPr>
        <p:spPr>
          <a:xfrm>
            <a:off x="7684014" y="2780928"/>
            <a:ext cx="187220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84" name="Google Shape;184;p6"/>
          <p:cNvSpPr txBox="1"/>
          <p:nvPr/>
        </p:nvSpPr>
        <p:spPr>
          <a:xfrm>
            <a:off x="2327566" y="2571067"/>
            <a:ext cx="223224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Μετάλλευμα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60% Fe2O3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40% SiO2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1000kg/h</a:t>
            </a:r>
            <a:endParaRPr/>
          </a:p>
        </p:txBody>
      </p:sp>
      <p:sp>
        <p:nvSpPr>
          <p:cNvPr id="185" name="Google Shape;185;p6"/>
          <p:cNvSpPr txBox="1"/>
          <p:nvPr/>
        </p:nvSpPr>
        <p:spPr>
          <a:xfrm>
            <a:off x="4737246" y="2940399"/>
            <a:ext cx="229485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Μαγνητικός Διαχωρισμός</a:t>
            </a:r>
            <a:endParaRPr sz="2400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8244549" y="3028139"/>
            <a:ext cx="123001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Προιόν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100% Fe2O3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570 kg/h</a:t>
            </a:r>
            <a:endParaRPr/>
          </a:p>
        </p:txBody>
      </p:sp>
      <p:cxnSp>
        <p:nvCxnSpPr>
          <p:cNvPr id="187" name="Google Shape;187;p6"/>
          <p:cNvCxnSpPr/>
          <p:nvPr/>
        </p:nvCxnSpPr>
        <p:spPr>
          <a:xfrm>
            <a:off x="7032104" y="4365104"/>
            <a:ext cx="0" cy="1224136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88" name="Google Shape;188;p6"/>
          <p:cNvSpPr txBox="1"/>
          <p:nvPr/>
        </p:nvSpPr>
        <p:spPr>
          <a:xfrm>
            <a:off x="4559814" y="4377008"/>
            <a:ext cx="223224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Απόρριμμα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7% Fe2O3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93% SiO2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430kg/h</a:t>
            </a:r>
            <a:endParaRPr/>
          </a:p>
        </p:txBody>
      </p:sp>
      <p:pic>
        <p:nvPicPr>
          <p:cNvPr id="189" name="Google Shape;189;p6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ΑΕΡΑ/ ΔΙΑΓΡΑΜΜΑ ΡΟΗΣ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0" y="760058"/>
            <a:ext cx="1135258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Σ' έναν καυστήρα καίγεται 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μεθάνιο (CH</a:t>
            </a:r>
            <a:r>
              <a:rPr lang="en-US" sz="2400" baseline="-25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(g))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 ογκομετρική παροχή 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10 m</a:t>
            </a:r>
            <a:r>
              <a:rPr lang="en-US" sz="2400" baseline="300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2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/h. </a:t>
            </a:r>
            <a:endParaRPr sz="2400" b="1" baseline="-25000">
              <a:solidFill>
                <a:srgbClr val="1F497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6" name="Google Shape;196;p7"/>
          <p:cNvGraphicFramePr/>
          <p:nvPr/>
        </p:nvGraphicFramePr>
        <p:xfrm>
          <a:off x="2567608" y="2060848"/>
          <a:ext cx="6768750" cy="291615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676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1</a:t>
                      </a:r>
                      <a:r>
                        <a:rPr lang="en-US" sz="1600" u="none" strike="noStrike" cap="none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Σχεδιασμός Διαγράμματος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6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7" name="Google Shape;197;p7"/>
          <p:cNvSpPr/>
          <p:nvPr/>
        </p:nvSpPr>
        <p:spPr>
          <a:xfrm>
            <a:off x="4583832" y="3083768"/>
            <a:ext cx="2520280" cy="93610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" name="Google Shape;198;p7"/>
          <p:cNvCxnSpPr/>
          <p:nvPr/>
        </p:nvCxnSpPr>
        <p:spPr>
          <a:xfrm>
            <a:off x="3215680" y="3299792"/>
            <a:ext cx="136815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99" name="Google Shape;199;p7"/>
          <p:cNvCxnSpPr/>
          <p:nvPr/>
        </p:nvCxnSpPr>
        <p:spPr>
          <a:xfrm>
            <a:off x="7104112" y="3299792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00" name="Google Shape;200;p7"/>
          <p:cNvSpPr txBox="1"/>
          <p:nvPr/>
        </p:nvSpPr>
        <p:spPr>
          <a:xfrm>
            <a:off x="3293457" y="2852936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 txBox="1"/>
          <p:nvPr/>
        </p:nvSpPr>
        <p:spPr>
          <a:xfrm>
            <a:off x="7138911" y="2945269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2" name="Google Shape;202;p7"/>
          <p:cNvCxnSpPr/>
          <p:nvPr/>
        </p:nvCxnSpPr>
        <p:spPr>
          <a:xfrm rot="10800000">
            <a:off x="5303912" y="4019872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03" name="Google Shape;203;p7"/>
          <p:cNvSpPr txBox="1"/>
          <p:nvPr/>
        </p:nvSpPr>
        <p:spPr>
          <a:xfrm>
            <a:off x="5519937" y="4241413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 txBox="1"/>
          <p:nvPr/>
        </p:nvSpPr>
        <p:spPr>
          <a:xfrm>
            <a:off x="4727848" y="3299792"/>
            <a:ext cx="23762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Διεργασία Καύσης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Google Shape;205;p7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211" name="Google Shape;211;p8"/>
          <p:cNvGraphicFramePr/>
          <p:nvPr/>
        </p:nvGraphicFramePr>
        <p:xfrm>
          <a:off x="2207569" y="1837605"/>
          <a:ext cx="6912775" cy="2887525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691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2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Σχεδιασμός  Διαγράμματος Εισαγωγή Χημικών Αντιδράσεων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4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2" name="Google Shape;212;p8"/>
          <p:cNvSpPr/>
          <p:nvPr/>
        </p:nvSpPr>
        <p:spPr>
          <a:xfrm>
            <a:off x="4330598" y="2852936"/>
            <a:ext cx="2520280" cy="93610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3" name="Google Shape;213;p8"/>
          <p:cNvCxnSpPr/>
          <p:nvPr/>
        </p:nvCxnSpPr>
        <p:spPr>
          <a:xfrm>
            <a:off x="2827818" y="3182753"/>
            <a:ext cx="136815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14" name="Google Shape;214;p8"/>
          <p:cNvCxnSpPr/>
          <p:nvPr/>
        </p:nvCxnSpPr>
        <p:spPr>
          <a:xfrm>
            <a:off x="6861921" y="3192444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15" name="Google Shape;215;p8"/>
          <p:cNvSpPr txBox="1"/>
          <p:nvPr/>
        </p:nvSpPr>
        <p:spPr>
          <a:xfrm>
            <a:off x="2927649" y="2852937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Μεθάνιο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 txBox="1"/>
          <p:nvPr/>
        </p:nvSpPr>
        <p:spPr>
          <a:xfrm>
            <a:off x="6821849" y="2852936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7" name="Google Shape;217;p8"/>
          <p:cNvCxnSpPr/>
          <p:nvPr/>
        </p:nvCxnSpPr>
        <p:spPr>
          <a:xfrm rot="10800000">
            <a:off x="5231904" y="3789040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18" name="Google Shape;218;p8"/>
          <p:cNvSpPr txBox="1"/>
          <p:nvPr/>
        </p:nvSpPr>
        <p:spPr>
          <a:xfrm>
            <a:off x="5278186" y="3872082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4339478" y="2951353"/>
            <a:ext cx="2498442" cy="739270"/>
          </a:xfrm>
          <a:prstGeom prst="ellipse">
            <a:avLst/>
          </a:prstGeom>
          <a:noFill/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 txBox="1"/>
          <p:nvPr/>
        </p:nvSpPr>
        <p:spPr>
          <a:xfrm>
            <a:off x="4490030" y="2996952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R1: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 txBox="1"/>
          <p:nvPr/>
        </p:nvSpPr>
        <p:spPr>
          <a:xfrm>
            <a:off x="7032104" y="4869161"/>
            <a:ext cx="3096344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R: Χημική Αντίδραση (Reaction)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R1: Χημική Αντίδραση 1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2" name="Google Shape;222;p8"/>
          <p:cNvCxnSpPr>
            <a:endCxn id="219" idx="5"/>
          </p:cNvCxnSpPr>
          <p:nvPr/>
        </p:nvCxnSpPr>
        <p:spPr>
          <a:xfrm rot="10800000">
            <a:off x="6472032" y="3582359"/>
            <a:ext cx="848100" cy="128670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23" name="Google Shape;223;p8"/>
          <p:cNvSpPr txBox="1"/>
          <p:nvPr/>
        </p:nvSpPr>
        <p:spPr>
          <a:xfrm>
            <a:off x="1670809" y="4509120"/>
            <a:ext cx="3024336" cy="5232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S: Χημική Αντίδραση (Stream)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S1: Ρεύμα 1 (Αρίθμηση Ρευμάτων)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4" name="Google Shape;224;p8"/>
          <p:cNvCxnSpPr/>
          <p:nvPr/>
        </p:nvCxnSpPr>
        <p:spPr>
          <a:xfrm rot="10800000" flipH="1">
            <a:off x="2423592" y="3192445"/>
            <a:ext cx="1088302" cy="1244341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pic>
        <p:nvPicPr>
          <p:cNvPr id="225" name="Google Shape;225;p8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5486400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619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</a:rPr>
              <a:t>ΚΑΥΣΗ ΜΕΘΑΝΙΟΥ ΜΕ ΑΕΡΑ</a:t>
            </a:r>
            <a:endParaRPr sz="4000">
              <a:solidFill>
                <a:schemeClr val="dk1"/>
              </a:solidFill>
            </a:endParaRPr>
          </a:p>
        </p:txBody>
      </p:sp>
      <p:graphicFrame>
        <p:nvGraphicFramePr>
          <p:cNvPr id="231" name="Google Shape;231;p9"/>
          <p:cNvGraphicFramePr/>
          <p:nvPr/>
        </p:nvGraphicFramePr>
        <p:xfrm>
          <a:off x="2423592" y="1279848"/>
          <a:ext cx="7704850" cy="3692050"/>
        </p:xfrm>
        <a:graphic>
          <a:graphicData uri="http://schemas.openxmlformats.org/drawingml/2006/table">
            <a:tbl>
              <a:tblPr firstRow="1" bandRow="1">
                <a:noFill/>
                <a:tableStyleId>{48731357-B264-45E2-8001-1D27A25FDA5D}</a:tableStyleId>
              </a:tblPr>
              <a:tblGrid>
                <a:gridCol w="770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Βήμα 3</a:t>
                      </a:r>
                      <a:r>
                        <a:rPr lang="en-US" sz="1600" baseline="30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 Τοποθετούμε τα δεδομένα και τις πιθανές συστάσεις των ρευμάτων</a:t>
                      </a:r>
                      <a:endParaRPr sz="1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2" name="Google Shape;232;p9"/>
          <p:cNvSpPr/>
          <p:nvPr/>
        </p:nvSpPr>
        <p:spPr>
          <a:xfrm>
            <a:off x="4975785" y="2204864"/>
            <a:ext cx="2520280" cy="1090223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3" name="Google Shape;233;p9"/>
          <p:cNvCxnSpPr/>
          <p:nvPr/>
        </p:nvCxnSpPr>
        <p:spPr>
          <a:xfrm>
            <a:off x="3682243" y="2492896"/>
            <a:ext cx="1293542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4" name="Google Shape;234;p9"/>
          <p:cNvCxnSpPr/>
          <p:nvPr/>
        </p:nvCxnSpPr>
        <p:spPr>
          <a:xfrm>
            <a:off x="7531787" y="2781550"/>
            <a:ext cx="1268288" cy="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35" name="Google Shape;235;p9"/>
          <p:cNvSpPr txBox="1"/>
          <p:nvPr/>
        </p:nvSpPr>
        <p:spPr>
          <a:xfrm>
            <a:off x="3721133" y="2204864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S1: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Μεθάνιο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 txBox="1"/>
          <p:nvPr/>
        </p:nvSpPr>
        <p:spPr>
          <a:xfrm>
            <a:off x="7496066" y="2260287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S3: Καυσαέρια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7" name="Google Shape;237;p9"/>
          <p:cNvCxnSpPr/>
          <p:nvPr/>
        </p:nvCxnSpPr>
        <p:spPr>
          <a:xfrm rot="10800000">
            <a:off x="5923372" y="3356992"/>
            <a:ext cx="0" cy="72008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38" name="Google Shape;238;p9"/>
          <p:cNvSpPr txBox="1"/>
          <p:nvPr/>
        </p:nvSpPr>
        <p:spPr>
          <a:xfrm>
            <a:off x="5935634" y="3295087"/>
            <a:ext cx="12903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S2: Αέρας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9"/>
          <p:cNvSpPr txBox="1"/>
          <p:nvPr/>
        </p:nvSpPr>
        <p:spPr>
          <a:xfrm>
            <a:off x="5047793" y="2481862"/>
            <a:ext cx="23762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Καύση                                                          CH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CO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+ 2 H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 txBox="1"/>
          <p:nvPr/>
        </p:nvSpPr>
        <p:spPr>
          <a:xfrm>
            <a:off x="0" y="5042067"/>
            <a:ext cx="3833880" cy="738664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Ογκομετρική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Μεθανίου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Παροχή Ρεύμα 1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Μαζική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Μεθανίου</a:t>
            </a:r>
            <a:r>
              <a:rPr lang="en-US" sz="14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Ρεύμα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</a:t>
            </a:r>
            <a:r>
              <a:rPr lang="en-US" sz="1400" b="1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Μεθανίου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Ρεύμα 1</a:t>
            </a: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3464485" y="2638936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 txBox="1"/>
          <p:nvPr/>
        </p:nvSpPr>
        <p:spPr>
          <a:xfrm>
            <a:off x="3647742" y="2781243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10m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   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    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3" name="Google Shape;243;p9"/>
          <p:cNvCxnSpPr>
            <a:stCxn id="244" idx="3"/>
            <a:endCxn id="241" idx="1"/>
          </p:cNvCxnSpPr>
          <p:nvPr/>
        </p:nvCxnSpPr>
        <p:spPr>
          <a:xfrm>
            <a:off x="2963373" y="2070140"/>
            <a:ext cx="722400" cy="70500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45" name="Google Shape;245;p9"/>
          <p:cNvSpPr/>
          <p:nvPr/>
        </p:nvSpPr>
        <p:spPr>
          <a:xfrm>
            <a:off x="3482091" y="3593610"/>
            <a:ext cx="1511300" cy="930947"/>
          </a:xfrm>
          <a:prstGeom prst="ellipse">
            <a:avLst/>
          </a:prstGeom>
          <a:solidFill>
            <a:schemeClr val="lt1">
              <a:alpha val="0"/>
            </a:schemeClr>
          </a:solidFill>
          <a:ln w="50800" cap="flat" cmpd="sng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 txBox="1"/>
          <p:nvPr/>
        </p:nvSpPr>
        <p:spPr>
          <a:xfrm>
            <a:off x="3618244" y="3698448"/>
            <a:ext cx="143972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?m</a:t>
            </a:r>
            <a:r>
              <a:rPr lang="en-US" sz="14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 m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=?kmol/h 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1CH4 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? kmol/h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 txBox="1"/>
          <p:nvPr/>
        </p:nvSpPr>
        <p:spPr>
          <a:xfrm>
            <a:off x="1" y="1700808"/>
            <a:ext cx="2963372" cy="738664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 Ογκομετρική Παροχή Ρεύμα 1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Γραμμομοριακή Παροχή Ρεύμα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Μ</a:t>
            </a:r>
            <a:r>
              <a:rPr lang="en-US" sz="1400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Μαζική παροχή Ρεύμα 1</a:t>
            </a:r>
            <a:endParaRPr/>
          </a:p>
        </p:txBody>
      </p:sp>
      <p:cxnSp>
        <p:nvCxnSpPr>
          <p:cNvPr id="247" name="Google Shape;247;p9"/>
          <p:cNvCxnSpPr>
            <a:endCxn id="245" idx="2"/>
          </p:cNvCxnSpPr>
          <p:nvPr/>
        </p:nvCxnSpPr>
        <p:spPr>
          <a:xfrm rot="10800000" flipH="1">
            <a:off x="2752791" y="4059084"/>
            <a:ext cx="729300" cy="983100"/>
          </a:xfrm>
          <a:prstGeom prst="straightConnector1">
            <a:avLst/>
          </a:prstGeom>
          <a:solidFill>
            <a:schemeClr val="accent1"/>
          </a:solidFill>
          <a:ln w="31750" cap="flat" cmpd="sng">
            <a:solidFill>
              <a:srgbClr val="1F497D"/>
            </a:solidFill>
            <a:prstDash val="solid"/>
            <a:round/>
            <a:headEnd type="none" w="sm" len="sm"/>
            <a:tailEnd type="stealth" w="med" len="med"/>
          </a:ln>
        </p:spPr>
      </p:cxnSp>
      <p:pic>
        <p:nvPicPr>
          <p:cNvPr id="248" name="Google Shape;248;p9" descr="Εικόνα που περιέχει γραμματοσειρά, κείμενο, γραφιστική, γραφικά&#10;&#10;Το περιεχόμενο που δημιουργείται από ΑΙ μπορεί να μην είναι σωστό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08568" y="5423072"/>
            <a:ext cx="914400" cy="134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_C_S_O_T_A_N_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4886</Words>
  <Application>Microsoft Office PowerPoint</Application>
  <PresentationFormat>Widescreen</PresentationFormat>
  <Paragraphs>548</Paragraphs>
  <Slides>52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7" baseType="lpstr">
      <vt:lpstr>Arial</vt:lpstr>
      <vt:lpstr>Calibri</vt:lpstr>
      <vt:lpstr>Noto Sans Symbols</vt:lpstr>
      <vt:lpstr>P_C_S_O_T_A_N_A</vt:lpstr>
      <vt:lpstr>PBrush</vt:lpstr>
      <vt:lpstr>PowerPoint Presentation</vt:lpstr>
      <vt:lpstr>ΟΡΙΣΜΟΣ</vt:lpstr>
      <vt:lpstr>ΤΥΠΙΚΟ ΙΣΟΖΥΓΙΟ ΜΑΖΑΣ</vt:lpstr>
      <vt:lpstr>ΤΥΠΙΚΗ ΠΑΡΑΓΩΓΙΚΗ ΔΙΑΔΙΚΑΣΙΑ</vt:lpstr>
      <vt:lpstr>ΑΠΛΟΠΟΙΗΜΕΝΟ ΔΙΑΓΡΑΜΜΑ ΡΟΗΣ</vt:lpstr>
      <vt:lpstr>ΑΠΛΟΠΟΙΗΜΕΝΟ ΔΙΑΓΡΑΜΜΑ ΡΟΗΣ</vt:lpstr>
      <vt:lpstr>ΚΑΥΣΗ ΜΕΘΑΝΙΟΥ ΜΕ ΑΕΡΑ/ ΔΙΑΓΡΑΜΜΑ ΡΟΗΣ</vt:lpstr>
      <vt:lpstr>ΚΑΥΣΗ ΜΕΘΑΝΙΟΥ ΜΕ ΑΕΡΑ</vt:lpstr>
      <vt:lpstr>ΚΑΥΣΗ ΜΕΘΑΝΙΟΥ ΜΕ ΑΕΡΑ</vt:lpstr>
      <vt:lpstr>ΚΑΥΣΗ ΜΕΘΑΝΙΟΥ ΜΕ ΑΕΡΑ</vt:lpstr>
      <vt:lpstr>ΚΑΥΣΗ ΜΕΘΑΝΙΟΥ ΜΕ ΑΕΡΑ</vt:lpstr>
      <vt:lpstr>ΚΑΥΣΗ ΜΕΘΑΝΙΟΥ ΜΕ ΑΕΡΑ</vt:lpstr>
      <vt:lpstr>ΚΑΥΣΗ ΜΕΘΑΝΙΟΥ ΜΕ ΑΕΡΑ</vt:lpstr>
      <vt:lpstr>ΚΑΥΣΗ ΜΕΘΑΝΙΟΥ ΜΕ ΑΕΡΑ</vt:lpstr>
      <vt:lpstr>ΠΛΗΡΗΣ ΚΑΥΣΗ ΜΕΘΑΝΙΟΥ ΜΕ ΠΕΡΙΣΣΕΙΑ ΑΕΡΑ</vt:lpstr>
      <vt:lpstr>ΠΛΗΡΟΦΟΡΙΕΣ ΠΟΥ ΠΡΕΠΕΙ ΝΑ ΑΠΕΙΚΟΝΙΖΟΝΤΑΙ ΣΤΟ ΡΕΥΜΑ</vt:lpstr>
      <vt:lpstr>ΟΛΙΚΟ ΙΣΟΖΥΓΙΟ ΜΑΖΑΣ</vt:lpstr>
      <vt:lpstr>ΕΦΑΡΜΟΓΗ ΙΣΟΖΥΓΙΟΥ ΜΑΖΑΣ</vt:lpstr>
      <vt:lpstr>ΕΦΑΡΜΟΓΗ ΙΣΟΖΥΓΙΟΥ ΜΑΖΑΣ</vt:lpstr>
      <vt:lpstr>ΟΛΙΚΟ ΙΣΟΖΥΓΙΟ ΜΑΖΑΣ: ΠΑΡΑΔΕΙΓΜΑ</vt:lpstr>
      <vt:lpstr>ΟΛΙΚΟ ΙΣΟΖΥΓΙΟ ΜΑΖΑΣ: ΑΡΑΙΩΣΗ ΦΩΣΦΟΡΙΚΟΥ ΟΞΕΟΣ ΜΕ ΝΕΡΟ</vt:lpstr>
      <vt:lpstr>ΟΛΙΚΟ ΙΣΟΖΥΓΙΟ ΜΑΖΑΣ: ΑΡΑΙΩΣΗ ΦΩΣΦΟΡΙΚΟΥ ΟΞΕΟΣ ΜΕ ΝΕΡΟ</vt:lpstr>
      <vt:lpstr>ΟΛΙΚΟ ΙΣΟΖΥΓΙΟ ΜΑΖΑΣ: ΠΑΡΑΔΕΙΓΜΑ</vt:lpstr>
      <vt:lpstr>ΟΛΙΚΟ ΙΣΟΖΥΓΙΟΥ ΜΑΖΑΣ: ΑΡΑΙΩΣΗ ΘΕΙΙΚΟΥ ΟΞΕΟΣ ΜΕ ΝΕΡΟ</vt:lpstr>
      <vt:lpstr>ΟΛΙΚΟ ΙΣΟΖΥΓΙΟΥ ΜΑΖΑΣ: ΑΡΑΙΩΣΗ ΘΕΙΙΚΟΥ ΟΞΕΟΣ ΜΕ ΝΕΡΟ</vt:lpstr>
      <vt:lpstr>ΟΛΙΚΟ ΙΣΟΖΥΓΙΟΥ ΜΑΖΑΣ: ΑΡΑΙΩΣΗ ΘΕΙΙΚΟΥ ΟΞΕΟΣ ΜΕ ΝΕΡΟ</vt:lpstr>
      <vt:lpstr>ΙΣΟΖΥΓΙΟ ΜΑΖΑΣ ΧΗΜΙΚΟΥ ΣΤΟΙΧΕΙΟΥ</vt:lpstr>
      <vt:lpstr>ΙΣΟΖΥΓΙΟ ΜΑΖΑΣ ΧΗΜΙΚΟΥ ΣΤΟΙΧΕΙΟΥ: ΠΑΡΑΔΕΙΓΜΑ</vt:lpstr>
      <vt:lpstr>ΙΣΟΖΥΓΙΟ ΜΑΖΑΣ ΧΗΜΙΚΟΥ ΣΤΟΙΧΕΙΟΥ: ΗΛΕΚΤΡΟΛΥΣΗ ΝΕΡΟΥ</vt:lpstr>
      <vt:lpstr>ΙΣΟΖΥΓΙΟ ΜΑΖΑΣ ΧΗΜΙΚΟΥ ΣΤΟΙΧΕΙΟΥ: ΗΛΕΚΤΡΟΛΥΣΗ ΝΕΡΟΥ</vt:lpstr>
      <vt:lpstr>ΙΣΟΖΥΓΙΟ ΜΑΖΑΣ ΧΗΜΙΚΟΥ ΣΤΟΙΧΕΙΟΥ: ΗΛΕΚΤΡΟΛΥΣΗ ΝΕΡΟΥ</vt:lpstr>
      <vt:lpstr>ΙΣΟΖΥΓΙΟ ΜΑΖΑΣ ΧΗΜΙΚΗΣ ΕΝΩΣΗΣ</vt:lpstr>
      <vt:lpstr>ΙΣΟΖΥΓΙΟ ΜΑΖΑΣ ΧΗΜΙΚΗΣ ΕΝΩΣΗΣ</vt:lpstr>
      <vt:lpstr>ΙΣΟΖΥΓΙΟ ΜΑΖΑΣ ΧΗΜΙΚΗΣ ΕΝΩΣΗΣ</vt:lpstr>
      <vt:lpstr>ΙΣΟΖΥΓΙΟ ΜΑΖΑΣ ΧΗΜΙΚΗΣ ΕΝΩΣΗΣ</vt:lpstr>
      <vt:lpstr>ΙΣΟΖΥΓΙΟ ΜΑΖΑΣ ΧΗΜΙΚΗΣ ΕΝΩΣΗΣ</vt:lpstr>
      <vt:lpstr>ΙΣΟΖΥΓΙΟ ΜΑΖΑΣ ΧΗΜΙΚΗΣ ΕΝΩΣΗΣ</vt:lpstr>
      <vt:lpstr>ΧΗΜΙΚΗ ΑΝΤΙΔΡΑΣΗ</vt:lpstr>
      <vt:lpstr>ΧΗΜΙΚΗ ΑΝΤΙΔΡΑΣΗ</vt:lpstr>
      <vt:lpstr>ΙΣΟΖΥΓΙΟ ΜΑΖΑΣ ΧΗΜΙΚΗΣ ΕΝΩΣΗΣ: ΠΑΡΑΔΕΙΓΜΑ</vt:lpstr>
      <vt:lpstr>ΙΣΟΖΥΓΙΟ ΜΑΖΑΣ ΧΗΜΙΚΗΣ ΕΝΩΣΗΣ: ΑΡΑΙΩΣΗ ΘΕΙΙΚΟΥ ΟΞΕΟΣ</vt:lpstr>
      <vt:lpstr>ΙΣΟΖΥΓΙΟ ΜΑΖΑΣ ΧΗΜΙΚΗΣ ΕΝΩΣΗΣ: ΑΡΑΙΩΣΗ ΘΕΙΙΚΟΥ ΟΞΕΟΣ</vt:lpstr>
      <vt:lpstr>ΙΣΟΖΥΓΙΟ ΜΑΖΑΣ ΧΗΜΙΚΗΣ ΕΝΩΣΗΣ: ΑΡΑΙΩΣΗ ΘΕΙΙΚΟΥ ΟΞΕΟΣ</vt:lpstr>
      <vt:lpstr>ΙΣΟΖΥΓΙΟ ΜΑΖΑΣ ΧΗΜΙΚΗΣ ΕΝΩΣΗΣ: ΑΡΑΙΩΣΗ ΘΕΙΙΚΟΥ ΟΞΕΟΣ</vt:lpstr>
      <vt:lpstr>ΙΣΟΖΥΓΙΟ ΜΑΖΑΣ ΧΗΜΙΚΗΣ ΕΝΩΣΗΣ: ΠΑΡΑΔΕΙΓΜΑ</vt:lpstr>
      <vt:lpstr>ΙΣΟΖΥΓΙΟ ΜΑΖΑΣ ΧΗΜΙΚΗΣ ΕΝΩΣΗΣ: ΠΥΡΩΣΗ ΑΣΒΕΣΤΟΛΙΘΟΥ</vt:lpstr>
      <vt:lpstr>ΙΣΟΖΥΓΙΟ ΜΑΖΑΣ ΧΗΜΙΚΗΣ ΕΝΩΣΗΣ: ΠΥΡΩΣΗ ΑΣΒΕΣΤΟΛΙΘΟΥ</vt:lpstr>
      <vt:lpstr>ΙΣΟΖΥΓΙΟ ΜΑΖΑΣ ΧΗΜΙΚΗΣ ΕΝΩΣΗΣ: ΠΥΡΩΣΗ ΑΣΒΕΣΤΟΛΙΘΟΥ</vt:lpstr>
      <vt:lpstr>ΙΣΟΖΥΓΙΟ ΜΑΖΑΣ ΧΗΜΙΚΗΣ ΕΝΩΣΗΣ: ΠΥΡΩΣΗ ΑΣΒΕΣΤΟΛΙΘΟΥ</vt:lpstr>
      <vt:lpstr>ΙΣΟΖΥΓΙΟ ΜΑΖΑΣ ΧΗΜΙΚΗΣ ΕΝΩΣΗΣ: ΠΥΡΩΣΗ ΑΣΒΕΣΤΟΛΙΘΟΥ</vt:lpstr>
      <vt:lpstr>ΜΕΘΟΔΟΛΟΓΙΑ ΕΠΙΛΥΣΗΣ ΠΡΟΒΛΗΜΑΤΩΝ</vt:lpstr>
      <vt:lpstr>ΒΙΒΛΙΟΓΡΑΦΙΑ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Panagiotis</dc:creator>
  <cp:lastModifiedBy>Daphne Katsarou</cp:lastModifiedBy>
  <cp:revision>1</cp:revision>
  <dcterms:created xsi:type="dcterms:W3CDTF">2009-09-21T11:54:15Z</dcterms:created>
  <dcterms:modified xsi:type="dcterms:W3CDTF">2026-04-08T10:46:39Z</dcterms:modified>
</cp:coreProperties>
</file>