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y="6858000" cx="12192000"/>
  <p:notesSz cx="6858000" cy="9144000"/>
  <p:embeddedFontLst>
    <p:embeddedFont>
      <p:font typeface="Noto Sans Symbols"/>
      <p:regular r:id="rId84"/>
      <p:bold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86" roundtripDataSignature="AMtx7miM8BxQznGMljpGJViJHc3oVG3w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NotoSansSymbols-regular.fntdata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customschemas.google.com/relationships/presentationmetadata" Target="metadata"/><Relationship Id="rId41" Type="http://schemas.openxmlformats.org/officeDocument/2006/relationships/slide" Target="slides/slide36.xml"/><Relationship Id="rId85" Type="http://schemas.openxmlformats.org/officeDocument/2006/relationships/font" Target="fonts/NotoSansSymbols-bold.fntdata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Από </a:t>
            </a:r>
            <a:endParaRPr/>
          </a:p>
        </p:txBody>
      </p:sp>
      <p:sp>
        <p:nvSpPr>
          <p:cNvPr id="770" name="Google Shape;77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2" name="Google Shape;2332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9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1" name="Google Shape;2421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5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7" name="Google Shape;2427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7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9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8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0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0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9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8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8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8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5" name="Google Shape;55;p8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8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8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8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8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7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7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87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8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8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88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8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4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oleObject" Target="../embeddings/oleObject1.bin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oleObject" Target="../embeddings/oleObject2.bin"/><Relationship Id="rId19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" name="Google Shape;15;p79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>
              <mc:Choice Requires="v">
                <p:oleObj r:id="rId1" imgH="6858000" imgW="12192000" progId="PBrush" spid="_x0000_s1">
                  <p:embed/>
                </p:oleObj>
              </mc:Choice>
              <mc:Fallback>
                <p:oleObj r:id="rId2" imgH="6858000" imgW="12192000" progId="PBrush">
                  <p:embed/>
                  <p:pic>
                    <p:nvPicPr>
                      <p:cNvPr id="15" name="Google Shape;15;p79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79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/>
          </a:p>
        </p:txBody>
      </p:sp>
      <p:sp>
        <p:nvSpPr>
          <p:cNvPr id="17" name="Google Shape;17;p79"/>
          <p:cNvSpPr txBox="1"/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text styles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level</a:t>
            </a:r>
            <a:endParaRPr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level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 level</a:t>
            </a:r>
            <a:endParaRPr/>
          </a:p>
          <a:p>
            <a: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 level</a:t>
            </a:r>
            <a:endParaRPr/>
          </a:p>
        </p:txBody>
      </p:sp>
      <p:sp>
        <p:nvSpPr>
          <p:cNvPr id="18" name="Google Shape;18;p79"/>
          <p:cNvSpPr txBox="1"/>
          <p:nvPr/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3/10/2026</a:t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79"/>
          <p:cNvSpPr txBox="1"/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" name="Google Shape;20;p79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>
              <mc:Choice Requires="v">
                <p:oleObj r:id="rId4" imgH="6858000" imgW="12192000" progId="PBrush" spid="_x0000_s2">
                  <p:embed/>
                </p:oleObj>
              </mc:Choice>
              <mc:Fallback>
                <p:oleObj r:id="rId5" imgH="6858000" imgW="12192000" progId="PBrush">
                  <p:embed/>
                  <p:pic>
                    <p:nvPicPr>
                      <p:cNvPr id="20" name="Google Shape;20;p79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Google Shape;21;p79"/>
          <p:cNvCxnSpPr/>
          <p:nvPr/>
        </p:nvCxnSpPr>
        <p:spPr>
          <a:xfrm rot="10800000">
            <a:off x="0" y="6205539"/>
            <a:ext cx="12192000" cy="158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79"/>
          <p:cNvCxnSpPr/>
          <p:nvPr/>
        </p:nvCxnSpPr>
        <p:spPr>
          <a:xfrm flipH="1" rot="10800000">
            <a:off x="0" y="609600"/>
            <a:ext cx="12192000" cy="41273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Εικόνα που περιέχει γραμματοσειρά, κείμενο, γραφιστική, γραφικά&#10;&#10;Το περιεχόμενο που δημιουργείται από ΑΙ μπορεί να μην είναι σωστό." id="23" name="Google Shape;23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443" y="5891456"/>
            <a:ext cx="536864" cy="9176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ΑΝΑΛΥΣΗ PINCH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981200" y="12954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5463" lvl="0" marL="5254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μία μέθοδος για να: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Εντοπίσουμε τις απαιτήσεις παροχών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Υπολογίσουμε τη βέλτιστη λειτουργία εναλλακτών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Παρέχουμε συνολική εικόνα της ροής ενέργειας σε όλη τη μονάδα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Παράγουμε μία συνολική εικόνα της χρήσης ατμού/ισχύος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5463" lvl="0" marL="52546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Χωρίς όμως να σχεδιάσουμε τους εναλλάκτες θερμότητας.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outdoor, building, street, table&#10;&#10;Description automatically generated" id="100" name="Google Shape;100;p1"/>
          <p:cNvPicPr preferRelativeResize="0"/>
          <p:nvPr/>
        </p:nvPicPr>
        <p:blipFill rotWithShape="1">
          <a:blip r:embed="rId3">
            <a:alphaModFix/>
          </a:blip>
          <a:srcRect b="-1" l="18886" r="4957" t="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77980" y="1122362"/>
            <a:ext cx="6456220" cy="3602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Σχεδιασμός χημικών βιομηχανιών και διεργασιών</a:t>
            </a:r>
            <a:b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Ανάλυση Pinch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29325" y="5482875"/>
            <a:ext cx="8456700" cy="148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Εαρινό εξάμηνο 202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Διδάσκων: Καθ. Δημήτριος Φωτιάδης</a:t>
            </a:r>
            <a:endParaRPr/>
          </a:p>
          <a:p>
            <a:pPr indent="0" lvl="0" marL="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Ιστοσελίδα μαθήματος: http://medlab.cc.uoi.gr</a:t>
            </a:r>
            <a:endParaRPr/>
          </a:p>
          <a:p>
            <a:pPr indent="0" lvl="0" marL="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Εικόνα που περιέχει γραμματοσειρά, κείμενο, γραφιστική, γραφικά&#10;&#10;Το περιεχόμενο που δημιουργείται από ΑΙ μπορεί να μην είναι σωστό."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0" y="39138"/>
            <a:ext cx="657996" cy="112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ΠΡΟΒΛΗΜΑ ΜΕ ΠΟΛΛΑ ΡΕΥΜΑΤΑ: ΣΥΝΘΕΤΕΣ ΚΑΜΠΥΛΕΣ</a:t>
            </a: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0" y="685799"/>
            <a:ext cx="12192000" cy="5440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χειριζόμαστε πολλαπλά ρεύματα που έχουν επικάλυψη θερμοκρασίας;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δεδομένα των ρευμάτων πρέπει να συνδυαστούν με τέτοιο τρόπο ώστε να να αναπαριστούν τις συνολικές πηγές ενέργειας και τις καταναλώσεις ενέργειας σε κάθε περιοχή θερμοκρασίας.</a:t>
            </a:r>
            <a:endParaRPr/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μέθοδος pinch δημιουργεί την </a:t>
            </a:r>
            <a:r>
              <a:rPr i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σύνθετη καμπύλη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ΣΥΝΘΕΤΗ ΚΑΜΠΥΛΗ</a:t>
            </a:r>
            <a:endParaRPr/>
          </a:p>
        </p:txBody>
      </p:sp>
      <p:grpSp>
        <p:nvGrpSpPr>
          <p:cNvPr id="258" name="Google Shape;258;p11"/>
          <p:cNvGrpSpPr/>
          <p:nvPr/>
        </p:nvGrpSpPr>
        <p:grpSpPr>
          <a:xfrm>
            <a:off x="4495800" y="1981200"/>
            <a:ext cx="762000" cy="2057400"/>
            <a:chOff x="1104" y="1248"/>
            <a:chExt cx="432" cy="1104"/>
          </a:xfrm>
        </p:grpSpPr>
        <p:grpSp>
          <p:nvGrpSpPr>
            <p:cNvPr id="259" name="Google Shape;259;p11"/>
            <p:cNvGrpSpPr/>
            <p:nvPr/>
          </p:nvGrpSpPr>
          <p:grpSpPr>
            <a:xfrm>
              <a:off x="1152" y="1248"/>
              <a:ext cx="336" cy="456"/>
              <a:chOff x="1152" y="1320"/>
              <a:chExt cx="336" cy="456"/>
            </a:xfrm>
          </p:grpSpPr>
          <p:sp>
            <p:nvSpPr>
              <p:cNvPr id="260" name="Google Shape;260;p11"/>
              <p:cNvSpPr/>
              <p:nvPr/>
            </p:nvSpPr>
            <p:spPr>
              <a:xfrm>
                <a:off x="1152" y="1320"/>
                <a:ext cx="336" cy="144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>
                <a:off x="1152" y="1392"/>
                <a:ext cx="336" cy="384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11"/>
            <p:cNvGrpSpPr/>
            <p:nvPr/>
          </p:nvGrpSpPr>
          <p:grpSpPr>
            <a:xfrm rot="10800000">
              <a:off x="1104" y="1824"/>
              <a:ext cx="432" cy="528"/>
              <a:chOff x="1152" y="1320"/>
              <a:chExt cx="336" cy="456"/>
            </a:xfrm>
          </p:grpSpPr>
          <p:sp>
            <p:nvSpPr>
              <p:cNvPr id="263" name="Google Shape;263;p11"/>
              <p:cNvSpPr/>
              <p:nvPr/>
            </p:nvSpPr>
            <p:spPr>
              <a:xfrm>
                <a:off x="1152" y="1320"/>
                <a:ext cx="336" cy="144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>
                <a:off x="1152" y="1392"/>
                <a:ext cx="336" cy="384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65" name="Google Shape;265;p11"/>
            <p:cNvCxnSpPr/>
            <p:nvPr/>
          </p:nvCxnSpPr>
          <p:spPr>
            <a:xfrm flipH="1" rot="10800000">
              <a:off x="1104" y="1701"/>
              <a:ext cx="54" cy="12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11"/>
            <p:cNvCxnSpPr/>
            <p:nvPr/>
          </p:nvCxnSpPr>
          <p:spPr>
            <a:xfrm>
              <a:off x="1488" y="1701"/>
              <a:ext cx="48" cy="12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7" name="Google Shape;267;p11"/>
          <p:cNvGrpSpPr/>
          <p:nvPr/>
        </p:nvGrpSpPr>
        <p:grpSpPr>
          <a:xfrm>
            <a:off x="6629401" y="3200400"/>
            <a:ext cx="461963" cy="1066800"/>
            <a:chOff x="2448" y="2208"/>
            <a:chExt cx="291" cy="672"/>
          </a:xfrm>
        </p:grpSpPr>
        <p:sp>
          <p:nvSpPr>
            <p:cNvPr id="268" name="Google Shape;268;p11"/>
            <p:cNvSpPr/>
            <p:nvPr/>
          </p:nvSpPr>
          <p:spPr>
            <a:xfrm>
              <a:off x="2448" y="2592"/>
              <a:ext cx="288" cy="28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2544" y="2208"/>
              <a:ext cx="96" cy="28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0" name="Google Shape;270;p11"/>
            <p:cNvCxnSpPr/>
            <p:nvPr/>
          </p:nvCxnSpPr>
          <p:spPr>
            <a:xfrm flipH="1" rot="10800000">
              <a:off x="2448" y="2496"/>
              <a:ext cx="99" cy="9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11"/>
            <p:cNvCxnSpPr/>
            <p:nvPr/>
          </p:nvCxnSpPr>
          <p:spPr>
            <a:xfrm rot="10800000">
              <a:off x="2640" y="2496"/>
              <a:ext cx="99" cy="9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2" name="Google Shape;272;p11"/>
          <p:cNvGrpSpPr/>
          <p:nvPr/>
        </p:nvGrpSpPr>
        <p:grpSpPr>
          <a:xfrm>
            <a:off x="6629401" y="1981200"/>
            <a:ext cx="461963" cy="1066800"/>
            <a:chOff x="2448" y="2208"/>
            <a:chExt cx="291" cy="672"/>
          </a:xfrm>
        </p:grpSpPr>
        <p:sp>
          <p:nvSpPr>
            <p:cNvPr id="273" name="Google Shape;273;p11"/>
            <p:cNvSpPr/>
            <p:nvPr/>
          </p:nvSpPr>
          <p:spPr>
            <a:xfrm>
              <a:off x="2448" y="2592"/>
              <a:ext cx="288" cy="28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2544" y="2208"/>
              <a:ext cx="96" cy="28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5" name="Google Shape;275;p11"/>
            <p:cNvCxnSpPr/>
            <p:nvPr/>
          </p:nvCxnSpPr>
          <p:spPr>
            <a:xfrm flipH="1" rot="10800000">
              <a:off x="2448" y="2496"/>
              <a:ext cx="99" cy="9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11"/>
            <p:cNvCxnSpPr/>
            <p:nvPr/>
          </p:nvCxnSpPr>
          <p:spPr>
            <a:xfrm rot="10800000">
              <a:off x="2640" y="2496"/>
              <a:ext cx="99" cy="9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77" name="Google Shape;277;p11"/>
          <p:cNvCxnSpPr/>
          <p:nvPr/>
        </p:nvCxnSpPr>
        <p:spPr>
          <a:xfrm>
            <a:off x="5181600" y="2743200"/>
            <a:ext cx="1447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11"/>
          <p:cNvCxnSpPr/>
          <p:nvPr/>
        </p:nvCxnSpPr>
        <p:spPr>
          <a:xfrm>
            <a:off x="7086600" y="2743200"/>
            <a:ext cx="304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11"/>
          <p:cNvCxnSpPr/>
          <p:nvPr/>
        </p:nvCxnSpPr>
        <p:spPr>
          <a:xfrm>
            <a:off x="7391400" y="2743200"/>
            <a:ext cx="0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11"/>
          <p:cNvCxnSpPr/>
          <p:nvPr/>
        </p:nvCxnSpPr>
        <p:spPr>
          <a:xfrm rot="10800000">
            <a:off x="5257800" y="3124200"/>
            <a:ext cx="2133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11"/>
          <p:cNvCxnSpPr/>
          <p:nvPr/>
        </p:nvCxnSpPr>
        <p:spPr>
          <a:xfrm>
            <a:off x="5257800" y="3733800"/>
            <a:ext cx="76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11"/>
          <p:cNvCxnSpPr/>
          <p:nvPr/>
        </p:nvCxnSpPr>
        <p:spPr>
          <a:xfrm>
            <a:off x="6019800" y="3733800"/>
            <a:ext cx="0" cy="304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11"/>
          <p:cNvCxnSpPr/>
          <p:nvPr/>
        </p:nvCxnSpPr>
        <p:spPr>
          <a:xfrm>
            <a:off x="6019800" y="4038600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11"/>
          <p:cNvCxnSpPr/>
          <p:nvPr/>
        </p:nvCxnSpPr>
        <p:spPr>
          <a:xfrm>
            <a:off x="7086600" y="40386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11"/>
          <p:cNvCxnSpPr/>
          <p:nvPr/>
        </p:nvCxnSpPr>
        <p:spPr>
          <a:xfrm>
            <a:off x="3810000" y="2286000"/>
            <a:ext cx="76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11"/>
          <p:cNvSpPr txBox="1"/>
          <p:nvPr/>
        </p:nvSpPr>
        <p:spPr>
          <a:xfrm>
            <a:off x="3886201" y="1981201"/>
            <a:ext cx="6191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550°</a:t>
            </a:r>
            <a:endParaRPr/>
          </a:p>
        </p:txBody>
      </p:sp>
      <p:sp>
        <p:nvSpPr>
          <p:cNvPr id="287" name="Google Shape;287;p11"/>
          <p:cNvSpPr txBox="1"/>
          <p:nvPr/>
        </p:nvSpPr>
        <p:spPr>
          <a:xfrm>
            <a:off x="5334001" y="2438401"/>
            <a:ext cx="6191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510°</a:t>
            </a:r>
            <a:endParaRPr/>
          </a:p>
        </p:txBody>
      </p:sp>
      <p:sp>
        <p:nvSpPr>
          <p:cNvPr id="288" name="Google Shape;288;p11"/>
          <p:cNvSpPr txBox="1"/>
          <p:nvPr/>
        </p:nvSpPr>
        <p:spPr>
          <a:xfrm>
            <a:off x="7162801" y="2362201"/>
            <a:ext cx="6191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550°</a:t>
            </a:r>
            <a:endParaRPr/>
          </a:p>
        </p:txBody>
      </p:sp>
      <p:sp>
        <p:nvSpPr>
          <p:cNvPr id="289" name="Google Shape;289;p11"/>
          <p:cNvSpPr txBox="1"/>
          <p:nvPr/>
        </p:nvSpPr>
        <p:spPr>
          <a:xfrm>
            <a:off x="5410201" y="3429001"/>
            <a:ext cx="6191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520°</a:t>
            </a:r>
            <a:endParaRPr/>
          </a:p>
        </p:txBody>
      </p:sp>
      <p:sp>
        <p:nvSpPr>
          <p:cNvPr id="290" name="Google Shape;290;p11"/>
          <p:cNvSpPr txBox="1"/>
          <p:nvPr/>
        </p:nvSpPr>
        <p:spPr>
          <a:xfrm>
            <a:off x="7162801" y="3657601"/>
            <a:ext cx="6191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560°</a:t>
            </a:r>
            <a:endParaRPr/>
          </a:p>
        </p:txBody>
      </p:sp>
      <p:sp>
        <p:nvSpPr>
          <p:cNvPr id="291" name="Google Shape;291;p11"/>
          <p:cNvSpPr txBox="1"/>
          <p:nvPr/>
        </p:nvSpPr>
        <p:spPr>
          <a:xfrm>
            <a:off x="7801298" y="3677142"/>
            <a:ext cx="1739258" cy="784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τον επόμενο</a:t>
            </a:r>
            <a:endParaRPr/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αντιδραστήρα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4606379" y="2054717"/>
            <a:ext cx="572593" cy="784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Rctr</a:t>
            </a:r>
            <a:endParaRPr/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/>
          </a:p>
        </p:txBody>
      </p:sp>
      <p:sp>
        <p:nvSpPr>
          <p:cNvPr id="293" name="Google Shape;293;p11"/>
          <p:cNvSpPr txBox="1"/>
          <p:nvPr/>
        </p:nvSpPr>
        <p:spPr>
          <a:xfrm>
            <a:off x="4606379" y="3045317"/>
            <a:ext cx="572593" cy="784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Rctr</a:t>
            </a:r>
            <a:endParaRPr/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/>
          </a:p>
        </p:txBody>
      </p:sp>
      <p:sp>
        <p:nvSpPr>
          <p:cNvPr id="294" name="Google Shape;294;p11"/>
          <p:cNvSpPr txBox="1"/>
          <p:nvPr/>
        </p:nvSpPr>
        <p:spPr>
          <a:xfrm>
            <a:off x="2673553" y="2132291"/>
            <a:ext cx="14029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Τροφοδοσία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6167299" y="2360891"/>
            <a:ext cx="324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96" name="Google Shape;296;p11"/>
          <p:cNvSpPr txBox="1"/>
          <p:nvPr/>
        </p:nvSpPr>
        <p:spPr>
          <a:xfrm>
            <a:off x="6189571" y="3656291"/>
            <a:ext cx="3145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97" name="Google Shape;297;p11"/>
          <p:cNvSpPr txBox="1"/>
          <p:nvPr/>
        </p:nvSpPr>
        <p:spPr>
          <a:xfrm>
            <a:off x="2599086" y="4673878"/>
            <a:ext cx="7263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ρεύματα A και  B έχουν επικαλυπτόμενα φορτία μεταξύ 520° και 550°.</a:t>
            </a:r>
            <a:endParaRPr/>
          </a:p>
        </p:txBody>
      </p:sp>
      <p:sp>
        <p:nvSpPr>
          <p:cNvPr id="298" name="Google Shape;298;p11"/>
          <p:cNvSpPr txBox="1"/>
          <p:nvPr/>
        </p:nvSpPr>
        <p:spPr>
          <a:xfrm>
            <a:off x="-1" y="658262"/>
            <a:ext cx="12191999" cy="844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Θεωρούμε ένα αντιδραστήρα δύο σταδίων με επαναθέρμανση: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Google Shape;303;p12"/>
          <p:cNvGraphicFramePr/>
          <p:nvPr/>
        </p:nvGraphicFramePr>
        <p:xfrm>
          <a:off x="2819400" y="2209800"/>
          <a:ext cx="6477000" cy="2332038"/>
        </p:xfrm>
        <a:graphic>
          <a:graphicData uri="http://schemas.openxmlformats.org/presentationml/2006/ole">
            <mc:AlternateContent>
              <mc:Choice Requires="v">
                <p:oleObj r:id="rId4" imgH="2332038" imgW="6477000" progId="Word.Document.8" spid="_x0000_s1">
                  <p:embed/>
                </p:oleObj>
              </mc:Choice>
              <mc:Fallback>
                <p:oleObj r:id="rId5" imgH="2332038" imgW="6477000" progId="Word.Document.8">
                  <p:embed/>
                  <p:pic>
                    <p:nvPicPr>
                      <p:cNvPr id="303" name="Google Shape;303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819400" y="2209800"/>
                        <a:ext cx="64770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" name="Google Shape;304;p12"/>
          <p:cNvSpPr/>
          <p:nvPr/>
        </p:nvSpPr>
        <p:spPr>
          <a:xfrm>
            <a:off x="0" y="685800"/>
            <a:ext cx="10056813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525463" lvl="0" marL="5254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Αντιδραστήρας πολλών επιπέδων.</a:t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2877898" y="4494491"/>
            <a:ext cx="6125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Πλοτάρισμα  T ως προς το Q για κάθε περιοχή θερμοκρασίας.</a:t>
            </a:r>
            <a:endParaRPr/>
          </a:p>
        </p:txBody>
      </p:sp>
      <p:sp>
        <p:nvSpPr>
          <p:cNvPr id="306" name="Google Shape;306;p12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ΣΥΝΘΕΤΗ ΚΑΜΠΥΛΗ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/>
          <p:nvPr/>
        </p:nvSpPr>
        <p:spPr>
          <a:xfrm>
            <a:off x="0" y="685800"/>
            <a:ext cx="10056813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525463" lvl="0" marL="5254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Αντιδραστήρας πολλών επιπέδων – Σύνθετη καμπύλη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458912"/>
            <a:ext cx="6977062" cy="39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ΣΥΝΘΕΤΗ ΚΑΜΠΥΛΗ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9363" y="2057401"/>
            <a:ext cx="6977062" cy="39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/>
          <p:nvPr/>
        </p:nvSpPr>
        <p:spPr>
          <a:xfrm>
            <a:off x="0" y="685800"/>
            <a:ext cx="12192000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525463" lvl="0" marL="525463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Υπάρχει εύκολος τρόπος για να προκύψει η σύνθετη καμπύλη:  πρόσθετε τις τιμές του Q για κάθε περιοχή του T.</a:t>
            </a:r>
            <a:endParaRPr/>
          </a:p>
        </p:txBody>
      </p:sp>
      <p:sp>
        <p:nvSpPr>
          <p:cNvPr id="320" name="Google Shape;320;p14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ΣΥΝΘΕΤΗ ΚΑΜΠΥΛΗ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p15"/>
          <p:cNvCxnSpPr/>
          <p:nvPr/>
        </p:nvCxnSpPr>
        <p:spPr>
          <a:xfrm rot="10800000">
            <a:off x="2598738" y="1538287"/>
            <a:ext cx="0" cy="403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15"/>
          <p:cNvCxnSpPr/>
          <p:nvPr/>
        </p:nvCxnSpPr>
        <p:spPr>
          <a:xfrm>
            <a:off x="2598738" y="5576887"/>
            <a:ext cx="76120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15"/>
          <p:cNvCxnSpPr/>
          <p:nvPr/>
        </p:nvCxnSpPr>
        <p:spPr>
          <a:xfrm>
            <a:off x="2598738" y="5576887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15"/>
          <p:cNvCxnSpPr/>
          <p:nvPr/>
        </p:nvCxnSpPr>
        <p:spPr>
          <a:xfrm>
            <a:off x="3681413" y="5576887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15"/>
          <p:cNvCxnSpPr/>
          <p:nvPr/>
        </p:nvCxnSpPr>
        <p:spPr>
          <a:xfrm>
            <a:off x="4764088" y="5576887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15"/>
          <p:cNvCxnSpPr/>
          <p:nvPr/>
        </p:nvCxnSpPr>
        <p:spPr>
          <a:xfrm>
            <a:off x="5846763" y="5576887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15"/>
          <p:cNvCxnSpPr/>
          <p:nvPr/>
        </p:nvCxnSpPr>
        <p:spPr>
          <a:xfrm>
            <a:off x="6929438" y="5576887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15"/>
          <p:cNvCxnSpPr/>
          <p:nvPr/>
        </p:nvCxnSpPr>
        <p:spPr>
          <a:xfrm>
            <a:off x="8013700" y="5576887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15"/>
          <p:cNvCxnSpPr/>
          <p:nvPr/>
        </p:nvCxnSpPr>
        <p:spPr>
          <a:xfrm>
            <a:off x="2538414" y="2589212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15"/>
          <p:cNvCxnSpPr/>
          <p:nvPr/>
        </p:nvCxnSpPr>
        <p:spPr>
          <a:xfrm>
            <a:off x="2538414" y="296227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15"/>
          <p:cNvCxnSpPr/>
          <p:nvPr/>
        </p:nvCxnSpPr>
        <p:spPr>
          <a:xfrm>
            <a:off x="2538414" y="3335337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15"/>
          <p:cNvCxnSpPr/>
          <p:nvPr/>
        </p:nvCxnSpPr>
        <p:spPr>
          <a:xfrm>
            <a:off x="2538414" y="3709987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15"/>
          <p:cNvCxnSpPr/>
          <p:nvPr/>
        </p:nvCxnSpPr>
        <p:spPr>
          <a:xfrm>
            <a:off x="2538414" y="40830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15"/>
          <p:cNvCxnSpPr/>
          <p:nvPr/>
        </p:nvCxnSpPr>
        <p:spPr>
          <a:xfrm>
            <a:off x="2538414" y="4456112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15"/>
          <p:cNvCxnSpPr/>
          <p:nvPr/>
        </p:nvCxnSpPr>
        <p:spPr>
          <a:xfrm>
            <a:off x="2538414" y="482917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15"/>
          <p:cNvCxnSpPr/>
          <p:nvPr/>
        </p:nvCxnSpPr>
        <p:spPr>
          <a:xfrm>
            <a:off x="2538414" y="1843087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15"/>
          <p:cNvCxnSpPr/>
          <p:nvPr/>
        </p:nvCxnSpPr>
        <p:spPr>
          <a:xfrm>
            <a:off x="2538414" y="5576887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15"/>
          <p:cNvCxnSpPr/>
          <p:nvPr/>
        </p:nvCxnSpPr>
        <p:spPr>
          <a:xfrm>
            <a:off x="2538414" y="22161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15"/>
          <p:cNvCxnSpPr/>
          <p:nvPr/>
        </p:nvCxnSpPr>
        <p:spPr>
          <a:xfrm>
            <a:off x="2538414" y="5202237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15"/>
          <p:cNvSpPr txBox="1"/>
          <p:nvPr/>
        </p:nvSpPr>
        <p:spPr>
          <a:xfrm>
            <a:off x="2446307" y="557557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3376812" y="5575578"/>
            <a:ext cx="418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346" name="Google Shape;346;p15"/>
          <p:cNvSpPr txBox="1"/>
          <p:nvPr/>
        </p:nvSpPr>
        <p:spPr>
          <a:xfrm>
            <a:off x="4397801" y="55755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sp>
        <p:nvSpPr>
          <p:cNvPr id="347" name="Google Shape;347;p15"/>
          <p:cNvSpPr txBox="1"/>
          <p:nvPr/>
        </p:nvSpPr>
        <p:spPr>
          <a:xfrm>
            <a:off x="5521751" y="55755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/>
          </a:p>
        </p:txBody>
      </p:sp>
      <p:sp>
        <p:nvSpPr>
          <p:cNvPr id="348" name="Google Shape;348;p15"/>
          <p:cNvSpPr txBox="1"/>
          <p:nvPr/>
        </p:nvSpPr>
        <p:spPr>
          <a:xfrm>
            <a:off x="6647288" y="55755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349" name="Google Shape;349;p15"/>
          <p:cNvSpPr txBox="1"/>
          <p:nvPr/>
        </p:nvSpPr>
        <p:spPr>
          <a:xfrm>
            <a:off x="7772826" y="55755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350" name="Google Shape;350;p15"/>
          <p:cNvSpPr txBox="1"/>
          <p:nvPr/>
        </p:nvSpPr>
        <p:spPr>
          <a:xfrm>
            <a:off x="2235170" y="542317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51" name="Google Shape;351;p15"/>
          <p:cNvSpPr txBox="1"/>
          <p:nvPr/>
        </p:nvSpPr>
        <p:spPr>
          <a:xfrm>
            <a:off x="2087988" y="46611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352" name="Google Shape;352;p15"/>
          <p:cNvSpPr txBox="1"/>
          <p:nvPr/>
        </p:nvSpPr>
        <p:spPr>
          <a:xfrm>
            <a:off x="2087988" y="38991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sp>
        <p:nvSpPr>
          <p:cNvPr id="353" name="Google Shape;353;p15"/>
          <p:cNvSpPr txBox="1"/>
          <p:nvPr/>
        </p:nvSpPr>
        <p:spPr>
          <a:xfrm>
            <a:off x="2087988" y="31371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</a:t>
            </a:r>
            <a:endParaRPr/>
          </a:p>
        </p:txBody>
      </p:sp>
      <p:sp>
        <p:nvSpPr>
          <p:cNvPr id="354" name="Google Shape;354;p15"/>
          <p:cNvSpPr txBox="1"/>
          <p:nvPr/>
        </p:nvSpPr>
        <p:spPr>
          <a:xfrm>
            <a:off x="2087988" y="2375178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</a:t>
            </a:r>
            <a:endParaRPr/>
          </a:p>
        </p:txBody>
      </p:sp>
      <p:sp>
        <p:nvSpPr>
          <p:cNvPr id="355" name="Google Shape;355;p15"/>
          <p:cNvSpPr txBox="1"/>
          <p:nvPr/>
        </p:nvSpPr>
        <p:spPr>
          <a:xfrm>
            <a:off x="1985030" y="1613178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/>
          </a:p>
        </p:txBody>
      </p:sp>
      <p:grpSp>
        <p:nvGrpSpPr>
          <p:cNvPr id="356" name="Google Shape;356;p15"/>
          <p:cNvGrpSpPr/>
          <p:nvPr/>
        </p:nvGrpSpPr>
        <p:grpSpPr>
          <a:xfrm>
            <a:off x="4191000" y="1690687"/>
            <a:ext cx="5715000" cy="3352800"/>
            <a:chOff x="576" y="912"/>
            <a:chExt cx="4560" cy="2112"/>
          </a:xfrm>
        </p:grpSpPr>
        <p:cxnSp>
          <p:nvCxnSpPr>
            <p:cNvPr id="357" name="Google Shape;357;p15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15"/>
            <p:cNvCxnSpPr/>
            <p:nvPr/>
          </p:nvCxnSpPr>
          <p:spPr>
            <a:xfrm>
              <a:off x="1536" y="2448"/>
              <a:ext cx="240" cy="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15"/>
            <p:cNvCxnSpPr/>
            <p:nvPr/>
          </p:nvCxnSpPr>
          <p:spPr>
            <a:xfrm flipH="1" rot="10800000">
              <a:off x="816" y="2640"/>
              <a:ext cx="384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15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15"/>
            <p:cNvCxnSpPr/>
            <p:nvPr/>
          </p:nvCxnSpPr>
          <p:spPr>
            <a:xfrm flipH="1" rot="10800000">
              <a:off x="1200" y="2448"/>
              <a:ext cx="336" cy="192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15"/>
            <p:cNvCxnSpPr/>
            <p:nvPr/>
          </p:nvCxnSpPr>
          <p:spPr>
            <a:xfrm flipH="1" rot="10800000">
              <a:off x="1776" y="1200"/>
              <a:ext cx="2064" cy="12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15"/>
            <p:cNvCxnSpPr/>
            <p:nvPr/>
          </p:nvCxnSpPr>
          <p:spPr>
            <a:xfrm flipH="1" rot="10800000">
              <a:off x="3840" y="1056"/>
              <a:ext cx="480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15"/>
            <p:cNvCxnSpPr/>
            <p:nvPr/>
          </p:nvCxnSpPr>
          <p:spPr>
            <a:xfrm flipH="1">
              <a:off x="4560" y="912"/>
              <a:ext cx="576" cy="96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15"/>
            <p:cNvCxnSpPr/>
            <p:nvPr/>
          </p:nvCxnSpPr>
          <p:spPr>
            <a:xfrm flipH="1" rot="10800000">
              <a:off x="4320" y="1008"/>
              <a:ext cx="240" cy="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66" name="Google Shape;366;p15"/>
          <p:cNvGrpSpPr/>
          <p:nvPr/>
        </p:nvGrpSpPr>
        <p:grpSpPr>
          <a:xfrm>
            <a:off x="2590800" y="1766887"/>
            <a:ext cx="5233988" cy="3276600"/>
            <a:chOff x="576" y="960"/>
            <a:chExt cx="4176" cy="2064"/>
          </a:xfrm>
        </p:grpSpPr>
        <p:cxnSp>
          <p:nvCxnSpPr>
            <p:cNvPr id="367" name="Google Shape;367;p15"/>
            <p:cNvCxnSpPr/>
            <p:nvPr/>
          </p:nvCxnSpPr>
          <p:spPr>
            <a:xfrm flipH="1" rot="10800000">
              <a:off x="2352" y="960"/>
              <a:ext cx="2400" cy="1440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15"/>
            <p:cNvCxnSpPr/>
            <p:nvPr/>
          </p:nvCxnSpPr>
          <p:spPr>
            <a:xfrm flipH="1" rot="10800000">
              <a:off x="576" y="2400"/>
              <a:ext cx="1776" cy="624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69" name="Google Shape;369;p15"/>
          <p:cNvSpPr txBox="1"/>
          <p:nvPr/>
        </p:nvSpPr>
        <p:spPr>
          <a:xfrm rot="-5400000">
            <a:off x="1234281" y="3352006"/>
            <a:ext cx="152558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(F)</a:t>
            </a:r>
            <a:endParaRPr/>
          </a:p>
        </p:txBody>
      </p:sp>
      <p:sp>
        <p:nvSpPr>
          <p:cNvPr id="370" name="Google Shape;370;p15"/>
          <p:cNvSpPr txBox="1"/>
          <p:nvPr/>
        </p:nvSpPr>
        <p:spPr>
          <a:xfrm>
            <a:off x="6461126" y="5867400"/>
            <a:ext cx="159226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Duty (MMBtu/h)</a:t>
            </a:r>
            <a:endParaRPr/>
          </a:p>
        </p:txBody>
      </p:sp>
      <p:sp>
        <p:nvSpPr>
          <p:cNvPr id="371" name="Google Shape;371;p15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ΣΥΝΘΕΤΕΣ ΚΑΜΠΥΛΕΣ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16"/>
          <p:cNvCxnSpPr/>
          <p:nvPr/>
        </p:nvCxnSpPr>
        <p:spPr>
          <a:xfrm rot="10800000">
            <a:off x="2293938" y="1295400"/>
            <a:ext cx="0" cy="403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16"/>
          <p:cNvCxnSpPr/>
          <p:nvPr/>
        </p:nvCxnSpPr>
        <p:spPr>
          <a:xfrm>
            <a:off x="2293938" y="5334000"/>
            <a:ext cx="76120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16"/>
          <p:cNvCxnSpPr/>
          <p:nvPr/>
        </p:nvCxnSpPr>
        <p:spPr>
          <a:xfrm>
            <a:off x="229393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16"/>
          <p:cNvCxnSpPr/>
          <p:nvPr/>
        </p:nvCxnSpPr>
        <p:spPr>
          <a:xfrm>
            <a:off x="3376613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0" name="Google Shape;380;p16"/>
          <p:cNvCxnSpPr/>
          <p:nvPr/>
        </p:nvCxnSpPr>
        <p:spPr>
          <a:xfrm>
            <a:off x="445928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16"/>
          <p:cNvCxnSpPr/>
          <p:nvPr/>
        </p:nvCxnSpPr>
        <p:spPr>
          <a:xfrm>
            <a:off x="5541963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16"/>
          <p:cNvCxnSpPr/>
          <p:nvPr/>
        </p:nvCxnSpPr>
        <p:spPr>
          <a:xfrm>
            <a:off x="662463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16"/>
          <p:cNvCxnSpPr/>
          <p:nvPr/>
        </p:nvCxnSpPr>
        <p:spPr>
          <a:xfrm>
            <a:off x="7708900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16"/>
          <p:cNvCxnSpPr/>
          <p:nvPr/>
        </p:nvCxnSpPr>
        <p:spPr>
          <a:xfrm>
            <a:off x="2233614" y="234632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16"/>
          <p:cNvCxnSpPr/>
          <p:nvPr/>
        </p:nvCxnSpPr>
        <p:spPr>
          <a:xfrm>
            <a:off x="2233614" y="2719388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16"/>
          <p:cNvCxnSpPr/>
          <p:nvPr/>
        </p:nvCxnSpPr>
        <p:spPr>
          <a:xfrm>
            <a:off x="2233614" y="30924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16"/>
          <p:cNvCxnSpPr/>
          <p:nvPr/>
        </p:nvCxnSpPr>
        <p:spPr>
          <a:xfrm>
            <a:off x="2233614" y="34671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16"/>
          <p:cNvCxnSpPr/>
          <p:nvPr/>
        </p:nvCxnSpPr>
        <p:spPr>
          <a:xfrm>
            <a:off x="2233614" y="3840163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16"/>
          <p:cNvCxnSpPr/>
          <p:nvPr/>
        </p:nvCxnSpPr>
        <p:spPr>
          <a:xfrm>
            <a:off x="2233614" y="421322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16"/>
          <p:cNvCxnSpPr/>
          <p:nvPr/>
        </p:nvCxnSpPr>
        <p:spPr>
          <a:xfrm>
            <a:off x="2233614" y="4586288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16"/>
          <p:cNvCxnSpPr/>
          <p:nvPr/>
        </p:nvCxnSpPr>
        <p:spPr>
          <a:xfrm>
            <a:off x="2233614" y="16002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16"/>
          <p:cNvCxnSpPr/>
          <p:nvPr/>
        </p:nvCxnSpPr>
        <p:spPr>
          <a:xfrm>
            <a:off x="2233614" y="53340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16"/>
          <p:cNvCxnSpPr/>
          <p:nvPr/>
        </p:nvCxnSpPr>
        <p:spPr>
          <a:xfrm>
            <a:off x="2233614" y="1973263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16"/>
          <p:cNvCxnSpPr/>
          <p:nvPr/>
        </p:nvCxnSpPr>
        <p:spPr>
          <a:xfrm>
            <a:off x="2233614" y="49593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16"/>
          <p:cNvSpPr txBox="1"/>
          <p:nvPr/>
        </p:nvSpPr>
        <p:spPr>
          <a:xfrm>
            <a:off x="2141507" y="533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96" name="Google Shape;396;p16"/>
          <p:cNvSpPr txBox="1"/>
          <p:nvPr/>
        </p:nvSpPr>
        <p:spPr>
          <a:xfrm>
            <a:off x="3072012" y="5332691"/>
            <a:ext cx="418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4093001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sp>
        <p:nvSpPr>
          <p:cNvPr id="398" name="Google Shape;398;p16"/>
          <p:cNvSpPr txBox="1"/>
          <p:nvPr/>
        </p:nvSpPr>
        <p:spPr>
          <a:xfrm>
            <a:off x="5216951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/>
          </a:p>
        </p:txBody>
      </p:sp>
      <p:sp>
        <p:nvSpPr>
          <p:cNvPr id="399" name="Google Shape;399;p16"/>
          <p:cNvSpPr txBox="1"/>
          <p:nvPr/>
        </p:nvSpPr>
        <p:spPr>
          <a:xfrm>
            <a:off x="6342488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400" name="Google Shape;400;p16"/>
          <p:cNvSpPr txBox="1"/>
          <p:nvPr/>
        </p:nvSpPr>
        <p:spPr>
          <a:xfrm>
            <a:off x="7468026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401" name="Google Shape;401;p16"/>
          <p:cNvSpPr txBox="1"/>
          <p:nvPr/>
        </p:nvSpPr>
        <p:spPr>
          <a:xfrm>
            <a:off x="1930370" y="51802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02" name="Google Shape;402;p16"/>
          <p:cNvSpPr txBox="1"/>
          <p:nvPr/>
        </p:nvSpPr>
        <p:spPr>
          <a:xfrm>
            <a:off x="1783188" y="4418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403" name="Google Shape;403;p16"/>
          <p:cNvSpPr txBox="1"/>
          <p:nvPr/>
        </p:nvSpPr>
        <p:spPr>
          <a:xfrm>
            <a:off x="1783188" y="3656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sp>
        <p:nvSpPr>
          <p:cNvPr id="404" name="Google Shape;404;p16"/>
          <p:cNvSpPr txBox="1"/>
          <p:nvPr/>
        </p:nvSpPr>
        <p:spPr>
          <a:xfrm>
            <a:off x="1783188" y="2894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</a:t>
            </a:r>
            <a:endParaRPr/>
          </a:p>
        </p:txBody>
      </p:sp>
      <p:sp>
        <p:nvSpPr>
          <p:cNvPr id="405" name="Google Shape;405;p16"/>
          <p:cNvSpPr txBox="1"/>
          <p:nvPr/>
        </p:nvSpPr>
        <p:spPr>
          <a:xfrm>
            <a:off x="1783188" y="2132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</a:t>
            </a:r>
            <a:endParaRPr/>
          </a:p>
        </p:txBody>
      </p:sp>
      <p:sp>
        <p:nvSpPr>
          <p:cNvPr id="406" name="Google Shape;406;p16"/>
          <p:cNvSpPr txBox="1"/>
          <p:nvPr/>
        </p:nvSpPr>
        <p:spPr>
          <a:xfrm>
            <a:off x="1680230" y="1370291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/>
          </a:p>
        </p:txBody>
      </p:sp>
      <p:grpSp>
        <p:nvGrpSpPr>
          <p:cNvPr id="407" name="Google Shape;407;p16"/>
          <p:cNvGrpSpPr/>
          <p:nvPr/>
        </p:nvGrpSpPr>
        <p:grpSpPr>
          <a:xfrm>
            <a:off x="3886200" y="1447800"/>
            <a:ext cx="5715000" cy="3352800"/>
            <a:chOff x="576" y="912"/>
            <a:chExt cx="4560" cy="2112"/>
          </a:xfrm>
        </p:grpSpPr>
        <p:cxnSp>
          <p:nvCxnSpPr>
            <p:cNvPr id="408" name="Google Shape;408;p16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Google Shape;409;p16"/>
            <p:cNvCxnSpPr/>
            <p:nvPr/>
          </p:nvCxnSpPr>
          <p:spPr>
            <a:xfrm>
              <a:off x="1536" y="2448"/>
              <a:ext cx="240" cy="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16"/>
            <p:cNvCxnSpPr/>
            <p:nvPr/>
          </p:nvCxnSpPr>
          <p:spPr>
            <a:xfrm flipH="1" rot="10800000">
              <a:off x="816" y="2640"/>
              <a:ext cx="384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16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16"/>
            <p:cNvCxnSpPr/>
            <p:nvPr/>
          </p:nvCxnSpPr>
          <p:spPr>
            <a:xfrm flipH="1" rot="10800000">
              <a:off x="1200" y="2448"/>
              <a:ext cx="336" cy="192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16"/>
            <p:cNvCxnSpPr/>
            <p:nvPr/>
          </p:nvCxnSpPr>
          <p:spPr>
            <a:xfrm flipH="1" rot="10800000">
              <a:off x="1776" y="1200"/>
              <a:ext cx="2064" cy="12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16"/>
            <p:cNvCxnSpPr/>
            <p:nvPr/>
          </p:nvCxnSpPr>
          <p:spPr>
            <a:xfrm flipH="1" rot="10800000">
              <a:off x="3840" y="1056"/>
              <a:ext cx="480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5" name="Google Shape;415;p16"/>
            <p:cNvCxnSpPr/>
            <p:nvPr/>
          </p:nvCxnSpPr>
          <p:spPr>
            <a:xfrm flipH="1">
              <a:off x="4560" y="912"/>
              <a:ext cx="576" cy="96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6" name="Google Shape;416;p16"/>
            <p:cNvCxnSpPr/>
            <p:nvPr/>
          </p:nvCxnSpPr>
          <p:spPr>
            <a:xfrm flipH="1" rot="10800000">
              <a:off x="4320" y="1008"/>
              <a:ext cx="240" cy="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17" name="Google Shape;417;p16"/>
          <p:cNvGrpSpPr/>
          <p:nvPr/>
        </p:nvGrpSpPr>
        <p:grpSpPr>
          <a:xfrm>
            <a:off x="2286000" y="1524000"/>
            <a:ext cx="5233988" cy="3276600"/>
            <a:chOff x="576" y="960"/>
            <a:chExt cx="4176" cy="2064"/>
          </a:xfrm>
        </p:grpSpPr>
        <p:cxnSp>
          <p:nvCxnSpPr>
            <p:cNvPr id="418" name="Google Shape;418;p16"/>
            <p:cNvCxnSpPr/>
            <p:nvPr/>
          </p:nvCxnSpPr>
          <p:spPr>
            <a:xfrm flipH="1" rot="10800000">
              <a:off x="2352" y="960"/>
              <a:ext cx="2400" cy="1440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Google Shape;419;p16"/>
            <p:cNvCxnSpPr/>
            <p:nvPr/>
          </p:nvCxnSpPr>
          <p:spPr>
            <a:xfrm flipH="1" rot="10800000">
              <a:off x="576" y="2400"/>
              <a:ext cx="1776" cy="624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20" name="Google Shape;420;p16"/>
          <p:cNvCxnSpPr/>
          <p:nvPr/>
        </p:nvCxnSpPr>
        <p:spPr>
          <a:xfrm>
            <a:off x="4495800" y="32004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16"/>
          <p:cNvCxnSpPr/>
          <p:nvPr/>
        </p:nvCxnSpPr>
        <p:spPr>
          <a:xfrm rot="10800000">
            <a:off x="4495800" y="42672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2" name="Google Shape;422;p16"/>
          <p:cNvCxnSpPr/>
          <p:nvPr/>
        </p:nvCxnSpPr>
        <p:spPr>
          <a:xfrm>
            <a:off x="7543800" y="1219200"/>
            <a:ext cx="1981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3" name="Google Shape;423;p16"/>
          <p:cNvCxnSpPr/>
          <p:nvPr/>
        </p:nvCxnSpPr>
        <p:spPr>
          <a:xfrm>
            <a:off x="2286000" y="50292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24" name="Google Shape;424;p16"/>
          <p:cNvSpPr txBox="1"/>
          <p:nvPr/>
        </p:nvSpPr>
        <p:spPr>
          <a:xfrm>
            <a:off x="8173333" y="1217891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6"/>
          <p:cNvSpPr txBox="1"/>
          <p:nvPr/>
        </p:nvSpPr>
        <p:spPr>
          <a:xfrm>
            <a:off x="2842586" y="4646891"/>
            <a:ext cx="425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6"/>
          <p:cNvSpPr txBox="1"/>
          <p:nvPr/>
        </p:nvSpPr>
        <p:spPr>
          <a:xfrm>
            <a:off x="4208853" y="2894291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Pinch</a:t>
            </a:r>
            <a:endParaRPr/>
          </a:p>
        </p:txBody>
      </p:sp>
      <p:sp>
        <p:nvSpPr>
          <p:cNvPr id="427" name="Google Shape;427;p16"/>
          <p:cNvSpPr txBox="1"/>
          <p:nvPr/>
        </p:nvSpPr>
        <p:spPr>
          <a:xfrm>
            <a:off x="8728910" y="2299514"/>
            <a:ext cx="33528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Μπορούμε να βάλουμε στόχους για τις ζεστές και κρύες παροχές με χρήση των συνθέτων καμπυλών, ενώ προσέχουμε το pinch της διεργασίας.</a:t>
            </a:r>
            <a:endParaRPr/>
          </a:p>
        </p:txBody>
      </p:sp>
      <p:sp>
        <p:nvSpPr>
          <p:cNvPr id="428" name="Google Shape;428;p16"/>
          <p:cNvSpPr txBox="1"/>
          <p:nvPr/>
        </p:nvSpPr>
        <p:spPr>
          <a:xfrm>
            <a:off x="6156326" y="5700713"/>
            <a:ext cx="159226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Duty (MMBtu/h)</a:t>
            </a:r>
            <a:endParaRPr/>
          </a:p>
        </p:txBody>
      </p:sp>
      <p:sp>
        <p:nvSpPr>
          <p:cNvPr id="429" name="Google Shape;429;p16"/>
          <p:cNvSpPr txBox="1"/>
          <p:nvPr/>
        </p:nvSpPr>
        <p:spPr>
          <a:xfrm rot="-5400000">
            <a:off x="929481" y="3109119"/>
            <a:ext cx="152558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(F)</a:t>
            </a:r>
            <a:endParaRPr/>
          </a:p>
        </p:txBody>
      </p:sp>
      <p:sp>
        <p:nvSpPr>
          <p:cNvPr id="430" name="Google Shape;430;p16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ΣΥΝΘΕΤΕΣ ΚΑΜΠΥΛΕΣ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Google Shape;435;p17"/>
          <p:cNvCxnSpPr/>
          <p:nvPr/>
        </p:nvCxnSpPr>
        <p:spPr>
          <a:xfrm rot="10800000">
            <a:off x="2293938" y="1295400"/>
            <a:ext cx="0" cy="403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Google Shape;436;p17"/>
          <p:cNvCxnSpPr/>
          <p:nvPr/>
        </p:nvCxnSpPr>
        <p:spPr>
          <a:xfrm>
            <a:off x="2293938" y="5334000"/>
            <a:ext cx="76120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Google Shape;437;p17"/>
          <p:cNvCxnSpPr/>
          <p:nvPr/>
        </p:nvCxnSpPr>
        <p:spPr>
          <a:xfrm>
            <a:off x="229393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17"/>
          <p:cNvCxnSpPr/>
          <p:nvPr/>
        </p:nvCxnSpPr>
        <p:spPr>
          <a:xfrm>
            <a:off x="3376613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17"/>
          <p:cNvCxnSpPr/>
          <p:nvPr/>
        </p:nvCxnSpPr>
        <p:spPr>
          <a:xfrm>
            <a:off x="445928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17"/>
          <p:cNvCxnSpPr/>
          <p:nvPr/>
        </p:nvCxnSpPr>
        <p:spPr>
          <a:xfrm>
            <a:off x="5541963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17"/>
          <p:cNvCxnSpPr/>
          <p:nvPr/>
        </p:nvCxnSpPr>
        <p:spPr>
          <a:xfrm>
            <a:off x="662463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17"/>
          <p:cNvCxnSpPr/>
          <p:nvPr/>
        </p:nvCxnSpPr>
        <p:spPr>
          <a:xfrm>
            <a:off x="7708900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17"/>
          <p:cNvCxnSpPr/>
          <p:nvPr/>
        </p:nvCxnSpPr>
        <p:spPr>
          <a:xfrm>
            <a:off x="2233614" y="234632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17"/>
          <p:cNvCxnSpPr/>
          <p:nvPr/>
        </p:nvCxnSpPr>
        <p:spPr>
          <a:xfrm>
            <a:off x="2233614" y="2719388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17"/>
          <p:cNvCxnSpPr/>
          <p:nvPr/>
        </p:nvCxnSpPr>
        <p:spPr>
          <a:xfrm>
            <a:off x="2233614" y="30924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17"/>
          <p:cNvCxnSpPr/>
          <p:nvPr/>
        </p:nvCxnSpPr>
        <p:spPr>
          <a:xfrm>
            <a:off x="2233614" y="34671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17"/>
          <p:cNvCxnSpPr/>
          <p:nvPr/>
        </p:nvCxnSpPr>
        <p:spPr>
          <a:xfrm>
            <a:off x="2233614" y="3840163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17"/>
          <p:cNvCxnSpPr/>
          <p:nvPr/>
        </p:nvCxnSpPr>
        <p:spPr>
          <a:xfrm>
            <a:off x="2233614" y="421322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17"/>
          <p:cNvCxnSpPr/>
          <p:nvPr/>
        </p:nvCxnSpPr>
        <p:spPr>
          <a:xfrm>
            <a:off x="2233614" y="4586288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17"/>
          <p:cNvCxnSpPr/>
          <p:nvPr/>
        </p:nvCxnSpPr>
        <p:spPr>
          <a:xfrm>
            <a:off x="2233614" y="16002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17"/>
          <p:cNvCxnSpPr/>
          <p:nvPr/>
        </p:nvCxnSpPr>
        <p:spPr>
          <a:xfrm>
            <a:off x="2233614" y="53340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17"/>
          <p:cNvCxnSpPr/>
          <p:nvPr/>
        </p:nvCxnSpPr>
        <p:spPr>
          <a:xfrm>
            <a:off x="2233614" y="1973263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17"/>
          <p:cNvCxnSpPr/>
          <p:nvPr/>
        </p:nvCxnSpPr>
        <p:spPr>
          <a:xfrm>
            <a:off x="2233614" y="49593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17"/>
          <p:cNvSpPr txBox="1"/>
          <p:nvPr/>
        </p:nvSpPr>
        <p:spPr>
          <a:xfrm>
            <a:off x="2141507" y="533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55" name="Google Shape;455;p17"/>
          <p:cNvSpPr txBox="1"/>
          <p:nvPr/>
        </p:nvSpPr>
        <p:spPr>
          <a:xfrm>
            <a:off x="3072012" y="5332691"/>
            <a:ext cx="418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456" name="Google Shape;456;p17"/>
          <p:cNvSpPr txBox="1"/>
          <p:nvPr/>
        </p:nvSpPr>
        <p:spPr>
          <a:xfrm>
            <a:off x="4093001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sp>
        <p:nvSpPr>
          <p:cNvPr id="457" name="Google Shape;457;p17"/>
          <p:cNvSpPr txBox="1"/>
          <p:nvPr/>
        </p:nvSpPr>
        <p:spPr>
          <a:xfrm>
            <a:off x="5216951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/>
          </a:p>
        </p:txBody>
      </p:sp>
      <p:sp>
        <p:nvSpPr>
          <p:cNvPr id="458" name="Google Shape;458;p17"/>
          <p:cNvSpPr txBox="1"/>
          <p:nvPr/>
        </p:nvSpPr>
        <p:spPr>
          <a:xfrm>
            <a:off x="6342488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459" name="Google Shape;459;p17"/>
          <p:cNvSpPr txBox="1"/>
          <p:nvPr/>
        </p:nvSpPr>
        <p:spPr>
          <a:xfrm>
            <a:off x="7468026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460" name="Google Shape;460;p17"/>
          <p:cNvSpPr txBox="1"/>
          <p:nvPr/>
        </p:nvSpPr>
        <p:spPr>
          <a:xfrm>
            <a:off x="1930370" y="51802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61" name="Google Shape;461;p17"/>
          <p:cNvSpPr txBox="1"/>
          <p:nvPr/>
        </p:nvSpPr>
        <p:spPr>
          <a:xfrm>
            <a:off x="1783188" y="4418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462" name="Google Shape;462;p17"/>
          <p:cNvSpPr txBox="1"/>
          <p:nvPr/>
        </p:nvSpPr>
        <p:spPr>
          <a:xfrm>
            <a:off x="1783188" y="3656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sp>
        <p:nvSpPr>
          <p:cNvPr id="463" name="Google Shape;463;p17"/>
          <p:cNvSpPr txBox="1"/>
          <p:nvPr/>
        </p:nvSpPr>
        <p:spPr>
          <a:xfrm>
            <a:off x="1783188" y="2894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</a:t>
            </a:r>
            <a:endParaRPr/>
          </a:p>
        </p:txBody>
      </p:sp>
      <p:sp>
        <p:nvSpPr>
          <p:cNvPr id="464" name="Google Shape;464;p17"/>
          <p:cNvSpPr txBox="1"/>
          <p:nvPr/>
        </p:nvSpPr>
        <p:spPr>
          <a:xfrm>
            <a:off x="1783188" y="2132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</a:t>
            </a:r>
            <a:endParaRPr/>
          </a:p>
        </p:txBody>
      </p:sp>
      <p:sp>
        <p:nvSpPr>
          <p:cNvPr id="465" name="Google Shape;465;p17"/>
          <p:cNvSpPr txBox="1"/>
          <p:nvPr/>
        </p:nvSpPr>
        <p:spPr>
          <a:xfrm>
            <a:off x="1680230" y="1370291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/>
          </a:p>
        </p:txBody>
      </p:sp>
      <p:grpSp>
        <p:nvGrpSpPr>
          <p:cNvPr id="466" name="Google Shape;466;p17"/>
          <p:cNvGrpSpPr/>
          <p:nvPr/>
        </p:nvGrpSpPr>
        <p:grpSpPr>
          <a:xfrm>
            <a:off x="3886200" y="1447800"/>
            <a:ext cx="5715000" cy="3352800"/>
            <a:chOff x="576" y="912"/>
            <a:chExt cx="4560" cy="2112"/>
          </a:xfrm>
        </p:grpSpPr>
        <p:cxnSp>
          <p:nvCxnSpPr>
            <p:cNvPr id="467" name="Google Shape;467;p17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17"/>
            <p:cNvCxnSpPr/>
            <p:nvPr/>
          </p:nvCxnSpPr>
          <p:spPr>
            <a:xfrm>
              <a:off x="1536" y="2448"/>
              <a:ext cx="240" cy="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9" name="Google Shape;469;p17"/>
            <p:cNvCxnSpPr/>
            <p:nvPr/>
          </p:nvCxnSpPr>
          <p:spPr>
            <a:xfrm flipH="1" rot="10800000">
              <a:off x="816" y="2640"/>
              <a:ext cx="384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17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17"/>
            <p:cNvCxnSpPr/>
            <p:nvPr/>
          </p:nvCxnSpPr>
          <p:spPr>
            <a:xfrm flipH="1" rot="10800000">
              <a:off x="1200" y="2448"/>
              <a:ext cx="336" cy="192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17"/>
            <p:cNvCxnSpPr/>
            <p:nvPr/>
          </p:nvCxnSpPr>
          <p:spPr>
            <a:xfrm flipH="1" rot="10800000">
              <a:off x="1776" y="1200"/>
              <a:ext cx="2064" cy="12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" name="Google Shape;473;p17"/>
            <p:cNvCxnSpPr/>
            <p:nvPr/>
          </p:nvCxnSpPr>
          <p:spPr>
            <a:xfrm flipH="1" rot="10800000">
              <a:off x="3840" y="1056"/>
              <a:ext cx="480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" name="Google Shape;474;p17"/>
            <p:cNvCxnSpPr/>
            <p:nvPr/>
          </p:nvCxnSpPr>
          <p:spPr>
            <a:xfrm flipH="1">
              <a:off x="4560" y="912"/>
              <a:ext cx="576" cy="96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17"/>
            <p:cNvCxnSpPr/>
            <p:nvPr/>
          </p:nvCxnSpPr>
          <p:spPr>
            <a:xfrm flipH="1" rot="10800000">
              <a:off x="4320" y="1008"/>
              <a:ext cx="240" cy="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76" name="Google Shape;476;p17"/>
          <p:cNvGrpSpPr/>
          <p:nvPr/>
        </p:nvGrpSpPr>
        <p:grpSpPr>
          <a:xfrm>
            <a:off x="2286000" y="1524000"/>
            <a:ext cx="5233988" cy="3276600"/>
            <a:chOff x="576" y="960"/>
            <a:chExt cx="4176" cy="2064"/>
          </a:xfrm>
        </p:grpSpPr>
        <p:cxnSp>
          <p:nvCxnSpPr>
            <p:cNvPr id="477" name="Google Shape;477;p17"/>
            <p:cNvCxnSpPr/>
            <p:nvPr/>
          </p:nvCxnSpPr>
          <p:spPr>
            <a:xfrm flipH="1" rot="10800000">
              <a:off x="2352" y="960"/>
              <a:ext cx="2400" cy="1440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17"/>
            <p:cNvCxnSpPr/>
            <p:nvPr/>
          </p:nvCxnSpPr>
          <p:spPr>
            <a:xfrm flipH="1" rot="10800000">
              <a:off x="576" y="2400"/>
              <a:ext cx="1776" cy="624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79" name="Google Shape;479;p17"/>
          <p:cNvCxnSpPr/>
          <p:nvPr/>
        </p:nvCxnSpPr>
        <p:spPr>
          <a:xfrm>
            <a:off x="4495800" y="32004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0" name="Google Shape;480;p17"/>
          <p:cNvCxnSpPr/>
          <p:nvPr/>
        </p:nvCxnSpPr>
        <p:spPr>
          <a:xfrm rot="10800000">
            <a:off x="4495800" y="42672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" name="Google Shape;481;p17"/>
          <p:cNvCxnSpPr/>
          <p:nvPr/>
        </p:nvCxnSpPr>
        <p:spPr>
          <a:xfrm>
            <a:off x="7543800" y="1219200"/>
            <a:ext cx="1981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82" name="Google Shape;482;p17"/>
          <p:cNvCxnSpPr/>
          <p:nvPr/>
        </p:nvCxnSpPr>
        <p:spPr>
          <a:xfrm>
            <a:off x="2286000" y="50292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83" name="Google Shape;483;p17"/>
          <p:cNvSpPr txBox="1"/>
          <p:nvPr/>
        </p:nvSpPr>
        <p:spPr>
          <a:xfrm>
            <a:off x="8173333" y="1217891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7"/>
          <p:cNvSpPr txBox="1"/>
          <p:nvPr/>
        </p:nvSpPr>
        <p:spPr>
          <a:xfrm>
            <a:off x="2842586" y="4646891"/>
            <a:ext cx="425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7"/>
          <p:cNvSpPr txBox="1"/>
          <p:nvPr/>
        </p:nvSpPr>
        <p:spPr>
          <a:xfrm>
            <a:off x="4208853" y="2894291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Pinch</a:t>
            </a:r>
            <a:endParaRPr/>
          </a:p>
        </p:txBody>
      </p:sp>
      <p:sp>
        <p:nvSpPr>
          <p:cNvPr id="486" name="Google Shape;486;p17"/>
          <p:cNvSpPr txBox="1"/>
          <p:nvPr/>
        </p:nvSpPr>
        <p:spPr>
          <a:xfrm>
            <a:off x="8784336" y="2346325"/>
            <a:ext cx="33528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Αφού η κλιμακα φορτίου είναι η διαφορά στην ενθαλπία μπορούμε να μετακινούμε οριζόντια τις σύνθετες καμπύλες μειώνοντας ή αυξάνοντας το ΔT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7"/>
          <p:cNvSpPr txBox="1"/>
          <p:nvPr/>
        </p:nvSpPr>
        <p:spPr>
          <a:xfrm>
            <a:off x="6156326" y="5700713"/>
            <a:ext cx="159226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Duty (MMBtu/h)</a:t>
            </a:r>
            <a:endParaRPr/>
          </a:p>
        </p:txBody>
      </p:sp>
      <p:sp>
        <p:nvSpPr>
          <p:cNvPr id="488" name="Google Shape;488;p17"/>
          <p:cNvSpPr txBox="1"/>
          <p:nvPr/>
        </p:nvSpPr>
        <p:spPr>
          <a:xfrm rot="-5400000">
            <a:off x="929481" y="3109119"/>
            <a:ext cx="152558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(F)</a:t>
            </a:r>
            <a:endParaRPr/>
          </a:p>
        </p:txBody>
      </p:sp>
      <p:sp>
        <p:nvSpPr>
          <p:cNvPr id="489" name="Google Shape;489;p17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ΣΥΝΘΕΤΕΣ ΚΑΜΠΥΛΕΣ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18"/>
          <p:cNvCxnSpPr/>
          <p:nvPr/>
        </p:nvCxnSpPr>
        <p:spPr>
          <a:xfrm rot="10800000">
            <a:off x="2293938" y="1295400"/>
            <a:ext cx="0" cy="403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5" name="Google Shape;495;p18"/>
          <p:cNvCxnSpPr/>
          <p:nvPr/>
        </p:nvCxnSpPr>
        <p:spPr>
          <a:xfrm>
            <a:off x="2293938" y="5334000"/>
            <a:ext cx="76120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18"/>
          <p:cNvCxnSpPr/>
          <p:nvPr/>
        </p:nvCxnSpPr>
        <p:spPr>
          <a:xfrm>
            <a:off x="229393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7" name="Google Shape;497;p18"/>
          <p:cNvCxnSpPr/>
          <p:nvPr/>
        </p:nvCxnSpPr>
        <p:spPr>
          <a:xfrm>
            <a:off x="3376613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18"/>
          <p:cNvCxnSpPr/>
          <p:nvPr/>
        </p:nvCxnSpPr>
        <p:spPr>
          <a:xfrm>
            <a:off x="445928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9" name="Google Shape;499;p18"/>
          <p:cNvCxnSpPr/>
          <p:nvPr/>
        </p:nvCxnSpPr>
        <p:spPr>
          <a:xfrm>
            <a:off x="5541963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18"/>
          <p:cNvCxnSpPr/>
          <p:nvPr/>
        </p:nvCxnSpPr>
        <p:spPr>
          <a:xfrm>
            <a:off x="6624638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1" name="Google Shape;501;p18"/>
          <p:cNvCxnSpPr/>
          <p:nvPr/>
        </p:nvCxnSpPr>
        <p:spPr>
          <a:xfrm>
            <a:off x="7708900" y="5334000"/>
            <a:ext cx="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18"/>
          <p:cNvCxnSpPr/>
          <p:nvPr/>
        </p:nvCxnSpPr>
        <p:spPr>
          <a:xfrm>
            <a:off x="2233614" y="234632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18"/>
          <p:cNvCxnSpPr/>
          <p:nvPr/>
        </p:nvCxnSpPr>
        <p:spPr>
          <a:xfrm>
            <a:off x="2233614" y="2719388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18"/>
          <p:cNvCxnSpPr/>
          <p:nvPr/>
        </p:nvCxnSpPr>
        <p:spPr>
          <a:xfrm>
            <a:off x="2233614" y="30924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18"/>
          <p:cNvCxnSpPr/>
          <p:nvPr/>
        </p:nvCxnSpPr>
        <p:spPr>
          <a:xfrm>
            <a:off x="2233614" y="34671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18"/>
          <p:cNvCxnSpPr/>
          <p:nvPr/>
        </p:nvCxnSpPr>
        <p:spPr>
          <a:xfrm>
            <a:off x="2233614" y="3840163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18"/>
          <p:cNvCxnSpPr/>
          <p:nvPr/>
        </p:nvCxnSpPr>
        <p:spPr>
          <a:xfrm>
            <a:off x="2233614" y="4213225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Google Shape;508;p18"/>
          <p:cNvCxnSpPr/>
          <p:nvPr/>
        </p:nvCxnSpPr>
        <p:spPr>
          <a:xfrm>
            <a:off x="2233614" y="4586288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18"/>
          <p:cNvCxnSpPr/>
          <p:nvPr/>
        </p:nvCxnSpPr>
        <p:spPr>
          <a:xfrm>
            <a:off x="2233614" y="16002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0" name="Google Shape;510;p18"/>
          <p:cNvCxnSpPr/>
          <p:nvPr/>
        </p:nvCxnSpPr>
        <p:spPr>
          <a:xfrm>
            <a:off x="2233614" y="533400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" name="Google Shape;511;p18"/>
          <p:cNvCxnSpPr/>
          <p:nvPr/>
        </p:nvCxnSpPr>
        <p:spPr>
          <a:xfrm>
            <a:off x="2233614" y="1973263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2" name="Google Shape;512;p18"/>
          <p:cNvCxnSpPr/>
          <p:nvPr/>
        </p:nvCxnSpPr>
        <p:spPr>
          <a:xfrm>
            <a:off x="2233614" y="4959350"/>
            <a:ext cx="603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3" name="Google Shape;513;p18"/>
          <p:cNvSpPr txBox="1"/>
          <p:nvPr/>
        </p:nvSpPr>
        <p:spPr>
          <a:xfrm>
            <a:off x="2141507" y="53326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4" name="Google Shape;514;p18"/>
          <p:cNvSpPr txBox="1"/>
          <p:nvPr/>
        </p:nvSpPr>
        <p:spPr>
          <a:xfrm>
            <a:off x="3072012" y="5332691"/>
            <a:ext cx="418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515" name="Google Shape;515;p18"/>
          <p:cNvSpPr txBox="1"/>
          <p:nvPr/>
        </p:nvSpPr>
        <p:spPr>
          <a:xfrm>
            <a:off x="4093001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sp>
        <p:nvSpPr>
          <p:cNvPr id="516" name="Google Shape;516;p18"/>
          <p:cNvSpPr txBox="1"/>
          <p:nvPr/>
        </p:nvSpPr>
        <p:spPr>
          <a:xfrm>
            <a:off x="5216951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</a:t>
            </a:r>
            <a:endParaRPr/>
          </a:p>
        </p:txBody>
      </p:sp>
      <p:sp>
        <p:nvSpPr>
          <p:cNvPr id="517" name="Google Shape;517;p18"/>
          <p:cNvSpPr txBox="1"/>
          <p:nvPr/>
        </p:nvSpPr>
        <p:spPr>
          <a:xfrm>
            <a:off x="6342488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518" name="Google Shape;518;p18"/>
          <p:cNvSpPr txBox="1"/>
          <p:nvPr/>
        </p:nvSpPr>
        <p:spPr>
          <a:xfrm>
            <a:off x="7468026" y="53326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endParaRPr/>
          </a:p>
        </p:txBody>
      </p:sp>
      <p:sp>
        <p:nvSpPr>
          <p:cNvPr id="519" name="Google Shape;519;p18"/>
          <p:cNvSpPr txBox="1"/>
          <p:nvPr/>
        </p:nvSpPr>
        <p:spPr>
          <a:xfrm>
            <a:off x="1930370" y="518029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20" name="Google Shape;520;p18"/>
          <p:cNvSpPr txBox="1"/>
          <p:nvPr/>
        </p:nvSpPr>
        <p:spPr>
          <a:xfrm>
            <a:off x="1783188" y="4418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521" name="Google Shape;521;p18"/>
          <p:cNvSpPr txBox="1"/>
          <p:nvPr/>
        </p:nvSpPr>
        <p:spPr>
          <a:xfrm>
            <a:off x="1783188" y="3656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</a:t>
            </a:r>
            <a:endParaRPr/>
          </a:p>
        </p:txBody>
      </p:sp>
      <p:sp>
        <p:nvSpPr>
          <p:cNvPr id="522" name="Google Shape;522;p18"/>
          <p:cNvSpPr txBox="1"/>
          <p:nvPr/>
        </p:nvSpPr>
        <p:spPr>
          <a:xfrm>
            <a:off x="1783188" y="2894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</a:t>
            </a:r>
            <a:endParaRPr/>
          </a:p>
        </p:txBody>
      </p:sp>
      <p:sp>
        <p:nvSpPr>
          <p:cNvPr id="523" name="Google Shape;523;p18"/>
          <p:cNvSpPr txBox="1"/>
          <p:nvPr/>
        </p:nvSpPr>
        <p:spPr>
          <a:xfrm>
            <a:off x="1783188" y="2132291"/>
            <a:ext cx="535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</a:t>
            </a:r>
            <a:endParaRPr/>
          </a:p>
        </p:txBody>
      </p:sp>
      <p:sp>
        <p:nvSpPr>
          <p:cNvPr id="524" name="Google Shape;524;p18"/>
          <p:cNvSpPr txBox="1"/>
          <p:nvPr/>
        </p:nvSpPr>
        <p:spPr>
          <a:xfrm>
            <a:off x="1680230" y="1370291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/>
          </a:p>
        </p:txBody>
      </p:sp>
      <p:grpSp>
        <p:nvGrpSpPr>
          <p:cNvPr id="525" name="Google Shape;525;p18"/>
          <p:cNvGrpSpPr/>
          <p:nvPr/>
        </p:nvGrpSpPr>
        <p:grpSpPr>
          <a:xfrm>
            <a:off x="3352800" y="1447800"/>
            <a:ext cx="5715000" cy="3352800"/>
            <a:chOff x="576" y="912"/>
            <a:chExt cx="4560" cy="2112"/>
          </a:xfrm>
        </p:grpSpPr>
        <p:cxnSp>
          <p:nvCxnSpPr>
            <p:cNvPr id="526" name="Google Shape;526;p18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18"/>
            <p:cNvCxnSpPr/>
            <p:nvPr/>
          </p:nvCxnSpPr>
          <p:spPr>
            <a:xfrm>
              <a:off x="1536" y="2448"/>
              <a:ext cx="240" cy="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18"/>
            <p:cNvCxnSpPr/>
            <p:nvPr/>
          </p:nvCxnSpPr>
          <p:spPr>
            <a:xfrm flipH="1" rot="10800000">
              <a:off x="816" y="2640"/>
              <a:ext cx="384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18"/>
            <p:cNvCxnSpPr/>
            <p:nvPr/>
          </p:nvCxnSpPr>
          <p:spPr>
            <a:xfrm flipH="1" rot="10800000">
              <a:off x="576" y="2784"/>
              <a:ext cx="240" cy="24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18"/>
            <p:cNvCxnSpPr/>
            <p:nvPr/>
          </p:nvCxnSpPr>
          <p:spPr>
            <a:xfrm flipH="1" rot="10800000">
              <a:off x="1200" y="2448"/>
              <a:ext cx="336" cy="192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18"/>
            <p:cNvCxnSpPr/>
            <p:nvPr/>
          </p:nvCxnSpPr>
          <p:spPr>
            <a:xfrm flipH="1" rot="10800000">
              <a:off x="1776" y="1200"/>
              <a:ext cx="2064" cy="12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18"/>
            <p:cNvCxnSpPr/>
            <p:nvPr/>
          </p:nvCxnSpPr>
          <p:spPr>
            <a:xfrm flipH="1" rot="10800000">
              <a:off x="3840" y="1056"/>
              <a:ext cx="480" cy="144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18"/>
            <p:cNvCxnSpPr/>
            <p:nvPr/>
          </p:nvCxnSpPr>
          <p:spPr>
            <a:xfrm flipH="1">
              <a:off x="4560" y="912"/>
              <a:ext cx="576" cy="96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18"/>
            <p:cNvCxnSpPr/>
            <p:nvPr/>
          </p:nvCxnSpPr>
          <p:spPr>
            <a:xfrm flipH="1" rot="10800000">
              <a:off x="4320" y="1008"/>
              <a:ext cx="240" cy="48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35" name="Google Shape;535;p18"/>
          <p:cNvGrpSpPr/>
          <p:nvPr/>
        </p:nvGrpSpPr>
        <p:grpSpPr>
          <a:xfrm>
            <a:off x="2286000" y="1524000"/>
            <a:ext cx="5233988" cy="3276600"/>
            <a:chOff x="576" y="960"/>
            <a:chExt cx="4176" cy="2064"/>
          </a:xfrm>
        </p:grpSpPr>
        <p:cxnSp>
          <p:nvCxnSpPr>
            <p:cNvPr id="536" name="Google Shape;536;p18"/>
            <p:cNvCxnSpPr/>
            <p:nvPr/>
          </p:nvCxnSpPr>
          <p:spPr>
            <a:xfrm flipH="1" rot="10800000">
              <a:off x="2352" y="960"/>
              <a:ext cx="2400" cy="1440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18"/>
            <p:cNvCxnSpPr/>
            <p:nvPr/>
          </p:nvCxnSpPr>
          <p:spPr>
            <a:xfrm flipH="1" rot="10800000">
              <a:off x="576" y="2400"/>
              <a:ext cx="1776" cy="624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38" name="Google Shape;538;p18"/>
          <p:cNvCxnSpPr/>
          <p:nvPr/>
        </p:nvCxnSpPr>
        <p:spPr>
          <a:xfrm>
            <a:off x="4495800" y="32004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9" name="Google Shape;539;p18"/>
          <p:cNvCxnSpPr/>
          <p:nvPr/>
        </p:nvCxnSpPr>
        <p:spPr>
          <a:xfrm rot="10800000">
            <a:off x="4495800" y="42672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0" name="Google Shape;540;p18"/>
          <p:cNvCxnSpPr/>
          <p:nvPr/>
        </p:nvCxnSpPr>
        <p:spPr>
          <a:xfrm>
            <a:off x="7543800" y="1219200"/>
            <a:ext cx="1981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1" name="Google Shape;541;p18"/>
          <p:cNvCxnSpPr/>
          <p:nvPr/>
        </p:nvCxnSpPr>
        <p:spPr>
          <a:xfrm>
            <a:off x="2286000" y="50292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42" name="Google Shape;542;p18"/>
          <p:cNvSpPr txBox="1"/>
          <p:nvPr/>
        </p:nvSpPr>
        <p:spPr>
          <a:xfrm>
            <a:off x="8173333" y="1217891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8"/>
          <p:cNvSpPr txBox="1"/>
          <p:nvPr/>
        </p:nvSpPr>
        <p:spPr>
          <a:xfrm>
            <a:off x="2842586" y="4646891"/>
            <a:ext cx="425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8"/>
          <p:cNvSpPr txBox="1"/>
          <p:nvPr/>
        </p:nvSpPr>
        <p:spPr>
          <a:xfrm>
            <a:off x="4208853" y="2894291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Pinch</a:t>
            </a:r>
            <a:endParaRPr/>
          </a:p>
        </p:txBody>
      </p:sp>
      <p:sp>
        <p:nvSpPr>
          <p:cNvPr id="545" name="Google Shape;545;p18"/>
          <p:cNvSpPr txBox="1"/>
          <p:nvPr/>
        </p:nvSpPr>
        <p:spPr>
          <a:xfrm>
            <a:off x="6156326" y="5700713"/>
            <a:ext cx="159226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Duty (MMBtu/h)</a:t>
            </a:r>
            <a:endParaRPr/>
          </a:p>
        </p:txBody>
      </p:sp>
      <p:sp>
        <p:nvSpPr>
          <p:cNvPr id="546" name="Google Shape;546;p18"/>
          <p:cNvSpPr txBox="1"/>
          <p:nvPr/>
        </p:nvSpPr>
        <p:spPr>
          <a:xfrm rot="-5400000">
            <a:off x="929481" y="3109119"/>
            <a:ext cx="152558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(F)</a:t>
            </a:r>
            <a:endParaRPr/>
          </a:p>
        </p:txBody>
      </p:sp>
      <p:sp>
        <p:nvSpPr>
          <p:cNvPr id="547" name="Google Shape;547;p18"/>
          <p:cNvSpPr txBox="1"/>
          <p:nvPr/>
        </p:nvSpPr>
        <p:spPr>
          <a:xfrm>
            <a:off x="8732412" y="2576036"/>
            <a:ext cx="3352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το ΔT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μειώνεται τότε οι απαιτήσεις σε παροχές μειώνονται.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Ποιό είναι το αποτέλεσμα στο κόστος εγκατάστασης όμως; </a:t>
            </a:r>
            <a:endParaRPr/>
          </a:p>
        </p:txBody>
      </p:sp>
      <p:sp>
        <p:nvSpPr>
          <p:cNvPr id="548" name="Google Shape;548;p18"/>
          <p:cNvSpPr txBox="1"/>
          <p:nvPr>
            <p:ph type="title"/>
          </p:nvPr>
        </p:nvSpPr>
        <p:spPr>
          <a:xfrm>
            <a:off x="0" y="0"/>
            <a:ext cx="12192000" cy="58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ΣΥΝΘΕΤΕΣ ΚΑΜΠΥΛΕΣ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9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ΒΕΛΤΙΣΤΟΠΟΙΗΣΗ ΤΟΥ ΔT</a:t>
            </a:r>
            <a:r>
              <a:rPr baseline="-25000" lang="en-US"/>
              <a:t>min</a:t>
            </a:r>
            <a:endParaRPr/>
          </a:p>
        </p:txBody>
      </p:sp>
      <p:sp>
        <p:nvSpPr>
          <p:cNvPr id="554" name="Google Shape;554;p19"/>
          <p:cNvSpPr/>
          <p:nvPr/>
        </p:nvSpPr>
        <p:spPr>
          <a:xfrm>
            <a:off x="0" y="685800"/>
            <a:ext cx="12192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συμβαίνει όταν 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αυξάνει;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Απαιτούνται περισσότεροι εναλλάκτες θερμότητας (επιπλέον κόστος).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λογαριθμικές μέσες θερμοκρασιακές διαφορές είναι μεγαλύτερες.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61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εναλλάκτης θερμότητας είναι μικρότερος.</a:t>
            </a:r>
            <a:endParaRPr/>
          </a:p>
          <a:p>
            <a:pPr indent="-342900" lvl="2" marL="161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κόστος για κάθε εναλλάκτη θερμότητας μειώνεται (εξοικονόμηση κόστους).</a:t>
            </a:r>
            <a:endParaRPr/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Καταναλώνονται περισσότερες παροχές.</a:t>
            </a:r>
            <a:endParaRPr/>
          </a:p>
          <a:p>
            <a:pPr indent="-342900" lvl="2" marL="161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Αυξάνει η κατανάλωση νερού ψύξης.</a:t>
            </a:r>
            <a:endParaRPr/>
          </a:p>
          <a:p>
            <a:pPr indent="-342900" lvl="2" marL="161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κατανάλωση ατμού αυξάνεται.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61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κόστος παροχών αυξάνει.</a:t>
            </a:r>
            <a:endParaRPr/>
          </a:p>
          <a:p>
            <a:pPr indent="-342900" lvl="2" marL="161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Σημείωση: Αύξηση ατμού= αύξηση νερού ψύξης.</a:t>
            </a:r>
            <a:endParaRPr/>
          </a:p>
          <a:p>
            <a:pPr indent="-342900" lvl="0" marL="3429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αποφασίζουμε για το άριστο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aseline="-25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ίδιο όπως στην διαδικασία δύο ρευμάτων.</a:t>
            </a:r>
            <a:endParaRPr/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Πλοτάρισμα κόστους σε ετήσια βάση ως προς το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609600" y="24245"/>
            <a:ext cx="10972800" cy="707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ΑΝΑΛΥΣΗ PINCH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0" y="685800"/>
            <a:ext cx="12192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μία μέθοδος για να: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Εντοπίσουμε τις απαιτήσεις παροχών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Υπολογίσουμε τη βέλτιστη λειτουργία εναλλακτών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Παρέχουμε συνολική εικόνα της ροής ενέργειας σε όλη τη μονάδα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Παράγουμε μία συνολική εικόνα της χρήσης ατμού/ισχύος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Χωρίς όμως να σχεδιάσουμε τους εναλλάκτες θερμότητας.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0"/>
          <p:cNvGrpSpPr/>
          <p:nvPr/>
        </p:nvGrpSpPr>
        <p:grpSpPr>
          <a:xfrm>
            <a:off x="3812381" y="1168400"/>
            <a:ext cx="4567237" cy="4521200"/>
            <a:chOff x="1489" y="1472"/>
            <a:chExt cx="2877" cy="2848"/>
          </a:xfrm>
        </p:grpSpPr>
        <p:pic>
          <p:nvPicPr>
            <p:cNvPr id="560" name="Google Shape;56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9" y="1472"/>
              <a:ext cx="2877" cy="28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1" name="Google Shape;561;p20"/>
            <p:cNvCxnSpPr/>
            <p:nvPr/>
          </p:nvCxnSpPr>
          <p:spPr>
            <a:xfrm>
              <a:off x="2936" y="2064"/>
              <a:ext cx="0" cy="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2" name="Google Shape;562;p20"/>
            <p:cNvSpPr/>
            <p:nvPr/>
          </p:nvSpPr>
          <p:spPr>
            <a:xfrm>
              <a:off x="2880" y="2400"/>
              <a:ext cx="625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ΔT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 opt</a:t>
              </a:r>
              <a:endParaRPr/>
            </a:p>
          </p:txBody>
        </p:sp>
      </p:grpSp>
      <p:sp>
        <p:nvSpPr>
          <p:cNvPr id="563" name="Google Shape;563;p20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ΒΕΛΤΙΣΤΟΠΟΙΗΣΗ ΤΟΥ ΔT</a:t>
            </a:r>
            <a:r>
              <a:rPr baseline="-25000" lang="en-US"/>
              <a:t>min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/>
          <p:nvPr/>
        </p:nvSpPr>
        <p:spPr>
          <a:xfrm>
            <a:off x="0" y="685800"/>
            <a:ext cx="12192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τιμές ενέργειας υποτίθεται ότι είναι γνωστές.</a:t>
            </a:r>
            <a:endParaRPr/>
          </a:p>
          <a:p>
            <a:pPr indent="-342900" lvl="0" marL="3429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πράξη όμως επηρρεάζονται από:</a:t>
            </a:r>
            <a:endParaRPr/>
          </a:p>
          <a:p>
            <a:pPr indent="-342900" lvl="2" marL="161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τη φύση των καυσίμων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61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το μίγμα καυσίμου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61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Χρήση αποβλήτων (“τιμή καυσίμου” ως προς κόστος αποβλήτων).</a:t>
            </a:r>
            <a:endParaRPr/>
          </a:p>
          <a:p>
            <a:pPr indent="-342900" lvl="2" marL="161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Κόστη εγκατάστασης όταν γίνεται αλλαγή καυσίμου.</a:t>
            </a:r>
            <a:endParaRPr/>
          </a:p>
          <a:p>
            <a:pPr indent="-342900" lvl="0" marL="3429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τιμή της ενέργειας μεταβάλλεται με τον χρόνο και είναι δύσκολο να κρατηθεί σταθερή.</a:t>
            </a:r>
            <a:endParaRPr/>
          </a:p>
        </p:txBody>
      </p:sp>
      <p:sp>
        <p:nvSpPr>
          <p:cNvPr id="569" name="Google Shape;569;p21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ΒΕΛΤΙΣΤΟΠΟΙΗΣΗ ΤΟΥ ΔT</a:t>
            </a:r>
            <a:r>
              <a:rPr baseline="-25000" lang="en-US"/>
              <a:t>min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2"/>
          <p:cNvSpPr txBox="1"/>
          <p:nvPr>
            <p:ph type="title"/>
          </p:nvPr>
        </p:nvSpPr>
        <p:spPr>
          <a:xfrm>
            <a:off x="0" y="0"/>
            <a:ext cx="12192000" cy="587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ΣΤΟΧΟΙ ΚΕΦΑΛΑΙΟΥ</a:t>
            </a:r>
            <a:endParaRPr/>
          </a:p>
        </p:txBody>
      </p:sp>
      <p:sp>
        <p:nvSpPr>
          <p:cNvPr id="575" name="Google Shape;575;p22"/>
          <p:cNvSpPr txBox="1"/>
          <p:nvPr/>
        </p:nvSpPr>
        <p:spPr>
          <a:xfrm>
            <a:off x="0" y="671514"/>
            <a:ext cx="12192000" cy="99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μπορούμε να υπολογίσουμε το αρχικό κόστος χωρίς να σχεδιάσουμε το δίκτυο εναλλαγής θερμότητας (HEN);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6" name="Google Shape;576;p22"/>
          <p:cNvGrpSpPr/>
          <p:nvPr/>
        </p:nvGrpSpPr>
        <p:grpSpPr>
          <a:xfrm>
            <a:off x="3391694" y="1751015"/>
            <a:ext cx="5408612" cy="4032250"/>
            <a:chOff x="1173" y="1496"/>
            <a:chExt cx="3407" cy="2540"/>
          </a:xfrm>
        </p:grpSpPr>
        <p:cxnSp>
          <p:nvCxnSpPr>
            <p:cNvPr id="577" name="Google Shape;577;p22"/>
            <p:cNvCxnSpPr/>
            <p:nvPr/>
          </p:nvCxnSpPr>
          <p:spPr>
            <a:xfrm>
              <a:off x="1412" y="3805"/>
              <a:ext cx="316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22"/>
            <p:cNvCxnSpPr/>
            <p:nvPr/>
          </p:nvCxnSpPr>
          <p:spPr>
            <a:xfrm>
              <a:off x="3812" y="1549"/>
              <a:ext cx="0" cy="225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22"/>
            <p:cNvCxnSpPr/>
            <p:nvPr/>
          </p:nvCxnSpPr>
          <p:spPr>
            <a:xfrm>
              <a:off x="2044" y="3613"/>
              <a:ext cx="176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580" name="Google Shape;580;p22"/>
            <p:cNvSpPr txBox="1"/>
            <p:nvPr/>
          </p:nvSpPr>
          <p:spPr>
            <a:xfrm>
              <a:off x="2668" y="3805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  <p:sp>
          <p:nvSpPr>
            <p:cNvPr id="581" name="Google Shape;581;p22"/>
            <p:cNvSpPr txBox="1"/>
            <p:nvPr/>
          </p:nvSpPr>
          <p:spPr>
            <a:xfrm rot="-5400000">
              <a:off x="852" y="2494"/>
              <a:ext cx="875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cxnSp>
          <p:nvCxnSpPr>
            <p:cNvPr id="582" name="Google Shape;582;p22"/>
            <p:cNvCxnSpPr/>
            <p:nvPr/>
          </p:nvCxnSpPr>
          <p:spPr>
            <a:xfrm>
              <a:off x="2044" y="3237"/>
              <a:ext cx="0" cy="57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22"/>
            <p:cNvCxnSpPr/>
            <p:nvPr/>
          </p:nvCxnSpPr>
          <p:spPr>
            <a:xfrm>
              <a:off x="4292" y="1597"/>
              <a:ext cx="0" cy="57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22"/>
            <p:cNvCxnSpPr/>
            <p:nvPr/>
          </p:nvCxnSpPr>
          <p:spPr>
            <a:xfrm>
              <a:off x="3804" y="1893"/>
              <a:ext cx="48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585" name="Google Shape;585;p22"/>
            <p:cNvSpPr txBox="1"/>
            <p:nvPr/>
          </p:nvSpPr>
          <p:spPr>
            <a:xfrm>
              <a:off x="3791" y="149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2"/>
            <p:cNvSpPr txBox="1"/>
            <p:nvPr/>
          </p:nvSpPr>
          <p:spPr>
            <a:xfrm>
              <a:off x="1565" y="3383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7" name="Google Shape;587;p22"/>
            <p:cNvCxnSpPr/>
            <p:nvPr/>
          </p:nvCxnSpPr>
          <p:spPr>
            <a:xfrm>
              <a:off x="1412" y="3613"/>
              <a:ext cx="62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588" name="Google Shape;588;p22"/>
            <p:cNvSpPr txBox="1"/>
            <p:nvPr/>
          </p:nvSpPr>
          <p:spPr>
            <a:xfrm>
              <a:off x="2468" y="3373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22"/>
            <p:cNvGrpSpPr/>
            <p:nvPr/>
          </p:nvGrpSpPr>
          <p:grpSpPr>
            <a:xfrm>
              <a:off x="1412" y="1885"/>
              <a:ext cx="2400" cy="1045"/>
              <a:chOff x="1440" y="1680"/>
              <a:chExt cx="2400" cy="1045"/>
            </a:xfrm>
          </p:grpSpPr>
          <p:cxnSp>
            <p:nvCxnSpPr>
              <p:cNvPr id="590" name="Google Shape;590;p22"/>
              <p:cNvCxnSpPr/>
              <p:nvPr/>
            </p:nvCxnSpPr>
            <p:spPr>
              <a:xfrm flipH="1" rot="10800000">
                <a:off x="1440" y="2403"/>
                <a:ext cx="480" cy="322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1" name="Google Shape;591;p22"/>
              <p:cNvCxnSpPr/>
              <p:nvPr/>
            </p:nvCxnSpPr>
            <p:spPr>
              <a:xfrm flipH="1" rot="10800000">
                <a:off x="1920" y="2200"/>
                <a:ext cx="1344" cy="198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" name="Google Shape;592;p22"/>
              <p:cNvCxnSpPr/>
              <p:nvPr/>
            </p:nvCxnSpPr>
            <p:spPr>
              <a:xfrm flipH="1" rot="10800000">
                <a:off x="3255" y="1680"/>
                <a:ext cx="585" cy="538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93" name="Google Shape;593;p22"/>
            <p:cNvGrpSpPr/>
            <p:nvPr/>
          </p:nvGrpSpPr>
          <p:grpSpPr>
            <a:xfrm>
              <a:off x="2036" y="2029"/>
              <a:ext cx="2256" cy="1213"/>
              <a:chOff x="2064" y="1824"/>
              <a:chExt cx="2256" cy="1213"/>
            </a:xfrm>
          </p:grpSpPr>
          <p:cxnSp>
            <p:nvCxnSpPr>
              <p:cNvPr id="594" name="Google Shape;594;p22"/>
              <p:cNvCxnSpPr/>
              <p:nvPr/>
            </p:nvCxnSpPr>
            <p:spPr>
              <a:xfrm flipH="1" rot="10800000">
                <a:off x="2064" y="2688"/>
                <a:ext cx="356" cy="349"/>
              </a:xfrm>
              <a:prstGeom prst="straightConnector1">
                <a:avLst/>
              </a:prstGeom>
              <a:noFill/>
              <a:ln cap="flat" cmpd="sng" w="254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5" name="Google Shape;595;p22"/>
              <p:cNvCxnSpPr/>
              <p:nvPr/>
            </p:nvCxnSpPr>
            <p:spPr>
              <a:xfrm flipH="1" rot="10800000">
                <a:off x="2412" y="2549"/>
                <a:ext cx="658" cy="13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6" name="Google Shape;596;p22"/>
              <p:cNvCxnSpPr/>
              <p:nvPr/>
            </p:nvCxnSpPr>
            <p:spPr>
              <a:xfrm flipH="1" rot="10800000">
                <a:off x="3070" y="1824"/>
                <a:ext cx="1250" cy="726"/>
              </a:xfrm>
              <a:prstGeom prst="straightConnector1">
                <a:avLst/>
              </a:prstGeom>
              <a:noFill/>
              <a:ln cap="flat" cmpd="sng" w="254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597" name="Google Shape;597;p22"/>
            <p:cNvCxnSpPr/>
            <p:nvPr/>
          </p:nvCxnSpPr>
          <p:spPr>
            <a:xfrm>
              <a:off x="1412" y="1645"/>
              <a:ext cx="0" cy="216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22"/>
            <p:cNvCxnSpPr/>
            <p:nvPr/>
          </p:nvCxnSpPr>
          <p:spPr>
            <a:xfrm flipH="1" rot="10800000">
              <a:off x="1412" y="3307"/>
              <a:ext cx="632" cy="158"/>
            </a:xfrm>
            <a:prstGeom prst="straightConnector1">
              <a:avLst/>
            </a:prstGeom>
            <a:noFill/>
            <a:ln cap="flat" cmpd="sng" w="28575">
              <a:solidFill>
                <a:srgbClr val="009900"/>
              </a:solidFill>
              <a:prstDash val="solid"/>
              <a:round/>
              <a:headEnd len="med" w="med" type="none"/>
              <a:tailEnd len="sm" w="sm" type="none"/>
            </a:ln>
          </p:spPr>
        </p:cxnSp>
        <p:cxnSp>
          <p:nvCxnSpPr>
            <p:cNvPr id="599" name="Google Shape;599;p22"/>
            <p:cNvCxnSpPr/>
            <p:nvPr/>
          </p:nvCxnSpPr>
          <p:spPr>
            <a:xfrm flipH="1" rot="10800000">
              <a:off x="3812" y="1767"/>
              <a:ext cx="475" cy="1"/>
            </a:xfrm>
            <a:prstGeom prst="straightConnector1">
              <a:avLst/>
            </a:prstGeom>
            <a:noFill/>
            <a:ln cap="flat" cmpd="sng" w="28575">
              <a:solidFill>
                <a:srgbClr val="009900"/>
              </a:solidFill>
              <a:prstDash val="solid"/>
              <a:round/>
              <a:headEnd len="med" w="med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"/>
          <p:cNvSpPr txBox="1"/>
          <p:nvPr/>
        </p:nvSpPr>
        <p:spPr>
          <a:xfrm>
            <a:off x="0" y="641292"/>
            <a:ext cx="12192000" cy="1111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ανάλυση Pinch δίνει μία περιοχή στόχο με βάση την μεταφορά θερμότητας μεταξύ των συστατικών του κάθε τμήματος.</a:t>
            </a:r>
            <a:endParaRPr/>
          </a:p>
        </p:txBody>
      </p:sp>
      <p:grpSp>
        <p:nvGrpSpPr>
          <p:cNvPr id="605" name="Google Shape;605;p23"/>
          <p:cNvGrpSpPr/>
          <p:nvPr/>
        </p:nvGrpSpPr>
        <p:grpSpPr>
          <a:xfrm>
            <a:off x="3391694" y="1752600"/>
            <a:ext cx="5408612" cy="4032250"/>
            <a:chOff x="3391694" y="1755199"/>
            <a:chExt cx="5408612" cy="4032250"/>
          </a:xfrm>
        </p:grpSpPr>
        <p:grpSp>
          <p:nvGrpSpPr>
            <p:cNvPr id="606" name="Google Shape;606;p23"/>
            <p:cNvGrpSpPr/>
            <p:nvPr/>
          </p:nvGrpSpPr>
          <p:grpSpPr>
            <a:xfrm>
              <a:off x="3391694" y="1755199"/>
              <a:ext cx="5408612" cy="4032250"/>
              <a:chOff x="1173" y="1496"/>
              <a:chExt cx="3407" cy="2540"/>
            </a:xfrm>
          </p:grpSpPr>
          <p:cxnSp>
            <p:nvCxnSpPr>
              <p:cNvPr id="607" name="Google Shape;607;p23"/>
              <p:cNvCxnSpPr/>
              <p:nvPr/>
            </p:nvCxnSpPr>
            <p:spPr>
              <a:xfrm>
                <a:off x="1412" y="3805"/>
                <a:ext cx="316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8" name="Google Shape;608;p23"/>
              <p:cNvCxnSpPr/>
              <p:nvPr/>
            </p:nvCxnSpPr>
            <p:spPr>
              <a:xfrm>
                <a:off x="3812" y="1549"/>
                <a:ext cx="0" cy="225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9" name="Google Shape;609;p23"/>
              <p:cNvCxnSpPr/>
              <p:nvPr/>
            </p:nvCxnSpPr>
            <p:spPr>
              <a:xfrm>
                <a:off x="2044" y="3613"/>
                <a:ext cx="176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610" name="Google Shape;610;p23"/>
              <p:cNvSpPr txBox="1"/>
              <p:nvPr/>
            </p:nvSpPr>
            <p:spPr>
              <a:xfrm>
                <a:off x="2668" y="3805"/>
                <a:ext cx="40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Duty</a:t>
                </a:r>
                <a:endParaRPr/>
              </a:p>
            </p:txBody>
          </p:sp>
          <p:sp>
            <p:nvSpPr>
              <p:cNvPr id="611" name="Google Shape;611;p23"/>
              <p:cNvSpPr txBox="1"/>
              <p:nvPr/>
            </p:nvSpPr>
            <p:spPr>
              <a:xfrm rot="-5400000">
                <a:off x="852" y="2494"/>
                <a:ext cx="875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Temperature</a:t>
                </a:r>
                <a:endParaRPr/>
              </a:p>
            </p:txBody>
          </p:sp>
          <p:cxnSp>
            <p:nvCxnSpPr>
              <p:cNvPr id="612" name="Google Shape;612;p23"/>
              <p:cNvCxnSpPr/>
              <p:nvPr/>
            </p:nvCxnSpPr>
            <p:spPr>
              <a:xfrm>
                <a:off x="2044" y="3237"/>
                <a:ext cx="0" cy="57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3" name="Google Shape;613;p23"/>
              <p:cNvCxnSpPr/>
              <p:nvPr/>
            </p:nvCxnSpPr>
            <p:spPr>
              <a:xfrm>
                <a:off x="4292" y="1597"/>
                <a:ext cx="0" cy="57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4" name="Google Shape;614;p23"/>
              <p:cNvCxnSpPr/>
              <p:nvPr/>
            </p:nvCxnSpPr>
            <p:spPr>
              <a:xfrm>
                <a:off x="3804" y="1893"/>
                <a:ext cx="48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615" name="Google Shape;615;p23"/>
              <p:cNvSpPr txBox="1"/>
              <p:nvPr/>
            </p:nvSpPr>
            <p:spPr>
              <a:xfrm>
                <a:off x="3791" y="1496"/>
                <a:ext cx="5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hot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3"/>
              <p:cNvSpPr txBox="1"/>
              <p:nvPr/>
            </p:nvSpPr>
            <p:spPr>
              <a:xfrm>
                <a:off x="1565" y="3383"/>
                <a:ext cx="48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cold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17" name="Google Shape;617;p23"/>
              <p:cNvCxnSpPr/>
              <p:nvPr/>
            </p:nvCxnSpPr>
            <p:spPr>
              <a:xfrm>
                <a:off x="1412" y="3613"/>
                <a:ext cx="624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618" name="Google Shape;618;p23"/>
              <p:cNvSpPr txBox="1"/>
              <p:nvPr/>
            </p:nvSpPr>
            <p:spPr>
              <a:xfrm>
                <a:off x="2468" y="3373"/>
                <a:ext cx="62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rec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9" name="Google Shape;619;p23"/>
              <p:cNvGrpSpPr/>
              <p:nvPr/>
            </p:nvGrpSpPr>
            <p:grpSpPr>
              <a:xfrm>
                <a:off x="1412" y="1885"/>
                <a:ext cx="2400" cy="1045"/>
                <a:chOff x="1440" y="1680"/>
                <a:chExt cx="2400" cy="1045"/>
              </a:xfrm>
            </p:grpSpPr>
            <p:cxnSp>
              <p:nvCxnSpPr>
                <p:cNvPr id="620" name="Google Shape;620;p23"/>
                <p:cNvCxnSpPr/>
                <p:nvPr/>
              </p:nvCxnSpPr>
              <p:spPr>
                <a:xfrm flipH="1" rot="10800000">
                  <a:off x="1440" y="2403"/>
                  <a:ext cx="480" cy="32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1" name="Google Shape;621;p23"/>
                <p:cNvCxnSpPr/>
                <p:nvPr/>
              </p:nvCxnSpPr>
              <p:spPr>
                <a:xfrm flipH="1" rot="10800000">
                  <a:off x="1920" y="2200"/>
                  <a:ext cx="1344" cy="198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2" name="Google Shape;622;p23"/>
                <p:cNvCxnSpPr/>
                <p:nvPr/>
              </p:nvCxnSpPr>
              <p:spPr>
                <a:xfrm flipH="1" rot="10800000">
                  <a:off x="3255" y="1680"/>
                  <a:ext cx="585" cy="538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23" name="Google Shape;623;p23"/>
              <p:cNvGrpSpPr/>
              <p:nvPr/>
            </p:nvGrpSpPr>
            <p:grpSpPr>
              <a:xfrm>
                <a:off x="2036" y="2029"/>
                <a:ext cx="2256" cy="1213"/>
                <a:chOff x="2064" y="1824"/>
                <a:chExt cx="2256" cy="1213"/>
              </a:xfrm>
            </p:grpSpPr>
            <p:cxnSp>
              <p:nvCxnSpPr>
                <p:cNvPr id="624" name="Google Shape;624;p23"/>
                <p:cNvCxnSpPr/>
                <p:nvPr/>
              </p:nvCxnSpPr>
              <p:spPr>
                <a:xfrm flipH="1" rot="10800000">
                  <a:off x="2064" y="2688"/>
                  <a:ext cx="356" cy="349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5" name="Google Shape;625;p23"/>
                <p:cNvCxnSpPr/>
                <p:nvPr/>
              </p:nvCxnSpPr>
              <p:spPr>
                <a:xfrm flipH="1" rot="10800000">
                  <a:off x="2412" y="2549"/>
                  <a:ext cx="658" cy="137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6" name="Google Shape;626;p23"/>
                <p:cNvCxnSpPr/>
                <p:nvPr/>
              </p:nvCxnSpPr>
              <p:spPr>
                <a:xfrm flipH="1" rot="10800000">
                  <a:off x="3070" y="1824"/>
                  <a:ext cx="1250" cy="726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27" name="Google Shape;627;p23"/>
              <p:cNvCxnSpPr/>
              <p:nvPr/>
            </p:nvCxnSpPr>
            <p:spPr>
              <a:xfrm>
                <a:off x="1412" y="1645"/>
                <a:ext cx="0" cy="216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8" name="Google Shape;628;p23"/>
              <p:cNvCxnSpPr/>
              <p:nvPr/>
            </p:nvCxnSpPr>
            <p:spPr>
              <a:xfrm flipH="1" rot="10800000">
                <a:off x="1412" y="3307"/>
                <a:ext cx="632" cy="158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9900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cxnSp>
            <p:nvCxnSpPr>
              <p:cNvPr id="629" name="Google Shape;629;p23"/>
              <p:cNvCxnSpPr/>
              <p:nvPr/>
            </p:nvCxnSpPr>
            <p:spPr>
              <a:xfrm flipH="1" rot="10800000">
                <a:off x="3812" y="1767"/>
                <a:ext cx="475" cy="1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9900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</p:grpSp>
        <p:grpSp>
          <p:nvGrpSpPr>
            <p:cNvPr id="630" name="Google Shape;630;p23"/>
            <p:cNvGrpSpPr/>
            <p:nvPr/>
          </p:nvGrpSpPr>
          <p:grpSpPr>
            <a:xfrm>
              <a:off x="3600451" y="3547487"/>
              <a:ext cx="752475" cy="1366837"/>
              <a:chOff x="1425" y="2607"/>
              <a:chExt cx="474" cy="861"/>
            </a:xfrm>
          </p:grpSpPr>
          <p:sp>
            <p:nvSpPr>
              <p:cNvPr descr="Light vertical" id="631" name="Google Shape;631;p23"/>
              <p:cNvSpPr/>
              <p:nvPr/>
            </p:nvSpPr>
            <p:spPr>
              <a:xfrm>
                <a:off x="1425" y="2607"/>
                <a:ext cx="474" cy="861"/>
              </a:xfrm>
              <a:custGeom>
                <a:rect b="b" l="l" r="r" t="t"/>
                <a:pathLst>
                  <a:path extrusionOk="0" h="861" w="474">
                    <a:moveTo>
                      <a:pt x="0" y="861"/>
                    </a:moveTo>
                    <a:lnTo>
                      <a:pt x="1" y="314"/>
                    </a:lnTo>
                    <a:lnTo>
                      <a:pt x="471" y="0"/>
                    </a:lnTo>
                    <a:lnTo>
                      <a:pt x="474" y="726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3"/>
              <p:cNvSpPr txBox="1"/>
              <p:nvPr/>
            </p:nvSpPr>
            <p:spPr>
              <a:xfrm>
                <a:off x="1586" y="2931"/>
                <a:ext cx="182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grpSp>
          <p:nvGrpSpPr>
            <p:cNvPr id="633" name="Google Shape;633;p23"/>
            <p:cNvGrpSpPr/>
            <p:nvPr/>
          </p:nvGrpSpPr>
          <p:grpSpPr>
            <a:xfrm>
              <a:off x="7391400" y="2204462"/>
              <a:ext cx="762000" cy="866775"/>
              <a:chOff x="3813" y="1761"/>
              <a:chExt cx="480" cy="546"/>
            </a:xfrm>
          </p:grpSpPr>
          <p:sp>
            <p:nvSpPr>
              <p:cNvPr descr="Light vertical" id="634" name="Google Shape;634;p23"/>
              <p:cNvSpPr/>
              <p:nvPr/>
            </p:nvSpPr>
            <p:spPr>
              <a:xfrm>
                <a:off x="3813" y="1761"/>
                <a:ext cx="480" cy="546"/>
              </a:xfrm>
              <a:custGeom>
                <a:rect b="b" l="l" r="r" t="t"/>
                <a:pathLst>
                  <a:path extrusionOk="0" h="546" w="480">
                    <a:moveTo>
                      <a:pt x="0" y="546"/>
                    </a:moveTo>
                    <a:lnTo>
                      <a:pt x="3" y="0"/>
                    </a:lnTo>
                    <a:lnTo>
                      <a:pt x="480" y="6"/>
                    </a:lnTo>
                    <a:lnTo>
                      <a:pt x="480" y="267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23"/>
              <p:cNvSpPr txBox="1"/>
              <p:nvPr/>
            </p:nvSpPr>
            <p:spPr>
              <a:xfrm>
                <a:off x="3933" y="1841"/>
                <a:ext cx="182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/>
              </a:p>
            </p:txBody>
          </p:sp>
        </p:grpSp>
        <p:grpSp>
          <p:nvGrpSpPr>
            <p:cNvPr id="636" name="Google Shape;636;p23"/>
            <p:cNvGrpSpPr/>
            <p:nvPr/>
          </p:nvGrpSpPr>
          <p:grpSpPr>
            <a:xfrm>
              <a:off x="6500812" y="2394961"/>
              <a:ext cx="895350" cy="1181100"/>
              <a:chOff x="3252" y="1881"/>
              <a:chExt cx="564" cy="744"/>
            </a:xfrm>
          </p:grpSpPr>
          <p:sp>
            <p:nvSpPr>
              <p:cNvPr descr="Light vertical" id="637" name="Google Shape;637;p23"/>
              <p:cNvSpPr/>
              <p:nvPr/>
            </p:nvSpPr>
            <p:spPr>
              <a:xfrm>
                <a:off x="3252" y="1881"/>
                <a:ext cx="564" cy="744"/>
              </a:xfrm>
              <a:custGeom>
                <a:rect b="b" l="l" r="r" t="t"/>
                <a:pathLst>
                  <a:path extrusionOk="0" h="744" w="564">
                    <a:moveTo>
                      <a:pt x="3" y="744"/>
                    </a:moveTo>
                    <a:lnTo>
                      <a:pt x="0" y="516"/>
                    </a:lnTo>
                    <a:lnTo>
                      <a:pt x="564" y="0"/>
                    </a:lnTo>
                    <a:lnTo>
                      <a:pt x="561" y="423"/>
                    </a:lnTo>
                    <a:lnTo>
                      <a:pt x="3" y="74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3"/>
              <p:cNvSpPr txBox="1"/>
              <p:nvPr/>
            </p:nvSpPr>
            <p:spPr>
              <a:xfrm>
                <a:off x="3472" y="2188"/>
                <a:ext cx="182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  <p:grpSp>
          <p:nvGrpSpPr>
            <p:cNvPr id="639" name="Google Shape;639;p23"/>
            <p:cNvGrpSpPr/>
            <p:nvPr/>
          </p:nvGrpSpPr>
          <p:grpSpPr>
            <a:xfrm>
              <a:off x="6172200" y="3228399"/>
              <a:ext cx="328612" cy="542925"/>
              <a:chOff x="3045" y="2406"/>
              <a:chExt cx="207" cy="342"/>
            </a:xfrm>
          </p:grpSpPr>
          <p:sp>
            <p:nvSpPr>
              <p:cNvPr descr="Light vertical" id="640" name="Google Shape;640;p23"/>
              <p:cNvSpPr/>
              <p:nvPr/>
            </p:nvSpPr>
            <p:spPr>
              <a:xfrm>
                <a:off x="3045" y="2406"/>
                <a:ext cx="207" cy="342"/>
              </a:xfrm>
              <a:custGeom>
                <a:rect b="b" l="l" r="r" t="t"/>
                <a:pathLst>
                  <a:path extrusionOk="0" h="342" w="207">
                    <a:moveTo>
                      <a:pt x="0" y="342"/>
                    </a:moveTo>
                    <a:lnTo>
                      <a:pt x="0" y="27"/>
                    </a:lnTo>
                    <a:lnTo>
                      <a:pt x="207" y="0"/>
                    </a:lnTo>
                    <a:lnTo>
                      <a:pt x="204" y="22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3"/>
              <p:cNvSpPr txBox="1"/>
              <p:nvPr/>
            </p:nvSpPr>
            <p:spPr>
              <a:xfrm>
                <a:off x="3057" y="2451"/>
                <a:ext cx="182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</p:grpSp>
        <p:grpSp>
          <p:nvGrpSpPr>
            <p:cNvPr id="642" name="Google Shape;642;p23"/>
            <p:cNvGrpSpPr/>
            <p:nvPr/>
          </p:nvGrpSpPr>
          <p:grpSpPr>
            <a:xfrm>
              <a:off x="5119687" y="3271262"/>
              <a:ext cx="1047750" cy="719137"/>
              <a:chOff x="2382" y="2433"/>
              <a:chExt cx="660" cy="453"/>
            </a:xfrm>
          </p:grpSpPr>
          <p:sp>
            <p:nvSpPr>
              <p:cNvPr descr="Light vertical" id="643" name="Google Shape;643;p23"/>
              <p:cNvSpPr/>
              <p:nvPr/>
            </p:nvSpPr>
            <p:spPr>
              <a:xfrm>
                <a:off x="2382" y="2433"/>
                <a:ext cx="660" cy="453"/>
              </a:xfrm>
              <a:custGeom>
                <a:rect b="b" l="l" r="r" t="t"/>
                <a:pathLst>
                  <a:path extrusionOk="0" h="453" w="660">
                    <a:moveTo>
                      <a:pt x="0" y="453"/>
                    </a:moveTo>
                    <a:lnTo>
                      <a:pt x="3" y="96"/>
                    </a:lnTo>
                    <a:lnTo>
                      <a:pt x="660" y="0"/>
                    </a:lnTo>
                    <a:lnTo>
                      <a:pt x="660" y="324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3"/>
              <p:cNvSpPr txBox="1"/>
              <p:nvPr/>
            </p:nvSpPr>
            <p:spPr>
              <a:xfrm>
                <a:off x="2614" y="2566"/>
                <a:ext cx="182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</p:grpSp>
        <p:grpSp>
          <p:nvGrpSpPr>
            <p:cNvPr id="645" name="Google Shape;645;p23"/>
            <p:cNvGrpSpPr/>
            <p:nvPr/>
          </p:nvGrpSpPr>
          <p:grpSpPr>
            <a:xfrm>
              <a:off x="4568825" y="3428423"/>
              <a:ext cx="546100" cy="1098550"/>
              <a:chOff x="2035" y="2532"/>
              <a:chExt cx="344" cy="692"/>
            </a:xfrm>
          </p:grpSpPr>
          <p:sp>
            <p:nvSpPr>
              <p:cNvPr descr="Light vertical" id="646" name="Google Shape;646;p23"/>
              <p:cNvSpPr/>
              <p:nvPr/>
            </p:nvSpPr>
            <p:spPr>
              <a:xfrm>
                <a:off x="2035" y="2532"/>
                <a:ext cx="344" cy="692"/>
              </a:xfrm>
              <a:custGeom>
                <a:rect b="b" l="l" r="r" t="t"/>
                <a:pathLst>
                  <a:path extrusionOk="0" h="692" w="344">
                    <a:moveTo>
                      <a:pt x="0" y="692"/>
                    </a:moveTo>
                    <a:lnTo>
                      <a:pt x="0" y="41"/>
                    </a:lnTo>
                    <a:lnTo>
                      <a:pt x="344" y="0"/>
                    </a:lnTo>
                    <a:lnTo>
                      <a:pt x="343" y="367"/>
                    </a:lnTo>
                    <a:lnTo>
                      <a:pt x="0" y="692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23"/>
              <p:cNvSpPr txBox="1"/>
              <p:nvPr/>
            </p:nvSpPr>
            <p:spPr>
              <a:xfrm>
                <a:off x="2125" y="2662"/>
                <a:ext cx="182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grpSp>
          <p:nvGrpSpPr>
            <p:cNvPr id="648" name="Google Shape;648;p23"/>
            <p:cNvGrpSpPr/>
            <p:nvPr/>
          </p:nvGrpSpPr>
          <p:grpSpPr>
            <a:xfrm>
              <a:off x="4318001" y="3499861"/>
              <a:ext cx="288925" cy="1219200"/>
              <a:chOff x="1877" y="2577"/>
              <a:chExt cx="182" cy="768"/>
            </a:xfrm>
          </p:grpSpPr>
          <p:sp>
            <p:nvSpPr>
              <p:cNvPr descr="Light vertical" id="649" name="Google Shape;649;p23"/>
              <p:cNvSpPr/>
              <p:nvPr/>
            </p:nvSpPr>
            <p:spPr>
              <a:xfrm>
                <a:off x="1896" y="2577"/>
                <a:ext cx="150" cy="768"/>
              </a:xfrm>
              <a:custGeom>
                <a:rect b="b" l="l" r="r" t="t"/>
                <a:pathLst>
                  <a:path extrusionOk="0" h="768" w="150">
                    <a:moveTo>
                      <a:pt x="0" y="768"/>
                    </a:moveTo>
                    <a:lnTo>
                      <a:pt x="0" y="24"/>
                    </a:lnTo>
                    <a:lnTo>
                      <a:pt x="141" y="0"/>
                    </a:lnTo>
                    <a:lnTo>
                      <a:pt x="150" y="729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3"/>
              <p:cNvSpPr txBox="1"/>
              <p:nvPr/>
            </p:nvSpPr>
            <p:spPr>
              <a:xfrm>
                <a:off x="1877" y="2831"/>
                <a:ext cx="182" cy="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</p:grpSp>
      <p:sp>
        <p:nvSpPr>
          <p:cNvPr id="651" name="Google Shape;651;p23"/>
          <p:cNvSpPr txBox="1"/>
          <p:nvPr/>
        </p:nvSpPr>
        <p:spPr>
          <a:xfrm>
            <a:off x="8620125" y="2767437"/>
            <a:ext cx="334327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θεωρήσουμε κάθε τμήμα ως πρόβλημα δύο ρευμάτων μπορούμε να αναπτύξουμε ένα 1:1 (ή 1:2) σχεδιασμό κελύφους – σωλήνα.</a:t>
            </a:r>
            <a:endParaRPr/>
          </a:p>
        </p:txBody>
      </p:sp>
      <p:sp>
        <p:nvSpPr>
          <p:cNvPr id="652" name="Google Shape;652;p23"/>
          <p:cNvSpPr txBox="1"/>
          <p:nvPr>
            <p:ph type="title"/>
          </p:nvPr>
        </p:nvSpPr>
        <p:spPr>
          <a:xfrm>
            <a:off x="0" y="0"/>
            <a:ext cx="12192000" cy="587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ΣΤΟΧΟΙ ΚΕΦΑΛΑΙΟΥ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/>
          <p:nvPr/>
        </p:nvSpPr>
        <p:spPr>
          <a:xfrm>
            <a:off x="-1" y="625232"/>
            <a:ext cx="12191999" cy="3318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Μπορούμε να πλοτάρουμε περιοχές στόχου ως προς 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Μπορούμε να εισαγάγουμε συσχέτιση κόστους ως πραρχικό κεφάλαιο ως προς 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 baseline="-25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έτσι μπορούμε να βρούμε το άριστο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/>
          </a:p>
        </p:txBody>
      </p:sp>
      <p:grpSp>
        <p:nvGrpSpPr>
          <p:cNvPr id="658" name="Google Shape;658;p24"/>
          <p:cNvGrpSpPr/>
          <p:nvPr/>
        </p:nvGrpSpPr>
        <p:grpSpPr>
          <a:xfrm>
            <a:off x="6618288" y="2264530"/>
            <a:ext cx="4758392" cy="3219693"/>
            <a:chOff x="1567" y="2062"/>
            <a:chExt cx="2487" cy="1881"/>
          </a:xfrm>
        </p:grpSpPr>
        <p:sp>
          <p:nvSpPr>
            <p:cNvPr id="659" name="Google Shape;659;p24"/>
            <p:cNvSpPr/>
            <p:nvPr/>
          </p:nvSpPr>
          <p:spPr>
            <a:xfrm>
              <a:off x="1567" y="2062"/>
              <a:ext cx="2487" cy="18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950" y="2205"/>
              <a:ext cx="1709" cy="1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1" name="Google Shape;661;p24"/>
            <p:cNvCxnSpPr/>
            <p:nvPr/>
          </p:nvCxnSpPr>
          <p:spPr>
            <a:xfrm>
              <a:off x="1950" y="3249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24"/>
            <p:cNvCxnSpPr/>
            <p:nvPr/>
          </p:nvCxnSpPr>
          <p:spPr>
            <a:xfrm>
              <a:off x="1950" y="3074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24"/>
            <p:cNvCxnSpPr/>
            <p:nvPr/>
          </p:nvCxnSpPr>
          <p:spPr>
            <a:xfrm>
              <a:off x="1950" y="2899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24"/>
            <p:cNvCxnSpPr/>
            <p:nvPr/>
          </p:nvCxnSpPr>
          <p:spPr>
            <a:xfrm>
              <a:off x="1950" y="2730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24"/>
            <p:cNvCxnSpPr/>
            <p:nvPr/>
          </p:nvCxnSpPr>
          <p:spPr>
            <a:xfrm>
              <a:off x="1950" y="2555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24"/>
            <p:cNvCxnSpPr/>
            <p:nvPr/>
          </p:nvCxnSpPr>
          <p:spPr>
            <a:xfrm>
              <a:off x="1950" y="2380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24"/>
            <p:cNvCxnSpPr/>
            <p:nvPr/>
          </p:nvCxnSpPr>
          <p:spPr>
            <a:xfrm>
              <a:off x="1950" y="2205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8" name="Google Shape;668;p24"/>
            <p:cNvSpPr/>
            <p:nvPr/>
          </p:nvSpPr>
          <p:spPr>
            <a:xfrm>
              <a:off x="1950" y="2205"/>
              <a:ext cx="1709" cy="1219"/>
            </a:xfrm>
            <a:prstGeom prst="rect">
              <a:avLst/>
            </a:prstGeom>
            <a:noFill/>
            <a:ln cap="flat" cmpd="sng" w="9525">
              <a:solidFill>
                <a:srgbClr val="80808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9" name="Google Shape;669;p24"/>
            <p:cNvCxnSpPr/>
            <p:nvPr/>
          </p:nvCxnSpPr>
          <p:spPr>
            <a:xfrm>
              <a:off x="1950" y="2205"/>
              <a:ext cx="1" cy="121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24"/>
            <p:cNvCxnSpPr/>
            <p:nvPr/>
          </p:nvCxnSpPr>
          <p:spPr>
            <a:xfrm>
              <a:off x="1928" y="3424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24"/>
            <p:cNvCxnSpPr/>
            <p:nvPr/>
          </p:nvCxnSpPr>
          <p:spPr>
            <a:xfrm>
              <a:off x="1928" y="3249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24"/>
            <p:cNvCxnSpPr/>
            <p:nvPr/>
          </p:nvCxnSpPr>
          <p:spPr>
            <a:xfrm>
              <a:off x="1928" y="3074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24"/>
            <p:cNvCxnSpPr/>
            <p:nvPr/>
          </p:nvCxnSpPr>
          <p:spPr>
            <a:xfrm>
              <a:off x="1928" y="2899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24"/>
            <p:cNvCxnSpPr/>
            <p:nvPr/>
          </p:nvCxnSpPr>
          <p:spPr>
            <a:xfrm>
              <a:off x="1928" y="2730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24"/>
            <p:cNvCxnSpPr/>
            <p:nvPr/>
          </p:nvCxnSpPr>
          <p:spPr>
            <a:xfrm>
              <a:off x="1928" y="2555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24"/>
            <p:cNvCxnSpPr/>
            <p:nvPr/>
          </p:nvCxnSpPr>
          <p:spPr>
            <a:xfrm>
              <a:off x="1928" y="2380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24"/>
            <p:cNvCxnSpPr/>
            <p:nvPr/>
          </p:nvCxnSpPr>
          <p:spPr>
            <a:xfrm>
              <a:off x="1928" y="2205"/>
              <a:ext cx="22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24"/>
            <p:cNvCxnSpPr/>
            <p:nvPr/>
          </p:nvCxnSpPr>
          <p:spPr>
            <a:xfrm>
              <a:off x="1950" y="3424"/>
              <a:ext cx="1709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24"/>
            <p:cNvCxnSpPr/>
            <p:nvPr/>
          </p:nvCxnSpPr>
          <p:spPr>
            <a:xfrm flipH="1" rot="10800000">
              <a:off x="1950" y="3424"/>
              <a:ext cx="1" cy="2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24"/>
            <p:cNvCxnSpPr/>
            <p:nvPr/>
          </p:nvCxnSpPr>
          <p:spPr>
            <a:xfrm flipH="1" rot="10800000">
              <a:off x="2238" y="3424"/>
              <a:ext cx="1" cy="2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24"/>
            <p:cNvCxnSpPr/>
            <p:nvPr/>
          </p:nvCxnSpPr>
          <p:spPr>
            <a:xfrm flipH="1" rot="10800000">
              <a:off x="2520" y="3424"/>
              <a:ext cx="1" cy="2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24"/>
            <p:cNvCxnSpPr/>
            <p:nvPr/>
          </p:nvCxnSpPr>
          <p:spPr>
            <a:xfrm flipH="1" rot="10800000">
              <a:off x="2808" y="3424"/>
              <a:ext cx="1" cy="2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24"/>
            <p:cNvCxnSpPr/>
            <p:nvPr/>
          </p:nvCxnSpPr>
          <p:spPr>
            <a:xfrm flipH="1" rot="10800000">
              <a:off x="3090" y="3424"/>
              <a:ext cx="1" cy="2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24"/>
            <p:cNvCxnSpPr/>
            <p:nvPr/>
          </p:nvCxnSpPr>
          <p:spPr>
            <a:xfrm flipH="1" rot="10800000">
              <a:off x="3377" y="3424"/>
              <a:ext cx="1" cy="2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24"/>
            <p:cNvCxnSpPr/>
            <p:nvPr/>
          </p:nvCxnSpPr>
          <p:spPr>
            <a:xfrm flipH="1" rot="10800000">
              <a:off x="3659" y="3424"/>
              <a:ext cx="1" cy="2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6" name="Google Shape;686;p24"/>
            <p:cNvSpPr/>
            <p:nvPr/>
          </p:nvSpPr>
          <p:spPr>
            <a:xfrm>
              <a:off x="2238" y="2476"/>
              <a:ext cx="141" cy="406"/>
            </a:xfrm>
            <a:custGeom>
              <a:rect b="b" l="l" r="r" t="t"/>
              <a:pathLst>
                <a:path extrusionOk="0" h="406" w="141">
                  <a:moveTo>
                    <a:pt x="0" y="0"/>
                  </a:moveTo>
                  <a:lnTo>
                    <a:pt x="34" y="107"/>
                  </a:lnTo>
                  <a:lnTo>
                    <a:pt x="68" y="220"/>
                  </a:lnTo>
                  <a:lnTo>
                    <a:pt x="90" y="271"/>
                  </a:lnTo>
                  <a:lnTo>
                    <a:pt x="107" y="322"/>
                  </a:lnTo>
                  <a:lnTo>
                    <a:pt x="124" y="367"/>
                  </a:lnTo>
                  <a:lnTo>
                    <a:pt x="141" y="406"/>
                  </a:lnTo>
                </a:path>
              </a:pathLst>
            </a:cu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2379" y="2882"/>
              <a:ext cx="141" cy="158"/>
            </a:xfrm>
            <a:custGeom>
              <a:rect b="b" l="l" r="r" t="t"/>
              <a:pathLst>
                <a:path extrusionOk="0" h="158" w="141">
                  <a:moveTo>
                    <a:pt x="0" y="0"/>
                  </a:moveTo>
                  <a:lnTo>
                    <a:pt x="17" y="34"/>
                  </a:lnTo>
                  <a:lnTo>
                    <a:pt x="34" y="57"/>
                  </a:lnTo>
                  <a:lnTo>
                    <a:pt x="51" y="79"/>
                  </a:lnTo>
                  <a:lnTo>
                    <a:pt x="68" y="102"/>
                  </a:lnTo>
                  <a:lnTo>
                    <a:pt x="107" y="130"/>
                  </a:lnTo>
                  <a:lnTo>
                    <a:pt x="141" y="158"/>
                  </a:lnTo>
                </a:path>
              </a:pathLst>
            </a:cu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2520" y="3040"/>
              <a:ext cx="141" cy="79"/>
            </a:xfrm>
            <a:custGeom>
              <a:rect b="b" l="l" r="r" t="t"/>
              <a:pathLst>
                <a:path extrusionOk="0" h="79" w="141">
                  <a:moveTo>
                    <a:pt x="0" y="0"/>
                  </a:moveTo>
                  <a:lnTo>
                    <a:pt x="34" y="28"/>
                  </a:lnTo>
                  <a:lnTo>
                    <a:pt x="68" y="45"/>
                  </a:lnTo>
                  <a:lnTo>
                    <a:pt x="141" y="79"/>
                  </a:lnTo>
                </a:path>
              </a:pathLst>
            </a:cu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2661" y="3119"/>
              <a:ext cx="147" cy="40"/>
            </a:xfrm>
            <a:custGeom>
              <a:rect b="b" l="l" r="r" t="t"/>
              <a:pathLst>
                <a:path extrusionOk="0" h="40" w="147">
                  <a:moveTo>
                    <a:pt x="0" y="0"/>
                  </a:moveTo>
                  <a:lnTo>
                    <a:pt x="73" y="23"/>
                  </a:lnTo>
                  <a:lnTo>
                    <a:pt x="147" y="40"/>
                  </a:lnTo>
                </a:path>
              </a:pathLst>
            </a:cu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2808" y="3159"/>
              <a:ext cx="141" cy="22"/>
            </a:xfrm>
            <a:custGeom>
              <a:rect b="b" l="l" r="r" t="t"/>
              <a:pathLst>
                <a:path extrusionOk="0" h="22" w="141">
                  <a:moveTo>
                    <a:pt x="0" y="0"/>
                  </a:moveTo>
                  <a:lnTo>
                    <a:pt x="73" y="11"/>
                  </a:lnTo>
                  <a:lnTo>
                    <a:pt x="141" y="22"/>
                  </a:lnTo>
                </a:path>
              </a:pathLst>
            </a:cu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1" name="Google Shape;691;p24"/>
            <p:cNvCxnSpPr/>
            <p:nvPr/>
          </p:nvCxnSpPr>
          <p:spPr>
            <a:xfrm>
              <a:off x="2949" y="3181"/>
              <a:ext cx="141" cy="12"/>
            </a:xfrm>
            <a:prstGeom prst="straightConnector1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24"/>
            <p:cNvCxnSpPr/>
            <p:nvPr/>
          </p:nvCxnSpPr>
          <p:spPr>
            <a:xfrm>
              <a:off x="3090" y="3193"/>
              <a:ext cx="141" cy="5"/>
            </a:xfrm>
            <a:prstGeom prst="straightConnector1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24"/>
            <p:cNvCxnSpPr/>
            <p:nvPr/>
          </p:nvCxnSpPr>
          <p:spPr>
            <a:xfrm>
              <a:off x="3231" y="3198"/>
              <a:ext cx="146" cy="1"/>
            </a:xfrm>
            <a:prstGeom prst="straightConnector1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4" name="Google Shape;694;p24"/>
            <p:cNvSpPr/>
            <p:nvPr/>
          </p:nvSpPr>
          <p:spPr>
            <a:xfrm>
              <a:off x="2215" y="2454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2356" y="2860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2497" y="3018"/>
              <a:ext cx="29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2638" y="3097"/>
              <a:ext cx="29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2785" y="3136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2926" y="3159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3067" y="3170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3208" y="3176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3355" y="3176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1854" y="3379"/>
              <a:ext cx="4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1815" y="3204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1815" y="3030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1815" y="2855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1815" y="2685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1775" y="2511"/>
              <a:ext cx="136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1775" y="2336"/>
              <a:ext cx="136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1775" y="2159"/>
              <a:ext cx="136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1933" y="3486"/>
              <a:ext cx="45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2198" y="3486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2480" y="3486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2768" y="3486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3050" y="3486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3338" y="3486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3620" y="3486"/>
              <a:ext cx="91" cy="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2651" y="3503"/>
              <a:ext cx="61" cy="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2713" y="3509"/>
              <a:ext cx="61" cy="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2768" y="3548"/>
              <a:ext cx="130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 rot="-5400000">
              <a:off x="1478" y="2831"/>
              <a:ext cx="411" cy="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Cost (10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 rot="-5400000">
              <a:off x="1624" y="2673"/>
              <a:ext cx="43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 rot="-5400000">
              <a:off x="1580" y="2541"/>
              <a:ext cx="207" cy="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$/y)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1612" y="3785"/>
              <a:ext cx="2149" cy="13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5" name="Google Shape;725;p24"/>
            <p:cNvCxnSpPr/>
            <p:nvPr/>
          </p:nvCxnSpPr>
          <p:spPr>
            <a:xfrm>
              <a:off x="1646" y="3858"/>
              <a:ext cx="152" cy="1"/>
            </a:xfrm>
            <a:prstGeom prst="straightConnector1">
              <a:avLst/>
            </a:prstGeom>
            <a:noFill/>
            <a:ln cap="flat" cmpd="sng" w="9525">
              <a:solidFill>
                <a:srgbClr val="000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6" name="Google Shape;726;p24"/>
            <p:cNvSpPr/>
            <p:nvPr/>
          </p:nvSpPr>
          <p:spPr>
            <a:xfrm>
              <a:off x="1702" y="3841"/>
              <a:ext cx="34" cy="34"/>
            </a:xfrm>
            <a:custGeom>
              <a:rect b="b" l="l" r="r" t="t"/>
              <a:pathLst>
                <a:path extrusionOk="0" h="34" w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9525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1815" y="3807"/>
              <a:ext cx="384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Utility Costs</a:t>
              </a: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8" name="Google Shape;728;p24"/>
            <p:cNvCxnSpPr/>
            <p:nvPr/>
          </p:nvCxnSpPr>
          <p:spPr>
            <a:xfrm>
              <a:off x="2249" y="3858"/>
              <a:ext cx="152" cy="1"/>
            </a:xfrm>
            <a:prstGeom prst="straightConnector1">
              <a:avLst/>
            </a:prstGeom>
            <a:noFill/>
            <a:ln cap="flat" cmpd="sng" w="9525">
              <a:solidFill>
                <a:srgbClr val="FF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9" name="Google Shape;729;p24"/>
            <p:cNvSpPr/>
            <p:nvPr/>
          </p:nvSpPr>
          <p:spPr>
            <a:xfrm>
              <a:off x="2300" y="3836"/>
              <a:ext cx="28" cy="28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2419" y="3807"/>
              <a:ext cx="781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Annualized Capital Cost</a:t>
              </a: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1" name="Google Shape;731;p24"/>
            <p:cNvCxnSpPr/>
            <p:nvPr/>
          </p:nvCxnSpPr>
          <p:spPr>
            <a:xfrm>
              <a:off x="3236" y="3858"/>
              <a:ext cx="153" cy="1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2" name="Google Shape;732;p24"/>
            <p:cNvSpPr/>
            <p:nvPr/>
          </p:nvSpPr>
          <p:spPr>
            <a:xfrm>
              <a:off x="3293" y="3841"/>
              <a:ext cx="33" cy="34"/>
            </a:xfrm>
            <a:custGeom>
              <a:rect b="b" l="l" r="r" t="t"/>
              <a:pathLst>
                <a:path extrusionOk="0" h="34" w="33">
                  <a:moveTo>
                    <a:pt x="17" y="0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3405" y="3807"/>
              <a:ext cx="333" cy="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Total Cost</a:t>
              </a: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4" name="Google Shape;7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408" y="2362200"/>
            <a:ext cx="4166254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4"/>
          <p:cNvSpPr/>
          <p:nvPr/>
        </p:nvSpPr>
        <p:spPr>
          <a:xfrm>
            <a:off x="5464175" y="3317876"/>
            <a:ext cx="736600" cy="515937"/>
          </a:xfrm>
          <a:prstGeom prst="rightArrow">
            <a:avLst>
              <a:gd fmla="val 50000" name="adj1"/>
              <a:gd fmla="val 35692" name="adj2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4"/>
          <p:cNvSpPr txBox="1"/>
          <p:nvPr>
            <p:ph type="title"/>
          </p:nvPr>
        </p:nvSpPr>
        <p:spPr>
          <a:xfrm>
            <a:off x="0" y="0"/>
            <a:ext cx="12192000" cy="587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ΣΤΟΧΟΙ ΚΕΦΑΛΑΙΟΥ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5"/>
          <p:cNvSpPr txBox="1"/>
          <p:nvPr>
            <p:ph type="title"/>
          </p:nvPr>
        </p:nvSpPr>
        <p:spPr>
          <a:xfrm>
            <a:off x="0" y="0"/>
            <a:ext cx="12192000" cy="629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ΘΕΡΜΟΔΥΝΑΜΙΚΗ ΣΗΜΑΣΙΑ ΤΟΥ Pinch</a:t>
            </a:r>
            <a:endParaRPr/>
          </a:p>
        </p:txBody>
      </p:sp>
      <p:sp>
        <p:nvSpPr>
          <p:cNvPr id="742" name="Google Shape;742;p25"/>
          <p:cNvSpPr/>
          <p:nvPr/>
        </p:nvSpPr>
        <p:spPr>
          <a:xfrm>
            <a:off x="0" y="685800"/>
            <a:ext cx="12192000" cy="5816601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η διεργασία είναι pinched τότε σπάει σε δύο υπο-προβλήματα.</a:t>
            </a:r>
            <a:endParaRPr/>
          </a:p>
        </p:txBody>
      </p:sp>
      <p:grpSp>
        <p:nvGrpSpPr>
          <p:cNvPr id="743" name="Google Shape;743;p25"/>
          <p:cNvGrpSpPr/>
          <p:nvPr/>
        </p:nvGrpSpPr>
        <p:grpSpPr>
          <a:xfrm>
            <a:off x="3391040" y="1470025"/>
            <a:ext cx="5409921" cy="3917950"/>
            <a:chOff x="3411024" y="1533524"/>
            <a:chExt cx="5409921" cy="3917950"/>
          </a:xfrm>
        </p:grpSpPr>
        <p:cxnSp>
          <p:nvCxnSpPr>
            <p:cNvPr id="744" name="Google Shape;744;p25"/>
            <p:cNvCxnSpPr/>
            <p:nvPr/>
          </p:nvCxnSpPr>
          <p:spPr>
            <a:xfrm>
              <a:off x="3791744" y="5114924"/>
              <a:ext cx="5029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45" name="Google Shape;745;p25"/>
            <p:cNvCxnSpPr/>
            <p:nvPr/>
          </p:nvCxnSpPr>
          <p:spPr>
            <a:xfrm>
              <a:off x="7601744" y="1533524"/>
              <a:ext cx="0" cy="3581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25"/>
            <p:cNvCxnSpPr/>
            <p:nvPr/>
          </p:nvCxnSpPr>
          <p:spPr>
            <a:xfrm>
              <a:off x="4188619" y="4456112"/>
              <a:ext cx="34290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7" name="Google Shape;747;p25"/>
            <p:cNvCxnSpPr/>
            <p:nvPr/>
          </p:nvCxnSpPr>
          <p:spPr>
            <a:xfrm>
              <a:off x="4172744" y="4238624"/>
              <a:ext cx="0" cy="457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25"/>
            <p:cNvCxnSpPr/>
            <p:nvPr/>
          </p:nvCxnSpPr>
          <p:spPr>
            <a:xfrm>
              <a:off x="8022431" y="1916112"/>
              <a:ext cx="0" cy="53181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25"/>
            <p:cNvCxnSpPr/>
            <p:nvPr/>
          </p:nvCxnSpPr>
          <p:spPr>
            <a:xfrm>
              <a:off x="7589044" y="2079624"/>
              <a:ext cx="4445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50" name="Google Shape;750;p25"/>
            <p:cNvSpPr txBox="1"/>
            <p:nvPr/>
          </p:nvSpPr>
          <p:spPr>
            <a:xfrm>
              <a:off x="7579519" y="2327275"/>
              <a:ext cx="91440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hot min          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5"/>
            <p:cNvSpPr txBox="1"/>
            <p:nvPr/>
          </p:nvSpPr>
          <p:spPr>
            <a:xfrm>
              <a:off x="3804444" y="4675187"/>
              <a:ext cx="990600" cy="366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cold min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2" name="Google Shape;752;p25"/>
            <p:cNvCxnSpPr/>
            <p:nvPr/>
          </p:nvCxnSpPr>
          <p:spPr>
            <a:xfrm>
              <a:off x="3807619" y="4456112"/>
              <a:ext cx="3810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53" name="Google Shape;753;p25"/>
            <p:cNvSpPr txBox="1"/>
            <p:nvPr/>
          </p:nvSpPr>
          <p:spPr>
            <a:xfrm>
              <a:off x="5468144" y="4429125"/>
              <a:ext cx="99060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 max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4" name="Google Shape;754;p25"/>
            <p:cNvGrpSpPr/>
            <p:nvPr/>
          </p:nvGrpSpPr>
          <p:grpSpPr>
            <a:xfrm>
              <a:off x="3791744" y="2066924"/>
              <a:ext cx="3810000" cy="1658938"/>
              <a:chOff x="1440" y="1680"/>
              <a:chExt cx="2400" cy="1045"/>
            </a:xfrm>
          </p:grpSpPr>
          <p:cxnSp>
            <p:nvCxnSpPr>
              <p:cNvPr id="755" name="Google Shape;755;p25"/>
              <p:cNvCxnSpPr/>
              <p:nvPr/>
            </p:nvCxnSpPr>
            <p:spPr>
              <a:xfrm flipH="1" rot="10800000">
                <a:off x="1440" y="2403"/>
                <a:ext cx="480" cy="322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6" name="Google Shape;756;p25"/>
              <p:cNvCxnSpPr/>
              <p:nvPr/>
            </p:nvCxnSpPr>
            <p:spPr>
              <a:xfrm flipH="1" rot="10800000">
                <a:off x="1920" y="2200"/>
                <a:ext cx="1344" cy="198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7" name="Google Shape;757;p25"/>
              <p:cNvCxnSpPr/>
              <p:nvPr/>
            </p:nvCxnSpPr>
            <p:spPr>
              <a:xfrm flipH="1" rot="10800000">
                <a:off x="3255" y="1680"/>
                <a:ext cx="585" cy="538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58" name="Google Shape;758;p25"/>
            <p:cNvGrpSpPr/>
            <p:nvPr/>
          </p:nvGrpSpPr>
          <p:grpSpPr>
            <a:xfrm>
              <a:off x="4172744" y="2133600"/>
              <a:ext cx="3846512" cy="2087563"/>
              <a:chOff x="2064" y="1824"/>
              <a:chExt cx="2256" cy="1213"/>
            </a:xfrm>
          </p:grpSpPr>
          <p:cxnSp>
            <p:nvCxnSpPr>
              <p:cNvPr id="759" name="Google Shape;759;p25"/>
              <p:cNvCxnSpPr/>
              <p:nvPr/>
            </p:nvCxnSpPr>
            <p:spPr>
              <a:xfrm flipH="1" rot="10800000">
                <a:off x="2064" y="2688"/>
                <a:ext cx="356" cy="349"/>
              </a:xfrm>
              <a:prstGeom prst="straightConnector1">
                <a:avLst/>
              </a:prstGeom>
              <a:noFill/>
              <a:ln cap="flat" cmpd="sng" w="254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0" name="Google Shape;760;p25"/>
              <p:cNvCxnSpPr/>
              <p:nvPr/>
            </p:nvCxnSpPr>
            <p:spPr>
              <a:xfrm flipH="1" rot="10800000">
                <a:off x="2412" y="2549"/>
                <a:ext cx="658" cy="13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1" name="Google Shape;761;p25"/>
              <p:cNvCxnSpPr/>
              <p:nvPr/>
            </p:nvCxnSpPr>
            <p:spPr>
              <a:xfrm flipH="1" rot="10800000">
                <a:off x="3070" y="1824"/>
                <a:ext cx="1250" cy="726"/>
              </a:xfrm>
              <a:prstGeom prst="straightConnector1">
                <a:avLst/>
              </a:prstGeom>
              <a:noFill/>
              <a:ln cap="flat" cmpd="sng" w="254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62" name="Google Shape;762;p25"/>
            <p:cNvCxnSpPr/>
            <p:nvPr/>
          </p:nvCxnSpPr>
          <p:spPr>
            <a:xfrm>
              <a:off x="3791744" y="1685924"/>
              <a:ext cx="0" cy="3429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763" name="Google Shape;763;p25"/>
            <p:cNvCxnSpPr/>
            <p:nvPr/>
          </p:nvCxnSpPr>
          <p:spPr>
            <a:xfrm>
              <a:off x="6687345" y="2446338"/>
              <a:ext cx="14287" cy="87947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64" name="Google Shape;764;p25"/>
            <p:cNvSpPr txBox="1"/>
            <p:nvPr/>
          </p:nvSpPr>
          <p:spPr>
            <a:xfrm>
              <a:off x="6075570" y="2029102"/>
              <a:ext cx="9092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“pinch”</a:t>
              </a:r>
              <a:endParaRPr/>
            </a:p>
          </p:txBody>
        </p:sp>
        <p:sp>
          <p:nvSpPr>
            <p:cNvPr id="765" name="Google Shape;765;p25"/>
            <p:cNvSpPr txBox="1"/>
            <p:nvPr/>
          </p:nvSpPr>
          <p:spPr>
            <a:xfrm rot="-5400000">
              <a:off x="2901397" y="3034783"/>
              <a:ext cx="138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sp>
          <p:nvSpPr>
            <p:cNvPr id="766" name="Google Shape;766;p25"/>
            <p:cNvSpPr txBox="1"/>
            <p:nvPr/>
          </p:nvSpPr>
          <p:spPr>
            <a:xfrm>
              <a:off x="5888831" y="5084762"/>
              <a:ext cx="641350" cy="366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6"/>
          <p:cNvSpPr txBox="1"/>
          <p:nvPr>
            <p:ph type="title"/>
          </p:nvPr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ΔΙΑΣΠΑΣΗ PINCH</a:t>
            </a:r>
            <a:endParaRPr/>
          </a:p>
        </p:txBody>
      </p:sp>
      <p:sp>
        <p:nvSpPr>
          <p:cNvPr id="773" name="Google Shape;773;p26"/>
          <p:cNvSpPr/>
          <p:nvPr/>
        </p:nvSpPr>
        <p:spPr>
          <a:xfrm>
            <a:off x="0" y="685800"/>
            <a:ext cx="12192000" cy="5816601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η διεργασία είναι pinched τότε σπάει σε δύο υποπροβλήματα.</a:t>
            </a:r>
            <a:endParaRPr/>
          </a:p>
        </p:txBody>
      </p:sp>
      <p:sp>
        <p:nvSpPr>
          <p:cNvPr id="774" name="Google Shape;774;p26"/>
          <p:cNvSpPr txBox="1"/>
          <p:nvPr/>
        </p:nvSpPr>
        <p:spPr>
          <a:xfrm>
            <a:off x="8018462" y="1325563"/>
            <a:ext cx="303054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Πάνω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από το pinch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βάζουμε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ενέργεια και η διεργασία λειτουργεί ως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απορρόφηση θερμότητας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grpSp>
        <p:nvGrpSpPr>
          <p:cNvPr id="775" name="Google Shape;775;p26"/>
          <p:cNvGrpSpPr/>
          <p:nvPr/>
        </p:nvGrpSpPr>
        <p:grpSpPr>
          <a:xfrm>
            <a:off x="2209800" y="1408112"/>
            <a:ext cx="5724524" cy="4041775"/>
            <a:chOff x="2251076" y="1317625"/>
            <a:chExt cx="5724524" cy="4041775"/>
          </a:xfrm>
        </p:grpSpPr>
        <p:grpSp>
          <p:nvGrpSpPr>
            <p:cNvPr id="776" name="Google Shape;776;p26"/>
            <p:cNvGrpSpPr/>
            <p:nvPr/>
          </p:nvGrpSpPr>
          <p:grpSpPr>
            <a:xfrm>
              <a:off x="2251076" y="1441450"/>
              <a:ext cx="5408613" cy="3917950"/>
              <a:chOff x="458" y="908"/>
              <a:chExt cx="3407" cy="2468"/>
            </a:xfrm>
          </p:grpSpPr>
          <p:cxnSp>
            <p:nvCxnSpPr>
              <p:cNvPr id="777" name="Google Shape;777;p26"/>
              <p:cNvCxnSpPr/>
              <p:nvPr/>
            </p:nvCxnSpPr>
            <p:spPr>
              <a:xfrm>
                <a:off x="697" y="3164"/>
                <a:ext cx="316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778" name="Google Shape;778;p26"/>
              <p:cNvCxnSpPr/>
              <p:nvPr/>
            </p:nvCxnSpPr>
            <p:spPr>
              <a:xfrm>
                <a:off x="3097" y="908"/>
                <a:ext cx="0" cy="225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9" name="Google Shape;779;p26"/>
              <p:cNvCxnSpPr/>
              <p:nvPr/>
            </p:nvCxnSpPr>
            <p:spPr>
              <a:xfrm>
                <a:off x="947" y="2749"/>
                <a:ext cx="216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780" name="Google Shape;780;p26"/>
              <p:cNvCxnSpPr/>
              <p:nvPr/>
            </p:nvCxnSpPr>
            <p:spPr>
              <a:xfrm>
                <a:off x="937" y="2612"/>
                <a:ext cx="0" cy="28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1" name="Google Shape;781;p26"/>
              <p:cNvCxnSpPr/>
              <p:nvPr/>
            </p:nvCxnSpPr>
            <p:spPr>
              <a:xfrm>
                <a:off x="3362" y="1149"/>
                <a:ext cx="0" cy="33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2" name="Google Shape;782;p26"/>
              <p:cNvCxnSpPr/>
              <p:nvPr/>
            </p:nvCxnSpPr>
            <p:spPr>
              <a:xfrm>
                <a:off x="3089" y="1252"/>
                <a:ext cx="28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783" name="Google Shape;783;p26"/>
              <p:cNvSpPr txBox="1"/>
              <p:nvPr/>
            </p:nvSpPr>
            <p:spPr>
              <a:xfrm>
                <a:off x="3083" y="1408"/>
                <a:ext cx="5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hot min          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6"/>
              <p:cNvSpPr txBox="1"/>
              <p:nvPr/>
            </p:nvSpPr>
            <p:spPr>
              <a:xfrm>
                <a:off x="705" y="2887"/>
                <a:ext cx="62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cold min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85" name="Google Shape;785;p26"/>
              <p:cNvCxnSpPr/>
              <p:nvPr/>
            </p:nvCxnSpPr>
            <p:spPr>
              <a:xfrm>
                <a:off x="707" y="2749"/>
                <a:ext cx="24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786" name="Google Shape;786;p26"/>
              <p:cNvSpPr txBox="1"/>
              <p:nvPr/>
            </p:nvSpPr>
            <p:spPr>
              <a:xfrm>
                <a:off x="1753" y="2732"/>
                <a:ext cx="62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rec max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7" name="Google Shape;787;p26"/>
              <p:cNvGrpSpPr/>
              <p:nvPr/>
            </p:nvGrpSpPr>
            <p:grpSpPr>
              <a:xfrm>
                <a:off x="697" y="1244"/>
                <a:ext cx="2400" cy="1045"/>
                <a:chOff x="1440" y="1680"/>
                <a:chExt cx="2400" cy="1045"/>
              </a:xfrm>
            </p:grpSpPr>
            <p:cxnSp>
              <p:nvCxnSpPr>
                <p:cNvPr id="788" name="Google Shape;788;p26"/>
                <p:cNvCxnSpPr/>
                <p:nvPr/>
              </p:nvCxnSpPr>
              <p:spPr>
                <a:xfrm flipH="1" rot="10800000">
                  <a:off x="1440" y="2403"/>
                  <a:ext cx="480" cy="322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9" name="Google Shape;789;p26"/>
                <p:cNvCxnSpPr/>
                <p:nvPr/>
              </p:nvCxnSpPr>
              <p:spPr>
                <a:xfrm flipH="1" rot="10800000">
                  <a:off x="1920" y="2200"/>
                  <a:ext cx="1344" cy="198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0" name="Google Shape;790;p26"/>
                <p:cNvCxnSpPr/>
                <p:nvPr/>
              </p:nvCxnSpPr>
              <p:spPr>
                <a:xfrm flipH="1" rot="10800000">
                  <a:off x="3255" y="1680"/>
                  <a:ext cx="585" cy="538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91" name="Google Shape;791;p26"/>
              <p:cNvGrpSpPr/>
              <p:nvPr/>
            </p:nvGrpSpPr>
            <p:grpSpPr>
              <a:xfrm>
                <a:off x="937" y="1286"/>
                <a:ext cx="2423" cy="1315"/>
                <a:chOff x="2064" y="1824"/>
                <a:chExt cx="2256" cy="1213"/>
              </a:xfrm>
            </p:grpSpPr>
            <p:cxnSp>
              <p:nvCxnSpPr>
                <p:cNvPr id="792" name="Google Shape;792;p26"/>
                <p:cNvCxnSpPr/>
                <p:nvPr/>
              </p:nvCxnSpPr>
              <p:spPr>
                <a:xfrm flipH="1" rot="10800000">
                  <a:off x="2064" y="2688"/>
                  <a:ext cx="356" cy="349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3" name="Google Shape;793;p26"/>
                <p:cNvCxnSpPr/>
                <p:nvPr/>
              </p:nvCxnSpPr>
              <p:spPr>
                <a:xfrm flipH="1" rot="10800000">
                  <a:off x="2412" y="2549"/>
                  <a:ext cx="658" cy="137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4" name="Google Shape;794;p26"/>
                <p:cNvCxnSpPr/>
                <p:nvPr/>
              </p:nvCxnSpPr>
              <p:spPr>
                <a:xfrm flipH="1" rot="10800000">
                  <a:off x="3070" y="1824"/>
                  <a:ext cx="1250" cy="726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795" name="Google Shape;795;p26"/>
              <p:cNvCxnSpPr/>
              <p:nvPr/>
            </p:nvCxnSpPr>
            <p:spPr>
              <a:xfrm>
                <a:off x="697" y="1004"/>
                <a:ext cx="0" cy="216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796" name="Google Shape;796;p26"/>
              <p:cNvCxnSpPr/>
              <p:nvPr/>
            </p:nvCxnSpPr>
            <p:spPr>
              <a:xfrm>
                <a:off x="2521" y="1483"/>
                <a:ext cx="9" cy="5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97" name="Google Shape;797;p26"/>
              <p:cNvSpPr txBox="1"/>
              <p:nvPr/>
            </p:nvSpPr>
            <p:spPr>
              <a:xfrm>
                <a:off x="2136" y="1220"/>
                <a:ext cx="573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“pinch”</a:t>
                </a:r>
                <a:endParaRPr/>
              </a:p>
            </p:txBody>
          </p:sp>
          <p:sp>
            <p:nvSpPr>
              <p:cNvPr id="798" name="Google Shape;798;p26"/>
              <p:cNvSpPr txBox="1"/>
              <p:nvPr/>
            </p:nvSpPr>
            <p:spPr>
              <a:xfrm rot="-5400000">
                <a:off x="137" y="1853"/>
                <a:ext cx="875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Temperature</a:t>
                </a:r>
                <a:endParaRPr/>
              </a:p>
            </p:txBody>
          </p:sp>
          <p:sp>
            <p:nvSpPr>
              <p:cNvPr id="799" name="Google Shape;799;p26"/>
              <p:cNvSpPr txBox="1"/>
              <p:nvPr/>
            </p:nvSpPr>
            <p:spPr>
              <a:xfrm>
                <a:off x="2018" y="3145"/>
                <a:ext cx="40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Duty</a:t>
                </a:r>
                <a:endParaRPr/>
              </a:p>
            </p:txBody>
          </p:sp>
        </p:grpSp>
        <p:sp>
          <p:nvSpPr>
            <p:cNvPr id="800" name="Google Shape;800;p26"/>
            <p:cNvSpPr/>
            <p:nvPr/>
          </p:nvSpPr>
          <p:spPr>
            <a:xfrm>
              <a:off x="5532438" y="1317625"/>
              <a:ext cx="2443162" cy="2014538"/>
            </a:xfrm>
            <a:custGeom>
              <a:rect b="b" l="l" r="r" t="t"/>
              <a:pathLst>
                <a:path extrusionOk="0" h="1269" w="1539">
                  <a:moveTo>
                    <a:pt x="975" y="70"/>
                  </a:moveTo>
                  <a:cubicBezTo>
                    <a:pt x="908" y="26"/>
                    <a:pt x="941" y="38"/>
                    <a:pt x="882" y="24"/>
                  </a:cubicBezTo>
                  <a:cubicBezTo>
                    <a:pt x="833" y="27"/>
                    <a:pt x="783" y="25"/>
                    <a:pt x="734" y="33"/>
                  </a:cubicBezTo>
                  <a:cubicBezTo>
                    <a:pt x="680" y="42"/>
                    <a:pt x="720" y="97"/>
                    <a:pt x="659" y="117"/>
                  </a:cubicBezTo>
                  <a:cubicBezTo>
                    <a:pt x="616" y="103"/>
                    <a:pt x="593" y="67"/>
                    <a:pt x="548" y="52"/>
                  </a:cubicBezTo>
                  <a:cubicBezTo>
                    <a:pt x="440" y="59"/>
                    <a:pt x="386" y="44"/>
                    <a:pt x="316" y="117"/>
                  </a:cubicBezTo>
                  <a:cubicBezTo>
                    <a:pt x="309" y="136"/>
                    <a:pt x="316" y="167"/>
                    <a:pt x="297" y="173"/>
                  </a:cubicBezTo>
                  <a:cubicBezTo>
                    <a:pt x="247" y="190"/>
                    <a:pt x="191" y="183"/>
                    <a:pt x="139" y="191"/>
                  </a:cubicBezTo>
                  <a:cubicBezTo>
                    <a:pt x="70" y="216"/>
                    <a:pt x="67" y="248"/>
                    <a:pt x="46" y="312"/>
                  </a:cubicBezTo>
                  <a:cubicBezTo>
                    <a:pt x="56" y="382"/>
                    <a:pt x="67" y="439"/>
                    <a:pt x="130" y="479"/>
                  </a:cubicBezTo>
                  <a:cubicBezTo>
                    <a:pt x="136" y="488"/>
                    <a:pt x="153" y="497"/>
                    <a:pt x="148" y="507"/>
                  </a:cubicBezTo>
                  <a:cubicBezTo>
                    <a:pt x="137" y="526"/>
                    <a:pt x="93" y="544"/>
                    <a:pt x="93" y="544"/>
                  </a:cubicBezTo>
                  <a:cubicBezTo>
                    <a:pt x="39" y="623"/>
                    <a:pt x="112" y="524"/>
                    <a:pt x="46" y="591"/>
                  </a:cubicBezTo>
                  <a:cubicBezTo>
                    <a:pt x="25" y="613"/>
                    <a:pt x="18" y="646"/>
                    <a:pt x="9" y="674"/>
                  </a:cubicBezTo>
                  <a:cubicBezTo>
                    <a:pt x="12" y="702"/>
                    <a:pt x="9" y="731"/>
                    <a:pt x="18" y="758"/>
                  </a:cubicBezTo>
                  <a:cubicBezTo>
                    <a:pt x="22" y="771"/>
                    <a:pt x="39" y="775"/>
                    <a:pt x="46" y="786"/>
                  </a:cubicBezTo>
                  <a:cubicBezTo>
                    <a:pt x="51" y="794"/>
                    <a:pt x="52" y="805"/>
                    <a:pt x="55" y="814"/>
                  </a:cubicBezTo>
                  <a:cubicBezTo>
                    <a:pt x="25" y="907"/>
                    <a:pt x="76" y="765"/>
                    <a:pt x="18" y="869"/>
                  </a:cubicBezTo>
                  <a:cubicBezTo>
                    <a:pt x="8" y="886"/>
                    <a:pt x="0" y="925"/>
                    <a:pt x="0" y="925"/>
                  </a:cubicBezTo>
                  <a:cubicBezTo>
                    <a:pt x="6" y="944"/>
                    <a:pt x="12" y="962"/>
                    <a:pt x="18" y="981"/>
                  </a:cubicBezTo>
                  <a:cubicBezTo>
                    <a:pt x="45" y="1066"/>
                    <a:pt x="163" y="1076"/>
                    <a:pt x="232" y="1083"/>
                  </a:cubicBezTo>
                  <a:cubicBezTo>
                    <a:pt x="292" y="1102"/>
                    <a:pt x="250" y="1121"/>
                    <a:pt x="278" y="1157"/>
                  </a:cubicBezTo>
                  <a:cubicBezTo>
                    <a:pt x="294" y="1178"/>
                    <a:pt x="312" y="1198"/>
                    <a:pt x="334" y="1213"/>
                  </a:cubicBezTo>
                  <a:cubicBezTo>
                    <a:pt x="361" y="1231"/>
                    <a:pt x="367" y="1237"/>
                    <a:pt x="399" y="1250"/>
                  </a:cubicBezTo>
                  <a:cubicBezTo>
                    <a:pt x="417" y="1257"/>
                    <a:pt x="455" y="1269"/>
                    <a:pt x="455" y="1269"/>
                  </a:cubicBezTo>
                  <a:cubicBezTo>
                    <a:pt x="541" y="1263"/>
                    <a:pt x="596" y="1267"/>
                    <a:pt x="669" y="1232"/>
                  </a:cubicBezTo>
                  <a:cubicBezTo>
                    <a:pt x="705" y="1195"/>
                    <a:pt x="730" y="1156"/>
                    <a:pt x="752" y="1111"/>
                  </a:cubicBezTo>
                  <a:cubicBezTo>
                    <a:pt x="802" y="1127"/>
                    <a:pt x="851" y="1149"/>
                    <a:pt x="901" y="1167"/>
                  </a:cubicBezTo>
                  <a:cubicBezTo>
                    <a:pt x="988" y="1160"/>
                    <a:pt x="1016" y="1169"/>
                    <a:pt x="1077" y="1130"/>
                  </a:cubicBezTo>
                  <a:cubicBezTo>
                    <a:pt x="1106" y="1071"/>
                    <a:pt x="1103" y="1052"/>
                    <a:pt x="1115" y="981"/>
                  </a:cubicBezTo>
                  <a:cubicBezTo>
                    <a:pt x="1117" y="971"/>
                    <a:pt x="1114" y="955"/>
                    <a:pt x="1124" y="953"/>
                  </a:cubicBezTo>
                  <a:cubicBezTo>
                    <a:pt x="1169" y="942"/>
                    <a:pt x="1217" y="947"/>
                    <a:pt x="1263" y="944"/>
                  </a:cubicBezTo>
                  <a:cubicBezTo>
                    <a:pt x="1282" y="938"/>
                    <a:pt x="1305" y="939"/>
                    <a:pt x="1319" y="925"/>
                  </a:cubicBezTo>
                  <a:cubicBezTo>
                    <a:pt x="1338" y="906"/>
                    <a:pt x="1375" y="869"/>
                    <a:pt x="1375" y="869"/>
                  </a:cubicBezTo>
                  <a:cubicBezTo>
                    <a:pt x="1372" y="832"/>
                    <a:pt x="1377" y="793"/>
                    <a:pt x="1365" y="758"/>
                  </a:cubicBezTo>
                  <a:cubicBezTo>
                    <a:pt x="1360" y="743"/>
                    <a:pt x="1335" y="744"/>
                    <a:pt x="1328" y="730"/>
                  </a:cubicBezTo>
                  <a:cubicBezTo>
                    <a:pt x="1316" y="706"/>
                    <a:pt x="1393" y="684"/>
                    <a:pt x="1393" y="684"/>
                  </a:cubicBezTo>
                  <a:cubicBezTo>
                    <a:pt x="1432" y="658"/>
                    <a:pt x="1453" y="624"/>
                    <a:pt x="1468" y="581"/>
                  </a:cubicBezTo>
                  <a:cubicBezTo>
                    <a:pt x="1455" y="458"/>
                    <a:pt x="1463" y="513"/>
                    <a:pt x="1412" y="433"/>
                  </a:cubicBezTo>
                  <a:cubicBezTo>
                    <a:pt x="1442" y="386"/>
                    <a:pt x="1420" y="412"/>
                    <a:pt x="1486" y="368"/>
                  </a:cubicBezTo>
                  <a:cubicBezTo>
                    <a:pt x="1495" y="362"/>
                    <a:pt x="1514" y="349"/>
                    <a:pt x="1514" y="349"/>
                  </a:cubicBezTo>
                  <a:cubicBezTo>
                    <a:pt x="1520" y="330"/>
                    <a:pt x="1527" y="312"/>
                    <a:pt x="1533" y="293"/>
                  </a:cubicBezTo>
                  <a:cubicBezTo>
                    <a:pt x="1539" y="275"/>
                    <a:pt x="1529" y="256"/>
                    <a:pt x="1523" y="238"/>
                  </a:cubicBezTo>
                  <a:cubicBezTo>
                    <a:pt x="1497" y="162"/>
                    <a:pt x="1400" y="162"/>
                    <a:pt x="1337" y="154"/>
                  </a:cubicBezTo>
                  <a:cubicBezTo>
                    <a:pt x="1325" y="151"/>
                    <a:pt x="1306" y="156"/>
                    <a:pt x="1300" y="145"/>
                  </a:cubicBezTo>
                  <a:cubicBezTo>
                    <a:pt x="1247" y="37"/>
                    <a:pt x="1333" y="74"/>
                    <a:pt x="1263" y="52"/>
                  </a:cubicBezTo>
                  <a:cubicBezTo>
                    <a:pt x="1230" y="30"/>
                    <a:pt x="1198" y="27"/>
                    <a:pt x="1161" y="15"/>
                  </a:cubicBezTo>
                  <a:cubicBezTo>
                    <a:pt x="1108" y="19"/>
                    <a:pt x="1045" y="0"/>
                    <a:pt x="1003" y="33"/>
                  </a:cubicBezTo>
                  <a:cubicBezTo>
                    <a:pt x="991" y="43"/>
                    <a:pt x="986" y="59"/>
                    <a:pt x="975" y="7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1" name="Google Shape;801;p26"/>
            <p:cNvGrpSpPr/>
            <p:nvPr/>
          </p:nvGrpSpPr>
          <p:grpSpPr>
            <a:xfrm>
              <a:off x="6511926" y="1700214"/>
              <a:ext cx="282575" cy="238125"/>
              <a:chOff x="4479" y="978"/>
              <a:chExt cx="178" cy="150"/>
            </a:xfrm>
          </p:grpSpPr>
          <p:cxnSp>
            <p:nvCxnSpPr>
              <p:cNvPr id="802" name="Google Shape;802;p26"/>
              <p:cNvCxnSpPr/>
              <p:nvPr/>
            </p:nvCxnSpPr>
            <p:spPr>
              <a:xfrm flipH="1">
                <a:off x="4479" y="978"/>
                <a:ext cx="2" cy="15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sm" w="sm" type="triangle"/>
              </a:ln>
            </p:spPr>
          </p:cxnSp>
          <p:cxnSp>
            <p:nvCxnSpPr>
              <p:cNvPr id="803" name="Google Shape;803;p26"/>
              <p:cNvCxnSpPr/>
              <p:nvPr/>
            </p:nvCxnSpPr>
            <p:spPr>
              <a:xfrm flipH="1">
                <a:off x="4567" y="978"/>
                <a:ext cx="2" cy="15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sm" w="sm" type="triangle"/>
              </a:ln>
            </p:spPr>
          </p:cxnSp>
          <p:cxnSp>
            <p:nvCxnSpPr>
              <p:cNvPr id="804" name="Google Shape;804;p26"/>
              <p:cNvCxnSpPr/>
              <p:nvPr/>
            </p:nvCxnSpPr>
            <p:spPr>
              <a:xfrm flipH="1">
                <a:off x="4655" y="978"/>
                <a:ext cx="2" cy="15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sm" w="sm" type="triangle"/>
              </a:ln>
            </p:spPr>
          </p:cxnSp>
        </p:grpSp>
        <p:sp>
          <p:nvSpPr>
            <p:cNvPr id="805" name="Google Shape;805;p26"/>
            <p:cNvSpPr/>
            <p:nvPr/>
          </p:nvSpPr>
          <p:spPr>
            <a:xfrm>
              <a:off x="2484439" y="2384425"/>
              <a:ext cx="3032125" cy="2427288"/>
            </a:xfrm>
            <a:custGeom>
              <a:rect b="b" l="l" r="r" t="t"/>
              <a:pathLst>
                <a:path extrusionOk="0" h="1269" w="1539">
                  <a:moveTo>
                    <a:pt x="975" y="70"/>
                  </a:moveTo>
                  <a:cubicBezTo>
                    <a:pt x="908" y="26"/>
                    <a:pt x="941" y="38"/>
                    <a:pt x="882" y="24"/>
                  </a:cubicBezTo>
                  <a:cubicBezTo>
                    <a:pt x="833" y="27"/>
                    <a:pt x="783" y="25"/>
                    <a:pt x="734" y="33"/>
                  </a:cubicBezTo>
                  <a:cubicBezTo>
                    <a:pt x="680" y="42"/>
                    <a:pt x="720" y="97"/>
                    <a:pt x="659" y="117"/>
                  </a:cubicBezTo>
                  <a:cubicBezTo>
                    <a:pt x="616" y="103"/>
                    <a:pt x="593" y="67"/>
                    <a:pt x="548" y="52"/>
                  </a:cubicBezTo>
                  <a:cubicBezTo>
                    <a:pt x="440" y="59"/>
                    <a:pt x="386" y="44"/>
                    <a:pt x="316" y="117"/>
                  </a:cubicBezTo>
                  <a:cubicBezTo>
                    <a:pt x="309" y="136"/>
                    <a:pt x="316" y="167"/>
                    <a:pt x="297" y="173"/>
                  </a:cubicBezTo>
                  <a:cubicBezTo>
                    <a:pt x="247" y="190"/>
                    <a:pt x="191" y="183"/>
                    <a:pt x="139" y="191"/>
                  </a:cubicBezTo>
                  <a:cubicBezTo>
                    <a:pt x="70" y="216"/>
                    <a:pt x="67" y="248"/>
                    <a:pt x="46" y="312"/>
                  </a:cubicBezTo>
                  <a:cubicBezTo>
                    <a:pt x="56" y="382"/>
                    <a:pt x="67" y="439"/>
                    <a:pt x="130" y="479"/>
                  </a:cubicBezTo>
                  <a:cubicBezTo>
                    <a:pt x="136" y="488"/>
                    <a:pt x="153" y="497"/>
                    <a:pt x="148" y="507"/>
                  </a:cubicBezTo>
                  <a:cubicBezTo>
                    <a:pt x="137" y="526"/>
                    <a:pt x="93" y="544"/>
                    <a:pt x="93" y="544"/>
                  </a:cubicBezTo>
                  <a:cubicBezTo>
                    <a:pt x="39" y="623"/>
                    <a:pt x="112" y="524"/>
                    <a:pt x="46" y="591"/>
                  </a:cubicBezTo>
                  <a:cubicBezTo>
                    <a:pt x="25" y="613"/>
                    <a:pt x="18" y="646"/>
                    <a:pt x="9" y="674"/>
                  </a:cubicBezTo>
                  <a:cubicBezTo>
                    <a:pt x="12" y="702"/>
                    <a:pt x="9" y="731"/>
                    <a:pt x="18" y="758"/>
                  </a:cubicBezTo>
                  <a:cubicBezTo>
                    <a:pt x="22" y="771"/>
                    <a:pt x="39" y="775"/>
                    <a:pt x="46" y="786"/>
                  </a:cubicBezTo>
                  <a:cubicBezTo>
                    <a:pt x="51" y="794"/>
                    <a:pt x="52" y="805"/>
                    <a:pt x="55" y="814"/>
                  </a:cubicBezTo>
                  <a:cubicBezTo>
                    <a:pt x="25" y="907"/>
                    <a:pt x="76" y="765"/>
                    <a:pt x="18" y="869"/>
                  </a:cubicBezTo>
                  <a:cubicBezTo>
                    <a:pt x="8" y="886"/>
                    <a:pt x="0" y="925"/>
                    <a:pt x="0" y="925"/>
                  </a:cubicBezTo>
                  <a:cubicBezTo>
                    <a:pt x="6" y="944"/>
                    <a:pt x="12" y="962"/>
                    <a:pt x="18" y="981"/>
                  </a:cubicBezTo>
                  <a:cubicBezTo>
                    <a:pt x="45" y="1066"/>
                    <a:pt x="163" y="1076"/>
                    <a:pt x="232" y="1083"/>
                  </a:cubicBezTo>
                  <a:cubicBezTo>
                    <a:pt x="292" y="1102"/>
                    <a:pt x="250" y="1121"/>
                    <a:pt x="278" y="1157"/>
                  </a:cubicBezTo>
                  <a:cubicBezTo>
                    <a:pt x="294" y="1178"/>
                    <a:pt x="312" y="1198"/>
                    <a:pt x="334" y="1213"/>
                  </a:cubicBezTo>
                  <a:cubicBezTo>
                    <a:pt x="361" y="1231"/>
                    <a:pt x="367" y="1237"/>
                    <a:pt x="399" y="1250"/>
                  </a:cubicBezTo>
                  <a:cubicBezTo>
                    <a:pt x="417" y="1257"/>
                    <a:pt x="455" y="1269"/>
                    <a:pt x="455" y="1269"/>
                  </a:cubicBezTo>
                  <a:cubicBezTo>
                    <a:pt x="541" y="1263"/>
                    <a:pt x="596" y="1267"/>
                    <a:pt x="669" y="1232"/>
                  </a:cubicBezTo>
                  <a:cubicBezTo>
                    <a:pt x="705" y="1195"/>
                    <a:pt x="730" y="1156"/>
                    <a:pt x="752" y="1111"/>
                  </a:cubicBezTo>
                  <a:cubicBezTo>
                    <a:pt x="802" y="1127"/>
                    <a:pt x="851" y="1149"/>
                    <a:pt x="901" y="1167"/>
                  </a:cubicBezTo>
                  <a:cubicBezTo>
                    <a:pt x="988" y="1160"/>
                    <a:pt x="1016" y="1169"/>
                    <a:pt x="1077" y="1130"/>
                  </a:cubicBezTo>
                  <a:cubicBezTo>
                    <a:pt x="1106" y="1071"/>
                    <a:pt x="1103" y="1052"/>
                    <a:pt x="1115" y="981"/>
                  </a:cubicBezTo>
                  <a:cubicBezTo>
                    <a:pt x="1117" y="971"/>
                    <a:pt x="1114" y="955"/>
                    <a:pt x="1124" y="953"/>
                  </a:cubicBezTo>
                  <a:cubicBezTo>
                    <a:pt x="1169" y="942"/>
                    <a:pt x="1217" y="947"/>
                    <a:pt x="1263" y="944"/>
                  </a:cubicBezTo>
                  <a:cubicBezTo>
                    <a:pt x="1282" y="938"/>
                    <a:pt x="1305" y="939"/>
                    <a:pt x="1319" y="925"/>
                  </a:cubicBezTo>
                  <a:cubicBezTo>
                    <a:pt x="1338" y="906"/>
                    <a:pt x="1375" y="869"/>
                    <a:pt x="1375" y="869"/>
                  </a:cubicBezTo>
                  <a:cubicBezTo>
                    <a:pt x="1372" y="832"/>
                    <a:pt x="1377" y="793"/>
                    <a:pt x="1365" y="758"/>
                  </a:cubicBezTo>
                  <a:cubicBezTo>
                    <a:pt x="1360" y="743"/>
                    <a:pt x="1335" y="744"/>
                    <a:pt x="1328" y="730"/>
                  </a:cubicBezTo>
                  <a:cubicBezTo>
                    <a:pt x="1316" y="706"/>
                    <a:pt x="1393" y="684"/>
                    <a:pt x="1393" y="684"/>
                  </a:cubicBezTo>
                  <a:cubicBezTo>
                    <a:pt x="1432" y="658"/>
                    <a:pt x="1453" y="624"/>
                    <a:pt x="1468" y="581"/>
                  </a:cubicBezTo>
                  <a:cubicBezTo>
                    <a:pt x="1455" y="458"/>
                    <a:pt x="1463" y="513"/>
                    <a:pt x="1412" y="433"/>
                  </a:cubicBezTo>
                  <a:cubicBezTo>
                    <a:pt x="1442" y="386"/>
                    <a:pt x="1420" y="412"/>
                    <a:pt x="1486" y="368"/>
                  </a:cubicBezTo>
                  <a:cubicBezTo>
                    <a:pt x="1495" y="362"/>
                    <a:pt x="1514" y="349"/>
                    <a:pt x="1514" y="349"/>
                  </a:cubicBezTo>
                  <a:cubicBezTo>
                    <a:pt x="1520" y="330"/>
                    <a:pt x="1527" y="312"/>
                    <a:pt x="1533" y="293"/>
                  </a:cubicBezTo>
                  <a:cubicBezTo>
                    <a:pt x="1539" y="275"/>
                    <a:pt x="1529" y="256"/>
                    <a:pt x="1523" y="238"/>
                  </a:cubicBezTo>
                  <a:cubicBezTo>
                    <a:pt x="1497" y="162"/>
                    <a:pt x="1400" y="162"/>
                    <a:pt x="1337" y="154"/>
                  </a:cubicBezTo>
                  <a:cubicBezTo>
                    <a:pt x="1325" y="151"/>
                    <a:pt x="1306" y="156"/>
                    <a:pt x="1300" y="145"/>
                  </a:cubicBezTo>
                  <a:cubicBezTo>
                    <a:pt x="1247" y="37"/>
                    <a:pt x="1333" y="74"/>
                    <a:pt x="1263" y="52"/>
                  </a:cubicBezTo>
                  <a:cubicBezTo>
                    <a:pt x="1230" y="30"/>
                    <a:pt x="1198" y="27"/>
                    <a:pt x="1161" y="15"/>
                  </a:cubicBezTo>
                  <a:cubicBezTo>
                    <a:pt x="1108" y="19"/>
                    <a:pt x="1045" y="0"/>
                    <a:pt x="1003" y="33"/>
                  </a:cubicBezTo>
                  <a:cubicBezTo>
                    <a:pt x="991" y="43"/>
                    <a:pt x="986" y="59"/>
                    <a:pt x="975" y="7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6" name="Google Shape;806;p26"/>
            <p:cNvGrpSpPr/>
            <p:nvPr/>
          </p:nvGrpSpPr>
          <p:grpSpPr>
            <a:xfrm>
              <a:off x="2667001" y="4065589"/>
              <a:ext cx="282575" cy="238125"/>
              <a:chOff x="4479" y="978"/>
              <a:chExt cx="178" cy="150"/>
            </a:xfrm>
          </p:grpSpPr>
          <p:cxnSp>
            <p:nvCxnSpPr>
              <p:cNvPr id="807" name="Google Shape;807;p26"/>
              <p:cNvCxnSpPr/>
              <p:nvPr/>
            </p:nvCxnSpPr>
            <p:spPr>
              <a:xfrm flipH="1">
                <a:off x="4479" y="978"/>
                <a:ext cx="2" cy="15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sm" w="sm" type="triangle"/>
              </a:ln>
            </p:spPr>
          </p:cxnSp>
          <p:cxnSp>
            <p:nvCxnSpPr>
              <p:cNvPr id="808" name="Google Shape;808;p26"/>
              <p:cNvCxnSpPr/>
              <p:nvPr/>
            </p:nvCxnSpPr>
            <p:spPr>
              <a:xfrm flipH="1">
                <a:off x="4567" y="978"/>
                <a:ext cx="2" cy="15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sm" w="sm" type="triangle"/>
              </a:ln>
            </p:spPr>
          </p:cxnSp>
          <p:cxnSp>
            <p:nvCxnSpPr>
              <p:cNvPr id="809" name="Google Shape;809;p26"/>
              <p:cNvCxnSpPr/>
              <p:nvPr/>
            </p:nvCxnSpPr>
            <p:spPr>
              <a:xfrm flipH="1">
                <a:off x="4655" y="978"/>
                <a:ext cx="2" cy="15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sm" w="sm" type="triangle"/>
              </a:ln>
            </p:spPr>
          </p:cxnSp>
        </p:grpSp>
      </p:grpSp>
      <p:sp>
        <p:nvSpPr>
          <p:cNvPr id="810" name="Google Shape;810;p26"/>
          <p:cNvSpPr txBox="1"/>
          <p:nvPr/>
        </p:nvSpPr>
        <p:spPr>
          <a:xfrm>
            <a:off x="7470777" y="3451959"/>
            <a:ext cx="343217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Κάτω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από το pinch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αποβάλλουμε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ενέργεια σε κρύο σύστημα και η διεργασία λειτουργεί ως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 θερμότητας.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7"/>
          <p:cNvSpPr txBox="1"/>
          <p:nvPr>
            <p:ph type="title"/>
          </p:nvPr>
        </p:nvSpPr>
        <p:spPr>
          <a:xfrm>
            <a:off x="0" y="0"/>
            <a:ext cx="12192000" cy="602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ΔΙΑΣΠΑΣΗ PINCH</a:t>
            </a:r>
            <a:endParaRPr/>
          </a:p>
        </p:txBody>
      </p:sp>
      <p:sp>
        <p:nvSpPr>
          <p:cNvPr id="816" name="Google Shape;816;p27"/>
          <p:cNvSpPr/>
          <p:nvPr/>
        </p:nvSpPr>
        <p:spPr>
          <a:xfrm>
            <a:off x="0" y="662760"/>
            <a:ext cx="12192000" cy="132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συμβαίνει εάν βάζουμε παραπάνω θερμότητα πάνω από το pinch;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7"/>
          <p:cNvSpPr txBox="1"/>
          <p:nvPr/>
        </p:nvSpPr>
        <p:spPr>
          <a:xfrm>
            <a:off x="7500936" y="3079751"/>
            <a:ext cx="405919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συσσώρευση θερμότητας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είναι σε ενεργειακό ισοζύγιο και πρέπει να αποβάλλουμε θερμότητα Q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χαμηλότερη θερμοκρασία.</a:t>
            </a:r>
            <a:endParaRPr/>
          </a:p>
        </p:txBody>
      </p:sp>
      <p:grpSp>
        <p:nvGrpSpPr>
          <p:cNvPr id="818" name="Google Shape;818;p27"/>
          <p:cNvGrpSpPr/>
          <p:nvPr/>
        </p:nvGrpSpPr>
        <p:grpSpPr>
          <a:xfrm>
            <a:off x="2438400" y="1348581"/>
            <a:ext cx="6584952" cy="4160838"/>
            <a:chOff x="2438400" y="1481137"/>
            <a:chExt cx="6584952" cy="4160838"/>
          </a:xfrm>
        </p:grpSpPr>
        <p:grpSp>
          <p:nvGrpSpPr>
            <p:cNvPr id="819" name="Google Shape;819;p27"/>
            <p:cNvGrpSpPr/>
            <p:nvPr/>
          </p:nvGrpSpPr>
          <p:grpSpPr>
            <a:xfrm>
              <a:off x="2438400" y="1600200"/>
              <a:ext cx="5724525" cy="4041775"/>
              <a:chOff x="458" y="830"/>
              <a:chExt cx="3606" cy="2546"/>
            </a:xfrm>
          </p:grpSpPr>
          <p:grpSp>
            <p:nvGrpSpPr>
              <p:cNvPr id="820" name="Google Shape;820;p27"/>
              <p:cNvGrpSpPr/>
              <p:nvPr/>
            </p:nvGrpSpPr>
            <p:grpSpPr>
              <a:xfrm>
                <a:off x="458" y="908"/>
                <a:ext cx="3407" cy="2468"/>
                <a:chOff x="458" y="908"/>
                <a:chExt cx="3407" cy="2468"/>
              </a:xfrm>
            </p:grpSpPr>
            <p:cxnSp>
              <p:nvCxnSpPr>
                <p:cNvPr id="821" name="Google Shape;821;p27"/>
                <p:cNvCxnSpPr/>
                <p:nvPr/>
              </p:nvCxnSpPr>
              <p:spPr>
                <a:xfrm>
                  <a:off x="697" y="3164"/>
                  <a:ext cx="316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822" name="Google Shape;822;p27"/>
                <p:cNvCxnSpPr/>
                <p:nvPr/>
              </p:nvCxnSpPr>
              <p:spPr>
                <a:xfrm>
                  <a:off x="3097" y="908"/>
                  <a:ext cx="0" cy="225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3" name="Google Shape;823;p27"/>
                <p:cNvCxnSpPr/>
                <p:nvPr/>
              </p:nvCxnSpPr>
              <p:spPr>
                <a:xfrm>
                  <a:off x="947" y="2749"/>
                  <a:ext cx="216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triangle"/>
                </a:ln>
              </p:spPr>
            </p:cxnSp>
            <p:cxnSp>
              <p:nvCxnSpPr>
                <p:cNvPr id="824" name="Google Shape;824;p27"/>
                <p:cNvCxnSpPr/>
                <p:nvPr/>
              </p:nvCxnSpPr>
              <p:spPr>
                <a:xfrm>
                  <a:off x="937" y="2612"/>
                  <a:ext cx="0" cy="288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5" name="Google Shape;825;p27"/>
                <p:cNvCxnSpPr/>
                <p:nvPr/>
              </p:nvCxnSpPr>
              <p:spPr>
                <a:xfrm>
                  <a:off x="3362" y="1149"/>
                  <a:ext cx="0" cy="335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26" name="Google Shape;826;p27"/>
                <p:cNvCxnSpPr/>
                <p:nvPr/>
              </p:nvCxnSpPr>
              <p:spPr>
                <a:xfrm>
                  <a:off x="3089" y="1252"/>
                  <a:ext cx="28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triangle"/>
                </a:ln>
              </p:spPr>
            </p:cxnSp>
            <p:sp>
              <p:nvSpPr>
                <p:cNvPr id="827" name="Google Shape;827;p27"/>
                <p:cNvSpPr txBox="1"/>
                <p:nvPr/>
              </p:nvSpPr>
              <p:spPr>
                <a:xfrm>
                  <a:off x="3083" y="1408"/>
                  <a:ext cx="576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hot min           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27"/>
                <p:cNvSpPr txBox="1"/>
                <p:nvPr/>
              </p:nvSpPr>
              <p:spPr>
                <a:xfrm>
                  <a:off x="705" y="2887"/>
                  <a:ext cx="624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cold min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829" name="Google Shape;829;p27"/>
                <p:cNvCxnSpPr/>
                <p:nvPr/>
              </p:nvCxnSpPr>
              <p:spPr>
                <a:xfrm>
                  <a:off x="707" y="2749"/>
                  <a:ext cx="24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triangle"/>
                </a:ln>
              </p:spPr>
            </p:cxnSp>
            <p:sp>
              <p:nvSpPr>
                <p:cNvPr id="830" name="Google Shape;830;p27"/>
                <p:cNvSpPr txBox="1"/>
                <p:nvPr/>
              </p:nvSpPr>
              <p:spPr>
                <a:xfrm>
                  <a:off x="1753" y="2732"/>
                  <a:ext cx="624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rec max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31" name="Google Shape;831;p27"/>
                <p:cNvGrpSpPr/>
                <p:nvPr/>
              </p:nvGrpSpPr>
              <p:grpSpPr>
                <a:xfrm>
                  <a:off x="697" y="1244"/>
                  <a:ext cx="2400" cy="1045"/>
                  <a:chOff x="1440" y="1680"/>
                  <a:chExt cx="2400" cy="1045"/>
                </a:xfrm>
              </p:grpSpPr>
              <p:cxnSp>
                <p:nvCxnSpPr>
                  <p:cNvPr id="832" name="Google Shape;832;p27"/>
                  <p:cNvCxnSpPr/>
                  <p:nvPr/>
                </p:nvCxnSpPr>
                <p:spPr>
                  <a:xfrm flipH="1" rot="10800000">
                    <a:off x="1440" y="2403"/>
                    <a:ext cx="480" cy="32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33" name="Google Shape;833;p27"/>
                  <p:cNvCxnSpPr/>
                  <p:nvPr/>
                </p:nvCxnSpPr>
                <p:spPr>
                  <a:xfrm flipH="1" rot="10800000">
                    <a:off x="1920" y="2200"/>
                    <a:ext cx="1344" cy="198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34" name="Google Shape;834;p27"/>
                  <p:cNvCxnSpPr/>
                  <p:nvPr/>
                </p:nvCxnSpPr>
                <p:spPr>
                  <a:xfrm flipH="1" rot="10800000">
                    <a:off x="3255" y="1680"/>
                    <a:ext cx="585" cy="538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835" name="Google Shape;835;p27"/>
                <p:cNvGrpSpPr/>
                <p:nvPr/>
              </p:nvGrpSpPr>
              <p:grpSpPr>
                <a:xfrm>
                  <a:off x="937" y="1286"/>
                  <a:ext cx="2423" cy="1315"/>
                  <a:chOff x="2064" y="1824"/>
                  <a:chExt cx="2256" cy="1213"/>
                </a:xfrm>
              </p:grpSpPr>
              <p:cxnSp>
                <p:nvCxnSpPr>
                  <p:cNvPr id="836" name="Google Shape;836;p27"/>
                  <p:cNvCxnSpPr/>
                  <p:nvPr/>
                </p:nvCxnSpPr>
                <p:spPr>
                  <a:xfrm flipH="1" rot="10800000">
                    <a:off x="2064" y="2688"/>
                    <a:ext cx="356" cy="349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37" name="Google Shape;837;p27"/>
                  <p:cNvCxnSpPr/>
                  <p:nvPr/>
                </p:nvCxnSpPr>
                <p:spPr>
                  <a:xfrm flipH="1" rot="10800000">
                    <a:off x="2412" y="2549"/>
                    <a:ext cx="658" cy="137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38" name="Google Shape;838;p27"/>
                  <p:cNvCxnSpPr/>
                  <p:nvPr/>
                </p:nvCxnSpPr>
                <p:spPr>
                  <a:xfrm flipH="1" rot="10800000">
                    <a:off x="3070" y="1824"/>
                    <a:ext cx="1250" cy="726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839" name="Google Shape;839;p27"/>
                <p:cNvCxnSpPr/>
                <p:nvPr/>
              </p:nvCxnSpPr>
              <p:spPr>
                <a:xfrm>
                  <a:off x="697" y="1004"/>
                  <a:ext cx="0" cy="216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none"/>
                </a:ln>
              </p:spPr>
            </p:cxnSp>
            <p:cxnSp>
              <p:nvCxnSpPr>
                <p:cNvPr id="840" name="Google Shape;840;p27"/>
                <p:cNvCxnSpPr/>
                <p:nvPr/>
              </p:nvCxnSpPr>
              <p:spPr>
                <a:xfrm>
                  <a:off x="2521" y="1483"/>
                  <a:ext cx="9" cy="554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41" name="Google Shape;841;p27"/>
                <p:cNvSpPr txBox="1"/>
                <p:nvPr/>
              </p:nvSpPr>
              <p:spPr>
                <a:xfrm>
                  <a:off x="2136" y="1220"/>
                  <a:ext cx="573" cy="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“pinch”</a:t>
                  </a:r>
                  <a:endParaRPr/>
                </a:p>
              </p:txBody>
            </p:sp>
            <p:sp>
              <p:nvSpPr>
                <p:cNvPr id="842" name="Google Shape;842;p27"/>
                <p:cNvSpPr txBox="1"/>
                <p:nvPr/>
              </p:nvSpPr>
              <p:spPr>
                <a:xfrm rot="-5400000">
                  <a:off x="137" y="1853"/>
                  <a:ext cx="875" cy="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Temperature</a:t>
                  </a:r>
                  <a:endParaRPr/>
                </a:p>
              </p:txBody>
            </p:sp>
            <p:sp>
              <p:nvSpPr>
                <p:cNvPr id="843" name="Google Shape;843;p27"/>
                <p:cNvSpPr txBox="1"/>
                <p:nvPr/>
              </p:nvSpPr>
              <p:spPr>
                <a:xfrm>
                  <a:off x="2018" y="3145"/>
                  <a:ext cx="404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Duty</a:t>
                  </a:r>
                  <a:endParaRPr/>
                </a:p>
              </p:txBody>
            </p:sp>
          </p:grpSp>
          <p:sp>
            <p:nvSpPr>
              <p:cNvPr id="844" name="Google Shape;844;p27"/>
              <p:cNvSpPr/>
              <p:nvPr/>
            </p:nvSpPr>
            <p:spPr>
              <a:xfrm>
                <a:off x="2525" y="830"/>
                <a:ext cx="1539" cy="1269"/>
              </a:xfrm>
              <a:custGeom>
                <a:rect b="b" l="l" r="r" t="t"/>
                <a:pathLst>
                  <a:path extrusionOk="0" h="1269" w="1539">
                    <a:moveTo>
                      <a:pt x="975" y="70"/>
                    </a:moveTo>
                    <a:cubicBezTo>
                      <a:pt x="908" y="26"/>
                      <a:pt x="941" y="38"/>
                      <a:pt x="882" y="24"/>
                    </a:cubicBezTo>
                    <a:cubicBezTo>
                      <a:pt x="833" y="27"/>
                      <a:pt x="783" y="25"/>
                      <a:pt x="734" y="33"/>
                    </a:cubicBezTo>
                    <a:cubicBezTo>
                      <a:pt x="680" y="42"/>
                      <a:pt x="720" y="97"/>
                      <a:pt x="659" y="117"/>
                    </a:cubicBezTo>
                    <a:cubicBezTo>
                      <a:pt x="616" y="103"/>
                      <a:pt x="593" y="67"/>
                      <a:pt x="548" y="52"/>
                    </a:cubicBezTo>
                    <a:cubicBezTo>
                      <a:pt x="440" y="59"/>
                      <a:pt x="386" y="44"/>
                      <a:pt x="316" y="117"/>
                    </a:cubicBezTo>
                    <a:cubicBezTo>
                      <a:pt x="309" y="136"/>
                      <a:pt x="316" y="167"/>
                      <a:pt x="297" y="173"/>
                    </a:cubicBezTo>
                    <a:cubicBezTo>
                      <a:pt x="247" y="190"/>
                      <a:pt x="191" y="183"/>
                      <a:pt x="139" y="191"/>
                    </a:cubicBezTo>
                    <a:cubicBezTo>
                      <a:pt x="70" y="216"/>
                      <a:pt x="67" y="248"/>
                      <a:pt x="46" y="312"/>
                    </a:cubicBezTo>
                    <a:cubicBezTo>
                      <a:pt x="56" y="382"/>
                      <a:pt x="67" y="439"/>
                      <a:pt x="130" y="479"/>
                    </a:cubicBezTo>
                    <a:cubicBezTo>
                      <a:pt x="136" y="488"/>
                      <a:pt x="153" y="497"/>
                      <a:pt x="148" y="507"/>
                    </a:cubicBezTo>
                    <a:cubicBezTo>
                      <a:pt x="137" y="526"/>
                      <a:pt x="93" y="544"/>
                      <a:pt x="93" y="544"/>
                    </a:cubicBezTo>
                    <a:cubicBezTo>
                      <a:pt x="39" y="623"/>
                      <a:pt x="112" y="524"/>
                      <a:pt x="46" y="591"/>
                    </a:cubicBezTo>
                    <a:cubicBezTo>
                      <a:pt x="25" y="613"/>
                      <a:pt x="18" y="646"/>
                      <a:pt x="9" y="674"/>
                    </a:cubicBezTo>
                    <a:cubicBezTo>
                      <a:pt x="12" y="702"/>
                      <a:pt x="9" y="731"/>
                      <a:pt x="18" y="758"/>
                    </a:cubicBezTo>
                    <a:cubicBezTo>
                      <a:pt x="22" y="771"/>
                      <a:pt x="39" y="775"/>
                      <a:pt x="46" y="786"/>
                    </a:cubicBezTo>
                    <a:cubicBezTo>
                      <a:pt x="51" y="794"/>
                      <a:pt x="52" y="805"/>
                      <a:pt x="55" y="814"/>
                    </a:cubicBezTo>
                    <a:cubicBezTo>
                      <a:pt x="25" y="907"/>
                      <a:pt x="76" y="765"/>
                      <a:pt x="18" y="869"/>
                    </a:cubicBezTo>
                    <a:cubicBezTo>
                      <a:pt x="8" y="886"/>
                      <a:pt x="0" y="925"/>
                      <a:pt x="0" y="925"/>
                    </a:cubicBezTo>
                    <a:cubicBezTo>
                      <a:pt x="6" y="944"/>
                      <a:pt x="12" y="962"/>
                      <a:pt x="18" y="981"/>
                    </a:cubicBezTo>
                    <a:cubicBezTo>
                      <a:pt x="45" y="1066"/>
                      <a:pt x="163" y="1076"/>
                      <a:pt x="232" y="1083"/>
                    </a:cubicBezTo>
                    <a:cubicBezTo>
                      <a:pt x="292" y="1102"/>
                      <a:pt x="250" y="1121"/>
                      <a:pt x="278" y="1157"/>
                    </a:cubicBezTo>
                    <a:cubicBezTo>
                      <a:pt x="294" y="1178"/>
                      <a:pt x="312" y="1198"/>
                      <a:pt x="334" y="1213"/>
                    </a:cubicBezTo>
                    <a:cubicBezTo>
                      <a:pt x="361" y="1231"/>
                      <a:pt x="367" y="1237"/>
                      <a:pt x="399" y="1250"/>
                    </a:cubicBezTo>
                    <a:cubicBezTo>
                      <a:pt x="417" y="1257"/>
                      <a:pt x="455" y="1269"/>
                      <a:pt x="455" y="1269"/>
                    </a:cubicBezTo>
                    <a:cubicBezTo>
                      <a:pt x="541" y="1263"/>
                      <a:pt x="596" y="1267"/>
                      <a:pt x="669" y="1232"/>
                    </a:cubicBezTo>
                    <a:cubicBezTo>
                      <a:pt x="705" y="1195"/>
                      <a:pt x="730" y="1156"/>
                      <a:pt x="752" y="1111"/>
                    </a:cubicBezTo>
                    <a:cubicBezTo>
                      <a:pt x="802" y="1127"/>
                      <a:pt x="851" y="1149"/>
                      <a:pt x="901" y="1167"/>
                    </a:cubicBezTo>
                    <a:cubicBezTo>
                      <a:pt x="988" y="1160"/>
                      <a:pt x="1016" y="1169"/>
                      <a:pt x="1077" y="1130"/>
                    </a:cubicBezTo>
                    <a:cubicBezTo>
                      <a:pt x="1106" y="1071"/>
                      <a:pt x="1103" y="1052"/>
                      <a:pt x="1115" y="981"/>
                    </a:cubicBezTo>
                    <a:cubicBezTo>
                      <a:pt x="1117" y="971"/>
                      <a:pt x="1114" y="955"/>
                      <a:pt x="1124" y="953"/>
                    </a:cubicBezTo>
                    <a:cubicBezTo>
                      <a:pt x="1169" y="942"/>
                      <a:pt x="1217" y="947"/>
                      <a:pt x="1263" y="944"/>
                    </a:cubicBezTo>
                    <a:cubicBezTo>
                      <a:pt x="1282" y="938"/>
                      <a:pt x="1305" y="939"/>
                      <a:pt x="1319" y="925"/>
                    </a:cubicBezTo>
                    <a:cubicBezTo>
                      <a:pt x="1338" y="906"/>
                      <a:pt x="1375" y="869"/>
                      <a:pt x="1375" y="869"/>
                    </a:cubicBezTo>
                    <a:cubicBezTo>
                      <a:pt x="1372" y="832"/>
                      <a:pt x="1377" y="793"/>
                      <a:pt x="1365" y="758"/>
                    </a:cubicBezTo>
                    <a:cubicBezTo>
                      <a:pt x="1360" y="743"/>
                      <a:pt x="1335" y="744"/>
                      <a:pt x="1328" y="730"/>
                    </a:cubicBezTo>
                    <a:cubicBezTo>
                      <a:pt x="1316" y="706"/>
                      <a:pt x="1393" y="684"/>
                      <a:pt x="1393" y="684"/>
                    </a:cubicBezTo>
                    <a:cubicBezTo>
                      <a:pt x="1432" y="658"/>
                      <a:pt x="1453" y="624"/>
                      <a:pt x="1468" y="581"/>
                    </a:cubicBezTo>
                    <a:cubicBezTo>
                      <a:pt x="1455" y="458"/>
                      <a:pt x="1463" y="513"/>
                      <a:pt x="1412" y="433"/>
                    </a:cubicBezTo>
                    <a:cubicBezTo>
                      <a:pt x="1442" y="386"/>
                      <a:pt x="1420" y="412"/>
                      <a:pt x="1486" y="368"/>
                    </a:cubicBezTo>
                    <a:cubicBezTo>
                      <a:pt x="1495" y="362"/>
                      <a:pt x="1514" y="349"/>
                      <a:pt x="1514" y="349"/>
                    </a:cubicBezTo>
                    <a:cubicBezTo>
                      <a:pt x="1520" y="330"/>
                      <a:pt x="1527" y="312"/>
                      <a:pt x="1533" y="293"/>
                    </a:cubicBezTo>
                    <a:cubicBezTo>
                      <a:pt x="1539" y="275"/>
                      <a:pt x="1529" y="256"/>
                      <a:pt x="1523" y="238"/>
                    </a:cubicBezTo>
                    <a:cubicBezTo>
                      <a:pt x="1497" y="162"/>
                      <a:pt x="1400" y="162"/>
                      <a:pt x="1337" y="154"/>
                    </a:cubicBezTo>
                    <a:cubicBezTo>
                      <a:pt x="1325" y="151"/>
                      <a:pt x="1306" y="156"/>
                      <a:pt x="1300" y="145"/>
                    </a:cubicBezTo>
                    <a:cubicBezTo>
                      <a:pt x="1247" y="37"/>
                      <a:pt x="1333" y="74"/>
                      <a:pt x="1263" y="52"/>
                    </a:cubicBezTo>
                    <a:cubicBezTo>
                      <a:pt x="1230" y="30"/>
                      <a:pt x="1198" y="27"/>
                      <a:pt x="1161" y="15"/>
                    </a:cubicBezTo>
                    <a:cubicBezTo>
                      <a:pt x="1108" y="19"/>
                      <a:pt x="1045" y="0"/>
                      <a:pt x="1003" y="33"/>
                    </a:cubicBezTo>
                    <a:cubicBezTo>
                      <a:pt x="991" y="43"/>
                      <a:pt x="986" y="59"/>
                      <a:pt x="975" y="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5" name="Google Shape;845;p27"/>
              <p:cNvGrpSpPr/>
              <p:nvPr/>
            </p:nvGrpSpPr>
            <p:grpSpPr>
              <a:xfrm>
                <a:off x="3142" y="1071"/>
                <a:ext cx="178" cy="150"/>
                <a:chOff x="4479" y="978"/>
                <a:chExt cx="178" cy="150"/>
              </a:xfrm>
            </p:grpSpPr>
            <p:cxnSp>
              <p:nvCxnSpPr>
                <p:cNvPr id="846" name="Google Shape;846;p27"/>
                <p:cNvCxnSpPr/>
                <p:nvPr/>
              </p:nvCxnSpPr>
              <p:spPr>
                <a:xfrm flipH="1">
                  <a:off x="4479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847" name="Google Shape;847;p27"/>
                <p:cNvCxnSpPr/>
                <p:nvPr/>
              </p:nvCxnSpPr>
              <p:spPr>
                <a:xfrm flipH="1">
                  <a:off x="4567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848" name="Google Shape;848;p27"/>
                <p:cNvCxnSpPr/>
                <p:nvPr/>
              </p:nvCxnSpPr>
              <p:spPr>
                <a:xfrm flipH="1">
                  <a:off x="4655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</p:grpSp>
          <p:sp>
            <p:nvSpPr>
              <p:cNvPr id="849" name="Google Shape;849;p27"/>
              <p:cNvSpPr/>
              <p:nvPr/>
            </p:nvSpPr>
            <p:spPr>
              <a:xfrm>
                <a:off x="605" y="1502"/>
                <a:ext cx="1910" cy="1529"/>
              </a:xfrm>
              <a:custGeom>
                <a:rect b="b" l="l" r="r" t="t"/>
                <a:pathLst>
                  <a:path extrusionOk="0" h="1269" w="1539">
                    <a:moveTo>
                      <a:pt x="975" y="70"/>
                    </a:moveTo>
                    <a:cubicBezTo>
                      <a:pt x="908" y="26"/>
                      <a:pt x="941" y="38"/>
                      <a:pt x="882" y="24"/>
                    </a:cubicBezTo>
                    <a:cubicBezTo>
                      <a:pt x="833" y="27"/>
                      <a:pt x="783" y="25"/>
                      <a:pt x="734" y="33"/>
                    </a:cubicBezTo>
                    <a:cubicBezTo>
                      <a:pt x="680" y="42"/>
                      <a:pt x="720" y="97"/>
                      <a:pt x="659" y="117"/>
                    </a:cubicBezTo>
                    <a:cubicBezTo>
                      <a:pt x="616" y="103"/>
                      <a:pt x="593" y="67"/>
                      <a:pt x="548" y="52"/>
                    </a:cubicBezTo>
                    <a:cubicBezTo>
                      <a:pt x="440" y="59"/>
                      <a:pt x="386" y="44"/>
                      <a:pt x="316" y="117"/>
                    </a:cubicBezTo>
                    <a:cubicBezTo>
                      <a:pt x="309" y="136"/>
                      <a:pt x="316" y="167"/>
                      <a:pt x="297" y="173"/>
                    </a:cubicBezTo>
                    <a:cubicBezTo>
                      <a:pt x="247" y="190"/>
                      <a:pt x="191" y="183"/>
                      <a:pt x="139" y="191"/>
                    </a:cubicBezTo>
                    <a:cubicBezTo>
                      <a:pt x="70" y="216"/>
                      <a:pt x="67" y="248"/>
                      <a:pt x="46" y="312"/>
                    </a:cubicBezTo>
                    <a:cubicBezTo>
                      <a:pt x="56" y="382"/>
                      <a:pt x="67" y="439"/>
                      <a:pt x="130" y="479"/>
                    </a:cubicBezTo>
                    <a:cubicBezTo>
                      <a:pt x="136" y="488"/>
                      <a:pt x="153" y="497"/>
                      <a:pt x="148" y="507"/>
                    </a:cubicBezTo>
                    <a:cubicBezTo>
                      <a:pt x="137" y="526"/>
                      <a:pt x="93" y="544"/>
                      <a:pt x="93" y="544"/>
                    </a:cubicBezTo>
                    <a:cubicBezTo>
                      <a:pt x="39" y="623"/>
                      <a:pt x="112" y="524"/>
                      <a:pt x="46" y="591"/>
                    </a:cubicBezTo>
                    <a:cubicBezTo>
                      <a:pt x="25" y="613"/>
                      <a:pt x="18" y="646"/>
                      <a:pt x="9" y="674"/>
                    </a:cubicBezTo>
                    <a:cubicBezTo>
                      <a:pt x="12" y="702"/>
                      <a:pt x="9" y="731"/>
                      <a:pt x="18" y="758"/>
                    </a:cubicBezTo>
                    <a:cubicBezTo>
                      <a:pt x="22" y="771"/>
                      <a:pt x="39" y="775"/>
                      <a:pt x="46" y="786"/>
                    </a:cubicBezTo>
                    <a:cubicBezTo>
                      <a:pt x="51" y="794"/>
                      <a:pt x="52" y="805"/>
                      <a:pt x="55" y="814"/>
                    </a:cubicBezTo>
                    <a:cubicBezTo>
                      <a:pt x="25" y="907"/>
                      <a:pt x="76" y="765"/>
                      <a:pt x="18" y="869"/>
                    </a:cubicBezTo>
                    <a:cubicBezTo>
                      <a:pt x="8" y="886"/>
                      <a:pt x="0" y="925"/>
                      <a:pt x="0" y="925"/>
                    </a:cubicBezTo>
                    <a:cubicBezTo>
                      <a:pt x="6" y="944"/>
                      <a:pt x="12" y="962"/>
                      <a:pt x="18" y="981"/>
                    </a:cubicBezTo>
                    <a:cubicBezTo>
                      <a:pt x="45" y="1066"/>
                      <a:pt x="163" y="1076"/>
                      <a:pt x="232" y="1083"/>
                    </a:cubicBezTo>
                    <a:cubicBezTo>
                      <a:pt x="292" y="1102"/>
                      <a:pt x="250" y="1121"/>
                      <a:pt x="278" y="1157"/>
                    </a:cubicBezTo>
                    <a:cubicBezTo>
                      <a:pt x="294" y="1178"/>
                      <a:pt x="312" y="1198"/>
                      <a:pt x="334" y="1213"/>
                    </a:cubicBezTo>
                    <a:cubicBezTo>
                      <a:pt x="361" y="1231"/>
                      <a:pt x="367" y="1237"/>
                      <a:pt x="399" y="1250"/>
                    </a:cubicBezTo>
                    <a:cubicBezTo>
                      <a:pt x="417" y="1257"/>
                      <a:pt x="455" y="1269"/>
                      <a:pt x="455" y="1269"/>
                    </a:cubicBezTo>
                    <a:cubicBezTo>
                      <a:pt x="541" y="1263"/>
                      <a:pt x="596" y="1267"/>
                      <a:pt x="669" y="1232"/>
                    </a:cubicBezTo>
                    <a:cubicBezTo>
                      <a:pt x="705" y="1195"/>
                      <a:pt x="730" y="1156"/>
                      <a:pt x="752" y="1111"/>
                    </a:cubicBezTo>
                    <a:cubicBezTo>
                      <a:pt x="802" y="1127"/>
                      <a:pt x="851" y="1149"/>
                      <a:pt x="901" y="1167"/>
                    </a:cubicBezTo>
                    <a:cubicBezTo>
                      <a:pt x="988" y="1160"/>
                      <a:pt x="1016" y="1169"/>
                      <a:pt x="1077" y="1130"/>
                    </a:cubicBezTo>
                    <a:cubicBezTo>
                      <a:pt x="1106" y="1071"/>
                      <a:pt x="1103" y="1052"/>
                      <a:pt x="1115" y="981"/>
                    </a:cubicBezTo>
                    <a:cubicBezTo>
                      <a:pt x="1117" y="971"/>
                      <a:pt x="1114" y="955"/>
                      <a:pt x="1124" y="953"/>
                    </a:cubicBezTo>
                    <a:cubicBezTo>
                      <a:pt x="1169" y="942"/>
                      <a:pt x="1217" y="947"/>
                      <a:pt x="1263" y="944"/>
                    </a:cubicBezTo>
                    <a:cubicBezTo>
                      <a:pt x="1282" y="938"/>
                      <a:pt x="1305" y="939"/>
                      <a:pt x="1319" y="925"/>
                    </a:cubicBezTo>
                    <a:cubicBezTo>
                      <a:pt x="1338" y="906"/>
                      <a:pt x="1375" y="869"/>
                      <a:pt x="1375" y="869"/>
                    </a:cubicBezTo>
                    <a:cubicBezTo>
                      <a:pt x="1372" y="832"/>
                      <a:pt x="1377" y="793"/>
                      <a:pt x="1365" y="758"/>
                    </a:cubicBezTo>
                    <a:cubicBezTo>
                      <a:pt x="1360" y="743"/>
                      <a:pt x="1335" y="744"/>
                      <a:pt x="1328" y="730"/>
                    </a:cubicBezTo>
                    <a:cubicBezTo>
                      <a:pt x="1316" y="706"/>
                      <a:pt x="1393" y="684"/>
                      <a:pt x="1393" y="684"/>
                    </a:cubicBezTo>
                    <a:cubicBezTo>
                      <a:pt x="1432" y="658"/>
                      <a:pt x="1453" y="624"/>
                      <a:pt x="1468" y="581"/>
                    </a:cubicBezTo>
                    <a:cubicBezTo>
                      <a:pt x="1455" y="458"/>
                      <a:pt x="1463" y="513"/>
                      <a:pt x="1412" y="433"/>
                    </a:cubicBezTo>
                    <a:cubicBezTo>
                      <a:pt x="1442" y="386"/>
                      <a:pt x="1420" y="412"/>
                      <a:pt x="1486" y="368"/>
                    </a:cubicBezTo>
                    <a:cubicBezTo>
                      <a:pt x="1495" y="362"/>
                      <a:pt x="1514" y="349"/>
                      <a:pt x="1514" y="349"/>
                    </a:cubicBezTo>
                    <a:cubicBezTo>
                      <a:pt x="1520" y="330"/>
                      <a:pt x="1527" y="312"/>
                      <a:pt x="1533" y="293"/>
                    </a:cubicBezTo>
                    <a:cubicBezTo>
                      <a:pt x="1539" y="275"/>
                      <a:pt x="1529" y="256"/>
                      <a:pt x="1523" y="238"/>
                    </a:cubicBezTo>
                    <a:cubicBezTo>
                      <a:pt x="1497" y="162"/>
                      <a:pt x="1400" y="162"/>
                      <a:pt x="1337" y="154"/>
                    </a:cubicBezTo>
                    <a:cubicBezTo>
                      <a:pt x="1325" y="151"/>
                      <a:pt x="1306" y="156"/>
                      <a:pt x="1300" y="145"/>
                    </a:cubicBezTo>
                    <a:cubicBezTo>
                      <a:pt x="1247" y="37"/>
                      <a:pt x="1333" y="74"/>
                      <a:pt x="1263" y="52"/>
                    </a:cubicBezTo>
                    <a:cubicBezTo>
                      <a:pt x="1230" y="30"/>
                      <a:pt x="1198" y="27"/>
                      <a:pt x="1161" y="15"/>
                    </a:cubicBezTo>
                    <a:cubicBezTo>
                      <a:pt x="1108" y="19"/>
                      <a:pt x="1045" y="0"/>
                      <a:pt x="1003" y="33"/>
                    </a:cubicBezTo>
                    <a:cubicBezTo>
                      <a:pt x="991" y="43"/>
                      <a:pt x="986" y="59"/>
                      <a:pt x="975" y="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0" name="Google Shape;850;p27"/>
              <p:cNvGrpSpPr/>
              <p:nvPr/>
            </p:nvGrpSpPr>
            <p:grpSpPr>
              <a:xfrm>
                <a:off x="720" y="2561"/>
                <a:ext cx="178" cy="150"/>
                <a:chOff x="4479" y="978"/>
                <a:chExt cx="178" cy="150"/>
              </a:xfrm>
            </p:grpSpPr>
            <p:cxnSp>
              <p:nvCxnSpPr>
                <p:cNvPr id="851" name="Google Shape;851;p27"/>
                <p:cNvCxnSpPr/>
                <p:nvPr/>
              </p:nvCxnSpPr>
              <p:spPr>
                <a:xfrm flipH="1">
                  <a:off x="4479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852" name="Google Shape;852;p27"/>
                <p:cNvCxnSpPr/>
                <p:nvPr/>
              </p:nvCxnSpPr>
              <p:spPr>
                <a:xfrm flipH="1">
                  <a:off x="4567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853" name="Google Shape;853;p27"/>
                <p:cNvCxnSpPr/>
                <p:nvPr/>
              </p:nvCxnSpPr>
              <p:spPr>
                <a:xfrm flipH="1">
                  <a:off x="4655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</p:grpSp>
        </p:grpSp>
        <p:grpSp>
          <p:nvGrpSpPr>
            <p:cNvPr id="854" name="Google Shape;854;p27"/>
            <p:cNvGrpSpPr/>
            <p:nvPr/>
          </p:nvGrpSpPr>
          <p:grpSpPr>
            <a:xfrm>
              <a:off x="7610476" y="1481137"/>
              <a:ext cx="1412876" cy="646113"/>
              <a:chOff x="4088" y="1340"/>
              <a:chExt cx="890" cy="407"/>
            </a:xfrm>
          </p:grpSpPr>
          <p:sp>
            <p:nvSpPr>
              <p:cNvPr id="855" name="Google Shape;855;p27"/>
              <p:cNvSpPr txBox="1"/>
              <p:nvPr/>
            </p:nvSpPr>
            <p:spPr>
              <a:xfrm>
                <a:off x="4531" y="1340"/>
                <a:ext cx="44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extra</a:t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6" name="Google Shape;856;p27"/>
              <p:cNvCxnSpPr/>
              <p:nvPr/>
            </p:nvCxnSpPr>
            <p:spPr>
              <a:xfrm flipH="1">
                <a:off x="4088" y="1477"/>
                <a:ext cx="399" cy="27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857" name="Google Shape;857;p27"/>
            <p:cNvGrpSpPr/>
            <p:nvPr/>
          </p:nvGrpSpPr>
          <p:grpSpPr>
            <a:xfrm>
              <a:off x="5446710" y="3035299"/>
              <a:ext cx="1412874" cy="646112"/>
              <a:chOff x="4088" y="1340"/>
              <a:chExt cx="890" cy="407"/>
            </a:xfrm>
          </p:grpSpPr>
          <p:sp>
            <p:nvSpPr>
              <p:cNvPr id="858" name="Google Shape;858;p27"/>
              <p:cNvSpPr txBox="1"/>
              <p:nvPr/>
            </p:nvSpPr>
            <p:spPr>
              <a:xfrm>
                <a:off x="4531" y="1340"/>
                <a:ext cx="44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extra</a:t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9" name="Google Shape;859;p27"/>
              <p:cNvCxnSpPr/>
              <p:nvPr/>
            </p:nvCxnSpPr>
            <p:spPr>
              <a:xfrm flipH="1">
                <a:off x="4088" y="1477"/>
                <a:ext cx="399" cy="27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8"/>
          <p:cNvSpPr txBox="1"/>
          <p:nvPr>
            <p:ph type="title"/>
          </p:nvPr>
        </p:nvSpPr>
        <p:spPr>
          <a:xfrm>
            <a:off x="0" y="0"/>
            <a:ext cx="12192000" cy="62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ΔΙΑΣΠΑΣΗ PINCH</a:t>
            </a:r>
            <a:endParaRPr/>
          </a:p>
        </p:txBody>
      </p:sp>
      <p:sp>
        <p:nvSpPr>
          <p:cNvPr id="865" name="Google Shape;865;p28"/>
          <p:cNvSpPr txBox="1"/>
          <p:nvPr/>
        </p:nvSpPr>
        <p:spPr>
          <a:xfrm>
            <a:off x="0" y="662620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συνολικό αποτέλεσμα είναι ότι και η ζεστή και η κρύα παροχή αυξάνονται κατά την επιπλέον ενέργεια που μεταφέρεται στο pinch = Q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6" name="Google Shape;866;p28"/>
          <p:cNvGrpSpPr/>
          <p:nvPr/>
        </p:nvGrpSpPr>
        <p:grpSpPr>
          <a:xfrm>
            <a:off x="2483055" y="1604962"/>
            <a:ext cx="7225890" cy="3648075"/>
            <a:chOff x="269" y="1340"/>
            <a:chExt cx="4726" cy="2638"/>
          </a:xfrm>
        </p:grpSpPr>
        <p:grpSp>
          <p:nvGrpSpPr>
            <p:cNvPr id="867" name="Google Shape;867;p28"/>
            <p:cNvGrpSpPr/>
            <p:nvPr/>
          </p:nvGrpSpPr>
          <p:grpSpPr>
            <a:xfrm>
              <a:off x="824" y="1415"/>
              <a:ext cx="3612" cy="2563"/>
              <a:chOff x="452" y="830"/>
              <a:chExt cx="3612" cy="2563"/>
            </a:xfrm>
          </p:grpSpPr>
          <p:grpSp>
            <p:nvGrpSpPr>
              <p:cNvPr id="868" name="Google Shape;868;p28"/>
              <p:cNvGrpSpPr/>
              <p:nvPr/>
            </p:nvGrpSpPr>
            <p:grpSpPr>
              <a:xfrm>
                <a:off x="452" y="908"/>
                <a:ext cx="3413" cy="2485"/>
                <a:chOff x="452" y="908"/>
                <a:chExt cx="3413" cy="2485"/>
              </a:xfrm>
            </p:grpSpPr>
            <p:cxnSp>
              <p:nvCxnSpPr>
                <p:cNvPr id="869" name="Google Shape;869;p28"/>
                <p:cNvCxnSpPr/>
                <p:nvPr/>
              </p:nvCxnSpPr>
              <p:spPr>
                <a:xfrm>
                  <a:off x="697" y="3164"/>
                  <a:ext cx="316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870" name="Google Shape;870;p28"/>
                <p:cNvCxnSpPr/>
                <p:nvPr/>
              </p:nvCxnSpPr>
              <p:spPr>
                <a:xfrm>
                  <a:off x="3097" y="908"/>
                  <a:ext cx="0" cy="2256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1" name="Google Shape;871;p28"/>
                <p:cNvCxnSpPr/>
                <p:nvPr/>
              </p:nvCxnSpPr>
              <p:spPr>
                <a:xfrm>
                  <a:off x="947" y="2749"/>
                  <a:ext cx="216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triangle"/>
                </a:ln>
              </p:spPr>
            </p:cxnSp>
            <p:cxnSp>
              <p:nvCxnSpPr>
                <p:cNvPr id="872" name="Google Shape;872;p28"/>
                <p:cNvCxnSpPr/>
                <p:nvPr/>
              </p:nvCxnSpPr>
              <p:spPr>
                <a:xfrm>
                  <a:off x="937" y="2612"/>
                  <a:ext cx="0" cy="288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3" name="Google Shape;873;p28"/>
                <p:cNvCxnSpPr/>
                <p:nvPr/>
              </p:nvCxnSpPr>
              <p:spPr>
                <a:xfrm>
                  <a:off x="3362" y="1149"/>
                  <a:ext cx="0" cy="335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4" name="Google Shape;874;p28"/>
                <p:cNvCxnSpPr/>
                <p:nvPr/>
              </p:nvCxnSpPr>
              <p:spPr>
                <a:xfrm>
                  <a:off x="3089" y="1252"/>
                  <a:ext cx="28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triangle"/>
                </a:ln>
              </p:spPr>
            </p:cxnSp>
            <p:sp>
              <p:nvSpPr>
                <p:cNvPr id="875" name="Google Shape;875;p28"/>
                <p:cNvSpPr txBox="1"/>
                <p:nvPr/>
              </p:nvSpPr>
              <p:spPr>
                <a:xfrm>
                  <a:off x="3083" y="1390"/>
                  <a:ext cx="576" cy="2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hot min           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876;p28"/>
                <p:cNvSpPr txBox="1"/>
                <p:nvPr/>
              </p:nvSpPr>
              <p:spPr>
                <a:xfrm>
                  <a:off x="706" y="2871"/>
                  <a:ext cx="623" cy="2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cold min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877" name="Google Shape;877;p28"/>
                <p:cNvCxnSpPr/>
                <p:nvPr/>
              </p:nvCxnSpPr>
              <p:spPr>
                <a:xfrm>
                  <a:off x="707" y="2749"/>
                  <a:ext cx="24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triangle"/>
                </a:ln>
              </p:spPr>
            </p:cxnSp>
            <p:sp>
              <p:nvSpPr>
                <p:cNvPr id="878" name="Google Shape;878;p28"/>
                <p:cNvSpPr txBox="1"/>
                <p:nvPr/>
              </p:nvSpPr>
              <p:spPr>
                <a:xfrm>
                  <a:off x="1753" y="2715"/>
                  <a:ext cx="623" cy="2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rec max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79" name="Google Shape;879;p28"/>
                <p:cNvGrpSpPr/>
                <p:nvPr/>
              </p:nvGrpSpPr>
              <p:grpSpPr>
                <a:xfrm>
                  <a:off x="697" y="1244"/>
                  <a:ext cx="2400" cy="1045"/>
                  <a:chOff x="1440" y="1680"/>
                  <a:chExt cx="2400" cy="1045"/>
                </a:xfrm>
              </p:grpSpPr>
              <p:cxnSp>
                <p:nvCxnSpPr>
                  <p:cNvPr id="880" name="Google Shape;880;p28"/>
                  <p:cNvCxnSpPr/>
                  <p:nvPr/>
                </p:nvCxnSpPr>
                <p:spPr>
                  <a:xfrm flipH="1" rot="10800000">
                    <a:off x="1440" y="2403"/>
                    <a:ext cx="480" cy="322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81" name="Google Shape;881;p28"/>
                  <p:cNvCxnSpPr/>
                  <p:nvPr/>
                </p:nvCxnSpPr>
                <p:spPr>
                  <a:xfrm flipH="1" rot="10800000">
                    <a:off x="1920" y="2200"/>
                    <a:ext cx="1344" cy="198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82" name="Google Shape;882;p28"/>
                  <p:cNvCxnSpPr/>
                  <p:nvPr/>
                </p:nvCxnSpPr>
                <p:spPr>
                  <a:xfrm flipH="1" rot="10800000">
                    <a:off x="3255" y="1680"/>
                    <a:ext cx="585" cy="538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883" name="Google Shape;883;p28"/>
                <p:cNvGrpSpPr/>
                <p:nvPr/>
              </p:nvGrpSpPr>
              <p:grpSpPr>
                <a:xfrm>
                  <a:off x="937" y="1286"/>
                  <a:ext cx="2423" cy="1315"/>
                  <a:chOff x="2064" y="1824"/>
                  <a:chExt cx="2256" cy="1213"/>
                </a:xfrm>
              </p:grpSpPr>
              <p:cxnSp>
                <p:nvCxnSpPr>
                  <p:cNvPr id="884" name="Google Shape;884;p28"/>
                  <p:cNvCxnSpPr/>
                  <p:nvPr/>
                </p:nvCxnSpPr>
                <p:spPr>
                  <a:xfrm flipH="1" rot="10800000">
                    <a:off x="2064" y="2688"/>
                    <a:ext cx="356" cy="349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85" name="Google Shape;885;p28"/>
                  <p:cNvCxnSpPr/>
                  <p:nvPr/>
                </p:nvCxnSpPr>
                <p:spPr>
                  <a:xfrm flipH="1" rot="10800000">
                    <a:off x="2412" y="2549"/>
                    <a:ext cx="658" cy="137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886" name="Google Shape;886;p28"/>
                  <p:cNvCxnSpPr/>
                  <p:nvPr/>
                </p:nvCxnSpPr>
                <p:spPr>
                  <a:xfrm flipH="1" rot="10800000">
                    <a:off x="3070" y="1824"/>
                    <a:ext cx="1250" cy="726"/>
                  </a:xfrm>
                  <a:prstGeom prst="straightConnector1">
                    <a:avLst/>
                  </a:prstGeom>
                  <a:noFill/>
                  <a:ln cap="flat" cmpd="sng" w="25400">
                    <a:solidFill>
                      <a:srgbClr val="0000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887" name="Google Shape;887;p28"/>
                <p:cNvCxnSpPr/>
                <p:nvPr/>
              </p:nvCxnSpPr>
              <p:spPr>
                <a:xfrm>
                  <a:off x="697" y="1004"/>
                  <a:ext cx="0" cy="216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triangle"/>
                  <a:tailEnd len="med" w="med" type="none"/>
                </a:ln>
              </p:spPr>
            </p:cxnSp>
            <p:cxnSp>
              <p:nvCxnSpPr>
                <p:cNvPr id="888" name="Google Shape;888;p28"/>
                <p:cNvCxnSpPr/>
                <p:nvPr/>
              </p:nvCxnSpPr>
              <p:spPr>
                <a:xfrm>
                  <a:off x="2521" y="1483"/>
                  <a:ext cx="9" cy="554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89" name="Google Shape;889;p28"/>
                <p:cNvSpPr txBox="1"/>
                <p:nvPr/>
              </p:nvSpPr>
              <p:spPr>
                <a:xfrm>
                  <a:off x="2124" y="1203"/>
                  <a:ext cx="595" cy="2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“pinch”</a:t>
                  </a:r>
                  <a:endParaRPr/>
                </a:p>
              </p:txBody>
            </p:sp>
            <p:sp>
              <p:nvSpPr>
                <p:cNvPr id="890" name="Google Shape;890;p28"/>
                <p:cNvSpPr txBox="1"/>
                <p:nvPr/>
              </p:nvSpPr>
              <p:spPr>
                <a:xfrm rot="-5400000">
                  <a:off x="71" y="1849"/>
                  <a:ext cx="1004" cy="2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Temperature</a:t>
                  </a:r>
                  <a:endParaRPr/>
                </a:p>
              </p:txBody>
            </p:sp>
            <p:sp>
              <p:nvSpPr>
                <p:cNvPr id="891" name="Google Shape;891;p28"/>
                <p:cNvSpPr txBox="1"/>
                <p:nvPr/>
              </p:nvSpPr>
              <p:spPr>
                <a:xfrm>
                  <a:off x="2010" y="3128"/>
                  <a:ext cx="420" cy="2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Duty</a:t>
                  </a:r>
                  <a:endParaRPr/>
                </a:p>
              </p:txBody>
            </p:sp>
          </p:grpSp>
          <p:sp>
            <p:nvSpPr>
              <p:cNvPr id="892" name="Google Shape;892;p28"/>
              <p:cNvSpPr/>
              <p:nvPr/>
            </p:nvSpPr>
            <p:spPr>
              <a:xfrm>
                <a:off x="2525" y="830"/>
                <a:ext cx="1539" cy="1269"/>
              </a:xfrm>
              <a:custGeom>
                <a:rect b="b" l="l" r="r" t="t"/>
                <a:pathLst>
                  <a:path extrusionOk="0" h="1269" w="1539">
                    <a:moveTo>
                      <a:pt x="975" y="70"/>
                    </a:moveTo>
                    <a:cubicBezTo>
                      <a:pt x="908" y="26"/>
                      <a:pt x="941" y="38"/>
                      <a:pt x="882" y="24"/>
                    </a:cubicBezTo>
                    <a:cubicBezTo>
                      <a:pt x="833" y="27"/>
                      <a:pt x="783" y="25"/>
                      <a:pt x="734" y="33"/>
                    </a:cubicBezTo>
                    <a:cubicBezTo>
                      <a:pt x="680" y="42"/>
                      <a:pt x="720" y="97"/>
                      <a:pt x="659" y="117"/>
                    </a:cubicBezTo>
                    <a:cubicBezTo>
                      <a:pt x="616" y="103"/>
                      <a:pt x="593" y="67"/>
                      <a:pt x="548" y="52"/>
                    </a:cubicBezTo>
                    <a:cubicBezTo>
                      <a:pt x="440" y="59"/>
                      <a:pt x="386" y="44"/>
                      <a:pt x="316" y="117"/>
                    </a:cubicBezTo>
                    <a:cubicBezTo>
                      <a:pt x="309" y="136"/>
                      <a:pt x="316" y="167"/>
                      <a:pt x="297" y="173"/>
                    </a:cubicBezTo>
                    <a:cubicBezTo>
                      <a:pt x="247" y="190"/>
                      <a:pt x="191" y="183"/>
                      <a:pt x="139" y="191"/>
                    </a:cubicBezTo>
                    <a:cubicBezTo>
                      <a:pt x="70" y="216"/>
                      <a:pt x="67" y="248"/>
                      <a:pt x="46" y="312"/>
                    </a:cubicBezTo>
                    <a:cubicBezTo>
                      <a:pt x="56" y="382"/>
                      <a:pt x="67" y="439"/>
                      <a:pt x="130" y="479"/>
                    </a:cubicBezTo>
                    <a:cubicBezTo>
                      <a:pt x="136" y="488"/>
                      <a:pt x="153" y="497"/>
                      <a:pt x="148" y="507"/>
                    </a:cubicBezTo>
                    <a:cubicBezTo>
                      <a:pt x="137" y="526"/>
                      <a:pt x="93" y="544"/>
                      <a:pt x="93" y="544"/>
                    </a:cubicBezTo>
                    <a:cubicBezTo>
                      <a:pt x="39" y="623"/>
                      <a:pt x="112" y="524"/>
                      <a:pt x="46" y="591"/>
                    </a:cubicBezTo>
                    <a:cubicBezTo>
                      <a:pt x="25" y="613"/>
                      <a:pt x="18" y="646"/>
                      <a:pt x="9" y="674"/>
                    </a:cubicBezTo>
                    <a:cubicBezTo>
                      <a:pt x="12" y="702"/>
                      <a:pt x="9" y="731"/>
                      <a:pt x="18" y="758"/>
                    </a:cubicBezTo>
                    <a:cubicBezTo>
                      <a:pt x="22" y="771"/>
                      <a:pt x="39" y="775"/>
                      <a:pt x="46" y="786"/>
                    </a:cubicBezTo>
                    <a:cubicBezTo>
                      <a:pt x="51" y="794"/>
                      <a:pt x="52" y="805"/>
                      <a:pt x="55" y="814"/>
                    </a:cubicBezTo>
                    <a:cubicBezTo>
                      <a:pt x="25" y="907"/>
                      <a:pt x="76" y="765"/>
                      <a:pt x="18" y="869"/>
                    </a:cubicBezTo>
                    <a:cubicBezTo>
                      <a:pt x="8" y="886"/>
                      <a:pt x="0" y="925"/>
                      <a:pt x="0" y="925"/>
                    </a:cubicBezTo>
                    <a:cubicBezTo>
                      <a:pt x="6" y="944"/>
                      <a:pt x="12" y="962"/>
                      <a:pt x="18" y="981"/>
                    </a:cubicBezTo>
                    <a:cubicBezTo>
                      <a:pt x="45" y="1066"/>
                      <a:pt x="163" y="1076"/>
                      <a:pt x="232" y="1083"/>
                    </a:cubicBezTo>
                    <a:cubicBezTo>
                      <a:pt x="292" y="1102"/>
                      <a:pt x="250" y="1121"/>
                      <a:pt x="278" y="1157"/>
                    </a:cubicBezTo>
                    <a:cubicBezTo>
                      <a:pt x="294" y="1178"/>
                      <a:pt x="312" y="1198"/>
                      <a:pt x="334" y="1213"/>
                    </a:cubicBezTo>
                    <a:cubicBezTo>
                      <a:pt x="361" y="1231"/>
                      <a:pt x="367" y="1237"/>
                      <a:pt x="399" y="1250"/>
                    </a:cubicBezTo>
                    <a:cubicBezTo>
                      <a:pt x="417" y="1257"/>
                      <a:pt x="455" y="1269"/>
                      <a:pt x="455" y="1269"/>
                    </a:cubicBezTo>
                    <a:cubicBezTo>
                      <a:pt x="541" y="1263"/>
                      <a:pt x="596" y="1267"/>
                      <a:pt x="669" y="1232"/>
                    </a:cubicBezTo>
                    <a:cubicBezTo>
                      <a:pt x="705" y="1195"/>
                      <a:pt x="730" y="1156"/>
                      <a:pt x="752" y="1111"/>
                    </a:cubicBezTo>
                    <a:cubicBezTo>
                      <a:pt x="802" y="1127"/>
                      <a:pt x="851" y="1149"/>
                      <a:pt x="901" y="1167"/>
                    </a:cubicBezTo>
                    <a:cubicBezTo>
                      <a:pt x="988" y="1160"/>
                      <a:pt x="1016" y="1169"/>
                      <a:pt x="1077" y="1130"/>
                    </a:cubicBezTo>
                    <a:cubicBezTo>
                      <a:pt x="1106" y="1071"/>
                      <a:pt x="1103" y="1052"/>
                      <a:pt x="1115" y="981"/>
                    </a:cubicBezTo>
                    <a:cubicBezTo>
                      <a:pt x="1117" y="971"/>
                      <a:pt x="1114" y="955"/>
                      <a:pt x="1124" y="953"/>
                    </a:cubicBezTo>
                    <a:cubicBezTo>
                      <a:pt x="1169" y="942"/>
                      <a:pt x="1217" y="947"/>
                      <a:pt x="1263" y="944"/>
                    </a:cubicBezTo>
                    <a:cubicBezTo>
                      <a:pt x="1282" y="938"/>
                      <a:pt x="1305" y="939"/>
                      <a:pt x="1319" y="925"/>
                    </a:cubicBezTo>
                    <a:cubicBezTo>
                      <a:pt x="1338" y="906"/>
                      <a:pt x="1375" y="869"/>
                      <a:pt x="1375" y="869"/>
                    </a:cubicBezTo>
                    <a:cubicBezTo>
                      <a:pt x="1372" y="832"/>
                      <a:pt x="1377" y="793"/>
                      <a:pt x="1365" y="758"/>
                    </a:cubicBezTo>
                    <a:cubicBezTo>
                      <a:pt x="1360" y="743"/>
                      <a:pt x="1335" y="744"/>
                      <a:pt x="1328" y="730"/>
                    </a:cubicBezTo>
                    <a:cubicBezTo>
                      <a:pt x="1316" y="706"/>
                      <a:pt x="1393" y="684"/>
                      <a:pt x="1393" y="684"/>
                    </a:cubicBezTo>
                    <a:cubicBezTo>
                      <a:pt x="1432" y="658"/>
                      <a:pt x="1453" y="624"/>
                      <a:pt x="1468" y="581"/>
                    </a:cubicBezTo>
                    <a:cubicBezTo>
                      <a:pt x="1455" y="458"/>
                      <a:pt x="1463" y="513"/>
                      <a:pt x="1412" y="433"/>
                    </a:cubicBezTo>
                    <a:cubicBezTo>
                      <a:pt x="1442" y="386"/>
                      <a:pt x="1420" y="412"/>
                      <a:pt x="1486" y="368"/>
                    </a:cubicBezTo>
                    <a:cubicBezTo>
                      <a:pt x="1495" y="362"/>
                      <a:pt x="1514" y="349"/>
                      <a:pt x="1514" y="349"/>
                    </a:cubicBezTo>
                    <a:cubicBezTo>
                      <a:pt x="1520" y="330"/>
                      <a:pt x="1527" y="312"/>
                      <a:pt x="1533" y="293"/>
                    </a:cubicBezTo>
                    <a:cubicBezTo>
                      <a:pt x="1539" y="275"/>
                      <a:pt x="1529" y="256"/>
                      <a:pt x="1523" y="238"/>
                    </a:cubicBezTo>
                    <a:cubicBezTo>
                      <a:pt x="1497" y="162"/>
                      <a:pt x="1400" y="162"/>
                      <a:pt x="1337" y="154"/>
                    </a:cubicBezTo>
                    <a:cubicBezTo>
                      <a:pt x="1325" y="151"/>
                      <a:pt x="1306" y="156"/>
                      <a:pt x="1300" y="145"/>
                    </a:cubicBezTo>
                    <a:cubicBezTo>
                      <a:pt x="1247" y="37"/>
                      <a:pt x="1333" y="74"/>
                      <a:pt x="1263" y="52"/>
                    </a:cubicBezTo>
                    <a:cubicBezTo>
                      <a:pt x="1230" y="30"/>
                      <a:pt x="1198" y="27"/>
                      <a:pt x="1161" y="15"/>
                    </a:cubicBezTo>
                    <a:cubicBezTo>
                      <a:pt x="1108" y="19"/>
                      <a:pt x="1045" y="0"/>
                      <a:pt x="1003" y="33"/>
                    </a:cubicBezTo>
                    <a:cubicBezTo>
                      <a:pt x="991" y="43"/>
                      <a:pt x="986" y="59"/>
                      <a:pt x="975" y="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3" name="Google Shape;893;p28"/>
              <p:cNvGrpSpPr/>
              <p:nvPr/>
            </p:nvGrpSpPr>
            <p:grpSpPr>
              <a:xfrm>
                <a:off x="3142" y="1071"/>
                <a:ext cx="178" cy="150"/>
                <a:chOff x="4479" y="978"/>
                <a:chExt cx="178" cy="150"/>
              </a:xfrm>
            </p:grpSpPr>
            <p:cxnSp>
              <p:nvCxnSpPr>
                <p:cNvPr id="894" name="Google Shape;894;p28"/>
                <p:cNvCxnSpPr/>
                <p:nvPr/>
              </p:nvCxnSpPr>
              <p:spPr>
                <a:xfrm flipH="1">
                  <a:off x="4479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895" name="Google Shape;895;p28"/>
                <p:cNvCxnSpPr/>
                <p:nvPr/>
              </p:nvCxnSpPr>
              <p:spPr>
                <a:xfrm flipH="1">
                  <a:off x="4567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896" name="Google Shape;896;p28"/>
                <p:cNvCxnSpPr/>
                <p:nvPr/>
              </p:nvCxnSpPr>
              <p:spPr>
                <a:xfrm flipH="1">
                  <a:off x="4655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</p:grpSp>
          <p:sp>
            <p:nvSpPr>
              <p:cNvPr id="897" name="Google Shape;897;p28"/>
              <p:cNvSpPr/>
              <p:nvPr/>
            </p:nvSpPr>
            <p:spPr>
              <a:xfrm>
                <a:off x="605" y="1502"/>
                <a:ext cx="1910" cy="1529"/>
              </a:xfrm>
              <a:custGeom>
                <a:rect b="b" l="l" r="r" t="t"/>
                <a:pathLst>
                  <a:path extrusionOk="0" h="1269" w="1539">
                    <a:moveTo>
                      <a:pt x="975" y="70"/>
                    </a:moveTo>
                    <a:cubicBezTo>
                      <a:pt x="908" y="26"/>
                      <a:pt x="941" y="38"/>
                      <a:pt x="882" y="24"/>
                    </a:cubicBezTo>
                    <a:cubicBezTo>
                      <a:pt x="833" y="27"/>
                      <a:pt x="783" y="25"/>
                      <a:pt x="734" y="33"/>
                    </a:cubicBezTo>
                    <a:cubicBezTo>
                      <a:pt x="680" y="42"/>
                      <a:pt x="720" y="97"/>
                      <a:pt x="659" y="117"/>
                    </a:cubicBezTo>
                    <a:cubicBezTo>
                      <a:pt x="616" y="103"/>
                      <a:pt x="593" y="67"/>
                      <a:pt x="548" y="52"/>
                    </a:cubicBezTo>
                    <a:cubicBezTo>
                      <a:pt x="440" y="59"/>
                      <a:pt x="386" y="44"/>
                      <a:pt x="316" y="117"/>
                    </a:cubicBezTo>
                    <a:cubicBezTo>
                      <a:pt x="309" y="136"/>
                      <a:pt x="316" y="167"/>
                      <a:pt x="297" y="173"/>
                    </a:cubicBezTo>
                    <a:cubicBezTo>
                      <a:pt x="247" y="190"/>
                      <a:pt x="191" y="183"/>
                      <a:pt x="139" y="191"/>
                    </a:cubicBezTo>
                    <a:cubicBezTo>
                      <a:pt x="70" y="216"/>
                      <a:pt x="67" y="248"/>
                      <a:pt x="46" y="312"/>
                    </a:cubicBezTo>
                    <a:cubicBezTo>
                      <a:pt x="56" y="382"/>
                      <a:pt x="67" y="439"/>
                      <a:pt x="130" y="479"/>
                    </a:cubicBezTo>
                    <a:cubicBezTo>
                      <a:pt x="136" y="488"/>
                      <a:pt x="153" y="497"/>
                      <a:pt x="148" y="507"/>
                    </a:cubicBezTo>
                    <a:cubicBezTo>
                      <a:pt x="137" y="526"/>
                      <a:pt x="93" y="544"/>
                      <a:pt x="93" y="544"/>
                    </a:cubicBezTo>
                    <a:cubicBezTo>
                      <a:pt x="39" y="623"/>
                      <a:pt x="112" y="524"/>
                      <a:pt x="46" y="591"/>
                    </a:cubicBezTo>
                    <a:cubicBezTo>
                      <a:pt x="25" y="613"/>
                      <a:pt x="18" y="646"/>
                      <a:pt x="9" y="674"/>
                    </a:cubicBezTo>
                    <a:cubicBezTo>
                      <a:pt x="12" y="702"/>
                      <a:pt x="9" y="731"/>
                      <a:pt x="18" y="758"/>
                    </a:cubicBezTo>
                    <a:cubicBezTo>
                      <a:pt x="22" y="771"/>
                      <a:pt x="39" y="775"/>
                      <a:pt x="46" y="786"/>
                    </a:cubicBezTo>
                    <a:cubicBezTo>
                      <a:pt x="51" y="794"/>
                      <a:pt x="52" y="805"/>
                      <a:pt x="55" y="814"/>
                    </a:cubicBezTo>
                    <a:cubicBezTo>
                      <a:pt x="25" y="907"/>
                      <a:pt x="76" y="765"/>
                      <a:pt x="18" y="869"/>
                    </a:cubicBezTo>
                    <a:cubicBezTo>
                      <a:pt x="8" y="886"/>
                      <a:pt x="0" y="925"/>
                      <a:pt x="0" y="925"/>
                    </a:cubicBezTo>
                    <a:cubicBezTo>
                      <a:pt x="6" y="944"/>
                      <a:pt x="12" y="962"/>
                      <a:pt x="18" y="981"/>
                    </a:cubicBezTo>
                    <a:cubicBezTo>
                      <a:pt x="45" y="1066"/>
                      <a:pt x="163" y="1076"/>
                      <a:pt x="232" y="1083"/>
                    </a:cubicBezTo>
                    <a:cubicBezTo>
                      <a:pt x="292" y="1102"/>
                      <a:pt x="250" y="1121"/>
                      <a:pt x="278" y="1157"/>
                    </a:cubicBezTo>
                    <a:cubicBezTo>
                      <a:pt x="294" y="1178"/>
                      <a:pt x="312" y="1198"/>
                      <a:pt x="334" y="1213"/>
                    </a:cubicBezTo>
                    <a:cubicBezTo>
                      <a:pt x="361" y="1231"/>
                      <a:pt x="367" y="1237"/>
                      <a:pt x="399" y="1250"/>
                    </a:cubicBezTo>
                    <a:cubicBezTo>
                      <a:pt x="417" y="1257"/>
                      <a:pt x="455" y="1269"/>
                      <a:pt x="455" y="1269"/>
                    </a:cubicBezTo>
                    <a:cubicBezTo>
                      <a:pt x="541" y="1263"/>
                      <a:pt x="596" y="1267"/>
                      <a:pt x="669" y="1232"/>
                    </a:cubicBezTo>
                    <a:cubicBezTo>
                      <a:pt x="705" y="1195"/>
                      <a:pt x="730" y="1156"/>
                      <a:pt x="752" y="1111"/>
                    </a:cubicBezTo>
                    <a:cubicBezTo>
                      <a:pt x="802" y="1127"/>
                      <a:pt x="851" y="1149"/>
                      <a:pt x="901" y="1167"/>
                    </a:cubicBezTo>
                    <a:cubicBezTo>
                      <a:pt x="988" y="1160"/>
                      <a:pt x="1016" y="1169"/>
                      <a:pt x="1077" y="1130"/>
                    </a:cubicBezTo>
                    <a:cubicBezTo>
                      <a:pt x="1106" y="1071"/>
                      <a:pt x="1103" y="1052"/>
                      <a:pt x="1115" y="981"/>
                    </a:cubicBezTo>
                    <a:cubicBezTo>
                      <a:pt x="1117" y="971"/>
                      <a:pt x="1114" y="955"/>
                      <a:pt x="1124" y="953"/>
                    </a:cubicBezTo>
                    <a:cubicBezTo>
                      <a:pt x="1169" y="942"/>
                      <a:pt x="1217" y="947"/>
                      <a:pt x="1263" y="944"/>
                    </a:cubicBezTo>
                    <a:cubicBezTo>
                      <a:pt x="1282" y="938"/>
                      <a:pt x="1305" y="939"/>
                      <a:pt x="1319" y="925"/>
                    </a:cubicBezTo>
                    <a:cubicBezTo>
                      <a:pt x="1338" y="906"/>
                      <a:pt x="1375" y="869"/>
                      <a:pt x="1375" y="869"/>
                    </a:cubicBezTo>
                    <a:cubicBezTo>
                      <a:pt x="1372" y="832"/>
                      <a:pt x="1377" y="793"/>
                      <a:pt x="1365" y="758"/>
                    </a:cubicBezTo>
                    <a:cubicBezTo>
                      <a:pt x="1360" y="743"/>
                      <a:pt x="1335" y="744"/>
                      <a:pt x="1328" y="730"/>
                    </a:cubicBezTo>
                    <a:cubicBezTo>
                      <a:pt x="1316" y="706"/>
                      <a:pt x="1393" y="684"/>
                      <a:pt x="1393" y="684"/>
                    </a:cubicBezTo>
                    <a:cubicBezTo>
                      <a:pt x="1432" y="658"/>
                      <a:pt x="1453" y="624"/>
                      <a:pt x="1468" y="581"/>
                    </a:cubicBezTo>
                    <a:cubicBezTo>
                      <a:pt x="1455" y="458"/>
                      <a:pt x="1463" y="513"/>
                      <a:pt x="1412" y="433"/>
                    </a:cubicBezTo>
                    <a:cubicBezTo>
                      <a:pt x="1442" y="386"/>
                      <a:pt x="1420" y="412"/>
                      <a:pt x="1486" y="368"/>
                    </a:cubicBezTo>
                    <a:cubicBezTo>
                      <a:pt x="1495" y="362"/>
                      <a:pt x="1514" y="349"/>
                      <a:pt x="1514" y="349"/>
                    </a:cubicBezTo>
                    <a:cubicBezTo>
                      <a:pt x="1520" y="330"/>
                      <a:pt x="1527" y="312"/>
                      <a:pt x="1533" y="293"/>
                    </a:cubicBezTo>
                    <a:cubicBezTo>
                      <a:pt x="1539" y="275"/>
                      <a:pt x="1529" y="256"/>
                      <a:pt x="1523" y="238"/>
                    </a:cubicBezTo>
                    <a:cubicBezTo>
                      <a:pt x="1497" y="162"/>
                      <a:pt x="1400" y="162"/>
                      <a:pt x="1337" y="154"/>
                    </a:cubicBezTo>
                    <a:cubicBezTo>
                      <a:pt x="1325" y="151"/>
                      <a:pt x="1306" y="156"/>
                      <a:pt x="1300" y="145"/>
                    </a:cubicBezTo>
                    <a:cubicBezTo>
                      <a:pt x="1247" y="37"/>
                      <a:pt x="1333" y="74"/>
                      <a:pt x="1263" y="52"/>
                    </a:cubicBezTo>
                    <a:cubicBezTo>
                      <a:pt x="1230" y="30"/>
                      <a:pt x="1198" y="27"/>
                      <a:pt x="1161" y="15"/>
                    </a:cubicBezTo>
                    <a:cubicBezTo>
                      <a:pt x="1108" y="19"/>
                      <a:pt x="1045" y="0"/>
                      <a:pt x="1003" y="33"/>
                    </a:cubicBezTo>
                    <a:cubicBezTo>
                      <a:pt x="991" y="43"/>
                      <a:pt x="986" y="59"/>
                      <a:pt x="975" y="7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8" name="Google Shape;898;p28"/>
              <p:cNvGrpSpPr/>
              <p:nvPr/>
            </p:nvGrpSpPr>
            <p:grpSpPr>
              <a:xfrm>
                <a:off x="720" y="2561"/>
                <a:ext cx="178" cy="150"/>
                <a:chOff x="4479" y="978"/>
                <a:chExt cx="178" cy="150"/>
              </a:xfrm>
            </p:grpSpPr>
            <p:cxnSp>
              <p:nvCxnSpPr>
                <p:cNvPr id="899" name="Google Shape;899;p28"/>
                <p:cNvCxnSpPr/>
                <p:nvPr/>
              </p:nvCxnSpPr>
              <p:spPr>
                <a:xfrm flipH="1">
                  <a:off x="4479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900" name="Google Shape;900;p28"/>
                <p:cNvCxnSpPr/>
                <p:nvPr/>
              </p:nvCxnSpPr>
              <p:spPr>
                <a:xfrm flipH="1">
                  <a:off x="4567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  <p:cxnSp>
              <p:nvCxnSpPr>
                <p:cNvPr id="901" name="Google Shape;901;p28"/>
                <p:cNvCxnSpPr/>
                <p:nvPr/>
              </p:nvCxnSpPr>
              <p:spPr>
                <a:xfrm flipH="1">
                  <a:off x="4655" y="978"/>
                  <a:ext cx="2" cy="15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sm" w="sm" type="triangle"/>
                </a:ln>
              </p:spPr>
            </p:cxnSp>
          </p:grpSp>
        </p:grpSp>
        <p:grpSp>
          <p:nvGrpSpPr>
            <p:cNvPr id="902" name="Google Shape;902;p28"/>
            <p:cNvGrpSpPr/>
            <p:nvPr/>
          </p:nvGrpSpPr>
          <p:grpSpPr>
            <a:xfrm>
              <a:off x="269" y="1340"/>
              <a:ext cx="4726" cy="1924"/>
              <a:chOff x="269" y="1340"/>
              <a:chExt cx="4726" cy="1924"/>
            </a:xfrm>
          </p:grpSpPr>
          <p:grpSp>
            <p:nvGrpSpPr>
              <p:cNvPr id="903" name="Google Shape;903;p28"/>
              <p:cNvGrpSpPr/>
              <p:nvPr/>
            </p:nvGrpSpPr>
            <p:grpSpPr>
              <a:xfrm>
                <a:off x="4088" y="1340"/>
                <a:ext cx="907" cy="407"/>
                <a:chOff x="4088" y="1340"/>
                <a:chExt cx="907" cy="407"/>
              </a:xfrm>
            </p:grpSpPr>
            <p:sp>
              <p:nvSpPr>
                <p:cNvPr id="904" name="Google Shape;904;p28"/>
                <p:cNvSpPr txBox="1"/>
                <p:nvPr/>
              </p:nvSpPr>
              <p:spPr>
                <a:xfrm>
                  <a:off x="4531" y="1340"/>
                  <a:ext cx="464" cy="2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extra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905" name="Google Shape;905;p28"/>
                <p:cNvCxnSpPr/>
                <p:nvPr/>
              </p:nvCxnSpPr>
              <p:spPr>
                <a:xfrm flipH="1">
                  <a:off x="4088" y="1477"/>
                  <a:ext cx="399" cy="27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906" name="Google Shape;906;p28"/>
              <p:cNvSpPr txBox="1"/>
              <p:nvPr/>
            </p:nvSpPr>
            <p:spPr>
              <a:xfrm>
                <a:off x="269" y="2953"/>
                <a:ext cx="464" cy="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r>
                  <a:rPr baseline="-25000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extra</a:t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07" name="Google Shape;907;p28"/>
              <p:cNvCxnSpPr/>
              <p:nvPr/>
            </p:nvCxnSpPr>
            <p:spPr>
              <a:xfrm flipH="1">
                <a:off x="641" y="2994"/>
                <a:ext cx="399" cy="27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CC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grpSp>
            <p:nvGrpSpPr>
              <p:cNvPr id="908" name="Google Shape;908;p28"/>
              <p:cNvGrpSpPr/>
              <p:nvPr/>
            </p:nvGrpSpPr>
            <p:grpSpPr>
              <a:xfrm>
                <a:off x="2725" y="2319"/>
                <a:ext cx="907" cy="407"/>
                <a:chOff x="4088" y="1340"/>
                <a:chExt cx="907" cy="407"/>
              </a:xfrm>
            </p:grpSpPr>
            <p:sp>
              <p:nvSpPr>
                <p:cNvPr id="909" name="Google Shape;909;p28"/>
                <p:cNvSpPr txBox="1"/>
                <p:nvPr/>
              </p:nvSpPr>
              <p:spPr>
                <a:xfrm>
                  <a:off x="4531" y="1340"/>
                  <a:ext cx="464" cy="2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</a:t>
                  </a:r>
                  <a:r>
                    <a:rPr baseline="-25000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extra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910" name="Google Shape;910;p28"/>
                <p:cNvCxnSpPr/>
                <p:nvPr/>
              </p:nvCxnSpPr>
              <p:spPr>
                <a:xfrm flipH="1">
                  <a:off x="4088" y="1477"/>
                  <a:ext cx="399" cy="27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CC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</p:grpSp>
      </p:grpSp>
      <p:sp>
        <p:nvSpPr>
          <p:cNvPr id="911" name="Google Shape;911;p28"/>
          <p:cNvSpPr txBox="1"/>
          <p:nvPr/>
        </p:nvSpPr>
        <p:spPr>
          <a:xfrm>
            <a:off x="2154400" y="5387572"/>
            <a:ext cx="80089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Ένας απλός κανόνας για να επιτύχουμε τους ενεργειακούς στόχους είναι να μην μεταφέρουμε ενέργεια στο pinch!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9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ΜΕΘΟΔΟΣ ΣΧΕΔΙΑΣΜΟΥ PINCH</a:t>
            </a:r>
            <a:endParaRPr/>
          </a:p>
        </p:txBody>
      </p:sp>
      <p:sp>
        <p:nvSpPr>
          <p:cNvPr id="917" name="Google Shape;917;p29"/>
          <p:cNvSpPr/>
          <p:nvPr/>
        </p:nvSpPr>
        <p:spPr>
          <a:xfrm>
            <a:off x="0" y="685800"/>
            <a:ext cx="12192000" cy="5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Χρήση σύνθετων καμπυλών για να βρεθεί η θερμοκρασία pinch.</a:t>
            </a:r>
            <a:endParaRPr/>
          </a:p>
          <a:p>
            <a:pPr indent="-285750" lvl="0" marL="28575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Αριστοποίηση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κάνοντας αλλαγές στη διεργασία.</a:t>
            </a:r>
            <a:endParaRPr/>
          </a:p>
          <a:p>
            <a:pPr indent="-285750" lvl="0" marL="28575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Διάσπαση του προβλήματος σχεδιασμού του δικτύου με χρήση των θερμοκρασιών pinch.</a:t>
            </a:r>
            <a:endParaRPr/>
          </a:p>
          <a:p>
            <a:pPr indent="-285750" lvl="0" marL="28575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Σχεδιασμός του Heat Exchanger Network (HEN) για κάθε υποσύστημα χωριστά:</a:t>
            </a:r>
            <a:endParaRPr/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Χωρίς μεταφορά θερμότητας στο pinch.</a:t>
            </a:r>
            <a:endParaRPr/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ΔT &gt;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όλους τους εναλλάκτες θερμότητας.</a:t>
            </a:r>
            <a:endParaRPr/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Αρχίζουμε από το pinch και δουλεύουμε προς τα έξω.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ΠΕΡΙΕΧΟΜΕΝΑ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0" y="609600"/>
            <a:ext cx="12192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5463" lvl="0" marL="5254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Ορισμοί.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Σύνθετες καμπύλες διεργασιών.</a:t>
            </a:r>
            <a:endParaRPr/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Συνδυασμός δεδομένων για να προκύψουν οι ενεργειακές ανάγκες.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Εξαγωγή Δεδομένων.</a:t>
            </a:r>
            <a:endParaRPr/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Συνηθισμένα προβλήματα στην ανάλυση.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Εργαλεία που χρησιμοποιούνται.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Εναλλαγή διεργασίας.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0"/>
          <p:cNvSpPr txBox="1"/>
          <p:nvPr>
            <p:ph type="title"/>
          </p:nvPr>
        </p:nvSpPr>
        <p:spPr>
          <a:xfrm>
            <a:off x="0" y="0"/>
            <a:ext cx="12192000" cy="623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sp>
        <p:nvSpPr>
          <p:cNvPr id="923" name="Google Shape;923;p30"/>
          <p:cNvSpPr/>
          <p:nvPr/>
        </p:nvSpPr>
        <p:spPr>
          <a:xfrm>
            <a:off x="0" y="688367"/>
            <a:ext cx="12192000" cy="121028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Πρέπει να κάνουμε εξαγωγή δεδομένων από το διάγραμμα ροής για να κάνουμε την ανάλυση pinch.</a:t>
            </a:r>
            <a:endParaRPr/>
          </a:p>
        </p:txBody>
      </p:sp>
      <p:grpSp>
        <p:nvGrpSpPr>
          <p:cNvPr id="924" name="Google Shape;924;p30"/>
          <p:cNvGrpSpPr/>
          <p:nvPr/>
        </p:nvGrpSpPr>
        <p:grpSpPr>
          <a:xfrm>
            <a:off x="5181600" y="1676400"/>
            <a:ext cx="1828799" cy="4228154"/>
            <a:chOff x="5257799" y="1923887"/>
            <a:chExt cx="1828799" cy="4228154"/>
          </a:xfrm>
        </p:grpSpPr>
        <p:sp>
          <p:nvSpPr>
            <p:cNvPr id="925" name="Google Shape;925;p30"/>
            <p:cNvSpPr txBox="1"/>
            <p:nvPr/>
          </p:nvSpPr>
          <p:spPr>
            <a:xfrm>
              <a:off x="5257799" y="1923887"/>
              <a:ext cx="1828798" cy="1200329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Δεδομένα υπάρχουσας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διεργασίας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0"/>
            <p:cNvSpPr txBox="1"/>
            <p:nvPr/>
          </p:nvSpPr>
          <p:spPr>
            <a:xfrm>
              <a:off x="5257800" y="5321044"/>
              <a:ext cx="1828798" cy="830997"/>
            </a:xfrm>
            <a:prstGeom prst="rect">
              <a:avLst/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Νέος Σχεδιασμός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0"/>
            <p:cNvSpPr txBox="1"/>
            <p:nvPr/>
          </p:nvSpPr>
          <p:spPr>
            <a:xfrm>
              <a:off x="5257799" y="4198203"/>
              <a:ext cx="1828798" cy="830997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Ανάλυση Pinch</a:t>
              </a:r>
              <a:endParaRPr/>
            </a:p>
          </p:txBody>
        </p:sp>
        <p:sp>
          <p:nvSpPr>
            <p:cNvPr id="928" name="Google Shape;928;p30"/>
            <p:cNvSpPr txBox="1"/>
            <p:nvPr/>
          </p:nvSpPr>
          <p:spPr>
            <a:xfrm>
              <a:off x="5257799" y="3435886"/>
              <a:ext cx="1828798" cy="461665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Δεδομένα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29" name="Google Shape;929;p30"/>
            <p:cNvCxnSpPr/>
            <p:nvPr/>
          </p:nvCxnSpPr>
          <p:spPr>
            <a:xfrm>
              <a:off x="6172198" y="5029200"/>
              <a:ext cx="2" cy="291844"/>
            </a:xfrm>
            <a:prstGeom prst="straightConnector1">
              <a:avLst/>
            </a:prstGeom>
            <a:noFill/>
            <a:ln cap="flat" cmpd="sng" w="19050">
              <a:solidFill>
                <a:srgbClr val="00206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0" name="Google Shape;930;p30"/>
            <p:cNvCxnSpPr/>
            <p:nvPr/>
          </p:nvCxnSpPr>
          <p:spPr>
            <a:xfrm>
              <a:off x="6172198" y="3906750"/>
              <a:ext cx="2" cy="291844"/>
            </a:xfrm>
            <a:prstGeom prst="straightConnector1">
              <a:avLst/>
            </a:prstGeom>
            <a:noFill/>
            <a:ln cap="flat" cmpd="sng" w="19050">
              <a:solidFill>
                <a:srgbClr val="00206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1" name="Google Shape;931;p30"/>
            <p:cNvCxnSpPr/>
            <p:nvPr/>
          </p:nvCxnSpPr>
          <p:spPr>
            <a:xfrm>
              <a:off x="6172198" y="3129826"/>
              <a:ext cx="2" cy="291844"/>
            </a:xfrm>
            <a:prstGeom prst="straightConnector1">
              <a:avLst/>
            </a:prstGeom>
            <a:noFill/>
            <a:ln cap="flat" cmpd="sng" w="19050">
              <a:solidFill>
                <a:srgbClr val="00206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1"/>
          <p:cNvSpPr txBox="1"/>
          <p:nvPr>
            <p:ph type="title"/>
          </p:nvPr>
        </p:nvSpPr>
        <p:spPr>
          <a:xfrm>
            <a:off x="0" y="0"/>
            <a:ext cx="12192000" cy="625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sp>
        <p:nvSpPr>
          <p:cNvPr id="937" name="Google Shape;937;p31"/>
          <p:cNvSpPr txBox="1"/>
          <p:nvPr/>
        </p:nvSpPr>
        <p:spPr>
          <a:xfrm>
            <a:off x="1728196" y="2274390"/>
            <a:ext cx="276661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Υπάρχουν πολλοί περιορισμοί από τον υπάρχοντα σχεδιασμό</a:t>
            </a:r>
            <a:endParaRPr/>
          </a:p>
        </p:txBody>
      </p:sp>
      <p:sp>
        <p:nvSpPr>
          <p:cNvPr id="938" name="Google Shape;938;p31"/>
          <p:cNvSpPr/>
          <p:nvPr/>
        </p:nvSpPr>
        <p:spPr>
          <a:xfrm>
            <a:off x="0" y="625866"/>
            <a:ext cx="12192000" cy="62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Υπάρχει ένα πρόβλημα:</a:t>
            </a:r>
            <a:endParaRPr/>
          </a:p>
        </p:txBody>
      </p:sp>
      <p:grpSp>
        <p:nvGrpSpPr>
          <p:cNvPr id="939" name="Google Shape;939;p31"/>
          <p:cNvGrpSpPr/>
          <p:nvPr/>
        </p:nvGrpSpPr>
        <p:grpSpPr>
          <a:xfrm>
            <a:off x="5181600" y="1674226"/>
            <a:ext cx="1828799" cy="4228154"/>
            <a:chOff x="5257799" y="1923887"/>
            <a:chExt cx="1828799" cy="4228154"/>
          </a:xfrm>
        </p:grpSpPr>
        <p:sp>
          <p:nvSpPr>
            <p:cNvPr id="940" name="Google Shape;940;p31"/>
            <p:cNvSpPr txBox="1"/>
            <p:nvPr/>
          </p:nvSpPr>
          <p:spPr>
            <a:xfrm>
              <a:off x="5257799" y="1923887"/>
              <a:ext cx="1828798" cy="1200329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Δεδομένα υπάρχουσας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διεργασίας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1"/>
            <p:cNvSpPr txBox="1"/>
            <p:nvPr/>
          </p:nvSpPr>
          <p:spPr>
            <a:xfrm>
              <a:off x="5257800" y="5321044"/>
              <a:ext cx="1828798" cy="830997"/>
            </a:xfrm>
            <a:prstGeom prst="rect">
              <a:avLst/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Νέος Σχεδιασμός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1"/>
            <p:cNvSpPr txBox="1"/>
            <p:nvPr/>
          </p:nvSpPr>
          <p:spPr>
            <a:xfrm>
              <a:off x="5257799" y="4198203"/>
              <a:ext cx="1828798" cy="830997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Ανάλυση Pinch</a:t>
              </a:r>
              <a:endParaRPr/>
            </a:p>
          </p:txBody>
        </p:sp>
        <p:sp>
          <p:nvSpPr>
            <p:cNvPr id="943" name="Google Shape;943;p31"/>
            <p:cNvSpPr txBox="1"/>
            <p:nvPr/>
          </p:nvSpPr>
          <p:spPr>
            <a:xfrm>
              <a:off x="5257799" y="3435886"/>
              <a:ext cx="1828798" cy="461665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Δεδομένα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4" name="Google Shape;944;p31"/>
            <p:cNvCxnSpPr/>
            <p:nvPr/>
          </p:nvCxnSpPr>
          <p:spPr>
            <a:xfrm>
              <a:off x="6172198" y="5029200"/>
              <a:ext cx="2" cy="291844"/>
            </a:xfrm>
            <a:prstGeom prst="straightConnector1">
              <a:avLst/>
            </a:prstGeom>
            <a:noFill/>
            <a:ln cap="flat" cmpd="sng" w="19050">
              <a:solidFill>
                <a:srgbClr val="00206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5" name="Google Shape;945;p31"/>
            <p:cNvCxnSpPr/>
            <p:nvPr/>
          </p:nvCxnSpPr>
          <p:spPr>
            <a:xfrm>
              <a:off x="6172198" y="3906750"/>
              <a:ext cx="2" cy="291844"/>
            </a:xfrm>
            <a:prstGeom prst="straightConnector1">
              <a:avLst/>
            </a:prstGeom>
            <a:noFill/>
            <a:ln cap="flat" cmpd="sng" w="19050">
              <a:solidFill>
                <a:srgbClr val="00206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6" name="Google Shape;946;p31"/>
            <p:cNvCxnSpPr/>
            <p:nvPr/>
          </p:nvCxnSpPr>
          <p:spPr>
            <a:xfrm>
              <a:off x="6172198" y="3129826"/>
              <a:ext cx="2" cy="291844"/>
            </a:xfrm>
            <a:prstGeom prst="straightConnector1">
              <a:avLst/>
            </a:prstGeom>
            <a:noFill/>
            <a:ln cap="flat" cmpd="sng" w="19050">
              <a:solidFill>
                <a:srgbClr val="00206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47" name="Google Shape;947;p31"/>
          <p:cNvSpPr/>
          <p:nvPr/>
        </p:nvSpPr>
        <p:spPr>
          <a:xfrm>
            <a:off x="4343404" y="2117085"/>
            <a:ext cx="765272" cy="1512418"/>
          </a:xfrm>
          <a:prstGeom prst="curvedRightArrow">
            <a:avLst>
              <a:gd fmla="val 22470" name="adj1"/>
              <a:gd fmla="val 47491" name="adj2"/>
              <a:gd fmla="val 25000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31"/>
          <p:cNvSpPr/>
          <p:nvPr/>
        </p:nvSpPr>
        <p:spPr>
          <a:xfrm rot="10800000">
            <a:off x="7010398" y="2061525"/>
            <a:ext cx="1070072" cy="2436247"/>
          </a:xfrm>
          <a:prstGeom prst="curvedRightArrow">
            <a:avLst>
              <a:gd fmla="val 15955" name="adj1"/>
              <a:gd fmla="val 50000" name="adj2"/>
              <a:gd fmla="val 25000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2"/>
          <p:cNvSpPr txBox="1"/>
          <p:nvPr>
            <p:ph type="title"/>
          </p:nvPr>
        </p:nvSpPr>
        <p:spPr>
          <a:xfrm>
            <a:off x="0" y="-28575"/>
            <a:ext cx="12192000" cy="612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sp>
        <p:nvSpPr>
          <p:cNvPr id="954" name="Google Shape;954;p32"/>
          <p:cNvSpPr/>
          <p:nvPr/>
        </p:nvSpPr>
        <p:spPr>
          <a:xfrm>
            <a:off x="4800600" y="2286000"/>
            <a:ext cx="457200" cy="5334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2"/>
          <p:cNvSpPr/>
          <p:nvPr/>
        </p:nvSpPr>
        <p:spPr>
          <a:xfrm>
            <a:off x="8534400" y="1752600"/>
            <a:ext cx="381000" cy="1600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32"/>
          <p:cNvSpPr/>
          <p:nvPr/>
        </p:nvSpPr>
        <p:spPr>
          <a:xfrm>
            <a:off x="4038600" y="23622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7" name="Google Shape;957;p32"/>
          <p:cNvCxnSpPr/>
          <p:nvPr/>
        </p:nvCxnSpPr>
        <p:spPr>
          <a:xfrm>
            <a:off x="3124200" y="2514600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8" name="Google Shape;958;p32"/>
          <p:cNvCxnSpPr/>
          <p:nvPr/>
        </p:nvCxnSpPr>
        <p:spPr>
          <a:xfrm>
            <a:off x="4419600" y="2514600"/>
            <a:ext cx="381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9" name="Google Shape;959;p32"/>
          <p:cNvCxnSpPr/>
          <p:nvPr/>
        </p:nvCxnSpPr>
        <p:spPr>
          <a:xfrm>
            <a:off x="7848600" y="23622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0" name="Google Shape;960;p32"/>
          <p:cNvSpPr/>
          <p:nvPr/>
        </p:nvSpPr>
        <p:spPr>
          <a:xfrm>
            <a:off x="8686800" y="1371600"/>
            <a:ext cx="762000" cy="381000"/>
          </a:xfrm>
          <a:custGeom>
            <a:rect b="b" l="l" r="r" t="t"/>
            <a:pathLst>
              <a:path extrusionOk="0" h="240" w="480">
                <a:moveTo>
                  <a:pt x="0" y="24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32"/>
          <p:cNvSpPr txBox="1"/>
          <p:nvPr/>
        </p:nvSpPr>
        <p:spPr>
          <a:xfrm>
            <a:off x="8543140" y="2208491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962" name="Google Shape;962;p32"/>
          <p:cNvSpPr/>
          <p:nvPr/>
        </p:nvSpPr>
        <p:spPr>
          <a:xfrm>
            <a:off x="0" y="628652"/>
            <a:ext cx="112776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ευκολότερος τρόπος να αρχίσουμε είναι να διαβάσουμε τα θερμικά φορτία.</a:t>
            </a:r>
            <a:endParaRPr/>
          </a:p>
        </p:txBody>
      </p:sp>
      <p:sp>
        <p:nvSpPr>
          <p:cNvPr id="963" name="Google Shape;963;p32"/>
          <p:cNvSpPr/>
          <p:nvPr/>
        </p:nvSpPr>
        <p:spPr>
          <a:xfrm flipH="1" rot="10800000">
            <a:off x="8763000" y="3352800"/>
            <a:ext cx="762000" cy="381000"/>
          </a:xfrm>
          <a:custGeom>
            <a:rect b="b" l="l" r="r" t="t"/>
            <a:pathLst>
              <a:path extrusionOk="0" h="240" w="480">
                <a:moveTo>
                  <a:pt x="0" y="24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32"/>
          <p:cNvSpPr/>
          <p:nvPr/>
        </p:nvSpPr>
        <p:spPr>
          <a:xfrm>
            <a:off x="6705600" y="22098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5" name="Google Shape;965;p32"/>
          <p:cNvCxnSpPr/>
          <p:nvPr/>
        </p:nvCxnSpPr>
        <p:spPr>
          <a:xfrm>
            <a:off x="6019800" y="23622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6" name="Google Shape;966;p32"/>
          <p:cNvCxnSpPr/>
          <p:nvPr/>
        </p:nvCxnSpPr>
        <p:spPr>
          <a:xfrm>
            <a:off x="7086600" y="2362200"/>
            <a:ext cx="381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7" name="Google Shape;967;p32"/>
          <p:cNvSpPr/>
          <p:nvPr/>
        </p:nvSpPr>
        <p:spPr>
          <a:xfrm>
            <a:off x="7467600" y="22098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32"/>
          <p:cNvSpPr/>
          <p:nvPr/>
        </p:nvSpPr>
        <p:spPr>
          <a:xfrm>
            <a:off x="5867400" y="2362200"/>
            <a:ext cx="228600" cy="228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9" name="Google Shape;969;p32"/>
          <p:cNvCxnSpPr/>
          <p:nvPr/>
        </p:nvCxnSpPr>
        <p:spPr>
          <a:xfrm>
            <a:off x="5257800" y="2514600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0" name="Google Shape;970;p32"/>
          <p:cNvCxnSpPr/>
          <p:nvPr/>
        </p:nvCxnSpPr>
        <p:spPr>
          <a:xfrm>
            <a:off x="5867400" y="2667000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1" name="Google Shape;971;p32"/>
          <p:cNvCxnSpPr/>
          <p:nvPr/>
        </p:nvCxnSpPr>
        <p:spPr>
          <a:xfrm flipH="1" rot="10800000">
            <a:off x="5867400" y="25908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2" name="Google Shape;972;p32"/>
          <p:cNvCxnSpPr/>
          <p:nvPr/>
        </p:nvCxnSpPr>
        <p:spPr>
          <a:xfrm rot="10800000">
            <a:off x="6019800" y="25908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3" name="Google Shape;973;p32"/>
          <p:cNvSpPr/>
          <p:nvPr/>
        </p:nvSpPr>
        <p:spPr>
          <a:xfrm>
            <a:off x="2971800" y="2514600"/>
            <a:ext cx="228600" cy="228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4" name="Google Shape;974;p32"/>
          <p:cNvCxnSpPr/>
          <p:nvPr/>
        </p:nvCxnSpPr>
        <p:spPr>
          <a:xfrm>
            <a:off x="2362200" y="2667000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5" name="Google Shape;975;p32"/>
          <p:cNvCxnSpPr/>
          <p:nvPr/>
        </p:nvCxnSpPr>
        <p:spPr>
          <a:xfrm>
            <a:off x="2971800" y="2819400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6" name="Google Shape;976;p32"/>
          <p:cNvCxnSpPr/>
          <p:nvPr/>
        </p:nvCxnSpPr>
        <p:spPr>
          <a:xfrm flipH="1" rot="10800000">
            <a:off x="2971800" y="27432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7" name="Google Shape;977;p32"/>
          <p:cNvCxnSpPr/>
          <p:nvPr/>
        </p:nvCxnSpPr>
        <p:spPr>
          <a:xfrm rot="10800000">
            <a:off x="3124200" y="27432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8" name="Google Shape;978;p32"/>
          <p:cNvCxnSpPr/>
          <p:nvPr/>
        </p:nvCxnSpPr>
        <p:spPr>
          <a:xfrm rot="10800000">
            <a:off x="4267200" y="1828800"/>
            <a:ext cx="0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9" name="Google Shape;979;p32"/>
          <p:cNvCxnSpPr/>
          <p:nvPr/>
        </p:nvCxnSpPr>
        <p:spPr>
          <a:xfrm rot="10800000">
            <a:off x="6858000" y="1676400"/>
            <a:ext cx="0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0" name="Google Shape;980;p32"/>
          <p:cNvCxnSpPr/>
          <p:nvPr/>
        </p:nvCxnSpPr>
        <p:spPr>
          <a:xfrm rot="10800000">
            <a:off x="7620000" y="1676400"/>
            <a:ext cx="0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1" name="Google Shape;981;p32"/>
          <p:cNvCxnSpPr/>
          <p:nvPr/>
        </p:nvCxnSpPr>
        <p:spPr>
          <a:xfrm>
            <a:off x="4267200" y="2743200"/>
            <a:ext cx="0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2" name="Google Shape;982;p32"/>
          <p:cNvCxnSpPr/>
          <p:nvPr/>
        </p:nvCxnSpPr>
        <p:spPr>
          <a:xfrm>
            <a:off x="7620000" y="2590800"/>
            <a:ext cx="0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3" name="Google Shape;983;p32"/>
          <p:cNvCxnSpPr/>
          <p:nvPr/>
        </p:nvCxnSpPr>
        <p:spPr>
          <a:xfrm>
            <a:off x="6858000" y="2590800"/>
            <a:ext cx="0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4" name="Google Shape;984;p32"/>
          <p:cNvSpPr txBox="1"/>
          <p:nvPr/>
        </p:nvSpPr>
        <p:spPr>
          <a:xfrm>
            <a:off x="2124561" y="2665691"/>
            <a:ext cx="60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</a:t>
            </a:r>
            <a:endParaRPr/>
          </a:p>
        </p:txBody>
      </p:sp>
      <p:sp>
        <p:nvSpPr>
          <p:cNvPr id="985" name="Google Shape;985;p32"/>
          <p:cNvSpPr txBox="1"/>
          <p:nvPr/>
        </p:nvSpPr>
        <p:spPr>
          <a:xfrm>
            <a:off x="4724400" y="2819401"/>
            <a:ext cx="6667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/>
          </a:p>
        </p:txBody>
      </p:sp>
      <p:sp>
        <p:nvSpPr>
          <p:cNvPr id="986" name="Google Shape;986;p32"/>
          <p:cNvSpPr txBox="1"/>
          <p:nvPr/>
        </p:nvSpPr>
        <p:spPr>
          <a:xfrm>
            <a:off x="2346828" y="22846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10º</a:t>
            </a:r>
            <a:endParaRPr/>
          </a:p>
        </p:txBody>
      </p:sp>
      <p:sp>
        <p:nvSpPr>
          <p:cNvPr id="987" name="Google Shape;987;p32"/>
          <p:cNvSpPr txBox="1"/>
          <p:nvPr/>
        </p:nvSpPr>
        <p:spPr>
          <a:xfrm>
            <a:off x="3595250" y="2589491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32"/>
          <p:cNvSpPr txBox="1"/>
          <p:nvPr/>
        </p:nvSpPr>
        <p:spPr>
          <a:xfrm>
            <a:off x="6338450" y="2513291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32"/>
          <p:cNvSpPr txBox="1"/>
          <p:nvPr/>
        </p:nvSpPr>
        <p:spPr>
          <a:xfrm>
            <a:off x="7100450" y="2513291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32"/>
          <p:cNvSpPr txBox="1"/>
          <p:nvPr/>
        </p:nvSpPr>
        <p:spPr>
          <a:xfrm>
            <a:off x="3717068" y="31228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120º</a:t>
            </a:r>
            <a:endParaRPr/>
          </a:p>
        </p:txBody>
      </p:sp>
      <p:sp>
        <p:nvSpPr>
          <p:cNvPr id="991" name="Google Shape;991;p32"/>
          <p:cNvSpPr txBox="1"/>
          <p:nvPr/>
        </p:nvSpPr>
        <p:spPr>
          <a:xfrm>
            <a:off x="6307868" y="14464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100º</a:t>
            </a:r>
            <a:endParaRPr/>
          </a:p>
        </p:txBody>
      </p:sp>
      <p:sp>
        <p:nvSpPr>
          <p:cNvPr id="992" name="Google Shape;992;p32"/>
          <p:cNvSpPr txBox="1"/>
          <p:nvPr/>
        </p:nvSpPr>
        <p:spPr>
          <a:xfrm>
            <a:off x="5242428" y="22084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25º</a:t>
            </a:r>
            <a:endParaRPr/>
          </a:p>
        </p:txBody>
      </p:sp>
      <p:sp>
        <p:nvSpPr>
          <p:cNvPr id="993" name="Google Shape;993;p32"/>
          <p:cNvSpPr txBox="1"/>
          <p:nvPr/>
        </p:nvSpPr>
        <p:spPr>
          <a:xfrm>
            <a:off x="6307868" y="29704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120º</a:t>
            </a:r>
            <a:endParaRPr/>
          </a:p>
        </p:txBody>
      </p:sp>
      <p:sp>
        <p:nvSpPr>
          <p:cNvPr id="994" name="Google Shape;994;p32"/>
          <p:cNvSpPr txBox="1"/>
          <p:nvPr/>
        </p:nvSpPr>
        <p:spPr>
          <a:xfrm>
            <a:off x="7146068" y="29704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200º</a:t>
            </a:r>
            <a:endParaRPr/>
          </a:p>
        </p:txBody>
      </p:sp>
      <p:sp>
        <p:nvSpPr>
          <p:cNvPr id="995" name="Google Shape;995;p32"/>
          <p:cNvSpPr txBox="1"/>
          <p:nvPr/>
        </p:nvSpPr>
        <p:spPr>
          <a:xfrm>
            <a:off x="7069868" y="14464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150º</a:t>
            </a:r>
            <a:endParaRPr/>
          </a:p>
        </p:txBody>
      </p:sp>
      <p:sp>
        <p:nvSpPr>
          <p:cNvPr id="996" name="Google Shape;996;p32"/>
          <p:cNvSpPr txBox="1"/>
          <p:nvPr/>
        </p:nvSpPr>
        <p:spPr>
          <a:xfrm>
            <a:off x="3794628" y="16750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30º</a:t>
            </a:r>
            <a:endParaRPr/>
          </a:p>
        </p:txBody>
      </p:sp>
      <p:sp>
        <p:nvSpPr>
          <p:cNvPr id="997" name="Google Shape;997;p32"/>
          <p:cNvSpPr txBox="1"/>
          <p:nvPr/>
        </p:nvSpPr>
        <p:spPr>
          <a:xfrm>
            <a:off x="7831868" y="20560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150º</a:t>
            </a:r>
            <a:endParaRPr/>
          </a:p>
        </p:txBody>
      </p:sp>
      <p:sp>
        <p:nvSpPr>
          <p:cNvPr id="998" name="Google Shape;998;p32"/>
          <p:cNvSpPr txBox="1"/>
          <p:nvPr/>
        </p:nvSpPr>
        <p:spPr>
          <a:xfrm>
            <a:off x="4328028" y="22084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25º</a:t>
            </a:r>
            <a:endParaRPr/>
          </a:p>
        </p:txBody>
      </p:sp>
      <p:sp>
        <p:nvSpPr>
          <p:cNvPr id="999" name="Google Shape;999;p32"/>
          <p:cNvSpPr txBox="1"/>
          <p:nvPr/>
        </p:nvSpPr>
        <p:spPr>
          <a:xfrm>
            <a:off x="7071228" y="20560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70º</a:t>
            </a:r>
            <a:endParaRPr/>
          </a:p>
        </p:txBody>
      </p:sp>
      <p:grpSp>
        <p:nvGrpSpPr>
          <p:cNvPr id="1000" name="Google Shape;1000;p32"/>
          <p:cNvGrpSpPr/>
          <p:nvPr/>
        </p:nvGrpSpPr>
        <p:grpSpPr>
          <a:xfrm>
            <a:off x="1697037" y="3590648"/>
            <a:ext cx="4398963" cy="2578099"/>
            <a:chOff x="1212" y="2592"/>
            <a:chExt cx="2771" cy="1624"/>
          </a:xfrm>
        </p:grpSpPr>
        <p:cxnSp>
          <p:nvCxnSpPr>
            <p:cNvPr id="1001" name="Google Shape;1001;p32"/>
            <p:cNvCxnSpPr/>
            <p:nvPr/>
          </p:nvCxnSpPr>
          <p:spPr>
            <a:xfrm rot="10800000">
              <a:off x="1632" y="2592"/>
              <a:ext cx="0" cy="139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02" name="Google Shape;1002;p32"/>
            <p:cNvCxnSpPr/>
            <p:nvPr/>
          </p:nvCxnSpPr>
          <p:spPr>
            <a:xfrm>
              <a:off x="1632" y="3984"/>
              <a:ext cx="211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03" name="Google Shape;1003;p32"/>
            <p:cNvSpPr/>
            <p:nvPr/>
          </p:nvSpPr>
          <p:spPr>
            <a:xfrm>
              <a:off x="1632" y="2832"/>
              <a:ext cx="1632" cy="1060"/>
            </a:xfrm>
            <a:custGeom>
              <a:rect b="b" l="l" r="r" t="t"/>
              <a:pathLst>
                <a:path extrusionOk="0" h="1060" w="1632">
                  <a:moveTo>
                    <a:pt x="0" y="1060"/>
                  </a:moveTo>
                  <a:lnTo>
                    <a:pt x="140" y="772"/>
                  </a:lnTo>
                  <a:lnTo>
                    <a:pt x="336" y="480"/>
                  </a:lnTo>
                  <a:lnTo>
                    <a:pt x="163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4" name="Google Shape;1004;p32"/>
            <p:cNvCxnSpPr/>
            <p:nvPr/>
          </p:nvCxnSpPr>
          <p:spPr>
            <a:xfrm rot="10800000">
              <a:off x="1632" y="2832"/>
              <a:ext cx="1632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05" name="Google Shape;1005;p32"/>
            <p:cNvCxnSpPr/>
            <p:nvPr/>
          </p:nvCxnSpPr>
          <p:spPr>
            <a:xfrm rot="10800000">
              <a:off x="1632" y="3312"/>
              <a:ext cx="336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06" name="Google Shape;1006;p32"/>
            <p:cNvCxnSpPr/>
            <p:nvPr/>
          </p:nvCxnSpPr>
          <p:spPr>
            <a:xfrm rot="10800000">
              <a:off x="1632" y="3600"/>
              <a:ext cx="144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07" name="Google Shape;1007;p32"/>
            <p:cNvCxnSpPr/>
            <p:nvPr/>
          </p:nvCxnSpPr>
          <p:spPr>
            <a:xfrm>
              <a:off x="1776" y="3600"/>
              <a:ext cx="0" cy="384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08" name="Google Shape;1008;p32"/>
            <p:cNvCxnSpPr/>
            <p:nvPr/>
          </p:nvCxnSpPr>
          <p:spPr>
            <a:xfrm>
              <a:off x="1968" y="3312"/>
              <a:ext cx="0" cy="672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09" name="Google Shape;1009;p32"/>
            <p:cNvCxnSpPr/>
            <p:nvPr/>
          </p:nvCxnSpPr>
          <p:spPr>
            <a:xfrm>
              <a:off x="3264" y="2832"/>
              <a:ext cx="0" cy="1152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010" name="Google Shape;1010;p32"/>
            <p:cNvSpPr txBox="1"/>
            <p:nvPr/>
          </p:nvSpPr>
          <p:spPr>
            <a:xfrm>
              <a:off x="1212" y="2975"/>
              <a:ext cx="18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011" name="Google Shape;1011;p32"/>
            <p:cNvSpPr txBox="1"/>
            <p:nvPr/>
          </p:nvSpPr>
          <p:spPr>
            <a:xfrm>
              <a:off x="3697" y="3916"/>
              <a:ext cx="286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</a:t>
              </a:r>
              <a:endParaRPr/>
            </a:p>
          </p:txBody>
        </p:sp>
        <p:sp>
          <p:nvSpPr>
            <p:cNvPr id="1012" name="Google Shape;1012;p32"/>
            <p:cNvSpPr txBox="1"/>
            <p:nvPr/>
          </p:nvSpPr>
          <p:spPr>
            <a:xfrm>
              <a:off x="1390" y="3167"/>
              <a:ext cx="264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/>
            </a:p>
          </p:txBody>
        </p:sp>
        <p:sp>
          <p:nvSpPr>
            <p:cNvPr id="1013" name="Google Shape;1013;p32"/>
            <p:cNvSpPr txBox="1"/>
            <p:nvPr/>
          </p:nvSpPr>
          <p:spPr>
            <a:xfrm>
              <a:off x="1392" y="3368"/>
              <a:ext cx="260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1014" name="Google Shape;1014;p32"/>
            <p:cNvSpPr txBox="1"/>
            <p:nvPr/>
          </p:nvSpPr>
          <p:spPr>
            <a:xfrm>
              <a:off x="1390" y="3743"/>
              <a:ext cx="264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015" name="Google Shape;1015;p32"/>
            <p:cNvSpPr txBox="1"/>
            <p:nvPr/>
          </p:nvSpPr>
          <p:spPr>
            <a:xfrm>
              <a:off x="1341" y="2735"/>
              <a:ext cx="33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</a:t>
              </a:r>
              <a:endParaRPr/>
            </a:p>
          </p:txBody>
        </p:sp>
        <p:sp>
          <p:nvSpPr>
            <p:cNvPr id="1016" name="Google Shape;1016;p32"/>
            <p:cNvSpPr txBox="1"/>
            <p:nvPr/>
          </p:nvSpPr>
          <p:spPr>
            <a:xfrm>
              <a:off x="1497" y="3983"/>
              <a:ext cx="34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2"/>
            <p:cNvSpPr txBox="1"/>
            <p:nvPr/>
          </p:nvSpPr>
          <p:spPr>
            <a:xfrm>
              <a:off x="1785" y="3983"/>
              <a:ext cx="34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2"/>
            <p:cNvSpPr txBox="1"/>
            <p:nvPr/>
          </p:nvSpPr>
          <p:spPr>
            <a:xfrm>
              <a:off x="2409" y="3983"/>
              <a:ext cx="34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9" name="Google Shape;1019;p32"/>
          <p:cNvSpPr txBox="1"/>
          <p:nvPr/>
        </p:nvSpPr>
        <p:spPr>
          <a:xfrm>
            <a:off x="7426326" y="4371975"/>
            <a:ext cx="27352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ρεύματα έχουμε;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32"/>
          <p:cNvSpPr txBox="1"/>
          <p:nvPr/>
        </p:nvSpPr>
        <p:spPr>
          <a:xfrm>
            <a:off x="1524001" y="6508750"/>
            <a:ext cx="4240213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2012 G.P. Towler / UOP. For educational use in conjunction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Towler  &amp; Sinnott </a:t>
            </a:r>
            <a:r>
              <a:rPr i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Engineering Design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only. Do not copy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3"/>
          <p:cNvSpPr txBox="1"/>
          <p:nvPr>
            <p:ph type="title"/>
          </p:nvPr>
        </p:nvSpPr>
        <p:spPr>
          <a:xfrm>
            <a:off x="0" y="0"/>
            <a:ext cx="12192000" cy="596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4800600" y="2133600"/>
            <a:ext cx="457200" cy="5334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33"/>
          <p:cNvSpPr/>
          <p:nvPr/>
        </p:nvSpPr>
        <p:spPr>
          <a:xfrm>
            <a:off x="8534400" y="1600200"/>
            <a:ext cx="381000" cy="1600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33"/>
          <p:cNvSpPr/>
          <p:nvPr/>
        </p:nvSpPr>
        <p:spPr>
          <a:xfrm>
            <a:off x="4038600" y="22098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9" name="Google Shape;1029;p33"/>
          <p:cNvCxnSpPr/>
          <p:nvPr/>
        </p:nvCxnSpPr>
        <p:spPr>
          <a:xfrm>
            <a:off x="3124200" y="2362200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0" name="Google Shape;1030;p33"/>
          <p:cNvCxnSpPr/>
          <p:nvPr/>
        </p:nvCxnSpPr>
        <p:spPr>
          <a:xfrm>
            <a:off x="4419600" y="2362200"/>
            <a:ext cx="381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1" name="Google Shape;1031;p33"/>
          <p:cNvCxnSpPr/>
          <p:nvPr/>
        </p:nvCxnSpPr>
        <p:spPr>
          <a:xfrm>
            <a:off x="7848600" y="22098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2" name="Google Shape;1032;p33"/>
          <p:cNvSpPr/>
          <p:nvPr/>
        </p:nvSpPr>
        <p:spPr>
          <a:xfrm>
            <a:off x="8686800" y="1219200"/>
            <a:ext cx="762000" cy="381000"/>
          </a:xfrm>
          <a:custGeom>
            <a:rect b="b" l="l" r="r" t="t"/>
            <a:pathLst>
              <a:path extrusionOk="0" h="240" w="480">
                <a:moveTo>
                  <a:pt x="0" y="24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33"/>
          <p:cNvSpPr txBox="1"/>
          <p:nvPr/>
        </p:nvSpPr>
        <p:spPr>
          <a:xfrm>
            <a:off x="8543140" y="2056091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034" name="Google Shape;1034;p33"/>
          <p:cNvSpPr/>
          <p:nvPr/>
        </p:nvSpPr>
        <p:spPr>
          <a:xfrm>
            <a:off x="0" y="671514"/>
            <a:ext cx="1150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Ποιό το πρόβλημα με αυτή την προσέγγιση.</a:t>
            </a:r>
            <a:endParaRPr/>
          </a:p>
        </p:txBody>
      </p:sp>
      <p:sp>
        <p:nvSpPr>
          <p:cNvPr id="1035" name="Google Shape;1035;p33"/>
          <p:cNvSpPr/>
          <p:nvPr/>
        </p:nvSpPr>
        <p:spPr>
          <a:xfrm flipH="1" rot="10800000">
            <a:off x="8763000" y="3200400"/>
            <a:ext cx="762000" cy="381000"/>
          </a:xfrm>
          <a:custGeom>
            <a:rect b="b" l="l" r="r" t="t"/>
            <a:pathLst>
              <a:path extrusionOk="0" h="240" w="480">
                <a:moveTo>
                  <a:pt x="0" y="24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33"/>
          <p:cNvSpPr/>
          <p:nvPr/>
        </p:nvSpPr>
        <p:spPr>
          <a:xfrm>
            <a:off x="6705600" y="20574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33"/>
          <p:cNvCxnSpPr/>
          <p:nvPr/>
        </p:nvCxnSpPr>
        <p:spPr>
          <a:xfrm>
            <a:off x="6019800" y="22098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8" name="Google Shape;1038;p33"/>
          <p:cNvCxnSpPr/>
          <p:nvPr/>
        </p:nvCxnSpPr>
        <p:spPr>
          <a:xfrm>
            <a:off x="7086600" y="2209800"/>
            <a:ext cx="381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9" name="Google Shape;1039;p33"/>
          <p:cNvSpPr/>
          <p:nvPr/>
        </p:nvSpPr>
        <p:spPr>
          <a:xfrm>
            <a:off x="7467600" y="20574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33"/>
          <p:cNvSpPr/>
          <p:nvPr/>
        </p:nvSpPr>
        <p:spPr>
          <a:xfrm>
            <a:off x="5867400" y="2209800"/>
            <a:ext cx="228600" cy="228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1" name="Google Shape;1041;p33"/>
          <p:cNvCxnSpPr/>
          <p:nvPr/>
        </p:nvCxnSpPr>
        <p:spPr>
          <a:xfrm>
            <a:off x="5257800" y="2362200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2" name="Google Shape;1042;p33"/>
          <p:cNvCxnSpPr/>
          <p:nvPr/>
        </p:nvCxnSpPr>
        <p:spPr>
          <a:xfrm>
            <a:off x="5867400" y="2514600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3" name="Google Shape;1043;p33"/>
          <p:cNvCxnSpPr/>
          <p:nvPr/>
        </p:nvCxnSpPr>
        <p:spPr>
          <a:xfrm flipH="1" rot="10800000">
            <a:off x="5867400" y="24384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4" name="Google Shape;1044;p33"/>
          <p:cNvCxnSpPr/>
          <p:nvPr/>
        </p:nvCxnSpPr>
        <p:spPr>
          <a:xfrm rot="10800000">
            <a:off x="6019800" y="24384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5" name="Google Shape;1045;p33"/>
          <p:cNvSpPr/>
          <p:nvPr/>
        </p:nvSpPr>
        <p:spPr>
          <a:xfrm>
            <a:off x="2971800" y="2362200"/>
            <a:ext cx="228600" cy="228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6" name="Google Shape;1046;p33"/>
          <p:cNvCxnSpPr/>
          <p:nvPr/>
        </p:nvCxnSpPr>
        <p:spPr>
          <a:xfrm>
            <a:off x="2362200" y="2514600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7" name="Google Shape;1047;p33"/>
          <p:cNvCxnSpPr/>
          <p:nvPr/>
        </p:nvCxnSpPr>
        <p:spPr>
          <a:xfrm>
            <a:off x="2971800" y="2667000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8" name="Google Shape;1048;p33"/>
          <p:cNvCxnSpPr/>
          <p:nvPr/>
        </p:nvCxnSpPr>
        <p:spPr>
          <a:xfrm flipH="1" rot="10800000">
            <a:off x="2971800" y="25908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9" name="Google Shape;1049;p33"/>
          <p:cNvCxnSpPr/>
          <p:nvPr/>
        </p:nvCxnSpPr>
        <p:spPr>
          <a:xfrm rot="10800000">
            <a:off x="3124200" y="2590800"/>
            <a:ext cx="76200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0" name="Google Shape;1050;p33"/>
          <p:cNvCxnSpPr/>
          <p:nvPr/>
        </p:nvCxnSpPr>
        <p:spPr>
          <a:xfrm rot="10800000">
            <a:off x="4267200" y="1676400"/>
            <a:ext cx="0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1" name="Google Shape;1051;p33"/>
          <p:cNvCxnSpPr/>
          <p:nvPr/>
        </p:nvCxnSpPr>
        <p:spPr>
          <a:xfrm rot="10800000">
            <a:off x="6858000" y="1524000"/>
            <a:ext cx="0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2" name="Google Shape;1052;p33"/>
          <p:cNvCxnSpPr/>
          <p:nvPr/>
        </p:nvCxnSpPr>
        <p:spPr>
          <a:xfrm rot="10800000">
            <a:off x="7620000" y="1524000"/>
            <a:ext cx="0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3" name="Google Shape;1053;p33"/>
          <p:cNvCxnSpPr/>
          <p:nvPr/>
        </p:nvCxnSpPr>
        <p:spPr>
          <a:xfrm>
            <a:off x="4267200" y="2590800"/>
            <a:ext cx="0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4" name="Google Shape;1054;p33"/>
          <p:cNvCxnSpPr/>
          <p:nvPr/>
        </p:nvCxnSpPr>
        <p:spPr>
          <a:xfrm>
            <a:off x="7620000" y="2438400"/>
            <a:ext cx="0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5" name="Google Shape;1055;p33"/>
          <p:cNvCxnSpPr/>
          <p:nvPr/>
        </p:nvCxnSpPr>
        <p:spPr>
          <a:xfrm>
            <a:off x="6858000" y="2438400"/>
            <a:ext cx="0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6" name="Google Shape;1056;p33"/>
          <p:cNvSpPr txBox="1"/>
          <p:nvPr/>
        </p:nvSpPr>
        <p:spPr>
          <a:xfrm>
            <a:off x="2124561" y="2513291"/>
            <a:ext cx="60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</a:t>
            </a:r>
            <a:endParaRPr/>
          </a:p>
        </p:txBody>
      </p:sp>
      <p:sp>
        <p:nvSpPr>
          <p:cNvPr id="1057" name="Google Shape;1057;p33"/>
          <p:cNvSpPr txBox="1"/>
          <p:nvPr/>
        </p:nvSpPr>
        <p:spPr>
          <a:xfrm>
            <a:off x="4724400" y="2667001"/>
            <a:ext cx="6667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/>
          </a:p>
        </p:txBody>
      </p:sp>
      <p:sp>
        <p:nvSpPr>
          <p:cNvPr id="1058" name="Google Shape;1058;p33"/>
          <p:cNvSpPr txBox="1"/>
          <p:nvPr/>
        </p:nvSpPr>
        <p:spPr>
          <a:xfrm>
            <a:off x="2346828" y="21322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10º</a:t>
            </a:r>
            <a:endParaRPr/>
          </a:p>
        </p:txBody>
      </p:sp>
      <p:sp>
        <p:nvSpPr>
          <p:cNvPr id="1059" name="Google Shape;1059;p33"/>
          <p:cNvSpPr txBox="1"/>
          <p:nvPr/>
        </p:nvSpPr>
        <p:spPr>
          <a:xfrm>
            <a:off x="3595250" y="2437091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3"/>
          <p:cNvSpPr txBox="1"/>
          <p:nvPr/>
        </p:nvSpPr>
        <p:spPr>
          <a:xfrm>
            <a:off x="6338450" y="2360891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3"/>
          <p:cNvSpPr txBox="1"/>
          <p:nvPr/>
        </p:nvSpPr>
        <p:spPr>
          <a:xfrm>
            <a:off x="7100450" y="2360891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3"/>
          <p:cNvSpPr txBox="1"/>
          <p:nvPr/>
        </p:nvSpPr>
        <p:spPr>
          <a:xfrm>
            <a:off x="3717068" y="29704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120º</a:t>
            </a:r>
            <a:endParaRPr/>
          </a:p>
        </p:txBody>
      </p:sp>
      <p:sp>
        <p:nvSpPr>
          <p:cNvPr id="1063" name="Google Shape;1063;p33"/>
          <p:cNvSpPr txBox="1"/>
          <p:nvPr/>
        </p:nvSpPr>
        <p:spPr>
          <a:xfrm>
            <a:off x="6307868" y="12940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100º</a:t>
            </a:r>
            <a:endParaRPr/>
          </a:p>
        </p:txBody>
      </p:sp>
      <p:sp>
        <p:nvSpPr>
          <p:cNvPr id="1064" name="Google Shape;1064;p33"/>
          <p:cNvSpPr txBox="1"/>
          <p:nvPr/>
        </p:nvSpPr>
        <p:spPr>
          <a:xfrm>
            <a:off x="5242428" y="20560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25º</a:t>
            </a:r>
            <a:endParaRPr/>
          </a:p>
        </p:txBody>
      </p:sp>
      <p:sp>
        <p:nvSpPr>
          <p:cNvPr id="1065" name="Google Shape;1065;p33"/>
          <p:cNvSpPr txBox="1"/>
          <p:nvPr/>
        </p:nvSpPr>
        <p:spPr>
          <a:xfrm>
            <a:off x="6307868" y="28180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120º</a:t>
            </a:r>
            <a:endParaRPr/>
          </a:p>
        </p:txBody>
      </p:sp>
      <p:sp>
        <p:nvSpPr>
          <p:cNvPr id="1066" name="Google Shape;1066;p33"/>
          <p:cNvSpPr txBox="1"/>
          <p:nvPr/>
        </p:nvSpPr>
        <p:spPr>
          <a:xfrm>
            <a:off x="7146068" y="28180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200º</a:t>
            </a:r>
            <a:endParaRPr/>
          </a:p>
        </p:txBody>
      </p:sp>
      <p:sp>
        <p:nvSpPr>
          <p:cNvPr id="1067" name="Google Shape;1067;p33"/>
          <p:cNvSpPr txBox="1"/>
          <p:nvPr/>
        </p:nvSpPr>
        <p:spPr>
          <a:xfrm>
            <a:off x="7069868" y="12940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150º</a:t>
            </a:r>
            <a:endParaRPr/>
          </a:p>
        </p:txBody>
      </p:sp>
      <p:sp>
        <p:nvSpPr>
          <p:cNvPr id="1068" name="Google Shape;1068;p33"/>
          <p:cNvSpPr txBox="1"/>
          <p:nvPr/>
        </p:nvSpPr>
        <p:spPr>
          <a:xfrm>
            <a:off x="3794628" y="15226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30º</a:t>
            </a:r>
            <a:endParaRPr/>
          </a:p>
        </p:txBody>
      </p:sp>
      <p:sp>
        <p:nvSpPr>
          <p:cNvPr id="1069" name="Google Shape;1069;p33"/>
          <p:cNvSpPr txBox="1"/>
          <p:nvPr/>
        </p:nvSpPr>
        <p:spPr>
          <a:xfrm>
            <a:off x="7831868" y="1903691"/>
            <a:ext cx="636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150º</a:t>
            </a:r>
            <a:endParaRPr/>
          </a:p>
        </p:txBody>
      </p:sp>
      <p:sp>
        <p:nvSpPr>
          <p:cNvPr id="1070" name="Google Shape;1070;p33"/>
          <p:cNvSpPr txBox="1"/>
          <p:nvPr/>
        </p:nvSpPr>
        <p:spPr>
          <a:xfrm>
            <a:off x="4328028" y="20560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25º</a:t>
            </a:r>
            <a:endParaRPr/>
          </a:p>
        </p:txBody>
      </p:sp>
      <p:sp>
        <p:nvSpPr>
          <p:cNvPr id="1071" name="Google Shape;1071;p33"/>
          <p:cNvSpPr txBox="1"/>
          <p:nvPr/>
        </p:nvSpPr>
        <p:spPr>
          <a:xfrm>
            <a:off x="7071228" y="1903691"/>
            <a:ext cx="519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70º</a:t>
            </a:r>
            <a:endParaRPr/>
          </a:p>
        </p:txBody>
      </p:sp>
      <p:grpSp>
        <p:nvGrpSpPr>
          <p:cNvPr id="1072" name="Google Shape;1072;p33"/>
          <p:cNvGrpSpPr/>
          <p:nvPr/>
        </p:nvGrpSpPr>
        <p:grpSpPr>
          <a:xfrm>
            <a:off x="2050256" y="3567114"/>
            <a:ext cx="4398963" cy="2578101"/>
            <a:chOff x="1212" y="2592"/>
            <a:chExt cx="2771" cy="1624"/>
          </a:xfrm>
        </p:grpSpPr>
        <p:cxnSp>
          <p:nvCxnSpPr>
            <p:cNvPr id="1073" name="Google Shape;1073;p33"/>
            <p:cNvCxnSpPr/>
            <p:nvPr/>
          </p:nvCxnSpPr>
          <p:spPr>
            <a:xfrm rot="10800000">
              <a:off x="1632" y="2592"/>
              <a:ext cx="0" cy="139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74" name="Google Shape;1074;p33"/>
            <p:cNvCxnSpPr/>
            <p:nvPr/>
          </p:nvCxnSpPr>
          <p:spPr>
            <a:xfrm>
              <a:off x="1632" y="3984"/>
              <a:ext cx="211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75" name="Google Shape;1075;p33"/>
            <p:cNvSpPr/>
            <p:nvPr/>
          </p:nvSpPr>
          <p:spPr>
            <a:xfrm>
              <a:off x="1632" y="2832"/>
              <a:ext cx="1632" cy="1060"/>
            </a:xfrm>
            <a:custGeom>
              <a:rect b="b" l="l" r="r" t="t"/>
              <a:pathLst>
                <a:path extrusionOk="0" h="1060" w="1632">
                  <a:moveTo>
                    <a:pt x="0" y="1060"/>
                  </a:moveTo>
                  <a:lnTo>
                    <a:pt x="140" y="772"/>
                  </a:lnTo>
                  <a:lnTo>
                    <a:pt x="336" y="480"/>
                  </a:lnTo>
                  <a:lnTo>
                    <a:pt x="163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6" name="Google Shape;1076;p33"/>
            <p:cNvCxnSpPr/>
            <p:nvPr/>
          </p:nvCxnSpPr>
          <p:spPr>
            <a:xfrm rot="10800000">
              <a:off x="1632" y="2832"/>
              <a:ext cx="1632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77" name="Google Shape;1077;p33"/>
            <p:cNvCxnSpPr/>
            <p:nvPr/>
          </p:nvCxnSpPr>
          <p:spPr>
            <a:xfrm rot="10800000">
              <a:off x="1632" y="3312"/>
              <a:ext cx="336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78" name="Google Shape;1078;p33"/>
            <p:cNvCxnSpPr/>
            <p:nvPr/>
          </p:nvCxnSpPr>
          <p:spPr>
            <a:xfrm rot="10800000">
              <a:off x="1632" y="3600"/>
              <a:ext cx="144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79" name="Google Shape;1079;p33"/>
            <p:cNvCxnSpPr/>
            <p:nvPr/>
          </p:nvCxnSpPr>
          <p:spPr>
            <a:xfrm>
              <a:off x="1776" y="3600"/>
              <a:ext cx="0" cy="384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80" name="Google Shape;1080;p33"/>
            <p:cNvCxnSpPr/>
            <p:nvPr/>
          </p:nvCxnSpPr>
          <p:spPr>
            <a:xfrm>
              <a:off x="1968" y="3312"/>
              <a:ext cx="0" cy="672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81" name="Google Shape;1081;p33"/>
            <p:cNvCxnSpPr/>
            <p:nvPr/>
          </p:nvCxnSpPr>
          <p:spPr>
            <a:xfrm>
              <a:off x="3264" y="2832"/>
              <a:ext cx="0" cy="1152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082" name="Google Shape;1082;p33"/>
            <p:cNvSpPr txBox="1"/>
            <p:nvPr/>
          </p:nvSpPr>
          <p:spPr>
            <a:xfrm>
              <a:off x="1212" y="2975"/>
              <a:ext cx="18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083" name="Google Shape;1083;p33"/>
            <p:cNvSpPr txBox="1"/>
            <p:nvPr/>
          </p:nvSpPr>
          <p:spPr>
            <a:xfrm>
              <a:off x="3697" y="3916"/>
              <a:ext cx="286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</a:t>
              </a:r>
              <a:endParaRPr/>
            </a:p>
          </p:txBody>
        </p:sp>
        <p:sp>
          <p:nvSpPr>
            <p:cNvPr id="1084" name="Google Shape;1084;p33"/>
            <p:cNvSpPr txBox="1"/>
            <p:nvPr/>
          </p:nvSpPr>
          <p:spPr>
            <a:xfrm>
              <a:off x="1390" y="3167"/>
              <a:ext cx="264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/>
            </a:p>
          </p:txBody>
        </p:sp>
        <p:sp>
          <p:nvSpPr>
            <p:cNvPr id="1085" name="Google Shape;1085;p33"/>
            <p:cNvSpPr txBox="1"/>
            <p:nvPr/>
          </p:nvSpPr>
          <p:spPr>
            <a:xfrm>
              <a:off x="1392" y="3368"/>
              <a:ext cx="260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1086" name="Google Shape;1086;p33"/>
            <p:cNvSpPr txBox="1"/>
            <p:nvPr/>
          </p:nvSpPr>
          <p:spPr>
            <a:xfrm>
              <a:off x="1390" y="3743"/>
              <a:ext cx="264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087" name="Google Shape;1087;p33"/>
            <p:cNvSpPr txBox="1"/>
            <p:nvPr/>
          </p:nvSpPr>
          <p:spPr>
            <a:xfrm>
              <a:off x="1341" y="2735"/>
              <a:ext cx="33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</a:t>
              </a:r>
              <a:endParaRPr/>
            </a:p>
          </p:txBody>
        </p:sp>
        <p:sp>
          <p:nvSpPr>
            <p:cNvPr id="1088" name="Google Shape;1088;p33"/>
            <p:cNvSpPr txBox="1"/>
            <p:nvPr/>
          </p:nvSpPr>
          <p:spPr>
            <a:xfrm>
              <a:off x="1497" y="3983"/>
              <a:ext cx="34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3"/>
            <p:cNvSpPr txBox="1"/>
            <p:nvPr/>
          </p:nvSpPr>
          <p:spPr>
            <a:xfrm>
              <a:off x="1785" y="3983"/>
              <a:ext cx="34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3"/>
            <p:cNvSpPr txBox="1"/>
            <p:nvPr/>
          </p:nvSpPr>
          <p:spPr>
            <a:xfrm>
              <a:off x="2409" y="3983"/>
              <a:ext cx="347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33"/>
          <p:cNvGrpSpPr/>
          <p:nvPr/>
        </p:nvGrpSpPr>
        <p:grpSpPr>
          <a:xfrm>
            <a:off x="3505200" y="3733803"/>
            <a:ext cx="6477000" cy="1008063"/>
            <a:chOff x="1248" y="2688"/>
            <a:chExt cx="4080" cy="635"/>
          </a:xfrm>
        </p:grpSpPr>
        <p:sp>
          <p:nvSpPr>
            <p:cNvPr id="1092" name="Google Shape;1092;p33"/>
            <p:cNvSpPr/>
            <p:nvPr/>
          </p:nvSpPr>
          <p:spPr>
            <a:xfrm>
              <a:off x="1248" y="2688"/>
              <a:ext cx="1296" cy="480"/>
            </a:xfrm>
            <a:custGeom>
              <a:rect b="b" l="l" r="r" t="t"/>
              <a:pathLst>
                <a:path extrusionOk="0" h="480" w="1296">
                  <a:moveTo>
                    <a:pt x="0" y="480"/>
                  </a:moveTo>
                  <a:cubicBezTo>
                    <a:pt x="21" y="462"/>
                    <a:pt x="80" y="398"/>
                    <a:pt x="128" y="374"/>
                  </a:cubicBezTo>
                  <a:cubicBezTo>
                    <a:pt x="176" y="350"/>
                    <a:pt x="148" y="350"/>
                    <a:pt x="288" y="336"/>
                  </a:cubicBezTo>
                  <a:cubicBezTo>
                    <a:pt x="428" y="322"/>
                    <a:pt x="824" y="304"/>
                    <a:pt x="966" y="288"/>
                  </a:cubicBezTo>
                  <a:cubicBezTo>
                    <a:pt x="1108" y="272"/>
                    <a:pt x="1100" y="259"/>
                    <a:pt x="1142" y="240"/>
                  </a:cubicBezTo>
                  <a:cubicBezTo>
                    <a:pt x="1184" y="221"/>
                    <a:pt x="1199" y="198"/>
                    <a:pt x="1219" y="173"/>
                  </a:cubicBezTo>
                  <a:cubicBezTo>
                    <a:pt x="1239" y="148"/>
                    <a:pt x="1251" y="122"/>
                    <a:pt x="1264" y="93"/>
                  </a:cubicBezTo>
                  <a:cubicBezTo>
                    <a:pt x="1277" y="64"/>
                    <a:pt x="1289" y="19"/>
                    <a:pt x="1296" y="0"/>
                  </a:cubicBezTo>
                </a:path>
              </a:pathLst>
            </a:custGeom>
            <a:noFill/>
            <a:ln cap="flat" cmpd="sng" w="2857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3"/>
            <p:cNvSpPr txBox="1"/>
            <p:nvPr/>
          </p:nvSpPr>
          <p:spPr>
            <a:xfrm>
              <a:off x="2880" y="2916"/>
              <a:ext cx="2448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Πρέπει να είμαστε πολύ προσεκτικοί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για να μην χάσουμε αλλαγές φάσης.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4"/>
          <p:cNvSpPr txBox="1"/>
          <p:nvPr>
            <p:ph type="title"/>
          </p:nvPr>
        </p:nvSpPr>
        <p:spPr>
          <a:xfrm>
            <a:off x="0" y="0"/>
            <a:ext cx="12192000" cy="597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sp>
        <p:nvSpPr>
          <p:cNvPr id="1099" name="Google Shape;1099;p34"/>
          <p:cNvSpPr/>
          <p:nvPr/>
        </p:nvSpPr>
        <p:spPr>
          <a:xfrm>
            <a:off x="0" y="685800"/>
            <a:ext cx="11810997" cy="45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έχουμε εξάτμιση πρέπει να κάνουμε γραμμικοποίηση, πως γίνεται αυτό;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0" name="Google Shape;1100;p34"/>
          <p:cNvGrpSpPr/>
          <p:nvPr/>
        </p:nvGrpSpPr>
        <p:grpSpPr>
          <a:xfrm>
            <a:off x="3896525" y="2140088"/>
            <a:ext cx="4398950" cy="2577823"/>
            <a:chOff x="3676635" y="1905000"/>
            <a:chExt cx="4398950" cy="2577823"/>
          </a:xfrm>
        </p:grpSpPr>
        <p:sp>
          <p:nvSpPr>
            <p:cNvPr id="1101" name="Google Shape;1101;p34"/>
            <p:cNvSpPr txBox="1"/>
            <p:nvPr/>
          </p:nvSpPr>
          <p:spPr>
            <a:xfrm>
              <a:off x="3676635" y="2513291"/>
              <a:ext cx="298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102" name="Google Shape;1102;p34"/>
            <p:cNvSpPr txBox="1"/>
            <p:nvPr/>
          </p:nvSpPr>
          <p:spPr>
            <a:xfrm>
              <a:off x="3881863" y="2132291"/>
              <a:ext cx="5357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</a:t>
              </a:r>
              <a:endParaRPr/>
            </a:p>
          </p:txBody>
        </p:sp>
        <p:grpSp>
          <p:nvGrpSpPr>
            <p:cNvPr id="1103" name="Google Shape;1103;p34"/>
            <p:cNvGrpSpPr/>
            <p:nvPr/>
          </p:nvGrpSpPr>
          <p:grpSpPr>
            <a:xfrm>
              <a:off x="3959424" y="1905000"/>
              <a:ext cx="4116161" cy="2577823"/>
              <a:chOff x="3959424" y="1905000"/>
              <a:chExt cx="4116161" cy="2577823"/>
            </a:xfrm>
          </p:grpSpPr>
          <p:cxnSp>
            <p:nvCxnSpPr>
              <p:cNvPr id="1104" name="Google Shape;1104;p34"/>
              <p:cNvCxnSpPr/>
              <p:nvPr/>
            </p:nvCxnSpPr>
            <p:spPr>
              <a:xfrm rot="10800000">
                <a:off x="4343400" y="1905000"/>
                <a:ext cx="0" cy="22098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05" name="Google Shape;1105;p34"/>
              <p:cNvCxnSpPr/>
              <p:nvPr/>
            </p:nvCxnSpPr>
            <p:spPr>
              <a:xfrm>
                <a:off x="4343400" y="4114800"/>
                <a:ext cx="335280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106" name="Google Shape;1106;p34"/>
              <p:cNvSpPr/>
              <p:nvPr/>
            </p:nvSpPr>
            <p:spPr>
              <a:xfrm>
                <a:off x="4343401" y="3044826"/>
                <a:ext cx="536575" cy="923925"/>
              </a:xfrm>
              <a:custGeom>
                <a:rect b="b" l="l" r="r" t="t"/>
                <a:pathLst>
                  <a:path extrusionOk="0" h="582" w="338">
                    <a:moveTo>
                      <a:pt x="0" y="582"/>
                    </a:moveTo>
                    <a:lnTo>
                      <a:pt x="140" y="294"/>
                    </a:lnTo>
                    <a:lnTo>
                      <a:pt x="336" y="2"/>
                    </a:lnTo>
                    <a:lnTo>
                      <a:pt x="338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07" name="Google Shape;1107;p34"/>
              <p:cNvCxnSpPr/>
              <p:nvPr/>
            </p:nvCxnSpPr>
            <p:spPr>
              <a:xfrm rot="10800000">
                <a:off x="4343400" y="2286000"/>
                <a:ext cx="2590800" cy="0"/>
              </a:xfrm>
              <a:prstGeom prst="straightConnector1">
                <a:avLst/>
              </a:prstGeom>
              <a:noFill/>
              <a:ln cap="rnd" cmpd="sng" w="12700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8" name="Google Shape;1108;p34"/>
              <p:cNvCxnSpPr/>
              <p:nvPr/>
            </p:nvCxnSpPr>
            <p:spPr>
              <a:xfrm rot="10800000">
                <a:off x="4343400" y="3048000"/>
                <a:ext cx="533400" cy="0"/>
              </a:xfrm>
              <a:prstGeom prst="straightConnector1">
                <a:avLst/>
              </a:prstGeom>
              <a:noFill/>
              <a:ln cap="rnd" cmpd="sng" w="12700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9" name="Google Shape;1109;p34"/>
              <p:cNvCxnSpPr/>
              <p:nvPr/>
            </p:nvCxnSpPr>
            <p:spPr>
              <a:xfrm rot="10800000">
                <a:off x="4343400" y="3505200"/>
                <a:ext cx="228600" cy="0"/>
              </a:xfrm>
              <a:prstGeom prst="straightConnector1">
                <a:avLst/>
              </a:prstGeom>
              <a:noFill/>
              <a:ln cap="rnd" cmpd="sng" w="12700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0" name="Google Shape;1110;p34"/>
              <p:cNvCxnSpPr/>
              <p:nvPr/>
            </p:nvCxnSpPr>
            <p:spPr>
              <a:xfrm>
                <a:off x="4572000" y="3505200"/>
                <a:ext cx="0" cy="609600"/>
              </a:xfrm>
              <a:prstGeom prst="straightConnector1">
                <a:avLst/>
              </a:prstGeom>
              <a:noFill/>
              <a:ln cap="rnd" cmpd="sng" w="12700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1" name="Google Shape;1111;p34"/>
              <p:cNvCxnSpPr/>
              <p:nvPr/>
            </p:nvCxnSpPr>
            <p:spPr>
              <a:xfrm>
                <a:off x="4876800" y="3048000"/>
                <a:ext cx="0" cy="1066800"/>
              </a:xfrm>
              <a:prstGeom prst="straightConnector1">
                <a:avLst/>
              </a:prstGeom>
              <a:noFill/>
              <a:ln cap="rnd" cmpd="sng" w="12700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2" name="Google Shape;1112;p34"/>
              <p:cNvCxnSpPr/>
              <p:nvPr/>
            </p:nvCxnSpPr>
            <p:spPr>
              <a:xfrm>
                <a:off x="6934200" y="2286000"/>
                <a:ext cx="0" cy="1828800"/>
              </a:xfrm>
              <a:prstGeom prst="straightConnector1">
                <a:avLst/>
              </a:prstGeom>
              <a:noFill/>
              <a:ln cap="rnd" cmpd="sng" w="12700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13" name="Google Shape;1113;p34"/>
              <p:cNvSpPr txBox="1"/>
              <p:nvPr/>
            </p:nvSpPr>
            <p:spPr>
              <a:xfrm>
                <a:off x="7621615" y="4007128"/>
                <a:ext cx="4539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dH</a:t>
                </a:r>
                <a:endParaRPr/>
              </a:p>
            </p:txBody>
          </p:sp>
          <p:sp>
            <p:nvSpPr>
              <p:cNvPr id="1114" name="Google Shape;1114;p34"/>
              <p:cNvSpPr txBox="1"/>
              <p:nvPr/>
            </p:nvSpPr>
            <p:spPr>
              <a:xfrm>
                <a:off x="3959424" y="2818091"/>
                <a:ext cx="418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70</a:t>
                </a:r>
                <a:endParaRPr/>
              </a:p>
            </p:txBody>
          </p:sp>
          <p:sp>
            <p:nvSpPr>
              <p:cNvPr id="1115" name="Google Shape;1115;p34"/>
              <p:cNvSpPr txBox="1"/>
              <p:nvPr/>
            </p:nvSpPr>
            <p:spPr>
              <a:xfrm>
                <a:off x="3962400" y="3136792"/>
                <a:ext cx="4127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25</a:t>
                </a:r>
                <a:endParaRPr/>
              </a:p>
            </p:txBody>
          </p:sp>
          <p:sp>
            <p:nvSpPr>
              <p:cNvPr id="1116" name="Google Shape;1116;p34"/>
              <p:cNvSpPr txBox="1"/>
              <p:nvPr/>
            </p:nvSpPr>
            <p:spPr>
              <a:xfrm>
                <a:off x="3959424" y="3732491"/>
                <a:ext cx="418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/>
              </a:p>
            </p:txBody>
          </p:sp>
          <p:sp>
            <p:nvSpPr>
              <p:cNvPr id="1117" name="Google Shape;1117;p34"/>
              <p:cNvSpPr txBox="1"/>
              <p:nvPr/>
            </p:nvSpPr>
            <p:spPr>
              <a:xfrm>
                <a:off x="4128650" y="4113491"/>
                <a:ext cx="5501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ΔH</a:t>
                </a:r>
                <a:r>
                  <a:rPr b="1"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4"/>
              <p:cNvSpPr txBox="1"/>
              <p:nvPr/>
            </p:nvSpPr>
            <p:spPr>
              <a:xfrm>
                <a:off x="4585850" y="4113491"/>
                <a:ext cx="5501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ΔH</a:t>
                </a:r>
                <a:r>
                  <a:rPr b="1"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34"/>
              <p:cNvSpPr txBox="1"/>
              <p:nvPr/>
            </p:nvSpPr>
            <p:spPr>
              <a:xfrm>
                <a:off x="5576450" y="4113491"/>
                <a:ext cx="5501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ΔH</a:t>
                </a:r>
                <a:r>
                  <a:rPr b="1" baseline="-25000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4"/>
              <p:cNvSpPr/>
              <p:nvPr/>
            </p:nvSpPr>
            <p:spPr>
              <a:xfrm>
                <a:off x="4876800" y="2286000"/>
                <a:ext cx="2057400" cy="762000"/>
              </a:xfrm>
              <a:custGeom>
                <a:rect b="b" l="l" r="r" t="t"/>
                <a:pathLst>
                  <a:path extrusionOk="0" h="480" w="1296">
                    <a:moveTo>
                      <a:pt x="0" y="480"/>
                    </a:moveTo>
                    <a:cubicBezTo>
                      <a:pt x="21" y="462"/>
                      <a:pt x="80" y="398"/>
                      <a:pt x="128" y="374"/>
                    </a:cubicBezTo>
                    <a:cubicBezTo>
                      <a:pt x="176" y="350"/>
                      <a:pt x="148" y="350"/>
                      <a:pt x="288" y="336"/>
                    </a:cubicBezTo>
                    <a:cubicBezTo>
                      <a:pt x="428" y="322"/>
                      <a:pt x="824" y="304"/>
                      <a:pt x="966" y="288"/>
                    </a:cubicBezTo>
                    <a:cubicBezTo>
                      <a:pt x="1108" y="272"/>
                      <a:pt x="1100" y="259"/>
                      <a:pt x="1142" y="240"/>
                    </a:cubicBezTo>
                    <a:cubicBezTo>
                      <a:pt x="1184" y="221"/>
                      <a:pt x="1199" y="198"/>
                      <a:pt x="1219" y="173"/>
                    </a:cubicBezTo>
                    <a:cubicBezTo>
                      <a:pt x="1239" y="148"/>
                      <a:pt x="1251" y="122"/>
                      <a:pt x="1264" y="93"/>
                    </a:cubicBezTo>
                    <a:cubicBezTo>
                      <a:pt x="1277" y="64"/>
                      <a:pt x="1289" y="19"/>
                      <a:pt x="1296" y="0"/>
                    </a:cubicBez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5"/>
          <p:cNvSpPr txBox="1"/>
          <p:nvPr>
            <p:ph type="title"/>
          </p:nvPr>
        </p:nvSpPr>
        <p:spPr>
          <a:xfrm>
            <a:off x="0" y="0"/>
            <a:ext cx="12192000" cy="597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grpSp>
        <p:nvGrpSpPr>
          <p:cNvPr id="1126" name="Google Shape;1126;p35"/>
          <p:cNvGrpSpPr/>
          <p:nvPr/>
        </p:nvGrpSpPr>
        <p:grpSpPr>
          <a:xfrm>
            <a:off x="3896525" y="1736467"/>
            <a:ext cx="4398950" cy="3385066"/>
            <a:chOff x="3676635" y="1981200"/>
            <a:chExt cx="4398950" cy="3385066"/>
          </a:xfrm>
        </p:grpSpPr>
        <p:cxnSp>
          <p:nvCxnSpPr>
            <p:cNvPr id="1127" name="Google Shape;1127;p35"/>
            <p:cNvCxnSpPr/>
            <p:nvPr/>
          </p:nvCxnSpPr>
          <p:spPr>
            <a:xfrm rot="10800000">
              <a:off x="4343400" y="1981200"/>
              <a:ext cx="0" cy="2209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28" name="Google Shape;1128;p35"/>
            <p:cNvCxnSpPr/>
            <p:nvPr/>
          </p:nvCxnSpPr>
          <p:spPr>
            <a:xfrm>
              <a:off x="4343400" y="4191000"/>
              <a:ext cx="3352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29" name="Google Shape;1129;p35"/>
            <p:cNvSpPr/>
            <p:nvPr/>
          </p:nvSpPr>
          <p:spPr>
            <a:xfrm>
              <a:off x="4343401" y="3121026"/>
              <a:ext cx="536575" cy="923925"/>
            </a:xfrm>
            <a:custGeom>
              <a:rect b="b" l="l" r="r" t="t"/>
              <a:pathLst>
                <a:path extrusionOk="0" h="582" w="338">
                  <a:moveTo>
                    <a:pt x="0" y="582"/>
                  </a:moveTo>
                  <a:lnTo>
                    <a:pt x="140" y="294"/>
                  </a:lnTo>
                  <a:lnTo>
                    <a:pt x="336" y="2"/>
                  </a:lnTo>
                  <a:lnTo>
                    <a:pt x="338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0" name="Google Shape;1130;p35"/>
            <p:cNvCxnSpPr/>
            <p:nvPr/>
          </p:nvCxnSpPr>
          <p:spPr>
            <a:xfrm rot="10800000">
              <a:off x="4343400" y="2362200"/>
              <a:ext cx="25908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31" name="Google Shape;1131;p35"/>
            <p:cNvCxnSpPr/>
            <p:nvPr/>
          </p:nvCxnSpPr>
          <p:spPr>
            <a:xfrm rot="10800000">
              <a:off x="4343400" y="3124200"/>
              <a:ext cx="5334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32" name="Google Shape;1132;p35"/>
            <p:cNvCxnSpPr/>
            <p:nvPr/>
          </p:nvCxnSpPr>
          <p:spPr>
            <a:xfrm rot="10800000">
              <a:off x="4343400" y="3581400"/>
              <a:ext cx="2286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33" name="Google Shape;1133;p35"/>
            <p:cNvCxnSpPr/>
            <p:nvPr/>
          </p:nvCxnSpPr>
          <p:spPr>
            <a:xfrm>
              <a:off x="4572000" y="3581400"/>
              <a:ext cx="0" cy="6096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34" name="Google Shape;1134;p35"/>
            <p:cNvCxnSpPr/>
            <p:nvPr/>
          </p:nvCxnSpPr>
          <p:spPr>
            <a:xfrm>
              <a:off x="4876800" y="3124200"/>
              <a:ext cx="0" cy="1066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35" name="Google Shape;1135;p35"/>
            <p:cNvCxnSpPr/>
            <p:nvPr/>
          </p:nvCxnSpPr>
          <p:spPr>
            <a:xfrm>
              <a:off x="6934200" y="2362200"/>
              <a:ext cx="0" cy="1828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136" name="Google Shape;1136;p35"/>
            <p:cNvSpPr txBox="1"/>
            <p:nvPr/>
          </p:nvSpPr>
          <p:spPr>
            <a:xfrm>
              <a:off x="3676635" y="2589491"/>
              <a:ext cx="298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137" name="Google Shape;1137;p35"/>
            <p:cNvSpPr txBox="1"/>
            <p:nvPr/>
          </p:nvSpPr>
          <p:spPr>
            <a:xfrm>
              <a:off x="7621615" y="4083328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</a:t>
              </a:r>
              <a:endParaRPr/>
            </a:p>
          </p:txBody>
        </p:sp>
        <p:sp>
          <p:nvSpPr>
            <p:cNvPr id="1138" name="Google Shape;1138;p35"/>
            <p:cNvSpPr txBox="1"/>
            <p:nvPr/>
          </p:nvSpPr>
          <p:spPr>
            <a:xfrm>
              <a:off x="3959424" y="28942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/>
            </a:p>
          </p:txBody>
        </p:sp>
        <p:sp>
          <p:nvSpPr>
            <p:cNvPr id="1139" name="Google Shape;1139;p35"/>
            <p:cNvSpPr txBox="1"/>
            <p:nvPr/>
          </p:nvSpPr>
          <p:spPr>
            <a:xfrm>
              <a:off x="3962400" y="3212992"/>
              <a:ext cx="41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1140" name="Google Shape;1140;p35"/>
            <p:cNvSpPr txBox="1"/>
            <p:nvPr/>
          </p:nvSpPr>
          <p:spPr>
            <a:xfrm>
              <a:off x="3959424" y="38086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141" name="Google Shape;1141;p35"/>
            <p:cNvSpPr txBox="1"/>
            <p:nvPr/>
          </p:nvSpPr>
          <p:spPr>
            <a:xfrm>
              <a:off x="3881863" y="2208491"/>
              <a:ext cx="5357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</a:t>
              </a:r>
              <a:endParaRPr/>
            </a:p>
          </p:txBody>
        </p:sp>
        <p:sp>
          <p:nvSpPr>
            <p:cNvPr id="1142" name="Google Shape;1142;p35"/>
            <p:cNvSpPr txBox="1"/>
            <p:nvPr/>
          </p:nvSpPr>
          <p:spPr>
            <a:xfrm>
              <a:off x="4128650" y="41896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5"/>
            <p:cNvSpPr txBox="1"/>
            <p:nvPr/>
          </p:nvSpPr>
          <p:spPr>
            <a:xfrm>
              <a:off x="4585850" y="41896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5"/>
            <p:cNvSpPr txBox="1"/>
            <p:nvPr/>
          </p:nvSpPr>
          <p:spPr>
            <a:xfrm>
              <a:off x="5576450" y="41896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4876800" y="2362200"/>
              <a:ext cx="2057400" cy="762000"/>
            </a:xfrm>
            <a:custGeom>
              <a:rect b="b" l="l" r="r" t="t"/>
              <a:pathLst>
                <a:path extrusionOk="0" h="480" w="1296">
                  <a:moveTo>
                    <a:pt x="0" y="480"/>
                  </a:moveTo>
                  <a:cubicBezTo>
                    <a:pt x="21" y="462"/>
                    <a:pt x="80" y="398"/>
                    <a:pt x="128" y="374"/>
                  </a:cubicBezTo>
                  <a:cubicBezTo>
                    <a:pt x="176" y="350"/>
                    <a:pt x="148" y="350"/>
                    <a:pt x="288" y="336"/>
                  </a:cubicBezTo>
                  <a:cubicBezTo>
                    <a:pt x="428" y="322"/>
                    <a:pt x="824" y="304"/>
                    <a:pt x="966" y="288"/>
                  </a:cubicBezTo>
                  <a:cubicBezTo>
                    <a:pt x="1108" y="272"/>
                    <a:pt x="1100" y="259"/>
                    <a:pt x="1142" y="240"/>
                  </a:cubicBezTo>
                  <a:cubicBezTo>
                    <a:pt x="1184" y="221"/>
                    <a:pt x="1199" y="198"/>
                    <a:pt x="1219" y="173"/>
                  </a:cubicBezTo>
                  <a:cubicBezTo>
                    <a:pt x="1239" y="148"/>
                    <a:pt x="1251" y="122"/>
                    <a:pt x="1264" y="93"/>
                  </a:cubicBezTo>
                  <a:cubicBezTo>
                    <a:pt x="1277" y="64"/>
                    <a:pt x="1289" y="19"/>
                    <a:pt x="1296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5"/>
            <p:cNvSpPr txBox="1"/>
            <p:nvPr/>
          </p:nvSpPr>
          <p:spPr>
            <a:xfrm>
              <a:off x="4267201" y="4996934"/>
              <a:ext cx="21964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 Σημείο με σημείο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7" name="Google Shape;1147;p35"/>
            <p:cNvCxnSpPr/>
            <p:nvPr/>
          </p:nvCxnSpPr>
          <p:spPr>
            <a:xfrm flipH="1" rot="10800000">
              <a:off x="4876800" y="2362200"/>
              <a:ext cx="2057400" cy="7620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48" name="Google Shape;1148;p35"/>
          <p:cNvSpPr/>
          <p:nvPr/>
        </p:nvSpPr>
        <p:spPr>
          <a:xfrm>
            <a:off x="0" y="685800"/>
            <a:ext cx="11810997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έχουμε εξάτμιση πρέπει να κάνουμε γραμμικοποίηση, πως γίνεται αυτό;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6"/>
          <p:cNvSpPr txBox="1"/>
          <p:nvPr>
            <p:ph type="title"/>
          </p:nvPr>
        </p:nvSpPr>
        <p:spPr>
          <a:xfrm>
            <a:off x="0" y="0"/>
            <a:ext cx="12192000" cy="597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grpSp>
        <p:nvGrpSpPr>
          <p:cNvPr id="1154" name="Google Shape;1154;p36"/>
          <p:cNvGrpSpPr/>
          <p:nvPr/>
        </p:nvGrpSpPr>
        <p:grpSpPr>
          <a:xfrm>
            <a:off x="3896525" y="1736467"/>
            <a:ext cx="4398950" cy="3385066"/>
            <a:chOff x="3676635" y="1828800"/>
            <a:chExt cx="4398950" cy="3385066"/>
          </a:xfrm>
        </p:grpSpPr>
        <p:cxnSp>
          <p:nvCxnSpPr>
            <p:cNvPr id="1155" name="Google Shape;1155;p36"/>
            <p:cNvCxnSpPr/>
            <p:nvPr/>
          </p:nvCxnSpPr>
          <p:spPr>
            <a:xfrm rot="10800000">
              <a:off x="4343400" y="1828800"/>
              <a:ext cx="0" cy="2209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6" name="Google Shape;1156;p36"/>
            <p:cNvCxnSpPr/>
            <p:nvPr/>
          </p:nvCxnSpPr>
          <p:spPr>
            <a:xfrm>
              <a:off x="4343400" y="4038600"/>
              <a:ext cx="3352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57" name="Google Shape;1157;p36"/>
            <p:cNvSpPr/>
            <p:nvPr/>
          </p:nvSpPr>
          <p:spPr>
            <a:xfrm>
              <a:off x="4343401" y="2968626"/>
              <a:ext cx="536575" cy="923925"/>
            </a:xfrm>
            <a:custGeom>
              <a:rect b="b" l="l" r="r" t="t"/>
              <a:pathLst>
                <a:path extrusionOk="0" h="582" w="338">
                  <a:moveTo>
                    <a:pt x="0" y="582"/>
                  </a:moveTo>
                  <a:lnTo>
                    <a:pt x="140" y="294"/>
                  </a:lnTo>
                  <a:lnTo>
                    <a:pt x="336" y="2"/>
                  </a:lnTo>
                  <a:lnTo>
                    <a:pt x="338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8" name="Google Shape;1158;p36"/>
            <p:cNvCxnSpPr/>
            <p:nvPr/>
          </p:nvCxnSpPr>
          <p:spPr>
            <a:xfrm rot="10800000">
              <a:off x="4343400" y="2209800"/>
              <a:ext cx="25908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59" name="Google Shape;1159;p36"/>
            <p:cNvCxnSpPr/>
            <p:nvPr/>
          </p:nvCxnSpPr>
          <p:spPr>
            <a:xfrm rot="10800000">
              <a:off x="4343400" y="2971800"/>
              <a:ext cx="5334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60" name="Google Shape;1160;p36"/>
            <p:cNvCxnSpPr/>
            <p:nvPr/>
          </p:nvCxnSpPr>
          <p:spPr>
            <a:xfrm rot="10800000">
              <a:off x="4343400" y="3429000"/>
              <a:ext cx="2286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61" name="Google Shape;1161;p36"/>
            <p:cNvCxnSpPr/>
            <p:nvPr/>
          </p:nvCxnSpPr>
          <p:spPr>
            <a:xfrm>
              <a:off x="4572000" y="3429000"/>
              <a:ext cx="0" cy="6096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62" name="Google Shape;1162;p36"/>
            <p:cNvCxnSpPr/>
            <p:nvPr/>
          </p:nvCxnSpPr>
          <p:spPr>
            <a:xfrm>
              <a:off x="4876800" y="2971800"/>
              <a:ext cx="0" cy="1066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63" name="Google Shape;1163;p36"/>
            <p:cNvCxnSpPr/>
            <p:nvPr/>
          </p:nvCxnSpPr>
          <p:spPr>
            <a:xfrm>
              <a:off x="6934200" y="2209800"/>
              <a:ext cx="0" cy="1828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164" name="Google Shape;1164;p36"/>
            <p:cNvSpPr txBox="1"/>
            <p:nvPr/>
          </p:nvSpPr>
          <p:spPr>
            <a:xfrm>
              <a:off x="3676635" y="2437091"/>
              <a:ext cx="298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165" name="Google Shape;1165;p36"/>
            <p:cNvSpPr txBox="1"/>
            <p:nvPr/>
          </p:nvSpPr>
          <p:spPr>
            <a:xfrm>
              <a:off x="7621615" y="3930928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</a:t>
              </a:r>
              <a:endParaRPr/>
            </a:p>
          </p:txBody>
        </p:sp>
        <p:sp>
          <p:nvSpPr>
            <p:cNvPr id="1166" name="Google Shape;1166;p36"/>
            <p:cNvSpPr txBox="1"/>
            <p:nvPr/>
          </p:nvSpPr>
          <p:spPr>
            <a:xfrm>
              <a:off x="3959424" y="27418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/>
            </a:p>
          </p:txBody>
        </p:sp>
        <p:sp>
          <p:nvSpPr>
            <p:cNvPr id="1167" name="Google Shape;1167;p36"/>
            <p:cNvSpPr txBox="1"/>
            <p:nvPr/>
          </p:nvSpPr>
          <p:spPr>
            <a:xfrm>
              <a:off x="3962400" y="3060592"/>
              <a:ext cx="41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1168" name="Google Shape;1168;p36"/>
            <p:cNvSpPr txBox="1"/>
            <p:nvPr/>
          </p:nvSpPr>
          <p:spPr>
            <a:xfrm>
              <a:off x="3959424" y="36562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169" name="Google Shape;1169;p36"/>
            <p:cNvSpPr txBox="1"/>
            <p:nvPr/>
          </p:nvSpPr>
          <p:spPr>
            <a:xfrm>
              <a:off x="3881863" y="2056091"/>
              <a:ext cx="5357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</a:t>
              </a:r>
              <a:endParaRPr/>
            </a:p>
          </p:txBody>
        </p:sp>
        <p:sp>
          <p:nvSpPr>
            <p:cNvPr id="1170" name="Google Shape;1170;p36"/>
            <p:cNvSpPr txBox="1"/>
            <p:nvPr/>
          </p:nvSpPr>
          <p:spPr>
            <a:xfrm>
              <a:off x="4128650" y="40372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6"/>
            <p:cNvSpPr txBox="1"/>
            <p:nvPr/>
          </p:nvSpPr>
          <p:spPr>
            <a:xfrm>
              <a:off x="4585850" y="40372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6"/>
            <p:cNvSpPr txBox="1"/>
            <p:nvPr/>
          </p:nvSpPr>
          <p:spPr>
            <a:xfrm>
              <a:off x="5576450" y="40372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4876800" y="2209800"/>
              <a:ext cx="2057400" cy="762000"/>
            </a:xfrm>
            <a:custGeom>
              <a:rect b="b" l="l" r="r" t="t"/>
              <a:pathLst>
                <a:path extrusionOk="0" h="480" w="1296">
                  <a:moveTo>
                    <a:pt x="0" y="480"/>
                  </a:moveTo>
                  <a:cubicBezTo>
                    <a:pt x="21" y="462"/>
                    <a:pt x="80" y="398"/>
                    <a:pt x="128" y="374"/>
                  </a:cubicBezTo>
                  <a:cubicBezTo>
                    <a:pt x="176" y="350"/>
                    <a:pt x="148" y="350"/>
                    <a:pt x="288" y="336"/>
                  </a:cubicBezTo>
                  <a:cubicBezTo>
                    <a:pt x="428" y="322"/>
                    <a:pt x="824" y="304"/>
                    <a:pt x="966" y="288"/>
                  </a:cubicBezTo>
                  <a:cubicBezTo>
                    <a:pt x="1108" y="272"/>
                    <a:pt x="1100" y="259"/>
                    <a:pt x="1142" y="240"/>
                  </a:cubicBezTo>
                  <a:cubicBezTo>
                    <a:pt x="1184" y="221"/>
                    <a:pt x="1199" y="198"/>
                    <a:pt x="1219" y="173"/>
                  </a:cubicBezTo>
                  <a:cubicBezTo>
                    <a:pt x="1239" y="148"/>
                    <a:pt x="1251" y="122"/>
                    <a:pt x="1264" y="93"/>
                  </a:cubicBezTo>
                  <a:cubicBezTo>
                    <a:pt x="1277" y="64"/>
                    <a:pt x="1289" y="19"/>
                    <a:pt x="1296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6"/>
            <p:cNvSpPr txBox="1"/>
            <p:nvPr/>
          </p:nvSpPr>
          <p:spPr>
            <a:xfrm>
              <a:off x="4419601" y="4844534"/>
              <a:ext cx="30438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 Τμηματικά το καλύτερο fit</a:t>
              </a: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4876800" y="2362200"/>
              <a:ext cx="2057400" cy="609600"/>
            </a:xfrm>
            <a:custGeom>
              <a:rect b="b" l="l" r="r" t="t"/>
              <a:pathLst>
                <a:path extrusionOk="0" h="384" w="1296">
                  <a:moveTo>
                    <a:pt x="0" y="384"/>
                  </a:moveTo>
                  <a:lnTo>
                    <a:pt x="192" y="240"/>
                  </a:lnTo>
                  <a:lnTo>
                    <a:pt x="1056" y="192"/>
                  </a:lnTo>
                  <a:lnTo>
                    <a:pt x="1296" y="0"/>
                  </a:lnTo>
                </a:path>
              </a:pathLst>
            </a:cu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6" name="Google Shape;1176;p36"/>
          <p:cNvSpPr/>
          <p:nvPr/>
        </p:nvSpPr>
        <p:spPr>
          <a:xfrm>
            <a:off x="0" y="705604"/>
            <a:ext cx="11201399" cy="45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έχουμε εξάτμιση πρέπει να κάνουμε γραμμικοποίηση, πως γίνεται αυτό;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7"/>
          <p:cNvSpPr txBox="1"/>
          <p:nvPr>
            <p:ph type="title"/>
          </p:nvPr>
        </p:nvSpPr>
        <p:spPr>
          <a:xfrm>
            <a:off x="0" y="0"/>
            <a:ext cx="12192000" cy="597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grpSp>
        <p:nvGrpSpPr>
          <p:cNvPr id="1182" name="Google Shape;1182;p37"/>
          <p:cNvGrpSpPr/>
          <p:nvPr/>
        </p:nvGrpSpPr>
        <p:grpSpPr>
          <a:xfrm>
            <a:off x="3896525" y="1736467"/>
            <a:ext cx="4398950" cy="3385066"/>
            <a:chOff x="3983050" y="1981200"/>
            <a:chExt cx="4398950" cy="3385066"/>
          </a:xfrm>
        </p:grpSpPr>
        <p:cxnSp>
          <p:nvCxnSpPr>
            <p:cNvPr id="1183" name="Google Shape;1183;p37"/>
            <p:cNvCxnSpPr/>
            <p:nvPr/>
          </p:nvCxnSpPr>
          <p:spPr>
            <a:xfrm rot="10800000">
              <a:off x="4649815" y="1981200"/>
              <a:ext cx="0" cy="2209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84" name="Google Shape;1184;p37"/>
            <p:cNvCxnSpPr/>
            <p:nvPr/>
          </p:nvCxnSpPr>
          <p:spPr>
            <a:xfrm>
              <a:off x="4649815" y="4191000"/>
              <a:ext cx="3352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85" name="Google Shape;1185;p37"/>
            <p:cNvSpPr/>
            <p:nvPr/>
          </p:nvSpPr>
          <p:spPr>
            <a:xfrm>
              <a:off x="4649816" y="3121026"/>
              <a:ext cx="536575" cy="923925"/>
            </a:xfrm>
            <a:custGeom>
              <a:rect b="b" l="l" r="r" t="t"/>
              <a:pathLst>
                <a:path extrusionOk="0" h="582" w="338">
                  <a:moveTo>
                    <a:pt x="0" y="582"/>
                  </a:moveTo>
                  <a:lnTo>
                    <a:pt x="140" y="294"/>
                  </a:lnTo>
                  <a:lnTo>
                    <a:pt x="336" y="2"/>
                  </a:lnTo>
                  <a:lnTo>
                    <a:pt x="338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6" name="Google Shape;1186;p37"/>
            <p:cNvCxnSpPr/>
            <p:nvPr/>
          </p:nvCxnSpPr>
          <p:spPr>
            <a:xfrm rot="10800000">
              <a:off x="4649815" y="2362200"/>
              <a:ext cx="25908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87" name="Google Shape;1187;p37"/>
            <p:cNvCxnSpPr/>
            <p:nvPr/>
          </p:nvCxnSpPr>
          <p:spPr>
            <a:xfrm rot="10800000">
              <a:off x="4649815" y="3124200"/>
              <a:ext cx="5334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88" name="Google Shape;1188;p37"/>
            <p:cNvCxnSpPr/>
            <p:nvPr/>
          </p:nvCxnSpPr>
          <p:spPr>
            <a:xfrm rot="10800000">
              <a:off x="4649815" y="3581400"/>
              <a:ext cx="2286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89" name="Google Shape;1189;p37"/>
            <p:cNvCxnSpPr/>
            <p:nvPr/>
          </p:nvCxnSpPr>
          <p:spPr>
            <a:xfrm>
              <a:off x="4878415" y="3581400"/>
              <a:ext cx="0" cy="6096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90" name="Google Shape;1190;p37"/>
            <p:cNvCxnSpPr/>
            <p:nvPr/>
          </p:nvCxnSpPr>
          <p:spPr>
            <a:xfrm>
              <a:off x="5183215" y="3124200"/>
              <a:ext cx="0" cy="1066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91" name="Google Shape;1191;p37"/>
            <p:cNvCxnSpPr/>
            <p:nvPr/>
          </p:nvCxnSpPr>
          <p:spPr>
            <a:xfrm>
              <a:off x="7240615" y="2362200"/>
              <a:ext cx="0" cy="1828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192" name="Google Shape;1192;p37"/>
            <p:cNvSpPr txBox="1"/>
            <p:nvPr/>
          </p:nvSpPr>
          <p:spPr>
            <a:xfrm>
              <a:off x="3983050" y="2589491"/>
              <a:ext cx="298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193" name="Google Shape;1193;p37"/>
            <p:cNvSpPr txBox="1"/>
            <p:nvPr/>
          </p:nvSpPr>
          <p:spPr>
            <a:xfrm>
              <a:off x="7928030" y="4083328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</a:t>
              </a:r>
              <a:endParaRPr/>
            </a:p>
          </p:txBody>
        </p:sp>
        <p:sp>
          <p:nvSpPr>
            <p:cNvPr id="1194" name="Google Shape;1194;p37"/>
            <p:cNvSpPr txBox="1"/>
            <p:nvPr/>
          </p:nvSpPr>
          <p:spPr>
            <a:xfrm>
              <a:off x="4265839" y="28942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/>
            </a:p>
          </p:txBody>
        </p:sp>
        <p:sp>
          <p:nvSpPr>
            <p:cNvPr id="1195" name="Google Shape;1195;p37"/>
            <p:cNvSpPr txBox="1"/>
            <p:nvPr/>
          </p:nvSpPr>
          <p:spPr>
            <a:xfrm>
              <a:off x="4268815" y="3212992"/>
              <a:ext cx="41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1196" name="Google Shape;1196;p37"/>
            <p:cNvSpPr txBox="1"/>
            <p:nvPr/>
          </p:nvSpPr>
          <p:spPr>
            <a:xfrm>
              <a:off x="4265839" y="38086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197" name="Google Shape;1197;p37"/>
            <p:cNvSpPr txBox="1"/>
            <p:nvPr/>
          </p:nvSpPr>
          <p:spPr>
            <a:xfrm>
              <a:off x="4188278" y="2208491"/>
              <a:ext cx="5357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</a:t>
              </a:r>
              <a:endParaRPr/>
            </a:p>
          </p:txBody>
        </p:sp>
        <p:sp>
          <p:nvSpPr>
            <p:cNvPr id="1198" name="Google Shape;1198;p37"/>
            <p:cNvSpPr txBox="1"/>
            <p:nvPr/>
          </p:nvSpPr>
          <p:spPr>
            <a:xfrm>
              <a:off x="4435065" y="41896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7"/>
            <p:cNvSpPr txBox="1"/>
            <p:nvPr/>
          </p:nvSpPr>
          <p:spPr>
            <a:xfrm>
              <a:off x="4892265" y="41896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7"/>
            <p:cNvSpPr txBox="1"/>
            <p:nvPr/>
          </p:nvSpPr>
          <p:spPr>
            <a:xfrm>
              <a:off x="5882865" y="41896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5183215" y="2362200"/>
              <a:ext cx="2057400" cy="762000"/>
            </a:xfrm>
            <a:custGeom>
              <a:rect b="b" l="l" r="r" t="t"/>
              <a:pathLst>
                <a:path extrusionOk="0" h="480" w="1296">
                  <a:moveTo>
                    <a:pt x="0" y="480"/>
                  </a:moveTo>
                  <a:cubicBezTo>
                    <a:pt x="21" y="462"/>
                    <a:pt x="80" y="398"/>
                    <a:pt x="128" y="374"/>
                  </a:cubicBezTo>
                  <a:cubicBezTo>
                    <a:pt x="176" y="350"/>
                    <a:pt x="148" y="350"/>
                    <a:pt x="288" y="336"/>
                  </a:cubicBezTo>
                  <a:cubicBezTo>
                    <a:pt x="428" y="322"/>
                    <a:pt x="824" y="304"/>
                    <a:pt x="966" y="288"/>
                  </a:cubicBezTo>
                  <a:cubicBezTo>
                    <a:pt x="1108" y="272"/>
                    <a:pt x="1100" y="259"/>
                    <a:pt x="1142" y="240"/>
                  </a:cubicBezTo>
                  <a:cubicBezTo>
                    <a:pt x="1184" y="221"/>
                    <a:pt x="1199" y="198"/>
                    <a:pt x="1219" y="173"/>
                  </a:cubicBezTo>
                  <a:cubicBezTo>
                    <a:pt x="1239" y="148"/>
                    <a:pt x="1251" y="122"/>
                    <a:pt x="1264" y="93"/>
                  </a:cubicBezTo>
                  <a:cubicBezTo>
                    <a:pt x="1277" y="64"/>
                    <a:pt x="1289" y="19"/>
                    <a:pt x="1296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7"/>
            <p:cNvSpPr txBox="1"/>
            <p:nvPr/>
          </p:nvSpPr>
          <p:spPr>
            <a:xfrm>
              <a:off x="4573616" y="4996934"/>
              <a:ext cx="25751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 Πάνω από τη γραμμή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5183215" y="2362200"/>
              <a:ext cx="2057400" cy="762000"/>
            </a:xfrm>
            <a:custGeom>
              <a:rect b="b" l="l" r="r" t="t"/>
              <a:pathLst>
                <a:path extrusionOk="0" h="480" w="1296">
                  <a:moveTo>
                    <a:pt x="0" y="480"/>
                  </a:moveTo>
                  <a:lnTo>
                    <a:pt x="144" y="336"/>
                  </a:lnTo>
                  <a:lnTo>
                    <a:pt x="1008" y="288"/>
                  </a:lnTo>
                  <a:lnTo>
                    <a:pt x="1296" y="0"/>
                  </a:lnTo>
                </a:path>
              </a:pathLst>
            </a:cu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4" name="Google Shape;1204;p37"/>
          <p:cNvSpPr/>
          <p:nvPr/>
        </p:nvSpPr>
        <p:spPr>
          <a:xfrm>
            <a:off x="0" y="696367"/>
            <a:ext cx="11277593" cy="60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έχουμε εξάτμιση πρέπει να κάνουμε γραμμικοποίηση, πως γίνεται αυτό;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8"/>
          <p:cNvSpPr txBox="1"/>
          <p:nvPr>
            <p:ph type="title"/>
          </p:nvPr>
        </p:nvSpPr>
        <p:spPr>
          <a:xfrm>
            <a:off x="0" y="0"/>
            <a:ext cx="12192000" cy="597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grpSp>
        <p:nvGrpSpPr>
          <p:cNvPr id="1210" name="Google Shape;1210;p38"/>
          <p:cNvGrpSpPr/>
          <p:nvPr/>
        </p:nvGrpSpPr>
        <p:grpSpPr>
          <a:xfrm>
            <a:off x="3896525" y="1736467"/>
            <a:ext cx="4398950" cy="3385066"/>
            <a:chOff x="4059250" y="1752600"/>
            <a:chExt cx="4398950" cy="3385066"/>
          </a:xfrm>
        </p:grpSpPr>
        <p:cxnSp>
          <p:nvCxnSpPr>
            <p:cNvPr id="1211" name="Google Shape;1211;p38"/>
            <p:cNvCxnSpPr/>
            <p:nvPr/>
          </p:nvCxnSpPr>
          <p:spPr>
            <a:xfrm rot="10800000">
              <a:off x="4726015" y="1752600"/>
              <a:ext cx="0" cy="2209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12" name="Google Shape;1212;p38"/>
            <p:cNvCxnSpPr/>
            <p:nvPr/>
          </p:nvCxnSpPr>
          <p:spPr>
            <a:xfrm>
              <a:off x="4726015" y="3962400"/>
              <a:ext cx="3352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13" name="Google Shape;1213;p38"/>
            <p:cNvSpPr/>
            <p:nvPr/>
          </p:nvSpPr>
          <p:spPr>
            <a:xfrm>
              <a:off x="4726016" y="2892426"/>
              <a:ext cx="536575" cy="923925"/>
            </a:xfrm>
            <a:custGeom>
              <a:rect b="b" l="l" r="r" t="t"/>
              <a:pathLst>
                <a:path extrusionOk="0" h="582" w="338">
                  <a:moveTo>
                    <a:pt x="0" y="582"/>
                  </a:moveTo>
                  <a:lnTo>
                    <a:pt x="140" y="294"/>
                  </a:lnTo>
                  <a:lnTo>
                    <a:pt x="336" y="2"/>
                  </a:lnTo>
                  <a:lnTo>
                    <a:pt x="338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4" name="Google Shape;1214;p38"/>
            <p:cNvCxnSpPr/>
            <p:nvPr/>
          </p:nvCxnSpPr>
          <p:spPr>
            <a:xfrm rot="10800000">
              <a:off x="4726015" y="2133600"/>
              <a:ext cx="25908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15" name="Google Shape;1215;p38"/>
            <p:cNvCxnSpPr/>
            <p:nvPr/>
          </p:nvCxnSpPr>
          <p:spPr>
            <a:xfrm rot="10800000">
              <a:off x="4726015" y="2895600"/>
              <a:ext cx="5334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16" name="Google Shape;1216;p38"/>
            <p:cNvCxnSpPr/>
            <p:nvPr/>
          </p:nvCxnSpPr>
          <p:spPr>
            <a:xfrm rot="10800000">
              <a:off x="4726015" y="3352800"/>
              <a:ext cx="2286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17" name="Google Shape;1217;p38"/>
            <p:cNvCxnSpPr/>
            <p:nvPr/>
          </p:nvCxnSpPr>
          <p:spPr>
            <a:xfrm>
              <a:off x="4954615" y="3352800"/>
              <a:ext cx="0" cy="6096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18" name="Google Shape;1218;p38"/>
            <p:cNvCxnSpPr/>
            <p:nvPr/>
          </p:nvCxnSpPr>
          <p:spPr>
            <a:xfrm>
              <a:off x="5259415" y="2895600"/>
              <a:ext cx="0" cy="1066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19" name="Google Shape;1219;p38"/>
            <p:cNvCxnSpPr/>
            <p:nvPr/>
          </p:nvCxnSpPr>
          <p:spPr>
            <a:xfrm>
              <a:off x="7316815" y="2133600"/>
              <a:ext cx="0" cy="182880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220" name="Google Shape;1220;p38"/>
            <p:cNvSpPr txBox="1"/>
            <p:nvPr/>
          </p:nvSpPr>
          <p:spPr>
            <a:xfrm>
              <a:off x="4059250" y="2360891"/>
              <a:ext cx="298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221" name="Google Shape;1221;p38"/>
            <p:cNvSpPr txBox="1"/>
            <p:nvPr/>
          </p:nvSpPr>
          <p:spPr>
            <a:xfrm>
              <a:off x="8004230" y="3854728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</a:t>
              </a:r>
              <a:endParaRPr/>
            </a:p>
          </p:txBody>
        </p:sp>
        <p:sp>
          <p:nvSpPr>
            <p:cNvPr id="1222" name="Google Shape;1222;p38"/>
            <p:cNvSpPr txBox="1"/>
            <p:nvPr/>
          </p:nvSpPr>
          <p:spPr>
            <a:xfrm>
              <a:off x="4342039" y="26656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/>
            </a:p>
          </p:txBody>
        </p:sp>
        <p:sp>
          <p:nvSpPr>
            <p:cNvPr id="1223" name="Google Shape;1223;p38"/>
            <p:cNvSpPr txBox="1"/>
            <p:nvPr/>
          </p:nvSpPr>
          <p:spPr>
            <a:xfrm>
              <a:off x="4345015" y="2984392"/>
              <a:ext cx="412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1224" name="Google Shape;1224;p38"/>
            <p:cNvSpPr txBox="1"/>
            <p:nvPr/>
          </p:nvSpPr>
          <p:spPr>
            <a:xfrm>
              <a:off x="4342039" y="3580091"/>
              <a:ext cx="4187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225" name="Google Shape;1225;p38"/>
            <p:cNvSpPr txBox="1"/>
            <p:nvPr/>
          </p:nvSpPr>
          <p:spPr>
            <a:xfrm>
              <a:off x="4264478" y="1979891"/>
              <a:ext cx="5357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</a:t>
              </a:r>
              <a:endParaRPr/>
            </a:p>
          </p:txBody>
        </p:sp>
        <p:sp>
          <p:nvSpPr>
            <p:cNvPr id="1226" name="Google Shape;1226;p38"/>
            <p:cNvSpPr txBox="1"/>
            <p:nvPr/>
          </p:nvSpPr>
          <p:spPr>
            <a:xfrm>
              <a:off x="4511265" y="39610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8"/>
            <p:cNvSpPr txBox="1"/>
            <p:nvPr/>
          </p:nvSpPr>
          <p:spPr>
            <a:xfrm>
              <a:off x="4968465" y="39610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8"/>
            <p:cNvSpPr txBox="1"/>
            <p:nvPr/>
          </p:nvSpPr>
          <p:spPr>
            <a:xfrm>
              <a:off x="5959065" y="3961091"/>
              <a:ext cx="5501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5259415" y="2133600"/>
              <a:ext cx="2057400" cy="762000"/>
            </a:xfrm>
            <a:custGeom>
              <a:rect b="b" l="l" r="r" t="t"/>
              <a:pathLst>
                <a:path extrusionOk="0" h="480" w="1296">
                  <a:moveTo>
                    <a:pt x="0" y="480"/>
                  </a:moveTo>
                  <a:cubicBezTo>
                    <a:pt x="21" y="462"/>
                    <a:pt x="80" y="398"/>
                    <a:pt x="128" y="374"/>
                  </a:cubicBezTo>
                  <a:cubicBezTo>
                    <a:pt x="176" y="350"/>
                    <a:pt x="148" y="350"/>
                    <a:pt x="288" y="336"/>
                  </a:cubicBezTo>
                  <a:cubicBezTo>
                    <a:pt x="428" y="322"/>
                    <a:pt x="824" y="304"/>
                    <a:pt x="966" y="288"/>
                  </a:cubicBezTo>
                  <a:cubicBezTo>
                    <a:pt x="1108" y="272"/>
                    <a:pt x="1100" y="259"/>
                    <a:pt x="1142" y="240"/>
                  </a:cubicBezTo>
                  <a:cubicBezTo>
                    <a:pt x="1184" y="221"/>
                    <a:pt x="1199" y="198"/>
                    <a:pt x="1219" y="173"/>
                  </a:cubicBezTo>
                  <a:cubicBezTo>
                    <a:pt x="1239" y="148"/>
                    <a:pt x="1251" y="122"/>
                    <a:pt x="1264" y="93"/>
                  </a:cubicBezTo>
                  <a:cubicBezTo>
                    <a:pt x="1277" y="64"/>
                    <a:pt x="1289" y="19"/>
                    <a:pt x="1296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8"/>
            <p:cNvSpPr txBox="1"/>
            <p:nvPr/>
          </p:nvSpPr>
          <p:spPr>
            <a:xfrm>
              <a:off x="4649816" y="4768334"/>
              <a:ext cx="25614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 Κάτω από τη γραμμή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5259415" y="2133600"/>
              <a:ext cx="2057400" cy="762000"/>
            </a:xfrm>
            <a:custGeom>
              <a:rect b="b" l="l" r="r" t="t"/>
              <a:pathLst>
                <a:path extrusionOk="0" h="480" w="1296">
                  <a:moveTo>
                    <a:pt x="0" y="480"/>
                  </a:moveTo>
                  <a:lnTo>
                    <a:pt x="192" y="336"/>
                  </a:lnTo>
                  <a:lnTo>
                    <a:pt x="1200" y="288"/>
                  </a:lnTo>
                  <a:lnTo>
                    <a:pt x="1296" y="0"/>
                  </a:lnTo>
                </a:path>
              </a:pathLst>
            </a:cu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2" name="Google Shape;1232;p38"/>
          <p:cNvSpPr/>
          <p:nvPr/>
        </p:nvSpPr>
        <p:spPr>
          <a:xfrm>
            <a:off x="0" y="685800"/>
            <a:ext cx="11048991" cy="501134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Όταν έχουμε εξάτμιση πρέπει να κάνουμε γραμμικοποίηση, πως γίνεται αυτό;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9"/>
          <p:cNvSpPr txBox="1"/>
          <p:nvPr>
            <p:ph type="title"/>
          </p:nvPr>
        </p:nvSpPr>
        <p:spPr>
          <a:xfrm>
            <a:off x="0" y="0"/>
            <a:ext cx="1219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sp>
        <p:nvSpPr>
          <p:cNvPr id="1238" name="Google Shape;1238;p39"/>
          <p:cNvSpPr/>
          <p:nvPr/>
        </p:nvSpPr>
        <p:spPr>
          <a:xfrm>
            <a:off x="0" y="641351"/>
            <a:ext cx="12192000" cy="187321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Κάνουμε γραμμικοποίηση με τον ασφαλέστερο τρόπο.</a:t>
            </a:r>
            <a:endParaRPr/>
          </a:p>
          <a:p>
            <a:pPr indent="-342900" lvl="0" marL="342900" marR="0" rtl="0" algn="just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Μπορούμε να έχουμε περισσότερη λεπτομέρεια γύρω από το pinch εάν προβληματιζόμαστε για την ακρίβεια της γραμμικοποίησης.</a:t>
            </a:r>
            <a:endParaRPr/>
          </a:p>
        </p:txBody>
      </p:sp>
      <p:grpSp>
        <p:nvGrpSpPr>
          <p:cNvPr id="1239" name="Google Shape;1239;p39"/>
          <p:cNvGrpSpPr/>
          <p:nvPr/>
        </p:nvGrpSpPr>
        <p:grpSpPr>
          <a:xfrm>
            <a:off x="3934618" y="3031363"/>
            <a:ext cx="4322763" cy="2624138"/>
            <a:chOff x="1356" y="1776"/>
            <a:chExt cx="2723" cy="1653"/>
          </a:xfrm>
        </p:grpSpPr>
        <p:cxnSp>
          <p:nvCxnSpPr>
            <p:cNvPr id="1240" name="Google Shape;1240;p39"/>
            <p:cNvCxnSpPr/>
            <p:nvPr/>
          </p:nvCxnSpPr>
          <p:spPr>
            <a:xfrm rot="10800000">
              <a:off x="1728" y="1872"/>
              <a:ext cx="0" cy="139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41" name="Google Shape;1241;p39"/>
            <p:cNvCxnSpPr/>
            <p:nvPr/>
          </p:nvCxnSpPr>
          <p:spPr>
            <a:xfrm>
              <a:off x="1728" y="3264"/>
              <a:ext cx="211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42" name="Google Shape;1242;p39"/>
            <p:cNvSpPr txBox="1"/>
            <p:nvPr/>
          </p:nvSpPr>
          <p:spPr>
            <a:xfrm>
              <a:off x="1356" y="2063"/>
              <a:ext cx="18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1243" name="Google Shape;1243;p39"/>
            <p:cNvSpPr txBox="1"/>
            <p:nvPr/>
          </p:nvSpPr>
          <p:spPr>
            <a:xfrm>
              <a:off x="3793" y="3196"/>
              <a:ext cx="286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</a:t>
              </a: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1968" y="1776"/>
              <a:ext cx="1344" cy="1056"/>
            </a:xfrm>
            <a:custGeom>
              <a:rect b="b" l="l" r="r" t="t"/>
              <a:pathLst>
                <a:path extrusionOk="0" h="1056" w="1344">
                  <a:moveTo>
                    <a:pt x="0" y="1056"/>
                  </a:moveTo>
                  <a:cubicBezTo>
                    <a:pt x="4" y="948"/>
                    <a:pt x="8" y="840"/>
                    <a:pt x="48" y="768"/>
                  </a:cubicBezTo>
                  <a:cubicBezTo>
                    <a:pt x="88" y="696"/>
                    <a:pt x="144" y="664"/>
                    <a:pt x="240" y="624"/>
                  </a:cubicBezTo>
                  <a:cubicBezTo>
                    <a:pt x="336" y="584"/>
                    <a:pt x="496" y="568"/>
                    <a:pt x="624" y="528"/>
                  </a:cubicBezTo>
                  <a:cubicBezTo>
                    <a:pt x="752" y="488"/>
                    <a:pt x="904" y="440"/>
                    <a:pt x="1008" y="384"/>
                  </a:cubicBezTo>
                  <a:cubicBezTo>
                    <a:pt x="1112" y="328"/>
                    <a:pt x="1192" y="256"/>
                    <a:pt x="1248" y="192"/>
                  </a:cubicBezTo>
                  <a:cubicBezTo>
                    <a:pt x="1304" y="128"/>
                    <a:pt x="1324" y="64"/>
                    <a:pt x="1344" y="0"/>
                  </a:cubicBezTo>
                </a:path>
              </a:pathLst>
            </a:custGeom>
            <a:noFill/>
            <a:ln cap="flat" cmpd="sng" w="12700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2352" y="2160"/>
              <a:ext cx="1488" cy="720"/>
            </a:xfrm>
            <a:custGeom>
              <a:rect b="b" l="l" r="r" t="t"/>
              <a:pathLst>
                <a:path extrusionOk="0" h="720" w="1488">
                  <a:moveTo>
                    <a:pt x="0" y="720"/>
                  </a:moveTo>
                  <a:cubicBezTo>
                    <a:pt x="308" y="708"/>
                    <a:pt x="616" y="696"/>
                    <a:pt x="864" y="576"/>
                  </a:cubicBezTo>
                  <a:cubicBezTo>
                    <a:pt x="1112" y="456"/>
                    <a:pt x="1300" y="228"/>
                    <a:pt x="1488" y="0"/>
                  </a:cubicBezTo>
                </a:path>
              </a:pathLst>
            </a:custGeom>
            <a:noFill/>
            <a:ln cap="flat" cmpd="sng" w="127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1968" y="1776"/>
              <a:ext cx="1344" cy="1056"/>
            </a:xfrm>
            <a:custGeom>
              <a:rect b="b" l="l" r="r" t="t"/>
              <a:pathLst>
                <a:path extrusionOk="0" h="1056" w="1344">
                  <a:moveTo>
                    <a:pt x="1344" y="0"/>
                  </a:moveTo>
                  <a:lnTo>
                    <a:pt x="1200" y="384"/>
                  </a:lnTo>
                  <a:lnTo>
                    <a:pt x="144" y="672"/>
                  </a:lnTo>
                  <a:lnTo>
                    <a:pt x="0" y="1056"/>
                  </a:lnTo>
                </a:path>
              </a:pathLst>
            </a:custGeom>
            <a:noFill/>
            <a:ln cap="flat" cmpd="sng" w="28575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2352" y="2160"/>
              <a:ext cx="1488" cy="720"/>
            </a:xfrm>
            <a:custGeom>
              <a:rect b="b" l="l" r="r" t="t"/>
              <a:pathLst>
                <a:path extrusionOk="0" h="720" w="1488">
                  <a:moveTo>
                    <a:pt x="1488" y="0"/>
                  </a:moveTo>
                  <a:lnTo>
                    <a:pt x="816" y="576"/>
                  </a:lnTo>
                  <a:lnTo>
                    <a:pt x="0" y="720"/>
                  </a:lnTo>
                </a:path>
              </a:pathLst>
            </a:cu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0" y="0"/>
            <a:ext cx="12192000" cy="671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ΑΠΛΟ ΔΙΚΤΥΟ ΕΝΑΛΛΑΓΗΣ ΘΕΡΜΟΤΗΤΑΣ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0" y="694018"/>
            <a:ext cx="12191999" cy="650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Απλό σύστημα: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5754688" y="2306639"/>
            <a:ext cx="552450" cy="555625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221071" y="2206903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6435509" y="2206903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7010013" y="1446491"/>
            <a:ext cx="375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6019413" y="2894291"/>
            <a:ext cx="375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8028286" y="1598891"/>
            <a:ext cx="14821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Ζεστός ρεύμα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3114224" y="2360891"/>
            <a:ext cx="13280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Κρύο Ρεύμα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" y="4630201"/>
            <a:ext cx="10056814" cy="9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Ποιές είναι οι άριστες τιμές και πως προσδιορίζονται για τα 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6769100" y="2311401"/>
            <a:ext cx="552450" cy="555625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4"/>
          <p:cNvCxnSpPr/>
          <p:nvPr/>
        </p:nvCxnSpPr>
        <p:spPr>
          <a:xfrm>
            <a:off x="7302500" y="2590800"/>
            <a:ext cx="76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4"/>
          <p:cNvCxnSpPr/>
          <p:nvPr/>
        </p:nvCxnSpPr>
        <p:spPr>
          <a:xfrm>
            <a:off x="4483100" y="2590800"/>
            <a:ext cx="129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4"/>
          <p:cNvCxnSpPr/>
          <p:nvPr/>
        </p:nvCxnSpPr>
        <p:spPr>
          <a:xfrm>
            <a:off x="6311900" y="2590800"/>
            <a:ext cx="457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4"/>
          <p:cNvSpPr txBox="1"/>
          <p:nvPr/>
        </p:nvSpPr>
        <p:spPr>
          <a:xfrm>
            <a:off x="7535646" y="2246591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 rot="10800000">
            <a:off x="6019800" y="1828800"/>
            <a:ext cx="2057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4"/>
          <p:cNvCxnSpPr/>
          <p:nvPr/>
        </p:nvCxnSpPr>
        <p:spPr>
          <a:xfrm>
            <a:off x="6045200" y="1828800"/>
            <a:ext cx="0" cy="1524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4"/>
          <p:cNvSpPr/>
          <p:nvPr/>
        </p:nvSpPr>
        <p:spPr>
          <a:xfrm>
            <a:off x="5016500" y="3098801"/>
            <a:ext cx="552450" cy="555625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 flipH="1">
            <a:off x="5549900" y="3346450"/>
            <a:ext cx="488950" cy="63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4"/>
          <p:cNvCxnSpPr/>
          <p:nvPr/>
        </p:nvCxnSpPr>
        <p:spPr>
          <a:xfrm rot="10800000">
            <a:off x="4330700" y="3352800"/>
            <a:ext cx="6858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4"/>
          <p:cNvSpPr txBox="1"/>
          <p:nvPr/>
        </p:nvSpPr>
        <p:spPr>
          <a:xfrm>
            <a:off x="3962013" y="3199091"/>
            <a:ext cx="3754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 flipH="1">
            <a:off x="6738938" y="2184400"/>
            <a:ext cx="652462" cy="7699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4"/>
          <p:cNvSpPr/>
          <p:nvPr/>
        </p:nvSpPr>
        <p:spPr>
          <a:xfrm>
            <a:off x="7509097" y="1954491"/>
            <a:ext cx="7488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Ατμός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/>
          <p:nvPr/>
        </p:nvCxnSpPr>
        <p:spPr>
          <a:xfrm flipH="1" rot="10800000">
            <a:off x="5029200" y="3022600"/>
            <a:ext cx="533400" cy="762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4"/>
          <p:cNvSpPr/>
          <p:nvPr/>
        </p:nvSpPr>
        <p:spPr>
          <a:xfrm>
            <a:off x="4616985" y="3783291"/>
            <a:ext cx="5132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CW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0"/>
          <p:cNvSpPr txBox="1"/>
          <p:nvPr>
            <p:ph type="title"/>
          </p:nvPr>
        </p:nvSpPr>
        <p:spPr>
          <a:xfrm>
            <a:off x="0" y="0"/>
            <a:ext cx="12192000" cy="641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ΕΞΑΓΩΓΗ ΔΕΔΟΜΕΝΩΝ</a:t>
            </a:r>
            <a:endParaRPr/>
          </a:p>
        </p:txBody>
      </p:sp>
      <p:sp>
        <p:nvSpPr>
          <p:cNvPr id="1253" name="Google Shape;1253;p40"/>
          <p:cNvSpPr/>
          <p:nvPr/>
        </p:nvSpPr>
        <p:spPr>
          <a:xfrm>
            <a:off x="0" y="731042"/>
            <a:ext cx="8063345" cy="836891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Ήπιοι περιορισμοί.</a:t>
            </a:r>
            <a:endParaRPr/>
          </a:p>
        </p:txBody>
      </p:sp>
      <p:sp>
        <p:nvSpPr>
          <p:cNvPr id="1254" name="Google Shape;1254;p40"/>
          <p:cNvSpPr txBox="1"/>
          <p:nvPr/>
        </p:nvSpPr>
        <p:spPr>
          <a:xfrm>
            <a:off x="3724524" y="4755960"/>
            <a:ext cx="51758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περιορισμός είναι «ήπιος» και μπορεί να αλλάξει</a:t>
            </a:r>
            <a:endParaRPr/>
          </a:p>
        </p:txBody>
      </p:sp>
      <p:sp>
        <p:nvSpPr>
          <p:cNvPr id="1255" name="Google Shape;1255;p40"/>
          <p:cNvSpPr txBox="1"/>
          <p:nvPr/>
        </p:nvSpPr>
        <p:spPr>
          <a:xfrm>
            <a:off x="7146846" y="1915470"/>
            <a:ext cx="1452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όχι αυτό;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0"/>
          <p:cNvSpPr txBox="1"/>
          <p:nvPr/>
        </p:nvSpPr>
        <p:spPr>
          <a:xfrm>
            <a:off x="3456649" y="1915470"/>
            <a:ext cx="12311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 αυτό;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7" name="Google Shape;1257;p40"/>
          <p:cNvGrpSpPr/>
          <p:nvPr/>
        </p:nvGrpSpPr>
        <p:grpSpPr>
          <a:xfrm>
            <a:off x="2687045" y="2633297"/>
            <a:ext cx="2988532" cy="1600200"/>
            <a:chOff x="2667000" y="2394466"/>
            <a:chExt cx="2988532" cy="1600200"/>
          </a:xfrm>
        </p:grpSpPr>
        <p:grpSp>
          <p:nvGrpSpPr>
            <p:cNvPr id="1258" name="Google Shape;1258;p40"/>
            <p:cNvGrpSpPr/>
            <p:nvPr/>
          </p:nvGrpSpPr>
          <p:grpSpPr>
            <a:xfrm>
              <a:off x="2667000" y="2775467"/>
              <a:ext cx="2959556" cy="1200329"/>
              <a:chOff x="2667000" y="2775467"/>
              <a:chExt cx="2959556" cy="1200329"/>
            </a:xfrm>
          </p:grpSpPr>
          <p:cxnSp>
            <p:nvCxnSpPr>
              <p:cNvPr id="1259" name="Google Shape;1259;p40"/>
              <p:cNvCxnSpPr/>
              <p:nvPr/>
            </p:nvCxnSpPr>
            <p:spPr>
              <a:xfrm>
                <a:off x="3750532" y="3385066"/>
                <a:ext cx="68580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260" name="Google Shape;1260;p40"/>
              <p:cNvSpPr/>
              <p:nvPr/>
            </p:nvSpPr>
            <p:spPr>
              <a:xfrm>
                <a:off x="3369532" y="3232666"/>
                <a:ext cx="381000" cy="381000"/>
              </a:xfrm>
              <a:prstGeom prst="ellipse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61" name="Google Shape;1261;p40"/>
              <p:cNvCxnSpPr/>
              <p:nvPr/>
            </p:nvCxnSpPr>
            <p:spPr>
              <a:xfrm>
                <a:off x="2836132" y="3385066"/>
                <a:ext cx="533400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262" name="Google Shape;1262;p40"/>
              <p:cNvSpPr/>
              <p:nvPr/>
            </p:nvSpPr>
            <p:spPr>
              <a:xfrm>
                <a:off x="3369532" y="3080266"/>
                <a:ext cx="304800" cy="609600"/>
              </a:xfrm>
              <a:custGeom>
                <a:rect b="b" l="l" r="r" t="t"/>
                <a:pathLst>
                  <a:path extrusionOk="0" h="384" w="192">
                    <a:moveTo>
                      <a:pt x="0" y="384"/>
                    </a:moveTo>
                    <a:lnTo>
                      <a:pt x="96" y="144"/>
                    </a:lnTo>
                    <a:lnTo>
                      <a:pt x="96" y="288"/>
                    </a:lnTo>
                    <a:lnTo>
                      <a:pt x="192" y="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triangl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0"/>
              <p:cNvSpPr txBox="1"/>
              <p:nvPr/>
            </p:nvSpPr>
            <p:spPr>
              <a:xfrm>
                <a:off x="3733800" y="2926557"/>
                <a:ext cx="6367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100º</a:t>
                </a:r>
                <a:endParaRPr/>
              </a:p>
            </p:txBody>
          </p:sp>
          <p:sp>
            <p:nvSpPr>
              <p:cNvPr id="1264" name="Google Shape;1264;p40"/>
              <p:cNvSpPr txBox="1"/>
              <p:nvPr/>
            </p:nvSpPr>
            <p:spPr>
              <a:xfrm>
                <a:off x="4512533" y="2775467"/>
                <a:ext cx="1114023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Δεξαμενή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Αποθή-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κευσης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100º</a:t>
                </a:r>
                <a:endParaRPr/>
              </a:p>
            </p:txBody>
          </p:sp>
          <p:sp>
            <p:nvSpPr>
              <p:cNvPr id="1265" name="Google Shape;1265;p40"/>
              <p:cNvSpPr txBox="1"/>
              <p:nvPr/>
            </p:nvSpPr>
            <p:spPr>
              <a:xfrm>
                <a:off x="2667000" y="3002757"/>
                <a:ext cx="6367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240º</a:t>
                </a:r>
                <a:endParaRPr/>
              </a:p>
            </p:txBody>
          </p:sp>
        </p:grpSp>
        <p:sp>
          <p:nvSpPr>
            <p:cNvPr id="1266" name="Google Shape;1266;p40"/>
            <p:cNvSpPr/>
            <p:nvPr/>
          </p:nvSpPr>
          <p:spPr>
            <a:xfrm>
              <a:off x="4436332" y="2394466"/>
              <a:ext cx="1219200" cy="1600200"/>
            </a:xfrm>
            <a:prstGeom prst="can">
              <a:avLst>
                <a:gd fmla="val 32813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0"/>
          <p:cNvGrpSpPr/>
          <p:nvPr/>
        </p:nvGrpSpPr>
        <p:grpSpPr>
          <a:xfrm>
            <a:off x="6487850" y="2633297"/>
            <a:ext cx="2988532" cy="1600200"/>
            <a:chOff x="6477000" y="2394466"/>
            <a:chExt cx="2988532" cy="1600200"/>
          </a:xfrm>
        </p:grpSpPr>
        <p:cxnSp>
          <p:nvCxnSpPr>
            <p:cNvPr id="1268" name="Google Shape;1268;p40"/>
            <p:cNvCxnSpPr/>
            <p:nvPr/>
          </p:nvCxnSpPr>
          <p:spPr>
            <a:xfrm>
              <a:off x="7560532" y="3385066"/>
              <a:ext cx="685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69" name="Google Shape;1269;p40"/>
            <p:cNvSpPr/>
            <p:nvPr/>
          </p:nvSpPr>
          <p:spPr>
            <a:xfrm>
              <a:off x="7179532" y="3232666"/>
              <a:ext cx="381000" cy="38100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0" name="Google Shape;1270;p40"/>
            <p:cNvCxnSpPr/>
            <p:nvPr/>
          </p:nvCxnSpPr>
          <p:spPr>
            <a:xfrm>
              <a:off x="6646132" y="3385066"/>
              <a:ext cx="533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71" name="Google Shape;1271;p40"/>
            <p:cNvSpPr/>
            <p:nvPr/>
          </p:nvSpPr>
          <p:spPr>
            <a:xfrm>
              <a:off x="7179532" y="3080266"/>
              <a:ext cx="304800" cy="609600"/>
            </a:xfrm>
            <a:custGeom>
              <a:rect b="b" l="l" r="r" t="t"/>
              <a:pathLst>
                <a:path extrusionOk="0" h="384" w="192">
                  <a:moveTo>
                    <a:pt x="0" y="384"/>
                  </a:moveTo>
                  <a:lnTo>
                    <a:pt x="96" y="144"/>
                  </a:lnTo>
                  <a:lnTo>
                    <a:pt x="96" y="288"/>
                  </a:lnTo>
                  <a:lnTo>
                    <a:pt x="19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0"/>
            <p:cNvSpPr txBox="1"/>
            <p:nvPr/>
          </p:nvSpPr>
          <p:spPr>
            <a:xfrm>
              <a:off x="7543800" y="2926557"/>
              <a:ext cx="6367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110º</a:t>
              </a:r>
              <a:endParaRPr/>
            </a:p>
          </p:txBody>
        </p:sp>
        <p:sp>
          <p:nvSpPr>
            <p:cNvPr id="1273" name="Google Shape;1273;p40"/>
            <p:cNvSpPr txBox="1"/>
            <p:nvPr/>
          </p:nvSpPr>
          <p:spPr>
            <a:xfrm>
              <a:off x="8232247" y="2633297"/>
              <a:ext cx="111402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Δεξαμενή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Αποθή-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κευσης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110º</a:t>
              </a:r>
              <a:endParaRPr/>
            </a:p>
          </p:txBody>
        </p:sp>
        <p:sp>
          <p:nvSpPr>
            <p:cNvPr id="1274" name="Google Shape;1274;p40"/>
            <p:cNvSpPr txBox="1"/>
            <p:nvPr/>
          </p:nvSpPr>
          <p:spPr>
            <a:xfrm>
              <a:off x="6477000" y="3002757"/>
              <a:ext cx="6367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240º</a:t>
              </a: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8246332" y="2394466"/>
              <a:ext cx="1219200" cy="1600200"/>
            </a:xfrm>
            <a:prstGeom prst="can">
              <a:avLst>
                <a:gd fmla="val 32813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1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ΚΑΝΟΝΕΣ ΕΞΑΓΩΓΗΣ ΔΕΔΟΜΕΝΩΝ</a:t>
            </a:r>
            <a:endParaRPr/>
          </a:p>
        </p:txBody>
      </p:sp>
      <p:sp>
        <p:nvSpPr>
          <p:cNvPr id="1281" name="Google Shape;1281;p41"/>
          <p:cNvSpPr txBox="1"/>
          <p:nvPr/>
        </p:nvSpPr>
        <p:spPr>
          <a:xfrm>
            <a:off x="0" y="685800"/>
            <a:ext cx="10284619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5463" lvl="0" marL="5254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Μην εισαγάγετε μη ουσιώδη χαρακτηριστικά στον υπάρχοντα σχεδιασμό.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Προσοχή στην αλλαγή φάσεων.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Γραμμικοποίηση μόνον όταν είμαστε ασφαλείς.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Εξαγωγή δεδομένων για ισοθερμική ανάμειξη.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Μην εξαγάγετε παροχές.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Προσαρμόστε ήπιους περιορισμούς για την τελική μορφοποίηση.</a:t>
            </a:r>
            <a:endParaRPr/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42"/>
          <p:cNvSpPr txBox="1"/>
          <p:nvPr>
            <p:ph type="title"/>
          </p:nvPr>
        </p:nvSpPr>
        <p:spPr>
          <a:xfrm>
            <a:off x="0" y="-14287"/>
            <a:ext cx="12192000" cy="604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ΕΡΓΑΛΕΙΑ ΑΝΑΛΥΣΗΣ PINCH</a:t>
            </a:r>
            <a:endParaRPr/>
          </a:p>
        </p:txBody>
      </p:sp>
      <p:sp>
        <p:nvSpPr>
          <p:cNvPr id="1287" name="Google Shape;1287;p42"/>
          <p:cNvSpPr txBox="1"/>
          <p:nvPr/>
        </p:nvSpPr>
        <p:spPr>
          <a:xfrm>
            <a:off x="0" y="671513"/>
            <a:ext cx="9348787" cy="60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Ποια είναι τα εργαλεία για ανάλυση pinch;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42"/>
          <p:cNvGrpSpPr/>
          <p:nvPr/>
        </p:nvGrpSpPr>
        <p:grpSpPr>
          <a:xfrm>
            <a:off x="7162800" y="3048000"/>
            <a:ext cx="1352550" cy="965200"/>
            <a:chOff x="3210" y="1665"/>
            <a:chExt cx="852" cy="608"/>
          </a:xfrm>
        </p:grpSpPr>
        <p:sp>
          <p:nvSpPr>
            <p:cNvPr id="1289" name="Google Shape;1289;p42"/>
            <p:cNvSpPr/>
            <p:nvPr/>
          </p:nvSpPr>
          <p:spPr>
            <a:xfrm>
              <a:off x="3210" y="1665"/>
              <a:ext cx="852" cy="608"/>
            </a:xfrm>
            <a:custGeom>
              <a:rect b="b" l="l" r="r" t="t"/>
              <a:pathLst>
                <a:path extrusionOk="0" h="608" w="852">
                  <a:moveTo>
                    <a:pt x="201" y="402"/>
                  </a:moveTo>
                  <a:cubicBezTo>
                    <a:pt x="185" y="408"/>
                    <a:pt x="203" y="402"/>
                    <a:pt x="164" y="405"/>
                  </a:cubicBezTo>
                  <a:cubicBezTo>
                    <a:pt x="157" y="406"/>
                    <a:pt x="148" y="411"/>
                    <a:pt x="140" y="413"/>
                  </a:cubicBezTo>
                  <a:cubicBezTo>
                    <a:pt x="132" y="423"/>
                    <a:pt x="119" y="425"/>
                    <a:pt x="107" y="428"/>
                  </a:cubicBezTo>
                  <a:cubicBezTo>
                    <a:pt x="77" y="425"/>
                    <a:pt x="73" y="410"/>
                    <a:pt x="52" y="394"/>
                  </a:cubicBezTo>
                  <a:cubicBezTo>
                    <a:pt x="47" y="385"/>
                    <a:pt x="42" y="375"/>
                    <a:pt x="33" y="370"/>
                  </a:cubicBezTo>
                  <a:cubicBezTo>
                    <a:pt x="32" y="364"/>
                    <a:pt x="28" y="363"/>
                    <a:pt x="25" y="357"/>
                  </a:cubicBezTo>
                  <a:cubicBezTo>
                    <a:pt x="22" y="341"/>
                    <a:pt x="27" y="359"/>
                    <a:pt x="20" y="348"/>
                  </a:cubicBezTo>
                  <a:cubicBezTo>
                    <a:pt x="14" y="338"/>
                    <a:pt x="14" y="322"/>
                    <a:pt x="9" y="311"/>
                  </a:cubicBezTo>
                  <a:cubicBezTo>
                    <a:pt x="7" y="290"/>
                    <a:pt x="0" y="233"/>
                    <a:pt x="16" y="217"/>
                  </a:cubicBezTo>
                  <a:cubicBezTo>
                    <a:pt x="18" y="209"/>
                    <a:pt x="25" y="199"/>
                    <a:pt x="32" y="194"/>
                  </a:cubicBezTo>
                  <a:cubicBezTo>
                    <a:pt x="37" y="186"/>
                    <a:pt x="38" y="175"/>
                    <a:pt x="44" y="169"/>
                  </a:cubicBezTo>
                  <a:cubicBezTo>
                    <a:pt x="49" y="163"/>
                    <a:pt x="62" y="153"/>
                    <a:pt x="62" y="153"/>
                  </a:cubicBezTo>
                  <a:cubicBezTo>
                    <a:pt x="66" y="146"/>
                    <a:pt x="80" y="134"/>
                    <a:pt x="88" y="132"/>
                  </a:cubicBezTo>
                  <a:cubicBezTo>
                    <a:pt x="93" y="128"/>
                    <a:pt x="104" y="121"/>
                    <a:pt x="104" y="121"/>
                  </a:cubicBezTo>
                  <a:cubicBezTo>
                    <a:pt x="108" y="116"/>
                    <a:pt x="112" y="116"/>
                    <a:pt x="118" y="113"/>
                  </a:cubicBezTo>
                  <a:cubicBezTo>
                    <a:pt x="123" y="107"/>
                    <a:pt x="129" y="104"/>
                    <a:pt x="136" y="101"/>
                  </a:cubicBezTo>
                  <a:cubicBezTo>
                    <a:pt x="142" y="95"/>
                    <a:pt x="152" y="86"/>
                    <a:pt x="160" y="84"/>
                  </a:cubicBezTo>
                  <a:cubicBezTo>
                    <a:pt x="179" y="69"/>
                    <a:pt x="200" y="70"/>
                    <a:pt x="224" y="65"/>
                  </a:cubicBezTo>
                  <a:cubicBezTo>
                    <a:pt x="233" y="60"/>
                    <a:pt x="238" y="51"/>
                    <a:pt x="249" y="49"/>
                  </a:cubicBezTo>
                  <a:cubicBezTo>
                    <a:pt x="258" y="31"/>
                    <a:pt x="294" y="38"/>
                    <a:pt x="312" y="34"/>
                  </a:cubicBezTo>
                  <a:cubicBezTo>
                    <a:pt x="332" y="24"/>
                    <a:pt x="356" y="6"/>
                    <a:pt x="379" y="5"/>
                  </a:cubicBezTo>
                  <a:cubicBezTo>
                    <a:pt x="403" y="4"/>
                    <a:pt x="427" y="4"/>
                    <a:pt x="451" y="4"/>
                  </a:cubicBezTo>
                  <a:cubicBezTo>
                    <a:pt x="480" y="0"/>
                    <a:pt x="508" y="1"/>
                    <a:pt x="537" y="2"/>
                  </a:cubicBezTo>
                  <a:cubicBezTo>
                    <a:pt x="550" y="6"/>
                    <a:pt x="563" y="11"/>
                    <a:pt x="576" y="13"/>
                  </a:cubicBezTo>
                  <a:cubicBezTo>
                    <a:pt x="582" y="16"/>
                    <a:pt x="586" y="17"/>
                    <a:pt x="593" y="18"/>
                  </a:cubicBezTo>
                  <a:cubicBezTo>
                    <a:pt x="611" y="23"/>
                    <a:pt x="628" y="33"/>
                    <a:pt x="646" y="37"/>
                  </a:cubicBezTo>
                  <a:cubicBezTo>
                    <a:pt x="650" y="42"/>
                    <a:pt x="653" y="44"/>
                    <a:pt x="659" y="45"/>
                  </a:cubicBezTo>
                  <a:cubicBezTo>
                    <a:pt x="661" y="48"/>
                    <a:pt x="685" y="69"/>
                    <a:pt x="688" y="71"/>
                  </a:cubicBezTo>
                  <a:cubicBezTo>
                    <a:pt x="693" y="77"/>
                    <a:pt x="696" y="84"/>
                    <a:pt x="702" y="87"/>
                  </a:cubicBezTo>
                  <a:cubicBezTo>
                    <a:pt x="707" y="85"/>
                    <a:pt x="711" y="84"/>
                    <a:pt x="716" y="81"/>
                  </a:cubicBezTo>
                  <a:cubicBezTo>
                    <a:pt x="737" y="82"/>
                    <a:pt x="748" y="90"/>
                    <a:pt x="763" y="105"/>
                  </a:cubicBezTo>
                  <a:cubicBezTo>
                    <a:pt x="767" y="109"/>
                    <a:pt x="772" y="116"/>
                    <a:pt x="777" y="119"/>
                  </a:cubicBezTo>
                  <a:cubicBezTo>
                    <a:pt x="780" y="121"/>
                    <a:pt x="787" y="125"/>
                    <a:pt x="787" y="125"/>
                  </a:cubicBezTo>
                  <a:cubicBezTo>
                    <a:pt x="795" y="136"/>
                    <a:pt x="805" y="149"/>
                    <a:pt x="816" y="157"/>
                  </a:cubicBezTo>
                  <a:cubicBezTo>
                    <a:pt x="817" y="163"/>
                    <a:pt x="820" y="167"/>
                    <a:pt x="824" y="172"/>
                  </a:cubicBezTo>
                  <a:cubicBezTo>
                    <a:pt x="826" y="181"/>
                    <a:pt x="832" y="190"/>
                    <a:pt x="838" y="197"/>
                  </a:cubicBezTo>
                  <a:cubicBezTo>
                    <a:pt x="841" y="201"/>
                    <a:pt x="841" y="208"/>
                    <a:pt x="843" y="212"/>
                  </a:cubicBezTo>
                  <a:cubicBezTo>
                    <a:pt x="845" y="230"/>
                    <a:pt x="847" y="248"/>
                    <a:pt x="851" y="266"/>
                  </a:cubicBezTo>
                  <a:cubicBezTo>
                    <a:pt x="850" y="278"/>
                    <a:pt x="852" y="291"/>
                    <a:pt x="848" y="303"/>
                  </a:cubicBezTo>
                  <a:cubicBezTo>
                    <a:pt x="846" y="308"/>
                    <a:pt x="836" y="314"/>
                    <a:pt x="836" y="314"/>
                  </a:cubicBezTo>
                  <a:cubicBezTo>
                    <a:pt x="830" y="322"/>
                    <a:pt x="821" y="331"/>
                    <a:pt x="811" y="333"/>
                  </a:cubicBezTo>
                  <a:cubicBezTo>
                    <a:pt x="813" y="349"/>
                    <a:pt x="825" y="359"/>
                    <a:pt x="832" y="373"/>
                  </a:cubicBezTo>
                  <a:cubicBezTo>
                    <a:pt x="834" y="386"/>
                    <a:pt x="840" y="409"/>
                    <a:pt x="828" y="418"/>
                  </a:cubicBezTo>
                  <a:cubicBezTo>
                    <a:pt x="823" y="426"/>
                    <a:pt x="822" y="431"/>
                    <a:pt x="814" y="436"/>
                  </a:cubicBezTo>
                  <a:cubicBezTo>
                    <a:pt x="806" y="449"/>
                    <a:pt x="793" y="468"/>
                    <a:pt x="780" y="476"/>
                  </a:cubicBezTo>
                  <a:cubicBezTo>
                    <a:pt x="775" y="482"/>
                    <a:pt x="770" y="488"/>
                    <a:pt x="764" y="492"/>
                  </a:cubicBezTo>
                  <a:cubicBezTo>
                    <a:pt x="763" y="498"/>
                    <a:pt x="757" y="504"/>
                    <a:pt x="753" y="509"/>
                  </a:cubicBezTo>
                  <a:cubicBezTo>
                    <a:pt x="760" y="523"/>
                    <a:pt x="773" y="530"/>
                    <a:pt x="784" y="540"/>
                  </a:cubicBezTo>
                  <a:cubicBezTo>
                    <a:pt x="789" y="544"/>
                    <a:pt x="795" y="547"/>
                    <a:pt x="800" y="551"/>
                  </a:cubicBezTo>
                  <a:cubicBezTo>
                    <a:pt x="801" y="552"/>
                    <a:pt x="804" y="554"/>
                    <a:pt x="804" y="554"/>
                  </a:cubicBezTo>
                  <a:cubicBezTo>
                    <a:pt x="803" y="566"/>
                    <a:pt x="801" y="568"/>
                    <a:pt x="796" y="577"/>
                  </a:cubicBezTo>
                  <a:cubicBezTo>
                    <a:pt x="795" y="584"/>
                    <a:pt x="793" y="596"/>
                    <a:pt x="787" y="601"/>
                  </a:cubicBezTo>
                  <a:cubicBezTo>
                    <a:pt x="784" y="603"/>
                    <a:pt x="777" y="607"/>
                    <a:pt x="777" y="607"/>
                  </a:cubicBezTo>
                  <a:cubicBezTo>
                    <a:pt x="771" y="606"/>
                    <a:pt x="763" y="608"/>
                    <a:pt x="758" y="604"/>
                  </a:cubicBezTo>
                  <a:cubicBezTo>
                    <a:pt x="753" y="600"/>
                    <a:pt x="757" y="598"/>
                    <a:pt x="753" y="594"/>
                  </a:cubicBezTo>
                  <a:cubicBezTo>
                    <a:pt x="747" y="587"/>
                    <a:pt x="733" y="582"/>
                    <a:pt x="724" y="580"/>
                  </a:cubicBezTo>
                  <a:cubicBezTo>
                    <a:pt x="718" y="575"/>
                    <a:pt x="715" y="571"/>
                    <a:pt x="707" y="569"/>
                  </a:cubicBezTo>
                  <a:cubicBezTo>
                    <a:pt x="688" y="554"/>
                    <a:pt x="657" y="542"/>
                    <a:pt x="632" y="540"/>
                  </a:cubicBezTo>
                  <a:cubicBezTo>
                    <a:pt x="623" y="537"/>
                    <a:pt x="616" y="535"/>
                    <a:pt x="608" y="530"/>
                  </a:cubicBezTo>
                  <a:cubicBezTo>
                    <a:pt x="601" y="525"/>
                    <a:pt x="592" y="516"/>
                    <a:pt x="584" y="513"/>
                  </a:cubicBezTo>
                  <a:cubicBezTo>
                    <a:pt x="561" y="504"/>
                    <a:pt x="543" y="500"/>
                    <a:pt x="518" y="498"/>
                  </a:cubicBezTo>
                  <a:cubicBezTo>
                    <a:pt x="511" y="497"/>
                    <a:pt x="507" y="493"/>
                    <a:pt x="500" y="492"/>
                  </a:cubicBezTo>
                  <a:cubicBezTo>
                    <a:pt x="490" y="487"/>
                    <a:pt x="481" y="483"/>
                    <a:pt x="470" y="481"/>
                  </a:cubicBezTo>
                  <a:cubicBezTo>
                    <a:pt x="462" y="483"/>
                    <a:pt x="458" y="488"/>
                    <a:pt x="452" y="492"/>
                  </a:cubicBezTo>
                  <a:cubicBezTo>
                    <a:pt x="449" y="494"/>
                    <a:pt x="444" y="498"/>
                    <a:pt x="444" y="498"/>
                  </a:cubicBezTo>
                  <a:cubicBezTo>
                    <a:pt x="435" y="514"/>
                    <a:pt x="419" y="532"/>
                    <a:pt x="403" y="541"/>
                  </a:cubicBezTo>
                  <a:cubicBezTo>
                    <a:pt x="397" y="549"/>
                    <a:pt x="371" y="556"/>
                    <a:pt x="361" y="557"/>
                  </a:cubicBezTo>
                  <a:cubicBezTo>
                    <a:pt x="317" y="556"/>
                    <a:pt x="283" y="539"/>
                    <a:pt x="248" y="513"/>
                  </a:cubicBezTo>
                  <a:cubicBezTo>
                    <a:pt x="245" y="507"/>
                    <a:pt x="242" y="502"/>
                    <a:pt x="238" y="497"/>
                  </a:cubicBezTo>
                  <a:cubicBezTo>
                    <a:pt x="235" y="484"/>
                    <a:pt x="232" y="472"/>
                    <a:pt x="228" y="460"/>
                  </a:cubicBezTo>
                  <a:cubicBezTo>
                    <a:pt x="226" y="449"/>
                    <a:pt x="223" y="421"/>
                    <a:pt x="214" y="413"/>
                  </a:cubicBezTo>
                  <a:cubicBezTo>
                    <a:pt x="207" y="406"/>
                    <a:pt x="181" y="402"/>
                    <a:pt x="201" y="402"/>
                  </a:cubicBezTo>
                  <a:close/>
                </a:path>
              </a:pathLst>
            </a:custGeom>
            <a:gradFill>
              <a:gsLst>
                <a:gs pos="0">
                  <a:srgbClr val="99918D"/>
                </a:gs>
                <a:gs pos="100000">
                  <a:srgbClr val="474341"/>
                </a:gs>
              </a:gsLst>
              <a:path path="circle">
                <a:fillToRect b="50%" l="50%" r="50%" t="50%"/>
              </a:path>
              <a:tileRect/>
            </a:gra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3419" y="1952"/>
              <a:ext cx="200" cy="123"/>
            </a:xfrm>
            <a:custGeom>
              <a:rect b="b" l="l" r="r" t="t"/>
              <a:pathLst>
                <a:path extrusionOk="0" h="123" w="200">
                  <a:moveTo>
                    <a:pt x="0" y="123"/>
                  </a:moveTo>
                  <a:cubicBezTo>
                    <a:pt x="7" y="122"/>
                    <a:pt x="9" y="116"/>
                    <a:pt x="15" y="110"/>
                  </a:cubicBezTo>
                  <a:cubicBezTo>
                    <a:pt x="21" y="104"/>
                    <a:pt x="32" y="104"/>
                    <a:pt x="39" y="99"/>
                  </a:cubicBezTo>
                  <a:cubicBezTo>
                    <a:pt x="35" y="90"/>
                    <a:pt x="36" y="97"/>
                    <a:pt x="45" y="99"/>
                  </a:cubicBezTo>
                  <a:cubicBezTo>
                    <a:pt x="54" y="98"/>
                    <a:pt x="63" y="97"/>
                    <a:pt x="71" y="94"/>
                  </a:cubicBezTo>
                  <a:cubicBezTo>
                    <a:pt x="75" y="89"/>
                    <a:pt x="76" y="85"/>
                    <a:pt x="82" y="82"/>
                  </a:cubicBezTo>
                  <a:cubicBezTo>
                    <a:pt x="95" y="64"/>
                    <a:pt x="109" y="46"/>
                    <a:pt x="133" y="42"/>
                  </a:cubicBezTo>
                  <a:cubicBezTo>
                    <a:pt x="145" y="37"/>
                    <a:pt x="139" y="39"/>
                    <a:pt x="149" y="37"/>
                  </a:cubicBezTo>
                  <a:cubicBezTo>
                    <a:pt x="156" y="33"/>
                    <a:pt x="161" y="28"/>
                    <a:pt x="168" y="24"/>
                  </a:cubicBezTo>
                  <a:cubicBezTo>
                    <a:pt x="171" y="18"/>
                    <a:pt x="174" y="16"/>
                    <a:pt x="171" y="10"/>
                  </a:cubicBezTo>
                  <a:cubicBezTo>
                    <a:pt x="174" y="1"/>
                    <a:pt x="175" y="3"/>
                    <a:pt x="183" y="0"/>
                  </a:cubicBezTo>
                  <a:cubicBezTo>
                    <a:pt x="192" y="2"/>
                    <a:pt x="200" y="10"/>
                    <a:pt x="189" y="18"/>
                  </a:cubicBezTo>
                  <a:cubicBezTo>
                    <a:pt x="186" y="20"/>
                    <a:pt x="182" y="20"/>
                    <a:pt x="179" y="21"/>
                  </a:cubicBezTo>
                  <a:cubicBezTo>
                    <a:pt x="172" y="19"/>
                    <a:pt x="175" y="19"/>
                    <a:pt x="170" y="19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3286" y="1813"/>
              <a:ext cx="138" cy="197"/>
            </a:xfrm>
            <a:custGeom>
              <a:rect b="b" l="l" r="r" t="t"/>
              <a:pathLst>
                <a:path extrusionOk="0" h="197" w="138">
                  <a:moveTo>
                    <a:pt x="90" y="197"/>
                  </a:moveTo>
                  <a:cubicBezTo>
                    <a:pt x="87" y="191"/>
                    <a:pt x="85" y="187"/>
                    <a:pt x="80" y="182"/>
                  </a:cubicBezTo>
                  <a:cubicBezTo>
                    <a:pt x="78" y="171"/>
                    <a:pt x="74" y="159"/>
                    <a:pt x="69" y="149"/>
                  </a:cubicBezTo>
                  <a:cubicBezTo>
                    <a:pt x="67" y="129"/>
                    <a:pt x="63" y="108"/>
                    <a:pt x="71" y="89"/>
                  </a:cubicBezTo>
                  <a:cubicBezTo>
                    <a:pt x="72" y="83"/>
                    <a:pt x="80" y="65"/>
                    <a:pt x="88" y="64"/>
                  </a:cubicBezTo>
                  <a:cubicBezTo>
                    <a:pt x="94" y="63"/>
                    <a:pt x="106" y="61"/>
                    <a:pt x="106" y="61"/>
                  </a:cubicBezTo>
                  <a:cubicBezTo>
                    <a:pt x="110" y="52"/>
                    <a:pt x="124" y="43"/>
                    <a:pt x="132" y="38"/>
                  </a:cubicBezTo>
                  <a:cubicBezTo>
                    <a:pt x="136" y="32"/>
                    <a:pt x="136" y="26"/>
                    <a:pt x="138" y="19"/>
                  </a:cubicBezTo>
                  <a:cubicBezTo>
                    <a:pt x="135" y="11"/>
                    <a:pt x="129" y="2"/>
                    <a:pt x="120" y="0"/>
                  </a:cubicBezTo>
                  <a:cubicBezTo>
                    <a:pt x="113" y="0"/>
                    <a:pt x="107" y="0"/>
                    <a:pt x="100" y="1"/>
                  </a:cubicBezTo>
                  <a:cubicBezTo>
                    <a:pt x="90" y="3"/>
                    <a:pt x="105" y="18"/>
                    <a:pt x="108" y="19"/>
                  </a:cubicBezTo>
                  <a:cubicBezTo>
                    <a:pt x="115" y="30"/>
                    <a:pt x="112" y="26"/>
                    <a:pt x="116" y="33"/>
                  </a:cubicBezTo>
                  <a:cubicBezTo>
                    <a:pt x="113" y="58"/>
                    <a:pt x="109" y="55"/>
                    <a:pt x="92" y="67"/>
                  </a:cubicBezTo>
                  <a:cubicBezTo>
                    <a:pt x="82" y="64"/>
                    <a:pt x="81" y="61"/>
                    <a:pt x="72" y="56"/>
                  </a:cubicBezTo>
                  <a:cubicBezTo>
                    <a:pt x="66" y="47"/>
                    <a:pt x="54" y="44"/>
                    <a:pt x="44" y="41"/>
                  </a:cubicBezTo>
                  <a:cubicBezTo>
                    <a:pt x="29" y="42"/>
                    <a:pt x="7" y="54"/>
                    <a:pt x="0" y="41"/>
                  </a:cubicBezTo>
                  <a:cubicBezTo>
                    <a:pt x="1" y="36"/>
                    <a:pt x="7" y="3"/>
                    <a:pt x="2" y="3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3389" y="1819"/>
              <a:ext cx="32" cy="37"/>
            </a:xfrm>
            <a:custGeom>
              <a:rect b="b" l="l" r="r" t="t"/>
              <a:pathLst>
                <a:path extrusionOk="0" h="37" w="32">
                  <a:moveTo>
                    <a:pt x="0" y="2"/>
                  </a:moveTo>
                  <a:cubicBezTo>
                    <a:pt x="2" y="11"/>
                    <a:pt x="6" y="5"/>
                    <a:pt x="9" y="0"/>
                  </a:cubicBezTo>
                  <a:cubicBezTo>
                    <a:pt x="19" y="5"/>
                    <a:pt x="4" y="21"/>
                    <a:pt x="13" y="16"/>
                  </a:cubicBezTo>
                  <a:cubicBezTo>
                    <a:pt x="16" y="11"/>
                    <a:pt x="17" y="0"/>
                    <a:pt x="21" y="10"/>
                  </a:cubicBezTo>
                  <a:cubicBezTo>
                    <a:pt x="19" y="16"/>
                    <a:pt x="11" y="28"/>
                    <a:pt x="21" y="24"/>
                  </a:cubicBezTo>
                  <a:cubicBezTo>
                    <a:pt x="24" y="18"/>
                    <a:pt x="26" y="16"/>
                    <a:pt x="32" y="13"/>
                  </a:cubicBezTo>
                  <a:cubicBezTo>
                    <a:pt x="28" y="24"/>
                    <a:pt x="22" y="29"/>
                    <a:pt x="14" y="37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3408" y="1739"/>
              <a:ext cx="28" cy="67"/>
            </a:xfrm>
            <a:custGeom>
              <a:rect b="b" l="l" r="r" t="t"/>
              <a:pathLst>
                <a:path extrusionOk="0" h="67" w="28">
                  <a:moveTo>
                    <a:pt x="0" y="67"/>
                  </a:moveTo>
                  <a:cubicBezTo>
                    <a:pt x="2" y="53"/>
                    <a:pt x="10" y="27"/>
                    <a:pt x="24" y="18"/>
                  </a:cubicBezTo>
                  <a:cubicBezTo>
                    <a:pt x="28" y="8"/>
                    <a:pt x="18" y="12"/>
                    <a:pt x="11" y="8"/>
                  </a:cubicBezTo>
                  <a:cubicBezTo>
                    <a:pt x="10" y="2"/>
                    <a:pt x="11" y="4"/>
                    <a:pt x="8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3406" y="1930"/>
              <a:ext cx="80" cy="107"/>
            </a:xfrm>
            <a:custGeom>
              <a:rect b="b" l="l" r="r" t="t"/>
              <a:pathLst>
                <a:path extrusionOk="0" h="107" w="80">
                  <a:moveTo>
                    <a:pt x="80" y="107"/>
                  </a:moveTo>
                  <a:cubicBezTo>
                    <a:pt x="79" y="100"/>
                    <a:pt x="75" y="94"/>
                    <a:pt x="72" y="88"/>
                  </a:cubicBezTo>
                  <a:cubicBezTo>
                    <a:pt x="70" y="77"/>
                    <a:pt x="74" y="63"/>
                    <a:pt x="66" y="54"/>
                  </a:cubicBezTo>
                  <a:cubicBezTo>
                    <a:pt x="56" y="42"/>
                    <a:pt x="40" y="36"/>
                    <a:pt x="34" y="20"/>
                  </a:cubicBezTo>
                  <a:cubicBezTo>
                    <a:pt x="30" y="0"/>
                    <a:pt x="18" y="4"/>
                    <a:pt x="0" y="3"/>
                  </a:cubicBezTo>
                  <a:cubicBezTo>
                    <a:pt x="5" y="7"/>
                    <a:pt x="8" y="12"/>
                    <a:pt x="12" y="16"/>
                  </a:cubicBezTo>
                  <a:cubicBezTo>
                    <a:pt x="13" y="20"/>
                    <a:pt x="14" y="34"/>
                    <a:pt x="18" y="36"/>
                  </a:cubicBezTo>
                  <a:cubicBezTo>
                    <a:pt x="26" y="41"/>
                    <a:pt x="45" y="41"/>
                    <a:pt x="45" y="41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3235" y="1979"/>
              <a:ext cx="123" cy="93"/>
            </a:xfrm>
            <a:custGeom>
              <a:rect b="b" l="l" r="r" t="t"/>
              <a:pathLst>
                <a:path extrusionOk="0" h="93" w="123">
                  <a:moveTo>
                    <a:pt x="0" y="0"/>
                  </a:moveTo>
                  <a:cubicBezTo>
                    <a:pt x="11" y="5"/>
                    <a:pt x="27" y="9"/>
                    <a:pt x="39" y="11"/>
                  </a:cubicBezTo>
                  <a:cubicBezTo>
                    <a:pt x="46" y="14"/>
                    <a:pt x="52" y="18"/>
                    <a:pt x="59" y="19"/>
                  </a:cubicBezTo>
                  <a:cubicBezTo>
                    <a:pt x="67" y="23"/>
                    <a:pt x="74" y="25"/>
                    <a:pt x="82" y="27"/>
                  </a:cubicBezTo>
                  <a:cubicBezTo>
                    <a:pt x="93" y="35"/>
                    <a:pt x="88" y="32"/>
                    <a:pt x="96" y="37"/>
                  </a:cubicBezTo>
                  <a:cubicBezTo>
                    <a:pt x="100" y="43"/>
                    <a:pt x="105" y="49"/>
                    <a:pt x="111" y="53"/>
                  </a:cubicBezTo>
                  <a:cubicBezTo>
                    <a:pt x="113" y="62"/>
                    <a:pt x="111" y="83"/>
                    <a:pt x="119" y="87"/>
                  </a:cubicBezTo>
                  <a:cubicBezTo>
                    <a:pt x="122" y="92"/>
                    <a:pt x="121" y="90"/>
                    <a:pt x="123" y="93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3302" y="1922"/>
              <a:ext cx="13" cy="81"/>
            </a:xfrm>
            <a:custGeom>
              <a:rect b="b" l="l" r="r" t="t"/>
              <a:pathLst>
                <a:path extrusionOk="0" h="81" w="13">
                  <a:moveTo>
                    <a:pt x="8" y="0"/>
                  </a:moveTo>
                  <a:cubicBezTo>
                    <a:pt x="7" y="9"/>
                    <a:pt x="5" y="18"/>
                    <a:pt x="4" y="27"/>
                  </a:cubicBezTo>
                  <a:cubicBezTo>
                    <a:pt x="4" y="30"/>
                    <a:pt x="0" y="77"/>
                    <a:pt x="13" y="8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3437" y="1805"/>
              <a:ext cx="98" cy="149"/>
            </a:xfrm>
            <a:custGeom>
              <a:rect b="b" l="l" r="r" t="t"/>
              <a:pathLst>
                <a:path extrusionOk="0" h="149" w="98">
                  <a:moveTo>
                    <a:pt x="0" y="134"/>
                  </a:moveTo>
                  <a:cubicBezTo>
                    <a:pt x="3" y="119"/>
                    <a:pt x="12" y="116"/>
                    <a:pt x="24" y="109"/>
                  </a:cubicBezTo>
                  <a:cubicBezTo>
                    <a:pt x="29" y="103"/>
                    <a:pt x="38" y="98"/>
                    <a:pt x="45" y="94"/>
                  </a:cubicBezTo>
                  <a:cubicBezTo>
                    <a:pt x="52" y="96"/>
                    <a:pt x="53" y="100"/>
                    <a:pt x="59" y="105"/>
                  </a:cubicBezTo>
                  <a:cubicBezTo>
                    <a:pt x="64" y="115"/>
                    <a:pt x="68" y="122"/>
                    <a:pt x="77" y="128"/>
                  </a:cubicBezTo>
                  <a:cubicBezTo>
                    <a:pt x="81" y="133"/>
                    <a:pt x="85" y="136"/>
                    <a:pt x="88" y="141"/>
                  </a:cubicBezTo>
                  <a:cubicBezTo>
                    <a:pt x="90" y="144"/>
                    <a:pt x="94" y="149"/>
                    <a:pt x="94" y="149"/>
                  </a:cubicBezTo>
                  <a:cubicBezTo>
                    <a:pt x="98" y="141"/>
                    <a:pt x="89" y="132"/>
                    <a:pt x="85" y="125"/>
                  </a:cubicBezTo>
                  <a:cubicBezTo>
                    <a:pt x="78" y="113"/>
                    <a:pt x="68" y="101"/>
                    <a:pt x="62" y="89"/>
                  </a:cubicBezTo>
                  <a:cubicBezTo>
                    <a:pt x="61" y="80"/>
                    <a:pt x="56" y="74"/>
                    <a:pt x="54" y="64"/>
                  </a:cubicBezTo>
                  <a:cubicBezTo>
                    <a:pt x="55" y="52"/>
                    <a:pt x="55" y="41"/>
                    <a:pt x="56" y="29"/>
                  </a:cubicBezTo>
                  <a:cubicBezTo>
                    <a:pt x="58" y="0"/>
                    <a:pt x="73" y="15"/>
                    <a:pt x="51" y="33"/>
                  </a:cubicBezTo>
                  <a:cubicBezTo>
                    <a:pt x="49" y="38"/>
                    <a:pt x="48" y="43"/>
                    <a:pt x="46" y="48"/>
                  </a:cubicBezTo>
                  <a:cubicBezTo>
                    <a:pt x="44" y="63"/>
                    <a:pt x="46" y="78"/>
                    <a:pt x="46" y="93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3482" y="1949"/>
              <a:ext cx="217" cy="241"/>
            </a:xfrm>
            <a:custGeom>
              <a:rect b="b" l="l" r="r" t="t"/>
              <a:pathLst>
                <a:path extrusionOk="0" h="241" w="217">
                  <a:moveTo>
                    <a:pt x="132" y="232"/>
                  </a:moveTo>
                  <a:cubicBezTo>
                    <a:pt x="120" y="238"/>
                    <a:pt x="107" y="240"/>
                    <a:pt x="94" y="241"/>
                  </a:cubicBezTo>
                  <a:cubicBezTo>
                    <a:pt x="52" y="240"/>
                    <a:pt x="54" y="241"/>
                    <a:pt x="28" y="237"/>
                  </a:cubicBezTo>
                  <a:cubicBezTo>
                    <a:pt x="18" y="232"/>
                    <a:pt x="9" y="226"/>
                    <a:pt x="0" y="219"/>
                  </a:cubicBezTo>
                  <a:cubicBezTo>
                    <a:pt x="0" y="207"/>
                    <a:pt x="0" y="196"/>
                    <a:pt x="1" y="184"/>
                  </a:cubicBezTo>
                  <a:cubicBezTo>
                    <a:pt x="3" y="152"/>
                    <a:pt x="33" y="153"/>
                    <a:pt x="57" y="152"/>
                  </a:cubicBezTo>
                  <a:cubicBezTo>
                    <a:pt x="60" y="147"/>
                    <a:pt x="64" y="137"/>
                    <a:pt x="64" y="137"/>
                  </a:cubicBezTo>
                  <a:cubicBezTo>
                    <a:pt x="65" y="129"/>
                    <a:pt x="61" y="119"/>
                    <a:pt x="65" y="112"/>
                  </a:cubicBezTo>
                  <a:cubicBezTo>
                    <a:pt x="70" y="104"/>
                    <a:pt x="86" y="98"/>
                    <a:pt x="94" y="94"/>
                  </a:cubicBezTo>
                  <a:cubicBezTo>
                    <a:pt x="103" y="90"/>
                    <a:pt x="107" y="78"/>
                    <a:pt x="115" y="73"/>
                  </a:cubicBezTo>
                  <a:cubicBezTo>
                    <a:pt x="120" y="70"/>
                    <a:pt x="129" y="70"/>
                    <a:pt x="134" y="69"/>
                  </a:cubicBezTo>
                  <a:cubicBezTo>
                    <a:pt x="140" y="67"/>
                    <a:pt x="145" y="64"/>
                    <a:pt x="150" y="61"/>
                  </a:cubicBezTo>
                  <a:cubicBezTo>
                    <a:pt x="153" y="57"/>
                    <a:pt x="158" y="52"/>
                    <a:pt x="161" y="49"/>
                  </a:cubicBezTo>
                  <a:cubicBezTo>
                    <a:pt x="165" y="45"/>
                    <a:pt x="176" y="40"/>
                    <a:pt x="176" y="40"/>
                  </a:cubicBezTo>
                  <a:cubicBezTo>
                    <a:pt x="182" y="31"/>
                    <a:pt x="197" y="5"/>
                    <a:pt x="206" y="0"/>
                  </a:cubicBezTo>
                  <a:cubicBezTo>
                    <a:pt x="214" y="1"/>
                    <a:pt x="217" y="4"/>
                    <a:pt x="212" y="13"/>
                  </a:cubicBezTo>
                  <a:cubicBezTo>
                    <a:pt x="210" y="17"/>
                    <a:pt x="202" y="20"/>
                    <a:pt x="198" y="21"/>
                  </a:cubicBezTo>
                  <a:cubicBezTo>
                    <a:pt x="195" y="22"/>
                    <a:pt x="188" y="24"/>
                    <a:pt x="188" y="24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3680" y="1878"/>
              <a:ext cx="75" cy="88"/>
            </a:xfrm>
            <a:custGeom>
              <a:rect b="b" l="l" r="r" t="t"/>
              <a:pathLst>
                <a:path extrusionOk="0" h="88" w="75">
                  <a:moveTo>
                    <a:pt x="0" y="88"/>
                  </a:moveTo>
                  <a:cubicBezTo>
                    <a:pt x="4" y="83"/>
                    <a:pt x="3" y="80"/>
                    <a:pt x="10" y="79"/>
                  </a:cubicBezTo>
                  <a:cubicBezTo>
                    <a:pt x="18" y="73"/>
                    <a:pt x="24" y="63"/>
                    <a:pt x="34" y="58"/>
                  </a:cubicBezTo>
                  <a:cubicBezTo>
                    <a:pt x="43" y="43"/>
                    <a:pt x="52" y="23"/>
                    <a:pt x="66" y="13"/>
                  </a:cubicBezTo>
                  <a:cubicBezTo>
                    <a:pt x="69" y="8"/>
                    <a:pt x="75" y="0"/>
                    <a:pt x="75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3723" y="1928"/>
              <a:ext cx="90" cy="46"/>
            </a:xfrm>
            <a:custGeom>
              <a:rect b="b" l="l" r="r" t="t"/>
              <a:pathLst>
                <a:path extrusionOk="0" h="46" w="90">
                  <a:moveTo>
                    <a:pt x="0" y="0"/>
                  </a:moveTo>
                  <a:cubicBezTo>
                    <a:pt x="14" y="4"/>
                    <a:pt x="29" y="6"/>
                    <a:pt x="42" y="13"/>
                  </a:cubicBezTo>
                  <a:cubicBezTo>
                    <a:pt x="52" y="18"/>
                    <a:pt x="58" y="25"/>
                    <a:pt x="69" y="27"/>
                  </a:cubicBezTo>
                  <a:cubicBezTo>
                    <a:pt x="74" y="32"/>
                    <a:pt x="80" y="39"/>
                    <a:pt x="87" y="42"/>
                  </a:cubicBezTo>
                  <a:cubicBezTo>
                    <a:pt x="88" y="43"/>
                    <a:pt x="90" y="46"/>
                    <a:pt x="90" y="46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3611" y="1890"/>
              <a:ext cx="82" cy="67"/>
            </a:xfrm>
            <a:custGeom>
              <a:rect b="b" l="l" r="r" t="t"/>
              <a:pathLst>
                <a:path extrusionOk="0" h="67" w="82">
                  <a:moveTo>
                    <a:pt x="0" y="67"/>
                  </a:moveTo>
                  <a:cubicBezTo>
                    <a:pt x="6" y="61"/>
                    <a:pt x="8" y="54"/>
                    <a:pt x="13" y="48"/>
                  </a:cubicBezTo>
                  <a:cubicBezTo>
                    <a:pt x="18" y="31"/>
                    <a:pt x="23" y="27"/>
                    <a:pt x="37" y="16"/>
                  </a:cubicBezTo>
                  <a:cubicBezTo>
                    <a:pt x="42" y="7"/>
                    <a:pt x="62" y="10"/>
                    <a:pt x="69" y="9"/>
                  </a:cubicBezTo>
                  <a:cubicBezTo>
                    <a:pt x="82" y="6"/>
                    <a:pt x="66" y="1"/>
                    <a:pt x="61" y="0"/>
                  </a:cubicBezTo>
                  <a:cubicBezTo>
                    <a:pt x="44" y="1"/>
                    <a:pt x="47" y="1"/>
                    <a:pt x="40" y="12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3678" y="1805"/>
              <a:ext cx="80" cy="83"/>
            </a:xfrm>
            <a:custGeom>
              <a:rect b="b" l="l" r="r" t="t"/>
              <a:pathLst>
                <a:path extrusionOk="0" h="83" w="80">
                  <a:moveTo>
                    <a:pt x="0" y="83"/>
                  </a:moveTo>
                  <a:cubicBezTo>
                    <a:pt x="8" y="77"/>
                    <a:pt x="16" y="70"/>
                    <a:pt x="24" y="64"/>
                  </a:cubicBezTo>
                  <a:cubicBezTo>
                    <a:pt x="30" y="53"/>
                    <a:pt x="32" y="36"/>
                    <a:pt x="44" y="29"/>
                  </a:cubicBezTo>
                  <a:cubicBezTo>
                    <a:pt x="48" y="23"/>
                    <a:pt x="54" y="18"/>
                    <a:pt x="60" y="14"/>
                  </a:cubicBezTo>
                  <a:cubicBezTo>
                    <a:pt x="64" y="8"/>
                    <a:pt x="67" y="6"/>
                    <a:pt x="74" y="5"/>
                  </a:cubicBezTo>
                  <a:cubicBezTo>
                    <a:pt x="78" y="0"/>
                    <a:pt x="75" y="2"/>
                    <a:pt x="80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3657" y="1782"/>
              <a:ext cx="44" cy="56"/>
            </a:xfrm>
            <a:custGeom>
              <a:rect b="b" l="l" r="r" t="t"/>
              <a:pathLst>
                <a:path extrusionOk="0" h="56" w="44">
                  <a:moveTo>
                    <a:pt x="7" y="56"/>
                  </a:moveTo>
                  <a:cubicBezTo>
                    <a:pt x="2" y="47"/>
                    <a:pt x="0" y="31"/>
                    <a:pt x="7" y="23"/>
                  </a:cubicBezTo>
                  <a:cubicBezTo>
                    <a:pt x="8" y="21"/>
                    <a:pt x="39" y="3"/>
                    <a:pt x="44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3635" y="1731"/>
              <a:ext cx="179" cy="54"/>
            </a:xfrm>
            <a:custGeom>
              <a:rect b="b" l="l" r="r" t="t"/>
              <a:pathLst>
                <a:path extrusionOk="0" h="54" w="179">
                  <a:moveTo>
                    <a:pt x="0" y="23"/>
                  </a:moveTo>
                  <a:cubicBezTo>
                    <a:pt x="11" y="24"/>
                    <a:pt x="16" y="30"/>
                    <a:pt x="26" y="32"/>
                  </a:cubicBezTo>
                  <a:cubicBezTo>
                    <a:pt x="29" y="30"/>
                    <a:pt x="34" y="29"/>
                    <a:pt x="37" y="27"/>
                  </a:cubicBezTo>
                  <a:cubicBezTo>
                    <a:pt x="42" y="24"/>
                    <a:pt x="43" y="14"/>
                    <a:pt x="47" y="10"/>
                  </a:cubicBezTo>
                  <a:cubicBezTo>
                    <a:pt x="49" y="8"/>
                    <a:pt x="52" y="7"/>
                    <a:pt x="55" y="5"/>
                  </a:cubicBezTo>
                  <a:cubicBezTo>
                    <a:pt x="64" y="7"/>
                    <a:pt x="73" y="9"/>
                    <a:pt x="82" y="11"/>
                  </a:cubicBezTo>
                  <a:cubicBezTo>
                    <a:pt x="93" y="19"/>
                    <a:pt x="100" y="19"/>
                    <a:pt x="114" y="21"/>
                  </a:cubicBezTo>
                  <a:cubicBezTo>
                    <a:pt x="129" y="27"/>
                    <a:pt x="122" y="25"/>
                    <a:pt x="133" y="27"/>
                  </a:cubicBezTo>
                  <a:cubicBezTo>
                    <a:pt x="140" y="36"/>
                    <a:pt x="148" y="43"/>
                    <a:pt x="159" y="47"/>
                  </a:cubicBezTo>
                  <a:cubicBezTo>
                    <a:pt x="160" y="49"/>
                    <a:pt x="160" y="51"/>
                    <a:pt x="162" y="53"/>
                  </a:cubicBezTo>
                  <a:cubicBezTo>
                    <a:pt x="163" y="54"/>
                    <a:pt x="160" y="50"/>
                    <a:pt x="160" y="48"/>
                  </a:cubicBezTo>
                  <a:cubicBezTo>
                    <a:pt x="160" y="44"/>
                    <a:pt x="160" y="39"/>
                    <a:pt x="162" y="35"/>
                  </a:cubicBezTo>
                  <a:cubicBezTo>
                    <a:pt x="164" y="30"/>
                    <a:pt x="171" y="23"/>
                    <a:pt x="175" y="19"/>
                  </a:cubicBezTo>
                  <a:cubicBezTo>
                    <a:pt x="176" y="13"/>
                    <a:pt x="179" y="6"/>
                    <a:pt x="179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3537" y="1838"/>
              <a:ext cx="93" cy="79"/>
            </a:xfrm>
            <a:custGeom>
              <a:rect b="b" l="l" r="r" t="t"/>
              <a:pathLst>
                <a:path extrusionOk="0" h="79" w="93">
                  <a:moveTo>
                    <a:pt x="93" y="79"/>
                  </a:moveTo>
                  <a:cubicBezTo>
                    <a:pt x="81" y="73"/>
                    <a:pt x="78" y="59"/>
                    <a:pt x="66" y="52"/>
                  </a:cubicBezTo>
                  <a:cubicBezTo>
                    <a:pt x="53" y="30"/>
                    <a:pt x="25" y="19"/>
                    <a:pt x="5" y="4"/>
                  </a:cubicBezTo>
                  <a:cubicBezTo>
                    <a:pt x="0" y="0"/>
                    <a:pt x="17" y="5"/>
                    <a:pt x="23" y="5"/>
                  </a:cubicBezTo>
                  <a:cubicBezTo>
                    <a:pt x="29" y="7"/>
                    <a:pt x="41" y="12"/>
                    <a:pt x="41" y="12"/>
                  </a:cubicBezTo>
                  <a:cubicBezTo>
                    <a:pt x="42" y="18"/>
                    <a:pt x="41" y="22"/>
                    <a:pt x="41" y="29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3485" y="1757"/>
              <a:ext cx="61" cy="54"/>
            </a:xfrm>
            <a:custGeom>
              <a:rect b="b" l="l" r="r" t="t"/>
              <a:pathLst>
                <a:path extrusionOk="0" h="54" w="61">
                  <a:moveTo>
                    <a:pt x="61" y="54"/>
                  </a:moveTo>
                  <a:cubicBezTo>
                    <a:pt x="58" y="45"/>
                    <a:pt x="58" y="39"/>
                    <a:pt x="48" y="37"/>
                  </a:cubicBezTo>
                  <a:cubicBezTo>
                    <a:pt x="37" y="28"/>
                    <a:pt x="42" y="10"/>
                    <a:pt x="24" y="6"/>
                  </a:cubicBezTo>
                  <a:cubicBezTo>
                    <a:pt x="16" y="4"/>
                    <a:pt x="0" y="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3526" y="1717"/>
              <a:ext cx="69" cy="61"/>
            </a:xfrm>
            <a:custGeom>
              <a:rect b="b" l="l" r="r" t="t"/>
              <a:pathLst>
                <a:path extrusionOk="0" h="61" w="69">
                  <a:moveTo>
                    <a:pt x="0" y="61"/>
                  </a:moveTo>
                  <a:cubicBezTo>
                    <a:pt x="4" y="53"/>
                    <a:pt x="13" y="42"/>
                    <a:pt x="20" y="37"/>
                  </a:cubicBezTo>
                  <a:cubicBezTo>
                    <a:pt x="21" y="32"/>
                    <a:pt x="19" y="25"/>
                    <a:pt x="23" y="22"/>
                  </a:cubicBezTo>
                  <a:cubicBezTo>
                    <a:pt x="36" y="11"/>
                    <a:pt x="52" y="0"/>
                    <a:pt x="69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3581" y="1749"/>
              <a:ext cx="23" cy="97"/>
            </a:xfrm>
            <a:custGeom>
              <a:rect b="b" l="l" r="r" t="t"/>
              <a:pathLst>
                <a:path extrusionOk="0" h="97" w="23">
                  <a:moveTo>
                    <a:pt x="0" y="97"/>
                  </a:moveTo>
                  <a:cubicBezTo>
                    <a:pt x="5" y="94"/>
                    <a:pt x="8" y="90"/>
                    <a:pt x="13" y="86"/>
                  </a:cubicBezTo>
                  <a:cubicBezTo>
                    <a:pt x="17" y="79"/>
                    <a:pt x="20" y="83"/>
                    <a:pt x="22" y="75"/>
                  </a:cubicBezTo>
                  <a:cubicBezTo>
                    <a:pt x="20" y="52"/>
                    <a:pt x="23" y="28"/>
                    <a:pt x="14" y="6"/>
                  </a:cubicBezTo>
                  <a:cubicBezTo>
                    <a:pt x="14" y="4"/>
                    <a:pt x="13" y="0"/>
                    <a:pt x="13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3690" y="1701"/>
              <a:ext cx="13" cy="19"/>
            </a:xfrm>
            <a:custGeom>
              <a:rect b="b" l="l" r="r" t="t"/>
              <a:pathLst>
                <a:path extrusionOk="0" h="19" w="13">
                  <a:moveTo>
                    <a:pt x="0" y="0"/>
                  </a:moveTo>
                  <a:cubicBezTo>
                    <a:pt x="4" y="3"/>
                    <a:pt x="8" y="5"/>
                    <a:pt x="12" y="8"/>
                  </a:cubicBezTo>
                  <a:cubicBezTo>
                    <a:pt x="13" y="11"/>
                    <a:pt x="12" y="19"/>
                    <a:pt x="12" y="19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3786" y="1805"/>
              <a:ext cx="92" cy="53"/>
            </a:xfrm>
            <a:custGeom>
              <a:rect b="b" l="l" r="r" t="t"/>
              <a:pathLst>
                <a:path extrusionOk="0" h="53" w="92">
                  <a:moveTo>
                    <a:pt x="0" y="48"/>
                  </a:moveTo>
                  <a:cubicBezTo>
                    <a:pt x="8" y="44"/>
                    <a:pt x="34" y="53"/>
                    <a:pt x="20" y="46"/>
                  </a:cubicBezTo>
                  <a:cubicBezTo>
                    <a:pt x="19" y="37"/>
                    <a:pt x="19" y="35"/>
                    <a:pt x="12" y="29"/>
                  </a:cubicBezTo>
                  <a:cubicBezTo>
                    <a:pt x="14" y="17"/>
                    <a:pt x="19" y="12"/>
                    <a:pt x="22" y="0"/>
                  </a:cubicBezTo>
                  <a:cubicBezTo>
                    <a:pt x="35" y="3"/>
                    <a:pt x="46" y="9"/>
                    <a:pt x="59" y="11"/>
                  </a:cubicBezTo>
                  <a:cubicBezTo>
                    <a:pt x="63" y="14"/>
                    <a:pt x="67" y="17"/>
                    <a:pt x="72" y="19"/>
                  </a:cubicBezTo>
                  <a:cubicBezTo>
                    <a:pt x="75" y="22"/>
                    <a:pt x="92" y="34"/>
                    <a:pt x="88" y="38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3859" y="1782"/>
              <a:ext cx="63" cy="184"/>
            </a:xfrm>
            <a:custGeom>
              <a:rect b="b" l="l" r="r" t="t"/>
              <a:pathLst>
                <a:path extrusionOk="0" h="184" w="63">
                  <a:moveTo>
                    <a:pt x="32" y="0"/>
                  </a:moveTo>
                  <a:cubicBezTo>
                    <a:pt x="32" y="5"/>
                    <a:pt x="32" y="11"/>
                    <a:pt x="31" y="16"/>
                  </a:cubicBezTo>
                  <a:cubicBezTo>
                    <a:pt x="30" y="20"/>
                    <a:pt x="27" y="26"/>
                    <a:pt x="27" y="26"/>
                  </a:cubicBezTo>
                  <a:cubicBezTo>
                    <a:pt x="25" y="36"/>
                    <a:pt x="19" y="43"/>
                    <a:pt x="16" y="52"/>
                  </a:cubicBezTo>
                  <a:cubicBezTo>
                    <a:pt x="14" y="64"/>
                    <a:pt x="10" y="73"/>
                    <a:pt x="0" y="79"/>
                  </a:cubicBezTo>
                  <a:cubicBezTo>
                    <a:pt x="13" y="87"/>
                    <a:pt x="16" y="106"/>
                    <a:pt x="29" y="114"/>
                  </a:cubicBezTo>
                  <a:cubicBezTo>
                    <a:pt x="36" y="125"/>
                    <a:pt x="33" y="121"/>
                    <a:pt x="37" y="128"/>
                  </a:cubicBezTo>
                  <a:cubicBezTo>
                    <a:pt x="36" y="137"/>
                    <a:pt x="36" y="146"/>
                    <a:pt x="34" y="154"/>
                  </a:cubicBezTo>
                  <a:cubicBezTo>
                    <a:pt x="33" y="157"/>
                    <a:pt x="33" y="161"/>
                    <a:pt x="31" y="164"/>
                  </a:cubicBezTo>
                  <a:cubicBezTo>
                    <a:pt x="30" y="165"/>
                    <a:pt x="27" y="165"/>
                    <a:pt x="27" y="167"/>
                  </a:cubicBezTo>
                  <a:cubicBezTo>
                    <a:pt x="27" y="168"/>
                    <a:pt x="30" y="166"/>
                    <a:pt x="31" y="165"/>
                  </a:cubicBezTo>
                  <a:cubicBezTo>
                    <a:pt x="45" y="167"/>
                    <a:pt x="45" y="168"/>
                    <a:pt x="55" y="175"/>
                  </a:cubicBezTo>
                  <a:cubicBezTo>
                    <a:pt x="56" y="181"/>
                    <a:pt x="58" y="181"/>
                    <a:pt x="63" y="184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3901" y="1907"/>
              <a:ext cx="84" cy="59"/>
            </a:xfrm>
            <a:custGeom>
              <a:rect b="b" l="l" r="r" t="t"/>
              <a:pathLst>
                <a:path extrusionOk="0" h="59" w="84">
                  <a:moveTo>
                    <a:pt x="0" y="3"/>
                  </a:moveTo>
                  <a:cubicBezTo>
                    <a:pt x="11" y="2"/>
                    <a:pt x="16" y="0"/>
                    <a:pt x="30" y="3"/>
                  </a:cubicBezTo>
                  <a:cubicBezTo>
                    <a:pt x="42" y="5"/>
                    <a:pt x="45" y="25"/>
                    <a:pt x="59" y="27"/>
                  </a:cubicBezTo>
                  <a:cubicBezTo>
                    <a:pt x="70" y="31"/>
                    <a:pt x="72" y="35"/>
                    <a:pt x="81" y="42"/>
                  </a:cubicBezTo>
                  <a:cubicBezTo>
                    <a:pt x="84" y="51"/>
                    <a:pt x="83" y="45"/>
                    <a:pt x="83" y="59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978" y="1918"/>
              <a:ext cx="40" cy="23"/>
            </a:xfrm>
            <a:custGeom>
              <a:rect b="b" l="l" r="r" t="t"/>
              <a:pathLst>
                <a:path extrusionOk="0" h="23" w="40">
                  <a:moveTo>
                    <a:pt x="0" y="23"/>
                  </a:moveTo>
                  <a:cubicBezTo>
                    <a:pt x="19" y="18"/>
                    <a:pt x="40" y="23"/>
                    <a:pt x="40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3650" y="1990"/>
              <a:ext cx="136" cy="84"/>
            </a:xfrm>
            <a:custGeom>
              <a:rect b="b" l="l" r="r" t="t"/>
              <a:pathLst>
                <a:path extrusionOk="0" h="84" w="136">
                  <a:moveTo>
                    <a:pt x="0" y="84"/>
                  </a:moveTo>
                  <a:cubicBezTo>
                    <a:pt x="5" y="77"/>
                    <a:pt x="14" y="74"/>
                    <a:pt x="20" y="68"/>
                  </a:cubicBezTo>
                  <a:cubicBezTo>
                    <a:pt x="31" y="57"/>
                    <a:pt x="50" y="34"/>
                    <a:pt x="65" y="31"/>
                  </a:cubicBezTo>
                  <a:cubicBezTo>
                    <a:pt x="72" y="27"/>
                    <a:pt x="80" y="22"/>
                    <a:pt x="88" y="18"/>
                  </a:cubicBezTo>
                  <a:cubicBezTo>
                    <a:pt x="90" y="14"/>
                    <a:pt x="89" y="8"/>
                    <a:pt x="92" y="4"/>
                  </a:cubicBezTo>
                  <a:cubicBezTo>
                    <a:pt x="94" y="2"/>
                    <a:pt x="100" y="0"/>
                    <a:pt x="100" y="0"/>
                  </a:cubicBezTo>
                  <a:cubicBezTo>
                    <a:pt x="106" y="2"/>
                    <a:pt x="112" y="4"/>
                    <a:pt x="118" y="5"/>
                  </a:cubicBezTo>
                  <a:cubicBezTo>
                    <a:pt x="120" y="6"/>
                    <a:pt x="122" y="7"/>
                    <a:pt x="123" y="8"/>
                  </a:cubicBezTo>
                  <a:cubicBezTo>
                    <a:pt x="124" y="9"/>
                    <a:pt x="125" y="11"/>
                    <a:pt x="126" y="12"/>
                  </a:cubicBezTo>
                  <a:cubicBezTo>
                    <a:pt x="129" y="14"/>
                    <a:pt x="136" y="18"/>
                    <a:pt x="136" y="18"/>
                  </a:cubicBezTo>
                  <a:cubicBezTo>
                    <a:pt x="129" y="23"/>
                    <a:pt x="127" y="23"/>
                    <a:pt x="118" y="24"/>
                  </a:cubicBezTo>
                  <a:cubicBezTo>
                    <a:pt x="108" y="24"/>
                    <a:pt x="99" y="24"/>
                    <a:pt x="89" y="23"/>
                  </a:cubicBezTo>
                  <a:cubicBezTo>
                    <a:pt x="87" y="23"/>
                    <a:pt x="84" y="21"/>
                    <a:pt x="84" y="21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3528" y="2088"/>
              <a:ext cx="82" cy="62"/>
            </a:xfrm>
            <a:custGeom>
              <a:rect b="b" l="l" r="r" t="t"/>
              <a:pathLst>
                <a:path extrusionOk="0" h="62" w="82">
                  <a:moveTo>
                    <a:pt x="0" y="62"/>
                  </a:moveTo>
                  <a:cubicBezTo>
                    <a:pt x="7" y="58"/>
                    <a:pt x="16" y="54"/>
                    <a:pt x="24" y="53"/>
                  </a:cubicBezTo>
                  <a:cubicBezTo>
                    <a:pt x="44" y="45"/>
                    <a:pt x="63" y="37"/>
                    <a:pt x="82" y="27"/>
                  </a:cubicBezTo>
                  <a:cubicBezTo>
                    <a:pt x="65" y="24"/>
                    <a:pt x="58" y="16"/>
                    <a:pt x="53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3690" y="1985"/>
              <a:ext cx="299" cy="153"/>
            </a:xfrm>
            <a:custGeom>
              <a:rect b="b" l="l" r="r" t="t"/>
              <a:pathLst>
                <a:path extrusionOk="0" h="153" w="299">
                  <a:moveTo>
                    <a:pt x="0" y="153"/>
                  </a:moveTo>
                  <a:cubicBezTo>
                    <a:pt x="2" y="142"/>
                    <a:pt x="4" y="142"/>
                    <a:pt x="14" y="138"/>
                  </a:cubicBezTo>
                  <a:cubicBezTo>
                    <a:pt x="28" y="126"/>
                    <a:pt x="35" y="111"/>
                    <a:pt x="54" y="108"/>
                  </a:cubicBezTo>
                  <a:cubicBezTo>
                    <a:pt x="61" y="105"/>
                    <a:pt x="66" y="101"/>
                    <a:pt x="73" y="100"/>
                  </a:cubicBezTo>
                  <a:cubicBezTo>
                    <a:pt x="79" y="97"/>
                    <a:pt x="83" y="93"/>
                    <a:pt x="89" y="92"/>
                  </a:cubicBezTo>
                  <a:cubicBezTo>
                    <a:pt x="112" y="69"/>
                    <a:pt x="135" y="61"/>
                    <a:pt x="168" y="57"/>
                  </a:cubicBezTo>
                  <a:cubicBezTo>
                    <a:pt x="179" y="51"/>
                    <a:pt x="174" y="55"/>
                    <a:pt x="184" y="45"/>
                  </a:cubicBezTo>
                  <a:cubicBezTo>
                    <a:pt x="186" y="43"/>
                    <a:pt x="192" y="39"/>
                    <a:pt x="192" y="39"/>
                  </a:cubicBezTo>
                  <a:cubicBezTo>
                    <a:pt x="201" y="24"/>
                    <a:pt x="215" y="11"/>
                    <a:pt x="233" y="9"/>
                  </a:cubicBezTo>
                  <a:cubicBezTo>
                    <a:pt x="245" y="4"/>
                    <a:pt x="256" y="3"/>
                    <a:pt x="270" y="2"/>
                  </a:cubicBezTo>
                  <a:cubicBezTo>
                    <a:pt x="277" y="3"/>
                    <a:pt x="295" y="0"/>
                    <a:pt x="299" y="9"/>
                  </a:cubicBezTo>
                  <a:cubicBezTo>
                    <a:pt x="285" y="11"/>
                    <a:pt x="272" y="15"/>
                    <a:pt x="259" y="18"/>
                  </a:cubicBezTo>
                  <a:cubicBezTo>
                    <a:pt x="253" y="24"/>
                    <a:pt x="246" y="29"/>
                    <a:pt x="240" y="36"/>
                  </a:cubicBezTo>
                  <a:cubicBezTo>
                    <a:pt x="247" y="44"/>
                    <a:pt x="258" y="44"/>
                    <a:pt x="268" y="47"/>
                  </a:cubicBezTo>
                  <a:cubicBezTo>
                    <a:pt x="271" y="55"/>
                    <a:pt x="267" y="57"/>
                    <a:pt x="260" y="58"/>
                  </a:cubicBezTo>
                  <a:cubicBezTo>
                    <a:pt x="252" y="62"/>
                    <a:pt x="243" y="58"/>
                    <a:pt x="235" y="57"/>
                  </a:cubicBezTo>
                  <a:cubicBezTo>
                    <a:pt x="228" y="55"/>
                    <a:pt x="214" y="52"/>
                    <a:pt x="214" y="52"/>
                  </a:cubicBezTo>
                  <a:cubicBezTo>
                    <a:pt x="200" y="53"/>
                    <a:pt x="187" y="55"/>
                    <a:pt x="174" y="55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3757" y="2093"/>
              <a:ext cx="46" cy="83"/>
            </a:xfrm>
            <a:custGeom>
              <a:rect b="b" l="l" r="r" t="t"/>
              <a:pathLst>
                <a:path extrusionOk="0" h="83" w="46">
                  <a:moveTo>
                    <a:pt x="43" y="72"/>
                  </a:moveTo>
                  <a:cubicBezTo>
                    <a:pt x="37" y="62"/>
                    <a:pt x="38" y="51"/>
                    <a:pt x="33" y="41"/>
                  </a:cubicBezTo>
                  <a:cubicBezTo>
                    <a:pt x="36" y="17"/>
                    <a:pt x="33" y="31"/>
                    <a:pt x="38" y="17"/>
                  </a:cubicBezTo>
                  <a:cubicBezTo>
                    <a:pt x="44" y="1"/>
                    <a:pt x="36" y="21"/>
                    <a:pt x="41" y="5"/>
                  </a:cubicBezTo>
                  <a:cubicBezTo>
                    <a:pt x="41" y="4"/>
                    <a:pt x="44" y="1"/>
                    <a:pt x="43" y="1"/>
                  </a:cubicBezTo>
                  <a:cubicBezTo>
                    <a:pt x="38" y="0"/>
                    <a:pt x="34" y="2"/>
                    <a:pt x="29" y="3"/>
                  </a:cubicBezTo>
                  <a:cubicBezTo>
                    <a:pt x="22" y="7"/>
                    <a:pt x="15" y="9"/>
                    <a:pt x="11" y="17"/>
                  </a:cubicBezTo>
                  <a:cubicBezTo>
                    <a:pt x="9" y="21"/>
                    <a:pt x="6" y="29"/>
                    <a:pt x="6" y="29"/>
                  </a:cubicBezTo>
                  <a:cubicBezTo>
                    <a:pt x="4" y="38"/>
                    <a:pt x="2" y="47"/>
                    <a:pt x="0" y="56"/>
                  </a:cubicBezTo>
                  <a:cubicBezTo>
                    <a:pt x="2" y="71"/>
                    <a:pt x="9" y="69"/>
                    <a:pt x="22" y="70"/>
                  </a:cubicBezTo>
                  <a:cubicBezTo>
                    <a:pt x="27" y="72"/>
                    <a:pt x="32" y="72"/>
                    <a:pt x="37" y="75"/>
                  </a:cubicBezTo>
                  <a:cubicBezTo>
                    <a:pt x="40" y="77"/>
                    <a:pt x="44" y="83"/>
                    <a:pt x="45" y="80"/>
                  </a:cubicBezTo>
                  <a:cubicBezTo>
                    <a:pt x="46" y="77"/>
                    <a:pt x="44" y="75"/>
                    <a:pt x="43" y="7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3840" y="2157"/>
              <a:ext cx="131" cy="40"/>
            </a:xfrm>
            <a:custGeom>
              <a:rect b="b" l="l" r="r" t="t"/>
              <a:pathLst>
                <a:path extrusionOk="0" h="40" w="131">
                  <a:moveTo>
                    <a:pt x="0" y="40"/>
                  </a:moveTo>
                  <a:cubicBezTo>
                    <a:pt x="26" y="33"/>
                    <a:pt x="54" y="25"/>
                    <a:pt x="80" y="21"/>
                  </a:cubicBezTo>
                  <a:cubicBezTo>
                    <a:pt x="92" y="16"/>
                    <a:pt x="86" y="18"/>
                    <a:pt x="96" y="16"/>
                  </a:cubicBezTo>
                  <a:cubicBezTo>
                    <a:pt x="106" y="12"/>
                    <a:pt x="109" y="10"/>
                    <a:pt x="118" y="5"/>
                  </a:cubicBezTo>
                  <a:cubicBezTo>
                    <a:pt x="122" y="3"/>
                    <a:pt x="131" y="0"/>
                    <a:pt x="131" y="0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3795" y="1899"/>
              <a:ext cx="63" cy="112"/>
            </a:xfrm>
            <a:custGeom>
              <a:rect b="b" l="l" r="r" t="t"/>
              <a:pathLst>
                <a:path extrusionOk="0" h="112" w="63">
                  <a:moveTo>
                    <a:pt x="8" y="0"/>
                  </a:moveTo>
                  <a:cubicBezTo>
                    <a:pt x="6" y="15"/>
                    <a:pt x="0" y="55"/>
                    <a:pt x="15" y="66"/>
                  </a:cubicBezTo>
                  <a:cubicBezTo>
                    <a:pt x="16" y="67"/>
                    <a:pt x="21" y="76"/>
                    <a:pt x="21" y="77"/>
                  </a:cubicBezTo>
                  <a:cubicBezTo>
                    <a:pt x="21" y="84"/>
                    <a:pt x="18" y="98"/>
                    <a:pt x="18" y="98"/>
                  </a:cubicBezTo>
                  <a:cubicBezTo>
                    <a:pt x="33" y="101"/>
                    <a:pt x="48" y="109"/>
                    <a:pt x="63" y="112"/>
                  </a:cubicBezTo>
                  <a:cubicBezTo>
                    <a:pt x="51" y="103"/>
                    <a:pt x="41" y="90"/>
                    <a:pt x="27" y="83"/>
                  </a:cubicBezTo>
                  <a:cubicBezTo>
                    <a:pt x="25" y="80"/>
                    <a:pt x="19" y="77"/>
                    <a:pt x="19" y="77"/>
                  </a:cubicBezTo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42"/>
          <p:cNvGrpSpPr/>
          <p:nvPr/>
        </p:nvGrpSpPr>
        <p:grpSpPr>
          <a:xfrm>
            <a:off x="6019800" y="2514600"/>
            <a:ext cx="228600" cy="1981200"/>
            <a:chOff x="2352" y="1440"/>
            <a:chExt cx="144" cy="1248"/>
          </a:xfrm>
        </p:grpSpPr>
        <p:grpSp>
          <p:nvGrpSpPr>
            <p:cNvPr id="1321" name="Google Shape;1321;p42"/>
            <p:cNvGrpSpPr/>
            <p:nvPr/>
          </p:nvGrpSpPr>
          <p:grpSpPr>
            <a:xfrm>
              <a:off x="2352" y="1440"/>
              <a:ext cx="144" cy="1248"/>
              <a:chOff x="2352" y="1440"/>
              <a:chExt cx="144" cy="1248"/>
            </a:xfrm>
          </p:grpSpPr>
          <p:sp>
            <p:nvSpPr>
              <p:cNvPr id="1322" name="Google Shape;1322;p42"/>
              <p:cNvSpPr/>
              <p:nvPr/>
            </p:nvSpPr>
            <p:spPr>
              <a:xfrm>
                <a:off x="2352" y="1440"/>
                <a:ext cx="144" cy="1248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23" name="Google Shape;1323;p42"/>
              <p:cNvCxnSpPr/>
              <p:nvPr/>
            </p:nvCxnSpPr>
            <p:spPr>
              <a:xfrm>
                <a:off x="2352" y="1488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4" name="Google Shape;1324;p42"/>
              <p:cNvCxnSpPr/>
              <p:nvPr/>
            </p:nvCxnSpPr>
            <p:spPr>
              <a:xfrm>
                <a:off x="2352" y="1576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5" name="Google Shape;1325;p42"/>
              <p:cNvCxnSpPr/>
              <p:nvPr/>
            </p:nvCxnSpPr>
            <p:spPr>
              <a:xfrm>
                <a:off x="2352" y="1753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6" name="Google Shape;1326;p42"/>
              <p:cNvCxnSpPr/>
              <p:nvPr/>
            </p:nvCxnSpPr>
            <p:spPr>
              <a:xfrm>
                <a:off x="2352" y="1842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7" name="Google Shape;1327;p42"/>
              <p:cNvCxnSpPr/>
              <p:nvPr/>
            </p:nvCxnSpPr>
            <p:spPr>
              <a:xfrm>
                <a:off x="2352" y="1931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8" name="Google Shape;1328;p42"/>
              <p:cNvCxnSpPr/>
              <p:nvPr/>
            </p:nvCxnSpPr>
            <p:spPr>
              <a:xfrm>
                <a:off x="2352" y="2019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9" name="Google Shape;1329;p42"/>
              <p:cNvCxnSpPr/>
              <p:nvPr/>
            </p:nvCxnSpPr>
            <p:spPr>
              <a:xfrm>
                <a:off x="2352" y="2108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0" name="Google Shape;1330;p42"/>
              <p:cNvCxnSpPr/>
              <p:nvPr/>
            </p:nvCxnSpPr>
            <p:spPr>
              <a:xfrm>
                <a:off x="2352" y="2196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1" name="Google Shape;1331;p42"/>
              <p:cNvCxnSpPr/>
              <p:nvPr/>
            </p:nvCxnSpPr>
            <p:spPr>
              <a:xfrm>
                <a:off x="2352" y="2285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2" name="Google Shape;1332;p42"/>
              <p:cNvCxnSpPr/>
              <p:nvPr/>
            </p:nvCxnSpPr>
            <p:spPr>
              <a:xfrm>
                <a:off x="2352" y="2374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3" name="Google Shape;1333;p42"/>
              <p:cNvCxnSpPr/>
              <p:nvPr/>
            </p:nvCxnSpPr>
            <p:spPr>
              <a:xfrm>
                <a:off x="2352" y="2462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4" name="Google Shape;1334;p42"/>
              <p:cNvCxnSpPr/>
              <p:nvPr/>
            </p:nvCxnSpPr>
            <p:spPr>
              <a:xfrm>
                <a:off x="2352" y="2640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5" name="Google Shape;1335;p42"/>
              <p:cNvCxnSpPr/>
              <p:nvPr/>
            </p:nvCxnSpPr>
            <p:spPr>
              <a:xfrm>
                <a:off x="2352" y="2551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6" name="Google Shape;1336;p42"/>
              <p:cNvCxnSpPr/>
              <p:nvPr/>
            </p:nvCxnSpPr>
            <p:spPr>
              <a:xfrm>
                <a:off x="2352" y="1665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337" name="Google Shape;1337;p42"/>
              <p:cNvGrpSpPr/>
              <p:nvPr/>
            </p:nvGrpSpPr>
            <p:grpSpPr>
              <a:xfrm>
                <a:off x="2352" y="1505"/>
                <a:ext cx="16" cy="62"/>
                <a:chOff x="2352" y="1505"/>
                <a:chExt cx="16" cy="62"/>
              </a:xfrm>
            </p:grpSpPr>
            <p:sp>
              <p:nvSpPr>
                <p:cNvPr id="1338" name="Google Shape;1338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3" name="Google Shape;1343;p42"/>
              <p:cNvGrpSpPr/>
              <p:nvPr/>
            </p:nvGrpSpPr>
            <p:grpSpPr>
              <a:xfrm>
                <a:off x="2352" y="1584"/>
                <a:ext cx="16" cy="62"/>
                <a:chOff x="2352" y="1505"/>
                <a:chExt cx="16" cy="62"/>
              </a:xfrm>
            </p:grpSpPr>
            <p:sp>
              <p:nvSpPr>
                <p:cNvPr id="1344" name="Google Shape;1344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9" name="Google Shape;1349;p42"/>
              <p:cNvGrpSpPr/>
              <p:nvPr/>
            </p:nvGrpSpPr>
            <p:grpSpPr>
              <a:xfrm>
                <a:off x="2352" y="1680"/>
                <a:ext cx="16" cy="62"/>
                <a:chOff x="2352" y="1505"/>
                <a:chExt cx="16" cy="62"/>
              </a:xfrm>
            </p:grpSpPr>
            <p:sp>
              <p:nvSpPr>
                <p:cNvPr id="1350" name="Google Shape;1350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55" name="Google Shape;1355;p42"/>
              <p:cNvGrpSpPr/>
              <p:nvPr/>
            </p:nvGrpSpPr>
            <p:grpSpPr>
              <a:xfrm>
                <a:off x="2352" y="1776"/>
                <a:ext cx="16" cy="62"/>
                <a:chOff x="2352" y="1505"/>
                <a:chExt cx="16" cy="62"/>
              </a:xfrm>
            </p:grpSpPr>
            <p:sp>
              <p:nvSpPr>
                <p:cNvPr id="1356" name="Google Shape;1356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1" name="Google Shape;1361;p42"/>
              <p:cNvGrpSpPr/>
              <p:nvPr/>
            </p:nvGrpSpPr>
            <p:grpSpPr>
              <a:xfrm>
                <a:off x="2352" y="1872"/>
                <a:ext cx="16" cy="62"/>
                <a:chOff x="2352" y="1505"/>
                <a:chExt cx="16" cy="62"/>
              </a:xfrm>
            </p:grpSpPr>
            <p:sp>
              <p:nvSpPr>
                <p:cNvPr id="1362" name="Google Shape;1362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3" name="Google Shape;1363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4" name="Google Shape;1364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7" name="Google Shape;1367;p42"/>
              <p:cNvGrpSpPr/>
              <p:nvPr/>
            </p:nvGrpSpPr>
            <p:grpSpPr>
              <a:xfrm>
                <a:off x="2352" y="1920"/>
                <a:ext cx="16" cy="62"/>
                <a:chOff x="2352" y="1505"/>
                <a:chExt cx="16" cy="62"/>
              </a:xfrm>
            </p:grpSpPr>
            <p:sp>
              <p:nvSpPr>
                <p:cNvPr id="1368" name="Google Shape;1368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3" name="Google Shape;1373;p42"/>
              <p:cNvGrpSpPr/>
              <p:nvPr/>
            </p:nvGrpSpPr>
            <p:grpSpPr>
              <a:xfrm>
                <a:off x="2352" y="2016"/>
                <a:ext cx="16" cy="62"/>
                <a:chOff x="2352" y="1505"/>
                <a:chExt cx="16" cy="62"/>
              </a:xfrm>
            </p:grpSpPr>
            <p:sp>
              <p:nvSpPr>
                <p:cNvPr id="1374" name="Google Shape;1374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5" name="Google Shape;1375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9" name="Google Shape;1379;p42"/>
              <p:cNvGrpSpPr/>
              <p:nvPr/>
            </p:nvGrpSpPr>
            <p:grpSpPr>
              <a:xfrm>
                <a:off x="2352" y="2208"/>
                <a:ext cx="16" cy="62"/>
                <a:chOff x="2352" y="1505"/>
                <a:chExt cx="16" cy="62"/>
              </a:xfrm>
            </p:grpSpPr>
            <p:sp>
              <p:nvSpPr>
                <p:cNvPr id="1380" name="Google Shape;1380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4" name="Google Shape;1384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5" name="Google Shape;1385;p42"/>
              <p:cNvGrpSpPr/>
              <p:nvPr/>
            </p:nvGrpSpPr>
            <p:grpSpPr>
              <a:xfrm>
                <a:off x="2352" y="2112"/>
                <a:ext cx="16" cy="62"/>
                <a:chOff x="2352" y="1505"/>
                <a:chExt cx="16" cy="62"/>
              </a:xfrm>
            </p:grpSpPr>
            <p:sp>
              <p:nvSpPr>
                <p:cNvPr id="1386" name="Google Shape;1386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91" name="Google Shape;1391;p42"/>
              <p:cNvSpPr/>
              <p:nvPr/>
            </p:nvSpPr>
            <p:spPr>
              <a:xfrm>
                <a:off x="2356" y="2095"/>
                <a:ext cx="8" cy="1"/>
              </a:xfrm>
              <a:custGeom>
                <a:rect b="b" l="l" r="r" t="t"/>
                <a:pathLst>
                  <a:path extrusionOk="0" h="1" w="8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42"/>
              <p:cNvSpPr/>
              <p:nvPr/>
            </p:nvSpPr>
            <p:spPr>
              <a:xfrm>
                <a:off x="2353" y="1999"/>
                <a:ext cx="11" cy="1"/>
              </a:xfrm>
              <a:custGeom>
                <a:rect b="b" l="l" r="r" t="t"/>
                <a:pathLst>
                  <a:path extrusionOk="0" h="1" w="11">
                    <a:moveTo>
                      <a:pt x="0" y="0"/>
                    </a:moveTo>
                    <a:cubicBezTo>
                      <a:pt x="10" y="1"/>
                      <a:pt x="6" y="1"/>
                      <a:pt x="11" y="1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42"/>
              <p:cNvSpPr/>
              <p:nvPr/>
            </p:nvSpPr>
            <p:spPr>
              <a:xfrm>
                <a:off x="2354" y="1858"/>
                <a:ext cx="11" cy="1"/>
              </a:xfrm>
              <a:custGeom>
                <a:rect b="b" l="l" r="r" t="t"/>
                <a:pathLst>
                  <a:path extrusionOk="0" h="1" w="11">
                    <a:moveTo>
                      <a:pt x="0" y="0"/>
                    </a:moveTo>
                    <a:cubicBezTo>
                      <a:pt x="4" y="0"/>
                      <a:pt x="11" y="0"/>
                      <a:pt x="11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42"/>
              <p:cNvSpPr/>
              <p:nvPr/>
            </p:nvSpPr>
            <p:spPr>
              <a:xfrm>
                <a:off x="2356" y="1766"/>
                <a:ext cx="9" cy="2"/>
              </a:xfrm>
              <a:custGeom>
                <a:rect b="b" l="l" r="r" t="t"/>
                <a:pathLst>
                  <a:path extrusionOk="0" h="2" w="9">
                    <a:moveTo>
                      <a:pt x="0" y="0"/>
                    </a:moveTo>
                    <a:cubicBezTo>
                      <a:pt x="8" y="2"/>
                      <a:pt x="5" y="2"/>
                      <a:pt x="9" y="2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5" name="Google Shape;1395;p42"/>
              <p:cNvGrpSpPr/>
              <p:nvPr/>
            </p:nvGrpSpPr>
            <p:grpSpPr>
              <a:xfrm>
                <a:off x="2352" y="2304"/>
                <a:ext cx="16" cy="62"/>
                <a:chOff x="2352" y="1505"/>
                <a:chExt cx="16" cy="62"/>
              </a:xfrm>
            </p:grpSpPr>
            <p:sp>
              <p:nvSpPr>
                <p:cNvPr id="1396" name="Google Shape;1396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9" name="Google Shape;1399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01" name="Google Shape;1401;p42"/>
              <p:cNvGrpSpPr/>
              <p:nvPr/>
            </p:nvGrpSpPr>
            <p:grpSpPr>
              <a:xfrm>
                <a:off x="2352" y="2400"/>
                <a:ext cx="16" cy="62"/>
                <a:chOff x="2352" y="1505"/>
                <a:chExt cx="16" cy="62"/>
              </a:xfrm>
            </p:grpSpPr>
            <p:sp>
              <p:nvSpPr>
                <p:cNvPr id="1402" name="Google Shape;1402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4" name="Google Shape;1404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07" name="Google Shape;1407;p42"/>
              <p:cNvGrpSpPr/>
              <p:nvPr/>
            </p:nvGrpSpPr>
            <p:grpSpPr>
              <a:xfrm>
                <a:off x="2352" y="2448"/>
                <a:ext cx="16" cy="62"/>
                <a:chOff x="2352" y="1505"/>
                <a:chExt cx="16" cy="62"/>
              </a:xfrm>
            </p:grpSpPr>
            <p:sp>
              <p:nvSpPr>
                <p:cNvPr id="1408" name="Google Shape;1408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9" name="Google Shape;1409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0" name="Google Shape;1410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1" name="Google Shape;1411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3" name="Google Shape;1413;p42"/>
              <p:cNvGrpSpPr/>
              <p:nvPr/>
            </p:nvGrpSpPr>
            <p:grpSpPr>
              <a:xfrm>
                <a:off x="2352" y="2544"/>
                <a:ext cx="16" cy="62"/>
                <a:chOff x="2352" y="1505"/>
                <a:chExt cx="16" cy="62"/>
              </a:xfrm>
            </p:grpSpPr>
            <p:sp>
              <p:nvSpPr>
                <p:cNvPr id="1414" name="Google Shape;1414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19" name="Google Shape;1419;p42"/>
              <p:cNvSpPr/>
              <p:nvPr/>
            </p:nvSpPr>
            <p:spPr>
              <a:xfrm>
                <a:off x="2356" y="2387"/>
                <a:ext cx="9" cy="1"/>
              </a:xfrm>
              <a:custGeom>
                <a:rect b="b" l="l" r="r" t="t"/>
                <a:pathLst>
                  <a:path extrusionOk="0" h="1" w="9">
                    <a:moveTo>
                      <a:pt x="0" y="0"/>
                    </a:moveTo>
                    <a:cubicBezTo>
                      <a:pt x="8" y="1"/>
                      <a:pt x="5" y="1"/>
                      <a:pt x="9" y="1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42"/>
              <p:cNvSpPr/>
              <p:nvPr/>
            </p:nvSpPr>
            <p:spPr>
              <a:xfrm>
                <a:off x="2356" y="2526"/>
                <a:ext cx="10" cy="1"/>
              </a:xfrm>
              <a:custGeom>
                <a:rect b="b" l="l" r="r" t="t"/>
                <a:pathLst>
                  <a:path extrusionOk="0" h="1" w="10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42"/>
              <p:cNvSpPr/>
              <p:nvPr/>
            </p:nvSpPr>
            <p:spPr>
              <a:xfrm>
                <a:off x="2354" y="2622"/>
                <a:ext cx="11" cy="1"/>
              </a:xfrm>
              <a:custGeom>
                <a:rect b="b" l="l" r="r" t="t"/>
                <a:pathLst>
                  <a:path extrusionOk="0" h="1" w="11">
                    <a:moveTo>
                      <a:pt x="0" y="0"/>
                    </a:moveTo>
                    <a:cubicBezTo>
                      <a:pt x="4" y="0"/>
                      <a:pt x="7" y="0"/>
                      <a:pt x="11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42"/>
            <p:cNvGrpSpPr/>
            <p:nvPr/>
          </p:nvGrpSpPr>
          <p:grpSpPr>
            <a:xfrm flipH="1">
              <a:off x="2352" y="1440"/>
              <a:ext cx="144" cy="1248"/>
              <a:chOff x="2352" y="1440"/>
              <a:chExt cx="144" cy="1248"/>
            </a:xfrm>
          </p:grpSpPr>
          <p:sp>
            <p:nvSpPr>
              <p:cNvPr id="1423" name="Google Shape;1423;p42"/>
              <p:cNvSpPr/>
              <p:nvPr/>
            </p:nvSpPr>
            <p:spPr>
              <a:xfrm>
                <a:off x="2352" y="1440"/>
                <a:ext cx="144" cy="1248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24" name="Google Shape;1424;p42"/>
              <p:cNvCxnSpPr/>
              <p:nvPr/>
            </p:nvCxnSpPr>
            <p:spPr>
              <a:xfrm>
                <a:off x="2352" y="1488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5" name="Google Shape;1425;p42"/>
              <p:cNvCxnSpPr/>
              <p:nvPr/>
            </p:nvCxnSpPr>
            <p:spPr>
              <a:xfrm>
                <a:off x="2352" y="1576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6" name="Google Shape;1426;p42"/>
              <p:cNvCxnSpPr/>
              <p:nvPr/>
            </p:nvCxnSpPr>
            <p:spPr>
              <a:xfrm>
                <a:off x="2352" y="1753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7" name="Google Shape;1427;p42"/>
              <p:cNvCxnSpPr/>
              <p:nvPr/>
            </p:nvCxnSpPr>
            <p:spPr>
              <a:xfrm>
                <a:off x="2352" y="1842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8" name="Google Shape;1428;p42"/>
              <p:cNvCxnSpPr/>
              <p:nvPr/>
            </p:nvCxnSpPr>
            <p:spPr>
              <a:xfrm>
                <a:off x="2352" y="1931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9" name="Google Shape;1429;p42"/>
              <p:cNvCxnSpPr/>
              <p:nvPr/>
            </p:nvCxnSpPr>
            <p:spPr>
              <a:xfrm>
                <a:off x="2352" y="2019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0" name="Google Shape;1430;p42"/>
              <p:cNvCxnSpPr/>
              <p:nvPr/>
            </p:nvCxnSpPr>
            <p:spPr>
              <a:xfrm>
                <a:off x="2352" y="2108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1" name="Google Shape;1431;p42"/>
              <p:cNvCxnSpPr/>
              <p:nvPr/>
            </p:nvCxnSpPr>
            <p:spPr>
              <a:xfrm>
                <a:off x="2352" y="2196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2" name="Google Shape;1432;p42"/>
              <p:cNvCxnSpPr/>
              <p:nvPr/>
            </p:nvCxnSpPr>
            <p:spPr>
              <a:xfrm>
                <a:off x="2352" y="2285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3" name="Google Shape;1433;p42"/>
              <p:cNvCxnSpPr/>
              <p:nvPr/>
            </p:nvCxnSpPr>
            <p:spPr>
              <a:xfrm>
                <a:off x="2352" y="2374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4" name="Google Shape;1434;p42"/>
              <p:cNvCxnSpPr/>
              <p:nvPr/>
            </p:nvCxnSpPr>
            <p:spPr>
              <a:xfrm>
                <a:off x="2352" y="2462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5" name="Google Shape;1435;p42"/>
              <p:cNvCxnSpPr/>
              <p:nvPr/>
            </p:nvCxnSpPr>
            <p:spPr>
              <a:xfrm>
                <a:off x="2352" y="2640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6" name="Google Shape;1436;p42"/>
              <p:cNvCxnSpPr/>
              <p:nvPr/>
            </p:nvCxnSpPr>
            <p:spPr>
              <a:xfrm>
                <a:off x="2352" y="2551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7" name="Google Shape;1437;p42"/>
              <p:cNvCxnSpPr/>
              <p:nvPr/>
            </p:nvCxnSpPr>
            <p:spPr>
              <a:xfrm>
                <a:off x="2352" y="1665"/>
                <a:ext cx="48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438" name="Google Shape;1438;p42"/>
              <p:cNvGrpSpPr/>
              <p:nvPr/>
            </p:nvGrpSpPr>
            <p:grpSpPr>
              <a:xfrm>
                <a:off x="2352" y="1505"/>
                <a:ext cx="16" cy="62"/>
                <a:chOff x="2352" y="1505"/>
                <a:chExt cx="16" cy="62"/>
              </a:xfrm>
            </p:grpSpPr>
            <p:sp>
              <p:nvSpPr>
                <p:cNvPr id="1439" name="Google Shape;1439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1" name="Google Shape;1441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2" name="Google Shape;1442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3" name="Google Shape;1443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4" name="Google Shape;1444;p42"/>
              <p:cNvGrpSpPr/>
              <p:nvPr/>
            </p:nvGrpSpPr>
            <p:grpSpPr>
              <a:xfrm>
                <a:off x="2352" y="1584"/>
                <a:ext cx="16" cy="62"/>
                <a:chOff x="2352" y="1505"/>
                <a:chExt cx="16" cy="62"/>
              </a:xfrm>
            </p:grpSpPr>
            <p:sp>
              <p:nvSpPr>
                <p:cNvPr id="1445" name="Google Shape;1445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7" name="Google Shape;1447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8" name="Google Shape;1448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9" name="Google Shape;1449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0" name="Google Shape;1450;p42"/>
              <p:cNvGrpSpPr/>
              <p:nvPr/>
            </p:nvGrpSpPr>
            <p:grpSpPr>
              <a:xfrm>
                <a:off x="2352" y="1680"/>
                <a:ext cx="16" cy="62"/>
                <a:chOff x="2352" y="1505"/>
                <a:chExt cx="16" cy="62"/>
              </a:xfrm>
            </p:grpSpPr>
            <p:sp>
              <p:nvSpPr>
                <p:cNvPr id="1451" name="Google Shape;1451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4" name="Google Shape;1454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5" name="Google Shape;1455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6" name="Google Shape;1456;p42"/>
              <p:cNvGrpSpPr/>
              <p:nvPr/>
            </p:nvGrpSpPr>
            <p:grpSpPr>
              <a:xfrm>
                <a:off x="2352" y="1776"/>
                <a:ext cx="16" cy="62"/>
                <a:chOff x="2352" y="1505"/>
                <a:chExt cx="16" cy="62"/>
              </a:xfrm>
            </p:grpSpPr>
            <p:sp>
              <p:nvSpPr>
                <p:cNvPr id="1457" name="Google Shape;1457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1" name="Google Shape;1461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2" name="Google Shape;1462;p42"/>
              <p:cNvGrpSpPr/>
              <p:nvPr/>
            </p:nvGrpSpPr>
            <p:grpSpPr>
              <a:xfrm>
                <a:off x="2352" y="1872"/>
                <a:ext cx="16" cy="62"/>
                <a:chOff x="2352" y="1505"/>
                <a:chExt cx="16" cy="62"/>
              </a:xfrm>
            </p:grpSpPr>
            <p:sp>
              <p:nvSpPr>
                <p:cNvPr id="1463" name="Google Shape;1463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8" name="Google Shape;1468;p42"/>
              <p:cNvGrpSpPr/>
              <p:nvPr/>
            </p:nvGrpSpPr>
            <p:grpSpPr>
              <a:xfrm>
                <a:off x="2352" y="1920"/>
                <a:ext cx="16" cy="62"/>
                <a:chOff x="2352" y="1505"/>
                <a:chExt cx="16" cy="62"/>
              </a:xfrm>
            </p:grpSpPr>
            <p:sp>
              <p:nvSpPr>
                <p:cNvPr id="1469" name="Google Shape;1469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0" name="Google Shape;1470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1" name="Google Shape;1471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3" name="Google Shape;1473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74" name="Google Shape;1474;p42"/>
              <p:cNvGrpSpPr/>
              <p:nvPr/>
            </p:nvGrpSpPr>
            <p:grpSpPr>
              <a:xfrm>
                <a:off x="2352" y="2016"/>
                <a:ext cx="16" cy="62"/>
                <a:chOff x="2352" y="1505"/>
                <a:chExt cx="16" cy="62"/>
              </a:xfrm>
            </p:grpSpPr>
            <p:sp>
              <p:nvSpPr>
                <p:cNvPr id="1475" name="Google Shape;1475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6" name="Google Shape;1476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7" name="Google Shape;1477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8" name="Google Shape;1478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9" name="Google Shape;1479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0" name="Google Shape;1480;p42"/>
              <p:cNvGrpSpPr/>
              <p:nvPr/>
            </p:nvGrpSpPr>
            <p:grpSpPr>
              <a:xfrm>
                <a:off x="2352" y="2208"/>
                <a:ext cx="16" cy="62"/>
                <a:chOff x="2352" y="1505"/>
                <a:chExt cx="16" cy="62"/>
              </a:xfrm>
            </p:grpSpPr>
            <p:sp>
              <p:nvSpPr>
                <p:cNvPr id="1481" name="Google Shape;1481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2" name="Google Shape;1482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3" name="Google Shape;1483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6" name="Google Shape;1486;p42"/>
              <p:cNvGrpSpPr/>
              <p:nvPr/>
            </p:nvGrpSpPr>
            <p:grpSpPr>
              <a:xfrm>
                <a:off x="2352" y="2112"/>
                <a:ext cx="16" cy="62"/>
                <a:chOff x="2352" y="1505"/>
                <a:chExt cx="16" cy="62"/>
              </a:xfrm>
            </p:grpSpPr>
            <p:sp>
              <p:nvSpPr>
                <p:cNvPr id="1487" name="Google Shape;1487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9" name="Google Shape;1489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92" name="Google Shape;1492;p42"/>
              <p:cNvSpPr/>
              <p:nvPr/>
            </p:nvSpPr>
            <p:spPr>
              <a:xfrm>
                <a:off x="2356" y="2095"/>
                <a:ext cx="8" cy="1"/>
              </a:xfrm>
              <a:custGeom>
                <a:rect b="b" l="l" r="r" t="t"/>
                <a:pathLst>
                  <a:path extrusionOk="0" h="1" w="8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2"/>
              <p:cNvSpPr/>
              <p:nvPr/>
            </p:nvSpPr>
            <p:spPr>
              <a:xfrm>
                <a:off x="2353" y="1999"/>
                <a:ext cx="11" cy="1"/>
              </a:xfrm>
              <a:custGeom>
                <a:rect b="b" l="l" r="r" t="t"/>
                <a:pathLst>
                  <a:path extrusionOk="0" h="1" w="11">
                    <a:moveTo>
                      <a:pt x="0" y="0"/>
                    </a:moveTo>
                    <a:cubicBezTo>
                      <a:pt x="10" y="1"/>
                      <a:pt x="6" y="1"/>
                      <a:pt x="11" y="1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42"/>
              <p:cNvSpPr/>
              <p:nvPr/>
            </p:nvSpPr>
            <p:spPr>
              <a:xfrm>
                <a:off x="2354" y="1858"/>
                <a:ext cx="11" cy="1"/>
              </a:xfrm>
              <a:custGeom>
                <a:rect b="b" l="l" r="r" t="t"/>
                <a:pathLst>
                  <a:path extrusionOk="0" h="1" w="11">
                    <a:moveTo>
                      <a:pt x="0" y="0"/>
                    </a:moveTo>
                    <a:cubicBezTo>
                      <a:pt x="4" y="0"/>
                      <a:pt x="11" y="0"/>
                      <a:pt x="11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42"/>
              <p:cNvSpPr/>
              <p:nvPr/>
            </p:nvSpPr>
            <p:spPr>
              <a:xfrm>
                <a:off x="2356" y="1766"/>
                <a:ext cx="9" cy="2"/>
              </a:xfrm>
              <a:custGeom>
                <a:rect b="b" l="l" r="r" t="t"/>
                <a:pathLst>
                  <a:path extrusionOk="0" h="2" w="9">
                    <a:moveTo>
                      <a:pt x="0" y="0"/>
                    </a:moveTo>
                    <a:cubicBezTo>
                      <a:pt x="8" y="2"/>
                      <a:pt x="5" y="2"/>
                      <a:pt x="9" y="2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6" name="Google Shape;1496;p42"/>
              <p:cNvGrpSpPr/>
              <p:nvPr/>
            </p:nvGrpSpPr>
            <p:grpSpPr>
              <a:xfrm>
                <a:off x="2352" y="2304"/>
                <a:ext cx="16" cy="62"/>
                <a:chOff x="2352" y="1505"/>
                <a:chExt cx="16" cy="62"/>
              </a:xfrm>
            </p:grpSpPr>
            <p:sp>
              <p:nvSpPr>
                <p:cNvPr id="1497" name="Google Shape;1497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02" name="Google Shape;1502;p42"/>
              <p:cNvGrpSpPr/>
              <p:nvPr/>
            </p:nvGrpSpPr>
            <p:grpSpPr>
              <a:xfrm>
                <a:off x="2352" y="2400"/>
                <a:ext cx="16" cy="62"/>
                <a:chOff x="2352" y="1505"/>
                <a:chExt cx="16" cy="62"/>
              </a:xfrm>
            </p:grpSpPr>
            <p:sp>
              <p:nvSpPr>
                <p:cNvPr id="1503" name="Google Shape;1503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4" name="Google Shape;1504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7" name="Google Shape;1507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08" name="Google Shape;1508;p42"/>
              <p:cNvGrpSpPr/>
              <p:nvPr/>
            </p:nvGrpSpPr>
            <p:grpSpPr>
              <a:xfrm>
                <a:off x="2352" y="2448"/>
                <a:ext cx="16" cy="62"/>
                <a:chOff x="2352" y="1505"/>
                <a:chExt cx="16" cy="62"/>
              </a:xfrm>
            </p:grpSpPr>
            <p:sp>
              <p:nvSpPr>
                <p:cNvPr id="1509" name="Google Shape;1509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3" name="Google Shape;1513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4" name="Google Shape;1514;p42"/>
              <p:cNvGrpSpPr/>
              <p:nvPr/>
            </p:nvGrpSpPr>
            <p:grpSpPr>
              <a:xfrm>
                <a:off x="2352" y="2544"/>
                <a:ext cx="16" cy="62"/>
                <a:chOff x="2352" y="1505"/>
                <a:chExt cx="16" cy="62"/>
              </a:xfrm>
            </p:grpSpPr>
            <p:sp>
              <p:nvSpPr>
                <p:cNvPr id="1515" name="Google Shape;1515;p42"/>
                <p:cNvSpPr/>
                <p:nvPr/>
              </p:nvSpPr>
              <p:spPr>
                <a:xfrm>
                  <a:off x="2353" y="1505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42"/>
                <p:cNvSpPr/>
                <p:nvPr/>
              </p:nvSpPr>
              <p:spPr>
                <a:xfrm>
                  <a:off x="2352" y="1536"/>
                  <a:ext cx="15" cy="1"/>
                </a:xfrm>
                <a:custGeom>
                  <a:rect b="b" l="l" r="r" t="t"/>
                  <a:pathLst>
                    <a:path extrusionOk="0" h="1" w="15">
                      <a:moveTo>
                        <a:pt x="0" y="0"/>
                      </a:moveTo>
                      <a:cubicBezTo>
                        <a:pt x="5" y="0"/>
                        <a:pt x="10" y="0"/>
                        <a:pt x="15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42"/>
                <p:cNvSpPr/>
                <p:nvPr/>
              </p:nvSpPr>
              <p:spPr>
                <a:xfrm>
                  <a:off x="2353" y="1522"/>
                  <a:ext cx="12" cy="1"/>
                </a:xfrm>
                <a:custGeom>
                  <a:rect b="b" l="l" r="r" t="t"/>
                  <a:pathLst>
                    <a:path extrusionOk="0" h="1" w="12">
                      <a:moveTo>
                        <a:pt x="0" y="0"/>
                      </a:moveTo>
                      <a:cubicBezTo>
                        <a:pt x="4" y="0"/>
                        <a:pt x="8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42"/>
                <p:cNvSpPr/>
                <p:nvPr/>
              </p:nvSpPr>
              <p:spPr>
                <a:xfrm>
                  <a:off x="2354" y="1550"/>
                  <a:ext cx="12" cy="2"/>
                </a:xfrm>
                <a:custGeom>
                  <a:rect b="b" l="l" r="r" t="t"/>
                  <a:pathLst>
                    <a:path extrusionOk="0" h="2" w="12">
                      <a:moveTo>
                        <a:pt x="0" y="2"/>
                      </a:moveTo>
                      <a:cubicBezTo>
                        <a:pt x="4" y="1"/>
                        <a:pt x="12" y="0"/>
                        <a:pt x="12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42"/>
                <p:cNvSpPr/>
                <p:nvPr/>
              </p:nvSpPr>
              <p:spPr>
                <a:xfrm>
                  <a:off x="2357" y="1566"/>
                  <a:ext cx="11" cy="1"/>
                </a:xfrm>
                <a:custGeom>
                  <a:rect b="b" l="l" r="r" t="t"/>
                  <a:pathLst>
                    <a:path extrusionOk="0" h="1" w="11">
                      <a:moveTo>
                        <a:pt x="0" y="1"/>
                      </a:moveTo>
                      <a:cubicBezTo>
                        <a:pt x="10" y="0"/>
                        <a:pt x="6" y="0"/>
                        <a:pt x="11" y="0"/>
                      </a:cubicBezTo>
                    </a:path>
                  </a:pathLst>
                </a:cu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0" name="Google Shape;1520;p42"/>
              <p:cNvSpPr/>
              <p:nvPr/>
            </p:nvSpPr>
            <p:spPr>
              <a:xfrm>
                <a:off x="2356" y="2387"/>
                <a:ext cx="9" cy="1"/>
              </a:xfrm>
              <a:custGeom>
                <a:rect b="b" l="l" r="r" t="t"/>
                <a:pathLst>
                  <a:path extrusionOk="0" h="1" w="9">
                    <a:moveTo>
                      <a:pt x="0" y="0"/>
                    </a:moveTo>
                    <a:cubicBezTo>
                      <a:pt x="8" y="1"/>
                      <a:pt x="5" y="1"/>
                      <a:pt x="9" y="1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42"/>
              <p:cNvSpPr/>
              <p:nvPr/>
            </p:nvSpPr>
            <p:spPr>
              <a:xfrm>
                <a:off x="2356" y="2526"/>
                <a:ext cx="10" cy="1"/>
              </a:xfrm>
              <a:custGeom>
                <a:rect b="b" l="l" r="r" t="t"/>
                <a:pathLst>
                  <a:path extrusionOk="0" h="1" w="10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42"/>
              <p:cNvSpPr/>
              <p:nvPr/>
            </p:nvSpPr>
            <p:spPr>
              <a:xfrm>
                <a:off x="2354" y="2622"/>
                <a:ext cx="11" cy="1"/>
              </a:xfrm>
              <a:custGeom>
                <a:rect b="b" l="l" r="r" t="t"/>
                <a:pathLst>
                  <a:path extrusionOk="0" h="1" w="11">
                    <a:moveTo>
                      <a:pt x="0" y="0"/>
                    </a:moveTo>
                    <a:cubicBezTo>
                      <a:pt x="4" y="0"/>
                      <a:pt x="7" y="0"/>
                      <a:pt x="11" y="0"/>
                    </a:cubicBez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3" name="Google Shape;1523;p42"/>
          <p:cNvGrpSpPr/>
          <p:nvPr/>
        </p:nvGrpSpPr>
        <p:grpSpPr>
          <a:xfrm>
            <a:off x="2209800" y="1981200"/>
            <a:ext cx="2590800" cy="2743200"/>
            <a:chOff x="576" y="1488"/>
            <a:chExt cx="1104" cy="1344"/>
          </a:xfrm>
        </p:grpSpPr>
        <p:sp>
          <p:nvSpPr>
            <p:cNvPr descr="Dotted grid" id="1524" name="Google Shape;1524;p42"/>
            <p:cNvSpPr/>
            <p:nvPr/>
          </p:nvSpPr>
          <p:spPr>
            <a:xfrm>
              <a:off x="624" y="1488"/>
              <a:ext cx="1056" cy="13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2"/>
            <p:cNvSpPr txBox="1"/>
            <p:nvPr/>
          </p:nvSpPr>
          <p:spPr>
            <a:xfrm>
              <a:off x="576" y="1488"/>
              <a:ext cx="336" cy="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uop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6" name="Google Shape;1526;p42"/>
            <p:cNvCxnSpPr/>
            <p:nvPr/>
          </p:nvCxnSpPr>
          <p:spPr>
            <a:xfrm>
              <a:off x="816" y="1632"/>
              <a:ext cx="52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7" name="Google Shape;1527;p42"/>
            <p:cNvCxnSpPr/>
            <p:nvPr/>
          </p:nvCxnSpPr>
          <p:spPr>
            <a:xfrm>
              <a:off x="816" y="1680"/>
              <a:ext cx="52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8" name="Google Shape;1528;p42"/>
            <p:cNvCxnSpPr/>
            <p:nvPr/>
          </p:nvCxnSpPr>
          <p:spPr>
            <a:xfrm>
              <a:off x="672" y="1728"/>
              <a:ext cx="67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9" name="Google Shape;1529;p42"/>
            <p:cNvCxnSpPr/>
            <p:nvPr/>
          </p:nvCxnSpPr>
          <p:spPr>
            <a:xfrm>
              <a:off x="1440" y="1632"/>
              <a:ext cx="1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0" name="Google Shape;1530;p42"/>
            <p:cNvCxnSpPr/>
            <p:nvPr/>
          </p:nvCxnSpPr>
          <p:spPr>
            <a:xfrm>
              <a:off x="1440" y="1680"/>
              <a:ext cx="1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1" name="Google Shape;1531;p42"/>
            <p:cNvCxnSpPr/>
            <p:nvPr/>
          </p:nvCxnSpPr>
          <p:spPr>
            <a:xfrm>
              <a:off x="1440" y="1728"/>
              <a:ext cx="1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32" name="Google Shape;1532;p42"/>
            <p:cNvSpPr/>
            <p:nvPr/>
          </p:nvSpPr>
          <p:spPr>
            <a:xfrm>
              <a:off x="1423" y="1607"/>
              <a:ext cx="67" cy="25"/>
            </a:xfrm>
            <a:custGeom>
              <a:rect b="b" l="l" r="r" t="t"/>
              <a:pathLst>
                <a:path extrusionOk="0" h="25" w="67">
                  <a:moveTo>
                    <a:pt x="0" y="6"/>
                  </a:moveTo>
                  <a:cubicBezTo>
                    <a:pt x="7" y="22"/>
                    <a:pt x="22" y="0"/>
                    <a:pt x="0" y="11"/>
                  </a:cubicBezTo>
                  <a:cubicBezTo>
                    <a:pt x="2" y="14"/>
                    <a:pt x="2" y="19"/>
                    <a:pt x="5" y="20"/>
                  </a:cubicBezTo>
                  <a:cubicBezTo>
                    <a:pt x="9" y="22"/>
                    <a:pt x="17" y="18"/>
                    <a:pt x="17" y="18"/>
                  </a:cubicBezTo>
                  <a:cubicBezTo>
                    <a:pt x="8" y="5"/>
                    <a:pt x="18" y="6"/>
                    <a:pt x="29" y="8"/>
                  </a:cubicBezTo>
                  <a:cubicBezTo>
                    <a:pt x="19" y="22"/>
                    <a:pt x="25" y="8"/>
                    <a:pt x="39" y="15"/>
                  </a:cubicBezTo>
                  <a:cubicBezTo>
                    <a:pt x="42" y="3"/>
                    <a:pt x="47" y="10"/>
                    <a:pt x="55" y="15"/>
                  </a:cubicBezTo>
                  <a:cubicBezTo>
                    <a:pt x="57" y="18"/>
                    <a:pt x="57" y="25"/>
                    <a:pt x="60" y="23"/>
                  </a:cubicBezTo>
                  <a:cubicBezTo>
                    <a:pt x="67" y="18"/>
                    <a:pt x="50" y="11"/>
                    <a:pt x="67" y="11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1410" y="1652"/>
              <a:ext cx="84" cy="31"/>
            </a:xfrm>
            <a:custGeom>
              <a:rect b="b" l="l" r="r" t="t"/>
              <a:pathLst>
                <a:path extrusionOk="0" h="31" w="84">
                  <a:moveTo>
                    <a:pt x="6" y="9"/>
                  </a:moveTo>
                  <a:cubicBezTo>
                    <a:pt x="9" y="31"/>
                    <a:pt x="8" y="20"/>
                    <a:pt x="23" y="16"/>
                  </a:cubicBezTo>
                  <a:cubicBezTo>
                    <a:pt x="21" y="11"/>
                    <a:pt x="19" y="0"/>
                    <a:pt x="8" y="11"/>
                  </a:cubicBezTo>
                  <a:cubicBezTo>
                    <a:pt x="0" y="19"/>
                    <a:pt x="26" y="22"/>
                    <a:pt x="30" y="23"/>
                  </a:cubicBezTo>
                  <a:cubicBezTo>
                    <a:pt x="34" y="4"/>
                    <a:pt x="35" y="23"/>
                    <a:pt x="49" y="9"/>
                  </a:cubicBezTo>
                  <a:cubicBezTo>
                    <a:pt x="51" y="12"/>
                    <a:pt x="55" y="20"/>
                    <a:pt x="61" y="18"/>
                  </a:cubicBezTo>
                  <a:cubicBezTo>
                    <a:pt x="64" y="17"/>
                    <a:pt x="67" y="14"/>
                    <a:pt x="66" y="11"/>
                  </a:cubicBezTo>
                  <a:cubicBezTo>
                    <a:pt x="64" y="7"/>
                    <a:pt x="57" y="15"/>
                    <a:pt x="52" y="16"/>
                  </a:cubicBezTo>
                  <a:cubicBezTo>
                    <a:pt x="61" y="18"/>
                    <a:pt x="68" y="23"/>
                    <a:pt x="76" y="26"/>
                  </a:cubicBezTo>
                  <a:cubicBezTo>
                    <a:pt x="78" y="25"/>
                    <a:pt x="82" y="25"/>
                    <a:pt x="83" y="23"/>
                  </a:cubicBezTo>
                  <a:cubicBezTo>
                    <a:pt x="84" y="21"/>
                    <a:pt x="82" y="17"/>
                    <a:pt x="80" y="16"/>
                  </a:cubicBezTo>
                  <a:cubicBezTo>
                    <a:pt x="78" y="15"/>
                    <a:pt x="73" y="18"/>
                    <a:pt x="73" y="18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1422" y="1698"/>
              <a:ext cx="71" cy="32"/>
            </a:xfrm>
            <a:custGeom>
              <a:rect b="b" l="l" r="r" t="t"/>
              <a:pathLst>
                <a:path extrusionOk="0" h="32" w="71">
                  <a:moveTo>
                    <a:pt x="1" y="11"/>
                  </a:moveTo>
                  <a:cubicBezTo>
                    <a:pt x="2" y="15"/>
                    <a:pt x="0" y="23"/>
                    <a:pt x="4" y="23"/>
                  </a:cubicBezTo>
                  <a:cubicBezTo>
                    <a:pt x="13" y="24"/>
                    <a:pt x="25" y="8"/>
                    <a:pt x="25" y="8"/>
                  </a:cubicBezTo>
                  <a:cubicBezTo>
                    <a:pt x="28" y="19"/>
                    <a:pt x="28" y="32"/>
                    <a:pt x="37" y="16"/>
                  </a:cubicBezTo>
                  <a:cubicBezTo>
                    <a:pt x="34" y="0"/>
                    <a:pt x="25" y="5"/>
                    <a:pt x="18" y="16"/>
                  </a:cubicBezTo>
                  <a:cubicBezTo>
                    <a:pt x="26" y="27"/>
                    <a:pt x="31" y="25"/>
                    <a:pt x="44" y="23"/>
                  </a:cubicBezTo>
                  <a:cubicBezTo>
                    <a:pt x="39" y="7"/>
                    <a:pt x="55" y="17"/>
                    <a:pt x="59" y="25"/>
                  </a:cubicBezTo>
                  <a:cubicBezTo>
                    <a:pt x="60" y="22"/>
                    <a:pt x="58" y="17"/>
                    <a:pt x="61" y="16"/>
                  </a:cubicBezTo>
                  <a:cubicBezTo>
                    <a:pt x="63" y="15"/>
                    <a:pt x="65" y="21"/>
                    <a:pt x="68" y="20"/>
                  </a:cubicBezTo>
                  <a:cubicBezTo>
                    <a:pt x="70" y="19"/>
                    <a:pt x="71" y="13"/>
                    <a:pt x="71" y="13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688" y="1604"/>
              <a:ext cx="123" cy="37"/>
            </a:xfrm>
            <a:custGeom>
              <a:rect b="b" l="l" r="r" t="t"/>
              <a:pathLst>
                <a:path extrusionOk="0" h="37" w="123">
                  <a:moveTo>
                    <a:pt x="6" y="14"/>
                  </a:moveTo>
                  <a:cubicBezTo>
                    <a:pt x="0" y="33"/>
                    <a:pt x="2" y="13"/>
                    <a:pt x="18" y="23"/>
                  </a:cubicBezTo>
                  <a:cubicBezTo>
                    <a:pt x="30" y="14"/>
                    <a:pt x="27" y="26"/>
                    <a:pt x="37" y="33"/>
                  </a:cubicBezTo>
                  <a:cubicBezTo>
                    <a:pt x="39" y="31"/>
                    <a:pt x="46" y="24"/>
                    <a:pt x="44" y="26"/>
                  </a:cubicBezTo>
                  <a:cubicBezTo>
                    <a:pt x="42" y="28"/>
                    <a:pt x="37" y="30"/>
                    <a:pt x="37" y="33"/>
                  </a:cubicBezTo>
                  <a:cubicBezTo>
                    <a:pt x="37" y="36"/>
                    <a:pt x="42" y="31"/>
                    <a:pt x="44" y="30"/>
                  </a:cubicBezTo>
                  <a:cubicBezTo>
                    <a:pt x="49" y="28"/>
                    <a:pt x="53" y="27"/>
                    <a:pt x="58" y="26"/>
                  </a:cubicBezTo>
                  <a:cubicBezTo>
                    <a:pt x="61" y="25"/>
                    <a:pt x="68" y="23"/>
                    <a:pt x="68" y="23"/>
                  </a:cubicBezTo>
                  <a:cubicBezTo>
                    <a:pt x="64" y="37"/>
                    <a:pt x="74" y="27"/>
                    <a:pt x="80" y="23"/>
                  </a:cubicBezTo>
                  <a:cubicBezTo>
                    <a:pt x="86" y="25"/>
                    <a:pt x="91" y="26"/>
                    <a:pt x="97" y="28"/>
                  </a:cubicBezTo>
                  <a:cubicBezTo>
                    <a:pt x="99" y="29"/>
                    <a:pt x="104" y="30"/>
                    <a:pt x="104" y="30"/>
                  </a:cubicBezTo>
                  <a:cubicBezTo>
                    <a:pt x="100" y="0"/>
                    <a:pt x="74" y="14"/>
                    <a:pt x="106" y="33"/>
                  </a:cubicBezTo>
                  <a:cubicBezTo>
                    <a:pt x="112" y="24"/>
                    <a:pt x="119" y="27"/>
                    <a:pt x="116" y="16"/>
                  </a:cubicBezTo>
                  <a:cubicBezTo>
                    <a:pt x="114" y="24"/>
                    <a:pt x="114" y="26"/>
                    <a:pt x="123" y="26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698" y="1668"/>
              <a:ext cx="115" cy="29"/>
            </a:xfrm>
            <a:custGeom>
              <a:rect b="b" l="l" r="r" t="t"/>
              <a:pathLst>
                <a:path extrusionOk="0" h="29" w="115">
                  <a:moveTo>
                    <a:pt x="0" y="7"/>
                  </a:moveTo>
                  <a:cubicBezTo>
                    <a:pt x="5" y="23"/>
                    <a:pt x="11" y="16"/>
                    <a:pt x="24" y="12"/>
                  </a:cubicBezTo>
                  <a:cubicBezTo>
                    <a:pt x="21" y="10"/>
                    <a:pt x="15" y="7"/>
                    <a:pt x="15" y="7"/>
                  </a:cubicBezTo>
                  <a:cubicBezTo>
                    <a:pt x="31" y="23"/>
                    <a:pt x="27" y="0"/>
                    <a:pt x="36" y="17"/>
                  </a:cubicBezTo>
                  <a:cubicBezTo>
                    <a:pt x="47" y="12"/>
                    <a:pt x="50" y="8"/>
                    <a:pt x="60" y="14"/>
                  </a:cubicBezTo>
                  <a:cubicBezTo>
                    <a:pt x="63" y="13"/>
                    <a:pt x="65" y="10"/>
                    <a:pt x="68" y="10"/>
                  </a:cubicBezTo>
                  <a:cubicBezTo>
                    <a:pt x="72" y="10"/>
                    <a:pt x="80" y="12"/>
                    <a:pt x="80" y="12"/>
                  </a:cubicBezTo>
                  <a:cubicBezTo>
                    <a:pt x="68" y="29"/>
                    <a:pt x="90" y="16"/>
                    <a:pt x="96" y="12"/>
                  </a:cubicBezTo>
                  <a:cubicBezTo>
                    <a:pt x="91" y="28"/>
                    <a:pt x="103" y="15"/>
                    <a:pt x="106" y="10"/>
                  </a:cubicBezTo>
                  <a:cubicBezTo>
                    <a:pt x="115" y="15"/>
                    <a:pt x="114" y="12"/>
                    <a:pt x="111" y="19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652" y="1684"/>
              <a:ext cx="30" cy="29"/>
            </a:xfrm>
            <a:custGeom>
              <a:rect b="b" l="l" r="r" t="t"/>
              <a:pathLst>
                <a:path extrusionOk="0" h="29" w="30">
                  <a:moveTo>
                    <a:pt x="1" y="9"/>
                  </a:moveTo>
                  <a:cubicBezTo>
                    <a:pt x="1" y="7"/>
                    <a:pt x="1" y="5"/>
                    <a:pt x="2" y="4"/>
                  </a:cubicBezTo>
                  <a:cubicBezTo>
                    <a:pt x="4" y="1"/>
                    <a:pt x="12" y="0"/>
                    <a:pt x="12" y="0"/>
                  </a:cubicBezTo>
                  <a:cubicBezTo>
                    <a:pt x="19" y="1"/>
                    <a:pt x="22" y="0"/>
                    <a:pt x="27" y="4"/>
                  </a:cubicBezTo>
                  <a:cubicBezTo>
                    <a:pt x="29" y="9"/>
                    <a:pt x="30" y="20"/>
                    <a:pt x="25" y="24"/>
                  </a:cubicBezTo>
                  <a:cubicBezTo>
                    <a:pt x="23" y="25"/>
                    <a:pt x="19" y="26"/>
                    <a:pt x="19" y="26"/>
                  </a:cubicBezTo>
                  <a:cubicBezTo>
                    <a:pt x="5" y="25"/>
                    <a:pt x="3" y="29"/>
                    <a:pt x="0" y="19"/>
                  </a:cubicBezTo>
                  <a:cubicBezTo>
                    <a:pt x="0" y="15"/>
                    <a:pt x="5" y="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652" y="2160"/>
              <a:ext cx="30" cy="29"/>
            </a:xfrm>
            <a:custGeom>
              <a:rect b="b" l="l" r="r" t="t"/>
              <a:pathLst>
                <a:path extrusionOk="0" h="29" w="30">
                  <a:moveTo>
                    <a:pt x="1" y="9"/>
                  </a:moveTo>
                  <a:cubicBezTo>
                    <a:pt x="1" y="7"/>
                    <a:pt x="1" y="5"/>
                    <a:pt x="2" y="4"/>
                  </a:cubicBezTo>
                  <a:cubicBezTo>
                    <a:pt x="4" y="1"/>
                    <a:pt x="12" y="0"/>
                    <a:pt x="12" y="0"/>
                  </a:cubicBezTo>
                  <a:cubicBezTo>
                    <a:pt x="19" y="1"/>
                    <a:pt x="22" y="0"/>
                    <a:pt x="27" y="4"/>
                  </a:cubicBezTo>
                  <a:cubicBezTo>
                    <a:pt x="29" y="9"/>
                    <a:pt x="30" y="20"/>
                    <a:pt x="25" y="24"/>
                  </a:cubicBezTo>
                  <a:cubicBezTo>
                    <a:pt x="23" y="25"/>
                    <a:pt x="19" y="26"/>
                    <a:pt x="19" y="26"/>
                  </a:cubicBezTo>
                  <a:cubicBezTo>
                    <a:pt x="5" y="25"/>
                    <a:pt x="3" y="29"/>
                    <a:pt x="0" y="19"/>
                  </a:cubicBezTo>
                  <a:cubicBezTo>
                    <a:pt x="0" y="15"/>
                    <a:pt x="5" y="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652" y="2016"/>
              <a:ext cx="30" cy="29"/>
            </a:xfrm>
            <a:custGeom>
              <a:rect b="b" l="l" r="r" t="t"/>
              <a:pathLst>
                <a:path extrusionOk="0" h="29" w="30">
                  <a:moveTo>
                    <a:pt x="1" y="9"/>
                  </a:moveTo>
                  <a:cubicBezTo>
                    <a:pt x="1" y="7"/>
                    <a:pt x="1" y="5"/>
                    <a:pt x="2" y="4"/>
                  </a:cubicBezTo>
                  <a:cubicBezTo>
                    <a:pt x="4" y="1"/>
                    <a:pt x="12" y="0"/>
                    <a:pt x="12" y="0"/>
                  </a:cubicBezTo>
                  <a:cubicBezTo>
                    <a:pt x="19" y="1"/>
                    <a:pt x="22" y="0"/>
                    <a:pt x="27" y="4"/>
                  </a:cubicBezTo>
                  <a:cubicBezTo>
                    <a:pt x="29" y="9"/>
                    <a:pt x="30" y="20"/>
                    <a:pt x="25" y="24"/>
                  </a:cubicBezTo>
                  <a:cubicBezTo>
                    <a:pt x="23" y="25"/>
                    <a:pt x="19" y="26"/>
                    <a:pt x="19" y="26"/>
                  </a:cubicBezTo>
                  <a:cubicBezTo>
                    <a:pt x="5" y="25"/>
                    <a:pt x="3" y="29"/>
                    <a:pt x="0" y="19"/>
                  </a:cubicBezTo>
                  <a:cubicBezTo>
                    <a:pt x="0" y="15"/>
                    <a:pt x="5" y="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652" y="2304"/>
              <a:ext cx="30" cy="29"/>
            </a:xfrm>
            <a:custGeom>
              <a:rect b="b" l="l" r="r" t="t"/>
              <a:pathLst>
                <a:path extrusionOk="0" h="29" w="30">
                  <a:moveTo>
                    <a:pt x="1" y="9"/>
                  </a:moveTo>
                  <a:cubicBezTo>
                    <a:pt x="1" y="7"/>
                    <a:pt x="1" y="5"/>
                    <a:pt x="2" y="4"/>
                  </a:cubicBezTo>
                  <a:cubicBezTo>
                    <a:pt x="4" y="1"/>
                    <a:pt x="12" y="0"/>
                    <a:pt x="12" y="0"/>
                  </a:cubicBezTo>
                  <a:cubicBezTo>
                    <a:pt x="19" y="1"/>
                    <a:pt x="22" y="0"/>
                    <a:pt x="27" y="4"/>
                  </a:cubicBezTo>
                  <a:cubicBezTo>
                    <a:pt x="29" y="9"/>
                    <a:pt x="30" y="20"/>
                    <a:pt x="25" y="24"/>
                  </a:cubicBezTo>
                  <a:cubicBezTo>
                    <a:pt x="23" y="25"/>
                    <a:pt x="19" y="26"/>
                    <a:pt x="19" y="26"/>
                  </a:cubicBezTo>
                  <a:cubicBezTo>
                    <a:pt x="5" y="25"/>
                    <a:pt x="3" y="29"/>
                    <a:pt x="0" y="19"/>
                  </a:cubicBezTo>
                  <a:cubicBezTo>
                    <a:pt x="0" y="15"/>
                    <a:pt x="5" y="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652" y="2640"/>
              <a:ext cx="30" cy="29"/>
            </a:xfrm>
            <a:custGeom>
              <a:rect b="b" l="l" r="r" t="t"/>
              <a:pathLst>
                <a:path extrusionOk="0" h="29" w="30">
                  <a:moveTo>
                    <a:pt x="1" y="9"/>
                  </a:moveTo>
                  <a:cubicBezTo>
                    <a:pt x="1" y="7"/>
                    <a:pt x="1" y="5"/>
                    <a:pt x="2" y="4"/>
                  </a:cubicBezTo>
                  <a:cubicBezTo>
                    <a:pt x="4" y="1"/>
                    <a:pt x="12" y="0"/>
                    <a:pt x="12" y="0"/>
                  </a:cubicBezTo>
                  <a:cubicBezTo>
                    <a:pt x="19" y="1"/>
                    <a:pt x="22" y="0"/>
                    <a:pt x="27" y="4"/>
                  </a:cubicBezTo>
                  <a:cubicBezTo>
                    <a:pt x="29" y="9"/>
                    <a:pt x="30" y="20"/>
                    <a:pt x="25" y="24"/>
                  </a:cubicBezTo>
                  <a:cubicBezTo>
                    <a:pt x="23" y="25"/>
                    <a:pt x="19" y="26"/>
                    <a:pt x="19" y="26"/>
                  </a:cubicBezTo>
                  <a:cubicBezTo>
                    <a:pt x="5" y="25"/>
                    <a:pt x="3" y="29"/>
                    <a:pt x="0" y="19"/>
                  </a:cubicBezTo>
                  <a:cubicBezTo>
                    <a:pt x="0" y="15"/>
                    <a:pt x="5" y="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42" name="Google Shape;1542;p42"/>
          <p:cNvCxnSpPr/>
          <p:nvPr/>
        </p:nvCxnSpPr>
        <p:spPr>
          <a:xfrm>
            <a:off x="6324600" y="2438400"/>
            <a:ext cx="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3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ΕΡΓΑΛΕΙΑ ΑΝΑΛΥΣΗΣ PINCH</a:t>
            </a:r>
            <a:endParaRPr/>
          </a:p>
        </p:txBody>
      </p:sp>
      <p:sp>
        <p:nvSpPr>
          <p:cNvPr id="1548" name="Google Shape;1548;p43"/>
          <p:cNvSpPr txBox="1"/>
          <p:nvPr/>
        </p:nvSpPr>
        <p:spPr>
          <a:xfrm>
            <a:off x="0" y="685800"/>
            <a:ext cx="11963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περισσότερες διαδικασίες είναι απλές και δεν χρειάζεται κάποιο εργαλείο λογισμικού.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Υπάρχουν πολλά πακέτα λογισμικού.</a:t>
            </a:r>
            <a:endParaRPr/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HXNet (AspenTechnology Inc.)</a:t>
            </a:r>
            <a:endParaRPr/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SuperTarget (KBC)</a:t>
            </a:r>
            <a:endParaRPr/>
          </a:p>
          <a:p>
            <a:pPr indent="-342900" lvl="1" marL="9826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UniSim ExchangerNet (Honeywell)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4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Λογισμικό Pinch: UniSim ExchangerNet</a:t>
            </a:r>
            <a:endParaRPr/>
          </a:p>
        </p:txBody>
      </p:sp>
      <p:pic>
        <p:nvPicPr>
          <p:cNvPr id="1554" name="Google Shape;155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937419"/>
            <a:ext cx="6858000" cy="498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5" name="Google Shape;1555;p44"/>
          <p:cNvSpPr/>
          <p:nvPr/>
        </p:nvSpPr>
        <p:spPr>
          <a:xfrm rot="-8830503">
            <a:off x="6781800" y="3770312"/>
            <a:ext cx="1096962" cy="228600"/>
          </a:xfrm>
          <a:prstGeom prst="rightArrow">
            <a:avLst>
              <a:gd fmla="val 50000" name="adj1"/>
              <a:gd fmla="val 119965" name="adj2"/>
            </a:avLst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44"/>
          <p:cNvSpPr txBox="1"/>
          <p:nvPr/>
        </p:nvSpPr>
        <p:spPr>
          <a:xfrm>
            <a:off x="7726362" y="3954462"/>
            <a:ext cx="2350452" cy="707886"/>
          </a:xfrm>
          <a:prstGeom prst="rect">
            <a:avLst/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Άνοιξε και πρόσθεσε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δεδομένα ρεύματος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5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ΕΜΦΑΝΙΣΗ ΣΥΝΘΕΤΩΝ ΚΑΜΠΥΛΩΝ</a:t>
            </a:r>
            <a:endParaRPr/>
          </a:p>
        </p:txBody>
      </p:sp>
      <p:pic>
        <p:nvPicPr>
          <p:cNvPr id="1562" name="Google Shape;15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131" y="962025"/>
            <a:ext cx="6789737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6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ΕΜΦΑΝΙΣΗ ΠΕΡΙΟΧΩΝ ΣΤΟΧΩΝ</a:t>
            </a:r>
            <a:endParaRPr/>
          </a:p>
        </p:txBody>
      </p:sp>
      <p:pic>
        <p:nvPicPr>
          <p:cNvPr id="1568" name="Google Shape;156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825" y="1119981"/>
            <a:ext cx="6356350" cy="461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47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ΔΙΑΓΡΑΜΜΑ GRID</a:t>
            </a:r>
            <a:endParaRPr/>
          </a:p>
        </p:txBody>
      </p:sp>
      <p:pic>
        <p:nvPicPr>
          <p:cNvPr id="1574" name="Google Shape;15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981" y="920750"/>
            <a:ext cx="6904037" cy="5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8"/>
          <p:cNvSpPr txBox="1"/>
          <p:nvPr>
            <p:ph type="title"/>
          </p:nvPr>
        </p:nvSpPr>
        <p:spPr>
          <a:xfrm>
            <a:off x="0" y="0"/>
            <a:ext cx="12192000" cy="601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ΔΙΑΜΟΡΦΩΣΗ ΔΙΚΤΥΟΥ ΑΝΑΛΛΑΚΤΩΝ ΘΕΡΜΟΤΗΤΑΣ</a:t>
            </a:r>
            <a:endParaRPr/>
          </a:p>
        </p:txBody>
      </p:sp>
      <p:pic>
        <p:nvPicPr>
          <p:cNvPr id="1580" name="Google Shape;15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043" y="915193"/>
            <a:ext cx="6919913" cy="502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48"/>
          <p:cNvSpPr/>
          <p:nvPr/>
        </p:nvSpPr>
        <p:spPr>
          <a:xfrm rot="-6380233">
            <a:off x="9037636" y="4483099"/>
            <a:ext cx="1096963" cy="228600"/>
          </a:xfrm>
          <a:prstGeom prst="rightArrow">
            <a:avLst>
              <a:gd fmla="val 50000" name="adj1"/>
              <a:gd fmla="val 119965" name="adj2"/>
            </a:avLst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48"/>
          <p:cNvSpPr txBox="1"/>
          <p:nvPr/>
        </p:nvSpPr>
        <p:spPr>
          <a:xfrm>
            <a:off x="8944768" y="4791867"/>
            <a:ext cx="2072875" cy="400110"/>
          </a:xfrm>
          <a:prstGeom prst="rect">
            <a:avLst/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Μενού εργαλείων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48"/>
          <p:cNvSpPr/>
          <p:nvPr/>
        </p:nvSpPr>
        <p:spPr>
          <a:xfrm rot="4419767">
            <a:off x="5684836" y="2517774"/>
            <a:ext cx="1096963" cy="228600"/>
          </a:xfrm>
          <a:prstGeom prst="rightArrow">
            <a:avLst>
              <a:gd fmla="val 50000" name="adj1"/>
              <a:gd fmla="val 119965" name="adj2"/>
            </a:avLst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48"/>
          <p:cNvSpPr txBox="1"/>
          <p:nvPr/>
        </p:nvSpPr>
        <p:spPr>
          <a:xfrm>
            <a:off x="4539456" y="1789905"/>
            <a:ext cx="2454839" cy="400110"/>
          </a:xfrm>
          <a:prstGeom prst="rect">
            <a:avLst/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Προσθήκη Εναλλάκτη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48"/>
          <p:cNvSpPr/>
          <p:nvPr/>
        </p:nvSpPr>
        <p:spPr>
          <a:xfrm rot="9772024">
            <a:off x="6796880" y="2883692"/>
            <a:ext cx="1096962" cy="228600"/>
          </a:xfrm>
          <a:prstGeom prst="rightArrow">
            <a:avLst>
              <a:gd fmla="val 50000" name="adj1"/>
              <a:gd fmla="val 119965" name="adj2"/>
            </a:avLst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48"/>
          <p:cNvSpPr txBox="1"/>
          <p:nvPr/>
        </p:nvSpPr>
        <p:spPr>
          <a:xfrm>
            <a:off x="7755731" y="2505867"/>
            <a:ext cx="2166875" cy="707886"/>
          </a:xfrm>
          <a:prstGeom prst="rect">
            <a:avLst/>
          </a:prstGeom>
          <a:solidFill>
            <a:srgbClr val="FFFEBE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Αριστοποίηση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Θερμικών φορτίων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49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ΑΡΙΣΤΟΣ ΣΧΕΔΙΑΣΜΟΣ</a:t>
            </a:r>
            <a:endParaRPr/>
          </a:p>
        </p:txBody>
      </p:sp>
      <p:sp>
        <p:nvSpPr>
          <p:cNvPr id="1592" name="Google Shape;1592;p49"/>
          <p:cNvSpPr txBox="1"/>
          <p:nvPr/>
        </p:nvSpPr>
        <p:spPr>
          <a:xfrm>
            <a:off x="7696200" y="2118519"/>
            <a:ext cx="3962400" cy="262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αριστοποιημένος με την τοπολογία που καθορίζεται.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Αριστοποίηση με δεδομένα τα κόστη εγκατάστασης και λειτουργίας.</a:t>
            </a:r>
            <a:endParaRPr/>
          </a:p>
        </p:txBody>
      </p:sp>
      <p:pic>
        <p:nvPicPr>
          <p:cNvPr id="1593" name="Google Shape;159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54100"/>
            <a:ext cx="6537325" cy="4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0" y="0"/>
            <a:ext cx="121920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ΑΠΛΟ ΔΙΚΤΥΟ ΕΝΑΛΛΑΓΗΣ ΘΕΡΜΟΤΗΤΑΣ</a:t>
            </a:r>
            <a:endParaRPr/>
          </a:p>
        </p:txBody>
      </p:sp>
      <p:cxnSp>
        <p:nvCxnSpPr>
          <p:cNvPr id="152" name="Google Shape;152;p5"/>
          <p:cNvCxnSpPr/>
          <p:nvPr/>
        </p:nvCxnSpPr>
        <p:spPr>
          <a:xfrm>
            <a:off x="3872914" y="1854308"/>
            <a:ext cx="0" cy="342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5"/>
          <p:cNvCxnSpPr/>
          <p:nvPr/>
        </p:nvCxnSpPr>
        <p:spPr>
          <a:xfrm>
            <a:off x="3872914" y="5283308"/>
            <a:ext cx="426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5"/>
          <p:cNvCxnSpPr/>
          <p:nvPr/>
        </p:nvCxnSpPr>
        <p:spPr>
          <a:xfrm flipH="1" rot="10800000">
            <a:off x="4177714" y="2646472"/>
            <a:ext cx="2298700" cy="107473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5"/>
          <p:cNvCxnSpPr/>
          <p:nvPr/>
        </p:nvCxnSpPr>
        <p:spPr>
          <a:xfrm flipH="1" rot="10800000">
            <a:off x="5015914" y="2387709"/>
            <a:ext cx="2362200" cy="1787525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5"/>
          <p:cNvCxnSpPr/>
          <p:nvPr/>
        </p:nvCxnSpPr>
        <p:spPr>
          <a:xfrm rot="10800000">
            <a:off x="3796714" y="3733908"/>
            <a:ext cx="152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5"/>
          <p:cNvSpPr txBox="1"/>
          <p:nvPr/>
        </p:nvSpPr>
        <p:spPr>
          <a:xfrm>
            <a:off x="3415714" y="3175109"/>
            <a:ext cx="4000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390314" y="2438509"/>
            <a:ext cx="4000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5"/>
          <p:cNvCxnSpPr/>
          <p:nvPr/>
        </p:nvCxnSpPr>
        <p:spPr>
          <a:xfrm rot="10800000">
            <a:off x="3771314" y="2638533"/>
            <a:ext cx="152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5"/>
          <p:cNvCxnSpPr/>
          <p:nvPr/>
        </p:nvCxnSpPr>
        <p:spPr>
          <a:xfrm rot="10800000">
            <a:off x="3796714" y="3327508"/>
            <a:ext cx="152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5"/>
          <p:cNvSpPr txBox="1"/>
          <p:nvPr/>
        </p:nvSpPr>
        <p:spPr>
          <a:xfrm>
            <a:off x="3428414" y="3543409"/>
            <a:ext cx="4000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5"/>
          <p:cNvCxnSpPr/>
          <p:nvPr/>
        </p:nvCxnSpPr>
        <p:spPr>
          <a:xfrm>
            <a:off x="5015914" y="3264008"/>
            <a:ext cx="0" cy="2057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5"/>
          <p:cNvCxnSpPr/>
          <p:nvPr/>
        </p:nvCxnSpPr>
        <p:spPr>
          <a:xfrm>
            <a:off x="6463714" y="3073508"/>
            <a:ext cx="0" cy="2209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5"/>
          <p:cNvCxnSpPr/>
          <p:nvPr/>
        </p:nvCxnSpPr>
        <p:spPr>
          <a:xfrm>
            <a:off x="5028614" y="4978508"/>
            <a:ext cx="14351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5" name="Google Shape;165;p5"/>
          <p:cNvSpPr txBox="1"/>
          <p:nvPr/>
        </p:nvSpPr>
        <p:spPr>
          <a:xfrm>
            <a:off x="5531853" y="4597509"/>
            <a:ext cx="536575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5760120" y="5571231"/>
            <a:ext cx="7975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Φορτίο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 rot="-5400000">
            <a:off x="2551839" y="3256656"/>
            <a:ext cx="13308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Θερμοκρασία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5"/>
          <p:cNvCxnSpPr/>
          <p:nvPr/>
        </p:nvCxnSpPr>
        <p:spPr>
          <a:xfrm>
            <a:off x="6474827" y="2616308"/>
            <a:ext cx="0" cy="457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9" name="Google Shape;169;p5"/>
          <p:cNvSpPr txBox="1"/>
          <p:nvPr/>
        </p:nvSpPr>
        <p:spPr>
          <a:xfrm>
            <a:off x="5765215" y="2844909"/>
            <a:ext cx="701675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5"/>
          <p:cNvCxnSpPr/>
          <p:nvPr/>
        </p:nvCxnSpPr>
        <p:spPr>
          <a:xfrm>
            <a:off x="4177714" y="3264008"/>
            <a:ext cx="0" cy="2057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5"/>
          <p:cNvCxnSpPr/>
          <p:nvPr/>
        </p:nvCxnSpPr>
        <p:spPr>
          <a:xfrm>
            <a:off x="7378114" y="1854308"/>
            <a:ext cx="0" cy="3429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5"/>
          <p:cNvCxnSpPr/>
          <p:nvPr/>
        </p:nvCxnSpPr>
        <p:spPr>
          <a:xfrm rot="10800000">
            <a:off x="6463714" y="1930508"/>
            <a:ext cx="0" cy="685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5"/>
          <p:cNvCxnSpPr/>
          <p:nvPr/>
        </p:nvCxnSpPr>
        <p:spPr>
          <a:xfrm>
            <a:off x="6463714" y="2235308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4" name="Google Shape;174;p5"/>
          <p:cNvSpPr txBox="1"/>
          <p:nvPr/>
        </p:nvSpPr>
        <p:spPr>
          <a:xfrm>
            <a:off x="6593890" y="1676400"/>
            <a:ext cx="5445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4241214" y="4572109"/>
            <a:ext cx="685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5"/>
          <p:cNvCxnSpPr/>
          <p:nvPr/>
        </p:nvCxnSpPr>
        <p:spPr>
          <a:xfrm>
            <a:off x="4177714" y="4978508"/>
            <a:ext cx="8255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7" name="Google Shape;177;p5"/>
          <p:cNvCxnSpPr/>
          <p:nvPr/>
        </p:nvCxnSpPr>
        <p:spPr>
          <a:xfrm>
            <a:off x="8140114" y="1854308"/>
            <a:ext cx="0" cy="342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5"/>
          <p:cNvCxnSpPr/>
          <p:nvPr/>
        </p:nvCxnSpPr>
        <p:spPr>
          <a:xfrm rot="10800000">
            <a:off x="8038514" y="3073508"/>
            <a:ext cx="152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5"/>
          <p:cNvSpPr txBox="1"/>
          <p:nvPr/>
        </p:nvSpPr>
        <p:spPr>
          <a:xfrm>
            <a:off x="8203614" y="2889359"/>
            <a:ext cx="4000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8229014" y="3975209"/>
            <a:ext cx="4000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5"/>
          <p:cNvCxnSpPr/>
          <p:nvPr/>
        </p:nvCxnSpPr>
        <p:spPr>
          <a:xfrm rot="10800000">
            <a:off x="8063914" y="4178408"/>
            <a:ext cx="152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5"/>
          <p:cNvCxnSpPr/>
          <p:nvPr/>
        </p:nvCxnSpPr>
        <p:spPr>
          <a:xfrm rot="10800000">
            <a:off x="8051214" y="2400408"/>
            <a:ext cx="152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5"/>
          <p:cNvSpPr txBox="1"/>
          <p:nvPr/>
        </p:nvSpPr>
        <p:spPr>
          <a:xfrm>
            <a:off x="8203614" y="2216259"/>
            <a:ext cx="4000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0" y="674579"/>
            <a:ext cx="10133807" cy="109072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Μπορούμε να δούμε την θερμοκρασία ως προς το φορτίο.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50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ΕΡΓΑΛΕΙΑ ΑΝΑΛΥΣΗΣ PINCH</a:t>
            </a:r>
            <a:endParaRPr/>
          </a:p>
        </p:txBody>
      </p:sp>
      <p:sp>
        <p:nvSpPr>
          <p:cNvPr id="1599" name="Google Shape;1599;p50"/>
          <p:cNvSpPr txBox="1"/>
          <p:nvPr/>
        </p:nvSpPr>
        <p:spPr>
          <a:xfrm>
            <a:off x="0" y="685801"/>
            <a:ext cx="12192000" cy="53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Μερικά προβλήματα υπάρχουν σε όλα τα πακέτα λογισμικού pinch.</a:t>
            </a:r>
            <a:endParaRPr/>
          </a:p>
          <a:p>
            <a:pPr indent="-342900" lvl="1" marL="982663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σχέση μεταξύ κόστους εγκατάστασης και ενεργειακής κατανάλωσης για την αριστοποίηση του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είναι πάντα ασθενής καθόσον τα μοντέλα δεν κοστίζουν HX και ο φούρνος κοστίζει αντίστοιχα.</a:t>
            </a:r>
            <a:endParaRPr/>
          </a:p>
          <a:p>
            <a:pPr indent="-342900" lvl="1" marL="982663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καλύτερη μέθοδος είναι να πάρουμε μερικές εκτιμήσεις κόστους και να τις αντιστοιχίσουμε σε μία μία τοπική καμπύλη και μετά να βρούμε το άριστο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γραφικά.</a:t>
            </a:r>
            <a:endParaRPr/>
          </a:p>
          <a:p>
            <a:pPr indent="-342900" lvl="1" marL="982663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Αυτόματες επιλογές σχεδίασης δικτύου δίνουν λάθος απαντήσεις που δεν είναι κατανοητές.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αυτόματη εξαγωγή δεδομένων παρουσιάζει μεγάλο ρίσκο για λάθη. </a:t>
            </a:r>
            <a:endParaRPr b="0" i="0" sz="20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1"/>
          <p:cNvSpPr txBox="1"/>
          <p:nvPr>
            <p:ph type="title"/>
          </p:nvPr>
        </p:nvSpPr>
        <p:spPr>
          <a:xfrm>
            <a:off x="0" y="0"/>
            <a:ext cx="12192000" cy="629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ΑΛΛΑΓΕΣ ΣΤΗ ΔΙΕΡΓΑΣΙΑ</a:t>
            </a:r>
            <a:endParaRPr/>
          </a:p>
        </p:txBody>
      </p:sp>
      <p:sp>
        <p:nvSpPr>
          <p:cNvPr id="1605" name="Google Shape;1605;p51"/>
          <p:cNvSpPr txBox="1"/>
          <p:nvPr/>
        </p:nvSpPr>
        <p:spPr>
          <a:xfrm>
            <a:off x="3149392" y="1303719"/>
            <a:ext cx="58932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Μέχρι τώρα κάναμε χρήση της διεργασίας όπως ήταν. </a:t>
            </a:r>
            <a:endParaRPr/>
          </a:p>
        </p:txBody>
      </p:sp>
      <p:grpSp>
        <p:nvGrpSpPr>
          <p:cNvPr id="1606" name="Google Shape;1606;p51"/>
          <p:cNvGrpSpPr/>
          <p:nvPr/>
        </p:nvGrpSpPr>
        <p:grpSpPr>
          <a:xfrm>
            <a:off x="4706737" y="1979994"/>
            <a:ext cx="2778525" cy="2898012"/>
            <a:chOff x="2895600" y="2057400"/>
            <a:chExt cx="2778525" cy="2898012"/>
          </a:xfrm>
        </p:grpSpPr>
        <p:sp>
          <p:nvSpPr>
            <p:cNvPr id="1607" name="Google Shape;1607;p51"/>
            <p:cNvSpPr/>
            <p:nvPr/>
          </p:nvSpPr>
          <p:spPr>
            <a:xfrm>
              <a:off x="2895600" y="2057400"/>
              <a:ext cx="2667000" cy="281940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 txBox="1"/>
            <p:nvPr/>
          </p:nvSpPr>
          <p:spPr>
            <a:xfrm>
              <a:off x="3810001" y="4555302"/>
              <a:ext cx="11074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Παροχές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9" name="Google Shape;1609;p51"/>
            <p:cNvGrpSpPr/>
            <p:nvPr/>
          </p:nvGrpSpPr>
          <p:grpSpPr>
            <a:xfrm>
              <a:off x="3124200" y="2286000"/>
              <a:ext cx="2549925" cy="2288412"/>
              <a:chOff x="3124200" y="2286000"/>
              <a:chExt cx="2549925" cy="2288412"/>
            </a:xfrm>
          </p:grpSpPr>
          <p:sp>
            <p:nvSpPr>
              <p:cNvPr id="1610" name="Google Shape;1610;p51"/>
              <p:cNvSpPr/>
              <p:nvPr/>
            </p:nvSpPr>
            <p:spPr>
              <a:xfrm>
                <a:off x="3429000" y="2590800"/>
                <a:ext cx="1600200" cy="1676400"/>
              </a:xfrm>
              <a:prstGeom prst="ellipse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51"/>
              <p:cNvSpPr/>
              <p:nvPr/>
            </p:nvSpPr>
            <p:spPr>
              <a:xfrm>
                <a:off x="3733800" y="2895600"/>
                <a:ext cx="990600" cy="1066800"/>
              </a:xfrm>
              <a:prstGeom prst="ellipse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51"/>
              <p:cNvSpPr/>
              <p:nvPr/>
            </p:nvSpPr>
            <p:spPr>
              <a:xfrm>
                <a:off x="3124200" y="2286000"/>
                <a:ext cx="2209800" cy="2286000"/>
              </a:xfrm>
              <a:prstGeom prst="ellipse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51"/>
              <p:cNvSpPr txBox="1"/>
              <p:nvPr/>
            </p:nvSpPr>
            <p:spPr>
              <a:xfrm>
                <a:off x="3886201" y="3259902"/>
                <a:ext cx="61587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Rctr</a:t>
                </a:r>
                <a:endParaRPr/>
              </a:p>
            </p:txBody>
          </p:sp>
          <p:sp>
            <p:nvSpPr>
              <p:cNvPr id="1614" name="Google Shape;1614;p51"/>
              <p:cNvSpPr txBox="1"/>
              <p:nvPr/>
            </p:nvSpPr>
            <p:spPr>
              <a:xfrm>
                <a:off x="3886200" y="3869503"/>
                <a:ext cx="6755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Seps</a:t>
                </a:r>
                <a:endParaRPr/>
              </a:p>
            </p:txBody>
          </p:sp>
          <p:sp>
            <p:nvSpPr>
              <p:cNvPr id="1615" name="Google Shape;1615;p51"/>
              <p:cNvSpPr txBox="1"/>
              <p:nvPr/>
            </p:nvSpPr>
            <p:spPr>
              <a:xfrm>
                <a:off x="3886200" y="4174302"/>
                <a:ext cx="17879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Δ. Εναλλακτών</a:t>
                </a:r>
                <a:endParaRPr b="1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16" name="Google Shape;1616;p51"/>
              <p:cNvGrpSpPr/>
              <p:nvPr/>
            </p:nvGrpSpPr>
            <p:grpSpPr>
              <a:xfrm>
                <a:off x="3430588" y="2590801"/>
                <a:ext cx="1600200" cy="1677988"/>
                <a:chOff x="2784" y="2736"/>
                <a:chExt cx="1008" cy="1057"/>
              </a:xfrm>
            </p:grpSpPr>
            <p:sp>
              <p:nvSpPr>
                <p:cNvPr id="1617" name="Google Shape;1617;p51"/>
                <p:cNvSpPr/>
                <p:nvPr/>
              </p:nvSpPr>
              <p:spPr>
                <a:xfrm>
                  <a:off x="2784" y="2736"/>
                  <a:ext cx="1008" cy="1056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8" name="Google Shape;1618;p51"/>
                <p:cNvSpPr/>
                <p:nvPr/>
              </p:nvSpPr>
              <p:spPr>
                <a:xfrm>
                  <a:off x="2976" y="2928"/>
                  <a:ext cx="624" cy="672"/>
                </a:xfrm>
                <a:prstGeom prst="ellipse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9" name="Google Shape;1619;p51"/>
                <p:cNvSpPr txBox="1"/>
                <p:nvPr/>
              </p:nvSpPr>
              <p:spPr>
                <a:xfrm>
                  <a:off x="3072" y="3157"/>
                  <a:ext cx="616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Αντιδρ.</a:t>
                  </a:r>
                  <a:endParaRPr b="1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0" name="Google Shape;1620;p51"/>
                <p:cNvSpPr txBox="1"/>
                <p:nvPr/>
              </p:nvSpPr>
              <p:spPr>
                <a:xfrm>
                  <a:off x="3072" y="3541"/>
                  <a:ext cx="468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Διαχ.</a:t>
                  </a:r>
                  <a:endParaRPr b="1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21" name="Google Shape;1621;p51"/>
          <p:cNvSpPr txBox="1"/>
          <p:nvPr/>
        </p:nvSpPr>
        <p:spPr>
          <a:xfrm>
            <a:off x="7924800" y="2618139"/>
            <a:ext cx="35507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Ας αρχίσουμε να την αλλάζουμε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52"/>
          <p:cNvSpPr txBox="1"/>
          <p:nvPr>
            <p:ph type="title"/>
          </p:nvPr>
        </p:nvSpPr>
        <p:spPr>
          <a:xfrm>
            <a:off x="0" y="0"/>
            <a:ext cx="12192000" cy="628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sp>
        <p:nvSpPr>
          <p:cNvPr id="1627" name="Google Shape;1627;p52"/>
          <p:cNvSpPr txBox="1"/>
          <p:nvPr/>
        </p:nvSpPr>
        <p:spPr>
          <a:xfrm>
            <a:off x="0" y="703544"/>
            <a:ext cx="11811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Παράδειγμα: Αν αυξάνουμε την ανακύκλωση, αυξάνουμε το φορτίο θερμότητας του feed vaporizer.  Χρειαζόμαστε περισσότερη παροχή θερμότητας;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8" name="Google Shape;1628;p52"/>
          <p:cNvGrpSpPr/>
          <p:nvPr/>
        </p:nvGrpSpPr>
        <p:grpSpPr>
          <a:xfrm>
            <a:off x="3733800" y="1889125"/>
            <a:ext cx="4724400" cy="3079750"/>
            <a:chOff x="3200400" y="2133600"/>
            <a:chExt cx="4724400" cy="3079750"/>
          </a:xfrm>
        </p:grpSpPr>
        <p:sp>
          <p:nvSpPr>
            <p:cNvPr id="1629" name="Google Shape;1629;p52"/>
            <p:cNvSpPr/>
            <p:nvPr/>
          </p:nvSpPr>
          <p:spPr>
            <a:xfrm>
              <a:off x="5105400" y="2895600"/>
              <a:ext cx="1219200" cy="685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2"/>
            <p:cNvSpPr/>
            <p:nvPr/>
          </p:nvSpPr>
          <p:spPr>
            <a:xfrm>
              <a:off x="7010400" y="2514600"/>
              <a:ext cx="381000" cy="16002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2"/>
            <p:cNvSpPr/>
            <p:nvPr/>
          </p:nvSpPr>
          <p:spPr>
            <a:xfrm>
              <a:off x="3886200" y="3048000"/>
              <a:ext cx="381000" cy="38100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32" name="Google Shape;1632;p52"/>
            <p:cNvCxnSpPr/>
            <p:nvPr/>
          </p:nvCxnSpPr>
          <p:spPr>
            <a:xfrm>
              <a:off x="3200400" y="3200400"/>
              <a:ext cx="685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33" name="Google Shape;1633;p52"/>
            <p:cNvCxnSpPr/>
            <p:nvPr/>
          </p:nvCxnSpPr>
          <p:spPr>
            <a:xfrm>
              <a:off x="4267200" y="3200400"/>
              <a:ext cx="8382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34" name="Google Shape;1634;p52"/>
            <p:cNvCxnSpPr/>
            <p:nvPr/>
          </p:nvCxnSpPr>
          <p:spPr>
            <a:xfrm>
              <a:off x="6324600" y="3200400"/>
              <a:ext cx="685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35" name="Google Shape;1635;p52"/>
            <p:cNvSpPr/>
            <p:nvPr/>
          </p:nvSpPr>
          <p:spPr>
            <a:xfrm>
              <a:off x="7162800" y="2133600"/>
              <a:ext cx="762000" cy="381000"/>
            </a:xfrm>
            <a:custGeom>
              <a:rect b="b" l="l" r="r" t="t"/>
              <a:pathLst>
                <a:path extrusionOk="0" h="240" w="480">
                  <a:moveTo>
                    <a:pt x="0" y="240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3581400" y="3200400"/>
              <a:ext cx="3581400" cy="1447800"/>
            </a:xfrm>
            <a:custGeom>
              <a:rect b="b" l="l" r="r" t="t"/>
              <a:pathLst>
                <a:path extrusionOk="0" h="912" w="2256">
                  <a:moveTo>
                    <a:pt x="2256" y="576"/>
                  </a:moveTo>
                  <a:lnTo>
                    <a:pt x="2256" y="912"/>
                  </a:lnTo>
                  <a:lnTo>
                    <a:pt x="0" y="912"/>
                  </a:ln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3810000" y="2895600"/>
              <a:ext cx="533400" cy="609600"/>
            </a:xfrm>
            <a:custGeom>
              <a:rect b="b" l="l" r="r" t="t"/>
              <a:pathLst>
                <a:path extrusionOk="0" h="384" w="336">
                  <a:moveTo>
                    <a:pt x="0" y="384"/>
                  </a:moveTo>
                  <a:lnTo>
                    <a:pt x="144" y="144"/>
                  </a:lnTo>
                  <a:lnTo>
                    <a:pt x="144" y="288"/>
                  </a:lnTo>
                  <a:lnTo>
                    <a:pt x="33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52"/>
            <p:cNvSpPr txBox="1"/>
            <p:nvPr/>
          </p:nvSpPr>
          <p:spPr>
            <a:xfrm>
              <a:off x="5427571" y="3046691"/>
              <a:ext cx="3145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/>
            </a:p>
          </p:txBody>
        </p:sp>
        <p:sp>
          <p:nvSpPr>
            <p:cNvPr id="1639" name="Google Shape;1639;p52"/>
            <p:cNvSpPr txBox="1"/>
            <p:nvPr/>
          </p:nvSpPr>
          <p:spPr>
            <a:xfrm>
              <a:off x="7019140" y="2970491"/>
              <a:ext cx="2936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/>
            </a:p>
          </p:txBody>
        </p:sp>
        <p:sp>
          <p:nvSpPr>
            <p:cNvPr id="1640" name="Google Shape;1640;p52"/>
            <p:cNvSpPr txBox="1"/>
            <p:nvPr/>
          </p:nvSpPr>
          <p:spPr>
            <a:xfrm>
              <a:off x="3841115" y="3503891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FV</a:t>
              </a:r>
              <a:endParaRPr/>
            </a:p>
          </p:txBody>
        </p:sp>
        <p:sp>
          <p:nvSpPr>
            <p:cNvPr id="1641" name="Google Shape;1641;p52"/>
            <p:cNvSpPr txBox="1"/>
            <p:nvPr/>
          </p:nvSpPr>
          <p:spPr>
            <a:xfrm>
              <a:off x="4608513" y="4846638"/>
              <a:ext cx="538162" cy="366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M⇑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2"/>
            <p:cNvSpPr txBox="1"/>
            <p:nvPr/>
          </p:nvSpPr>
          <p:spPr>
            <a:xfrm>
              <a:off x="3693400" y="2513291"/>
              <a:ext cx="7713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ΔH⇑ ?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3"/>
          <p:cNvSpPr txBox="1"/>
          <p:nvPr>
            <p:ph type="title"/>
          </p:nvPr>
        </p:nvSpPr>
        <p:spPr>
          <a:xfrm>
            <a:off x="0" y="0"/>
            <a:ext cx="12192000" cy="63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ΤΡΟΠΟΠΟΙΗΣΗ ΔΙΕΡΓΑΣΙΑΣ</a:t>
            </a:r>
            <a:endParaRPr/>
          </a:p>
        </p:txBody>
      </p:sp>
      <p:sp>
        <p:nvSpPr>
          <p:cNvPr id="1648" name="Google Shape;1648;p53"/>
          <p:cNvSpPr/>
          <p:nvPr/>
        </p:nvSpPr>
        <p:spPr>
          <a:xfrm>
            <a:off x="0" y="696116"/>
            <a:ext cx="10096475" cy="56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το FV είναι πάνω από το pinch:</a:t>
            </a:r>
            <a:endParaRPr/>
          </a:p>
        </p:txBody>
      </p:sp>
      <p:sp>
        <p:nvSpPr>
          <p:cNvPr id="1649" name="Google Shape;1649;p53"/>
          <p:cNvSpPr/>
          <p:nvPr/>
        </p:nvSpPr>
        <p:spPr>
          <a:xfrm>
            <a:off x="2172329" y="5243652"/>
            <a:ext cx="796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1" marL="9826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Απλή εκτίμηση1:1, αλλά είναι δυνατή η ακριβής εκτίμηση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0" name="Google Shape;1650;p53"/>
          <p:cNvGrpSpPr/>
          <p:nvPr/>
        </p:nvGrpSpPr>
        <p:grpSpPr>
          <a:xfrm>
            <a:off x="3702188" y="1821001"/>
            <a:ext cx="4787623" cy="3215997"/>
            <a:chOff x="3227666" y="1596738"/>
            <a:chExt cx="4787623" cy="3215997"/>
          </a:xfrm>
        </p:grpSpPr>
        <p:cxnSp>
          <p:nvCxnSpPr>
            <p:cNvPr id="1651" name="Google Shape;1651;p53"/>
            <p:cNvCxnSpPr/>
            <p:nvPr/>
          </p:nvCxnSpPr>
          <p:spPr>
            <a:xfrm>
              <a:off x="3590926" y="4455825"/>
              <a:ext cx="442436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2" name="Google Shape;1652;p53"/>
            <p:cNvCxnSpPr/>
            <p:nvPr/>
          </p:nvCxnSpPr>
          <p:spPr>
            <a:xfrm>
              <a:off x="6942138" y="1669763"/>
              <a:ext cx="0" cy="27860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53" name="Google Shape;1653;p53"/>
            <p:cNvSpPr txBox="1"/>
            <p:nvPr/>
          </p:nvSpPr>
          <p:spPr>
            <a:xfrm>
              <a:off x="5211399" y="4443403"/>
              <a:ext cx="6992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  <p:sp>
          <p:nvSpPr>
            <p:cNvPr id="1654" name="Google Shape;1654;p53"/>
            <p:cNvSpPr txBox="1"/>
            <p:nvPr/>
          </p:nvSpPr>
          <p:spPr>
            <a:xfrm rot="-5400000">
              <a:off x="2625290" y="2821771"/>
              <a:ext cx="15740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cxnSp>
          <p:nvCxnSpPr>
            <p:cNvPr id="1655" name="Google Shape;1655;p53"/>
            <p:cNvCxnSpPr/>
            <p:nvPr/>
          </p:nvCxnSpPr>
          <p:spPr>
            <a:xfrm>
              <a:off x="4473575" y="3754150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6" name="Google Shape;1656;p53"/>
            <p:cNvCxnSpPr/>
            <p:nvPr/>
          </p:nvCxnSpPr>
          <p:spPr>
            <a:xfrm flipH="1" rot="10800000">
              <a:off x="3581401" y="3196938"/>
              <a:ext cx="669925" cy="396875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7" name="Google Shape;1657;p53"/>
            <p:cNvCxnSpPr/>
            <p:nvPr/>
          </p:nvCxnSpPr>
          <p:spPr>
            <a:xfrm flipH="1" rot="10800000">
              <a:off x="4267200" y="3044537"/>
              <a:ext cx="11430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8" name="Google Shape;1658;p53"/>
            <p:cNvCxnSpPr/>
            <p:nvPr/>
          </p:nvCxnSpPr>
          <p:spPr>
            <a:xfrm flipH="1" rot="10800000">
              <a:off x="5410201" y="2130137"/>
              <a:ext cx="1522413" cy="914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9" name="Google Shape;1659;p53"/>
            <p:cNvCxnSpPr/>
            <p:nvPr/>
          </p:nvCxnSpPr>
          <p:spPr>
            <a:xfrm flipH="1" rot="10800000">
              <a:off x="4462464" y="3330288"/>
              <a:ext cx="496887" cy="430213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0" name="Google Shape;1660;p53"/>
            <p:cNvCxnSpPr/>
            <p:nvPr/>
          </p:nvCxnSpPr>
          <p:spPr>
            <a:xfrm flipH="1" rot="10800000">
              <a:off x="4948238" y="3120738"/>
              <a:ext cx="919162" cy="206375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1" name="Google Shape;1661;p53"/>
            <p:cNvCxnSpPr/>
            <p:nvPr/>
          </p:nvCxnSpPr>
          <p:spPr>
            <a:xfrm>
              <a:off x="3590925" y="1788825"/>
              <a:ext cx="0" cy="266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2" name="Google Shape;1662;p53"/>
            <p:cNvCxnSpPr/>
            <p:nvPr/>
          </p:nvCxnSpPr>
          <p:spPr>
            <a:xfrm>
              <a:off x="5410200" y="2282537"/>
              <a:ext cx="0" cy="1303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3" name="Google Shape;1663;p53"/>
            <p:cNvCxnSpPr/>
            <p:nvPr/>
          </p:nvCxnSpPr>
          <p:spPr>
            <a:xfrm flipH="1" rot="10800000">
              <a:off x="3579813" y="3931951"/>
              <a:ext cx="882650" cy="79375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64" name="Google Shape;1664;p53"/>
            <p:cNvSpPr txBox="1"/>
            <p:nvPr/>
          </p:nvSpPr>
          <p:spPr>
            <a:xfrm>
              <a:off x="3657601" y="3654138"/>
              <a:ext cx="7270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CW</a:t>
              </a:r>
              <a:endParaRPr/>
            </a:p>
          </p:txBody>
        </p:sp>
        <p:cxnSp>
          <p:nvCxnSpPr>
            <p:cNvPr id="1665" name="Google Shape;1665;p53"/>
            <p:cNvCxnSpPr/>
            <p:nvPr/>
          </p:nvCxnSpPr>
          <p:spPr>
            <a:xfrm>
              <a:off x="5867400" y="3120737"/>
              <a:ext cx="685800" cy="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66" name="Google Shape;1666;p53"/>
            <p:cNvSpPr txBox="1"/>
            <p:nvPr/>
          </p:nvSpPr>
          <p:spPr>
            <a:xfrm>
              <a:off x="5958840" y="3165465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FV</a:t>
              </a:r>
              <a:endParaRPr/>
            </a:p>
          </p:txBody>
        </p:sp>
        <p:cxnSp>
          <p:nvCxnSpPr>
            <p:cNvPr id="1667" name="Google Shape;1667;p53"/>
            <p:cNvCxnSpPr/>
            <p:nvPr/>
          </p:nvCxnSpPr>
          <p:spPr>
            <a:xfrm>
              <a:off x="7620000" y="1749137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68" name="Google Shape;1668;p53"/>
            <p:cNvSpPr txBox="1"/>
            <p:nvPr/>
          </p:nvSpPr>
          <p:spPr>
            <a:xfrm>
              <a:off x="6858001" y="1596738"/>
              <a:ext cx="8048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Steam</a:t>
              </a:r>
              <a:endParaRPr/>
            </a:p>
          </p:txBody>
        </p:sp>
        <p:cxnSp>
          <p:nvCxnSpPr>
            <p:cNvPr id="1669" name="Google Shape;1669;p53"/>
            <p:cNvCxnSpPr/>
            <p:nvPr/>
          </p:nvCxnSpPr>
          <p:spPr>
            <a:xfrm flipH="1" rot="10800000">
              <a:off x="6553200" y="2282537"/>
              <a:ext cx="1060450" cy="85725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0" name="Google Shape;1670;p53"/>
            <p:cNvCxnSpPr/>
            <p:nvPr/>
          </p:nvCxnSpPr>
          <p:spPr>
            <a:xfrm>
              <a:off x="6934201" y="1901537"/>
              <a:ext cx="671513" cy="0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71" name="Google Shape;1671;p53"/>
            <p:cNvGrpSpPr/>
            <p:nvPr/>
          </p:nvGrpSpPr>
          <p:grpSpPr>
            <a:xfrm>
              <a:off x="6248400" y="1749137"/>
              <a:ext cx="1752600" cy="1390650"/>
              <a:chOff x="3840" y="1486"/>
              <a:chExt cx="1104" cy="876"/>
            </a:xfrm>
          </p:grpSpPr>
          <p:cxnSp>
            <p:nvCxnSpPr>
              <p:cNvPr id="1672" name="Google Shape;1672;p53"/>
              <p:cNvCxnSpPr/>
              <p:nvPr/>
            </p:nvCxnSpPr>
            <p:spPr>
              <a:xfrm>
                <a:off x="3840" y="2352"/>
                <a:ext cx="432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00FF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3" name="Google Shape;1673;p53"/>
              <p:cNvCxnSpPr/>
              <p:nvPr/>
            </p:nvCxnSpPr>
            <p:spPr>
              <a:xfrm flipH="1" rot="10800000">
                <a:off x="4272" y="1822"/>
                <a:ext cx="668" cy="540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00FF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4" name="Google Shape;1674;p53"/>
              <p:cNvCxnSpPr/>
              <p:nvPr/>
            </p:nvCxnSpPr>
            <p:spPr>
              <a:xfrm>
                <a:off x="4512" y="1584"/>
                <a:ext cx="423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FF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5" name="Google Shape;1675;p53"/>
              <p:cNvCxnSpPr/>
              <p:nvPr/>
            </p:nvCxnSpPr>
            <p:spPr>
              <a:xfrm>
                <a:off x="4944" y="1486"/>
                <a:ext cx="0" cy="44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54"/>
          <p:cNvSpPr txBox="1"/>
          <p:nvPr>
            <p:ph type="title"/>
          </p:nvPr>
        </p:nvSpPr>
        <p:spPr>
          <a:xfrm>
            <a:off x="0" y="-27265"/>
            <a:ext cx="12192000" cy="636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sp>
        <p:nvSpPr>
          <p:cNvPr id="1681" name="Google Shape;1681;p54"/>
          <p:cNvSpPr/>
          <p:nvPr/>
        </p:nvSpPr>
        <p:spPr>
          <a:xfrm>
            <a:off x="0" y="676276"/>
            <a:ext cx="10096500" cy="493354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το FV είναι κάτω από το pinch:</a:t>
            </a:r>
            <a:endParaRPr/>
          </a:p>
        </p:txBody>
      </p:sp>
      <p:sp>
        <p:nvSpPr>
          <p:cNvPr id="1682" name="Google Shape;1682;p54"/>
          <p:cNvSpPr/>
          <p:nvPr/>
        </p:nvSpPr>
        <p:spPr>
          <a:xfrm>
            <a:off x="2286000" y="5486400"/>
            <a:ext cx="796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1" marL="9826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Ελαττώνουμε το CW και δεν χρειαζόμαστε περισσότερο θέρμανση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54"/>
          <p:cNvGrpSpPr/>
          <p:nvPr/>
        </p:nvGrpSpPr>
        <p:grpSpPr>
          <a:xfrm>
            <a:off x="3702188" y="1821001"/>
            <a:ext cx="4787623" cy="3215997"/>
            <a:chOff x="3151466" y="2133601"/>
            <a:chExt cx="4787623" cy="3215997"/>
          </a:xfrm>
        </p:grpSpPr>
        <p:cxnSp>
          <p:nvCxnSpPr>
            <p:cNvPr id="1684" name="Google Shape;1684;p54"/>
            <p:cNvCxnSpPr/>
            <p:nvPr/>
          </p:nvCxnSpPr>
          <p:spPr>
            <a:xfrm>
              <a:off x="3514726" y="4992688"/>
              <a:ext cx="442436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5" name="Google Shape;1685;p54"/>
            <p:cNvCxnSpPr/>
            <p:nvPr/>
          </p:nvCxnSpPr>
          <p:spPr>
            <a:xfrm>
              <a:off x="6865938" y="2206626"/>
              <a:ext cx="0" cy="27860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86" name="Google Shape;1686;p54"/>
            <p:cNvSpPr txBox="1"/>
            <p:nvPr/>
          </p:nvSpPr>
          <p:spPr>
            <a:xfrm>
              <a:off x="5135199" y="4980266"/>
              <a:ext cx="6992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  <p:sp>
          <p:nvSpPr>
            <p:cNvPr id="1687" name="Google Shape;1687;p54"/>
            <p:cNvSpPr txBox="1"/>
            <p:nvPr/>
          </p:nvSpPr>
          <p:spPr>
            <a:xfrm rot="-5400000">
              <a:off x="2549090" y="3358634"/>
              <a:ext cx="15740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cxnSp>
          <p:nvCxnSpPr>
            <p:cNvPr id="1688" name="Google Shape;1688;p54"/>
            <p:cNvCxnSpPr/>
            <p:nvPr/>
          </p:nvCxnSpPr>
          <p:spPr>
            <a:xfrm>
              <a:off x="4397375" y="4291013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9" name="Google Shape;1689;p54"/>
            <p:cNvCxnSpPr/>
            <p:nvPr/>
          </p:nvCxnSpPr>
          <p:spPr>
            <a:xfrm flipH="1" rot="10800000">
              <a:off x="3505201" y="3733801"/>
              <a:ext cx="669925" cy="396875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0" name="Google Shape;1690;p54"/>
            <p:cNvCxnSpPr/>
            <p:nvPr/>
          </p:nvCxnSpPr>
          <p:spPr>
            <a:xfrm>
              <a:off x="4876800" y="3581400"/>
              <a:ext cx="1143000" cy="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1" name="Google Shape;1691;p54"/>
            <p:cNvCxnSpPr/>
            <p:nvPr/>
          </p:nvCxnSpPr>
          <p:spPr>
            <a:xfrm flipH="1" rot="10800000">
              <a:off x="6019801" y="2667000"/>
              <a:ext cx="836613" cy="914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2" name="Google Shape;1692;p54"/>
            <p:cNvCxnSpPr/>
            <p:nvPr/>
          </p:nvCxnSpPr>
          <p:spPr>
            <a:xfrm flipH="1" rot="10800000">
              <a:off x="5562601" y="3657600"/>
              <a:ext cx="919163" cy="2286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54"/>
            <p:cNvCxnSpPr/>
            <p:nvPr/>
          </p:nvCxnSpPr>
          <p:spPr>
            <a:xfrm>
              <a:off x="3514725" y="2325688"/>
              <a:ext cx="0" cy="266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4" name="Google Shape;1694;p54"/>
            <p:cNvCxnSpPr/>
            <p:nvPr/>
          </p:nvCxnSpPr>
          <p:spPr>
            <a:xfrm>
              <a:off x="5791200" y="2286000"/>
              <a:ext cx="0" cy="1303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5" name="Google Shape;1695;p54"/>
            <p:cNvCxnSpPr/>
            <p:nvPr/>
          </p:nvCxnSpPr>
          <p:spPr>
            <a:xfrm flipH="1" rot="10800000">
              <a:off x="3503613" y="4468814"/>
              <a:ext cx="882650" cy="79375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6" name="Google Shape;1696;p54"/>
            <p:cNvSpPr txBox="1"/>
            <p:nvPr/>
          </p:nvSpPr>
          <p:spPr>
            <a:xfrm>
              <a:off x="3733801" y="4495801"/>
              <a:ext cx="7270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CW</a:t>
              </a:r>
              <a:endParaRPr/>
            </a:p>
          </p:txBody>
        </p:sp>
        <p:cxnSp>
          <p:nvCxnSpPr>
            <p:cNvPr id="1697" name="Google Shape;1697;p54"/>
            <p:cNvCxnSpPr/>
            <p:nvPr/>
          </p:nvCxnSpPr>
          <p:spPr>
            <a:xfrm>
              <a:off x="4876800" y="3886200"/>
              <a:ext cx="685800" cy="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8" name="Google Shape;1698;p54"/>
            <p:cNvSpPr txBox="1"/>
            <p:nvPr/>
          </p:nvSpPr>
          <p:spPr>
            <a:xfrm>
              <a:off x="4984115" y="4037291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FV</a:t>
              </a:r>
              <a:endParaRPr/>
            </a:p>
          </p:txBody>
        </p:sp>
        <p:cxnSp>
          <p:nvCxnSpPr>
            <p:cNvPr id="1699" name="Google Shape;1699;p54"/>
            <p:cNvCxnSpPr/>
            <p:nvPr/>
          </p:nvCxnSpPr>
          <p:spPr>
            <a:xfrm>
              <a:off x="7543800" y="2286000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0" name="Google Shape;1700;p54"/>
            <p:cNvSpPr txBox="1"/>
            <p:nvPr/>
          </p:nvSpPr>
          <p:spPr>
            <a:xfrm>
              <a:off x="6781801" y="2133601"/>
              <a:ext cx="8048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Steam</a:t>
              </a:r>
              <a:endParaRPr/>
            </a:p>
          </p:txBody>
        </p:sp>
        <p:cxnSp>
          <p:nvCxnSpPr>
            <p:cNvPr id="1701" name="Google Shape;1701;p54"/>
            <p:cNvCxnSpPr/>
            <p:nvPr/>
          </p:nvCxnSpPr>
          <p:spPr>
            <a:xfrm flipH="1" rot="10800000">
              <a:off x="6477000" y="2819400"/>
              <a:ext cx="1060450" cy="8382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2" name="Google Shape;1702;p54"/>
            <p:cNvCxnSpPr/>
            <p:nvPr/>
          </p:nvCxnSpPr>
          <p:spPr>
            <a:xfrm>
              <a:off x="6858001" y="2438400"/>
              <a:ext cx="671513" cy="0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3" name="Google Shape;1703;p54"/>
            <p:cNvCxnSpPr/>
            <p:nvPr/>
          </p:nvCxnSpPr>
          <p:spPr>
            <a:xfrm flipH="1" rot="10800000">
              <a:off x="4343400" y="3886201"/>
              <a:ext cx="533400" cy="430213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704" name="Google Shape;1704;p54"/>
            <p:cNvGrpSpPr/>
            <p:nvPr/>
          </p:nvGrpSpPr>
          <p:grpSpPr>
            <a:xfrm>
              <a:off x="3886200" y="3886200"/>
              <a:ext cx="1219200" cy="863600"/>
              <a:chOff x="240" y="2448"/>
              <a:chExt cx="768" cy="544"/>
            </a:xfrm>
          </p:grpSpPr>
          <p:cxnSp>
            <p:nvCxnSpPr>
              <p:cNvPr id="1705" name="Google Shape;1705;p54"/>
              <p:cNvCxnSpPr/>
              <p:nvPr/>
            </p:nvCxnSpPr>
            <p:spPr>
              <a:xfrm>
                <a:off x="576" y="2450"/>
                <a:ext cx="432" cy="0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00FF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6" name="Google Shape;1706;p54"/>
              <p:cNvCxnSpPr/>
              <p:nvPr/>
            </p:nvCxnSpPr>
            <p:spPr>
              <a:xfrm flipH="1" rot="10800000">
                <a:off x="240" y="2448"/>
                <a:ext cx="336" cy="252"/>
              </a:xfrm>
              <a:prstGeom prst="straightConnector1">
                <a:avLst/>
              </a:prstGeom>
              <a:noFill/>
              <a:ln cap="rnd" cmpd="sng" w="25400">
                <a:solidFill>
                  <a:srgbClr val="0000FF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7" name="Google Shape;1707;p54"/>
              <p:cNvCxnSpPr/>
              <p:nvPr/>
            </p:nvCxnSpPr>
            <p:spPr>
              <a:xfrm>
                <a:off x="240" y="2544"/>
                <a:ext cx="0" cy="44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708" name="Google Shape;1708;p54"/>
            <p:cNvCxnSpPr/>
            <p:nvPr/>
          </p:nvCxnSpPr>
          <p:spPr>
            <a:xfrm flipH="1" rot="10800000">
              <a:off x="4191000" y="3581400"/>
              <a:ext cx="6858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55"/>
          <p:cNvSpPr txBox="1"/>
          <p:nvPr>
            <p:ph type="title"/>
          </p:nvPr>
        </p:nvSpPr>
        <p:spPr>
          <a:xfrm>
            <a:off x="0" y="0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sp>
        <p:nvSpPr>
          <p:cNvPr id="1714" name="Google Shape;1714;p55"/>
          <p:cNvSpPr txBox="1"/>
          <p:nvPr/>
        </p:nvSpPr>
        <p:spPr>
          <a:xfrm>
            <a:off x="-28575" y="704850"/>
            <a:ext cx="105008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Παράδειγμα: Πρέπει να αυξήσουμε τον λόγο επαναφοράς;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5" name="Google Shape;1715;p55"/>
          <p:cNvGrpSpPr/>
          <p:nvPr/>
        </p:nvGrpSpPr>
        <p:grpSpPr>
          <a:xfrm>
            <a:off x="4869656" y="2286000"/>
            <a:ext cx="2452688" cy="2286000"/>
            <a:chOff x="4419600" y="2285999"/>
            <a:chExt cx="2452688" cy="2286000"/>
          </a:xfrm>
        </p:grpSpPr>
        <p:sp>
          <p:nvSpPr>
            <p:cNvPr id="1716" name="Google Shape;1716;p55"/>
            <p:cNvSpPr/>
            <p:nvPr/>
          </p:nvSpPr>
          <p:spPr>
            <a:xfrm>
              <a:off x="5105400" y="2666999"/>
              <a:ext cx="381000" cy="160020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5638800" y="2362199"/>
              <a:ext cx="381000" cy="38100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18" name="Google Shape;1718;p55"/>
            <p:cNvCxnSpPr/>
            <p:nvPr/>
          </p:nvCxnSpPr>
          <p:spPr>
            <a:xfrm>
              <a:off x="5486400" y="2895599"/>
              <a:ext cx="990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719" name="Google Shape;1719;p55"/>
            <p:cNvCxnSpPr/>
            <p:nvPr/>
          </p:nvCxnSpPr>
          <p:spPr>
            <a:xfrm>
              <a:off x="5257800" y="4571999"/>
              <a:ext cx="1295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20" name="Google Shape;1720;p55"/>
            <p:cNvCxnSpPr/>
            <p:nvPr/>
          </p:nvCxnSpPr>
          <p:spPr>
            <a:xfrm>
              <a:off x="4419600" y="3352799"/>
              <a:ext cx="685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21" name="Google Shape;1721;p55"/>
            <p:cNvSpPr/>
            <p:nvPr/>
          </p:nvSpPr>
          <p:spPr>
            <a:xfrm>
              <a:off x="5257800" y="2285999"/>
              <a:ext cx="533400" cy="381000"/>
            </a:xfrm>
            <a:custGeom>
              <a:rect b="b" l="l" r="r" t="t"/>
              <a:pathLst>
                <a:path extrusionOk="0" h="240" w="480">
                  <a:moveTo>
                    <a:pt x="0" y="240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55"/>
            <p:cNvSpPr txBox="1"/>
            <p:nvPr/>
          </p:nvSpPr>
          <p:spPr>
            <a:xfrm>
              <a:off x="5114140" y="3122890"/>
              <a:ext cx="2936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/>
            </a:p>
          </p:txBody>
        </p:sp>
        <p:sp>
          <p:nvSpPr>
            <p:cNvPr id="1723" name="Google Shape;1723;p55"/>
            <p:cNvSpPr txBox="1"/>
            <p:nvPr/>
          </p:nvSpPr>
          <p:spPr>
            <a:xfrm>
              <a:off x="6345381" y="4037290"/>
              <a:ext cx="429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5"/>
            <p:cNvSpPr txBox="1"/>
            <p:nvPr/>
          </p:nvSpPr>
          <p:spPr>
            <a:xfrm>
              <a:off x="6400800" y="2362200"/>
              <a:ext cx="471488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5" name="Google Shape;1725;p55"/>
            <p:cNvCxnSpPr/>
            <p:nvPr/>
          </p:nvCxnSpPr>
          <p:spPr>
            <a:xfrm rot="10800000">
              <a:off x="5257800" y="4267199"/>
              <a:ext cx="0" cy="3048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26" name="Google Shape;1726;p55"/>
            <p:cNvSpPr/>
            <p:nvPr/>
          </p:nvSpPr>
          <p:spPr>
            <a:xfrm flipH="1" rot="10800000">
              <a:off x="5638800" y="4038599"/>
              <a:ext cx="381000" cy="38100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7" name="Google Shape;1727;p55"/>
            <p:cNvCxnSpPr/>
            <p:nvPr/>
          </p:nvCxnSpPr>
          <p:spPr>
            <a:xfrm>
              <a:off x="5791200" y="2285999"/>
              <a:ext cx="0" cy="76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8" name="Google Shape;1728;p55"/>
            <p:cNvCxnSpPr/>
            <p:nvPr/>
          </p:nvCxnSpPr>
          <p:spPr>
            <a:xfrm>
              <a:off x="5791200" y="2743199"/>
              <a:ext cx="0" cy="15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9" name="Google Shape;1729;p55"/>
            <p:cNvCxnSpPr/>
            <p:nvPr/>
          </p:nvCxnSpPr>
          <p:spPr>
            <a:xfrm rot="10800000">
              <a:off x="5791200" y="4419599"/>
              <a:ext cx="0" cy="15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30" name="Google Shape;1730;p55"/>
            <p:cNvSpPr/>
            <p:nvPr/>
          </p:nvSpPr>
          <p:spPr>
            <a:xfrm>
              <a:off x="5486400" y="3886199"/>
              <a:ext cx="304800" cy="152400"/>
            </a:xfrm>
            <a:custGeom>
              <a:rect b="b" l="l" r="r" t="t"/>
              <a:pathLst>
                <a:path extrusionOk="0" h="96" w="192">
                  <a:moveTo>
                    <a:pt x="192" y="96"/>
                  </a:moveTo>
                  <a:lnTo>
                    <a:pt x="192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5"/>
            <p:cNvSpPr/>
            <p:nvPr/>
          </p:nvSpPr>
          <p:spPr>
            <a:xfrm>
              <a:off x="5715000" y="2438399"/>
              <a:ext cx="533400" cy="228600"/>
            </a:xfrm>
            <a:custGeom>
              <a:rect b="b" l="l" r="r" t="t"/>
              <a:pathLst>
                <a:path extrusionOk="0" h="144" w="336">
                  <a:moveTo>
                    <a:pt x="336" y="0"/>
                  </a:moveTo>
                  <a:lnTo>
                    <a:pt x="0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144" y="144"/>
                  </a:lnTo>
                  <a:lnTo>
                    <a:pt x="336" y="14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5"/>
            <p:cNvSpPr/>
            <p:nvPr/>
          </p:nvSpPr>
          <p:spPr>
            <a:xfrm>
              <a:off x="5715000" y="4114799"/>
              <a:ext cx="533400" cy="228600"/>
            </a:xfrm>
            <a:custGeom>
              <a:rect b="b" l="l" r="r" t="t"/>
              <a:pathLst>
                <a:path extrusionOk="0" h="144" w="336">
                  <a:moveTo>
                    <a:pt x="336" y="0"/>
                  </a:moveTo>
                  <a:lnTo>
                    <a:pt x="0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144" y="144"/>
                  </a:lnTo>
                  <a:lnTo>
                    <a:pt x="336" y="14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56"/>
          <p:cNvSpPr txBox="1"/>
          <p:nvPr>
            <p:ph type="title"/>
          </p:nvPr>
        </p:nvSpPr>
        <p:spPr>
          <a:xfrm>
            <a:off x="-1" y="0"/>
            <a:ext cx="12191989" cy="623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sp>
        <p:nvSpPr>
          <p:cNvPr id="1738" name="Google Shape;1738;p56"/>
          <p:cNvSpPr txBox="1"/>
          <p:nvPr/>
        </p:nvSpPr>
        <p:spPr>
          <a:xfrm>
            <a:off x="4725069" y="708472"/>
            <a:ext cx="27409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Συμβατική Επιθυμία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9" name="Google Shape;1739;p56"/>
          <p:cNvGrpSpPr/>
          <p:nvPr/>
        </p:nvGrpSpPr>
        <p:grpSpPr>
          <a:xfrm>
            <a:off x="781971" y="1554163"/>
            <a:ext cx="3027972" cy="3519278"/>
            <a:chOff x="1584" y="1632"/>
            <a:chExt cx="1545" cy="1440"/>
          </a:xfrm>
        </p:grpSpPr>
        <p:sp>
          <p:nvSpPr>
            <p:cNvPr id="1740" name="Google Shape;1740;p56"/>
            <p:cNvSpPr/>
            <p:nvPr/>
          </p:nvSpPr>
          <p:spPr>
            <a:xfrm>
              <a:off x="2016" y="1872"/>
              <a:ext cx="240" cy="100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2352" y="1680"/>
              <a:ext cx="240" cy="24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2" name="Google Shape;1742;p56"/>
            <p:cNvCxnSpPr/>
            <p:nvPr/>
          </p:nvCxnSpPr>
          <p:spPr>
            <a:xfrm>
              <a:off x="2256" y="2016"/>
              <a:ext cx="62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743" name="Google Shape;1743;p56"/>
            <p:cNvCxnSpPr/>
            <p:nvPr/>
          </p:nvCxnSpPr>
          <p:spPr>
            <a:xfrm>
              <a:off x="2112" y="3072"/>
              <a:ext cx="8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44" name="Google Shape;1744;p56"/>
            <p:cNvCxnSpPr/>
            <p:nvPr/>
          </p:nvCxnSpPr>
          <p:spPr>
            <a:xfrm>
              <a:off x="1584" y="2304"/>
              <a:ext cx="43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45" name="Google Shape;1745;p56"/>
            <p:cNvSpPr/>
            <p:nvPr/>
          </p:nvSpPr>
          <p:spPr>
            <a:xfrm>
              <a:off x="2112" y="1632"/>
              <a:ext cx="336" cy="240"/>
            </a:xfrm>
            <a:custGeom>
              <a:rect b="b" l="l" r="r" t="t"/>
              <a:pathLst>
                <a:path extrusionOk="0" h="240" w="480">
                  <a:moveTo>
                    <a:pt x="0" y="240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6"/>
            <p:cNvSpPr txBox="1"/>
            <p:nvPr/>
          </p:nvSpPr>
          <p:spPr>
            <a:xfrm>
              <a:off x="2022" y="2159"/>
              <a:ext cx="185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/>
            </a:p>
          </p:txBody>
        </p:sp>
        <p:sp>
          <p:nvSpPr>
            <p:cNvPr id="1747" name="Google Shape;1747;p56"/>
            <p:cNvSpPr txBox="1"/>
            <p:nvPr/>
          </p:nvSpPr>
          <p:spPr>
            <a:xfrm>
              <a:off x="2797" y="2735"/>
              <a:ext cx="27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6"/>
            <p:cNvSpPr txBox="1"/>
            <p:nvPr/>
          </p:nvSpPr>
          <p:spPr>
            <a:xfrm>
              <a:off x="2832" y="1680"/>
              <a:ext cx="29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9" name="Google Shape;1749;p56"/>
            <p:cNvCxnSpPr/>
            <p:nvPr/>
          </p:nvCxnSpPr>
          <p:spPr>
            <a:xfrm rot="10800000">
              <a:off x="2112" y="2880"/>
              <a:ext cx="0" cy="19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50" name="Google Shape;1750;p56"/>
            <p:cNvSpPr/>
            <p:nvPr/>
          </p:nvSpPr>
          <p:spPr>
            <a:xfrm flipH="1" rot="10800000">
              <a:off x="2352" y="2736"/>
              <a:ext cx="240" cy="24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1" name="Google Shape;1751;p56"/>
            <p:cNvCxnSpPr/>
            <p:nvPr/>
          </p:nvCxnSpPr>
          <p:spPr>
            <a:xfrm>
              <a:off x="2448" y="1632"/>
              <a:ext cx="0" cy="4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2" name="Google Shape;1752;p56"/>
            <p:cNvCxnSpPr/>
            <p:nvPr/>
          </p:nvCxnSpPr>
          <p:spPr>
            <a:xfrm>
              <a:off x="2448" y="1920"/>
              <a:ext cx="0" cy="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3" name="Google Shape;1753;p56"/>
            <p:cNvCxnSpPr/>
            <p:nvPr/>
          </p:nvCxnSpPr>
          <p:spPr>
            <a:xfrm rot="10800000">
              <a:off x="2448" y="2976"/>
              <a:ext cx="0" cy="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54" name="Google Shape;1754;p56"/>
            <p:cNvSpPr/>
            <p:nvPr/>
          </p:nvSpPr>
          <p:spPr>
            <a:xfrm>
              <a:off x="2256" y="2640"/>
              <a:ext cx="192" cy="96"/>
            </a:xfrm>
            <a:custGeom>
              <a:rect b="b" l="l" r="r" t="t"/>
              <a:pathLst>
                <a:path extrusionOk="0" h="96" w="192">
                  <a:moveTo>
                    <a:pt x="192" y="96"/>
                  </a:moveTo>
                  <a:lnTo>
                    <a:pt x="192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6"/>
            <p:cNvSpPr/>
            <p:nvPr/>
          </p:nvSpPr>
          <p:spPr>
            <a:xfrm>
              <a:off x="2400" y="1728"/>
              <a:ext cx="336" cy="144"/>
            </a:xfrm>
            <a:custGeom>
              <a:rect b="b" l="l" r="r" t="t"/>
              <a:pathLst>
                <a:path extrusionOk="0" h="144" w="336">
                  <a:moveTo>
                    <a:pt x="336" y="0"/>
                  </a:moveTo>
                  <a:lnTo>
                    <a:pt x="0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144" y="144"/>
                  </a:lnTo>
                  <a:lnTo>
                    <a:pt x="336" y="14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6"/>
            <p:cNvSpPr/>
            <p:nvPr/>
          </p:nvSpPr>
          <p:spPr>
            <a:xfrm>
              <a:off x="2400" y="2784"/>
              <a:ext cx="336" cy="144"/>
            </a:xfrm>
            <a:custGeom>
              <a:rect b="b" l="l" r="r" t="t"/>
              <a:pathLst>
                <a:path extrusionOk="0" h="144" w="336">
                  <a:moveTo>
                    <a:pt x="336" y="0"/>
                  </a:moveTo>
                  <a:lnTo>
                    <a:pt x="0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144" y="144"/>
                  </a:lnTo>
                  <a:lnTo>
                    <a:pt x="336" y="14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7" name="Google Shape;1757;p56"/>
          <p:cNvSpPr txBox="1"/>
          <p:nvPr/>
        </p:nvSpPr>
        <p:spPr>
          <a:xfrm>
            <a:off x="4734594" y="3855976"/>
            <a:ext cx="56102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Όσο τα R ↑, Q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↑, Q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↑, ∴ τα ενεργειακά κόστη ↑.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58" name="Google Shape;1758;p56"/>
          <p:cNvSpPr txBox="1"/>
          <p:nvPr/>
        </p:nvSpPr>
        <p:spPr>
          <a:xfrm>
            <a:off x="4737769" y="4155021"/>
            <a:ext cx="66722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Όσο το R → R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ο αριθμός των δίσκων→ ∞.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Όσο το R γίνεται πολύ μεγαλύτερο από το R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το κόστος εγκατάστασης επίσης αυξάνει(λόγω μεγαλύτερης διαμέτρου).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56"/>
          <p:cNvSpPr txBox="1"/>
          <p:nvPr/>
        </p:nvSpPr>
        <p:spPr>
          <a:xfrm>
            <a:off x="8980486" y="1538287"/>
            <a:ext cx="17294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Συνολικό κόστος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0" name="Google Shape;1760;p56"/>
          <p:cNvGrpSpPr/>
          <p:nvPr/>
        </p:nvGrpSpPr>
        <p:grpSpPr>
          <a:xfrm>
            <a:off x="6248400" y="1303894"/>
            <a:ext cx="5068398" cy="2087006"/>
            <a:chOff x="5423970" y="1554163"/>
            <a:chExt cx="5068398" cy="2087006"/>
          </a:xfrm>
        </p:grpSpPr>
        <p:sp>
          <p:nvSpPr>
            <p:cNvPr id="1761" name="Google Shape;1761;p56"/>
            <p:cNvSpPr/>
            <p:nvPr/>
          </p:nvSpPr>
          <p:spPr>
            <a:xfrm>
              <a:off x="5794374" y="1568451"/>
              <a:ext cx="3289300" cy="1563687"/>
            </a:xfrm>
            <a:custGeom>
              <a:rect b="b" l="l" r="r" t="t"/>
              <a:pathLst>
                <a:path extrusionOk="0" h="985" w="2072">
                  <a:moveTo>
                    <a:pt x="0" y="0"/>
                  </a:moveTo>
                  <a:lnTo>
                    <a:pt x="0" y="985"/>
                  </a:lnTo>
                  <a:lnTo>
                    <a:pt x="2072" y="98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56"/>
            <p:cNvSpPr txBox="1"/>
            <p:nvPr/>
          </p:nvSpPr>
          <p:spPr>
            <a:xfrm>
              <a:off x="8269286" y="3271837"/>
              <a:ext cx="12521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Reflux ratio</a:t>
              </a:r>
              <a:endParaRPr/>
            </a:p>
          </p:txBody>
        </p:sp>
        <p:sp>
          <p:nvSpPr>
            <p:cNvPr id="1763" name="Google Shape;1763;p56"/>
            <p:cNvSpPr txBox="1"/>
            <p:nvPr/>
          </p:nvSpPr>
          <p:spPr>
            <a:xfrm flipH="1" rot="-5400000">
              <a:off x="5183186" y="1974334"/>
              <a:ext cx="8509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Cost</a:t>
              </a:r>
              <a:endParaRPr/>
            </a:p>
          </p:txBody>
        </p:sp>
        <p:cxnSp>
          <p:nvCxnSpPr>
            <p:cNvPr id="1764" name="Google Shape;1764;p56"/>
            <p:cNvCxnSpPr/>
            <p:nvPr/>
          </p:nvCxnSpPr>
          <p:spPr>
            <a:xfrm flipH="1">
              <a:off x="6518275" y="1687512"/>
              <a:ext cx="14287" cy="14160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med" w="med" type="none"/>
              <a:tailEnd len="sm" w="sm" type="none"/>
            </a:ln>
          </p:spPr>
        </p:cxnSp>
        <p:sp>
          <p:nvSpPr>
            <p:cNvPr id="1765" name="Google Shape;1765;p56"/>
            <p:cNvSpPr txBox="1"/>
            <p:nvPr/>
          </p:nvSpPr>
          <p:spPr>
            <a:xfrm>
              <a:off x="6402386" y="3175000"/>
              <a:ext cx="5485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6" name="Google Shape;1766;p56"/>
            <p:cNvCxnSpPr/>
            <p:nvPr/>
          </p:nvCxnSpPr>
          <p:spPr>
            <a:xfrm flipH="1" rot="10800000">
              <a:off x="6532561" y="2276475"/>
              <a:ext cx="2433638" cy="531812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sm" w="sm" type="none"/>
            </a:ln>
          </p:spPr>
        </p:cxnSp>
        <p:sp>
          <p:nvSpPr>
            <p:cNvPr id="1767" name="Google Shape;1767;p56"/>
            <p:cNvSpPr txBox="1"/>
            <p:nvPr/>
          </p:nvSpPr>
          <p:spPr>
            <a:xfrm>
              <a:off x="8932862" y="1947863"/>
              <a:ext cx="12966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Ενεργειακό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κόστος</a:t>
              </a:r>
              <a:endParaRPr/>
            </a:p>
          </p:txBody>
        </p:sp>
        <p:sp>
          <p:nvSpPr>
            <p:cNvPr id="1768" name="Google Shape;1768;p56"/>
            <p:cNvSpPr/>
            <p:nvPr/>
          </p:nvSpPr>
          <p:spPr>
            <a:xfrm>
              <a:off x="6577011" y="1657351"/>
              <a:ext cx="2374900" cy="1258887"/>
            </a:xfrm>
            <a:custGeom>
              <a:rect b="b" l="l" r="r" t="t"/>
              <a:pathLst>
                <a:path extrusionOk="0" h="793" w="1496">
                  <a:moveTo>
                    <a:pt x="0" y="0"/>
                  </a:moveTo>
                  <a:cubicBezTo>
                    <a:pt x="22" y="84"/>
                    <a:pt x="43" y="375"/>
                    <a:pt x="130" y="502"/>
                  </a:cubicBezTo>
                  <a:cubicBezTo>
                    <a:pt x="223" y="669"/>
                    <a:pt x="359" y="731"/>
                    <a:pt x="520" y="762"/>
                  </a:cubicBezTo>
                  <a:cubicBezTo>
                    <a:pt x="681" y="793"/>
                    <a:pt x="845" y="734"/>
                    <a:pt x="1096" y="688"/>
                  </a:cubicBezTo>
                  <a:cubicBezTo>
                    <a:pt x="1347" y="642"/>
                    <a:pt x="1413" y="637"/>
                    <a:pt x="1496" y="623"/>
                  </a:cubicBezTo>
                </a:path>
              </a:pathLst>
            </a:custGeom>
            <a:noFill/>
            <a:ln cap="flat" cmpd="sng" w="19050">
              <a:solidFill>
                <a:srgbClr val="FF33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56"/>
            <p:cNvSpPr txBox="1"/>
            <p:nvPr/>
          </p:nvSpPr>
          <p:spPr>
            <a:xfrm>
              <a:off x="8961436" y="2486026"/>
              <a:ext cx="15309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Κόστος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Εγκατάστασης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56"/>
            <p:cNvSpPr/>
            <p:nvPr/>
          </p:nvSpPr>
          <p:spPr>
            <a:xfrm>
              <a:off x="6640512" y="1554163"/>
              <a:ext cx="2354263" cy="754063"/>
            </a:xfrm>
            <a:custGeom>
              <a:rect b="b" l="l" r="r" t="t"/>
              <a:pathLst>
                <a:path extrusionOk="0" h="475" w="1483">
                  <a:moveTo>
                    <a:pt x="16" y="0"/>
                  </a:moveTo>
                  <a:cubicBezTo>
                    <a:pt x="18" y="39"/>
                    <a:pt x="0" y="152"/>
                    <a:pt x="25" y="223"/>
                  </a:cubicBezTo>
                  <a:cubicBezTo>
                    <a:pt x="39" y="344"/>
                    <a:pt x="53" y="381"/>
                    <a:pt x="164" y="428"/>
                  </a:cubicBezTo>
                  <a:cubicBezTo>
                    <a:pt x="275" y="475"/>
                    <a:pt x="331" y="446"/>
                    <a:pt x="471" y="437"/>
                  </a:cubicBezTo>
                  <a:cubicBezTo>
                    <a:pt x="611" y="428"/>
                    <a:pt x="702" y="379"/>
                    <a:pt x="880" y="353"/>
                  </a:cubicBezTo>
                  <a:cubicBezTo>
                    <a:pt x="1058" y="327"/>
                    <a:pt x="1358" y="236"/>
                    <a:pt x="1483" y="205"/>
                  </a:cubicBezTo>
                </a:path>
              </a:pathLst>
            </a:custGeom>
            <a:noFill/>
            <a:ln cap="flat" cmpd="sng" w="2857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71" name="Google Shape;1771;p56"/>
            <p:cNvCxnSpPr/>
            <p:nvPr/>
          </p:nvCxnSpPr>
          <p:spPr>
            <a:xfrm flipH="1">
              <a:off x="6975475" y="2100262"/>
              <a:ext cx="14287" cy="1017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med" w="med" type="none"/>
              <a:tailEnd len="sm" w="sm" type="none"/>
            </a:ln>
          </p:spPr>
        </p:cxnSp>
        <p:sp>
          <p:nvSpPr>
            <p:cNvPr id="1772" name="Google Shape;1772;p56"/>
            <p:cNvSpPr txBox="1"/>
            <p:nvPr/>
          </p:nvSpPr>
          <p:spPr>
            <a:xfrm>
              <a:off x="6950075" y="3090863"/>
              <a:ext cx="10318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1.05 R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3" name="Google Shape;1773;p56"/>
          <p:cNvSpPr txBox="1"/>
          <p:nvPr/>
        </p:nvSpPr>
        <p:spPr>
          <a:xfrm>
            <a:off x="1053305" y="5619689"/>
            <a:ext cx="100853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πράξη, 1.05 R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είναι οριακά λειτουργικό, και έτσι συνήθως χρησιμοποιείται 1.15 R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57"/>
          <p:cNvSpPr txBox="1"/>
          <p:nvPr>
            <p:ph type="title"/>
          </p:nvPr>
        </p:nvSpPr>
        <p:spPr>
          <a:xfrm>
            <a:off x="0" y="0"/>
            <a:ext cx="12192000" cy="63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sp>
        <p:nvSpPr>
          <p:cNvPr id="1779" name="Google Shape;1779;p57"/>
          <p:cNvSpPr/>
          <p:nvPr/>
        </p:nvSpPr>
        <p:spPr>
          <a:xfrm>
            <a:off x="0" y="709611"/>
            <a:ext cx="1142999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Περίπτωση 1: ο επαναβρασμός &amp; ο συμπυκνωτής είναι και τα δύο πάνω από το  pinch.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0" name="Google Shape;1780;p57"/>
          <p:cNvGrpSpPr/>
          <p:nvPr/>
        </p:nvGrpSpPr>
        <p:grpSpPr>
          <a:xfrm>
            <a:off x="3641224" y="1829594"/>
            <a:ext cx="4909552" cy="3198812"/>
            <a:chOff x="3396248" y="1905000"/>
            <a:chExt cx="4909552" cy="3198812"/>
          </a:xfrm>
        </p:grpSpPr>
        <p:cxnSp>
          <p:nvCxnSpPr>
            <p:cNvPr id="1781" name="Google Shape;1781;p57"/>
            <p:cNvCxnSpPr/>
            <p:nvPr/>
          </p:nvCxnSpPr>
          <p:spPr>
            <a:xfrm>
              <a:off x="3743326" y="4764087"/>
              <a:ext cx="442436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2" name="Google Shape;1782;p57"/>
            <p:cNvCxnSpPr/>
            <p:nvPr/>
          </p:nvCxnSpPr>
          <p:spPr>
            <a:xfrm>
              <a:off x="7094538" y="1978025"/>
              <a:ext cx="0" cy="27860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83" name="Google Shape;1783;p57"/>
            <p:cNvSpPr txBox="1"/>
            <p:nvPr/>
          </p:nvSpPr>
          <p:spPr>
            <a:xfrm>
              <a:off x="5418138" y="4767262"/>
              <a:ext cx="590550" cy="33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  <p:sp>
          <p:nvSpPr>
            <p:cNvPr id="1784" name="Google Shape;1784;p57"/>
            <p:cNvSpPr txBox="1"/>
            <p:nvPr/>
          </p:nvSpPr>
          <p:spPr>
            <a:xfrm rot="-5400000">
              <a:off x="2938494" y="3145422"/>
              <a:ext cx="12540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cxnSp>
          <p:nvCxnSpPr>
            <p:cNvPr id="1785" name="Google Shape;1785;p57"/>
            <p:cNvCxnSpPr/>
            <p:nvPr/>
          </p:nvCxnSpPr>
          <p:spPr>
            <a:xfrm>
              <a:off x="4625975" y="4062412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6" name="Google Shape;1786;p57"/>
            <p:cNvCxnSpPr/>
            <p:nvPr/>
          </p:nvCxnSpPr>
          <p:spPr>
            <a:xfrm flipH="1" rot="10800000">
              <a:off x="3733801" y="3505200"/>
              <a:ext cx="669925" cy="396875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7" name="Google Shape;1787;p57"/>
            <p:cNvCxnSpPr/>
            <p:nvPr/>
          </p:nvCxnSpPr>
          <p:spPr>
            <a:xfrm flipH="1" rot="10800000">
              <a:off x="4419600" y="3352799"/>
              <a:ext cx="11430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8" name="Google Shape;1788;p57"/>
            <p:cNvCxnSpPr/>
            <p:nvPr/>
          </p:nvCxnSpPr>
          <p:spPr>
            <a:xfrm flipH="1" rot="10800000">
              <a:off x="5562600" y="3200399"/>
              <a:ext cx="3810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9" name="Google Shape;1789;p57"/>
            <p:cNvCxnSpPr/>
            <p:nvPr/>
          </p:nvCxnSpPr>
          <p:spPr>
            <a:xfrm flipH="1" rot="10800000">
              <a:off x="4614864" y="3505200"/>
              <a:ext cx="566737" cy="563563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0" name="Google Shape;1790;p57"/>
            <p:cNvCxnSpPr/>
            <p:nvPr/>
          </p:nvCxnSpPr>
          <p:spPr>
            <a:xfrm flipH="1" rot="10800000">
              <a:off x="5181600" y="3352799"/>
              <a:ext cx="1524000" cy="1524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1" name="Google Shape;1791;p57"/>
            <p:cNvCxnSpPr/>
            <p:nvPr/>
          </p:nvCxnSpPr>
          <p:spPr>
            <a:xfrm>
              <a:off x="3743325" y="2097087"/>
              <a:ext cx="0" cy="266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2" name="Google Shape;1792;p57"/>
            <p:cNvCxnSpPr/>
            <p:nvPr/>
          </p:nvCxnSpPr>
          <p:spPr>
            <a:xfrm>
              <a:off x="5181600" y="2666999"/>
              <a:ext cx="0" cy="1303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3" name="Google Shape;1793;p57"/>
            <p:cNvCxnSpPr/>
            <p:nvPr/>
          </p:nvCxnSpPr>
          <p:spPr>
            <a:xfrm flipH="1" rot="10800000">
              <a:off x="3732213" y="4240213"/>
              <a:ext cx="882650" cy="79375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94" name="Google Shape;1794;p57"/>
            <p:cNvSpPr txBox="1"/>
            <p:nvPr/>
          </p:nvSpPr>
          <p:spPr>
            <a:xfrm>
              <a:off x="3810001" y="3962400"/>
              <a:ext cx="7270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CW</a:t>
              </a:r>
              <a:endParaRPr/>
            </a:p>
          </p:txBody>
        </p:sp>
        <p:cxnSp>
          <p:nvCxnSpPr>
            <p:cNvPr id="1795" name="Google Shape;1795;p57"/>
            <p:cNvCxnSpPr/>
            <p:nvPr/>
          </p:nvCxnSpPr>
          <p:spPr>
            <a:xfrm>
              <a:off x="7162800" y="2895599"/>
              <a:ext cx="533400" cy="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96" name="Google Shape;1796;p57"/>
            <p:cNvSpPr txBox="1"/>
            <p:nvPr/>
          </p:nvSpPr>
          <p:spPr>
            <a:xfrm>
              <a:off x="5943600" y="2743200"/>
              <a:ext cx="471488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97" name="Google Shape;1797;p57"/>
            <p:cNvCxnSpPr/>
            <p:nvPr/>
          </p:nvCxnSpPr>
          <p:spPr>
            <a:xfrm>
              <a:off x="8305800" y="1981199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98" name="Google Shape;1798;p57"/>
            <p:cNvSpPr txBox="1"/>
            <p:nvPr/>
          </p:nvSpPr>
          <p:spPr>
            <a:xfrm>
              <a:off x="7010401" y="1905000"/>
              <a:ext cx="8048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Steam</a:t>
              </a:r>
              <a:endParaRPr/>
            </a:p>
          </p:txBody>
        </p:sp>
        <p:cxnSp>
          <p:nvCxnSpPr>
            <p:cNvPr id="1799" name="Google Shape;1799;p57"/>
            <p:cNvCxnSpPr/>
            <p:nvPr/>
          </p:nvCxnSpPr>
          <p:spPr>
            <a:xfrm flipH="1" rot="10800000">
              <a:off x="6705600" y="2895599"/>
              <a:ext cx="45720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0" name="Google Shape;1800;p57"/>
            <p:cNvCxnSpPr/>
            <p:nvPr/>
          </p:nvCxnSpPr>
          <p:spPr>
            <a:xfrm>
              <a:off x="7086600" y="2209799"/>
              <a:ext cx="1219200" cy="0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01" name="Google Shape;1801;p57"/>
            <p:cNvSpPr txBox="1"/>
            <p:nvPr/>
          </p:nvSpPr>
          <p:spPr>
            <a:xfrm>
              <a:off x="7239000" y="2971800"/>
              <a:ext cx="471488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02" name="Google Shape;1802;p57"/>
            <p:cNvCxnSpPr/>
            <p:nvPr/>
          </p:nvCxnSpPr>
          <p:spPr>
            <a:xfrm>
              <a:off x="5943600" y="3200399"/>
              <a:ext cx="457200" cy="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3" name="Google Shape;1803;p57"/>
            <p:cNvCxnSpPr/>
            <p:nvPr/>
          </p:nvCxnSpPr>
          <p:spPr>
            <a:xfrm flipH="1" rot="10800000">
              <a:off x="6400800" y="2514599"/>
              <a:ext cx="685800" cy="6858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4" name="Google Shape;1804;p57"/>
            <p:cNvCxnSpPr/>
            <p:nvPr/>
          </p:nvCxnSpPr>
          <p:spPr>
            <a:xfrm flipH="1" rot="10800000">
              <a:off x="7696200" y="2285999"/>
              <a:ext cx="609600" cy="6096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58"/>
          <p:cNvSpPr txBox="1"/>
          <p:nvPr>
            <p:ph type="title"/>
          </p:nvPr>
        </p:nvSpPr>
        <p:spPr>
          <a:xfrm>
            <a:off x="0" y="-20668"/>
            <a:ext cx="12192000" cy="630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cxnSp>
        <p:nvCxnSpPr>
          <p:cNvPr id="1810" name="Google Shape;1810;p58"/>
          <p:cNvCxnSpPr/>
          <p:nvPr/>
        </p:nvCxnSpPr>
        <p:spPr>
          <a:xfrm>
            <a:off x="7391400" y="1524000"/>
            <a:ext cx="0" cy="27860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1" name="Google Shape;1811;p58"/>
          <p:cNvSpPr/>
          <p:nvPr/>
        </p:nvSpPr>
        <p:spPr>
          <a:xfrm>
            <a:off x="3124201" y="5008561"/>
            <a:ext cx="5943598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1" marL="9826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παροχές ζεστού και κρύου δεν αλλάζουν.</a:t>
            </a:r>
            <a:endParaRPr/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κόστος εγκατάστασης για το HEN αυξάνει.</a:t>
            </a:r>
            <a:endParaRPr/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κόστος εγκατάστασης στήλης μειώνεται.</a:t>
            </a:r>
            <a:endParaRPr/>
          </a:p>
        </p:txBody>
      </p:sp>
      <p:sp>
        <p:nvSpPr>
          <p:cNvPr id="1812" name="Google Shape;1812;p58"/>
          <p:cNvSpPr txBox="1"/>
          <p:nvPr/>
        </p:nvSpPr>
        <p:spPr>
          <a:xfrm>
            <a:off x="7543801" y="1524000"/>
            <a:ext cx="804863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Steam</a:t>
            </a:r>
            <a:endParaRPr/>
          </a:p>
        </p:txBody>
      </p:sp>
      <p:grpSp>
        <p:nvGrpSpPr>
          <p:cNvPr id="1813" name="Google Shape;1813;p58"/>
          <p:cNvGrpSpPr/>
          <p:nvPr/>
        </p:nvGrpSpPr>
        <p:grpSpPr>
          <a:xfrm>
            <a:off x="3488824" y="1867693"/>
            <a:ext cx="5214352" cy="3122613"/>
            <a:chOff x="3396248" y="1600199"/>
            <a:chExt cx="5214352" cy="3122613"/>
          </a:xfrm>
        </p:grpSpPr>
        <p:cxnSp>
          <p:nvCxnSpPr>
            <p:cNvPr id="1814" name="Google Shape;1814;p58"/>
            <p:cNvCxnSpPr/>
            <p:nvPr/>
          </p:nvCxnSpPr>
          <p:spPr>
            <a:xfrm>
              <a:off x="3743326" y="4383087"/>
              <a:ext cx="442436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5" name="Google Shape;1815;p58"/>
            <p:cNvCxnSpPr/>
            <p:nvPr/>
          </p:nvCxnSpPr>
          <p:spPr>
            <a:xfrm>
              <a:off x="4625975" y="3681412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6" name="Google Shape;1816;p58"/>
            <p:cNvCxnSpPr/>
            <p:nvPr/>
          </p:nvCxnSpPr>
          <p:spPr>
            <a:xfrm flipH="1" rot="10800000">
              <a:off x="3733801" y="3124200"/>
              <a:ext cx="669925" cy="396875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7" name="Google Shape;1817;p58"/>
            <p:cNvCxnSpPr/>
            <p:nvPr/>
          </p:nvCxnSpPr>
          <p:spPr>
            <a:xfrm flipH="1" rot="10800000">
              <a:off x="4419600" y="2971799"/>
              <a:ext cx="11430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8" name="Google Shape;1818;p58"/>
            <p:cNvCxnSpPr/>
            <p:nvPr/>
          </p:nvCxnSpPr>
          <p:spPr>
            <a:xfrm flipH="1" rot="10800000">
              <a:off x="5562600" y="2819399"/>
              <a:ext cx="3810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9" name="Google Shape;1819;p58"/>
            <p:cNvCxnSpPr/>
            <p:nvPr/>
          </p:nvCxnSpPr>
          <p:spPr>
            <a:xfrm flipH="1" rot="10800000">
              <a:off x="4614864" y="3124200"/>
              <a:ext cx="566737" cy="563563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0" name="Google Shape;1820;p58"/>
            <p:cNvCxnSpPr/>
            <p:nvPr/>
          </p:nvCxnSpPr>
          <p:spPr>
            <a:xfrm flipH="1" rot="10800000">
              <a:off x="5181600" y="2971799"/>
              <a:ext cx="1524000" cy="1524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1" name="Google Shape;1821;p58"/>
            <p:cNvCxnSpPr/>
            <p:nvPr/>
          </p:nvCxnSpPr>
          <p:spPr>
            <a:xfrm>
              <a:off x="3743325" y="1716087"/>
              <a:ext cx="0" cy="266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2" name="Google Shape;1822;p58"/>
            <p:cNvCxnSpPr/>
            <p:nvPr/>
          </p:nvCxnSpPr>
          <p:spPr>
            <a:xfrm>
              <a:off x="5181600" y="2285999"/>
              <a:ext cx="0" cy="1303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3" name="Google Shape;1823;p58"/>
            <p:cNvCxnSpPr/>
            <p:nvPr/>
          </p:nvCxnSpPr>
          <p:spPr>
            <a:xfrm flipH="1" rot="10800000">
              <a:off x="3732213" y="3859213"/>
              <a:ext cx="882650" cy="79375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24" name="Google Shape;1824;p58"/>
            <p:cNvSpPr txBox="1"/>
            <p:nvPr/>
          </p:nvSpPr>
          <p:spPr>
            <a:xfrm>
              <a:off x="3810001" y="3581400"/>
              <a:ext cx="7270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CW</a:t>
              </a:r>
              <a:endParaRPr/>
            </a:p>
          </p:txBody>
        </p:sp>
        <p:cxnSp>
          <p:nvCxnSpPr>
            <p:cNvPr id="1825" name="Google Shape;1825;p58"/>
            <p:cNvCxnSpPr/>
            <p:nvPr/>
          </p:nvCxnSpPr>
          <p:spPr>
            <a:xfrm>
              <a:off x="7162800" y="2514599"/>
              <a:ext cx="838200" cy="0"/>
            </a:xfrm>
            <a:prstGeom prst="straightConnector1">
              <a:avLst/>
            </a:prstGeom>
            <a:noFill/>
            <a:ln cap="rnd" cmpd="sng" w="25400">
              <a:solidFill>
                <a:srgbClr val="0000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826" name="Google Shape;1826;p58"/>
            <p:cNvSpPr txBox="1"/>
            <p:nvPr/>
          </p:nvSpPr>
          <p:spPr>
            <a:xfrm>
              <a:off x="5943600" y="2362200"/>
              <a:ext cx="471488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27" name="Google Shape;1827;p58"/>
            <p:cNvCxnSpPr/>
            <p:nvPr/>
          </p:nvCxnSpPr>
          <p:spPr>
            <a:xfrm>
              <a:off x="8610600" y="1600199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8" name="Google Shape;1828;p58"/>
            <p:cNvCxnSpPr/>
            <p:nvPr/>
          </p:nvCxnSpPr>
          <p:spPr>
            <a:xfrm flipH="1" rot="10800000">
              <a:off x="6705600" y="2514599"/>
              <a:ext cx="45720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9" name="Google Shape;1829;p58"/>
            <p:cNvCxnSpPr/>
            <p:nvPr/>
          </p:nvCxnSpPr>
          <p:spPr>
            <a:xfrm>
              <a:off x="7391400" y="1828799"/>
              <a:ext cx="1219200" cy="0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30" name="Google Shape;1830;p58"/>
            <p:cNvSpPr txBox="1"/>
            <p:nvPr/>
          </p:nvSpPr>
          <p:spPr>
            <a:xfrm>
              <a:off x="7239000" y="2590800"/>
              <a:ext cx="471488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1" name="Google Shape;1831;p58"/>
            <p:cNvCxnSpPr/>
            <p:nvPr/>
          </p:nvCxnSpPr>
          <p:spPr>
            <a:xfrm>
              <a:off x="5943600" y="2819399"/>
              <a:ext cx="762000" cy="0"/>
            </a:xfrm>
            <a:prstGeom prst="straightConnector1">
              <a:avLst/>
            </a:prstGeom>
            <a:noFill/>
            <a:ln cap="rnd" cmpd="sng" w="25400">
              <a:solidFill>
                <a:srgbClr val="FF00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32" name="Google Shape;1832;p58"/>
            <p:cNvCxnSpPr/>
            <p:nvPr/>
          </p:nvCxnSpPr>
          <p:spPr>
            <a:xfrm flipH="1" rot="10800000">
              <a:off x="6705600" y="2133599"/>
              <a:ext cx="685800" cy="6858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3" name="Google Shape;1833;p58"/>
            <p:cNvCxnSpPr/>
            <p:nvPr/>
          </p:nvCxnSpPr>
          <p:spPr>
            <a:xfrm flipH="1" rot="10800000">
              <a:off x="8001000" y="1904999"/>
              <a:ext cx="609600" cy="6096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34" name="Google Shape;1834;p58"/>
            <p:cNvSpPr txBox="1"/>
            <p:nvPr/>
          </p:nvSpPr>
          <p:spPr>
            <a:xfrm rot="-5400000">
              <a:off x="2938494" y="2764422"/>
              <a:ext cx="12540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sp>
          <p:nvSpPr>
            <p:cNvPr id="1835" name="Google Shape;1835;p58"/>
            <p:cNvSpPr txBox="1"/>
            <p:nvPr/>
          </p:nvSpPr>
          <p:spPr>
            <a:xfrm>
              <a:off x="5418138" y="4386262"/>
              <a:ext cx="590550" cy="33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</p:grpSp>
      <p:sp>
        <p:nvSpPr>
          <p:cNvPr id="1836" name="Google Shape;1836;p58"/>
          <p:cNvSpPr txBox="1"/>
          <p:nvPr/>
        </p:nvSpPr>
        <p:spPr>
          <a:xfrm>
            <a:off x="1524001" y="6508750"/>
            <a:ext cx="4240213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2012 G.P. Towler / UOP. For educational use in conjunction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Towler  &amp; Sinnott </a:t>
            </a:r>
            <a:r>
              <a:rPr i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Engineering Design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only. Do not copy</a:t>
            </a:r>
            <a:endParaRPr/>
          </a:p>
        </p:txBody>
      </p:sp>
      <p:sp>
        <p:nvSpPr>
          <p:cNvPr id="1837" name="Google Shape;1837;p58"/>
          <p:cNvSpPr/>
          <p:nvPr/>
        </p:nvSpPr>
        <p:spPr>
          <a:xfrm>
            <a:off x="11907" y="705248"/>
            <a:ext cx="11887199" cy="587374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Περίπτωση 1: ο επαναβρασμός &amp; ο συμπυκνωτής είναι και τα δύο πάνω από το  pinch.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59"/>
          <p:cNvSpPr txBox="1"/>
          <p:nvPr>
            <p:ph type="title"/>
          </p:nvPr>
        </p:nvSpPr>
        <p:spPr>
          <a:xfrm>
            <a:off x="0" y="0"/>
            <a:ext cx="12192000" cy="60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grpSp>
        <p:nvGrpSpPr>
          <p:cNvPr id="1843" name="Google Shape;1843;p59"/>
          <p:cNvGrpSpPr/>
          <p:nvPr/>
        </p:nvGrpSpPr>
        <p:grpSpPr>
          <a:xfrm>
            <a:off x="3641221" y="1829594"/>
            <a:ext cx="4909552" cy="3198812"/>
            <a:chOff x="3472448" y="2209800"/>
            <a:chExt cx="4909552" cy="3198812"/>
          </a:xfrm>
        </p:grpSpPr>
        <p:cxnSp>
          <p:nvCxnSpPr>
            <p:cNvPr id="1844" name="Google Shape;1844;p59"/>
            <p:cNvCxnSpPr/>
            <p:nvPr/>
          </p:nvCxnSpPr>
          <p:spPr>
            <a:xfrm>
              <a:off x="3819526" y="5068887"/>
              <a:ext cx="442436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5" name="Google Shape;1845;p59"/>
            <p:cNvCxnSpPr/>
            <p:nvPr/>
          </p:nvCxnSpPr>
          <p:spPr>
            <a:xfrm>
              <a:off x="7170738" y="2282825"/>
              <a:ext cx="0" cy="27860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6" name="Google Shape;1846;p59"/>
            <p:cNvCxnSpPr/>
            <p:nvPr/>
          </p:nvCxnSpPr>
          <p:spPr>
            <a:xfrm>
              <a:off x="4702175" y="4367212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7" name="Google Shape;1847;p59"/>
            <p:cNvCxnSpPr/>
            <p:nvPr/>
          </p:nvCxnSpPr>
          <p:spPr>
            <a:xfrm flipH="1" rot="10800000">
              <a:off x="3810001" y="3810000"/>
              <a:ext cx="669925" cy="396875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8" name="Google Shape;1848;p59"/>
            <p:cNvCxnSpPr/>
            <p:nvPr/>
          </p:nvCxnSpPr>
          <p:spPr>
            <a:xfrm flipH="1" rot="10800000">
              <a:off x="5105400" y="3505199"/>
              <a:ext cx="13716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9" name="Google Shape;1849;p59"/>
            <p:cNvCxnSpPr/>
            <p:nvPr/>
          </p:nvCxnSpPr>
          <p:spPr>
            <a:xfrm flipH="1" rot="10800000">
              <a:off x="4953000" y="3657599"/>
              <a:ext cx="1524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0" name="Google Shape;1850;p59"/>
            <p:cNvCxnSpPr/>
            <p:nvPr/>
          </p:nvCxnSpPr>
          <p:spPr>
            <a:xfrm flipH="1" rot="10800000">
              <a:off x="4691064" y="3810000"/>
              <a:ext cx="566737" cy="563563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1" name="Google Shape;1851;p59"/>
            <p:cNvCxnSpPr/>
            <p:nvPr/>
          </p:nvCxnSpPr>
          <p:spPr>
            <a:xfrm>
              <a:off x="6096000" y="3657599"/>
              <a:ext cx="685800" cy="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2" name="Google Shape;1852;p59"/>
            <p:cNvCxnSpPr/>
            <p:nvPr/>
          </p:nvCxnSpPr>
          <p:spPr>
            <a:xfrm>
              <a:off x="3819525" y="2401887"/>
              <a:ext cx="0" cy="266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3" name="Google Shape;1853;p59"/>
            <p:cNvCxnSpPr/>
            <p:nvPr/>
          </p:nvCxnSpPr>
          <p:spPr>
            <a:xfrm>
              <a:off x="6096000" y="2895599"/>
              <a:ext cx="0" cy="1303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4" name="Google Shape;1854;p59"/>
            <p:cNvCxnSpPr/>
            <p:nvPr/>
          </p:nvCxnSpPr>
          <p:spPr>
            <a:xfrm flipH="1" rot="10800000">
              <a:off x="3808413" y="4545013"/>
              <a:ext cx="882650" cy="79375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55" name="Google Shape;1855;p59"/>
            <p:cNvSpPr txBox="1"/>
            <p:nvPr/>
          </p:nvSpPr>
          <p:spPr>
            <a:xfrm>
              <a:off x="3886201" y="4267200"/>
              <a:ext cx="7270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CW</a:t>
              </a:r>
              <a:endParaRPr/>
            </a:p>
          </p:txBody>
        </p:sp>
        <p:cxnSp>
          <p:nvCxnSpPr>
            <p:cNvPr id="1856" name="Google Shape;1856;p59"/>
            <p:cNvCxnSpPr/>
            <p:nvPr/>
          </p:nvCxnSpPr>
          <p:spPr>
            <a:xfrm>
              <a:off x="7239000" y="3200399"/>
              <a:ext cx="533400" cy="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57" name="Google Shape;1857;p59"/>
            <p:cNvSpPr txBox="1"/>
            <p:nvPr/>
          </p:nvSpPr>
          <p:spPr>
            <a:xfrm>
              <a:off x="4495800" y="3429000"/>
              <a:ext cx="471488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8" name="Google Shape;1858;p59"/>
            <p:cNvCxnSpPr/>
            <p:nvPr/>
          </p:nvCxnSpPr>
          <p:spPr>
            <a:xfrm>
              <a:off x="8382000" y="2285999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59" name="Google Shape;1859;p59"/>
            <p:cNvSpPr txBox="1"/>
            <p:nvPr/>
          </p:nvSpPr>
          <p:spPr>
            <a:xfrm>
              <a:off x="7086601" y="2209800"/>
              <a:ext cx="8048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Steam</a:t>
              </a:r>
              <a:endParaRPr/>
            </a:p>
          </p:txBody>
        </p:sp>
        <p:cxnSp>
          <p:nvCxnSpPr>
            <p:cNvPr id="1860" name="Google Shape;1860;p59"/>
            <p:cNvCxnSpPr/>
            <p:nvPr/>
          </p:nvCxnSpPr>
          <p:spPr>
            <a:xfrm flipH="1" rot="10800000">
              <a:off x="6781800" y="3200399"/>
              <a:ext cx="45720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1" name="Google Shape;1861;p59"/>
            <p:cNvCxnSpPr/>
            <p:nvPr/>
          </p:nvCxnSpPr>
          <p:spPr>
            <a:xfrm>
              <a:off x="7162800" y="2514599"/>
              <a:ext cx="1219200" cy="0"/>
            </a:xfrm>
            <a:prstGeom prst="straightConnector1">
              <a:avLst/>
            </a:prstGeom>
            <a:noFill/>
            <a:ln cap="flat" cmpd="sng" w="25400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62" name="Google Shape;1862;p59"/>
            <p:cNvSpPr txBox="1"/>
            <p:nvPr/>
          </p:nvSpPr>
          <p:spPr>
            <a:xfrm>
              <a:off x="7315200" y="3276600"/>
              <a:ext cx="471488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63" name="Google Shape;1863;p59"/>
            <p:cNvCxnSpPr/>
            <p:nvPr/>
          </p:nvCxnSpPr>
          <p:spPr>
            <a:xfrm>
              <a:off x="4495800" y="3809999"/>
              <a:ext cx="457200" cy="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4" name="Google Shape;1864;p59"/>
            <p:cNvCxnSpPr/>
            <p:nvPr/>
          </p:nvCxnSpPr>
          <p:spPr>
            <a:xfrm flipH="1" rot="10800000">
              <a:off x="6477000" y="2819399"/>
              <a:ext cx="685800" cy="6858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5" name="Google Shape;1865;p59"/>
            <p:cNvCxnSpPr/>
            <p:nvPr/>
          </p:nvCxnSpPr>
          <p:spPr>
            <a:xfrm flipH="1" rot="10800000">
              <a:off x="7772400" y="2590799"/>
              <a:ext cx="609600" cy="6096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6" name="Google Shape;1866;p59"/>
            <p:cNvCxnSpPr/>
            <p:nvPr/>
          </p:nvCxnSpPr>
          <p:spPr>
            <a:xfrm flipH="1" rot="10800000">
              <a:off x="5257800" y="3657599"/>
              <a:ext cx="838200" cy="1524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67" name="Google Shape;1867;p59"/>
            <p:cNvSpPr txBox="1"/>
            <p:nvPr/>
          </p:nvSpPr>
          <p:spPr>
            <a:xfrm rot="-5400000">
              <a:off x="3014694" y="3450222"/>
              <a:ext cx="12540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sp>
          <p:nvSpPr>
            <p:cNvPr id="1868" name="Google Shape;1868;p59"/>
            <p:cNvSpPr txBox="1"/>
            <p:nvPr/>
          </p:nvSpPr>
          <p:spPr>
            <a:xfrm>
              <a:off x="5494338" y="5072062"/>
              <a:ext cx="590550" cy="33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</p:grpSp>
      <p:sp>
        <p:nvSpPr>
          <p:cNvPr id="1869" name="Google Shape;1869;p59"/>
          <p:cNvSpPr/>
          <p:nvPr/>
        </p:nvSpPr>
        <p:spPr>
          <a:xfrm>
            <a:off x="0" y="677083"/>
            <a:ext cx="12191995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Περίπτωση 2: ο επαναβρασμός είναι πάνω από το pinch &amp; ο συμπυκνωτής είναι κάτω από το  pinch.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0" y="0"/>
            <a:ext cx="12192000" cy="606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ΑΠΛΟ ΔΙΚΤΥΟ ΕΝΑΛΛΑΓΗΣ ΘΕΡΜΟΤΗΤΑΣ</a:t>
            </a:r>
            <a:endParaRPr/>
          </a:p>
        </p:txBody>
      </p:sp>
      <p:sp>
        <p:nvSpPr>
          <p:cNvPr id="190" name="Google Shape;190;p6"/>
          <p:cNvSpPr txBox="1"/>
          <p:nvPr/>
        </p:nvSpPr>
        <p:spPr>
          <a:xfrm>
            <a:off x="-1" y="650878"/>
            <a:ext cx="12191997" cy="644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μέγιστη ανάκτηση θερμότητας επιτυγχάνεται όταν οι δύο καμπύλες “pinch” και 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6"/>
          <p:cNvGrpSpPr/>
          <p:nvPr/>
        </p:nvGrpSpPr>
        <p:grpSpPr>
          <a:xfrm>
            <a:off x="3048794" y="1676400"/>
            <a:ext cx="5595144" cy="4224338"/>
            <a:chOff x="912" y="1344"/>
            <a:chExt cx="3525" cy="2661"/>
          </a:xfrm>
        </p:grpSpPr>
        <p:cxnSp>
          <p:nvCxnSpPr>
            <p:cNvPr id="192" name="Google Shape;192;p6"/>
            <p:cNvCxnSpPr/>
            <p:nvPr/>
          </p:nvCxnSpPr>
          <p:spPr>
            <a:xfrm>
              <a:off x="1440" y="1440"/>
              <a:ext cx="0" cy="216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6"/>
            <p:cNvCxnSpPr/>
            <p:nvPr/>
          </p:nvCxnSpPr>
          <p:spPr>
            <a:xfrm>
              <a:off x="1440" y="3600"/>
              <a:ext cx="26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6"/>
            <p:cNvCxnSpPr/>
            <p:nvPr/>
          </p:nvCxnSpPr>
          <p:spPr>
            <a:xfrm flipH="1" rot="10800000">
              <a:off x="1632" y="1939"/>
              <a:ext cx="1448" cy="677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6"/>
            <p:cNvCxnSpPr/>
            <p:nvPr/>
          </p:nvCxnSpPr>
          <p:spPr>
            <a:xfrm flipH="1" rot="10800000">
              <a:off x="1808" y="1768"/>
              <a:ext cx="1488" cy="1126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6"/>
            <p:cNvCxnSpPr/>
            <p:nvPr/>
          </p:nvCxnSpPr>
          <p:spPr>
            <a:xfrm rot="10800000">
              <a:off x="1400" y="2608"/>
              <a:ext cx="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7" name="Google Shape;197;p6"/>
            <p:cNvSpPr txBox="1"/>
            <p:nvPr/>
          </p:nvSpPr>
          <p:spPr>
            <a:xfrm>
              <a:off x="1152" y="2272"/>
              <a:ext cx="2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1136" y="1808"/>
              <a:ext cx="2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" name="Google Shape;199;p6"/>
            <p:cNvCxnSpPr/>
            <p:nvPr/>
          </p:nvCxnSpPr>
          <p:spPr>
            <a:xfrm rot="10800000">
              <a:off x="1376" y="1934"/>
              <a:ext cx="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6"/>
            <p:cNvCxnSpPr/>
            <p:nvPr/>
          </p:nvCxnSpPr>
          <p:spPr>
            <a:xfrm rot="10800000">
              <a:off x="1392" y="2368"/>
              <a:ext cx="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1" name="Google Shape;201;p6"/>
            <p:cNvSpPr txBox="1"/>
            <p:nvPr/>
          </p:nvSpPr>
          <p:spPr>
            <a:xfrm>
              <a:off x="1152" y="2488"/>
              <a:ext cx="2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2" name="Google Shape;202;p6"/>
            <p:cNvCxnSpPr/>
            <p:nvPr/>
          </p:nvCxnSpPr>
          <p:spPr>
            <a:xfrm>
              <a:off x="1824" y="2328"/>
              <a:ext cx="0" cy="12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6"/>
            <p:cNvCxnSpPr/>
            <p:nvPr/>
          </p:nvCxnSpPr>
          <p:spPr>
            <a:xfrm>
              <a:off x="3072" y="2208"/>
              <a:ext cx="0" cy="139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6"/>
            <p:cNvCxnSpPr/>
            <p:nvPr/>
          </p:nvCxnSpPr>
          <p:spPr>
            <a:xfrm>
              <a:off x="1824" y="3408"/>
              <a:ext cx="124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05" name="Google Shape;205;p6"/>
            <p:cNvSpPr txBox="1"/>
            <p:nvPr/>
          </p:nvSpPr>
          <p:spPr>
            <a:xfrm>
              <a:off x="2660" y="3772"/>
              <a:ext cx="440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 rot="-5400000">
              <a:off x="532" y="2313"/>
              <a:ext cx="99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cxnSp>
          <p:nvCxnSpPr>
            <p:cNvPr id="207" name="Google Shape;207;p6"/>
            <p:cNvCxnSpPr/>
            <p:nvPr/>
          </p:nvCxnSpPr>
          <p:spPr>
            <a:xfrm>
              <a:off x="3079" y="1920"/>
              <a:ext cx="0" cy="28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08" name="Google Shape;208;p6"/>
            <p:cNvSpPr txBox="1"/>
            <p:nvPr/>
          </p:nvSpPr>
          <p:spPr>
            <a:xfrm>
              <a:off x="2256" y="1680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0</a:t>
              </a:r>
              <a:endParaRPr/>
            </a:p>
          </p:txBody>
        </p:sp>
        <p:cxnSp>
          <p:nvCxnSpPr>
            <p:cNvPr id="209" name="Google Shape;209;p6"/>
            <p:cNvCxnSpPr/>
            <p:nvPr/>
          </p:nvCxnSpPr>
          <p:spPr>
            <a:xfrm>
              <a:off x="1632" y="2328"/>
              <a:ext cx="0" cy="12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6"/>
            <p:cNvCxnSpPr/>
            <p:nvPr/>
          </p:nvCxnSpPr>
          <p:spPr>
            <a:xfrm>
              <a:off x="3280" y="1472"/>
              <a:ext cx="0" cy="216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6"/>
            <p:cNvCxnSpPr/>
            <p:nvPr/>
          </p:nvCxnSpPr>
          <p:spPr>
            <a:xfrm rot="10800000">
              <a:off x="3072" y="1488"/>
              <a:ext cx="0" cy="43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6"/>
            <p:cNvCxnSpPr/>
            <p:nvPr/>
          </p:nvCxnSpPr>
          <p:spPr>
            <a:xfrm>
              <a:off x="3072" y="1680"/>
              <a:ext cx="19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13" name="Google Shape;213;p6"/>
            <p:cNvSpPr txBox="1"/>
            <p:nvPr/>
          </p:nvSpPr>
          <p:spPr>
            <a:xfrm>
              <a:off x="3264" y="1344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hot min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1824" y="3072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cold min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5" name="Google Shape;215;p6"/>
            <p:cNvCxnSpPr/>
            <p:nvPr/>
          </p:nvCxnSpPr>
          <p:spPr>
            <a:xfrm>
              <a:off x="1632" y="3408"/>
              <a:ext cx="19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16" name="Google Shape;216;p6"/>
            <p:cNvCxnSpPr/>
            <p:nvPr/>
          </p:nvCxnSpPr>
          <p:spPr>
            <a:xfrm>
              <a:off x="4128" y="1440"/>
              <a:ext cx="0" cy="216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6"/>
            <p:cNvCxnSpPr/>
            <p:nvPr/>
          </p:nvCxnSpPr>
          <p:spPr>
            <a:xfrm rot="10800000">
              <a:off x="4064" y="2208"/>
              <a:ext cx="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8" name="Google Shape;218;p6"/>
            <p:cNvSpPr txBox="1"/>
            <p:nvPr/>
          </p:nvSpPr>
          <p:spPr>
            <a:xfrm>
              <a:off x="4168" y="2092"/>
              <a:ext cx="2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4184" y="2776"/>
              <a:ext cx="2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" name="Google Shape;220;p6"/>
            <p:cNvCxnSpPr/>
            <p:nvPr/>
          </p:nvCxnSpPr>
          <p:spPr>
            <a:xfrm rot="10800000">
              <a:off x="4080" y="2904"/>
              <a:ext cx="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6"/>
            <p:cNvCxnSpPr/>
            <p:nvPr/>
          </p:nvCxnSpPr>
          <p:spPr>
            <a:xfrm rot="10800000">
              <a:off x="4072" y="1784"/>
              <a:ext cx="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2" name="Google Shape;222;p6"/>
            <p:cNvSpPr txBox="1"/>
            <p:nvPr/>
          </p:nvSpPr>
          <p:spPr>
            <a:xfrm>
              <a:off x="4168" y="1668"/>
              <a:ext cx="2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2496" y="3168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 max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4" name="Google Shape;224;p6"/>
            <p:cNvCxnSpPr/>
            <p:nvPr/>
          </p:nvCxnSpPr>
          <p:spPr>
            <a:xfrm flipH="1">
              <a:off x="1728" y="3216"/>
              <a:ext cx="144" cy="14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5" name="Google Shape;225;p6"/>
            <p:cNvCxnSpPr/>
            <p:nvPr/>
          </p:nvCxnSpPr>
          <p:spPr>
            <a:xfrm flipH="1">
              <a:off x="3168" y="1488"/>
              <a:ext cx="192" cy="17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60"/>
          <p:cNvSpPr txBox="1"/>
          <p:nvPr>
            <p:ph type="title"/>
          </p:nvPr>
        </p:nvSpPr>
        <p:spPr>
          <a:xfrm>
            <a:off x="0" y="0"/>
            <a:ext cx="121920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sp>
        <p:nvSpPr>
          <p:cNvPr id="1875" name="Google Shape;1875;p60"/>
          <p:cNvSpPr/>
          <p:nvPr/>
        </p:nvSpPr>
        <p:spPr>
          <a:xfrm>
            <a:off x="2971795" y="5014020"/>
            <a:ext cx="6248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1" marL="9826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παροχή ζεστού και κρύου αυξάνει.</a:t>
            </a:r>
            <a:endParaRPr/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κόστος εγκατάστασης HEN πιθανά μειώνεται.</a:t>
            </a:r>
            <a:endParaRPr/>
          </a:p>
          <a:p>
            <a:pPr indent="-342900" lvl="1" marL="9826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κόστος εγκατάστασης στήλης μειώνεται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grpSp>
        <p:nvGrpSpPr>
          <p:cNvPr id="1876" name="Google Shape;1876;p60"/>
          <p:cNvGrpSpPr/>
          <p:nvPr/>
        </p:nvGrpSpPr>
        <p:grpSpPr>
          <a:xfrm>
            <a:off x="3352795" y="1828438"/>
            <a:ext cx="5486400" cy="3201124"/>
            <a:chOff x="3124200" y="1599476"/>
            <a:chExt cx="5486400" cy="3201124"/>
          </a:xfrm>
        </p:grpSpPr>
        <p:cxnSp>
          <p:nvCxnSpPr>
            <p:cNvPr id="1877" name="Google Shape;1877;p60"/>
            <p:cNvCxnSpPr/>
            <p:nvPr/>
          </p:nvCxnSpPr>
          <p:spPr>
            <a:xfrm>
              <a:off x="3514726" y="4459873"/>
              <a:ext cx="442436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8" name="Google Shape;1878;p60"/>
            <p:cNvCxnSpPr/>
            <p:nvPr/>
          </p:nvCxnSpPr>
          <p:spPr>
            <a:xfrm>
              <a:off x="6865938" y="1673811"/>
              <a:ext cx="0" cy="27860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9" name="Google Shape;1879;p60"/>
            <p:cNvCxnSpPr/>
            <p:nvPr/>
          </p:nvCxnSpPr>
          <p:spPr>
            <a:xfrm>
              <a:off x="4397375" y="3758198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0" name="Google Shape;1880;p60"/>
            <p:cNvCxnSpPr/>
            <p:nvPr/>
          </p:nvCxnSpPr>
          <p:spPr>
            <a:xfrm flipH="1" rot="10800000">
              <a:off x="3124201" y="3200986"/>
              <a:ext cx="669925" cy="396875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1" name="Google Shape;1881;p60"/>
            <p:cNvCxnSpPr/>
            <p:nvPr/>
          </p:nvCxnSpPr>
          <p:spPr>
            <a:xfrm flipH="1" rot="10800000">
              <a:off x="4800600" y="2896185"/>
              <a:ext cx="13716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2" name="Google Shape;1882;p60"/>
            <p:cNvCxnSpPr/>
            <p:nvPr/>
          </p:nvCxnSpPr>
          <p:spPr>
            <a:xfrm flipH="1" rot="10800000">
              <a:off x="4648200" y="3048585"/>
              <a:ext cx="152400" cy="1524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3" name="Google Shape;1883;p60"/>
            <p:cNvCxnSpPr/>
            <p:nvPr/>
          </p:nvCxnSpPr>
          <p:spPr>
            <a:xfrm flipH="1" rot="10800000">
              <a:off x="4386264" y="3200986"/>
              <a:ext cx="566737" cy="563563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4" name="Google Shape;1884;p60"/>
            <p:cNvCxnSpPr/>
            <p:nvPr/>
          </p:nvCxnSpPr>
          <p:spPr>
            <a:xfrm>
              <a:off x="5791200" y="3048585"/>
              <a:ext cx="685800" cy="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5" name="Google Shape;1885;p60"/>
            <p:cNvCxnSpPr/>
            <p:nvPr/>
          </p:nvCxnSpPr>
          <p:spPr>
            <a:xfrm>
              <a:off x="3514725" y="1792873"/>
              <a:ext cx="0" cy="266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6" name="Google Shape;1886;p60"/>
            <p:cNvCxnSpPr/>
            <p:nvPr/>
          </p:nvCxnSpPr>
          <p:spPr>
            <a:xfrm>
              <a:off x="5791200" y="2286585"/>
              <a:ext cx="0" cy="1303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7" name="Google Shape;1887;p60"/>
            <p:cNvCxnSpPr/>
            <p:nvPr/>
          </p:nvCxnSpPr>
          <p:spPr>
            <a:xfrm flipH="1" rot="10800000">
              <a:off x="3124201" y="3935999"/>
              <a:ext cx="1262063" cy="103187"/>
            </a:xfrm>
            <a:prstGeom prst="straightConnector1">
              <a:avLst/>
            </a:prstGeom>
            <a:noFill/>
            <a:ln cap="rnd" cmpd="sng" w="25400">
              <a:solidFill>
                <a:srgbClr val="00FF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888" name="Google Shape;1888;p60"/>
            <p:cNvSpPr txBox="1"/>
            <p:nvPr/>
          </p:nvSpPr>
          <p:spPr>
            <a:xfrm>
              <a:off x="3581401" y="3656876"/>
              <a:ext cx="838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❑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CW</a:t>
              </a:r>
              <a:endParaRPr/>
            </a:p>
          </p:txBody>
        </p:sp>
        <p:cxnSp>
          <p:nvCxnSpPr>
            <p:cNvPr id="1889" name="Google Shape;1889;p60"/>
            <p:cNvCxnSpPr/>
            <p:nvPr/>
          </p:nvCxnSpPr>
          <p:spPr>
            <a:xfrm>
              <a:off x="6934200" y="2591385"/>
              <a:ext cx="1066800" cy="0"/>
            </a:xfrm>
            <a:prstGeom prst="straightConnector1">
              <a:avLst/>
            </a:prstGeom>
            <a:noFill/>
            <a:ln cap="rnd" cmpd="sng" w="25400">
              <a:solidFill>
                <a:srgbClr val="0000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890" name="Google Shape;1890;p60"/>
            <p:cNvSpPr txBox="1"/>
            <p:nvPr/>
          </p:nvSpPr>
          <p:spPr>
            <a:xfrm>
              <a:off x="4191000" y="2680177"/>
              <a:ext cx="4714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❑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91" name="Google Shape;1891;p60"/>
            <p:cNvCxnSpPr/>
            <p:nvPr/>
          </p:nvCxnSpPr>
          <p:spPr>
            <a:xfrm>
              <a:off x="8610600" y="1676985"/>
              <a:ext cx="0" cy="71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92" name="Google Shape;1892;p60"/>
            <p:cNvSpPr txBox="1"/>
            <p:nvPr/>
          </p:nvSpPr>
          <p:spPr>
            <a:xfrm>
              <a:off x="6781801" y="1599476"/>
              <a:ext cx="1066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❑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Steam</a:t>
              </a:r>
              <a:endParaRPr/>
            </a:p>
          </p:txBody>
        </p:sp>
        <p:cxnSp>
          <p:nvCxnSpPr>
            <p:cNvPr id="1893" name="Google Shape;1893;p60"/>
            <p:cNvCxnSpPr/>
            <p:nvPr/>
          </p:nvCxnSpPr>
          <p:spPr>
            <a:xfrm flipH="1" rot="10800000">
              <a:off x="6477000" y="2591385"/>
              <a:ext cx="45720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4" name="Google Shape;1894;p60"/>
            <p:cNvCxnSpPr/>
            <p:nvPr/>
          </p:nvCxnSpPr>
          <p:spPr>
            <a:xfrm>
              <a:off x="6858000" y="1905585"/>
              <a:ext cx="1752600" cy="0"/>
            </a:xfrm>
            <a:prstGeom prst="straightConnector1">
              <a:avLst/>
            </a:prstGeom>
            <a:noFill/>
            <a:ln cap="rnd" cmpd="sng" w="25400">
              <a:solidFill>
                <a:srgbClr val="00FF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895" name="Google Shape;1895;p60"/>
            <p:cNvSpPr txBox="1"/>
            <p:nvPr/>
          </p:nvSpPr>
          <p:spPr>
            <a:xfrm>
              <a:off x="7010400" y="2527777"/>
              <a:ext cx="4714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❑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96" name="Google Shape;1896;p60"/>
            <p:cNvCxnSpPr/>
            <p:nvPr/>
          </p:nvCxnSpPr>
          <p:spPr>
            <a:xfrm>
              <a:off x="3810000" y="3200985"/>
              <a:ext cx="838200" cy="0"/>
            </a:xfrm>
            <a:prstGeom prst="straightConnector1">
              <a:avLst/>
            </a:prstGeom>
            <a:noFill/>
            <a:ln cap="rnd" cmpd="sng" w="25400">
              <a:solidFill>
                <a:srgbClr val="FF00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897" name="Google Shape;1897;p60"/>
            <p:cNvCxnSpPr/>
            <p:nvPr/>
          </p:nvCxnSpPr>
          <p:spPr>
            <a:xfrm flipH="1" rot="10800000">
              <a:off x="6172200" y="2210385"/>
              <a:ext cx="685800" cy="6858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8" name="Google Shape;1898;p60"/>
            <p:cNvCxnSpPr/>
            <p:nvPr/>
          </p:nvCxnSpPr>
          <p:spPr>
            <a:xfrm flipH="1" rot="10800000">
              <a:off x="8001000" y="1981785"/>
              <a:ext cx="609600" cy="6096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9" name="Google Shape;1899;p60"/>
            <p:cNvCxnSpPr/>
            <p:nvPr/>
          </p:nvCxnSpPr>
          <p:spPr>
            <a:xfrm flipH="1" rot="10800000">
              <a:off x="4953000" y="3048585"/>
              <a:ext cx="838200" cy="152400"/>
            </a:xfrm>
            <a:prstGeom prst="straightConnector1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0" name="Google Shape;1900;p60"/>
            <p:cNvCxnSpPr/>
            <p:nvPr/>
          </p:nvCxnSpPr>
          <p:spPr>
            <a:xfrm>
              <a:off x="3124200" y="3048585"/>
              <a:ext cx="0" cy="130333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01" name="Google Shape;1901;p60"/>
            <p:cNvSpPr txBox="1"/>
            <p:nvPr/>
          </p:nvSpPr>
          <p:spPr>
            <a:xfrm rot="-5400000">
              <a:off x="2565624" y="2841208"/>
              <a:ext cx="15426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❑"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</a:t>
              </a:r>
              <a:endParaRPr/>
            </a:p>
          </p:txBody>
        </p:sp>
        <p:sp>
          <p:nvSpPr>
            <p:cNvPr id="1902" name="Google Shape;1902;p60"/>
            <p:cNvSpPr txBox="1"/>
            <p:nvPr/>
          </p:nvSpPr>
          <p:spPr>
            <a:xfrm>
              <a:off x="5050239" y="4462046"/>
              <a:ext cx="8691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285750" lvl="0" marL="28575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Char char="❑"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endParaRPr/>
            </a:p>
          </p:txBody>
        </p:sp>
      </p:grpSp>
      <p:sp>
        <p:nvSpPr>
          <p:cNvPr id="1903" name="Google Shape;1903;p60"/>
          <p:cNvSpPr/>
          <p:nvPr/>
        </p:nvSpPr>
        <p:spPr>
          <a:xfrm>
            <a:off x="0" y="712525"/>
            <a:ext cx="12191991" cy="74940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Περίπτωση 2: ο επαναβρασμός είναι πάνω από το pinch &amp; ο συμπυκνωτής είναι κάτω από το  pinch.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61"/>
          <p:cNvSpPr txBox="1"/>
          <p:nvPr>
            <p:ph type="title"/>
          </p:nvPr>
        </p:nvSpPr>
        <p:spPr>
          <a:xfrm>
            <a:off x="-1" y="0"/>
            <a:ext cx="12191989" cy="619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ΤΡΟΠΟΠΟΙΗΣΗ ΔΙΕΡΓΑΣΙΑΣ</a:t>
            </a:r>
            <a:endParaRPr/>
          </a:p>
        </p:txBody>
      </p:sp>
      <p:sp>
        <p:nvSpPr>
          <p:cNvPr id="1909" name="Google Shape;1909;p61"/>
          <p:cNvSpPr txBox="1"/>
          <p:nvPr/>
        </p:nvSpPr>
        <p:spPr>
          <a:xfrm>
            <a:off x="4743451" y="781496"/>
            <a:ext cx="27013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Προσέγγιση Pinch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0" name="Google Shape;1910;p61"/>
          <p:cNvGrpSpPr/>
          <p:nvPr/>
        </p:nvGrpSpPr>
        <p:grpSpPr>
          <a:xfrm>
            <a:off x="304342" y="1562100"/>
            <a:ext cx="3829051" cy="3733800"/>
            <a:chOff x="1584" y="1632"/>
            <a:chExt cx="1545" cy="1440"/>
          </a:xfrm>
        </p:grpSpPr>
        <p:sp>
          <p:nvSpPr>
            <p:cNvPr id="1911" name="Google Shape;1911;p61"/>
            <p:cNvSpPr/>
            <p:nvPr/>
          </p:nvSpPr>
          <p:spPr>
            <a:xfrm>
              <a:off x="2016" y="1872"/>
              <a:ext cx="240" cy="100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61"/>
            <p:cNvSpPr/>
            <p:nvPr/>
          </p:nvSpPr>
          <p:spPr>
            <a:xfrm>
              <a:off x="2352" y="1680"/>
              <a:ext cx="240" cy="24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3" name="Google Shape;1913;p61"/>
            <p:cNvCxnSpPr/>
            <p:nvPr/>
          </p:nvCxnSpPr>
          <p:spPr>
            <a:xfrm>
              <a:off x="2256" y="2016"/>
              <a:ext cx="62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914" name="Google Shape;1914;p61"/>
            <p:cNvCxnSpPr/>
            <p:nvPr/>
          </p:nvCxnSpPr>
          <p:spPr>
            <a:xfrm>
              <a:off x="2112" y="3072"/>
              <a:ext cx="8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15" name="Google Shape;1915;p61"/>
            <p:cNvCxnSpPr/>
            <p:nvPr/>
          </p:nvCxnSpPr>
          <p:spPr>
            <a:xfrm>
              <a:off x="1584" y="2304"/>
              <a:ext cx="43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16" name="Google Shape;1916;p61"/>
            <p:cNvSpPr/>
            <p:nvPr/>
          </p:nvSpPr>
          <p:spPr>
            <a:xfrm>
              <a:off x="2112" y="1632"/>
              <a:ext cx="336" cy="240"/>
            </a:xfrm>
            <a:custGeom>
              <a:rect b="b" l="l" r="r" t="t"/>
              <a:pathLst>
                <a:path extrusionOk="0" h="240" w="480">
                  <a:moveTo>
                    <a:pt x="0" y="240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61"/>
            <p:cNvSpPr txBox="1"/>
            <p:nvPr/>
          </p:nvSpPr>
          <p:spPr>
            <a:xfrm>
              <a:off x="2022" y="2159"/>
              <a:ext cx="185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/>
            </a:p>
          </p:txBody>
        </p:sp>
        <p:sp>
          <p:nvSpPr>
            <p:cNvPr id="1918" name="Google Shape;1918;p61"/>
            <p:cNvSpPr txBox="1"/>
            <p:nvPr/>
          </p:nvSpPr>
          <p:spPr>
            <a:xfrm>
              <a:off x="2797" y="2735"/>
              <a:ext cx="27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61"/>
            <p:cNvSpPr txBox="1"/>
            <p:nvPr/>
          </p:nvSpPr>
          <p:spPr>
            <a:xfrm>
              <a:off x="2832" y="1680"/>
              <a:ext cx="29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20" name="Google Shape;1920;p61"/>
            <p:cNvCxnSpPr/>
            <p:nvPr/>
          </p:nvCxnSpPr>
          <p:spPr>
            <a:xfrm rot="10800000">
              <a:off x="2112" y="2880"/>
              <a:ext cx="0" cy="19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1" name="Google Shape;1921;p61"/>
            <p:cNvSpPr/>
            <p:nvPr/>
          </p:nvSpPr>
          <p:spPr>
            <a:xfrm flipH="1" rot="10800000">
              <a:off x="2352" y="2736"/>
              <a:ext cx="240" cy="24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22" name="Google Shape;1922;p61"/>
            <p:cNvCxnSpPr/>
            <p:nvPr/>
          </p:nvCxnSpPr>
          <p:spPr>
            <a:xfrm>
              <a:off x="2448" y="1632"/>
              <a:ext cx="0" cy="4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3" name="Google Shape;1923;p61"/>
            <p:cNvCxnSpPr/>
            <p:nvPr/>
          </p:nvCxnSpPr>
          <p:spPr>
            <a:xfrm>
              <a:off x="2448" y="1920"/>
              <a:ext cx="0" cy="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4" name="Google Shape;1924;p61"/>
            <p:cNvCxnSpPr/>
            <p:nvPr/>
          </p:nvCxnSpPr>
          <p:spPr>
            <a:xfrm rot="10800000">
              <a:off x="2448" y="2976"/>
              <a:ext cx="0" cy="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5" name="Google Shape;1925;p61"/>
            <p:cNvSpPr/>
            <p:nvPr/>
          </p:nvSpPr>
          <p:spPr>
            <a:xfrm>
              <a:off x="2256" y="2640"/>
              <a:ext cx="192" cy="96"/>
            </a:xfrm>
            <a:custGeom>
              <a:rect b="b" l="l" r="r" t="t"/>
              <a:pathLst>
                <a:path extrusionOk="0" h="96" w="192">
                  <a:moveTo>
                    <a:pt x="192" y="96"/>
                  </a:moveTo>
                  <a:lnTo>
                    <a:pt x="192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61"/>
            <p:cNvSpPr/>
            <p:nvPr/>
          </p:nvSpPr>
          <p:spPr>
            <a:xfrm>
              <a:off x="2400" y="1728"/>
              <a:ext cx="336" cy="144"/>
            </a:xfrm>
            <a:custGeom>
              <a:rect b="b" l="l" r="r" t="t"/>
              <a:pathLst>
                <a:path extrusionOk="0" h="144" w="336">
                  <a:moveTo>
                    <a:pt x="336" y="0"/>
                  </a:moveTo>
                  <a:lnTo>
                    <a:pt x="0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144" y="144"/>
                  </a:lnTo>
                  <a:lnTo>
                    <a:pt x="336" y="14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61"/>
            <p:cNvSpPr/>
            <p:nvPr/>
          </p:nvSpPr>
          <p:spPr>
            <a:xfrm>
              <a:off x="2400" y="2784"/>
              <a:ext cx="336" cy="144"/>
            </a:xfrm>
            <a:custGeom>
              <a:rect b="b" l="l" r="r" t="t"/>
              <a:pathLst>
                <a:path extrusionOk="0" h="144" w="336">
                  <a:moveTo>
                    <a:pt x="336" y="0"/>
                  </a:moveTo>
                  <a:lnTo>
                    <a:pt x="0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144" y="96"/>
                  </a:lnTo>
                  <a:lnTo>
                    <a:pt x="0" y="96"/>
                  </a:lnTo>
                  <a:lnTo>
                    <a:pt x="144" y="144"/>
                  </a:lnTo>
                  <a:lnTo>
                    <a:pt x="336" y="144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8" name="Google Shape;1928;p61"/>
          <p:cNvSpPr txBox="1"/>
          <p:nvPr/>
        </p:nvSpPr>
        <p:spPr>
          <a:xfrm>
            <a:off x="4716470" y="4102418"/>
            <a:ext cx="742948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σχέση του κόστους εγκατάστασης με την ενεργειακή κατανάλωση για την στήλη μπορεί να αλλάξει δραστικά με βάση την σχέση που έχουν οι θερμοκρασίες επαναβρασμού και συμπ΄υκωσης με το pinch της διεργασίας.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9" name="Google Shape;1929;p61"/>
          <p:cNvGrpSpPr/>
          <p:nvPr/>
        </p:nvGrpSpPr>
        <p:grpSpPr>
          <a:xfrm>
            <a:off x="6096000" y="1398270"/>
            <a:ext cx="4851400" cy="2070099"/>
            <a:chOff x="5461000" y="1724026"/>
            <a:chExt cx="4851400" cy="2070099"/>
          </a:xfrm>
        </p:grpSpPr>
        <p:sp>
          <p:nvSpPr>
            <p:cNvPr id="1930" name="Google Shape;1930;p61"/>
            <p:cNvSpPr/>
            <p:nvPr/>
          </p:nvSpPr>
          <p:spPr>
            <a:xfrm>
              <a:off x="5815013" y="1754189"/>
              <a:ext cx="3289300" cy="1563687"/>
            </a:xfrm>
            <a:custGeom>
              <a:rect b="b" l="l" r="r" t="t"/>
              <a:pathLst>
                <a:path extrusionOk="0" h="985" w="2072">
                  <a:moveTo>
                    <a:pt x="0" y="0"/>
                  </a:moveTo>
                  <a:lnTo>
                    <a:pt x="0" y="985"/>
                  </a:lnTo>
                  <a:lnTo>
                    <a:pt x="2072" y="98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61"/>
            <p:cNvSpPr txBox="1"/>
            <p:nvPr/>
          </p:nvSpPr>
          <p:spPr>
            <a:xfrm>
              <a:off x="8289925" y="3457575"/>
              <a:ext cx="1163638" cy="33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Reflux ratio</a:t>
              </a:r>
              <a:endParaRPr/>
            </a:p>
          </p:txBody>
        </p:sp>
        <p:sp>
          <p:nvSpPr>
            <p:cNvPr id="1932" name="Google Shape;1932;p61"/>
            <p:cNvSpPr txBox="1"/>
            <p:nvPr/>
          </p:nvSpPr>
          <p:spPr>
            <a:xfrm flipH="1" rot="-5400000">
              <a:off x="5203825" y="2176463"/>
              <a:ext cx="850900" cy="33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Cost</a:t>
              </a:r>
              <a:endParaRPr/>
            </a:p>
          </p:txBody>
        </p:sp>
        <p:cxnSp>
          <p:nvCxnSpPr>
            <p:cNvPr id="1933" name="Google Shape;1933;p61"/>
            <p:cNvCxnSpPr/>
            <p:nvPr/>
          </p:nvCxnSpPr>
          <p:spPr>
            <a:xfrm flipH="1">
              <a:off x="6538914" y="1873250"/>
              <a:ext cx="14287" cy="14160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med" w="med" type="none"/>
              <a:tailEnd len="sm" w="sm" type="none"/>
            </a:ln>
          </p:spPr>
        </p:cxnSp>
        <p:sp>
          <p:nvSpPr>
            <p:cNvPr id="1934" name="Google Shape;1934;p61"/>
            <p:cNvSpPr txBox="1"/>
            <p:nvPr/>
          </p:nvSpPr>
          <p:spPr>
            <a:xfrm>
              <a:off x="6423025" y="3360738"/>
              <a:ext cx="5100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baseline="-25000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61"/>
            <p:cNvSpPr/>
            <p:nvPr/>
          </p:nvSpPr>
          <p:spPr>
            <a:xfrm>
              <a:off x="6553200" y="2728913"/>
              <a:ext cx="2433638" cy="266700"/>
            </a:xfrm>
            <a:custGeom>
              <a:rect b="b" l="l" r="r" t="t"/>
              <a:pathLst>
                <a:path extrusionOk="0" h="168" w="1533">
                  <a:moveTo>
                    <a:pt x="0" y="168"/>
                  </a:moveTo>
                  <a:lnTo>
                    <a:pt x="1115" y="167"/>
                  </a:lnTo>
                  <a:lnTo>
                    <a:pt x="1533" y="0"/>
                  </a:lnTo>
                </a:path>
              </a:pathLst>
            </a:custGeom>
            <a:noFill/>
            <a:ln cap="flat" cmpd="sng" w="19050">
              <a:solidFill>
                <a:srgbClr val="00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61"/>
            <p:cNvSpPr txBox="1"/>
            <p:nvPr/>
          </p:nvSpPr>
          <p:spPr>
            <a:xfrm>
              <a:off x="9042400" y="2447926"/>
              <a:ext cx="127000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Energy cost</a:t>
              </a:r>
              <a:endParaRPr/>
            </a:p>
          </p:txBody>
        </p:sp>
        <p:sp>
          <p:nvSpPr>
            <p:cNvPr id="1937" name="Google Shape;1937;p61"/>
            <p:cNvSpPr/>
            <p:nvPr/>
          </p:nvSpPr>
          <p:spPr>
            <a:xfrm>
              <a:off x="6597650" y="1843089"/>
              <a:ext cx="2374900" cy="1258887"/>
            </a:xfrm>
            <a:custGeom>
              <a:rect b="b" l="l" r="r" t="t"/>
              <a:pathLst>
                <a:path extrusionOk="0" h="793" w="1496">
                  <a:moveTo>
                    <a:pt x="0" y="0"/>
                  </a:moveTo>
                  <a:cubicBezTo>
                    <a:pt x="22" y="84"/>
                    <a:pt x="43" y="375"/>
                    <a:pt x="130" y="502"/>
                  </a:cubicBezTo>
                  <a:cubicBezTo>
                    <a:pt x="223" y="669"/>
                    <a:pt x="359" y="731"/>
                    <a:pt x="520" y="762"/>
                  </a:cubicBezTo>
                  <a:cubicBezTo>
                    <a:pt x="681" y="793"/>
                    <a:pt x="845" y="734"/>
                    <a:pt x="1096" y="688"/>
                  </a:cubicBezTo>
                  <a:cubicBezTo>
                    <a:pt x="1347" y="642"/>
                    <a:pt x="1413" y="637"/>
                    <a:pt x="1496" y="623"/>
                  </a:cubicBezTo>
                </a:path>
              </a:pathLst>
            </a:custGeom>
            <a:noFill/>
            <a:ln cap="flat" cmpd="sng" w="19050">
              <a:solidFill>
                <a:srgbClr val="FF33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61"/>
            <p:cNvSpPr txBox="1"/>
            <p:nvPr/>
          </p:nvSpPr>
          <p:spPr>
            <a:xfrm>
              <a:off x="9001125" y="1724026"/>
              <a:ext cx="109220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Total cost</a:t>
              </a:r>
              <a:endParaRPr/>
            </a:p>
          </p:txBody>
        </p:sp>
        <p:sp>
          <p:nvSpPr>
            <p:cNvPr id="1939" name="Google Shape;1939;p61"/>
            <p:cNvSpPr txBox="1"/>
            <p:nvPr/>
          </p:nvSpPr>
          <p:spPr>
            <a:xfrm>
              <a:off x="8982075" y="2714626"/>
              <a:ext cx="127000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Capital cost</a:t>
              </a:r>
              <a:endParaRPr/>
            </a:p>
          </p:txBody>
        </p:sp>
        <p:sp>
          <p:nvSpPr>
            <p:cNvPr id="1940" name="Google Shape;1940;p61"/>
            <p:cNvSpPr/>
            <p:nvPr/>
          </p:nvSpPr>
          <p:spPr>
            <a:xfrm>
              <a:off x="6672263" y="1739901"/>
              <a:ext cx="2343150" cy="796925"/>
            </a:xfrm>
            <a:custGeom>
              <a:rect b="b" l="l" r="r" t="t"/>
              <a:pathLst>
                <a:path extrusionOk="0" h="502" w="1476">
                  <a:moveTo>
                    <a:pt x="9" y="0"/>
                  </a:moveTo>
                  <a:cubicBezTo>
                    <a:pt x="31" y="48"/>
                    <a:pt x="0" y="130"/>
                    <a:pt x="139" y="288"/>
                  </a:cubicBezTo>
                  <a:cubicBezTo>
                    <a:pt x="278" y="446"/>
                    <a:pt x="250" y="446"/>
                    <a:pt x="520" y="474"/>
                  </a:cubicBezTo>
                  <a:cubicBezTo>
                    <a:pt x="790" y="502"/>
                    <a:pt x="820" y="446"/>
                    <a:pt x="1040" y="409"/>
                  </a:cubicBezTo>
                  <a:cubicBezTo>
                    <a:pt x="1260" y="372"/>
                    <a:pt x="1385" y="248"/>
                    <a:pt x="1476" y="205"/>
                  </a:cubicBezTo>
                </a:path>
              </a:pathLst>
            </a:custGeom>
            <a:noFill/>
            <a:ln cap="flat" cmpd="sng" w="2857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41" name="Google Shape;1941;p61"/>
            <p:cNvCxnSpPr/>
            <p:nvPr/>
          </p:nvCxnSpPr>
          <p:spPr>
            <a:xfrm flipH="1">
              <a:off x="7631114" y="2286000"/>
              <a:ext cx="14287" cy="1017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med" w="med" type="none"/>
              <a:tailEnd len="sm" w="sm" type="none"/>
            </a:ln>
          </p:spPr>
        </p:cxnSp>
        <p:sp>
          <p:nvSpPr>
            <p:cNvPr id="1942" name="Google Shape;1942;p61"/>
            <p:cNvSpPr txBox="1"/>
            <p:nvPr/>
          </p:nvSpPr>
          <p:spPr>
            <a:xfrm>
              <a:off x="7280276" y="3336926"/>
              <a:ext cx="10318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1.35 R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62"/>
          <p:cNvSpPr txBox="1"/>
          <p:nvPr>
            <p:ph type="title"/>
          </p:nvPr>
        </p:nvSpPr>
        <p:spPr>
          <a:xfrm>
            <a:off x="0" y="0"/>
            <a:ext cx="12192000" cy="6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sp>
        <p:nvSpPr>
          <p:cNvPr id="1948" name="Google Shape;1948;p62"/>
          <p:cNvSpPr txBox="1"/>
          <p:nvPr/>
        </p:nvSpPr>
        <p:spPr>
          <a:xfrm>
            <a:off x="0" y="685800"/>
            <a:ext cx="10152063" cy="449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την μέθοδο μέχρι τώρα:</a:t>
            </a:r>
            <a:endParaRPr/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Εξάγουμε τα δεδομένα.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Ακολουθούμε τους κανόνες.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Πλοτάρουμε σύνθετες καμπύλες.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Αριστοποιούμε το ΔT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Ελέγχουμε για τροποποιήσεις της διεργασίας.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2573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μείωση τους κόστους εγκατάστασης και κατανάλωσης ενέργειας.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62"/>
          <p:cNvSpPr/>
          <p:nvPr/>
        </p:nvSpPr>
        <p:spPr>
          <a:xfrm>
            <a:off x="1812131" y="5368926"/>
            <a:ext cx="8567738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Τώρα μπορούμε να σχεδιάσουμε εναλλάκτες θερμότητας!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62"/>
          <p:cNvSpPr txBox="1"/>
          <p:nvPr/>
        </p:nvSpPr>
        <p:spPr>
          <a:xfrm>
            <a:off x="6167437" y="1794560"/>
            <a:ext cx="24876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βήματα αυτά είναι επαναληπτικά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62"/>
          <p:cNvSpPr/>
          <p:nvPr/>
        </p:nvSpPr>
        <p:spPr>
          <a:xfrm>
            <a:off x="5813425" y="1416051"/>
            <a:ext cx="354012" cy="1403350"/>
          </a:xfrm>
          <a:prstGeom prst="rightBrace">
            <a:avLst>
              <a:gd fmla="val 40919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63"/>
          <p:cNvSpPr txBox="1"/>
          <p:nvPr>
            <p:ph type="title"/>
          </p:nvPr>
        </p:nvSpPr>
        <p:spPr>
          <a:xfrm>
            <a:off x="0" y="0"/>
            <a:ext cx="12192000" cy="618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sp>
        <p:nvSpPr>
          <p:cNvPr id="1957" name="Google Shape;1957;p63"/>
          <p:cNvSpPr/>
          <p:nvPr/>
        </p:nvSpPr>
        <p:spPr>
          <a:xfrm>
            <a:off x="0" y="680618"/>
            <a:ext cx="8097219" cy="42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Μπορούμε να βάλουμε τα ρεύματα σε grid HEN:</a:t>
            </a:r>
            <a:endParaRPr/>
          </a:p>
        </p:txBody>
      </p:sp>
      <p:sp>
        <p:nvSpPr>
          <p:cNvPr id="1958" name="Google Shape;1958;p63"/>
          <p:cNvSpPr txBox="1"/>
          <p:nvPr/>
        </p:nvSpPr>
        <p:spPr>
          <a:xfrm>
            <a:off x="3214687" y="5358019"/>
            <a:ext cx="57626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pinch είναι η κάθετη γραμμή για να μην υπάρχει μεταφορά θερμότητας cross-pinch</a:t>
            </a:r>
            <a:endParaRPr/>
          </a:p>
        </p:txBody>
      </p:sp>
      <p:grpSp>
        <p:nvGrpSpPr>
          <p:cNvPr id="1959" name="Google Shape;1959;p63"/>
          <p:cNvGrpSpPr/>
          <p:nvPr/>
        </p:nvGrpSpPr>
        <p:grpSpPr>
          <a:xfrm>
            <a:off x="2753547" y="1736724"/>
            <a:ext cx="6684905" cy="3384551"/>
            <a:chOff x="2970271" y="1447800"/>
            <a:chExt cx="6684905" cy="3384551"/>
          </a:xfrm>
        </p:grpSpPr>
        <p:sp>
          <p:nvSpPr>
            <p:cNvPr id="1960" name="Google Shape;1960;p63"/>
            <p:cNvSpPr txBox="1"/>
            <p:nvPr/>
          </p:nvSpPr>
          <p:spPr>
            <a:xfrm>
              <a:off x="6559550" y="4465638"/>
              <a:ext cx="73025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pinch</a:t>
              </a:r>
              <a:endParaRPr/>
            </a:p>
          </p:txBody>
        </p:sp>
        <p:cxnSp>
          <p:nvCxnSpPr>
            <p:cNvPr id="1961" name="Google Shape;1961;p63"/>
            <p:cNvCxnSpPr/>
            <p:nvPr/>
          </p:nvCxnSpPr>
          <p:spPr>
            <a:xfrm>
              <a:off x="3648076" y="1906587"/>
              <a:ext cx="2066925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62" name="Google Shape;1962;p63"/>
            <p:cNvCxnSpPr/>
            <p:nvPr/>
          </p:nvCxnSpPr>
          <p:spPr>
            <a:xfrm>
              <a:off x="6238875" y="3330575"/>
              <a:ext cx="1752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1963" name="Google Shape;1963;p63"/>
            <p:cNvCxnSpPr/>
            <p:nvPr/>
          </p:nvCxnSpPr>
          <p:spPr>
            <a:xfrm>
              <a:off x="5705475" y="2824162"/>
              <a:ext cx="22860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64" name="Google Shape;1964;p63"/>
            <p:cNvCxnSpPr/>
            <p:nvPr/>
          </p:nvCxnSpPr>
          <p:spPr>
            <a:xfrm>
              <a:off x="3648075" y="2365375"/>
              <a:ext cx="41910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65" name="Google Shape;1965;p63"/>
            <p:cNvCxnSpPr/>
            <p:nvPr/>
          </p:nvCxnSpPr>
          <p:spPr>
            <a:xfrm>
              <a:off x="3562350" y="3816350"/>
              <a:ext cx="4419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1966" name="Google Shape;1966;p63"/>
            <p:cNvSpPr txBox="1"/>
            <p:nvPr/>
          </p:nvSpPr>
          <p:spPr>
            <a:xfrm>
              <a:off x="2970271" y="1689378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H1</a:t>
              </a:r>
              <a:endParaRPr/>
            </a:p>
          </p:txBody>
        </p:sp>
        <p:sp>
          <p:nvSpPr>
            <p:cNvPr id="1967" name="Google Shape;1967;p63"/>
            <p:cNvSpPr txBox="1"/>
            <p:nvPr/>
          </p:nvSpPr>
          <p:spPr>
            <a:xfrm>
              <a:off x="8049594" y="3156228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C1</a:t>
              </a:r>
              <a:endParaRPr/>
            </a:p>
          </p:txBody>
        </p:sp>
        <p:sp>
          <p:nvSpPr>
            <p:cNvPr id="1968" name="Google Shape;1968;p63"/>
            <p:cNvSpPr txBox="1"/>
            <p:nvPr/>
          </p:nvSpPr>
          <p:spPr>
            <a:xfrm>
              <a:off x="5186421" y="2592665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H3</a:t>
              </a:r>
              <a:endParaRPr/>
            </a:p>
          </p:txBody>
        </p:sp>
        <p:sp>
          <p:nvSpPr>
            <p:cNvPr id="1969" name="Google Shape;1969;p63"/>
            <p:cNvSpPr txBox="1"/>
            <p:nvPr/>
          </p:nvSpPr>
          <p:spPr>
            <a:xfrm>
              <a:off x="8097219" y="4016653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C3</a:t>
              </a:r>
              <a:endParaRPr/>
            </a:p>
          </p:txBody>
        </p:sp>
        <p:sp>
          <p:nvSpPr>
            <p:cNvPr id="1970" name="Google Shape;1970;p63"/>
            <p:cNvSpPr txBox="1"/>
            <p:nvPr/>
          </p:nvSpPr>
          <p:spPr>
            <a:xfrm>
              <a:off x="2976621" y="2135465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H2</a:t>
              </a:r>
              <a:endParaRPr/>
            </a:p>
          </p:txBody>
        </p:sp>
        <p:sp>
          <p:nvSpPr>
            <p:cNvPr id="1971" name="Google Shape;1971;p63"/>
            <p:cNvSpPr txBox="1"/>
            <p:nvPr/>
          </p:nvSpPr>
          <p:spPr>
            <a:xfrm>
              <a:off x="3659977" y="159095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250 °C</a:t>
              </a:r>
              <a:endParaRPr/>
            </a:p>
          </p:txBody>
        </p:sp>
        <p:sp>
          <p:nvSpPr>
            <p:cNvPr id="1972" name="Google Shape;1972;p63"/>
            <p:cNvSpPr txBox="1"/>
            <p:nvPr/>
          </p:nvSpPr>
          <p:spPr>
            <a:xfrm>
              <a:off x="3640927" y="199100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 °C</a:t>
              </a:r>
              <a:endParaRPr/>
            </a:p>
          </p:txBody>
        </p:sp>
        <p:sp>
          <p:nvSpPr>
            <p:cNvPr id="1973" name="Google Shape;1973;p63"/>
            <p:cNvSpPr txBox="1"/>
            <p:nvPr/>
          </p:nvSpPr>
          <p:spPr>
            <a:xfrm>
              <a:off x="3662614" y="346261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160°C</a:t>
              </a:r>
              <a:endParaRPr/>
            </a:p>
          </p:txBody>
        </p:sp>
        <p:sp>
          <p:nvSpPr>
            <p:cNvPr id="1974" name="Google Shape;1974;p63"/>
            <p:cNvSpPr txBox="1"/>
            <p:nvPr/>
          </p:nvSpPr>
          <p:spPr>
            <a:xfrm>
              <a:off x="7252262" y="2010053"/>
              <a:ext cx="6719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°C</a:t>
              </a:r>
              <a:endParaRPr/>
            </a:p>
          </p:txBody>
        </p:sp>
        <p:sp>
          <p:nvSpPr>
            <p:cNvPr id="1975" name="Google Shape;1975;p63"/>
            <p:cNvSpPr txBox="1"/>
            <p:nvPr/>
          </p:nvSpPr>
          <p:spPr>
            <a:xfrm>
              <a:off x="7283474" y="2449790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55°C</a:t>
              </a:r>
              <a:endParaRPr/>
            </a:p>
          </p:txBody>
        </p:sp>
        <p:sp>
          <p:nvSpPr>
            <p:cNvPr id="1976" name="Google Shape;1976;p63"/>
            <p:cNvSpPr txBox="1"/>
            <p:nvPr/>
          </p:nvSpPr>
          <p:spPr>
            <a:xfrm>
              <a:off x="7292999" y="2984778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45°C</a:t>
              </a:r>
              <a:endParaRPr/>
            </a:p>
          </p:txBody>
        </p:sp>
        <p:sp>
          <p:nvSpPr>
            <p:cNvPr id="1977" name="Google Shape;1977;p63"/>
            <p:cNvSpPr txBox="1"/>
            <p:nvPr/>
          </p:nvSpPr>
          <p:spPr>
            <a:xfrm>
              <a:off x="7202512" y="3500715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75°C</a:t>
              </a:r>
              <a:endParaRPr/>
            </a:p>
          </p:txBody>
        </p:sp>
        <p:sp>
          <p:nvSpPr>
            <p:cNvPr id="1978" name="Google Shape;1978;p63"/>
            <p:cNvSpPr txBox="1"/>
            <p:nvPr/>
          </p:nvSpPr>
          <p:spPr>
            <a:xfrm>
              <a:off x="8049594" y="3586440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C2</a:t>
              </a:r>
              <a:endParaRPr/>
            </a:p>
          </p:txBody>
        </p:sp>
        <p:cxnSp>
          <p:nvCxnSpPr>
            <p:cNvPr id="1979" name="Google Shape;1979;p63"/>
            <p:cNvCxnSpPr/>
            <p:nvPr/>
          </p:nvCxnSpPr>
          <p:spPr>
            <a:xfrm>
              <a:off x="6610350" y="4227512"/>
              <a:ext cx="1371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1980" name="Google Shape;1980;p63"/>
            <p:cNvCxnSpPr/>
            <p:nvPr/>
          </p:nvCxnSpPr>
          <p:spPr>
            <a:xfrm>
              <a:off x="5734050" y="1447800"/>
              <a:ext cx="0" cy="29718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81" name="Google Shape;1981;p63"/>
            <p:cNvSpPr txBox="1"/>
            <p:nvPr/>
          </p:nvSpPr>
          <p:spPr>
            <a:xfrm>
              <a:off x="4958014" y="346261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135°C</a:t>
              </a:r>
              <a:endParaRPr/>
            </a:p>
          </p:txBody>
        </p:sp>
        <p:sp>
          <p:nvSpPr>
            <p:cNvPr id="1982" name="Google Shape;1982;p63"/>
            <p:cNvSpPr txBox="1"/>
            <p:nvPr/>
          </p:nvSpPr>
          <p:spPr>
            <a:xfrm>
              <a:off x="4960139" y="199100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1983" name="Google Shape;1983;p63"/>
            <p:cNvSpPr txBox="1"/>
            <p:nvPr/>
          </p:nvSpPr>
          <p:spPr>
            <a:xfrm>
              <a:off x="5769764" y="197195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1984" name="Google Shape;1984;p63"/>
            <p:cNvSpPr txBox="1"/>
            <p:nvPr/>
          </p:nvSpPr>
          <p:spPr>
            <a:xfrm>
              <a:off x="5720014" y="346261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135°C</a:t>
              </a:r>
              <a:endParaRPr/>
            </a:p>
          </p:txBody>
        </p:sp>
        <p:sp>
          <p:nvSpPr>
            <p:cNvPr id="1985" name="Google Shape;1985;p63"/>
            <p:cNvSpPr txBox="1"/>
            <p:nvPr/>
          </p:nvSpPr>
          <p:spPr>
            <a:xfrm>
              <a:off x="5807864" y="2440265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1986" name="Google Shape;1986;p63"/>
            <p:cNvSpPr txBox="1"/>
            <p:nvPr/>
          </p:nvSpPr>
          <p:spPr>
            <a:xfrm>
              <a:off x="6188864" y="297525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110 °C</a:t>
              </a:r>
              <a:endParaRPr/>
            </a:p>
          </p:txBody>
        </p:sp>
        <p:sp>
          <p:nvSpPr>
            <p:cNvPr id="1987" name="Google Shape;1987;p63"/>
            <p:cNvSpPr txBox="1"/>
            <p:nvPr/>
          </p:nvSpPr>
          <p:spPr>
            <a:xfrm>
              <a:off x="7397774" y="3843615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30°C</a:t>
              </a:r>
              <a:endParaRPr/>
            </a:p>
          </p:txBody>
        </p:sp>
        <p:sp>
          <p:nvSpPr>
            <p:cNvPr id="1988" name="Google Shape;1988;p63"/>
            <p:cNvSpPr txBox="1"/>
            <p:nvPr/>
          </p:nvSpPr>
          <p:spPr>
            <a:xfrm>
              <a:off x="6542649" y="3843615"/>
              <a:ext cx="6719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 °C</a:t>
              </a:r>
              <a:endParaRPr/>
            </a:p>
          </p:txBody>
        </p:sp>
        <p:cxnSp>
          <p:nvCxnSpPr>
            <p:cNvPr id="1989" name="Google Shape;1989;p63"/>
            <p:cNvCxnSpPr/>
            <p:nvPr/>
          </p:nvCxnSpPr>
          <p:spPr>
            <a:xfrm rot="10800000">
              <a:off x="5734051" y="4322763"/>
              <a:ext cx="809625" cy="2587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90" name="Google Shape;1990;p63"/>
            <p:cNvSpPr txBox="1"/>
            <p:nvPr/>
          </p:nvSpPr>
          <p:spPr>
            <a:xfrm>
              <a:off x="4979189" y="155920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1991" name="Google Shape;1991;p63"/>
            <p:cNvSpPr txBox="1"/>
            <p:nvPr/>
          </p:nvSpPr>
          <p:spPr>
            <a:xfrm>
              <a:off x="8153401" y="1643063"/>
              <a:ext cx="15017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ΔT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</a:t>
              </a: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15 ºC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64"/>
          <p:cNvSpPr txBox="1"/>
          <p:nvPr>
            <p:ph type="title"/>
          </p:nvPr>
        </p:nvSpPr>
        <p:spPr>
          <a:xfrm>
            <a:off x="0" y="10836"/>
            <a:ext cx="12192000" cy="639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sp>
        <p:nvSpPr>
          <p:cNvPr id="1997" name="Google Shape;1997;p64"/>
          <p:cNvSpPr/>
          <p:nvPr/>
        </p:nvSpPr>
        <p:spPr>
          <a:xfrm>
            <a:off x="0" y="698601"/>
            <a:ext cx="6934200" cy="50061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Μπορούμε να βάλουμε τα ρεύματα σε grid HEN :</a:t>
            </a:r>
            <a:endParaRPr/>
          </a:p>
        </p:txBody>
      </p:sp>
      <p:sp>
        <p:nvSpPr>
          <p:cNvPr id="1998" name="Google Shape;1998;p64"/>
          <p:cNvSpPr txBox="1"/>
          <p:nvPr/>
        </p:nvSpPr>
        <p:spPr>
          <a:xfrm>
            <a:off x="2832125" y="5470742"/>
            <a:ext cx="65277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μπορεί να απαλειφθεί θερμότητα και από τα H1 και H2;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9" name="Google Shape;1999;p64"/>
          <p:cNvGrpSpPr/>
          <p:nvPr/>
        </p:nvGrpSpPr>
        <p:grpSpPr>
          <a:xfrm>
            <a:off x="2753546" y="1736724"/>
            <a:ext cx="6684905" cy="3384551"/>
            <a:chOff x="2970271" y="1752600"/>
            <a:chExt cx="6684905" cy="3384551"/>
          </a:xfrm>
        </p:grpSpPr>
        <p:sp>
          <p:nvSpPr>
            <p:cNvPr id="2000" name="Google Shape;2000;p64"/>
            <p:cNvSpPr txBox="1"/>
            <p:nvPr/>
          </p:nvSpPr>
          <p:spPr>
            <a:xfrm>
              <a:off x="6559550" y="4770438"/>
              <a:ext cx="73025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pinch</a:t>
              </a:r>
              <a:endParaRPr/>
            </a:p>
          </p:txBody>
        </p:sp>
        <p:cxnSp>
          <p:nvCxnSpPr>
            <p:cNvPr id="2001" name="Google Shape;2001;p64"/>
            <p:cNvCxnSpPr/>
            <p:nvPr/>
          </p:nvCxnSpPr>
          <p:spPr>
            <a:xfrm>
              <a:off x="3648076" y="2211387"/>
              <a:ext cx="2066925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02" name="Google Shape;2002;p64"/>
            <p:cNvCxnSpPr/>
            <p:nvPr/>
          </p:nvCxnSpPr>
          <p:spPr>
            <a:xfrm>
              <a:off x="6238875" y="3635375"/>
              <a:ext cx="1752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2003" name="Google Shape;2003;p64"/>
            <p:cNvCxnSpPr/>
            <p:nvPr/>
          </p:nvCxnSpPr>
          <p:spPr>
            <a:xfrm>
              <a:off x="5705475" y="3128962"/>
              <a:ext cx="22860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04" name="Google Shape;2004;p64"/>
            <p:cNvCxnSpPr/>
            <p:nvPr/>
          </p:nvCxnSpPr>
          <p:spPr>
            <a:xfrm>
              <a:off x="3648075" y="2670175"/>
              <a:ext cx="41910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05" name="Google Shape;2005;p64"/>
            <p:cNvCxnSpPr/>
            <p:nvPr/>
          </p:nvCxnSpPr>
          <p:spPr>
            <a:xfrm>
              <a:off x="3562350" y="4121150"/>
              <a:ext cx="4419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2006" name="Google Shape;2006;p64"/>
            <p:cNvSpPr txBox="1"/>
            <p:nvPr/>
          </p:nvSpPr>
          <p:spPr>
            <a:xfrm>
              <a:off x="2970271" y="1994178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H1</a:t>
              </a:r>
              <a:endParaRPr/>
            </a:p>
          </p:txBody>
        </p:sp>
        <p:sp>
          <p:nvSpPr>
            <p:cNvPr id="2007" name="Google Shape;2007;p64"/>
            <p:cNvSpPr txBox="1"/>
            <p:nvPr/>
          </p:nvSpPr>
          <p:spPr>
            <a:xfrm>
              <a:off x="8049594" y="3461028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C1</a:t>
              </a:r>
              <a:endParaRPr/>
            </a:p>
          </p:txBody>
        </p:sp>
        <p:sp>
          <p:nvSpPr>
            <p:cNvPr id="2008" name="Google Shape;2008;p64"/>
            <p:cNvSpPr txBox="1"/>
            <p:nvPr/>
          </p:nvSpPr>
          <p:spPr>
            <a:xfrm>
              <a:off x="5186421" y="2897465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H3</a:t>
              </a:r>
              <a:endParaRPr/>
            </a:p>
          </p:txBody>
        </p:sp>
        <p:sp>
          <p:nvSpPr>
            <p:cNvPr id="2009" name="Google Shape;2009;p64"/>
            <p:cNvSpPr txBox="1"/>
            <p:nvPr/>
          </p:nvSpPr>
          <p:spPr>
            <a:xfrm>
              <a:off x="8097219" y="4321453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C3</a:t>
              </a:r>
              <a:endParaRPr/>
            </a:p>
          </p:txBody>
        </p:sp>
        <p:sp>
          <p:nvSpPr>
            <p:cNvPr id="2010" name="Google Shape;2010;p64"/>
            <p:cNvSpPr txBox="1"/>
            <p:nvPr/>
          </p:nvSpPr>
          <p:spPr>
            <a:xfrm>
              <a:off x="2976621" y="2440265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H2</a:t>
              </a:r>
              <a:endParaRPr/>
            </a:p>
          </p:txBody>
        </p:sp>
        <p:sp>
          <p:nvSpPr>
            <p:cNvPr id="2011" name="Google Shape;2011;p64"/>
            <p:cNvSpPr txBox="1"/>
            <p:nvPr/>
          </p:nvSpPr>
          <p:spPr>
            <a:xfrm>
              <a:off x="3659977" y="189575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250 °C</a:t>
              </a:r>
              <a:endParaRPr/>
            </a:p>
          </p:txBody>
        </p:sp>
        <p:sp>
          <p:nvSpPr>
            <p:cNvPr id="2012" name="Google Shape;2012;p64"/>
            <p:cNvSpPr txBox="1"/>
            <p:nvPr/>
          </p:nvSpPr>
          <p:spPr>
            <a:xfrm>
              <a:off x="3640927" y="229580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 °C</a:t>
              </a:r>
              <a:endParaRPr/>
            </a:p>
          </p:txBody>
        </p:sp>
        <p:sp>
          <p:nvSpPr>
            <p:cNvPr id="2013" name="Google Shape;2013;p64"/>
            <p:cNvSpPr txBox="1"/>
            <p:nvPr/>
          </p:nvSpPr>
          <p:spPr>
            <a:xfrm>
              <a:off x="3662614" y="376741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160°C</a:t>
              </a:r>
              <a:endParaRPr/>
            </a:p>
          </p:txBody>
        </p:sp>
        <p:sp>
          <p:nvSpPr>
            <p:cNvPr id="2014" name="Google Shape;2014;p64"/>
            <p:cNvSpPr txBox="1"/>
            <p:nvPr/>
          </p:nvSpPr>
          <p:spPr>
            <a:xfrm>
              <a:off x="7252262" y="2314853"/>
              <a:ext cx="6719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°C</a:t>
              </a:r>
              <a:endParaRPr/>
            </a:p>
          </p:txBody>
        </p:sp>
        <p:sp>
          <p:nvSpPr>
            <p:cNvPr id="2015" name="Google Shape;2015;p64"/>
            <p:cNvSpPr txBox="1"/>
            <p:nvPr/>
          </p:nvSpPr>
          <p:spPr>
            <a:xfrm>
              <a:off x="7283474" y="2754590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55°C</a:t>
              </a:r>
              <a:endParaRPr/>
            </a:p>
          </p:txBody>
        </p:sp>
        <p:sp>
          <p:nvSpPr>
            <p:cNvPr id="2016" name="Google Shape;2016;p64"/>
            <p:cNvSpPr txBox="1"/>
            <p:nvPr/>
          </p:nvSpPr>
          <p:spPr>
            <a:xfrm>
              <a:off x="7292999" y="3289578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45°C</a:t>
              </a:r>
              <a:endParaRPr/>
            </a:p>
          </p:txBody>
        </p:sp>
        <p:sp>
          <p:nvSpPr>
            <p:cNvPr id="2017" name="Google Shape;2017;p64"/>
            <p:cNvSpPr txBox="1"/>
            <p:nvPr/>
          </p:nvSpPr>
          <p:spPr>
            <a:xfrm>
              <a:off x="7202512" y="3805515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75°C</a:t>
              </a:r>
              <a:endParaRPr/>
            </a:p>
          </p:txBody>
        </p:sp>
        <p:sp>
          <p:nvSpPr>
            <p:cNvPr id="2018" name="Google Shape;2018;p64"/>
            <p:cNvSpPr txBox="1"/>
            <p:nvPr/>
          </p:nvSpPr>
          <p:spPr>
            <a:xfrm>
              <a:off x="8049594" y="3891240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C2</a:t>
              </a:r>
              <a:endParaRPr/>
            </a:p>
          </p:txBody>
        </p:sp>
        <p:cxnSp>
          <p:nvCxnSpPr>
            <p:cNvPr id="2019" name="Google Shape;2019;p64"/>
            <p:cNvCxnSpPr/>
            <p:nvPr/>
          </p:nvCxnSpPr>
          <p:spPr>
            <a:xfrm>
              <a:off x="6610350" y="4532312"/>
              <a:ext cx="1371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2020" name="Google Shape;2020;p64"/>
            <p:cNvCxnSpPr/>
            <p:nvPr/>
          </p:nvCxnSpPr>
          <p:spPr>
            <a:xfrm>
              <a:off x="5734050" y="1752600"/>
              <a:ext cx="0" cy="29718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21" name="Google Shape;2021;p64"/>
            <p:cNvSpPr txBox="1"/>
            <p:nvPr/>
          </p:nvSpPr>
          <p:spPr>
            <a:xfrm>
              <a:off x="4958014" y="376741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135°C</a:t>
              </a:r>
              <a:endParaRPr/>
            </a:p>
          </p:txBody>
        </p:sp>
        <p:sp>
          <p:nvSpPr>
            <p:cNvPr id="2022" name="Google Shape;2022;p64"/>
            <p:cNvSpPr txBox="1"/>
            <p:nvPr/>
          </p:nvSpPr>
          <p:spPr>
            <a:xfrm>
              <a:off x="4960139" y="229580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23" name="Google Shape;2023;p64"/>
            <p:cNvSpPr txBox="1"/>
            <p:nvPr/>
          </p:nvSpPr>
          <p:spPr>
            <a:xfrm>
              <a:off x="5769764" y="227675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24" name="Google Shape;2024;p64"/>
            <p:cNvSpPr txBox="1"/>
            <p:nvPr/>
          </p:nvSpPr>
          <p:spPr>
            <a:xfrm>
              <a:off x="5720014" y="376741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135°C</a:t>
              </a:r>
              <a:endParaRPr/>
            </a:p>
          </p:txBody>
        </p:sp>
        <p:sp>
          <p:nvSpPr>
            <p:cNvPr id="2025" name="Google Shape;2025;p64"/>
            <p:cNvSpPr txBox="1"/>
            <p:nvPr/>
          </p:nvSpPr>
          <p:spPr>
            <a:xfrm>
              <a:off x="5807864" y="2745065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26" name="Google Shape;2026;p64"/>
            <p:cNvSpPr txBox="1"/>
            <p:nvPr/>
          </p:nvSpPr>
          <p:spPr>
            <a:xfrm>
              <a:off x="6188864" y="328005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110 °C</a:t>
              </a:r>
              <a:endParaRPr/>
            </a:p>
          </p:txBody>
        </p:sp>
        <p:sp>
          <p:nvSpPr>
            <p:cNvPr id="2027" name="Google Shape;2027;p64"/>
            <p:cNvSpPr txBox="1"/>
            <p:nvPr/>
          </p:nvSpPr>
          <p:spPr>
            <a:xfrm>
              <a:off x="7397774" y="4148415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30°C</a:t>
              </a:r>
              <a:endParaRPr/>
            </a:p>
          </p:txBody>
        </p:sp>
        <p:sp>
          <p:nvSpPr>
            <p:cNvPr id="2028" name="Google Shape;2028;p64"/>
            <p:cNvSpPr txBox="1"/>
            <p:nvPr/>
          </p:nvSpPr>
          <p:spPr>
            <a:xfrm>
              <a:off x="6542649" y="4148415"/>
              <a:ext cx="6719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 °C</a:t>
              </a:r>
              <a:endParaRPr/>
            </a:p>
          </p:txBody>
        </p:sp>
        <p:cxnSp>
          <p:nvCxnSpPr>
            <p:cNvPr id="2029" name="Google Shape;2029;p64"/>
            <p:cNvCxnSpPr/>
            <p:nvPr/>
          </p:nvCxnSpPr>
          <p:spPr>
            <a:xfrm rot="10800000">
              <a:off x="5734051" y="4627563"/>
              <a:ext cx="809625" cy="2587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30" name="Google Shape;2030;p64"/>
            <p:cNvSpPr txBox="1"/>
            <p:nvPr/>
          </p:nvSpPr>
          <p:spPr>
            <a:xfrm>
              <a:off x="4979189" y="186400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31" name="Google Shape;2031;p64"/>
            <p:cNvSpPr txBox="1"/>
            <p:nvPr/>
          </p:nvSpPr>
          <p:spPr>
            <a:xfrm>
              <a:off x="8153401" y="1947863"/>
              <a:ext cx="15017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ΔT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</a:t>
              </a: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15 ºC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65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sp>
        <p:nvSpPr>
          <p:cNvPr id="2037" name="Google Shape;2037;p65"/>
          <p:cNvSpPr txBox="1"/>
          <p:nvPr/>
        </p:nvSpPr>
        <p:spPr>
          <a:xfrm>
            <a:off x="0" y="685800"/>
            <a:ext cx="1219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 δεν μπορούμε να ταυτοποιήσουμε και τα δύο ρεύματα με το C2;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C2 μπορεί να βγεί από τον εναλλάκτη θερμότητας πιο ζεστό από 135 °C.</a:t>
            </a:r>
            <a:endParaRPr/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άλλο ζεστό ρεύμα πρέπει να πάει στο pinch στους 150 °C.</a:t>
            </a:r>
            <a:endParaRPr/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Μία δεύτερη ταυτοποίηση πάντα παραβιάζει το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Κανόνας  #1:  N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N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στο pinch.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αριθμός των ρευμάτων που αφήνουν το pinch π ρέπει να είναι≥ αριθμό των ρευμάτων που φθάνουν στο pinch.</a:t>
            </a:r>
            <a:endParaRPr b="0" i="0" sz="20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μπορούμε να κάνουμε;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σπάσουμε το C2 σε δύο ρεύματα.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ανταλλάξουμε το C2 με τα H1 και παράλληλα.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66"/>
          <p:cNvSpPr txBox="1"/>
          <p:nvPr>
            <p:ph type="title"/>
          </p:nvPr>
        </p:nvSpPr>
        <p:spPr>
          <a:xfrm>
            <a:off x="0" y="0"/>
            <a:ext cx="12192000" cy="619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grpSp>
        <p:nvGrpSpPr>
          <p:cNvPr id="2043" name="Google Shape;2043;p66"/>
          <p:cNvGrpSpPr/>
          <p:nvPr/>
        </p:nvGrpSpPr>
        <p:grpSpPr>
          <a:xfrm>
            <a:off x="3072326" y="1736724"/>
            <a:ext cx="6047348" cy="3384551"/>
            <a:chOff x="3229034" y="1944688"/>
            <a:chExt cx="6047348" cy="3384551"/>
          </a:xfrm>
        </p:grpSpPr>
        <p:sp>
          <p:nvSpPr>
            <p:cNvPr id="2044" name="Google Shape;2044;p66"/>
            <p:cNvSpPr txBox="1"/>
            <p:nvPr/>
          </p:nvSpPr>
          <p:spPr>
            <a:xfrm>
              <a:off x="7315200" y="4962526"/>
              <a:ext cx="730250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pinch</a:t>
              </a:r>
              <a:endParaRPr/>
            </a:p>
          </p:txBody>
        </p:sp>
        <p:cxnSp>
          <p:nvCxnSpPr>
            <p:cNvPr id="2045" name="Google Shape;2045;p66"/>
            <p:cNvCxnSpPr/>
            <p:nvPr/>
          </p:nvCxnSpPr>
          <p:spPr>
            <a:xfrm>
              <a:off x="3870326" y="2403475"/>
              <a:ext cx="2600325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46" name="Google Shape;2046;p66"/>
            <p:cNvCxnSpPr/>
            <p:nvPr/>
          </p:nvCxnSpPr>
          <p:spPr>
            <a:xfrm>
              <a:off x="6994525" y="3827463"/>
              <a:ext cx="1752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2047" name="Google Shape;2047;p66"/>
            <p:cNvCxnSpPr/>
            <p:nvPr/>
          </p:nvCxnSpPr>
          <p:spPr>
            <a:xfrm>
              <a:off x="6461125" y="3321050"/>
              <a:ext cx="22860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48" name="Google Shape;2048;p66"/>
            <p:cNvCxnSpPr/>
            <p:nvPr/>
          </p:nvCxnSpPr>
          <p:spPr>
            <a:xfrm>
              <a:off x="3879851" y="2862263"/>
              <a:ext cx="4714875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49" name="Google Shape;2049;p66"/>
            <p:cNvCxnSpPr/>
            <p:nvPr/>
          </p:nvCxnSpPr>
          <p:spPr>
            <a:xfrm>
              <a:off x="3803650" y="4313238"/>
              <a:ext cx="493395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2050" name="Google Shape;2050;p66"/>
            <p:cNvSpPr txBox="1"/>
            <p:nvPr/>
          </p:nvSpPr>
          <p:spPr>
            <a:xfrm>
              <a:off x="3229034" y="2154516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H1</a:t>
              </a:r>
              <a:endParaRPr/>
            </a:p>
          </p:txBody>
        </p:sp>
        <p:sp>
          <p:nvSpPr>
            <p:cNvPr id="2051" name="Google Shape;2051;p66"/>
            <p:cNvSpPr txBox="1"/>
            <p:nvPr/>
          </p:nvSpPr>
          <p:spPr>
            <a:xfrm>
              <a:off x="8805244" y="3653116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C1</a:t>
              </a:r>
              <a:endParaRPr/>
            </a:p>
          </p:txBody>
        </p:sp>
        <p:sp>
          <p:nvSpPr>
            <p:cNvPr id="2052" name="Google Shape;2052;p66"/>
            <p:cNvSpPr txBox="1"/>
            <p:nvPr/>
          </p:nvSpPr>
          <p:spPr>
            <a:xfrm>
              <a:off x="5942071" y="3089553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H3</a:t>
              </a:r>
              <a:endParaRPr/>
            </a:p>
          </p:txBody>
        </p:sp>
        <p:sp>
          <p:nvSpPr>
            <p:cNvPr id="2053" name="Google Shape;2053;p66"/>
            <p:cNvSpPr txBox="1"/>
            <p:nvPr/>
          </p:nvSpPr>
          <p:spPr>
            <a:xfrm>
              <a:off x="8852869" y="4513541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C3</a:t>
              </a:r>
              <a:endParaRPr/>
            </a:p>
          </p:txBody>
        </p:sp>
        <p:sp>
          <p:nvSpPr>
            <p:cNvPr id="2054" name="Google Shape;2054;p66"/>
            <p:cNvSpPr txBox="1"/>
            <p:nvPr/>
          </p:nvSpPr>
          <p:spPr>
            <a:xfrm>
              <a:off x="3235384" y="2600603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H2</a:t>
              </a:r>
              <a:endParaRPr/>
            </a:p>
          </p:txBody>
        </p:sp>
        <p:sp>
          <p:nvSpPr>
            <p:cNvPr id="2055" name="Google Shape;2055;p66"/>
            <p:cNvSpPr txBox="1"/>
            <p:nvPr/>
          </p:nvSpPr>
          <p:spPr>
            <a:xfrm>
              <a:off x="3677439" y="2056091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250 °C</a:t>
              </a:r>
              <a:endParaRPr/>
            </a:p>
          </p:txBody>
        </p:sp>
        <p:sp>
          <p:nvSpPr>
            <p:cNvPr id="2056" name="Google Shape;2056;p66"/>
            <p:cNvSpPr txBox="1"/>
            <p:nvPr/>
          </p:nvSpPr>
          <p:spPr>
            <a:xfrm>
              <a:off x="3683789" y="2506941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 °C</a:t>
              </a:r>
              <a:endParaRPr/>
            </a:p>
          </p:txBody>
        </p:sp>
        <p:sp>
          <p:nvSpPr>
            <p:cNvPr id="2057" name="Google Shape;2057;p66"/>
            <p:cNvSpPr txBox="1"/>
            <p:nvPr/>
          </p:nvSpPr>
          <p:spPr>
            <a:xfrm>
              <a:off x="3599114" y="3961091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160°C</a:t>
              </a:r>
              <a:endParaRPr/>
            </a:p>
          </p:txBody>
        </p:sp>
        <p:sp>
          <p:nvSpPr>
            <p:cNvPr id="2058" name="Google Shape;2058;p66"/>
            <p:cNvSpPr txBox="1"/>
            <p:nvPr/>
          </p:nvSpPr>
          <p:spPr>
            <a:xfrm>
              <a:off x="8007912" y="2506941"/>
              <a:ext cx="6719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°C</a:t>
              </a:r>
              <a:endParaRPr/>
            </a:p>
          </p:txBody>
        </p:sp>
        <p:sp>
          <p:nvSpPr>
            <p:cNvPr id="2059" name="Google Shape;2059;p66"/>
            <p:cNvSpPr txBox="1"/>
            <p:nvPr/>
          </p:nvSpPr>
          <p:spPr>
            <a:xfrm>
              <a:off x="8039124" y="2946678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55°C</a:t>
              </a:r>
              <a:endParaRPr/>
            </a:p>
          </p:txBody>
        </p:sp>
        <p:sp>
          <p:nvSpPr>
            <p:cNvPr id="2060" name="Google Shape;2060;p66"/>
            <p:cNvSpPr txBox="1"/>
            <p:nvPr/>
          </p:nvSpPr>
          <p:spPr>
            <a:xfrm>
              <a:off x="8048649" y="3481666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45°C</a:t>
              </a:r>
              <a:endParaRPr/>
            </a:p>
          </p:txBody>
        </p:sp>
        <p:sp>
          <p:nvSpPr>
            <p:cNvPr id="2061" name="Google Shape;2061;p66"/>
            <p:cNvSpPr txBox="1"/>
            <p:nvPr/>
          </p:nvSpPr>
          <p:spPr>
            <a:xfrm>
              <a:off x="7958162" y="3997603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75°C</a:t>
              </a:r>
              <a:endParaRPr/>
            </a:p>
          </p:txBody>
        </p:sp>
        <p:sp>
          <p:nvSpPr>
            <p:cNvPr id="2062" name="Google Shape;2062;p66"/>
            <p:cNvSpPr txBox="1"/>
            <p:nvPr/>
          </p:nvSpPr>
          <p:spPr>
            <a:xfrm>
              <a:off x="8805244" y="4083328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C2</a:t>
              </a:r>
              <a:endParaRPr/>
            </a:p>
          </p:txBody>
        </p:sp>
        <p:cxnSp>
          <p:nvCxnSpPr>
            <p:cNvPr id="2063" name="Google Shape;2063;p66"/>
            <p:cNvCxnSpPr/>
            <p:nvPr/>
          </p:nvCxnSpPr>
          <p:spPr>
            <a:xfrm>
              <a:off x="7366000" y="4724400"/>
              <a:ext cx="1371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2064" name="Google Shape;2064;p66"/>
            <p:cNvCxnSpPr/>
            <p:nvPr/>
          </p:nvCxnSpPr>
          <p:spPr>
            <a:xfrm>
              <a:off x="6489700" y="1944688"/>
              <a:ext cx="0" cy="297180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65" name="Google Shape;2065;p66"/>
            <p:cNvSpPr txBox="1"/>
            <p:nvPr/>
          </p:nvSpPr>
          <p:spPr>
            <a:xfrm>
              <a:off x="5713664" y="3959503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135°C</a:t>
              </a:r>
              <a:endParaRPr/>
            </a:p>
          </p:txBody>
        </p:sp>
        <p:sp>
          <p:nvSpPr>
            <p:cNvPr id="2066" name="Google Shape;2066;p66"/>
            <p:cNvSpPr txBox="1"/>
            <p:nvPr/>
          </p:nvSpPr>
          <p:spPr>
            <a:xfrm>
              <a:off x="5715789" y="2487891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67" name="Google Shape;2067;p66"/>
            <p:cNvSpPr txBox="1"/>
            <p:nvPr/>
          </p:nvSpPr>
          <p:spPr>
            <a:xfrm>
              <a:off x="6525414" y="2468841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68" name="Google Shape;2068;p66"/>
            <p:cNvSpPr txBox="1"/>
            <p:nvPr/>
          </p:nvSpPr>
          <p:spPr>
            <a:xfrm>
              <a:off x="6475664" y="3959503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135°C</a:t>
              </a:r>
              <a:endParaRPr/>
            </a:p>
          </p:txBody>
        </p:sp>
        <p:sp>
          <p:nvSpPr>
            <p:cNvPr id="2069" name="Google Shape;2069;p66"/>
            <p:cNvSpPr txBox="1"/>
            <p:nvPr/>
          </p:nvSpPr>
          <p:spPr>
            <a:xfrm>
              <a:off x="6563514" y="2937153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70" name="Google Shape;2070;p66"/>
            <p:cNvSpPr txBox="1"/>
            <p:nvPr/>
          </p:nvSpPr>
          <p:spPr>
            <a:xfrm>
              <a:off x="6944514" y="3472141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110 °C</a:t>
              </a:r>
              <a:endParaRPr/>
            </a:p>
          </p:txBody>
        </p:sp>
        <p:sp>
          <p:nvSpPr>
            <p:cNvPr id="2071" name="Google Shape;2071;p66"/>
            <p:cNvSpPr txBox="1"/>
            <p:nvPr/>
          </p:nvSpPr>
          <p:spPr>
            <a:xfrm>
              <a:off x="8153424" y="4340503"/>
              <a:ext cx="619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30°C</a:t>
              </a:r>
              <a:endParaRPr/>
            </a:p>
          </p:txBody>
        </p:sp>
        <p:sp>
          <p:nvSpPr>
            <p:cNvPr id="2072" name="Google Shape;2072;p66"/>
            <p:cNvSpPr txBox="1"/>
            <p:nvPr/>
          </p:nvSpPr>
          <p:spPr>
            <a:xfrm>
              <a:off x="7298299" y="4340503"/>
              <a:ext cx="6719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 °C</a:t>
              </a:r>
              <a:endParaRPr/>
            </a:p>
          </p:txBody>
        </p:sp>
        <p:cxnSp>
          <p:nvCxnSpPr>
            <p:cNvPr id="2073" name="Google Shape;2073;p66"/>
            <p:cNvCxnSpPr/>
            <p:nvPr/>
          </p:nvCxnSpPr>
          <p:spPr>
            <a:xfrm rot="10800000">
              <a:off x="6489701" y="4819651"/>
              <a:ext cx="809625" cy="25876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74" name="Google Shape;2074;p66"/>
            <p:cNvSpPr txBox="1"/>
            <p:nvPr/>
          </p:nvSpPr>
          <p:spPr>
            <a:xfrm>
              <a:off x="5734839" y="2056091"/>
              <a:ext cx="788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 °C</a:t>
              </a:r>
              <a:endParaRPr/>
            </a:p>
          </p:txBody>
        </p:sp>
        <p:sp>
          <p:nvSpPr>
            <p:cNvPr id="2075" name="Google Shape;2075;p66"/>
            <p:cNvSpPr/>
            <p:nvPr/>
          </p:nvSpPr>
          <p:spPr>
            <a:xfrm>
              <a:off x="5327650" y="27051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66"/>
            <p:cNvSpPr/>
            <p:nvPr/>
          </p:nvSpPr>
          <p:spPr>
            <a:xfrm>
              <a:off x="5314950" y="41529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7" name="Google Shape;2077;p66"/>
            <p:cNvCxnSpPr/>
            <p:nvPr/>
          </p:nvCxnSpPr>
          <p:spPr>
            <a:xfrm flipH="1" rot="10800000">
              <a:off x="5467350" y="3009900"/>
              <a:ext cx="12700" cy="1168400"/>
            </a:xfrm>
            <a:prstGeom prst="straightConnector1">
              <a:avLst/>
            </a:prstGeom>
            <a:noFill/>
            <a:ln cap="flat" cmpd="sng" w="25400">
              <a:solidFill>
                <a:srgbClr val="000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8" name="Google Shape;2078;p66"/>
            <p:cNvCxnSpPr/>
            <p:nvPr/>
          </p:nvCxnSpPr>
          <p:spPr>
            <a:xfrm flipH="1">
              <a:off x="5848350" y="4318000"/>
              <a:ext cx="215900" cy="5588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9" name="Google Shape;2079;p66"/>
            <p:cNvCxnSpPr/>
            <p:nvPr/>
          </p:nvCxnSpPr>
          <p:spPr>
            <a:xfrm rot="10800000">
              <a:off x="4451350" y="4876800"/>
              <a:ext cx="14097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0" name="Google Shape;2080;p66"/>
            <p:cNvCxnSpPr/>
            <p:nvPr/>
          </p:nvCxnSpPr>
          <p:spPr>
            <a:xfrm rot="10800000">
              <a:off x="4133850" y="4318000"/>
              <a:ext cx="317500" cy="5461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81" name="Google Shape;2081;p66"/>
            <p:cNvSpPr/>
            <p:nvPr/>
          </p:nvSpPr>
          <p:spPr>
            <a:xfrm>
              <a:off x="4946651" y="4495801"/>
              <a:ext cx="10080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4</a:t>
              </a:r>
              <a:endParaRPr/>
            </a:p>
          </p:txBody>
        </p:sp>
        <p:sp>
          <p:nvSpPr>
            <p:cNvPr id="2082" name="Google Shape;2082;p66"/>
            <p:cNvSpPr/>
            <p:nvPr/>
          </p:nvSpPr>
          <p:spPr>
            <a:xfrm>
              <a:off x="4489450" y="4724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66"/>
            <p:cNvSpPr/>
            <p:nvPr/>
          </p:nvSpPr>
          <p:spPr>
            <a:xfrm>
              <a:off x="4794251" y="2057401"/>
              <a:ext cx="10080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1</a:t>
              </a:r>
              <a:endParaRPr/>
            </a:p>
          </p:txBody>
        </p:sp>
        <p:sp>
          <p:nvSpPr>
            <p:cNvPr id="2084" name="Google Shape;2084;p66"/>
            <p:cNvSpPr/>
            <p:nvPr/>
          </p:nvSpPr>
          <p:spPr>
            <a:xfrm>
              <a:off x="4489450" y="22225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85" name="Google Shape;2085;p66"/>
            <p:cNvCxnSpPr/>
            <p:nvPr/>
          </p:nvCxnSpPr>
          <p:spPr>
            <a:xfrm rot="10800000">
              <a:off x="4641850" y="2514600"/>
              <a:ext cx="0" cy="2209800"/>
            </a:xfrm>
            <a:prstGeom prst="straightConnector1">
              <a:avLst/>
            </a:prstGeom>
            <a:noFill/>
            <a:ln cap="flat" cmpd="sng" w="25400">
              <a:solidFill>
                <a:srgbClr val="00008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86" name="Google Shape;2086;p66"/>
            <p:cNvSpPr/>
            <p:nvPr/>
          </p:nvSpPr>
          <p:spPr>
            <a:xfrm>
              <a:off x="4565651" y="3810001"/>
              <a:ext cx="10080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2</a:t>
              </a:r>
              <a:endParaRPr/>
            </a:p>
          </p:txBody>
        </p:sp>
        <p:sp>
          <p:nvSpPr>
            <p:cNvPr id="2087" name="Google Shape;2087;p66"/>
            <p:cNvSpPr/>
            <p:nvPr/>
          </p:nvSpPr>
          <p:spPr>
            <a:xfrm>
              <a:off x="4718051" y="2438401"/>
              <a:ext cx="1008063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</a:t>
              </a:r>
              <a:r>
                <a:rPr b="1"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1</a:t>
              </a:r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67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sp>
        <p:nvSpPr>
          <p:cNvPr id="2093" name="Google Shape;2093;p67"/>
          <p:cNvSpPr txBox="1"/>
          <p:nvPr/>
        </p:nvSpPr>
        <p:spPr>
          <a:xfrm>
            <a:off x="0" y="685800"/>
            <a:ext cx="11963400" cy="5670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5463" lvl="0" marL="5254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τους απλούς εναλλάκτες θερμότητας….</a:t>
            </a:r>
            <a:endParaRPr/>
          </a:p>
          <a:p>
            <a:pPr indent="-342900" lvl="1" marL="982663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 [MC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]hot &gt; [MC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]cold, τότε η ελάχιστης θερμοκρασίας προσέγγιση είναι στο ζεστό άκρο του εναλλάκτη.</a:t>
            </a:r>
            <a:endParaRPr/>
          </a:p>
          <a:p>
            <a:pPr indent="-398463" lvl="0" marL="5254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30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30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30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30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30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30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30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5463" lvl="0" marL="5254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Κανόνας #2:  MC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p,out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MC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p,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κάθε εναλλάκτη θερμότητας pinch.</a:t>
            </a:r>
            <a:endParaRPr/>
          </a:p>
        </p:txBody>
      </p:sp>
      <p:cxnSp>
        <p:nvCxnSpPr>
          <p:cNvPr id="2094" name="Google Shape;2094;p67"/>
          <p:cNvCxnSpPr/>
          <p:nvPr/>
        </p:nvCxnSpPr>
        <p:spPr>
          <a:xfrm rot="10800000">
            <a:off x="4467225" y="2727325"/>
            <a:ext cx="0" cy="1981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5" name="Google Shape;2095;p67"/>
          <p:cNvCxnSpPr/>
          <p:nvPr/>
        </p:nvCxnSpPr>
        <p:spPr>
          <a:xfrm>
            <a:off x="4467225" y="4708525"/>
            <a:ext cx="312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6" name="Google Shape;2096;p67"/>
          <p:cNvSpPr txBox="1"/>
          <p:nvPr/>
        </p:nvSpPr>
        <p:spPr>
          <a:xfrm>
            <a:off x="3784585" y="3076853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097" name="Google Shape;2097;p67"/>
          <p:cNvSpPr txBox="1"/>
          <p:nvPr/>
        </p:nvSpPr>
        <p:spPr>
          <a:xfrm>
            <a:off x="6124343" y="4905653"/>
            <a:ext cx="3433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cxnSp>
        <p:nvCxnSpPr>
          <p:cNvPr id="2098" name="Google Shape;2098;p67"/>
          <p:cNvCxnSpPr/>
          <p:nvPr/>
        </p:nvCxnSpPr>
        <p:spPr>
          <a:xfrm flipH="1" rot="10800000">
            <a:off x="4772025" y="2955925"/>
            <a:ext cx="1219200" cy="45720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099" name="Google Shape;2099;p67"/>
          <p:cNvCxnSpPr/>
          <p:nvPr/>
        </p:nvCxnSpPr>
        <p:spPr>
          <a:xfrm flipH="1" rot="10800000">
            <a:off x="4848225" y="3184525"/>
            <a:ext cx="1143000" cy="914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0" name="Google Shape;2100;p67"/>
          <p:cNvCxnSpPr/>
          <p:nvPr/>
        </p:nvCxnSpPr>
        <p:spPr>
          <a:xfrm>
            <a:off x="4772025" y="2879725"/>
            <a:ext cx="0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1" name="Google Shape;2101;p67"/>
          <p:cNvCxnSpPr/>
          <p:nvPr/>
        </p:nvCxnSpPr>
        <p:spPr>
          <a:xfrm rot="10800000">
            <a:off x="4772025" y="4098925"/>
            <a:ext cx="0" cy="457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2" name="Google Shape;2102;p67"/>
          <p:cNvSpPr txBox="1"/>
          <p:nvPr/>
        </p:nvSpPr>
        <p:spPr>
          <a:xfrm>
            <a:off x="4951731" y="4173816"/>
            <a:ext cx="1050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Pinch ?!?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68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sp>
        <p:nvSpPr>
          <p:cNvPr id="2108" name="Google Shape;2108;p68"/>
          <p:cNvSpPr txBox="1"/>
          <p:nvPr/>
        </p:nvSpPr>
        <p:spPr>
          <a:xfrm>
            <a:off x="0" y="666076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Σύνοψη…….</a:t>
            </a:r>
            <a:endParaRPr/>
          </a:p>
        </p:txBody>
      </p:sp>
      <p:graphicFrame>
        <p:nvGraphicFramePr>
          <p:cNvPr id="2109" name="Google Shape;2109;p68"/>
          <p:cNvGraphicFramePr/>
          <p:nvPr/>
        </p:nvGraphicFramePr>
        <p:xfrm>
          <a:off x="3733800" y="1345406"/>
          <a:ext cx="4724400" cy="4167188"/>
        </p:xfrm>
        <a:graphic>
          <a:graphicData uri="http://schemas.openxmlformats.org/presentationml/2006/ole">
            <mc:AlternateContent>
              <mc:Choice Requires="v">
                <p:oleObj r:id="rId4" imgH="4167188" imgW="4724400" progId="Word.Picture.8" spid="_x0000_s1">
                  <p:embed/>
                </p:oleObj>
              </mc:Choice>
              <mc:Fallback>
                <p:oleObj r:id="rId5" imgH="4167188" imgW="4724400" progId="Word.Picture.8">
                  <p:embed/>
                  <p:pic>
                    <p:nvPicPr>
                      <p:cNvPr id="2109" name="Google Shape;2109;p6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733800" y="1345406"/>
                        <a:ext cx="4724400" cy="416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0" name="Google Shape;2110;p68"/>
          <p:cNvSpPr txBox="1"/>
          <p:nvPr/>
        </p:nvSpPr>
        <p:spPr>
          <a:xfrm>
            <a:off x="6072298" y="4872951"/>
            <a:ext cx="3376502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Εφαρμογή κανόνων #1 και  #2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στο pinch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69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ΣΧΕΔΙΑΣΜΟΣ ΔΙΚΤΥΟΥ ΕΝΑΛΛΑΚΤΩΝ ΘΕΡΜΟΤΗΤΑΣ</a:t>
            </a:r>
            <a:endParaRPr/>
          </a:p>
        </p:txBody>
      </p:sp>
      <p:pic>
        <p:nvPicPr>
          <p:cNvPr id="2116" name="Google Shape;211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412" y="1989931"/>
            <a:ext cx="5081588" cy="28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7" name="Google Shape;2117;p69"/>
          <p:cNvSpPr/>
          <p:nvPr/>
        </p:nvSpPr>
        <p:spPr>
          <a:xfrm>
            <a:off x="7315200" y="1945878"/>
            <a:ext cx="4530724" cy="296624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Υπάρχουν κάποιοι κανόνες.</a:t>
            </a:r>
            <a:endParaRPr/>
          </a:p>
          <a:p>
            <a:pPr indent="-285750" lvl="0" marL="28575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Περισσότερα σπασίματα ρευμάτων απαιτείται να ικανοποιούν τους κανόνες.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Καλό είναι να γίνεται χρήση αυτόματου σχεδιασμού.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ΑΠΛΟ ΔΙΚΤΥΟ ΕΝΑΛΛΑΓΗΣ ΘΕΡΜΟΤΗΤΑΣ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0" y="609601"/>
            <a:ext cx="12191999" cy="53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συμβαίνει όταν το 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γίνεται μηδέν;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κατανάλωση ατμού είναι η χαμηλότερη.</a:t>
            </a:r>
            <a:endParaRPr/>
          </a:p>
          <a:p>
            <a:pPr indent="-342900" lvl="1" marL="982663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κατανάλωση νερού ψύξης είναι η χαμηλότερη.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82663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Χρειαζόαμστε όμως τρεις εναλλάκτες θερμότητας.</a:t>
            </a:r>
            <a:endParaRPr/>
          </a:p>
          <a:p>
            <a:pPr indent="-342900" lvl="2" marL="1611313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εναλλάκτη διεργασίας – διεργασίας.</a:t>
            </a:r>
            <a:endParaRPr/>
          </a:p>
          <a:p>
            <a:pPr indent="-342900" lvl="2" marL="1611313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εναλλάκτη διεργασίας – θερμού ρεύματος.</a:t>
            </a:r>
            <a:endParaRPr/>
          </a:p>
          <a:p>
            <a:pPr indent="-342900" lvl="2" marL="1611313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εναλλάκτη διεργασίας – ψυχρού ρεύματος.</a:t>
            </a:r>
            <a:endParaRPr/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Ποιό είναι το 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για τον εναλλάκτη διεργασίας – διεργασίας;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Πόσο μεγάλος είναι ο εναλλάκτης διεργασίας – διεργασίας.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70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ΑΥΤΟΜΑΤΟΣ ΣΧΕΔΙΑΣΜΟΣ</a:t>
            </a:r>
            <a:endParaRPr/>
          </a:p>
        </p:txBody>
      </p:sp>
      <p:sp>
        <p:nvSpPr>
          <p:cNvPr id="2123" name="Google Shape;2123;p70"/>
          <p:cNvSpPr txBox="1"/>
          <p:nvPr/>
        </p:nvSpPr>
        <p:spPr>
          <a:xfrm>
            <a:off x="0" y="685800"/>
            <a:ext cx="12191999" cy="4040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Δημιουργούμε μία υπερδομή του δικτύου.</a:t>
            </a:r>
            <a:endParaRPr/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 αριστοποιούμε ως MINLP.</a:t>
            </a:r>
            <a:endParaRPr/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Υπάρχουν μέθοδοι που κάνουν αυτή την αριστοποίηση σε τμήματα (κομμάτια), δηλ. “block decomposition”.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4" name="Google Shape;212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0425" y="3581400"/>
            <a:ext cx="3251149" cy="242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125" name="Google Shape;2125;p70"/>
          <p:cNvSpPr txBox="1"/>
          <p:nvPr/>
        </p:nvSpPr>
        <p:spPr>
          <a:xfrm>
            <a:off x="914400" y="6248401"/>
            <a:ext cx="11277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Zhu, X. X.; O'Neill, B. K.; Roach, J. R.; Wood, R. M.  A method for automated heat exchanger network synthesis using block decomposition and non-linear optimization.   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Chem. Eng. Res. Des.,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(A8),  919-30., 1995.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71"/>
          <p:cNvSpPr txBox="1"/>
          <p:nvPr>
            <p:ph type="title"/>
          </p:nvPr>
        </p:nvSpPr>
        <p:spPr>
          <a:xfrm>
            <a:off x="-1" y="0"/>
            <a:ext cx="12191999" cy="592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ΑΥΤΟΜΑΤΟΣ ΣΧΕΔΙΑΣΜΟΣ</a:t>
            </a:r>
            <a:endParaRPr/>
          </a:p>
        </p:txBody>
      </p:sp>
      <p:sp>
        <p:nvSpPr>
          <p:cNvPr id="2131" name="Google Shape;2131;p71"/>
          <p:cNvSpPr txBox="1"/>
          <p:nvPr/>
        </p:nvSpPr>
        <p:spPr>
          <a:xfrm>
            <a:off x="0" y="609601"/>
            <a:ext cx="12191999" cy="85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προβλήματα που υπάρχουν με αυτόματο (&amp; pinch) σχεδιασμό περιλαμβάνουν.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Πολλές διασπάσεις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2" name="Google Shape;2132;p71"/>
          <p:cNvGrpSpPr/>
          <p:nvPr/>
        </p:nvGrpSpPr>
        <p:grpSpPr>
          <a:xfrm>
            <a:off x="2446057" y="1927225"/>
            <a:ext cx="7299886" cy="4283074"/>
            <a:chOff x="2779771" y="1889126"/>
            <a:chExt cx="7299886" cy="4283074"/>
          </a:xfrm>
        </p:grpSpPr>
        <p:cxnSp>
          <p:nvCxnSpPr>
            <p:cNvPr id="2133" name="Google Shape;2133;p71"/>
            <p:cNvCxnSpPr/>
            <p:nvPr/>
          </p:nvCxnSpPr>
          <p:spPr>
            <a:xfrm>
              <a:off x="3544889" y="2217738"/>
              <a:ext cx="871537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4" name="Google Shape;2134;p71"/>
            <p:cNvCxnSpPr/>
            <p:nvPr/>
          </p:nvCxnSpPr>
          <p:spPr>
            <a:xfrm>
              <a:off x="3387725" y="4273550"/>
              <a:ext cx="5562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2135" name="Google Shape;2135;p71"/>
            <p:cNvCxnSpPr/>
            <p:nvPr/>
          </p:nvCxnSpPr>
          <p:spPr>
            <a:xfrm>
              <a:off x="5059363" y="3846513"/>
              <a:ext cx="3890962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6" name="Google Shape;2136;p71"/>
            <p:cNvCxnSpPr/>
            <p:nvPr/>
          </p:nvCxnSpPr>
          <p:spPr>
            <a:xfrm>
              <a:off x="4606925" y="3417888"/>
              <a:ext cx="41910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7" name="Google Shape;2137;p71"/>
            <p:cNvCxnSpPr/>
            <p:nvPr/>
          </p:nvCxnSpPr>
          <p:spPr>
            <a:xfrm>
              <a:off x="4521200" y="5130800"/>
              <a:ext cx="4419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2138" name="Google Shape;2138;p71"/>
            <p:cNvSpPr txBox="1"/>
            <p:nvPr/>
          </p:nvSpPr>
          <p:spPr>
            <a:xfrm>
              <a:off x="2789265" y="2017991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HP</a:t>
              </a:r>
              <a:endParaRPr/>
            </a:p>
          </p:txBody>
        </p:sp>
        <p:sp>
          <p:nvSpPr>
            <p:cNvPr id="2139" name="Google Shape;2139;p71"/>
            <p:cNvSpPr txBox="1"/>
            <p:nvPr/>
          </p:nvSpPr>
          <p:spPr>
            <a:xfrm>
              <a:off x="9656144" y="4189691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C1</a:t>
              </a:r>
              <a:endParaRPr/>
            </a:p>
          </p:txBody>
        </p:sp>
        <p:sp>
          <p:nvSpPr>
            <p:cNvPr id="2140" name="Google Shape;2140;p71"/>
            <p:cNvSpPr txBox="1"/>
            <p:nvPr/>
          </p:nvSpPr>
          <p:spPr>
            <a:xfrm>
              <a:off x="9656144" y="4992966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C3</a:t>
              </a:r>
              <a:endParaRPr/>
            </a:p>
          </p:txBody>
        </p:sp>
        <p:sp>
          <p:nvSpPr>
            <p:cNvPr id="2141" name="Google Shape;2141;p71"/>
            <p:cNvSpPr txBox="1"/>
            <p:nvPr/>
          </p:nvSpPr>
          <p:spPr>
            <a:xfrm>
              <a:off x="2779771" y="3626128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H2</a:t>
              </a:r>
              <a:endParaRPr/>
            </a:p>
          </p:txBody>
        </p:sp>
        <p:sp>
          <p:nvSpPr>
            <p:cNvPr id="2142" name="Google Shape;2142;p71"/>
            <p:cNvSpPr txBox="1"/>
            <p:nvPr/>
          </p:nvSpPr>
          <p:spPr>
            <a:xfrm>
              <a:off x="9656144" y="4591328"/>
              <a:ext cx="4235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C2</a:t>
              </a:r>
              <a:endParaRPr/>
            </a:p>
          </p:txBody>
        </p:sp>
        <p:cxnSp>
          <p:nvCxnSpPr>
            <p:cNvPr id="2143" name="Google Shape;2143;p71"/>
            <p:cNvCxnSpPr/>
            <p:nvPr/>
          </p:nvCxnSpPr>
          <p:spPr>
            <a:xfrm>
              <a:off x="7569200" y="5559425"/>
              <a:ext cx="736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2144" name="Google Shape;2144;p71"/>
            <p:cNvSpPr/>
            <p:nvPr/>
          </p:nvSpPr>
          <p:spPr>
            <a:xfrm>
              <a:off x="4494214" y="2474914"/>
              <a:ext cx="865187" cy="1587"/>
            </a:xfrm>
            <a:custGeom>
              <a:rect b="b" l="l" r="r" t="t"/>
              <a:pathLst>
                <a:path extrusionOk="0" h="1" w="545">
                  <a:moveTo>
                    <a:pt x="0" y="0"/>
                  </a:moveTo>
                  <a:lnTo>
                    <a:pt x="545" y="1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5" name="Google Shape;2145;p71"/>
            <p:cNvCxnSpPr/>
            <p:nvPr/>
          </p:nvCxnSpPr>
          <p:spPr>
            <a:xfrm>
              <a:off x="5651501" y="2732088"/>
              <a:ext cx="790575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46" name="Google Shape;2146;p71"/>
            <p:cNvCxnSpPr/>
            <p:nvPr/>
          </p:nvCxnSpPr>
          <p:spPr>
            <a:xfrm>
              <a:off x="3340100" y="2990850"/>
              <a:ext cx="29083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47" name="Google Shape;2147;p71"/>
            <p:cNvSpPr/>
            <p:nvPr/>
          </p:nvSpPr>
          <p:spPr>
            <a:xfrm>
              <a:off x="5784851" y="4702175"/>
              <a:ext cx="3317875" cy="1588"/>
            </a:xfrm>
            <a:custGeom>
              <a:rect b="b" l="l" r="r" t="t"/>
              <a:pathLst>
                <a:path extrusionOk="0" h="1" w="2090">
                  <a:moveTo>
                    <a:pt x="0" y="1"/>
                  </a:moveTo>
                  <a:lnTo>
                    <a:pt x="2090" y="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8" name="Google Shape;2148;p71"/>
            <p:cNvCxnSpPr/>
            <p:nvPr/>
          </p:nvCxnSpPr>
          <p:spPr>
            <a:xfrm>
              <a:off x="8355013" y="5988050"/>
              <a:ext cx="73660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2149" name="Google Shape;2149;p71"/>
            <p:cNvSpPr txBox="1"/>
            <p:nvPr/>
          </p:nvSpPr>
          <p:spPr>
            <a:xfrm>
              <a:off x="2780262" y="2294216"/>
              <a:ext cx="5100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</a:t>
              </a:r>
              <a:endParaRPr/>
            </a:p>
          </p:txBody>
        </p:sp>
        <p:sp>
          <p:nvSpPr>
            <p:cNvPr id="2150" name="Google Shape;2150;p71"/>
            <p:cNvSpPr txBox="1"/>
            <p:nvPr/>
          </p:nvSpPr>
          <p:spPr>
            <a:xfrm>
              <a:off x="2800610" y="2568853"/>
              <a:ext cx="405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LP</a:t>
              </a:r>
              <a:endParaRPr/>
            </a:p>
          </p:txBody>
        </p:sp>
        <p:sp>
          <p:nvSpPr>
            <p:cNvPr id="2151" name="Google Shape;2151;p71"/>
            <p:cNvSpPr txBox="1"/>
            <p:nvPr/>
          </p:nvSpPr>
          <p:spPr>
            <a:xfrm>
              <a:off x="2798114" y="2797453"/>
              <a:ext cx="4362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FG</a:t>
              </a:r>
              <a:endParaRPr/>
            </a:p>
          </p:txBody>
        </p:sp>
        <p:sp>
          <p:nvSpPr>
            <p:cNvPr id="2152" name="Google Shape;2152;p71"/>
            <p:cNvSpPr txBox="1"/>
            <p:nvPr/>
          </p:nvSpPr>
          <p:spPr>
            <a:xfrm>
              <a:off x="2779771" y="3205441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H1</a:t>
              </a:r>
              <a:endParaRPr/>
            </a:p>
          </p:txBody>
        </p:sp>
        <p:sp>
          <p:nvSpPr>
            <p:cNvPr id="2153" name="Google Shape;2153;p71"/>
            <p:cNvSpPr txBox="1"/>
            <p:nvPr/>
          </p:nvSpPr>
          <p:spPr>
            <a:xfrm>
              <a:off x="9611508" y="5394603"/>
              <a:ext cx="4619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Air</a:t>
              </a:r>
              <a:endParaRPr/>
            </a:p>
          </p:txBody>
        </p:sp>
        <p:sp>
          <p:nvSpPr>
            <p:cNvPr id="2154" name="Google Shape;2154;p71"/>
            <p:cNvSpPr txBox="1"/>
            <p:nvPr/>
          </p:nvSpPr>
          <p:spPr>
            <a:xfrm>
              <a:off x="9418823" y="5796241"/>
              <a:ext cx="6314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CTW</a:t>
              </a:r>
              <a:endParaRPr/>
            </a:p>
          </p:txBody>
        </p:sp>
        <p:cxnSp>
          <p:nvCxnSpPr>
            <p:cNvPr id="2155" name="Google Shape;2155;p71"/>
            <p:cNvCxnSpPr/>
            <p:nvPr/>
          </p:nvCxnSpPr>
          <p:spPr>
            <a:xfrm flipH="1">
              <a:off x="4443414" y="1982788"/>
              <a:ext cx="15875" cy="4189412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dash"/>
              <a:round/>
              <a:headEnd len="med" w="med" type="none"/>
              <a:tailEnd len="sm" w="sm" type="none"/>
            </a:ln>
          </p:spPr>
        </p:cxnSp>
        <p:sp>
          <p:nvSpPr>
            <p:cNvPr id="2156" name="Google Shape;2156;p71"/>
            <p:cNvSpPr/>
            <p:nvPr/>
          </p:nvSpPr>
          <p:spPr>
            <a:xfrm>
              <a:off x="4491039" y="2984500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71"/>
            <p:cNvSpPr/>
            <p:nvPr/>
          </p:nvSpPr>
          <p:spPr>
            <a:xfrm>
              <a:off x="4718051" y="5129213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71"/>
            <p:cNvSpPr/>
            <p:nvPr/>
          </p:nvSpPr>
          <p:spPr>
            <a:xfrm>
              <a:off x="5749926" y="5141913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71"/>
            <p:cNvSpPr/>
            <p:nvPr/>
          </p:nvSpPr>
          <p:spPr>
            <a:xfrm flipH="1" rot="10800000">
              <a:off x="5726114" y="4926013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71"/>
            <p:cNvSpPr/>
            <p:nvPr/>
          </p:nvSpPr>
          <p:spPr>
            <a:xfrm>
              <a:off x="5611814" y="3411538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71"/>
            <p:cNvSpPr/>
            <p:nvPr/>
          </p:nvSpPr>
          <p:spPr>
            <a:xfrm>
              <a:off x="5632451" y="4286250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71"/>
            <p:cNvSpPr/>
            <p:nvPr/>
          </p:nvSpPr>
          <p:spPr>
            <a:xfrm>
              <a:off x="6915151" y="4271963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71"/>
            <p:cNvSpPr/>
            <p:nvPr/>
          </p:nvSpPr>
          <p:spPr>
            <a:xfrm>
              <a:off x="6889751" y="3422650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71"/>
            <p:cNvSpPr/>
            <p:nvPr/>
          </p:nvSpPr>
          <p:spPr>
            <a:xfrm>
              <a:off x="6938964" y="4724400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71"/>
            <p:cNvSpPr/>
            <p:nvPr/>
          </p:nvSpPr>
          <p:spPr>
            <a:xfrm flipH="1" rot="10800000">
              <a:off x="6886576" y="3211513"/>
              <a:ext cx="790575" cy="209550"/>
            </a:xfrm>
            <a:custGeom>
              <a:rect b="b" l="l" r="r" t="t"/>
              <a:pathLst>
                <a:path extrusionOk="0" h="132" w="498">
                  <a:moveTo>
                    <a:pt x="0" y="0"/>
                  </a:moveTo>
                  <a:lnTo>
                    <a:pt x="54" y="132"/>
                  </a:lnTo>
                  <a:lnTo>
                    <a:pt x="444" y="132"/>
                  </a:lnTo>
                  <a:lnTo>
                    <a:pt x="498" y="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66" name="Google Shape;2166;p71"/>
            <p:cNvCxnSpPr/>
            <p:nvPr/>
          </p:nvCxnSpPr>
          <p:spPr>
            <a:xfrm flipH="1">
              <a:off x="6619876" y="1889126"/>
              <a:ext cx="15875" cy="4189413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dash"/>
              <a:round/>
              <a:headEnd len="med" w="med" type="none"/>
              <a:tailEnd len="sm" w="sm" type="none"/>
            </a:ln>
          </p:spPr>
        </p:cxnSp>
        <p:cxnSp>
          <p:nvCxnSpPr>
            <p:cNvPr id="2167" name="Google Shape;2167;p71"/>
            <p:cNvCxnSpPr/>
            <p:nvPr/>
          </p:nvCxnSpPr>
          <p:spPr>
            <a:xfrm flipH="1">
              <a:off x="5549901" y="1968501"/>
              <a:ext cx="15875" cy="4189413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dash"/>
              <a:round/>
              <a:headEnd len="med" w="med" type="none"/>
              <a:tailEnd len="sm" w="sm" type="none"/>
            </a:ln>
          </p:spPr>
        </p:cxnSp>
        <p:cxnSp>
          <p:nvCxnSpPr>
            <p:cNvPr id="2168" name="Google Shape;2168;p71"/>
            <p:cNvCxnSpPr/>
            <p:nvPr/>
          </p:nvCxnSpPr>
          <p:spPr>
            <a:xfrm flipH="1">
              <a:off x="6734176" y="1898651"/>
              <a:ext cx="15875" cy="4189413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dash"/>
              <a:round/>
              <a:headEnd len="med" w="med" type="none"/>
              <a:tailEnd len="sm" w="sm" type="none"/>
            </a:ln>
          </p:spPr>
        </p:cxnSp>
        <p:cxnSp>
          <p:nvCxnSpPr>
            <p:cNvPr id="2169" name="Google Shape;2169;p71"/>
            <p:cNvCxnSpPr/>
            <p:nvPr/>
          </p:nvCxnSpPr>
          <p:spPr>
            <a:xfrm flipH="1">
              <a:off x="8345489" y="1935163"/>
              <a:ext cx="15875" cy="4189412"/>
            </a:xfrm>
            <a:prstGeom prst="straightConnector1">
              <a:avLst/>
            </a:prstGeom>
            <a:noFill/>
            <a:ln cap="flat" cmpd="sng" w="28575">
              <a:solidFill>
                <a:srgbClr val="FF3300"/>
              </a:solidFill>
              <a:prstDash val="dash"/>
              <a:round/>
              <a:headEnd len="med" w="med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72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ΑΥΤΟΜΑΤΟΣ ΣΧΕΔΙΑΣΜΟΣ </a:t>
            </a:r>
            <a:endParaRPr/>
          </a:p>
        </p:txBody>
      </p:sp>
      <p:sp>
        <p:nvSpPr>
          <p:cNvPr id="2175" name="Google Shape;2175;p72"/>
          <p:cNvSpPr txBox="1"/>
          <p:nvPr/>
        </p:nvSpPr>
        <p:spPr>
          <a:xfrm>
            <a:off x="0" y="684490"/>
            <a:ext cx="11277600" cy="471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Αδύνατες διασπάσεις:</a:t>
            </a:r>
            <a:endParaRPr/>
          </a:p>
        </p:txBody>
      </p:sp>
      <p:sp>
        <p:nvSpPr>
          <p:cNvPr id="2176" name="Google Shape;2176;p72"/>
          <p:cNvSpPr txBox="1"/>
          <p:nvPr/>
        </p:nvSpPr>
        <p:spPr>
          <a:xfrm>
            <a:off x="0" y="4317166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μπορούμε να διασπάσουμε ένα ρεύμα το οποίο πιθανά να είναι δύο φάσεων;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7" name="Google Shape;2177;p72"/>
          <p:cNvGrpSpPr/>
          <p:nvPr/>
        </p:nvGrpSpPr>
        <p:grpSpPr>
          <a:xfrm>
            <a:off x="3931444" y="2400578"/>
            <a:ext cx="4329112" cy="1028422"/>
            <a:chOff x="3733800" y="2311400"/>
            <a:chExt cx="4329112" cy="1028422"/>
          </a:xfrm>
        </p:grpSpPr>
        <p:sp>
          <p:nvSpPr>
            <p:cNvPr id="2178" name="Google Shape;2178;p72"/>
            <p:cNvSpPr/>
            <p:nvPr/>
          </p:nvSpPr>
          <p:spPr>
            <a:xfrm>
              <a:off x="4419600" y="2514600"/>
              <a:ext cx="381000" cy="381000"/>
            </a:xfrm>
            <a:prstGeom prst="ellipse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79" name="Google Shape;2179;p72"/>
            <p:cNvCxnSpPr/>
            <p:nvPr/>
          </p:nvCxnSpPr>
          <p:spPr>
            <a:xfrm>
              <a:off x="3733800" y="2667000"/>
              <a:ext cx="685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80" name="Google Shape;2180;p72"/>
            <p:cNvCxnSpPr/>
            <p:nvPr/>
          </p:nvCxnSpPr>
          <p:spPr>
            <a:xfrm>
              <a:off x="4800600" y="2667000"/>
              <a:ext cx="204311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181" name="Google Shape;2181;p72"/>
            <p:cNvGrpSpPr/>
            <p:nvPr/>
          </p:nvGrpSpPr>
          <p:grpSpPr>
            <a:xfrm>
              <a:off x="6843712" y="2333625"/>
              <a:ext cx="1219200" cy="685800"/>
              <a:chOff x="1776" y="1872"/>
              <a:chExt cx="1104" cy="432"/>
            </a:xfrm>
          </p:grpSpPr>
          <p:sp>
            <p:nvSpPr>
              <p:cNvPr id="2182" name="Google Shape;2182;p72"/>
              <p:cNvSpPr/>
              <p:nvPr/>
            </p:nvSpPr>
            <p:spPr>
              <a:xfrm>
                <a:off x="1776" y="1872"/>
                <a:ext cx="768" cy="432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83" name="Google Shape;2183;p72"/>
              <p:cNvCxnSpPr/>
              <p:nvPr/>
            </p:nvCxnSpPr>
            <p:spPr>
              <a:xfrm>
                <a:off x="2544" y="2064"/>
                <a:ext cx="33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2184" name="Google Shape;2184;p72"/>
            <p:cNvSpPr/>
            <p:nvPr/>
          </p:nvSpPr>
          <p:spPr>
            <a:xfrm>
              <a:off x="4343400" y="2362200"/>
              <a:ext cx="533400" cy="609600"/>
            </a:xfrm>
            <a:custGeom>
              <a:rect b="b" l="l" r="r" t="t"/>
              <a:pathLst>
                <a:path extrusionOk="0" h="384" w="336">
                  <a:moveTo>
                    <a:pt x="0" y="384"/>
                  </a:moveTo>
                  <a:lnTo>
                    <a:pt x="144" y="144"/>
                  </a:lnTo>
                  <a:lnTo>
                    <a:pt x="144" y="288"/>
                  </a:lnTo>
                  <a:lnTo>
                    <a:pt x="33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72"/>
            <p:cNvSpPr txBox="1"/>
            <p:nvPr/>
          </p:nvSpPr>
          <p:spPr>
            <a:xfrm>
              <a:off x="7089683" y="2484715"/>
              <a:ext cx="3145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/>
            </a:p>
          </p:txBody>
        </p:sp>
        <p:sp>
          <p:nvSpPr>
            <p:cNvPr id="2186" name="Google Shape;2186;p72"/>
            <p:cNvSpPr txBox="1"/>
            <p:nvPr/>
          </p:nvSpPr>
          <p:spPr>
            <a:xfrm>
              <a:off x="4374515" y="2970490"/>
              <a:ext cx="4267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FV</a:t>
              </a:r>
              <a:endParaRPr/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5370512" y="2463800"/>
              <a:ext cx="381000" cy="381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5294312" y="2311400"/>
              <a:ext cx="533400" cy="609600"/>
            </a:xfrm>
            <a:custGeom>
              <a:rect b="b" l="l" r="r" t="t"/>
              <a:pathLst>
                <a:path extrusionOk="0" h="384" w="336">
                  <a:moveTo>
                    <a:pt x="0" y="384"/>
                  </a:moveTo>
                  <a:lnTo>
                    <a:pt x="144" y="144"/>
                  </a:lnTo>
                  <a:lnTo>
                    <a:pt x="144" y="288"/>
                  </a:lnTo>
                  <a:lnTo>
                    <a:pt x="33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73"/>
          <p:cNvSpPr txBox="1"/>
          <p:nvPr>
            <p:ph type="title"/>
          </p:nvPr>
        </p:nvSpPr>
        <p:spPr>
          <a:xfrm>
            <a:off x="0" y="0"/>
            <a:ext cx="12192000" cy="615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ΑΥΤΟΜΑΤΟΣ ΣΧΕΔΙΑΣΜΟΣ</a:t>
            </a:r>
            <a:endParaRPr/>
          </a:p>
        </p:txBody>
      </p:sp>
      <p:sp>
        <p:nvSpPr>
          <p:cNvPr id="2194" name="Google Shape;2194;p73"/>
          <p:cNvSpPr txBox="1"/>
          <p:nvPr/>
        </p:nvSpPr>
        <p:spPr>
          <a:xfrm>
            <a:off x="0" y="635002"/>
            <a:ext cx="12192000" cy="631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Πάρα πολλοί εναλλάκτες θερμότητας.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5" name="Google Shape;2195;p73"/>
          <p:cNvGrpSpPr/>
          <p:nvPr/>
        </p:nvGrpSpPr>
        <p:grpSpPr>
          <a:xfrm>
            <a:off x="2445543" y="1285877"/>
            <a:ext cx="7300913" cy="4283075"/>
            <a:chOff x="791" y="1362"/>
            <a:chExt cx="4599" cy="2698"/>
          </a:xfrm>
        </p:grpSpPr>
        <p:grpSp>
          <p:nvGrpSpPr>
            <p:cNvPr id="2196" name="Google Shape;2196;p73"/>
            <p:cNvGrpSpPr/>
            <p:nvPr/>
          </p:nvGrpSpPr>
          <p:grpSpPr>
            <a:xfrm>
              <a:off x="791" y="1362"/>
              <a:ext cx="4599" cy="2698"/>
              <a:chOff x="791" y="1362"/>
              <a:chExt cx="4599" cy="2698"/>
            </a:xfrm>
          </p:grpSpPr>
          <p:cxnSp>
            <p:nvCxnSpPr>
              <p:cNvPr id="2197" name="Google Shape;2197;p73"/>
              <p:cNvCxnSpPr/>
              <p:nvPr/>
            </p:nvCxnSpPr>
            <p:spPr>
              <a:xfrm>
                <a:off x="1273" y="1569"/>
                <a:ext cx="549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198" name="Google Shape;2198;p73"/>
              <p:cNvCxnSpPr/>
              <p:nvPr/>
            </p:nvCxnSpPr>
            <p:spPr>
              <a:xfrm>
                <a:off x="1174" y="2864"/>
                <a:ext cx="3504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cxnSp>
            <p:nvCxnSpPr>
              <p:cNvPr id="2199" name="Google Shape;2199;p73"/>
              <p:cNvCxnSpPr/>
              <p:nvPr/>
            </p:nvCxnSpPr>
            <p:spPr>
              <a:xfrm>
                <a:off x="2227" y="2595"/>
                <a:ext cx="2451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00" name="Google Shape;2200;p73"/>
              <p:cNvCxnSpPr/>
              <p:nvPr/>
            </p:nvCxnSpPr>
            <p:spPr>
              <a:xfrm>
                <a:off x="1942" y="2325"/>
                <a:ext cx="264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01" name="Google Shape;2201;p73"/>
              <p:cNvCxnSpPr/>
              <p:nvPr/>
            </p:nvCxnSpPr>
            <p:spPr>
              <a:xfrm>
                <a:off x="1888" y="3404"/>
                <a:ext cx="2784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sp>
            <p:nvSpPr>
              <p:cNvPr id="2202" name="Google Shape;2202;p73"/>
              <p:cNvSpPr txBox="1"/>
              <p:nvPr/>
            </p:nvSpPr>
            <p:spPr>
              <a:xfrm>
                <a:off x="797" y="1443"/>
                <a:ext cx="286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HP</a:t>
                </a:r>
                <a:endParaRPr/>
              </a:p>
            </p:txBody>
          </p:sp>
          <p:sp>
            <p:nvSpPr>
              <p:cNvPr id="2203" name="Google Shape;2203;p73"/>
              <p:cNvSpPr txBox="1"/>
              <p:nvPr/>
            </p:nvSpPr>
            <p:spPr>
              <a:xfrm>
                <a:off x="5123" y="2811"/>
                <a:ext cx="267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C1</a:t>
                </a:r>
                <a:endParaRPr/>
              </a:p>
            </p:txBody>
          </p:sp>
          <p:sp>
            <p:nvSpPr>
              <p:cNvPr id="2204" name="Google Shape;2204;p73"/>
              <p:cNvSpPr txBox="1"/>
              <p:nvPr/>
            </p:nvSpPr>
            <p:spPr>
              <a:xfrm>
                <a:off x="5123" y="3317"/>
                <a:ext cx="267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C3</a:t>
                </a:r>
                <a:endParaRPr/>
              </a:p>
            </p:txBody>
          </p:sp>
          <p:sp>
            <p:nvSpPr>
              <p:cNvPr id="2205" name="Google Shape;2205;p73"/>
              <p:cNvSpPr txBox="1"/>
              <p:nvPr/>
            </p:nvSpPr>
            <p:spPr>
              <a:xfrm>
                <a:off x="791" y="2456"/>
                <a:ext cx="282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H2</a:t>
                </a:r>
                <a:endParaRPr/>
              </a:p>
            </p:txBody>
          </p:sp>
          <p:sp>
            <p:nvSpPr>
              <p:cNvPr id="2206" name="Google Shape;2206;p73"/>
              <p:cNvSpPr txBox="1"/>
              <p:nvPr/>
            </p:nvSpPr>
            <p:spPr>
              <a:xfrm>
                <a:off x="5123" y="3064"/>
                <a:ext cx="267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C2</a:t>
                </a:r>
                <a:endParaRPr/>
              </a:p>
            </p:txBody>
          </p:sp>
          <p:cxnSp>
            <p:nvCxnSpPr>
              <p:cNvPr id="2207" name="Google Shape;2207;p73"/>
              <p:cNvCxnSpPr/>
              <p:nvPr/>
            </p:nvCxnSpPr>
            <p:spPr>
              <a:xfrm>
                <a:off x="3808" y="3674"/>
                <a:ext cx="464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sp>
            <p:nvSpPr>
              <p:cNvPr id="2208" name="Google Shape;2208;p73"/>
              <p:cNvSpPr/>
              <p:nvPr/>
            </p:nvSpPr>
            <p:spPr>
              <a:xfrm>
                <a:off x="1871" y="1731"/>
                <a:ext cx="545" cy="1"/>
              </a:xfrm>
              <a:custGeom>
                <a:rect b="b" l="l" r="r" t="t"/>
                <a:pathLst>
                  <a:path extrusionOk="0" h="1" w="545">
                    <a:moveTo>
                      <a:pt x="0" y="0"/>
                    </a:moveTo>
                    <a:lnTo>
                      <a:pt x="545" y="1"/>
                    </a:lnTo>
                  </a:path>
                </a:pathLst>
              </a:cu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09" name="Google Shape;2209;p73"/>
              <p:cNvCxnSpPr/>
              <p:nvPr/>
            </p:nvCxnSpPr>
            <p:spPr>
              <a:xfrm>
                <a:off x="2600" y="1893"/>
                <a:ext cx="498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210" name="Google Shape;2210;p73"/>
              <p:cNvCxnSpPr/>
              <p:nvPr/>
            </p:nvCxnSpPr>
            <p:spPr>
              <a:xfrm>
                <a:off x="1144" y="2056"/>
                <a:ext cx="1832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211" name="Google Shape;2211;p73"/>
              <p:cNvSpPr/>
              <p:nvPr/>
            </p:nvSpPr>
            <p:spPr>
              <a:xfrm>
                <a:off x="2684" y="3134"/>
                <a:ext cx="2090" cy="1"/>
              </a:xfrm>
              <a:custGeom>
                <a:rect b="b" l="l" r="r" t="t"/>
                <a:pathLst>
                  <a:path extrusionOk="0" h="1" w="2090">
                    <a:moveTo>
                      <a:pt x="0" y="1"/>
                    </a:moveTo>
                    <a:lnTo>
                      <a:pt x="2090" y="0"/>
                    </a:lnTo>
                  </a:path>
                </a:pathLst>
              </a:cu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12" name="Google Shape;2212;p73"/>
              <p:cNvCxnSpPr/>
              <p:nvPr/>
            </p:nvCxnSpPr>
            <p:spPr>
              <a:xfrm>
                <a:off x="4303" y="3944"/>
                <a:ext cx="464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none"/>
              </a:ln>
            </p:spPr>
          </p:cxnSp>
          <p:sp>
            <p:nvSpPr>
              <p:cNvPr id="2213" name="Google Shape;2213;p73"/>
              <p:cNvSpPr txBox="1"/>
              <p:nvPr/>
            </p:nvSpPr>
            <p:spPr>
              <a:xfrm>
                <a:off x="791" y="1617"/>
                <a:ext cx="321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MP</a:t>
                </a:r>
                <a:endParaRPr/>
              </a:p>
            </p:txBody>
          </p:sp>
          <p:sp>
            <p:nvSpPr>
              <p:cNvPr id="2214" name="Google Shape;2214;p73"/>
              <p:cNvSpPr txBox="1"/>
              <p:nvPr/>
            </p:nvSpPr>
            <p:spPr>
              <a:xfrm>
                <a:off x="804" y="1790"/>
                <a:ext cx="256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LP</a:t>
                </a:r>
                <a:endParaRPr/>
              </a:p>
            </p:txBody>
          </p:sp>
          <p:sp>
            <p:nvSpPr>
              <p:cNvPr id="2215" name="Google Shape;2215;p73"/>
              <p:cNvSpPr txBox="1"/>
              <p:nvPr/>
            </p:nvSpPr>
            <p:spPr>
              <a:xfrm>
                <a:off x="803" y="1934"/>
                <a:ext cx="275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FG</a:t>
                </a:r>
                <a:endParaRPr/>
              </a:p>
            </p:txBody>
          </p:sp>
          <p:sp>
            <p:nvSpPr>
              <p:cNvPr id="2216" name="Google Shape;2216;p73"/>
              <p:cNvSpPr txBox="1"/>
              <p:nvPr/>
            </p:nvSpPr>
            <p:spPr>
              <a:xfrm>
                <a:off x="791" y="2191"/>
                <a:ext cx="282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H1</a:t>
                </a:r>
                <a:endParaRPr/>
              </a:p>
            </p:txBody>
          </p:sp>
          <p:sp>
            <p:nvSpPr>
              <p:cNvPr id="2217" name="Google Shape;2217;p73"/>
              <p:cNvSpPr txBox="1"/>
              <p:nvPr/>
            </p:nvSpPr>
            <p:spPr>
              <a:xfrm>
                <a:off x="5094" y="3570"/>
                <a:ext cx="291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Air</a:t>
                </a:r>
                <a:endParaRPr/>
              </a:p>
            </p:txBody>
          </p:sp>
          <p:sp>
            <p:nvSpPr>
              <p:cNvPr id="2218" name="Google Shape;2218;p73"/>
              <p:cNvSpPr txBox="1"/>
              <p:nvPr/>
            </p:nvSpPr>
            <p:spPr>
              <a:xfrm>
                <a:off x="4973" y="3823"/>
                <a:ext cx="398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CTW</a:t>
                </a:r>
                <a:endParaRPr/>
              </a:p>
            </p:txBody>
          </p:sp>
          <p:cxnSp>
            <p:nvCxnSpPr>
              <p:cNvPr id="2219" name="Google Shape;2219;p73"/>
              <p:cNvCxnSpPr/>
              <p:nvPr/>
            </p:nvCxnSpPr>
            <p:spPr>
              <a:xfrm flipH="1">
                <a:off x="1839" y="1421"/>
                <a:ext cx="10" cy="263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3300"/>
                </a:solidFill>
                <a:prstDash val="dash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20" name="Google Shape;2220;p73"/>
              <p:cNvSpPr/>
              <p:nvPr/>
            </p:nvSpPr>
            <p:spPr>
              <a:xfrm>
                <a:off x="1869" y="2052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73"/>
              <p:cNvSpPr/>
              <p:nvPr/>
            </p:nvSpPr>
            <p:spPr>
              <a:xfrm>
                <a:off x="2012" y="3403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73"/>
              <p:cNvSpPr/>
              <p:nvPr/>
            </p:nvSpPr>
            <p:spPr>
              <a:xfrm>
                <a:off x="2662" y="3411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73"/>
              <p:cNvSpPr/>
              <p:nvPr/>
            </p:nvSpPr>
            <p:spPr>
              <a:xfrm flipH="1" rot="10800000">
                <a:off x="2647" y="3275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73"/>
              <p:cNvSpPr/>
              <p:nvPr/>
            </p:nvSpPr>
            <p:spPr>
              <a:xfrm>
                <a:off x="2575" y="2321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73"/>
              <p:cNvSpPr/>
              <p:nvPr/>
            </p:nvSpPr>
            <p:spPr>
              <a:xfrm>
                <a:off x="2588" y="2872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73"/>
              <p:cNvSpPr/>
              <p:nvPr/>
            </p:nvSpPr>
            <p:spPr>
              <a:xfrm>
                <a:off x="3396" y="2863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73"/>
              <p:cNvSpPr/>
              <p:nvPr/>
            </p:nvSpPr>
            <p:spPr>
              <a:xfrm>
                <a:off x="3380" y="2328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73"/>
              <p:cNvSpPr/>
              <p:nvPr/>
            </p:nvSpPr>
            <p:spPr>
              <a:xfrm>
                <a:off x="3411" y="3148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73"/>
              <p:cNvSpPr/>
              <p:nvPr/>
            </p:nvSpPr>
            <p:spPr>
              <a:xfrm flipH="1" rot="10800000">
                <a:off x="3378" y="2195"/>
                <a:ext cx="498" cy="132"/>
              </a:xfrm>
              <a:custGeom>
                <a:rect b="b" l="l" r="r" t="t"/>
                <a:pathLst>
                  <a:path extrusionOk="0" h="132" w="498">
                    <a:moveTo>
                      <a:pt x="0" y="0"/>
                    </a:moveTo>
                    <a:lnTo>
                      <a:pt x="54" y="132"/>
                    </a:lnTo>
                    <a:lnTo>
                      <a:pt x="444" y="132"/>
                    </a:lnTo>
                    <a:lnTo>
                      <a:pt x="498" y="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30" name="Google Shape;2230;p73"/>
              <p:cNvCxnSpPr/>
              <p:nvPr/>
            </p:nvCxnSpPr>
            <p:spPr>
              <a:xfrm flipH="1">
                <a:off x="3210" y="1362"/>
                <a:ext cx="10" cy="263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3300"/>
                </a:solidFill>
                <a:prstDash val="dash"/>
                <a:round/>
                <a:headEnd len="med" w="med" type="none"/>
                <a:tailEnd len="sm" w="sm" type="none"/>
              </a:ln>
            </p:spPr>
          </p:cxnSp>
          <p:cxnSp>
            <p:nvCxnSpPr>
              <p:cNvPr id="2231" name="Google Shape;2231;p73"/>
              <p:cNvCxnSpPr/>
              <p:nvPr/>
            </p:nvCxnSpPr>
            <p:spPr>
              <a:xfrm flipH="1">
                <a:off x="2536" y="1412"/>
                <a:ext cx="10" cy="263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3300"/>
                </a:solidFill>
                <a:prstDash val="dash"/>
                <a:round/>
                <a:headEnd len="med" w="med" type="none"/>
                <a:tailEnd len="sm" w="sm" type="none"/>
              </a:ln>
            </p:spPr>
          </p:cxnSp>
          <p:cxnSp>
            <p:nvCxnSpPr>
              <p:cNvPr id="2232" name="Google Shape;2232;p73"/>
              <p:cNvCxnSpPr/>
              <p:nvPr/>
            </p:nvCxnSpPr>
            <p:spPr>
              <a:xfrm flipH="1">
                <a:off x="3282" y="1368"/>
                <a:ext cx="10" cy="263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3300"/>
                </a:solidFill>
                <a:prstDash val="dash"/>
                <a:round/>
                <a:headEnd len="med" w="med" type="none"/>
                <a:tailEnd len="sm" w="sm" type="none"/>
              </a:ln>
            </p:spPr>
          </p:cxnSp>
          <p:cxnSp>
            <p:nvCxnSpPr>
              <p:cNvPr id="2233" name="Google Shape;2233;p73"/>
              <p:cNvCxnSpPr/>
              <p:nvPr/>
            </p:nvCxnSpPr>
            <p:spPr>
              <a:xfrm flipH="1">
                <a:off x="4297" y="1391"/>
                <a:ext cx="10" cy="2639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3300"/>
                </a:solidFill>
                <a:prstDash val="dash"/>
                <a:round/>
                <a:headEnd len="med" w="med" type="none"/>
                <a:tailEnd len="sm" w="sm" type="none"/>
              </a:ln>
            </p:spPr>
          </p:cxnSp>
        </p:grpSp>
        <p:grpSp>
          <p:nvGrpSpPr>
            <p:cNvPr id="2234" name="Google Shape;2234;p73"/>
            <p:cNvGrpSpPr/>
            <p:nvPr/>
          </p:nvGrpSpPr>
          <p:grpSpPr>
            <a:xfrm>
              <a:off x="1590" y="1512"/>
              <a:ext cx="111" cy="1401"/>
              <a:chOff x="1512" y="1515"/>
              <a:chExt cx="111" cy="1401"/>
            </a:xfrm>
          </p:grpSpPr>
          <p:cxnSp>
            <p:nvCxnSpPr>
              <p:cNvPr id="2235" name="Google Shape;2235;p73"/>
              <p:cNvCxnSpPr/>
              <p:nvPr/>
            </p:nvCxnSpPr>
            <p:spPr>
              <a:xfrm rot="10800000">
                <a:off x="1569" y="1566"/>
                <a:ext cx="0" cy="129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36" name="Google Shape;2236;p73"/>
              <p:cNvSpPr/>
              <p:nvPr/>
            </p:nvSpPr>
            <p:spPr>
              <a:xfrm>
                <a:off x="1512" y="151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7" name="Google Shape;2237;p73"/>
              <p:cNvSpPr/>
              <p:nvPr/>
            </p:nvSpPr>
            <p:spPr>
              <a:xfrm>
                <a:off x="1518" y="2808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8" name="Google Shape;2238;p73"/>
            <p:cNvGrpSpPr/>
            <p:nvPr/>
          </p:nvGrpSpPr>
          <p:grpSpPr>
            <a:xfrm>
              <a:off x="2951" y="2276"/>
              <a:ext cx="92" cy="1308"/>
              <a:chOff x="572" y="1960"/>
              <a:chExt cx="111" cy="1401"/>
            </a:xfrm>
          </p:grpSpPr>
          <p:cxnSp>
            <p:nvCxnSpPr>
              <p:cNvPr id="2239" name="Google Shape;2239;p73"/>
              <p:cNvCxnSpPr/>
              <p:nvPr/>
            </p:nvCxnSpPr>
            <p:spPr>
              <a:xfrm rot="10800000">
                <a:off x="629" y="2011"/>
                <a:ext cx="0" cy="129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40" name="Google Shape;2240;p73"/>
              <p:cNvSpPr/>
              <p:nvPr/>
            </p:nvSpPr>
            <p:spPr>
              <a:xfrm>
                <a:off x="572" y="1960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73"/>
              <p:cNvSpPr/>
              <p:nvPr/>
            </p:nvSpPr>
            <p:spPr>
              <a:xfrm>
                <a:off x="578" y="3253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2" name="Google Shape;2242;p73"/>
            <p:cNvGrpSpPr/>
            <p:nvPr/>
          </p:nvGrpSpPr>
          <p:grpSpPr>
            <a:xfrm>
              <a:off x="1346" y="1995"/>
              <a:ext cx="108" cy="924"/>
              <a:chOff x="1346" y="1995"/>
              <a:chExt cx="108" cy="924"/>
            </a:xfrm>
          </p:grpSpPr>
          <p:cxnSp>
            <p:nvCxnSpPr>
              <p:cNvPr id="2243" name="Google Shape;2243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44" name="Google Shape;2244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246" name="Google Shape;2246;p73"/>
            <p:cNvCxnSpPr/>
            <p:nvPr/>
          </p:nvCxnSpPr>
          <p:spPr>
            <a:xfrm rot="10800000">
              <a:off x="2010" y="2052"/>
              <a:ext cx="0" cy="831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sm" w="sm" type="none"/>
            </a:ln>
          </p:spPr>
        </p:cxnSp>
        <p:sp>
          <p:nvSpPr>
            <p:cNvPr id="2247" name="Google Shape;2247;p73"/>
            <p:cNvSpPr/>
            <p:nvPr/>
          </p:nvSpPr>
          <p:spPr>
            <a:xfrm>
              <a:off x="1956" y="2010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73"/>
            <p:cNvSpPr/>
            <p:nvPr/>
          </p:nvSpPr>
          <p:spPr>
            <a:xfrm>
              <a:off x="1959" y="2826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49" name="Google Shape;2249;p73"/>
            <p:cNvGrpSpPr/>
            <p:nvPr/>
          </p:nvGrpSpPr>
          <p:grpSpPr>
            <a:xfrm>
              <a:off x="2687" y="2007"/>
              <a:ext cx="108" cy="924"/>
              <a:chOff x="1346" y="1995"/>
              <a:chExt cx="108" cy="924"/>
            </a:xfrm>
          </p:grpSpPr>
          <p:cxnSp>
            <p:nvCxnSpPr>
              <p:cNvPr id="2250" name="Google Shape;2250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51" name="Google Shape;2251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3" name="Google Shape;2253;p73"/>
            <p:cNvGrpSpPr/>
            <p:nvPr/>
          </p:nvGrpSpPr>
          <p:grpSpPr>
            <a:xfrm>
              <a:off x="2771" y="2267"/>
              <a:ext cx="108" cy="924"/>
              <a:chOff x="1346" y="1995"/>
              <a:chExt cx="108" cy="924"/>
            </a:xfrm>
          </p:grpSpPr>
          <p:cxnSp>
            <p:nvCxnSpPr>
              <p:cNvPr id="2254" name="Google Shape;2254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55" name="Google Shape;2255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7" name="Google Shape;2257;p73"/>
            <p:cNvGrpSpPr/>
            <p:nvPr/>
          </p:nvGrpSpPr>
          <p:grpSpPr>
            <a:xfrm>
              <a:off x="2873" y="2416"/>
              <a:ext cx="108" cy="924"/>
              <a:chOff x="1346" y="1995"/>
              <a:chExt cx="108" cy="924"/>
            </a:xfrm>
          </p:grpSpPr>
          <p:cxnSp>
            <p:nvCxnSpPr>
              <p:cNvPr id="2258" name="Google Shape;2258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59" name="Google Shape;2259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1" name="Google Shape;2261;p73"/>
            <p:cNvGrpSpPr/>
            <p:nvPr/>
          </p:nvGrpSpPr>
          <p:grpSpPr>
            <a:xfrm>
              <a:off x="2734" y="2537"/>
              <a:ext cx="108" cy="924"/>
              <a:chOff x="1346" y="1995"/>
              <a:chExt cx="108" cy="924"/>
            </a:xfrm>
          </p:grpSpPr>
          <p:cxnSp>
            <p:nvCxnSpPr>
              <p:cNvPr id="2262" name="Google Shape;2262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63" name="Google Shape;2263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5" name="Google Shape;2265;p73"/>
            <p:cNvGrpSpPr/>
            <p:nvPr/>
          </p:nvGrpSpPr>
          <p:grpSpPr>
            <a:xfrm>
              <a:off x="2557" y="2528"/>
              <a:ext cx="108" cy="924"/>
              <a:chOff x="1346" y="1995"/>
              <a:chExt cx="108" cy="924"/>
            </a:xfrm>
          </p:grpSpPr>
          <p:cxnSp>
            <p:nvCxnSpPr>
              <p:cNvPr id="2266" name="Google Shape;2266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67" name="Google Shape;2267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9" name="Google Shape;2269;p73"/>
            <p:cNvGrpSpPr/>
            <p:nvPr/>
          </p:nvGrpSpPr>
          <p:grpSpPr>
            <a:xfrm>
              <a:off x="2817" y="1849"/>
              <a:ext cx="108" cy="1212"/>
              <a:chOff x="1346" y="1995"/>
              <a:chExt cx="108" cy="924"/>
            </a:xfrm>
          </p:grpSpPr>
          <p:cxnSp>
            <p:nvCxnSpPr>
              <p:cNvPr id="2270" name="Google Shape;2270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71" name="Google Shape;2271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3" name="Google Shape;2273;p73"/>
            <p:cNvGrpSpPr/>
            <p:nvPr/>
          </p:nvGrpSpPr>
          <p:grpSpPr>
            <a:xfrm>
              <a:off x="3105" y="2277"/>
              <a:ext cx="108" cy="924"/>
              <a:chOff x="1346" y="1995"/>
              <a:chExt cx="108" cy="924"/>
            </a:xfrm>
          </p:grpSpPr>
          <p:cxnSp>
            <p:nvCxnSpPr>
              <p:cNvPr id="2274" name="Google Shape;2274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75" name="Google Shape;2275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7" name="Google Shape;2277;p73"/>
            <p:cNvGrpSpPr/>
            <p:nvPr/>
          </p:nvGrpSpPr>
          <p:grpSpPr>
            <a:xfrm>
              <a:off x="2352" y="2537"/>
              <a:ext cx="108" cy="924"/>
              <a:chOff x="1346" y="1995"/>
              <a:chExt cx="108" cy="924"/>
            </a:xfrm>
          </p:grpSpPr>
          <p:cxnSp>
            <p:nvCxnSpPr>
              <p:cNvPr id="2278" name="Google Shape;2278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79" name="Google Shape;2279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1" name="Google Shape;2281;p73"/>
            <p:cNvGrpSpPr/>
            <p:nvPr/>
          </p:nvGrpSpPr>
          <p:grpSpPr>
            <a:xfrm>
              <a:off x="3459" y="2267"/>
              <a:ext cx="108" cy="915"/>
              <a:chOff x="1346" y="1995"/>
              <a:chExt cx="108" cy="924"/>
            </a:xfrm>
          </p:grpSpPr>
          <p:cxnSp>
            <p:nvCxnSpPr>
              <p:cNvPr id="2282" name="Google Shape;2282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83" name="Google Shape;2283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5" name="Google Shape;2285;p73"/>
            <p:cNvGrpSpPr/>
            <p:nvPr/>
          </p:nvGrpSpPr>
          <p:grpSpPr>
            <a:xfrm>
              <a:off x="3579" y="2147"/>
              <a:ext cx="108" cy="924"/>
              <a:chOff x="1346" y="1995"/>
              <a:chExt cx="108" cy="924"/>
            </a:xfrm>
          </p:grpSpPr>
          <p:cxnSp>
            <p:nvCxnSpPr>
              <p:cNvPr id="2286" name="Google Shape;2286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87" name="Google Shape;2287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9" name="Google Shape;2289;p73"/>
            <p:cNvGrpSpPr/>
            <p:nvPr/>
          </p:nvGrpSpPr>
          <p:grpSpPr>
            <a:xfrm>
              <a:off x="3681" y="2398"/>
              <a:ext cx="108" cy="924"/>
              <a:chOff x="1346" y="1995"/>
              <a:chExt cx="108" cy="924"/>
            </a:xfrm>
          </p:grpSpPr>
          <p:cxnSp>
            <p:nvCxnSpPr>
              <p:cNvPr id="2290" name="Google Shape;2290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91" name="Google Shape;2291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3" name="Google Shape;2293;p73"/>
            <p:cNvGrpSpPr/>
            <p:nvPr/>
          </p:nvGrpSpPr>
          <p:grpSpPr>
            <a:xfrm>
              <a:off x="3328" y="2546"/>
              <a:ext cx="108" cy="924"/>
              <a:chOff x="1346" y="1995"/>
              <a:chExt cx="108" cy="924"/>
            </a:xfrm>
          </p:grpSpPr>
          <p:cxnSp>
            <p:nvCxnSpPr>
              <p:cNvPr id="2294" name="Google Shape;2294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95" name="Google Shape;2295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7" name="Google Shape;2297;p73"/>
            <p:cNvGrpSpPr/>
            <p:nvPr/>
          </p:nvGrpSpPr>
          <p:grpSpPr>
            <a:xfrm>
              <a:off x="4034" y="2267"/>
              <a:ext cx="108" cy="924"/>
              <a:chOff x="1346" y="1995"/>
              <a:chExt cx="108" cy="924"/>
            </a:xfrm>
          </p:grpSpPr>
          <p:cxnSp>
            <p:nvCxnSpPr>
              <p:cNvPr id="2298" name="Google Shape;2298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299" name="Google Shape;2299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301" name="Google Shape;2301;p73"/>
            <p:cNvCxnSpPr/>
            <p:nvPr/>
          </p:nvCxnSpPr>
          <p:spPr>
            <a:xfrm rot="10800000">
              <a:off x="4191" y="2607"/>
              <a:ext cx="0" cy="1072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sm" w="sm" type="none"/>
            </a:ln>
          </p:spPr>
        </p:cxnSp>
        <p:sp>
          <p:nvSpPr>
            <p:cNvPr id="2302" name="Google Shape;2302;p73"/>
            <p:cNvSpPr/>
            <p:nvPr/>
          </p:nvSpPr>
          <p:spPr>
            <a:xfrm>
              <a:off x="4137" y="2536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73"/>
            <p:cNvSpPr/>
            <p:nvPr/>
          </p:nvSpPr>
          <p:spPr>
            <a:xfrm>
              <a:off x="4140" y="3622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4" name="Google Shape;2304;p73"/>
            <p:cNvGrpSpPr/>
            <p:nvPr/>
          </p:nvGrpSpPr>
          <p:grpSpPr>
            <a:xfrm>
              <a:off x="4340" y="2275"/>
              <a:ext cx="108" cy="924"/>
              <a:chOff x="1346" y="1995"/>
              <a:chExt cx="108" cy="924"/>
            </a:xfrm>
          </p:grpSpPr>
          <p:cxnSp>
            <p:nvCxnSpPr>
              <p:cNvPr id="2305" name="Google Shape;2305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306" name="Google Shape;2306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8" name="Google Shape;2308;p73"/>
            <p:cNvGrpSpPr/>
            <p:nvPr/>
          </p:nvGrpSpPr>
          <p:grpSpPr>
            <a:xfrm>
              <a:off x="4465" y="2270"/>
              <a:ext cx="108" cy="1194"/>
              <a:chOff x="4233" y="2632"/>
              <a:chExt cx="108" cy="1194"/>
            </a:xfrm>
          </p:grpSpPr>
          <p:cxnSp>
            <p:nvCxnSpPr>
              <p:cNvPr id="2309" name="Google Shape;2309;p73"/>
              <p:cNvCxnSpPr/>
              <p:nvPr/>
            </p:nvCxnSpPr>
            <p:spPr>
              <a:xfrm rot="10800000">
                <a:off x="4287" y="2703"/>
                <a:ext cx="0" cy="10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310" name="Google Shape;2310;p73"/>
              <p:cNvSpPr/>
              <p:nvPr/>
            </p:nvSpPr>
            <p:spPr>
              <a:xfrm>
                <a:off x="4233" y="2632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73"/>
              <p:cNvSpPr/>
              <p:nvPr/>
            </p:nvSpPr>
            <p:spPr>
              <a:xfrm>
                <a:off x="4236" y="3718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2" name="Google Shape;2312;p73"/>
            <p:cNvGrpSpPr/>
            <p:nvPr/>
          </p:nvGrpSpPr>
          <p:grpSpPr>
            <a:xfrm>
              <a:off x="1873" y="1684"/>
              <a:ext cx="108" cy="1259"/>
              <a:chOff x="4233" y="2632"/>
              <a:chExt cx="108" cy="1194"/>
            </a:xfrm>
          </p:grpSpPr>
          <p:cxnSp>
            <p:nvCxnSpPr>
              <p:cNvPr id="2313" name="Google Shape;2313;p73"/>
              <p:cNvCxnSpPr/>
              <p:nvPr/>
            </p:nvCxnSpPr>
            <p:spPr>
              <a:xfrm rot="10800000">
                <a:off x="4287" y="2703"/>
                <a:ext cx="0" cy="10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314" name="Google Shape;2314;p73"/>
              <p:cNvSpPr/>
              <p:nvPr/>
            </p:nvSpPr>
            <p:spPr>
              <a:xfrm>
                <a:off x="4233" y="2632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73"/>
              <p:cNvSpPr/>
              <p:nvPr/>
            </p:nvSpPr>
            <p:spPr>
              <a:xfrm>
                <a:off x="4236" y="3718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6" name="Google Shape;2316;p73"/>
            <p:cNvGrpSpPr/>
            <p:nvPr/>
          </p:nvGrpSpPr>
          <p:grpSpPr>
            <a:xfrm>
              <a:off x="4538" y="2547"/>
              <a:ext cx="129" cy="1456"/>
              <a:chOff x="1512" y="1515"/>
              <a:chExt cx="111" cy="1401"/>
            </a:xfrm>
          </p:grpSpPr>
          <p:cxnSp>
            <p:nvCxnSpPr>
              <p:cNvPr id="2317" name="Google Shape;2317;p73"/>
              <p:cNvCxnSpPr/>
              <p:nvPr/>
            </p:nvCxnSpPr>
            <p:spPr>
              <a:xfrm rot="10800000">
                <a:off x="1569" y="1566"/>
                <a:ext cx="0" cy="129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318" name="Google Shape;2318;p73"/>
              <p:cNvSpPr/>
              <p:nvPr/>
            </p:nvSpPr>
            <p:spPr>
              <a:xfrm>
                <a:off x="1512" y="151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73"/>
              <p:cNvSpPr/>
              <p:nvPr/>
            </p:nvSpPr>
            <p:spPr>
              <a:xfrm>
                <a:off x="1518" y="2808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320" name="Google Shape;2320;p73"/>
            <p:cNvCxnSpPr/>
            <p:nvPr/>
          </p:nvCxnSpPr>
          <p:spPr>
            <a:xfrm flipH="1" rot="10800000">
              <a:off x="2074" y="1733"/>
              <a:ext cx="4" cy="1651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sm" w="sm" type="none"/>
            </a:ln>
          </p:spPr>
        </p:cxnSp>
        <p:sp>
          <p:nvSpPr>
            <p:cNvPr id="2321" name="Google Shape;2321;p73"/>
            <p:cNvSpPr/>
            <p:nvPr/>
          </p:nvSpPr>
          <p:spPr>
            <a:xfrm>
              <a:off x="2021" y="1682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73"/>
            <p:cNvSpPr/>
            <p:nvPr/>
          </p:nvSpPr>
          <p:spPr>
            <a:xfrm>
              <a:off x="2015" y="3351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3" name="Google Shape;2323;p73"/>
            <p:cNvGrpSpPr/>
            <p:nvPr/>
          </p:nvGrpSpPr>
          <p:grpSpPr>
            <a:xfrm>
              <a:off x="2104" y="2129"/>
              <a:ext cx="104" cy="792"/>
              <a:chOff x="1346" y="1995"/>
              <a:chExt cx="108" cy="924"/>
            </a:xfrm>
          </p:grpSpPr>
          <p:cxnSp>
            <p:nvCxnSpPr>
              <p:cNvPr id="2324" name="Google Shape;2324;p73"/>
              <p:cNvCxnSpPr/>
              <p:nvPr/>
            </p:nvCxnSpPr>
            <p:spPr>
              <a:xfrm rot="10800000">
                <a:off x="1400" y="2037"/>
                <a:ext cx="0" cy="8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99"/>
                </a:solidFill>
                <a:prstDash val="solid"/>
                <a:round/>
                <a:headEnd len="med" w="med" type="none"/>
                <a:tailEnd len="sm" w="sm" type="none"/>
              </a:ln>
            </p:spPr>
          </p:cxnSp>
          <p:sp>
            <p:nvSpPr>
              <p:cNvPr id="2325" name="Google Shape;2325;p73"/>
              <p:cNvSpPr/>
              <p:nvPr/>
            </p:nvSpPr>
            <p:spPr>
              <a:xfrm>
                <a:off x="1346" y="1995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73"/>
              <p:cNvSpPr/>
              <p:nvPr/>
            </p:nvSpPr>
            <p:spPr>
              <a:xfrm>
                <a:off x="1349" y="2811"/>
                <a:ext cx="105" cy="10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327" name="Google Shape;2327;p73"/>
            <p:cNvCxnSpPr/>
            <p:nvPr/>
          </p:nvCxnSpPr>
          <p:spPr>
            <a:xfrm rot="10800000">
              <a:off x="2262" y="2323"/>
              <a:ext cx="4" cy="1203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sm" w="sm" type="none"/>
            </a:ln>
          </p:spPr>
        </p:cxnSp>
        <p:sp>
          <p:nvSpPr>
            <p:cNvPr id="2328" name="Google Shape;2328;p73"/>
            <p:cNvSpPr/>
            <p:nvPr/>
          </p:nvSpPr>
          <p:spPr>
            <a:xfrm>
              <a:off x="2208" y="2281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73"/>
            <p:cNvSpPr/>
            <p:nvPr/>
          </p:nvSpPr>
          <p:spPr>
            <a:xfrm>
              <a:off x="2207" y="3481"/>
              <a:ext cx="105" cy="10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4"/>
          <p:cNvSpPr txBox="1"/>
          <p:nvPr>
            <p:ph type="title"/>
          </p:nvPr>
        </p:nvSpPr>
        <p:spPr>
          <a:xfrm>
            <a:off x="0" y="0"/>
            <a:ext cx="12192000" cy="63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ΑΥΤΟΜΑΤΟΣ ΣΧΕΔΙΑΣΜΟΣ</a:t>
            </a:r>
            <a:endParaRPr/>
          </a:p>
        </p:txBody>
      </p:sp>
      <p:sp>
        <p:nvSpPr>
          <p:cNvPr id="2335" name="Google Shape;2335;p74"/>
          <p:cNvSpPr txBox="1"/>
          <p:nvPr/>
        </p:nvSpPr>
        <p:spPr>
          <a:xfrm>
            <a:off x="0" y="633119"/>
            <a:ext cx="12192000" cy="5493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Πολλές λύσεις κοντά στο άριστο.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παραγματικότητα είναι χειρότερο γιατί υπάρχει η αβεβαιότητα στα οικονομικά.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74"/>
          <p:cNvSpPr txBox="1"/>
          <p:nvPr/>
        </p:nvSpPr>
        <p:spPr>
          <a:xfrm>
            <a:off x="762000" y="6190266"/>
            <a:ext cx="11430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Briones, V.; Kokossis, A. C..  Hypertargets: a Conceptual Programming approach for the optimization of industrial heat exchanger networks-I. Grassroots design and network complexity.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Chem. Eng. Sci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 </a:t>
            </a: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(4),  519-539, 1999.</a:t>
            </a:r>
            <a:endParaRPr/>
          </a:p>
        </p:txBody>
      </p:sp>
      <p:grpSp>
        <p:nvGrpSpPr>
          <p:cNvPr id="2337" name="Google Shape;2337;p74"/>
          <p:cNvGrpSpPr/>
          <p:nvPr/>
        </p:nvGrpSpPr>
        <p:grpSpPr>
          <a:xfrm>
            <a:off x="3505200" y="1066800"/>
            <a:ext cx="5181600" cy="3962400"/>
            <a:chOff x="2928" y="1342"/>
            <a:chExt cx="2544" cy="2183"/>
          </a:xfrm>
        </p:grpSpPr>
        <p:grpSp>
          <p:nvGrpSpPr>
            <p:cNvPr id="2338" name="Google Shape;2338;p74"/>
            <p:cNvGrpSpPr/>
            <p:nvPr/>
          </p:nvGrpSpPr>
          <p:grpSpPr>
            <a:xfrm>
              <a:off x="2928" y="1342"/>
              <a:ext cx="2544" cy="2183"/>
              <a:chOff x="2928" y="1342"/>
              <a:chExt cx="2544" cy="2183"/>
            </a:xfrm>
          </p:grpSpPr>
          <p:sp>
            <p:nvSpPr>
              <p:cNvPr id="2339" name="Google Shape;2339;p74"/>
              <p:cNvSpPr/>
              <p:nvPr/>
            </p:nvSpPr>
            <p:spPr>
              <a:xfrm>
                <a:off x="2928" y="1342"/>
                <a:ext cx="2544" cy="2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74"/>
              <p:cNvSpPr/>
              <p:nvPr/>
            </p:nvSpPr>
            <p:spPr>
              <a:xfrm>
                <a:off x="2951" y="1365"/>
                <a:ext cx="2487" cy="2132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74"/>
              <p:cNvSpPr/>
              <p:nvPr/>
            </p:nvSpPr>
            <p:spPr>
              <a:xfrm>
                <a:off x="3334" y="1759"/>
                <a:ext cx="1709" cy="1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42" name="Google Shape;2342;p74"/>
              <p:cNvCxnSpPr/>
              <p:nvPr/>
            </p:nvCxnSpPr>
            <p:spPr>
              <a:xfrm>
                <a:off x="3334" y="2803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3" name="Google Shape;2343;p74"/>
              <p:cNvCxnSpPr/>
              <p:nvPr/>
            </p:nvCxnSpPr>
            <p:spPr>
              <a:xfrm>
                <a:off x="3334" y="2628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4" name="Google Shape;2344;p74"/>
              <p:cNvCxnSpPr/>
              <p:nvPr/>
            </p:nvCxnSpPr>
            <p:spPr>
              <a:xfrm>
                <a:off x="3334" y="2453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5" name="Google Shape;2345;p74"/>
              <p:cNvCxnSpPr/>
              <p:nvPr/>
            </p:nvCxnSpPr>
            <p:spPr>
              <a:xfrm>
                <a:off x="3334" y="2284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6" name="Google Shape;2346;p74"/>
              <p:cNvCxnSpPr/>
              <p:nvPr/>
            </p:nvCxnSpPr>
            <p:spPr>
              <a:xfrm>
                <a:off x="3334" y="2109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7" name="Google Shape;2347;p74"/>
              <p:cNvCxnSpPr/>
              <p:nvPr/>
            </p:nvCxnSpPr>
            <p:spPr>
              <a:xfrm>
                <a:off x="3334" y="1934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8" name="Google Shape;2348;p74"/>
              <p:cNvCxnSpPr/>
              <p:nvPr/>
            </p:nvCxnSpPr>
            <p:spPr>
              <a:xfrm>
                <a:off x="3334" y="1759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49" name="Google Shape;2349;p74"/>
              <p:cNvSpPr/>
              <p:nvPr/>
            </p:nvSpPr>
            <p:spPr>
              <a:xfrm>
                <a:off x="3334" y="1759"/>
                <a:ext cx="1709" cy="1219"/>
              </a:xfrm>
              <a:prstGeom prst="rect">
                <a:avLst/>
              </a:prstGeom>
              <a:noFill/>
              <a:ln cap="flat" cmpd="sng" w="9525">
                <a:solidFill>
                  <a:srgbClr val="80808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50" name="Google Shape;2350;p74"/>
              <p:cNvCxnSpPr/>
              <p:nvPr/>
            </p:nvCxnSpPr>
            <p:spPr>
              <a:xfrm>
                <a:off x="3334" y="1759"/>
                <a:ext cx="1" cy="121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1" name="Google Shape;2351;p74"/>
              <p:cNvCxnSpPr/>
              <p:nvPr/>
            </p:nvCxnSpPr>
            <p:spPr>
              <a:xfrm>
                <a:off x="3312" y="2978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2" name="Google Shape;2352;p74"/>
              <p:cNvCxnSpPr/>
              <p:nvPr/>
            </p:nvCxnSpPr>
            <p:spPr>
              <a:xfrm>
                <a:off x="3312" y="2803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3" name="Google Shape;2353;p74"/>
              <p:cNvCxnSpPr/>
              <p:nvPr/>
            </p:nvCxnSpPr>
            <p:spPr>
              <a:xfrm>
                <a:off x="3312" y="2628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4" name="Google Shape;2354;p74"/>
              <p:cNvCxnSpPr/>
              <p:nvPr/>
            </p:nvCxnSpPr>
            <p:spPr>
              <a:xfrm>
                <a:off x="3312" y="2453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5" name="Google Shape;2355;p74"/>
              <p:cNvCxnSpPr/>
              <p:nvPr/>
            </p:nvCxnSpPr>
            <p:spPr>
              <a:xfrm>
                <a:off x="3312" y="2284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6" name="Google Shape;2356;p74"/>
              <p:cNvCxnSpPr/>
              <p:nvPr/>
            </p:nvCxnSpPr>
            <p:spPr>
              <a:xfrm>
                <a:off x="3312" y="2109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7" name="Google Shape;2357;p74"/>
              <p:cNvCxnSpPr/>
              <p:nvPr/>
            </p:nvCxnSpPr>
            <p:spPr>
              <a:xfrm>
                <a:off x="3312" y="1934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8" name="Google Shape;2358;p74"/>
              <p:cNvCxnSpPr/>
              <p:nvPr/>
            </p:nvCxnSpPr>
            <p:spPr>
              <a:xfrm>
                <a:off x="3312" y="1759"/>
                <a:ext cx="2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9" name="Google Shape;2359;p74"/>
              <p:cNvCxnSpPr/>
              <p:nvPr/>
            </p:nvCxnSpPr>
            <p:spPr>
              <a:xfrm>
                <a:off x="3334" y="2978"/>
                <a:ext cx="1709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0" name="Google Shape;2360;p74"/>
              <p:cNvCxnSpPr/>
              <p:nvPr/>
            </p:nvCxnSpPr>
            <p:spPr>
              <a:xfrm flipH="1" rot="10800000">
                <a:off x="3334" y="2978"/>
                <a:ext cx="1" cy="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1" name="Google Shape;2361;p74"/>
              <p:cNvCxnSpPr/>
              <p:nvPr/>
            </p:nvCxnSpPr>
            <p:spPr>
              <a:xfrm flipH="1" rot="10800000">
                <a:off x="3622" y="2978"/>
                <a:ext cx="1" cy="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2" name="Google Shape;2362;p74"/>
              <p:cNvCxnSpPr/>
              <p:nvPr/>
            </p:nvCxnSpPr>
            <p:spPr>
              <a:xfrm flipH="1" rot="10800000">
                <a:off x="3904" y="2978"/>
                <a:ext cx="1" cy="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3" name="Google Shape;2363;p74"/>
              <p:cNvCxnSpPr/>
              <p:nvPr/>
            </p:nvCxnSpPr>
            <p:spPr>
              <a:xfrm flipH="1" rot="10800000">
                <a:off x="4192" y="2978"/>
                <a:ext cx="1" cy="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4" name="Google Shape;2364;p74"/>
              <p:cNvCxnSpPr/>
              <p:nvPr/>
            </p:nvCxnSpPr>
            <p:spPr>
              <a:xfrm flipH="1" rot="10800000">
                <a:off x="4474" y="2978"/>
                <a:ext cx="1" cy="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5" name="Google Shape;2365;p74"/>
              <p:cNvCxnSpPr/>
              <p:nvPr/>
            </p:nvCxnSpPr>
            <p:spPr>
              <a:xfrm flipH="1" rot="10800000">
                <a:off x="4761" y="2978"/>
                <a:ext cx="1" cy="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6" name="Google Shape;2366;p74"/>
              <p:cNvCxnSpPr/>
              <p:nvPr/>
            </p:nvCxnSpPr>
            <p:spPr>
              <a:xfrm flipH="1" rot="10800000">
                <a:off x="5043" y="2978"/>
                <a:ext cx="1" cy="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67" name="Google Shape;2367;p74"/>
              <p:cNvSpPr/>
              <p:nvPr/>
            </p:nvSpPr>
            <p:spPr>
              <a:xfrm>
                <a:off x="3622" y="1917"/>
                <a:ext cx="141" cy="373"/>
              </a:xfrm>
              <a:custGeom>
                <a:rect b="b" l="l" r="r" t="t"/>
                <a:pathLst>
                  <a:path extrusionOk="0" h="373" w="141">
                    <a:moveTo>
                      <a:pt x="0" y="0"/>
                    </a:moveTo>
                    <a:lnTo>
                      <a:pt x="34" y="102"/>
                    </a:lnTo>
                    <a:lnTo>
                      <a:pt x="68" y="203"/>
                    </a:lnTo>
                    <a:lnTo>
                      <a:pt x="90" y="249"/>
                    </a:lnTo>
                    <a:lnTo>
                      <a:pt x="107" y="299"/>
                    </a:lnTo>
                    <a:lnTo>
                      <a:pt x="124" y="339"/>
                    </a:lnTo>
                    <a:lnTo>
                      <a:pt x="141" y="373"/>
                    </a:ln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74"/>
              <p:cNvSpPr/>
              <p:nvPr/>
            </p:nvSpPr>
            <p:spPr>
              <a:xfrm>
                <a:off x="3763" y="2290"/>
                <a:ext cx="141" cy="124"/>
              </a:xfrm>
              <a:custGeom>
                <a:rect b="b" l="l" r="r" t="t"/>
                <a:pathLst>
                  <a:path extrusionOk="0" h="124" w="141">
                    <a:moveTo>
                      <a:pt x="0" y="0"/>
                    </a:moveTo>
                    <a:lnTo>
                      <a:pt x="17" y="28"/>
                    </a:lnTo>
                    <a:lnTo>
                      <a:pt x="34" y="50"/>
                    </a:lnTo>
                    <a:lnTo>
                      <a:pt x="51" y="67"/>
                    </a:lnTo>
                    <a:lnTo>
                      <a:pt x="68" y="84"/>
                    </a:lnTo>
                    <a:lnTo>
                      <a:pt x="107" y="107"/>
                    </a:lnTo>
                    <a:lnTo>
                      <a:pt x="141" y="124"/>
                    </a:ln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74"/>
              <p:cNvSpPr/>
              <p:nvPr/>
            </p:nvSpPr>
            <p:spPr>
              <a:xfrm>
                <a:off x="3904" y="2414"/>
                <a:ext cx="141" cy="39"/>
              </a:xfrm>
              <a:custGeom>
                <a:rect b="b" l="l" r="r" t="t"/>
                <a:pathLst>
                  <a:path extrusionOk="0" h="39" w="141">
                    <a:moveTo>
                      <a:pt x="0" y="0"/>
                    </a:moveTo>
                    <a:lnTo>
                      <a:pt x="34" y="17"/>
                    </a:lnTo>
                    <a:lnTo>
                      <a:pt x="68" y="28"/>
                    </a:lnTo>
                    <a:lnTo>
                      <a:pt x="141" y="39"/>
                    </a:ln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74"/>
              <p:cNvSpPr/>
              <p:nvPr/>
            </p:nvSpPr>
            <p:spPr>
              <a:xfrm>
                <a:off x="4045" y="2453"/>
                <a:ext cx="147" cy="12"/>
              </a:xfrm>
              <a:custGeom>
                <a:rect b="b" l="l" r="r" t="t"/>
                <a:pathLst>
                  <a:path extrusionOk="0" h="12" w="147">
                    <a:moveTo>
                      <a:pt x="0" y="0"/>
                    </a:moveTo>
                    <a:lnTo>
                      <a:pt x="73" y="12"/>
                    </a:lnTo>
                    <a:lnTo>
                      <a:pt x="147" y="12"/>
                    </a:ln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74"/>
              <p:cNvSpPr/>
              <p:nvPr/>
            </p:nvSpPr>
            <p:spPr>
              <a:xfrm>
                <a:off x="4192" y="2448"/>
                <a:ext cx="141" cy="17"/>
              </a:xfrm>
              <a:custGeom>
                <a:rect b="b" l="l" r="r" t="t"/>
                <a:pathLst>
                  <a:path extrusionOk="0" h="17" w="141">
                    <a:moveTo>
                      <a:pt x="0" y="17"/>
                    </a:moveTo>
                    <a:lnTo>
                      <a:pt x="73" y="11"/>
                    </a:lnTo>
                    <a:lnTo>
                      <a:pt x="141" y="0"/>
                    </a:ln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72" name="Google Shape;2372;p74"/>
              <p:cNvCxnSpPr/>
              <p:nvPr/>
            </p:nvCxnSpPr>
            <p:spPr>
              <a:xfrm flipH="1" rot="10800000">
                <a:off x="4333" y="2425"/>
                <a:ext cx="141" cy="2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3" name="Google Shape;2373;p74"/>
              <p:cNvCxnSpPr/>
              <p:nvPr/>
            </p:nvCxnSpPr>
            <p:spPr>
              <a:xfrm flipH="1" rot="10800000">
                <a:off x="4474" y="2397"/>
                <a:ext cx="141" cy="2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74" name="Google Shape;2374;p74"/>
              <p:cNvSpPr/>
              <p:nvPr/>
            </p:nvSpPr>
            <p:spPr>
              <a:xfrm>
                <a:off x="4615" y="2357"/>
                <a:ext cx="146" cy="40"/>
              </a:xfrm>
              <a:custGeom>
                <a:rect b="b" l="l" r="r" t="t"/>
                <a:pathLst>
                  <a:path extrusionOk="0" h="40" w="146">
                    <a:moveTo>
                      <a:pt x="0" y="40"/>
                    </a:moveTo>
                    <a:lnTo>
                      <a:pt x="73" y="23"/>
                    </a:lnTo>
                    <a:lnTo>
                      <a:pt x="146" y="0"/>
                    </a:lnTo>
                  </a:path>
                </a:pathLst>
              </a:cu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74"/>
              <p:cNvSpPr/>
              <p:nvPr/>
            </p:nvSpPr>
            <p:spPr>
              <a:xfrm>
                <a:off x="3729" y="1448"/>
                <a:ext cx="62" cy="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rgbClr val="000000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74"/>
              <p:cNvSpPr/>
              <p:nvPr/>
            </p:nvSpPr>
            <p:spPr>
              <a:xfrm>
                <a:off x="3790" y="1455"/>
                <a:ext cx="62" cy="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74"/>
              <p:cNvSpPr/>
              <p:nvPr/>
            </p:nvSpPr>
            <p:spPr>
              <a:xfrm>
                <a:off x="3847" y="1494"/>
                <a:ext cx="130" cy="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min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74"/>
              <p:cNvSpPr/>
              <p:nvPr/>
            </p:nvSpPr>
            <p:spPr>
              <a:xfrm>
                <a:off x="3966" y="1455"/>
                <a:ext cx="780" cy="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OPTIMIZATION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74"/>
              <p:cNvSpPr/>
              <p:nvPr/>
            </p:nvSpPr>
            <p:spPr>
              <a:xfrm>
                <a:off x="3238" y="2933"/>
                <a:ext cx="46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74"/>
              <p:cNvSpPr/>
              <p:nvPr/>
            </p:nvSpPr>
            <p:spPr>
              <a:xfrm>
                <a:off x="3199" y="2759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74"/>
              <p:cNvSpPr/>
              <p:nvPr/>
            </p:nvSpPr>
            <p:spPr>
              <a:xfrm>
                <a:off x="3199" y="2583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74"/>
              <p:cNvSpPr/>
              <p:nvPr/>
            </p:nvSpPr>
            <p:spPr>
              <a:xfrm>
                <a:off x="3199" y="2408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74"/>
              <p:cNvSpPr/>
              <p:nvPr/>
            </p:nvSpPr>
            <p:spPr>
              <a:xfrm>
                <a:off x="3199" y="2238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80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74"/>
              <p:cNvSpPr/>
              <p:nvPr/>
            </p:nvSpPr>
            <p:spPr>
              <a:xfrm>
                <a:off x="3159" y="2064"/>
                <a:ext cx="138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74"/>
              <p:cNvSpPr/>
              <p:nvPr/>
            </p:nvSpPr>
            <p:spPr>
              <a:xfrm>
                <a:off x="3159" y="1889"/>
                <a:ext cx="137" cy="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74"/>
              <p:cNvSpPr/>
              <p:nvPr/>
            </p:nvSpPr>
            <p:spPr>
              <a:xfrm>
                <a:off x="3159" y="1713"/>
                <a:ext cx="137" cy="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140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74"/>
              <p:cNvSpPr/>
              <p:nvPr/>
            </p:nvSpPr>
            <p:spPr>
              <a:xfrm>
                <a:off x="3316" y="3040"/>
                <a:ext cx="46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74"/>
              <p:cNvSpPr/>
              <p:nvPr/>
            </p:nvSpPr>
            <p:spPr>
              <a:xfrm>
                <a:off x="3582" y="3040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74"/>
              <p:cNvSpPr/>
              <p:nvPr/>
            </p:nvSpPr>
            <p:spPr>
              <a:xfrm>
                <a:off x="3864" y="3040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74"/>
              <p:cNvSpPr/>
              <p:nvPr/>
            </p:nvSpPr>
            <p:spPr>
              <a:xfrm>
                <a:off x="4152" y="3040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74"/>
              <p:cNvSpPr/>
              <p:nvPr/>
            </p:nvSpPr>
            <p:spPr>
              <a:xfrm>
                <a:off x="4434" y="3040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74"/>
              <p:cNvSpPr/>
              <p:nvPr/>
            </p:nvSpPr>
            <p:spPr>
              <a:xfrm>
                <a:off x="4722" y="3040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74"/>
              <p:cNvSpPr/>
              <p:nvPr/>
            </p:nvSpPr>
            <p:spPr>
              <a:xfrm>
                <a:off x="5004" y="3040"/>
                <a:ext cx="9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74"/>
              <p:cNvSpPr/>
              <p:nvPr/>
            </p:nvSpPr>
            <p:spPr>
              <a:xfrm>
                <a:off x="4034" y="3057"/>
                <a:ext cx="62" cy="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rgbClr val="000000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74"/>
              <p:cNvSpPr/>
              <p:nvPr/>
            </p:nvSpPr>
            <p:spPr>
              <a:xfrm>
                <a:off x="4096" y="3062"/>
                <a:ext cx="62" cy="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74"/>
              <p:cNvSpPr/>
              <p:nvPr/>
            </p:nvSpPr>
            <p:spPr>
              <a:xfrm>
                <a:off x="4152" y="3102"/>
                <a:ext cx="131" cy="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min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74"/>
              <p:cNvSpPr/>
              <p:nvPr/>
            </p:nvSpPr>
            <p:spPr>
              <a:xfrm rot="-5400000">
                <a:off x="2852" y="2373"/>
                <a:ext cx="434" cy="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Cost (10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74"/>
              <p:cNvSpPr/>
              <p:nvPr/>
            </p:nvSpPr>
            <p:spPr>
              <a:xfrm rot="-5400000">
                <a:off x="3003" y="2160"/>
                <a:ext cx="45" cy="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74"/>
              <p:cNvSpPr/>
              <p:nvPr/>
            </p:nvSpPr>
            <p:spPr>
              <a:xfrm rot="-5400000">
                <a:off x="2886" y="2089"/>
                <a:ext cx="369" cy="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$/y)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00" name="Google Shape;2400;p74"/>
              <p:cNvCxnSpPr/>
              <p:nvPr/>
            </p:nvCxnSpPr>
            <p:spPr>
              <a:xfrm>
                <a:off x="3288" y="3364"/>
                <a:ext cx="15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01" name="Google Shape;2401;p74"/>
              <p:cNvSpPr/>
              <p:nvPr/>
            </p:nvSpPr>
            <p:spPr>
              <a:xfrm>
                <a:off x="3457" y="3313"/>
                <a:ext cx="640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Total Cost Target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74"/>
              <p:cNvSpPr/>
              <p:nvPr/>
            </p:nvSpPr>
            <p:spPr>
              <a:xfrm>
                <a:off x="4546" y="3305"/>
                <a:ext cx="552" cy="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Actual Designs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74"/>
              <p:cNvSpPr/>
              <p:nvPr/>
            </p:nvSpPr>
            <p:spPr>
              <a:xfrm>
                <a:off x="4425" y="3310"/>
                <a:ext cx="56" cy="5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33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4" name="Google Shape;2404;p74"/>
            <p:cNvSpPr/>
            <p:nvPr/>
          </p:nvSpPr>
          <p:spPr>
            <a:xfrm>
              <a:off x="3908" y="2319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74"/>
            <p:cNvSpPr/>
            <p:nvPr/>
          </p:nvSpPr>
          <p:spPr>
            <a:xfrm>
              <a:off x="3964" y="2352"/>
              <a:ext cx="57" cy="5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74"/>
            <p:cNvSpPr/>
            <p:nvPr/>
          </p:nvSpPr>
          <p:spPr>
            <a:xfrm>
              <a:off x="4029" y="2299"/>
              <a:ext cx="57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74"/>
            <p:cNvSpPr/>
            <p:nvPr/>
          </p:nvSpPr>
          <p:spPr>
            <a:xfrm>
              <a:off x="4056" y="2361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74"/>
            <p:cNvSpPr/>
            <p:nvPr/>
          </p:nvSpPr>
          <p:spPr>
            <a:xfrm>
              <a:off x="4188" y="2323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74"/>
            <p:cNvSpPr/>
            <p:nvPr/>
          </p:nvSpPr>
          <p:spPr>
            <a:xfrm>
              <a:off x="3823" y="2321"/>
              <a:ext cx="57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74"/>
            <p:cNvSpPr/>
            <p:nvPr/>
          </p:nvSpPr>
          <p:spPr>
            <a:xfrm>
              <a:off x="4119" y="2335"/>
              <a:ext cx="57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74"/>
            <p:cNvSpPr/>
            <p:nvPr/>
          </p:nvSpPr>
          <p:spPr>
            <a:xfrm>
              <a:off x="4202" y="2361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74"/>
            <p:cNvSpPr/>
            <p:nvPr/>
          </p:nvSpPr>
          <p:spPr>
            <a:xfrm>
              <a:off x="4234" y="2315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74"/>
            <p:cNvSpPr/>
            <p:nvPr/>
          </p:nvSpPr>
          <p:spPr>
            <a:xfrm>
              <a:off x="4314" y="2377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74"/>
            <p:cNvSpPr/>
            <p:nvPr/>
          </p:nvSpPr>
          <p:spPr>
            <a:xfrm>
              <a:off x="4352" y="2338"/>
              <a:ext cx="56" cy="5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74"/>
            <p:cNvSpPr/>
            <p:nvPr/>
          </p:nvSpPr>
          <p:spPr>
            <a:xfrm>
              <a:off x="4436" y="2365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74"/>
            <p:cNvSpPr/>
            <p:nvPr/>
          </p:nvSpPr>
          <p:spPr>
            <a:xfrm>
              <a:off x="3868" y="2342"/>
              <a:ext cx="56" cy="5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74"/>
            <p:cNvSpPr/>
            <p:nvPr/>
          </p:nvSpPr>
          <p:spPr>
            <a:xfrm>
              <a:off x="4522" y="2341"/>
              <a:ext cx="56" cy="5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74"/>
            <p:cNvSpPr/>
            <p:nvPr/>
          </p:nvSpPr>
          <p:spPr>
            <a:xfrm>
              <a:off x="4487" y="2264"/>
              <a:ext cx="57" cy="57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3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75"/>
          <p:cNvSpPr txBox="1"/>
          <p:nvPr>
            <p:ph type="title"/>
          </p:nvPr>
        </p:nvSpPr>
        <p:spPr>
          <a:xfrm>
            <a:off x="0" y="0"/>
            <a:ext cx="121920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ΑΡΙΣΤΟΠΟΙΗΣΗ ΑΝΑΚΤΗΣΗΣ ΘΕΡΜΟΤΗΤΑΣ</a:t>
            </a:r>
            <a:endParaRPr/>
          </a:p>
        </p:txBody>
      </p:sp>
      <p:sp>
        <p:nvSpPr>
          <p:cNvPr id="2424" name="Google Shape;2424;p75"/>
          <p:cNvSpPr txBox="1"/>
          <p:nvPr/>
        </p:nvSpPr>
        <p:spPr>
          <a:xfrm>
            <a:off x="0" y="609599"/>
            <a:ext cx="12192000" cy="556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Πόσο χρήσιμη είναι η αριστοποίηση του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στην ανάλυση pinch;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καλό να αντιληφθούμε τη σημασία.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άσκηση το δείχνει.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άριστο είναι περίπου στο ίδιο επίπεδο για 20 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&lt;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50 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προβλήματα πολλών ρευμάτων υπάρχουν πολλοί σχεδιασμοί κοντά στο άριστο.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 δεν γράφουμε το πρόβλημα σαν ένα NLP για κάθε τοπολογία  δικτύου ή σαν ένα MINLP και να το λύσουμε αυστηρά;</a:t>
            </a:r>
            <a:endParaRPr/>
          </a:p>
          <a:p>
            <a:pPr indent="-342900" lvl="0" marL="3429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αυτόματος σχεδιασμός δικτύου απαιτεί πολλές τροποποιήσεις για να είναι εφικτός.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3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ευκολότερο να αρχίσουμε από μία απλή περίπτωση.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8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76"/>
          <p:cNvSpPr txBox="1"/>
          <p:nvPr>
            <p:ph type="title"/>
          </p:nvPr>
        </p:nvSpPr>
        <p:spPr>
          <a:xfrm>
            <a:off x="0" y="0"/>
            <a:ext cx="12192000" cy="578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ΑΝΑΛΥΣΗ Pinch ΓΙΑ ΑΡΙΣΤΟΠΟΙΗΣΗ ΔΙΕΡΓΑΣΙΑΣ</a:t>
            </a:r>
            <a:endParaRPr/>
          </a:p>
        </p:txBody>
      </p:sp>
      <p:sp>
        <p:nvSpPr>
          <p:cNvPr id="2430" name="Google Shape;2430;p76"/>
          <p:cNvSpPr txBox="1"/>
          <p:nvPr/>
        </p:nvSpPr>
        <p:spPr>
          <a:xfrm>
            <a:off x="0" y="679786"/>
            <a:ext cx="12192000" cy="549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Μέθοδος Pinch: </a:t>
            </a:r>
            <a:endParaRPr/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Εξαγωγή δεδομένων.</a:t>
            </a:r>
            <a:endParaRPr/>
          </a:p>
          <a:p>
            <a:pPr indent="-3429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Κανόνες.</a:t>
            </a:r>
            <a:endParaRPr/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Σύνθετες καμπύλες.</a:t>
            </a:r>
            <a:endParaRPr/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Αριστοποίηση ΔT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Έλεγχος για τροποοίηση διεργασίας.</a:t>
            </a:r>
            <a:endParaRPr/>
          </a:p>
          <a:p>
            <a:pPr indent="-342900" lvl="2" marL="12573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μείωση εγκατάστασης και ενέργειας.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Νέα Σύνθετη καμπύλη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Βάλε τις παροχές.</a:t>
            </a:r>
            <a:endParaRPr/>
          </a:p>
          <a:p>
            <a:pPr indent="-342900" lvl="1" marL="8001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Σχεδιασμός δικτύου.</a:t>
            </a:r>
            <a:endParaRPr/>
          </a:p>
        </p:txBody>
      </p:sp>
      <p:cxnSp>
        <p:nvCxnSpPr>
          <p:cNvPr id="2431" name="Google Shape;2431;p76"/>
          <p:cNvCxnSpPr/>
          <p:nvPr/>
        </p:nvCxnSpPr>
        <p:spPr>
          <a:xfrm flipH="1">
            <a:off x="5181599" y="1524001"/>
            <a:ext cx="2152649" cy="65722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2" name="Google Shape;2432;p76"/>
          <p:cNvCxnSpPr/>
          <p:nvPr/>
        </p:nvCxnSpPr>
        <p:spPr>
          <a:xfrm flipH="1">
            <a:off x="3657600" y="3505201"/>
            <a:ext cx="4038600" cy="380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3" name="Google Shape;2433;p76"/>
          <p:cNvSpPr txBox="1"/>
          <p:nvPr/>
        </p:nvSpPr>
        <p:spPr>
          <a:xfrm>
            <a:off x="7696200" y="2971800"/>
            <a:ext cx="3355974" cy="1015663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Περίπου 25% από την μείωση κόστους προέρχεται από τον σωστή χρήση παροχών.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76"/>
          <p:cNvSpPr txBox="1"/>
          <p:nvPr/>
        </p:nvSpPr>
        <p:spPr>
          <a:xfrm>
            <a:off x="6167439" y="5162551"/>
            <a:ext cx="4195761" cy="1015663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Περίπου 5% της μείωσης του κόστους προκύπτει από τον σχεδιασμό δικτύου.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5" name="Google Shape;2435;p76"/>
          <p:cNvCxnSpPr/>
          <p:nvPr/>
        </p:nvCxnSpPr>
        <p:spPr>
          <a:xfrm rot="10800000">
            <a:off x="3657600" y="3962400"/>
            <a:ext cx="2405063" cy="164782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6" name="Google Shape;2436;p76"/>
          <p:cNvSpPr txBox="1"/>
          <p:nvPr/>
        </p:nvSpPr>
        <p:spPr>
          <a:xfrm>
            <a:off x="7315200" y="965537"/>
            <a:ext cx="3810000" cy="1015663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Αλλαγή της διεργασίας αντιστοιχεί στο 70% της μείωσης κόστους λειτουργίας ή εγκατάστασης.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77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ΣΥΜΠΕΡΑΣΜΑΤΑ</a:t>
            </a:r>
            <a:endParaRPr/>
          </a:p>
        </p:txBody>
      </p:sp>
      <p:sp>
        <p:nvSpPr>
          <p:cNvPr id="2442" name="Google Shape;2442;p77"/>
          <p:cNvSpPr txBox="1"/>
          <p:nvPr/>
        </p:nvSpPr>
        <p:spPr>
          <a:xfrm>
            <a:off x="0" y="655636"/>
            <a:ext cx="12192000" cy="5516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τεχνικές pinch είναι χρήσιμα εργαλεία για για την αποτελεσματική χρήση ενέργειας σε διεργασίες.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κύρια αξία τοςυ προκύπτει από το γεγονός ότι μπορούμε να βρούμε καλές τροποποιήσεις της διεργασίας και να επιλέξουμε τις σωστές παροχές.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απαιτείται να κάνουμε όλες τις λεπτομέρειες της ανάλυσης , και περισσότερα οφέλη προκύπτουν από μία υψηλού επιπέδου θεώρηση.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Συνήθως τις χρησιμοποιούμε σε υπάρχοντα δίκτυα εναλλακτών (π.χ. Πετροχημικά).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6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78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ΒΙΒΛΙΟΓΡΑΦΙΑ</a:t>
            </a:r>
            <a:endParaRPr/>
          </a:p>
        </p:txBody>
      </p:sp>
      <p:sp>
        <p:nvSpPr>
          <p:cNvPr id="2448" name="Google Shape;2448;p78"/>
          <p:cNvSpPr txBox="1"/>
          <p:nvPr/>
        </p:nvSpPr>
        <p:spPr>
          <a:xfrm>
            <a:off x="0" y="609600"/>
            <a:ext cx="12192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Sinnott and G. Towler, Chemical Engineering Design, Butterworth - Heinemann, Elsevier, Oxford, 6th Edition, 2020.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Δ. Μαρίνος-Κουρής, Ζ.Μαρούλης, Σχεδιασμός Χημικών Βιομηχανιών,  Παπασωτηρίου 1993.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M.S. Peters, K.D. Timmerhaus, R.E. West, Σχεδιασμός και Οικονομική Μελέτη Εγκαταστάσεων για Μηχανικούς, μετάφραση Δ. Μαρίνος-Κουρής, Ζ.  Μαρούλης, Μ.  Κροκίδα,  Εκδόσεις Τζιόλα, 2006.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ΑΠΛΟ ΔΙΚΤΥΟ ΕΝΑΛΛΑΓΗΣ ΘΕΡΜΟΤΗΤΑΣ</a:t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0" y="609601"/>
            <a:ext cx="12192000" cy="55625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αποτελέσματα της αλλαγής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Απαιτήσεις παροχών.</a:t>
            </a:r>
            <a:endParaRPr/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Επιφάνειας εναλλαγής θερμότητας.</a:t>
            </a:r>
            <a:endParaRPr/>
          </a:p>
          <a:p>
            <a:pPr indent="-457200" lvl="0" marL="4572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βρίσκουμε το άριστο ΔT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	</a:t>
            </a:r>
            <a:endParaRPr/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Σχεδιάζουμε και κοστολογούμε τον εναλλάκτη για πολλές ττιμές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/>
          </a:p>
          <a:p>
            <a:pPr indent="-285750" lvl="2" marL="15541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Βρίσκουμε τα κόστη κατασκευής.</a:t>
            </a:r>
            <a:endParaRPr/>
          </a:p>
          <a:p>
            <a:pPr indent="-285750" lvl="2" marL="15541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Βρίσκουμε τα λειτουργικά κόστη.</a:t>
            </a:r>
            <a:endParaRPr/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Συνδυάζουμε τα κόστη κατασκευής με τα λειτουργικά κόστη για να βρούμε το ετήσιο κόστος.</a:t>
            </a:r>
            <a:endParaRPr/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Σχεδιάζουμε το ετήσιο κόστος ως προς το ΔT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255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Επιλέγουμε το ελάχιστο.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0" y="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ΑΠΛΟ ΔΙΚΤΥΟ ΕΝΑΛΛΑΓΗΣ ΘΕΡΜΟΤΗΤΑΣ</a:t>
            </a:r>
            <a:endParaRPr/>
          </a:p>
        </p:txBody>
      </p:sp>
      <p:grpSp>
        <p:nvGrpSpPr>
          <p:cNvPr id="243" name="Google Shape;243;p9"/>
          <p:cNvGrpSpPr/>
          <p:nvPr/>
        </p:nvGrpSpPr>
        <p:grpSpPr>
          <a:xfrm>
            <a:off x="3812381" y="1168400"/>
            <a:ext cx="4567237" cy="4521200"/>
            <a:chOff x="1489" y="1472"/>
            <a:chExt cx="2877" cy="2848"/>
          </a:xfrm>
        </p:grpSpPr>
        <p:pic>
          <p:nvPicPr>
            <p:cNvPr id="244" name="Google Shape;24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9" y="1472"/>
              <a:ext cx="2877" cy="28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5" name="Google Shape;245;p9"/>
            <p:cNvCxnSpPr/>
            <p:nvPr/>
          </p:nvCxnSpPr>
          <p:spPr>
            <a:xfrm>
              <a:off x="2936" y="2064"/>
              <a:ext cx="0" cy="12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6" name="Google Shape;246;p9"/>
            <p:cNvSpPr/>
            <p:nvPr/>
          </p:nvSpPr>
          <p:spPr>
            <a:xfrm>
              <a:off x="2880" y="2400"/>
              <a:ext cx="625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ΔT</a:t>
              </a:r>
              <a:r>
                <a:rPr baseline="-25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 opt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2013-02-26T21:13:28Z</dcterms:created>
  <dc:creator>michalis</dc:creator>
</cp:coreProperties>
</file>