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75" r:id="rId3"/>
    <p:sldId id="289" r:id="rId4"/>
    <p:sldId id="290" r:id="rId5"/>
    <p:sldId id="291" r:id="rId6"/>
    <p:sldId id="277" r:id="rId7"/>
    <p:sldId id="292" r:id="rId8"/>
    <p:sldId id="293" r:id="rId9"/>
    <p:sldId id="278" r:id="rId10"/>
    <p:sldId id="294" r:id="rId11"/>
    <p:sldId id="297" r:id="rId12"/>
    <p:sldId id="295" r:id="rId13"/>
    <p:sldId id="296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30" r:id="rId35"/>
    <p:sldId id="331" r:id="rId36"/>
    <p:sldId id="332" r:id="rId37"/>
    <p:sldId id="333" r:id="rId38"/>
    <p:sldId id="321" r:id="rId39"/>
    <p:sldId id="322" r:id="rId40"/>
    <p:sldId id="324" r:id="rId41"/>
    <p:sldId id="334" r:id="rId42"/>
    <p:sldId id="325" r:id="rId43"/>
    <p:sldId id="326" r:id="rId44"/>
    <p:sldId id="328" r:id="rId45"/>
    <p:sldId id="329" r:id="rId4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60" autoAdjust="0"/>
    <p:restoredTop sz="94622" autoAdjust="0"/>
  </p:normalViewPr>
  <p:slideViewPr>
    <p:cSldViewPr>
      <p:cViewPr varScale="1">
        <p:scale>
          <a:sx n="116" d="100"/>
          <a:sy n="116" d="100"/>
        </p:scale>
        <p:origin x="114" y="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nis Kalatzis" userId="fd6c5c4d789b515b" providerId="LiveId" clId="{BF89DCAB-A62C-4EB1-ABA4-41C0B228A89B}"/>
    <pc:docChg chg="modSld">
      <pc:chgData name="Fanis Kalatzis" userId="fd6c5c4d789b515b" providerId="LiveId" clId="{BF89DCAB-A62C-4EB1-ABA4-41C0B228A89B}" dt="2026-10-06T10:18:57.316" v="1" actId="20577"/>
      <pc:docMkLst>
        <pc:docMk/>
      </pc:docMkLst>
      <pc:sldChg chg="modSp mod">
        <pc:chgData name="Fanis Kalatzis" userId="fd6c5c4d789b515b" providerId="LiveId" clId="{BF89DCAB-A62C-4EB1-ABA4-41C0B228A89B}" dt="2026-10-06T10:18:57.316" v="1" actId="20577"/>
        <pc:sldMkLst>
          <pc:docMk/>
          <pc:sldMk cId="0" sldId="256"/>
        </pc:sldMkLst>
        <pc:spChg chg="mod">
          <ac:chgData name="Fanis Kalatzis" userId="fd6c5c4d789b515b" providerId="LiveId" clId="{BF89DCAB-A62C-4EB1-ABA4-41C0B228A89B}" dt="2026-10-06T10:18:57.316" v="1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187FE-FEB4-4F51-AB14-B53E3A1888F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BB3AB-2641-463D-8E29-1FAA2D37E8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2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3AB-2641-463D-8E29-1FAA2D37E88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72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3AB-2641-463D-8E29-1FAA2D37E88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68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3AB-2641-463D-8E29-1FAA2D37E88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6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3048426" imgH="2029108" progId="PBrush">
                  <p:embed/>
                </p:oleObj>
              </mc:Choice>
              <mc:Fallback>
                <p:oleObj name="Bitmap Image" r:id="rId13" imgW="3048426" imgH="2029108" progId="PBrush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70000" contrast="-7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Kλικ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9" name="Picture 4" descr="medlab_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950" y="6269038"/>
            <a:ext cx="1079500" cy="544512"/>
          </a:xfrm>
          <a:prstGeom prst="rect">
            <a:avLst/>
          </a:prstGeom>
          <a:noFill/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107950" y="6237288"/>
            <a:ext cx="8964613" cy="0"/>
          </a:xfrm>
          <a:prstGeom prst="line">
            <a:avLst/>
          </a:prstGeom>
          <a:noFill/>
          <a:ln w="22225">
            <a:solidFill>
              <a:srgbClr val="1C3EEA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2" name="TextBox 12"/>
          <p:cNvSpPr txBox="1"/>
          <p:nvPr userDrawn="1"/>
        </p:nvSpPr>
        <p:spPr>
          <a:xfrm>
            <a:off x="1223628" y="6392361"/>
            <a:ext cx="7596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200" dirty="0"/>
              <a:t>Το</a:t>
            </a:r>
            <a:r>
              <a:rPr lang="el-GR" sz="1200" baseline="0" dirty="0"/>
              <a:t> περιεχόμενο βασίζεται στο βιβλίο: Μ.Ν. </a:t>
            </a:r>
            <a:r>
              <a:rPr lang="el-GR" sz="1200" baseline="0" dirty="0" err="1"/>
              <a:t>Βραχάτης</a:t>
            </a:r>
            <a:r>
              <a:rPr lang="el-GR" sz="1200" baseline="0" dirty="0"/>
              <a:t>, Αριθμητική Ανάλυση, Κλειδάριθμος, 2012.</a:t>
            </a:r>
            <a:endParaRPr lang="en-GB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0.wmf"/><Relationship Id="rId2" Type="http://schemas.openxmlformats.org/officeDocument/2006/relationships/oleObject" Target="../embeddings/oleObject2.bin"/><Relationship Id="rId16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wmf"/><Relationship Id="rId1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5.bin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20.wmf"/><Relationship Id="rId7" Type="http://schemas.openxmlformats.org/officeDocument/2006/relationships/image" Target="../media/image22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32.bin"/><Relationship Id="rId3" Type="http://schemas.openxmlformats.org/officeDocument/2006/relationships/image" Target="../media/image25.wmf"/><Relationship Id="rId21" Type="http://schemas.openxmlformats.org/officeDocument/2006/relationships/image" Target="../media/image34.wmf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29.bin"/><Relationship Id="rId17" Type="http://schemas.openxmlformats.org/officeDocument/2006/relationships/image" Target="../media/image32.wmf"/><Relationship Id="rId2" Type="http://schemas.openxmlformats.org/officeDocument/2006/relationships/oleObject" Target="../embeddings/oleObject24.bin"/><Relationship Id="rId16" Type="http://schemas.openxmlformats.org/officeDocument/2006/relationships/oleObject" Target="../embeddings/oleObject31.bin"/><Relationship Id="rId20" Type="http://schemas.openxmlformats.org/officeDocument/2006/relationships/oleObject" Target="../embeddings/oleObject3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5" Type="http://schemas.openxmlformats.org/officeDocument/2006/relationships/image" Target="../media/image31.wmf"/><Relationship Id="rId23" Type="http://schemas.openxmlformats.org/officeDocument/2006/relationships/image" Target="../media/image35.wmf"/><Relationship Id="rId10" Type="http://schemas.openxmlformats.org/officeDocument/2006/relationships/oleObject" Target="../embeddings/oleObject28.bin"/><Relationship Id="rId19" Type="http://schemas.openxmlformats.org/officeDocument/2006/relationships/image" Target="../media/image33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30.bin"/><Relationship Id="rId22" Type="http://schemas.openxmlformats.org/officeDocument/2006/relationships/oleObject" Target="../embeddings/oleObject3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40.bin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4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48.wmf"/><Relationship Id="rId3" Type="http://schemas.openxmlformats.org/officeDocument/2006/relationships/image" Target="../media/image43.wmf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47.bin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47.wmf"/><Relationship Id="rId5" Type="http://schemas.openxmlformats.org/officeDocument/2006/relationships/image" Target="../media/image44.w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54.wmf"/><Relationship Id="rId18" Type="http://schemas.openxmlformats.org/officeDocument/2006/relationships/oleObject" Target="../embeddings/oleObject56.bin"/><Relationship Id="rId3" Type="http://schemas.openxmlformats.org/officeDocument/2006/relationships/image" Target="../media/image49.wmf"/><Relationship Id="rId21" Type="http://schemas.openxmlformats.org/officeDocument/2006/relationships/image" Target="../media/image58.wmf"/><Relationship Id="rId7" Type="http://schemas.openxmlformats.org/officeDocument/2006/relationships/image" Target="../media/image51.wmf"/><Relationship Id="rId12" Type="http://schemas.openxmlformats.org/officeDocument/2006/relationships/oleObject" Target="../embeddings/oleObject53.bin"/><Relationship Id="rId17" Type="http://schemas.openxmlformats.org/officeDocument/2006/relationships/image" Target="../media/image56.wmf"/><Relationship Id="rId2" Type="http://schemas.openxmlformats.org/officeDocument/2006/relationships/oleObject" Target="../embeddings/oleObject48.bin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5" Type="http://schemas.openxmlformats.org/officeDocument/2006/relationships/image" Target="../media/image55.wmf"/><Relationship Id="rId23" Type="http://schemas.openxmlformats.org/officeDocument/2006/relationships/image" Target="../media/image59.wmf"/><Relationship Id="rId10" Type="http://schemas.openxmlformats.org/officeDocument/2006/relationships/oleObject" Target="../embeddings/oleObject52.bin"/><Relationship Id="rId19" Type="http://schemas.openxmlformats.org/officeDocument/2006/relationships/image" Target="../media/image57.wmf"/><Relationship Id="rId4" Type="http://schemas.openxmlformats.org/officeDocument/2006/relationships/oleObject" Target="../embeddings/oleObject49.bin"/><Relationship Id="rId9" Type="http://schemas.openxmlformats.org/officeDocument/2006/relationships/image" Target="../media/image52.wmf"/><Relationship Id="rId14" Type="http://schemas.openxmlformats.org/officeDocument/2006/relationships/oleObject" Target="../embeddings/oleObject54.bin"/><Relationship Id="rId22" Type="http://schemas.openxmlformats.org/officeDocument/2006/relationships/oleObject" Target="../embeddings/oleObject5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2.wmf"/><Relationship Id="rId12" Type="http://schemas.openxmlformats.org/officeDocument/2006/relationships/oleObject" Target="../embeddings/oleObject64.bin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64.wmf"/><Relationship Id="rId5" Type="http://schemas.openxmlformats.org/officeDocument/2006/relationships/image" Target="../media/image61.wmf"/><Relationship Id="rId15" Type="http://schemas.openxmlformats.org/officeDocument/2006/relationships/image" Target="../media/image66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63.wmf"/><Relationship Id="rId14" Type="http://schemas.openxmlformats.org/officeDocument/2006/relationships/oleObject" Target="../embeddings/oleObject6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13" Type="http://schemas.openxmlformats.org/officeDocument/2006/relationships/image" Target="../media/image72.wmf"/><Relationship Id="rId3" Type="http://schemas.openxmlformats.org/officeDocument/2006/relationships/image" Target="../media/image67.wmf"/><Relationship Id="rId7" Type="http://schemas.openxmlformats.org/officeDocument/2006/relationships/image" Target="../media/image69.wmf"/><Relationship Id="rId12" Type="http://schemas.openxmlformats.org/officeDocument/2006/relationships/oleObject" Target="../embeddings/oleObject71.bin"/><Relationship Id="rId2" Type="http://schemas.openxmlformats.org/officeDocument/2006/relationships/oleObject" Target="../embeddings/oleObject6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8.bin"/><Relationship Id="rId11" Type="http://schemas.openxmlformats.org/officeDocument/2006/relationships/image" Target="../media/image71.wmf"/><Relationship Id="rId5" Type="http://schemas.openxmlformats.org/officeDocument/2006/relationships/image" Target="../media/image68.wmf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7.bin"/><Relationship Id="rId9" Type="http://schemas.openxmlformats.org/officeDocument/2006/relationships/image" Target="../media/image70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13" Type="http://schemas.openxmlformats.org/officeDocument/2006/relationships/image" Target="../media/image78.wmf"/><Relationship Id="rId18" Type="http://schemas.openxmlformats.org/officeDocument/2006/relationships/oleObject" Target="../embeddings/oleObject80.bin"/><Relationship Id="rId3" Type="http://schemas.openxmlformats.org/officeDocument/2006/relationships/image" Target="../media/image73.wmf"/><Relationship Id="rId21" Type="http://schemas.openxmlformats.org/officeDocument/2006/relationships/image" Target="../media/image82.wmf"/><Relationship Id="rId7" Type="http://schemas.openxmlformats.org/officeDocument/2006/relationships/image" Target="../media/image75.wmf"/><Relationship Id="rId12" Type="http://schemas.openxmlformats.org/officeDocument/2006/relationships/oleObject" Target="../embeddings/oleObject77.bin"/><Relationship Id="rId17" Type="http://schemas.openxmlformats.org/officeDocument/2006/relationships/image" Target="../media/image80.wmf"/><Relationship Id="rId2" Type="http://schemas.openxmlformats.org/officeDocument/2006/relationships/oleObject" Target="../embeddings/oleObject72.bin"/><Relationship Id="rId16" Type="http://schemas.openxmlformats.org/officeDocument/2006/relationships/oleObject" Target="../embeddings/oleObject79.bin"/><Relationship Id="rId20" Type="http://schemas.openxmlformats.org/officeDocument/2006/relationships/oleObject" Target="../embeddings/oleObject8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77.wmf"/><Relationship Id="rId5" Type="http://schemas.openxmlformats.org/officeDocument/2006/relationships/image" Target="../media/image74.wmf"/><Relationship Id="rId15" Type="http://schemas.openxmlformats.org/officeDocument/2006/relationships/image" Target="../media/image79.wmf"/><Relationship Id="rId10" Type="http://schemas.openxmlformats.org/officeDocument/2006/relationships/oleObject" Target="../embeddings/oleObject76.bin"/><Relationship Id="rId19" Type="http://schemas.openxmlformats.org/officeDocument/2006/relationships/image" Target="../media/image81.wmf"/><Relationship Id="rId4" Type="http://schemas.openxmlformats.org/officeDocument/2006/relationships/oleObject" Target="../embeddings/oleObject73.bin"/><Relationship Id="rId9" Type="http://schemas.openxmlformats.org/officeDocument/2006/relationships/image" Target="../media/image76.wmf"/><Relationship Id="rId14" Type="http://schemas.openxmlformats.org/officeDocument/2006/relationships/oleObject" Target="../embeddings/oleObject7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7" Type="http://schemas.openxmlformats.org/officeDocument/2006/relationships/image" Target="../media/image85.wmf"/><Relationship Id="rId2" Type="http://schemas.openxmlformats.org/officeDocument/2006/relationships/oleObject" Target="../embeddings/oleObject8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4.bin"/><Relationship Id="rId5" Type="http://schemas.openxmlformats.org/officeDocument/2006/relationships/image" Target="../media/image84.wmf"/><Relationship Id="rId4" Type="http://schemas.openxmlformats.org/officeDocument/2006/relationships/oleObject" Target="../embeddings/oleObject8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image" Target="../media/image91.wmf"/><Relationship Id="rId3" Type="http://schemas.openxmlformats.org/officeDocument/2006/relationships/image" Target="../media/image86.wmf"/><Relationship Id="rId7" Type="http://schemas.openxmlformats.org/officeDocument/2006/relationships/image" Target="../media/image88.wmf"/><Relationship Id="rId12" Type="http://schemas.openxmlformats.org/officeDocument/2006/relationships/oleObject" Target="../embeddings/oleObject90.bin"/><Relationship Id="rId2" Type="http://schemas.openxmlformats.org/officeDocument/2006/relationships/oleObject" Target="../embeddings/oleObject8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90.wmf"/><Relationship Id="rId5" Type="http://schemas.openxmlformats.org/officeDocument/2006/relationships/image" Target="../media/image87.wmf"/><Relationship Id="rId10" Type="http://schemas.openxmlformats.org/officeDocument/2006/relationships/oleObject" Target="../embeddings/oleObject89.bin"/><Relationship Id="rId4" Type="http://schemas.openxmlformats.org/officeDocument/2006/relationships/oleObject" Target="../embeddings/oleObject86.bin"/><Relationship Id="rId9" Type="http://schemas.openxmlformats.org/officeDocument/2006/relationships/image" Target="../media/image89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3" Type="http://schemas.openxmlformats.org/officeDocument/2006/relationships/image" Target="../media/image90.wmf"/><Relationship Id="rId7" Type="http://schemas.openxmlformats.org/officeDocument/2006/relationships/image" Target="../media/image93.wmf"/><Relationship Id="rId2" Type="http://schemas.openxmlformats.org/officeDocument/2006/relationships/oleObject" Target="../embeddings/oleObject9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3.bin"/><Relationship Id="rId11" Type="http://schemas.openxmlformats.org/officeDocument/2006/relationships/image" Target="../media/image95.wmf"/><Relationship Id="rId5" Type="http://schemas.openxmlformats.org/officeDocument/2006/relationships/image" Target="../media/image92.wmf"/><Relationship Id="rId10" Type="http://schemas.openxmlformats.org/officeDocument/2006/relationships/oleObject" Target="../embeddings/oleObject95.bin"/><Relationship Id="rId4" Type="http://schemas.openxmlformats.org/officeDocument/2006/relationships/oleObject" Target="../embeddings/oleObject92.bin"/><Relationship Id="rId9" Type="http://schemas.openxmlformats.org/officeDocument/2006/relationships/image" Target="../media/image9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oleObject" Target="../embeddings/oleObject9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wmf"/><Relationship Id="rId4" Type="http://schemas.openxmlformats.org/officeDocument/2006/relationships/oleObject" Target="../embeddings/oleObject97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3" Type="http://schemas.openxmlformats.org/officeDocument/2006/relationships/image" Target="../media/image98.wmf"/><Relationship Id="rId7" Type="http://schemas.openxmlformats.org/officeDocument/2006/relationships/image" Target="../media/image100.wmf"/><Relationship Id="rId2" Type="http://schemas.openxmlformats.org/officeDocument/2006/relationships/oleObject" Target="../embeddings/oleObject9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0.bin"/><Relationship Id="rId5" Type="http://schemas.openxmlformats.org/officeDocument/2006/relationships/image" Target="../media/image99.wmf"/><Relationship Id="rId4" Type="http://schemas.openxmlformats.org/officeDocument/2006/relationships/oleObject" Target="../embeddings/oleObject99.bin"/><Relationship Id="rId9" Type="http://schemas.openxmlformats.org/officeDocument/2006/relationships/image" Target="../media/image10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oleObject" Target="../embeddings/oleObject102.bin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13" Type="http://schemas.openxmlformats.org/officeDocument/2006/relationships/image" Target="../media/image108.wmf"/><Relationship Id="rId3" Type="http://schemas.openxmlformats.org/officeDocument/2006/relationships/image" Target="../media/image103.wmf"/><Relationship Id="rId7" Type="http://schemas.openxmlformats.org/officeDocument/2006/relationships/image" Target="../media/image105.wmf"/><Relationship Id="rId12" Type="http://schemas.openxmlformats.org/officeDocument/2006/relationships/oleObject" Target="../embeddings/oleObject108.bin"/><Relationship Id="rId2" Type="http://schemas.openxmlformats.org/officeDocument/2006/relationships/oleObject" Target="../embeddings/oleObject10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5.bin"/><Relationship Id="rId11" Type="http://schemas.openxmlformats.org/officeDocument/2006/relationships/image" Target="../media/image107.wmf"/><Relationship Id="rId5" Type="http://schemas.openxmlformats.org/officeDocument/2006/relationships/image" Target="../media/image104.wmf"/><Relationship Id="rId10" Type="http://schemas.openxmlformats.org/officeDocument/2006/relationships/oleObject" Target="../embeddings/oleObject107.bin"/><Relationship Id="rId4" Type="http://schemas.openxmlformats.org/officeDocument/2006/relationships/oleObject" Target="../embeddings/oleObject104.bin"/><Relationship Id="rId9" Type="http://schemas.openxmlformats.org/officeDocument/2006/relationships/image" Target="../media/image106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oleObject" Target="../embeddings/oleObject109.bin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oleObject" Target="../embeddings/oleObject110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3" Type="http://schemas.openxmlformats.org/officeDocument/2006/relationships/image" Target="../media/image111.wmf"/><Relationship Id="rId7" Type="http://schemas.openxmlformats.org/officeDocument/2006/relationships/image" Target="../media/image113.wmf"/><Relationship Id="rId2" Type="http://schemas.openxmlformats.org/officeDocument/2006/relationships/oleObject" Target="../embeddings/oleObject1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3.bin"/><Relationship Id="rId5" Type="http://schemas.openxmlformats.org/officeDocument/2006/relationships/image" Target="../media/image112.wmf"/><Relationship Id="rId4" Type="http://schemas.openxmlformats.org/officeDocument/2006/relationships/oleObject" Target="../embeddings/oleObject112.bin"/><Relationship Id="rId9" Type="http://schemas.openxmlformats.org/officeDocument/2006/relationships/image" Target="../media/image110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13" Type="http://schemas.openxmlformats.org/officeDocument/2006/relationships/image" Target="../media/image119.wmf"/><Relationship Id="rId3" Type="http://schemas.openxmlformats.org/officeDocument/2006/relationships/image" Target="../media/image114.wmf"/><Relationship Id="rId7" Type="http://schemas.openxmlformats.org/officeDocument/2006/relationships/image" Target="../media/image116.wmf"/><Relationship Id="rId12" Type="http://schemas.openxmlformats.org/officeDocument/2006/relationships/oleObject" Target="../embeddings/oleObject120.bin"/><Relationship Id="rId2" Type="http://schemas.openxmlformats.org/officeDocument/2006/relationships/oleObject" Target="../embeddings/oleObject11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7.bin"/><Relationship Id="rId11" Type="http://schemas.openxmlformats.org/officeDocument/2006/relationships/image" Target="../media/image118.wmf"/><Relationship Id="rId5" Type="http://schemas.openxmlformats.org/officeDocument/2006/relationships/image" Target="../media/image115.wmf"/><Relationship Id="rId10" Type="http://schemas.openxmlformats.org/officeDocument/2006/relationships/oleObject" Target="../embeddings/oleObject119.bin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117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3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wmf"/><Relationship Id="rId5" Type="http://schemas.openxmlformats.org/officeDocument/2006/relationships/oleObject" Target="../embeddings/oleObject122.bin"/><Relationship Id="rId4" Type="http://schemas.openxmlformats.org/officeDocument/2006/relationships/image" Target="../media/image120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7.bin"/><Relationship Id="rId13" Type="http://schemas.openxmlformats.org/officeDocument/2006/relationships/oleObject" Target="../embeddings/oleObject130.bin"/><Relationship Id="rId3" Type="http://schemas.openxmlformats.org/officeDocument/2006/relationships/image" Target="../media/image123.wmf"/><Relationship Id="rId7" Type="http://schemas.openxmlformats.org/officeDocument/2006/relationships/image" Target="../media/image125.wmf"/><Relationship Id="rId12" Type="http://schemas.openxmlformats.org/officeDocument/2006/relationships/image" Target="../media/image127.wmf"/><Relationship Id="rId2" Type="http://schemas.openxmlformats.org/officeDocument/2006/relationships/oleObject" Target="../embeddings/oleObject12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6.bin"/><Relationship Id="rId11" Type="http://schemas.openxmlformats.org/officeDocument/2006/relationships/oleObject" Target="../embeddings/oleObject129.bin"/><Relationship Id="rId5" Type="http://schemas.openxmlformats.org/officeDocument/2006/relationships/image" Target="../media/image124.wmf"/><Relationship Id="rId10" Type="http://schemas.openxmlformats.org/officeDocument/2006/relationships/image" Target="../media/image126.wmf"/><Relationship Id="rId4" Type="http://schemas.openxmlformats.org/officeDocument/2006/relationships/oleObject" Target="../embeddings/oleObject125.bin"/><Relationship Id="rId9" Type="http://schemas.openxmlformats.org/officeDocument/2006/relationships/oleObject" Target="../embeddings/oleObject128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oleObject" Target="../embeddings/oleObject13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wmf"/><Relationship Id="rId4" Type="http://schemas.openxmlformats.org/officeDocument/2006/relationships/oleObject" Target="../embeddings/oleObject13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oleObject" Target="../embeddings/oleObject13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wmf"/><Relationship Id="rId4" Type="http://schemas.openxmlformats.org/officeDocument/2006/relationships/oleObject" Target="../embeddings/oleObject134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7" Type="http://schemas.openxmlformats.org/officeDocument/2006/relationships/image" Target="../media/image134.wmf"/><Relationship Id="rId2" Type="http://schemas.openxmlformats.org/officeDocument/2006/relationships/oleObject" Target="../embeddings/oleObject13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7.bin"/><Relationship Id="rId5" Type="http://schemas.openxmlformats.org/officeDocument/2006/relationships/image" Target="../media/image133.wmf"/><Relationship Id="rId4" Type="http://schemas.openxmlformats.org/officeDocument/2006/relationships/oleObject" Target="../embeddings/oleObject136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1.bin"/><Relationship Id="rId3" Type="http://schemas.openxmlformats.org/officeDocument/2006/relationships/image" Target="../media/image135.wmf"/><Relationship Id="rId7" Type="http://schemas.openxmlformats.org/officeDocument/2006/relationships/image" Target="../media/image137.wmf"/><Relationship Id="rId2" Type="http://schemas.openxmlformats.org/officeDocument/2006/relationships/oleObject" Target="../embeddings/oleObject13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0.bin"/><Relationship Id="rId11" Type="http://schemas.openxmlformats.org/officeDocument/2006/relationships/image" Target="../media/image139.wmf"/><Relationship Id="rId5" Type="http://schemas.openxmlformats.org/officeDocument/2006/relationships/image" Target="../media/image136.wmf"/><Relationship Id="rId10" Type="http://schemas.openxmlformats.org/officeDocument/2006/relationships/oleObject" Target="../embeddings/oleObject142.bin"/><Relationship Id="rId4" Type="http://schemas.openxmlformats.org/officeDocument/2006/relationships/oleObject" Target="../embeddings/oleObject139.bin"/><Relationship Id="rId9" Type="http://schemas.openxmlformats.org/officeDocument/2006/relationships/image" Target="../media/image138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oleObject" Target="../embeddings/oleObject143.bin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7.bin"/><Relationship Id="rId13" Type="http://schemas.openxmlformats.org/officeDocument/2006/relationships/image" Target="../media/image146.wmf"/><Relationship Id="rId3" Type="http://schemas.openxmlformats.org/officeDocument/2006/relationships/image" Target="../media/image141.wmf"/><Relationship Id="rId7" Type="http://schemas.openxmlformats.org/officeDocument/2006/relationships/image" Target="../media/image143.wmf"/><Relationship Id="rId12" Type="http://schemas.openxmlformats.org/officeDocument/2006/relationships/oleObject" Target="../embeddings/oleObject149.bin"/><Relationship Id="rId2" Type="http://schemas.openxmlformats.org/officeDocument/2006/relationships/oleObject" Target="../embeddings/oleObject14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6.bin"/><Relationship Id="rId11" Type="http://schemas.openxmlformats.org/officeDocument/2006/relationships/image" Target="../media/image145.wmf"/><Relationship Id="rId5" Type="http://schemas.openxmlformats.org/officeDocument/2006/relationships/image" Target="../media/image142.wmf"/><Relationship Id="rId15" Type="http://schemas.openxmlformats.org/officeDocument/2006/relationships/image" Target="../media/image147.wmf"/><Relationship Id="rId10" Type="http://schemas.openxmlformats.org/officeDocument/2006/relationships/oleObject" Target="../embeddings/oleObject148.bin"/><Relationship Id="rId4" Type="http://schemas.openxmlformats.org/officeDocument/2006/relationships/oleObject" Target="../embeddings/oleObject145.bin"/><Relationship Id="rId9" Type="http://schemas.openxmlformats.org/officeDocument/2006/relationships/image" Target="../media/image144.wmf"/><Relationship Id="rId14" Type="http://schemas.openxmlformats.org/officeDocument/2006/relationships/oleObject" Target="../embeddings/oleObject150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wmf"/><Relationship Id="rId7" Type="http://schemas.openxmlformats.org/officeDocument/2006/relationships/image" Target="../media/image150.wmf"/><Relationship Id="rId2" Type="http://schemas.openxmlformats.org/officeDocument/2006/relationships/oleObject" Target="../embeddings/oleObject15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3.bin"/><Relationship Id="rId5" Type="http://schemas.openxmlformats.org/officeDocument/2006/relationships/image" Target="../media/image149.wmf"/><Relationship Id="rId4" Type="http://schemas.openxmlformats.org/officeDocument/2006/relationships/oleObject" Target="../embeddings/oleObject152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wmf"/><Relationship Id="rId7" Type="http://schemas.openxmlformats.org/officeDocument/2006/relationships/image" Target="../media/image153.wmf"/><Relationship Id="rId2" Type="http://schemas.openxmlformats.org/officeDocument/2006/relationships/oleObject" Target="../embeddings/oleObject15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6.bin"/><Relationship Id="rId5" Type="http://schemas.openxmlformats.org/officeDocument/2006/relationships/image" Target="../media/image152.wmf"/><Relationship Id="rId4" Type="http://schemas.openxmlformats.org/officeDocument/2006/relationships/oleObject" Target="../embeddings/oleObject155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wmf"/><Relationship Id="rId2" Type="http://schemas.openxmlformats.org/officeDocument/2006/relationships/oleObject" Target="../embeddings/oleObject15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5.wmf"/><Relationship Id="rId4" Type="http://schemas.openxmlformats.org/officeDocument/2006/relationships/oleObject" Target="../embeddings/oleObject15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sz="4800" dirty="0"/>
              <a:t>Αριθμητική Ανάλυση &amp; Εφαρμογές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4714884"/>
            <a:ext cx="6400800" cy="1143008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chemeClr val="tx1"/>
                </a:solidFill>
              </a:rPr>
              <a:t>Τμήμα Μηχανικών Επιστήμης Υλικών</a:t>
            </a:r>
          </a:p>
          <a:p>
            <a:r>
              <a:rPr lang="el-GR" sz="2400" dirty="0">
                <a:solidFill>
                  <a:schemeClr val="tx1"/>
                </a:solidFill>
              </a:rPr>
              <a:t>Ιωάννινα 20</a:t>
            </a:r>
            <a:r>
              <a:rPr lang="en-US" sz="2400">
                <a:solidFill>
                  <a:schemeClr val="tx1"/>
                </a:solidFill>
              </a:rPr>
              <a:t>26-2027</a:t>
            </a:r>
            <a:endParaRPr lang="el-GR" sz="2400" dirty="0">
              <a:solidFill>
                <a:schemeClr val="tx1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1928794" y="3571876"/>
            <a:ext cx="52864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Διδάσκων: Δημήτριος Ι. Φωτιάδης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Υπολογισμοί και Σφάλματα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Παράσταση Πραγματικών Αριθμών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l-GR" sz="2800" dirty="0"/>
              <a:t>Συστήματα Αριθμών</a:t>
            </a:r>
          </a:p>
          <a:p>
            <a:pPr>
              <a:spcBef>
                <a:spcPts val="1800"/>
              </a:spcBef>
            </a:pPr>
            <a:r>
              <a:rPr lang="el-GR" sz="2800" dirty="0"/>
              <a:t>Παράσταση Ακέραιου Μέρους ενός Πραγματικού Αριθμού</a:t>
            </a:r>
          </a:p>
          <a:p>
            <a:pPr>
              <a:spcBef>
                <a:spcPts val="1800"/>
              </a:spcBef>
            </a:pPr>
            <a:r>
              <a:rPr lang="el-GR" sz="2800" dirty="0"/>
              <a:t>Παράσταση Δεκαδικού Μέρους ενός Πραγματικού Αριθμού</a:t>
            </a:r>
          </a:p>
          <a:p>
            <a:pPr algn="just">
              <a:spcBef>
                <a:spcPts val="1800"/>
              </a:spcBef>
            </a:pPr>
            <a:r>
              <a:rPr lang="el-GR" sz="2800" dirty="0"/>
              <a:t>Παράσταση Κινητής Υποδιαστολής 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Συστήματα Αριθμών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dirty="0"/>
              <a:t>	Κάθε πραγματικός αριθμός </a:t>
            </a:r>
            <a:r>
              <a:rPr lang="en-US" sz="2200" dirty="0"/>
              <a:t> </a:t>
            </a:r>
            <a:r>
              <a:rPr lang="el-GR" sz="2200" dirty="0"/>
              <a:t>   μπορεί να παρασταθεί μονοσήμαντα σε ένα σύστημα αριθμών με </a:t>
            </a:r>
            <a:r>
              <a:rPr lang="el-GR" sz="2200" b="1" dirty="0"/>
              <a:t>βάση</a:t>
            </a:r>
            <a:r>
              <a:rPr lang="el-GR" sz="2200" dirty="0"/>
              <a:t>            με τη μορφή: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όπου οι συντελεστές      της σειράς αυτής είναι στοιχεία από το σύνολο των ψηφίων </a:t>
            </a:r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και ονομάζονται </a:t>
            </a:r>
            <a:r>
              <a:rPr lang="el-GR" sz="2200" b="1" dirty="0"/>
              <a:t>ψηφία</a:t>
            </a:r>
            <a:r>
              <a:rPr lang="el-GR" sz="2200" dirty="0"/>
              <a:t> του αριθμού   . Συμβολικά ο αριθμός γράφεται ως εξής </a:t>
            </a:r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4006438" y="1713203"/>
          <a:ext cx="255588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39680" progId="Equation.DSMT4">
                  <p:embed/>
                </p:oleObj>
              </mc:Choice>
              <mc:Fallback>
                <p:oleObj name="Equation" r:id="rId2" imgW="126720" imgH="139680" progId="Equation.DSMT4">
                  <p:embed/>
                  <p:pic>
                    <p:nvPicPr>
                      <p:cNvPr id="389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6438" y="1713203"/>
                        <a:ext cx="255588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3784600" y="2279648"/>
          <a:ext cx="15748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431640" progId="Equation.DSMT4">
                  <p:embed/>
                </p:oleObj>
              </mc:Choice>
              <mc:Fallback>
                <p:oleObj name="Equation" r:id="rId4" imgW="787320" imgH="431640" progId="Equation.DSMT4">
                  <p:embed/>
                  <p:pic>
                    <p:nvPicPr>
                      <p:cNvPr id="389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4600" y="2279648"/>
                        <a:ext cx="15748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3275756" y="3140798"/>
          <a:ext cx="304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80" imgH="228600" progId="Equation.DSMT4">
                  <p:embed/>
                </p:oleObj>
              </mc:Choice>
              <mc:Fallback>
                <p:oleObj name="Equation" r:id="rId6" imgW="152280" imgH="228600" progId="Equation.DSMT4">
                  <p:embed/>
                  <p:pic>
                    <p:nvPicPr>
                      <p:cNvPr id="389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756" y="3140798"/>
                        <a:ext cx="304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3315494" y="3786188"/>
          <a:ext cx="25130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57120" imgH="253800" progId="Equation.DSMT4">
                  <p:embed/>
                </p:oleObj>
              </mc:Choice>
              <mc:Fallback>
                <p:oleObj name="Equation" r:id="rId8" imgW="1257120" imgH="253800" progId="Equation.DSMT4">
                  <p:embed/>
                  <p:pic>
                    <p:nvPicPr>
                      <p:cNvPr id="389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5494" y="3786188"/>
                        <a:ext cx="251301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1" name="Object 9"/>
          <p:cNvGraphicFramePr>
            <a:graphicFrameLocks noChangeAspect="1"/>
          </p:cNvGraphicFramePr>
          <p:nvPr/>
        </p:nvGraphicFramePr>
        <p:xfrm>
          <a:off x="5108575" y="4374718"/>
          <a:ext cx="254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6720" imgH="139680" progId="Equation.DSMT4">
                  <p:embed/>
                </p:oleObj>
              </mc:Choice>
              <mc:Fallback>
                <p:oleObj name="Equation" r:id="rId10" imgW="126720" imgH="139680" progId="Equation.DSMT4">
                  <p:embed/>
                  <p:pic>
                    <p:nvPicPr>
                      <p:cNvPr id="389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8575" y="4374718"/>
                        <a:ext cx="2540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475233"/>
              </p:ext>
            </p:extLst>
          </p:nvPr>
        </p:nvGraphicFramePr>
        <p:xfrm>
          <a:off x="1512888" y="4918075"/>
          <a:ext cx="6118225" cy="142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060360" imgH="711000" progId="Equation.DSMT4">
                  <p:embed/>
                </p:oleObj>
              </mc:Choice>
              <mc:Fallback>
                <p:oleObj name="Equation" r:id="rId12" imgW="3060360" imgH="711000" progId="Equation.DSMT4">
                  <p:embed/>
                  <p:pic>
                    <p:nvPicPr>
                      <p:cNvPr id="3892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4918075"/>
                        <a:ext cx="6118225" cy="142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3" name="Object 11"/>
          <p:cNvGraphicFramePr>
            <a:graphicFrameLocks noChangeAspect="1"/>
          </p:cNvGraphicFramePr>
          <p:nvPr/>
        </p:nvGraphicFramePr>
        <p:xfrm>
          <a:off x="4848225" y="1984233"/>
          <a:ext cx="685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42720" imgH="177480" progId="Equation.DSMT4">
                  <p:embed/>
                </p:oleObj>
              </mc:Choice>
              <mc:Fallback>
                <p:oleObj name="Equation" r:id="rId14" imgW="342720" imgH="177480" progId="Equation.DSMT4">
                  <p:embed/>
                  <p:pic>
                    <p:nvPicPr>
                      <p:cNvPr id="3892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8225" y="1984233"/>
                        <a:ext cx="6858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5" name="Object 13"/>
          <p:cNvGraphicFramePr>
            <a:graphicFrameLocks noChangeAspect="1"/>
          </p:cNvGraphicFramePr>
          <p:nvPr/>
        </p:nvGraphicFramePr>
        <p:xfrm>
          <a:off x="7850758" y="4373130"/>
          <a:ext cx="255587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6720" imgH="139680" progId="Equation.DSMT4">
                  <p:embed/>
                </p:oleObj>
              </mc:Choice>
              <mc:Fallback>
                <p:oleObj name="Equation" r:id="rId16" imgW="126720" imgH="139680" progId="Equation.DSMT4">
                  <p:embed/>
                  <p:pic>
                    <p:nvPicPr>
                      <p:cNvPr id="3892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0758" y="4373130"/>
                        <a:ext cx="255587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Συστήματα Αριθμών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l-GR" dirty="0"/>
              <a:t>Ανάλογα με την τιμή της βάσης     σε ένα σύστημα αριθμών έχουμε αντίστοιχα την ονομασία του συστήματος.</a:t>
            </a:r>
          </a:p>
          <a:p>
            <a:pPr lvl="1">
              <a:lnSpc>
                <a:spcPct val="120000"/>
              </a:lnSpc>
              <a:spcBef>
                <a:spcPts val="800"/>
              </a:spcBef>
            </a:pPr>
            <a:r>
              <a:rPr lang="el-GR" dirty="0"/>
              <a:t>               </a:t>
            </a:r>
            <a:r>
              <a:rPr lang="el-GR" b="1" dirty="0"/>
              <a:t>δυαδικό</a:t>
            </a:r>
            <a:r>
              <a:rPr lang="el-GR" dirty="0"/>
              <a:t> σύστημα αριθμών </a:t>
            </a:r>
          </a:p>
          <a:p>
            <a:pPr lvl="1">
              <a:lnSpc>
                <a:spcPct val="120000"/>
              </a:lnSpc>
              <a:spcBef>
                <a:spcPts val="800"/>
              </a:spcBef>
            </a:pPr>
            <a:r>
              <a:rPr lang="el-GR" dirty="0"/>
              <a:t>               </a:t>
            </a:r>
            <a:r>
              <a:rPr lang="el-GR" b="1" dirty="0"/>
              <a:t>δεκαδικό</a:t>
            </a:r>
            <a:r>
              <a:rPr lang="el-GR" dirty="0"/>
              <a:t> σύστημα αριθμών</a:t>
            </a:r>
          </a:p>
          <a:p>
            <a:pPr>
              <a:spcBef>
                <a:spcPts val="800"/>
              </a:spcBef>
            </a:pPr>
            <a:r>
              <a:rPr lang="el-GR" dirty="0"/>
              <a:t>Κάθε αριθμός έχει </a:t>
            </a:r>
            <a:r>
              <a:rPr lang="el-GR" b="1" dirty="0"/>
              <a:t>πεπερασμένη παράσταση </a:t>
            </a:r>
            <a:r>
              <a:rPr lang="el-GR" dirty="0"/>
              <a:t>σε ένα σύστημα αριθμών, αν υπάρχει ακέραιος     με           :</a:t>
            </a:r>
          </a:p>
          <a:p>
            <a:pPr>
              <a:spcBef>
                <a:spcPts val="800"/>
              </a:spcBef>
              <a:buNone/>
            </a:pPr>
            <a:r>
              <a:rPr lang="el-GR" dirty="0"/>
              <a:t>                                                  για  όλα τα     </a:t>
            </a:r>
          </a:p>
          <a:p>
            <a:pPr>
              <a:spcBef>
                <a:spcPts val="800"/>
              </a:spcBef>
            </a:pPr>
            <a:r>
              <a:rPr lang="el-GR" b="1" dirty="0"/>
              <a:t>Σημαντικά ψηφία </a:t>
            </a:r>
            <a:r>
              <a:rPr lang="el-GR" dirty="0"/>
              <a:t>ενός πραγματικού αριθμού ονομάζονται όλα τα ψηφία του αριθμού εκτός των μηδενικών ψηφίων που βρίσκονται στην αρχή του αριθμού.</a:t>
            </a:r>
          </a:p>
          <a:p>
            <a:pPr lvl="1">
              <a:spcBef>
                <a:spcPts val="800"/>
              </a:spcBef>
            </a:pPr>
            <a:r>
              <a:rPr lang="el-GR" dirty="0"/>
              <a:t>Το πρώτο διάφορο του μηδενός ψηφίο αποτελεί το </a:t>
            </a:r>
            <a:r>
              <a:rPr lang="el-GR" b="1" dirty="0"/>
              <a:t>πρώτο σημαντικό ψηφίο </a:t>
            </a:r>
            <a:r>
              <a:rPr lang="el-GR" dirty="0"/>
              <a:t>του αριθμού.</a:t>
            </a:r>
          </a:p>
          <a:p>
            <a:pPr lvl="1">
              <a:spcBef>
                <a:spcPts val="800"/>
              </a:spcBef>
            </a:pPr>
            <a:r>
              <a:rPr lang="el-GR" dirty="0"/>
              <a:t>π.χ. ο αριθμός του δεκαδικού συστήματος 0.0007374 έχει 4 σημαντικά ψηφία και πρώτο σημαντικό ψηφίο το 7.</a:t>
            </a: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4184940" y="1668320"/>
          <a:ext cx="2079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77480" progId="Equation.DSMT4">
                  <p:embed/>
                </p:oleObj>
              </mc:Choice>
              <mc:Fallback>
                <p:oleObj name="Equation" r:id="rId2" imgW="126720" imgH="177480" progId="Equation.DSMT4">
                  <p:embed/>
                  <p:pic>
                    <p:nvPicPr>
                      <p:cNvPr id="399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4940" y="1668320"/>
                        <a:ext cx="20796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1357313" y="2340698"/>
          <a:ext cx="582612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5320" imgH="177480" progId="Equation.DSMT4">
                  <p:embed/>
                </p:oleObj>
              </mc:Choice>
              <mc:Fallback>
                <p:oleObj name="Equation" r:id="rId4" imgW="355320" imgH="177480" progId="Equation.DSMT4">
                  <p:embed/>
                  <p:pic>
                    <p:nvPicPr>
                      <p:cNvPr id="399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2340698"/>
                        <a:ext cx="582612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1357313" y="2715780"/>
          <a:ext cx="66516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80" imgH="177480" progId="Equation.DSMT4">
                  <p:embed/>
                </p:oleObj>
              </mc:Choice>
              <mc:Fallback>
                <p:oleObj name="Equation" r:id="rId6" imgW="406080" imgH="177480" progId="Equation.DSMT4">
                  <p:embed/>
                  <p:pic>
                    <p:nvPicPr>
                      <p:cNvPr id="399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2715780"/>
                        <a:ext cx="665162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3089708" y="3314991"/>
          <a:ext cx="207962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177480" progId="Equation.DSMT4">
                  <p:embed/>
                </p:oleObj>
              </mc:Choice>
              <mc:Fallback>
                <p:oleObj name="Equation" r:id="rId8" imgW="126720" imgH="177480" progId="Equation.DSMT4">
                  <p:embed/>
                  <p:pic>
                    <p:nvPicPr>
                      <p:cNvPr id="399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708" y="3314991"/>
                        <a:ext cx="207962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3643306" y="3314990"/>
          <a:ext cx="58261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55320" imgH="177480" progId="Equation.DSMT4">
                  <p:embed/>
                </p:oleObj>
              </mc:Choice>
              <mc:Fallback>
                <p:oleObj name="Equation" r:id="rId10" imgW="355320" imgH="177480" progId="Equation.DSMT4">
                  <p:embed/>
                  <p:pic>
                    <p:nvPicPr>
                      <p:cNvPr id="399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6" y="3314990"/>
                        <a:ext cx="58261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2435215" y="3614738"/>
          <a:ext cx="70802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31640" imgH="228600" progId="Equation.DSMT4">
                  <p:embed/>
                </p:oleObj>
              </mc:Choice>
              <mc:Fallback>
                <p:oleObj name="Equation" r:id="rId12" imgW="431640" imgH="228600" progId="Equation.DSMT4">
                  <p:embed/>
                  <p:pic>
                    <p:nvPicPr>
                      <p:cNvPr id="399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5215" y="3614738"/>
                        <a:ext cx="708025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4643438" y="3656013"/>
          <a:ext cx="191452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68200" imgH="203040" progId="Equation.DSMT4">
                  <p:embed/>
                </p:oleObj>
              </mc:Choice>
              <mc:Fallback>
                <p:oleObj name="Equation" r:id="rId14" imgW="1168200" imgH="203040" progId="Equation.DSMT4">
                  <p:embed/>
                  <p:pic>
                    <p:nvPicPr>
                      <p:cNvPr id="399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656013"/>
                        <a:ext cx="191452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Συστήματα Αριθμών</a:t>
            </a:r>
            <a:endParaRPr lang="en-US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800"/>
              </a:spcBef>
              <a:buNone/>
            </a:pPr>
            <a:r>
              <a:rPr lang="el-GR" b="1" dirty="0"/>
              <a:t>Κανόνες στα συστήματα αριθμών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Η βάση κάθε συστήματος αριθμών είναι κατά ένα μεγαλύτερη του μεγαλύτερου ψηφίου του συστήματος.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Πολλαπλασιασμός ή διαίρεση με τη βάση γίνεται με μια μετάθεση της υποδιαστολής δεξιά ή αριστερά αντίστοιχα.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Αν η βάση του συστήματος αριθμών είναι μεγαλύτερη από το δέκα, τότε χρησιμοποιούνται τα γράμματα </a:t>
            </a:r>
            <a:r>
              <a:rPr lang="en-US" dirty="0"/>
              <a:t>A,</a:t>
            </a:r>
            <a:r>
              <a:rPr lang="el-GR" dirty="0"/>
              <a:t> </a:t>
            </a:r>
            <a:r>
              <a:rPr lang="en-US" dirty="0"/>
              <a:t>B,</a:t>
            </a:r>
            <a:r>
              <a:rPr lang="el-GR" dirty="0"/>
              <a:t> </a:t>
            </a:r>
            <a:r>
              <a:rPr lang="en-US" dirty="0"/>
              <a:t>C,</a:t>
            </a:r>
            <a:r>
              <a:rPr lang="el-GR" dirty="0"/>
              <a:t> </a:t>
            </a:r>
            <a:r>
              <a:rPr lang="en-US" dirty="0"/>
              <a:t>D,</a:t>
            </a:r>
            <a:r>
              <a:rPr lang="el-GR" dirty="0"/>
              <a:t> </a:t>
            </a:r>
            <a:r>
              <a:rPr lang="en-US" dirty="0"/>
              <a:t>E,</a:t>
            </a:r>
            <a:r>
              <a:rPr lang="el-GR" dirty="0"/>
              <a:t> </a:t>
            </a:r>
            <a:r>
              <a:rPr lang="en-US" dirty="0"/>
              <a:t>F</a:t>
            </a:r>
            <a:r>
              <a:rPr lang="el-GR" dirty="0"/>
              <a:t>,</a:t>
            </a:r>
            <a:r>
              <a:rPr lang="en-US" dirty="0"/>
              <a:t>…</a:t>
            </a:r>
            <a:r>
              <a:rPr lang="el-GR" dirty="0"/>
              <a:t> για να παραστήσουν αντίστοιχα τα ψηφία: 10, 11, 12, 13, 14, 15, 16,…</a:t>
            </a:r>
          </a:p>
          <a:p>
            <a:pPr lvl="1">
              <a:lnSpc>
                <a:spcPct val="120000"/>
              </a:lnSpc>
              <a:spcBef>
                <a:spcPts val="800"/>
              </a:spcBef>
            </a:pPr>
            <a:r>
              <a:rPr lang="el-GR" dirty="0"/>
              <a:t>π.χ. το </a:t>
            </a:r>
            <a:r>
              <a:rPr lang="el-GR" dirty="0" err="1"/>
              <a:t>δεκαεξαδικό</a:t>
            </a:r>
            <a:r>
              <a:rPr lang="el-GR" dirty="0"/>
              <a:t> σύστημα αριθμών έχει τα ψηφία 0, 1, 2, …, 9 , Α, Β, </a:t>
            </a:r>
            <a:r>
              <a:rPr lang="en-US" dirty="0"/>
              <a:t>C, D, E, </a:t>
            </a:r>
            <a:r>
              <a:rPr lang="el-GR" dirty="0"/>
              <a:t>και </a:t>
            </a:r>
            <a:r>
              <a:rPr lang="en-US" dirty="0"/>
              <a:t>F</a:t>
            </a:r>
            <a:r>
              <a:rPr lang="el-GR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Συστήματα Αριθμών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el-GR" sz="4200" b="1" dirty="0"/>
              <a:t>Κανόνες στα συστήματα αριθμών</a:t>
            </a:r>
            <a:endParaRPr lang="en-US" sz="4200" b="1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l-GR" sz="4200" dirty="0"/>
              <a:t>Για να διαχωρίσουμε τους αριθμούς μεταξύ διαφόρων συστημάτων αριθμών τοποθετούμε στο τέλος του αριθμού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l-GR" sz="3600" dirty="0"/>
              <a:t>ως </a:t>
            </a:r>
            <a:r>
              <a:rPr lang="el-GR" sz="3600" dirty="0" err="1"/>
              <a:t>υποδείκτη</a:t>
            </a:r>
            <a:r>
              <a:rPr lang="el-GR" sz="3600" dirty="0"/>
              <a:t> τη βάση του συστήματος (π.χ. 101.1</a:t>
            </a:r>
            <a:r>
              <a:rPr lang="en-US" sz="3600" dirty="0"/>
              <a:t>1</a:t>
            </a:r>
            <a:r>
              <a:rPr lang="en-US" sz="3600" baseline="-25000" dirty="0"/>
              <a:t>2</a:t>
            </a:r>
            <a:r>
              <a:rPr lang="en-US" sz="3600" dirty="0"/>
              <a:t>, </a:t>
            </a:r>
            <a:r>
              <a:rPr lang="el-GR" sz="3600" dirty="0"/>
              <a:t>101.11</a:t>
            </a:r>
            <a:r>
              <a:rPr lang="en-US" sz="3600" baseline="-25000" dirty="0"/>
              <a:t>10</a:t>
            </a:r>
            <a:r>
              <a:rPr lang="en-US" sz="3600" dirty="0"/>
              <a:t>, </a:t>
            </a:r>
            <a:r>
              <a:rPr lang="el-GR" sz="3600" dirty="0"/>
              <a:t>101.11</a:t>
            </a:r>
            <a:r>
              <a:rPr lang="en-US" sz="3600" baseline="-25000" dirty="0"/>
              <a:t>8</a:t>
            </a:r>
            <a:r>
              <a:rPr lang="en-US" sz="3600" dirty="0"/>
              <a:t>, </a:t>
            </a:r>
            <a:r>
              <a:rPr lang="el-GR" sz="3600" dirty="0"/>
              <a:t>101.11</a:t>
            </a:r>
            <a:r>
              <a:rPr lang="en-US" sz="3600" baseline="-25000" dirty="0"/>
              <a:t>16</a:t>
            </a:r>
            <a:r>
              <a:rPr lang="en-US" sz="3600" dirty="0"/>
              <a:t>)</a:t>
            </a:r>
            <a:r>
              <a:rPr lang="el-GR" sz="3600" dirty="0"/>
              <a:t>ή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l-GR" sz="3600" dirty="0"/>
              <a:t>το κεφαλαίο γράμμα της βάσης του συστήματος αριθμών που ανήκει (π.χ. 101.11Β, 101.11</a:t>
            </a:r>
            <a:r>
              <a:rPr lang="en-US" sz="3600" dirty="0"/>
              <a:t>D</a:t>
            </a:r>
            <a:r>
              <a:rPr lang="el-GR" sz="3600" dirty="0"/>
              <a:t>, 101.11Ο ή 101.11</a:t>
            </a:r>
            <a:r>
              <a:rPr lang="en-US" sz="3600" dirty="0"/>
              <a:t>Q, 101.11H)</a:t>
            </a:r>
            <a:r>
              <a:rPr lang="el-GR" sz="3600" dirty="0"/>
              <a:t>.  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l-GR" sz="3600" dirty="0"/>
              <a:t>Αν κάποιος αριθμός δε δηλώνεται, αυτό σημαίνει ότι ανήκει στο δεκαδικό σύστημα αριθμών.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l-GR" sz="4200" dirty="0"/>
              <a:t>Το πλήθος των σημαντικών ψηφίων ενός ακέραιου αριθμού που απαιτούνται για να παρασταθεί σε ένα σύστημα αριθμών με βάση </a:t>
            </a:r>
            <a:r>
              <a:rPr lang="en-US" sz="4200" dirty="0"/>
              <a:t>b</a:t>
            </a:r>
            <a:r>
              <a:rPr lang="en-US" sz="4200" baseline="-25000" dirty="0"/>
              <a:t>1</a:t>
            </a:r>
            <a:r>
              <a:rPr lang="el-GR" sz="4200" dirty="0"/>
              <a:t> είναι μεγαλύτερο ή ίσο από το πλήθος των σημαντικών ψηφίων του ίδιου αριθμού που απαιτούνται για να παρασταθεί σε ένα σύστημα αριθμών με βάση</a:t>
            </a:r>
            <a:r>
              <a:rPr lang="en-US" sz="4200" dirty="0"/>
              <a:t> b</a:t>
            </a:r>
            <a:r>
              <a:rPr lang="en-US" sz="4200" baseline="-25000" dirty="0"/>
              <a:t>2</a:t>
            </a:r>
            <a:r>
              <a:rPr lang="el-GR" sz="4200" dirty="0"/>
              <a:t> όταν</a:t>
            </a:r>
            <a:r>
              <a:rPr lang="en-US" sz="4200" dirty="0"/>
              <a:t> b</a:t>
            </a:r>
            <a:r>
              <a:rPr lang="en-US" sz="4200" baseline="-25000" dirty="0"/>
              <a:t>1</a:t>
            </a:r>
            <a:r>
              <a:rPr lang="en-US" sz="4200" dirty="0"/>
              <a:t>&lt;b</a:t>
            </a:r>
            <a:r>
              <a:rPr lang="en-US" sz="4200" baseline="-25000" dirty="0"/>
              <a:t>2</a:t>
            </a:r>
            <a:r>
              <a:rPr lang="el-GR" sz="4200" baseline="-25000" dirty="0"/>
              <a:t>.</a:t>
            </a:r>
            <a:endParaRPr lang="en-US" sz="4200" baseline="-25000" dirty="0"/>
          </a:p>
          <a:p>
            <a:pPr lvl="1">
              <a:lnSpc>
                <a:spcPct val="120000"/>
              </a:lnSpc>
              <a:spcBef>
                <a:spcPts val="600"/>
              </a:spcBef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Συστήματα Αριθμών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l-GR" sz="2400" b="1" dirty="0"/>
              <a:t>Παραδείγματα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/>
              <a:t>Ο αριθμός 101.1</a:t>
            </a:r>
            <a:r>
              <a:rPr lang="el-GR" sz="2400" baseline="-25000" dirty="0"/>
              <a:t>2</a:t>
            </a:r>
            <a:r>
              <a:rPr lang="el-GR" sz="2400" dirty="0"/>
              <a:t> μπορεί να παρασταθεί μονοσήμαντα στο δεκαδικό σύστημα αριθμών ως</a:t>
            </a:r>
          </a:p>
          <a:p>
            <a:pPr marL="457200" indent="-457200">
              <a:buFont typeface="+mj-lt"/>
              <a:buAutoNum type="arabicPeriod"/>
            </a:pPr>
            <a:endParaRPr lang="el-GR" sz="2400" dirty="0"/>
          </a:p>
          <a:p>
            <a:pPr marL="457200" indent="-457200">
              <a:buFont typeface="+mj-lt"/>
              <a:buAutoNum type="arabicPeriod"/>
            </a:pPr>
            <a:endParaRPr lang="el-GR" sz="2400" dirty="0"/>
          </a:p>
          <a:p>
            <a:pPr>
              <a:buFont typeface="+mj-lt"/>
              <a:buAutoNum type="arabicPeriod"/>
            </a:pPr>
            <a:endParaRPr lang="el-GR" sz="800" dirty="0"/>
          </a:p>
          <a:p>
            <a:pPr marL="457200" indent="-457200">
              <a:buFont typeface="+mj-lt"/>
              <a:buAutoNum type="arabicPeriod"/>
            </a:pPr>
            <a:r>
              <a:rPr lang="el-GR" sz="2400" dirty="0"/>
              <a:t>Ο αριθμός </a:t>
            </a:r>
            <a:r>
              <a:rPr lang="en-US" sz="2400" dirty="0"/>
              <a:t>F2</a:t>
            </a:r>
            <a:r>
              <a:rPr lang="el-GR" sz="2400" dirty="0"/>
              <a:t>Β</a:t>
            </a:r>
            <a:r>
              <a:rPr lang="en-US" sz="2400" baseline="-25000" dirty="0"/>
              <a:t>16</a:t>
            </a:r>
            <a:r>
              <a:rPr lang="en-US" sz="2400" dirty="0"/>
              <a:t> </a:t>
            </a:r>
            <a:r>
              <a:rPr lang="el-GR" sz="2400" dirty="0"/>
              <a:t>μπορεί να παρασταθεί μονοσήμαντα στο δεκαδικό σύστημα αριθμών ως</a:t>
            </a:r>
          </a:p>
          <a:p>
            <a:pPr lvl="1"/>
            <a:endParaRPr lang="el-GR" dirty="0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2324894" y="2928934"/>
          <a:ext cx="44942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840" imgH="457200" progId="Equation.DSMT4">
                  <p:embed/>
                </p:oleObj>
              </mc:Choice>
              <mc:Fallback>
                <p:oleObj name="Equation" r:id="rId2" imgW="2247840" imgH="457200" progId="Equation.DSMT4">
                  <p:embed/>
                  <p:pic>
                    <p:nvPicPr>
                      <p:cNvPr id="409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894" y="2928934"/>
                        <a:ext cx="44942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2451894" y="4643446"/>
          <a:ext cx="42402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20760" imgH="723600" progId="Equation.DSMT4">
                  <p:embed/>
                </p:oleObj>
              </mc:Choice>
              <mc:Fallback>
                <p:oleObj name="Equation" r:id="rId4" imgW="2120760" imgH="723600" progId="Equation.DSMT4">
                  <p:embed/>
                  <p:pic>
                    <p:nvPicPr>
                      <p:cNvPr id="409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894" y="4643446"/>
                        <a:ext cx="424021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Παράσταση Ακέραιου Μέρους ενός Πραγματικού Αριθμού</a:t>
            </a:r>
            <a:endParaRPr lang="en-US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b="1" dirty="0"/>
              <a:t>	Επαναληπτική διαδικασία </a:t>
            </a:r>
            <a:r>
              <a:rPr lang="el-GR" sz="2400" dirty="0"/>
              <a:t>για τον υπολογισμό των ψηφίων                                       </a:t>
            </a:r>
            <a:r>
              <a:rPr lang="el-GR" sz="2400" dirty="0">
                <a:solidFill>
                  <a:schemeClr val="bg1"/>
                </a:solidFill>
              </a:rPr>
              <a:t>ενός</a:t>
            </a:r>
            <a:r>
              <a:rPr lang="el-GR" sz="2400" dirty="0"/>
              <a:t>                </a:t>
            </a:r>
            <a:r>
              <a:rPr lang="el-GR" sz="2400" dirty="0" err="1"/>
              <a:t>ενός</a:t>
            </a:r>
            <a:r>
              <a:rPr lang="el-GR" sz="2400" dirty="0"/>
              <a:t> αριθμού στο σύστημα αριθμών με βάση  , ο οποίος μονοσήμαντα παριστάνει το ακέραιο μέρος    ενός αριθμού που ανήκει στο δεκαδικό σύστημα αριθμών:</a:t>
            </a:r>
          </a:p>
          <a:p>
            <a:endParaRPr lang="el-GR" sz="2400" dirty="0"/>
          </a:p>
          <a:p>
            <a:pPr>
              <a:buNone/>
            </a:pPr>
            <a:r>
              <a:rPr lang="el-GR" sz="2400" dirty="0"/>
              <a:t>	</a:t>
            </a:r>
          </a:p>
          <a:p>
            <a:pPr>
              <a:buNone/>
            </a:pPr>
            <a:r>
              <a:rPr lang="el-GR" sz="2400" dirty="0"/>
              <a:t>	όπου</a:t>
            </a:r>
            <a:endParaRPr lang="en-US" sz="2400" dirty="0"/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7450080" y="2443156"/>
          <a:ext cx="254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39680" progId="Equation.DSMT4">
                  <p:embed/>
                </p:oleObj>
              </mc:Choice>
              <mc:Fallback>
                <p:oleObj name="Equation" r:id="rId2" imgW="126720" imgH="139680" progId="Equation.DSMT4">
                  <p:embed/>
                  <p:pic>
                    <p:nvPicPr>
                      <p:cNvPr id="276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0080" y="2443156"/>
                        <a:ext cx="2540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8143900" y="2028816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720" imgH="177480" progId="Equation.DSMT4">
                  <p:embed/>
                </p:oleObj>
              </mc:Choice>
              <mc:Fallback>
                <p:oleObj name="Equation" r:id="rId4" imgW="126720" imgH="177480" progId="Equation.DSMT4">
                  <p:embed/>
                  <p:pic>
                    <p:nvPicPr>
                      <p:cNvPr id="27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900" y="2028816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3009900" y="3400425"/>
          <a:ext cx="35464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12800" imgH="228600" progId="Equation.DSMT4">
                  <p:embed/>
                </p:oleObj>
              </mc:Choice>
              <mc:Fallback>
                <p:oleObj name="Equation" r:id="rId6" imgW="1612800" imgH="228600" progId="Equation.DSMT4">
                  <p:embed/>
                  <p:pic>
                    <p:nvPicPr>
                      <p:cNvPr id="2765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3400425"/>
                        <a:ext cx="35464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966184"/>
              </p:ext>
            </p:extLst>
          </p:nvPr>
        </p:nvGraphicFramePr>
        <p:xfrm>
          <a:off x="2324100" y="4395788"/>
          <a:ext cx="4886325" cy="145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22280" imgH="660240" progId="Equation.DSMT4">
                  <p:embed/>
                </p:oleObj>
              </mc:Choice>
              <mc:Fallback>
                <p:oleObj name="Equation" r:id="rId8" imgW="2222280" imgH="660240" progId="Equation.DSMT4">
                  <p:embed/>
                  <p:pic>
                    <p:nvPicPr>
                      <p:cNvPr id="2765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100" y="4395788"/>
                        <a:ext cx="4886325" cy="1452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857224" y="1971664"/>
          <a:ext cx="1574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87320" imgH="253800" progId="Equation.DSMT4">
                  <p:embed/>
                </p:oleObj>
              </mc:Choice>
              <mc:Fallback>
                <p:oleObj name="Equation" r:id="rId10" imgW="787320" imgH="253800" progId="Equation.DSMT4">
                  <p:embed/>
                  <p:pic>
                    <p:nvPicPr>
                      <p:cNvPr id="276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1971664"/>
                        <a:ext cx="15748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Παράσταση Ακέραιου Μέρους ενός Πραγματικού Αριθμού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buNone/>
            </a:pPr>
            <a:r>
              <a:rPr lang="el-GR" b="1" dirty="0"/>
              <a:t>	Αλγόριθμος</a:t>
            </a:r>
          </a:p>
          <a:p>
            <a:pPr>
              <a:lnSpc>
                <a:spcPct val="120000"/>
              </a:lnSpc>
              <a:spcBef>
                <a:spcPts val="1600"/>
              </a:spcBef>
              <a:buNone/>
            </a:pPr>
            <a:r>
              <a:rPr lang="el-GR" dirty="0"/>
              <a:t>	</a:t>
            </a:r>
            <a:r>
              <a:rPr lang="el-GR" i="1" dirty="0"/>
              <a:t>Βήμα 1: </a:t>
            </a:r>
            <a:r>
              <a:rPr lang="el-GR" dirty="0"/>
              <a:t>Είσοδος </a:t>
            </a:r>
          </a:p>
          <a:p>
            <a:pPr>
              <a:lnSpc>
                <a:spcPct val="120000"/>
              </a:lnSpc>
              <a:spcBef>
                <a:spcPts val="1600"/>
              </a:spcBef>
              <a:buNone/>
            </a:pPr>
            <a:r>
              <a:rPr lang="el-GR" dirty="0"/>
              <a:t>	</a:t>
            </a:r>
            <a:r>
              <a:rPr lang="el-GR" i="1" dirty="0"/>
              <a:t>Βήμα 2: </a:t>
            </a:r>
            <a:r>
              <a:rPr lang="el-GR" dirty="0"/>
              <a:t>Θέσε           και </a:t>
            </a:r>
          </a:p>
          <a:p>
            <a:pPr>
              <a:lnSpc>
                <a:spcPct val="120000"/>
              </a:lnSpc>
              <a:spcBef>
                <a:spcPts val="1600"/>
              </a:spcBef>
              <a:buNone/>
            </a:pPr>
            <a:r>
              <a:rPr lang="el-GR" dirty="0"/>
              <a:t>	</a:t>
            </a:r>
            <a:r>
              <a:rPr lang="el-GR" i="1" dirty="0"/>
              <a:t>Βήμα 3: </a:t>
            </a:r>
            <a:r>
              <a:rPr lang="el-GR" dirty="0"/>
              <a:t>Αν ισχύει           υπολόγισε το                                       </a:t>
            </a:r>
            <a:r>
              <a:rPr lang="el-GR" dirty="0">
                <a:solidFill>
                  <a:schemeClr val="bg1"/>
                </a:solidFill>
              </a:rPr>
              <a:t>…</a:t>
            </a:r>
            <a:endParaRPr lang="el-GR" dirty="0"/>
          </a:p>
          <a:p>
            <a:pPr>
              <a:lnSpc>
                <a:spcPct val="120000"/>
              </a:lnSpc>
              <a:spcBef>
                <a:spcPts val="1600"/>
              </a:spcBef>
              <a:buNone/>
            </a:pPr>
            <a:r>
              <a:rPr lang="el-GR" dirty="0"/>
              <a:t>	</a:t>
            </a:r>
            <a:r>
              <a:rPr lang="el-GR" i="1" dirty="0"/>
              <a:t>Βήμα 4: </a:t>
            </a:r>
            <a:r>
              <a:rPr lang="el-GR" dirty="0"/>
              <a:t>Αν ισχύει             τότε θέσε              και πήγαινε στο Βήμα 6, διαφορετικά υπολόγισε το</a:t>
            </a:r>
          </a:p>
          <a:p>
            <a:pPr>
              <a:lnSpc>
                <a:spcPct val="120000"/>
              </a:lnSpc>
              <a:spcBef>
                <a:spcPts val="1600"/>
              </a:spcBef>
              <a:buNone/>
            </a:pPr>
            <a:r>
              <a:rPr lang="el-GR" dirty="0"/>
              <a:t>	</a:t>
            </a:r>
            <a:r>
              <a:rPr lang="el-GR" i="1" dirty="0"/>
              <a:t>Βήμα 5: </a:t>
            </a:r>
            <a:r>
              <a:rPr lang="el-GR" dirty="0"/>
              <a:t>Αντικατάστησε το    με το        και πήγαινε στο Βήμα 4.</a:t>
            </a:r>
          </a:p>
          <a:p>
            <a:pPr>
              <a:lnSpc>
                <a:spcPct val="120000"/>
              </a:lnSpc>
              <a:spcBef>
                <a:spcPts val="1600"/>
              </a:spcBef>
              <a:buNone/>
            </a:pPr>
            <a:r>
              <a:rPr lang="el-GR" dirty="0"/>
              <a:t>	</a:t>
            </a:r>
            <a:r>
              <a:rPr lang="el-GR" i="1" dirty="0"/>
              <a:t>Βήμα 6: </a:t>
            </a:r>
            <a:r>
              <a:rPr lang="el-GR" dirty="0"/>
              <a:t>Έξοδος </a:t>
            </a:r>
            <a:endParaRPr lang="en-US" dirty="0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2790647" y="2148315"/>
          <a:ext cx="11779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640" imgH="253800" progId="Equation.DSMT4">
                  <p:embed/>
                </p:oleObj>
              </mc:Choice>
              <mc:Fallback>
                <p:oleObj name="Equation" r:id="rId2" imgW="647640" imgH="253800" progId="Equation.DSMT4">
                  <p:embed/>
                  <p:pic>
                    <p:nvPicPr>
                      <p:cNvPr id="4198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0647" y="2148315"/>
                        <a:ext cx="1177925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2483768" y="2737156"/>
          <a:ext cx="57785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7160" imgH="177480" progId="Equation.DSMT4">
                  <p:embed/>
                </p:oleObj>
              </mc:Choice>
              <mc:Fallback>
                <p:oleObj name="Equation" r:id="rId4" imgW="317160" imgH="177480" progId="Equation.DSMT4">
                  <p:embed/>
                  <p:pic>
                    <p:nvPicPr>
                      <p:cNvPr id="419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737156"/>
                        <a:ext cx="57785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3563888" y="2691119"/>
          <a:ext cx="808037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4240" imgH="228600" progId="Equation.DSMT4">
                  <p:embed/>
                </p:oleObj>
              </mc:Choice>
              <mc:Fallback>
                <p:oleObj name="Equation" r:id="rId6" imgW="444240" imgH="228600" progId="Equation.DSMT4">
                  <p:embed/>
                  <p:pic>
                    <p:nvPicPr>
                      <p:cNvPr id="419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691119"/>
                        <a:ext cx="808037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2951328" y="3252788"/>
          <a:ext cx="57785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7160" imgH="177480" progId="Equation.DSMT4">
                  <p:embed/>
                </p:oleObj>
              </mc:Choice>
              <mc:Fallback>
                <p:oleObj name="Equation" r:id="rId8" imgW="317160" imgH="177480" progId="Equation.DSMT4">
                  <p:embed/>
                  <p:pic>
                    <p:nvPicPr>
                      <p:cNvPr id="4198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328" y="3252788"/>
                        <a:ext cx="57785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5160417" y="3182938"/>
          <a:ext cx="2147887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80800" imgH="253800" progId="Equation.DSMT4">
                  <p:embed/>
                </p:oleObj>
              </mc:Choice>
              <mc:Fallback>
                <p:oleObj name="Equation" r:id="rId10" imgW="1180800" imgH="253800" progId="Equation.DSMT4">
                  <p:embed/>
                  <p:pic>
                    <p:nvPicPr>
                      <p:cNvPr id="4199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417" y="3182938"/>
                        <a:ext cx="2147887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1" name="Object 7"/>
          <p:cNvGraphicFramePr>
            <a:graphicFrameLocks noChangeAspect="1"/>
          </p:cNvGraphicFramePr>
          <p:nvPr/>
        </p:nvGraphicFramePr>
        <p:xfrm>
          <a:off x="2933572" y="3774907"/>
          <a:ext cx="7159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93480" imgH="228600" progId="Equation.DSMT4">
                  <p:embed/>
                </p:oleObj>
              </mc:Choice>
              <mc:Fallback>
                <p:oleObj name="Equation" r:id="rId12" imgW="393480" imgH="228600" progId="Equation.DSMT4">
                  <p:embed/>
                  <p:pic>
                    <p:nvPicPr>
                      <p:cNvPr id="419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3572" y="3774907"/>
                        <a:ext cx="715962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2" name="Object 8"/>
          <p:cNvGraphicFramePr>
            <a:graphicFrameLocks noChangeAspect="1"/>
          </p:cNvGraphicFramePr>
          <p:nvPr/>
        </p:nvGraphicFramePr>
        <p:xfrm>
          <a:off x="4859048" y="3774907"/>
          <a:ext cx="78581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31640" imgH="228600" progId="Equation.DSMT4">
                  <p:embed/>
                </p:oleObj>
              </mc:Choice>
              <mc:Fallback>
                <p:oleObj name="Equation" r:id="rId14" imgW="431640" imgH="228600" progId="Equation.DSMT4">
                  <p:embed/>
                  <p:pic>
                    <p:nvPicPr>
                      <p:cNvPr id="4199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048" y="3774907"/>
                        <a:ext cx="785813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3" name="Object 9"/>
          <p:cNvGraphicFramePr>
            <a:graphicFrameLocks noChangeAspect="1"/>
          </p:cNvGraphicFramePr>
          <p:nvPr/>
        </p:nvGraphicFramePr>
        <p:xfrm>
          <a:off x="3954756" y="4113213"/>
          <a:ext cx="1595438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876240" imgH="228600" progId="Equation.DSMT4">
                  <p:embed/>
                </p:oleObj>
              </mc:Choice>
              <mc:Fallback>
                <p:oleObj name="Equation" r:id="rId16" imgW="876240" imgH="228600" progId="Equation.DSMT4">
                  <p:embed/>
                  <p:pic>
                    <p:nvPicPr>
                      <p:cNvPr id="4199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4756" y="4113213"/>
                        <a:ext cx="1595438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4" name="Object 10"/>
          <p:cNvGraphicFramePr>
            <a:graphicFrameLocks noChangeAspect="1"/>
          </p:cNvGraphicFramePr>
          <p:nvPr/>
        </p:nvGraphicFramePr>
        <p:xfrm>
          <a:off x="3879538" y="4687577"/>
          <a:ext cx="188054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88560" imgH="164880" progId="Equation.DSMT4">
                  <p:embed/>
                </p:oleObj>
              </mc:Choice>
              <mc:Fallback>
                <p:oleObj name="Equation" r:id="rId18" imgW="88560" imgH="164880" progId="Equation.DSMT4">
                  <p:embed/>
                  <p:pic>
                    <p:nvPicPr>
                      <p:cNvPr id="419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9538" y="4687577"/>
                        <a:ext cx="188054" cy="30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6" name="Object 12"/>
          <p:cNvGraphicFramePr>
            <a:graphicFrameLocks noChangeAspect="1"/>
          </p:cNvGraphicFramePr>
          <p:nvPr/>
        </p:nvGraphicFramePr>
        <p:xfrm>
          <a:off x="2699792" y="5157192"/>
          <a:ext cx="1779588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977760" imgH="253800" progId="Equation.DSMT4">
                  <p:embed/>
                </p:oleObj>
              </mc:Choice>
              <mc:Fallback>
                <p:oleObj name="Equation" r:id="rId20" imgW="977760" imgH="253800" progId="Equation.DSMT4">
                  <p:embed/>
                  <p:pic>
                    <p:nvPicPr>
                      <p:cNvPr id="419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5157192"/>
                        <a:ext cx="1779588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8" name="Object 14"/>
          <p:cNvGraphicFramePr>
            <a:graphicFrameLocks noChangeAspect="1"/>
          </p:cNvGraphicFramePr>
          <p:nvPr/>
        </p:nvGraphicFramePr>
        <p:xfrm>
          <a:off x="4742650" y="4687577"/>
          <a:ext cx="471488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79360" imgH="177480" progId="Equation.DSMT4">
                  <p:embed/>
                </p:oleObj>
              </mc:Choice>
              <mc:Fallback>
                <p:oleObj name="Equation" r:id="rId22" imgW="279360" imgH="177480" progId="Equation.DSMT4">
                  <p:embed/>
                  <p:pic>
                    <p:nvPicPr>
                      <p:cNvPr id="4199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2650" y="4687577"/>
                        <a:ext cx="471488" cy="30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Παράσταση Ακέραιου Μέρους ενός Πραγματικού Αριθμού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l-GR" sz="2400" dirty="0"/>
              <a:t>Όπως έχουμε αναφέρει ένα αριθμητικό πρόβλημα θεωρείται λυμένο με την παράθεση ενός αλγορίθμου που εφαρμοζόμενος δίνει τη</a:t>
            </a:r>
            <a:r>
              <a:rPr lang="en-US" sz="2400" dirty="0"/>
              <a:t> </a:t>
            </a:r>
            <a:r>
              <a:rPr lang="el-GR" sz="2400" dirty="0"/>
              <a:t>λύση του προβλήματος. </a:t>
            </a:r>
            <a:endParaRPr lang="en-US" sz="2400" dirty="0"/>
          </a:p>
          <a:p>
            <a:pPr>
              <a:spcBef>
                <a:spcPts val="1800"/>
              </a:spcBef>
            </a:pPr>
            <a:r>
              <a:rPr lang="el-GR" sz="2400" dirty="0"/>
              <a:t>Έτσι , υλοποιώντας τον αντίστοιχο αλγόριθμο σε μία γλώσσα προγραμματισμού μπορούμε να πάρουμε τα αριθμητικά αποτελέσματα με τη χρήση ενός υπολογιστή.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Παράσταση Ακέραιου Μέρους ενός Πραγματικού Αριθμού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l-GR" dirty="0"/>
              <a:t>	</a:t>
            </a:r>
            <a:r>
              <a:rPr lang="el-GR" sz="2400" b="1" dirty="0"/>
              <a:t>Παράδειγμα  </a:t>
            </a:r>
          </a:p>
          <a:p>
            <a:endParaRPr lang="en-US" dirty="0"/>
          </a:p>
        </p:txBody>
      </p:sp>
      <p:graphicFrame>
        <p:nvGraphicFramePr>
          <p:cNvPr id="6" name="5 - Πίνακας"/>
          <p:cNvGraphicFramePr>
            <a:graphicFrameLocks noGrp="1"/>
          </p:cNvGraphicFramePr>
          <p:nvPr/>
        </p:nvGraphicFramePr>
        <p:xfrm>
          <a:off x="1524000" y="2748296"/>
          <a:ext cx="6096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111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: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=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55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+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55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: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=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27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+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27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: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=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13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+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3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13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: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=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+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: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=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3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+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3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: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=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+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: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=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+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1857356" y="2819734"/>
          <a:ext cx="144462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560" imgH="164880" progId="Equation.DSMT4">
                  <p:embed/>
                </p:oleObj>
              </mc:Choice>
              <mc:Fallback>
                <p:oleObj name="Equation" r:id="rId2" imgW="88560" imgH="164880" progId="Equation.DSMT4">
                  <p:embed/>
                  <p:pic>
                    <p:nvPicPr>
                      <p:cNvPr id="430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2819734"/>
                        <a:ext cx="144462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2714612" y="2748296"/>
          <a:ext cx="249237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280" imgH="228600" progId="Equation.DSMT4">
                  <p:embed/>
                </p:oleObj>
              </mc:Choice>
              <mc:Fallback>
                <p:oleObj name="Equation" r:id="rId4" imgW="152280" imgH="228600" progId="Equation.DSMT4">
                  <p:embed/>
                  <p:pic>
                    <p:nvPicPr>
                      <p:cNvPr id="430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2748296"/>
                        <a:ext cx="249237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5605473" y="2748296"/>
          <a:ext cx="395287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1200" imgH="228600" progId="Equation.DSMT4">
                  <p:embed/>
                </p:oleObj>
              </mc:Choice>
              <mc:Fallback>
                <p:oleObj name="Equation" r:id="rId6" imgW="241200" imgH="228600" progId="Equation.DSMT4">
                  <p:embed/>
                  <p:pic>
                    <p:nvPicPr>
                      <p:cNvPr id="430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5473" y="2748296"/>
                        <a:ext cx="395287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6929454" y="2748296"/>
          <a:ext cx="249238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280" imgH="228600" progId="Equation.DSMT4">
                  <p:embed/>
                </p:oleObj>
              </mc:Choice>
              <mc:Fallback>
                <p:oleObj name="Equation" r:id="rId8" imgW="152280" imgH="228600" progId="Equation.DSMT4">
                  <p:embed/>
                  <p:pic>
                    <p:nvPicPr>
                      <p:cNvPr id="430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454" y="2748296"/>
                        <a:ext cx="249238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3857620" y="2819734"/>
          <a:ext cx="2079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6720" imgH="177480" progId="Equation.DSMT4">
                  <p:embed/>
                </p:oleObj>
              </mc:Choice>
              <mc:Fallback>
                <p:oleObj name="Equation" r:id="rId10" imgW="126720" imgH="177480" progId="Equation.DSMT4">
                  <p:embed/>
                  <p:pic>
                    <p:nvPicPr>
                      <p:cNvPr id="430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0" y="2819734"/>
                        <a:ext cx="20796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2714612" y="1571612"/>
          <a:ext cx="26146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07880" imgH="253800" progId="Equation.DSMT4">
                  <p:embed/>
                </p:oleObj>
              </mc:Choice>
              <mc:Fallback>
                <p:oleObj name="Equation" r:id="rId12" imgW="1307880" imgH="253800" progId="Equation.DSMT4">
                  <p:embed/>
                  <p:pic>
                    <p:nvPicPr>
                      <p:cNvPr id="430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1571612"/>
                        <a:ext cx="261461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2714612" y="2031990"/>
          <a:ext cx="42402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20760" imgH="253800" progId="Equation.DSMT4">
                  <p:embed/>
                </p:oleObj>
              </mc:Choice>
              <mc:Fallback>
                <p:oleObj name="Equation" r:id="rId14" imgW="2120760" imgH="253800" progId="Equation.DSMT4">
                  <p:embed/>
                  <p:pic>
                    <p:nvPicPr>
                      <p:cNvPr id="4301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2031990"/>
                        <a:ext cx="424021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Παράσταση Δεκαδικού Μέρους ενός Πραγματικού Αριθμού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b="1" dirty="0"/>
              <a:t>	Επαναληπτική διαδικασία </a:t>
            </a:r>
            <a:r>
              <a:rPr lang="el-GR" sz="2400" dirty="0"/>
              <a:t>για τον υπολογισμό των ψηφίων </a:t>
            </a:r>
            <a:r>
              <a:rPr lang="el-GR" sz="2400" dirty="0">
                <a:solidFill>
                  <a:schemeClr val="bg1"/>
                </a:solidFill>
              </a:rPr>
              <a:t>……                              </a:t>
            </a:r>
            <a:r>
              <a:rPr lang="el-GR" sz="2400" dirty="0"/>
              <a:t>ενός αριθμού στο σύστημα αριθμών με βάση   , ο οποίος μονοσήμαντα παριστάνει το δεκαδικό μέρος    ενός αριθμού    που ανήκει στο δεκαδικό σύστημα αριθμών:</a:t>
            </a:r>
          </a:p>
          <a:p>
            <a:pPr>
              <a:buNone/>
            </a:pPr>
            <a:endParaRPr lang="el-GR" sz="2400" dirty="0"/>
          </a:p>
          <a:p>
            <a:pPr>
              <a:buNone/>
            </a:pPr>
            <a:r>
              <a:rPr lang="el-GR" sz="2400" dirty="0"/>
              <a:t>	                                                                                                   </a:t>
            </a:r>
          </a:p>
          <a:p>
            <a:pPr>
              <a:buNone/>
            </a:pPr>
            <a:r>
              <a:rPr lang="el-GR" sz="2400" dirty="0"/>
              <a:t>   </a:t>
            </a:r>
          </a:p>
          <a:p>
            <a:pPr>
              <a:buNone/>
            </a:pPr>
            <a:r>
              <a:rPr lang="el-GR" sz="2400" dirty="0"/>
              <a:t>     όπου</a:t>
            </a:r>
            <a:endParaRPr lang="en-US" sz="2400" dirty="0"/>
          </a:p>
        </p:txBody>
      </p:sp>
      <p:graphicFrame>
        <p:nvGraphicFramePr>
          <p:cNvPr id="69634" name="Object 2"/>
          <p:cNvGraphicFramePr>
            <a:graphicFrameLocks noChangeAspect="1"/>
          </p:cNvGraphicFramePr>
          <p:nvPr/>
        </p:nvGraphicFramePr>
        <p:xfrm>
          <a:off x="874070" y="2000250"/>
          <a:ext cx="24368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18960" imgH="228600" progId="Equation.DSMT4">
                  <p:embed/>
                </p:oleObj>
              </mc:Choice>
              <mc:Fallback>
                <p:oleObj name="Equation" r:id="rId2" imgW="1218960" imgH="228600" progId="Equation.DSMT4">
                  <p:embed/>
                  <p:pic>
                    <p:nvPicPr>
                      <p:cNvPr id="696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070" y="2000250"/>
                        <a:ext cx="24368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1553136" y="2390250"/>
          <a:ext cx="2555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720" imgH="177480" progId="Equation.DSMT4">
                  <p:embed/>
                </p:oleObj>
              </mc:Choice>
              <mc:Fallback>
                <p:oleObj name="Equation" r:id="rId4" imgW="126720" imgH="177480" progId="Equation.DSMT4">
                  <p:embed/>
                  <p:pic>
                    <p:nvPicPr>
                      <p:cNvPr id="696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3136" y="2390250"/>
                        <a:ext cx="2555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2574604" y="2823804"/>
          <a:ext cx="255588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39680" progId="Equation.DSMT4">
                  <p:embed/>
                </p:oleObj>
              </mc:Choice>
              <mc:Fallback>
                <p:oleObj name="Equation" r:id="rId6" imgW="126720" imgH="139680" progId="Equation.DSMT4">
                  <p:embed/>
                  <p:pic>
                    <p:nvPicPr>
                      <p:cNvPr id="696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604" y="2823804"/>
                        <a:ext cx="255588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7" name="Object 5"/>
          <p:cNvGraphicFramePr>
            <a:graphicFrameLocks noChangeAspect="1"/>
          </p:cNvGraphicFramePr>
          <p:nvPr/>
        </p:nvGraphicFramePr>
        <p:xfrm>
          <a:off x="2604616" y="3589338"/>
          <a:ext cx="187801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39600" imgH="253800" progId="Equation.DSMT4">
                  <p:embed/>
                </p:oleObj>
              </mc:Choice>
              <mc:Fallback>
                <p:oleObj name="Equation" r:id="rId8" imgW="939600" imgH="253800" progId="Equation.DSMT4">
                  <p:embed/>
                  <p:pic>
                    <p:nvPicPr>
                      <p:cNvPr id="696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4616" y="3589338"/>
                        <a:ext cx="187801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8" name="Object 6"/>
          <p:cNvGraphicFramePr>
            <a:graphicFrameLocks noChangeAspect="1"/>
          </p:cNvGraphicFramePr>
          <p:nvPr/>
        </p:nvGraphicFramePr>
        <p:xfrm>
          <a:off x="4993803" y="3643313"/>
          <a:ext cx="15224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61760" imgH="203040" progId="Equation.DSMT4">
                  <p:embed/>
                </p:oleObj>
              </mc:Choice>
              <mc:Fallback>
                <p:oleObj name="Equation" r:id="rId10" imgW="761760" imgH="203040" progId="Equation.DSMT4">
                  <p:embed/>
                  <p:pic>
                    <p:nvPicPr>
                      <p:cNvPr id="696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3803" y="3643313"/>
                        <a:ext cx="152241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539823"/>
              </p:ext>
            </p:extLst>
          </p:nvPr>
        </p:nvGraphicFramePr>
        <p:xfrm>
          <a:off x="1927225" y="4572000"/>
          <a:ext cx="5291138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400120" imgH="507960" progId="Equation.DSMT4">
                  <p:embed/>
                </p:oleObj>
              </mc:Choice>
              <mc:Fallback>
                <p:oleObj name="Equation" r:id="rId12" imgW="2400120" imgH="507960" progId="Equation.DSMT4">
                  <p:embed/>
                  <p:pic>
                    <p:nvPicPr>
                      <p:cNvPr id="6964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7225" y="4572000"/>
                        <a:ext cx="5291138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Παράσταση Δεκαδικού Μέρους ενός Πραγματικού Αριθμού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l-GR" sz="2000" b="1" dirty="0"/>
              <a:t>	Αλγόριθμος</a:t>
            </a:r>
            <a:endParaRPr lang="en-US" sz="2000" b="1" dirty="0"/>
          </a:p>
          <a:p>
            <a:pPr>
              <a:spcBef>
                <a:spcPts val="1600"/>
              </a:spcBef>
              <a:buNone/>
            </a:pPr>
            <a:r>
              <a:rPr lang="en-US" sz="2000" b="1" i="1" dirty="0"/>
              <a:t>	</a:t>
            </a:r>
            <a:r>
              <a:rPr lang="el-GR" sz="2000" i="1" dirty="0"/>
              <a:t>Βήμα 1: </a:t>
            </a:r>
            <a:r>
              <a:rPr lang="el-GR" sz="2000" dirty="0"/>
              <a:t>Είσοδος </a:t>
            </a:r>
            <a:endParaRPr lang="en-US" sz="2000" dirty="0"/>
          </a:p>
          <a:p>
            <a:pPr>
              <a:spcBef>
                <a:spcPts val="1600"/>
              </a:spcBef>
              <a:buNone/>
            </a:pPr>
            <a:r>
              <a:rPr lang="en-US" sz="2000" i="1" dirty="0"/>
              <a:t>	</a:t>
            </a:r>
            <a:r>
              <a:rPr lang="el-GR" sz="2000" i="1" dirty="0"/>
              <a:t>Βήμα 2: </a:t>
            </a:r>
            <a:r>
              <a:rPr lang="el-GR" sz="2000" dirty="0"/>
              <a:t>Θέσε           και                </a:t>
            </a:r>
            <a:endParaRPr lang="en-US" sz="2000" dirty="0"/>
          </a:p>
          <a:p>
            <a:pPr>
              <a:spcBef>
                <a:spcPts val="1600"/>
              </a:spcBef>
              <a:buNone/>
            </a:pPr>
            <a:r>
              <a:rPr lang="en-US" sz="2000" i="1" dirty="0"/>
              <a:t>	</a:t>
            </a:r>
            <a:r>
              <a:rPr lang="el-GR" sz="2000" i="1" dirty="0"/>
              <a:t>Βήμα 3: </a:t>
            </a:r>
            <a:r>
              <a:rPr lang="el-GR" sz="2000" dirty="0"/>
              <a:t>Αν ισχύει           υπολόγισε το                                           </a:t>
            </a:r>
            <a:endParaRPr lang="en-US" sz="2000" dirty="0"/>
          </a:p>
          <a:p>
            <a:pPr>
              <a:spcBef>
                <a:spcPts val="1600"/>
              </a:spcBef>
              <a:buNone/>
            </a:pPr>
            <a:r>
              <a:rPr lang="en-US" sz="2000" i="1" dirty="0">
                <a:solidFill>
                  <a:srgbClr val="FF0000"/>
                </a:solidFill>
              </a:rPr>
              <a:t>	</a:t>
            </a:r>
            <a:r>
              <a:rPr lang="el-GR" sz="2000" i="1" dirty="0"/>
              <a:t>Βήμα 4: </a:t>
            </a:r>
            <a:r>
              <a:rPr lang="el-GR" sz="2000" dirty="0"/>
              <a:t>Αν ισχύει                τότε πήγαινε στο Βήμα 6, διαφορετικά υπολόγισε το                               </a:t>
            </a:r>
            <a:endParaRPr lang="en-US" sz="2000" dirty="0"/>
          </a:p>
          <a:p>
            <a:pPr>
              <a:spcBef>
                <a:spcPts val="1600"/>
              </a:spcBef>
              <a:buNone/>
            </a:pPr>
            <a:r>
              <a:rPr lang="en-US" sz="2000" i="1" dirty="0"/>
              <a:t>	</a:t>
            </a:r>
            <a:r>
              <a:rPr lang="el-GR" sz="2000" i="1" dirty="0"/>
              <a:t>Βήμα 5: </a:t>
            </a:r>
            <a:r>
              <a:rPr lang="el-GR" sz="2000" dirty="0"/>
              <a:t>Αν ισχύει            αντικατάστησε το     με το          και πήγαινε στο Βήμα 3.</a:t>
            </a:r>
            <a:endParaRPr lang="el-GR" sz="2000" i="1" dirty="0"/>
          </a:p>
          <a:p>
            <a:pPr>
              <a:spcBef>
                <a:spcPts val="1600"/>
              </a:spcBef>
              <a:buNone/>
            </a:pPr>
            <a:r>
              <a:rPr lang="el-GR" sz="2000" i="1" dirty="0"/>
              <a:t>	 Βήμα 6: </a:t>
            </a:r>
            <a:r>
              <a:rPr lang="el-GR" sz="2000" dirty="0"/>
              <a:t>Έξοδος</a:t>
            </a:r>
          </a:p>
          <a:p>
            <a:pPr>
              <a:spcBef>
                <a:spcPts val="1200"/>
              </a:spcBef>
            </a:pPr>
            <a:endParaRPr lang="en-US" sz="2000" dirty="0"/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2627784" y="2102731"/>
          <a:ext cx="141605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74360" imgH="253800" progId="Equation.DSMT4">
                  <p:embed/>
                </p:oleObj>
              </mc:Choice>
              <mc:Fallback>
                <p:oleObj name="Equation" r:id="rId2" imgW="774360" imgH="253800" progId="Equation.DSMT4">
                  <p:embed/>
                  <p:pic>
                    <p:nvPicPr>
                      <p:cNvPr id="7065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102731"/>
                        <a:ext cx="1416050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2330874" y="2639219"/>
          <a:ext cx="531813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1960" imgH="177480" progId="Equation.DSMT4">
                  <p:embed/>
                </p:oleObj>
              </mc:Choice>
              <mc:Fallback>
                <p:oleObj name="Equation" r:id="rId4" imgW="291960" imgH="177480" progId="Equation.DSMT4">
                  <p:embed/>
                  <p:pic>
                    <p:nvPicPr>
                      <p:cNvPr id="706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0874" y="2639219"/>
                        <a:ext cx="531813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3290888" y="2593975"/>
          <a:ext cx="876300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2400" imgH="228600" progId="Equation.DSMT4">
                  <p:embed/>
                </p:oleObj>
              </mc:Choice>
              <mc:Fallback>
                <p:oleObj name="Equation" r:id="rId6" imgW="482400" imgH="228600" progId="Equation.DSMT4">
                  <p:embed/>
                  <p:pic>
                    <p:nvPicPr>
                      <p:cNvPr id="706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0888" y="2593975"/>
                        <a:ext cx="876300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3" name="Object 7"/>
          <p:cNvGraphicFramePr>
            <a:graphicFrameLocks noChangeAspect="1"/>
          </p:cNvGraphicFramePr>
          <p:nvPr/>
        </p:nvGraphicFramePr>
        <p:xfrm>
          <a:off x="2771800" y="4491364"/>
          <a:ext cx="579438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7160" imgH="177480" progId="Equation.DSMT4">
                  <p:embed/>
                </p:oleObj>
              </mc:Choice>
              <mc:Fallback>
                <p:oleObj name="Equation" r:id="rId8" imgW="317160" imgH="177480" progId="Equation.DSMT4">
                  <p:embed/>
                  <p:pic>
                    <p:nvPicPr>
                      <p:cNvPr id="7066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491364"/>
                        <a:ext cx="579438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5" name="Object 9"/>
          <p:cNvGraphicFramePr>
            <a:graphicFrameLocks noChangeAspect="1"/>
          </p:cNvGraphicFramePr>
          <p:nvPr/>
        </p:nvGraphicFramePr>
        <p:xfrm>
          <a:off x="4749608" y="3086716"/>
          <a:ext cx="2532062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84200" imgH="253800" progId="Equation.DSMT4">
                  <p:embed/>
                </p:oleObj>
              </mc:Choice>
              <mc:Fallback>
                <p:oleObj name="Equation" r:id="rId10" imgW="1384200" imgH="253800" progId="Equation.DSMT4">
                  <p:embed/>
                  <p:pic>
                    <p:nvPicPr>
                      <p:cNvPr id="7066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9608" y="3086716"/>
                        <a:ext cx="2532062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6" name="Object 10"/>
          <p:cNvGraphicFramePr>
            <a:graphicFrameLocks noChangeAspect="1"/>
          </p:cNvGraphicFramePr>
          <p:nvPr/>
        </p:nvGraphicFramePr>
        <p:xfrm>
          <a:off x="2747603" y="3645024"/>
          <a:ext cx="83502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57200" imgH="228600" progId="Equation.DSMT4">
                  <p:embed/>
                </p:oleObj>
              </mc:Choice>
              <mc:Fallback>
                <p:oleObj name="Equation" r:id="rId12" imgW="457200" imgH="228600" progId="Equation.DSMT4">
                  <p:embed/>
                  <p:pic>
                    <p:nvPicPr>
                      <p:cNvPr id="7066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7603" y="3645024"/>
                        <a:ext cx="83502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7" name="Object 11"/>
          <p:cNvGraphicFramePr>
            <a:graphicFrameLocks noChangeAspect="1"/>
          </p:cNvGraphicFramePr>
          <p:nvPr/>
        </p:nvGraphicFramePr>
        <p:xfrm>
          <a:off x="2305050" y="3933056"/>
          <a:ext cx="1697038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27000" imgH="253800" progId="Equation.DSMT4">
                  <p:embed/>
                </p:oleObj>
              </mc:Choice>
              <mc:Fallback>
                <p:oleObj name="Equation" r:id="rId14" imgW="927000" imgH="253800" progId="Equation.DSMT4">
                  <p:embed/>
                  <p:pic>
                    <p:nvPicPr>
                      <p:cNvPr id="7066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5050" y="3933056"/>
                        <a:ext cx="1697038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8" name="Object 12"/>
          <p:cNvGraphicFramePr>
            <a:graphicFrameLocks noChangeAspect="1"/>
          </p:cNvGraphicFramePr>
          <p:nvPr/>
        </p:nvGraphicFramePr>
        <p:xfrm>
          <a:off x="2591288" y="5255859"/>
          <a:ext cx="199548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91880" imgH="253800" progId="Equation.DSMT4">
                  <p:embed/>
                </p:oleObj>
              </mc:Choice>
              <mc:Fallback>
                <p:oleObj name="Equation" r:id="rId16" imgW="1091880" imgH="253800" progId="Equation.DSMT4">
                  <p:embed/>
                  <p:pic>
                    <p:nvPicPr>
                      <p:cNvPr id="7066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1288" y="5255859"/>
                        <a:ext cx="1995487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70" name="Object 14"/>
          <p:cNvGraphicFramePr>
            <a:graphicFrameLocks noChangeAspect="1"/>
          </p:cNvGraphicFramePr>
          <p:nvPr/>
        </p:nvGraphicFramePr>
        <p:xfrm>
          <a:off x="5264462" y="4503271"/>
          <a:ext cx="163512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88560" imgH="164880" progId="Equation.DSMT4">
                  <p:embed/>
                </p:oleObj>
              </mc:Choice>
              <mc:Fallback>
                <p:oleObj name="Equation" r:id="rId18" imgW="88560" imgH="164880" progId="Equation.DSMT4">
                  <p:embed/>
                  <p:pic>
                    <p:nvPicPr>
                      <p:cNvPr id="7067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462" y="4503271"/>
                        <a:ext cx="163512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72" name="Object 16"/>
          <p:cNvGraphicFramePr>
            <a:graphicFrameLocks noChangeAspect="1"/>
          </p:cNvGraphicFramePr>
          <p:nvPr/>
        </p:nvGraphicFramePr>
        <p:xfrm>
          <a:off x="6100940" y="4491365"/>
          <a:ext cx="511175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79360" imgH="177480" progId="Equation.DSMT4">
                  <p:embed/>
                </p:oleObj>
              </mc:Choice>
              <mc:Fallback>
                <p:oleObj name="Equation" r:id="rId20" imgW="279360" imgH="177480" progId="Equation.DSMT4">
                  <p:embed/>
                  <p:pic>
                    <p:nvPicPr>
                      <p:cNvPr id="7067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0940" y="4491365"/>
                        <a:ext cx="511175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73" name="Object 17"/>
          <p:cNvGraphicFramePr>
            <a:graphicFrameLocks noChangeAspect="1"/>
          </p:cNvGraphicFramePr>
          <p:nvPr/>
        </p:nvGraphicFramePr>
        <p:xfrm>
          <a:off x="2761938" y="3168280"/>
          <a:ext cx="531813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91960" imgH="177480" progId="Equation.DSMT4">
                  <p:embed/>
                </p:oleObj>
              </mc:Choice>
              <mc:Fallback>
                <p:oleObj name="Equation" r:id="rId22" imgW="291960" imgH="177480" progId="Equation.DSMT4">
                  <p:embed/>
                  <p:pic>
                    <p:nvPicPr>
                      <p:cNvPr id="7067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1938" y="3168280"/>
                        <a:ext cx="531813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Παράσταση Δεκαδικού Μέρους ενός Πραγματικού Αριθμού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</a:t>
            </a:r>
            <a:r>
              <a:rPr lang="el-GR" sz="2400" b="1" dirty="0"/>
              <a:t>Παράδειγμα</a:t>
            </a:r>
          </a:p>
          <a:p>
            <a:endParaRPr lang="el-GR" dirty="0"/>
          </a:p>
        </p:txBody>
      </p:sp>
      <p:graphicFrame>
        <p:nvGraphicFramePr>
          <p:cNvPr id="4" name="3 - Πίνακας"/>
          <p:cNvGraphicFramePr>
            <a:graphicFrameLocks noGrp="1"/>
          </p:cNvGraphicFramePr>
          <p:nvPr/>
        </p:nvGraphicFramePr>
        <p:xfrm>
          <a:off x="1500166" y="2918472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90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0.59375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0.1875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0.1875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0.375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3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0.375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0.75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0.75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0.5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5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0.5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797998" y="2959115"/>
          <a:ext cx="144463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560" imgH="164880" progId="Equation.DSMT4">
                  <p:embed/>
                </p:oleObj>
              </mc:Choice>
              <mc:Fallback>
                <p:oleObj name="Equation" r:id="rId2" imgW="88560" imgH="164880" progId="Equation.DSMT4">
                  <p:embed/>
                  <p:pic>
                    <p:nvPicPr>
                      <p:cNvPr id="7168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7998" y="2959115"/>
                        <a:ext cx="144463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5383213" y="2904831"/>
          <a:ext cx="50006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560" imgH="228600" progId="Equation.DSMT4">
                  <p:embed/>
                </p:oleObj>
              </mc:Choice>
              <mc:Fallback>
                <p:oleObj name="Equation" r:id="rId4" imgW="304560" imgH="228600" progId="Equation.DSMT4">
                  <p:embed/>
                  <p:pic>
                    <p:nvPicPr>
                      <p:cNvPr id="716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213" y="2904831"/>
                        <a:ext cx="500062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3849688" y="2972763"/>
          <a:ext cx="207962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77480" progId="Equation.DSMT4">
                  <p:embed/>
                </p:oleObj>
              </mc:Choice>
              <mc:Fallback>
                <p:oleObj name="Equation" r:id="rId6" imgW="126720" imgH="177480" progId="Equation.DSMT4">
                  <p:embed/>
                  <p:pic>
                    <p:nvPicPr>
                      <p:cNvPr id="716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9688" y="2972763"/>
                        <a:ext cx="207962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5" name="Object 5"/>
          <p:cNvGraphicFramePr>
            <a:graphicFrameLocks noChangeAspect="1"/>
          </p:cNvGraphicFramePr>
          <p:nvPr/>
        </p:nvGraphicFramePr>
        <p:xfrm>
          <a:off x="2773363" y="2890838"/>
          <a:ext cx="35401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40" imgH="228600" progId="Equation.DSMT4">
                  <p:embed/>
                </p:oleObj>
              </mc:Choice>
              <mc:Fallback>
                <p:oleObj name="Equation" r:id="rId8" imgW="215640" imgH="228600" progId="Equation.DSMT4">
                  <p:embed/>
                  <p:pic>
                    <p:nvPicPr>
                      <p:cNvPr id="716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3363" y="2890838"/>
                        <a:ext cx="354012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6" name="Object 6"/>
          <p:cNvGraphicFramePr>
            <a:graphicFrameLocks noChangeAspect="1"/>
          </p:cNvGraphicFramePr>
          <p:nvPr/>
        </p:nvGraphicFramePr>
        <p:xfrm>
          <a:off x="6786563" y="2918479"/>
          <a:ext cx="35401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640" imgH="228600" progId="Equation.DSMT4">
                  <p:embed/>
                </p:oleObj>
              </mc:Choice>
              <mc:Fallback>
                <p:oleObj name="Equation" r:id="rId10" imgW="215640" imgH="228600" progId="Equation.DSMT4">
                  <p:embed/>
                  <p:pic>
                    <p:nvPicPr>
                      <p:cNvPr id="716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6563" y="2918479"/>
                        <a:ext cx="354012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7" name="Object 7"/>
          <p:cNvGraphicFramePr>
            <a:graphicFrameLocks noChangeAspect="1"/>
          </p:cNvGraphicFramePr>
          <p:nvPr/>
        </p:nvGraphicFramePr>
        <p:xfrm>
          <a:off x="2643174" y="1557964"/>
          <a:ext cx="38592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30320" imgH="253800" progId="Equation.DSMT4">
                  <p:embed/>
                </p:oleObj>
              </mc:Choice>
              <mc:Fallback>
                <p:oleObj name="Equation" r:id="rId12" imgW="1930320" imgH="253800" progId="Equation.DSMT4">
                  <p:embed/>
                  <p:pic>
                    <p:nvPicPr>
                      <p:cNvPr id="716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1557964"/>
                        <a:ext cx="385921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8" name="Object 8"/>
          <p:cNvGraphicFramePr>
            <a:graphicFrameLocks noChangeAspect="1"/>
          </p:cNvGraphicFramePr>
          <p:nvPr/>
        </p:nvGraphicFramePr>
        <p:xfrm>
          <a:off x="2643174" y="2063744"/>
          <a:ext cx="36560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828800" imgH="253800" progId="Equation.DSMT4">
                  <p:embed/>
                </p:oleObj>
              </mc:Choice>
              <mc:Fallback>
                <p:oleObj name="Equation" r:id="rId14" imgW="1828800" imgH="253800" progId="Equation.DSMT4">
                  <p:embed/>
                  <p:pic>
                    <p:nvPicPr>
                      <p:cNvPr id="7168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74" y="2063744"/>
                        <a:ext cx="365601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Παράσταση Δεκαδικού Μέρους ενός Πραγματικού Αριθμού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/>
              <a:t>	</a:t>
            </a:r>
            <a:r>
              <a:rPr lang="el-GR" sz="1800" dirty="0"/>
              <a:t>Υπάρχει περίπτωση ένας αριθμός που εκφράζεται με πεπερασμένα στοιχεία σε ένα σύστημα αριθμών μίας συγκεκριμένης βάσης να μην έχει πεπερασμένη παράσταση σε ένα σύστημα αριθμών διαφορετικής βάσης π.χ.</a:t>
            </a:r>
          </a:p>
          <a:p>
            <a:endParaRPr lang="el-GR" sz="2400" dirty="0"/>
          </a:p>
          <a:p>
            <a:endParaRPr lang="en-US" sz="2400" dirty="0"/>
          </a:p>
        </p:txBody>
      </p:sp>
      <p:graphicFrame>
        <p:nvGraphicFramePr>
          <p:cNvPr id="4" name="3 - Πίνακας"/>
          <p:cNvGraphicFramePr>
            <a:graphicFrameLocks noGrp="1"/>
          </p:cNvGraphicFramePr>
          <p:nvPr/>
        </p:nvGraphicFramePr>
        <p:xfrm>
          <a:off x="1476396" y="2506682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0.8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0.8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0.2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7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0.4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0.8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8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0.8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l-GR" dirty="0"/>
                        <a:t>0.6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=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1601788" y="2599377"/>
          <a:ext cx="144462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560" imgH="164880" progId="Equation.DSMT4">
                  <p:embed/>
                </p:oleObj>
              </mc:Choice>
              <mc:Fallback>
                <p:oleObj name="Equation" r:id="rId2" imgW="88560" imgH="164880" progId="Equation.DSMT4">
                  <p:embed/>
                  <p:pic>
                    <p:nvPicPr>
                      <p:cNvPr id="727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8" y="2599377"/>
                        <a:ext cx="144462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2574913" y="2500306"/>
          <a:ext cx="35401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5640" imgH="228600" progId="Equation.DSMT4">
                  <p:embed/>
                </p:oleObj>
              </mc:Choice>
              <mc:Fallback>
                <p:oleObj name="Equation" r:id="rId4" imgW="215640" imgH="228600" progId="Equation.DSMT4">
                  <p:embed/>
                  <p:pic>
                    <p:nvPicPr>
                      <p:cNvPr id="727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913" y="2500306"/>
                        <a:ext cx="354013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3807954" y="2571744"/>
          <a:ext cx="207963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77480" progId="Equation.DSMT4">
                  <p:embed/>
                </p:oleObj>
              </mc:Choice>
              <mc:Fallback>
                <p:oleObj name="Equation" r:id="rId6" imgW="126720" imgH="177480" progId="Equation.DSMT4">
                  <p:embed/>
                  <p:pic>
                    <p:nvPicPr>
                      <p:cNvPr id="727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7954" y="2571744"/>
                        <a:ext cx="207963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5286384" y="2500306"/>
          <a:ext cx="50006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4560" imgH="228600" progId="Equation.DSMT4">
                  <p:embed/>
                </p:oleObj>
              </mc:Choice>
              <mc:Fallback>
                <p:oleObj name="Equation" r:id="rId8" imgW="304560" imgH="228600" progId="Equation.DSMT4">
                  <p:embed/>
                  <p:pic>
                    <p:nvPicPr>
                      <p:cNvPr id="727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4" y="2500306"/>
                        <a:ext cx="500062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0" name="Object 6"/>
          <p:cNvGraphicFramePr>
            <a:graphicFrameLocks noChangeAspect="1"/>
          </p:cNvGraphicFramePr>
          <p:nvPr/>
        </p:nvGraphicFramePr>
        <p:xfrm>
          <a:off x="6800226" y="2500306"/>
          <a:ext cx="35401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640" imgH="228600" progId="Equation.DSMT4">
                  <p:embed/>
                </p:oleObj>
              </mc:Choice>
              <mc:Fallback>
                <p:oleObj name="Equation" r:id="rId10" imgW="215640" imgH="228600" progId="Equation.DSMT4">
                  <p:embed/>
                  <p:pic>
                    <p:nvPicPr>
                      <p:cNvPr id="727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226" y="2500306"/>
                        <a:ext cx="354012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2" name="Object 8"/>
          <p:cNvGraphicFramePr>
            <a:graphicFrameLocks noChangeAspect="1"/>
          </p:cNvGraphicFramePr>
          <p:nvPr/>
        </p:nvGraphicFramePr>
        <p:xfrm>
          <a:off x="6781827" y="2051998"/>
          <a:ext cx="164782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02960" imgH="253800" progId="Equation.DSMT4">
                  <p:embed/>
                </p:oleObj>
              </mc:Choice>
              <mc:Fallback>
                <p:oleObj name="Equation" r:id="rId12" imgW="1002960" imgH="253800" progId="Equation.DSMT4">
                  <p:embed/>
                  <p:pic>
                    <p:nvPicPr>
                      <p:cNvPr id="7271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27" y="2051998"/>
                        <a:ext cx="164782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Παράσταση Κινητής Υποδιαστολής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Δεν μπορούμε  να εκφράσουμε με πεπερασμένη παράσταση όλους τους αριθμούς.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Σε αυτήν την περίπτωση μπορούμε να πάρουμε μόνο προσεγγίσεις, οι οποίες γίνονται ακριβέστερες όσο αυξάνει ο χώρος αποθήκευσης.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π.χ. ο αριθμός 0.000110011</a:t>
            </a:r>
            <a:r>
              <a:rPr lang="el-GR" baseline="-25000" dirty="0"/>
              <a:t>2</a:t>
            </a:r>
            <a:r>
              <a:rPr lang="el-GR" dirty="0"/>
              <a:t> του δυαδικού συστήματος αριθμών αντιστοιχεί στον 0.0996093</a:t>
            </a:r>
            <a:r>
              <a:rPr lang="el-GR" baseline="-25000" dirty="0"/>
              <a:t>10</a:t>
            </a:r>
            <a:r>
              <a:rPr lang="el-GR" dirty="0"/>
              <a:t> και προσεγγίζει τον 0.1</a:t>
            </a:r>
            <a:r>
              <a:rPr lang="el-GR" baseline="-25000" dirty="0"/>
              <a:t>10</a:t>
            </a:r>
            <a:r>
              <a:rPr lang="el-GR" dirty="0"/>
              <a:t>.</a:t>
            </a:r>
            <a:endParaRPr lang="el-GR" baseline="-250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Συχνά και κυρίως στον επιστημονικό υπολογισμό απαιτείται μεγάλη ακρίβεια στην παράσταση των αριθμών, γεγονός το οποίο σημαίνει μεγάλο αποθηκευτικό χώρο σε μία μηχανή επεξεργασίας αριθμών.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b="1" dirty="0"/>
              <a:t>Τι γίνεται στην περίπτωση που θέλουμε να αποθηκεύσουμε τον αριθμό 0.0000000019</a:t>
            </a:r>
            <a:r>
              <a:rPr lang="el-GR" b="1" baseline="-25000" dirty="0"/>
              <a:t>10</a:t>
            </a:r>
            <a:r>
              <a:rPr lang="en-US" b="1" dirty="0"/>
              <a:t> </a:t>
            </a:r>
            <a:r>
              <a:rPr lang="el-GR" b="1" dirty="0"/>
              <a:t>όταν ο αποθηκευτικός μας χώρος μπορεί να αποθηκεύσει μόνο οκτώ δεκαδικά ψηφία</a:t>
            </a:r>
            <a:r>
              <a:rPr lang="en-US" b="1" dirty="0"/>
              <a:t>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Παράσταση Κινητής Υποδιαστολής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l-GR" sz="2200" dirty="0"/>
              <a:t>Ένας αριθμός   </a:t>
            </a:r>
            <a:r>
              <a:rPr lang="en-US" sz="2200" dirty="0"/>
              <a:t> </a:t>
            </a:r>
            <a:r>
              <a:rPr lang="el-GR" sz="2200" dirty="0"/>
              <a:t>σε ένα σύστημα αριθμών με βάση    μπορεί να γραφεί ως εξής:</a:t>
            </a:r>
            <a:br>
              <a:rPr lang="el-GR" sz="2200" dirty="0"/>
            </a:br>
            <a:br>
              <a:rPr lang="el-GR" sz="2200" b="1" dirty="0"/>
            </a:br>
            <a:endParaRPr lang="el-GR" sz="2200" b="1" dirty="0"/>
          </a:p>
          <a:p>
            <a:r>
              <a:rPr lang="el-GR" sz="2200" dirty="0"/>
              <a:t>Όπου     ένας μη αρνητικός ακέραιος και    ένας αριθμός στο σύστημα αριθμών με βάση   </a:t>
            </a:r>
            <a:r>
              <a:rPr lang="en-US" sz="2200" dirty="0"/>
              <a:t>. </a:t>
            </a:r>
            <a:r>
              <a:rPr lang="el-GR" sz="2200" dirty="0"/>
              <a:t> 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Αυτή η παράσταση ονομάζεται </a:t>
            </a:r>
            <a:r>
              <a:rPr lang="el-GR" sz="2200" b="1" dirty="0"/>
              <a:t>παράσταση κινητής υποδιαστολής</a:t>
            </a:r>
            <a:r>
              <a:rPr lang="el-GR" sz="2200" dirty="0"/>
              <a:t> για τον αριθμό    σε ένα σύστημα αριθμών με βάση   , με εκθέτη     και ουρά ή κλάσμα   </a:t>
            </a:r>
            <a:r>
              <a:rPr lang="en-US" sz="2200" dirty="0"/>
              <a:t>.</a:t>
            </a:r>
            <a:endParaRPr lang="el-GR" sz="2200" dirty="0"/>
          </a:p>
          <a:p>
            <a:pPr>
              <a:spcBef>
                <a:spcPts val="1200"/>
              </a:spcBef>
            </a:pPr>
            <a:r>
              <a:rPr lang="el-GR" sz="2200" dirty="0"/>
              <a:t>Η παράσταση κινητής υποδιαστολής δεν είναι μοναδική εφόσον μπορούμε να γράψουμε                                 .</a:t>
            </a:r>
            <a:endParaRPr lang="en-US" sz="2200" dirty="0"/>
          </a:p>
        </p:txBody>
      </p:sp>
      <p:graphicFrame>
        <p:nvGraphicFramePr>
          <p:cNvPr id="73730" name="Object 2"/>
          <p:cNvGraphicFramePr>
            <a:graphicFrameLocks noChangeAspect="1"/>
          </p:cNvGraphicFramePr>
          <p:nvPr/>
        </p:nvGraphicFramePr>
        <p:xfrm>
          <a:off x="2428860" y="1708802"/>
          <a:ext cx="255588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39680" progId="Equation.DSMT4">
                  <p:embed/>
                </p:oleObj>
              </mc:Choice>
              <mc:Fallback>
                <p:oleObj name="Equation" r:id="rId2" imgW="126720" imgH="139680" progId="Equation.DSMT4">
                  <p:embed/>
                  <p:pic>
                    <p:nvPicPr>
                      <p:cNvPr id="737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60" y="1708802"/>
                        <a:ext cx="255588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1" name="Object 3"/>
          <p:cNvGraphicFramePr>
            <a:graphicFrameLocks noChangeAspect="1"/>
          </p:cNvGraphicFramePr>
          <p:nvPr/>
        </p:nvGraphicFramePr>
        <p:xfrm>
          <a:off x="6594634" y="1645812"/>
          <a:ext cx="255587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720" imgH="177480" progId="Equation.DSMT4">
                  <p:embed/>
                </p:oleObj>
              </mc:Choice>
              <mc:Fallback>
                <p:oleObj name="Equation" r:id="rId4" imgW="126720" imgH="177480" progId="Equation.DSMT4">
                  <p:embed/>
                  <p:pic>
                    <p:nvPicPr>
                      <p:cNvPr id="737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4634" y="1645812"/>
                        <a:ext cx="255587" cy="35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2" name="Object 4"/>
          <p:cNvGraphicFramePr>
            <a:graphicFrameLocks noChangeAspect="1"/>
          </p:cNvGraphicFramePr>
          <p:nvPr/>
        </p:nvGraphicFramePr>
        <p:xfrm>
          <a:off x="3809206" y="2357430"/>
          <a:ext cx="1525588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61760" imgH="203040" progId="Equation.DSMT4">
                  <p:embed/>
                </p:oleObj>
              </mc:Choice>
              <mc:Fallback>
                <p:oleObj name="Equation" r:id="rId6" imgW="761760" imgH="203040" progId="Equation.DSMT4">
                  <p:embed/>
                  <p:pic>
                    <p:nvPicPr>
                      <p:cNvPr id="737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9206" y="2357430"/>
                        <a:ext cx="1525588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3" name="Object 5"/>
          <p:cNvGraphicFramePr>
            <a:graphicFrameLocks noChangeAspect="1"/>
          </p:cNvGraphicFramePr>
          <p:nvPr/>
        </p:nvGraphicFramePr>
        <p:xfrm>
          <a:off x="1517012" y="3044514"/>
          <a:ext cx="3063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280" imgH="164880" progId="Equation.DSMT4">
                  <p:embed/>
                </p:oleObj>
              </mc:Choice>
              <mc:Fallback>
                <p:oleObj name="Equation" r:id="rId8" imgW="152280" imgH="164880" progId="Equation.DSMT4">
                  <p:embed/>
                  <p:pic>
                    <p:nvPicPr>
                      <p:cNvPr id="737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7012" y="3044514"/>
                        <a:ext cx="3063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4" name="Object 6"/>
          <p:cNvGraphicFramePr>
            <a:graphicFrameLocks noChangeAspect="1"/>
          </p:cNvGraphicFramePr>
          <p:nvPr/>
        </p:nvGraphicFramePr>
        <p:xfrm>
          <a:off x="5476696" y="3115622"/>
          <a:ext cx="230188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120" imgH="126720" progId="Equation.DSMT4">
                  <p:embed/>
                </p:oleObj>
              </mc:Choice>
              <mc:Fallback>
                <p:oleObj name="Equation" r:id="rId10" imgW="114120" imgH="126720" progId="Equation.DSMT4">
                  <p:embed/>
                  <p:pic>
                    <p:nvPicPr>
                      <p:cNvPr id="737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696" y="3115622"/>
                        <a:ext cx="230188" cy="25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5" name="Object 7"/>
          <p:cNvGraphicFramePr>
            <a:graphicFrameLocks noChangeAspect="1"/>
          </p:cNvGraphicFramePr>
          <p:nvPr/>
        </p:nvGraphicFramePr>
        <p:xfrm>
          <a:off x="6753590" y="4225268"/>
          <a:ext cx="2555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720" imgH="177480" progId="Equation.DSMT4">
                  <p:embed/>
                </p:oleObj>
              </mc:Choice>
              <mc:Fallback>
                <p:oleObj name="Equation" r:id="rId12" imgW="126720" imgH="177480" progId="Equation.DSMT4">
                  <p:embed/>
                  <p:pic>
                    <p:nvPicPr>
                      <p:cNvPr id="7373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3590" y="4225268"/>
                        <a:ext cx="2555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6" name="Object 8"/>
          <p:cNvGraphicFramePr>
            <a:graphicFrameLocks noChangeAspect="1"/>
          </p:cNvGraphicFramePr>
          <p:nvPr/>
        </p:nvGraphicFramePr>
        <p:xfrm>
          <a:off x="2574934" y="4269410"/>
          <a:ext cx="255588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6720" imgH="139680" progId="Equation.DSMT4">
                  <p:embed/>
                </p:oleObj>
              </mc:Choice>
              <mc:Fallback>
                <p:oleObj name="Equation" r:id="rId14" imgW="126720" imgH="139680" progId="Equation.DSMT4">
                  <p:embed/>
                  <p:pic>
                    <p:nvPicPr>
                      <p:cNvPr id="7373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934" y="4269410"/>
                        <a:ext cx="255588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7" name="Object 9"/>
          <p:cNvGraphicFramePr>
            <a:graphicFrameLocks noChangeAspect="1"/>
          </p:cNvGraphicFramePr>
          <p:nvPr/>
        </p:nvGraphicFramePr>
        <p:xfrm>
          <a:off x="3978288" y="3388056"/>
          <a:ext cx="2555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720" imgH="177480" progId="Equation.DSMT4">
                  <p:embed/>
                </p:oleObj>
              </mc:Choice>
              <mc:Fallback>
                <p:oleObj name="Equation" r:id="rId12" imgW="126720" imgH="177480" progId="Equation.DSMT4">
                  <p:embed/>
                  <p:pic>
                    <p:nvPicPr>
                      <p:cNvPr id="7373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288" y="3388056"/>
                        <a:ext cx="2555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8" name="Object 10"/>
          <p:cNvGraphicFramePr>
            <a:graphicFrameLocks noChangeAspect="1"/>
          </p:cNvGraphicFramePr>
          <p:nvPr/>
        </p:nvGraphicFramePr>
        <p:xfrm>
          <a:off x="8204452" y="4201170"/>
          <a:ext cx="30638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2280" imgH="164880" progId="Equation.DSMT4">
                  <p:embed/>
                </p:oleObj>
              </mc:Choice>
              <mc:Fallback>
                <p:oleObj name="Equation" r:id="rId16" imgW="152280" imgH="164880" progId="Equation.DSMT4">
                  <p:embed/>
                  <p:pic>
                    <p:nvPicPr>
                      <p:cNvPr id="737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4452" y="4201170"/>
                        <a:ext cx="306388" cy="33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9" name="Object 11"/>
          <p:cNvGraphicFramePr>
            <a:graphicFrameLocks noChangeAspect="1"/>
          </p:cNvGraphicFramePr>
          <p:nvPr/>
        </p:nvGraphicFramePr>
        <p:xfrm>
          <a:off x="3071802" y="4598974"/>
          <a:ext cx="230188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4120" imgH="126720" progId="Equation.DSMT4">
                  <p:embed/>
                </p:oleObj>
              </mc:Choice>
              <mc:Fallback>
                <p:oleObj name="Equation" r:id="rId18" imgW="114120" imgH="126720" progId="Equation.DSMT4">
                  <p:embed/>
                  <p:pic>
                    <p:nvPicPr>
                      <p:cNvPr id="7373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02" y="4598974"/>
                        <a:ext cx="230188" cy="25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40" name="Object 12"/>
          <p:cNvGraphicFramePr>
            <a:graphicFrameLocks noChangeAspect="1"/>
          </p:cNvGraphicFramePr>
          <p:nvPr/>
        </p:nvGraphicFramePr>
        <p:xfrm>
          <a:off x="3711546" y="5302552"/>
          <a:ext cx="20796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41120" imgH="253800" progId="Equation.DSMT4">
                  <p:embed/>
                </p:oleObj>
              </mc:Choice>
              <mc:Fallback>
                <p:oleObj name="Equation" r:id="rId20" imgW="1041120" imgH="253800" progId="Equation.DSMT4">
                  <p:embed/>
                  <p:pic>
                    <p:nvPicPr>
                      <p:cNvPr id="7374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1546" y="5302552"/>
                        <a:ext cx="20796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Παράσταση Κινητής Υποδιαστολής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l-GR" sz="2200" dirty="0"/>
              <a:t>Για να διατηρήσουμε την παράσταση κινητής υποδιαστολής μοναδική ως προς την παράστασή της, έχει επικρατήσει να χρησιμοποιείται η </a:t>
            </a:r>
            <a:r>
              <a:rPr lang="el-GR" sz="2200" dirty="0" err="1"/>
              <a:t>κανονικοποιημένη</a:t>
            </a:r>
            <a:r>
              <a:rPr lang="el-GR" sz="2200" dirty="0"/>
              <a:t> παράσταση κινητής υποδιαστολής.</a:t>
            </a:r>
          </a:p>
          <a:p>
            <a:pPr>
              <a:buNone/>
            </a:pPr>
            <a:endParaRPr lang="el-GR" sz="2200" dirty="0"/>
          </a:p>
          <a:p>
            <a:r>
              <a:rPr lang="el-GR" sz="2200" dirty="0"/>
              <a:t>Η </a:t>
            </a:r>
            <a:r>
              <a:rPr lang="el-GR" sz="2200" b="1" dirty="0" err="1"/>
              <a:t>κανονικοποιημένη</a:t>
            </a:r>
            <a:r>
              <a:rPr lang="el-GR" sz="2200" b="1" dirty="0"/>
              <a:t> παράσταση κινητής υποδιαστολής</a:t>
            </a:r>
            <a:r>
              <a:rPr lang="el-GR" sz="2200" dirty="0"/>
              <a:t> είναι η παράσταση εκείνη σύμφωνα με την οποία ένας αριθμός     σε σύστημα αριθμών με βάση το     γράφεται ως εξής:</a:t>
            </a:r>
            <a:endParaRPr lang="en-US" sz="2200" dirty="0"/>
          </a:p>
        </p:txBody>
      </p:sp>
      <p:graphicFrame>
        <p:nvGraphicFramePr>
          <p:cNvPr id="74755" name="Object 3"/>
          <p:cNvGraphicFramePr>
            <a:graphicFrameLocks noChangeAspect="1"/>
          </p:cNvGraphicFramePr>
          <p:nvPr/>
        </p:nvGraphicFramePr>
        <p:xfrm>
          <a:off x="7311776" y="3850332"/>
          <a:ext cx="254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39680" progId="Equation.DSMT4">
                  <p:embed/>
                </p:oleObj>
              </mc:Choice>
              <mc:Fallback>
                <p:oleObj name="Equation" r:id="rId2" imgW="126720" imgH="139680" progId="Equation.DSMT4">
                  <p:embed/>
                  <p:pic>
                    <p:nvPicPr>
                      <p:cNvPr id="747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1776" y="3850332"/>
                        <a:ext cx="2540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6" name="Object 4"/>
          <p:cNvGraphicFramePr>
            <a:graphicFrameLocks noChangeAspect="1"/>
          </p:cNvGraphicFramePr>
          <p:nvPr/>
        </p:nvGraphicFramePr>
        <p:xfrm>
          <a:off x="4357686" y="4131322"/>
          <a:ext cx="254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720" imgH="177480" progId="Equation.DSMT4">
                  <p:embed/>
                </p:oleObj>
              </mc:Choice>
              <mc:Fallback>
                <p:oleObj name="Equation" r:id="rId4" imgW="126720" imgH="177480" progId="Equation.DSMT4">
                  <p:embed/>
                  <p:pic>
                    <p:nvPicPr>
                      <p:cNvPr id="747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6" y="4131322"/>
                        <a:ext cx="254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7" name="Object 5"/>
          <p:cNvGraphicFramePr>
            <a:graphicFrameLocks noChangeAspect="1"/>
          </p:cNvGraphicFramePr>
          <p:nvPr/>
        </p:nvGraphicFramePr>
        <p:xfrm>
          <a:off x="3111500" y="4572008"/>
          <a:ext cx="2921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160" imgH="393480" progId="Equation.DSMT4">
                  <p:embed/>
                </p:oleObj>
              </mc:Choice>
              <mc:Fallback>
                <p:oleObj name="Equation" r:id="rId6" imgW="1460160" imgH="393480" progId="Equation.DSMT4">
                  <p:embed/>
                  <p:pic>
                    <p:nvPicPr>
                      <p:cNvPr id="747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0" y="4572008"/>
                        <a:ext cx="29210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Απόλυτο και Σχετικό Σφάλμα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l-GR" sz="2400" dirty="0"/>
              <a:t>Υποθέτουμε ότι </a:t>
            </a:r>
            <a:r>
              <a:rPr lang="en-US" sz="2400" dirty="0"/>
              <a:t> </a:t>
            </a:r>
            <a:r>
              <a:rPr lang="el-GR" sz="2400" dirty="0"/>
              <a:t>   είναι η αληθής (ακριβή) τιμή ενός μεγέθους ή μιας ποσότητας και ότι      μια προσεγγιστική τιμή που προσεγγίστηκε με έναν οποιοδήποτε τρόπο, τότε η παρακάτω διαφορά: </a:t>
            </a:r>
            <a:br>
              <a:rPr lang="el-GR" sz="2400" dirty="0"/>
            </a:br>
            <a:br>
              <a:rPr lang="el-GR" sz="2400" dirty="0"/>
            </a:br>
            <a:r>
              <a:rPr lang="el-GR" sz="2400" dirty="0"/>
              <a:t>ονομάζεται </a:t>
            </a:r>
            <a:r>
              <a:rPr lang="el-GR" sz="2400" b="1" dirty="0"/>
              <a:t>σφάλμα</a:t>
            </a:r>
            <a:r>
              <a:rPr lang="el-GR" sz="2400" dirty="0"/>
              <a:t> (</a:t>
            </a:r>
            <a:r>
              <a:rPr lang="en-US" sz="2400" dirty="0"/>
              <a:t>error</a:t>
            </a:r>
            <a:r>
              <a:rPr lang="el-GR" sz="2400" dirty="0"/>
              <a:t>), ενώ η ποσότητα η οποία είναι αντίθετη προς το σφάλμα:</a:t>
            </a:r>
            <a:br>
              <a:rPr lang="el-GR" sz="2400" dirty="0"/>
            </a:br>
            <a:br>
              <a:rPr lang="el-GR" sz="2400" dirty="0"/>
            </a:br>
            <a:r>
              <a:rPr lang="el-GR" sz="2400" dirty="0"/>
              <a:t>ονομάζεται </a:t>
            </a:r>
            <a:r>
              <a:rPr lang="el-GR" sz="2400" b="1" dirty="0"/>
              <a:t>διόρθωση</a:t>
            </a:r>
            <a:r>
              <a:rPr lang="el-GR" sz="2400" dirty="0"/>
              <a:t> (</a:t>
            </a:r>
            <a:r>
              <a:rPr lang="en-US" sz="2400" dirty="0"/>
              <a:t>correction</a:t>
            </a:r>
            <a:r>
              <a:rPr lang="el-GR" sz="2400" dirty="0"/>
              <a:t>)</a:t>
            </a:r>
            <a:r>
              <a:rPr lang="en-US" sz="2400" dirty="0"/>
              <a:t>.</a:t>
            </a:r>
            <a:endParaRPr lang="el-GR" sz="2400" dirty="0"/>
          </a:p>
          <a:p>
            <a:pPr>
              <a:spcBef>
                <a:spcPts val="1200"/>
              </a:spcBef>
            </a:pPr>
            <a:r>
              <a:rPr lang="el-GR" sz="2400" dirty="0"/>
              <a:t>Η απόλυτη τιμή του σφάλματος                             ονομάζεται </a:t>
            </a:r>
            <a:r>
              <a:rPr lang="el-GR" sz="2400" b="1" dirty="0"/>
              <a:t>απόλυτο σφάλμα</a:t>
            </a:r>
            <a:r>
              <a:rPr lang="el-GR" sz="2400" dirty="0"/>
              <a:t>.</a:t>
            </a:r>
            <a:endParaRPr lang="en-US" sz="2400" dirty="0"/>
          </a:p>
        </p:txBody>
      </p:sp>
      <p:graphicFrame>
        <p:nvGraphicFramePr>
          <p:cNvPr id="75778" name="Object 2"/>
          <p:cNvGraphicFramePr>
            <a:graphicFrameLocks noChangeAspect="1"/>
          </p:cNvGraphicFramePr>
          <p:nvPr/>
        </p:nvGraphicFramePr>
        <p:xfrm>
          <a:off x="2874334" y="1714488"/>
          <a:ext cx="255588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39680" progId="Equation.DSMT4">
                  <p:embed/>
                </p:oleObj>
              </mc:Choice>
              <mc:Fallback>
                <p:oleObj name="Equation" r:id="rId2" imgW="126720" imgH="139680" progId="Equation.DSMT4">
                  <p:embed/>
                  <p:pic>
                    <p:nvPicPr>
                      <p:cNvPr id="7577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4334" y="1714488"/>
                        <a:ext cx="255588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79" name="Object 3"/>
          <p:cNvGraphicFramePr>
            <a:graphicFrameLocks noChangeAspect="1"/>
          </p:cNvGraphicFramePr>
          <p:nvPr/>
        </p:nvGraphicFramePr>
        <p:xfrm>
          <a:off x="5272732" y="1963090"/>
          <a:ext cx="3317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4880" imgH="203040" progId="Equation.DSMT4">
                  <p:embed/>
                </p:oleObj>
              </mc:Choice>
              <mc:Fallback>
                <p:oleObj name="Equation" r:id="rId4" imgW="164880" imgH="203040" progId="Equation.DSMT4">
                  <p:embed/>
                  <p:pic>
                    <p:nvPicPr>
                      <p:cNvPr id="757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732" y="1963090"/>
                        <a:ext cx="33178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0" name="Object 4"/>
          <p:cNvGraphicFramePr>
            <a:graphicFrameLocks noChangeAspect="1"/>
          </p:cNvGraphicFramePr>
          <p:nvPr/>
        </p:nvGraphicFramePr>
        <p:xfrm>
          <a:off x="3937000" y="2879724"/>
          <a:ext cx="1270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34680" imgH="203040" progId="Equation.DSMT4">
                  <p:embed/>
                </p:oleObj>
              </mc:Choice>
              <mc:Fallback>
                <p:oleObj name="Equation" r:id="rId6" imgW="634680" imgH="203040" progId="Equation.DSMT4">
                  <p:embed/>
                  <p:pic>
                    <p:nvPicPr>
                      <p:cNvPr id="757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0" y="2879724"/>
                        <a:ext cx="1270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1" name="Object 5"/>
          <p:cNvGraphicFramePr>
            <a:graphicFrameLocks noChangeAspect="1"/>
          </p:cNvGraphicFramePr>
          <p:nvPr/>
        </p:nvGraphicFramePr>
        <p:xfrm>
          <a:off x="3643313" y="4143380"/>
          <a:ext cx="18573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27000" imgH="203040" progId="Equation.DSMT4">
                  <p:embed/>
                </p:oleObj>
              </mc:Choice>
              <mc:Fallback>
                <p:oleObj name="Equation" r:id="rId8" imgW="927000" imgH="203040" progId="Equation.DSMT4">
                  <p:embed/>
                  <p:pic>
                    <p:nvPicPr>
                      <p:cNvPr id="7578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13" y="4143380"/>
                        <a:ext cx="18573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3" name="Object 7"/>
          <p:cNvGraphicFramePr>
            <a:graphicFrameLocks noChangeAspect="1"/>
          </p:cNvGraphicFramePr>
          <p:nvPr/>
        </p:nvGraphicFramePr>
        <p:xfrm>
          <a:off x="4887917" y="5165122"/>
          <a:ext cx="255587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6720" imgH="139680" progId="Equation.DSMT4">
                  <p:embed/>
                </p:oleObj>
              </mc:Choice>
              <mc:Fallback>
                <p:oleObj name="Equation" r:id="rId10" imgW="126720" imgH="139680" progId="Equation.DSMT4">
                  <p:embed/>
                  <p:pic>
                    <p:nvPicPr>
                      <p:cNvPr id="7578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7917" y="5165122"/>
                        <a:ext cx="255587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5" name="Object 9"/>
          <p:cNvGraphicFramePr>
            <a:graphicFrameLocks noChangeAspect="1"/>
          </p:cNvGraphicFramePr>
          <p:nvPr/>
        </p:nvGraphicFramePr>
        <p:xfrm>
          <a:off x="5268928" y="5013340"/>
          <a:ext cx="144621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23600" imgH="279360" progId="Equation.DSMT4">
                  <p:embed/>
                </p:oleObj>
              </mc:Choice>
              <mc:Fallback>
                <p:oleObj name="Equation" r:id="rId12" imgW="723600" imgH="279360" progId="Equation.DSMT4">
                  <p:embed/>
                  <p:pic>
                    <p:nvPicPr>
                      <p:cNvPr id="7578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8928" y="5013340"/>
                        <a:ext cx="1446212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Απόλυτο και Σχετικό Σφάλμα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l-GR" sz="2400" dirty="0"/>
              <a:t>Η ποσότητα που εκφράζει το λόγο του σφάλματος    προς την ακριβή τιμή          , δηλαδή η ποσότητα </a:t>
            </a:r>
            <a:br>
              <a:rPr lang="el-GR" sz="2400" dirty="0"/>
            </a:br>
            <a:endParaRPr lang="el-GR" sz="2400" dirty="0"/>
          </a:p>
          <a:p>
            <a:pPr>
              <a:spcBef>
                <a:spcPts val="1000"/>
              </a:spcBef>
              <a:buNone/>
            </a:pPr>
            <a:br>
              <a:rPr lang="el-GR" sz="1200" dirty="0"/>
            </a:br>
            <a:r>
              <a:rPr lang="el-GR" sz="2400" dirty="0"/>
              <a:t>ονομάζεται </a:t>
            </a:r>
            <a:r>
              <a:rPr lang="el-GR" sz="2400" b="1" dirty="0"/>
              <a:t>σχετικό σφάλμα</a:t>
            </a:r>
            <a:r>
              <a:rPr lang="el-GR" sz="2400" dirty="0"/>
              <a:t>.</a:t>
            </a:r>
          </a:p>
          <a:p>
            <a:pPr>
              <a:spcBef>
                <a:spcPts val="1000"/>
              </a:spcBef>
            </a:pPr>
            <a:r>
              <a:rPr lang="el-GR" sz="2400" dirty="0"/>
              <a:t>Το σχετικό σφάλμα κατά προσέγγιση είναι ίσο με:</a:t>
            </a:r>
            <a:endParaRPr lang="el-GR" sz="1200" dirty="0"/>
          </a:p>
          <a:p>
            <a:pPr>
              <a:spcBef>
                <a:spcPts val="1000"/>
              </a:spcBef>
            </a:pPr>
            <a:endParaRPr lang="el-GR" sz="2400" dirty="0"/>
          </a:p>
          <a:p>
            <a:pPr>
              <a:spcBef>
                <a:spcPts val="1000"/>
              </a:spcBef>
            </a:pPr>
            <a:endParaRPr lang="el-GR" sz="2400" dirty="0"/>
          </a:p>
          <a:p>
            <a:pPr>
              <a:spcBef>
                <a:spcPts val="1000"/>
              </a:spcBef>
            </a:pPr>
            <a:r>
              <a:rPr lang="el-GR" sz="2400" dirty="0"/>
              <a:t>Η ποσότητα      εκφράζει το </a:t>
            </a:r>
            <a:r>
              <a:rPr lang="el-GR" sz="2400" b="1" dirty="0"/>
              <a:t>απόλυτο σχετικό σφάλμα</a:t>
            </a:r>
            <a:r>
              <a:rPr lang="el-GR" sz="2400" dirty="0"/>
              <a:t>.</a:t>
            </a:r>
            <a:endParaRPr lang="en-US" sz="2400" dirty="0"/>
          </a:p>
        </p:txBody>
      </p:sp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7130120" y="1728136"/>
          <a:ext cx="255588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39680" progId="Equation.DSMT4">
                  <p:embed/>
                </p:oleObj>
              </mc:Choice>
              <mc:Fallback>
                <p:oleObj name="Equation" r:id="rId2" imgW="126720" imgH="139680" progId="Equation.DSMT4">
                  <p:embed/>
                  <p:pic>
                    <p:nvPicPr>
                      <p:cNvPr id="768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0120" y="1728136"/>
                        <a:ext cx="255588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6" name="Object 6"/>
          <p:cNvGraphicFramePr>
            <a:graphicFrameLocks noChangeAspect="1"/>
          </p:cNvGraphicFramePr>
          <p:nvPr/>
        </p:nvGraphicFramePr>
        <p:xfrm>
          <a:off x="2359014" y="2027536"/>
          <a:ext cx="7127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5320" imgH="177480" progId="Equation.DSMT4">
                  <p:embed/>
                </p:oleObj>
              </mc:Choice>
              <mc:Fallback>
                <p:oleObj name="Equation" r:id="rId4" imgW="355320" imgH="177480" progId="Equation.DSMT4">
                  <p:embed/>
                  <p:pic>
                    <p:nvPicPr>
                      <p:cNvPr id="7680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014" y="2027536"/>
                        <a:ext cx="7127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7" name="Object 7"/>
          <p:cNvGraphicFramePr>
            <a:graphicFrameLocks noChangeAspect="1"/>
          </p:cNvGraphicFramePr>
          <p:nvPr/>
        </p:nvGraphicFramePr>
        <p:xfrm>
          <a:off x="3657600" y="2305048"/>
          <a:ext cx="1828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14400" imgH="419040" progId="Equation.DSMT4">
                  <p:embed/>
                </p:oleObj>
              </mc:Choice>
              <mc:Fallback>
                <p:oleObj name="Equation" r:id="rId6" imgW="914400" imgH="419040" progId="Equation.DSMT4">
                  <p:embed/>
                  <p:pic>
                    <p:nvPicPr>
                      <p:cNvPr id="768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305048"/>
                        <a:ext cx="1828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8" name="Object 8"/>
          <p:cNvGraphicFramePr>
            <a:graphicFrameLocks noChangeAspect="1"/>
          </p:cNvGraphicFramePr>
          <p:nvPr/>
        </p:nvGraphicFramePr>
        <p:xfrm>
          <a:off x="3555206" y="3929066"/>
          <a:ext cx="20335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15920" imgH="419040" progId="Equation.DSMT4">
                  <p:embed/>
                </p:oleObj>
              </mc:Choice>
              <mc:Fallback>
                <p:oleObj name="Equation" r:id="rId8" imgW="1015920" imgH="419040" progId="Equation.DSMT4">
                  <p:embed/>
                  <p:pic>
                    <p:nvPicPr>
                      <p:cNvPr id="7680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5206" y="3929066"/>
                        <a:ext cx="20335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9" name="Object 9"/>
          <p:cNvGraphicFramePr>
            <a:graphicFrameLocks noChangeAspect="1"/>
          </p:cNvGraphicFramePr>
          <p:nvPr/>
        </p:nvGraphicFramePr>
        <p:xfrm>
          <a:off x="2404762" y="4970142"/>
          <a:ext cx="381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440" imgH="253800" progId="Equation.DSMT4">
                  <p:embed/>
                </p:oleObj>
              </mc:Choice>
              <mc:Fallback>
                <p:oleObj name="Equation" r:id="rId10" imgW="190440" imgH="253800" progId="Equation.DSMT4">
                  <p:embed/>
                  <p:pic>
                    <p:nvPicPr>
                      <p:cNvPr id="7680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4762" y="4970142"/>
                        <a:ext cx="381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Απόλυτο και Σχετικό Σφάλμα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1502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sz="2200" dirty="0"/>
              <a:t>Το σχετικό σφάλμα είναι ανεξάρτητο από τη μονάδα της προσεγγιστικής μέτρησης     </a:t>
            </a:r>
            <a:r>
              <a:rPr lang="en-US" sz="2200" dirty="0"/>
              <a:t>, </a:t>
            </a:r>
            <a:r>
              <a:rPr lang="el-GR" sz="2200" dirty="0"/>
              <a:t> σε αντίθεση με το απόλυτο σφάλμα το οποίο εξαρτάται από τη χρησιμοποιούμενη μονάδα μέτρησης.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sz="2200" dirty="0"/>
              <a:t>Όταν χρησιμοποιούμε το σχετικό σφάλμα, λαμβάνουμε υπόψη και το μέγεθος της ποσότητας που μετράμε, σε αντίθεση με το απόλυτο σφάλμα στο οποίο το μέγεθος δε συμμετέχει.</a:t>
            </a:r>
          </a:p>
          <a:p>
            <a:pPr>
              <a:lnSpc>
                <a:spcPct val="110000"/>
              </a:lnSpc>
              <a:spcBef>
                <a:spcPts val="1200"/>
              </a:spcBef>
              <a:buNone/>
            </a:pPr>
            <a:r>
              <a:rPr lang="el-GR" sz="2400" b="1" dirty="0"/>
              <a:t>	Παράδειγμα</a:t>
            </a:r>
          </a:p>
          <a:p>
            <a:pPr>
              <a:lnSpc>
                <a:spcPct val="110000"/>
              </a:lnSpc>
              <a:spcBef>
                <a:spcPts val="1200"/>
              </a:spcBef>
              <a:buNone/>
            </a:pPr>
            <a:endParaRPr lang="en-US" sz="2400" dirty="0"/>
          </a:p>
        </p:txBody>
      </p:sp>
      <p:graphicFrame>
        <p:nvGraphicFramePr>
          <p:cNvPr id="78850" name="Object 2"/>
          <p:cNvGraphicFramePr>
            <a:graphicFrameLocks noChangeAspect="1"/>
          </p:cNvGraphicFramePr>
          <p:nvPr/>
        </p:nvGraphicFramePr>
        <p:xfrm>
          <a:off x="3879150" y="1978676"/>
          <a:ext cx="3317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4880" imgH="203040" progId="Equation.DSMT4">
                  <p:embed/>
                </p:oleObj>
              </mc:Choice>
              <mc:Fallback>
                <p:oleObj name="Equation" r:id="rId2" imgW="164880" imgH="203040" progId="Equation.DSMT4">
                  <p:embed/>
                  <p:pic>
                    <p:nvPicPr>
                      <p:cNvPr id="788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9150" y="1978676"/>
                        <a:ext cx="33178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9" name="Object 11"/>
          <p:cNvGraphicFramePr>
            <a:graphicFrameLocks noChangeAspect="1"/>
          </p:cNvGraphicFramePr>
          <p:nvPr/>
        </p:nvGraphicFramePr>
        <p:xfrm>
          <a:off x="754063" y="4625975"/>
          <a:ext cx="8154987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092560" imgH="812520" progId="Equation.DSMT4">
                  <p:embed/>
                </p:oleObj>
              </mc:Choice>
              <mc:Fallback>
                <p:oleObj name="Equation" r:id="rId4" imgW="5092560" imgH="812520" progId="Equation.DSMT4">
                  <p:embed/>
                  <p:pic>
                    <p:nvPicPr>
                      <p:cNvPr id="7885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4625975"/>
                        <a:ext cx="8154987" cy="130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l-GR" sz="2400" dirty="0"/>
              <a:t>Η λύση ενός προβλήματος με τη βοήθεια αριθμητικών μεθόδων διαφέρει πάντοτε από την ακριβή λύση λόγω της παρουσίας σφαλμάτων.</a:t>
            </a:r>
          </a:p>
          <a:p>
            <a:pPr lvl="1">
              <a:spcBef>
                <a:spcPts val="1200"/>
              </a:spcBef>
            </a:pPr>
            <a:r>
              <a:rPr lang="el-GR" sz="2000" dirty="0"/>
              <a:t>Αρχικά σφάλματα</a:t>
            </a:r>
          </a:p>
          <a:p>
            <a:pPr lvl="1">
              <a:spcBef>
                <a:spcPts val="1200"/>
              </a:spcBef>
            </a:pPr>
            <a:r>
              <a:rPr lang="el-GR" sz="2000" dirty="0"/>
              <a:t>Σφάλμα του μαθηματικού προβλήματος ή σφάλμα της μαθηματικής περιγραφής</a:t>
            </a:r>
          </a:p>
          <a:p>
            <a:pPr>
              <a:spcBef>
                <a:spcPts val="1200"/>
              </a:spcBef>
            </a:pPr>
            <a:r>
              <a:rPr lang="el-GR" sz="2400" b="1" dirty="0"/>
              <a:t>Προβλήματα κακής κατάστασης</a:t>
            </a:r>
          </a:p>
          <a:p>
            <a:pPr lvl="1">
              <a:spcBef>
                <a:spcPts val="1200"/>
              </a:spcBef>
            </a:pPr>
            <a:r>
              <a:rPr lang="el-GR" sz="2000" dirty="0"/>
              <a:t>Η λύση των αριθμητικών προβλημάτων είναι πολύ ευαίσθητη σε μικρές μεταβολές των δεδομένων του προβλήματος και</a:t>
            </a:r>
          </a:p>
          <a:p>
            <a:pPr lvl="1">
              <a:spcBef>
                <a:spcPts val="1200"/>
              </a:spcBef>
            </a:pPr>
            <a:r>
              <a:rPr lang="el-GR" sz="2000" dirty="0"/>
              <a:t>μικρές μεταβολές των δεδομένων του προβλήματος δημιουργούν μεγάλη μεταβολή στα αποτελέσματα.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None/>
            </a:pPr>
            <a:r>
              <a:rPr lang="el-GR" sz="2400" b="1" dirty="0"/>
              <a:t>Παράδειγμα προβλήματος κακής κατάστασης</a:t>
            </a:r>
          </a:p>
          <a:p>
            <a:pPr>
              <a:spcBef>
                <a:spcPts val="1200"/>
              </a:spcBef>
            </a:pPr>
            <a:r>
              <a:rPr lang="el-GR" sz="2400" dirty="0"/>
              <a:t> Η λύση του συστήματος γραμμικών εξισώσεων</a:t>
            </a:r>
          </a:p>
          <a:p>
            <a:pPr>
              <a:spcBef>
                <a:spcPts val="1200"/>
              </a:spcBef>
            </a:pPr>
            <a:endParaRPr lang="el-GR" sz="2400" dirty="0"/>
          </a:p>
          <a:p>
            <a:pPr>
              <a:spcBef>
                <a:spcPts val="1200"/>
              </a:spcBef>
            </a:pPr>
            <a:endParaRPr lang="el-GR" sz="2400" dirty="0"/>
          </a:p>
          <a:p>
            <a:pPr>
              <a:spcBef>
                <a:spcPts val="1200"/>
              </a:spcBef>
              <a:buNone/>
            </a:pPr>
            <a:r>
              <a:rPr lang="el-GR" sz="2400" dirty="0"/>
              <a:t>	είναι </a:t>
            </a:r>
          </a:p>
          <a:p>
            <a:pPr>
              <a:spcBef>
                <a:spcPts val="1200"/>
              </a:spcBef>
            </a:pPr>
            <a:r>
              <a:rPr lang="el-GR" sz="2400" dirty="0"/>
              <a:t>Αν ο συντελεστής 0.5 του     στη 2</a:t>
            </a:r>
            <a:r>
              <a:rPr lang="el-GR" sz="2400" baseline="30000" dirty="0"/>
              <a:t>η</a:t>
            </a:r>
            <a:r>
              <a:rPr lang="el-GR" sz="2400" dirty="0"/>
              <a:t> εξίσωση διαταραχθεί με μία ποσότητα -0.001 και γίνει 0.499, τότε η λύση του προβλήματος είναι:  </a:t>
            </a:r>
          </a:p>
        </p:txBody>
      </p:sp>
      <p:graphicFrame>
        <p:nvGraphicFramePr>
          <p:cNvPr id="82946" name="Object 2"/>
          <p:cNvGraphicFramePr>
            <a:graphicFrameLocks noChangeAspect="1"/>
          </p:cNvGraphicFramePr>
          <p:nvPr/>
        </p:nvGraphicFramePr>
        <p:xfrm>
          <a:off x="3389313" y="2786063"/>
          <a:ext cx="23653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800" imgH="431640" progId="Equation.DSMT4">
                  <p:embed/>
                </p:oleObj>
              </mc:Choice>
              <mc:Fallback>
                <p:oleObj name="Equation" r:id="rId2" imgW="1180800" imgH="431640" progId="Equation.DSMT4">
                  <p:embed/>
                  <p:pic>
                    <p:nvPicPr>
                      <p:cNvPr id="829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9313" y="2786063"/>
                        <a:ext cx="236537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7" name="Object 3"/>
          <p:cNvGraphicFramePr>
            <a:graphicFrameLocks noChangeAspect="1"/>
          </p:cNvGraphicFramePr>
          <p:nvPr/>
        </p:nvGraphicFramePr>
        <p:xfrm>
          <a:off x="1511291" y="3670300"/>
          <a:ext cx="1774825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8840" imgH="253800" progId="Equation.DSMT4">
                  <p:embed/>
                </p:oleObj>
              </mc:Choice>
              <mc:Fallback>
                <p:oleObj name="Equation" r:id="rId4" imgW="888840" imgH="253800" progId="Equation.DSMT4">
                  <p:embed/>
                  <p:pic>
                    <p:nvPicPr>
                      <p:cNvPr id="8294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291" y="3670300"/>
                        <a:ext cx="1774825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8" name="Object 4"/>
          <p:cNvGraphicFramePr>
            <a:graphicFrameLocks noChangeAspect="1"/>
          </p:cNvGraphicFramePr>
          <p:nvPr/>
        </p:nvGraphicFramePr>
        <p:xfrm>
          <a:off x="4058286" y="4321514"/>
          <a:ext cx="255588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39680" progId="Equation.DSMT4">
                  <p:embed/>
                </p:oleObj>
              </mc:Choice>
              <mc:Fallback>
                <p:oleObj name="Equation" r:id="rId6" imgW="126720" imgH="139680" progId="Equation.DSMT4">
                  <p:embed/>
                  <p:pic>
                    <p:nvPicPr>
                      <p:cNvPr id="829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8286" y="4321514"/>
                        <a:ext cx="255588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9" name="Object 5"/>
          <p:cNvGraphicFramePr>
            <a:graphicFrameLocks noChangeAspect="1"/>
          </p:cNvGraphicFramePr>
          <p:nvPr/>
        </p:nvGraphicFramePr>
        <p:xfrm>
          <a:off x="3327060" y="4915540"/>
          <a:ext cx="17002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50680" imgH="253800" progId="Equation.DSMT4">
                  <p:embed/>
                </p:oleObj>
              </mc:Choice>
              <mc:Fallback>
                <p:oleObj name="Equation" r:id="rId8" imgW="850680" imgH="253800" progId="Equation.DSMT4">
                  <p:embed/>
                  <p:pic>
                    <p:nvPicPr>
                      <p:cNvPr id="829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060" y="4915540"/>
                        <a:ext cx="170021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el-GR" sz="2400" dirty="0"/>
              <a:t>Το </a:t>
            </a:r>
            <a:r>
              <a:rPr lang="el-GR" sz="2400" b="1" dirty="0"/>
              <a:t>σφάλμα αποκοπής </a:t>
            </a:r>
            <a:r>
              <a:rPr lang="el-GR" sz="2400" dirty="0"/>
              <a:t>είναι σφάλμα που δημιουργείται από το χρησιμοποιούμενο αλγόριθμο και προσέγγιση με την υπόθεση ότι όλες οι αριθμητικές πράξεις είναι ακριβείς.</a:t>
            </a:r>
          </a:p>
          <a:p>
            <a:pPr>
              <a:spcBef>
                <a:spcPts val="1200"/>
              </a:spcBef>
            </a:pPr>
            <a:r>
              <a:rPr lang="el-GR" sz="2400" b="1" dirty="0"/>
              <a:t>Παράδειγμα: </a:t>
            </a:r>
            <a:r>
              <a:rPr lang="el-GR" sz="2400" dirty="0"/>
              <a:t>Υπολογισμός μίας σειράς απείρων όρων χρησιμοποιώντας πεπερασμένο πλήθος όρων.</a:t>
            </a:r>
          </a:p>
          <a:p>
            <a:pPr>
              <a:spcBef>
                <a:spcPts val="1200"/>
              </a:spcBef>
            </a:pPr>
            <a:endParaRPr lang="el-GR" sz="2400" dirty="0"/>
          </a:p>
          <a:p>
            <a:pPr>
              <a:spcBef>
                <a:spcPts val="1200"/>
              </a:spcBef>
            </a:pPr>
            <a:endParaRPr lang="el-GR" sz="2400" dirty="0"/>
          </a:p>
          <a:p>
            <a:pPr>
              <a:spcBef>
                <a:spcPts val="1200"/>
              </a:spcBef>
            </a:pPr>
            <a:endParaRPr lang="el-GR" sz="2400" dirty="0"/>
          </a:p>
          <a:p>
            <a:pPr marL="627063" indent="-271463">
              <a:spcBef>
                <a:spcPts val="3600"/>
              </a:spcBef>
              <a:buFont typeface="Wingdings" pitchFamily="2" charset="2"/>
              <a:buChar char="v"/>
            </a:pPr>
            <a:r>
              <a:rPr lang="el-GR" sz="2400" dirty="0"/>
              <a:t>Ανάλογα με την επιθυμητή προσέγγιση χρησιμοποιείται ένα ορισμένο πλήθος όρων της σειράς.</a:t>
            </a:r>
            <a:endParaRPr lang="el-GR" sz="2000" dirty="0"/>
          </a:p>
          <a:p>
            <a:pPr marL="627063" indent="-271463">
              <a:spcBef>
                <a:spcPts val="1200"/>
              </a:spcBef>
              <a:buFont typeface="Wingdings" pitchFamily="2" charset="2"/>
              <a:buChar char="v"/>
            </a:pPr>
            <a:r>
              <a:rPr lang="el-GR" sz="2400" dirty="0"/>
              <a:t>Οι άπειροι στο πλήθος όροι που αποκόπτονται εισάγουν το σφάλμα αποκοπής</a:t>
            </a:r>
            <a:r>
              <a:rPr lang="el-GR" sz="2000" dirty="0"/>
              <a:t>.</a:t>
            </a:r>
            <a:endParaRPr lang="el-GR" sz="2400" dirty="0"/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2221706" y="2925736"/>
          <a:ext cx="4700588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49360" imgH="838080" progId="Equation.DSMT4">
                  <p:embed/>
                </p:oleObj>
              </mc:Choice>
              <mc:Fallback>
                <p:oleObj name="Equation" r:id="rId2" imgW="2349360" imgH="838080" progId="Equation.DSMT4">
                  <p:embed/>
                  <p:pic>
                    <p:nvPicPr>
                      <p:cNvPr id="839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706" y="2925736"/>
                        <a:ext cx="4700588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323148" cy="5091744"/>
          </a:xfrm>
        </p:spPr>
        <p:txBody>
          <a:bodyPr/>
          <a:lstStyle/>
          <a:p>
            <a:pPr>
              <a:buNone/>
            </a:pPr>
            <a:r>
              <a:rPr lang="el-GR" sz="2400" b="1" dirty="0"/>
              <a:t>	Παράδειγμα </a:t>
            </a:r>
          </a:p>
          <a:p>
            <a:pPr>
              <a:buNone/>
            </a:pPr>
            <a:r>
              <a:rPr lang="el-GR" sz="2400" dirty="0"/>
              <a:t>	Υπολογισμός του      χρησιμοποιώντας τους    όρους της σειράς</a:t>
            </a:r>
          </a:p>
          <a:p>
            <a:pPr lvl="1"/>
            <a:r>
              <a:rPr lang="el-GR" sz="2000" dirty="0"/>
              <a:t>Πραγματική τιμή</a:t>
            </a:r>
          </a:p>
          <a:p>
            <a:pPr lvl="1"/>
            <a:r>
              <a:rPr lang="el-GR" sz="2000" dirty="0"/>
              <a:t>Προσεγγιστική τιμή</a:t>
            </a:r>
          </a:p>
          <a:p>
            <a:pPr lvl="1"/>
            <a:r>
              <a:rPr lang="el-GR" sz="2000" dirty="0"/>
              <a:t>Σφάλμα </a:t>
            </a:r>
          </a:p>
          <a:p>
            <a:pPr lvl="1"/>
            <a:endParaRPr lang="el-GR" dirty="0"/>
          </a:p>
        </p:txBody>
      </p:sp>
      <p:graphicFrame>
        <p:nvGraphicFramePr>
          <p:cNvPr id="84994" name="Object 2"/>
          <p:cNvGraphicFramePr>
            <a:graphicFrameLocks noChangeAspect="1"/>
          </p:cNvGraphicFramePr>
          <p:nvPr/>
        </p:nvGraphicFramePr>
        <p:xfrm>
          <a:off x="1328738" y="3500438"/>
          <a:ext cx="49434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97080" imgH="444240" progId="Equation.DSMT4">
                  <p:embed/>
                </p:oleObj>
              </mc:Choice>
              <mc:Fallback>
                <p:oleObj name="Equation" r:id="rId2" imgW="2197080" imgH="444240" progId="Equation.DSMT4">
                  <p:embed/>
                  <p:pic>
                    <p:nvPicPr>
                      <p:cNvPr id="849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8738" y="3500438"/>
                        <a:ext cx="4943475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5" name="Object 3"/>
          <p:cNvGraphicFramePr>
            <a:graphicFrameLocks noChangeAspect="1"/>
          </p:cNvGraphicFramePr>
          <p:nvPr/>
        </p:nvGraphicFramePr>
        <p:xfrm>
          <a:off x="3041308" y="2041184"/>
          <a:ext cx="3317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4880" imgH="203040" progId="Equation.DSMT4">
                  <p:embed/>
                </p:oleObj>
              </mc:Choice>
              <mc:Fallback>
                <p:oleObj name="Equation" r:id="rId4" imgW="164880" imgH="203040" progId="Equation.DSMT4">
                  <p:embed/>
                  <p:pic>
                    <p:nvPicPr>
                      <p:cNvPr id="849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1308" y="2041184"/>
                        <a:ext cx="33178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6" name="Object 4"/>
          <p:cNvGraphicFramePr>
            <a:graphicFrameLocks noChangeAspect="1"/>
          </p:cNvGraphicFramePr>
          <p:nvPr/>
        </p:nvGraphicFramePr>
        <p:xfrm>
          <a:off x="6245568" y="2112622"/>
          <a:ext cx="2555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77480" progId="Equation.DSMT4">
                  <p:embed/>
                </p:oleObj>
              </mc:Choice>
              <mc:Fallback>
                <p:oleObj name="Equation" r:id="rId6" imgW="126720" imgH="177480" progId="Equation.DSMT4">
                  <p:embed/>
                  <p:pic>
                    <p:nvPicPr>
                      <p:cNvPr id="849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5568" y="2112622"/>
                        <a:ext cx="2555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7" name="Object 5"/>
          <p:cNvGraphicFramePr>
            <a:graphicFrameLocks noChangeAspect="1"/>
          </p:cNvGraphicFramePr>
          <p:nvPr/>
        </p:nvGraphicFramePr>
        <p:xfrm>
          <a:off x="3102296" y="2428868"/>
          <a:ext cx="787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3480" imgH="203040" progId="Equation.DSMT4">
                  <p:embed/>
                </p:oleObj>
              </mc:Choice>
              <mc:Fallback>
                <p:oleObj name="Equation" r:id="rId8" imgW="393480" imgH="203040" progId="Equation.DSMT4">
                  <p:embed/>
                  <p:pic>
                    <p:nvPicPr>
                      <p:cNvPr id="849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2296" y="2428868"/>
                        <a:ext cx="787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8" name="Object 6"/>
          <p:cNvGraphicFramePr>
            <a:graphicFrameLocks noChangeAspect="1"/>
          </p:cNvGraphicFramePr>
          <p:nvPr/>
        </p:nvGraphicFramePr>
        <p:xfrm>
          <a:off x="3391246" y="2786058"/>
          <a:ext cx="3317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4880" imgH="203040" progId="Equation.DSMT4">
                  <p:embed/>
                </p:oleObj>
              </mc:Choice>
              <mc:Fallback>
                <p:oleObj name="Equation" r:id="rId10" imgW="164880" imgH="203040" progId="Equation.DSMT4">
                  <p:embed/>
                  <p:pic>
                    <p:nvPicPr>
                      <p:cNvPr id="849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1246" y="2786058"/>
                        <a:ext cx="33178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9" name="Object 7"/>
          <p:cNvGraphicFramePr>
            <a:graphicFrameLocks noChangeAspect="1"/>
          </p:cNvGraphicFramePr>
          <p:nvPr/>
        </p:nvGraphicFramePr>
        <p:xfrm>
          <a:off x="2173602" y="3269278"/>
          <a:ext cx="255588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720" imgH="139680" progId="Equation.DSMT4">
                  <p:embed/>
                </p:oleObj>
              </mc:Choice>
              <mc:Fallback>
                <p:oleObj name="Equation" r:id="rId12" imgW="126720" imgH="139680" progId="Equation.DSMT4">
                  <p:embed/>
                  <p:pic>
                    <p:nvPicPr>
                      <p:cNvPr id="8499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3602" y="3269278"/>
                        <a:ext cx="255588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sz="2400" b="1" dirty="0"/>
              <a:t>Σφάλμα στρογγυλοποίησης: </a:t>
            </a:r>
            <a:r>
              <a:rPr lang="el-GR" sz="2400" dirty="0"/>
              <a:t>Κάθε αριθμός που χρησιμοποιείται σε έναν υπολογισμό ως δεδομένο ή ως αποτέλεσμα μιας πράξης πρέπει να προσεγγιστεί με έναν αριθμό που έχει περιορισμένο πλήθος ψηφίων.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endParaRPr lang="el-GR" sz="28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endParaRPr lang="el-GR" sz="28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sz="2400" dirty="0"/>
              <a:t>Ο μεγαλύτερος επιτρεπτός αριθμός ψηφίων εξαρτάται από το μέσο επεξεργασίας αριθμών.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sz="2400" dirty="0"/>
              <a:t>Κατά τη διαδικασία της στρογγυλοποίησης το ζητούμενο είναι η ελαχιστοποίηση του σφάλματος στρογγυλοποίησης.</a:t>
            </a:r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2643188" y="3209932"/>
          <a:ext cx="35560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7680" imgH="609480" progId="Equation.DSMT4">
                  <p:embed/>
                </p:oleObj>
              </mc:Choice>
              <mc:Fallback>
                <p:oleObj name="Equation" r:id="rId2" imgW="1777680" imgH="609480" progId="Equation.DSMT4">
                  <p:embed/>
                  <p:pic>
                    <p:nvPicPr>
                      <p:cNvPr id="860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3188" y="3209932"/>
                        <a:ext cx="35560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l-GR" sz="2600" b="1" dirty="0"/>
              <a:t>Διαδικασία στρογγυλοποίησης ενός αριθμού σε </a:t>
            </a:r>
            <a:r>
              <a:rPr lang="en-US" sz="2600" b="1" i="1" dirty="0"/>
              <a:t>k</a:t>
            </a:r>
            <a:r>
              <a:rPr lang="en-US" sz="2600" b="1" dirty="0"/>
              <a:t> </a:t>
            </a:r>
            <a:r>
              <a:rPr lang="el-GR" sz="2600" b="1" dirty="0"/>
              <a:t>δεκαδικά ψηφία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sz="2800" dirty="0"/>
              <a:t>Παραλείπονται όλα τα δεκαδικά ψηφία που υπάρχουν μετά την  δεκαδική θέση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sz="2800" dirty="0"/>
              <a:t>Αν το πρώτο ψηφίο που αποκόπτεται είναι μεγαλύτερο του 5, το τελευταίο ψηφίο που παραμένει αυξάνεται κατά μία μονάδα.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sz="2800" dirty="0"/>
              <a:t>Αν το πρώτο ψηφίο που αποκόπτεται είναι μικρότερο του 5, το τελευταίο ψηφίο που παραμένει δεν αλλάζει.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sz="2800" dirty="0"/>
              <a:t>Διαφορετικά το τελευταίο ψηφίο που παραμένει: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l-GR" sz="2400" dirty="0"/>
              <a:t>δεν αλλάζει, αν αυτό είναι άρτιο.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l-GR" sz="2400" dirty="0"/>
              <a:t>αυξάνεται κατά μία μονάδα, αν αυτό είναι περιττό.</a:t>
            </a:r>
          </a:p>
          <a:p>
            <a:pPr>
              <a:lnSpc>
                <a:spcPct val="120000"/>
              </a:lnSpc>
              <a:spcBef>
                <a:spcPts val="1200"/>
              </a:spcBef>
              <a:buNone/>
            </a:pPr>
            <a:endParaRPr lang="el-GR" dirty="0"/>
          </a:p>
        </p:txBody>
      </p:sp>
      <p:graphicFrame>
        <p:nvGraphicFramePr>
          <p:cNvPr id="88066" name="Object 2"/>
          <p:cNvGraphicFramePr>
            <a:graphicFrameLocks noChangeAspect="1"/>
          </p:cNvGraphicFramePr>
          <p:nvPr/>
        </p:nvGraphicFramePr>
        <p:xfrm>
          <a:off x="8181316" y="2102175"/>
          <a:ext cx="255588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77480" progId="Equation.DSMT4">
                  <p:embed/>
                </p:oleObj>
              </mc:Choice>
              <mc:Fallback>
                <p:oleObj name="Equation" r:id="rId2" imgW="126720" imgH="177480" progId="Equation.DSMT4">
                  <p:embed/>
                  <p:pic>
                    <p:nvPicPr>
                      <p:cNvPr id="880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1316" y="2102175"/>
                        <a:ext cx="255588" cy="35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171704"/>
            <a:ext cx="8229600" cy="21859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dirty="0"/>
              <a:t>	Αν     είναι η ακριβής τιμή που στρογγυλοποιείται και    </a:t>
            </a:r>
            <a:r>
              <a:rPr lang="en-US" sz="2400" dirty="0"/>
              <a:t> </a:t>
            </a:r>
            <a:r>
              <a:rPr lang="el-GR" sz="2400" dirty="0"/>
              <a:t>είναι η προσεγγιστική τιμή μετά την στρογγυλοποίηση της    </a:t>
            </a:r>
            <a:r>
              <a:rPr lang="en-US" sz="2400" dirty="0"/>
              <a:t> </a:t>
            </a:r>
            <a:r>
              <a:rPr lang="el-GR" sz="2400" dirty="0"/>
              <a:t>σε </a:t>
            </a:r>
            <a:r>
              <a:rPr lang="en-US" sz="2400" dirty="0"/>
              <a:t> </a:t>
            </a:r>
            <a:r>
              <a:rPr lang="el-GR" sz="2400" dirty="0"/>
              <a:t>δεκαδικά ψηφία, τότε για το απόλυτο σφάλμα θα ισχύει ότι:</a:t>
            </a:r>
          </a:p>
          <a:p>
            <a:endParaRPr lang="el-GR" sz="2400" dirty="0"/>
          </a:p>
          <a:p>
            <a:endParaRPr lang="el-GR" sz="2400" dirty="0"/>
          </a:p>
          <a:p>
            <a:pPr>
              <a:buNone/>
            </a:pPr>
            <a:endParaRPr lang="el-GR" sz="2400" dirty="0"/>
          </a:p>
          <a:p>
            <a:pPr lvl="1"/>
            <a:endParaRPr lang="en-US" sz="2400" dirty="0"/>
          </a:p>
        </p:txBody>
      </p:sp>
      <p:graphicFrame>
        <p:nvGraphicFramePr>
          <p:cNvPr id="87042" name="Object 2"/>
          <p:cNvGraphicFramePr>
            <a:graphicFrameLocks noChangeAspect="1"/>
          </p:cNvGraphicFramePr>
          <p:nvPr/>
        </p:nvGraphicFramePr>
        <p:xfrm>
          <a:off x="3714744" y="3357561"/>
          <a:ext cx="1374775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85800" imgH="393480" progId="Equation.DSMT4">
                  <p:embed/>
                </p:oleObj>
              </mc:Choice>
              <mc:Fallback>
                <p:oleObj name="Equation" r:id="rId2" imgW="685800" imgH="393480" progId="Equation.DSMT4">
                  <p:embed/>
                  <p:pic>
                    <p:nvPicPr>
                      <p:cNvPr id="870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4" y="3357561"/>
                        <a:ext cx="1374775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3" name="Object 3"/>
          <p:cNvGraphicFramePr>
            <a:graphicFrameLocks noChangeAspect="1"/>
          </p:cNvGraphicFramePr>
          <p:nvPr/>
        </p:nvGraphicFramePr>
        <p:xfrm>
          <a:off x="1214414" y="2285991"/>
          <a:ext cx="255588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720" imgH="139680" progId="Equation.DSMT4">
                  <p:embed/>
                </p:oleObj>
              </mc:Choice>
              <mc:Fallback>
                <p:oleObj name="Equation" r:id="rId4" imgW="126720" imgH="139680" progId="Equation.DSMT4">
                  <p:embed/>
                  <p:pic>
                    <p:nvPicPr>
                      <p:cNvPr id="870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14" y="2285991"/>
                        <a:ext cx="255588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4" name="Object 4"/>
          <p:cNvGraphicFramePr>
            <a:graphicFrameLocks noChangeAspect="1"/>
          </p:cNvGraphicFramePr>
          <p:nvPr/>
        </p:nvGraphicFramePr>
        <p:xfrm>
          <a:off x="7473662" y="2187257"/>
          <a:ext cx="3317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203040" progId="Equation.DSMT4">
                  <p:embed/>
                </p:oleObj>
              </mc:Choice>
              <mc:Fallback>
                <p:oleObj name="Equation" r:id="rId6" imgW="164880" imgH="203040" progId="Equation.DSMT4">
                  <p:embed/>
                  <p:pic>
                    <p:nvPicPr>
                      <p:cNvPr id="870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3662" y="2187257"/>
                        <a:ext cx="33178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5" name="Object 5"/>
          <p:cNvGraphicFramePr>
            <a:graphicFrameLocks noChangeAspect="1"/>
          </p:cNvGraphicFramePr>
          <p:nvPr/>
        </p:nvGraphicFramePr>
        <p:xfrm>
          <a:off x="7473662" y="2656829"/>
          <a:ext cx="255587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720" imgH="139680" progId="Equation.DSMT4">
                  <p:embed/>
                </p:oleObj>
              </mc:Choice>
              <mc:Fallback>
                <p:oleObj name="Equation" r:id="rId4" imgW="126720" imgH="139680" progId="Equation.DSMT4">
                  <p:embed/>
                  <p:pic>
                    <p:nvPicPr>
                      <p:cNvPr id="870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3662" y="2656829"/>
                        <a:ext cx="255587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6" name="Object 6"/>
          <p:cNvGraphicFramePr>
            <a:graphicFrameLocks noChangeAspect="1"/>
          </p:cNvGraphicFramePr>
          <p:nvPr/>
        </p:nvGraphicFramePr>
        <p:xfrm>
          <a:off x="8102956" y="2602239"/>
          <a:ext cx="2555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177480" progId="Equation.DSMT4">
                  <p:embed/>
                </p:oleObj>
              </mc:Choice>
              <mc:Fallback>
                <p:oleObj name="Equation" r:id="rId8" imgW="126720" imgH="177480" progId="Equation.DSMT4">
                  <p:embed/>
                  <p:pic>
                    <p:nvPicPr>
                      <p:cNvPr id="8704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2956" y="2602239"/>
                        <a:ext cx="255588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l-GR" sz="2400" dirty="0"/>
              <a:t>	</a:t>
            </a:r>
            <a:r>
              <a:rPr lang="el-GR" sz="2400" b="1" dirty="0"/>
              <a:t>Παράδειγμα: </a:t>
            </a:r>
            <a:r>
              <a:rPr lang="el-GR" sz="2400" dirty="0"/>
              <a:t>Στρογγυλοποίηση του αριθμού                           σε                      δεκαδικά ψηφία και υπολογισμός των αντίστοιχων απόλυτων σχετικών σφαλμάτων.</a:t>
            </a:r>
          </a:p>
          <a:p>
            <a:endParaRPr lang="el-GR" sz="2400" dirty="0"/>
          </a:p>
        </p:txBody>
      </p:sp>
      <p:graphicFrame>
        <p:nvGraphicFramePr>
          <p:cNvPr id="4" name="3 - Πίνακας"/>
          <p:cNvGraphicFramePr>
            <a:graphicFrameLocks noGrp="1"/>
          </p:cNvGraphicFramePr>
          <p:nvPr/>
        </p:nvGraphicFramePr>
        <p:xfrm>
          <a:off x="1524000" y="3047698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6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2.645751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0.0000003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0.0000005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2.64575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0.0000013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0.000005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2.6458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0.0000486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0.00005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2.646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0.0002486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0.0005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2.65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0.0042486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0.005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2.6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0.0457513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0.05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9090" name="Object 2"/>
          <p:cNvGraphicFramePr>
            <a:graphicFrameLocks noChangeAspect="1"/>
          </p:cNvGraphicFramePr>
          <p:nvPr/>
        </p:nvGraphicFramePr>
        <p:xfrm>
          <a:off x="6442102" y="1598908"/>
          <a:ext cx="20589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520" imgH="228600" progId="Equation.DSMT4">
                  <p:embed/>
                </p:oleObj>
              </mc:Choice>
              <mc:Fallback>
                <p:oleObj name="Equation" r:id="rId2" imgW="1028520" imgH="228600" progId="Equation.DSMT4">
                  <p:embed/>
                  <p:pic>
                    <p:nvPicPr>
                      <p:cNvPr id="890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2102" y="1598908"/>
                        <a:ext cx="205898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1" name="Object 3"/>
          <p:cNvGraphicFramePr>
            <a:graphicFrameLocks noChangeAspect="1"/>
          </p:cNvGraphicFramePr>
          <p:nvPr/>
        </p:nvGraphicFramePr>
        <p:xfrm>
          <a:off x="1241710" y="1983394"/>
          <a:ext cx="1397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8400" imgH="253800" progId="Equation.DSMT4">
                  <p:embed/>
                </p:oleObj>
              </mc:Choice>
              <mc:Fallback>
                <p:oleObj name="Equation" r:id="rId4" imgW="698400" imgH="253800" progId="Equation.DSMT4">
                  <p:embed/>
                  <p:pic>
                    <p:nvPicPr>
                      <p:cNvPr id="890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710" y="1983394"/>
                        <a:ext cx="1397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1571604" y="3099106"/>
          <a:ext cx="20796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77480" progId="Equation.DSMT4">
                  <p:embed/>
                </p:oleObj>
              </mc:Choice>
              <mc:Fallback>
                <p:oleObj name="Equation" r:id="rId6" imgW="126720" imgH="177480" progId="Equation.DSMT4">
                  <p:embed/>
                  <p:pic>
                    <p:nvPicPr>
                      <p:cNvPr id="890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3099106"/>
                        <a:ext cx="207962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3" name="Object 5"/>
          <p:cNvGraphicFramePr>
            <a:graphicFrameLocks noChangeAspect="1"/>
          </p:cNvGraphicFramePr>
          <p:nvPr/>
        </p:nvGraphicFramePr>
        <p:xfrm>
          <a:off x="3143240" y="3044514"/>
          <a:ext cx="2698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4880" imgH="203040" progId="Equation.DSMT4">
                  <p:embed/>
                </p:oleObj>
              </mc:Choice>
              <mc:Fallback>
                <p:oleObj name="Equation" r:id="rId8" imgW="164880" imgH="203040" progId="Equation.DSMT4">
                  <p:embed/>
                  <p:pic>
                    <p:nvPicPr>
                      <p:cNvPr id="890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40" y="3044514"/>
                        <a:ext cx="269875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4" name="Object 6"/>
          <p:cNvGraphicFramePr>
            <a:graphicFrameLocks noChangeAspect="1"/>
          </p:cNvGraphicFramePr>
          <p:nvPr/>
        </p:nvGraphicFramePr>
        <p:xfrm>
          <a:off x="4643438" y="3043569"/>
          <a:ext cx="29051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480" imgH="253800" progId="Equation.DSMT4">
                  <p:embed/>
                </p:oleObj>
              </mc:Choice>
              <mc:Fallback>
                <p:oleObj name="Equation" r:id="rId10" imgW="177480" imgH="253800" progId="Equation.DSMT4">
                  <p:embed/>
                  <p:pic>
                    <p:nvPicPr>
                      <p:cNvPr id="8909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043569"/>
                        <a:ext cx="290513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5" name="Object 7"/>
          <p:cNvGraphicFramePr>
            <a:graphicFrameLocks noChangeAspect="1"/>
          </p:cNvGraphicFramePr>
          <p:nvPr/>
        </p:nvGraphicFramePr>
        <p:xfrm>
          <a:off x="6143636" y="3058162"/>
          <a:ext cx="9779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96880" imgH="203040" progId="Equation.DSMT4">
                  <p:embed/>
                </p:oleObj>
              </mc:Choice>
              <mc:Fallback>
                <p:oleObj name="Equation" r:id="rId12" imgW="596880" imgH="203040" progId="Equation.DSMT4">
                  <p:embed/>
                  <p:pic>
                    <p:nvPicPr>
                      <p:cNvPr id="8909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6" y="3058162"/>
                        <a:ext cx="9779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l-GR" sz="2400" dirty="0"/>
              <a:t>Η ανάγκη της χρήσης αριθμών με πεπερασμένο πλήθος ψηφίων έχει ως συνέπεια να μην ισχύουν πάντα οι ιδιότητες των πραγματικών αριθμών.</a:t>
            </a:r>
          </a:p>
          <a:p>
            <a:pPr lvl="1">
              <a:lnSpc>
                <a:spcPct val="110000"/>
              </a:lnSpc>
              <a:spcBef>
                <a:spcPts val="1800"/>
              </a:spcBef>
            </a:pPr>
            <a:r>
              <a:rPr lang="el-GR" sz="2400" dirty="0"/>
              <a:t>π.χ. </a:t>
            </a:r>
            <a:r>
              <a:rPr lang="el-GR" sz="2000" dirty="0" err="1"/>
              <a:t>αντιμεταθετική</a:t>
            </a:r>
            <a:r>
              <a:rPr lang="el-GR" sz="2000" dirty="0"/>
              <a:t>, </a:t>
            </a:r>
            <a:r>
              <a:rPr lang="el-GR" sz="2000" dirty="0" err="1"/>
              <a:t>προσεταιριστική</a:t>
            </a:r>
            <a:r>
              <a:rPr lang="el-GR" sz="2000" dirty="0"/>
              <a:t>, επιμεριστική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l-GR" sz="2400" dirty="0"/>
              <a:t>Η σειρά εκτέλεσης των πράξεων για την επίλυση ενός αριθμητικού προβλήματος έχει μεγάλη σημασία.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el-GR" sz="2400" dirty="0"/>
              <a:t>	</a:t>
            </a:r>
            <a:r>
              <a:rPr lang="el-GR" sz="2200" b="1" dirty="0"/>
              <a:t>Παράδειγμα</a:t>
            </a:r>
            <a:r>
              <a:rPr lang="el-GR" sz="2200" dirty="0"/>
              <a:t>: </a:t>
            </a:r>
          </a:p>
          <a:p>
            <a:pPr>
              <a:lnSpc>
                <a:spcPct val="110000"/>
              </a:lnSpc>
              <a:buNone/>
            </a:pPr>
            <a:r>
              <a:rPr lang="el-GR" sz="2400" dirty="0"/>
              <a:t>	</a:t>
            </a:r>
            <a:r>
              <a:rPr lang="el-GR" sz="2200" dirty="0"/>
              <a:t>Υπολογισμός του αθροίσματος                                 σε μέσο </a:t>
            </a:r>
          </a:p>
          <a:p>
            <a:pPr>
              <a:lnSpc>
                <a:spcPct val="110000"/>
              </a:lnSpc>
              <a:buNone/>
            </a:pPr>
            <a:r>
              <a:rPr lang="el-GR" sz="800" dirty="0"/>
              <a:t>	</a:t>
            </a:r>
          </a:p>
          <a:p>
            <a:pPr>
              <a:lnSpc>
                <a:spcPct val="110000"/>
              </a:lnSpc>
              <a:buNone/>
            </a:pPr>
            <a:r>
              <a:rPr lang="el-GR" sz="2200" dirty="0"/>
              <a:t>	επεξεργασίας αριθμών που αποθηκεύει 2 μόνο ψηφία.</a:t>
            </a:r>
          </a:p>
          <a:p>
            <a:pPr>
              <a:lnSpc>
                <a:spcPct val="110000"/>
              </a:lnSpc>
              <a:buNone/>
            </a:pPr>
            <a:r>
              <a:rPr lang="el-GR" sz="1600" dirty="0"/>
              <a:t>	</a:t>
            </a:r>
          </a:p>
          <a:p>
            <a:pPr>
              <a:lnSpc>
                <a:spcPct val="110000"/>
              </a:lnSpc>
              <a:buNone/>
            </a:pPr>
            <a:r>
              <a:rPr lang="el-GR" sz="1000" dirty="0"/>
              <a:t>	</a:t>
            </a:r>
            <a:r>
              <a:rPr lang="el-GR" sz="2200" dirty="0"/>
              <a:t>Εφαρμόζοντας τα γνωστό τρόπο πρόσθεσης αριθμών</a:t>
            </a:r>
          </a:p>
          <a:p>
            <a:pPr>
              <a:lnSpc>
                <a:spcPct val="110000"/>
              </a:lnSpc>
              <a:buNone/>
            </a:pPr>
            <a:r>
              <a:rPr lang="el-GR" sz="2200" dirty="0"/>
              <a:t>	</a:t>
            </a:r>
          </a:p>
          <a:p>
            <a:pPr>
              <a:lnSpc>
                <a:spcPct val="110000"/>
              </a:lnSpc>
              <a:buNone/>
            </a:pPr>
            <a:r>
              <a:rPr lang="el-GR" sz="2200" dirty="0"/>
              <a:t>	έχουμε διαδοχικά</a:t>
            </a:r>
          </a:p>
          <a:p>
            <a:pPr>
              <a:lnSpc>
                <a:spcPct val="110000"/>
              </a:lnSpc>
              <a:buNone/>
            </a:pPr>
            <a:r>
              <a:rPr lang="el-GR" sz="1100" b="1" dirty="0"/>
              <a:t>	</a:t>
            </a:r>
          </a:p>
          <a:p>
            <a:pPr>
              <a:lnSpc>
                <a:spcPct val="110000"/>
              </a:lnSpc>
              <a:buNone/>
            </a:pPr>
            <a:r>
              <a:rPr lang="el-GR" sz="2400" b="1" dirty="0"/>
              <a:t>	</a:t>
            </a:r>
            <a:r>
              <a:rPr lang="el-GR" sz="2200" b="1" dirty="0"/>
              <a:t>Λύση: </a:t>
            </a:r>
            <a:r>
              <a:rPr lang="el-GR" sz="2200" dirty="0"/>
              <a:t>Υπολογισμός δύο μερικών αθροισμάτων που το καθένα είναι ίσο με 10 και πρόσθεση αυτών.</a:t>
            </a:r>
            <a:endParaRPr lang="en-US" sz="2200" dirty="0"/>
          </a:p>
        </p:txBody>
      </p:sp>
      <p:graphicFrame>
        <p:nvGraphicFramePr>
          <p:cNvPr id="92162" name="Object 2"/>
          <p:cNvGraphicFramePr>
            <a:graphicFrameLocks noChangeAspect="1"/>
          </p:cNvGraphicFramePr>
          <p:nvPr/>
        </p:nvGraphicFramePr>
        <p:xfrm>
          <a:off x="4473267" y="1945658"/>
          <a:ext cx="19907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04840" imgH="431640" progId="Equation.DSMT4">
                  <p:embed/>
                </p:oleObj>
              </mc:Choice>
              <mc:Fallback>
                <p:oleObj name="Equation" r:id="rId3" imgW="1104840" imgH="431640" progId="Equation.DSMT4">
                  <p:embed/>
                  <p:pic>
                    <p:nvPicPr>
                      <p:cNvPr id="921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3267" y="1945658"/>
                        <a:ext cx="199072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3" name="Object 3"/>
          <p:cNvGraphicFramePr>
            <a:graphicFrameLocks noChangeAspect="1"/>
          </p:cNvGraphicFramePr>
          <p:nvPr/>
        </p:nvGraphicFramePr>
        <p:xfrm>
          <a:off x="2405063" y="3857628"/>
          <a:ext cx="472598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28720" imgH="330120" progId="Equation.DSMT4">
                  <p:embed/>
                </p:oleObj>
              </mc:Choice>
              <mc:Fallback>
                <p:oleObj name="Equation" r:id="rId5" imgW="2628720" imgH="330120" progId="Equation.DSMT4">
                  <p:embed/>
                  <p:pic>
                    <p:nvPicPr>
                      <p:cNvPr id="921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5063" y="3857628"/>
                        <a:ext cx="4725987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4" name="Object 4"/>
          <p:cNvGraphicFramePr>
            <a:graphicFrameLocks noChangeAspect="1"/>
          </p:cNvGraphicFramePr>
          <p:nvPr/>
        </p:nvGraphicFramePr>
        <p:xfrm>
          <a:off x="2939376" y="4398638"/>
          <a:ext cx="520700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882880" imgH="203040" progId="Equation.DSMT4">
                  <p:embed/>
                </p:oleObj>
              </mc:Choice>
              <mc:Fallback>
                <p:oleObj name="Equation" r:id="rId7" imgW="2882880" imgH="203040" progId="Equation.DSMT4">
                  <p:embed/>
                  <p:pic>
                    <p:nvPicPr>
                      <p:cNvPr id="921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9376" y="4398638"/>
                        <a:ext cx="5207000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Είδη Σφαλμάτων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l-GR" sz="2200" dirty="0"/>
              <a:t>Ένα </a:t>
            </a:r>
            <a:r>
              <a:rPr lang="el-GR" sz="2200" b="1" dirty="0"/>
              <a:t>σημαντικό ψηφίο </a:t>
            </a:r>
            <a:r>
              <a:rPr lang="el-GR" sz="2200" dirty="0"/>
              <a:t>ενός προσεγγιστικού αριθμού     είναι </a:t>
            </a:r>
            <a:r>
              <a:rPr lang="el-GR" sz="2200" b="1" dirty="0"/>
              <a:t>ακριβές</a:t>
            </a:r>
            <a:r>
              <a:rPr lang="el-GR" sz="2200" dirty="0"/>
              <a:t>, εάν το απόλυτο σφάλμα δεν υπερβαίνει τη μισή μονάδα της τάξεως που αντιστοιχεί σε αυτό το ψηφίο.</a:t>
            </a:r>
          </a:p>
          <a:p>
            <a:pPr lvl="1">
              <a:spcBef>
                <a:spcPts val="1000"/>
              </a:spcBef>
            </a:pPr>
            <a:r>
              <a:rPr lang="el-GR" sz="2000" dirty="0"/>
              <a:t>Αν     σημαντικά ψηφία του     είναι ακριβή, τότε θα λέμε ότι ο αριθμός είναι </a:t>
            </a:r>
            <a:r>
              <a:rPr lang="el-GR" sz="2000" b="1" dirty="0"/>
              <a:t>ακριβής σε</a:t>
            </a:r>
            <a:r>
              <a:rPr lang="el-GR" sz="2000" dirty="0"/>
              <a:t>     </a:t>
            </a:r>
            <a:r>
              <a:rPr lang="el-GR" sz="2000" b="1" dirty="0"/>
              <a:t>σημαντικά ψηφία</a:t>
            </a:r>
            <a:r>
              <a:rPr lang="el-GR" sz="2000" dirty="0"/>
              <a:t>.</a:t>
            </a:r>
          </a:p>
          <a:p>
            <a:pPr lvl="1">
              <a:spcBef>
                <a:spcPts val="1000"/>
              </a:spcBef>
            </a:pPr>
            <a:r>
              <a:rPr lang="el-GR" sz="2000" dirty="0"/>
              <a:t>Εάν όλα τα σημαντικά ψηφία του     είναι ακριβή, τότε ο     είναι </a:t>
            </a:r>
            <a:r>
              <a:rPr lang="el-GR" sz="2000" b="1" dirty="0"/>
              <a:t>ακριβής στο δοθέντα αριθμό ψηφίων</a:t>
            </a:r>
            <a:r>
              <a:rPr lang="el-GR" sz="2000" dirty="0"/>
              <a:t>.</a:t>
            </a:r>
          </a:p>
          <a:p>
            <a:pPr>
              <a:spcBef>
                <a:spcPts val="1000"/>
              </a:spcBef>
            </a:pPr>
            <a:r>
              <a:rPr lang="el-GR" sz="2200" b="1" dirty="0"/>
              <a:t>Δύο αριθμοί συμφωνούν σε</a:t>
            </a:r>
            <a:r>
              <a:rPr lang="el-GR" sz="2200" dirty="0"/>
              <a:t>    </a:t>
            </a:r>
            <a:r>
              <a:rPr lang="el-GR" sz="2200" b="1" dirty="0"/>
              <a:t>δεκαδικά ψηφία</a:t>
            </a:r>
            <a:r>
              <a:rPr lang="el-GR" sz="2200" dirty="0"/>
              <a:t>, αν η απόλυτη τιμή της διαφοράς τους είναι μικρότερη ή ίση από</a:t>
            </a:r>
          </a:p>
          <a:p>
            <a:pPr>
              <a:spcBef>
                <a:spcPts val="1000"/>
              </a:spcBef>
            </a:pPr>
            <a:r>
              <a:rPr lang="el-GR" sz="2200" b="1" dirty="0"/>
              <a:t>Δύο αριθμοί συμφωνούν</a:t>
            </a:r>
            <a:r>
              <a:rPr lang="el-GR" sz="2200" dirty="0"/>
              <a:t> σε    </a:t>
            </a:r>
            <a:r>
              <a:rPr lang="el-GR" sz="2200" b="1" dirty="0"/>
              <a:t>σημαντικά ψηφία</a:t>
            </a:r>
            <a:r>
              <a:rPr lang="el-GR" sz="2200" dirty="0"/>
              <a:t>, αν μετά τη </a:t>
            </a:r>
            <a:r>
              <a:rPr lang="el-GR" sz="2200" dirty="0" err="1"/>
              <a:t>στρογγυλοποίησή</a:t>
            </a:r>
            <a:r>
              <a:rPr lang="el-GR" sz="2200" dirty="0"/>
              <a:t> τους σε    σημαντικά ψηφία οι αριθμοί ταυτίζονται.</a:t>
            </a:r>
          </a:p>
        </p:txBody>
      </p:sp>
      <p:graphicFrame>
        <p:nvGraphicFramePr>
          <p:cNvPr id="93186" name="Object 2"/>
          <p:cNvGraphicFramePr>
            <a:graphicFrameLocks noChangeAspect="1"/>
          </p:cNvGraphicFramePr>
          <p:nvPr/>
        </p:nvGraphicFramePr>
        <p:xfrm>
          <a:off x="6930322" y="1560726"/>
          <a:ext cx="3317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4880" imgH="203040" progId="Equation.DSMT4">
                  <p:embed/>
                </p:oleObj>
              </mc:Choice>
              <mc:Fallback>
                <p:oleObj name="Equation" r:id="rId2" imgW="164880" imgH="203040" progId="Equation.DSMT4">
                  <p:embed/>
                  <p:pic>
                    <p:nvPicPr>
                      <p:cNvPr id="9318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0322" y="1560726"/>
                        <a:ext cx="33178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7" name="Object 3"/>
          <p:cNvGraphicFramePr>
            <a:graphicFrameLocks noChangeAspect="1"/>
          </p:cNvGraphicFramePr>
          <p:nvPr/>
        </p:nvGraphicFramePr>
        <p:xfrm>
          <a:off x="1576368" y="2786058"/>
          <a:ext cx="2095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720" imgH="177480" progId="Equation.DSMT4">
                  <p:embed/>
                </p:oleObj>
              </mc:Choice>
              <mc:Fallback>
                <p:oleObj name="Equation" r:id="rId4" imgW="126720" imgH="177480" progId="Equation.DSMT4">
                  <p:embed/>
                  <p:pic>
                    <p:nvPicPr>
                      <p:cNvPr id="931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368" y="2786058"/>
                        <a:ext cx="2095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8" name="Object 4"/>
          <p:cNvGraphicFramePr>
            <a:graphicFrameLocks noChangeAspect="1"/>
          </p:cNvGraphicFramePr>
          <p:nvPr/>
        </p:nvGraphicFramePr>
        <p:xfrm>
          <a:off x="4118660" y="2730831"/>
          <a:ext cx="271462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203040" progId="Equation.DSMT4">
                  <p:embed/>
                </p:oleObj>
              </mc:Choice>
              <mc:Fallback>
                <p:oleObj name="Equation" r:id="rId6" imgW="164880" imgH="203040" progId="Equation.DSMT4">
                  <p:embed/>
                  <p:pic>
                    <p:nvPicPr>
                      <p:cNvPr id="931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8660" y="2730831"/>
                        <a:ext cx="271462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9" name="Object 5"/>
          <p:cNvGraphicFramePr>
            <a:graphicFrameLocks noChangeAspect="1"/>
          </p:cNvGraphicFramePr>
          <p:nvPr/>
        </p:nvGraphicFramePr>
        <p:xfrm>
          <a:off x="3973535" y="3092758"/>
          <a:ext cx="2095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177480" progId="Equation.DSMT4">
                  <p:embed/>
                </p:oleObj>
              </mc:Choice>
              <mc:Fallback>
                <p:oleObj name="Equation" r:id="rId8" imgW="126720" imgH="177480" progId="Equation.DSMT4">
                  <p:embed/>
                  <p:pic>
                    <p:nvPicPr>
                      <p:cNvPr id="9318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3535" y="3092758"/>
                        <a:ext cx="2095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2" name="Object 8"/>
          <p:cNvGraphicFramePr>
            <a:graphicFrameLocks noChangeAspect="1"/>
          </p:cNvGraphicFramePr>
          <p:nvPr/>
        </p:nvGraphicFramePr>
        <p:xfrm>
          <a:off x="4734690" y="3472706"/>
          <a:ext cx="271462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203040" progId="Equation.DSMT4">
                  <p:embed/>
                </p:oleObj>
              </mc:Choice>
              <mc:Fallback>
                <p:oleObj name="Equation" r:id="rId6" imgW="164880" imgH="203040" progId="Equation.DSMT4">
                  <p:embed/>
                  <p:pic>
                    <p:nvPicPr>
                      <p:cNvPr id="9319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4690" y="3472706"/>
                        <a:ext cx="271462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4" name="Object 10"/>
          <p:cNvGraphicFramePr>
            <a:graphicFrameLocks noChangeAspect="1"/>
          </p:cNvGraphicFramePr>
          <p:nvPr/>
        </p:nvGraphicFramePr>
        <p:xfrm>
          <a:off x="7078496" y="3465018"/>
          <a:ext cx="271462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203040" progId="Equation.DSMT4">
                  <p:embed/>
                </p:oleObj>
              </mc:Choice>
              <mc:Fallback>
                <p:oleObj name="Equation" r:id="rId6" imgW="164880" imgH="203040" progId="Equation.DSMT4">
                  <p:embed/>
                  <p:pic>
                    <p:nvPicPr>
                      <p:cNvPr id="931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8496" y="3465018"/>
                        <a:ext cx="271462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7" name="Object 13"/>
          <p:cNvGraphicFramePr>
            <a:graphicFrameLocks noChangeAspect="1"/>
          </p:cNvGraphicFramePr>
          <p:nvPr/>
        </p:nvGraphicFramePr>
        <p:xfrm>
          <a:off x="4210645" y="4260047"/>
          <a:ext cx="212725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177480" progId="Equation.DSMT4">
                  <p:embed/>
                </p:oleObj>
              </mc:Choice>
              <mc:Fallback>
                <p:oleObj name="Equation" r:id="rId9" imgW="126720" imgH="177480" progId="Equation.DSMT4">
                  <p:embed/>
                  <p:pic>
                    <p:nvPicPr>
                      <p:cNvPr id="9319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0645" y="4260047"/>
                        <a:ext cx="212725" cy="29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8" name="Object 14"/>
          <p:cNvGraphicFramePr>
            <a:graphicFrameLocks noChangeAspect="1"/>
          </p:cNvGraphicFramePr>
          <p:nvPr/>
        </p:nvGraphicFramePr>
        <p:xfrm>
          <a:off x="6643702" y="4580577"/>
          <a:ext cx="102552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22080" imgH="203040" progId="Equation.DSMT4">
                  <p:embed/>
                </p:oleObj>
              </mc:Choice>
              <mc:Fallback>
                <p:oleObj name="Equation" r:id="rId11" imgW="622080" imgH="203040" progId="Equation.DSMT4">
                  <p:embed/>
                  <p:pic>
                    <p:nvPicPr>
                      <p:cNvPr id="9319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702" y="4580577"/>
                        <a:ext cx="1025525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9" name="Object 15"/>
          <p:cNvGraphicFramePr>
            <a:graphicFrameLocks noChangeAspect="1"/>
          </p:cNvGraphicFramePr>
          <p:nvPr/>
        </p:nvGraphicFramePr>
        <p:xfrm>
          <a:off x="4170093" y="5063726"/>
          <a:ext cx="212725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6720" imgH="177480" progId="Equation.DSMT4">
                  <p:embed/>
                </p:oleObj>
              </mc:Choice>
              <mc:Fallback>
                <p:oleObj name="Equation" r:id="rId13" imgW="126720" imgH="177480" progId="Equation.DSMT4">
                  <p:embed/>
                  <p:pic>
                    <p:nvPicPr>
                      <p:cNvPr id="9319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0093" y="5063726"/>
                        <a:ext cx="212725" cy="29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200" name="Object 16"/>
          <p:cNvGraphicFramePr>
            <a:graphicFrameLocks noChangeAspect="1"/>
          </p:cNvGraphicFramePr>
          <p:nvPr/>
        </p:nvGraphicFramePr>
        <p:xfrm>
          <a:off x="3892168" y="5396382"/>
          <a:ext cx="212725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6720" imgH="177480" progId="Equation.DSMT4">
                  <p:embed/>
                </p:oleObj>
              </mc:Choice>
              <mc:Fallback>
                <p:oleObj name="Equation" r:id="rId13" imgW="126720" imgH="177480" progId="Equation.DSMT4">
                  <p:embed/>
                  <p:pic>
                    <p:nvPicPr>
                      <p:cNvPr id="9320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2168" y="5396382"/>
                        <a:ext cx="212725" cy="29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Μετάδοση Σφαλμάτων κατά τους Υπολογισμούς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b="1" dirty="0"/>
              <a:t>	Θεώρημα 1: </a:t>
            </a:r>
            <a:r>
              <a:rPr lang="el-GR" sz="2400" dirty="0"/>
              <a:t>Το απόλυτο σφάλμα του αθροίσματος δύο αριθμών είναι μικρότερο ή ίσο με το άθροισμα των απολύτων σφαλμάτων των αριθμών αυτών. </a:t>
            </a:r>
          </a:p>
          <a:p>
            <a:endParaRPr lang="el-GR" sz="1000" b="1" dirty="0"/>
          </a:p>
          <a:p>
            <a:pPr>
              <a:buNone/>
            </a:pPr>
            <a:r>
              <a:rPr lang="el-GR" sz="2400" b="1" dirty="0"/>
              <a:t>	Απόδειξη:</a:t>
            </a:r>
          </a:p>
          <a:p>
            <a:endParaRPr lang="el-GR" sz="2400" dirty="0"/>
          </a:p>
          <a:p>
            <a:endParaRPr lang="el-GR" sz="2400" dirty="0"/>
          </a:p>
          <a:p>
            <a:endParaRPr lang="el-GR" sz="2400" dirty="0"/>
          </a:p>
          <a:p>
            <a:pPr>
              <a:buNone/>
            </a:pPr>
            <a:r>
              <a:rPr lang="el-GR" sz="2400" dirty="0"/>
              <a:t>			   </a:t>
            </a:r>
          </a:p>
          <a:p>
            <a:pPr>
              <a:buNone/>
            </a:pPr>
            <a:r>
              <a:rPr lang="el-GR" sz="2400" dirty="0"/>
              <a:t>	Οπότε </a:t>
            </a:r>
            <a:endParaRPr lang="en-US" sz="2400" dirty="0"/>
          </a:p>
        </p:txBody>
      </p:sp>
      <p:graphicFrame>
        <p:nvGraphicFramePr>
          <p:cNvPr id="4" name="3 - Αντικείμενο"/>
          <p:cNvGraphicFramePr>
            <a:graphicFrameLocks noChangeAspect="1"/>
          </p:cNvGraphicFramePr>
          <p:nvPr/>
        </p:nvGraphicFramePr>
        <p:xfrm>
          <a:off x="857224" y="3429000"/>
          <a:ext cx="2894012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47560" imgH="799920" progId="Equation.DSMT4">
                  <p:embed/>
                </p:oleObj>
              </mc:Choice>
              <mc:Fallback>
                <p:oleObj name="Equation" r:id="rId2" imgW="1447560" imgH="799920" progId="Equation.DSMT4">
                  <p:embed/>
                  <p:pic>
                    <p:nvPicPr>
                      <p:cNvPr id="4" name="3 - Αντικείμενο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24" y="3429000"/>
                        <a:ext cx="2894012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4 - Αντικείμενο"/>
          <p:cNvGraphicFramePr>
            <a:graphicFrameLocks noChangeAspect="1"/>
          </p:cNvGraphicFramePr>
          <p:nvPr/>
        </p:nvGraphicFramePr>
        <p:xfrm>
          <a:off x="1851025" y="5135578"/>
          <a:ext cx="2792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800" imgH="253800" progId="Equation.DSMT4">
                  <p:embed/>
                </p:oleObj>
              </mc:Choice>
              <mc:Fallback>
                <p:oleObj name="Equation" r:id="rId4" imgW="1396800" imgH="253800" progId="Equation.DSMT4">
                  <p:embed/>
                  <p:pic>
                    <p:nvPicPr>
                      <p:cNvPr id="5" name="4 - Αντικείμενο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5135578"/>
                        <a:ext cx="2792413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Μετάδοση Σφαλμάτων κατά τους Υπολογισμούς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b="1" dirty="0"/>
              <a:t>	Θεώρημα 2: </a:t>
            </a:r>
            <a:r>
              <a:rPr lang="el-GR" sz="2400" dirty="0"/>
              <a:t>Το απόλυτο σφάλμα της διαφοράς δύο αριθμών είναι μικρότερο ή ίσο με το άθροισμα των απολύτων σφαλμάτων των αριθμών αυτών. </a:t>
            </a:r>
          </a:p>
          <a:p>
            <a:pPr>
              <a:buNone/>
            </a:pPr>
            <a:r>
              <a:rPr lang="el-GR" sz="1000" b="1" dirty="0"/>
              <a:t>	</a:t>
            </a:r>
          </a:p>
          <a:p>
            <a:pPr>
              <a:buNone/>
            </a:pPr>
            <a:r>
              <a:rPr lang="el-GR" sz="2400" b="1" dirty="0"/>
              <a:t>	Απόδειξη:</a:t>
            </a:r>
          </a:p>
          <a:p>
            <a:endParaRPr lang="el-GR" sz="2400" dirty="0"/>
          </a:p>
          <a:p>
            <a:endParaRPr lang="el-GR" sz="2400" dirty="0"/>
          </a:p>
          <a:p>
            <a:endParaRPr lang="el-GR" sz="2400" dirty="0"/>
          </a:p>
          <a:p>
            <a:endParaRPr lang="el-GR" sz="2400" dirty="0"/>
          </a:p>
          <a:p>
            <a:pPr>
              <a:buNone/>
            </a:pPr>
            <a:r>
              <a:rPr lang="el-GR" sz="2400" dirty="0"/>
              <a:t>	Οπότε</a:t>
            </a:r>
            <a:endParaRPr lang="en-US" sz="2400" dirty="0"/>
          </a:p>
        </p:txBody>
      </p:sp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855663" y="3429000"/>
          <a:ext cx="2868612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960" imgH="799920" progId="Equation.DSMT4">
                  <p:embed/>
                </p:oleObj>
              </mc:Choice>
              <mc:Fallback>
                <p:oleObj name="Equation" r:id="rId2" imgW="1434960" imgH="799920" progId="Equation.DSMT4">
                  <p:embed/>
                  <p:pic>
                    <p:nvPicPr>
                      <p:cNvPr id="1034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3429000"/>
                        <a:ext cx="2868612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1851025" y="5135563"/>
          <a:ext cx="27924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800" imgH="253800" progId="Equation.DSMT4">
                  <p:embed/>
                </p:oleObj>
              </mc:Choice>
              <mc:Fallback>
                <p:oleObj name="Equation" r:id="rId4" imgW="1396800" imgH="253800" progId="Equation.DSMT4">
                  <p:embed/>
                  <p:pic>
                    <p:nvPicPr>
                      <p:cNvPr id="1034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5135563"/>
                        <a:ext cx="2792413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Μετάδοση Σφαλμάτων κατά τους Υπολογισμούς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l-GR" sz="2400" dirty="0"/>
              <a:t>Πρέπει να αποφεύγεται, εκεί που είναι δυνατόν, η αφαίρεση δύο περίπου ίσων προσεγγιστικών αριθμών, διότι αυτή η αφαίρεση οδηγεί στη μείωση της ακρίβειας του αποτελέσματος.</a:t>
            </a:r>
            <a:endParaRPr lang="el-GR" sz="2400" b="1" dirty="0"/>
          </a:p>
          <a:p>
            <a:pPr>
              <a:spcBef>
                <a:spcPts val="2400"/>
              </a:spcBef>
            </a:pPr>
            <a:r>
              <a:rPr lang="el-GR" sz="2400" b="1" dirty="0"/>
              <a:t>Καταστροφική ακύρωση σημαντικών ψηφίων: </a:t>
            </a:r>
            <a:r>
              <a:rPr lang="el-GR" sz="2400" dirty="0"/>
              <a:t>Σχετίζεται με την απώλεια σωστών σημαντικών ψηφίων μικρών αριθμών, οι οποίοι απορρέουν από πράξεις μεταξύ μεγάλων αριθμών.</a:t>
            </a:r>
            <a:endParaRPr lang="el-GR" sz="24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Μετάδοση Σφαλμάτων κατά τους Υπολογισμούς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sz="2000" b="1" dirty="0"/>
              <a:t>	Παράδειγμα 1: </a:t>
            </a:r>
            <a:r>
              <a:rPr lang="el-GR" sz="2000" dirty="0"/>
              <a:t>Υπολογισμός του </a:t>
            </a:r>
            <a:r>
              <a:rPr lang="en-US" sz="2000" i="1" dirty="0"/>
              <a:t>e</a:t>
            </a:r>
            <a:r>
              <a:rPr lang="en-US" sz="2000" i="1" baseline="30000" dirty="0"/>
              <a:t>-</a:t>
            </a:r>
            <a:r>
              <a:rPr lang="el-GR" sz="2000" i="1" baseline="30000" dirty="0"/>
              <a:t>α</a:t>
            </a:r>
            <a:r>
              <a:rPr lang="el-GR" sz="2000" i="1" dirty="0"/>
              <a:t> </a:t>
            </a:r>
            <a:r>
              <a:rPr lang="el-GR" sz="2000" dirty="0"/>
              <a:t>με χρήση της σειράς </a:t>
            </a:r>
            <a:r>
              <a:rPr lang="en-US" sz="2000" dirty="0"/>
              <a:t>Taylor </a:t>
            </a:r>
            <a:r>
              <a:rPr lang="el-GR" sz="2000" dirty="0"/>
              <a:t>όταν </a:t>
            </a:r>
            <a:r>
              <a:rPr lang="el-GR" sz="2000" i="1" dirty="0"/>
              <a:t>α</a:t>
            </a:r>
            <a:r>
              <a:rPr lang="el-GR" sz="2000" dirty="0"/>
              <a:t> &gt; 0. Στην περίπτωση αυτή ο υπολογισμός του </a:t>
            </a:r>
            <a:r>
              <a:rPr lang="en-US" sz="2000" i="1" dirty="0"/>
              <a:t>e</a:t>
            </a:r>
            <a:r>
              <a:rPr lang="en-US" sz="2000" i="1" baseline="30000" dirty="0"/>
              <a:t>-</a:t>
            </a:r>
            <a:r>
              <a:rPr lang="el-GR" sz="2000" i="1" baseline="30000" dirty="0"/>
              <a:t>α</a:t>
            </a:r>
            <a:r>
              <a:rPr lang="el-GR" sz="2000" i="1" dirty="0"/>
              <a:t> </a:t>
            </a:r>
            <a:r>
              <a:rPr lang="el-GR" sz="2000" dirty="0"/>
              <a:t>πραγματοποιείται με αθροίσεις των παρακάτω όρων:</a:t>
            </a:r>
          </a:p>
          <a:p>
            <a:endParaRPr lang="el-GR" sz="2000" dirty="0"/>
          </a:p>
          <a:p>
            <a:endParaRPr lang="el-GR" sz="2000" dirty="0"/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l-GR" sz="2000" dirty="0"/>
              <a:t>Όταν το </a:t>
            </a:r>
            <a:r>
              <a:rPr lang="el-GR" sz="2000" i="1" dirty="0"/>
              <a:t>α </a:t>
            </a:r>
            <a:r>
              <a:rPr lang="el-GR" sz="2000" dirty="0"/>
              <a:t>είναι σχετικά μεγάλο, τότε το σφάλμα στρογγυλοποίησης μπορεί να είναι μεγαλύτερο από την πραγματική τιμή του </a:t>
            </a:r>
            <a:r>
              <a:rPr lang="en-US" sz="2000" i="1" dirty="0"/>
              <a:t>e</a:t>
            </a:r>
            <a:r>
              <a:rPr lang="en-US" sz="2000" i="1" baseline="30000" dirty="0"/>
              <a:t>-</a:t>
            </a:r>
            <a:r>
              <a:rPr lang="el-GR" sz="2000" i="1" baseline="30000" dirty="0"/>
              <a:t>α</a:t>
            </a:r>
            <a:r>
              <a:rPr lang="el-GR" sz="2000" dirty="0"/>
              <a:t>.</a:t>
            </a:r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l-GR" sz="2000" dirty="0"/>
              <a:t>Για </a:t>
            </a:r>
            <a:r>
              <a:rPr lang="el-GR" sz="2000" i="1" dirty="0"/>
              <a:t>α</a:t>
            </a:r>
            <a:r>
              <a:rPr lang="el-GR" sz="2000" dirty="0"/>
              <a:t> = -5.5 αν αθροίσουμε τους 25 πρώτους χρησιμοποιώντας 5 σημαντικά ψηφία, τότε η άθροιση θα μας δώσει: </a:t>
            </a:r>
          </a:p>
          <a:p>
            <a:pPr algn="ctr">
              <a:buNone/>
            </a:pPr>
            <a:endParaRPr lang="el-GR" sz="2000" dirty="0"/>
          </a:p>
          <a:p>
            <a:pPr>
              <a:buNone/>
            </a:pPr>
            <a:r>
              <a:rPr lang="el-GR" sz="2000" dirty="0"/>
              <a:t>	ενώ το σωστό αποτέλεσμα είναι:</a:t>
            </a:r>
          </a:p>
          <a:p>
            <a:pPr algn="ctr">
              <a:buNone/>
            </a:pPr>
            <a:endParaRPr lang="el-GR" sz="2000" dirty="0"/>
          </a:p>
          <a:p>
            <a:pPr>
              <a:buNone/>
            </a:pPr>
            <a:r>
              <a:rPr lang="el-GR" sz="2000" dirty="0"/>
              <a:t>	δηλαδή δεν έχουμε κανένα σημαντικό ψηφίο σωστό.</a:t>
            </a:r>
          </a:p>
          <a:p>
            <a:endParaRPr lang="en-US" sz="2000" dirty="0"/>
          </a:p>
        </p:txBody>
      </p:sp>
      <p:graphicFrame>
        <p:nvGraphicFramePr>
          <p:cNvPr id="105476" name="Object 4"/>
          <p:cNvGraphicFramePr>
            <a:graphicFrameLocks noChangeAspect="1"/>
          </p:cNvGraphicFramePr>
          <p:nvPr/>
        </p:nvGraphicFramePr>
        <p:xfrm>
          <a:off x="3013869" y="2428868"/>
          <a:ext cx="3116262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28800" imgH="419040" progId="Equation.DSMT4">
                  <p:embed/>
                </p:oleObj>
              </mc:Choice>
              <mc:Fallback>
                <p:oleObj name="Equation" r:id="rId2" imgW="1828800" imgH="419040" progId="Equation.DSMT4">
                  <p:embed/>
                  <p:pic>
                    <p:nvPicPr>
                      <p:cNvPr id="1054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3869" y="2428868"/>
                        <a:ext cx="3116262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7" name="Object 5"/>
          <p:cNvGraphicFramePr>
            <a:graphicFrameLocks noChangeAspect="1"/>
          </p:cNvGraphicFramePr>
          <p:nvPr/>
        </p:nvGraphicFramePr>
        <p:xfrm>
          <a:off x="3641725" y="4572000"/>
          <a:ext cx="18605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91880" imgH="228600" progId="Equation.DSMT4">
                  <p:embed/>
                </p:oleObj>
              </mc:Choice>
              <mc:Fallback>
                <p:oleObj name="Equation" r:id="rId4" imgW="1091880" imgH="228600" progId="Equation.DSMT4">
                  <p:embed/>
                  <p:pic>
                    <p:nvPicPr>
                      <p:cNvPr id="1054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1725" y="4572000"/>
                        <a:ext cx="186055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8" name="Object 6"/>
          <p:cNvGraphicFramePr>
            <a:graphicFrameLocks noChangeAspect="1"/>
          </p:cNvGraphicFramePr>
          <p:nvPr/>
        </p:nvGraphicFramePr>
        <p:xfrm>
          <a:off x="3641725" y="5214938"/>
          <a:ext cx="18605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91880" imgH="228600" progId="Equation.DSMT4">
                  <p:embed/>
                </p:oleObj>
              </mc:Choice>
              <mc:Fallback>
                <p:oleObj name="Equation" r:id="rId6" imgW="1091880" imgH="228600" progId="Equation.DSMT4">
                  <p:embed/>
                  <p:pic>
                    <p:nvPicPr>
                      <p:cNvPr id="1054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1725" y="5214938"/>
                        <a:ext cx="186055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Μετάδοση Σφαλμάτων κατά τους Υπολογισμούς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l-GR" sz="2400" dirty="0"/>
              <a:t>Το φαινόμενο αυτό μπορεί να αντιμετωπιστεί υπολογίζοντας τους μεγάλους σε μέγεθος όρους με μεγαλύτερη ακρίβεια σημαντικών ψηφίων, έτσι ώστε να είναι δυνατόν να συνεισφέρουν στην απάντηση. </a:t>
            </a:r>
          </a:p>
          <a:p>
            <a:pPr lvl="1">
              <a:spcBef>
                <a:spcPts val="1200"/>
              </a:spcBef>
            </a:pPr>
            <a:r>
              <a:rPr lang="el-GR" sz="2000" dirty="0"/>
              <a:t>Κοστίζει σε μνήμη καθώς και σε υπολογιστικό χρόνο.</a:t>
            </a:r>
          </a:p>
          <a:p>
            <a:pPr>
              <a:spcBef>
                <a:spcPts val="2400"/>
              </a:spcBef>
            </a:pPr>
            <a:r>
              <a:rPr lang="el-GR" sz="2400" dirty="0"/>
              <a:t>Εναλλακτικά, αντί του </a:t>
            </a:r>
            <a:r>
              <a:rPr lang="en-US" sz="2400" i="1" dirty="0"/>
              <a:t>e</a:t>
            </a:r>
            <a:r>
              <a:rPr lang="en-US" sz="2400" baseline="30000" dirty="0"/>
              <a:t>-</a:t>
            </a:r>
            <a:r>
              <a:rPr lang="el-GR" sz="2400" baseline="30000" dirty="0"/>
              <a:t>α</a:t>
            </a:r>
            <a:r>
              <a:rPr lang="en-US" sz="2400" dirty="0"/>
              <a:t> </a:t>
            </a:r>
            <a:r>
              <a:rPr lang="el-GR" sz="2400" dirty="0"/>
              <a:t>μπορεί να υπολογιστεί το </a:t>
            </a:r>
            <a:r>
              <a:rPr lang="en-US" sz="2400" i="1" dirty="0"/>
              <a:t>e</a:t>
            </a:r>
            <a:r>
              <a:rPr lang="el-GR" sz="2400" baseline="30000" dirty="0"/>
              <a:t>α</a:t>
            </a:r>
            <a:r>
              <a:rPr lang="en-US" sz="2400" dirty="0"/>
              <a:t> </a:t>
            </a:r>
            <a:r>
              <a:rPr lang="el-GR" sz="2400" dirty="0"/>
              <a:t>και μετά να αντιστραφεί το τελικό εξαγόμενο. </a:t>
            </a:r>
          </a:p>
          <a:p>
            <a:pPr lvl="1">
              <a:spcBef>
                <a:spcPts val="1200"/>
              </a:spcBef>
            </a:pPr>
            <a:r>
              <a:rPr lang="el-GR" sz="2000" dirty="0"/>
              <a:t>Το αποτέλεσμα της άθροισης δεν είναι μικρός αριθμός και έτσι δεν υφίσταται το φαινόμενο της καταστροφικής ακύρωσης.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Μετάδοση Σφαλμάτων κατά τους Υπολογισμούς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	Παράδειγμα 2: </a:t>
            </a:r>
            <a:r>
              <a:rPr lang="el-GR" sz="2200" dirty="0"/>
              <a:t>Υπολογισμός της διαφοράς</a:t>
            </a:r>
          </a:p>
          <a:p>
            <a:pPr>
              <a:buNone/>
            </a:pPr>
            <a:r>
              <a:rPr lang="el-GR" sz="2200" dirty="0"/>
              <a:t>	για </a:t>
            </a:r>
            <a:r>
              <a:rPr lang="el-GR" sz="2200" i="1" dirty="0"/>
              <a:t>               </a:t>
            </a:r>
            <a:r>
              <a:rPr lang="el-GR" sz="2200" dirty="0"/>
              <a:t>  χρησιμοποιώντας τέσσερα σημαντικά ψηφία.</a:t>
            </a:r>
          </a:p>
          <a:p>
            <a:pPr>
              <a:spcBef>
                <a:spcPts val="1800"/>
              </a:spcBef>
              <a:buFont typeface="Wingdings" pitchFamily="2" charset="2"/>
              <a:buChar char="Ø"/>
            </a:pPr>
            <a:r>
              <a:rPr lang="el-GR" sz="2200" dirty="0"/>
              <a:t>Τότε θα έχουμε:</a:t>
            </a:r>
          </a:p>
          <a:p>
            <a:pPr>
              <a:buFont typeface="Wingdings" pitchFamily="2" charset="2"/>
              <a:buChar char="Ø"/>
            </a:pPr>
            <a:endParaRPr lang="el-GR" sz="2200" i="1" dirty="0"/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l-GR" sz="2200" dirty="0"/>
              <a:t>Αφού οι αριθμοί είναι στρογγυλοποιημένοι σε τέσσερα σημαντικά ψηφία, τότε τα απόλυτα σφάλματα των αριθμών αυτών είναι μικρότερα ή ίσα με                 και επομένως το απόλυτο σφάλμα της διαφοράς τους είναι μικρότερο ή ίσο με </a:t>
            </a:r>
            <a:r>
              <a:rPr lang="en-US" sz="2200" dirty="0"/>
              <a:t> </a:t>
            </a:r>
            <a:endParaRPr lang="el-GR" sz="2200" dirty="0"/>
          </a:p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l-GR" sz="2200" dirty="0"/>
              <a:t>Έτσι η τιμή 0.02 δεν είναι αρκετά ακριβής.</a:t>
            </a:r>
            <a:endParaRPr lang="el-GR" sz="2200" i="1" dirty="0"/>
          </a:p>
        </p:txBody>
      </p:sp>
      <p:graphicFrame>
        <p:nvGraphicFramePr>
          <p:cNvPr id="4" name="3 - Αντικείμενο"/>
          <p:cNvGraphicFramePr>
            <a:graphicFrameLocks noChangeAspect="1"/>
          </p:cNvGraphicFramePr>
          <p:nvPr/>
        </p:nvGraphicFramePr>
        <p:xfrm>
          <a:off x="5786446" y="1558617"/>
          <a:ext cx="14970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49160" imgH="228600" progId="Equation.DSMT4">
                  <p:embed/>
                </p:oleObj>
              </mc:Choice>
              <mc:Fallback>
                <p:oleObj name="Equation" r:id="rId2" imgW="749160" imgH="228600" progId="Equation.DSMT4">
                  <p:embed/>
                  <p:pic>
                    <p:nvPicPr>
                      <p:cNvPr id="4" name="3 - Αντικείμενο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46" y="1558617"/>
                        <a:ext cx="149701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3" name="Object 3"/>
          <p:cNvGraphicFramePr>
            <a:graphicFrameLocks noChangeAspect="1"/>
          </p:cNvGraphicFramePr>
          <p:nvPr/>
        </p:nvGraphicFramePr>
        <p:xfrm>
          <a:off x="2727325" y="3000372"/>
          <a:ext cx="36893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22280" imgH="241200" progId="Equation.DSMT4">
                  <p:embed/>
                </p:oleObj>
              </mc:Choice>
              <mc:Fallback>
                <p:oleObj name="Equation" r:id="rId4" imgW="2222280" imgH="241200" progId="Equation.DSMT4">
                  <p:embed/>
                  <p:pic>
                    <p:nvPicPr>
                      <p:cNvPr id="921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325" y="3000372"/>
                        <a:ext cx="36893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6" name="Object 4"/>
          <p:cNvGraphicFramePr>
            <a:graphicFrameLocks noChangeAspect="1"/>
          </p:cNvGraphicFramePr>
          <p:nvPr/>
        </p:nvGraphicFramePr>
        <p:xfrm>
          <a:off x="1260784" y="2043113"/>
          <a:ext cx="10906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45760" imgH="203040" progId="Equation.DSMT4">
                  <p:embed/>
                </p:oleObj>
              </mc:Choice>
              <mc:Fallback>
                <p:oleObj name="Equation" r:id="rId6" imgW="545760" imgH="203040" progId="Equation.DSMT4">
                  <p:embed/>
                  <p:pic>
                    <p:nvPicPr>
                      <p:cNvPr id="952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0784" y="2043113"/>
                        <a:ext cx="1090612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8" name="Object 6"/>
          <p:cNvGraphicFramePr>
            <a:graphicFrameLocks noChangeAspect="1"/>
          </p:cNvGraphicFramePr>
          <p:nvPr/>
        </p:nvGraphicFramePr>
        <p:xfrm>
          <a:off x="3113396" y="4156715"/>
          <a:ext cx="1008063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58720" imgH="203040" progId="Equation.DSMT4">
                  <p:embed/>
                </p:oleObj>
              </mc:Choice>
              <mc:Fallback>
                <p:oleObj name="Equation" r:id="rId8" imgW="558720" imgH="203040" progId="Equation.DSMT4">
                  <p:embed/>
                  <p:pic>
                    <p:nvPicPr>
                      <p:cNvPr id="952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3396" y="4156715"/>
                        <a:ext cx="1008063" cy="36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9" name="Object 7"/>
          <p:cNvGraphicFramePr>
            <a:graphicFrameLocks noChangeAspect="1"/>
          </p:cNvGraphicFramePr>
          <p:nvPr/>
        </p:nvGraphicFramePr>
        <p:xfrm>
          <a:off x="5500688" y="4500563"/>
          <a:ext cx="2468562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84200" imgH="203040" progId="Equation.DSMT4">
                  <p:embed/>
                </p:oleObj>
              </mc:Choice>
              <mc:Fallback>
                <p:oleObj name="Equation" r:id="rId10" imgW="1384200" imgH="203040" progId="Equation.DSMT4">
                  <p:embed/>
                  <p:pic>
                    <p:nvPicPr>
                      <p:cNvPr id="952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88" y="4500563"/>
                        <a:ext cx="2468562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Μετάδοση Σφαλμάτων κατά τους Υπολογισμούς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dirty="0"/>
              <a:t>	</a:t>
            </a:r>
            <a:r>
              <a:rPr lang="el-GR" sz="2400" b="1" dirty="0"/>
              <a:t>Εναλλακτική μέθοδος: </a:t>
            </a:r>
            <a:br>
              <a:rPr lang="el-GR" sz="2400" dirty="0"/>
            </a:br>
            <a:endParaRPr lang="el-GR" sz="2400" dirty="0"/>
          </a:p>
          <a:p>
            <a:pPr>
              <a:buNone/>
            </a:pPr>
            <a:br>
              <a:rPr lang="el-GR" sz="2400" dirty="0"/>
            </a:br>
            <a:endParaRPr lang="el-GR" sz="2400" dirty="0"/>
          </a:p>
          <a:p>
            <a:pPr>
              <a:buNone/>
            </a:pPr>
            <a:r>
              <a:rPr lang="el-GR" sz="2400" dirty="0"/>
              <a:t>	</a:t>
            </a:r>
          </a:p>
          <a:p>
            <a:pPr>
              <a:buNone/>
            </a:pPr>
            <a:endParaRPr lang="el-GR" sz="2400" dirty="0"/>
          </a:p>
          <a:p>
            <a:pPr>
              <a:spcBef>
                <a:spcPts val="600"/>
              </a:spcBef>
              <a:buNone/>
            </a:pPr>
            <a:r>
              <a:rPr lang="el-GR" sz="2400" dirty="0"/>
              <a:t>	Προφανώς, η παραπάνω διαδικασία δίνει πιο ακριβείς τιμές και ο λόγος είναι ότι αποφεύχθηκε η αφαίρεση δύο περίπου ίσων αριθμών.</a:t>
            </a:r>
          </a:p>
        </p:txBody>
      </p:sp>
      <p:graphicFrame>
        <p:nvGraphicFramePr>
          <p:cNvPr id="4" name="3 - Αντικείμενο"/>
          <p:cNvGraphicFramePr>
            <a:graphicFrameLocks noChangeAspect="1"/>
          </p:cNvGraphicFramePr>
          <p:nvPr/>
        </p:nvGraphicFramePr>
        <p:xfrm>
          <a:off x="1811338" y="2071678"/>
          <a:ext cx="5521325" cy="169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60360" imgH="939600" progId="Equation.DSMT4">
                  <p:embed/>
                </p:oleObj>
              </mc:Choice>
              <mc:Fallback>
                <p:oleObj name="Equation" r:id="rId2" imgW="3060360" imgH="939600" progId="Equation.DSMT4">
                  <p:embed/>
                  <p:pic>
                    <p:nvPicPr>
                      <p:cNvPr id="4" name="3 - Αντικείμενο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338" y="2071678"/>
                        <a:ext cx="5521325" cy="169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Μετάδοση Σφαλμάτων κατά τους Υπολογισμούς</a:t>
            </a:r>
            <a:endParaRPr lang="en-US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  <a:buNone/>
            </a:pPr>
            <a:r>
              <a:rPr lang="el-GR" sz="2600" b="1" dirty="0"/>
              <a:t>	</a:t>
            </a:r>
            <a:r>
              <a:rPr lang="el-GR" sz="2400" b="1" dirty="0"/>
              <a:t>Θεώρημα 3: </a:t>
            </a:r>
            <a:r>
              <a:rPr lang="el-GR" sz="2400" dirty="0"/>
              <a:t>Το απόλυτο σχετικό σφάλμα του γινομένου δύο αριθμών είναι κατά προσέγγιση μικρότερο ή ίσο από το άθροισμα των απολύτων σχετικών σφαλμάτων των αριθμών αυτών.</a:t>
            </a:r>
          </a:p>
          <a:p>
            <a:pPr>
              <a:spcBef>
                <a:spcPts val="3000"/>
              </a:spcBef>
              <a:buNone/>
            </a:pPr>
            <a:r>
              <a:rPr lang="el-GR" sz="2400" b="1" dirty="0"/>
              <a:t>	Θεώρημα 4: </a:t>
            </a:r>
            <a:r>
              <a:rPr lang="el-GR" sz="2400" dirty="0"/>
              <a:t>Το απόλυτο σχετικό σφάλμα του πηλίκου δύο αριθμών είναι κατά προσέγγιση μικρότερο ή ίσο από το άθροισμα των απολύτων σχετικών σφαλμάτων των αριθμών αυτών.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Μετάδοση Σφαλμάτων κατά τους Υπολογισμούς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1800" b="1" dirty="0"/>
              <a:t>Παράδειγμα</a:t>
            </a:r>
          </a:p>
          <a:p>
            <a:pPr>
              <a:buNone/>
            </a:pPr>
            <a:r>
              <a:rPr lang="el-GR" sz="1800" dirty="0"/>
              <a:t>	Έστω ότι οι αριθμοί      και      δίνονται στρογγυλοποιημένοι σε 2 δεκαδικά ψηφία. Θα δείξουμε ότι το απόλυτο σφάλμα της έκφρασης                          είναι μικρότερο ή ίσο από 0.03, με την υπόθεση ότι οι συντελεστές 3.1 και 3.2 είναι ακριβείς.</a:t>
            </a:r>
          </a:p>
          <a:p>
            <a:pPr>
              <a:buNone/>
            </a:pPr>
            <a:r>
              <a:rPr lang="el-GR" sz="1800" b="1" dirty="0"/>
              <a:t>Λύση</a:t>
            </a:r>
            <a:endParaRPr lang="el-GR" sz="1800" dirty="0"/>
          </a:p>
          <a:p>
            <a:endParaRPr lang="el-GR" sz="1800" dirty="0"/>
          </a:p>
          <a:p>
            <a:endParaRPr lang="el-GR" sz="1800" dirty="0"/>
          </a:p>
          <a:p>
            <a:pPr>
              <a:buNone/>
            </a:pPr>
            <a:endParaRPr lang="el-GR" sz="1800" dirty="0"/>
          </a:p>
          <a:p>
            <a:pPr>
              <a:buNone/>
            </a:pPr>
            <a:r>
              <a:rPr lang="el-GR" sz="1800" dirty="0"/>
              <a:t>	Επειδή οι αριθμοί δίνονται στρογγυλοποιημένοι σε 2 δεκαδικά ψηφία , τότε θα ισχύει:</a:t>
            </a:r>
          </a:p>
          <a:p>
            <a:pPr>
              <a:buNone/>
            </a:pPr>
            <a:endParaRPr lang="el-GR" sz="1800" dirty="0"/>
          </a:p>
          <a:p>
            <a:pPr>
              <a:buNone/>
            </a:pPr>
            <a:endParaRPr lang="el-GR" sz="1800" dirty="0"/>
          </a:p>
          <a:p>
            <a:pPr>
              <a:buNone/>
            </a:pPr>
            <a:r>
              <a:rPr lang="el-GR" sz="1800" dirty="0"/>
              <a:t>	</a:t>
            </a:r>
          </a:p>
        </p:txBody>
      </p:sp>
      <p:graphicFrame>
        <p:nvGraphicFramePr>
          <p:cNvPr id="4" name="3 - Αντικείμενο"/>
          <p:cNvGraphicFramePr>
            <a:graphicFrameLocks noChangeAspect="1"/>
          </p:cNvGraphicFramePr>
          <p:nvPr/>
        </p:nvGraphicFramePr>
        <p:xfrm>
          <a:off x="862013" y="3071813"/>
          <a:ext cx="4448175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92080" imgH="583920" progId="Equation.DSMT4">
                  <p:embed/>
                </p:oleObj>
              </mc:Choice>
              <mc:Fallback>
                <p:oleObj name="Equation" r:id="rId2" imgW="2692080" imgH="583920" progId="Equation.DSMT4">
                  <p:embed/>
                  <p:pic>
                    <p:nvPicPr>
                      <p:cNvPr id="4" name="3 - Αντικείμενο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3071813"/>
                        <a:ext cx="4448175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499" name="Object 3"/>
          <p:cNvGraphicFramePr>
            <a:graphicFrameLocks noChangeAspect="1"/>
          </p:cNvGraphicFramePr>
          <p:nvPr/>
        </p:nvGraphicFramePr>
        <p:xfrm>
          <a:off x="2759075" y="1942769"/>
          <a:ext cx="25082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280" imgH="215640" progId="Equation.DSMT4">
                  <p:embed/>
                </p:oleObj>
              </mc:Choice>
              <mc:Fallback>
                <p:oleObj name="Equation" r:id="rId4" imgW="152280" imgH="215640" progId="Equation.DSMT4">
                  <p:embed/>
                  <p:pic>
                    <p:nvPicPr>
                      <p:cNvPr id="1064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9075" y="1942769"/>
                        <a:ext cx="250825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0" name="Object 4"/>
          <p:cNvGraphicFramePr>
            <a:graphicFrameLocks noChangeAspect="1"/>
          </p:cNvGraphicFramePr>
          <p:nvPr/>
        </p:nvGraphicFramePr>
        <p:xfrm>
          <a:off x="3343915" y="1942130"/>
          <a:ext cx="271462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215640" progId="Equation.DSMT4">
                  <p:embed/>
                </p:oleObj>
              </mc:Choice>
              <mc:Fallback>
                <p:oleObj name="Equation" r:id="rId6" imgW="164880" imgH="215640" progId="Equation.DSMT4">
                  <p:embed/>
                  <p:pic>
                    <p:nvPicPr>
                      <p:cNvPr id="1065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3915" y="1942130"/>
                        <a:ext cx="271462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1" name="Object 5"/>
          <p:cNvGraphicFramePr>
            <a:graphicFrameLocks noChangeAspect="1"/>
          </p:cNvGraphicFramePr>
          <p:nvPr/>
        </p:nvGraphicFramePr>
        <p:xfrm>
          <a:off x="5742304" y="2217754"/>
          <a:ext cx="129857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87320" imgH="215640" progId="Equation.DSMT4">
                  <p:embed/>
                </p:oleObj>
              </mc:Choice>
              <mc:Fallback>
                <p:oleObj name="Equation" r:id="rId8" imgW="787320" imgH="215640" progId="Equation.DSMT4">
                  <p:embed/>
                  <p:pic>
                    <p:nvPicPr>
                      <p:cNvPr id="1065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2304" y="2217754"/>
                        <a:ext cx="1298575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3" name="Object 7"/>
          <p:cNvGraphicFramePr>
            <a:graphicFrameLocks noChangeAspect="1"/>
          </p:cNvGraphicFramePr>
          <p:nvPr/>
        </p:nvGraphicFramePr>
        <p:xfrm>
          <a:off x="928688" y="4714875"/>
          <a:ext cx="2640012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00200" imgH="393480" progId="Equation.DSMT4">
                  <p:embed/>
                </p:oleObj>
              </mc:Choice>
              <mc:Fallback>
                <p:oleObj name="Equation" r:id="rId10" imgW="1600200" imgH="393480" progId="Equation.DSMT4">
                  <p:embed/>
                  <p:pic>
                    <p:nvPicPr>
                      <p:cNvPr id="1065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4714875"/>
                        <a:ext cx="2640012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4" name="Object 8"/>
          <p:cNvGraphicFramePr>
            <a:graphicFrameLocks noChangeAspect="1"/>
          </p:cNvGraphicFramePr>
          <p:nvPr/>
        </p:nvGraphicFramePr>
        <p:xfrm>
          <a:off x="2917825" y="5551488"/>
          <a:ext cx="2063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4120" imgH="177480" progId="Equation.DSMT4">
                  <p:embed/>
                </p:oleObj>
              </mc:Choice>
              <mc:Fallback>
                <p:oleObj name="Equation" r:id="rId12" imgW="114120" imgH="177480" progId="Equation.DSMT4">
                  <p:embed/>
                  <p:pic>
                    <p:nvPicPr>
                      <p:cNvPr id="1065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825" y="5551488"/>
                        <a:ext cx="206375" cy="32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5" name="Object 9"/>
          <p:cNvGraphicFramePr>
            <a:graphicFrameLocks noChangeAspect="1"/>
          </p:cNvGraphicFramePr>
          <p:nvPr/>
        </p:nvGraphicFramePr>
        <p:xfrm>
          <a:off x="928688" y="5372000"/>
          <a:ext cx="657860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987720" imgH="393480" progId="Equation.DSMT4">
                  <p:embed/>
                </p:oleObj>
              </mc:Choice>
              <mc:Fallback>
                <p:oleObj name="Equation" r:id="rId14" imgW="3987720" imgH="393480" progId="Equation.DSMT4">
                  <p:embed/>
                  <p:pic>
                    <p:nvPicPr>
                      <p:cNvPr id="1065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5372000"/>
                        <a:ext cx="6578600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Ολικό Σφάλμα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buNone/>
            </a:pPr>
            <a:r>
              <a:rPr lang="el-GR" sz="2000" dirty="0"/>
              <a:t>	Έστω ότι το προς εξέταση αριθμητικό πρόβλημα είναι η εύρεση μιας τιμής της συνάρτησης </a:t>
            </a:r>
            <a:r>
              <a:rPr lang="en-US" sz="2000" i="1" dirty="0"/>
              <a:t>f(x)</a:t>
            </a:r>
            <a:r>
              <a:rPr lang="el-GR" sz="2000" dirty="0"/>
              <a:t> για κάποια τιμή της ανεξάρτητης μεταβλητής </a:t>
            </a:r>
            <a:r>
              <a:rPr lang="en-US" sz="2000" i="1" dirty="0"/>
              <a:t>x. </a:t>
            </a:r>
            <a:endParaRPr lang="el-GR" sz="2000" i="1" dirty="0"/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l-GR" sz="2000" dirty="0"/>
              <a:t>Πολλές φορές στην πράξη αντί της συνάρτησης </a:t>
            </a:r>
            <a:r>
              <a:rPr lang="en-US" sz="2000" i="1" dirty="0"/>
              <a:t>f(x)</a:t>
            </a:r>
            <a:r>
              <a:rPr lang="el-GR" sz="2000" i="1" dirty="0"/>
              <a:t> </a:t>
            </a:r>
            <a:r>
              <a:rPr lang="el-GR" sz="2000" dirty="0"/>
              <a:t>χρησιμοποιείται μια απλούστερη και πιο εύχρηστη συνάρτηση </a:t>
            </a:r>
            <a:r>
              <a:rPr lang="en-US" sz="2000" i="1" dirty="0"/>
              <a:t>g(x).</a:t>
            </a:r>
            <a:r>
              <a:rPr lang="en-US" sz="2000" dirty="0"/>
              <a:t> </a:t>
            </a:r>
            <a:endParaRPr lang="el-GR" sz="2000" dirty="0"/>
          </a:p>
          <a:p>
            <a:pPr lvl="1">
              <a:spcBef>
                <a:spcPts val="600"/>
              </a:spcBef>
            </a:pPr>
            <a:r>
              <a:rPr lang="el-GR" sz="1800" dirty="0"/>
              <a:t>σφάλμα αποκοπής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l-GR" sz="2000" dirty="0"/>
              <a:t>Αντί όμως της ακριβούς τιμής της ανεξάρτητης μεταβλητής </a:t>
            </a:r>
            <a:r>
              <a:rPr lang="en-US" sz="2000" dirty="0"/>
              <a:t>x</a:t>
            </a:r>
            <a:r>
              <a:rPr lang="el-GR" sz="2000" dirty="0"/>
              <a:t> χρησιμοποιείται μια προσεγγιστική τιμή </a:t>
            </a:r>
            <a:r>
              <a:rPr lang="en-US" sz="2000" dirty="0"/>
              <a:t>x* </a:t>
            </a:r>
            <a:endParaRPr lang="el-GR" sz="2000" dirty="0"/>
          </a:p>
          <a:p>
            <a:pPr lvl="1">
              <a:spcBef>
                <a:spcPts val="600"/>
              </a:spcBef>
            </a:pPr>
            <a:r>
              <a:rPr lang="el-GR" sz="1800" dirty="0"/>
              <a:t>σφάλμα διάδοσης 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l-GR" sz="2000" dirty="0"/>
              <a:t>Όμως μετά του αριθμητικούς υπολογισμούς και λόγω των διαφορετικών προσεγγιστικών πράξεων που γίνονται κατά τη διάρκεια αυτών, η τελική τιμή είναι μια προσέγγιση </a:t>
            </a:r>
            <a:r>
              <a:rPr lang="en-US" sz="2000" i="1" dirty="0"/>
              <a:t>g</a:t>
            </a:r>
            <a:r>
              <a:rPr lang="el-GR" sz="2000" i="1" dirty="0"/>
              <a:t>*</a:t>
            </a:r>
            <a:r>
              <a:rPr lang="en-US" sz="2000" i="1" dirty="0"/>
              <a:t>(x</a:t>
            </a:r>
            <a:r>
              <a:rPr lang="el-GR" sz="2000" i="1" dirty="0"/>
              <a:t>*</a:t>
            </a:r>
            <a:r>
              <a:rPr lang="en-US" sz="2000" i="1" dirty="0"/>
              <a:t>)</a:t>
            </a:r>
            <a:r>
              <a:rPr lang="el-GR" sz="2000" i="1" dirty="0"/>
              <a:t> </a:t>
            </a:r>
            <a:r>
              <a:rPr lang="el-GR" sz="2000" dirty="0"/>
              <a:t>της πραγματικής τιμή </a:t>
            </a:r>
            <a:r>
              <a:rPr lang="en-US" sz="2000" i="1" dirty="0"/>
              <a:t>g(x</a:t>
            </a:r>
            <a:r>
              <a:rPr lang="el-GR" sz="2000" i="1" dirty="0"/>
              <a:t>*</a:t>
            </a:r>
            <a:r>
              <a:rPr lang="en-US" sz="2000" i="1" dirty="0"/>
              <a:t>)</a:t>
            </a:r>
            <a:r>
              <a:rPr lang="el-GR" sz="2000" i="1" dirty="0"/>
              <a:t>. </a:t>
            </a:r>
          </a:p>
          <a:p>
            <a:pPr lvl="1">
              <a:spcBef>
                <a:spcPts val="600"/>
              </a:spcBef>
            </a:pPr>
            <a:r>
              <a:rPr lang="el-GR" sz="1800" dirty="0"/>
              <a:t>παραχθέν σφάλμα</a:t>
            </a:r>
            <a:endParaRPr lang="el-GR" sz="1800" i="1" dirty="0"/>
          </a:p>
        </p:txBody>
      </p:sp>
      <p:graphicFrame>
        <p:nvGraphicFramePr>
          <p:cNvPr id="4" name="3 - Αντικείμενο"/>
          <p:cNvGraphicFramePr>
            <a:graphicFrameLocks noChangeAspect="1"/>
          </p:cNvGraphicFramePr>
          <p:nvPr/>
        </p:nvGraphicFramePr>
        <p:xfrm>
          <a:off x="3086100" y="2990850"/>
          <a:ext cx="177482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280" imgH="253800" progId="Equation.DSMT4">
                  <p:embed/>
                </p:oleObj>
              </mc:Choice>
              <mc:Fallback>
                <p:oleObj name="Equation" r:id="rId2" imgW="1079280" imgH="253800" progId="Equation.DSMT4">
                  <p:embed/>
                  <p:pic>
                    <p:nvPicPr>
                      <p:cNvPr id="4" name="3 - Αντικείμενο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2990850"/>
                        <a:ext cx="1774825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7" name="Object 3"/>
          <p:cNvGraphicFramePr>
            <a:graphicFrameLocks noChangeAspect="1"/>
          </p:cNvGraphicFramePr>
          <p:nvPr/>
        </p:nvGraphicFramePr>
        <p:xfrm>
          <a:off x="3081338" y="4111625"/>
          <a:ext cx="182245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840" imgH="279360" progId="Equation.DSMT4">
                  <p:embed/>
                </p:oleObj>
              </mc:Choice>
              <mc:Fallback>
                <p:oleObj name="Equation" r:id="rId4" imgW="1104840" imgH="279360" progId="Equation.DSMT4">
                  <p:embed/>
                  <p:pic>
                    <p:nvPicPr>
                      <p:cNvPr id="983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1338" y="4111625"/>
                        <a:ext cx="1822450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8" name="Object 4"/>
          <p:cNvGraphicFramePr>
            <a:graphicFrameLocks noChangeAspect="1"/>
          </p:cNvGraphicFramePr>
          <p:nvPr/>
        </p:nvGraphicFramePr>
        <p:xfrm>
          <a:off x="3143250" y="5540393"/>
          <a:ext cx="20732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120" imgH="279360" progId="Equation.DSMT4">
                  <p:embed/>
                </p:oleObj>
              </mc:Choice>
              <mc:Fallback>
                <p:oleObj name="Equation" r:id="rId6" imgW="1257120" imgH="279360" progId="Equation.DSMT4">
                  <p:embed/>
                  <p:pic>
                    <p:nvPicPr>
                      <p:cNvPr id="983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50" y="5540393"/>
                        <a:ext cx="2073275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Ολικό Σφάλμα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87348" y="16002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el-GR" dirty="0"/>
              <a:t>	Με βάση τα παραπάνω για το ολικό σφάλμα </a:t>
            </a:r>
            <a:r>
              <a:rPr lang="el-GR" i="1" dirty="0" err="1"/>
              <a:t>ε</a:t>
            </a:r>
            <a:r>
              <a:rPr lang="el-GR" i="1" baseline="-25000" dirty="0" err="1"/>
              <a:t>ο</a:t>
            </a:r>
            <a:r>
              <a:rPr lang="el-GR" i="1" dirty="0"/>
              <a:t> </a:t>
            </a:r>
            <a:r>
              <a:rPr lang="el-GR" dirty="0"/>
              <a:t>στην τελική τιμή </a:t>
            </a:r>
            <a:r>
              <a:rPr lang="en-US" i="1" dirty="0"/>
              <a:t>g*(x*)</a:t>
            </a:r>
            <a:r>
              <a:rPr lang="en-US" dirty="0"/>
              <a:t> </a:t>
            </a:r>
            <a:r>
              <a:rPr lang="el-GR" dirty="0"/>
              <a:t>θα ισχύουν διαδοχικά τα παρακάτω:</a:t>
            </a:r>
            <a:endParaRPr lang="en-US" dirty="0"/>
          </a:p>
          <a:p>
            <a:pPr>
              <a:lnSpc>
                <a:spcPct val="120000"/>
              </a:lnSpc>
              <a:spcBef>
                <a:spcPts val="1800"/>
              </a:spcBef>
              <a:buNone/>
            </a:pPr>
            <a:br>
              <a:rPr lang="el-GR" i="1" dirty="0"/>
            </a:br>
            <a:br>
              <a:rPr lang="el-GR" i="1" dirty="0"/>
            </a:br>
            <a:r>
              <a:rPr lang="el-GR" dirty="0"/>
              <a:t>και τελικά θα έχουμε:</a:t>
            </a:r>
            <a:br>
              <a:rPr lang="el-GR" dirty="0"/>
            </a:br>
            <a:br>
              <a:rPr lang="en-US" dirty="0"/>
            </a:br>
            <a:r>
              <a:rPr lang="el-GR" dirty="0"/>
              <a:t>Τέλος, αν λάβουμε υπόψη το υπολογιστικό σφάλμα </a:t>
            </a:r>
            <a:r>
              <a:rPr lang="el-GR" i="1" dirty="0"/>
              <a:t>ε</a:t>
            </a:r>
            <a:r>
              <a:rPr lang="el-GR" i="1" baseline="-25000" dirty="0"/>
              <a:t>υ</a:t>
            </a:r>
            <a:r>
              <a:rPr lang="en-US" dirty="0"/>
              <a:t>, </a:t>
            </a:r>
            <a:r>
              <a:rPr lang="el-GR" dirty="0"/>
              <a:t>που δημιουργείται από τη διαφορά της προσεγγιστικής τιμής </a:t>
            </a:r>
            <a:r>
              <a:rPr lang="en-US" i="1" dirty="0"/>
              <a:t>g*(x*)</a:t>
            </a:r>
            <a:r>
              <a:rPr lang="en-US" dirty="0"/>
              <a:t> </a:t>
            </a:r>
            <a:r>
              <a:rPr lang="el-GR" dirty="0"/>
              <a:t>από την πραγματική τιμή </a:t>
            </a:r>
            <a:r>
              <a:rPr lang="en-US" i="1" dirty="0"/>
              <a:t>g(x)</a:t>
            </a:r>
            <a:r>
              <a:rPr lang="el-GR" i="1" dirty="0"/>
              <a:t>, </a:t>
            </a:r>
            <a:r>
              <a:rPr lang="el-GR" dirty="0"/>
              <a:t>τότε για το υπολογιστικό σφάλμα θα ισχύει ότι:</a:t>
            </a:r>
            <a:br>
              <a:rPr lang="el-GR" dirty="0"/>
            </a:br>
            <a:br>
              <a:rPr lang="el-GR" dirty="0"/>
            </a:br>
            <a:endParaRPr lang="el-GR" dirty="0"/>
          </a:p>
        </p:txBody>
      </p:sp>
      <p:graphicFrame>
        <p:nvGraphicFramePr>
          <p:cNvPr id="100356" name="Object 4"/>
          <p:cNvGraphicFramePr>
            <a:graphicFrameLocks noChangeAspect="1"/>
          </p:cNvGraphicFramePr>
          <p:nvPr/>
        </p:nvGraphicFramePr>
        <p:xfrm>
          <a:off x="931055" y="2428875"/>
          <a:ext cx="7342187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70120" imgH="304560" progId="Equation.DSMT4">
                  <p:embed/>
                </p:oleObj>
              </mc:Choice>
              <mc:Fallback>
                <p:oleObj name="Equation" r:id="rId2" imgW="4470120" imgH="304560" progId="Equation.DSMT4">
                  <p:embed/>
                  <p:pic>
                    <p:nvPicPr>
                      <p:cNvPr id="1003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055" y="2428875"/>
                        <a:ext cx="7342187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8" name="Object 6"/>
          <p:cNvGraphicFramePr>
            <a:graphicFrameLocks noChangeAspect="1"/>
          </p:cNvGraphicFramePr>
          <p:nvPr/>
        </p:nvGraphicFramePr>
        <p:xfrm>
          <a:off x="3606786" y="3429000"/>
          <a:ext cx="19907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79280" imgH="228600" progId="Equation.DSMT4">
                  <p:embed/>
                </p:oleObj>
              </mc:Choice>
              <mc:Fallback>
                <p:oleObj name="Equation" r:id="rId4" imgW="1079280" imgH="228600" progId="Equation.DSMT4">
                  <p:embed/>
                  <p:pic>
                    <p:nvPicPr>
                      <p:cNvPr id="10035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786" y="3429000"/>
                        <a:ext cx="1990725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9" name="Object 7"/>
          <p:cNvGraphicFramePr>
            <a:graphicFrameLocks noChangeAspect="1"/>
          </p:cNvGraphicFramePr>
          <p:nvPr/>
        </p:nvGraphicFramePr>
        <p:xfrm>
          <a:off x="1427942" y="5286388"/>
          <a:ext cx="6348412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41600" imgH="304560" progId="Equation.DSMT4">
                  <p:embed/>
                </p:oleObj>
              </mc:Choice>
              <mc:Fallback>
                <p:oleObj name="Equation" r:id="rId6" imgW="3441600" imgH="304560" progId="Equation.DSMT4">
                  <p:embed/>
                  <p:pic>
                    <p:nvPicPr>
                      <p:cNvPr id="10035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7942" y="5286388"/>
                        <a:ext cx="6348412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Ολικό Σφάλμα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spcBef>
                <a:spcPts val="1200"/>
              </a:spcBef>
              <a:buNone/>
            </a:pPr>
            <a:r>
              <a:rPr lang="el-GR" sz="2400" dirty="0"/>
              <a:t>	Επομένως:</a:t>
            </a:r>
            <a:br>
              <a:rPr lang="el-GR" sz="2400" dirty="0"/>
            </a:br>
            <a:endParaRPr lang="en-US" sz="2400" dirty="0"/>
          </a:p>
          <a:p>
            <a:pPr>
              <a:spcBef>
                <a:spcPts val="1200"/>
              </a:spcBef>
              <a:buNone/>
            </a:pPr>
            <a:br>
              <a:rPr lang="el-GR" sz="2400" dirty="0"/>
            </a:br>
            <a:r>
              <a:rPr lang="el-GR" sz="2400" dirty="0"/>
              <a:t>Με βάση το παραπάνω υπολογιστικό σφάλμα το ολικό</a:t>
            </a:r>
            <a:r>
              <a:rPr lang="el-GR" sz="2400" i="1" dirty="0"/>
              <a:t> </a:t>
            </a:r>
            <a:r>
              <a:rPr lang="el-GR" sz="2400" i="1" dirty="0" err="1"/>
              <a:t>ε</a:t>
            </a:r>
            <a:r>
              <a:rPr lang="el-GR" sz="2400" i="1" baseline="-25000" dirty="0" err="1"/>
              <a:t>ο</a:t>
            </a:r>
            <a:r>
              <a:rPr lang="el-GR" sz="2400" dirty="0"/>
              <a:t> στην τελική τιμή </a:t>
            </a:r>
            <a:r>
              <a:rPr lang="en-US" sz="2400" i="1" dirty="0"/>
              <a:t>g*(x*)</a:t>
            </a:r>
            <a:r>
              <a:rPr lang="en-US" sz="2400" dirty="0"/>
              <a:t> </a:t>
            </a:r>
            <a:r>
              <a:rPr lang="el-GR" sz="2400" dirty="0"/>
              <a:t>θα είναι:</a:t>
            </a:r>
            <a:br>
              <a:rPr lang="el-GR" sz="2400" i="1" dirty="0"/>
            </a:br>
            <a:endParaRPr lang="en-US" sz="2400" i="1" dirty="0"/>
          </a:p>
          <a:p>
            <a:pPr>
              <a:spcBef>
                <a:spcPts val="1200"/>
              </a:spcBef>
              <a:buNone/>
            </a:pPr>
            <a:br>
              <a:rPr lang="el-GR" sz="2400" i="1" dirty="0"/>
            </a:br>
            <a:r>
              <a:rPr lang="el-GR" sz="2400" dirty="0"/>
              <a:t>Έτσι το ολικό σφάλμα δίνεται από το άθροισμα του υπολογιστικού σφάλματος και του σφάλματος  αποκοπής</a:t>
            </a:r>
            <a:r>
              <a:rPr lang="el-GR" dirty="0"/>
              <a:t>.</a:t>
            </a:r>
          </a:p>
        </p:txBody>
      </p:sp>
      <p:graphicFrame>
        <p:nvGraphicFramePr>
          <p:cNvPr id="101379" name="Object 3"/>
          <p:cNvGraphicFramePr>
            <a:graphicFrameLocks noChangeAspect="1"/>
          </p:cNvGraphicFramePr>
          <p:nvPr/>
        </p:nvGraphicFramePr>
        <p:xfrm>
          <a:off x="3857625" y="2114544"/>
          <a:ext cx="15509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74360" imgH="228600" progId="Equation.DSMT4">
                  <p:embed/>
                </p:oleObj>
              </mc:Choice>
              <mc:Fallback>
                <p:oleObj name="Equation" r:id="rId2" imgW="774360" imgH="228600" progId="Equation.DSMT4">
                  <p:embed/>
                  <p:pic>
                    <p:nvPicPr>
                      <p:cNvPr id="1013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5" y="2114544"/>
                        <a:ext cx="155098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0" name="Object 4"/>
          <p:cNvGraphicFramePr>
            <a:graphicFrameLocks noChangeAspect="1"/>
          </p:cNvGraphicFramePr>
          <p:nvPr/>
        </p:nvGraphicFramePr>
        <p:xfrm>
          <a:off x="3857625" y="3865563"/>
          <a:ext cx="15509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228600" progId="Equation.DSMT4">
                  <p:embed/>
                </p:oleObj>
              </mc:Choice>
              <mc:Fallback>
                <p:oleObj name="Equation" r:id="rId4" imgW="774360" imgH="228600" progId="Equation.DSMT4">
                  <p:embed/>
                  <p:pic>
                    <p:nvPicPr>
                      <p:cNvPr id="1013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25" y="3865563"/>
                        <a:ext cx="155098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2764</Words>
  <Application>Microsoft Office PowerPoint</Application>
  <PresentationFormat>On-screen Show (4:3)</PresentationFormat>
  <Paragraphs>454</Paragraphs>
  <Slides>45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Wingdings</vt:lpstr>
      <vt:lpstr>Θέμα του Office</vt:lpstr>
      <vt:lpstr>Bitmap Image</vt:lpstr>
      <vt:lpstr>Equation</vt:lpstr>
      <vt:lpstr>Αριθμητική Ανάλυση &amp; Εφαρμογές</vt:lpstr>
      <vt:lpstr>Υπολογισμοί και Σφάλματα</vt:lpstr>
      <vt:lpstr>Παράσταση Πραγματικών Αριθμών</vt:lpstr>
      <vt:lpstr>Συστήματα Αριθμών</vt:lpstr>
      <vt:lpstr>Συστήματα Αριθμών</vt:lpstr>
      <vt:lpstr>Συστήματα Αριθμών</vt:lpstr>
      <vt:lpstr>Συστήματα Αριθμών</vt:lpstr>
      <vt:lpstr>Συστήματα Αριθμών</vt:lpstr>
      <vt:lpstr>Παράσταση Ακέραιου Μέρους ενός Πραγματικού Αριθμού</vt:lpstr>
      <vt:lpstr>Παράσταση Ακέραιου Μέρους ενός Πραγματικού Αριθμού</vt:lpstr>
      <vt:lpstr>Παράσταση Ακέραιου Μέρους ενός Πραγματικού Αριθμού</vt:lpstr>
      <vt:lpstr>Παράσταση Ακέραιου Μέρους ενός Πραγματικού Αριθμού</vt:lpstr>
      <vt:lpstr>Παράσταση Δεκαδικού Μέρους ενός Πραγματικού Αριθμού</vt:lpstr>
      <vt:lpstr>Παράσταση Δεκαδικού Μέρους ενός Πραγματικού Αριθμού</vt:lpstr>
      <vt:lpstr>Παράσταση Δεκαδικού Μέρους ενός Πραγματικού Αριθμού</vt:lpstr>
      <vt:lpstr>Παράσταση Δεκαδικού Μέρους ενός Πραγματικού Αριθμού</vt:lpstr>
      <vt:lpstr>Παράσταση Κινητής Υποδιαστολής</vt:lpstr>
      <vt:lpstr>Παράσταση Κινητής Υποδιαστολής</vt:lpstr>
      <vt:lpstr>Παράσταση Κινητής Υποδιαστολής</vt:lpstr>
      <vt:lpstr>Απόλυτο και Σχετικό Σφάλμα</vt:lpstr>
      <vt:lpstr>Απόλυτο και Σχετικό Σφάλμα</vt:lpstr>
      <vt:lpstr>Απόλυτο και Σχετικό Σφάλμα</vt:lpstr>
      <vt:lpstr>Πηγές και Είδη Σφαλμάτων</vt:lpstr>
      <vt:lpstr>Πηγές και Είδη Σφαλμάτων</vt:lpstr>
      <vt:lpstr>Πηγές και Είδη Σφαλμάτων</vt:lpstr>
      <vt:lpstr>Πηγές και Είδη Σφαλμάτων</vt:lpstr>
      <vt:lpstr>Πηγές και Είδη Σφαλμάτων</vt:lpstr>
      <vt:lpstr>Πηγές και Είδη Σφαλμάτων</vt:lpstr>
      <vt:lpstr>Πηγές και Είδη Σφαλμάτων</vt:lpstr>
      <vt:lpstr>Πηγές και Είδη Σφαλμάτων</vt:lpstr>
      <vt:lpstr>Πηγές και Είδη Σφαλμάτων</vt:lpstr>
      <vt:lpstr>Πηγές και Είδη Σφαλμάτων</vt:lpstr>
      <vt:lpstr>Πηγές και Είδη Σφαλμάτων</vt:lpstr>
      <vt:lpstr>Μετάδοση Σφαλμάτων κατά τους Υπολογισμούς</vt:lpstr>
      <vt:lpstr>Μετάδοση Σφαλμάτων κατά τους Υπολογισμούς</vt:lpstr>
      <vt:lpstr>Μετάδοση Σφαλμάτων κατά τους Υπολογισμούς</vt:lpstr>
      <vt:lpstr>Μετάδοση Σφαλμάτων κατά τους Υπολογισμούς</vt:lpstr>
      <vt:lpstr>Μετάδοση Σφαλμάτων κατά τους Υπολογισμούς</vt:lpstr>
      <vt:lpstr>Μετάδοση Σφαλμάτων κατά τους Υπολογισμούς</vt:lpstr>
      <vt:lpstr>Μετάδοση Σφαλμάτων κατά τους Υπολογισμούς</vt:lpstr>
      <vt:lpstr>Μετάδοση Σφαλμάτων κατά τους Υπολογισμούς</vt:lpstr>
      <vt:lpstr>Μετάδοση Σφαλμάτων κατά τους Υπολογισμούς</vt:lpstr>
      <vt:lpstr>Ολικό Σφάλμα</vt:lpstr>
      <vt:lpstr>Ολικό Σφάλμα</vt:lpstr>
      <vt:lpstr>Ολικό Σφάλμα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Αριθμητική Ανάλυση</dc:title>
  <dc:creator>User</dc:creator>
  <cp:lastModifiedBy>Fanis Kalatzis</cp:lastModifiedBy>
  <cp:revision>307</cp:revision>
  <dcterms:created xsi:type="dcterms:W3CDTF">2009-10-03T09:52:05Z</dcterms:created>
  <dcterms:modified xsi:type="dcterms:W3CDTF">2026-10-06T10:18:58Z</dcterms:modified>
</cp:coreProperties>
</file>